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1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83" r:id="rId1"/>
    <p:sldMasterId id="2147483690" r:id="rId2"/>
    <p:sldMasterId id="2147483685" r:id="rId3"/>
    <p:sldMasterId id="2147483687" r:id="rId4"/>
    <p:sldMasterId id="2147483677" r:id="rId5"/>
    <p:sldMasterId id="2147483694" r:id="rId6"/>
    <p:sldMasterId id="2147483838" r:id="rId7"/>
    <p:sldMasterId id="2147483842" r:id="rId8"/>
    <p:sldMasterId id="2147483903" r:id="rId9"/>
    <p:sldMasterId id="2147484010" r:id="rId10"/>
    <p:sldMasterId id="2147484069" r:id="rId11"/>
    <p:sldMasterId id="2147484072" r:id="rId12"/>
    <p:sldMasterId id="2147484075" r:id="rId13"/>
    <p:sldMasterId id="2147484078" r:id="rId14"/>
  </p:sldMasterIdLst>
  <p:notesMasterIdLst>
    <p:notesMasterId r:id="rId59"/>
  </p:notesMasterIdLst>
  <p:handoutMasterIdLst>
    <p:handoutMasterId r:id="rId60"/>
  </p:handoutMasterIdLst>
  <p:sldIdLst>
    <p:sldId id="264" r:id="rId15"/>
    <p:sldId id="374" r:id="rId16"/>
    <p:sldId id="355" r:id="rId17"/>
    <p:sldId id="402" r:id="rId18"/>
    <p:sldId id="403" r:id="rId19"/>
    <p:sldId id="404" r:id="rId20"/>
    <p:sldId id="405" r:id="rId21"/>
    <p:sldId id="370" r:id="rId22"/>
    <p:sldId id="325" r:id="rId23"/>
    <p:sldId id="326" r:id="rId24"/>
    <p:sldId id="331" r:id="rId25"/>
    <p:sldId id="338" r:id="rId26"/>
    <p:sldId id="337" r:id="rId27"/>
    <p:sldId id="332" r:id="rId28"/>
    <p:sldId id="342" r:id="rId29"/>
    <p:sldId id="356" r:id="rId30"/>
    <p:sldId id="358" r:id="rId31"/>
    <p:sldId id="334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347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419" r:id="rId57"/>
    <p:sldId id="397" r:id="rId58"/>
  </p:sldIdLst>
  <p:sldSz cx="9144000" cy="6858000" type="screen4x3"/>
  <p:notesSz cx="6819900" cy="9918700"/>
  <p:embeddedFontLs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Arial Narrow" panose="020B0606020202030204" pitchFamily="34" charset="0"/>
      <p:regular r:id="rId65"/>
      <p:bold r:id="rId66"/>
      <p:italic r:id="rId67"/>
      <p:boldItalic r:id="rId68"/>
    </p:embeddedFont>
    <p:embeddedFont>
      <p:font typeface="Open Sans Extrabold" panose="020B0604020202020204" charset="0"/>
      <p:bold r:id="rId69"/>
      <p:boldItalic r:id="rId70"/>
    </p:embeddedFont>
    <p:embeddedFont>
      <p:font typeface="Arial Black" panose="020B0A04020102020204" pitchFamily="34" charset="0"/>
      <p:bold r:id="rId71"/>
    </p:embeddedFont>
    <p:embeddedFont>
      <p:font typeface="Open Sans Condensed" panose="020B0604020202020204" charset="0"/>
      <p:bold r:id="rId72"/>
    </p:embeddedFont>
    <p:embeddedFont>
      <p:font typeface="Open Sans" panose="020B0604020202020204" charset="0"/>
      <p:regular r:id="rId73"/>
      <p:bold r:id="rId74"/>
      <p:italic r:id="rId75"/>
      <p:boldItalic r:id="rId76"/>
    </p:embeddedFont>
    <p:embeddedFont>
      <p:font typeface="Century Gothic" panose="020B0502020202020204" pitchFamily="34" charset="0"/>
      <p:regular r:id="rId77"/>
      <p:bold r:id="rId78"/>
      <p:italic r:id="rId79"/>
      <p:boldItalic r:id="rId80"/>
    </p:embeddedFont>
  </p:embeddedFontLst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D"/>
    <a:srgbClr val="73C9FA"/>
    <a:srgbClr val="002A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3" autoAdjust="0"/>
    <p:restoredTop sz="88114" autoAdjust="0"/>
  </p:normalViewPr>
  <p:slideViewPr>
    <p:cSldViewPr snapToGrid="0" snapToObjects="1">
      <p:cViewPr>
        <p:scale>
          <a:sx n="70" d="100"/>
          <a:sy n="70" d="100"/>
        </p:scale>
        <p:origin x="-2814" y="-11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14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62388" y="0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EEB512B-E0AB-402C-9741-090B9A56E313}" type="datetime1">
              <a:rPr lang="fr-FR"/>
              <a:pPr>
                <a:defRPr/>
              </a:pPr>
              <a:t>17/01/2019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62388" y="9421813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40202DAA-EB1D-4080-A150-A0F5349860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8996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62388" y="0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23E89BD-85D9-4E64-8F93-7E424AB64C5A}" type="datetime1">
              <a:rPr lang="fr-FR"/>
              <a:pPr>
                <a:defRPr/>
              </a:pPr>
              <a:t>17/01/2019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06" tIns="47854" rIns="95706" bIns="4785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2625" y="4711700"/>
            <a:ext cx="5454650" cy="4462463"/>
          </a:xfrm>
          <a:prstGeom prst="rect">
            <a:avLst/>
          </a:prstGeom>
        </p:spPr>
        <p:txBody>
          <a:bodyPr vert="horz" lIns="95706" tIns="47854" rIns="95706" bIns="47854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1813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62388" y="9421813"/>
            <a:ext cx="2955925" cy="495300"/>
          </a:xfrm>
          <a:prstGeom prst="rect">
            <a:avLst/>
          </a:prstGeom>
        </p:spPr>
        <p:txBody>
          <a:bodyPr vert="horz" lIns="95706" tIns="47854" rIns="95706" bIns="478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3E637D8-3A15-4985-B080-B746C9DEE6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981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30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4E8823-0F0F-4D9F-BAE5-598D9DF25D4F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DFC62C-2299-473D-9D1C-3D42CC897869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EAAC4-F499-420B-994D-259955DB5837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DB38F-479A-425A-8704-930D36309F3C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F4CBDE-3A7E-42A9-AC44-0C76097A50FD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779213-3B33-40C4-93F4-43E8B64D826F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7E176A-D8CC-4739-862E-921B6298DE90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B3C62D-6654-4605-B73B-20BC5EE4F6D1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7FBD79-8BBA-447D-90EB-08331341D84D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9461C1-1B06-4BE7-ACD5-69853195B1A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C780C-FAD5-44F7-8665-484D343233A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altLang="en-US" smtClean="0">
                <a:latin typeface="Open Sans" charset="0"/>
                <a:ea typeface="Open Sans" charset="0"/>
                <a:cs typeface="Open Sans" charset="0"/>
              </a:rPr>
              <a:t>in line with human rights and meeting the interests of justice</a:t>
            </a:r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053B38-1D41-476C-9BEE-E853880EEAA2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30617F-FE44-4AD4-9AD2-BF082939A6F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CC5254-7A3A-4AEB-86D7-7FEA7C2919B2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D2B9FA-EBB3-4E89-B201-8F53DECD2D4D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E00D89-6C8E-465C-A3BF-C9EF04A9C61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2D6C38-986D-41EE-9479-7DCA2D43CAD0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DD120-741A-4613-88BF-EBF022503597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70767C-9358-4D3D-8201-1F77776F7BDD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BF096A-09AD-49DA-A21C-941DD3FFD79E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D53E9-E768-4179-9919-BBEE1CB42AB9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63B558-AA23-4BE0-900D-0FC4C73A536A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4152CCA-B934-4240-89D8-6983E1D2A678}" type="slidenum">
              <a:rPr lang="fr-FR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EE3104-A403-41C1-AA3C-D807F1398E3B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1E393B-394F-42C3-82A7-4D45618E58D1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8A083A18-63BA-4247-A0D3-A64E5B9ECF30}" type="slidenum">
              <a:rPr lang="fr-FR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33</a:t>
            </a:fld>
            <a:endParaRPr lang="fr-FR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326E803D-3FDB-4360-BC8E-9F6C429AD1B3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34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A38C76F-F8B9-4D60-A955-7D05867354D0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35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B941DBF-21E5-47AD-AB4A-33E19A3E0A00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36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68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2DA1AC9F-ED55-4ABD-AAF6-F614C9EC9DA4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37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9F9D00A-CF81-4126-8104-313F68B06EC7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38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26B8B63A-E15D-4A6B-AD0C-65CD38FAC6B3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39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994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F5A57838-A61E-4D0F-A05C-4096C8CFEB86}" type="slidenum">
              <a:rPr lang="fr-FR" altLang="en-US" sz="130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44</a:t>
            </a:fld>
            <a:endParaRPr lang="fr-FR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9F67D251-340A-4B5D-98E3-2D9E4923C5CB}" type="slidenum">
              <a:rPr lang="fr-FR" alt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5F7F6317-4C33-4274-B6DA-0CCC7D4F3FFB}" type="slidenum">
              <a:rPr lang="fr-FR" alt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31B54D8-FACF-4629-A8B7-0C6F87620D1E}" type="slidenum">
              <a:rPr lang="fr-FR" alt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fr-F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97F46C-C7A0-4D29-BDD8-92A434EB75A2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F3D458-6BB6-4DFF-8BDB-C2A470586B1C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72A71-4558-4FEC-9C36-722564D75A9E}" type="slidenum">
              <a:rPr lang="fr-FR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40ECA-6C54-4FD4-A7C1-CF456C8B76C7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31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9A250-FF31-4206-8172-F9D3106AACB1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731" y="3263107"/>
            <a:ext cx="3859213" cy="2286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F53BB-1CBE-4668-B332-325771D8C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8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43DC272F-E5EC-40CD-A0F1-87432C52E7F7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26D8D-3655-4E45-A53C-B5D2570EF420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390014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EA62A104-43B4-470A-83D1-27D61B55E7BB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F8028-18D4-43FE-A68F-19889156CF72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2636411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9230DE27-45FB-419B-AB75-A107F96AFAE0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47F60EE6-5649-4B8E-A25E-63E0776D539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062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BD4B244B-47E8-456F-AE8D-EB7AC7429847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403A9CB8-7737-4B48-BBE9-DD2F51BD52E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04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8CF2CC74-C675-46C9-9AF1-F12CEB9FA376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FD657A2B-CA7C-4E31-81BA-76168AB5832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735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E0D84C1B-DCC1-40DE-A446-9D768CB118E3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7B28B44-3F33-452C-A1AD-B2AC58E3DAE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24198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B2C4094A-A3C8-41A2-A53E-47091091FC60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A276A5B-33AF-4ED4-8CCA-8545B6AEF97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9347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4E88D0FB-454F-4E3D-9DCD-BC8566E2B9F4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00A7FF4-0DFB-4BA6-9EAE-BD770E016592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5133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C37D021B-C707-4164-95F4-7F614486802F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F5922069-B6C2-4497-B6F9-ED9510A745FB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045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sz="quarter" idx="13"/>
          </p:nvPr>
        </p:nvSpPr>
        <p:spPr>
          <a:xfrm>
            <a:off x="0" y="4816548"/>
            <a:ext cx="9144000" cy="13921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D739-28E8-4305-A82F-11A2157E3828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08152-5B2A-4AD2-BC70-1BFD6E6D5EBA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817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11D4CADE-FE95-4194-84E8-18183B976DB6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A97C6E1-5342-426D-A92E-08647AB3CFC5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394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620A73D-E5EE-4092-A24C-0FD8FB122E61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34E3DB2-C14E-4F76-9CAD-05EA78F2A61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790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7B84102-1C06-46F5-8F60-CC0E8B14F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83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16EFF83-57D5-46C7-A3EF-637E39220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40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A593EB9-B4A3-4C62-BFAB-E5EF7AC97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46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368BD8-40FB-4364-ADD4-DFBA0103E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42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EDD9DD-63F3-4842-88F5-548BEC61A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66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9740E46-31D6-46EC-96A7-E20081EFC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2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A6EAA0C-6363-4AC3-8380-8CD775645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973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B0053C8-FDEF-4758-A804-281B59973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A706501A-7776-47E0-A066-ED49519E8A33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1F27DC22-289B-4391-8BED-B9BE031A6E2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8763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031C0F7-51F3-454A-B4AF-F9232210F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55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82E8B37-3D6A-4A9C-8B8D-012BF5F06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7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787C4E-2A15-44C2-A075-57975E7A0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92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 defTabSz="4572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A4E07ABE-6A11-4BF1-AF5D-B4E42FBEBA60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 defTabSz="457200" fontAlgn="base">
              <a:spcBef>
                <a:spcPct val="0"/>
              </a:spcBef>
              <a:spcAft>
                <a:spcPct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EE57F118-1795-4C37-AB67-4618B25D36F6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6317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11"/>
          <p:cNvSpPr>
            <a:spLocks noGrp="1"/>
          </p:cNvSpPr>
          <p:nvPr>
            <p:ph sz="quarter" idx="13"/>
          </p:nvPr>
        </p:nvSpPr>
        <p:spPr>
          <a:xfrm>
            <a:off x="0" y="4816548"/>
            <a:ext cx="9144000" cy="13921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30E27C0-B152-406F-9A8F-803ED479542A}" type="datetimeFigureOut">
              <a:rPr lang="fr-FR"/>
              <a:pPr>
                <a:defRPr/>
              </a:pPr>
              <a:t>17/01/2019</a:t>
            </a:fld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30E5A66-C160-4959-8814-680760CC061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39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80DA3715-9BBC-441F-BB6F-BC2B513ADCEE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13C7AE7B-2AD5-4B7A-9F10-915E38EF71A9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025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AB84DDA9-FB0F-4252-81B4-A42C9177887D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F1F00079-E100-4233-8456-AE0AE56775B0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65539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8779CD5-321A-4160-A332-D286B7B3FEA1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AB79194B-B84B-4EB4-9876-D4FC0AE37658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02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51E0FF2-3BAF-429A-9F86-3C24FFB1E2FD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D23F9096-45F7-4761-A887-223CE263BC7F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0118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86C633D6-44BF-4F88-8789-A84FBD4F0A77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331AC-D9B8-4B05-A64B-056A2EB66B50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55304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319463" y="5497513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072C8319-4F69-4AED-8AAA-E0955CB12222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1BEC8-3A60-468F-847F-D121BF71FE5F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1940695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6341367-5340-4CD7-A2C7-F99962CE207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46E66D7-2968-4FF4-A993-3565AC004FE2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E8B0A4A-4E70-4EBD-B890-8A68D0AD86C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A7B0859-30B5-437A-A6C9-2EBBE59BC418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7EFFE090-19DA-4A21-8F22-DCADCE5E30C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76A1F537-250C-4BDF-967C-C0518F9302ED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22048FDE-73FC-4DD0-9BB1-73DD68776CB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779D285A-F1E7-4CEB-B470-009468274B66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5BFA2016-3A29-4074-97C4-794ABB9A9F84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EF992B3-3CA0-4144-8092-0669E1CD8704}" type="datetimeFigureOut">
              <a:rPr lang="en-US"/>
              <a:pPr>
                <a:defRPr/>
              </a:pPr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62FA50D-DE21-490D-89F8-5CC6E5E2D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  <p:sldLayoutId id="214748422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598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A1B240EC-B2C9-4A10-B70F-D4676772CE2F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pic>
        <p:nvPicPr>
          <p:cNvPr id="2052" name="Imag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13"/>
          <a:stretch>
            <a:fillRect/>
          </a:stretch>
        </p:blipFill>
        <p:spPr bwMode="auto">
          <a:xfrm>
            <a:off x="3436938" y="3562350"/>
            <a:ext cx="2057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2AD1507B-B0F7-445C-B2C8-B1CA1BC1CFFE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17287FFF-663E-4111-89F7-AFF25839279C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B4329643-D8C2-4B4E-97F7-71CD2958110D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C45AAAA8-6B86-43D3-B585-AEB2E5CCE868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E48BE05D-1B7B-4EE2-9294-62C014347B1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4101" name="Espace réservé du titre 6"/>
          <p:cNvSpPr>
            <a:spLocks noGrp="1"/>
          </p:cNvSpPr>
          <p:nvPr>
            <p:ph type="title"/>
          </p:nvPr>
        </p:nvSpPr>
        <p:spPr bwMode="auto">
          <a:xfrm>
            <a:off x="4471988" y="274638"/>
            <a:ext cx="42148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Name of the presentation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 Narrow" pitchFamily="34" charset="0"/>
          <a:ea typeface="Arial Narrow" pitchFamily="34" charset="0"/>
          <a:cs typeface="Arial Narrow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titre 6"/>
          <p:cNvSpPr>
            <a:spLocks noGrp="1"/>
          </p:cNvSpPr>
          <p:nvPr>
            <p:ph type="title"/>
          </p:nvPr>
        </p:nvSpPr>
        <p:spPr bwMode="auto">
          <a:xfrm>
            <a:off x="4471988" y="274638"/>
            <a:ext cx="421481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Nom de la présentation</a:t>
            </a:r>
          </a:p>
        </p:txBody>
      </p:sp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>
              <a:defRPr/>
            </a:pPr>
            <a:fld id="{E0283460-CDB2-48FA-9780-3CABE33E5E33}" type="datetime1">
              <a:rPr lang="fr-FR"/>
              <a:pPr>
                <a:defRPr/>
              </a:pPr>
              <a:t>17/01/2019</a:t>
            </a:fld>
            <a:endParaRPr lang="fr-FR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7E1BA748-E20C-4868-A516-B4F49975B2CC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</p:sldLayoutIdLst>
  <p:timing>
    <p:tnLst>
      <p:par>
        <p:cTn id="1" dur="indefinite" restart="never" nodeType="tmRoot"/>
      </p:par>
    </p:tnLst>
  </p:timing>
  <p:hf hdr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rgbClr val="FFFFFF"/>
          </a:solidFill>
          <a:latin typeface="Arial Narrow" charset="0"/>
          <a:ea typeface="Arial Narrow" charset="0"/>
          <a:cs typeface="Arial Narrow" charset="0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2000">
          <a:solidFill>
            <a:srgbClr val="FFFFFF"/>
          </a:solidFill>
          <a:latin typeface="Arial Narrow" pitchFamily="34" charset="0"/>
          <a:ea typeface="Arial Narrow" pitchFamily="34" charset="0"/>
          <a:cs typeface="Arial Narrow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j-lt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6A7DC2F8-B326-43C0-AD72-5533290642EB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C686CF17-51EC-4B62-86EF-AAFDC7C5CDA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3080EAEE-5AD8-4CC7-8CEE-2276A8F1BC2C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AF53AE5E-2792-4805-BEFA-22040B713E48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A4C79DC9-26E4-4932-9B88-5A1886817D55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Arial Narrow" pitchFamily="34" charset="0"/>
              </a:defRPr>
            </a:lvl1pPr>
          </a:lstStyle>
          <a:p>
            <a:pPr>
              <a:defRPr/>
            </a:pPr>
            <a:fld id="{3BC8FC80-1A4E-4BFE-AECD-F88DA42F5662}" type="slidenum">
              <a:rPr lang="fr-FR" altLang="de-DE"/>
              <a:pPr>
                <a:defRPr/>
              </a:pPr>
              <a:t>‹#›</a:t>
            </a:fld>
            <a:endParaRPr lang="fr-FR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A360F671-BDEA-49C1-911B-B38DA46E2427}" type="datetime1">
              <a:rPr lang="fr-FR"/>
              <a:pPr>
                <a:defRPr/>
              </a:pPr>
              <a:t>17/01/2019</a:t>
            </a:fld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>
              <a:defRPr/>
            </a:pPr>
            <a:fld id="{EDBE2BCF-4FDC-406C-9D44-63C1F636C5B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fr/imgres?imgurl=x-raw-image%3A%2F%2F%2F49eaa1956d54cba835285d0a8b85d63c10cb99cb0ae5933e0432a587fc0f723b&amp;imgrefurl=https%3A%2F%2Fwww.maitredata.com%2Fapp%2Faccords-entreprise%2Fsafran-aircraft-engines%2F2072&amp;docid=3flpoAbUeR_KkM&amp;tbnid=qMtUbZWh6kmCTM%3A&amp;vet=1&amp;w=2320&amp;h=2341&amp;bih=1008&amp;biw=1920&amp;ved=2ahUKEwjK1aXU8PTfAhVE2aQKHZYyCLUQxiAoBnoECAEQGw&amp;iact=c&amp;ictx=1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a date 3"/>
          <p:cNvSpPr>
            <a:spLocks noGrp="1"/>
          </p:cNvSpPr>
          <p:nvPr>
            <p:ph type="dt" sz="quarter" idx="14"/>
          </p:nvPr>
        </p:nvSpPr>
        <p:spPr bwMode="auto">
          <a:xfrm>
            <a:off x="457200" y="6356350"/>
            <a:ext cx="371475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smtClean="0">
                <a:solidFill>
                  <a:srgbClr val="0D347D"/>
                </a:solidFill>
                <a:latin typeface="Arial Narrow" pitchFamily="34" charset="0"/>
              </a:rPr>
              <a:t>Clementina Barbaro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sz="1400" b="1" smtClean="0">
                <a:solidFill>
                  <a:srgbClr val="0D347D"/>
                </a:solidFill>
                <a:latin typeface="Arial Narrow" pitchFamily="34" charset="0"/>
              </a:rPr>
              <a:t>CEPEJ Secretariat</a:t>
            </a:r>
          </a:p>
        </p:txBody>
      </p:sp>
      <p:sp>
        <p:nvSpPr>
          <p:cNvPr id="48131" name="Espace réservé du numéro de diapositive 5"/>
          <p:cNvSpPr>
            <a:spLocks noGrp="1"/>
          </p:cNvSpPr>
          <p:nvPr>
            <p:ph type="sldNum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6478BC1-4466-4B4B-A569-C0CDCD3E93DC}" type="slidenum">
              <a:rPr lang="fr-FR" altLang="en-US" smtClean="0">
                <a:solidFill>
                  <a:srgbClr val="898989"/>
                </a:solidFill>
                <a:latin typeface="Arial Narrow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altLang="en-US" smtClean="0">
              <a:solidFill>
                <a:srgbClr val="898989"/>
              </a:solidFill>
              <a:latin typeface="Arial Narrow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-7938" y="4927600"/>
            <a:ext cx="9151938" cy="1111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European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Ethical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Charter on the use of AI in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judicial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systems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and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their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200" dirty="0" err="1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environment</a:t>
            </a:r>
            <a: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/>
            </a:r>
            <a:br>
              <a:rPr lang="fr-FR" sz="3200" dirty="0" smtClean="0">
                <a:solidFill>
                  <a:srgbClr val="0D34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fr-FR" sz="14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813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598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Ã©sultat de recherche d'images pour &quot;foreca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8325"/>
            <a:ext cx="9158288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Definitions</a:t>
            </a:r>
            <a:endParaRPr lang="fr-FR" sz="5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838325"/>
            <a:ext cx="5305425" cy="501967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7349" name="ZoneTexte 3"/>
          <p:cNvSpPr txBox="1">
            <a:spLocks noChangeArrowheads="1"/>
          </p:cNvSpPr>
          <p:nvPr/>
        </p:nvSpPr>
        <p:spPr bwMode="auto">
          <a:xfrm>
            <a:off x="133350" y="2070100"/>
            <a:ext cx="527685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A « predictive » justice?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Open Sans" charset="0"/>
                <a:ea typeface="Open Sans" charset="0"/>
                <a:cs typeface="Open Sans" charset="0"/>
              </a:rPr>
              <a:t>Predictive</a:t>
            </a: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 : Word coming from hard sciences, which describes methods allowing to anticipate a situation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i="1">
                <a:latin typeface="Open Sans" charset="0"/>
                <a:ea typeface="Open Sans" charset="0"/>
                <a:cs typeface="Open Sans" charset="0"/>
              </a:rPr>
              <a:t>Prae</a:t>
            </a: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 (before) / </a:t>
            </a:r>
            <a:r>
              <a:rPr lang="fr-FR" altLang="en-US" sz="1800" i="1">
                <a:latin typeface="Open Sans" charset="0"/>
                <a:ea typeface="Open Sans" charset="0"/>
                <a:cs typeface="Open Sans" charset="0"/>
              </a:rPr>
              <a:t>Dictare </a:t>
            </a: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(say) : Say before something happens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i="1">
                <a:latin typeface="Open Sans" charset="0"/>
                <a:ea typeface="Open Sans" charset="0"/>
                <a:cs typeface="Open Sans" charset="0"/>
              </a:rPr>
              <a:t>Prae</a:t>
            </a: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 (before) / </a:t>
            </a:r>
            <a:r>
              <a:rPr lang="fr-FR" altLang="en-US" sz="1800" i="1">
                <a:latin typeface="Open Sans" charset="0"/>
                <a:ea typeface="Open Sans" charset="0"/>
                <a:cs typeface="Open Sans" charset="0"/>
              </a:rPr>
              <a:t>Visere</a:t>
            </a: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 (see) : See before something happens, based on visibile findings  (empirical and measurables)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 b="1">
                <a:latin typeface="Open Sans" charset="0"/>
                <a:ea typeface="Open Sans" charset="0"/>
                <a:cs typeface="Open Sans" charset="0"/>
              </a:rPr>
              <a:t>In a narrow sense, building anticipation tools relates more to forecasting than predicting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70075"/>
            <a:ext cx="4572000" cy="49879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Study</a:t>
            </a:r>
            <a:endParaRPr lang="fr-FR" sz="5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104900"/>
            <a:ext cx="4595812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ZoneTexte 4"/>
          <p:cNvSpPr txBox="1">
            <a:spLocks noChangeArrowheads="1"/>
          </p:cNvSpPr>
          <p:nvPr/>
        </p:nvSpPr>
        <p:spPr bwMode="auto">
          <a:xfrm>
            <a:off x="377825" y="2452688"/>
            <a:ext cx="381635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>
                <a:latin typeface="Open Sans" charset="0"/>
                <a:ea typeface="Open Sans" charset="0"/>
                <a:cs typeface="Open Sans" charset="0"/>
              </a:rPr>
              <a:t>Study of the University College of London based on 584 decisions of the ECtHR: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>
                <a:latin typeface="Open Sans" charset="0"/>
                <a:ea typeface="Open Sans" charset="0"/>
                <a:cs typeface="Open Sans" charset="0"/>
              </a:rPr>
              <a:t>79% of decisions anticipated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00300" y="5967413"/>
            <a:ext cx="3733800" cy="890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3567113"/>
            <a:ext cx="4076700" cy="329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Study</a:t>
            </a:r>
            <a:endParaRPr lang="fr-FR" sz="5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59397" name="ZoneTexte 3"/>
          <p:cNvSpPr txBox="1">
            <a:spLocks noChangeArrowheads="1"/>
          </p:cNvSpPr>
          <p:nvPr/>
        </p:nvSpPr>
        <p:spPr bwMode="auto">
          <a:xfrm>
            <a:off x="238125" y="1927225"/>
            <a:ext cx="8574088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Open Sans" charset="0"/>
                <a:ea typeface="Open Sans" charset="0"/>
                <a:cs typeface="Open Sans" charset="0"/>
              </a:rPr>
              <a:t>A machine that operates a probabilistic treatment of lexical groups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b="1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Open Sans" charset="0"/>
                <a:ea typeface="Open Sans" charset="0"/>
                <a:cs typeface="Open Sans" charset="0"/>
              </a:rPr>
              <a:t>The joint processing of automatic natural language processing and automatic learning enabled the machine to identify lexical groups and classify them according to their frequency in violation or non-violation decisions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9398" name="ZoneTexte 4"/>
          <p:cNvSpPr txBox="1">
            <a:spLocks noChangeArrowheads="1"/>
          </p:cNvSpPr>
          <p:nvPr/>
        </p:nvSpPr>
        <p:spPr bwMode="auto">
          <a:xfrm>
            <a:off x="238125" y="3756025"/>
            <a:ext cx="3838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Open Sans" charset="0"/>
                <a:ea typeface="Open Sans" charset="0"/>
                <a:cs typeface="Open Sans" charset="0"/>
              </a:rPr>
              <a:t>A machine that gets better prediction results on the "facts" part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latin typeface="Open Sans" charset="0"/>
                <a:ea typeface="Open Sans" charset="0"/>
                <a:cs typeface="Open Sans" charset="0"/>
              </a:rPr>
              <a:t>The success rate of replication of the result is 79% on the "facts" part and drops to 62% on the application part of the Convention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93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589338"/>
            <a:ext cx="4675188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611563"/>
            <a:ext cx="4675188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28900" y="5076825"/>
            <a:ext cx="3505200" cy="1781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Study</a:t>
            </a:r>
            <a:endParaRPr lang="fr-FR" sz="5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7925"/>
            <a:ext cx="916940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ZoneTexte 4"/>
          <p:cNvSpPr txBox="1">
            <a:spLocks noChangeArrowheads="1"/>
          </p:cNvSpPr>
          <p:nvPr/>
        </p:nvSpPr>
        <p:spPr bwMode="auto">
          <a:xfrm>
            <a:off x="47625" y="1927225"/>
            <a:ext cx="857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latin typeface="Open Sans" charset="0"/>
                <a:ea typeface="Open Sans" charset="0"/>
                <a:cs typeface="Open Sans" charset="0"/>
              </a:rPr>
              <a:t>In practical terms: Weighting of group of words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Ã©sultat de recherche d'images pour &quot;legal reasoning jud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>
            <a:fillRect/>
          </a:stretch>
        </p:blipFill>
        <p:spPr bwMode="auto">
          <a:xfrm>
            <a:off x="2143125" y="990600"/>
            <a:ext cx="70008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Findings</a:t>
            </a:r>
            <a:endParaRPr lang="fr-FR" sz="5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43125" y="3876675"/>
            <a:ext cx="6450013" cy="1231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machine that does not reproduce legal reasoning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is a statistical or probabilistic approach, without understanding of legal reasoning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43125" y="5276850"/>
            <a:ext cx="7000875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machine that does not explain the meaning of the law or the behaviour of judges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Impossibility of mechanically identifying all the causative factors of a decision and risks of confusing correlation and causality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08288"/>
            <a:ext cx="4076700" cy="404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99060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Findings</a:t>
            </a:r>
            <a:endParaRPr lang="fr-FR" sz="36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2468" name="ZoneTexte 6"/>
          <p:cNvSpPr txBox="1">
            <a:spLocks noChangeArrowheads="1"/>
          </p:cNvSpPr>
          <p:nvPr/>
        </p:nvSpPr>
        <p:spPr bwMode="auto">
          <a:xfrm>
            <a:off x="0" y="1636713"/>
            <a:ext cx="85740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latin typeface="Open Sans" charset="0"/>
                <a:ea typeface="Open Sans" charset="0"/>
                <a:cs typeface="Open Sans" charset="0"/>
              </a:rPr>
              <a:t>A court decision: an imperfect raw material for computers</a:t>
            </a:r>
          </a:p>
        </p:txBody>
      </p:sp>
      <p:sp>
        <p:nvSpPr>
          <p:cNvPr id="62469" name="TextBox 2"/>
          <p:cNvSpPr txBox="1">
            <a:spLocks noChangeArrowheads="1"/>
          </p:cNvSpPr>
          <p:nvPr/>
        </p:nvSpPr>
        <p:spPr bwMode="auto">
          <a:xfrm>
            <a:off x="95250" y="2808288"/>
            <a:ext cx="34607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600" b="1">
                <a:latin typeface="Open Sans" charset="0"/>
                <a:ea typeface="Open Sans" charset="0"/>
                <a:cs typeface="Open Sans" charset="0"/>
              </a:rPr>
              <a:t>What is a justice decision 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600" b="1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latin typeface="Open Sans" charset="0"/>
                <a:ea typeface="Open Sans" charset="0"/>
                <a:cs typeface="Open Sans" charset="0"/>
              </a:rPr>
              <a:t>- Selection of relevant facts by the judge in a raw account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latin typeface="Open Sans" charset="0"/>
                <a:ea typeface="Open Sans" charset="0"/>
                <a:cs typeface="Open Sans" charset="0"/>
              </a:rPr>
              <a:t>- Application of standards that are rational but do not fit together in a perfectly coherent manner ("open texture of law")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latin typeface="Open Sans" charset="0"/>
                <a:ea typeface="Open Sans" charset="0"/>
                <a:cs typeface="Open Sans" charset="0"/>
              </a:rPr>
              <a:t>- Formalization of reasoning in the form of a syllogism, which is more of an </a:t>
            </a:r>
            <a:r>
              <a:rPr lang="en-GB" altLang="en-US" sz="1600" i="1">
                <a:latin typeface="Open Sans" charset="0"/>
                <a:ea typeface="Open Sans" charset="0"/>
                <a:cs typeface="Open Sans" charset="0"/>
              </a:rPr>
              <a:t>a posteriori </a:t>
            </a:r>
            <a:r>
              <a:rPr lang="en-GB" altLang="en-US" sz="1600">
                <a:latin typeface="Open Sans" charset="0"/>
                <a:ea typeface="Open Sans" charset="0"/>
                <a:cs typeface="Open Sans" charset="0"/>
              </a:rPr>
              <a:t>narrative that does not strictly isolate all the causative factors of a decision (sometimes summary motivation)</a:t>
            </a:r>
            <a:endParaRPr lang="fr-FR" altLang="en-US" sz="16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2470" name="Picture 2" descr="RÃ©sultat de recherche d'images pour &quot;judgement keyboar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1"/>
          <a:stretch>
            <a:fillRect/>
          </a:stretch>
        </p:blipFill>
        <p:spPr bwMode="auto">
          <a:xfrm>
            <a:off x="3746500" y="2808288"/>
            <a:ext cx="539750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190750"/>
            <a:ext cx="2944813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Tests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4813" y="2190750"/>
            <a:ext cx="6199187" cy="466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ZoneTexte 4"/>
          <p:cNvSpPr txBox="1">
            <a:spLocks noChangeArrowheads="1"/>
          </p:cNvSpPr>
          <p:nvPr/>
        </p:nvSpPr>
        <p:spPr bwMode="auto">
          <a:xfrm>
            <a:off x="9525" y="2276475"/>
            <a:ext cx="29352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Tests of several months in 2 appeal courts in France (Douai and Rennes)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Judges concluded for the absence of « added value » for their activity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190750"/>
            <a:ext cx="9144000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763" y="1000125"/>
            <a:ext cx="9144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Points of attention: civil, administrative, commercial  </a:t>
            </a:r>
            <a:r>
              <a:rPr lang="fr-FR" sz="32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matters</a:t>
            </a:r>
            <a:endParaRPr lang="fr-FR" sz="32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64516" name="ZoneTexte 6"/>
          <p:cNvSpPr txBox="1">
            <a:spLocks noChangeArrowheads="1"/>
          </p:cNvSpPr>
          <p:nvPr/>
        </p:nvSpPr>
        <p:spPr bwMode="auto">
          <a:xfrm>
            <a:off x="185738" y="2163763"/>
            <a:ext cx="8574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Will the statistical average of decisions become a norm?</a:t>
            </a:r>
            <a:r>
              <a:rPr lang="fr-FR" altLang="en-US" sz="2000">
                <a:latin typeface="Open Sans" charset="0"/>
                <a:ea typeface="Open Sans" charset="0"/>
                <a:cs typeface="Open Sans" charset="0"/>
              </a:rPr>
              <a:t> Which place for the law provision that a judge is supposed to apply ?  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4517" name="TextBox 2"/>
          <p:cNvSpPr txBox="1">
            <a:spLocks noChangeArrowheads="1"/>
          </p:cNvSpPr>
          <p:nvPr/>
        </p:nvSpPr>
        <p:spPr bwMode="auto">
          <a:xfrm>
            <a:off x="185738" y="3054350"/>
            <a:ext cx="8412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Transformation of construction of case law</a:t>
            </a:r>
            <a:r>
              <a:rPr lang="fr-FR" altLang="en-US" sz="2000">
                <a:latin typeface="Open Sans" charset="0"/>
                <a:ea typeface="Open Sans" charset="0"/>
                <a:cs typeface="Open Sans" charset="0"/>
              </a:rPr>
              <a:t>: « horizontal»  « flat », « cristallysed » around the amounts determined by scales ? </a:t>
            </a:r>
            <a:endParaRPr lang="en-US" altLang="en-US" sz="20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"/>
          <a:stretch>
            <a:fillRect/>
          </a:stretch>
        </p:blipFill>
        <p:spPr bwMode="auto">
          <a:xfrm>
            <a:off x="3455988" y="4016375"/>
            <a:ext cx="35877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TextBox 2"/>
          <p:cNvSpPr txBox="1">
            <a:spLocks noChangeArrowheads="1"/>
          </p:cNvSpPr>
          <p:nvPr/>
        </p:nvSpPr>
        <p:spPr bwMode="auto">
          <a:xfrm>
            <a:off x="185738" y="4016375"/>
            <a:ext cx="3910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« Performative » effect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>
                <a:latin typeface="Open Sans" charset="0"/>
                <a:ea typeface="Open Sans" charset="0"/>
                <a:cs typeface="Open Sans" charset="0"/>
              </a:rPr>
              <a:t>and indirect effects over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>
                <a:latin typeface="Open Sans" charset="0"/>
                <a:ea typeface="Open Sans" charset="0"/>
                <a:cs typeface="Open Sans" charset="0"/>
              </a:rPr>
              <a:t>judges’impartiality</a:t>
            </a:r>
            <a:endParaRPr lang="en-US" altLang="en-US" sz="20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43738" y="4016375"/>
            <a:ext cx="2100262" cy="282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RÃ©sultat de recherche d'images pour &quot;caselaw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64103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57700" y="2254250"/>
            <a:ext cx="4654550" cy="4603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990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AI possible applications</a:t>
            </a:r>
          </a:p>
        </p:txBody>
      </p:sp>
      <p:sp>
        <p:nvSpPr>
          <p:cNvPr id="65541" name="ZoneTexte 3"/>
          <p:cNvSpPr txBox="1">
            <a:spLocks noChangeArrowheads="1"/>
          </p:cNvSpPr>
          <p:nvPr/>
        </p:nvSpPr>
        <p:spPr bwMode="auto">
          <a:xfrm>
            <a:off x="4457700" y="2254250"/>
            <a:ext cx="44577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Black" pitchFamily="34" charset="0"/>
              </a:rPr>
              <a:t>Valorisation of case </a:t>
            </a:r>
            <a:r>
              <a:rPr lang="en-GB" altLang="en-US" sz="2000">
                <a:latin typeface="Arial Black" pitchFamily="34" charset="0"/>
              </a:rPr>
              <a:t>law</a:t>
            </a:r>
            <a:endParaRPr lang="en-GB" alt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charset="0"/>
              </a:rPr>
              <a:t>Research engines making links among doctrine, case law, laws and regulations</a:t>
            </a:r>
          </a:p>
        </p:txBody>
      </p:sp>
      <p:sp>
        <p:nvSpPr>
          <p:cNvPr id="65542" name="ZoneTexte 5"/>
          <p:cNvSpPr txBox="1">
            <a:spLocks noChangeArrowheads="1"/>
          </p:cNvSpPr>
          <p:nvPr/>
        </p:nvSpPr>
        <p:spPr bwMode="auto">
          <a:xfrm>
            <a:off x="4457700" y="3660775"/>
            <a:ext cx="4457700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>
                <a:latin typeface="Arial Black" pitchFamily="34" charset="0"/>
              </a:rPr>
              <a:t>Compensation scales, support to on-line dispute resolution </a:t>
            </a:r>
            <a:endParaRPr lang="fr-FR" alt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latin typeface="Arial" charset="0"/>
              </a:rPr>
              <a:t>Provided </a:t>
            </a:r>
            <a:r>
              <a:rPr lang="en-GB" altLang="en-US" sz="1800">
                <a:latin typeface="Arial" charset="0"/>
              </a:rPr>
              <a:t>that</a:t>
            </a:r>
            <a:r>
              <a:rPr lang="fr-FR" altLang="en-US" sz="1800">
                <a:latin typeface="Arial" charset="0"/>
              </a:rPr>
              <a:t> data are of good quality, that certified and loyal algorithms are used and that access to a judge is always possible, for an adversarial debate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1716088"/>
            <a:ext cx="8353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Civil / commercial / administrative </a:t>
            </a:r>
            <a:r>
              <a:rPr lang="fr-FR" sz="24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matters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5544" name="Picture 4" descr="RÃ©sultat de recherche d'images pour &quot;barÃ¨me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0" r="-7693"/>
          <a:stretch>
            <a:fillRect/>
          </a:stretch>
        </p:blipFill>
        <p:spPr bwMode="auto">
          <a:xfrm>
            <a:off x="0" y="2254250"/>
            <a:ext cx="493077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2197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19700" y="981075"/>
            <a:ext cx="3924300" cy="62944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</a:rPr>
              <a:t>Use of AI/machine </a:t>
            </a:r>
            <a:r>
              <a:rPr lang="fr-FR" sz="3200" b="1" dirty="0" err="1">
                <a:solidFill>
                  <a:prstClr val="black"/>
                </a:solidFill>
              </a:rPr>
              <a:t>learning</a:t>
            </a:r>
            <a:r>
              <a:rPr lang="fr-FR" sz="3200" b="1" dirty="0">
                <a:solidFill>
                  <a:prstClr val="black"/>
                </a:solidFill>
              </a:rPr>
              <a:t> </a:t>
            </a:r>
            <a:r>
              <a:rPr lang="fr-FR" sz="3200" b="1" dirty="0" err="1">
                <a:solidFill>
                  <a:prstClr val="black"/>
                </a:solidFill>
              </a:rPr>
              <a:t>tools</a:t>
            </a:r>
            <a:r>
              <a:rPr lang="fr-FR" sz="3200" b="1" dirty="0">
                <a:solidFill>
                  <a:prstClr val="black"/>
                </a:solidFill>
              </a:rPr>
              <a:t>: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>
              <a:solidFill>
                <a:prstClr val="black"/>
              </a:solidFill>
            </a:endParaRP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b="1" dirty="0">
                <a:solidFill>
                  <a:prstClr val="black"/>
                </a:solidFill>
              </a:rPr>
              <a:t>By the police 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3200" b="1" dirty="0">
                <a:solidFill>
                  <a:prstClr val="black"/>
                </a:solidFill>
              </a:rPr>
              <a:t>By the </a:t>
            </a:r>
            <a:r>
              <a:rPr lang="fr-FR" sz="3200" b="1" dirty="0" err="1">
                <a:solidFill>
                  <a:prstClr val="black"/>
                </a:solidFill>
              </a:rPr>
              <a:t>judge</a:t>
            </a:r>
            <a:endParaRPr lang="fr-FR" sz="3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</a:rPr>
              <a:t>Pros and cons?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32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>
                <a:solidFill>
                  <a:prstClr val="black"/>
                </a:solidFill>
              </a:rPr>
              <a:t>AI </a:t>
            </a:r>
            <a:r>
              <a:rPr lang="fr-FR" sz="3200" b="1" dirty="0" err="1">
                <a:solidFill>
                  <a:prstClr val="black"/>
                </a:solidFill>
              </a:rPr>
              <a:t>outperforming</a:t>
            </a:r>
            <a:r>
              <a:rPr lang="fr-FR" sz="3200" b="1" dirty="0">
                <a:solidFill>
                  <a:prstClr val="black"/>
                </a:solidFill>
              </a:rPr>
              <a:t> the police and the </a:t>
            </a:r>
            <a:r>
              <a:rPr lang="fr-FR" sz="3200" b="1" dirty="0" err="1">
                <a:solidFill>
                  <a:prstClr val="black"/>
                </a:solidFill>
              </a:rPr>
              <a:t>judge</a:t>
            </a:r>
            <a:r>
              <a:rPr lang="fr-FR" sz="3200" b="1" dirty="0">
                <a:solidFill>
                  <a:prstClr val="black"/>
                </a:solidFill>
              </a:rPr>
              <a:t>?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900" b="1" dirty="0">
              <a:solidFill>
                <a:prstClr val="black"/>
              </a:solidFill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Background</a:t>
            </a:r>
          </a:p>
        </p:txBody>
      </p:sp>
      <p:pic>
        <p:nvPicPr>
          <p:cNvPr id="49155" name="Picture 2" descr="RÃ©sultat de recherche d'images pour &quot;chang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9418" b="20625"/>
          <a:stretch>
            <a:fillRect/>
          </a:stretch>
        </p:blipFill>
        <p:spPr bwMode="auto">
          <a:xfrm>
            <a:off x="0" y="3265488"/>
            <a:ext cx="573405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ZoneTexte 3"/>
          <p:cNvSpPr txBox="1">
            <a:spLocks noChangeArrowheads="1"/>
          </p:cNvSpPr>
          <p:nvPr/>
        </p:nvSpPr>
        <p:spPr bwMode="auto">
          <a:xfrm>
            <a:off x="19050" y="1793875"/>
            <a:ext cx="52482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latin typeface="Open Sans Condensed" charset="0"/>
                <a:ea typeface="Open Sans Condensed" charset="0"/>
                <a:cs typeface="Open Sans Condensed" charset="0"/>
              </a:rPr>
              <a:t>New developments in CoE member states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734050" y="990600"/>
            <a:ext cx="3409950" cy="5867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9158" name="ZoneTexte 11"/>
          <p:cNvSpPr txBox="1">
            <a:spLocks noChangeArrowheads="1"/>
          </p:cNvSpPr>
          <p:nvPr/>
        </p:nvSpPr>
        <p:spPr bwMode="auto">
          <a:xfrm>
            <a:off x="5734050" y="1508125"/>
            <a:ext cx="34099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Judicial decisions increasingly made available in the form of open data</a:t>
            </a:r>
          </a:p>
        </p:txBody>
      </p:sp>
      <p:sp>
        <p:nvSpPr>
          <p:cNvPr id="49159" name="ZoneTexte 11"/>
          <p:cNvSpPr txBox="1">
            <a:spLocks noChangeArrowheads="1"/>
          </p:cNvSpPr>
          <p:nvPr/>
        </p:nvSpPr>
        <p:spPr bwMode="auto">
          <a:xfrm>
            <a:off x="5734050" y="4113213"/>
            <a:ext cx="3409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 startAt="2"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New AI applications for the judiciary brought to the attention of policy makers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4288" y="1998663"/>
            <a:ext cx="9144001" cy="456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7587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>
                <a:solidFill>
                  <a:srgbClr val="44546A"/>
                </a:solidFill>
                <a:latin typeface="Open Sans Extrabold" charset="0"/>
              </a:rPr>
              <a:t>Use of AI by the police:  better investigation of crime</a:t>
            </a:r>
          </a:p>
        </p:txBody>
      </p:sp>
      <p:sp>
        <p:nvSpPr>
          <p:cNvPr id="67588" name="ZoneTexte 3"/>
          <p:cNvSpPr txBox="1">
            <a:spLocks noChangeArrowheads="1"/>
          </p:cNvSpPr>
          <p:nvPr/>
        </p:nvSpPr>
        <p:spPr bwMode="auto">
          <a:xfrm>
            <a:off x="0" y="1998663"/>
            <a:ext cx="4572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Recognition of patterns in huge volumes of data (ex:financial transactions: Connect, UK)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Vocal / picture recognition (ex: INTERPOL  ICSE database)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Facial recognition (London police, UK)</a:t>
            </a:r>
          </a:p>
        </p:txBody>
      </p:sp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2192338"/>
            <a:ext cx="4741863" cy="436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ZoneTexte 3"/>
          <p:cNvSpPr txBox="1">
            <a:spLocks noChangeArrowheads="1"/>
          </p:cNvSpPr>
          <p:nvPr/>
        </p:nvSpPr>
        <p:spPr bwMode="auto">
          <a:xfrm>
            <a:off x="0" y="5076825"/>
            <a:ext cx="4333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C00000"/>
                </a:solidFill>
                <a:latin typeface="Open Sans" charset="0"/>
              </a:rPr>
              <a:t>Depending on applications: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C00000"/>
                </a:solidFill>
                <a:latin typeface="Open Sans" charset="0"/>
              </a:rPr>
              <a:t>Pros: </a:t>
            </a: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effectiveness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C00000"/>
                </a:solidFill>
                <a:latin typeface="Open Sans" charset="0"/>
              </a:rPr>
              <a:t>Cons: </a:t>
            </a: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invasion of privacy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Possible abuses?</a:t>
            </a:r>
            <a:endParaRPr lang="fr-FR" altLang="en-US" sz="1800" b="1">
              <a:solidFill>
                <a:srgbClr val="000000"/>
              </a:solidFill>
              <a:latin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44675"/>
            <a:ext cx="9107488" cy="53292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8611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 b="1">
                <a:solidFill>
                  <a:srgbClr val="44546A"/>
                </a:solidFill>
                <a:latin typeface="Open Sans Extrabold" charset="0"/>
              </a:rPr>
              <a:t>Use of AI by the police: prevent crime</a:t>
            </a:r>
          </a:p>
        </p:txBody>
      </p:sp>
      <p:sp>
        <p:nvSpPr>
          <p:cNvPr id="68612" name="ZoneTexte 3"/>
          <p:cNvSpPr txBox="1">
            <a:spLocks noChangeArrowheads="1"/>
          </p:cNvSpPr>
          <p:nvPr/>
        </p:nvSpPr>
        <p:spPr bwMode="auto">
          <a:xfrm>
            <a:off x="0" y="1998663"/>
            <a:ext cx="51482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Predictive policing or « Hotspots » mapping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Only some types of crime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Ø"/>
            </a:pPr>
            <a:endParaRPr lang="fr-FR" altLang="en-US" sz="2200" b="1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2532063"/>
            <a:ext cx="47402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ZoneTexte 3"/>
          <p:cNvSpPr txBox="1">
            <a:spLocks noChangeArrowheads="1"/>
          </p:cNvSpPr>
          <p:nvPr/>
        </p:nvSpPr>
        <p:spPr bwMode="auto">
          <a:xfrm>
            <a:off x="0" y="3525838"/>
            <a:ext cx="417195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200" b="1">
                <a:solidFill>
                  <a:srgbClr val="C00000"/>
                </a:solidFill>
                <a:latin typeface="Open Sans" charset="0"/>
              </a:rPr>
              <a:t>Pros: </a:t>
            </a: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good effectiveness rates (10 times more likely to predict crime location than normal patrolling); dissuasive effect in  the surroundings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200" b="1">
                <a:solidFill>
                  <a:srgbClr val="C00000"/>
                </a:solidFill>
                <a:latin typeface="Open Sans" charset="0"/>
              </a:rPr>
              <a:t>Cons: </a:t>
            </a: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self-fulfillling prophecies and oversurveillance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200" b="1">
                <a:solidFill>
                  <a:srgbClr val="000000"/>
                </a:solidFill>
                <a:latin typeface="Open Sans" charset="0"/>
              </a:rPr>
              <a:t>« Tyranny » of the algorithm?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49575"/>
            <a:ext cx="3952875" cy="390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69635" name="ZoneTexte 4"/>
          <p:cNvSpPr txBox="1">
            <a:spLocks noChangeArrowheads="1"/>
          </p:cNvSpPr>
          <p:nvPr/>
        </p:nvSpPr>
        <p:spPr bwMode="auto">
          <a:xfrm>
            <a:off x="0" y="990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44546A"/>
                </a:solidFill>
                <a:latin typeface="Open Sans Extrabold" charset="0"/>
              </a:rPr>
              <a:t>Use of AI within judicial proceedings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1928813"/>
            <a:ext cx="9144000" cy="58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dirty="0" err="1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</a:t>
            </a:r>
            <a:r>
              <a:rPr lang="fr-FR" sz="3200" b="1" dirty="0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</a:t>
            </a:r>
            <a:r>
              <a:rPr lang="fr-FR" sz="3200" b="1" dirty="0" err="1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  <a:r>
              <a:rPr lang="fr-FR" sz="3200" b="1" dirty="0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tools</a:t>
            </a:r>
            <a:r>
              <a:rPr lang="fr-FR" sz="3200" b="1" dirty="0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 </a:t>
            </a:r>
            <a:r>
              <a:rPr lang="fr-FR" sz="3200" b="1" dirty="0" err="1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predicting</a:t>
            </a:r>
            <a:r>
              <a:rPr lang="fr-FR" sz="3200" b="1" dirty="0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3200" b="1" dirty="0" err="1">
                <a:solidFill>
                  <a:prstClr val="black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reoffending</a:t>
            </a:r>
            <a:endParaRPr lang="fr-FR" sz="3200" b="1" dirty="0">
              <a:solidFill>
                <a:prstClr val="black"/>
              </a:solidFill>
              <a:latin typeface="Arial Narrow" panose="020B060602020203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11113" y="2808288"/>
            <a:ext cx="34623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Arial Narrow" pitchFamily="34" charset="0"/>
              </a:rPr>
              <a:t>Three main fields of applications: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en-GB" altLang="en-US" sz="2400" b="1">
                <a:solidFill>
                  <a:srgbClr val="000000"/>
                </a:solidFill>
                <a:latin typeface="Arial Narrow" pitchFamily="34" charset="0"/>
              </a:rPr>
              <a:t>Custody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endParaRPr lang="en-GB" altLang="en-US" sz="2400" b="1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 Narrow" pitchFamily="34" charset="0"/>
              </a:rPr>
              <a:t>2. Sentencing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AutoNum type="arabicPeriod"/>
            </a:pPr>
            <a:endParaRPr lang="en-GB" altLang="en-US" sz="2400" b="1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Arial Narrow" pitchFamily="34" charset="0"/>
              </a:rPr>
              <a:t>3. Execution of a criminal sanction</a:t>
            </a:r>
            <a:endParaRPr lang="fr-FR" altLang="en-US" sz="2400" b="1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363" y="3087688"/>
            <a:ext cx="4211637" cy="3784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en-US" sz="2400" b="1" smtClean="0">
                <a:solidFill>
                  <a:srgbClr val="000000"/>
                </a:solidFill>
                <a:latin typeface="Arial Narrow" pitchFamily="34" charset="0"/>
              </a:rPr>
              <a:t>Predicting probabilities of reoffending by the interested person to support judicial decision - making</a:t>
            </a:r>
          </a:p>
          <a:p>
            <a:pPr eaLnBrk="1" hangingPunct="1">
              <a:defRPr/>
            </a:pPr>
            <a:r>
              <a:rPr lang="fr-FR" altLang="en-US" sz="2400" b="1" smtClean="0">
                <a:solidFill>
                  <a:srgbClr val="C00000"/>
                </a:solidFill>
                <a:latin typeface="Arial Narrow" pitchFamily="34" charset="0"/>
              </a:rPr>
              <a:t>Not binding</a:t>
            </a:r>
          </a:p>
          <a:p>
            <a:pPr eaLnBrk="1" hangingPunct="1">
              <a:defRPr/>
            </a:pPr>
            <a:endParaRPr lang="fr-FR" altLang="en-US" sz="2400" b="1" smtClean="0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AutoNum type="arabicPeriod"/>
              <a:defRPr/>
            </a:pPr>
            <a:endParaRPr lang="en-GB" altLang="en-US" sz="2400" b="1" smtClean="0">
              <a:solidFill>
                <a:srgbClr val="000000"/>
              </a:solidFill>
              <a:latin typeface="Arial Narrow" pitchFamily="34" charset="0"/>
            </a:endParaRPr>
          </a:p>
          <a:p>
            <a:pPr eaLnBrk="1" hangingPunct="1">
              <a:buFont typeface="Arial" charset="0"/>
              <a:buAutoNum type="arabicPeriod"/>
              <a:defRPr/>
            </a:pPr>
            <a:r>
              <a:rPr lang="en-GB" altLang="en-US" sz="2400" b="1" smtClean="0">
                <a:solidFill>
                  <a:srgbClr val="000000"/>
                </a:solidFill>
                <a:latin typeface="Arial Narrow" pitchFamily="34" charset="0"/>
              </a:rPr>
              <a:t>High risk</a:t>
            </a:r>
          </a:p>
          <a:p>
            <a:pPr eaLnBrk="1" hangingPunct="1">
              <a:defRPr/>
            </a:pPr>
            <a:r>
              <a:rPr lang="en-GB" altLang="en-US" sz="2400" b="1" smtClean="0">
                <a:solidFill>
                  <a:srgbClr val="000000"/>
                </a:solidFill>
                <a:latin typeface="Arial Narrow" pitchFamily="34" charset="0"/>
              </a:rPr>
              <a:t>2. Medium risk</a:t>
            </a:r>
          </a:p>
          <a:p>
            <a:pPr eaLnBrk="1" hangingPunct="1">
              <a:defRPr/>
            </a:pPr>
            <a:r>
              <a:rPr lang="en-GB" altLang="en-US" sz="2400" b="1" smtClean="0">
                <a:solidFill>
                  <a:srgbClr val="000000"/>
                </a:solidFill>
                <a:latin typeface="Arial Narrow" pitchFamily="34" charset="0"/>
              </a:rPr>
              <a:t>3. Low risk</a:t>
            </a:r>
            <a:endParaRPr lang="fr-FR" altLang="en-US" sz="2400" b="1" smtClean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52875" y="4700588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557838"/>
            <a:ext cx="9144000" cy="130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4BACC6">
                  <a:lumMod val="75000"/>
                </a:srgb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4BACC6">
                  <a:lumMod val="75000"/>
                </a:srgb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355123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0661" name="ZoneTexte 8"/>
          <p:cNvSpPr txBox="1">
            <a:spLocks noChangeArrowheads="1"/>
          </p:cNvSpPr>
          <p:nvPr/>
        </p:nvSpPr>
        <p:spPr bwMode="auto">
          <a:xfrm>
            <a:off x="-17463" y="3921125"/>
            <a:ext cx="34972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Open Sans" charset="0"/>
              </a:rPr>
              <a:t>Machine learning principles of functioning</a:t>
            </a:r>
          </a:p>
        </p:txBody>
      </p:sp>
      <p:sp>
        <p:nvSpPr>
          <p:cNvPr id="70662" name="ZoneTexte 13"/>
          <p:cNvSpPr txBox="1">
            <a:spLocks noChangeArrowheads="1"/>
          </p:cNvSpPr>
          <p:nvPr/>
        </p:nvSpPr>
        <p:spPr bwMode="auto">
          <a:xfrm>
            <a:off x="0" y="563563"/>
            <a:ext cx="3551238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4400" b="1">
                <a:solidFill>
                  <a:srgbClr val="1F497D"/>
                </a:solidFill>
                <a:latin typeface="Open Sans" charset="0"/>
              </a:rPr>
              <a:t>How does </a:t>
            </a:r>
          </a:p>
          <a:p>
            <a:pPr algn="just"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4400" b="1">
                <a:solidFill>
                  <a:srgbClr val="1F497D"/>
                </a:solidFill>
                <a:latin typeface="Open Sans" charset="0"/>
              </a:rPr>
              <a:t>this work in practice?</a:t>
            </a:r>
          </a:p>
        </p:txBody>
      </p:sp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8500"/>
            <a:ext cx="40671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838" y="3573463"/>
            <a:ext cx="48958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i="1" dirty="0">
                <a:solidFill>
                  <a:prstClr val="black"/>
                </a:solidFill>
                <a:latin typeface="Calibri"/>
                <a:cs typeface="+mn-cs"/>
              </a:rPr>
              <a:t>Fig.2: Machine learning alone produces models by automatically searching for correlation results.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0665" name="Imag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238" y="260350"/>
            <a:ext cx="57308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08288"/>
            <a:ext cx="4076700" cy="404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1683" name="ZoneTexte 4"/>
          <p:cNvSpPr txBox="1">
            <a:spLocks noChangeArrowheads="1"/>
          </p:cNvSpPr>
          <p:nvPr/>
        </p:nvSpPr>
        <p:spPr bwMode="auto">
          <a:xfrm>
            <a:off x="-26988" y="990600"/>
            <a:ext cx="91440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44546A"/>
                </a:solidFill>
                <a:latin typeface="Open Sans" charset="0"/>
              </a:rPr>
              <a:t>Risk- assessment tools : predicting reffending</a:t>
            </a:r>
          </a:p>
        </p:txBody>
      </p:sp>
      <p:sp>
        <p:nvSpPr>
          <p:cNvPr id="71684" name="ZoneTexte 6"/>
          <p:cNvSpPr txBox="1">
            <a:spLocks noChangeArrowheads="1"/>
          </p:cNvSpPr>
          <p:nvPr/>
        </p:nvSpPr>
        <p:spPr bwMode="auto">
          <a:xfrm>
            <a:off x="0" y="1928813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000000"/>
                </a:solidFill>
                <a:latin typeface="Open Sans" charset="0"/>
              </a:rPr>
              <a:t>Risk factors</a:t>
            </a:r>
          </a:p>
        </p:txBody>
      </p:sp>
      <p:sp>
        <p:nvSpPr>
          <p:cNvPr id="71685" name="TextBox 2"/>
          <p:cNvSpPr txBox="1">
            <a:spLocks noChangeArrowheads="1"/>
          </p:cNvSpPr>
          <p:nvPr/>
        </p:nvSpPr>
        <p:spPr bwMode="auto">
          <a:xfrm>
            <a:off x="11113" y="2808288"/>
            <a:ext cx="373538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Sexe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Family history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Level of studies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Employment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Income and financial situation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Criminal history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Crime attitude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Residence</a:t>
            </a:r>
          </a:p>
        </p:txBody>
      </p:sp>
      <p:pic>
        <p:nvPicPr>
          <p:cNvPr id="71686" name="Picture 2" descr="RÃ©sultat de recherche d'images pour &quot;judgement keyboard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1"/>
          <a:stretch>
            <a:fillRect/>
          </a:stretch>
        </p:blipFill>
        <p:spPr bwMode="auto">
          <a:xfrm>
            <a:off x="3746500" y="2808288"/>
            <a:ext cx="539750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4" descr="RÃ©sultat de recherche d'images pour &quot;compas crime courts predictiv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2813050"/>
            <a:ext cx="541655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557838"/>
            <a:ext cx="9144000" cy="1300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4BACC6">
                  <a:lumMod val="75000"/>
                </a:srgb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4BACC6">
                  <a:lumMod val="75000"/>
                </a:srgbClr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355123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2709" name="ZoneTexte 8"/>
          <p:cNvSpPr txBox="1">
            <a:spLocks noChangeArrowheads="1"/>
          </p:cNvSpPr>
          <p:nvPr/>
        </p:nvSpPr>
        <p:spPr bwMode="auto">
          <a:xfrm>
            <a:off x="0" y="2644775"/>
            <a:ext cx="34972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Open Sans" charset="0"/>
              </a:rPr>
              <a:t>COMPASS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Open Sans" charset="0"/>
              </a:rPr>
              <a:t>137 questions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Open Sans" charset="0"/>
              </a:rPr>
              <a:t>Extract </a:t>
            </a:r>
          </a:p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Open Sans" charset="0"/>
              </a:rPr>
              <a:t>of questionnaire</a:t>
            </a:r>
            <a:endParaRPr lang="fr-FR" altLang="en-US" sz="2400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72710" name="ZoneTexte 13"/>
          <p:cNvSpPr txBox="1">
            <a:spLocks noChangeArrowheads="1"/>
          </p:cNvSpPr>
          <p:nvPr/>
        </p:nvSpPr>
        <p:spPr bwMode="auto">
          <a:xfrm>
            <a:off x="0" y="-6350"/>
            <a:ext cx="3551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6000" b="1">
                <a:solidFill>
                  <a:srgbClr val="1F497D"/>
                </a:solidFill>
                <a:latin typeface="Open Sans" charset="0"/>
              </a:rPr>
              <a:t>Example</a:t>
            </a:r>
          </a:p>
        </p:txBody>
      </p:sp>
      <p:pic>
        <p:nvPicPr>
          <p:cNvPr id="727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96938"/>
            <a:ext cx="6694487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573463"/>
            <a:ext cx="68389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945188"/>
            <a:ext cx="9144000" cy="954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dirty="0">
                <a:solidFill>
                  <a:prstClr val="white"/>
                </a:solidFill>
              </a:rPr>
              <a:t> </a:t>
            </a:r>
            <a:r>
              <a:rPr lang="fr-FR" sz="2800" b="1" dirty="0">
                <a:solidFill>
                  <a:prstClr val="white"/>
                </a:solidFill>
              </a:rPr>
              <a:t>More matches </a:t>
            </a:r>
            <a:r>
              <a:rPr lang="fr-FR" sz="2800" b="1" dirty="0" err="1">
                <a:solidFill>
                  <a:prstClr val="white"/>
                </a:solidFill>
              </a:rPr>
              <a:t>with</a:t>
            </a:r>
            <a:r>
              <a:rPr lang="fr-FR" sz="2800" b="1" dirty="0">
                <a:solidFill>
                  <a:prstClr val="white"/>
                </a:solidFill>
              </a:rPr>
              <a:t> </a:t>
            </a:r>
            <a:r>
              <a:rPr lang="fr-FR" sz="2800" b="1" dirty="0" err="1">
                <a:solidFill>
                  <a:prstClr val="white"/>
                </a:solidFill>
              </a:rPr>
              <a:t>recidivists</a:t>
            </a:r>
            <a:r>
              <a:rPr lang="fr-FR" sz="2800" b="1" dirty="0">
                <a:solidFill>
                  <a:prstClr val="white"/>
                </a:solidFill>
              </a:rPr>
              <a:t>’ </a:t>
            </a:r>
            <a:r>
              <a:rPr lang="fr-FR" sz="2800" b="1" dirty="0" err="1">
                <a:solidFill>
                  <a:prstClr val="white"/>
                </a:solidFill>
              </a:rPr>
              <a:t>previously</a:t>
            </a:r>
            <a:r>
              <a:rPr lang="fr-FR" sz="2800" b="1" dirty="0">
                <a:solidFill>
                  <a:prstClr val="white"/>
                </a:solidFill>
              </a:rPr>
              <a:t> </a:t>
            </a:r>
            <a:r>
              <a:rPr lang="fr-FR" sz="2800" b="1" dirty="0" err="1">
                <a:solidFill>
                  <a:prstClr val="white"/>
                </a:solidFill>
              </a:rPr>
              <a:t>answered</a:t>
            </a:r>
            <a:r>
              <a:rPr lang="fr-FR" sz="2800" b="1" dirty="0">
                <a:solidFill>
                  <a:prstClr val="white"/>
                </a:solidFill>
              </a:rPr>
              <a:t> questionnaires </a:t>
            </a:r>
            <a:r>
              <a:rPr lang="fr-FR" sz="2800" b="1" dirty="0">
                <a:solidFill>
                  <a:prstClr val="white"/>
                </a:solidFill>
                <a:sym typeface="Wingdings" panose="05000000000000000000" pitchFamily="2" charset="2"/>
              </a:rPr>
              <a:t> </a:t>
            </a:r>
            <a:r>
              <a:rPr lang="fr-FR" sz="2800" b="1" dirty="0" err="1">
                <a:solidFill>
                  <a:prstClr val="white"/>
                </a:solidFill>
                <a:sym typeface="Wingdings" panose="05000000000000000000" pitchFamily="2" charset="2"/>
              </a:rPr>
              <a:t>Higher</a:t>
            </a:r>
            <a:r>
              <a:rPr lang="fr-FR" sz="2800" b="1" dirty="0">
                <a:solidFill>
                  <a:prstClr val="white"/>
                </a:solidFill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olidFill>
                  <a:prstClr val="white"/>
                </a:solidFill>
                <a:sym typeface="Wingdings" panose="05000000000000000000" pitchFamily="2" charset="2"/>
              </a:rPr>
              <a:t>probabilities</a:t>
            </a:r>
            <a:r>
              <a:rPr lang="fr-FR" sz="2800" b="1" dirty="0">
                <a:solidFill>
                  <a:prstClr val="white"/>
                </a:solidFill>
                <a:sym typeface="Wingdings" panose="05000000000000000000" pitchFamily="2" charset="2"/>
              </a:rPr>
              <a:t> of </a:t>
            </a:r>
            <a:r>
              <a:rPr lang="fr-FR" sz="2800" b="1" dirty="0" err="1">
                <a:solidFill>
                  <a:prstClr val="white"/>
                </a:solidFill>
                <a:sym typeface="Wingdings" panose="05000000000000000000" pitchFamily="2" charset="2"/>
              </a:rPr>
              <a:t>reoffending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08288"/>
            <a:ext cx="4076700" cy="40497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3731" name="ZoneTexte 4"/>
          <p:cNvSpPr txBox="1">
            <a:spLocks noChangeArrowheads="1"/>
          </p:cNvSpPr>
          <p:nvPr/>
        </p:nvSpPr>
        <p:spPr bwMode="auto">
          <a:xfrm>
            <a:off x="-26988" y="990600"/>
            <a:ext cx="9144001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44546A"/>
                </a:solidFill>
                <a:latin typeface="Open Sans" charset="0"/>
              </a:rPr>
              <a:t>Risk- assessment tools : predicting re-offending</a:t>
            </a:r>
          </a:p>
        </p:txBody>
      </p:sp>
      <p:sp>
        <p:nvSpPr>
          <p:cNvPr id="73732" name="ZoneTexte 6"/>
          <p:cNvSpPr txBox="1">
            <a:spLocks noChangeArrowheads="1"/>
          </p:cNvSpPr>
          <p:nvPr/>
        </p:nvSpPr>
        <p:spPr bwMode="auto">
          <a:xfrm>
            <a:off x="0" y="1928813"/>
            <a:ext cx="9144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C00000"/>
                </a:solidFill>
                <a:latin typeface="Open Sans" charset="0"/>
              </a:rPr>
              <a:t>in real life……</a:t>
            </a:r>
          </a:p>
        </p:txBody>
      </p:sp>
      <p:sp>
        <p:nvSpPr>
          <p:cNvPr id="73733" name="TextBox 2"/>
          <p:cNvSpPr txBox="1">
            <a:spLocks noChangeArrowheads="1"/>
          </p:cNvSpPr>
          <p:nvPr/>
        </p:nvSpPr>
        <p:spPr bwMode="auto">
          <a:xfrm>
            <a:off x="11113" y="2808288"/>
            <a:ext cx="3735387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Recidivism rate of afroamericans is estimated double than other populations in the two years following criminal conviction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ProPublica, 2016: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C00000"/>
                </a:solidFill>
                <a:latin typeface="Open Sans" charset="0"/>
              </a:rPr>
              <a:t>Biased data bring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C00000"/>
                </a:solidFill>
                <a:latin typeface="Open Sans" charset="0"/>
              </a:rPr>
              <a:t>biased results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7373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060575"/>
            <a:ext cx="55800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oneTexte 4"/>
          <p:cNvSpPr txBox="1">
            <a:spLocks noChangeArrowheads="1"/>
          </p:cNvSpPr>
          <p:nvPr/>
        </p:nvSpPr>
        <p:spPr bwMode="auto">
          <a:xfrm>
            <a:off x="0" y="658813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3600" b="1">
                <a:solidFill>
                  <a:srgbClr val="002060"/>
                </a:solidFill>
                <a:latin typeface="Open Sans Extrabold" charset="0"/>
              </a:rPr>
              <a:t>Points of attention:  judicial phase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765300"/>
            <a:ext cx="4495800" cy="5086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333375" y="1781175"/>
            <a:ext cx="41624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2A40"/>
                </a:solidFill>
                <a:latin typeface="Open Sans" charset="0"/>
              </a:rPr>
              <a:t>Risk of a resurgence of a determinist doctrine in criminal matters (vs. a social doctrine)</a:t>
            </a:r>
          </a:p>
          <a:p>
            <a:pPr algn="r" defTabSz="914400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rgbClr val="000000"/>
              </a:solidFill>
              <a:latin typeface="Open Sans" charset="0"/>
            </a:endParaRPr>
          </a:p>
          <a:p>
            <a:pPr algn="r"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0000"/>
                </a:solidFill>
                <a:latin typeface="Open Sans" charset="0"/>
              </a:rPr>
              <a:t>What individualization of sentence?</a:t>
            </a:r>
          </a:p>
          <a:p>
            <a:pPr algn="r" defTabSz="914400" eaLnBrk="1" hangingPunct="1">
              <a:spcBef>
                <a:spcPct val="0"/>
              </a:spcBef>
              <a:buFontTx/>
              <a:buNone/>
            </a:pPr>
            <a:endParaRPr lang="en-GB" altLang="en-US" sz="2800">
              <a:solidFill>
                <a:srgbClr val="000000"/>
              </a:solidFill>
              <a:latin typeface="Open Sans" charset="0"/>
            </a:endParaRPr>
          </a:p>
          <a:p>
            <a:pPr algn="r"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2060"/>
                </a:solidFill>
                <a:latin typeface="Open Sans" charset="0"/>
              </a:rPr>
              <a:t>Risks of discriminations and mistakes</a:t>
            </a:r>
          </a:p>
          <a:p>
            <a:pPr algn="r" defTabSz="914400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1F497D"/>
              </a:solidFill>
              <a:latin typeface="Open San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5800" y="2190750"/>
            <a:ext cx="4495800" cy="466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pic>
        <p:nvPicPr>
          <p:cNvPr id="74758" name="Picture 2" descr="RÃ©sultat de recherche d'images pour &quot;lombroso l'homme criminel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r="50000"/>
          <a:stretch>
            <a:fillRect/>
          </a:stretch>
        </p:blipFill>
        <p:spPr bwMode="auto">
          <a:xfrm>
            <a:off x="5189538" y="1773238"/>
            <a:ext cx="30416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49575"/>
            <a:ext cx="3952875" cy="390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5779" name="ZoneTexte 4"/>
          <p:cNvSpPr txBox="1">
            <a:spLocks noChangeArrowheads="1"/>
          </p:cNvSpPr>
          <p:nvPr/>
        </p:nvSpPr>
        <p:spPr bwMode="auto">
          <a:xfrm>
            <a:off x="0" y="990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C00000"/>
                </a:solidFill>
                <a:latin typeface="Open Sans Extrabold" charset="0"/>
              </a:rPr>
              <a:t>AI: more precise than humans? </a:t>
            </a:r>
          </a:p>
        </p:txBody>
      </p:sp>
      <p:sp>
        <p:nvSpPr>
          <p:cNvPr id="75780" name="ZoneTexte 6"/>
          <p:cNvSpPr txBox="1">
            <a:spLocks noChangeArrowheads="1"/>
          </p:cNvSpPr>
          <p:nvPr/>
        </p:nvSpPr>
        <p:spPr bwMode="auto">
          <a:xfrm>
            <a:off x="0" y="192881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000000"/>
                </a:solidFill>
                <a:latin typeface="Open Sans" charset="0"/>
              </a:rPr>
              <a:t>HART in the U.K: Durham Police: asssing reoffending (custody)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3200" b="1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75781" name="TextBox 2"/>
          <p:cNvSpPr txBox="1">
            <a:spLocks noChangeArrowheads="1"/>
          </p:cNvSpPr>
          <p:nvPr/>
        </p:nvSpPr>
        <p:spPr bwMode="auto">
          <a:xfrm>
            <a:off x="0" y="3730625"/>
            <a:ext cx="346233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High predictions rates (88% for individuals considered as high risks) but possible misclassification of false negatives and false positives pointed out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2363" y="2949575"/>
            <a:ext cx="4211637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52875" y="4700588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57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949575"/>
            <a:ext cx="519112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49575"/>
            <a:ext cx="3952875" cy="3908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6803" name="ZoneTexte 4"/>
          <p:cNvSpPr txBox="1">
            <a:spLocks noChangeArrowheads="1"/>
          </p:cNvSpPr>
          <p:nvPr/>
        </p:nvSpPr>
        <p:spPr bwMode="auto">
          <a:xfrm>
            <a:off x="0" y="9906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C00000"/>
                </a:solidFill>
                <a:latin typeface="Open Sans Extrabold" charset="0"/>
              </a:rPr>
              <a:t>AI: more precise than humans? </a:t>
            </a:r>
          </a:p>
        </p:txBody>
      </p:sp>
      <p:sp>
        <p:nvSpPr>
          <p:cNvPr id="76804" name="ZoneTexte 6"/>
          <p:cNvSpPr txBox="1">
            <a:spLocks noChangeArrowheads="1"/>
          </p:cNvSpPr>
          <p:nvPr/>
        </p:nvSpPr>
        <p:spPr bwMode="auto">
          <a:xfrm>
            <a:off x="0" y="1928813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200" b="1">
                <a:solidFill>
                  <a:srgbClr val="000000"/>
                </a:solidFill>
                <a:latin typeface="Open Sans" charset="0"/>
              </a:rPr>
              <a:t>Objective: not let false negatives go into society… help avoiding mistakes… BUT: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3200" b="1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76805" name="TextBox 2"/>
          <p:cNvSpPr txBox="1">
            <a:spLocks noChangeArrowheads="1"/>
          </p:cNvSpPr>
          <p:nvPr/>
        </p:nvSpPr>
        <p:spPr bwMode="auto">
          <a:xfrm>
            <a:off x="42863" y="2949575"/>
            <a:ext cx="3462337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Out of 888 examples of custody studied, police officers agree with AI predictions on high risks offenders only in 10% of the cases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400" b="1">
              <a:solidFill>
                <a:srgbClr val="FF0000"/>
              </a:solidFill>
              <a:latin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363" y="2949575"/>
            <a:ext cx="4211637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952875" y="4700588"/>
            <a:ext cx="979488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6808" name="Picture 2" descr="RÃ©sultat de recherche d'images pour &quot;legal reasoning judg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>
            <a:fillRect/>
          </a:stretch>
        </p:blipFill>
        <p:spPr bwMode="auto">
          <a:xfrm>
            <a:off x="3952875" y="2949575"/>
            <a:ext cx="5191125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581025" y="1452563"/>
            <a:ext cx="45720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Objectives of CEPEJ </a:t>
            </a:r>
            <a:r>
              <a:rPr lang="fr-FR" sz="3200" dirty="0" err="1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</a:t>
            </a:r>
            <a:endParaRPr lang="fr-FR" sz="3200" dirty="0">
              <a:solidFill>
                <a:schemeClr val="bg1">
                  <a:lumMod val="7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34050" y="1057275"/>
            <a:ext cx="3409950" cy="58007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P</a:t>
            </a:r>
          </a:p>
        </p:txBody>
      </p:sp>
      <p:sp>
        <p:nvSpPr>
          <p:cNvPr id="50180" name="ZoneTexte 11"/>
          <p:cNvSpPr txBox="1">
            <a:spLocks noChangeArrowheads="1"/>
          </p:cNvSpPr>
          <p:nvPr/>
        </p:nvSpPr>
        <p:spPr bwMode="auto">
          <a:xfrm>
            <a:off x="5743575" y="3462338"/>
            <a:ext cx="3429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2) Highlight concerns and help identifying « positive » solutions </a:t>
            </a:r>
          </a:p>
        </p:txBody>
      </p:sp>
      <p:sp>
        <p:nvSpPr>
          <p:cNvPr id="50181" name="TextBox 5"/>
          <p:cNvSpPr txBox="1">
            <a:spLocks noChangeArrowheads="1"/>
          </p:cNvSpPr>
          <p:nvPr/>
        </p:nvSpPr>
        <p:spPr bwMode="auto">
          <a:xfrm>
            <a:off x="5705475" y="1020763"/>
            <a:ext cx="34290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1) Provide a scientific, unbiased view of the possibilities and limits of some AI applications</a:t>
            </a:r>
            <a:endParaRPr lang="en-US" altLang="en-US" sz="24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0182" name="TextBox 8"/>
          <p:cNvSpPr txBox="1">
            <a:spLocks noChangeArrowheads="1"/>
          </p:cNvSpPr>
          <p:nvPr/>
        </p:nvSpPr>
        <p:spPr bwMode="auto">
          <a:xfrm>
            <a:off x="5753100" y="5281613"/>
            <a:ext cx="34099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3) Advise on governance and ethical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400">
                <a:latin typeface="Open Sans" charset="0"/>
                <a:ea typeface="Open Sans" charset="0"/>
                <a:cs typeface="Open Sans" charset="0"/>
              </a:rPr>
              <a:t>aspects</a:t>
            </a:r>
            <a:endParaRPr lang="en-US" altLang="en-US" sz="24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0183" name="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971800"/>
            <a:ext cx="573087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48200" y="2184400"/>
            <a:ext cx="4495800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608013"/>
            <a:ext cx="9144000" cy="646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rgbClr val="1F49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Points of attention: </a:t>
            </a:r>
            <a:r>
              <a:rPr lang="fr-FR" sz="3600" b="1" dirty="0" err="1">
                <a:solidFill>
                  <a:srgbClr val="1F49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criminal</a:t>
            </a:r>
            <a:r>
              <a:rPr lang="fr-FR" sz="3600" b="1" dirty="0">
                <a:solidFill>
                  <a:srgbClr val="1F49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dirty="0" err="1">
                <a:solidFill>
                  <a:srgbClr val="1F497D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field</a:t>
            </a:r>
            <a:endParaRPr lang="fr-FR" sz="3600" b="1" dirty="0">
              <a:solidFill>
                <a:srgbClr val="1F497D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77828" name="TextBox 1"/>
          <p:cNvSpPr txBox="1">
            <a:spLocks noChangeArrowheads="1"/>
          </p:cNvSpPr>
          <p:nvPr/>
        </p:nvSpPr>
        <p:spPr bwMode="auto">
          <a:xfrm>
            <a:off x="4629150" y="2349500"/>
            <a:ext cx="4406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2060"/>
                </a:solidFill>
                <a:latin typeface="Open Sans" charset="0"/>
              </a:rPr>
              <a:t>Accountability and responsibility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3644900"/>
            <a:ext cx="38274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0000"/>
                </a:solidFill>
                <a:latin typeface="Open Sans" charset="0"/>
              </a:rPr>
              <a:t>Transparency of the algorithm and equality of arms in a criminal trial</a:t>
            </a:r>
            <a:endParaRPr lang="en-US" altLang="en-US" sz="2400" b="1">
              <a:solidFill>
                <a:srgbClr val="000000"/>
              </a:solidFill>
              <a:latin typeface="Open Sans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48200" y="5191125"/>
            <a:ext cx="3429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fr-FR" altLang="en-US" sz="2400" b="1">
                <a:solidFill>
                  <a:srgbClr val="002060"/>
                </a:solidFill>
                <a:latin typeface="Open Sans" charset="0"/>
              </a:rPr>
              <a:t>Which place, which effects of algorithms on judicial decision-making?</a:t>
            </a:r>
            <a:endParaRPr lang="en-US" altLang="en-US" sz="2400" b="1">
              <a:solidFill>
                <a:srgbClr val="002060"/>
              </a:solidFill>
              <a:latin typeface="Open Sans" charset="0"/>
            </a:endParaRPr>
          </a:p>
        </p:txBody>
      </p:sp>
      <p:pic>
        <p:nvPicPr>
          <p:cNvPr id="77831" name="Picture 4" descr="RÃ©sultat de recherche d'images pour &quot;european convention on human right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r="21519"/>
          <a:stretch>
            <a:fillRect/>
          </a:stretch>
        </p:blipFill>
        <p:spPr bwMode="auto">
          <a:xfrm>
            <a:off x="0" y="2184400"/>
            <a:ext cx="4648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2190750"/>
            <a:ext cx="4495800" cy="466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pic>
        <p:nvPicPr>
          <p:cNvPr id="78851" name="Picture 2" descr="RÃ©sultat de recherche d'images pour &quot;juge d'application des pein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b="10439"/>
          <a:stretch>
            <a:fillRect/>
          </a:stretch>
        </p:blipFill>
        <p:spPr bwMode="auto">
          <a:xfrm>
            <a:off x="0" y="2190750"/>
            <a:ext cx="49672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106488"/>
            <a:ext cx="9144000" cy="646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>
                <a:solidFill>
                  <a:srgbClr val="00206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Possible positive applications….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2190750"/>
            <a:ext cx="4495800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>
              <a:solidFill>
                <a:prstClr val="white"/>
              </a:solidFill>
            </a:endParaRPr>
          </a:p>
        </p:txBody>
      </p:sp>
      <p:sp>
        <p:nvSpPr>
          <p:cNvPr id="78854" name="TextBox 3"/>
          <p:cNvSpPr txBox="1">
            <a:spLocks noChangeArrowheads="1"/>
          </p:cNvSpPr>
          <p:nvPr/>
        </p:nvSpPr>
        <p:spPr bwMode="auto">
          <a:xfrm>
            <a:off x="4800600" y="2652713"/>
            <a:ext cx="3808413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rgbClr val="000000"/>
                </a:solidFill>
                <a:latin typeface="Open Sans" charset="0"/>
              </a:rPr>
              <a:t>Study whether big data can facilitate the collection of objective information on an individual's life path, processed by a professional (judge, probation officer)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90750"/>
            <a:ext cx="4313238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/>
          </a:p>
        </p:txBody>
      </p:sp>
      <p:sp>
        <p:nvSpPr>
          <p:cNvPr id="5" name="ZoneTexte 4"/>
          <p:cNvSpPr txBox="1"/>
          <p:nvPr/>
        </p:nvSpPr>
        <p:spPr>
          <a:xfrm>
            <a:off x="0" y="990600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Which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avenues for </a:t>
            </a:r>
            <a:r>
              <a:rPr lang="fr-FR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governance</a:t>
            </a: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of AI?</a:t>
            </a:r>
          </a:p>
        </p:txBody>
      </p:sp>
      <p:sp>
        <p:nvSpPr>
          <p:cNvPr id="79876" name="TextBox 1"/>
          <p:cNvSpPr txBox="1">
            <a:spLocks noChangeArrowheads="1"/>
          </p:cNvSpPr>
          <p:nvPr/>
        </p:nvSpPr>
        <p:spPr bwMode="auto">
          <a:xfrm>
            <a:off x="0" y="2597150"/>
            <a:ext cx="457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2A40"/>
                </a:solidFill>
                <a:latin typeface="Open Sans" charset="0"/>
                <a:ea typeface="Open Sans" charset="0"/>
                <a:cs typeface="Open Sans" charset="0"/>
              </a:rPr>
              <a:t>Not hasty and controlled application by public decision-makers, legal professionals and scientists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400">
              <a:solidFill>
                <a:srgbClr val="002A4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79877" name="TextBox 2"/>
          <p:cNvSpPr txBox="1">
            <a:spLocks noChangeArrowheads="1"/>
          </p:cNvSpPr>
          <p:nvPr/>
        </p:nvSpPr>
        <p:spPr bwMode="auto">
          <a:xfrm>
            <a:off x="0" y="4548188"/>
            <a:ext cx="41068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latin typeface="Open Sans" charset="0"/>
                <a:ea typeface="Open Sans" charset="0"/>
                <a:cs typeface="Open Sans" charset="0"/>
              </a:rPr>
              <a:t>Accountability, transparency and control of private actors.... Accompanied by "cyberethics"</a:t>
            </a:r>
          </a:p>
        </p:txBody>
      </p:sp>
      <p:pic>
        <p:nvPicPr>
          <p:cNvPr id="7987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2171700"/>
            <a:ext cx="4830762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190750"/>
            <a:ext cx="5022850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fr-FR" altLang="en-US" sz="2000" b="1" dirty="0">
              <a:solidFill>
                <a:prstClr val="black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0899" name="Picture 2" descr="RÃ©sultat de recherche d'images pour &quot;hippocratus oath&quot;"/>
          <p:cNvSpPr>
            <a:spLocks noChangeAspect="1" noChangeArrowheads="1"/>
          </p:cNvSpPr>
          <p:nvPr/>
        </p:nvSpPr>
        <p:spPr bwMode="auto">
          <a:xfrm>
            <a:off x="4572000" y="2190750"/>
            <a:ext cx="45720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09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190750"/>
            <a:ext cx="41211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ZoneTexte 3"/>
          <p:cNvSpPr txBox="1">
            <a:spLocks noChangeArrowheads="1"/>
          </p:cNvSpPr>
          <p:nvPr/>
        </p:nvSpPr>
        <p:spPr bwMode="auto">
          <a:xfrm>
            <a:off x="0" y="2211388"/>
            <a:ext cx="48720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Substantive and methodological principles on AI integration into national judicial policies</a:t>
            </a:r>
          </a:p>
        </p:txBody>
      </p:sp>
      <p:sp>
        <p:nvSpPr>
          <p:cNvPr id="80902" name="TextBox 1"/>
          <p:cNvSpPr txBox="1">
            <a:spLocks noChangeArrowheads="1"/>
          </p:cNvSpPr>
          <p:nvPr/>
        </p:nvSpPr>
        <p:spPr bwMode="auto">
          <a:xfrm>
            <a:off x="23813" y="990600"/>
            <a:ext cx="9120187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b="1">
                <a:solidFill>
                  <a:srgbClr val="767171"/>
                </a:solidFill>
                <a:latin typeface="Open Sans" charset="0"/>
              </a:rPr>
              <a:t>European Ethical Charter of the use of AI in judicial systems and their environment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b="1">
              <a:solidFill>
                <a:srgbClr val="767171"/>
              </a:solidFill>
              <a:latin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0903" name="ZoneTexte 6"/>
          <p:cNvSpPr txBox="1">
            <a:spLocks noChangeArrowheads="1"/>
          </p:cNvSpPr>
          <p:nvPr/>
        </p:nvSpPr>
        <p:spPr bwMode="auto">
          <a:xfrm>
            <a:off x="23813" y="3622675"/>
            <a:ext cx="5149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For policy-makers drawing up relevant national legislation and policies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4524375"/>
            <a:ext cx="5354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For courts and </a:t>
            </a:r>
            <a:r>
              <a:rPr lang="fr-FR" altLang="en-US" sz="2000" dirty="0" err="1" smtClean="0">
                <a:solidFill>
                  <a:prstClr val="black"/>
                </a:solidFill>
                <a:latin typeface="Open Sans" charset="0"/>
              </a:rPr>
              <a:t>legal</a:t>
            </a: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 </a:t>
            </a:r>
            <a:r>
              <a:rPr lang="fr-FR" altLang="en-US" sz="2000" dirty="0" err="1" smtClean="0">
                <a:solidFill>
                  <a:prstClr val="black"/>
                </a:solidFill>
                <a:latin typeface="Open Sans" charset="0"/>
              </a:rPr>
              <a:t>professionals</a:t>
            </a: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     </a:t>
            </a:r>
            <a:r>
              <a:rPr lang="fr-FR" altLang="en-US" sz="2000" dirty="0" err="1" smtClean="0">
                <a:solidFill>
                  <a:prstClr val="black"/>
                </a:solidFill>
                <a:latin typeface="Open Sans" charset="0"/>
              </a:rPr>
              <a:t>designing</a:t>
            </a: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 and </a:t>
            </a:r>
            <a:r>
              <a:rPr lang="fr-FR" altLang="en-US" sz="2000" dirty="0" err="1" smtClean="0">
                <a:solidFill>
                  <a:prstClr val="black"/>
                </a:solidFill>
                <a:latin typeface="Open Sans" charset="0"/>
              </a:rPr>
              <a:t>testing</a:t>
            </a:r>
            <a:r>
              <a:rPr lang="fr-FR" altLang="en-US" sz="2000" dirty="0" smtClean="0">
                <a:solidFill>
                  <a:prstClr val="black"/>
                </a:solidFill>
                <a:latin typeface="Open Sans" charset="0"/>
              </a:rPr>
              <a:t> AI </a:t>
            </a:r>
            <a:r>
              <a:rPr lang="fr-FR" altLang="en-US" sz="2000" dirty="0" err="1" smtClean="0">
                <a:solidFill>
                  <a:prstClr val="black"/>
                </a:solidFill>
                <a:latin typeface="Open Sans" charset="0"/>
              </a:rPr>
              <a:t>tools</a:t>
            </a:r>
            <a:endParaRPr lang="en-US" altLang="en-US" sz="2000" dirty="0" smtClean="0">
              <a:solidFill>
                <a:prstClr val="black"/>
              </a:solidFill>
              <a:latin typeface="Open Sans" charset="0"/>
            </a:endParaRPr>
          </a:p>
        </p:txBody>
      </p:sp>
      <p:sp>
        <p:nvSpPr>
          <p:cNvPr id="80905" name="TextBox 4"/>
          <p:cNvSpPr txBox="1">
            <a:spLocks noChangeArrowheads="1"/>
          </p:cNvSpPr>
          <p:nvPr/>
        </p:nvSpPr>
        <p:spPr bwMode="auto">
          <a:xfrm>
            <a:off x="23813" y="5456238"/>
            <a:ext cx="6269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itchFamily="2" charset="2"/>
              <a:buChar char="ü"/>
            </a:pPr>
            <a:r>
              <a:rPr lang="fr-FR" altLang="en-US" sz="2000">
                <a:solidFill>
                  <a:srgbClr val="000000"/>
                </a:solidFill>
                <a:latin typeface="Open Sans" charset="0"/>
              </a:rPr>
              <a:t>For private companies</a:t>
            </a:r>
            <a:endParaRPr lang="en-US" altLang="en-US" sz="2000">
              <a:solidFill>
                <a:srgbClr val="000000"/>
              </a:solidFill>
              <a:latin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0" y="936625"/>
            <a:ext cx="9144000" cy="1631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Charter on the use of AI in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sz="2000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000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A </a:t>
            </a:r>
            <a:r>
              <a:rPr lang="fr-FR" altLang="en-US" sz="20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landmark</a:t>
            </a:r>
            <a:r>
              <a:rPr lang="fr-FR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GB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in the </a:t>
            </a:r>
            <a:r>
              <a:rPr lang="en-GB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definition of ethical </a:t>
            </a:r>
            <a:r>
              <a:rPr lang="en-GB" altLang="en-US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principles concerning the use of Artificial Intelligence in the Judicial </a:t>
            </a:r>
            <a:r>
              <a:rPr lang="en-GB" altLang="en-US" sz="20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endParaRPr lang="en-GB" altLang="en-US" sz="2000" b="1" dirty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924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1925" name="TextBox 3"/>
          <p:cNvSpPr txBox="1">
            <a:spLocks noChangeArrowheads="1"/>
          </p:cNvSpPr>
          <p:nvPr/>
        </p:nvSpPr>
        <p:spPr bwMode="auto">
          <a:xfrm>
            <a:off x="0" y="3667125"/>
            <a:ext cx="50768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Appendix I: an in-depth study on AI use in judicial systems</a:t>
            </a:r>
            <a:endParaRPr lang="fr-FR" altLang="en-US" sz="2000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81926" name="Picture 2" descr="RÃ©sultat de recherche d'images pour &quot;chang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r="9418" b="20625"/>
          <a:stretch>
            <a:fillRect/>
          </a:stretch>
        </p:blipFill>
        <p:spPr bwMode="auto">
          <a:xfrm>
            <a:off x="5076825" y="2568575"/>
            <a:ext cx="4067175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7" name="TextBox 1"/>
          <p:cNvSpPr txBox="1">
            <a:spLocks noChangeArrowheads="1"/>
          </p:cNvSpPr>
          <p:nvPr/>
        </p:nvSpPr>
        <p:spPr bwMode="auto">
          <a:xfrm>
            <a:off x="0" y="5576888"/>
            <a:ext cx="507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de-DE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Appendix III: a Glossary</a:t>
            </a:r>
            <a:endParaRPr lang="en-US" altLang="de-DE" sz="20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1928" name="TextBox 9"/>
          <p:cNvSpPr txBox="1">
            <a:spLocks noChangeArrowheads="1"/>
          </p:cNvSpPr>
          <p:nvPr/>
        </p:nvSpPr>
        <p:spPr bwMode="auto">
          <a:xfrm>
            <a:off x="0" y="4475163"/>
            <a:ext cx="50768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fr-FR" altLang="de-DE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Appendix II: advice on AI applications to be encouraged and those to be used with some reservations </a:t>
            </a:r>
            <a:endParaRPr lang="en-US" altLang="de-DE" sz="20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0" y="6224588"/>
            <a:ext cx="5076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ct val="0"/>
              </a:spcBef>
              <a:defRPr/>
            </a:pPr>
            <a:r>
              <a:rPr lang="fr-FR" altLang="de-DE" sz="2000" dirty="0" err="1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Appendix</a:t>
            </a:r>
            <a:r>
              <a:rPr lang="fr-FR" altLang="de-DE" sz="20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 IV: a </a:t>
            </a:r>
            <a:r>
              <a:rPr lang="fr-FR" altLang="de-DE" sz="2000" dirty="0" err="1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Checklist</a:t>
            </a:r>
            <a:r>
              <a:rPr lang="fr-FR" altLang="de-DE" sz="20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 of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fr-FR" altLang="de-DE" sz="2000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self-</a:t>
            </a:r>
            <a:r>
              <a:rPr lang="fr-FR" altLang="de-DE" sz="2000" dirty="0" err="1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evaluation</a:t>
            </a:r>
            <a:endParaRPr lang="en-US" altLang="de-DE" sz="2000" dirty="0" smtClean="0">
              <a:solidFill>
                <a:prstClr val="black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2846388"/>
            <a:ext cx="5076825" cy="400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000" b="1" dirty="0" smtClean="0">
                <a:solidFill>
                  <a:prstClr val="black"/>
                </a:solidFill>
                <a:latin typeface="Open Sans" charset="0"/>
              </a:rPr>
              <a:t>The five principles (the big five)</a:t>
            </a:r>
            <a:endParaRPr lang="fr-FR" altLang="en-US" sz="2000" b="1" dirty="0" smtClean="0">
              <a:solidFill>
                <a:prstClr val="black"/>
              </a:solidFill>
              <a:latin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oneTexte 3"/>
          <p:cNvSpPr txBox="1">
            <a:spLocks noChangeArrowheads="1"/>
          </p:cNvSpPr>
          <p:nvPr/>
        </p:nvSpPr>
        <p:spPr bwMode="auto">
          <a:xfrm>
            <a:off x="4375150" y="2301875"/>
            <a:ext cx="50911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cap="all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PRINCIPLE 1: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000" b="1" cap="all" dirty="0">
              <a:solidFill>
                <a:prstClr val="black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cap="all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PRINCIPLE OF Respect for </a:t>
            </a:r>
            <a:r>
              <a:rPr lang="fr-FR" altLang="en-US" sz="2000" b="1" cap="all" dirty="0" err="1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fundamental</a:t>
            </a:r>
            <a:r>
              <a:rPr lang="fr-FR" altLang="en-US" sz="2000" b="1" cap="all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000" b="1" cap="all" dirty="0" err="1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rights</a:t>
            </a:r>
            <a:endParaRPr lang="fr-FR" altLang="en-US" sz="2000" b="1" cap="all" dirty="0" smtClean="0">
              <a:solidFill>
                <a:prstClr val="black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-14288" y="965200"/>
            <a:ext cx="9144001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Charter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on the use of AI in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sz="2400" b="1" dirty="0" smtClean="0">
              <a:solidFill>
                <a:srgbClr val="E7E6E6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400" b="1" dirty="0" smtClean="0">
              <a:solidFill>
                <a:srgbClr val="E7E6E6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294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2949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2950" name="TextBox 7"/>
          <p:cNvSpPr txBox="1">
            <a:spLocks noChangeArrowheads="1"/>
          </p:cNvSpPr>
          <p:nvPr/>
        </p:nvSpPr>
        <p:spPr bwMode="auto">
          <a:xfrm>
            <a:off x="4375150" y="3967163"/>
            <a:ext cx="473392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Ensure that the design and implementation of artificial intelligence tools and services are compatible with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fundamental rights.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82951" name="Picture 8" descr="http://www.europewatchdog.info/wp-content/uploads/2014/02/3-Human-Righ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2165350"/>
            <a:ext cx="420211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ZoneTexte 3"/>
          <p:cNvSpPr txBox="1">
            <a:spLocks noChangeArrowheads="1"/>
          </p:cNvSpPr>
          <p:nvPr/>
        </p:nvSpPr>
        <p:spPr bwMode="auto">
          <a:xfrm>
            <a:off x="3575050" y="2301875"/>
            <a:ext cx="5241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cap="all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PRINCIPLE 2: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000" b="1" cap="all" dirty="0">
              <a:solidFill>
                <a:prstClr val="black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000" b="1" cap="all" dirty="0" smtClean="0">
                <a:solidFill>
                  <a:prstClr val="black"/>
                </a:solidFill>
                <a:latin typeface="Open Sans" charset="0"/>
                <a:ea typeface="Open Sans" charset="0"/>
                <a:cs typeface="Open Sans" charset="0"/>
              </a:rPr>
              <a:t>PRINCIPLE OF NON-DISCRIMINATION</a:t>
            </a: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-14288" y="965200"/>
            <a:ext cx="9144001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Charter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on the use of AI in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rgbClr val="E7E6E6">
                    <a:lumMod val="50000"/>
                  </a:srgb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sz="2400" b="1" dirty="0" smtClean="0">
              <a:solidFill>
                <a:srgbClr val="E7E6E6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400" b="1" dirty="0" smtClean="0">
              <a:solidFill>
                <a:srgbClr val="E7E6E6">
                  <a:lumMod val="50000"/>
                </a:srgb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397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3973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3974" name="TextBox 7"/>
          <p:cNvSpPr txBox="1">
            <a:spLocks noChangeArrowheads="1"/>
          </p:cNvSpPr>
          <p:nvPr/>
        </p:nvSpPr>
        <p:spPr bwMode="auto">
          <a:xfrm>
            <a:off x="4056063" y="3671888"/>
            <a:ext cx="50530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Specifically prevent the development or intensification of any discrimination between individuals or groups of individuals. </a:t>
            </a:r>
          </a:p>
        </p:txBody>
      </p:sp>
      <p:pic>
        <p:nvPicPr>
          <p:cNvPr id="839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5350"/>
            <a:ext cx="3690938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oneTexte 3"/>
          <p:cNvSpPr txBox="1">
            <a:spLocks noChangeArrowheads="1"/>
          </p:cNvSpPr>
          <p:nvPr/>
        </p:nvSpPr>
        <p:spPr bwMode="auto">
          <a:xfrm>
            <a:off x="0" y="2655888"/>
            <a:ext cx="521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OF QUALITY AND SECURITY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0" y="992188"/>
            <a:ext cx="9144000" cy="120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sz="2400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400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499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4997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4998" name="TextBox 7"/>
          <p:cNvSpPr txBox="1">
            <a:spLocks noChangeArrowheads="1"/>
          </p:cNvSpPr>
          <p:nvPr/>
        </p:nvSpPr>
        <p:spPr bwMode="auto">
          <a:xfrm>
            <a:off x="60325" y="3471863"/>
            <a:ext cx="48482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With regard to the processing of judicial decisions and data, use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certified sources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and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intangible data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with models conceived in a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multi-disciplinary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manner, in a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secure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technological environment</a:t>
            </a:r>
          </a:p>
        </p:txBody>
      </p:sp>
      <p:sp>
        <p:nvSpPr>
          <p:cNvPr id="84999" name="AutoShape 8" descr="Résultat de recherche d'images pour &quot;quality&quot;"/>
          <p:cNvSpPr>
            <a:spLocks noChangeAspect="1" noChangeArrowheads="1"/>
          </p:cNvSpPr>
          <p:nvPr/>
        </p:nvSpPr>
        <p:spPr bwMode="auto">
          <a:xfrm>
            <a:off x="523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5000" name="AutoShape 10" descr="Résultat de recherche d'images pour &quot;quality&quot;"/>
          <p:cNvSpPr>
            <a:spLocks noChangeAspect="1" noChangeArrowheads="1"/>
          </p:cNvSpPr>
          <p:nvPr/>
        </p:nvSpPr>
        <p:spPr bwMode="auto">
          <a:xfrm>
            <a:off x="2047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500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192338"/>
            <a:ext cx="39243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ZoneTexte 3"/>
          <p:cNvSpPr txBox="1">
            <a:spLocks noChangeArrowheads="1"/>
          </p:cNvSpPr>
          <p:nvPr/>
        </p:nvSpPr>
        <p:spPr bwMode="auto">
          <a:xfrm>
            <a:off x="-1588" y="2192338"/>
            <a:ext cx="52197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3: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oneTexte 3"/>
          <p:cNvSpPr txBox="1">
            <a:spLocks noChangeArrowheads="1"/>
          </p:cNvSpPr>
          <p:nvPr/>
        </p:nvSpPr>
        <p:spPr bwMode="auto">
          <a:xfrm>
            <a:off x="3957638" y="3468688"/>
            <a:ext cx="4905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OF TRANSPARENCY, IMPARTIALITY AND INTELLECTUAL INTEGRITY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-11113" y="933450"/>
            <a:ext cx="9155113" cy="1323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sz="2400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6020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6021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6022" name="TextBox 3"/>
          <p:cNvSpPr txBox="1">
            <a:spLocks noChangeArrowheads="1"/>
          </p:cNvSpPr>
          <p:nvPr/>
        </p:nvSpPr>
        <p:spPr bwMode="auto">
          <a:xfrm>
            <a:off x="4043363" y="4686300"/>
            <a:ext cx="46529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Make data processing methods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</a:rPr>
              <a:t>accessible and understandable,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authorise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</a:rPr>
              <a:t>external audits</a:t>
            </a:r>
          </a:p>
        </p:txBody>
      </p:sp>
      <p:pic>
        <p:nvPicPr>
          <p:cNvPr id="86023" name="Picture 8" descr="Résultat de recherche d'images pour &quot;transparency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2257425"/>
            <a:ext cx="396875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ZoneTexte 3"/>
          <p:cNvSpPr txBox="1">
            <a:spLocks noChangeArrowheads="1"/>
          </p:cNvSpPr>
          <p:nvPr/>
        </p:nvSpPr>
        <p:spPr bwMode="auto">
          <a:xfrm>
            <a:off x="3957638" y="2652713"/>
            <a:ext cx="4859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4: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oneTexte 3"/>
          <p:cNvSpPr txBox="1">
            <a:spLocks noChangeArrowheads="1"/>
          </p:cNvSpPr>
          <p:nvPr/>
        </p:nvSpPr>
        <p:spPr bwMode="auto">
          <a:xfrm>
            <a:off x="242888" y="3330575"/>
            <a:ext cx="857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“UNDER USER CONTROL”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8916" name="ZoneTexte 4"/>
          <p:cNvSpPr txBox="1">
            <a:spLocks noChangeArrowheads="1"/>
          </p:cNvSpPr>
          <p:nvPr/>
        </p:nvSpPr>
        <p:spPr bwMode="auto">
          <a:xfrm>
            <a:off x="0" y="936625"/>
            <a:ext cx="9144000" cy="1384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fr-FR" altLang="en-US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fr-FR" altLang="en-US" b="1" dirty="0" smtClean="0">
              <a:solidFill>
                <a:prstClr val="black">
                  <a:lumMod val="50000"/>
                  <a:lumOff val="50000"/>
                </a:prst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87044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7045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>
                <a:solidFill>
                  <a:srgbClr val="0070C0"/>
                </a:solidFill>
              </a:rPr>
              <a:t>Ensure that the design and implementation of artificial intelligence tools and services are compatible with fundamental right</a:t>
            </a:r>
            <a:r>
              <a:rPr lang="en-GB" altLang="en-US" sz="1200" u="sng">
                <a:solidFill>
                  <a:srgbClr val="008080"/>
                </a:solidFill>
              </a:rPr>
              <a:t>s. </a:t>
            </a:r>
            <a:endParaRPr lang="en-GB" altLang="en-US" sz="1800">
              <a:solidFill>
                <a:srgbClr val="000000"/>
              </a:solidFill>
            </a:endParaRPr>
          </a:p>
        </p:txBody>
      </p:sp>
      <p:sp>
        <p:nvSpPr>
          <p:cNvPr id="87046" name="TextBox 3"/>
          <p:cNvSpPr txBox="1">
            <a:spLocks noChangeArrowheads="1"/>
          </p:cNvSpPr>
          <p:nvPr/>
        </p:nvSpPr>
        <p:spPr bwMode="auto">
          <a:xfrm>
            <a:off x="242888" y="3927475"/>
            <a:ext cx="46704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Preclude a prescriptive approach and ensure that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</a:rPr>
              <a:t>users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 are i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</a:rPr>
              <a:t>nformed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actors and </a:t>
            </a:r>
            <a:r>
              <a:rPr lang="en-GB" altLang="en-US" sz="2000" b="1">
                <a:solidFill>
                  <a:srgbClr val="000000"/>
                </a:solidFill>
                <a:latin typeface="Open Sans" charset="0"/>
              </a:rPr>
              <a:t>in control </a:t>
            </a:r>
            <a:r>
              <a:rPr lang="en-GB" altLang="en-US" sz="2000">
                <a:solidFill>
                  <a:srgbClr val="000000"/>
                </a:solidFill>
                <a:latin typeface="Open Sans" charset="0"/>
              </a:rPr>
              <a:t>of the choices made</a:t>
            </a:r>
            <a:endParaRPr lang="fr-FR" altLang="en-US" sz="2000">
              <a:solidFill>
                <a:srgbClr val="000000"/>
              </a:solidFill>
              <a:latin typeface="Open Sans" charset="0"/>
            </a:endParaRPr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2320925"/>
            <a:ext cx="3894137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8" name="ZoneTexte 3"/>
          <p:cNvSpPr txBox="1">
            <a:spLocks noChangeArrowheads="1"/>
          </p:cNvSpPr>
          <p:nvPr/>
        </p:nvSpPr>
        <p:spPr bwMode="auto">
          <a:xfrm>
            <a:off x="242888" y="2627313"/>
            <a:ext cx="8574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PRINCIPLE 5: </a:t>
            </a:r>
            <a:endParaRPr lang="fr-FR" altLang="en-US" sz="20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09800"/>
            <a:ext cx="2847975" cy="464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51203" name="Picture 2" descr="RÃ©sultat de recherche d'images pour &quot;open dat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3" t="-179" b="11653"/>
          <a:stretch>
            <a:fillRect/>
          </a:stretch>
        </p:blipFill>
        <p:spPr bwMode="auto">
          <a:xfrm>
            <a:off x="2847975" y="2190750"/>
            <a:ext cx="7305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>
                <a:solidFill>
                  <a:srgbClr val="BFBFBF"/>
                </a:solidFill>
                <a:latin typeface="Open Sans Extrabold" charset="0"/>
              </a:rPr>
              <a:t>Case law in open data: fuel for AI applications</a:t>
            </a:r>
          </a:p>
        </p:txBody>
      </p:sp>
      <p:sp>
        <p:nvSpPr>
          <p:cNvPr id="51205" name="ZoneTexte 3"/>
          <p:cNvSpPr txBox="1">
            <a:spLocks noChangeArrowheads="1"/>
          </p:cNvSpPr>
          <p:nvPr/>
        </p:nvSpPr>
        <p:spPr bwMode="auto">
          <a:xfrm>
            <a:off x="57150" y="2314575"/>
            <a:ext cx="2733675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As part of a global movemement calling for transparency and accountability of public action, growing tendency (including in Europe) to make available data coming from public institutions (including courts’ decisions)</a:t>
            </a:r>
            <a:r>
              <a:rPr lang="en-GB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 in the form of </a:t>
            </a: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freely downloadable databases</a:t>
            </a:r>
            <a:endParaRPr lang="fr-FR" altLang="en-US" sz="18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44563"/>
            <a:ext cx="9144000" cy="47148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defTabSz="457200" eaLnBrk="1" hangingPunct="1">
              <a:lnSpc>
                <a:spcPct val="100000"/>
              </a:lnSpc>
              <a:defRPr/>
            </a:pPr>
            <a:r>
              <a:rPr lang="fr-FR" altLang="en-US" sz="22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2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2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2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  <a:r>
              <a:rPr lang="fr-FR" altLang="en-US" sz="22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r>
              <a:rPr lang="fr-FR" altLang="en-US" sz="22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2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2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2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endParaRPr lang="en-GB" sz="22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416050"/>
            <a:ext cx="9144000" cy="5324475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n-GB" sz="6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pt-PT" sz="80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Appendix I: </a:t>
            </a:r>
            <a:r>
              <a:rPr lang="fr-FR" sz="80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In-depth study on the use of AI in judicial </a:t>
            </a:r>
            <a:r>
              <a:rPr lang="fr-FR" sz="8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systems</a:t>
            </a:r>
            <a:endParaRPr lang="fr-FR" sz="8000" b="1" dirty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	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State of the use of artificial intelligence algorithms in the judicial systems of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Council 	of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Europe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member States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2.	Overview of open data policies relating to judicial decisions in the judicial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systems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Council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Europe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member States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3.	Operating characteristics of artificial intelligence (machine learning) applied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judicial decisions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4.	Can artificial intelligence model legal reasoning in advance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5.	Can AIs explain judges' behaviour in retrospect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6.	How is AI to be applied in civil, commercial and administrative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justice?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7.	Issues specific to criminal justice: prevention of offences, risk of recidivism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	assessment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level of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danger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8.	Specific questions relating to the protection of personal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data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9.	The potential and limitations of predictive justice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tools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20000"/>
              </a:lnSpc>
              <a:buFont typeface="Arial" charset="0"/>
              <a:buNone/>
              <a:defRPr/>
            </a:pP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10.	The need for an in-depth public debate on these tools prior to the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implementation of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public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policies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their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development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The urgent need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cyberethics to provide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framework for the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development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artificial  intelligence algorithms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while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respecting </a:t>
            </a:r>
            <a:r>
              <a:rPr lang="en-US" sz="5600" b="1" dirty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fundamental </a:t>
            </a:r>
            <a:r>
              <a:rPr lang="en-US" sz="5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rights</a:t>
            </a:r>
            <a:endParaRPr lang="en-US" sz="5600" b="1" dirty="0">
              <a:solidFill>
                <a:schemeClr val="accent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lnSpc>
                <a:spcPct val="120000"/>
              </a:lnSpc>
              <a:defRPr/>
            </a:pPr>
            <a:endParaRPr lang="en-GB" sz="56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44563"/>
            <a:ext cx="9144000" cy="1074737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defTabSz="457200" eaLnBrk="1" hangingPunct="1">
              <a:lnSpc>
                <a:spcPct val="100000"/>
              </a:lnSpc>
              <a:defRPr/>
            </a:pP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b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/>
            </a:r>
            <a:b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endParaRPr lang="en-GB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45744" r="53771" b="10985"/>
          <a:stretch/>
        </p:blipFill>
        <p:spPr>
          <a:xfrm>
            <a:off x="7340071" y="943895"/>
            <a:ext cx="1803928" cy="10759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Marcador de Posição de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5267325" cy="5257800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  <a:defRPr/>
            </a:pPr>
            <a:endParaRPr lang="en-GB" sz="2900" b="1" dirty="0"/>
          </a:p>
          <a:p>
            <a:pPr marL="0" indent="0" algn="just">
              <a:buFont typeface="Arial" charset="0"/>
              <a:buNone/>
              <a:defRPr/>
            </a:pPr>
            <a:r>
              <a:rPr lang="pt-PT" sz="24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Appendix II: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 uses of AI in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European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judicial systems?</a:t>
            </a:r>
          </a:p>
          <a:p>
            <a:pPr algn="just">
              <a:defRPr/>
            </a:pPr>
            <a:endParaRPr lang="en-GB" sz="2400" b="1" dirty="0" smtClean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Uses </a:t>
            </a: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be encouraged</a:t>
            </a:r>
            <a:endParaRPr lang="pt-PT" sz="2200" b="1" dirty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Possible uses</a:t>
            </a: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requiring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considerable methodological </a:t>
            </a: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precautions</a:t>
            </a:r>
            <a:endParaRPr lang="pt-PT" sz="2200" b="1" dirty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Uses to be considered following additional scientific </a:t>
            </a:r>
            <a:r>
              <a:rPr lang="en-GB" sz="2200" b="1" dirty="0" smtClean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studies</a:t>
            </a:r>
          </a:p>
          <a:p>
            <a:pPr algn="just">
              <a:defRPr/>
            </a:pPr>
            <a:r>
              <a:rPr lang="en-GB" sz="2200" b="1" dirty="0">
                <a:solidFill>
                  <a:schemeClr val="accent1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Uses to be considered with the most extreme reservations</a:t>
            </a:r>
            <a:endParaRPr lang="pt-PT" sz="2200" b="1" dirty="0">
              <a:solidFill>
                <a:schemeClr val="accent1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endParaRPr lang="en-GB" b="1" dirty="0"/>
          </a:p>
        </p:txBody>
      </p:sp>
      <p:pic>
        <p:nvPicPr>
          <p:cNvPr id="890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2019300"/>
            <a:ext cx="3608387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44563"/>
            <a:ext cx="9144000" cy="942975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defTabSz="457200" eaLnBrk="1" hangingPunct="1">
              <a:lnSpc>
                <a:spcPct val="100000"/>
              </a:lnSpc>
              <a:defRPr/>
            </a:pP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b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en-GB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011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45744" r="53770" b="10985"/>
          <a:stretch>
            <a:fillRect/>
          </a:stretch>
        </p:blipFill>
        <p:spPr bwMode="auto">
          <a:xfrm>
            <a:off x="7529513" y="944563"/>
            <a:ext cx="16144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3567113" y="1887538"/>
            <a:ext cx="5576887" cy="5162550"/>
          </a:xfrm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900" b="1" dirty="0" smtClean="0"/>
          </a:p>
          <a:p>
            <a:pPr marL="0" indent="0" algn="just">
              <a:buFont typeface="Arial" charset="0"/>
              <a:buNone/>
              <a:defRPr/>
            </a:pPr>
            <a:r>
              <a:rPr lang="pt-PT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Appendix III: Glossary</a:t>
            </a:r>
            <a:endParaRPr lang="en-GB" sz="2400" b="1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endParaRPr lang="en-US" sz="2400" b="1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r>
              <a:rPr lang="en-US" sz="22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ARTIFICIAL INTELLIGENCE: </a:t>
            </a:r>
            <a:r>
              <a:rPr lang="en-US" sz="2200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set of scientific methods, theories and techniques whose aim is to reproduce, by a machine, the cognitive abilities of human beings. Current developments seek to have machines perform complex tasks previously carried out by humans</a:t>
            </a: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7538"/>
            <a:ext cx="3598863" cy="497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44563"/>
            <a:ext cx="9144000" cy="942975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pPr defTabSz="457200" eaLnBrk="1" hangingPunct="1">
              <a:lnSpc>
                <a:spcPct val="100000"/>
              </a:lnSpc>
              <a:defRPr/>
            </a:pP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European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Ethical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Charter on the use of AI 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in </a:t>
            </a:r>
            <a:b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</a:b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judicial</a:t>
            </a:r>
            <a:r>
              <a:rPr lang="fr-FR" altLang="en-US" sz="2400" b="1" dirty="0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systems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fr-FR" altLang="en-US" sz="2400" b="1" dirty="0" err="1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their</a:t>
            </a:r>
            <a:r>
              <a:rPr lang="fr-FR" altLang="en-US" sz="2400" b="1" dirty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fr-FR" altLang="en-US" sz="2400" b="1" dirty="0" err="1" smtClean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environment</a:t>
            </a:r>
            <a:endParaRPr lang="en-GB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1139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45744" r="53770" b="10985"/>
          <a:stretch>
            <a:fillRect/>
          </a:stretch>
        </p:blipFill>
        <p:spPr bwMode="auto">
          <a:xfrm>
            <a:off x="7529513" y="944563"/>
            <a:ext cx="16144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Posição de Conteúdo 2"/>
          <p:cNvSpPr txBox="1">
            <a:spLocks noGrp="1"/>
          </p:cNvSpPr>
          <p:nvPr>
            <p:ph idx="1"/>
          </p:nvPr>
        </p:nvSpPr>
        <p:spPr>
          <a:xfrm>
            <a:off x="0" y="1887538"/>
            <a:ext cx="9144000" cy="4970462"/>
          </a:xfrm>
          <a:solidFill>
            <a:schemeClr val="bg2"/>
          </a:solidFill>
        </p:spPr>
        <p:txBody>
          <a:bodyPr>
            <a:norm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sz="2900" b="1" dirty="0" smtClean="0"/>
          </a:p>
          <a:p>
            <a:pPr marL="0" indent="0" algn="just">
              <a:buFont typeface="Arial" charset="0"/>
              <a:buNone/>
              <a:defRPr/>
            </a:pPr>
            <a:r>
              <a:rPr lang="pt-PT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Appendix IV: Checklist for self-evaluation</a:t>
            </a:r>
            <a:endParaRPr lang="en-GB" sz="2400" b="1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just">
              <a:defRPr/>
            </a:pP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Extent</a:t>
            </a:r>
            <a:r>
              <a:rPr lang="fr-FR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</a:t>
            </a: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</a:t>
            </a:r>
            <a:r>
              <a:rPr lang="fr-FR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Charter’s</a:t>
            </a:r>
            <a:r>
              <a:rPr lang="fr-FR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principles</a:t>
            </a:r>
            <a:r>
              <a:rPr lang="fr-FR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are </a:t>
            </a: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integrated</a:t>
            </a:r>
            <a:r>
              <a:rPr lang="fr-FR" sz="24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in AI </a:t>
            </a:r>
            <a:r>
              <a:rPr lang="fr-FR" sz="2400" b="1" dirty="0" err="1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tools</a:t>
            </a:r>
            <a:endParaRPr lang="en-US" sz="2400" b="1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1141" name="Picture 2" descr="Image associé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4321175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oneTexte 36"/>
          <p:cNvSpPr txBox="1">
            <a:spLocks noChangeArrowheads="1"/>
          </p:cNvSpPr>
          <p:nvPr/>
        </p:nvSpPr>
        <p:spPr bwMode="auto">
          <a:xfrm>
            <a:off x="3241675" y="2876550"/>
            <a:ext cx="590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BFBFBF"/>
                </a:solidFill>
                <a:latin typeface="Open Sans Extrabold" charset="0"/>
              </a:rPr>
              <a:t>Questions / Discussion</a:t>
            </a:r>
            <a:endParaRPr lang="fr-FR" altLang="en-US" sz="3200">
              <a:solidFill>
                <a:srgbClr val="BFBFBF"/>
              </a:solidFill>
              <a:latin typeface="Open Sans Extrabold" charset="0"/>
            </a:endParaRPr>
          </a:p>
        </p:txBody>
      </p:sp>
      <p:sp>
        <p:nvSpPr>
          <p:cNvPr id="92163" name="ZoneTexte 9"/>
          <p:cNvSpPr txBox="1">
            <a:spLocks noChangeArrowheads="1"/>
          </p:cNvSpPr>
          <p:nvPr/>
        </p:nvSpPr>
        <p:spPr bwMode="auto">
          <a:xfrm>
            <a:off x="2914650" y="1952625"/>
            <a:ext cx="6229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400">
                <a:solidFill>
                  <a:srgbClr val="00000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Thank you !</a:t>
            </a:r>
            <a:endParaRPr lang="fr-FR" altLang="en-US" sz="6000">
              <a:solidFill>
                <a:srgbClr val="00000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  <p:pic>
        <p:nvPicPr>
          <p:cNvPr id="9216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414588"/>
            <a:ext cx="3810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4262438"/>
            <a:ext cx="322897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486150"/>
            <a:ext cx="9144000" cy="33718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2227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>
                <a:solidFill>
                  <a:srgbClr val="BFBFBF"/>
                </a:solidFill>
                <a:latin typeface="Open Sans Extrabold" charset="0"/>
              </a:rPr>
              <a:t>Case law in open data – points of attention</a:t>
            </a:r>
          </a:p>
        </p:txBody>
      </p:sp>
      <p:sp>
        <p:nvSpPr>
          <p:cNvPr id="52228" name="ZoneTexte 9"/>
          <p:cNvSpPr txBox="1">
            <a:spLocks noChangeArrowheads="1"/>
          </p:cNvSpPr>
          <p:nvPr/>
        </p:nvSpPr>
        <p:spPr bwMode="auto">
          <a:xfrm>
            <a:off x="0" y="2865438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2/ Open data policies are not a new way to ensure directly an </a:t>
            </a: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access to judicial decisions: this is access to information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2229" name="Picture 2" descr="RÃ©sultat de recherche d'images pour &quot;hudoc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486150"/>
            <a:ext cx="521493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ZoneTexte 12"/>
          <p:cNvSpPr txBox="1">
            <a:spLocks noChangeArrowheads="1"/>
          </p:cNvSpPr>
          <p:nvPr/>
        </p:nvSpPr>
        <p:spPr bwMode="auto">
          <a:xfrm>
            <a:off x="5253038" y="3568700"/>
            <a:ext cx="38909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Access to decision is already ensured by search engines in almost all Council of Europe member States (89%)</a:t>
            </a:r>
            <a:endParaRPr lang="fr-FR" altLang="en-US" sz="18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2231" name="ZoneTexte 8"/>
          <p:cNvSpPr txBox="1">
            <a:spLocks noChangeArrowheads="1"/>
          </p:cNvSpPr>
          <p:nvPr/>
        </p:nvSpPr>
        <p:spPr bwMode="auto">
          <a:xfrm>
            <a:off x="4763" y="2360613"/>
            <a:ext cx="9139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Open data: Access to data not to information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789363"/>
            <a:ext cx="9144000" cy="3068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53251" name="Picture 2" descr="Image associÃ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7" b="40987"/>
          <a:stretch>
            <a:fillRect/>
          </a:stretch>
        </p:blipFill>
        <p:spPr bwMode="auto">
          <a:xfrm>
            <a:off x="4763" y="3789363"/>
            <a:ext cx="4614862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>
                <a:solidFill>
                  <a:srgbClr val="BFBFBF"/>
                </a:solidFill>
                <a:latin typeface="Open Sans Extrabold" charset="0"/>
              </a:rPr>
              <a:t>Case law in open data – points of attention</a:t>
            </a:r>
          </a:p>
        </p:txBody>
      </p:sp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4" b="11977"/>
          <a:stretch>
            <a:fillRect/>
          </a:stretch>
        </p:blipFill>
        <p:spPr bwMode="auto">
          <a:xfrm>
            <a:off x="-14288" y="3789363"/>
            <a:ext cx="463391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ZoneTexte 10"/>
          <p:cNvSpPr txBox="1">
            <a:spLocks noChangeArrowheads="1"/>
          </p:cNvSpPr>
          <p:nvPr/>
        </p:nvSpPr>
        <p:spPr bwMode="auto">
          <a:xfrm>
            <a:off x="0" y="2865438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3/ Open data policies per se do not improve the </a:t>
            </a: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publicity of court decisions </a:t>
            </a:r>
            <a:r>
              <a:rPr lang="en-GB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nor the </a:t>
            </a: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transparency of justice </a:t>
            </a:r>
            <a:endParaRPr lang="fr-FR" altLang="en-US" sz="18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3255" name="ZoneTexte 11"/>
          <p:cNvSpPr txBox="1">
            <a:spLocks noChangeArrowheads="1"/>
          </p:cNvSpPr>
          <p:nvPr/>
        </p:nvSpPr>
        <p:spPr bwMode="auto">
          <a:xfrm>
            <a:off x="4924425" y="3765550"/>
            <a:ext cx="4219575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Name of the judge, court clerks, parties must be written in court decisions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b="1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Open data does not guarantee as such this transparency goal: on the contrary, it can lead to possible misuses </a:t>
            </a:r>
            <a:r>
              <a:rPr lang="en-GB" altLang="en-US" sz="1800">
                <a:solidFill>
                  <a:srgbClr val="000000"/>
                </a:solidFill>
                <a:latin typeface="Open Sans" charset="0"/>
                <a:ea typeface="Open Sans" charset="0"/>
                <a:cs typeface="Open Sans" charset="0"/>
              </a:rPr>
              <a:t>(profiling, forum shopping,…)</a:t>
            </a:r>
            <a:endParaRPr lang="fr-FR" altLang="en-US" sz="1800">
              <a:solidFill>
                <a:srgbClr val="00000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63" y="3789363"/>
            <a:ext cx="4567237" cy="15335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63" y="5337175"/>
            <a:ext cx="4567237" cy="153352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3258" name="ZoneTexte 16"/>
          <p:cNvSpPr txBox="1">
            <a:spLocks noChangeArrowheads="1"/>
          </p:cNvSpPr>
          <p:nvPr/>
        </p:nvSpPr>
        <p:spPr bwMode="auto">
          <a:xfrm>
            <a:off x="4763" y="2360613"/>
            <a:ext cx="91392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00"/>
                </a:solidFill>
                <a:latin typeface="Open Sans Extrabold" charset="0"/>
                <a:ea typeface="Open Sans Extrabold" charset="0"/>
                <a:cs typeface="Open Sans Extrabold" charset="0"/>
              </a:rPr>
              <a:t>Open data: Access to data not to information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2400" b="1">
              <a:solidFill>
                <a:srgbClr val="000000"/>
              </a:solidFill>
              <a:latin typeface="Open Sans Extrabold" charset="0"/>
              <a:ea typeface="Open Sans Extrabold" charset="0"/>
              <a:cs typeface="Open Sans Extrabold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90750"/>
            <a:ext cx="9144000" cy="4667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54275" name="ZoneTexte 2"/>
          <p:cNvSpPr txBox="1">
            <a:spLocks noChangeArrowheads="1"/>
          </p:cNvSpPr>
          <p:nvPr/>
        </p:nvSpPr>
        <p:spPr bwMode="auto">
          <a:xfrm>
            <a:off x="0" y="9906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3600">
                <a:solidFill>
                  <a:srgbClr val="BFBFBF"/>
                </a:solidFill>
                <a:latin typeface="Open Sans Extrabold" charset="0"/>
              </a:rPr>
              <a:t>Case law in open data: fuel for AI applications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2190750"/>
            <a:ext cx="4572000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</a:t>
            </a:r>
            <a:r>
              <a:rPr lang="fr-FR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  <a:r>
              <a:rPr lang="fr-FR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France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the « digital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Republic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» 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all court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decisions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at all instances to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be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disseminated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in the </a:t>
            </a:r>
            <a:r>
              <a:rPr lang="fr-FR" sz="16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form</a:t>
            </a:r>
            <a:r>
              <a:rPr lang="fr-FR" sz="16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of open data, for free and </a:t>
            </a:r>
            <a:r>
              <a:rPr lang="en-GB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with respect for the privacy of the persons concerned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This public availability is preceded by an analysis of the risk of </a:t>
            </a:r>
            <a:r>
              <a:rPr lang="en-GB" sz="16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reidentification</a:t>
            </a:r>
            <a:r>
              <a:rPr lang="en-GB" sz="16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of the persons concerned – not yet in place</a:t>
            </a:r>
            <a:endParaRPr lang="fr-FR" sz="16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Data protection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concerns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: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names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addresses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sensitive data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included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in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judicial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decisions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 At best </a:t>
            </a:r>
            <a:r>
              <a:rPr lang="fr-FR" sz="14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pseudonymisation</a:t>
            </a:r>
            <a:r>
              <a:rPr lang="fr-FR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and not anonymisation</a:t>
            </a:r>
            <a:endParaRPr lang="fr-FR" sz="1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endParaRPr lang="fr-FR" sz="1400" b="1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Wingdings" panose="05000000000000000000" pitchFamily="2" charset="2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Wingdings"/>
              <a:buChar char="à"/>
              <a:defRPr/>
            </a:pP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Careful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about the possible use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which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can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be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done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of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these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data (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names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of  parties,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witnesses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judges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) by </a:t>
            </a:r>
            <a:r>
              <a:rPr lang="fr-FR" sz="1400" b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third</a:t>
            </a:r>
            <a:r>
              <a:rPr lang="fr-FR" sz="1400" b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parties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4277" name="Picture 2" descr="RÃ©sultat de recherche d'images pour &quot;loi pour une rÃ©publique numÃ©riqu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/>
          <a:stretch>
            <a:fillRect/>
          </a:stretch>
        </p:blipFill>
        <p:spPr bwMode="auto">
          <a:xfrm>
            <a:off x="4686300" y="2190750"/>
            <a:ext cx="54387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905125"/>
            <a:ext cx="9144000" cy="3952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5299" name="Picture 6" descr="RÃ©sultat de recherche d'images pour &quot;chatbo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0" r="30482"/>
          <a:stretch>
            <a:fillRect/>
          </a:stretch>
        </p:blipFill>
        <p:spPr bwMode="auto">
          <a:xfrm>
            <a:off x="5259388" y="4965700"/>
            <a:ext cx="1722437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 descr="RÃ©sultat de recherche d'images pour &quot;dashboard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4979988"/>
            <a:ext cx="30035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 descr="RÃ©sultat de recherche d'images pour &quot;search engin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988"/>
            <a:ext cx="226695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990600"/>
            <a:ext cx="91440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8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IA applications</a:t>
            </a:r>
          </a:p>
        </p:txBody>
      </p:sp>
      <p:sp>
        <p:nvSpPr>
          <p:cNvPr id="55303" name="ZoneTexte 4"/>
          <p:cNvSpPr txBox="1">
            <a:spLocks noChangeArrowheads="1"/>
          </p:cNvSpPr>
          <p:nvPr/>
        </p:nvSpPr>
        <p:spPr bwMode="auto">
          <a:xfrm>
            <a:off x="0" y="204152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Artificial intelligence (AI) : possible use with case law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5304" name="AutoShape 2" descr="RÃ©sultat de recherche d'images pour &quot;data collecti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5305" name="AutoShape 4" descr="RÃ©sultat de recherche d'images pour &quot;data collection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5306" name="AutoShape 6" descr="RÃ©sultat de recherche d'images pour &quot;data collection&quot;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ZoneTexte 7"/>
          <p:cNvSpPr txBox="1"/>
          <p:nvPr/>
        </p:nvSpPr>
        <p:spPr>
          <a:xfrm>
            <a:off x="895350" y="2860675"/>
            <a:ext cx="1371600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900" b="1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</a:t>
            </a:r>
            <a:endParaRPr lang="fr-FR" sz="16600" dirty="0">
              <a:solidFill>
                <a:schemeClr val="bg1">
                  <a:lumMod val="85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139700" y="3548063"/>
            <a:ext cx="23050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engines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62275" y="2868613"/>
            <a:ext cx="1371600" cy="3154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900" b="1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66950" y="3575050"/>
            <a:ext cx="21717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Administration of justice</a:t>
            </a:r>
            <a:endParaRPr lang="fr-F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962525" y="2860675"/>
            <a:ext cx="1371600" cy="3154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900" b="1" dirty="0">
                <a:solidFill>
                  <a:schemeClr val="bg1">
                    <a:lumMod val="8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94250" y="3579813"/>
            <a:ext cx="1574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Chatbot</a:t>
            </a:r>
            <a:endParaRPr lang="fr-FR" dirty="0">
              <a:solidFill>
                <a:schemeClr val="bg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313" name="Picture 14" descr="RÃ©sultat de recherche d'images pour &quot;predictive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3693"/>
          <a:stretch>
            <a:fillRect/>
          </a:stretch>
        </p:blipFill>
        <p:spPr bwMode="auto">
          <a:xfrm>
            <a:off x="6965950" y="4965700"/>
            <a:ext cx="217805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800850" y="2868613"/>
            <a:ext cx="1371600" cy="31543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99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</a:p>
        </p:txBody>
      </p:sp>
      <p:sp>
        <p:nvSpPr>
          <p:cNvPr id="55315" name="ZoneTexte 14"/>
          <p:cNvSpPr txBox="1">
            <a:spLocks noChangeArrowheads="1"/>
          </p:cNvSpPr>
          <p:nvPr/>
        </p:nvSpPr>
        <p:spPr bwMode="auto">
          <a:xfrm>
            <a:off x="6334125" y="3575050"/>
            <a:ext cx="1835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Predictive justice</a:t>
            </a: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5950" y="4495800"/>
            <a:ext cx="54864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13314" name="Picture 2" descr="RÃ©sultat de recherche d'images pour &quot;predictic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6" t="22211" r="12175" b="24222"/>
          <a:stretch>
            <a:fillRect/>
          </a:stretch>
        </p:blipFill>
        <p:spPr bwMode="auto">
          <a:xfrm>
            <a:off x="419100" y="3235325"/>
            <a:ext cx="8305800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0" y="990600"/>
            <a:ext cx="9144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5400" dirty="0">
                <a:solidFill>
                  <a:schemeClr val="bg1">
                    <a:lumMod val="75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Application</a:t>
            </a:r>
          </a:p>
        </p:txBody>
      </p:sp>
      <p:sp>
        <p:nvSpPr>
          <p:cNvPr id="56325" name="ZoneTexte 3"/>
          <p:cNvSpPr txBox="1">
            <a:spLocks noChangeArrowheads="1"/>
          </p:cNvSpPr>
          <p:nvPr/>
        </p:nvSpPr>
        <p:spPr bwMode="auto">
          <a:xfrm>
            <a:off x="0" y="1874838"/>
            <a:ext cx="85740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2000" b="1">
                <a:latin typeface="Open Sans" charset="0"/>
                <a:ea typeface="Open Sans" charset="0"/>
                <a:cs typeface="Open Sans" charset="0"/>
              </a:rPr>
              <a:t>« Predictive » justice?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n-US" sz="1800">
                <a:latin typeface="Open Sans" charset="0"/>
                <a:ea typeface="Open Sans" charset="0"/>
                <a:cs typeface="Open Sans" charset="0"/>
              </a:rPr>
              <a:t>Software anticipating a judicial decisions based on the analysis of a large quantity of case law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en-US" sz="180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5" t="12505" r="3497" b="46768"/>
          <a:stretch>
            <a:fillRect/>
          </a:stretch>
        </p:blipFill>
        <p:spPr bwMode="auto">
          <a:xfrm>
            <a:off x="842963" y="3286125"/>
            <a:ext cx="34401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t="53232" r="43871" b="8809"/>
          <a:stretch>
            <a:fillRect/>
          </a:stretch>
        </p:blipFill>
        <p:spPr bwMode="auto">
          <a:xfrm>
            <a:off x="4524375" y="3370263"/>
            <a:ext cx="3543300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2000</Words>
  <Application>Microsoft Office PowerPoint</Application>
  <PresentationFormat>On-screen Show (4:3)</PresentationFormat>
  <Paragraphs>331</Paragraphs>
  <Slides>44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Calibri</vt:lpstr>
      <vt:lpstr>Arial</vt:lpstr>
      <vt:lpstr>Arial Narrow</vt:lpstr>
      <vt:lpstr>Wingdings</vt:lpstr>
      <vt:lpstr>Open Sans Extrabold</vt:lpstr>
      <vt:lpstr>Arial Black</vt:lpstr>
      <vt:lpstr>Open Sans Condensed</vt:lpstr>
      <vt:lpstr>Open Sans</vt:lpstr>
      <vt:lpstr>Century Gothic</vt:lpstr>
      <vt:lpstr>1_Conception personnalisée</vt:lpstr>
      <vt:lpstr>2_Conception personnalisée</vt:lpstr>
      <vt:lpstr>Conception personnalisée</vt:lpstr>
      <vt:lpstr>4_Conception personnalisée</vt:lpstr>
      <vt:lpstr>3_Conception personnalisée</vt:lpstr>
      <vt:lpstr>5_Conception personnalisée</vt:lpstr>
      <vt:lpstr>6_Conception personnalisée</vt:lpstr>
      <vt:lpstr>7_Conception personnalisée</vt:lpstr>
      <vt:lpstr>8_Conception personnalisée</vt:lpstr>
      <vt:lpstr>9_Conception personnalisée</vt:lpstr>
      <vt:lpstr>10_Conception personnalisée</vt:lpstr>
      <vt:lpstr>11_Conception personnalisée</vt:lpstr>
      <vt:lpstr>12_Conception personnalisée</vt:lpstr>
      <vt:lpstr>Office Theme</vt:lpstr>
      <vt:lpstr>The European Ethical Charter on the use of AI in judicial systems and their environment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Ethical Charter on the use of AI in judicial systems </vt:lpstr>
      <vt:lpstr>European Ethical Charter on the use of AI in  judicial systems and their environment  </vt:lpstr>
      <vt:lpstr>European Ethical Charter on the use of AI in  judicial systems and their environment</vt:lpstr>
      <vt:lpstr>European Ethical Charter on the use of AI in  judicial systems and their environment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2015-12-09T08:37:49Z</dcterms:created>
  <dcterms:modified xsi:type="dcterms:W3CDTF">2019-01-17T13:08:46Z</dcterms:modified>
</cp:coreProperties>
</file>