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7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8.xml" ContentType="application/vnd.openxmlformats-officedocument.theme+xml"/>
  <Override PartName="/ppt/slideLayouts/slideLayout13.xml" ContentType="application/vnd.openxmlformats-officedocument.presentationml.slideLayout+xml"/>
  <Override PartName="/ppt/theme/theme9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10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1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1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1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autoCompressPictures="0">
  <p:sldMasterIdLst>
    <p:sldMasterId id="2147483683" r:id="rId1"/>
    <p:sldMasterId id="2147483690" r:id="rId2"/>
    <p:sldMasterId id="2147483685" r:id="rId3"/>
    <p:sldMasterId id="2147483687" r:id="rId4"/>
    <p:sldMasterId id="2147483677" r:id="rId5"/>
    <p:sldMasterId id="2147483694" r:id="rId6"/>
    <p:sldMasterId id="2147483838" r:id="rId7"/>
    <p:sldMasterId id="2147483842" r:id="rId8"/>
    <p:sldMasterId id="2147483903" r:id="rId9"/>
    <p:sldMasterId id="2147484010" r:id="rId10"/>
    <p:sldMasterId id="2147484069" r:id="rId11"/>
    <p:sldMasterId id="2147484072" r:id="rId12"/>
    <p:sldMasterId id="2147484075" r:id="rId13"/>
    <p:sldMasterId id="2147484078" r:id="rId14"/>
  </p:sldMasterIdLst>
  <p:notesMasterIdLst>
    <p:notesMasterId r:id="rId59"/>
  </p:notesMasterIdLst>
  <p:handoutMasterIdLst>
    <p:handoutMasterId r:id="rId60"/>
  </p:handoutMasterIdLst>
  <p:sldIdLst>
    <p:sldId id="264" r:id="rId15"/>
    <p:sldId id="374" r:id="rId16"/>
    <p:sldId id="355" r:id="rId17"/>
    <p:sldId id="402" r:id="rId18"/>
    <p:sldId id="403" r:id="rId19"/>
    <p:sldId id="404" r:id="rId20"/>
    <p:sldId id="405" r:id="rId21"/>
    <p:sldId id="370" r:id="rId22"/>
    <p:sldId id="325" r:id="rId23"/>
    <p:sldId id="326" r:id="rId24"/>
    <p:sldId id="331" r:id="rId25"/>
    <p:sldId id="338" r:id="rId26"/>
    <p:sldId id="337" r:id="rId27"/>
    <p:sldId id="332" r:id="rId28"/>
    <p:sldId id="342" r:id="rId29"/>
    <p:sldId id="356" r:id="rId30"/>
    <p:sldId id="358" r:id="rId31"/>
    <p:sldId id="334" r:id="rId32"/>
    <p:sldId id="406" r:id="rId33"/>
    <p:sldId id="407" r:id="rId34"/>
    <p:sldId id="408" r:id="rId35"/>
    <p:sldId id="409" r:id="rId36"/>
    <p:sldId id="410" r:id="rId37"/>
    <p:sldId id="411" r:id="rId38"/>
    <p:sldId id="412" r:id="rId39"/>
    <p:sldId id="413" r:id="rId40"/>
    <p:sldId id="414" r:id="rId41"/>
    <p:sldId id="415" r:id="rId42"/>
    <p:sldId id="416" r:id="rId43"/>
    <p:sldId id="417" r:id="rId44"/>
    <p:sldId id="418" r:id="rId45"/>
    <p:sldId id="347" r:id="rId46"/>
    <p:sldId id="386" r:id="rId47"/>
    <p:sldId id="387" r:id="rId48"/>
    <p:sldId id="388" r:id="rId49"/>
    <p:sldId id="389" r:id="rId50"/>
    <p:sldId id="390" r:id="rId51"/>
    <p:sldId id="391" r:id="rId52"/>
    <p:sldId id="392" r:id="rId53"/>
    <p:sldId id="393" r:id="rId54"/>
    <p:sldId id="394" r:id="rId55"/>
    <p:sldId id="395" r:id="rId56"/>
    <p:sldId id="419" r:id="rId57"/>
    <p:sldId id="397" r:id="rId58"/>
  </p:sldIdLst>
  <p:sldSz cx="9144000" cy="6858000" type="screen4x3"/>
  <p:notesSz cx="6819900" cy="9918700"/>
  <p:embeddedFontLst>
    <p:embeddedFont>
      <p:font typeface="Calibri" panose="020F0502020204030204" pitchFamily="34" charset="0"/>
      <p:regular r:id="rId61"/>
      <p:bold r:id="rId62"/>
      <p:italic r:id="rId63"/>
      <p:boldItalic r:id="rId64"/>
    </p:embeddedFont>
    <p:embeddedFont>
      <p:font typeface="Arial Narrow" panose="020B0606020202030204" pitchFamily="34" charset="0"/>
      <p:regular r:id="rId65"/>
      <p:bold r:id="rId66"/>
      <p:italic r:id="rId67"/>
      <p:boldItalic r:id="rId68"/>
    </p:embeddedFont>
    <p:embeddedFont>
      <p:font typeface="Open Sans Extrabold" panose="020B0604020202020204" charset="0"/>
      <p:bold r:id="rId69"/>
      <p:boldItalic r:id="rId70"/>
    </p:embeddedFont>
    <p:embeddedFont>
      <p:font typeface="Arial Black" panose="020B0A04020102020204" pitchFamily="34" charset="0"/>
      <p:bold r:id="rId71"/>
    </p:embeddedFont>
    <p:embeddedFont>
      <p:font typeface="Open Sans Condensed" panose="020B0604020202020204" charset="0"/>
      <p:bold r:id="rId72"/>
    </p:embeddedFont>
    <p:embeddedFont>
      <p:font typeface="Open Sans" panose="020B0604020202020204" charset="0"/>
      <p:regular r:id="rId73"/>
      <p:bold r:id="rId74"/>
      <p:italic r:id="rId75"/>
      <p:boldItalic r:id="rId76"/>
    </p:embeddedFont>
    <p:embeddedFont>
      <p:font typeface="Century Gothic" panose="020B0502020202020204" pitchFamily="34" charset="0"/>
      <p:regular r:id="rId77"/>
      <p:bold r:id="rId78"/>
      <p:italic r:id="rId79"/>
      <p:boldItalic r:id="rId80"/>
    </p:embeddedFont>
  </p:embeddedFontLst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73C9FA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93" autoAdjust="0"/>
    <p:restoredTop sz="88114" autoAdjust="0"/>
  </p:normalViewPr>
  <p:slideViewPr>
    <p:cSldViewPr snapToGrid="0" snapToObjects="1">
      <p:cViewPr>
        <p:scale>
          <a:sx n="70" d="100"/>
          <a:sy n="70" d="100"/>
        </p:scale>
        <p:origin x="-2814" y="-11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76" Type="http://schemas.openxmlformats.org/officeDocument/2006/relationships/font" Target="fonts/font16.fntdata"/><Relationship Id="rId8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66" Type="http://schemas.openxmlformats.org/officeDocument/2006/relationships/font" Target="fonts/font6.fntdata"/><Relationship Id="rId74" Type="http://schemas.openxmlformats.org/officeDocument/2006/relationships/font" Target="fonts/font14.fntdata"/><Relationship Id="rId79" Type="http://schemas.openxmlformats.org/officeDocument/2006/relationships/font" Target="fonts/font19.fntdata"/><Relationship Id="rId5" Type="http://schemas.openxmlformats.org/officeDocument/2006/relationships/slideMaster" Target="slideMasters/slideMaster5.xml"/><Relationship Id="rId61" Type="http://schemas.openxmlformats.org/officeDocument/2006/relationships/font" Target="fonts/font1.fntdata"/><Relationship Id="rId82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handoutMaster" Target="handoutMasters/handoutMaster1.xml"/><Relationship Id="rId65" Type="http://schemas.openxmlformats.org/officeDocument/2006/relationships/font" Target="fonts/font5.fntdata"/><Relationship Id="rId73" Type="http://schemas.openxmlformats.org/officeDocument/2006/relationships/font" Target="fonts/font13.fntdata"/><Relationship Id="rId78" Type="http://schemas.openxmlformats.org/officeDocument/2006/relationships/font" Target="fonts/font18.fntdata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slide" Target="slides/slide42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77" Type="http://schemas.openxmlformats.org/officeDocument/2006/relationships/font" Target="fonts/font17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72" Type="http://schemas.openxmlformats.org/officeDocument/2006/relationships/font" Target="fonts/font12.fntdata"/><Relationship Id="rId80" Type="http://schemas.openxmlformats.org/officeDocument/2006/relationships/font" Target="fonts/font20.fntdata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notesMaster" Target="notesMasters/notesMaster1.xml"/><Relationship Id="rId67" Type="http://schemas.openxmlformats.org/officeDocument/2006/relationships/font" Target="fonts/font7.fntdata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75" Type="http://schemas.openxmlformats.org/officeDocument/2006/relationships/font" Target="fonts/font15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5300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62388" y="0"/>
            <a:ext cx="2955925" cy="495300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EEB512B-E0AB-402C-9741-090B9A56E313}" type="datetime1">
              <a:rPr lang="fr-FR"/>
              <a:pPr>
                <a:defRPr/>
              </a:pPr>
              <a:t>17/01/2019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1813"/>
            <a:ext cx="2955925" cy="495300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62388" y="9421813"/>
            <a:ext cx="2955925" cy="495300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40202DAA-EB1D-4080-A150-A0F53498604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98996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5300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62388" y="0"/>
            <a:ext cx="2955925" cy="495300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D23E89BD-85D9-4E64-8F93-7E424AB64C5A}" type="datetime1">
              <a:rPr lang="fr-FR"/>
              <a:pPr>
                <a:defRPr/>
              </a:pPr>
              <a:t>17/01/2019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2625" y="4711700"/>
            <a:ext cx="5454650" cy="4462463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55925" cy="495300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62388" y="9421813"/>
            <a:ext cx="2955925" cy="495300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D3E637D8-3A15-4985-B080-B746C9DEE6B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29819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4E8823-0F0F-4D9F-BAE5-598D9DF25D4F}" type="slidenum">
              <a:rPr lang="fr-F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fr-F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120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DFC62C-2299-473D-9D1C-3D42CC897869}" type="slidenum">
              <a:rPr lang="fr-F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fr-FR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222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0EAAC4-F499-420B-994D-259955DB5837}" type="slidenum">
              <a:rPr lang="fr-F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fr-FR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325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FDB38F-479A-425A-8704-930D36309F3C}" type="slidenum">
              <a:rPr lang="fr-F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fr-FR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530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F4CBDE-3A7E-42A9-AC44-0C76097A50FD}" type="slidenum">
              <a:rPr lang="fr-F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fr-FR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63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779213-3B33-40C4-93F4-43E8B64D826F}" type="slidenum">
              <a:rPr lang="fr-F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fr-FR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734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7E176A-D8CC-4739-862E-921B6298DE90}" type="slidenum">
              <a:rPr lang="fr-F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fr-FR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837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5B3C62D-6654-4605-B73B-20BC5EE4F6D1}" type="slidenum">
              <a:rPr lang="fr-F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fr-FR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939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FBD79-8BBA-447D-90EB-08331341D84D}" type="slidenum">
              <a:rPr lang="fr-F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fr-FR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9461C1-1B06-4BE7-ACD5-69853195B1AA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fr-F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BC780C-FAD5-44F7-8665-484D343233A0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fr-F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altLang="en-US" smtClean="0">
                <a:latin typeface="Open Sans" charset="0"/>
                <a:ea typeface="Open Sans" charset="0"/>
                <a:cs typeface="Open Sans" charset="0"/>
              </a:rPr>
              <a:t>in line with human rights and meeting the interests of justice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053B38-1D41-476C-9BEE-E853880EEAA2}" type="slidenum">
              <a:rPr lang="fr-F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fr-FR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30617F-FE44-4AD4-9AD2-BF082939A6FE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fr-F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C5254-7A3A-4AEB-86D7-7FEA7C2919B2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fr-F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D2B9FA-EBB3-4E89-B201-8F53DECD2D4D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fr-F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6E00D89-6C8E-465C-A3BF-C9EF04A9C61A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fr-F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2D6C38-986D-41EE-9479-7DCA2D43CAD0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fr-F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4DD120-741A-4613-88BF-EBF022503597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26</a:t>
            </a:fld>
            <a:endParaRPr lang="fr-F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70767C-9358-4D3D-8201-1F77776F7BDD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27</a:t>
            </a:fld>
            <a:endParaRPr lang="fr-F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BF096A-09AD-49DA-A21C-941DD3FFD79E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28</a:t>
            </a:fld>
            <a:endParaRPr lang="fr-F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19D53E9-E768-4179-9919-BBEE1CB42AB9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29</a:t>
            </a:fld>
            <a:endParaRPr lang="fr-F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63B558-AA23-4BE0-900D-0FC4C73A536A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30</a:t>
            </a:fld>
            <a:endParaRPr lang="fr-F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506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24152CCA-B934-4240-89D8-6983E1D2A678}" type="slidenum">
              <a:rPr lang="fr-FR" alt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fr-FR" alt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EE3104-A403-41C1-AA3C-D807F1398E3B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31</a:t>
            </a:fld>
            <a:endParaRPr lang="fr-F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554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1E393B-394F-42C3-82A7-4D45618E58D1}" type="slidenum">
              <a:rPr lang="fr-F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fr-FR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277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fld id="{8A083A18-63BA-4247-A0D3-A64E5B9ECF30}" type="slidenum">
              <a:rPr lang="fr-FR" altLang="en-US" sz="1300">
                <a:solidFill>
                  <a:srgbClr val="000000"/>
                </a:solidFill>
              </a:rPr>
              <a:pPr>
                <a:spcBef>
                  <a:spcPct val="0"/>
                </a:spcBef>
                <a:defRPr/>
              </a:pPr>
              <a:t>33</a:t>
            </a:fld>
            <a:endParaRPr lang="fr-FR" altLang="en-US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379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fld id="{326E803D-3FDB-4360-BC8E-9F6C429AD1B3}" type="slidenum">
              <a:rPr lang="fr-FR" altLang="en-US" sz="1300">
                <a:solidFill>
                  <a:prstClr val="black"/>
                </a:solidFill>
              </a:rPr>
              <a:pPr>
                <a:spcBef>
                  <a:spcPct val="0"/>
                </a:spcBef>
                <a:defRPr/>
              </a:pPr>
              <a:t>34</a:t>
            </a:fld>
            <a:endParaRPr lang="fr-FR" altLang="en-US" sz="13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800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482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fld id="{BA38C76F-F8B9-4D60-A955-7D05867354D0}" type="slidenum">
              <a:rPr lang="fr-FR" altLang="en-US" sz="1300">
                <a:solidFill>
                  <a:prstClr val="black"/>
                </a:solidFill>
              </a:rPr>
              <a:pPr>
                <a:spcBef>
                  <a:spcPct val="0"/>
                </a:spcBef>
                <a:defRPr/>
              </a:pPr>
              <a:t>35</a:t>
            </a:fld>
            <a:endParaRPr lang="fr-FR" altLang="en-US" sz="13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584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fld id="{CB941DBF-21E5-47AD-AB4A-33E19A3E0A00}" type="slidenum">
              <a:rPr lang="fr-FR" altLang="en-US" sz="1300">
                <a:solidFill>
                  <a:prstClr val="black"/>
                </a:solidFill>
              </a:rPr>
              <a:pPr>
                <a:spcBef>
                  <a:spcPct val="0"/>
                </a:spcBef>
                <a:defRPr/>
              </a:pPr>
              <a:t>36</a:t>
            </a:fld>
            <a:endParaRPr lang="fr-FR" altLang="en-US" sz="13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686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fld id="{2DA1AC9F-ED55-4ABD-AAF6-F614C9EC9DA4}" type="slidenum">
              <a:rPr lang="fr-FR" altLang="en-US" sz="1300">
                <a:solidFill>
                  <a:prstClr val="black"/>
                </a:solidFill>
              </a:rPr>
              <a:pPr>
                <a:spcBef>
                  <a:spcPct val="0"/>
                </a:spcBef>
                <a:defRPr/>
              </a:pPr>
              <a:t>37</a:t>
            </a:fld>
            <a:endParaRPr lang="fr-FR" altLang="en-US" sz="13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789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fld id="{F9F9D00A-CF81-4126-8104-313F68B06EC7}" type="slidenum">
              <a:rPr lang="fr-FR" altLang="en-US" sz="1300">
                <a:solidFill>
                  <a:prstClr val="black"/>
                </a:solidFill>
              </a:rPr>
              <a:pPr>
                <a:spcBef>
                  <a:spcPct val="0"/>
                </a:spcBef>
                <a:defRPr/>
              </a:pPr>
              <a:t>38</a:t>
            </a:fld>
            <a:endParaRPr lang="fr-FR" altLang="en-US" sz="13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fld id="{26B8B63A-E15D-4A6B-AD0C-65CD38FAC6B3}" type="slidenum">
              <a:rPr lang="fr-FR" altLang="en-US" sz="1300">
                <a:solidFill>
                  <a:prstClr val="black"/>
                </a:solidFill>
              </a:rPr>
              <a:pPr>
                <a:spcBef>
                  <a:spcPct val="0"/>
                </a:spcBef>
                <a:defRPr/>
              </a:pPr>
              <a:t>39</a:t>
            </a:fld>
            <a:endParaRPr lang="fr-FR" altLang="en-US" sz="13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994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fld id="{F5A57838-A61E-4D0F-A05C-4096C8CFEB86}" type="slidenum">
              <a:rPr lang="fr-FR" altLang="en-US" sz="1300">
                <a:solidFill>
                  <a:prstClr val="black"/>
                </a:solidFill>
              </a:rPr>
              <a:pPr>
                <a:spcBef>
                  <a:spcPct val="0"/>
                </a:spcBef>
                <a:defRPr/>
              </a:pPr>
              <a:t>44</a:t>
            </a:fld>
            <a:endParaRPr lang="fr-FR" altLang="en-US" sz="13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608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9F67D251-340A-4B5D-98E3-2D9E4923C5CB}" type="slidenum">
              <a:rPr lang="fr-FR" altLang="en-US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fr-FR" alt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710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5F7F6317-4C33-4274-B6DA-0CCC7D4F3FFB}" type="slidenum">
              <a:rPr lang="fr-FR" altLang="en-US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fr-FR" alt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813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831B54D8-FACF-4629-A8B7-0C6F87620D1E}" type="slidenum">
              <a:rPr lang="fr-FR" altLang="en-US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fr-FR" alt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915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97F46C-C7A0-4D29-BDD8-92A434EB75A2}" type="slidenum">
              <a:rPr lang="fr-F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fr-FR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427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F3D458-6BB6-4DFF-8BDB-C2A470586B1C}" type="slidenum">
              <a:rPr lang="fr-F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fr-FR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018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D72A71-4558-4FEC-9C36-722564D75A9E}" type="slidenum">
              <a:rPr lang="fr-F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fr-F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40ECA-6C54-4FD4-A7C1-CF456C8B76C7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4315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9A250-FF31-4206-8172-F9D3106AACB1}" type="datetimeFigureOut">
              <a:rPr lang="en-US"/>
              <a:pPr>
                <a:defRPr/>
              </a:pPr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731" y="3263107"/>
            <a:ext cx="3859213" cy="2286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F53BB-1CBE-4668-B332-325771D8C4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381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13"/>
          <a:stretch>
            <a:fillRect/>
          </a:stretch>
        </p:blipFill>
        <p:spPr bwMode="auto">
          <a:xfrm>
            <a:off x="3319463" y="5497513"/>
            <a:ext cx="2057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prstClr val="black">
                    <a:tint val="75000"/>
                  </a:prst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43DC272F-E5EC-40CD-A0F1-87432C52E7F7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26D8D-3655-4E45-A53C-B5D2570EF420}" type="slidenum">
              <a:rPr lang="fr-FR" altLang="de-DE"/>
              <a:pPr>
                <a:defRPr/>
              </a:pPr>
              <a:t>‹#›</a:t>
            </a:fld>
            <a:endParaRPr lang="fr-FR" altLang="de-DE"/>
          </a:p>
        </p:txBody>
      </p:sp>
    </p:spTree>
    <p:extLst>
      <p:ext uri="{BB962C8B-B14F-4D97-AF65-F5344CB8AC3E}">
        <p14:creationId xmlns:p14="http://schemas.microsoft.com/office/powerpoint/2010/main" val="3900142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13"/>
          <a:stretch>
            <a:fillRect/>
          </a:stretch>
        </p:blipFill>
        <p:spPr bwMode="auto">
          <a:xfrm>
            <a:off x="3319463" y="5497513"/>
            <a:ext cx="2057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EA62A104-43B4-470A-83D1-27D61B55E7BB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F8028-18D4-43FE-A68F-19889156CF72}" type="slidenum">
              <a:rPr lang="fr-FR" altLang="de-DE"/>
              <a:pPr>
                <a:defRPr/>
              </a:pPr>
              <a:t>‹#›</a:t>
            </a:fld>
            <a:endParaRPr lang="fr-FR" altLang="de-DE"/>
          </a:p>
        </p:txBody>
      </p:sp>
    </p:spTree>
    <p:extLst>
      <p:ext uri="{BB962C8B-B14F-4D97-AF65-F5344CB8AC3E}">
        <p14:creationId xmlns:p14="http://schemas.microsoft.com/office/powerpoint/2010/main" val="2636411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13"/>
          <a:stretch>
            <a:fillRect/>
          </a:stretch>
        </p:blipFill>
        <p:spPr bwMode="auto">
          <a:xfrm>
            <a:off x="3319463" y="5497513"/>
            <a:ext cx="2057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9230DE27-45FB-419B-AB75-A107F96AFAE0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 fontAlgn="base">
              <a:spcBef>
                <a:spcPct val="0"/>
              </a:spcBef>
              <a:spcAft>
                <a:spcPct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47F60EE6-5649-4B8E-A25E-63E0776D5390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0062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13"/>
          <a:stretch>
            <a:fillRect/>
          </a:stretch>
        </p:blipFill>
        <p:spPr bwMode="auto">
          <a:xfrm>
            <a:off x="3319463" y="5497513"/>
            <a:ext cx="2057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prstClr val="black">
                    <a:tint val="75000"/>
                  </a:prst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BD4B244B-47E8-456F-AE8D-EB7AC7429847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403A9CB8-7737-4B48-BBE9-DD2F51BD52E5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79049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13"/>
          <a:stretch>
            <a:fillRect/>
          </a:stretch>
        </p:blipFill>
        <p:spPr bwMode="auto">
          <a:xfrm>
            <a:off x="3319463" y="5497513"/>
            <a:ext cx="2057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8CF2CC74-C675-46C9-9AF1-F12CEB9FA376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FD657A2B-CA7C-4E31-81BA-76168AB5832B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7351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13"/>
          <a:stretch>
            <a:fillRect/>
          </a:stretch>
        </p:blipFill>
        <p:spPr bwMode="auto">
          <a:xfrm>
            <a:off x="3319463" y="5497513"/>
            <a:ext cx="2057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E0D84C1B-DCC1-40DE-A446-9D768CB118E3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 fontAlgn="base">
              <a:spcBef>
                <a:spcPct val="0"/>
              </a:spcBef>
              <a:spcAft>
                <a:spcPct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57B28B44-3F33-452C-A1AD-B2AC58E3DAE8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24198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13"/>
          <a:stretch>
            <a:fillRect/>
          </a:stretch>
        </p:blipFill>
        <p:spPr bwMode="auto">
          <a:xfrm>
            <a:off x="3319463" y="5497513"/>
            <a:ext cx="2057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B2C4094A-A3C8-41A2-A53E-47091091FC60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 fontAlgn="base">
              <a:spcBef>
                <a:spcPct val="0"/>
              </a:spcBef>
              <a:spcAft>
                <a:spcPct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3A276A5B-33AF-4ED4-8CCA-8545B6AEF97A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9347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13"/>
          <a:stretch>
            <a:fillRect/>
          </a:stretch>
        </p:blipFill>
        <p:spPr bwMode="auto">
          <a:xfrm>
            <a:off x="3319463" y="5497513"/>
            <a:ext cx="2057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4E88D0FB-454F-4E3D-9DCD-BC8566E2B9F4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 fontAlgn="base">
              <a:spcBef>
                <a:spcPct val="0"/>
              </a:spcBef>
              <a:spcAft>
                <a:spcPct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500A7FF4-0DFB-4BA6-9EAE-BD770E016592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51332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13"/>
          <a:stretch>
            <a:fillRect/>
          </a:stretch>
        </p:blipFill>
        <p:spPr bwMode="auto">
          <a:xfrm>
            <a:off x="3319463" y="5497513"/>
            <a:ext cx="2057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C37D021B-C707-4164-95F4-7F614486802F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 fontAlgn="base">
              <a:spcBef>
                <a:spcPct val="0"/>
              </a:spcBef>
              <a:spcAft>
                <a:spcPct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F5922069-B6C2-4497-B6F9-ED9510A745FB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0458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contenu 11"/>
          <p:cNvSpPr>
            <a:spLocks noGrp="1"/>
          </p:cNvSpPr>
          <p:nvPr>
            <p:ph sz="quarter" idx="13"/>
          </p:nvPr>
        </p:nvSpPr>
        <p:spPr>
          <a:xfrm>
            <a:off x="0" y="4816548"/>
            <a:ext cx="9144000" cy="13921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BD739-28E8-4305-A82F-11A2157E3828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08152-5B2A-4AD2-BC70-1BFD6E6D5EBA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38172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13"/>
          <a:stretch>
            <a:fillRect/>
          </a:stretch>
        </p:blipFill>
        <p:spPr bwMode="auto">
          <a:xfrm>
            <a:off x="3319463" y="5497513"/>
            <a:ext cx="2057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11D4CADE-FE95-4194-84E8-18183B976DB6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 fontAlgn="base">
              <a:spcBef>
                <a:spcPct val="0"/>
              </a:spcBef>
              <a:spcAft>
                <a:spcPct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3A97C6E1-5342-426D-A92E-08647AB3CFC5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68394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13"/>
          <a:stretch>
            <a:fillRect/>
          </a:stretch>
        </p:blipFill>
        <p:spPr bwMode="auto">
          <a:xfrm>
            <a:off x="3319463" y="5497513"/>
            <a:ext cx="2057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0620A73D-E5EE-4092-A24C-0FD8FB122E61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 fontAlgn="base">
              <a:spcBef>
                <a:spcPct val="0"/>
              </a:spcBef>
              <a:spcAft>
                <a:spcPct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534E3DB2-C14E-4F76-9CAD-05EA78F2A61F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67908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EF992B3-3CA0-4144-8092-0669E1CD8704}" type="datetimeFigureOut">
              <a:rPr lang="en-US"/>
              <a:pPr>
                <a:defRPr/>
              </a:pPr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17B84102-1C06-46F5-8F60-CC0E8B14F2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5832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EF992B3-3CA0-4144-8092-0669E1CD8704}" type="datetimeFigureOut">
              <a:rPr lang="en-US"/>
              <a:pPr>
                <a:defRPr/>
              </a:pPr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16EFF83-57D5-46C7-A3EF-637E392204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407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EF992B3-3CA0-4144-8092-0669E1CD8704}" type="datetimeFigureOut">
              <a:rPr lang="en-US"/>
              <a:pPr>
                <a:defRPr/>
              </a:pPr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5A593EB9-B4A3-4C62-BFAB-E5EF7AC97D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0465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EF992B3-3CA0-4144-8092-0669E1CD8704}" type="datetimeFigureOut">
              <a:rPr lang="en-US"/>
              <a:pPr>
                <a:defRPr/>
              </a:pPr>
              <a:t>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0368BD8-40FB-4364-ADD4-DFBA0103E6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9428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EF992B3-3CA0-4144-8092-0669E1CD8704}" type="datetimeFigureOut">
              <a:rPr lang="en-US"/>
              <a:pPr>
                <a:defRPr/>
              </a:pPr>
              <a:t>1/17/2019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2CEDD9DD-63F3-4842-88F5-548BEC61AF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660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EF992B3-3CA0-4144-8092-0669E1CD8704}" type="datetimeFigureOut">
              <a:rPr lang="en-US"/>
              <a:pPr>
                <a:defRPr/>
              </a:pPr>
              <a:t>1/17/2019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9740E46-31D6-46EC-96A7-E20081EFCD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23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EF992B3-3CA0-4144-8092-0669E1CD8704}" type="datetimeFigureOut">
              <a:rPr lang="en-US"/>
              <a:pPr>
                <a:defRPr/>
              </a:pPr>
              <a:t>1/17/2019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1A6EAA0C-6363-4AC3-8380-8CD775645A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1973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EF992B3-3CA0-4144-8092-0669E1CD8704}" type="datetimeFigureOut">
              <a:rPr lang="en-US"/>
              <a:pPr>
                <a:defRPr/>
              </a:pPr>
              <a:t>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B0053C8-FDEF-4758-A804-281B599736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315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13"/>
          <a:stretch>
            <a:fillRect/>
          </a:stretch>
        </p:blipFill>
        <p:spPr bwMode="auto">
          <a:xfrm>
            <a:off x="3319463" y="5497513"/>
            <a:ext cx="2057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A706501A-7776-47E0-A066-ED49519E8A33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1F27DC22-289B-4391-8BED-B9BE031A6E2F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87637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EF992B3-3CA0-4144-8092-0669E1CD8704}" type="datetimeFigureOut">
              <a:rPr lang="en-US"/>
              <a:pPr>
                <a:defRPr/>
              </a:pPr>
              <a:t>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031C0F7-51F3-454A-B4AF-F9232210F1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3556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EF992B3-3CA0-4144-8092-0669E1CD8704}" type="datetimeFigureOut">
              <a:rPr lang="en-US"/>
              <a:pPr>
                <a:defRPr/>
              </a:pPr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A82E8B37-3D6A-4A9C-8B8D-012BF5F06D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87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EF992B3-3CA0-4144-8092-0669E1CD8704}" type="datetimeFigureOut">
              <a:rPr lang="en-US"/>
              <a:pPr>
                <a:defRPr/>
              </a:pPr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AF787C4E-2A15-44C2-A075-57975E7A00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2923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13"/>
          <a:stretch>
            <a:fillRect/>
          </a:stretch>
        </p:blipFill>
        <p:spPr bwMode="auto">
          <a:xfrm>
            <a:off x="3319463" y="5497513"/>
            <a:ext cx="2057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defTabSz="457200" fontAlgn="base">
              <a:spcBef>
                <a:spcPct val="0"/>
              </a:spcBef>
              <a:spcAft>
                <a:spcPct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A4E07ABE-6A11-4BF1-AF5D-B4E42FBEBA60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 defTabSz="457200" fontAlgn="base">
              <a:spcBef>
                <a:spcPct val="0"/>
              </a:spcBef>
              <a:spcAft>
                <a:spcPct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EE57F118-1795-4C37-AB67-4618B25D36F6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06317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contenu 11"/>
          <p:cNvSpPr>
            <a:spLocks noGrp="1"/>
          </p:cNvSpPr>
          <p:nvPr>
            <p:ph sz="quarter" idx="13"/>
          </p:nvPr>
        </p:nvSpPr>
        <p:spPr>
          <a:xfrm>
            <a:off x="0" y="4816548"/>
            <a:ext cx="9144000" cy="13921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30E27C0-B152-406F-9A8F-803ED479542A}" type="datetimeFigureOut">
              <a:rPr lang="fr-FR"/>
              <a:pPr>
                <a:defRPr/>
              </a:pPr>
              <a:t>17/01/2019</a:t>
            </a:fld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230E5A66-C160-4959-8814-680760CC061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039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13"/>
          <a:stretch>
            <a:fillRect/>
          </a:stretch>
        </p:blipFill>
        <p:spPr bwMode="auto">
          <a:xfrm>
            <a:off x="3319463" y="5497513"/>
            <a:ext cx="2057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80DA3715-9BBC-441F-BB6F-BC2B513ADCEE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13C7AE7B-2AD5-4B7A-9F10-915E38EF71A9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0254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AB84DDA9-FB0F-4252-81B4-A42C9177887D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F1F00079-E100-4233-8456-AE0AE56775B0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553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38779CD5-321A-4160-A332-D286B7B3FEA1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3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AB79194B-B84B-4EB4-9876-D4FC0AE37658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0028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13"/>
          <a:stretch>
            <a:fillRect/>
          </a:stretch>
        </p:blipFill>
        <p:spPr bwMode="auto">
          <a:xfrm>
            <a:off x="3319463" y="5497513"/>
            <a:ext cx="2057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551E0FF2-3BAF-429A-9F86-3C24FFB1E2FD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D23F9096-45F7-4761-A887-223CE263BC7F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0118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13"/>
          <a:stretch>
            <a:fillRect/>
          </a:stretch>
        </p:blipFill>
        <p:spPr bwMode="auto">
          <a:xfrm>
            <a:off x="3319463" y="5497513"/>
            <a:ext cx="2057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prstClr val="black">
                    <a:tint val="75000"/>
                  </a:prst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86C633D6-44BF-4F88-8789-A84FBD4F0A77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331AC-D9B8-4B05-A64B-056A2EB66B50}" type="slidenum">
              <a:rPr lang="fr-FR" altLang="de-DE"/>
              <a:pPr>
                <a:defRPr/>
              </a:pPr>
              <a:t>‹#›</a:t>
            </a:fld>
            <a:endParaRPr lang="fr-FR" altLang="de-DE"/>
          </a:p>
        </p:txBody>
      </p:sp>
    </p:spTree>
    <p:extLst>
      <p:ext uri="{BB962C8B-B14F-4D97-AF65-F5344CB8AC3E}">
        <p14:creationId xmlns:p14="http://schemas.microsoft.com/office/powerpoint/2010/main" val="553040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13"/>
          <a:stretch>
            <a:fillRect/>
          </a:stretch>
        </p:blipFill>
        <p:spPr bwMode="auto">
          <a:xfrm>
            <a:off x="3319463" y="5497513"/>
            <a:ext cx="2057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072C8319-4F69-4AED-8AAA-E0955CB12222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1BEC8-3A60-468F-847F-D121BF71FE5F}" type="slidenum">
              <a:rPr lang="fr-FR" altLang="de-DE"/>
              <a:pPr>
                <a:defRPr/>
              </a:pPr>
              <a:t>‹#›</a:t>
            </a:fld>
            <a:endParaRPr lang="fr-FR" altLang="de-DE"/>
          </a:p>
        </p:txBody>
      </p:sp>
    </p:spTree>
    <p:extLst>
      <p:ext uri="{BB962C8B-B14F-4D97-AF65-F5344CB8AC3E}">
        <p14:creationId xmlns:p14="http://schemas.microsoft.com/office/powerpoint/2010/main" val="1940695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jpe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jpe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theme" Target="../theme/theme1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heme" Target="../theme/theme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jpe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jpe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56341367-5340-4CD7-A2C7-F99962CE2071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0" r:id="rId1"/>
  </p:sldLayoutIdLst>
  <p:timing>
    <p:tnLst>
      <p:par>
        <p:cTn id="1" dur="indefinite" restart="never" nodeType="tmRoot"/>
      </p:par>
    </p:tnLst>
  </p:timing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346E66D7-2968-4FF4-A993-3565AC004FE2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5E8B0A4A-4E70-4EBD-B890-8A68D0AD86CC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3" r:id="rId1"/>
    <p:sldLayoutId id="2147484204" r:id="rId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3A7B0859-30B5-437A-A6C9-2EBBE59BC418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7EFFE090-19DA-4A21-8F22-DCADCE5E30CC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5" r:id="rId1"/>
    <p:sldLayoutId id="2147484206" r:id="rId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76A1F537-250C-4BDF-967C-C0518F9302ED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22048FDE-73FC-4DD0-9BB1-73DD68776CBC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7" r:id="rId1"/>
    <p:sldLayoutId id="2147484208" r:id="rId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779D285A-F1E7-4CEB-B470-009468274B66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5BFA2016-3A29-4074-97C4-794ABB9A9F84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9" r:id="rId1"/>
    <p:sldLayoutId id="2147484210" r:id="rId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BEF992B3-3CA0-4144-8092-0669E1CD8704}" type="datetimeFigureOut">
              <a:rPr lang="en-US"/>
              <a:pPr>
                <a:defRPr/>
              </a:pPr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9144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F62FA50D-DE21-490D-89F8-5CC6E5E2DD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212" r:id="rId2"/>
    <p:sldLayoutId id="2147484213" r:id="rId3"/>
    <p:sldLayoutId id="2147484214" r:id="rId4"/>
    <p:sldLayoutId id="2147484215" r:id="rId5"/>
    <p:sldLayoutId id="2147484216" r:id="rId6"/>
    <p:sldLayoutId id="2147484217" r:id="rId7"/>
    <p:sldLayoutId id="2147484218" r:id="rId8"/>
    <p:sldLayoutId id="2147484219" r:id="rId9"/>
    <p:sldLayoutId id="2147484220" r:id="rId10"/>
    <p:sldLayoutId id="2147484221" r:id="rId11"/>
    <p:sldLayoutId id="2147484222" r:id="rId12"/>
    <p:sldLayoutId id="214748422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59875" cy="379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A1B240EC-B2C9-4A10-B70F-D4676772CE2F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pic>
        <p:nvPicPr>
          <p:cNvPr id="2052" name="Imag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13"/>
          <a:stretch>
            <a:fillRect/>
          </a:stretch>
        </p:blipFill>
        <p:spPr bwMode="auto">
          <a:xfrm>
            <a:off x="3436938" y="3562350"/>
            <a:ext cx="2057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2AD1507B-B0F7-445C-B2C8-B1CA1BC1CFFE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1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17287FFF-663E-4111-89F7-AFF25839279C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B4329643-D8C2-4B4E-97F7-71CD2958110D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193" r:id="rId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C45AAAA8-6B86-43D3-B585-AEB2E5CCE868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E48BE05D-1B7B-4EE2-9294-62C014347B11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  <p:sp>
        <p:nvSpPr>
          <p:cNvPr id="4101" name="Espace réservé du titre 6"/>
          <p:cNvSpPr>
            <a:spLocks noGrp="1"/>
          </p:cNvSpPr>
          <p:nvPr>
            <p:ph type="title"/>
          </p:nvPr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Name of the presentation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</p:sldLayoutIdLst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ce réservé du titre 6"/>
          <p:cNvSpPr>
            <a:spLocks noGrp="1"/>
          </p:cNvSpPr>
          <p:nvPr>
            <p:ph type="title"/>
          </p:nvPr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E0283460-CDB2-48FA-9780-3CABE33E5E33}" type="datetime1">
              <a:rPr lang="fr-FR"/>
              <a:pPr>
                <a:defRPr/>
              </a:pPr>
              <a:t>17/01/2019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7E1BA748-E20C-4868-A516-B4F49975B2CC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</p:sldLayoutIdLst>
  <p:timing>
    <p:tnLst>
      <p:par>
        <p:cTn id="1" dur="indefinite" restart="never" nodeType="tmRoot"/>
      </p:par>
    </p:tnLst>
  </p:timing>
  <p:hf hdr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itchFamily="34" charset="0"/>
          <a:ea typeface="Arial Narrow" pitchFamily="34" charset="0"/>
          <a:cs typeface="Arial Narrow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6A7DC2F8-B326-43C0-AD72-5533290642EB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C686CF17-51EC-4B62-86EF-AAFDC7C5CDA3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6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3080EAEE-5AD8-4CC7-8CEE-2276A8F1BC2C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fld id="{AF53AE5E-2792-4805-BEFA-22040B713E48}" type="slidenum">
              <a:rPr lang="fr-FR" altLang="de-DE"/>
              <a:pPr>
                <a:defRPr/>
              </a:pPr>
              <a:t>‹#›</a:t>
            </a:fld>
            <a:endParaRPr lang="fr-FR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7" r:id="rId1"/>
    <p:sldLayoutId id="2147484198" r:id="rId2"/>
    <p:sldLayoutId id="2147484199" r:id="rId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A4C79DC9-26E4-4932-9B88-5A1886817D55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fld id="{3BC8FC80-1A4E-4BFE-AECD-F88DA42F5662}" type="slidenum">
              <a:rPr lang="fr-FR" altLang="de-DE"/>
              <a:pPr>
                <a:defRPr/>
              </a:pPr>
              <a:t>‹#›</a:t>
            </a:fld>
            <a:endParaRPr lang="fr-FR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0" r:id="rId1"/>
    <p:sldLayoutId id="2147484201" r:id="rId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A360F671-BDEA-49C1-911B-B38DA46E2427}" type="datetime1">
              <a:rPr lang="fr-FR"/>
              <a:pPr>
                <a:defRPr/>
              </a:pPr>
              <a:t>17/01/2019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EDBE2BCF-4FDC-406C-9D44-63C1F636C5B3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2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4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fr/imgres?imgurl=x-raw-image%3A%2F%2F%2F49eaa1956d54cba835285d0a8b85d63c10cb99cb0ae5933e0432a587fc0f723b&amp;imgrefurl=https%3A%2F%2Fwww.maitredata.com%2Fapp%2Faccords-entreprise%2Fsafran-aircraft-engines%2F2072&amp;docid=3flpoAbUeR_KkM&amp;tbnid=qMtUbZWh6kmCTM%3A&amp;vet=1&amp;w=2320&amp;h=2341&amp;bih=1008&amp;biw=1920&amp;ved=2ahUKEwjK1aXU8PTfAhVE2aQKHZYyCLUQxiAoBnoECAEQGw&amp;iact=c&amp;ictx=1" TargetMode="Externa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ce réservé de la date 3"/>
          <p:cNvSpPr>
            <a:spLocks noGrp="1"/>
          </p:cNvSpPr>
          <p:nvPr>
            <p:ph type="dt" sz="quarter" idx="14"/>
          </p:nvPr>
        </p:nvSpPr>
        <p:spPr bwMode="auto">
          <a:xfrm>
            <a:off x="457200" y="6356350"/>
            <a:ext cx="37147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altLang="en-US" sz="1400" b="1" smtClean="0">
                <a:solidFill>
                  <a:srgbClr val="0D347D"/>
                </a:solidFill>
                <a:latin typeface="Arial Narrow" pitchFamily="34" charset="0"/>
              </a:rPr>
              <a:t>Clementina Barbaro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altLang="en-US" sz="1400" b="1" smtClean="0">
                <a:solidFill>
                  <a:srgbClr val="0D347D"/>
                </a:solidFill>
                <a:latin typeface="Arial Narrow" pitchFamily="34" charset="0"/>
              </a:rPr>
              <a:t>CEPEJ Secretariat</a:t>
            </a:r>
          </a:p>
        </p:txBody>
      </p:sp>
      <p:sp>
        <p:nvSpPr>
          <p:cNvPr id="48131" name="Espace réservé du numéro de diapositive 5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6478BC1-4466-4B4B-A569-C0CDCD3E93DC}" type="slidenum">
              <a:rPr lang="fr-FR" altLang="en-US" smtClean="0">
                <a:solidFill>
                  <a:srgbClr val="898989"/>
                </a:solidFill>
                <a:latin typeface="Arial Narrow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r-FR" altLang="en-US" smtClean="0">
              <a:solidFill>
                <a:srgbClr val="898989"/>
              </a:solidFill>
              <a:latin typeface="Arial Narrow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-7938" y="4927600"/>
            <a:ext cx="9151938" cy="111125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 smtClean="0">
                <a:solidFill>
                  <a:srgbClr val="0D347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The </a:t>
            </a:r>
            <a:r>
              <a:rPr lang="fr-FR" sz="3200" dirty="0" err="1" smtClean="0">
                <a:solidFill>
                  <a:srgbClr val="0D347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European</a:t>
            </a:r>
            <a:r>
              <a:rPr lang="fr-FR" sz="3200" dirty="0" smtClean="0">
                <a:solidFill>
                  <a:srgbClr val="0D347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fr-FR" sz="3200" dirty="0" err="1" smtClean="0">
                <a:solidFill>
                  <a:srgbClr val="0D347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Ethical</a:t>
            </a:r>
            <a:r>
              <a:rPr lang="fr-FR" sz="3200" dirty="0" smtClean="0">
                <a:solidFill>
                  <a:srgbClr val="0D347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Charter on the use of AI in </a:t>
            </a:r>
            <a:r>
              <a:rPr lang="fr-FR" sz="3200" dirty="0" err="1" smtClean="0">
                <a:solidFill>
                  <a:srgbClr val="0D347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judicial</a:t>
            </a:r>
            <a:r>
              <a:rPr lang="fr-FR" sz="3200" dirty="0" smtClean="0">
                <a:solidFill>
                  <a:srgbClr val="0D347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fr-FR" sz="3200" dirty="0" err="1" smtClean="0">
                <a:solidFill>
                  <a:srgbClr val="0D347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systems</a:t>
            </a:r>
            <a:r>
              <a:rPr lang="fr-FR" sz="3200" dirty="0" smtClean="0">
                <a:solidFill>
                  <a:srgbClr val="0D347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and </a:t>
            </a:r>
            <a:r>
              <a:rPr lang="fr-FR" sz="3200" dirty="0" err="1" smtClean="0">
                <a:solidFill>
                  <a:srgbClr val="0D347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their</a:t>
            </a:r>
            <a:r>
              <a:rPr lang="fr-FR" sz="3200" dirty="0" smtClean="0">
                <a:solidFill>
                  <a:srgbClr val="0D347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fr-FR" sz="3200" dirty="0" err="1" smtClean="0">
                <a:solidFill>
                  <a:srgbClr val="0D347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environment</a:t>
            </a:r>
            <a:r>
              <a:rPr lang="fr-FR" sz="3200" dirty="0" smtClean="0">
                <a:solidFill>
                  <a:srgbClr val="0D347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/>
            </a:r>
            <a:br>
              <a:rPr lang="fr-FR" sz="3200" dirty="0" smtClean="0">
                <a:solidFill>
                  <a:srgbClr val="0D347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</a:br>
            <a:endParaRPr lang="fr-FR" sz="140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4813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59875" cy="379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RÃ©sultat de recherche d'images pour &quot;forecast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38325"/>
            <a:ext cx="9158288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0" y="990600"/>
            <a:ext cx="91440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400" dirty="0" err="1">
                <a:solidFill>
                  <a:schemeClr val="bg1">
                    <a:lumMod val="7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Definitions</a:t>
            </a:r>
            <a:endParaRPr lang="fr-FR" sz="5400" dirty="0">
              <a:solidFill>
                <a:schemeClr val="bg1">
                  <a:lumMod val="75000"/>
                </a:schemeClr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838325"/>
            <a:ext cx="5305425" cy="5019675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7349" name="ZoneTexte 3"/>
          <p:cNvSpPr txBox="1">
            <a:spLocks noChangeArrowheads="1"/>
          </p:cNvSpPr>
          <p:nvPr/>
        </p:nvSpPr>
        <p:spPr bwMode="auto">
          <a:xfrm>
            <a:off x="133350" y="2070100"/>
            <a:ext cx="5276850" cy="455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000" b="1">
                <a:latin typeface="Open Sans" charset="0"/>
                <a:ea typeface="Open Sans" charset="0"/>
                <a:cs typeface="Open Sans" charset="0"/>
              </a:rPr>
              <a:t>A « predictive » justice?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1800"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1800" b="1">
                <a:latin typeface="Open Sans" charset="0"/>
                <a:ea typeface="Open Sans" charset="0"/>
                <a:cs typeface="Open Sans" charset="0"/>
              </a:rPr>
              <a:t>Predictive</a:t>
            </a:r>
            <a:r>
              <a:rPr lang="fr-FR" altLang="en-US" sz="1800">
                <a:latin typeface="Open Sans" charset="0"/>
                <a:ea typeface="Open Sans" charset="0"/>
                <a:cs typeface="Open Sans" charset="0"/>
              </a:rPr>
              <a:t> : Word coming from hard sciences, which describes methods allowing to anticipate a situation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1800"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1800" i="1">
                <a:latin typeface="Open Sans" charset="0"/>
                <a:ea typeface="Open Sans" charset="0"/>
                <a:cs typeface="Open Sans" charset="0"/>
              </a:rPr>
              <a:t>Prae</a:t>
            </a:r>
            <a:r>
              <a:rPr lang="fr-FR" altLang="en-US" sz="1800">
                <a:latin typeface="Open Sans" charset="0"/>
                <a:ea typeface="Open Sans" charset="0"/>
                <a:cs typeface="Open Sans" charset="0"/>
              </a:rPr>
              <a:t> (before) / </a:t>
            </a:r>
            <a:r>
              <a:rPr lang="fr-FR" altLang="en-US" sz="1800" i="1">
                <a:latin typeface="Open Sans" charset="0"/>
                <a:ea typeface="Open Sans" charset="0"/>
                <a:cs typeface="Open Sans" charset="0"/>
              </a:rPr>
              <a:t>Dictare </a:t>
            </a:r>
            <a:r>
              <a:rPr lang="fr-FR" altLang="en-US" sz="1800">
                <a:latin typeface="Open Sans" charset="0"/>
                <a:ea typeface="Open Sans" charset="0"/>
                <a:cs typeface="Open Sans" charset="0"/>
              </a:rPr>
              <a:t>(say) : Say before something happens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1800"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1800" i="1">
                <a:latin typeface="Open Sans" charset="0"/>
                <a:ea typeface="Open Sans" charset="0"/>
                <a:cs typeface="Open Sans" charset="0"/>
              </a:rPr>
              <a:t>Prae</a:t>
            </a:r>
            <a:r>
              <a:rPr lang="fr-FR" altLang="en-US" sz="1800">
                <a:latin typeface="Open Sans" charset="0"/>
                <a:ea typeface="Open Sans" charset="0"/>
                <a:cs typeface="Open Sans" charset="0"/>
              </a:rPr>
              <a:t> (before) / </a:t>
            </a:r>
            <a:r>
              <a:rPr lang="fr-FR" altLang="en-US" sz="1800" i="1">
                <a:latin typeface="Open Sans" charset="0"/>
                <a:ea typeface="Open Sans" charset="0"/>
                <a:cs typeface="Open Sans" charset="0"/>
              </a:rPr>
              <a:t>Visere</a:t>
            </a:r>
            <a:r>
              <a:rPr lang="fr-FR" altLang="en-US" sz="1800">
                <a:latin typeface="Open Sans" charset="0"/>
                <a:ea typeface="Open Sans" charset="0"/>
                <a:cs typeface="Open Sans" charset="0"/>
              </a:rPr>
              <a:t> (see) : See before something happens, based on visibile findings  (empirical and measurables)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1800"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1800" b="1">
                <a:latin typeface="Open Sans" charset="0"/>
                <a:ea typeface="Open Sans" charset="0"/>
                <a:cs typeface="Open Sans" charset="0"/>
              </a:rPr>
              <a:t>In a narrow sense, building anticipation tools relates more to forecasting than predicting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870075"/>
            <a:ext cx="4572000" cy="49879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0" y="990600"/>
            <a:ext cx="91440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400" dirty="0" err="1">
                <a:solidFill>
                  <a:schemeClr val="bg1">
                    <a:lumMod val="7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Study</a:t>
            </a:r>
            <a:endParaRPr lang="fr-FR" sz="5400" dirty="0">
              <a:solidFill>
                <a:schemeClr val="bg1">
                  <a:lumMod val="75000"/>
                </a:schemeClr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188" y="1104900"/>
            <a:ext cx="4595812" cy="565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ZoneTexte 4"/>
          <p:cNvSpPr txBox="1">
            <a:spLocks noChangeArrowheads="1"/>
          </p:cNvSpPr>
          <p:nvPr/>
        </p:nvSpPr>
        <p:spPr bwMode="auto">
          <a:xfrm>
            <a:off x="377825" y="2452688"/>
            <a:ext cx="381635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>
                <a:latin typeface="Open Sans" charset="0"/>
                <a:ea typeface="Open Sans" charset="0"/>
                <a:cs typeface="Open Sans" charset="0"/>
              </a:rPr>
              <a:t>Study of the University College of London based on 584 decisions of the ECtHR: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b="1">
                <a:latin typeface="Open Sans" charset="0"/>
                <a:ea typeface="Open Sans" charset="0"/>
                <a:cs typeface="Open Sans" charset="0"/>
              </a:rPr>
              <a:t>79% of decisions anticipated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00300" y="5967413"/>
            <a:ext cx="3733800" cy="89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0" y="3567113"/>
            <a:ext cx="4076700" cy="329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0" y="990600"/>
            <a:ext cx="91440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400" dirty="0" err="1">
                <a:solidFill>
                  <a:schemeClr val="bg1">
                    <a:lumMod val="7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Study</a:t>
            </a:r>
            <a:endParaRPr lang="fr-FR" sz="5400" dirty="0">
              <a:solidFill>
                <a:schemeClr val="bg1">
                  <a:lumMod val="75000"/>
                </a:schemeClr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59397" name="ZoneTexte 3"/>
          <p:cNvSpPr txBox="1">
            <a:spLocks noChangeArrowheads="1"/>
          </p:cNvSpPr>
          <p:nvPr/>
        </p:nvSpPr>
        <p:spPr bwMode="auto">
          <a:xfrm>
            <a:off x="238125" y="1927225"/>
            <a:ext cx="8574088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b="1">
                <a:latin typeface="Open Sans" charset="0"/>
                <a:ea typeface="Open Sans" charset="0"/>
                <a:cs typeface="Open Sans" charset="0"/>
              </a:rPr>
              <a:t>A machine that operates a probabilistic treatment of lexical groups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 b="1"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>
                <a:latin typeface="Open Sans" charset="0"/>
                <a:ea typeface="Open Sans" charset="0"/>
                <a:cs typeface="Open Sans" charset="0"/>
              </a:rPr>
              <a:t>The joint processing of automatic natural language processing and automatic learning enabled the machine to identify lexical groups and classify them according to their frequency in violation or non-violation decisions</a:t>
            </a:r>
            <a:endParaRPr lang="fr-FR" altLang="en-US" sz="180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59398" name="ZoneTexte 4"/>
          <p:cNvSpPr txBox="1">
            <a:spLocks noChangeArrowheads="1"/>
          </p:cNvSpPr>
          <p:nvPr/>
        </p:nvSpPr>
        <p:spPr bwMode="auto">
          <a:xfrm>
            <a:off x="238125" y="3756025"/>
            <a:ext cx="38385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b="1">
                <a:latin typeface="Open Sans" charset="0"/>
                <a:ea typeface="Open Sans" charset="0"/>
                <a:cs typeface="Open Sans" charset="0"/>
              </a:rPr>
              <a:t>A machine that gets better prediction results on the "facts" part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>
                <a:latin typeface="Open Sans" charset="0"/>
                <a:ea typeface="Open Sans" charset="0"/>
                <a:cs typeface="Open Sans" charset="0"/>
              </a:rPr>
              <a:t>The success rate of replication of the result is 79% on the "facts" part and drops to 62% on the application part of the Convention</a:t>
            </a:r>
            <a:endParaRPr lang="fr-FR" altLang="en-US" sz="1800"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593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700" y="3589338"/>
            <a:ext cx="4675188" cy="280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40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700" y="3611563"/>
            <a:ext cx="4675188" cy="280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28900" y="5076825"/>
            <a:ext cx="3505200" cy="1781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0" y="990600"/>
            <a:ext cx="91440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400" dirty="0" err="1">
                <a:solidFill>
                  <a:schemeClr val="bg1">
                    <a:lumMod val="7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Study</a:t>
            </a:r>
            <a:endParaRPr lang="fr-FR" sz="5400" dirty="0">
              <a:solidFill>
                <a:schemeClr val="bg1">
                  <a:lumMod val="75000"/>
                </a:schemeClr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604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7925"/>
            <a:ext cx="9169400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1" name="ZoneTexte 4"/>
          <p:cNvSpPr txBox="1">
            <a:spLocks noChangeArrowheads="1"/>
          </p:cNvSpPr>
          <p:nvPr/>
        </p:nvSpPr>
        <p:spPr bwMode="auto">
          <a:xfrm>
            <a:off x="47625" y="1927225"/>
            <a:ext cx="8574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b="1">
                <a:latin typeface="Open Sans" charset="0"/>
                <a:ea typeface="Open Sans" charset="0"/>
                <a:cs typeface="Open Sans" charset="0"/>
              </a:rPr>
              <a:t>In practical terms: Weighting of group of words</a:t>
            </a:r>
            <a:endParaRPr lang="fr-FR" altLang="en-US" sz="1800">
              <a:latin typeface="Open Sans" charset="0"/>
              <a:ea typeface="Open Sans" charset="0"/>
              <a:cs typeface="Open Sans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RÃ©sultat de recherche d'images pour &quot;legal reasoning judge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33"/>
          <a:stretch>
            <a:fillRect/>
          </a:stretch>
        </p:blipFill>
        <p:spPr bwMode="auto">
          <a:xfrm>
            <a:off x="2143125" y="990600"/>
            <a:ext cx="7000875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0" y="990600"/>
            <a:ext cx="91440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400" dirty="0" err="1">
                <a:solidFill>
                  <a:schemeClr val="bg1">
                    <a:lumMod val="7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Findings</a:t>
            </a:r>
            <a:endParaRPr lang="fr-FR" sz="5400" dirty="0">
              <a:solidFill>
                <a:schemeClr val="bg1">
                  <a:lumMod val="75000"/>
                </a:schemeClr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143125" y="3876675"/>
            <a:ext cx="6450013" cy="1231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machine that does not reproduce legal reasoning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 is a statistical or probabilistic approach, without understanding of legal reasoning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143125" y="5276850"/>
            <a:ext cx="7000875" cy="1477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machine that does not explain the meaning of the law or the behaviour of judges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Impossibility of mechanically identifying all the causative factors of a decision and risks of confusing correlation and causality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808288"/>
            <a:ext cx="4076700" cy="40497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0" y="990600"/>
            <a:ext cx="91440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dirty="0" err="1">
                <a:solidFill>
                  <a:schemeClr val="bg1">
                    <a:lumMod val="7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Findings</a:t>
            </a:r>
            <a:endParaRPr lang="fr-FR" sz="3600" dirty="0">
              <a:solidFill>
                <a:schemeClr val="bg1">
                  <a:lumMod val="75000"/>
                </a:schemeClr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62468" name="ZoneTexte 6"/>
          <p:cNvSpPr txBox="1">
            <a:spLocks noChangeArrowheads="1"/>
          </p:cNvSpPr>
          <p:nvPr/>
        </p:nvSpPr>
        <p:spPr bwMode="auto">
          <a:xfrm>
            <a:off x="0" y="1636713"/>
            <a:ext cx="85740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latin typeface="Open Sans" charset="0"/>
                <a:ea typeface="Open Sans" charset="0"/>
                <a:cs typeface="Open Sans" charset="0"/>
              </a:rPr>
              <a:t>A court decision: an imperfect raw material for computers</a:t>
            </a:r>
          </a:p>
        </p:txBody>
      </p:sp>
      <p:sp>
        <p:nvSpPr>
          <p:cNvPr id="62469" name="TextBox 2"/>
          <p:cNvSpPr txBox="1">
            <a:spLocks noChangeArrowheads="1"/>
          </p:cNvSpPr>
          <p:nvPr/>
        </p:nvSpPr>
        <p:spPr bwMode="auto">
          <a:xfrm>
            <a:off x="95250" y="2808288"/>
            <a:ext cx="346075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1600" b="1">
                <a:latin typeface="Open Sans" charset="0"/>
                <a:ea typeface="Open Sans" charset="0"/>
                <a:cs typeface="Open Sans" charset="0"/>
              </a:rPr>
              <a:t>What is a justice decision ?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1600" b="1"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600">
                <a:latin typeface="Open Sans" charset="0"/>
                <a:ea typeface="Open Sans" charset="0"/>
                <a:cs typeface="Open Sans" charset="0"/>
              </a:rPr>
              <a:t>- Selection of relevant facts by the judge in a raw account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600"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600">
                <a:latin typeface="Open Sans" charset="0"/>
                <a:ea typeface="Open Sans" charset="0"/>
                <a:cs typeface="Open Sans" charset="0"/>
              </a:rPr>
              <a:t>- Application of standards that are rational but do not fit together in a perfectly coherent manner ("open texture of law")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600"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600">
                <a:latin typeface="Open Sans" charset="0"/>
                <a:ea typeface="Open Sans" charset="0"/>
                <a:cs typeface="Open Sans" charset="0"/>
              </a:rPr>
              <a:t>- Formalization of reasoning in the form of a syllogism, which is more of an </a:t>
            </a:r>
            <a:r>
              <a:rPr lang="en-GB" altLang="en-US" sz="1600" i="1">
                <a:latin typeface="Open Sans" charset="0"/>
                <a:ea typeface="Open Sans" charset="0"/>
                <a:cs typeface="Open Sans" charset="0"/>
              </a:rPr>
              <a:t>a posteriori </a:t>
            </a:r>
            <a:r>
              <a:rPr lang="en-GB" altLang="en-US" sz="1600">
                <a:latin typeface="Open Sans" charset="0"/>
                <a:ea typeface="Open Sans" charset="0"/>
                <a:cs typeface="Open Sans" charset="0"/>
              </a:rPr>
              <a:t>narrative that does not strictly isolate all the causative factors of a decision (sometimes summary motivation)</a:t>
            </a:r>
            <a:endParaRPr lang="fr-FR" altLang="en-US" sz="1600"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62470" name="Picture 2" descr="RÃ©sultat de recherche d'images pour &quot;judgement keyboard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11"/>
          <a:stretch>
            <a:fillRect/>
          </a:stretch>
        </p:blipFill>
        <p:spPr bwMode="auto">
          <a:xfrm>
            <a:off x="3746500" y="2808288"/>
            <a:ext cx="5397500" cy="404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190750"/>
            <a:ext cx="2944813" cy="466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0" y="990600"/>
            <a:ext cx="91440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400" dirty="0">
                <a:solidFill>
                  <a:schemeClr val="bg1">
                    <a:lumMod val="7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Tests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44813" y="2190750"/>
            <a:ext cx="6199187" cy="4667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3" name="ZoneTexte 4"/>
          <p:cNvSpPr txBox="1">
            <a:spLocks noChangeArrowheads="1"/>
          </p:cNvSpPr>
          <p:nvPr/>
        </p:nvSpPr>
        <p:spPr bwMode="auto">
          <a:xfrm>
            <a:off x="9525" y="2276475"/>
            <a:ext cx="2935288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000" b="1">
                <a:latin typeface="Open Sans" charset="0"/>
                <a:ea typeface="Open Sans" charset="0"/>
                <a:cs typeface="Open Sans" charset="0"/>
              </a:rPr>
              <a:t>Tests of several months in 2 appeal courts in France (Douai and Rennes)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1800"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1800">
                <a:latin typeface="Open Sans" charset="0"/>
                <a:ea typeface="Open Sans" charset="0"/>
                <a:cs typeface="Open Sans" charset="0"/>
              </a:rPr>
              <a:t>Judges concluded for the absence of « added value » for their activity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190750"/>
            <a:ext cx="9144000" cy="466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4763" y="1000125"/>
            <a:ext cx="9144000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solidFill>
                  <a:schemeClr val="bg1">
                    <a:lumMod val="7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Points of attention: civil, administrative, commercial  </a:t>
            </a:r>
            <a:r>
              <a:rPr lang="fr-FR" sz="3200" dirty="0" err="1">
                <a:solidFill>
                  <a:schemeClr val="bg1">
                    <a:lumMod val="7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matters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64516" name="ZoneTexte 6"/>
          <p:cNvSpPr txBox="1">
            <a:spLocks noChangeArrowheads="1"/>
          </p:cNvSpPr>
          <p:nvPr/>
        </p:nvSpPr>
        <p:spPr bwMode="auto">
          <a:xfrm>
            <a:off x="185738" y="2163763"/>
            <a:ext cx="8574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000" b="1">
                <a:latin typeface="Open Sans" charset="0"/>
                <a:ea typeface="Open Sans" charset="0"/>
                <a:cs typeface="Open Sans" charset="0"/>
              </a:rPr>
              <a:t>Will the statistical average of decisions become a norm?</a:t>
            </a:r>
            <a:r>
              <a:rPr lang="fr-FR" altLang="en-US" sz="2000">
                <a:latin typeface="Open Sans" charset="0"/>
                <a:ea typeface="Open Sans" charset="0"/>
                <a:cs typeface="Open Sans" charset="0"/>
              </a:rPr>
              <a:t> Which place for the law provision that a judge is supposed to apply ?  </a:t>
            </a:r>
            <a:endParaRPr lang="fr-FR" altLang="en-US" sz="180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64517" name="TextBox 2"/>
          <p:cNvSpPr txBox="1">
            <a:spLocks noChangeArrowheads="1"/>
          </p:cNvSpPr>
          <p:nvPr/>
        </p:nvSpPr>
        <p:spPr bwMode="auto">
          <a:xfrm>
            <a:off x="185738" y="3054350"/>
            <a:ext cx="84121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000" b="1">
                <a:latin typeface="Open Sans" charset="0"/>
                <a:ea typeface="Open Sans" charset="0"/>
                <a:cs typeface="Open Sans" charset="0"/>
              </a:rPr>
              <a:t>Transformation of construction of case law</a:t>
            </a:r>
            <a:r>
              <a:rPr lang="fr-FR" altLang="en-US" sz="2000">
                <a:latin typeface="Open Sans" charset="0"/>
                <a:ea typeface="Open Sans" charset="0"/>
                <a:cs typeface="Open Sans" charset="0"/>
              </a:rPr>
              <a:t>: « horizontal»  « flat », « cristallysed » around the amounts determined by scales ? </a:t>
            </a:r>
            <a:endParaRPr lang="en-US" altLang="en-US" sz="2000"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645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4"/>
          <a:stretch>
            <a:fillRect/>
          </a:stretch>
        </p:blipFill>
        <p:spPr bwMode="auto">
          <a:xfrm>
            <a:off x="3455988" y="4016375"/>
            <a:ext cx="358775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9" name="TextBox 2"/>
          <p:cNvSpPr txBox="1">
            <a:spLocks noChangeArrowheads="1"/>
          </p:cNvSpPr>
          <p:nvPr/>
        </p:nvSpPr>
        <p:spPr bwMode="auto">
          <a:xfrm>
            <a:off x="185738" y="4016375"/>
            <a:ext cx="39100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000" b="1">
                <a:latin typeface="Open Sans" charset="0"/>
                <a:ea typeface="Open Sans" charset="0"/>
                <a:cs typeface="Open Sans" charset="0"/>
              </a:rPr>
              <a:t>« Performative » effect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000">
                <a:latin typeface="Open Sans" charset="0"/>
                <a:ea typeface="Open Sans" charset="0"/>
                <a:cs typeface="Open Sans" charset="0"/>
              </a:rPr>
              <a:t>and indirect effects over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000">
                <a:latin typeface="Open Sans" charset="0"/>
                <a:ea typeface="Open Sans" charset="0"/>
                <a:cs typeface="Open Sans" charset="0"/>
              </a:rPr>
              <a:t>judges’impartiality</a:t>
            </a:r>
            <a:endParaRPr lang="en-US" altLang="en-US" sz="200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43738" y="4016375"/>
            <a:ext cx="2100262" cy="282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RÃ©sultat de recherche d'images pour &quot;caselaw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54250"/>
            <a:ext cx="6410325" cy="460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4457700" y="2254250"/>
            <a:ext cx="4654550" cy="46037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0" y="990600"/>
            <a:ext cx="9144000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dirty="0">
                <a:solidFill>
                  <a:schemeClr val="bg1">
                    <a:lumMod val="7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AI possible applications</a:t>
            </a:r>
          </a:p>
        </p:txBody>
      </p:sp>
      <p:sp>
        <p:nvSpPr>
          <p:cNvPr id="65541" name="ZoneTexte 3"/>
          <p:cNvSpPr txBox="1">
            <a:spLocks noChangeArrowheads="1"/>
          </p:cNvSpPr>
          <p:nvPr/>
        </p:nvSpPr>
        <p:spPr bwMode="auto">
          <a:xfrm>
            <a:off x="4457700" y="2254250"/>
            <a:ext cx="4457700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000">
                <a:latin typeface="Arial Black" pitchFamily="34" charset="0"/>
              </a:rPr>
              <a:t>Valorisation of case </a:t>
            </a:r>
            <a:r>
              <a:rPr lang="en-GB" altLang="en-US" sz="2000">
                <a:latin typeface="Arial Black" pitchFamily="34" charset="0"/>
              </a:rPr>
              <a:t>law</a:t>
            </a:r>
            <a:endParaRPr lang="en-GB" altLang="en-US" sz="1800">
              <a:latin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1800">
              <a:latin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1800">
                <a:latin typeface="Arial" charset="0"/>
              </a:rPr>
              <a:t>Research engines making links among doctrine, case law, laws and regulations</a:t>
            </a:r>
          </a:p>
        </p:txBody>
      </p:sp>
      <p:sp>
        <p:nvSpPr>
          <p:cNvPr id="65542" name="ZoneTexte 5"/>
          <p:cNvSpPr txBox="1">
            <a:spLocks noChangeArrowheads="1"/>
          </p:cNvSpPr>
          <p:nvPr/>
        </p:nvSpPr>
        <p:spPr bwMode="auto">
          <a:xfrm>
            <a:off x="4457700" y="3660775"/>
            <a:ext cx="4457700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000">
                <a:latin typeface="Arial Black" pitchFamily="34" charset="0"/>
              </a:rPr>
              <a:t>Compensation scales, support to on-line dispute resolution </a:t>
            </a:r>
            <a:endParaRPr lang="fr-FR" altLang="en-US" sz="1800">
              <a:latin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1800">
              <a:latin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1800">
                <a:latin typeface="Arial" charset="0"/>
              </a:rPr>
              <a:t>Provided </a:t>
            </a:r>
            <a:r>
              <a:rPr lang="en-GB" altLang="en-US" sz="1800">
                <a:latin typeface="Arial" charset="0"/>
              </a:rPr>
              <a:t>that</a:t>
            </a:r>
            <a:r>
              <a:rPr lang="fr-FR" altLang="en-US" sz="1800">
                <a:latin typeface="Arial" charset="0"/>
              </a:rPr>
              <a:t> data are of good quality, that certified and loyal algorithms are used and that access to a judge is always possible, for an adversarial debate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1716088"/>
            <a:ext cx="83534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dirty="0">
                <a:solidFill>
                  <a:schemeClr val="bg1">
                    <a:lumMod val="7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Civil / commercial / administrative </a:t>
            </a:r>
            <a:r>
              <a:rPr lang="fr-FR" sz="2400" dirty="0" err="1">
                <a:solidFill>
                  <a:schemeClr val="bg1">
                    <a:lumMod val="7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matters</a:t>
            </a:r>
            <a:endParaRPr lang="en-US" sz="2400" dirty="0">
              <a:solidFill>
                <a:schemeClr val="bg1">
                  <a:lumMod val="75000"/>
                </a:schemeClr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65544" name="Picture 4" descr="RÃ©sultat de recherche d'images pour &quot;barÃ¨mes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0" r="-7693"/>
          <a:stretch>
            <a:fillRect/>
          </a:stretch>
        </p:blipFill>
        <p:spPr bwMode="auto">
          <a:xfrm>
            <a:off x="0" y="2254250"/>
            <a:ext cx="4930775" cy="460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5219700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219700" y="981075"/>
            <a:ext cx="3924300" cy="629443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>
                <a:solidFill>
                  <a:prstClr val="black"/>
                </a:solidFill>
              </a:rPr>
              <a:t>Use of AI/machine </a:t>
            </a:r>
            <a:r>
              <a:rPr lang="fr-FR" sz="3200" b="1" dirty="0" err="1">
                <a:solidFill>
                  <a:prstClr val="black"/>
                </a:solidFill>
              </a:rPr>
              <a:t>learning</a:t>
            </a:r>
            <a:r>
              <a:rPr lang="fr-FR" sz="3200" b="1" dirty="0">
                <a:solidFill>
                  <a:prstClr val="black"/>
                </a:solidFill>
              </a:rPr>
              <a:t> </a:t>
            </a:r>
            <a:r>
              <a:rPr lang="fr-FR" sz="3200" b="1" dirty="0" err="1">
                <a:solidFill>
                  <a:prstClr val="black"/>
                </a:solidFill>
              </a:rPr>
              <a:t>tools</a:t>
            </a:r>
            <a:r>
              <a:rPr lang="fr-FR" sz="3200" b="1" dirty="0">
                <a:solidFill>
                  <a:prstClr val="black"/>
                </a:solidFill>
              </a:rPr>
              <a:t>: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b="1" dirty="0">
              <a:solidFill>
                <a:prstClr val="black"/>
              </a:solidFill>
            </a:endParaRPr>
          </a:p>
          <a:p>
            <a:pPr marL="457200" indent="-45720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fr-FR" sz="3200" b="1" dirty="0">
                <a:solidFill>
                  <a:prstClr val="black"/>
                </a:solidFill>
              </a:rPr>
              <a:t>By the police </a:t>
            </a:r>
          </a:p>
          <a:p>
            <a:pPr marL="457200" indent="-45720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fr-FR" sz="3200" b="1" dirty="0">
                <a:solidFill>
                  <a:prstClr val="black"/>
                </a:solidFill>
              </a:rPr>
              <a:t>By the </a:t>
            </a:r>
            <a:r>
              <a:rPr lang="fr-FR" sz="3200" b="1" dirty="0" err="1">
                <a:solidFill>
                  <a:prstClr val="black"/>
                </a:solidFill>
              </a:rPr>
              <a:t>judge</a:t>
            </a:r>
            <a:endParaRPr lang="fr-FR" sz="3200" b="1" dirty="0">
              <a:solidFill>
                <a:prstClr val="black"/>
              </a:solidFill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b="1" dirty="0">
              <a:solidFill>
                <a:prstClr val="black"/>
              </a:solidFill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>
                <a:solidFill>
                  <a:prstClr val="black"/>
                </a:solidFill>
              </a:rPr>
              <a:t>Pros and cons?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000" b="1" dirty="0">
              <a:solidFill>
                <a:prstClr val="black"/>
              </a:solidFill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200" b="1" dirty="0">
              <a:solidFill>
                <a:prstClr val="black"/>
              </a:solidFill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>
                <a:solidFill>
                  <a:prstClr val="black"/>
                </a:solidFill>
              </a:rPr>
              <a:t>AI </a:t>
            </a:r>
            <a:r>
              <a:rPr lang="fr-FR" sz="3200" b="1" dirty="0" err="1">
                <a:solidFill>
                  <a:prstClr val="black"/>
                </a:solidFill>
              </a:rPr>
              <a:t>outperforming</a:t>
            </a:r>
            <a:r>
              <a:rPr lang="fr-FR" sz="3200" b="1" dirty="0">
                <a:solidFill>
                  <a:prstClr val="black"/>
                </a:solidFill>
              </a:rPr>
              <a:t> the police and the </a:t>
            </a:r>
            <a:r>
              <a:rPr lang="fr-FR" sz="3200" b="1" dirty="0" err="1">
                <a:solidFill>
                  <a:prstClr val="black"/>
                </a:solidFill>
              </a:rPr>
              <a:t>judge</a:t>
            </a:r>
            <a:r>
              <a:rPr lang="fr-FR" sz="3200" b="1" dirty="0">
                <a:solidFill>
                  <a:prstClr val="black"/>
                </a:solidFill>
              </a:rPr>
              <a:t>?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900" b="1" dirty="0">
              <a:solidFill>
                <a:prstClr val="black"/>
              </a:solidFill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900" b="1" dirty="0">
              <a:solidFill>
                <a:prstClr val="black"/>
              </a:solidFill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900" b="1" dirty="0">
              <a:solidFill>
                <a:prstClr val="black"/>
              </a:solidFill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900" b="1" dirty="0">
              <a:solidFill>
                <a:prstClr val="black"/>
              </a:solidFill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900" b="1" dirty="0">
              <a:solidFill>
                <a:prstClr val="black"/>
              </a:solidFill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900" b="1" dirty="0">
              <a:solidFill>
                <a:prstClr val="black"/>
              </a:solidFill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900" b="1" dirty="0">
              <a:solidFill>
                <a:prstClr val="black"/>
              </a:solidFill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0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990600"/>
            <a:ext cx="91440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400" dirty="0">
                <a:solidFill>
                  <a:schemeClr val="bg1">
                    <a:lumMod val="7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Background</a:t>
            </a:r>
          </a:p>
        </p:txBody>
      </p:sp>
      <p:pic>
        <p:nvPicPr>
          <p:cNvPr id="49155" name="Picture 2" descr="RÃ©sultat de recherche d'images pour &quot;changes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6" r="9418" b="20625"/>
          <a:stretch>
            <a:fillRect/>
          </a:stretch>
        </p:blipFill>
        <p:spPr bwMode="auto">
          <a:xfrm>
            <a:off x="0" y="3265488"/>
            <a:ext cx="5734050" cy="359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ZoneTexte 3"/>
          <p:cNvSpPr txBox="1">
            <a:spLocks noChangeArrowheads="1"/>
          </p:cNvSpPr>
          <p:nvPr/>
        </p:nvSpPr>
        <p:spPr bwMode="auto">
          <a:xfrm>
            <a:off x="19050" y="1793875"/>
            <a:ext cx="52482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3200" b="1">
                <a:latin typeface="Open Sans Condensed" charset="0"/>
                <a:ea typeface="Open Sans Condensed" charset="0"/>
                <a:cs typeface="Open Sans Condensed" charset="0"/>
              </a:rPr>
              <a:t>New developments in CoE member states</a:t>
            </a:r>
          </a:p>
        </p:txBody>
      </p:sp>
      <p:sp>
        <p:nvSpPr>
          <p:cNvPr id="2" name="Rectangle 1"/>
          <p:cNvSpPr/>
          <p:nvPr/>
        </p:nvSpPr>
        <p:spPr>
          <a:xfrm>
            <a:off x="5734050" y="990600"/>
            <a:ext cx="3409950" cy="5867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158" name="ZoneTexte 11"/>
          <p:cNvSpPr txBox="1">
            <a:spLocks noChangeArrowheads="1"/>
          </p:cNvSpPr>
          <p:nvPr/>
        </p:nvSpPr>
        <p:spPr bwMode="auto">
          <a:xfrm>
            <a:off x="5734050" y="1508125"/>
            <a:ext cx="34099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AutoNum type="arabicPeriod"/>
            </a:pPr>
            <a:r>
              <a:rPr lang="fr-FR" altLang="en-US" sz="2400">
                <a:latin typeface="Open Sans" charset="0"/>
                <a:ea typeface="Open Sans" charset="0"/>
                <a:cs typeface="Open Sans" charset="0"/>
              </a:rPr>
              <a:t>Judicial decisions increasingly made available in the form of open data</a:t>
            </a:r>
          </a:p>
        </p:txBody>
      </p:sp>
      <p:sp>
        <p:nvSpPr>
          <p:cNvPr id="49159" name="ZoneTexte 11"/>
          <p:cNvSpPr txBox="1">
            <a:spLocks noChangeArrowheads="1"/>
          </p:cNvSpPr>
          <p:nvPr/>
        </p:nvSpPr>
        <p:spPr bwMode="auto">
          <a:xfrm>
            <a:off x="5734050" y="4113213"/>
            <a:ext cx="340995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AutoNum type="arabicPeriod" startAt="2"/>
            </a:pPr>
            <a:r>
              <a:rPr lang="fr-FR" altLang="en-US" sz="2400">
                <a:latin typeface="Open Sans" charset="0"/>
                <a:ea typeface="Open Sans" charset="0"/>
                <a:cs typeface="Open Sans" charset="0"/>
              </a:rPr>
              <a:t>New AI applications for the judiciary brought to the attention of policy makers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4288" y="1998663"/>
            <a:ext cx="9144001" cy="456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67587" name="ZoneTexte 2"/>
          <p:cNvSpPr txBox="1">
            <a:spLocks noChangeArrowheads="1"/>
          </p:cNvSpPr>
          <p:nvPr/>
        </p:nvSpPr>
        <p:spPr bwMode="auto">
          <a:xfrm>
            <a:off x="0" y="990600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3200">
                <a:solidFill>
                  <a:srgbClr val="44546A"/>
                </a:solidFill>
                <a:latin typeface="Open Sans Extrabold" charset="0"/>
              </a:rPr>
              <a:t>Use of AI by the police:  better investigation of crime</a:t>
            </a:r>
          </a:p>
        </p:txBody>
      </p:sp>
      <p:sp>
        <p:nvSpPr>
          <p:cNvPr id="67588" name="ZoneTexte 3"/>
          <p:cNvSpPr txBox="1">
            <a:spLocks noChangeArrowheads="1"/>
          </p:cNvSpPr>
          <p:nvPr/>
        </p:nvSpPr>
        <p:spPr bwMode="auto">
          <a:xfrm>
            <a:off x="0" y="1998663"/>
            <a:ext cx="45720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fr-FR" altLang="en-US" sz="2200" b="1">
                <a:solidFill>
                  <a:srgbClr val="000000"/>
                </a:solidFill>
                <a:latin typeface="Open Sans" charset="0"/>
              </a:rPr>
              <a:t>Recognition of patterns in huge volumes of data (ex:financial transactions: Connect, UK)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fr-FR" altLang="en-US" sz="2200" b="1">
                <a:solidFill>
                  <a:srgbClr val="000000"/>
                </a:solidFill>
                <a:latin typeface="Open Sans" charset="0"/>
              </a:rPr>
              <a:t>Vocal / picture recognition (ex: INTERPOL  ICSE database)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fr-FR" altLang="en-US" sz="2200" b="1">
                <a:solidFill>
                  <a:srgbClr val="000000"/>
                </a:solidFill>
                <a:latin typeface="Open Sans" charset="0"/>
              </a:rPr>
              <a:t>Facial recognition (London police, UK)</a:t>
            </a:r>
          </a:p>
        </p:txBody>
      </p:sp>
      <p:pic>
        <p:nvPicPr>
          <p:cNvPr id="675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25" y="2192338"/>
            <a:ext cx="4741863" cy="436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0" name="ZoneTexte 3"/>
          <p:cNvSpPr txBox="1">
            <a:spLocks noChangeArrowheads="1"/>
          </p:cNvSpPr>
          <p:nvPr/>
        </p:nvSpPr>
        <p:spPr bwMode="auto">
          <a:xfrm>
            <a:off x="0" y="5076825"/>
            <a:ext cx="43338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C00000"/>
                </a:solidFill>
                <a:latin typeface="Open Sans" charset="0"/>
              </a:rPr>
              <a:t>Depending on applications: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C00000"/>
                </a:solidFill>
                <a:latin typeface="Open Sans" charset="0"/>
              </a:rPr>
              <a:t>Pros: </a:t>
            </a:r>
            <a:r>
              <a:rPr lang="fr-FR" altLang="en-US" sz="2400" b="1">
                <a:solidFill>
                  <a:srgbClr val="000000"/>
                </a:solidFill>
                <a:latin typeface="Open Sans" charset="0"/>
              </a:rPr>
              <a:t>effectiveness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C00000"/>
                </a:solidFill>
                <a:latin typeface="Open Sans" charset="0"/>
              </a:rPr>
              <a:t>Cons: </a:t>
            </a:r>
            <a:r>
              <a:rPr lang="fr-FR" altLang="en-US" sz="2400" b="1">
                <a:solidFill>
                  <a:srgbClr val="000000"/>
                </a:solidFill>
                <a:latin typeface="Open Sans" charset="0"/>
              </a:rPr>
              <a:t>invasion of privacy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000000"/>
                </a:solidFill>
                <a:latin typeface="Open Sans" charset="0"/>
              </a:rPr>
              <a:t>Possible abuses?</a:t>
            </a:r>
            <a:endParaRPr lang="fr-FR" altLang="en-US" sz="1800" b="1">
              <a:solidFill>
                <a:srgbClr val="000000"/>
              </a:solidFill>
              <a:latin typeface="Open Sans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844675"/>
            <a:ext cx="9107488" cy="53292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68611" name="ZoneTexte 2"/>
          <p:cNvSpPr txBox="1">
            <a:spLocks noChangeArrowheads="1"/>
          </p:cNvSpPr>
          <p:nvPr/>
        </p:nvSpPr>
        <p:spPr bwMode="auto">
          <a:xfrm>
            <a:off x="0" y="990600"/>
            <a:ext cx="9144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3600" b="1">
                <a:solidFill>
                  <a:srgbClr val="44546A"/>
                </a:solidFill>
                <a:latin typeface="Open Sans Extrabold" charset="0"/>
              </a:rPr>
              <a:t>Use of AI by the police: prevent crime</a:t>
            </a:r>
          </a:p>
        </p:txBody>
      </p:sp>
      <p:sp>
        <p:nvSpPr>
          <p:cNvPr id="68612" name="ZoneTexte 3"/>
          <p:cNvSpPr txBox="1">
            <a:spLocks noChangeArrowheads="1"/>
          </p:cNvSpPr>
          <p:nvPr/>
        </p:nvSpPr>
        <p:spPr bwMode="auto">
          <a:xfrm>
            <a:off x="0" y="1998663"/>
            <a:ext cx="514826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fr-FR" altLang="en-US" sz="2200" b="1">
                <a:solidFill>
                  <a:srgbClr val="000000"/>
                </a:solidFill>
                <a:latin typeface="Open Sans" charset="0"/>
              </a:rPr>
              <a:t>Predictive policing or « Hotspots » mapping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fr-FR" altLang="en-US" sz="2200" b="1">
                <a:solidFill>
                  <a:srgbClr val="000000"/>
                </a:solidFill>
                <a:latin typeface="Open Sans" charset="0"/>
              </a:rPr>
              <a:t>Only some types of crime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Ø"/>
            </a:pPr>
            <a:endParaRPr lang="fr-FR" altLang="en-US" sz="2200" b="1">
              <a:solidFill>
                <a:srgbClr val="000000"/>
              </a:solidFill>
              <a:latin typeface="Open Sans" charset="0"/>
            </a:endParaRPr>
          </a:p>
        </p:txBody>
      </p:sp>
      <p:pic>
        <p:nvPicPr>
          <p:cNvPr id="686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75" y="2532063"/>
            <a:ext cx="4740275" cy="355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4" name="ZoneTexte 3"/>
          <p:cNvSpPr txBox="1">
            <a:spLocks noChangeArrowheads="1"/>
          </p:cNvSpPr>
          <p:nvPr/>
        </p:nvSpPr>
        <p:spPr bwMode="auto">
          <a:xfrm>
            <a:off x="0" y="3525838"/>
            <a:ext cx="4171950" cy="347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200" b="1">
                <a:solidFill>
                  <a:srgbClr val="C00000"/>
                </a:solidFill>
                <a:latin typeface="Open Sans" charset="0"/>
              </a:rPr>
              <a:t>Pros: </a:t>
            </a:r>
            <a:r>
              <a:rPr lang="fr-FR" altLang="en-US" sz="2200" b="1">
                <a:solidFill>
                  <a:srgbClr val="000000"/>
                </a:solidFill>
                <a:latin typeface="Open Sans" charset="0"/>
              </a:rPr>
              <a:t>good effectiveness rates (10 times more likely to predict crime location than normal patrolling); dissuasive effect in  the surroundings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200" b="1">
                <a:solidFill>
                  <a:srgbClr val="C00000"/>
                </a:solidFill>
                <a:latin typeface="Open Sans" charset="0"/>
              </a:rPr>
              <a:t>Cons: </a:t>
            </a:r>
            <a:r>
              <a:rPr lang="fr-FR" altLang="en-US" sz="2200" b="1">
                <a:solidFill>
                  <a:srgbClr val="000000"/>
                </a:solidFill>
                <a:latin typeface="Open Sans" charset="0"/>
              </a:rPr>
              <a:t>self-fulfillling prophecies and oversurveillance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200" b="1">
                <a:solidFill>
                  <a:srgbClr val="000000"/>
                </a:solidFill>
                <a:latin typeface="Open Sans" charset="0"/>
              </a:rPr>
              <a:t>« Tyranny » of the algorithm?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949575"/>
            <a:ext cx="3952875" cy="39084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69635" name="ZoneTexte 4"/>
          <p:cNvSpPr txBox="1">
            <a:spLocks noChangeArrowheads="1"/>
          </p:cNvSpPr>
          <p:nvPr/>
        </p:nvSpPr>
        <p:spPr bwMode="auto">
          <a:xfrm>
            <a:off x="0" y="990600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3200" b="1">
                <a:solidFill>
                  <a:srgbClr val="44546A"/>
                </a:solidFill>
                <a:latin typeface="Open Sans Extrabold" charset="0"/>
              </a:rPr>
              <a:t>Use of AI within judicial proceedings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0" y="1928813"/>
            <a:ext cx="9144000" cy="5857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 err="1">
                <a:solidFill>
                  <a:prstClr val="black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Risk</a:t>
            </a:r>
            <a:r>
              <a:rPr lang="fr-FR" sz="3200" b="1" dirty="0">
                <a:solidFill>
                  <a:prstClr val="black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fr-FR" sz="3200" b="1" dirty="0" err="1">
                <a:solidFill>
                  <a:prstClr val="black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assessment</a:t>
            </a:r>
            <a:r>
              <a:rPr lang="fr-FR" sz="3200" b="1" dirty="0">
                <a:solidFill>
                  <a:prstClr val="black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3200" b="1" dirty="0" err="1">
                <a:solidFill>
                  <a:prstClr val="black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tools</a:t>
            </a:r>
            <a:r>
              <a:rPr lang="fr-FR" sz="3200" b="1" dirty="0">
                <a:solidFill>
                  <a:prstClr val="black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: </a:t>
            </a:r>
            <a:r>
              <a:rPr lang="fr-FR" sz="3200" b="1" dirty="0" err="1">
                <a:solidFill>
                  <a:prstClr val="black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predicting</a:t>
            </a:r>
            <a:r>
              <a:rPr lang="fr-FR" sz="3200" b="1" dirty="0">
                <a:solidFill>
                  <a:prstClr val="black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3200" b="1" dirty="0" err="1">
                <a:solidFill>
                  <a:prstClr val="black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reoffending</a:t>
            </a:r>
            <a:endParaRPr lang="fr-FR" sz="3200" b="1" dirty="0">
              <a:solidFill>
                <a:prstClr val="black"/>
              </a:solidFill>
              <a:latin typeface="Arial Narrow" panose="020B0606020202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9637" name="TextBox 2"/>
          <p:cNvSpPr txBox="1">
            <a:spLocks noChangeArrowheads="1"/>
          </p:cNvSpPr>
          <p:nvPr/>
        </p:nvSpPr>
        <p:spPr bwMode="auto">
          <a:xfrm>
            <a:off x="11113" y="2808288"/>
            <a:ext cx="3462337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2400" b="1">
              <a:solidFill>
                <a:srgbClr val="000000"/>
              </a:solidFill>
              <a:latin typeface="Arial Narrow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000000"/>
                </a:solidFill>
                <a:latin typeface="Arial Narrow" pitchFamily="34" charset="0"/>
              </a:rPr>
              <a:t>Three main fields of applications: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2400" b="1">
              <a:solidFill>
                <a:srgbClr val="000000"/>
              </a:solidFill>
              <a:latin typeface="Arial Narrow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AutoNum type="arabicPeriod"/>
            </a:pPr>
            <a:r>
              <a:rPr lang="en-GB" altLang="en-US" sz="2400" b="1">
                <a:solidFill>
                  <a:srgbClr val="000000"/>
                </a:solidFill>
                <a:latin typeface="Arial Narrow" pitchFamily="34" charset="0"/>
              </a:rPr>
              <a:t>Custody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AutoNum type="arabicPeriod"/>
            </a:pPr>
            <a:endParaRPr lang="en-GB" altLang="en-US" sz="2400" b="1">
              <a:solidFill>
                <a:srgbClr val="000000"/>
              </a:solidFill>
              <a:latin typeface="Arial Narrow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rgbClr val="000000"/>
                </a:solidFill>
                <a:latin typeface="Arial Narrow" pitchFamily="34" charset="0"/>
              </a:rPr>
              <a:t>2. Sentencing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AutoNum type="arabicPeriod"/>
            </a:pPr>
            <a:endParaRPr lang="en-GB" altLang="en-US" sz="2400" b="1">
              <a:solidFill>
                <a:srgbClr val="000000"/>
              </a:solidFill>
              <a:latin typeface="Arial Narrow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rgbClr val="000000"/>
                </a:solidFill>
                <a:latin typeface="Arial Narrow" pitchFamily="34" charset="0"/>
              </a:rPr>
              <a:t>3. Execution of a criminal sanction</a:t>
            </a:r>
            <a:endParaRPr lang="fr-FR" altLang="en-US" sz="2400" b="1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32363" y="3087688"/>
            <a:ext cx="4211637" cy="3784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fr-FR" altLang="en-US" sz="2400" b="1" smtClean="0">
                <a:solidFill>
                  <a:srgbClr val="000000"/>
                </a:solidFill>
                <a:latin typeface="Arial Narrow" pitchFamily="34" charset="0"/>
              </a:rPr>
              <a:t>Predicting probabilities of reoffending by the interested person to support judicial decision - making</a:t>
            </a:r>
          </a:p>
          <a:p>
            <a:pPr eaLnBrk="1" hangingPunct="1">
              <a:defRPr/>
            </a:pPr>
            <a:r>
              <a:rPr lang="fr-FR" altLang="en-US" sz="2400" b="1" smtClean="0">
                <a:solidFill>
                  <a:srgbClr val="C00000"/>
                </a:solidFill>
                <a:latin typeface="Arial Narrow" pitchFamily="34" charset="0"/>
              </a:rPr>
              <a:t>Not binding</a:t>
            </a:r>
          </a:p>
          <a:p>
            <a:pPr eaLnBrk="1" hangingPunct="1">
              <a:defRPr/>
            </a:pPr>
            <a:endParaRPr lang="fr-FR" altLang="en-US" sz="2400" b="1" smtClean="0">
              <a:solidFill>
                <a:srgbClr val="000000"/>
              </a:solidFill>
              <a:latin typeface="Arial Narrow" pitchFamily="34" charset="0"/>
            </a:endParaRPr>
          </a:p>
          <a:p>
            <a:pPr eaLnBrk="1" hangingPunct="1">
              <a:buFont typeface="Arial" charset="0"/>
              <a:buAutoNum type="arabicPeriod"/>
              <a:defRPr/>
            </a:pPr>
            <a:endParaRPr lang="en-GB" altLang="en-US" sz="2400" b="1" smtClean="0">
              <a:solidFill>
                <a:srgbClr val="000000"/>
              </a:solidFill>
              <a:latin typeface="Arial Narrow" pitchFamily="34" charset="0"/>
            </a:endParaRPr>
          </a:p>
          <a:p>
            <a:pPr eaLnBrk="1" hangingPunct="1">
              <a:buFont typeface="Arial" charset="0"/>
              <a:buAutoNum type="arabicPeriod"/>
              <a:defRPr/>
            </a:pPr>
            <a:r>
              <a:rPr lang="en-GB" altLang="en-US" sz="2400" b="1" smtClean="0">
                <a:solidFill>
                  <a:srgbClr val="000000"/>
                </a:solidFill>
                <a:latin typeface="Arial Narrow" pitchFamily="34" charset="0"/>
              </a:rPr>
              <a:t>High risk</a:t>
            </a:r>
          </a:p>
          <a:p>
            <a:pPr eaLnBrk="1" hangingPunct="1">
              <a:defRPr/>
            </a:pPr>
            <a:r>
              <a:rPr lang="en-GB" altLang="en-US" sz="2400" b="1" smtClean="0">
                <a:solidFill>
                  <a:srgbClr val="000000"/>
                </a:solidFill>
                <a:latin typeface="Arial Narrow" pitchFamily="34" charset="0"/>
              </a:rPr>
              <a:t>2. Medium risk</a:t>
            </a:r>
          </a:p>
          <a:p>
            <a:pPr eaLnBrk="1" hangingPunct="1">
              <a:defRPr/>
            </a:pPr>
            <a:r>
              <a:rPr lang="en-GB" altLang="en-US" sz="2400" b="1" smtClean="0">
                <a:solidFill>
                  <a:srgbClr val="000000"/>
                </a:solidFill>
                <a:latin typeface="Arial Narrow" pitchFamily="34" charset="0"/>
              </a:rPr>
              <a:t>3. Low risk</a:t>
            </a:r>
            <a:endParaRPr lang="fr-FR" altLang="en-US" sz="2400" b="1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3952875" y="4700588"/>
            <a:ext cx="979488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5557838"/>
            <a:ext cx="9144000" cy="1300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4BACC6">
                  <a:lumMod val="75000"/>
                </a:srgbClr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4BACC6">
                  <a:lumMod val="75000"/>
                </a:srgbClr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3551238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70661" name="ZoneTexte 8"/>
          <p:cNvSpPr txBox="1">
            <a:spLocks noChangeArrowheads="1"/>
          </p:cNvSpPr>
          <p:nvPr/>
        </p:nvSpPr>
        <p:spPr bwMode="auto">
          <a:xfrm>
            <a:off x="-17463" y="3921125"/>
            <a:ext cx="3497263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en-GB" altLang="en-US" sz="4000">
                <a:solidFill>
                  <a:srgbClr val="000000"/>
                </a:solidFill>
                <a:latin typeface="Open Sans" charset="0"/>
              </a:rPr>
              <a:t>Machine learning principles of functioning</a:t>
            </a:r>
          </a:p>
        </p:txBody>
      </p:sp>
      <p:sp>
        <p:nvSpPr>
          <p:cNvPr id="70662" name="ZoneTexte 13"/>
          <p:cNvSpPr txBox="1">
            <a:spLocks noChangeArrowheads="1"/>
          </p:cNvSpPr>
          <p:nvPr/>
        </p:nvSpPr>
        <p:spPr bwMode="auto">
          <a:xfrm>
            <a:off x="0" y="563563"/>
            <a:ext cx="3551238" cy="212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defTabSz="914400" eaLnBrk="1" hangingPunct="1">
              <a:spcBef>
                <a:spcPct val="0"/>
              </a:spcBef>
              <a:buFontTx/>
              <a:buNone/>
            </a:pPr>
            <a:r>
              <a:rPr lang="fr-FR" altLang="en-US" sz="4400" b="1">
                <a:solidFill>
                  <a:srgbClr val="1F497D"/>
                </a:solidFill>
                <a:latin typeface="Open Sans" charset="0"/>
              </a:rPr>
              <a:t>How does </a:t>
            </a:r>
          </a:p>
          <a:p>
            <a:pPr algn="just" defTabSz="914400" eaLnBrk="1" hangingPunct="1">
              <a:spcBef>
                <a:spcPct val="0"/>
              </a:spcBef>
              <a:buFontTx/>
              <a:buNone/>
            </a:pPr>
            <a:r>
              <a:rPr lang="fr-FR" altLang="en-US" sz="4400" b="1">
                <a:solidFill>
                  <a:srgbClr val="1F497D"/>
                </a:solidFill>
                <a:latin typeface="Open Sans" charset="0"/>
              </a:rPr>
              <a:t>this work in practice?</a:t>
            </a:r>
          </a:p>
        </p:txBody>
      </p:sp>
      <p:pic>
        <p:nvPicPr>
          <p:cNvPr id="706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508500"/>
            <a:ext cx="406717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79838" y="3573463"/>
            <a:ext cx="489585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i="1" dirty="0">
                <a:solidFill>
                  <a:prstClr val="black"/>
                </a:solidFill>
                <a:latin typeface="Calibri"/>
                <a:cs typeface="+mn-cs"/>
              </a:rPr>
              <a:t>Fig.2: Machine learning alone produces models by automatically searching for correlation results.</a:t>
            </a:r>
            <a:endParaRPr lang="en-US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70665" name="Imag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238" y="260350"/>
            <a:ext cx="5730875" cy="305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808288"/>
            <a:ext cx="4076700" cy="40497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71683" name="ZoneTexte 4"/>
          <p:cNvSpPr txBox="1">
            <a:spLocks noChangeArrowheads="1"/>
          </p:cNvSpPr>
          <p:nvPr/>
        </p:nvSpPr>
        <p:spPr bwMode="auto">
          <a:xfrm>
            <a:off x="-26988" y="990600"/>
            <a:ext cx="9144001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3200" b="1">
                <a:solidFill>
                  <a:srgbClr val="44546A"/>
                </a:solidFill>
                <a:latin typeface="Open Sans" charset="0"/>
              </a:rPr>
              <a:t>Risk- assessment tools : predicting reffending</a:t>
            </a:r>
          </a:p>
        </p:txBody>
      </p:sp>
      <p:sp>
        <p:nvSpPr>
          <p:cNvPr id="71684" name="ZoneTexte 6"/>
          <p:cNvSpPr txBox="1">
            <a:spLocks noChangeArrowheads="1"/>
          </p:cNvSpPr>
          <p:nvPr/>
        </p:nvSpPr>
        <p:spPr bwMode="auto">
          <a:xfrm>
            <a:off x="0" y="1928813"/>
            <a:ext cx="91440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3200" b="1">
                <a:solidFill>
                  <a:srgbClr val="000000"/>
                </a:solidFill>
                <a:latin typeface="Open Sans" charset="0"/>
              </a:rPr>
              <a:t>Risk factors</a:t>
            </a:r>
          </a:p>
        </p:txBody>
      </p:sp>
      <p:sp>
        <p:nvSpPr>
          <p:cNvPr id="71685" name="TextBox 2"/>
          <p:cNvSpPr txBox="1">
            <a:spLocks noChangeArrowheads="1"/>
          </p:cNvSpPr>
          <p:nvPr/>
        </p:nvSpPr>
        <p:spPr bwMode="auto">
          <a:xfrm>
            <a:off x="11113" y="2808288"/>
            <a:ext cx="3735387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000000"/>
                </a:solidFill>
                <a:latin typeface="Open Sans" charset="0"/>
              </a:rPr>
              <a:t>Sexe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000000"/>
                </a:solidFill>
                <a:latin typeface="Open Sans" charset="0"/>
              </a:rPr>
              <a:t>Age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000000"/>
                </a:solidFill>
                <a:latin typeface="Open Sans" charset="0"/>
              </a:rPr>
              <a:t>Family history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000000"/>
                </a:solidFill>
                <a:latin typeface="Open Sans" charset="0"/>
              </a:rPr>
              <a:t>Level of studies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000000"/>
                </a:solidFill>
                <a:latin typeface="Open Sans" charset="0"/>
              </a:rPr>
              <a:t>Employment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000000"/>
                </a:solidFill>
                <a:latin typeface="Open Sans" charset="0"/>
              </a:rPr>
              <a:t>Income and financial situation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000000"/>
                </a:solidFill>
                <a:latin typeface="Open Sans" charset="0"/>
              </a:rPr>
              <a:t>Criminal history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000000"/>
                </a:solidFill>
                <a:latin typeface="Open Sans" charset="0"/>
              </a:rPr>
              <a:t>Crime attitude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000000"/>
                </a:solidFill>
                <a:latin typeface="Open Sans" charset="0"/>
              </a:rPr>
              <a:t>Residence</a:t>
            </a:r>
          </a:p>
        </p:txBody>
      </p:sp>
      <p:pic>
        <p:nvPicPr>
          <p:cNvPr id="71686" name="Picture 2" descr="RÃ©sultat de recherche d'images pour &quot;judgement keyboard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11"/>
          <a:stretch>
            <a:fillRect/>
          </a:stretch>
        </p:blipFill>
        <p:spPr bwMode="auto">
          <a:xfrm>
            <a:off x="3746500" y="2808288"/>
            <a:ext cx="5397500" cy="404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7" name="Picture 4" descr="RÃ©sultat de recherche d'images pour &quot;compas crime courts predictive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0" y="2813050"/>
            <a:ext cx="5416550" cy="404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5557838"/>
            <a:ext cx="9144000" cy="1300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4BACC6">
                  <a:lumMod val="75000"/>
                </a:srgbClr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4BACC6">
                  <a:lumMod val="75000"/>
                </a:srgbClr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3551238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72709" name="ZoneTexte 8"/>
          <p:cNvSpPr txBox="1">
            <a:spLocks noChangeArrowheads="1"/>
          </p:cNvSpPr>
          <p:nvPr/>
        </p:nvSpPr>
        <p:spPr bwMode="auto">
          <a:xfrm>
            <a:off x="0" y="2644775"/>
            <a:ext cx="3497263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rgbClr val="000000"/>
                </a:solidFill>
                <a:latin typeface="Open Sans" charset="0"/>
              </a:rPr>
              <a:t>COMPASS</a:t>
            </a:r>
          </a:p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rgbClr val="000000"/>
                </a:solidFill>
                <a:latin typeface="Open Sans" charset="0"/>
              </a:rPr>
              <a:t>137 questions</a:t>
            </a:r>
          </a:p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0000"/>
                </a:solidFill>
                <a:latin typeface="Open Sans" charset="0"/>
              </a:rPr>
              <a:t>Extract </a:t>
            </a:r>
          </a:p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0000"/>
                </a:solidFill>
                <a:latin typeface="Open Sans" charset="0"/>
              </a:rPr>
              <a:t>of questionnaire</a:t>
            </a:r>
            <a:endParaRPr lang="fr-FR" altLang="en-US" sz="2400">
              <a:solidFill>
                <a:srgbClr val="000000"/>
              </a:solidFill>
              <a:latin typeface="Open Sans" charset="0"/>
            </a:endParaRPr>
          </a:p>
        </p:txBody>
      </p:sp>
      <p:sp>
        <p:nvSpPr>
          <p:cNvPr id="72710" name="ZoneTexte 13"/>
          <p:cNvSpPr txBox="1">
            <a:spLocks noChangeArrowheads="1"/>
          </p:cNvSpPr>
          <p:nvPr/>
        </p:nvSpPr>
        <p:spPr bwMode="auto">
          <a:xfrm>
            <a:off x="0" y="-6350"/>
            <a:ext cx="35512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fr-FR" altLang="en-US" sz="6000" b="1">
                <a:solidFill>
                  <a:srgbClr val="1F497D"/>
                </a:solidFill>
                <a:latin typeface="Open Sans" charset="0"/>
              </a:rPr>
              <a:t>Example</a:t>
            </a:r>
          </a:p>
        </p:txBody>
      </p:sp>
      <p:pic>
        <p:nvPicPr>
          <p:cNvPr id="7271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896938"/>
            <a:ext cx="6694487" cy="287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573463"/>
            <a:ext cx="683895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5945188"/>
            <a:ext cx="9144000" cy="954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prstClr val="white"/>
                </a:solidFill>
              </a:rPr>
              <a:t> </a:t>
            </a:r>
            <a:r>
              <a:rPr lang="fr-FR" sz="2800" b="1" dirty="0">
                <a:solidFill>
                  <a:prstClr val="white"/>
                </a:solidFill>
              </a:rPr>
              <a:t>More matches </a:t>
            </a:r>
            <a:r>
              <a:rPr lang="fr-FR" sz="2800" b="1" dirty="0" err="1">
                <a:solidFill>
                  <a:prstClr val="white"/>
                </a:solidFill>
              </a:rPr>
              <a:t>with</a:t>
            </a:r>
            <a:r>
              <a:rPr lang="fr-FR" sz="2800" b="1" dirty="0">
                <a:solidFill>
                  <a:prstClr val="white"/>
                </a:solidFill>
              </a:rPr>
              <a:t> </a:t>
            </a:r>
            <a:r>
              <a:rPr lang="fr-FR" sz="2800" b="1" dirty="0" err="1">
                <a:solidFill>
                  <a:prstClr val="white"/>
                </a:solidFill>
              </a:rPr>
              <a:t>recidivists</a:t>
            </a:r>
            <a:r>
              <a:rPr lang="fr-FR" sz="2800" b="1" dirty="0">
                <a:solidFill>
                  <a:prstClr val="white"/>
                </a:solidFill>
              </a:rPr>
              <a:t>’ </a:t>
            </a:r>
            <a:r>
              <a:rPr lang="fr-FR" sz="2800" b="1" dirty="0" err="1">
                <a:solidFill>
                  <a:prstClr val="white"/>
                </a:solidFill>
              </a:rPr>
              <a:t>previously</a:t>
            </a:r>
            <a:r>
              <a:rPr lang="fr-FR" sz="2800" b="1" dirty="0">
                <a:solidFill>
                  <a:prstClr val="white"/>
                </a:solidFill>
              </a:rPr>
              <a:t> </a:t>
            </a:r>
            <a:r>
              <a:rPr lang="fr-FR" sz="2800" b="1" dirty="0" err="1">
                <a:solidFill>
                  <a:prstClr val="white"/>
                </a:solidFill>
              </a:rPr>
              <a:t>answered</a:t>
            </a:r>
            <a:r>
              <a:rPr lang="fr-FR" sz="2800" b="1" dirty="0">
                <a:solidFill>
                  <a:prstClr val="white"/>
                </a:solidFill>
              </a:rPr>
              <a:t> questionnaires </a:t>
            </a:r>
            <a:r>
              <a:rPr lang="fr-FR" sz="2800" b="1" dirty="0">
                <a:solidFill>
                  <a:prstClr val="white"/>
                </a:solidFill>
                <a:sym typeface="Wingdings" panose="05000000000000000000" pitchFamily="2" charset="2"/>
              </a:rPr>
              <a:t> </a:t>
            </a:r>
            <a:r>
              <a:rPr lang="fr-FR" sz="2800" b="1" dirty="0" err="1">
                <a:solidFill>
                  <a:prstClr val="white"/>
                </a:solidFill>
                <a:sym typeface="Wingdings" panose="05000000000000000000" pitchFamily="2" charset="2"/>
              </a:rPr>
              <a:t>Higher</a:t>
            </a:r>
            <a:r>
              <a:rPr lang="fr-FR" sz="2800" b="1" dirty="0">
                <a:solidFill>
                  <a:prstClr val="white"/>
                </a:solidFill>
                <a:sym typeface="Wingdings" panose="05000000000000000000" pitchFamily="2" charset="2"/>
              </a:rPr>
              <a:t> </a:t>
            </a:r>
            <a:r>
              <a:rPr lang="fr-FR" sz="2800" b="1" dirty="0" err="1">
                <a:solidFill>
                  <a:prstClr val="white"/>
                </a:solidFill>
                <a:sym typeface="Wingdings" panose="05000000000000000000" pitchFamily="2" charset="2"/>
              </a:rPr>
              <a:t>probabilities</a:t>
            </a:r>
            <a:r>
              <a:rPr lang="fr-FR" sz="2800" b="1" dirty="0">
                <a:solidFill>
                  <a:prstClr val="white"/>
                </a:solidFill>
                <a:sym typeface="Wingdings" panose="05000000000000000000" pitchFamily="2" charset="2"/>
              </a:rPr>
              <a:t> of </a:t>
            </a:r>
            <a:r>
              <a:rPr lang="fr-FR" sz="2800" b="1" dirty="0" err="1">
                <a:solidFill>
                  <a:prstClr val="white"/>
                </a:solidFill>
                <a:sym typeface="Wingdings" panose="05000000000000000000" pitchFamily="2" charset="2"/>
              </a:rPr>
              <a:t>reoffending</a:t>
            </a:r>
            <a:endParaRPr lang="en-US" sz="2800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808288"/>
            <a:ext cx="4076700" cy="40497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73731" name="ZoneTexte 4"/>
          <p:cNvSpPr txBox="1">
            <a:spLocks noChangeArrowheads="1"/>
          </p:cNvSpPr>
          <p:nvPr/>
        </p:nvSpPr>
        <p:spPr bwMode="auto">
          <a:xfrm>
            <a:off x="-26988" y="990600"/>
            <a:ext cx="9144001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3200" b="1">
                <a:solidFill>
                  <a:srgbClr val="44546A"/>
                </a:solidFill>
                <a:latin typeface="Open Sans" charset="0"/>
              </a:rPr>
              <a:t>Risk- assessment tools : predicting re-offending</a:t>
            </a:r>
          </a:p>
        </p:txBody>
      </p:sp>
      <p:sp>
        <p:nvSpPr>
          <p:cNvPr id="73732" name="ZoneTexte 6"/>
          <p:cNvSpPr txBox="1">
            <a:spLocks noChangeArrowheads="1"/>
          </p:cNvSpPr>
          <p:nvPr/>
        </p:nvSpPr>
        <p:spPr bwMode="auto">
          <a:xfrm>
            <a:off x="0" y="1928813"/>
            <a:ext cx="91440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3200" b="1">
                <a:solidFill>
                  <a:srgbClr val="C00000"/>
                </a:solidFill>
                <a:latin typeface="Open Sans" charset="0"/>
              </a:rPr>
              <a:t>in real life……</a:t>
            </a:r>
          </a:p>
        </p:txBody>
      </p:sp>
      <p:sp>
        <p:nvSpPr>
          <p:cNvPr id="73733" name="TextBox 2"/>
          <p:cNvSpPr txBox="1">
            <a:spLocks noChangeArrowheads="1"/>
          </p:cNvSpPr>
          <p:nvPr/>
        </p:nvSpPr>
        <p:spPr bwMode="auto">
          <a:xfrm>
            <a:off x="11113" y="2808288"/>
            <a:ext cx="3735387" cy="415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2400" b="1">
              <a:solidFill>
                <a:srgbClr val="000000"/>
              </a:solidFill>
              <a:latin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000000"/>
                </a:solidFill>
                <a:latin typeface="Open Sans" charset="0"/>
              </a:rPr>
              <a:t>Recidivism rate of afroamericans is estimated double than other populations in the two years following criminal conviction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2400" b="1">
              <a:solidFill>
                <a:srgbClr val="000000"/>
              </a:solidFill>
              <a:latin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000000"/>
                </a:solidFill>
                <a:latin typeface="Open Sans" charset="0"/>
              </a:rPr>
              <a:t>ProPublica, 2016: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C00000"/>
                </a:solidFill>
                <a:latin typeface="Open Sans" charset="0"/>
              </a:rPr>
              <a:t>Biased data bring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C00000"/>
                </a:solidFill>
                <a:latin typeface="Open Sans" charset="0"/>
              </a:rPr>
              <a:t>biased results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2400" b="1">
              <a:solidFill>
                <a:srgbClr val="000000"/>
              </a:solidFill>
              <a:latin typeface="Open Sans" charset="0"/>
            </a:endParaRPr>
          </a:p>
        </p:txBody>
      </p:sp>
      <p:pic>
        <p:nvPicPr>
          <p:cNvPr id="73734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060575"/>
            <a:ext cx="5580062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ZoneTexte 4"/>
          <p:cNvSpPr txBox="1">
            <a:spLocks noChangeArrowheads="1"/>
          </p:cNvSpPr>
          <p:nvPr/>
        </p:nvSpPr>
        <p:spPr bwMode="auto">
          <a:xfrm>
            <a:off x="0" y="658813"/>
            <a:ext cx="9144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fr-FR" altLang="en-US" sz="3600" b="1">
                <a:solidFill>
                  <a:srgbClr val="002060"/>
                </a:solidFill>
                <a:latin typeface="Open Sans Extrabold" charset="0"/>
              </a:rPr>
              <a:t>Points of attention:  judicial phase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765300"/>
            <a:ext cx="4495800" cy="5086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600">
              <a:solidFill>
                <a:prstClr val="white"/>
              </a:solidFill>
            </a:endParaRPr>
          </a:p>
        </p:txBody>
      </p:sp>
      <p:sp>
        <p:nvSpPr>
          <p:cNvPr id="74756" name="TextBox 2"/>
          <p:cNvSpPr txBox="1">
            <a:spLocks noChangeArrowheads="1"/>
          </p:cNvSpPr>
          <p:nvPr/>
        </p:nvSpPr>
        <p:spPr bwMode="auto">
          <a:xfrm>
            <a:off x="333375" y="1781175"/>
            <a:ext cx="4162425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2A40"/>
                </a:solidFill>
                <a:latin typeface="Open Sans" charset="0"/>
              </a:rPr>
              <a:t>Risk of a resurgence of a determinist doctrine in criminal matters (vs. a social doctrine)</a:t>
            </a:r>
          </a:p>
          <a:p>
            <a:pPr algn="r" defTabSz="914400" eaLnBrk="1" hangingPunct="1">
              <a:spcBef>
                <a:spcPct val="0"/>
              </a:spcBef>
              <a:buFontTx/>
              <a:buNone/>
            </a:pPr>
            <a:endParaRPr lang="en-GB" altLang="en-US" sz="2800">
              <a:solidFill>
                <a:srgbClr val="000000"/>
              </a:solidFill>
              <a:latin typeface="Open Sans" charset="0"/>
            </a:endParaRPr>
          </a:p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0000"/>
                </a:solidFill>
                <a:latin typeface="Open Sans" charset="0"/>
              </a:rPr>
              <a:t>What individualization of sentence?</a:t>
            </a:r>
          </a:p>
          <a:p>
            <a:pPr algn="r" defTabSz="914400" eaLnBrk="1" hangingPunct="1">
              <a:spcBef>
                <a:spcPct val="0"/>
              </a:spcBef>
              <a:buFontTx/>
              <a:buNone/>
            </a:pPr>
            <a:endParaRPr lang="en-GB" altLang="en-US" sz="2800">
              <a:solidFill>
                <a:srgbClr val="000000"/>
              </a:solidFill>
              <a:latin typeface="Open Sans" charset="0"/>
            </a:endParaRPr>
          </a:p>
          <a:p>
            <a:pPr algn="r" defTabSz="914400"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2060"/>
                </a:solidFill>
                <a:latin typeface="Open Sans" charset="0"/>
              </a:rPr>
              <a:t>Risks of discriminations and mistakes</a:t>
            </a:r>
          </a:p>
          <a:p>
            <a:pPr algn="r" defTabSz="914400"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1F497D"/>
              </a:solidFill>
              <a:latin typeface="Open Sans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95800" y="2190750"/>
            <a:ext cx="4495800" cy="4667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600">
              <a:solidFill>
                <a:prstClr val="white"/>
              </a:solidFill>
            </a:endParaRPr>
          </a:p>
        </p:txBody>
      </p:sp>
      <p:pic>
        <p:nvPicPr>
          <p:cNvPr id="74758" name="Picture 2" descr="RÃ©sultat de recherche d'images pour &quot;lombroso l'homme criminel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9" r="50000"/>
          <a:stretch>
            <a:fillRect/>
          </a:stretch>
        </p:blipFill>
        <p:spPr bwMode="auto">
          <a:xfrm>
            <a:off x="5189538" y="1773238"/>
            <a:ext cx="304165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949575"/>
            <a:ext cx="3952875" cy="39084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75779" name="ZoneTexte 4"/>
          <p:cNvSpPr txBox="1">
            <a:spLocks noChangeArrowheads="1"/>
          </p:cNvSpPr>
          <p:nvPr/>
        </p:nvSpPr>
        <p:spPr bwMode="auto">
          <a:xfrm>
            <a:off x="0" y="990600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3200" b="1">
                <a:solidFill>
                  <a:srgbClr val="C00000"/>
                </a:solidFill>
                <a:latin typeface="Open Sans Extrabold" charset="0"/>
              </a:rPr>
              <a:t>AI: more precise than humans? </a:t>
            </a:r>
          </a:p>
        </p:txBody>
      </p:sp>
      <p:sp>
        <p:nvSpPr>
          <p:cNvPr id="75780" name="ZoneTexte 6"/>
          <p:cNvSpPr txBox="1">
            <a:spLocks noChangeArrowheads="1"/>
          </p:cNvSpPr>
          <p:nvPr/>
        </p:nvSpPr>
        <p:spPr bwMode="auto">
          <a:xfrm>
            <a:off x="0" y="1928813"/>
            <a:ext cx="9144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3200" b="1">
                <a:solidFill>
                  <a:srgbClr val="000000"/>
                </a:solidFill>
                <a:latin typeface="Open Sans" charset="0"/>
              </a:rPr>
              <a:t>HART in the U.K: Durham Police: asssing reoffending (custody)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3200" b="1">
              <a:solidFill>
                <a:srgbClr val="000000"/>
              </a:solidFill>
              <a:latin typeface="Open Sans" charset="0"/>
            </a:endParaRPr>
          </a:p>
        </p:txBody>
      </p:sp>
      <p:sp>
        <p:nvSpPr>
          <p:cNvPr id="75781" name="TextBox 2"/>
          <p:cNvSpPr txBox="1">
            <a:spLocks noChangeArrowheads="1"/>
          </p:cNvSpPr>
          <p:nvPr/>
        </p:nvSpPr>
        <p:spPr bwMode="auto">
          <a:xfrm>
            <a:off x="0" y="3730625"/>
            <a:ext cx="3462338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000000"/>
                </a:solidFill>
                <a:latin typeface="Open Sans" charset="0"/>
              </a:rPr>
              <a:t>High predictions rates (88% for individuals considered as high risks) but possible misclassification of false negatives and false positives pointed out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32363" y="2949575"/>
            <a:ext cx="4211637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400" b="1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3952875" y="4700588"/>
            <a:ext cx="979488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578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2949575"/>
            <a:ext cx="5191125" cy="40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949575"/>
            <a:ext cx="3952875" cy="39084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76803" name="ZoneTexte 4"/>
          <p:cNvSpPr txBox="1">
            <a:spLocks noChangeArrowheads="1"/>
          </p:cNvSpPr>
          <p:nvPr/>
        </p:nvSpPr>
        <p:spPr bwMode="auto">
          <a:xfrm>
            <a:off x="0" y="990600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3200" b="1">
                <a:solidFill>
                  <a:srgbClr val="C00000"/>
                </a:solidFill>
                <a:latin typeface="Open Sans Extrabold" charset="0"/>
              </a:rPr>
              <a:t>AI: more precise than humans? </a:t>
            </a:r>
          </a:p>
        </p:txBody>
      </p:sp>
      <p:sp>
        <p:nvSpPr>
          <p:cNvPr id="76804" name="ZoneTexte 6"/>
          <p:cNvSpPr txBox="1">
            <a:spLocks noChangeArrowheads="1"/>
          </p:cNvSpPr>
          <p:nvPr/>
        </p:nvSpPr>
        <p:spPr bwMode="auto">
          <a:xfrm>
            <a:off x="0" y="1928813"/>
            <a:ext cx="9144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3200" b="1">
                <a:solidFill>
                  <a:srgbClr val="000000"/>
                </a:solidFill>
                <a:latin typeface="Open Sans" charset="0"/>
              </a:rPr>
              <a:t>Objective: not let false negatives go into society… help avoiding mistakes… BUT: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3200" b="1">
              <a:solidFill>
                <a:srgbClr val="000000"/>
              </a:solidFill>
              <a:latin typeface="Open Sans" charset="0"/>
            </a:endParaRPr>
          </a:p>
        </p:txBody>
      </p:sp>
      <p:sp>
        <p:nvSpPr>
          <p:cNvPr id="76805" name="TextBox 2"/>
          <p:cNvSpPr txBox="1">
            <a:spLocks noChangeArrowheads="1"/>
          </p:cNvSpPr>
          <p:nvPr/>
        </p:nvSpPr>
        <p:spPr bwMode="auto">
          <a:xfrm>
            <a:off x="42863" y="2949575"/>
            <a:ext cx="3462337" cy="326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2400" b="1">
              <a:solidFill>
                <a:srgbClr val="000000"/>
              </a:solidFill>
              <a:latin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000000"/>
                </a:solidFill>
                <a:latin typeface="Open Sans" charset="0"/>
              </a:rPr>
              <a:t>Out of 888 examples of custody studied, police officers agree with AI predictions on high risks offenders only in 10% of the cases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2400" b="1">
              <a:solidFill>
                <a:srgbClr val="000000"/>
              </a:solidFill>
              <a:latin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1400" b="1">
              <a:solidFill>
                <a:srgbClr val="FF0000"/>
              </a:solidFill>
              <a:latin typeface="Open Sans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32363" y="2949575"/>
            <a:ext cx="4211637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400" b="1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3952875" y="4700588"/>
            <a:ext cx="979488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6808" name="Picture 2" descr="RÃ©sultat de recherche d'images pour &quot;legal reasoning judge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33"/>
          <a:stretch>
            <a:fillRect/>
          </a:stretch>
        </p:blipFill>
        <p:spPr bwMode="auto">
          <a:xfrm>
            <a:off x="3952875" y="2949575"/>
            <a:ext cx="5191125" cy="390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581025" y="1452563"/>
            <a:ext cx="4572000" cy="1076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solidFill>
                  <a:schemeClr val="bg1">
                    <a:lumMod val="7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Objectives of CEPEJ </a:t>
            </a:r>
            <a:r>
              <a:rPr lang="fr-FR" sz="3200" dirty="0" err="1">
                <a:solidFill>
                  <a:schemeClr val="bg1">
                    <a:lumMod val="7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work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34050" y="1057275"/>
            <a:ext cx="3409950" cy="58007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/>
              <a:t>P</a:t>
            </a:r>
          </a:p>
        </p:txBody>
      </p:sp>
      <p:sp>
        <p:nvSpPr>
          <p:cNvPr id="50180" name="ZoneTexte 11"/>
          <p:cNvSpPr txBox="1">
            <a:spLocks noChangeArrowheads="1"/>
          </p:cNvSpPr>
          <p:nvPr/>
        </p:nvSpPr>
        <p:spPr bwMode="auto">
          <a:xfrm>
            <a:off x="5743575" y="3462338"/>
            <a:ext cx="3429000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>
                <a:latin typeface="Open Sans" charset="0"/>
                <a:ea typeface="Open Sans" charset="0"/>
                <a:cs typeface="Open Sans" charset="0"/>
              </a:rPr>
              <a:t>2) Highlight concerns and help identifying « positive » solutions </a:t>
            </a:r>
          </a:p>
        </p:txBody>
      </p:sp>
      <p:sp>
        <p:nvSpPr>
          <p:cNvPr id="50181" name="TextBox 5"/>
          <p:cNvSpPr txBox="1">
            <a:spLocks noChangeArrowheads="1"/>
          </p:cNvSpPr>
          <p:nvPr/>
        </p:nvSpPr>
        <p:spPr bwMode="auto">
          <a:xfrm>
            <a:off x="5705475" y="1020763"/>
            <a:ext cx="34290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>
                <a:latin typeface="Open Sans" charset="0"/>
                <a:ea typeface="Open Sans" charset="0"/>
                <a:cs typeface="Open Sans" charset="0"/>
              </a:rPr>
              <a:t>1) Provide a scientific, unbiased view of the possibilities and limits of some AI applications</a:t>
            </a:r>
            <a:endParaRPr lang="en-US" altLang="en-US" sz="240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50182" name="TextBox 8"/>
          <p:cNvSpPr txBox="1">
            <a:spLocks noChangeArrowheads="1"/>
          </p:cNvSpPr>
          <p:nvPr/>
        </p:nvSpPr>
        <p:spPr bwMode="auto">
          <a:xfrm>
            <a:off x="5753100" y="5281613"/>
            <a:ext cx="340995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>
                <a:latin typeface="Open Sans" charset="0"/>
                <a:ea typeface="Open Sans" charset="0"/>
                <a:cs typeface="Open Sans" charset="0"/>
              </a:rPr>
              <a:t>3) Advise on governance and ethical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400">
                <a:latin typeface="Open Sans" charset="0"/>
                <a:ea typeface="Open Sans" charset="0"/>
                <a:cs typeface="Open Sans" charset="0"/>
              </a:rPr>
              <a:t>aspects</a:t>
            </a:r>
            <a:endParaRPr lang="en-US" altLang="en-US" sz="2400"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50183" name="Imag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2971800"/>
            <a:ext cx="5730875" cy="381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648200" y="2184400"/>
            <a:ext cx="4495800" cy="466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600">
              <a:solidFill>
                <a:prstClr val="white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608013"/>
            <a:ext cx="9144000" cy="646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solidFill>
                  <a:srgbClr val="1F497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Points of attention: </a:t>
            </a:r>
            <a:r>
              <a:rPr lang="fr-FR" sz="3600" b="1" dirty="0" err="1">
                <a:solidFill>
                  <a:srgbClr val="1F497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criminal</a:t>
            </a:r>
            <a:r>
              <a:rPr lang="fr-FR" sz="3600" b="1" dirty="0">
                <a:solidFill>
                  <a:srgbClr val="1F497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fr-FR" sz="3600" b="1" dirty="0" err="1">
                <a:solidFill>
                  <a:srgbClr val="1F497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field</a:t>
            </a:r>
            <a:endParaRPr lang="fr-FR" sz="3600" b="1" dirty="0">
              <a:solidFill>
                <a:srgbClr val="1F497D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77828" name="TextBox 1"/>
          <p:cNvSpPr txBox="1">
            <a:spLocks noChangeArrowheads="1"/>
          </p:cNvSpPr>
          <p:nvPr/>
        </p:nvSpPr>
        <p:spPr bwMode="auto">
          <a:xfrm>
            <a:off x="4629150" y="2349500"/>
            <a:ext cx="44069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002060"/>
                </a:solidFill>
                <a:latin typeface="Open Sans" charset="0"/>
              </a:rPr>
              <a:t>Accountability and responsibility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648200" y="3644900"/>
            <a:ext cx="38274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000000"/>
                </a:solidFill>
                <a:latin typeface="Open Sans" charset="0"/>
              </a:rPr>
              <a:t>Transparency of the algorithm and equality of arms in a criminal trial</a:t>
            </a:r>
            <a:endParaRPr lang="en-US" altLang="en-US" sz="2400" b="1">
              <a:solidFill>
                <a:srgbClr val="000000"/>
              </a:solidFill>
              <a:latin typeface="Open Sans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648200" y="5191125"/>
            <a:ext cx="3429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fr-FR" altLang="en-US" sz="2400" b="1">
                <a:solidFill>
                  <a:srgbClr val="002060"/>
                </a:solidFill>
                <a:latin typeface="Open Sans" charset="0"/>
              </a:rPr>
              <a:t>Which place, which effects of algorithms on judicial decision-making?</a:t>
            </a:r>
            <a:endParaRPr lang="en-US" altLang="en-US" sz="2400" b="1">
              <a:solidFill>
                <a:srgbClr val="002060"/>
              </a:solidFill>
              <a:latin typeface="Open Sans" charset="0"/>
            </a:endParaRPr>
          </a:p>
        </p:txBody>
      </p:sp>
      <p:pic>
        <p:nvPicPr>
          <p:cNvPr id="77831" name="Picture 4" descr="RÃ©sultat de recherche d'images pour &quot;european convention on human rights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8" r="21519"/>
          <a:stretch>
            <a:fillRect/>
          </a:stretch>
        </p:blipFill>
        <p:spPr bwMode="auto">
          <a:xfrm>
            <a:off x="0" y="2184400"/>
            <a:ext cx="4648200" cy="467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2400" y="2190750"/>
            <a:ext cx="4495800" cy="4667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600">
              <a:solidFill>
                <a:prstClr val="white"/>
              </a:solidFill>
            </a:endParaRPr>
          </a:p>
        </p:txBody>
      </p:sp>
      <p:pic>
        <p:nvPicPr>
          <p:cNvPr id="78851" name="Picture 2" descr="RÃ©sultat de recherche d'images pour &quot;juge d'application des peines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0" b="10439"/>
          <a:stretch>
            <a:fillRect/>
          </a:stretch>
        </p:blipFill>
        <p:spPr bwMode="auto">
          <a:xfrm>
            <a:off x="0" y="2190750"/>
            <a:ext cx="4967288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1106488"/>
            <a:ext cx="9144000" cy="646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rgbClr val="002060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Possible positive applications….</a:t>
            </a:r>
          </a:p>
        </p:txBody>
      </p:sp>
      <p:sp>
        <p:nvSpPr>
          <p:cNvPr id="7" name="Rectangle 6"/>
          <p:cNvSpPr/>
          <p:nvPr/>
        </p:nvSpPr>
        <p:spPr>
          <a:xfrm>
            <a:off x="4648200" y="2190750"/>
            <a:ext cx="4495800" cy="466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600">
              <a:solidFill>
                <a:prstClr val="white"/>
              </a:solidFill>
            </a:endParaRPr>
          </a:p>
        </p:txBody>
      </p:sp>
      <p:sp>
        <p:nvSpPr>
          <p:cNvPr id="78854" name="TextBox 3"/>
          <p:cNvSpPr txBox="1">
            <a:spLocks noChangeArrowheads="1"/>
          </p:cNvSpPr>
          <p:nvPr/>
        </p:nvSpPr>
        <p:spPr bwMode="auto">
          <a:xfrm>
            <a:off x="4800600" y="2652713"/>
            <a:ext cx="3808413" cy="353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0000"/>
                </a:solidFill>
                <a:latin typeface="Open Sans" charset="0"/>
              </a:rPr>
              <a:t>Study whether big data can facilitate the collection of objective information on an individual's life path, processed by a professional (judge, probation officer)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190750"/>
            <a:ext cx="4313238" cy="466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600"/>
          </a:p>
        </p:txBody>
      </p:sp>
      <p:sp>
        <p:nvSpPr>
          <p:cNvPr id="5" name="ZoneTexte 4"/>
          <p:cNvSpPr txBox="1"/>
          <p:nvPr/>
        </p:nvSpPr>
        <p:spPr>
          <a:xfrm>
            <a:off x="0" y="990600"/>
            <a:ext cx="91440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Which</a:t>
            </a:r>
            <a:r>
              <a:rPr lang="fr-FR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avenues for </a:t>
            </a:r>
            <a:r>
              <a:rPr lang="fr-FR" sz="3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governance</a:t>
            </a:r>
            <a:r>
              <a:rPr lang="fr-FR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of AI?</a:t>
            </a:r>
          </a:p>
        </p:txBody>
      </p:sp>
      <p:sp>
        <p:nvSpPr>
          <p:cNvPr id="79876" name="TextBox 1"/>
          <p:cNvSpPr txBox="1">
            <a:spLocks noChangeArrowheads="1"/>
          </p:cNvSpPr>
          <p:nvPr/>
        </p:nvSpPr>
        <p:spPr bwMode="auto">
          <a:xfrm>
            <a:off x="0" y="2597150"/>
            <a:ext cx="45720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A40"/>
                </a:solidFill>
                <a:latin typeface="Open Sans" charset="0"/>
                <a:ea typeface="Open Sans" charset="0"/>
                <a:cs typeface="Open Sans" charset="0"/>
              </a:rPr>
              <a:t>Not hasty and controlled application by public decision-makers, legal professionals and scientists 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400">
              <a:solidFill>
                <a:srgbClr val="002A4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79877" name="TextBox 2"/>
          <p:cNvSpPr txBox="1">
            <a:spLocks noChangeArrowheads="1"/>
          </p:cNvSpPr>
          <p:nvPr/>
        </p:nvSpPr>
        <p:spPr bwMode="auto">
          <a:xfrm>
            <a:off x="0" y="4548188"/>
            <a:ext cx="4106863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>
                <a:latin typeface="Open Sans" charset="0"/>
                <a:ea typeface="Open Sans" charset="0"/>
                <a:cs typeface="Open Sans" charset="0"/>
              </a:rPr>
              <a:t>Accountability, transparency and control of private actors.... Accompanied by "cyberethics"</a:t>
            </a:r>
          </a:p>
        </p:txBody>
      </p:sp>
      <p:pic>
        <p:nvPicPr>
          <p:cNvPr id="7987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238" y="2171700"/>
            <a:ext cx="4830762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190750"/>
            <a:ext cx="5022850" cy="466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fr-FR" altLang="en-US" sz="2000" b="1" dirty="0">
              <a:solidFill>
                <a:prstClr val="black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80899" name="Picture 2" descr="RÃ©sultat de recherche d'images pour &quot;hippocratus oath&quot;"/>
          <p:cNvSpPr>
            <a:spLocks noChangeAspect="1" noChangeArrowheads="1"/>
          </p:cNvSpPr>
          <p:nvPr/>
        </p:nvSpPr>
        <p:spPr bwMode="auto">
          <a:xfrm>
            <a:off x="4572000" y="2190750"/>
            <a:ext cx="4572000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pic>
        <p:nvPicPr>
          <p:cNvPr id="8090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2190750"/>
            <a:ext cx="4121150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1" name="ZoneTexte 3"/>
          <p:cNvSpPr txBox="1">
            <a:spLocks noChangeArrowheads="1"/>
          </p:cNvSpPr>
          <p:nvPr/>
        </p:nvSpPr>
        <p:spPr bwMode="auto">
          <a:xfrm>
            <a:off x="0" y="2211388"/>
            <a:ext cx="48720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000" b="1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Substantive and methodological principles on AI integration into national judicial policies</a:t>
            </a:r>
          </a:p>
        </p:txBody>
      </p:sp>
      <p:sp>
        <p:nvSpPr>
          <p:cNvPr id="80902" name="TextBox 1"/>
          <p:cNvSpPr txBox="1">
            <a:spLocks noChangeArrowheads="1"/>
          </p:cNvSpPr>
          <p:nvPr/>
        </p:nvSpPr>
        <p:spPr bwMode="auto">
          <a:xfrm>
            <a:off x="23813" y="990600"/>
            <a:ext cx="9120187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b="1">
                <a:solidFill>
                  <a:srgbClr val="767171"/>
                </a:solidFill>
                <a:latin typeface="Open Sans" charset="0"/>
              </a:rPr>
              <a:t>European Ethical Charter of the use of AI in judicial systems and their environment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b="1">
              <a:solidFill>
                <a:srgbClr val="767171"/>
              </a:solidFill>
              <a:latin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80903" name="ZoneTexte 6"/>
          <p:cNvSpPr txBox="1">
            <a:spLocks noChangeArrowheads="1"/>
          </p:cNvSpPr>
          <p:nvPr/>
        </p:nvSpPr>
        <p:spPr bwMode="auto">
          <a:xfrm>
            <a:off x="23813" y="3622675"/>
            <a:ext cx="51498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fr-FR" altLang="en-US" sz="200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For policy-makers drawing up relevant national legislation and policies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0" y="4524375"/>
            <a:ext cx="53546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285750" indent="-285750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fr-FR" altLang="en-US" sz="2000" dirty="0" smtClean="0">
                <a:solidFill>
                  <a:prstClr val="black"/>
                </a:solidFill>
                <a:latin typeface="Open Sans" charset="0"/>
              </a:rPr>
              <a:t>For courts and </a:t>
            </a:r>
            <a:r>
              <a:rPr lang="fr-FR" altLang="en-US" sz="2000" dirty="0" err="1" smtClean="0">
                <a:solidFill>
                  <a:prstClr val="black"/>
                </a:solidFill>
                <a:latin typeface="Open Sans" charset="0"/>
              </a:rPr>
              <a:t>legal</a:t>
            </a:r>
            <a:r>
              <a:rPr lang="fr-FR" altLang="en-US" sz="2000" dirty="0" smtClean="0">
                <a:solidFill>
                  <a:prstClr val="black"/>
                </a:solidFill>
                <a:latin typeface="Open Sans" charset="0"/>
              </a:rPr>
              <a:t> </a:t>
            </a:r>
            <a:r>
              <a:rPr lang="fr-FR" altLang="en-US" sz="2000" dirty="0" err="1" smtClean="0">
                <a:solidFill>
                  <a:prstClr val="black"/>
                </a:solidFill>
                <a:latin typeface="Open Sans" charset="0"/>
              </a:rPr>
              <a:t>professionals</a:t>
            </a:r>
            <a:r>
              <a:rPr lang="fr-FR" altLang="en-US" sz="2000" dirty="0" smtClean="0">
                <a:solidFill>
                  <a:prstClr val="black"/>
                </a:solidFill>
                <a:latin typeface="Open Sans" charset="0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  <a:defRPr/>
            </a:pPr>
            <a:r>
              <a:rPr lang="fr-FR" altLang="en-US" sz="2000" dirty="0" smtClean="0">
                <a:solidFill>
                  <a:prstClr val="black"/>
                </a:solidFill>
                <a:latin typeface="Open Sans" charset="0"/>
              </a:rPr>
              <a:t>     </a:t>
            </a:r>
            <a:r>
              <a:rPr lang="fr-FR" altLang="en-US" sz="2000" dirty="0" err="1" smtClean="0">
                <a:solidFill>
                  <a:prstClr val="black"/>
                </a:solidFill>
                <a:latin typeface="Open Sans" charset="0"/>
              </a:rPr>
              <a:t>designing</a:t>
            </a:r>
            <a:r>
              <a:rPr lang="fr-FR" altLang="en-US" sz="2000" dirty="0" smtClean="0">
                <a:solidFill>
                  <a:prstClr val="black"/>
                </a:solidFill>
                <a:latin typeface="Open Sans" charset="0"/>
              </a:rPr>
              <a:t> and </a:t>
            </a:r>
            <a:r>
              <a:rPr lang="fr-FR" altLang="en-US" sz="2000" dirty="0" err="1" smtClean="0">
                <a:solidFill>
                  <a:prstClr val="black"/>
                </a:solidFill>
                <a:latin typeface="Open Sans" charset="0"/>
              </a:rPr>
              <a:t>testing</a:t>
            </a:r>
            <a:r>
              <a:rPr lang="fr-FR" altLang="en-US" sz="2000" dirty="0" smtClean="0">
                <a:solidFill>
                  <a:prstClr val="black"/>
                </a:solidFill>
                <a:latin typeface="Open Sans" charset="0"/>
              </a:rPr>
              <a:t> AI </a:t>
            </a:r>
            <a:r>
              <a:rPr lang="fr-FR" altLang="en-US" sz="2000" dirty="0" err="1" smtClean="0">
                <a:solidFill>
                  <a:prstClr val="black"/>
                </a:solidFill>
                <a:latin typeface="Open Sans" charset="0"/>
              </a:rPr>
              <a:t>tools</a:t>
            </a:r>
            <a:endParaRPr lang="en-US" altLang="en-US" sz="2000" dirty="0" smtClean="0">
              <a:solidFill>
                <a:prstClr val="black"/>
              </a:solidFill>
              <a:latin typeface="Open Sans" charset="0"/>
            </a:endParaRPr>
          </a:p>
        </p:txBody>
      </p:sp>
      <p:sp>
        <p:nvSpPr>
          <p:cNvPr id="80905" name="TextBox 4"/>
          <p:cNvSpPr txBox="1">
            <a:spLocks noChangeArrowheads="1"/>
          </p:cNvSpPr>
          <p:nvPr/>
        </p:nvSpPr>
        <p:spPr bwMode="auto">
          <a:xfrm>
            <a:off x="23813" y="5456238"/>
            <a:ext cx="62690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fr-FR" altLang="en-US" sz="2000">
                <a:solidFill>
                  <a:srgbClr val="000000"/>
                </a:solidFill>
                <a:latin typeface="Open Sans" charset="0"/>
              </a:rPr>
              <a:t>For private companies</a:t>
            </a:r>
            <a:endParaRPr lang="en-US" altLang="en-US" sz="2000">
              <a:solidFill>
                <a:srgbClr val="000000"/>
              </a:solidFill>
              <a:latin typeface="Open Sans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ZoneTexte 4"/>
          <p:cNvSpPr txBox="1">
            <a:spLocks noChangeArrowheads="1"/>
          </p:cNvSpPr>
          <p:nvPr/>
        </p:nvSpPr>
        <p:spPr bwMode="auto">
          <a:xfrm>
            <a:off x="0" y="936625"/>
            <a:ext cx="9144000" cy="16319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en-US" sz="2000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European</a:t>
            </a:r>
            <a:r>
              <a:rPr lang="fr-FR" altLang="en-US" sz="2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000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Ethical</a:t>
            </a:r>
            <a:r>
              <a:rPr lang="fr-FR" altLang="en-US" sz="2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Charter on the use of AI in </a:t>
            </a:r>
            <a:r>
              <a:rPr lang="fr-FR" altLang="en-US" sz="2000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judicial</a:t>
            </a:r>
            <a:r>
              <a:rPr lang="fr-FR" altLang="en-US" sz="2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000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systems</a:t>
            </a:r>
            <a:r>
              <a:rPr lang="fr-FR" altLang="en-US" sz="2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and </a:t>
            </a:r>
            <a:r>
              <a:rPr lang="fr-FR" altLang="en-US" sz="2000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their</a:t>
            </a:r>
            <a:r>
              <a:rPr lang="fr-FR" altLang="en-US" sz="2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000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environment</a:t>
            </a:r>
            <a:endParaRPr lang="fr-FR" altLang="en-US" sz="2000" b="1" dirty="0" smtClean="0">
              <a:solidFill>
                <a:prstClr val="black">
                  <a:lumMod val="50000"/>
                  <a:lumOff val="50000"/>
                </a:prst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en-US" sz="2000" b="1" dirty="0" smtClean="0">
              <a:solidFill>
                <a:prstClr val="black">
                  <a:lumMod val="50000"/>
                  <a:lumOff val="50000"/>
                </a:prst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en-US" sz="2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A </a:t>
            </a:r>
            <a:r>
              <a:rPr lang="fr-FR" altLang="en-US" sz="2000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landmark</a:t>
            </a:r>
            <a:r>
              <a:rPr lang="fr-FR" altLang="en-US" sz="2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GB" altLang="en-US" sz="2000" b="1" dirty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in the </a:t>
            </a:r>
            <a:r>
              <a:rPr lang="en-GB" altLang="en-US" sz="2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definition of ethical </a:t>
            </a:r>
            <a:r>
              <a:rPr lang="en-GB" altLang="en-US" sz="2000" b="1" dirty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principles concerning the use of Artificial Intelligence in the Judicial </a:t>
            </a:r>
            <a:r>
              <a:rPr lang="en-GB" altLang="en-US" sz="2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Systems</a:t>
            </a:r>
            <a:endParaRPr lang="en-GB" altLang="en-US" sz="2000" b="1" dirty="0">
              <a:solidFill>
                <a:prstClr val="black">
                  <a:lumMod val="50000"/>
                  <a:lumOff val="50000"/>
                </a:prst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81923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200">
                <a:solidFill>
                  <a:srgbClr val="0070C0"/>
                </a:solidFill>
              </a:rPr>
              <a:t>Ensure that the design and implementation of artificial intelligence tools and services are compatible with fundamental right</a:t>
            </a:r>
            <a:r>
              <a:rPr lang="en-GB" altLang="en-US" sz="1200" u="sng">
                <a:solidFill>
                  <a:srgbClr val="008080"/>
                </a:solidFill>
              </a:rPr>
              <a:t>s. </a:t>
            </a:r>
            <a:endParaRPr lang="en-GB" altLang="en-US" sz="1800">
              <a:solidFill>
                <a:srgbClr val="000000"/>
              </a:solidFill>
            </a:endParaRPr>
          </a:p>
        </p:txBody>
      </p:sp>
      <p:sp>
        <p:nvSpPr>
          <p:cNvPr id="81924" name="Rectangle 2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200">
                <a:solidFill>
                  <a:srgbClr val="0070C0"/>
                </a:solidFill>
              </a:rPr>
              <a:t>Ensure that the design and implementation of artificial intelligence tools and services are compatible with fundamental right</a:t>
            </a:r>
            <a:r>
              <a:rPr lang="en-GB" altLang="en-US" sz="1200" u="sng">
                <a:solidFill>
                  <a:srgbClr val="008080"/>
                </a:solidFill>
              </a:rPr>
              <a:t>s. </a:t>
            </a:r>
            <a:endParaRPr lang="en-GB" altLang="en-US" sz="1800">
              <a:solidFill>
                <a:srgbClr val="000000"/>
              </a:solidFill>
            </a:endParaRPr>
          </a:p>
        </p:txBody>
      </p:sp>
      <p:sp>
        <p:nvSpPr>
          <p:cNvPr id="81925" name="TextBox 3"/>
          <p:cNvSpPr txBox="1">
            <a:spLocks noChangeArrowheads="1"/>
          </p:cNvSpPr>
          <p:nvPr/>
        </p:nvSpPr>
        <p:spPr bwMode="auto">
          <a:xfrm>
            <a:off x="0" y="3667125"/>
            <a:ext cx="507682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GB" altLang="en-US" sz="2000">
                <a:solidFill>
                  <a:srgbClr val="000000"/>
                </a:solidFill>
                <a:latin typeface="Open Sans" charset="0"/>
              </a:rPr>
              <a:t>Appendix I: an in-depth study on AI use in judicial systems</a:t>
            </a:r>
            <a:endParaRPr lang="fr-FR" altLang="en-US" sz="2000">
              <a:solidFill>
                <a:srgbClr val="000000"/>
              </a:solidFill>
              <a:latin typeface="Open Sans" charset="0"/>
            </a:endParaRPr>
          </a:p>
        </p:txBody>
      </p:sp>
      <p:pic>
        <p:nvPicPr>
          <p:cNvPr id="81926" name="Picture 2" descr="RÃ©sultat de recherche d'images pour &quot;changes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6" r="9418" b="20625"/>
          <a:stretch>
            <a:fillRect/>
          </a:stretch>
        </p:blipFill>
        <p:spPr bwMode="auto">
          <a:xfrm>
            <a:off x="5076825" y="2568575"/>
            <a:ext cx="4067175" cy="428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7" name="TextBox 1"/>
          <p:cNvSpPr txBox="1">
            <a:spLocks noChangeArrowheads="1"/>
          </p:cNvSpPr>
          <p:nvPr/>
        </p:nvSpPr>
        <p:spPr bwMode="auto">
          <a:xfrm>
            <a:off x="0" y="5576888"/>
            <a:ext cx="5076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fr-FR" altLang="de-DE" sz="200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Appendix III: a Glossary</a:t>
            </a:r>
            <a:endParaRPr lang="en-US" altLang="de-DE" sz="2000">
              <a:solidFill>
                <a:srgbClr val="00000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81928" name="TextBox 9"/>
          <p:cNvSpPr txBox="1">
            <a:spLocks noChangeArrowheads="1"/>
          </p:cNvSpPr>
          <p:nvPr/>
        </p:nvSpPr>
        <p:spPr bwMode="auto">
          <a:xfrm>
            <a:off x="0" y="4475163"/>
            <a:ext cx="50768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fr-FR" altLang="de-DE" sz="200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Appendix II: advice on AI applications to be encouraged and those to be used with some reservations </a:t>
            </a:r>
            <a:endParaRPr lang="en-US" altLang="de-DE" sz="2000">
              <a:solidFill>
                <a:srgbClr val="00000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0729" name="TextBox 11"/>
          <p:cNvSpPr txBox="1">
            <a:spLocks noChangeArrowheads="1"/>
          </p:cNvSpPr>
          <p:nvPr/>
        </p:nvSpPr>
        <p:spPr bwMode="auto">
          <a:xfrm>
            <a:off x="0" y="6224588"/>
            <a:ext cx="50768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de-DE" sz="2000" dirty="0" err="1" smtClean="0">
                <a:solidFill>
                  <a:prstClr val="black"/>
                </a:solidFill>
                <a:latin typeface="Open Sans" charset="0"/>
                <a:ea typeface="Open Sans" charset="0"/>
                <a:cs typeface="Open Sans" charset="0"/>
              </a:rPr>
              <a:t>Appendix</a:t>
            </a:r>
            <a:r>
              <a:rPr lang="fr-FR" altLang="de-DE" sz="2000" dirty="0" smtClean="0">
                <a:solidFill>
                  <a:prstClr val="black"/>
                </a:solidFill>
                <a:latin typeface="Open Sans" charset="0"/>
                <a:ea typeface="Open Sans" charset="0"/>
                <a:cs typeface="Open Sans" charset="0"/>
              </a:rPr>
              <a:t> IV: a </a:t>
            </a:r>
            <a:r>
              <a:rPr lang="fr-FR" altLang="de-DE" sz="2000" dirty="0" err="1" smtClean="0">
                <a:solidFill>
                  <a:prstClr val="black"/>
                </a:solidFill>
                <a:latin typeface="Open Sans" charset="0"/>
                <a:ea typeface="Open Sans" charset="0"/>
                <a:cs typeface="Open Sans" charset="0"/>
              </a:rPr>
              <a:t>Checklist</a:t>
            </a:r>
            <a:r>
              <a:rPr lang="fr-FR" altLang="de-DE" sz="2000" dirty="0" smtClean="0">
                <a:solidFill>
                  <a:prstClr val="black"/>
                </a:solidFill>
                <a:latin typeface="Open Sans" charset="0"/>
                <a:ea typeface="Open Sans" charset="0"/>
                <a:cs typeface="Open Sans" charset="0"/>
              </a:rPr>
              <a:t> of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charset="0"/>
              <a:buNone/>
              <a:defRPr/>
            </a:pPr>
            <a:r>
              <a:rPr lang="fr-FR" altLang="de-DE" sz="2000" dirty="0" smtClean="0">
                <a:solidFill>
                  <a:prstClr val="black"/>
                </a:solidFill>
                <a:latin typeface="Open Sans" charset="0"/>
                <a:ea typeface="Open Sans" charset="0"/>
                <a:cs typeface="Open Sans" charset="0"/>
              </a:rPr>
              <a:t>self-</a:t>
            </a:r>
            <a:r>
              <a:rPr lang="fr-FR" altLang="de-DE" sz="2000" dirty="0" err="1" smtClean="0">
                <a:solidFill>
                  <a:prstClr val="black"/>
                </a:solidFill>
                <a:latin typeface="Open Sans" charset="0"/>
                <a:ea typeface="Open Sans" charset="0"/>
                <a:cs typeface="Open Sans" charset="0"/>
              </a:rPr>
              <a:t>evaluation</a:t>
            </a:r>
            <a:endParaRPr lang="en-US" altLang="de-DE" sz="2000" dirty="0" smtClean="0">
              <a:solidFill>
                <a:prstClr val="black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0" y="2846388"/>
            <a:ext cx="5076825" cy="4000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sz="2000" b="1" dirty="0" smtClean="0">
                <a:solidFill>
                  <a:prstClr val="black"/>
                </a:solidFill>
                <a:latin typeface="Open Sans" charset="0"/>
              </a:rPr>
              <a:t>The five principles (the big five)</a:t>
            </a:r>
            <a:endParaRPr lang="fr-FR" altLang="en-US" sz="2000" b="1" dirty="0" smtClean="0">
              <a:solidFill>
                <a:prstClr val="black"/>
              </a:solidFill>
              <a:latin typeface="Open Sans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ZoneTexte 3"/>
          <p:cNvSpPr txBox="1">
            <a:spLocks noChangeArrowheads="1"/>
          </p:cNvSpPr>
          <p:nvPr/>
        </p:nvSpPr>
        <p:spPr bwMode="auto">
          <a:xfrm>
            <a:off x="4375150" y="2301875"/>
            <a:ext cx="509111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en-US" sz="2000" b="1" cap="all" dirty="0" smtClean="0">
                <a:solidFill>
                  <a:prstClr val="black"/>
                </a:solidFill>
                <a:latin typeface="Open Sans" charset="0"/>
                <a:ea typeface="Open Sans" charset="0"/>
                <a:cs typeface="Open Sans" charset="0"/>
              </a:rPr>
              <a:t>PRINCIPLE 1: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en-US" sz="2000" b="1" cap="all" dirty="0">
              <a:solidFill>
                <a:prstClr val="black"/>
              </a:solidFill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en-US" sz="2000" b="1" cap="all" dirty="0" smtClean="0">
                <a:solidFill>
                  <a:prstClr val="black"/>
                </a:solidFill>
                <a:latin typeface="Open Sans" charset="0"/>
                <a:ea typeface="Open Sans" charset="0"/>
                <a:cs typeface="Open Sans" charset="0"/>
              </a:rPr>
              <a:t>PRINCIPLE OF Respect for </a:t>
            </a:r>
            <a:r>
              <a:rPr lang="fr-FR" altLang="en-US" sz="2000" b="1" cap="all" dirty="0" err="1" smtClean="0">
                <a:solidFill>
                  <a:prstClr val="black"/>
                </a:solidFill>
                <a:latin typeface="Open Sans" charset="0"/>
                <a:ea typeface="Open Sans" charset="0"/>
                <a:cs typeface="Open Sans" charset="0"/>
              </a:rPr>
              <a:t>fundamental</a:t>
            </a:r>
            <a:r>
              <a:rPr lang="fr-FR" altLang="en-US" sz="2000" b="1" cap="all" dirty="0" smtClean="0">
                <a:solidFill>
                  <a:prstClr val="black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000" b="1" cap="all" dirty="0" err="1" smtClean="0">
                <a:solidFill>
                  <a:prstClr val="black"/>
                </a:solidFill>
                <a:latin typeface="Open Sans" charset="0"/>
                <a:ea typeface="Open Sans" charset="0"/>
                <a:cs typeface="Open Sans" charset="0"/>
              </a:rPr>
              <a:t>rights</a:t>
            </a:r>
            <a:endParaRPr lang="fr-FR" altLang="en-US" sz="2000" b="1" cap="all" dirty="0" smtClean="0">
              <a:solidFill>
                <a:prstClr val="black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8916" name="ZoneTexte 4"/>
          <p:cNvSpPr txBox="1">
            <a:spLocks noChangeArrowheads="1"/>
          </p:cNvSpPr>
          <p:nvPr/>
        </p:nvSpPr>
        <p:spPr bwMode="auto">
          <a:xfrm>
            <a:off x="-14288" y="965200"/>
            <a:ext cx="9144001" cy="12001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en-US" sz="2400" b="1" dirty="0" err="1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European</a:t>
            </a:r>
            <a:r>
              <a:rPr lang="fr-FR" altLang="en-US" sz="2400" b="1" dirty="0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400" b="1" dirty="0" err="1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Ethical</a:t>
            </a:r>
            <a:r>
              <a:rPr lang="fr-FR" altLang="en-US" sz="2400" b="1" dirty="0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 Charter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en-US" sz="2400" b="1" dirty="0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on the use of AI in </a:t>
            </a:r>
            <a:r>
              <a:rPr lang="fr-FR" altLang="en-US" sz="2400" b="1" dirty="0" err="1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judicial</a:t>
            </a:r>
            <a:r>
              <a:rPr lang="fr-FR" altLang="en-US" sz="2400" b="1" dirty="0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400" b="1" dirty="0" err="1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systems</a:t>
            </a:r>
            <a:r>
              <a:rPr lang="fr-FR" altLang="en-US" sz="2400" b="1" dirty="0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 and </a:t>
            </a:r>
            <a:r>
              <a:rPr lang="fr-FR" altLang="en-US" sz="2400" b="1" dirty="0" err="1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their</a:t>
            </a:r>
            <a:r>
              <a:rPr lang="fr-FR" altLang="en-US" sz="2400" b="1" dirty="0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400" b="1" dirty="0" err="1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environment</a:t>
            </a:r>
            <a:endParaRPr lang="fr-FR" altLang="en-US" sz="2400" b="1" dirty="0" smtClean="0">
              <a:solidFill>
                <a:srgbClr val="E7E6E6">
                  <a:lumMod val="50000"/>
                </a:srgb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en-US" sz="2400" b="1" dirty="0" smtClean="0">
              <a:solidFill>
                <a:srgbClr val="E7E6E6">
                  <a:lumMod val="50000"/>
                </a:srgb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82948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200">
                <a:solidFill>
                  <a:srgbClr val="0070C0"/>
                </a:solidFill>
              </a:rPr>
              <a:t>Ensure that the design and implementation of artificial intelligence tools and services are compatible with fundamental right</a:t>
            </a:r>
            <a:r>
              <a:rPr lang="en-GB" altLang="en-US" sz="1200" u="sng">
                <a:solidFill>
                  <a:srgbClr val="008080"/>
                </a:solidFill>
              </a:rPr>
              <a:t>s. </a:t>
            </a:r>
            <a:endParaRPr lang="en-GB" altLang="en-US" sz="1800">
              <a:solidFill>
                <a:srgbClr val="000000"/>
              </a:solidFill>
            </a:endParaRPr>
          </a:p>
        </p:txBody>
      </p:sp>
      <p:sp>
        <p:nvSpPr>
          <p:cNvPr id="82949" name="Rectangle 2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200">
                <a:solidFill>
                  <a:srgbClr val="0070C0"/>
                </a:solidFill>
              </a:rPr>
              <a:t>Ensure that the design and implementation of artificial intelligence tools and services are compatible with fundamental right</a:t>
            </a:r>
            <a:r>
              <a:rPr lang="en-GB" altLang="en-US" sz="1200" u="sng">
                <a:solidFill>
                  <a:srgbClr val="008080"/>
                </a:solidFill>
              </a:rPr>
              <a:t>s. </a:t>
            </a:r>
            <a:endParaRPr lang="en-GB" altLang="en-US" sz="1800">
              <a:solidFill>
                <a:srgbClr val="000000"/>
              </a:solidFill>
            </a:endParaRPr>
          </a:p>
        </p:txBody>
      </p:sp>
      <p:sp>
        <p:nvSpPr>
          <p:cNvPr id="82950" name="TextBox 7"/>
          <p:cNvSpPr txBox="1">
            <a:spLocks noChangeArrowheads="1"/>
          </p:cNvSpPr>
          <p:nvPr/>
        </p:nvSpPr>
        <p:spPr bwMode="auto">
          <a:xfrm>
            <a:off x="4375150" y="3967163"/>
            <a:ext cx="4733925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Ensure that the design and implementation of artificial intelligence tools and services are compatible with </a:t>
            </a:r>
            <a:r>
              <a:rPr lang="en-GB" altLang="en-US" sz="2000" b="1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fundamental rights.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000">
              <a:solidFill>
                <a:srgbClr val="00000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82951" name="Picture 8" descr="http://www.europewatchdog.info/wp-content/uploads/2014/02/3-Human-Righ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2165350"/>
            <a:ext cx="4202113" cy="41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ZoneTexte 3"/>
          <p:cNvSpPr txBox="1">
            <a:spLocks noChangeArrowheads="1"/>
          </p:cNvSpPr>
          <p:nvPr/>
        </p:nvSpPr>
        <p:spPr bwMode="auto">
          <a:xfrm>
            <a:off x="3575050" y="2301875"/>
            <a:ext cx="52419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en-US" sz="2000" b="1" cap="all" dirty="0" smtClean="0">
                <a:solidFill>
                  <a:prstClr val="black"/>
                </a:solidFill>
                <a:latin typeface="Open Sans" charset="0"/>
                <a:ea typeface="Open Sans" charset="0"/>
                <a:cs typeface="Open Sans" charset="0"/>
              </a:rPr>
              <a:t>PRINCIPLE 2: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en-US" sz="2000" b="1" cap="all" dirty="0">
              <a:solidFill>
                <a:prstClr val="black"/>
              </a:solidFill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en-US" sz="2000" b="1" cap="all" dirty="0" smtClean="0">
                <a:solidFill>
                  <a:prstClr val="black"/>
                </a:solidFill>
                <a:latin typeface="Open Sans" charset="0"/>
                <a:ea typeface="Open Sans" charset="0"/>
                <a:cs typeface="Open Sans" charset="0"/>
              </a:rPr>
              <a:t>PRINCIPLE OF NON-DISCRIMINATION</a:t>
            </a:r>
          </a:p>
        </p:txBody>
      </p:sp>
      <p:sp>
        <p:nvSpPr>
          <p:cNvPr id="38916" name="ZoneTexte 4"/>
          <p:cNvSpPr txBox="1">
            <a:spLocks noChangeArrowheads="1"/>
          </p:cNvSpPr>
          <p:nvPr/>
        </p:nvSpPr>
        <p:spPr bwMode="auto">
          <a:xfrm>
            <a:off x="-14288" y="965200"/>
            <a:ext cx="9144001" cy="12001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en-US" sz="2400" b="1" dirty="0" err="1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European</a:t>
            </a:r>
            <a:r>
              <a:rPr lang="fr-FR" altLang="en-US" sz="2400" b="1" dirty="0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400" b="1" dirty="0" err="1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Ethical</a:t>
            </a:r>
            <a:r>
              <a:rPr lang="fr-FR" altLang="en-US" sz="2400" b="1" dirty="0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 Charter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en-US" sz="2400" b="1" dirty="0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on the use of AI in </a:t>
            </a:r>
            <a:r>
              <a:rPr lang="fr-FR" altLang="en-US" sz="2400" b="1" dirty="0" err="1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judicial</a:t>
            </a:r>
            <a:r>
              <a:rPr lang="fr-FR" altLang="en-US" sz="2400" b="1" dirty="0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400" b="1" dirty="0" err="1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systems</a:t>
            </a:r>
            <a:r>
              <a:rPr lang="fr-FR" altLang="en-US" sz="2400" b="1" dirty="0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 and </a:t>
            </a:r>
            <a:r>
              <a:rPr lang="fr-FR" altLang="en-US" sz="2400" b="1" dirty="0" err="1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their</a:t>
            </a:r>
            <a:r>
              <a:rPr lang="fr-FR" altLang="en-US" sz="2400" b="1" dirty="0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400" b="1" dirty="0" err="1" smtClean="0">
                <a:solidFill>
                  <a:srgbClr val="E7E6E6">
                    <a:lumMod val="50000"/>
                  </a:srgbClr>
                </a:solidFill>
                <a:latin typeface="Open Sans" charset="0"/>
                <a:ea typeface="Open Sans" charset="0"/>
                <a:cs typeface="Open Sans" charset="0"/>
              </a:rPr>
              <a:t>environment</a:t>
            </a:r>
            <a:endParaRPr lang="fr-FR" altLang="en-US" sz="2400" b="1" dirty="0" smtClean="0">
              <a:solidFill>
                <a:srgbClr val="E7E6E6">
                  <a:lumMod val="50000"/>
                </a:srgb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en-US" sz="2400" b="1" dirty="0" smtClean="0">
              <a:solidFill>
                <a:srgbClr val="E7E6E6">
                  <a:lumMod val="50000"/>
                </a:srgb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83972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200">
                <a:solidFill>
                  <a:srgbClr val="0070C0"/>
                </a:solidFill>
              </a:rPr>
              <a:t>Ensure that the design and implementation of artificial intelligence tools and services are compatible with fundamental right</a:t>
            </a:r>
            <a:r>
              <a:rPr lang="en-GB" altLang="en-US" sz="1200" u="sng">
                <a:solidFill>
                  <a:srgbClr val="008080"/>
                </a:solidFill>
              </a:rPr>
              <a:t>s. </a:t>
            </a:r>
            <a:endParaRPr lang="en-GB" altLang="en-US" sz="1800">
              <a:solidFill>
                <a:srgbClr val="000000"/>
              </a:solidFill>
            </a:endParaRPr>
          </a:p>
        </p:txBody>
      </p:sp>
      <p:sp>
        <p:nvSpPr>
          <p:cNvPr id="83973" name="Rectangle 2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200">
                <a:solidFill>
                  <a:srgbClr val="0070C0"/>
                </a:solidFill>
              </a:rPr>
              <a:t>Ensure that the design and implementation of artificial intelligence tools and services are compatible with fundamental right</a:t>
            </a:r>
            <a:r>
              <a:rPr lang="en-GB" altLang="en-US" sz="1200" u="sng">
                <a:solidFill>
                  <a:srgbClr val="008080"/>
                </a:solidFill>
              </a:rPr>
              <a:t>s. </a:t>
            </a:r>
            <a:endParaRPr lang="en-GB" altLang="en-US" sz="1800">
              <a:solidFill>
                <a:srgbClr val="000000"/>
              </a:solidFill>
            </a:endParaRPr>
          </a:p>
        </p:txBody>
      </p:sp>
      <p:sp>
        <p:nvSpPr>
          <p:cNvPr id="83974" name="TextBox 7"/>
          <p:cNvSpPr txBox="1">
            <a:spLocks noChangeArrowheads="1"/>
          </p:cNvSpPr>
          <p:nvPr/>
        </p:nvSpPr>
        <p:spPr bwMode="auto">
          <a:xfrm>
            <a:off x="4056063" y="3671888"/>
            <a:ext cx="505301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Specifically prevent the development or intensification of any discrimination between individuals or groups of individuals. </a:t>
            </a:r>
          </a:p>
        </p:txBody>
      </p:sp>
      <p:pic>
        <p:nvPicPr>
          <p:cNvPr id="8397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5350"/>
            <a:ext cx="3690938" cy="526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ZoneTexte 3"/>
          <p:cNvSpPr txBox="1">
            <a:spLocks noChangeArrowheads="1"/>
          </p:cNvSpPr>
          <p:nvPr/>
        </p:nvSpPr>
        <p:spPr bwMode="auto">
          <a:xfrm>
            <a:off x="0" y="2655888"/>
            <a:ext cx="5219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 b="1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PRINCIPLE OF QUALITY AND SECURITY</a:t>
            </a:r>
            <a:endParaRPr lang="fr-FR" altLang="en-US" sz="2000" b="1">
              <a:solidFill>
                <a:srgbClr val="00000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8916" name="ZoneTexte 4"/>
          <p:cNvSpPr txBox="1">
            <a:spLocks noChangeArrowheads="1"/>
          </p:cNvSpPr>
          <p:nvPr/>
        </p:nvSpPr>
        <p:spPr bwMode="auto">
          <a:xfrm>
            <a:off x="0" y="992188"/>
            <a:ext cx="9144000" cy="12001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en-US" sz="2400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European</a:t>
            </a:r>
            <a:r>
              <a:rPr lang="fr-FR" altLang="en-US" sz="2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400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Ethical</a:t>
            </a:r>
            <a:r>
              <a:rPr lang="fr-FR" altLang="en-US" sz="2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Charter on the use of AI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en-US" sz="2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in </a:t>
            </a:r>
            <a:r>
              <a:rPr lang="fr-FR" altLang="en-US" sz="2400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judicial</a:t>
            </a:r>
            <a:r>
              <a:rPr lang="fr-FR" altLang="en-US" sz="2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400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systems</a:t>
            </a:r>
            <a:r>
              <a:rPr lang="fr-FR" altLang="en-US" sz="2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and </a:t>
            </a:r>
            <a:r>
              <a:rPr lang="fr-FR" altLang="en-US" sz="2400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their</a:t>
            </a:r>
            <a:r>
              <a:rPr lang="fr-FR" altLang="en-US" sz="2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400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environment</a:t>
            </a:r>
            <a:endParaRPr lang="fr-FR" altLang="en-US" sz="2400" b="1" dirty="0" smtClean="0">
              <a:solidFill>
                <a:prstClr val="black">
                  <a:lumMod val="50000"/>
                  <a:lumOff val="50000"/>
                </a:prst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en-US" sz="2400" b="1" dirty="0" smtClean="0">
              <a:solidFill>
                <a:prstClr val="black">
                  <a:lumMod val="50000"/>
                  <a:lumOff val="50000"/>
                </a:prst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84996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200">
                <a:solidFill>
                  <a:srgbClr val="0070C0"/>
                </a:solidFill>
              </a:rPr>
              <a:t>Ensure that the design and implementation of artificial intelligence tools and services are compatible with fundamental right</a:t>
            </a:r>
            <a:r>
              <a:rPr lang="en-GB" altLang="en-US" sz="1200" u="sng">
                <a:solidFill>
                  <a:srgbClr val="008080"/>
                </a:solidFill>
              </a:rPr>
              <a:t>s. </a:t>
            </a:r>
            <a:endParaRPr lang="en-GB" altLang="en-US" sz="1800">
              <a:solidFill>
                <a:srgbClr val="000000"/>
              </a:solidFill>
            </a:endParaRPr>
          </a:p>
        </p:txBody>
      </p:sp>
      <p:sp>
        <p:nvSpPr>
          <p:cNvPr id="84997" name="Rectangle 2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200">
                <a:solidFill>
                  <a:srgbClr val="0070C0"/>
                </a:solidFill>
              </a:rPr>
              <a:t>Ensure that the design and implementation of artificial intelligence tools and services are compatible with fundamental right</a:t>
            </a:r>
            <a:r>
              <a:rPr lang="en-GB" altLang="en-US" sz="1200" u="sng">
                <a:solidFill>
                  <a:srgbClr val="008080"/>
                </a:solidFill>
              </a:rPr>
              <a:t>s. </a:t>
            </a:r>
            <a:endParaRPr lang="en-GB" altLang="en-US" sz="1800">
              <a:solidFill>
                <a:srgbClr val="000000"/>
              </a:solidFill>
            </a:endParaRPr>
          </a:p>
        </p:txBody>
      </p:sp>
      <p:sp>
        <p:nvSpPr>
          <p:cNvPr id="84998" name="TextBox 7"/>
          <p:cNvSpPr txBox="1">
            <a:spLocks noChangeArrowheads="1"/>
          </p:cNvSpPr>
          <p:nvPr/>
        </p:nvSpPr>
        <p:spPr bwMode="auto">
          <a:xfrm>
            <a:off x="60325" y="3471863"/>
            <a:ext cx="484822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With regard to the processing of judicial decisions and data, use </a:t>
            </a:r>
            <a:r>
              <a:rPr lang="en-GB" altLang="en-US" sz="2000" b="1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certified sources </a:t>
            </a:r>
            <a:r>
              <a:rPr lang="en-GB" altLang="en-US" sz="200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and </a:t>
            </a:r>
            <a:r>
              <a:rPr lang="en-GB" altLang="en-US" sz="2000" b="1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intangible data </a:t>
            </a:r>
            <a:r>
              <a:rPr lang="en-GB" altLang="en-US" sz="200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with models conceived in a </a:t>
            </a:r>
            <a:r>
              <a:rPr lang="en-GB" altLang="en-US" sz="2000" b="1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multi-disciplinary </a:t>
            </a:r>
            <a:r>
              <a:rPr lang="en-GB" altLang="en-US" sz="200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manner, in a </a:t>
            </a:r>
            <a:r>
              <a:rPr lang="en-GB" altLang="en-US" sz="2000" b="1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secure </a:t>
            </a:r>
            <a:r>
              <a:rPr lang="en-GB" altLang="en-US" sz="200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technological environment</a:t>
            </a:r>
          </a:p>
        </p:txBody>
      </p:sp>
      <p:sp>
        <p:nvSpPr>
          <p:cNvPr id="84999" name="AutoShape 8" descr="Résultat de recherche d'images pour &quot;quality&quot;"/>
          <p:cNvSpPr>
            <a:spLocks noChangeAspect="1" noChangeArrowheads="1"/>
          </p:cNvSpPr>
          <p:nvPr/>
        </p:nvSpPr>
        <p:spPr bwMode="auto">
          <a:xfrm>
            <a:off x="5238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85000" name="AutoShape 10" descr="Résultat de recherche d'images pour &quot;quality&quot;"/>
          <p:cNvSpPr>
            <a:spLocks noChangeAspect="1" noChangeArrowheads="1"/>
          </p:cNvSpPr>
          <p:nvPr/>
        </p:nvSpPr>
        <p:spPr bwMode="auto">
          <a:xfrm>
            <a:off x="204788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pic>
        <p:nvPicPr>
          <p:cNvPr id="8500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2192338"/>
            <a:ext cx="39243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002" name="ZoneTexte 3"/>
          <p:cNvSpPr txBox="1">
            <a:spLocks noChangeArrowheads="1"/>
          </p:cNvSpPr>
          <p:nvPr/>
        </p:nvSpPr>
        <p:spPr bwMode="auto">
          <a:xfrm>
            <a:off x="-1588" y="2192338"/>
            <a:ext cx="521970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 b="1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PRINCIPLE 3:</a:t>
            </a:r>
            <a:endParaRPr lang="fr-FR" altLang="en-US" sz="2000" b="1">
              <a:solidFill>
                <a:srgbClr val="00000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ZoneTexte 3"/>
          <p:cNvSpPr txBox="1">
            <a:spLocks noChangeArrowheads="1"/>
          </p:cNvSpPr>
          <p:nvPr/>
        </p:nvSpPr>
        <p:spPr bwMode="auto">
          <a:xfrm>
            <a:off x="3957638" y="3468688"/>
            <a:ext cx="49053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 b="1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PRINCIPLE OF TRANSPARENCY, IMPARTIALITY AND INTELLECTUAL INTEGRITY</a:t>
            </a:r>
            <a:endParaRPr lang="fr-FR" altLang="en-US" sz="2000" b="1">
              <a:solidFill>
                <a:srgbClr val="00000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8916" name="ZoneTexte 4"/>
          <p:cNvSpPr txBox="1">
            <a:spLocks noChangeArrowheads="1"/>
          </p:cNvSpPr>
          <p:nvPr/>
        </p:nvSpPr>
        <p:spPr bwMode="auto">
          <a:xfrm>
            <a:off x="-11113" y="933450"/>
            <a:ext cx="9155113" cy="13239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en-US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European</a:t>
            </a:r>
            <a:r>
              <a:rPr lang="fr-FR" altLang="en-US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Ethical</a:t>
            </a:r>
            <a:r>
              <a:rPr lang="fr-FR" altLang="en-US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Charter on the use of AI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en-US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in </a:t>
            </a:r>
            <a:r>
              <a:rPr lang="fr-FR" altLang="en-US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judicial</a:t>
            </a:r>
            <a:r>
              <a:rPr lang="fr-FR" altLang="en-US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systems</a:t>
            </a:r>
            <a:r>
              <a:rPr lang="fr-FR" altLang="en-US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and </a:t>
            </a:r>
            <a:r>
              <a:rPr lang="fr-FR" altLang="en-US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their</a:t>
            </a:r>
            <a:r>
              <a:rPr lang="fr-FR" altLang="en-US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environment</a:t>
            </a:r>
            <a:endParaRPr lang="fr-FR" altLang="en-US" b="1" dirty="0" smtClean="0">
              <a:solidFill>
                <a:prstClr val="black">
                  <a:lumMod val="50000"/>
                  <a:lumOff val="50000"/>
                </a:prst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en-US" sz="2400" b="1" dirty="0" smtClean="0">
              <a:solidFill>
                <a:prstClr val="black">
                  <a:lumMod val="50000"/>
                  <a:lumOff val="50000"/>
                </a:prst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86020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200">
                <a:solidFill>
                  <a:srgbClr val="0070C0"/>
                </a:solidFill>
              </a:rPr>
              <a:t>Ensure that the design and implementation of artificial intelligence tools and services are compatible with fundamental right</a:t>
            </a:r>
            <a:r>
              <a:rPr lang="en-GB" altLang="en-US" sz="1200" u="sng">
                <a:solidFill>
                  <a:srgbClr val="008080"/>
                </a:solidFill>
              </a:rPr>
              <a:t>s. </a:t>
            </a:r>
            <a:endParaRPr lang="en-GB" altLang="en-US" sz="1800">
              <a:solidFill>
                <a:srgbClr val="000000"/>
              </a:solidFill>
            </a:endParaRPr>
          </a:p>
        </p:txBody>
      </p:sp>
      <p:sp>
        <p:nvSpPr>
          <p:cNvPr id="86021" name="Rectangle 2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200">
                <a:solidFill>
                  <a:srgbClr val="0070C0"/>
                </a:solidFill>
              </a:rPr>
              <a:t>Ensure that the design and implementation of artificial intelligence tools and services are compatible with fundamental right</a:t>
            </a:r>
            <a:r>
              <a:rPr lang="en-GB" altLang="en-US" sz="1200" u="sng">
                <a:solidFill>
                  <a:srgbClr val="008080"/>
                </a:solidFill>
              </a:rPr>
              <a:t>s. </a:t>
            </a:r>
            <a:endParaRPr lang="en-GB" altLang="en-US" sz="1800">
              <a:solidFill>
                <a:srgbClr val="000000"/>
              </a:solidFill>
            </a:endParaRPr>
          </a:p>
        </p:txBody>
      </p:sp>
      <p:sp>
        <p:nvSpPr>
          <p:cNvPr id="86022" name="TextBox 3"/>
          <p:cNvSpPr txBox="1">
            <a:spLocks noChangeArrowheads="1"/>
          </p:cNvSpPr>
          <p:nvPr/>
        </p:nvSpPr>
        <p:spPr bwMode="auto">
          <a:xfrm>
            <a:off x="4043363" y="4686300"/>
            <a:ext cx="46529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>
                <a:solidFill>
                  <a:srgbClr val="000000"/>
                </a:solidFill>
                <a:latin typeface="Open Sans" charset="0"/>
              </a:rPr>
              <a:t>Make data processing methods </a:t>
            </a:r>
            <a:r>
              <a:rPr lang="en-GB" altLang="en-US" sz="2000" b="1">
                <a:solidFill>
                  <a:srgbClr val="000000"/>
                </a:solidFill>
                <a:latin typeface="Open Sans" charset="0"/>
              </a:rPr>
              <a:t>accessible and understandable, </a:t>
            </a:r>
            <a:r>
              <a:rPr lang="en-GB" altLang="en-US" sz="2000">
                <a:solidFill>
                  <a:srgbClr val="000000"/>
                </a:solidFill>
                <a:latin typeface="Open Sans" charset="0"/>
              </a:rPr>
              <a:t>authorise </a:t>
            </a:r>
            <a:r>
              <a:rPr lang="en-GB" altLang="en-US" sz="2000" b="1">
                <a:solidFill>
                  <a:srgbClr val="000000"/>
                </a:solidFill>
                <a:latin typeface="Open Sans" charset="0"/>
              </a:rPr>
              <a:t>external audits</a:t>
            </a:r>
          </a:p>
        </p:txBody>
      </p:sp>
      <p:pic>
        <p:nvPicPr>
          <p:cNvPr id="86023" name="Picture 8" descr="Résultat de recherche d'images pour &quot;transparency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2257425"/>
            <a:ext cx="3968751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4" name="ZoneTexte 3"/>
          <p:cNvSpPr txBox="1">
            <a:spLocks noChangeArrowheads="1"/>
          </p:cNvSpPr>
          <p:nvPr/>
        </p:nvSpPr>
        <p:spPr bwMode="auto">
          <a:xfrm>
            <a:off x="3957638" y="2652713"/>
            <a:ext cx="48593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 b="1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PRINCIPLE 4:</a:t>
            </a:r>
            <a:endParaRPr lang="fr-FR" altLang="en-US" sz="2000" b="1">
              <a:solidFill>
                <a:srgbClr val="00000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ZoneTexte 3"/>
          <p:cNvSpPr txBox="1">
            <a:spLocks noChangeArrowheads="1"/>
          </p:cNvSpPr>
          <p:nvPr/>
        </p:nvSpPr>
        <p:spPr bwMode="auto">
          <a:xfrm>
            <a:off x="242888" y="3330575"/>
            <a:ext cx="85740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 b="1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PRINCIPLE “UNDER USER CONTROL”</a:t>
            </a:r>
            <a:endParaRPr lang="fr-FR" altLang="en-US" sz="2000" b="1">
              <a:solidFill>
                <a:srgbClr val="00000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8916" name="ZoneTexte 4"/>
          <p:cNvSpPr txBox="1">
            <a:spLocks noChangeArrowheads="1"/>
          </p:cNvSpPr>
          <p:nvPr/>
        </p:nvSpPr>
        <p:spPr bwMode="auto">
          <a:xfrm>
            <a:off x="0" y="936625"/>
            <a:ext cx="9144000" cy="13843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en-US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European</a:t>
            </a:r>
            <a:r>
              <a:rPr lang="fr-FR" altLang="en-US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Ethical</a:t>
            </a:r>
            <a:r>
              <a:rPr lang="fr-FR" altLang="en-US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Charter on the use of AI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en-US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in </a:t>
            </a:r>
            <a:r>
              <a:rPr lang="fr-FR" altLang="en-US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judicial</a:t>
            </a:r>
            <a:r>
              <a:rPr lang="fr-FR" altLang="en-US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systems</a:t>
            </a:r>
            <a:r>
              <a:rPr lang="fr-FR" altLang="en-US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and </a:t>
            </a:r>
            <a:r>
              <a:rPr lang="fr-FR" altLang="en-US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their</a:t>
            </a:r>
            <a:r>
              <a:rPr lang="fr-FR" altLang="en-US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Open Sans" charset="0"/>
                <a:ea typeface="Open Sans" charset="0"/>
                <a:cs typeface="Open Sans" charset="0"/>
              </a:rPr>
              <a:t>environment</a:t>
            </a:r>
            <a:endParaRPr lang="fr-FR" altLang="en-US" b="1" dirty="0" smtClean="0">
              <a:solidFill>
                <a:prstClr val="black">
                  <a:lumMod val="50000"/>
                  <a:lumOff val="50000"/>
                </a:prst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fr-FR" altLang="en-US" b="1" dirty="0" smtClean="0">
              <a:solidFill>
                <a:prstClr val="black">
                  <a:lumMod val="50000"/>
                  <a:lumOff val="50000"/>
                </a:prst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87044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200">
                <a:solidFill>
                  <a:srgbClr val="0070C0"/>
                </a:solidFill>
              </a:rPr>
              <a:t>Ensure that the design and implementation of artificial intelligence tools and services are compatible with fundamental right</a:t>
            </a:r>
            <a:r>
              <a:rPr lang="en-GB" altLang="en-US" sz="1200" u="sng">
                <a:solidFill>
                  <a:srgbClr val="008080"/>
                </a:solidFill>
              </a:rPr>
              <a:t>s. </a:t>
            </a:r>
            <a:endParaRPr lang="en-GB" altLang="en-US" sz="1800">
              <a:solidFill>
                <a:srgbClr val="000000"/>
              </a:solidFill>
            </a:endParaRPr>
          </a:p>
        </p:txBody>
      </p:sp>
      <p:sp>
        <p:nvSpPr>
          <p:cNvPr id="87045" name="Rectangle 2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200">
                <a:solidFill>
                  <a:srgbClr val="0070C0"/>
                </a:solidFill>
              </a:rPr>
              <a:t>Ensure that the design and implementation of artificial intelligence tools and services are compatible with fundamental right</a:t>
            </a:r>
            <a:r>
              <a:rPr lang="en-GB" altLang="en-US" sz="1200" u="sng">
                <a:solidFill>
                  <a:srgbClr val="008080"/>
                </a:solidFill>
              </a:rPr>
              <a:t>s. </a:t>
            </a:r>
            <a:endParaRPr lang="en-GB" altLang="en-US" sz="1800">
              <a:solidFill>
                <a:srgbClr val="000000"/>
              </a:solidFill>
            </a:endParaRPr>
          </a:p>
        </p:txBody>
      </p:sp>
      <p:sp>
        <p:nvSpPr>
          <p:cNvPr id="87046" name="TextBox 3"/>
          <p:cNvSpPr txBox="1">
            <a:spLocks noChangeArrowheads="1"/>
          </p:cNvSpPr>
          <p:nvPr/>
        </p:nvSpPr>
        <p:spPr bwMode="auto">
          <a:xfrm>
            <a:off x="242888" y="3927475"/>
            <a:ext cx="46704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>
                <a:solidFill>
                  <a:srgbClr val="000000"/>
                </a:solidFill>
                <a:latin typeface="Open Sans" charset="0"/>
              </a:rPr>
              <a:t>Preclude a prescriptive approach and ensure that </a:t>
            </a:r>
            <a:r>
              <a:rPr lang="en-GB" altLang="en-US" sz="2000" b="1">
                <a:solidFill>
                  <a:srgbClr val="000000"/>
                </a:solidFill>
                <a:latin typeface="Open Sans" charset="0"/>
              </a:rPr>
              <a:t>users</a:t>
            </a:r>
            <a:r>
              <a:rPr lang="en-GB" altLang="en-US" sz="2000">
                <a:solidFill>
                  <a:srgbClr val="000000"/>
                </a:solidFill>
                <a:latin typeface="Open Sans" charset="0"/>
              </a:rPr>
              <a:t> are i</a:t>
            </a:r>
            <a:r>
              <a:rPr lang="en-GB" altLang="en-US" sz="2000" b="1">
                <a:solidFill>
                  <a:srgbClr val="000000"/>
                </a:solidFill>
                <a:latin typeface="Open Sans" charset="0"/>
              </a:rPr>
              <a:t>nformed </a:t>
            </a:r>
            <a:r>
              <a:rPr lang="en-GB" altLang="en-US" sz="2000">
                <a:solidFill>
                  <a:srgbClr val="000000"/>
                </a:solidFill>
                <a:latin typeface="Open Sans" charset="0"/>
              </a:rPr>
              <a:t>actors and </a:t>
            </a:r>
            <a:r>
              <a:rPr lang="en-GB" altLang="en-US" sz="2000" b="1">
                <a:solidFill>
                  <a:srgbClr val="000000"/>
                </a:solidFill>
                <a:latin typeface="Open Sans" charset="0"/>
              </a:rPr>
              <a:t>in control </a:t>
            </a:r>
            <a:r>
              <a:rPr lang="en-GB" altLang="en-US" sz="2000">
                <a:solidFill>
                  <a:srgbClr val="000000"/>
                </a:solidFill>
                <a:latin typeface="Open Sans" charset="0"/>
              </a:rPr>
              <a:t>of the choices made</a:t>
            </a:r>
            <a:endParaRPr lang="fr-FR" altLang="en-US" sz="2000">
              <a:solidFill>
                <a:srgbClr val="000000"/>
              </a:solidFill>
              <a:latin typeface="Open Sans" charset="0"/>
            </a:endParaRPr>
          </a:p>
        </p:txBody>
      </p:sp>
      <p:pic>
        <p:nvPicPr>
          <p:cNvPr id="8704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863" y="2320925"/>
            <a:ext cx="3894137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8" name="ZoneTexte 3"/>
          <p:cNvSpPr txBox="1">
            <a:spLocks noChangeArrowheads="1"/>
          </p:cNvSpPr>
          <p:nvPr/>
        </p:nvSpPr>
        <p:spPr bwMode="auto">
          <a:xfrm>
            <a:off x="242888" y="2627313"/>
            <a:ext cx="85740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 b="1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PRINCIPLE 5: </a:t>
            </a:r>
            <a:endParaRPr lang="fr-FR" altLang="en-US" sz="2000" b="1">
              <a:solidFill>
                <a:srgbClr val="00000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209800"/>
            <a:ext cx="2847975" cy="464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prstClr val="white"/>
              </a:solidFill>
            </a:endParaRPr>
          </a:p>
        </p:txBody>
      </p:sp>
      <p:pic>
        <p:nvPicPr>
          <p:cNvPr id="51203" name="Picture 2" descr="RÃ©sultat de recherche d'images pour &quot;open data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3" t="-179" b="11653"/>
          <a:stretch>
            <a:fillRect/>
          </a:stretch>
        </p:blipFill>
        <p:spPr bwMode="auto">
          <a:xfrm>
            <a:off x="2847975" y="2190750"/>
            <a:ext cx="7305675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ZoneTexte 2"/>
          <p:cNvSpPr txBox="1">
            <a:spLocks noChangeArrowheads="1"/>
          </p:cNvSpPr>
          <p:nvPr/>
        </p:nvSpPr>
        <p:spPr bwMode="auto">
          <a:xfrm>
            <a:off x="0" y="990600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3600">
                <a:solidFill>
                  <a:srgbClr val="BFBFBF"/>
                </a:solidFill>
                <a:latin typeface="Open Sans Extrabold" charset="0"/>
              </a:rPr>
              <a:t>Case law in open data: fuel for AI applications</a:t>
            </a:r>
          </a:p>
        </p:txBody>
      </p:sp>
      <p:sp>
        <p:nvSpPr>
          <p:cNvPr id="51205" name="ZoneTexte 3"/>
          <p:cNvSpPr txBox="1">
            <a:spLocks noChangeArrowheads="1"/>
          </p:cNvSpPr>
          <p:nvPr/>
        </p:nvSpPr>
        <p:spPr bwMode="auto">
          <a:xfrm>
            <a:off x="57150" y="2314575"/>
            <a:ext cx="2733675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1800">
              <a:solidFill>
                <a:srgbClr val="000000"/>
              </a:solidFill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180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As part of a global movemement calling for transparency and accountability of public action, growing tendency (including in Europe) to make available data coming from public institutions (including courts’ decisions)</a:t>
            </a:r>
            <a:r>
              <a:rPr lang="en-GB" altLang="en-US" sz="180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 in the form of </a:t>
            </a:r>
            <a:r>
              <a:rPr lang="en-GB" altLang="en-US" sz="1800" b="1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freely downloadable databases</a:t>
            </a:r>
            <a:endParaRPr lang="fr-FR" altLang="en-US" sz="1800" b="1">
              <a:solidFill>
                <a:srgbClr val="00000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44563"/>
            <a:ext cx="9144000" cy="47148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/>
          <a:lstStyle/>
          <a:p>
            <a:pPr defTabSz="457200" eaLnBrk="1" hangingPunct="1">
              <a:lnSpc>
                <a:spcPct val="100000"/>
              </a:lnSpc>
              <a:defRPr/>
            </a:pPr>
            <a:r>
              <a:rPr lang="fr-FR" altLang="en-US" sz="2200" b="1" dirty="0" err="1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European</a:t>
            </a:r>
            <a:r>
              <a:rPr lang="fr-FR" altLang="en-US" sz="2200" b="1" dirty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200" b="1" dirty="0" err="1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Ethical</a:t>
            </a:r>
            <a:r>
              <a:rPr lang="fr-FR" altLang="en-US" sz="2200" b="1" dirty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Charter on the use of AI </a:t>
            </a:r>
            <a:r>
              <a:rPr lang="fr-FR" altLang="en-US" sz="2200" b="1" dirty="0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in </a:t>
            </a:r>
            <a:r>
              <a:rPr lang="fr-FR" altLang="en-US" sz="2200" b="1" dirty="0" err="1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judicial</a:t>
            </a:r>
            <a:r>
              <a:rPr lang="fr-FR" altLang="en-US" sz="2200" b="1" dirty="0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200" b="1" dirty="0" err="1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systems</a:t>
            </a:r>
            <a:r>
              <a:rPr lang="fr-FR" altLang="en-US" sz="2200" b="1" dirty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endParaRPr lang="en-GB" sz="22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0" y="1416050"/>
            <a:ext cx="9144000" cy="5324475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endParaRPr lang="en-GB" sz="6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Font typeface="Arial" charset="0"/>
              <a:buNone/>
              <a:defRPr/>
            </a:pPr>
            <a:r>
              <a:rPr lang="pt-PT" sz="8000" b="1" dirty="0">
                <a:solidFill>
                  <a:schemeClr val="accent1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Appendix I: </a:t>
            </a:r>
            <a:r>
              <a:rPr lang="fr-FR" sz="8000" b="1" dirty="0">
                <a:solidFill>
                  <a:schemeClr val="accent1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In-depth study on the use of AI in judicial </a:t>
            </a:r>
            <a:r>
              <a:rPr lang="fr-FR" sz="8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systems</a:t>
            </a:r>
            <a:endParaRPr lang="fr-FR" sz="8000" b="1" dirty="0">
              <a:solidFill>
                <a:schemeClr val="accent1">
                  <a:lumMod val="7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indent="0">
              <a:lnSpc>
                <a:spcPct val="120000"/>
              </a:lnSpc>
              <a:buFont typeface="Arial" charset="0"/>
              <a:buNone/>
              <a:defRPr/>
            </a:pPr>
            <a:r>
              <a:rPr lang="en-US" sz="50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1</a:t>
            </a:r>
            <a:r>
              <a:rPr lang="en-US" sz="50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.	</a:t>
            </a: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State of the use of artificial intelligence algorithms in the judicial systems of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Council 	of </a:t>
            </a: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Europe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member States</a:t>
            </a:r>
            <a:endParaRPr lang="en-US" sz="5600" b="1" dirty="0">
              <a:solidFill>
                <a:schemeClr val="accent1">
                  <a:lumMod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indent="0">
              <a:lnSpc>
                <a:spcPct val="120000"/>
              </a:lnSpc>
              <a:buFont typeface="Arial" charset="0"/>
              <a:buNone/>
              <a:defRPr/>
            </a:pP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2.	Overview of open data policies relating to judicial decisions in the judicial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systems </a:t>
            </a: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of Council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of </a:t>
            </a: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Europe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member States</a:t>
            </a:r>
            <a:endParaRPr lang="en-US" sz="5600" b="1" dirty="0">
              <a:solidFill>
                <a:schemeClr val="accent1">
                  <a:lumMod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indent="0">
              <a:lnSpc>
                <a:spcPct val="120000"/>
              </a:lnSpc>
              <a:buFont typeface="Arial" charset="0"/>
              <a:buNone/>
              <a:defRPr/>
            </a:pP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3.	Operating characteristics of artificial intelligence (machine learning) applied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to judicial decisions</a:t>
            </a:r>
            <a:endParaRPr lang="en-US" sz="5600" b="1" dirty="0">
              <a:solidFill>
                <a:schemeClr val="accent1">
                  <a:lumMod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indent="0">
              <a:lnSpc>
                <a:spcPct val="120000"/>
              </a:lnSpc>
              <a:buFont typeface="Arial" charset="0"/>
              <a:buNone/>
              <a:defRPr/>
            </a:pP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4.	Can artificial intelligence model legal reasoning in advance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?</a:t>
            </a:r>
            <a:endParaRPr lang="en-US" sz="5600" b="1" dirty="0">
              <a:solidFill>
                <a:schemeClr val="accent1">
                  <a:lumMod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indent="0">
              <a:lnSpc>
                <a:spcPct val="120000"/>
              </a:lnSpc>
              <a:buFont typeface="Arial" charset="0"/>
              <a:buNone/>
              <a:defRPr/>
            </a:pP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5.	Can AIs explain judges' behaviour in retrospect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?</a:t>
            </a:r>
            <a:endParaRPr lang="en-US" sz="5600" b="1" dirty="0">
              <a:solidFill>
                <a:schemeClr val="accent1">
                  <a:lumMod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indent="0">
              <a:lnSpc>
                <a:spcPct val="120000"/>
              </a:lnSpc>
              <a:buFont typeface="Arial" charset="0"/>
              <a:buNone/>
              <a:defRPr/>
            </a:pP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6.	How is AI to be applied in civil, commercial and administrative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justice?</a:t>
            </a:r>
            <a:endParaRPr lang="en-US" sz="5600" b="1" dirty="0">
              <a:solidFill>
                <a:schemeClr val="accent1">
                  <a:lumMod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indent="0">
              <a:lnSpc>
                <a:spcPct val="120000"/>
              </a:lnSpc>
              <a:buFont typeface="Arial" charset="0"/>
              <a:buNone/>
              <a:defRPr/>
            </a:pP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7.	Issues specific to criminal justice: prevention of offences, risk of recidivism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and 	assessment </a:t>
            </a: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of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the </a:t>
            </a: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level of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danger</a:t>
            </a:r>
            <a:endParaRPr lang="en-US" sz="5600" b="1" dirty="0">
              <a:solidFill>
                <a:schemeClr val="accent1">
                  <a:lumMod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indent="0">
              <a:lnSpc>
                <a:spcPct val="120000"/>
              </a:lnSpc>
              <a:buFont typeface="Arial" charset="0"/>
              <a:buNone/>
              <a:defRPr/>
            </a:pP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8.	Specific questions relating to the protection of personal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data</a:t>
            </a:r>
            <a:endParaRPr lang="en-US" sz="5600" b="1" dirty="0">
              <a:solidFill>
                <a:schemeClr val="accent1">
                  <a:lumMod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indent="0">
              <a:lnSpc>
                <a:spcPct val="120000"/>
              </a:lnSpc>
              <a:buFont typeface="Arial" charset="0"/>
              <a:buNone/>
              <a:defRPr/>
            </a:pP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9.	The potential and limitations of predictive justice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tools</a:t>
            </a:r>
            <a:endParaRPr lang="en-US" sz="5600" b="1" dirty="0">
              <a:solidFill>
                <a:schemeClr val="accent1">
                  <a:lumMod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indent="0">
              <a:lnSpc>
                <a:spcPct val="120000"/>
              </a:lnSpc>
              <a:buFont typeface="Arial" charset="0"/>
              <a:buNone/>
              <a:defRPr/>
            </a:pP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10.	The need for an in-depth public debate on these tools prior to the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implementation of </a:t>
            </a: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public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policies </a:t>
            </a: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for their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development</a:t>
            </a: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. The urgent need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for </a:t>
            </a: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cyberethics to provide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 </a:t>
            </a: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framework for the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development </a:t>
            </a: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of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artificial  intelligence algorithms </a:t>
            </a: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while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respecting </a:t>
            </a:r>
            <a:r>
              <a:rPr lang="en-US" sz="5600" b="1" dirty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fundamental </a:t>
            </a:r>
            <a:r>
              <a:rPr lang="en-US" sz="5600" b="1" dirty="0" smtClean="0">
                <a:solidFill>
                  <a:schemeClr val="accent1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rights</a:t>
            </a:r>
            <a:endParaRPr lang="en-US" sz="5600" b="1" dirty="0">
              <a:solidFill>
                <a:schemeClr val="accent1">
                  <a:lumMod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>
              <a:lnSpc>
                <a:spcPct val="120000"/>
              </a:lnSpc>
              <a:defRPr/>
            </a:pPr>
            <a:endParaRPr lang="en-GB" sz="5600" b="1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44563"/>
            <a:ext cx="9144000" cy="1074737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/>
          <a:lstStyle/>
          <a:p>
            <a:pPr defTabSz="457200" eaLnBrk="1" hangingPunct="1">
              <a:lnSpc>
                <a:spcPct val="100000"/>
              </a:lnSpc>
              <a:defRPr/>
            </a:pPr>
            <a:r>
              <a:rPr lang="fr-FR" altLang="en-US" sz="2400" b="1" dirty="0" err="1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European</a:t>
            </a:r>
            <a:r>
              <a:rPr lang="fr-FR" altLang="en-US" sz="2400" b="1" dirty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400" b="1" dirty="0" err="1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Ethical</a:t>
            </a:r>
            <a:r>
              <a:rPr lang="fr-FR" altLang="en-US" sz="2400" b="1" dirty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Charter on the use of AI </a:t>
            </a:r>
            <a:r>
              <a:rPr lang="fr-FR" altLang="en-US" sz="2400" b="1" dirty="0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in </a:t>
            </a:r>
            <a:br>
              <a:rPr lang="fr-FR" altLang="en-US" sz="2400" b="1" dirty="0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</a:br>
            <a:r>
              <a:rPr lang="fr-FR" altLang="en-US" sz="2400" b="1" dirty="0" err="1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judicial</a:t>
            </a:r>
            <a:r>
              <a:rPr lang="fr-FR" altLang="en-US" sz="2400" b="1" dirty="0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400" b="1" dirty="0" err="1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systems</a:t>
            </a:r>
            <a:r>
              <a:rPr lang="fr-FR" altLang="en-US" sz="2400" b="1" dirty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and </a:t>
            </a:r>
            <a:r>
              <a:rPr lang="fr-FR" altLang="en-US" sz="2400" b="1" dirty="0" err="1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their</a:t>
            </a:r>
            <a:r>
              <a:rPr lang="fr-FR" altLang="en-US" sz="2400" b="1" dirty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400" b="1" dirty="0" err="1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environment</a:t>
            </a:r>
            <a:r>
              <a:rPr lang="fr-FR" altLang="en-US" sz="2400" b="1" dirty="0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/>
            </a:r>
            <a:br>
              <a:rPr lang="fr-FR" altLang="en-US" sz="2400" b="1" dirty="0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</a:br>
            <a:r>
              <a:rPr lang="fr-FR" altLang="en-US" sz="2400" b="1" dirty="0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/>
            </a:r>
            <a:br>
              <a:rPr lang="fr-FR" altLang="en-US" sz="2400" b="1" dirty="0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</a:br>
            <a:endParaRPr lang="en-GB" sz="24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" t="45744" r="53771" b="10985"/>
          <a:stretch/>
        </p:blipFill>
        <p:spPr>
          <a:xfrm>
            <a:off x="7340071" y="943895"/>
            <a:ext cx="1803928" cy="107597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Marcador de Posição de Conteúdo 2"/>
          <p:cNvSpPr>
            <a:spLocks noGrp="1"/>
          </p:cNvSpPr>
          <p:nvPr>
            <p:ph idx="1"/>
          </p:nvPr>
        </p:nvSpPr>
        <p:spPr>
          <a:xfrm>
            <a:off x="0" y="1600200"/>
            <a:ext cx="5267325" cy="5257800"/>
          </a:xfrm>
        </p:spPr>
        <p:txBody>
          <a:bodyPr>
            <a:normAutofit/>
          </a:bodyPr>
          <a:lstStyle/>
          <a:p>
            <a:pPr marL="0" indent="0" algn="just">
              <a:buFont typeface="Arial" charset="0"/>
              <a:buNone/>
              <a:defRPr/>
            </a:pPr>
            <a:endParaRPr lang="en-GB" sz="2900" b="1" dirty="0"/>
          </a:p>
          <a:p>
            <a:pPr marL="0" indent="0" algn="just">
              <a:buFont typeface="Arial" charset="0"/>
              <a:buNone/>
              <a:defRPr/>
            </a:pPr>
            <a:r>
              <a:rPr lang="pt-PT" sz="2400" b="1" dirty="0" smtClean="0">
                <a:solidFill>
                  <a:schemeClr val="accent1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Appendix II: 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Which uses of AI in </a:t>
            </a: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the European 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judicial systems?</a:t>
            </a:r>
          </a:p>
          <a:p>
            <a:pPr algn="just">
              <a:defRPr/>
            </a:pPr>
            <a:endParaRPr lang="en-GB" sz="2400" b="1" dirty="0" smtClean="0">
              <a:solidFill>
                <a:schemeClr val="accent1">
                  <a:lumMod val="7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just">
              <a:defRPr/>
            </a:pPr>
            <a:r>
              <a:rPr lang="en-GB" sz="2200" b="1" dirty="0" smtClean="0">
                <a:solidFill>
                  <a:schemeClr val="accent1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Uses </a:t>
            </a:r>
            <a:r>
              <a:rPr lang="en-GB" sz="2200" b="1" dirty="0">
                <a:solidFill>
                  <a:schemeClr val="accent1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to be encouraged</a:t>
            </a:r>
            <a:endParaRPr lang="pt-PT" sz="2200" b="1" dirty="0">
              <a:solidFill>
                <a:schemeClr val="accent1">
                  <a:lumMod val="7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just">
              <a:defRPr/>
            </a:pPr>
            <a:r>
              <a:rPr lang="en-GB" sz="2200" b="1" dirty="0" smtClean="0">
                <a:solidFill>
                  <a:schemeClr val="accent1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Possible uses</a:t>
            </a:r>
            <a:r>
              <a:rPr lang="en-GB" sz="2200" b="1" dirty="0">
                <a:solidFill>
                  <a:schemeClr val="accent1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, requiring </a:t>
            </a:r>
            <a:r>
              <a:rPr lang="en-GB" sz="2200" b="1" dirty="0" smtClean="0">
                <a:solidFill>
                  <a:schemeClr val="accent1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considerable methodological </a:t>
            </a:r>
            <a:r>
              <a:rPr lang="en-GB" sz="2200" b="1" dirty="0">
                <a:solidFill>
                  <a:schemeClr val="accent1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precautions</a:t>
            </a:r>
            <a:endParaRPr lang="pt-PT" sz="2200" b="1" dirty="0">
              <a:solidFill>
                <a:schemeClr val="accent1">
                  <a:lumMod val="7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just">
              <a:defRPr/>
            </a:pPr>
            <a:r>
              <a:rPr lang="en-GB" sz="2200" b="1" dirty="0">
                <a:solidFill>
                  <a:schemeClr val="accent1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Uses to be considered following additional scientific </a:t>
            </a:r>
            <a:r>
              <a:rPr lang="en-GB" sz="2200" b="1" dirty="0" smtClean="0">
                <a:solidFill>
                  <a:schemeClr val="accent1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studies</a:t>
            </a:r>
          </a:p>
          <a:p>
            <a:pPr algn="just">
              <a:defRPr/>
            </a:pPr>
            <a:r>
              <a:rPr lang="en-GB" sz="2200" b="1" dirty="0">
                <a:solidFill>
                  <a:schemeClr val="accent1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Uses to be considered with the most extreme reservations</a:t>
            </a:r>
            <a:endParaRPr lang="pt-PT" sz="2200" b="1" dirty="0">
              <a:solidFill>
                <a:schemeClr val="accent1">
                  <a:lumMod val="7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just">
              <a:defRPr/>
            </a:pPr>
            <a:endParaRPr lang="en-GB" b="1" dirty="0"/>
          </a:p>
        </p:txBody>
      </p:sp>
      <p:pic>
        <p:nvPicPr>
          <p:cNvPr id="8909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613" y="2019300"/>
            <a:ext cx="3608387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44563"/>
            <a:ext cx="9144000" cy="942975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/>
          <a:lstStyle/>
          <a:p>
            <a:pPr defTabSz="457200" eaLnBrk="1" hangingPunct="1">
              <a:lnSpc>
                <a:spcPct val="100000"/>
              </a:lnSpc>
              <a:defRPr/>
            </a:pPr>
            <a:r>
              <a:rPr lang="fr-FR" altLang="en-US" sz="2400" b="1" dirty="0" err="1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European</a:t>
            </a:r>
            <a:r>
              <a:rPr lang="fr-FR" altLang="en-US" sz="2400" b="1" dirty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400" b="1" dirty="0" err="1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Ethical</a:t>
            </a:r>
            <a:r>
              <a:rPr lang="fr-FR" altLang="en-US" sz="2400" b="1" dirty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Charter on the use of AI </a:t>
            </a:r>
            <a:r>
              <a:rPr lang="fr-FR" altLang="en-US" sz="2400" b="1" dirty="0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in </a:t>
            </a:r>
            <a:br>
              <a:rPr lang="fr-FR" altLang="en-US" sz="2400" b="1" dirty="0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</a:br>
            <a:r>
              <a:rPr lang="fr-FR" altLang="en-US" sz="2400" b="1" dirty="0" err="1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judicial</a:t>
            </a:r>
            <a:r>
              <a:rPr lang="fr-FR" altLang="en-US" sz="2400" b="1" dirty="0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400" b="1" dirty="0" err="1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systems</a:t>
            </a:r>
            <a:r>
              <a:rPr lang="fr-FR" altLang="en-US" sz="2400" b="1" dirty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and </a:t>
            </a:r>
            <a:r>
              <a:rPr lang="fr-FR" altLang="en-US" sz="2400" b="1" dirty="0" err="1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their</a:t>
            </a:r>
            <a:r>
              <a:rPr lang="fr-FR" altLang="en-US" sz="2400" b="1" dirty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400" b="1" dirty="0" err="1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environment</a:t>
            </a:r>
            <a:endParaRPr lang="en-GB" sz="24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011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" t="45744" r="53770" b="10985"/>
          <a:stretch>
            <a:fillRect/>
          </a:stretch>
        </p:blipFill>
        <p:spPr bwMode="auto">
          <a:xfrm>
            <a:off x="7529513" y="944563"/>
            <a:ext cx="16144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Marcador de Posição de Conteúdo 2"/>
          <p:cNvSpPr txBox="1">
            <a:spLocks noGrp="1"/>
          </p:cNvSpPr>
          <p:nvPr>
            <p:ph idx="1"/>
          </p:nvPr>
        </p:nvSpPr>
        <p:spPr>
          <a:xfrm>
            <a:off x="3567113" y="1887538"/>
            <a:ext cx="5576887" cy="5162550"/>
          </a:xfr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2900" b="1" dirty="0" smtClean="0"/>
          </a:p>
          <a:p>
            <a:pPr marL="0" indent="0" algn="just">
              <a:buFont typeface="Arial" charset="0"/>
              <a:buNone/>
              <a:defRPr/>
            </a:pPr>
            <a:r>
              <a:rPr lang="pt-PT" sz="2400" b="1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Appendix III: Glossary</a:t>
            </a:r>
            <a:endParaRPr lang="en-GB" sz="2400" b="1" dirty="0" smtClean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just">
              <a:defRPr/>
            </a:pPr>
            <a:endParaRPr lang="en-US" sz="2400" b="1" dirty="0" smtClean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just">
              <a:defRPr/>
            </a:pPr>
            <a:r>
              <a:rPr lang="en-US" sz="2200" b="1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ARTIFICIAL INTELLIGENCE: </a:t>
            </a:r>
            <a:r>
              <a:rPr lang="en-US" sz="22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 set of scientific methods, theories and techniques whose aim is to reproduce, by a machine, the cognitive abilities of human beings. Current developments seek to have machines perform complex tasks previously carried out by humans</a:t>
            </a:r>
          </a:p>
        </p:txBody>
      </p:sp>
      <p:pic>
        <p:nvPicPr>
          <p:cNvPr id="901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7538"/>
            <a:ext cx="3598863" cy="497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44563"/>
            <a:ext cx="9144000" cy="942975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/>
          <a:lstStyle/>
          <a:p>
            <a:pPr defTabSz="457200" eaLnBrk="1" hangingPunct="1">
              <a:lnSpc>
                <a:spcPct val="100000"/>
              </a:lnSpc>
              <a:defRPr/>
            </a:pPr>
            <a:r>
              <a:rPr lang="fr-FR" altLang="en-US" sz="2400" b="1" dirty="0" err="1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European</a:t>
            </a:r>
            <a:r>
              <a:rPr lang="fr-FR" altLang="en-US" sz="2400" b="1" dirty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400" b="1" dirty="0" err="1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Ethical</a:t>
            </a:r>
            <a:r>
              <a:rPr lang="fr-FR" altLang="en-US" sz="2400" b="1" dirty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Charter on the use of AI </a:t>
            </a:r>
            <a:r>
              <a:rPr lang="fr-FR" altLang="en-US" sz="2400" b="1" dirty="0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in </a:t>
            </a:r>
            <a:br>
              <a:rPr lang="fr-FR" altLang="en-US" sz="2400" b="1" dirty="0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</a:br>
            <a:r>
              <a:rPr lang="fr-FR" altLang="en-US" sz="2400" b="1" dirty="0" err="1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judicial</a:t>
            </a:r>
            <a:r>
              <a:rPr lang="fr-FR" altLang="en-US" sz="2400" b="1" dirty="0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400" b="1" dirty="0" err="1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systems</a:t>
            </a:r>
            <a:r>
              <a:rPr lang="fr-FR" altLang="en-US" sz="2400" b="1" dirty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and </a:t>
            </a:r>
            <a:r>
              <a:rPr lang="fr-FR" altLang="en-US" sz="2400" b="1" dirty="0" err="1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their</a:t>
            </a:r>
            <a:r>
              <a:rPr lang="fr-FR" altLang="en-US" sz="2400" b="1" dirty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fr-FR" altLang="en-US" sz="2400" b="1" dirty="0" err="1" smtClean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environment</a:t>
            </a:r>
            <a:endParaRPr lang="en-GB" sz="24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1139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" t="45744" r="53770" b="10985"/>
          <a:stretch>
            <a:fillRect/>
          </a:stretch>
        </p:blipFill>
        <p:spPr bwMode="auto">
          <a:xfrm>
            <a:off x="7529513" y="944563"/>
            <a:ext cx="16144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Marcador de Posição de Conteúdo 2"/>
          <p:cNvSpPr txBox="1">
            <a:spLocks noGrp="1"/>
          </p:cNvSpPr>
          <p:nvPr>
            <p:ph idx="1"/>
          </p:nvPr>
        </p:nvSpPr>
        <p:spPr>
          <a:xfrm>
            <a:off x="0" y="1887538"/>
            <a:ext cx="9144000" cy="4970462"/>
          </a:xfrm>
          <a:solidFill>
            <a:schemeClr val="bg2"/>
          </a:solidFill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2900" b="1" dirty="0" smtClean="0"/>
          </a:p>
          <a:p>
            <a:pPr marL="0" indent="0" algn="just">
              <a:buFont typeface="Arial" charset="0"/>
              <a:buNone/>
              <a:defRPr/>
            </a:pPr>
            <a:r>
              <a:rPr lang="pt-PT" sz="2400" b="1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Appendix IV: Checklist for self-evaluation</a:t>
            </a:r>
            <a:endParaRPr lang="en-GB" sz="2400" b="1" dirty="0" smtClean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just">
              <a:defRPr/>
            </a:pPr>
            <a:r>
              <a:rPr lang="fr-FR" sz="2400" b="1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Extent</a:t>
            </a:r>
            <a:r>
              <a:rPr lang="fr-FR" sz="2400" b="1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to </a:t>
            </a:r>
            <a:r>
              <a:rPr lang="fr-FR" sz="2400" b="1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which</a:t>
            </a:r>
            <a:r>
              <a:rPr lang="fr-FR" sz="2400" b="1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the </a:t>
            </a:r>
            <a:r>
              <a:rPr lang="fr-FR" sz="2400" b="1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Charter’s</a:t>
            </a:r>
            <a:r>
              <a:rPr lang="fr-FR" sz="2400" b="1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fr-FR" sz="2400" b="1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principles</a:t>
            </a:r>
            <a:r>
              <a:rPr lang="fr-FR" sz="2400" b="1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are </a:t>
            </a:r>
            <a:r>
              <a:rPr lang="fr-FR" sz="2400" b="1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integrated</a:t>
            </a:r>
            <a:r>
              <a:rPr lang="fr-FR" sz="2400" b="1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in AI </a:t>
            </a:r>
            <a:r>
              <a:rPr lang="fr-FR" sz="2400" b="1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tools</a:t>
            </a:r>
            <a:endParaRPr lang="en-US" sz="2400" b="1" dirty="0" smtClean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91141" name="Picture 2" descr="Image associé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525" y="4321175"/>
            <a:ext cx="212407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ZoneTexte 36"/>
          <p:cNvSpPr txBox="1">
            <a:spLocks noChangeArrowheads="1"/>
          </p:cNvSpPr>
          <p:nvPr/>
        </p:nvSpPr>
        <p:spPr bwMode="auto">
          <a:xfrm>
            <a:off x="3241675" y="2876550"/>
            <a:ext cx="5902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BFBFBF"/>
                </a:solidFill>
                <a:latin typeface="Open Sans Extrabold" charset="0"/>
              </a:rPr>
              <a:t>Questions / Discussion</a:t>
            </a:r>
            <a:endParaRPr lang="fr-FR" altLang="en-US" sz="3200">
              <a:solidFill>
                <a:srgbClr val="BFBFBF"/>
              </a:solidFill>
              <a:latin typeface="Open Sans Extrabold" charset="0"/>
            </a:endParaRPr>
          </a:p>
        </p:txBody>
      </p:sp>
      <p:sp>
        <p:nvSpPr>
          <p:cNvPr id="92163" name="ZoneTexte 9"/>
          <p:cNvSpPr txBox="1">
            <a:spLocks noChangeArrowheads="1"/>
          </p:cNvSpPr>
          <p:nvPr/>
        </p:nvSpPr>
        <p:spPr bwMode="auto">
          <a:xfrm>
            <a:off x="2914650" y="1952625"/>
            <a:ext cx="62293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5400">
                <a:solidFill>
                  <a:srgbClr val="000000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Thank you !</a:t>
            </a:r>
            <a:endParaRPr lang="fr-FR" altLang="en-US" sz="6000">
              <a:solidFill>
                <a:srgbClr val="000000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pic>
        <p:nvPicPr>
          <p:cNvPr id="92164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2414588"/>
            <a:ext cx="3810000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138" y="4262438"/>
            <a:ext cx="3228975" cy="259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486150"/>
            <a:ext cx="9144000" cy="3371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52227" name="ZoneTexte 2"/>
          <p:cNvSpPr txBox="1">
            <a:spLocks noChangeArrowheads="1"/>
          </p:cNvSpPr>
          <p:nvPr/>
        </p:nvSpPr>
        <p:spPr bwMode="auto">
          <a:xfrm>
            <a:off x="0" y="990600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3600">
                <a:solidFill>
                  <a:srgbClr val="BFBFBF"/>
                </a:solidFill>
                <a:latin typeface="Open Sans Extrabold" charset="0"/>
              </a:rPr>
              <a:t>Case law in open data – points of attention</a:t>
            </a:r>
          </a:p>
        </p:txBody>
      </p:sp>
      <p:sp>
        <p:nvSpPr>
          <p:cNvPr id="52228" name="ZoneTexte 9"/>
          <p:cNvSpPr txBox="1">
            <a:spLocks noChangeArrowheads="1"/>
          </p:cNvSpPr>
          <p:nvPr/>
        </p:nvSpPr>
        <p:spPr bwMode="auto">
          <a:xfrm>
            <a:off x="0" y="2865438"/>
            <a:ext cx="9144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2/ Open data policies are not a new way to ensure directly an </a:t>
            </a:r>
            <a:r>
              <a:rPr lang="en-GB" altLang="en-US" sz="1800" b="1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access to judicial decisions: this is access to information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1800">
              <a:solidFill>
                <a:srgbClr val="00000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52229" name="Picture 2" descr="RÃ©sultat de recherche d'images pour &quot;hudoc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3486150"/>
            <a:ext cx="5214938" cy="338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0" name="ZoneTexte 12"/>
          <p:cNvSpPr txBox="1">
            <a:spLocks noChangeArrowheads="1"/>
          </p:cNvSpPr>
          <p:nvPr/>
        </p:nvSpPr>
        <p:spPr bwMode="auto">
          <a:xfrm>
            <a:off x="5253038" y="3568700"/>
            <a:ext cx="38909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Access to decision is already ensured by search engines in almost all Council of Europe member States (89%)</a:t>
            </a:r>
            <a:endParaRPr lang="fr-FR" altLang="en-US" sz="1800" b="1">
              <a:solidFill>
                <a:srgbClr val="00000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52231" name="ZoneTexte 8"/>
          <p:cNvSpPr txBox="1">
            <a:spLocks noChangeArrowheads="1"/>
          </p:cNvSpPr>
          <p:nvPr/>
        </p:nvSpPr>
        <p:spPr bwMode="auto">
          <a:xfrm>
            <a:off x="4763" y="2360613"/>
            <a:ext cx="913923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rgbClr val="000000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Open data: Access to data not to information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2400" b="1">
              <a:solidFill>
                <a:srgbClr val="000000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3789363"/>
            <a:ext cx="9144000" cy="30686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prstClr val="white"/>
              </a:solidFill>
            </a:endParaRPr>
          </a:p>
        </p:txBody>
      </p:sp>
      <p:pic>
        <p:nvPicPr>
          <p:cNvPr id="53251" name="Picture 2" descr="Image associÃ©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7" b="40987"/>
          <a:stretch>
            <a:fillRect/>
          </a:stretch>
        </p:blipFill>
        <p:spPr bwMode="auto">
          <a:xfrm>
            <a:off x="4763" y="3789363"/>
            <a:ext cx="4614862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ZoneTexte 2"/>
          <p:cNvSpPr txBox="1">
            <a:spLocks noChangeArrowheads="1"/>
          </p:cNvSpPr>
          <p:nvPr/>
        </p:nvSpPr>
        <p:spPr bwMode="auto">
          <a:xfrm>
            <a:off x="0" y="990600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3600">
                <a:solidFill>
                  <a:srgbClr val="BFBFBF"/>
                </a:solidFill>
                <a:latin typeface="Open Sans Extrabold" charset="0"/>
              </a:rPr>
              <a:t>Case law in open data – points of attention</a:t>
            </a:r>
          </a:p>
        </p:txBody>
      </p:sp>
      <p:pic>
        <p:nvPicPr>
          <p:cNvPr id="5325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74" b="11977"/>
          <a:stretch>
            <a:fillRect/>
          </a:stretch>
        </p:blipFill>
        <p:spPr bwMode="auto">
          <a:xfrm>
            <a:off x="-14288" y="3789363"/>
            <a:ext cx="4633913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4" name="ZoneTexte 10"/>
          <p:cNvSpPr txBox="1">
            <a:spLocks noChangeArrowheads="1"/>
          </p:cNvSpPr>
          <p:nvPr/>
        </p:nvSpPr>
        <p:spPr bwMode="auto">
          <a:xfrm>
            <a:off x="0" y="2865438"/>
            <a:ext cx="9144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3/ Open data policies per se do not improve the </a:t>
            </a:r>
            <a:r>
              <a:rPr lang="en-GB" altLang="en-US" sz="1800" b="1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publicity of court decisions </a:t>
            </a:r>
            <a:r>
              <a:rPr lang="en-GB" altLang="en-US" sz="180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nor the </a:t>
            </a:r>
            <a:r>
              <a:rPr lang="en-GB" altLang="en-US" sz="1800" b="1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transparency of justice </a:t>
            </a:r>
            <a:endParaRPr lang="fr-FR" altLang="en-US" sz="1800" b="1">
              <a:solidFill>
                <a:srgbClr val="00000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53255" name="ZoneTexte 11"/>
          <p:cNvSpPr txBox="1">
            <a:spLocks noChangeArrowheads="1"/>
          </p:cNvSpPr>
          <p:nvPr/>
        </p:nvSpPr>
        <p:spPr bwMode="auto">
          <a:xfrm>
            <a:off x="4924425" y="3765550"/>
            <a:ext cx="4219575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Name of the judge, court clerks, parties must be written in court decisions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 b="1">
              <a:solidFill>
                <a:srgbClr val="000000"/>
              </a:solidFill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Open data does not guarantee as such this transparency goal: on the contrary, it can lead to possible misuses </a:t>
            </a:r>
            <a:r>
              <a:rPr lang="en-GB" altLang="en-US" sz="180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(profiling, forum shopping,…)</a:t>
            </a:r>
            <a:endParaRPr lang="fr-FR" altLang="en-US" sz="1800">
              <a:solidFill>
                <a:srgbClr val="00000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63" y="3789363"/>
            <a:ext cx="4567237" cy="153352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63" y="5337175"/>
            <a:ext cx="4567237" cy="153352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53258" name="ZoneTexte 16"/>
          <p:cNvSpPr txBox="1">
            <a:spLocks noChangeArrowheads="1"/>
          </p:cNvSpPr>
          <p:nvPr/>
        </p:nvSpPr>
        <p:spPr bwMode="auto">
          <a:xfrm>
            <a:off x="4763" y="2360613"/>
            <a:ext cx="913923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rgbClr val="000000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Open data: Access to data not to information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2400" b="1">
              <a:solidFill>
                <a:srgbClr val="000000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190750"/>
            <a:ext cx="9144000" cy="466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54275" name="ZoneTexte 2"/>
          <p:cNvSpPr txBox="1">
            <a:spLocks noChangeArrowheads="1"/>
          </p:cNvSpPr>
          <p:nvPr/>
        </p:nvSpPr>
        <p:spPr bwMode="auto">
          <a:xfrm>
            <a:off x="0" y="990600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3600">
                <a:solidFill>
                  <a:srgbClr val="BFBFBF"/>
                </a:solidFill>
                <a:latin typeface="Open Sans Extrabold" charset="0"/>
              </a:rPr>
              <a:t>Case law in open data: fuel for AI applications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0" y="2190750"/>
            <a:ext cx="4572000" cy="48006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Case </a:t>
            </a:r>
            <a:r>
              <a:rPr lang="fr-FR" b="1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study</a:t>
            </a:r>
            <a:r>
              <a:rPr lang="fr-FR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France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2016 </a:t>
            </a:r>
            <a:r>
              <a:rPr lang="fr-FR" sz="160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law</a:t>
            </a:r>
            <a:r>
              <a:rPr lang="fr-FR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on the « digital </a:t>
            </a:r>
            <a:r>
              <a:rPr lang="fr-FR" sz="160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Republic</a:t>
            </a:r>
            <a:r>
              <a:rPr lang="fr-FR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» </a:t>
            </a:r>
            <a:r>
              <a:rPr lang="fr-FR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 all court </a:t>
            </a:r>
            <a:r>
              <a:rPr lang="fr-FR" sz="160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decisions</a:t>
            </a:r>
            <a:r>
              <a:rPr lang="fr-FR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at all instances to </a:t>
            </a:r>
            <a:r>
              <a:rPr lang="fr-FR" sz="160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be</a:t>
            </a:r>
            <a:r>
              <a:rPr lang="fr-FR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</a:t>
            </a:r>
            <a:r>
              <a:rPr lang="fr-FR" sz="160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disseminated</a:t>
            </a:r>
            <a:r>
              <a:rPr lang="fr-FR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in the </a:t>
            </a:r>
            <a:r>
              <a:rPr lang="fr-FR" sz="160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form</a:t>
            </a:r>
            <a:r>
              <a:rPr lang="fr-FR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of open data, for free and </a:t>
            </a:r>
            <a:r>
              <a:rPr lang="en-GB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with respect for the privacy of the persons concerned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="1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Wingdings" panose="05000000000000000000" pitchFamily="2" charset="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This public availability is preceded by an analysis of the risk of </a:t>
            </a:r>
            <a:r>
              <a:rPr lang="en-GB" sz="1600" b="1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reidentification</a:t>
            </a:r>
            <a:r>
              <a:rPr lang="en-GB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of the persons concerned – not yet in place</a:t>
            </a:r>
            <a:endParaRPr lang="fr-FR" sz="1600" b="1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 Data protection </a:t>
            </a:r>
            <a:r>
              <a:rPr lang="fr-FR" sz="1400" b="1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concerns</a:t>
            </a:r>
            <a:r>
              <a:rPr lang="fr-FR" sz="14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: </a:t>
            </a:r>
            <a:r>
              <a:rPr lang="fr-FR" sz="140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names</a:t>
            </a:r>
            <a:r>
              <a:rPr lang="fr-FR" sz="1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, </a:t>
            </a:r>
            <a:r>
              <a:rPr lang="fr-FR" sz="140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addresses</a:t>
            </a:r>
            <a:r>
              <a:rPr lang="fr-FR" sz="1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, sensitive data </a:t>
            </a:r>
            <a:r>
              <a:rPr lang="fr-FR" sz="140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included</a:t>
            </a:r>
            <a:r>
              <a:rPr lang="fr-FR" sz="1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in </a:t>
            </a:r>
            <a:r>
              <a:rPr lang="fr-FR" sz="140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judicial</a:t>
            </a:r>
            <a:r>
              <a:rPr lang="fr-FR" sz="1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</a:t>
            </a:r>
            <a:r>
              <a:rPr lang="fr-FR" sz="140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decisions</a:t>
            </a:r>
            <a:r>
              <a:rPr lang="fr-FR" sz="1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</a:t>
            </a:r>
          </a:p>
          <a:p>
            <a:pPr lvl="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 At best </a:t>
            </a:r>
            <a:r>
              <a:rPr lang="fr-FR" sz="140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pseudonymisation</a:t>
            </a:r>
            <a:r>
              <a:rPr lang="fr-FR" sz="1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and not anonymisation</a:t>
            </a:r>
            <a:endParaRPr lang="fr-FR" sz="1400" b="1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Wingdings"/>
              <a:buChar char="à"/>
              <a:defRPr/>
            </a:pPr>
            <a:endParaRPr lang="fr-FR" sz="1400" b="1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Wingdings" panose="05000000000000000000" pitchFamily="2" charset="2"/>
            </a:endParaRP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Wingdings"/>
              <a:buChar char="à"/>
              <a:defRPr/>
            </a:pPr>
            <a:r>
              <a:rPr lang="fr-FR" sz="1400" b="1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Careful</a:t>
            </a:r>
            <a:r>
              <a:rPr lang="fr-FR" sz="14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about the possible use </a:t>
            </a:r>
            <a:r>
              <a:rPr lang="fr-FR" sz="1400" b="1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which</a:t>
            </a:r>
            <a:r>
              <a:rPr lang="fr-FR" sz="14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</a:t>
            </a:r>
            <a:r>
              <a:rPr lang="fr-FR" sz="1400" b="1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can</a:t>
            </a:r>
            <a:r>
              <a:rPr lang="fr-FR" sz="14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</a:t>
            </a:r>
            <a:r>
              <a:rPr lang="fr-FR" sz="1400" b="1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be</a:t>
            </a:r>
            <a:r>
              <a:rPr lang="fr-FR" sz="14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</a:t>
            </a:r>
            <a:r>
              <a:rPr lang="fr-FR" sz="1400" b="1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done</a:t>
            </a:r>
            <a:r>
              <a:rPr lang="fr-FR" sz="14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of </a:t>
            </a:r>
            <a:r>
              <a:rPr lang="fr-FR" sz="1400" b="1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these</a:t>
            </a:r>
            <a:r>
              <a:rPr lang="fr-FR" sz="14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data (</a:t>
            </a:r>
            <a:r>
              <a:rPr lang="fr-FR" sz="1400" b="1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names</a:t>
            </a:r>
            <a:r>
              <a:rPr lang="fr-FR" sz="14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of  parties, </a:t>
            </a:r>
            <a:r>
              <a:rPr lang="fr-FR" sz="1400" b="1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witnesses</a:t>
            </a:r>
            <a:r>
              <a:rPr lang="fr-FR" sz="14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, </a:t>
            </a:r>
            <a:r>
              <a:rPr lang="fr-FR" sz="1400" b="1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judges</a:t>
            </a:r>
            <a:r>
              <a:rPr lang="fr-FR" sz="14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) by </a:t>
            </a:r>
            <a:r>
              <a:rPr lang="fr-FR" sz="1400" b="1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third</a:t>
            </a:r>
            <a:r>
              <a:rPr lang="fr-FR" sz="14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parties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4277" name="Picture 2" descr="RÃ©sultat de recherche d'images pour &quot;loi pour une rÃ©publique numÃ©rique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6"/>
          <a:stretch>
            <a:fillRect/>
          </a:stretch>
        </p:blipFill>
        <p:spPr bwMode="auto">
          <a:xfrm>
            <a:off x="4686300" y="2190750"/>
            <a:ext cx="5438775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2905125"/>
            <a:ext cx="9144000" cy="39528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55299" name="Picture 6" descr="RÃ©sultat de recherche d'images pour &quot;chatbot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0" r="30482"/>
          <a:stretch>
            <a:fillRect/>
          </a:stretch>
        </p:blipFill>
        <p:spPr bwMode="auto">
          <a:xfrm>
            <a:off x="5259388" y="4965700"/>
            <a:ext cx="1722437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Picture 4" descr="RÃ©sultat de recherche d'images pour &quot;dashboard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838" y="4979988"/>
            <a:ext cx="3003550" cy="187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2" descr="RÃ©sultat de recherche d'images pour &quot;search engine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9988"/>
            <a:ext cx="2266950" cy="187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0" y="990600"/>
            <a:ext cx="9144000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800" dirty="0">
                <a:solidFill>
                  <a:schemeClr val="bg1">
                    <a:lumMod val="7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IA applications</a:t>
            </a:r>
          </a:p>
        </p:txBody>
      </p:sp>
      <p:sp>
        <p:nvSpPr>
          <p:cNvPr id="55303" name="ZoneTexte 4"/>
          <p:cNvSpPr txBox="1">
            <a:spLocks noChangeArrowheads="1"/>
          </p:cNvSpPr>
          <p:nvPr/>
        </p:nvSpPr>
        <p:spPr bwMode="auto">
          <a:xfrm>
            <a:off x="0" y="2041525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000" b="1">
                <a:latin typeface="Open Sans" charset="0"/>
                <a:ea typeface="Open Sans" charset="0"/>
                <a:cs typeface="Open Sans" charset="0"/>
              </a:rPr>
              <a:t>Artificial intelligence (AI) : possible use with case law</a:t>
            </a:r>
            <a:endParaRPr lang="fr-FR" altLang="en-US" sz="180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55304" name="AutoShape 2" descr="RÃ©sultat de recherche d'images pour &quot;data collection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55305" name="AutoShape 4" descr="RÃ©sultat de recherche d'images pour &quot;data collection&quot;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55306" name="AutoShape 6" descr="RÃ©sultat de recherche d'images pour &quot;data collection&quot;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8" name="ZoneTexte 7"/>
          <p:cNvSpPr txBox="1"/>
          <p:nvPr/>
        </p:nvSpPr>
        <p:spPr>
          <a:xfrm>
            <a:off x="895350" y="2860675"/>
            <a:ext cx="1371600" cy="3154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9900" b="1" dirty="0">
                <a:solidFill>
                  <a:schemeClr val="bg1">
                    <a:lumMod val="8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  <a:endParaRPr lang="fr-FR" sz="16600" dirty="0">
              <a:solidFill>
                <a:schemeClr val="bg1">
                  <a:lumMod val="85000"/>
                </a:schemeClr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-139700" y="3548063"/>
            <a:ext cx="23050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Search</a:t>
            </a:r>
            <a:r>
              <a:rPr lang="fr-FR" sz="2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2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engines</a:t>
            </a:r>
            <a:endParaRPr lang="fr-FR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962275" y="2868613"/>
            <a:ext cx="1371600" cy="31543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9900" b="1" dirty="0">
                <a:solidFill>
                  <a:schemeClr val="bg1">
                    <a:lumMod val="8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266950" y="3575050"/>
            <a:ext cx="21717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Administration of justice</a:t>
            </a:r>
            <a:endParaRPr lang="fr-FR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962525" y="2860675"/>
            <a:ext cx="1371600" cy="3154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9900" b="1" dirty="0">
                <a:solidFill>
                  <a:schemeClr val="bg1">
                    <a:lumMod val="8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794250" y="3579813"/>
            <a:ext cx="1574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Chatbot</a:t>
            </a:r>
            <a:endParaRPr lang="fr-FR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5313" name="Picture 14" descr="RÃ©sultat de recherche d'images pour &quot;predictive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13693"/>
          <a:stretch>
            <a:fillRect/>
          </a:stretch>
        </p:blipFill>
        <p:spPr bwMode="auto">
          <a:xfrm>
            <a:off x="6965950" y="4965700"/>
            <a:ext cx="2178050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6800850" y="2868613"/>
            <a:ext cx="1371600" cy="31543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99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</a:t>
            </a:r>
          </a:p>
        </p:txBody>
      </p:sp>
      <p:sp>
        <p:nvSpPr>
          <p:cNvPr id="55315" name="ZoneTexte 14"/>
          <p:cNvSpPr txBox="1">
            <a:spLocks noChangeArrowheads="1"/>
          </p:cNvSpPr>
          <p:nvPr/>
        </p:nvSpPr>
        <p:spPr bwMode="auto">
          <a:xfrm>
            <a:off x="6334125" y="3575050"/>
            <a:ext cx="18351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000" b="1">
                <a:latin typeface="Open Sans" charset="0"/>
                <a:ea typeface="Open Sans" charset="0"/>
                <a:cs typeface="Open Sans" charset="0"/>
              </a:rPr>
              <a:t>Predictive justice</a:t>
            </a:r>
            <a:endParaRPr lang="fr-FR" altLang="en-US" sz="1800">
              <a:latin typeface="Open Sans" charset="0"/>
              <a:ea typeface="Open Sans" charset="0"/>
              <a:cs typeface="Open Sans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85950" y="4495800"/>
            <a:ext cx="5486400" cy="2362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13314" name="Picture 2" descr="RÃ©sultat de recherche d'images pour &quot;predictice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6" t="22211" r="12175" b="24222"/>
          <a:stretch>
            <a:fillRect/>
          </a:stretch>
        </p:blipFill>
        <p:spPr bwMode="auto">
          <a:xfrm>
            <a:off x="419100" y="3235325"/>
            <a:ext cx="8305800" cy="362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0" y="990600"/>
            <a:ext cx="91440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400" dirty="0">
                <a:solidFill>
                  <a:schemeClr val="bg1">
                    <a:lumMod val="7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Application</a:t>
            </a:r>
          </a:p>
        </p:txBody>
      </p:sp>
      <p:sp>
        <p:nvSpPr>
          <p:cNvPr id="56325" name="ZoneTexte 3"/>
          <p:cNvSpPr txBox="1">
            <a:spLocks noChangeArrowheads="1"/>
          </p:cNvSpPr>
          <p:nvPr/>
        </p:nvSpPr>
        <p:spPr bwMode="auto">
          <a:xfrm>
            <a:off x="0" y="1874838"/>
            <a:ext cx="8574088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2000" b="1">
                <a:latin typeface="Open Sans" charset="0"/>
                <a:ea typeface="Open Sans" charset="0"/>
                <a:cs typeface="Open Sans" charset="0"/>
              </a:rPr>
              <a:t>« Predictive » justice?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1800">
              <a:latin typeface="Open Sans" charset="0"/>
              <a:ea typeface="Open Sans" charset="0"/>
              <a:cs typeface="Open Sans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1800">
                <a:latin typeface="Open Sans" charset="0"/>
                <a:ea typeface="Open Sans" charset="0"/>
                <a:cs typeface="Open Sans" charset="0"/>
              </a:rPr>
              <a:t>Software anticipating a judicial decisions based on the analysis of a large quantity of case law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en-US" sz="1800"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5" name="Picture 2" descr="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95" t="12505" r="3497" b="46768"/>
          <a:stretch>
            <a:fillRect/>
          </a:stretch>
        </p:blipFill>
        <p:spPr bwMode="auto">
          <a:xfrm>
            <a:off x="842963" y="3286125"/>
            <a:ext cx="3440112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" t="53232" r="43871" b="8809"/>
          <a:stretch>
            <a:fillRect/>
          </a:stretch>
        </p:blipFill>
        <p:spPr bwMode="auto">
          <a:xfrm>
            <a:off x="4524375" y="3370263"/>
            <a:ext cx="3543300" cy="330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9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0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2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5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2000</Words>
  <Application>Microsoft Office PowerPoint</Application>
  <PresentationFormat>On-screen Show (4:3)</PresentationFormat>
  <Paragraphs>331</Paragraphs>
  <Slides>44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44</vt:i4>
      </vt:variant>
    </vt:vector>
  </HeadingPairs>
  <TitlesOfParts>
    <vt:vector size="67" baseType="lpstr">
      <vt:lpstr>Calibri</vt:lpstr>
      <vt:lpstr>Arial</vt:lpstr>
      <vt:lpstr>Arial Narrow</vt:lpstr>
      <vt:lpstr>Wingdings</vt:lpstr>
      <vt:lpstr>Open Sans Extrabold</vt:lpstr>
      <vt:lpstr>Arial Black</vt:lpstr>
      <vt:lpstr>Open Sans Condensed</vt:lpstr>
      <vt:lpstr>Open Sans</vt:lpstr>
      <vt:lpstr>Century Gothic</vt:lpstr>
      <vt:lpstr>1_Conception personnalisée</vt:lpstr>
      <vt:lpstr>2_Conception personnalisée</vt:lpstr>
      <vt:lpstr>Conception personnalisée</vt:lpstr>
      <vt:lpstr>4_Conception personnalisée</vt:lpstr>
      <vt:lpstr>3_Conception personnalisée</vt:lpstr>
      <vt:lpstr>5_Conception personnalisée</vt:lpstr>
      <vt:lpstr>6_Conception personnalisée</vt:lpstr>
      <vt:lpstr>7_Conception personnalisée</vt:lpstr>
      <vt:lpstr>8_Conception personnalisée</vt:lpstr>
      <vt:lpstr>9_Conception personnalisée</vt:lpstr>
      <vt:lpstr>10_Conception personnalisée</vt:lpstr>
      <vt:lpstr>11_Conception personnalisée</vt:lpstr>
      <vt:lpstr>12_Conception personnalisée</vt:lpstr>
      <vt:lpstr>Office Theme</vt:lpstr>
      <vt:lpstr>The European Ethical Charter on the use of AI in judicial systems and their environment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European Ethical Charter on the use of AI in judicial systems </vt:lpstr>
      <vt:lpstr>European Ethical Charter on the use of AI in  judicial systems and their environment  </vt:lpstr>
      <vt:lpstr>European Ethical Charter on the use of AI in  judicial systems and their environment</vt:lpstr>
      <vt:lpstr>European Ethical Charter on the use of AI in  judicial systems and their environment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2019-01-17T13:08:46Z</dcterms:modified>
</cp:coreProperties>
</file>