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685" r:id="rId2"/>
    <p:sldMasterId id="2147483687" r:id="rId3"/>
    <p:sldMasterId id="2147483677" r:id="rId4"/>
    <p:sldMasterId id="2147483691" r:id="rId5"/>
    <p:sldMasterId id="2147483695" r:id="rId6"/>
  </p:sldMasterIdLst>
  <p:notesMasterIdLst>
    <p:notesMasterId r:id="rId33"/>
  </p:notesMasterIdLst>
  <p:handoutMasterIdLst>
    <p:handoutMasterId r:id="rId34"/>
  </p:handoutMasterIdLst>
  <p:sldIdLst>
    <p:sldId id="2294" r:id="rId7"/>
    <p:sldId id="1374" r:id="rId8"/>
    <p:sldId id="1326" r:id="rId9"/>
    <p:sldId id="1376" r:id="rId10"/>
    <p:sldId id="1409" r:id="rId11"/>
    <p:sldId id="1408" r:id="rId12"/>
    <p:sldId id="1406" r:id="rId13"/>
    <p:sldId id="1407" r:id="rId14"/>
    <p:sldId id="1410" r:id="rId15"/>
    <p:sldId id="2288" r:id="rId16"/>
    <p:sldId id="361" r:id="rId17"/>
    <p:sldId id="355" r:id="rId18"/>
    <p:sldId id="353" r:id="rId19"/>
    <p:sldId id="354" r:id="rId20"/>
    <p:sldId id="356" r:id="rId21"/>
    <p:sldId id="351" r:id="rId22"/>
    <p:sldId id="357" r:id="rId23"/>
    <p:sldId id="358" r:id="rId24"/>
    <p:sldId id="359" r:id="rId25"/>
    <p:sldId id="318" r:id="rId26"/>
    <p:sldId id="2289" r:id="rId27"/>
    <p:sldId id="2295" r:id="rId28"/>
    <p:sldId id="2297" r:id="rId29"/>
    <p:sldId id="2290" r:id="rId30"/>
    <p:sldId id="2292" r:id="rId31"/>
    <p:sldId id="331" r:id="rId32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00CC"/>
    <a:srgbClr val="0D347D"/>
    <a:srgbClr val="002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82111" autoAdjust="0"/>
  </p:normalViewPr>
  <p:slideViewPr>
    <p:cSldViewPr snapToGrid="0" snapToObjects="1">
      <p:cViewPr varScale="1">
        <p:scale>
          <a:sx n="52" d="100"/>
          <a:sy n="52" d="100"/>
        </p:scale>
        <p:origin x="167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03/11/2025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03/11/2025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1D898-C786-4C5B-BF7A-1E0F2AAC44B7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4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92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38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034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91D898-C786-4C5B-BF7A-1E0F2AAC44B7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Council of Europe will ensure that new initiatives and standards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gender transformative, taking into account the diverse situations of women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men, girls and boys, and multiple and intersecting forms of discrimination,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therefore result in better informed policy making, a better allocation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 and better governance, contributing to the sustainable advancement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gender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equality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transformative,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intersectional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</a:t>
            </a:r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rights-based approach to address the root causes of gender inequalities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Specific references in the context of violence against women and girls and domestic violence, decision-making processes, mainstreaming, budgeting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554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53A8A-6984-74F7-4981-96DFC77B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2B0EA-4FAA-2F18-357F-69B06AC8F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74C40-D255-4003-18BD-282E20FD1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Council of Europe will ensure that new initiatives and standards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gender transformative, taking into account the diverse situations of women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men, girls and boys, and multiple and intersecting forms of discrimination,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therefore result in better informed policy making, a better allocation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 and better governance, contributing to the sustainable advancement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gender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equality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transformative,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intersectional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</a:t>
            </a:r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rights-based approach to address the root causes of gender inequalities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Specific references in the context of violence against women and girls and domestic violence, decision-making processes, mainstreaming, budgeting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A7797-33B1-B7C6-95D7-E6B94F89E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018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4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+mn-lt"/>
              </a:rPr>
              <a:t>GM an objective of the Council of Europe Gender Equality Strategy 2018-2023 and of the previous strategy 2014-2017)</a:t>
            </a:r>
          </a:p>
          <a:p>
            <a:endParaRPr lang="en-GB" dirty="0"/>
          </a:p>
          <a:p>
            <a:r>
              <a:rPr lang="en-GB" dirty="0"/>
              <a:t>52 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2C148-D5B3-4C4A-AA91-F9B0E6B1B0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9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2C148-D5B3-4C4A-AA91-F9B0E6B1B0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05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baseline="0" dirty="0">
                <a:solidFill>
                  <a:srgbClr val="1F487C"/>
                </a:solidFill>
                <a:latin typeface="Calibri" panose="020F0502020204030204" pitchFamily="34" charset="0"/>
              </a:rPr>
              <a:t>1: change of perspective and look at your issues differently</a:t>
            </a:r>
          </a:p>
          <a:p>
            <a:r>
              <a:rPr lang="en-GB" sz="1800" b="0" i="0" u="none" strike="noStrike" baseline="0" dirty="0">
                <a:solidFill>
                  <a:srgbClr val="1F487C"/>
                </a:solidFill>
                <a:latin typeface="Calibri" panose="020F0502020204030204" pitchFamily="34" charset="0"/>
              </a:rPr>
              <a:t>2: what helps a lot is to find the right information, contacts, data</a:t>
            </a:r>
          </a:p>
          <a:p>
            <a:r>
              <a:rPr lang="en-GB" sz="1800" b="0" i="0" u="none" strike="noStrike" baseline="0" dirty="0">
                <a:solidFill>
                  <a:srgbClr val="1F487C"/>
                </a:solidFill>
                <a:latin typeface="Calibri" panose="020F0502020204030204" pitchFamily="34" charset="0"/>
              </a:rPr>
              <a:t>3: there are allies/ organisations that support your 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2C148-D5B3-4C4A-AA91-F9B0E6B1B0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85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baseline="0" dirty="0">
                <a:solidFill>
                  <a:srgbClr val="002060"/>
                </a:solidFill>
                <a:latin typeface="+mn-lt"/>
              </a:rPr>
              <a:t>Be aware of the potential existence of good-quality research that you could build 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157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546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45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10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4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370" y="1217422"/>
            <a:ext cx="8103234" cy="369332"/>
          </a:xfrm>
        </p:spPr>
        <p:txBody>
          <a:bodyPr lIns="0" tIns="0" rIns="0" bIns="0"/>
          <a:lstStyle>
            <a:lvl1pPr algn="ctr">
              <a:defRPr sz="2400" b="1" i="0">
                <a:solidFill>
                  <a:schemeClr val="tx1"/>
                </a:solidFill>
                <a:latin typeface="Segoe UI"/>
                <a:cs typeface="Segoe U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4370" y="1911246"/>
            <a:ext cx="8103234" cy="456450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77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5B452-40F5-45A6-9C99-7B50BA13558E}" type="datetime1">
              <a:rPr lang="fr-FR"/>
              <a:pPr>
                <a:defRPr/>
              </a:pPr>
              <a:t>03/11/2025</a:t>
            </a:fld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76F2-8241-4574-BAC4-034B08BFC37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2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572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1A8894FA-E79A-49D6-AB0D-845434CB65F5}" type="datetime1">
              <a:rPr lang="fr-FR"/>
              <a:pPr>
                <a:defRPr/>
              </a:pPr>
              <a:t>03/11/2025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DA9A1300-6319-450F-9B0D-C1AEE4B535B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531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5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rm.coe.int/toolkit-on-gender-mainstreaming-monitoring-bodies-2024-2759-5480-7818-/1680b146e8" TargetMode="External"/><Relationship Id="rId7" Type="http://schemas.openxmlformats.org/officeDocument/2006/relationships/hyperlink" Target="https://rm.coe.int/guidelines-for-the-use-of-language-as-a-driver-of-inclusivity/1680aec23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rm.coe.int/prems-018722-gbr-2573-handbook-gender-equality-rapporteurs-web-16x24/1680a77214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m.coe.int/liste-gers-2021-bilingual-29-10-2021/1680a4584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oe.int/en/web/genderequality/gender-equality-rapporteurs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pacity4dev.europa.eu/library/gender-transformative-approaches-concept-note_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ecile.greboval@coe.int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oe.int/equality" TargetMode="External"/><Relationship Id="rId5" Type="http://schemas.openxmlformats.org/officeDocument/2006/relationships/hyperlink" Target="https://www.coe.int/en/web/genderequality/gender-mainstreaming" TargetMode="External"/><Relationship Id="rId4" Type="http://schemas.openxmlformats.org/officeDocument/2006/relationships/hyperlink" Target="https://www.coe.int/gender-mainstream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m.coe.int/council-of-europe-gers-handbook-oct-2018-2-/16808ee74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help.elearning.ext.coe.int/login/index.php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m.coe.int/guidelines-for-the-use-of-language-as-a-driver-of-inclusivity/1680aec235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B5AC9D4-5996-E74D-B549-144F8726F6AF}"/>
              </a:ext>
            </a:extLst>
          </p:cNvPr>
          <p:cNvSpPr txBox="1">
            <a:spLocks/>
          </p:cNvSpPr>
          <p:nvPr/>
        </p:nvSpPr>
        <p:spPr bwMode="auto">
          <a:xfrm>
            <a:off x="0" y="4364482"/>
            <a:ext cx="9144000" cy="13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0066CC"/>
                </a:solidFill>
                <a:latin typeface="Arial Narrow" panose="020B0606020202030204" pitchFamily="34" charset="0"/>
              </a:rPr>
              <a:t>The role of Gender Equality Rapporteurs</a:t>
            </a:r>
            <a:br>
              <a:rPr lang="en-GB" sz="2800" b="1" dirty="0">
                <a:solidFill>
                  <a:srgbClr val="0066CC"/>
                </a:solidFill>
                <a:latin typeface="Arial Narrow" panose="020B0606020202030204" pitchFamily="34" charset="0"/>
              </a:rPr>
            </a:br>
            <a:r>
              <a:rPr lang="en-GB" sz="2800" b="1" dirty="0">
                <a:latin typeface="Arial Narrow" panose="020B0606020202030204" pitchFamily="34" charset="0"/>
              </a:rPr>
              <a:t>Workshop on gender equality and intersectionality mainstreaming, Strasbourg, 3-4.11.2025</a:t>
            </a:r>
            <a:br>
              <a:rPr lang="fr-FR" sz="8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FR" sz="8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Cécile Gréboval,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Senior Gender Equality Advisor -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Programme Manager, Gender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mainstreaming, </a:t>
            </a:r>
            <a:endParaRPr lang="fr-FR" altLang="fr-FR" sz="2800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D0201B8-EEBF-CC43-8BB7-941A9A511013}"/>
              </a:ext>
            </a:extLst>
          </p:cNvPr>
          <p:cNvSpPr txBox="1">
            <a:spLocks/>
          </p:cNvSpPr>
          <p:nvPr/>
        </p:nvSpPr>
        <p:spPr bwMode="auto">
          <a:xfrm>
            <a:off x="8750300" y="560228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fld id="{699CF19A-7161-413F-9287-4C992689AB01}" type="slidenum">
              <a:rPr lang="fr-FR" altLang="fr-FR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t>1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5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241EE-B5B0-4F69-BFB4-DB2AD29F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70" y="1217422"/>
            <a:ext cx="8103234" cy="4894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sz="27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4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 descr="A group of people standing in a hallway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D19B9A8-E655-4FE8-EE38-F49F9C4C7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416" y="1055062"/>
            <a:ext cx="2816508" cy="4479638"/>
          </a:xfrm>
          <a:prstGeom prst="rect">
            <a:avLst/>
          </a:prstGeom>
        </p:spPr>
      </p:pic>
      <p:pic>
        <p:nvPicPr>
          <p:cNvPr id="8" name="Picture 7" descr="A group of people wearing hard hat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C5C9898-FC2E-C0AA-B115-92ABD7235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58" y="2046506"/>
            <a:ext cx="2816508" cy="441122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C1EC387-646F-26BA-BEB6-08F77B41B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075" y="2280903"/>
            <a:ext cx="2973925" cy="45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9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11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5353" y="1102936"/>
            <a:ext cx="795242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en-GB" sz="2900" noProof="1">
              <a:ea typeface="Arial" charset="0"/>
              <a:cs typeface="Arial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977DC-D55B-2A97-B60E-19A0CBCD1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71" t="23604" r="9841" b="5788"/>
          <a:stretch/>
        </p:blipFill>
        <p:spPr>
          <a:xfrm>
            <a:off x="-203395" y="1180758"/>
            <a:ext cx="10371793" cy="54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27778-4BC3-A89E-ADAD-CFED8749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958"/>
            <a:ext cx="8229600" cy="49102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070C0"/>
                </a:solidFill>
              </a:rPr>
              <a:t>Online course on gender equality and gender mainstreaming</a:t>
            </a:r>
          </a:p>
          <a:p>
            <a:pPr marL="0" indent="0" algn="ctr">
              <a:buNone/>
            </a:pPr>
            <a:endParaRPr lang="en-GB" sz="1200" b="1" dirty="0">
              <a:solidFill>
                <a:srgbClr val="0070C0"/>
              </a:solidFill>
            </a:endParaRP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dirty="0"/>
              <a:t>Launched on </a:t>
            </a:r>
            <a:r>
              <a:rPr lang="en-GB" b="1" dirty="0">
                <a:solidFill>
                  <a:srgbClr val="0070C0"/>
                </a:solidFill>
              </a:rPr>
              <a:t>International Women’s Day 2024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dirty="0"/>
              <a:t>Available for </a:t>
            </a:r>
            <a:r>
              <a:rPr lang="en-GB" b="1" dirty="0">
                <a:solidFill>
                  <a:srgbClr val="0070C0"/>
                </a:solidFill>
              </a:rPr>
              <a:t>free to everyone </a:t>
            </a:r>
            <a:r>
              <a:rPr lang="en-GB" dirty="0"/>
              <a:t>on the </a:t>
            </a:r>
            <a:r>
              <a:rPr lang="en-GB" dirty="0" err="1"/>
              <a:t>CoE</a:t>
            </a:r>
            <a:r>
              <a:rPr lang="en-GB" dirty="0"/>
              <a:t> HELP Platform 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dirty="0"/>
              <a:t>Takes about </a:t>
            </a:r>
            <a:r>
              <a:rPr lang="en-GB" b="1" dirty="0">
                <a:solidFill>
                  <a:srgbClr val="0070C0"/>
                </a:solidFill>
              </a:rPr>
              <a:t>2,5 hours - EN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rgbClr val="0070C0"/>
                </a:solidFill>
              </a:rPr>
              <a:t>Target audience</a:t>
            </a:r>
            <a:r>
              <a:rPr lang="en-GB" dirty="0"/>
              <a:t>: </a:t>
            </a:r>
            <a:r>
              <a:rPr lang="en-GB" dirty="0" err="1"/>
              <a:t>CoE</a:t>
            </a:r>
            <a:r>
              <a:rPr lang="en-GB" dirty="0"/>
              <a:t> staff and experts but also anyone interested in learning about gender equality and gender mainstreaming</a:t>
            </a:r>
          </a:p>
          <a:p>
            <a:pPr>
              <a:buClr>
                <a:srgbClr val="0066CC"/>
              </a:buClr>
              <a:buFont typeface="Wingdings" panose="05000000000000000000" pitchFamily="2" charset="2"/>
              <a:buChar char="ü"/>
            </a:pPr>
            <a:r>
              <a:rPr lang="en-GB" dirty="0"/>
              <a:t>An </a:t>
            </a:r>
            <a:r>
              <a:rPr lang="en-GB" b="1" dirty="0">
                <a:solidFill>
                  <a:srgbClr val="0066CC"/>
                </a:solidFill>
              </a:rPr>
              <a:t>introduction and 3 modules</a:t>
            </a:r>
          </a:p>
        </p:txBody>
      </p:sp>
    </p:spTree>
    <p:extLst>
      <p:ext uri="{BB962C8B-B14F-4D97-AF65-F5344CB8AC3E}">
        <p14:creationId xmlns:p14="http://schemas.microsoft.com/office/powerpoint/2010/main" val="343681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13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5353" y="1102936"/>
            <a:ext cx="795242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GB" sz="2600" dirty="0">
              <a:cs typeface="Arial" panose="020B0604020202020204" pitchFamily="34" charset="0"/>
            </a:endParaRPr>
          </a:p>
          <a:p>
            <a:pPr algn="ctr"/>
            <a:endParaRPr lang="en-GB" sz="9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E5364-4F78-992E-D705-AF930CCAB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9" t="19064" r="12888" b="6172"/>
          <a:stretch/>
        </p:blipFill>
        <p:spPr>
          <a:xfrm>
            <a:off x="275087" y="1285567"/>
            <a:ext cx="8672267" cy="53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14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5353" y="1102936"/>
            <a:ext cx="795242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GB" sz="2600" dirty="0">
              <a:cs typeface="Arial" panose="020B0604020202020204" pitchFamily="34" charset="0"/>
            </a:endParaRPr>
          </a:p>
          <a:p>
            <a:pPr algn="ctr"/>
            <a:endParaRPr lang="en-GB" sz="9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42290-1358-9BC5-EEF2-BDF771275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9" t="20713" r="8492" b="10851"/>
          <a:stretch/>
        </p:blipFill>
        <p:spPr>
          <a:xfrm>
            <a:off x="282102" y="1546698"/>
            <a:ext cx="8297693" cy="48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358848-346F-0A54-BF77-9DA3F0845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441" t="22810" r="8440" b="9710"/>
          <a:stretch/>
        </p:blipFill>
        <p:spPr>
          <a:xfrm>
            <a:off x="201887" y="1563329"/>
            <a:ext cx="8740226" cy="5008567"/>
          </a:xfrm>
        </p:spPr>
      </p:pic>
    </p:spTree>
    <p:extLst>
      <p:ext uri="{BB962C8B-B14F-4D97-AF65-F5344CB8AC3E}">
        <p14:creationId xmlns:p14="http://schemas.microsoft.com/office/powerpoint/2010/main" val="302048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16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05353" y="1102936"/>
            <a:ext cx="795242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GB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GB" sz="2600" dirty="0">
              <a:cs typeface="Arial" panose="020B0604020202020204" pitchFamily="34" charset="0"/>
            </a:endParaRPr>
          </a:p>
          <a:p>
            <a:pPr algn="ctr"/>
            <a:endParaRPr lang="en-GB" sz="9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66CC"/>
              </a:buClr>
              <a:buFont typeface="Wingdings" panose="05000000000000000000" pitchFamily="2" charset="2"/>
              <a:buChar char="ü"/>
            </a:pPr>
            <a:endParaRPr lang="fr-FR" sz="2900" dirty="0"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05C21-B179-072B-EC93-AA7EDDE32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90" t="20589" r="11277" b="8581"/>
          <a:stretch/>
        </p:blipFill>
        <p:spPr>
          <a:xfrm>
            <a:off x="169764" y="1447135"/>
            <a:ext cx="8804472" cy="49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ADD7D0-D882-34CB-40F6-64C6FA6E6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664" t="16742" r="9811" b="9289"/>
          <a:stretch/>
        </p:blipFill>
        <p:spPr>
          <a:xfrm>
            <a:off x="471948" y="1221276"/>
            <a:ext cx="8791431" cy="5007414"/>
          </a:xfrm>
        </p:spPr>
      </p:pic>
    </p:spTree>
    <p:extLst>
      <p:ext uri="{BB962C8B-B14F-4D97-AF65-F5344CB8AC3E}">
        <p14:creationId xmlns:p14="http://schemas.microsoft.com/office/powerpoint/2010/main" val="120160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EB976-93E2-124B-E202-3EC521C3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F53F0-6341-BEBA-BD7F-242820A44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17" t="21509" r="8205" b="11986"/>
          <a:stretch/>
        </p:blipFill>
        <p:spPr>
          <a:xfrm>
            <a:off x="193012" y="1445344"/>
            <a:ext cx="8950988" cy="50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7C30C4-2EB1-4F9C-9F71-2E97EFED1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802" t="17583" r="7683" b="10970"/>
          <a:stretch/>
        </p:blipFill>
        <p:spPr>
          <a:xfrm>
            <a:off x="137652" y="1297858"/>
            <a:ext cx="8849492" cy="5152102"/>
          </a:xfrm>
        </p:spPr>
      </p:pic>
    </p:spTree>
    <p:extLst>
      <p:ext uri="{BB962C8B-B14F-4D97-AF65-F5344CB8AC3E}">
        <p14:creationId xmlns:p14="http://schemas.microsoft.com/office/powerpoint/2010/main" val="228082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BAB44-B747-4681-9C45-228597C5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rgbClr val="0066CC"/>
                </a:solidFill>
              </a:rPr>
              <a:t>Who are the GERs?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69812-7D82-430E-8B2F-D95BBF1C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70" y="1911246"/>
            <a:ext cx="8103234" cy="42011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2060"/>
                </a:solidFill>
                <a:latin typeface="+mn-lt"/>
              </a:rPr>
              <a:t>Gender Equality Rapporteurs (GERs) were first introduced in the Council of Europe through the launching of the </a:t>
            </a:r>
            <a:r>
              <a:rPr lang="en-GB" sz="2800" b="1" dirty="0">
                <a:solidFill>
                  <a:srgbClr val="002060"/>
                </a:solidFill>
                <a:latin typeface="+mn-lt"/>
              </a:rPr>
              <a:t>Transversal Programme on Gender Equality (2012)</a:t>
            </a:r>
            <a:r>
              <a:rPr lang="en-GB" sz="2800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pPr marL="0" indent="0">
              <a:buNone/>
            </a:pPr>
            <a:endParaRPr lang="en-GB" sz="28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2060"/>
                </a:solidFill>
                <a:latin typeface="+mn-lt"/>
              </a:rPr>
              <a:t>GERs are </a:t>
            </a:r>
            <a:r>
              <a:rPr lang="en-GB" sz="2800" b="1" dirty="0">
                <a:solidFill>
                  <a:srgbClr val="002060"/>
                </a:solidFill>
                <a:latin typeface="+mn-lt"/>
              </a:rPr>
              <a:t>central actors </a:t>
            </a:r>
            <a:r>
              <a:rPr lang="en-GB" sz="2800" dirty="0">
                <a:solidFill>
                  <a:srgbClr val="002060"/>
                </a:solidFill>
                <a:latin typeface="+mn-lt"/>
              </a:rPr>
              <a:t>for the implementation of gender mainstreaming throughout the Organisation.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8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2060"/>
                </a:solidFill>
                <a:latin typeface="+mn-lt"/>
              </a:rPr>
              <a:t>As of November 2025, </a:t>
            </a:r>
            <a:r>
              <a:rPr lang="en-GB" sz="2800" b="1" dirty="0">
                <a:solidFill>
                  <a:srgbClr val="00206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50+ GERs </a:t>
            </a:r>
            <a:r>
              <a:rPr lang="en-GB" sz="2800" dirty="0">
                <a:solidFill>
                  <a:srgbClr val="002060"/>
                </a:solidFill>
                <a:latin typeface="+mn-lt"/>
              </a:rPr>
              <a:t>have been appointed. 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8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rgbClr val="002060"/>
                </a:solidFill>
                <a:latin typeface="+mn-lt"/>
              </a:rPr>
              <a:t>This has led to </a:t>
            </a:r>
            <a:r>
              <a:rPr lang="en-GB" sz="2800" b="1" dirty="0">
                <a:solidFill>
                  <a:srgbClr val="002060"/>
                </a:solidFill>
                <a:latin typeface="+mn-lt"/>
              </a:rPr>
              <a:t>sustained efforts </a:t>
            </a:r>
            <a:r>
              <a:rPr lang="en-GB" sz="2800" dirty="0">
                <a:solidFill>
                  <a:srgbClr val="002060"/>
                </a:solidFill>
                <a:latin typeface="+mn-lt"/>
              </a:rPr>
              <a:t>to introduce a gender equality perspective in a growing number of policies of the Council of Europe.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57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B5AC9D4-5996-E74D-B549-144F8726F6AF}"/>
              </a:ext>
            </a:extLst>
          </p:cNvPr>
          <p:cNvSpPr txBox="1">
            <a:spLocks/>
          </p:cNvSpPr>
          <p:nvPr/>
        </p:nvSpPr>
        <p:spPr bwMode="auto">
          <a:xfrm>
            <a:off x="0" y="4364482"/>
            <a:ext cx="9144000" cy="13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sz="3600" b="1" dirty="0">
                <a:solidFill>
                  <a:srgbClr val="0066CC"/>
                </a:solidFill>
                <a:latin typeface="Arial Narrow" panose="020B0606020202030204" pitchFamily="34" charset="0"/>
              </a:rPr>
              <a:t>The use of ‘gender transformative’ approaches</a:t>
            </a:r>
            <a:r>
              <a:rPr lang="en-US" sz="2800" dirty="0"/>
              <a:t>	</a:t>
            </a:r>
          </a:p>
          <a:p>
            <a:pPr eaLnBrk="1" hangingPunct="1"/>
            <a:endParaRPr lang="fr-FR" sz="1050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fr-FR" sz="1050" b="1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Krista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Orama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Policy Advisor, Gender Equality Division</a:t>
            </a:r>
            <a:endParaRPr lang="fr-FR" altLang="fr-FR" sz="4000" dirty="0"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D0201B8-EEBF-CC43-8BB7-941A9A511013}"/>
              </a:ext>
            </a:extLst>
          </p:cNvPr>
          <p:cNvSpPr txBox="1">
            <a:spLocks/>
          </p:cNvSpPr>
          <p:nvPr/>
        </p:nvSpPr>
        <p:spPr bwMode="auto">
          <a:xfrm>
            <a:off x="8750300" y="560228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fld id="{699CF19A-7161-413F-9287-4C992689AB01}" type="slidenum">
              <a:rPr lang="fr-FR" altLang="fr-FR" sz="100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t>20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49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944E8-35E7-80BD-3FF1-CD4B8A49B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4B87D-0DC2-1CAE-57DC-E1D764F8D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958"/>
            <a:ext cx="8229600" cy="4910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070C0"/>
                </a:solidFill>
              </a:rPr>
              <a:t>Gender equality integration continuum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25A385F-0723-0EF6-7FD4-AD983BCB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4" y="1831745"/>
            <a:ext cx="8992836" cy="40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41E82-0EE3-D172-AFFB-E767B43BC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C6E8F8-60B4-326A-064B-544966AE3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958"/>
            <a:ext cx="8229600" cy="4910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070C0"/>
                </a:solidFill>
              </a:rPr>
              <a:t>Gender equality integration continuum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1B5D839-339B-1C92-C8A1-58CBB28F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4" y="1831745"/>
            <a:ext cx="8992836" cy="4073669"/>
          </a:xfrm>
          <a:prstGeom prst="rect">
            <a:avLst/>
          </a:prstGeom>
        </p:spPr>
      </p:pic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11793EC5-F20B-D462-4020-E118ED8CF6FE}"/>
              </a:ext>
            </a:extLst>
          </p:cNvPr>
          <p:cNvSpPr/>
          <p:nvPr/>
        </p:nvSpPr>
        <p:spPr>
          <a:xfrm rot="5400000">
            <a:off x="5264953" y="2037890"/>
            <a:ext cx="1369649" cy="3966519"/>
          </a:xfrm>
          <a:prstGeom prst="round2SameRect">
            <a:avLst/>
          </a:prstGeom>
          <a:noFill/>
          <a:ln>
            <a:solidFill>
              <a:srgbClr val="0000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BB383AE-956E-7D53-687D-68FBB5C06F12}"/>
              </a:ext>
            </a:extLst>
          </p:cNvPr>
          <p:cNvSpPr/>
          <p:nvPr/>
        </p:nvSpPr>
        <p:spPr>
          <a:xfrm rot="5400000">
            <a:off x="4053640" y="5128682"/>
            <a:ext cx="930328" cy="378240"/>
          </a:xfrm>
          <a:prstGeom prst="rightArrow">
            <a:avLst/>
          </a:prstGeom>
          <a:ln>
            <a:solidFill>
              <a:srgbClr val="0066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FF800-8BD7-45DB-2088-E79984AFEBF0}"/>
              </a:ext>
            </a:extLst>
          </p:cNvPr>
          <p:cNvSpPr txBox="1"/>
          <p:nvPr/>
        </p:nvSpPr>
        <p:spPr>
          <a:xfrm>
            <a:off x="2375704" y="5905414"/>
            <a:ext cx="6617132" cy="923330"/>
          </a:xfrm>
          <a:prstGeom prst="rect">
            <a:avLst/>
          </a:prstGeom>
          <a:noFill/>
          <a:ln>
            <a:solidFill>
              <a:srgbClr val="0066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b="1" dirty="0"/>
              <a:t>‘Do no harm’ principle </a:t>
            </a:r>
            <a:r>
              <a:rPr lang="en-GB" dirty="0"/>
              <a:t>= operating at least at a gender sensitive level. Analysis incl. risk analysis required to be aware of gendered and intersectional aspects.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013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448B-75E2-E469-1E41-CF9AF3D0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9BAC2-DE8E-526C-D031-DDA307C1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958"/>
            <a:ext cx="3472249" cy="491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0070C0"/>
                </a:solidFill>
              </a:rPr>
              <a:t>The continuum of violence against women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Source: </a:t>
            </a:r>
            <a:r>
              <a:rPr lang="en-GB" sz="1200" dirty="0">
                <a:hlinkClick r:id="rId2"/>
              </a:rPr>
              <a:t>Handbook for Gender Equality Rapporteurs. Gender equality and gender mainstreaming in practice</a:t>
            </a:r>
            <a:r>
              <a:rPr lang="en-GB" sz="1200" dirty="0"/>
              <a:t> (Council of Europe, 2022)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840CC-D055-3F7B-10C6-08D09F09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196" y="1215958"/>
            <a:ext cx="3163330" cy="55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3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E1C16-3C2C-5B3F-66D2-12C7CDB9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8F8914-C9E6-10D7-5292-EF1ACB0FF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5958"/>
            <a:ext cx="8229600" cy="49102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600" b="1" dirty="0" err="1">
                <a:solidFill>
                  <a:srgbClr val="0070C0"/>
                </a:solidFill>
              </a:rPr>
              <a:t>CoE</a:t>
            </a:r>
            <a:r>
              <a:rPr lang="en-GB" sz="3600" b="1" dirty="0">
                <a:solidFill>
                  <a:srgbClr val="0070C0"/>
                </a:solidFill>
              </a:rPr>
              <a:t> Gender Equality Strategy 2024-2029 on gender transformative approaches</a:t>
            </a:r>
            <a:endParaRPr lang="en-GB" dirty="0"/>
          </a:p>
          <a:p>
            <a:pPr>
              <a:spcBef>
                <a:spcPts val="2400"/>
              </a:spcBef>
            </a:pPr>
            <a:r>
              <a:rPr lang="en-US" dirty="0"/>
              <a:t>Refers to a commonly used definition:</a:t>
            </a:r>
          </a:p>
          <a:p>
            <a:pPr marL="457200" lvl="1" indent="0">
              <a:buNone/>
            </a:pPr>
            <a:r>
              <a:rPr lang="en-US" i="1" dirty="0"/>
              <a:t>Gender transformative approaches seek to challenge gender inequality by transforming harmful</a:t>
            </a:r>
            <a:r>
              <a:rPr lang="en-US" b="1" i="1" dirty="0"/>
              <a:t> gender norms, roles and relations</a:t>
            </a:r>
            <a:r>
              <a:rPr lang="en-US" i="1" dirty="0"/>
              <a:t>, while working towards  </a:t>
            </a:r>
            <a:r>
              <a:rPr lang="en-US" b="1" i="1" dirty="0"/>
              <a:t>redistributing power, resources and services </a:t>
            </a:r>
            <a:r>
              <a:rPr lang="en-US" i="1" dirty="0"/>
              <a:t>more equally (UNFPA 2023).</a:t>
            </a:r>
          </a:p>
          <a:p>
            <a:pPr>
              <a:spcBef>
                <a:spcPts val="2400"/>
              </a:spcBef>
            </a:pPr>
            <a:r>
              <a:rPr lang="en-GB" dirty="0"/>
              <a:t>Guides us to:</a:t>
            </a:r>
          </a:p>
          <a:p>
            <a:pPr marL="457200" lvl="1" indent="0">
              <a:buNone/>
            </a:pPr>
            <a:r>
              <a:rPr lang="en-GB" dirty="0"/>
              <a:t>… address the </a:t>
            </a:r>
            <a:r>
              <a:rPr lang="en-GB" b="1" dirty="0"/>
              <a:t>root causes </a:t>
            </a:r>
            <a:r>
              <a:rPr lang="en-GB" dirty="0"/>
              <a:t>of gender inequality</a:t>
            </a:r>
          </a:p>
          <a:p>
            <a:pPr marL="457200" lvl="1" indent="0">
              <a:buNone/>
            </a:pPr>
            <a:r>
              <a:rPr lang="en-GB" dirty="0"/>
              <a:t>… through applying a </a:t>
            </a:r>
            <a:r>
              <a:rPr lang="en-GB" b="1" dirty="0"/>
              <a:t>transformative</a:t>
            </a:r>
            <a:r>
              <a:rPr lang="en-GB" dirty="0"/>
              <a:t>, </a:t>
            </a:r>
            <a:r>
              <a:rPr lang="en-GB" b="1" dirty="0"/>
              <a:t>intersectional</a:t>
            </a:r>
            <a:r>
              <a:rPr lang="en-GB" dirty="0"/>
              <a:t> and </a:t>
            </a:r>
            <a:r>
              <a:rPr lang="en-GB" b="1" dirty="0"/>
              <a:t>human</a:t>
            </a:r>
            <a:r>
              <a:rPr lang="en-GB" dirty="0"/>
              <a:t> </a:t>
            </a:r>
            <a:r>
              <a:rPr lang="en-GB" b="1" dirty="0"/>
              <a:t>rights-based</a:t>
            </a:r>
            <a:r>
              <a:rPr lang="en-GB" dirty="0"/>
              <a:t> approach</a:t>
            </a:r>
          </a:p>
          <a:p>
            <a:pPr marL="457200" lvl="1" indent="0">
              <a:buNone/>
            </a:pPr>
            <a:r>
              <a:rPr lang="en-GB" dirty="0"/>
              <a:t> … with a view to resulting in </a:t>
            </a:r>
            <a:r>
              <a:rPr lang="en-GB" b="1" dirty="0"/>
              <a:t>better policy making </a:t>
            </a:r>
            <a:r>
              <a:rPr lang="en-GB" dirty="0"/>
              <a:t>and more sustainable advancement of gender equality.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640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EC96D-B4BA-49F1-6865-9F455604A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5AC2BC-E98C-BEF7-C41A-64968345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2103" y="1215958"/>
            <a:ext cx="9428205" cy="7734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070C0"/>
                </a:solidFill>
              </a:rPr>
              <a:t>How to apply gender transformative approaches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88FFF-C207-94E7-48D1-02B67F05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75" y="2367501"/>
            <a:ext cx="4682558" cy="246655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46C0646-A976-EBCF-0D37-F27B4D395024}"/>
              </a:ext>
            </a:extLst>
          </p:cNvPr>
          <p:cNvSpPr txBox="1">
            <a:spLocks/>
          </p:cNvSpPr>
          <p:nvPr/>
        </p:nvSpPr>
        <p:spPr>
          <a:xfrm>
            <a:off x="123567" y="2367501"/>
            <a:ext cx="4214308" cy="32745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fr-FR" sz="2600" dirty="0" err="1"/>
              <a:t>Identify</a:t>
            </a:r>
            <a:r>
              <a:rPr lang="fr-FR" sz="2600" dirty="0"/>
              <a:t> the </a:t>
            </a:r>
            <a:r>
              <a:rPr lang="fr-FR" sz="2600" dirty="0" err="1"/>
              <a:t>gender</a:t>
            </a:r>
            <a:r>
              <a:rPr lang="fr-FR" sz="2600" dirty="0"/>
              <a:t> </a:t>
            </a:r>
            <a:r>
              <a:rPr lang="fr-FR" sz="2600" dirty="0" err="1"/>
              <a:t>norms</a:t>
            </a:r>
            <a:r>
              <a:rPr lang="fr-FR" sz="2600" dirty="0"/>
              <a:t>, </a:t>
            </a:r>
            <a:r>
              <a:rPr lang="fr-FR" sz="2600" dirty="0" err="1"/>
              <a:t>roles</a:t>
            </a:r>
            <a:r>
              <a:rPr lang="fr-FR" sz="2600" dirty="0"/>
              <a:t> and relations, incl. power relations, relevant for </a:t>
            </a:r>
            <a:r>
              <a:rPr lang="fr-FR" sz="2600" dirty="0" err="1"/>
              <a:t>your</a:t>
            </a:r>
            <a:r>
              <a:rPr lang="fr-FR" sz="2600" dirty="0"/>
              <a:t> </a:t>
            </a:r>
            <a:r>
              <a:rPr lang="fr-FR" sz="2600" dirty="0" err="1"/>
              <a:t>committee’s</a:t>
            </a:r>
            <a:r>
              <a:rPr lang="fr-FR" sz="2600" dirty="0"/>
              <a:t> area of </a:t>
            </a:r>
            <a:r>
              <a:rPr lang="fr-FR" sz="2600" dirty="0" err="1"/>
              <a:t>work</a:t>
            </a:r>
            <a:r>
              <a:rPr lang="fr-FR" sz="2600" dirty="0"/>
              <a:t>.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Analyse dimensions of change.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fr-FR" sz="2600" dirty="0"/>
              <a:t>Explore and set objectives on how </a:t>
            </a:r>
            <a:r>
              <a:rPr lang="fr-FR" sz="2600" dirty="0" err="1"/>
              <a:t>your</a:t>
            </a:r>
            <a:r>
              <a:rPr lang="fr-FR" sz="2600" dirty="0"/>
              <a:t> </a:t>
            </a:r>
            <a:r>
              <a:rPr lang="fr-FR" sz="2600" dirty="0" err="1"/>
              <a:t>committee’s</a:t>
            </a:r>
            <a:r>
              <a:rPr lang="fr-FR" sz="2600" dirty="0"/>
              <a:t> </a:t>
            </a:r>
            <a:r>
              <a:rPr lang="fr-FR" sz="2600" dirty="0" err="1"/>
              <a:t>work</a:t>
            </a:r>
            <a:r>
              <a:rPr lang="fr-FR" sz="2600" dirty="0"/>
              <a:t> can </a:t>
            </a:r>
            <a:r>
              <a:rPr lang="fr-FR" sz="2600" b="1" i="1" dirty="0" err="1"/>
              <a:t>contribute</a:t>
            </a:r>
            <a:r>
              <a:rPr lang="fr-FR" sz="2600" dirty="0"/>
              <a:t> to </a:t>
            </a:r>
            <a:r>
              <a:rPr lang="fr-FR" sz="2600" dirty="0" err="1"/>
              <a:t>addressing</a:t>
            </a:r>
            <a:r>
              <a:rPr lang="fr-FR" sz="2600" dirty="0"/>
              <a:t> the root causes of </a:t>
            </a:r>
            <a:r>
              <a:rPr lang="fr-FR" sz="2600" dirty="0" err="1"/>
              <a:t>gender</a:t>
            </a:r>
            <a:r>
              <a:rPr lang="fr-FR" sz="2600" dirty="0"/>
              <a:t> </a:t>
            </a:r>
            <a:r>
              <a:rPr lang="fr-FR" sz="2600" dirty="0" err="1"/>
              <a:t>inequalities</a:t>
            </a:r>
            <a:r>
              <a:rPr lang="fr-FR" sz="2600" dirty="0"/>
              <a:t> in </a:t>
            </a:r>
            <a:r>
              <a:rPr lang="fr-FR" sz="2600" dirty="0" err="1"/>
              <a:t>its</a:t>
            </a:r>
            <a:r>
              <a:rPr lang="fr-FR" sz="2600" dirty="0"/>
              <a:t> area.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7C6C079-5838-94B4-E6E1-F64D7A83A823}"/>
              </a:ext>
            </a:extLst>
          </p:cNvPr>
          <p:cNvSpPr txBox="1">
            <a:spLocks/>
          </p:cNvSpPr>
          <p:nvPr/>
        </p:nvSpPr>
        <p:spPr>
          <a:xfrm>
            <a:off x="4337874" y="5026763"/>
            <a:ext cx="4214307" cy="786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Figure: Four dimensions of social change (Ken Wilber, adapted with permission)</a:t>
            </a:r>
          </a:p>
          <a:p>
            <a:pPr marL="0" indent="0">
              <a:buNone/>
            </a:pPr>
            <a:r>
              <a:rPr lang="fr-FR" sz="1200" dirty="0"/>
              <a:t>Source: </a:t>
            </a:r>
            <a:r>
              <a:rPr lang="fr-FR" sz="1200" dirty="0">
                <a:hlinkClick r:id="rId4"/>
              </a:rPr>
              <a:t>Gender-Transformative </a:t>
            </a:r>
            <a:r>
              <a:rPr lang="fr-FR" sz="1200" dirty="0" err="1">
                <a:hlinkClick r:id="rId4"/>
              </a:rPr>
              <a:t>Approaches</a:t>
            </a:r>
            <a:r>
              <a:rPr lang="fr-FR" sz="1200" dirty="0">
                <a:hlinkClick r:id="rId4"/>
              </a:rPr>
              <a:t>: </a:t>
            </a:r>
            <a:r>
              <a:rPr lang="fr-FR" sz="1200" dirty="0" err="1">
                <a:hlinkClick r:id="rId4"/>
              </a:rPr>
              <a:t>From</a:t>
            </a:r>
            <a:r>
              <a:rPr lang="fr-FR" sz="1200" dirty="0">
                <a:hlinkClick r:id="rId4"/>
              </a:rPr>
              <a:t> Theory to Impact</a:t>
            </a:r>
            <a:r>
              <a:rPr lang="fr-FR" sz="1200" dirty="0"/>
              <a:t>, EUMS </a:t>
            </a:r>
            <a:r>
              <a:rPr lang="fr-FR" sz="1200" dirty="0" err="1"/>
              <a:t>Working</a:t>
            </a:r>
            <a:r>
              <a:rPr lang="fr-FR" sz="1200" dirty="0"/>
              <a:t> Group on Gender Transformative </a:t>
            </a:r>
            <a:r>
              <a:rPr lang="fr-FR" sz="1200" dirty="0" err="1"/>
              <a:t>Approaches</a:t>
            </a:r>
            <a:r>
              <a:rPr lang="fr-FR" sz="1200" dirty="0"/>
              <a:t> (2024)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5771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pPr/>
              <a:t>26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590261" y="2036616"/>
            <a:ext cx="67675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defTabSz="457200">
              <a:buFont typeface="Arial" charset="0"/>
              <a:buChar char="•"/>
            </a:pPr>
            <a:endParaRPr lang="fr-FR" sz="2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071" y="1181377"/>
            <a:ext cx="7455364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solidFill>
                  <a:srgbClr val="002A40"/>
                </a:solidFill>
                <a:hlinkClick r:id="rId3"/>
              </a:rPr>
              <a:t>cecile.greboval@coe.int</a:t>
            </a:r>
            <a:endParaRPr lang="en-GB" sz="3200" u="sng" dirty="0">
              <a:solidFill>
                <a:srgbClr val="002A40"/>
              </a:solidFill>
              <a:hlinkClick r:id="rId4"/>
            </a:endParaRPr>
          </a:p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hlinkClick r:id="rId5"/>
              </a:rPr>
              <a:t>krista.orama@coe.int 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hlinkClick r:id="rId5"/>
              </a:rPr>
              <a:t>Gender mainstreaming at the Council of Europe (coe.int)</a:t>
            </a:r>
            <a:endParaRPr lang="en-US" sz="3200" dirty="0"/>
          </a:p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solidFill>
                  <a:srgbClr val="002A40"/>
                </a:solidFill>
                <a:hlinkClick r:id="rId6"/>
              </a:rPr>
              <a:t>www.coe.int/equality</a:t>
            </a:r>
            <a:endParaRPr lang="fr-FR" sz="3200" dirty="0">
              <a:solidFill>
                <a:srgbClr val="002A40"/>
              </a:solidFill>
            </a:endParaRPr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DDCAA1FA-A748-4DA3-8CF4-D09750A64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3866" y="3155168"/>
            <a:ext cx="3282592" cy="32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0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7CF2-CC58-4D1F-931E-5A70DF5C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8028"/>
            <a:ext cx="7886700" cy="7572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6CC"/>
                </a:solidFill>
              </a:rPr>
              <a:t>The key role of Gender Equality Rapporteurs:  what the </a:t>
            </a:r>
            <a:r>
              <a:rPr lang="en-US" sz="2800" b="1" dirty="0" err="1">
                <a:solidFill>
                  <a:srgbClr val="0066CC"/>
                </a:solidFill>
              </a:rPr>
              <a:t>CoE</a:t>
            </a:r>
            <a:r>
              <a:rPr lang="en-US" sz="2800" b="1" dirty="0">
                <a:solidFill>
                  <a:srgbClr val="0066CC"/>
                </a:solidFill>
              </a:rPr>
              <a:t> recommends</a:t>
            </a:r>
            <a:br>
              <a:rPr lang="en-US" sz="2800" dirty="0">
                <a:solidFill>
                  <a:srgbClr val="0066CC"/>
                </a:solidFill>
              </a:rPr>
            </a:br>
            <a:endParaRPr lang="en-US" sz="2800" dirty="0">
              <a:solidFill>
                <a:srgbClr val="0066CC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6BA484-08E1-4AD6-91BC-9A2185747477}"/>
              </a:ext>
            </a:extLst>
          </p:cNvPr>
          <p:cNvSpPr/>
          <p:nvPr/>
        </p:nvSpPr>
        <p:spPr>
          <a:xfrm>
            <a:off x="336930" y="2346959"/>
            <a:ext cx="8532750" cy="28822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</a:rPr>
              <a:t>GERs play the role of ambassadors of gender equality and gender mainstreaming in their respective institutional setting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  <a:p>
            <a:pPr algn="just"/>
            <a:endParaRPr lang="en-US" b="1" dirty="0">
              <a:solidFill>
                <a:srgbClr val="002060"/>
              </a:solidFill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</a:rPr>
              <a:t>“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Handbook for Gender Equality Rapporteurs: Gender Equality and Gender Mainstreaming in Practice</a:t>
            </a:r>
            <a:r>
              <a:rPr lang="en-US" b="1" dirty="0">
                <a:solidFill>
                  <a:srgbClr val="002060"/>
                </a:solidFill>
              </a:rPr>
              <a:t>,” April 2022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41481D-00CA-44A1-953A-F953BC5C5202}"/>
              </a:ext>
            </a:extLst>
          </p:cNvPr>
          <p:cNvSpPr txBox="1"/>
          <p:nvPr/>
        </p:nvSpPr>
        <p:spPr>
          <a:xfrm>
            <a:off x="834561" y="5594144"/>
            <a:ext cx="803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What does this mean in practice? </a:t>
            </a:r>
          </a:p>
        </p:txBody>
      </p:sp>
    </p:spTree>
    <p:extLst>
      <p:ext uri="{BB962C8B-B14F-4D97-AF65-F5344CB8AC3E}">
        <p14:creationId xmlns:p14="http://schemas.microsoft.com/office/powerpoint/2010/main" val="393561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7CF2-CC58-4D1F-931E-5A70DF5C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80" y="988093"/>
            <a:ext cx="7886700" cy="75723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66CC"/>
                </a:solidFill>
              </a:rPr>
              <a:t>The three roles of Gender Equality Rapporteurs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0FFBC-F3BB-4E6F-AB75-F78B3F45F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80" y="2226469"/>
            <a:ext cx="7886700" cy="2878647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E74B4E0-5CD5-431E-9DF4-B2C3E9D2EB94}"/>
              </a:ext>
            </a:extLst>
          </p:cNvPr>
          <p:cNvSpPr/>
          <p:nvPr/>
        </p:nvSpPr>
        <p:spPr>
          <a:xfrm>
            <a:off x="36238" y="1426613"/>
            <a:ext cx="4393249" cy="2765038"/>
          </a:xfrm>
          <a:prstGeom prst="cloud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57175" indent="-257175" algn="ctr">
              <a:buAutoNum type="arabicPeriod"/>
            </a:pPr>
            <a:r>
              <a:rPr lang="en-US" sz="2400" b="1" dirty="0">
                <a:solidFill>
                  <a:srgbClr val="7030A0"/>
                </a:solidFill>
              </a:rPr>
              <a:t>Wear your gender and intersectional glasses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3A395AB-8F9B-49E8-8DDA-09F59BB38DAC}"/>
              </a:ext>
            </a:extLst>
          </p:cNvPr>
          <p:cNvSpPr/>
          <p:nvPr/>
        </p:nvSpPr>
        <p:spPr>
          <a:xfrm>
            <a:off x="2232862" y="3924565"/>
            <a:ext cx="4130047" cy="287864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solidFill>
                <a:srgbClr val="FFC00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2. Multiply knowledge and  inspire others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DF25AC0-1F1E-4ED9-88B9-E866398E3154}"/>
              </a:ext>
            </a:extLst>
          </p:cNvPr>
          <p:cNvSpPr/>
          <p:nvPr/>
        </p:nvSpPr>
        <p:spPr>
          <a:xfrm>
            <a:off x="5080529" y="1550916"/>
            <a:ext cx="4085863" cy="2765038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3. Be well connected and use networking</a:t>
            </a:r>
          </a:p>
        </p:txBody>
      </p:sp>
    </p:spTree>
    <p:extLst>
      <p:ext uri="{BB962C8B-B14F-4D97-AF65-F5344CB8AC3E}">
        <p14:creationId xmlns:p14="http://schemas.microsoft.com/office/powerpoint/2010/main" val="2765133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241EE-B5B0-4F69-BFB4-DB2AD29F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70" y="1217422"/>
            <a:ext cx="8103234" cy="48949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i="0" u="none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Compile information</a:t>
            </a:r>
            <a:endParaRPr lang="en-GB" sz="3200" b="0" i="0" u="none" strike="noStrike" baseline="0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700" b="1" dirty="0">
                <a:solidFill>
                  <a:srgbClr val="002060"/>
                </a:solidFill>
                <a:latin typeface="Calibri" panose="020F0502020204030204" pitchFamily="34" charset="0"/>
              </a:rPr>
              <a:t>Check previous gender mainstreaming </a:t>
            </a: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</a:rPr>
              <a:t>activities of your committee (secretariat, previous GER)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7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Check the gender equality website </a:t>
            </a:r>
            <a:r>
              <a:rPr lang="en-GB" sz="27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(www.coe.int/equality) of the Council of Europe, contact the Gender Equality Division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7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Use the </a:t>
            </a:r>
            <a:r>
              <a:rPr lang="en-GB" sz="27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GER Handbook</a:t>
            </a: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</a:rPr>
              <a:t> and the </a:t>
            </a:r>
            <a:r>
              <a:rPr lang="en-GB" sz="2700" b="1" dirty="0">
                <a:solidFill>
                  <a:srgbClr val="002060"/>
                </a:solidFill>
                <a:latin typeface="Calibri" panose="020F0502020204030204" pitchFamily="34" charset="0"/>
                <a:hlinkClick r:id="rId2"/>
              </a:rPr>
              <a:t>online course </a:t>
            </a: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</a:rPr>
              <a:t>on gender equality and gender mainstreaming</a:t>
            </a:r>
            <a:endParaRPr lang="en-GB" sz="27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7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Get information from GERs of committees working on similar issues</a:t>
            </a:r>
            <a:r>
              <a:rPr lang="en-GB" sz="27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</a:rPr>
              <a:t>Propose </a:t>
            </a:r>
            <a:r>
              <a:rPr lang="en-GB" sz="2700" b="1" dirty="0">
                <a:solidFill>
                  <a:srgbClr val="002060"/>
                </a:solidFill>
                <a:latin typeface="Calibri" panose="020F0502020204030204" pitchFamily="34" charset="0"/>
              </a:rPr>
              <a:t>the drafting of a factsheet / study /information document</a:t>
            </a:r>
            <a:r>
              <a:rPr lang="en-GB" sz="2700" dirty="0">
                <a:solidFill>
                  <a:srgbClr val="002060"/>
                </a:solidFill>
                <a:latin typeface="Calibri" panose="020F0502020204030204" pitchFamily="34" charset="0"/>
              </a:rPr>
              <a:t> on gender equality issues in your area</a:t>
            </a:r>
            <a:endParaRPr lang="en-GB" sz="27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4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4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B6339-E2EB-469A-A7F9-6E1BB68B8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70" y="1099595"/>
            <a:ext cx="8103234" cy="5136818"/>
          </a:xfrm>
        </p:spPr>
        <p:txBody>
          <a:bodyPr>
            <a:normAutofit fontScale="55000" lnSpcReduction="20000"/>
          </a:bodyPr>
          <a:lstStyle/>
          <a:p>
            <a:pPr algn="l"/>
            <a:endParaRPr lang="en-GB" sz="1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4700" b="1" i="0" u="none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Invest in terminology and common language </a:t>
            </a:r>
            <a:endParaRPr lang="en-GB" sz="4700" b="0" i="0" u="none" strike="noStrike" baseline="0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endParaRPr lang="en-GB" sz="24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Help colleagues in the committee know what they are talking about and ensure the use of the </a:t>
            </a:r>
            <a:r>
              <a:rPr lang="en-GB" sz="4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same terminology </a:t>
            </a: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(for example, the difference between “sex” and “gender”). The Council of Europe Gender Equality </a:t>
            </a: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hlinkClick r:id="rId2"/>
              </a:rPr>
              <a:t>Guidelines on the use of language as a driver of inclusivity</a:t>
            </a: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can be of help in this regard.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Be aware of possible </a:t>
            </a:r>
            <a:r>
              <a:rPr lang="en-GB" sz="4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linguistic challenges </a:t>
            </a: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about the term gender and its translation in different languages.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44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Raise </a:t>
            </a:r>
            <a:r>
              <a:rPr lang="en-GB" sz="4400" dirty="0">
                <a:solidFill>
                  <a:srgbClr val="002060"/>
                </a:solidFill>
                <a:latin typeface="Calibri" panose="020F0502020204030204" pitchFamily="34" charset="0"/>
              </a:rPr>
              <a:t>the issue of 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</a:rPr>
              <a:t>gender-sensitive terminology and communication </a:t>
            </a:r>
            <a:r>
              <a:rPr lang="en-GB" sz="4400" dirty="0">
                <a:solidFill>
                  <a:srgbClr val="002060"/>
                </a:solidFill>
                <a:latin typeface="Calibri" panose="020F0502020204030204" pitchFamily="34" charset="0"/>
              </a:rPr>
              <a:t>in the documents and tools produced by the committee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4000" b="0" i="0" u="none" strike="noStrike" baseline="0" dirty="0">
                <a:solidFill>
                  <a:srgbClr val="002060"/>
                </a:solidFill>
                <a:latin typeface="+mn-lt"/>
              </a:rPr>
              <a:t>We all have assumptions and gender stereotypes that can impact our work. </a:t>
            </a:r>
            <a:r>
              <a:rPr lang="en-GB" sz="4000" b="1" i="0" u="none" strike="noStrike" baseline="0" dirty="0">
                <a:solidFill>
                  <a:srgbClr val="002060"/>
                </a:solidFill>
                <a:latin typeface="+mn-lt"/>
              </a:rPr>
              <a:t>Check your own gender stereotypes and assumptions on the issues dealt with by your committee</a:t>
            </a:r>
            <a:r>
              <a:rPr lang="en-GB" sz="4000" b="0" i="0" u="none" strike="noStrike" baseline="0" dirty="0">
                <a:solidFill>
                  <a:srgbClr val="002060"/>
                </a:solidFill>
                <a:latin typeface="+mn-lt"/>
              </a:rPr>
              <a:t>.</a:t>
            </a:r>
            <a:endParaRPr lang="en-GB" sz="3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818E1-C981-4320-8AF3-2B55B682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871" y="1315092"/>
            <a:ext cx="8450856" cy="5126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00" b="1" i="0" u="none" strike="noStrike" baseline="0" dirty="0">
                <a:solidFill>
                  <a:srgbClr val="0066CC"/>
                </a:solidFill>
                <a:latin typeface="+mn-lt"/>
              </a:rPr>
              <a:t>Use the programming process of the entity as an outline </a:t>
            </a:r>
            <a:endParaRPr lang="en-GB" sz="2600" b="0" i="0" u="none" strike="noStrike" baseline="0" dirty="0">
              <a:solidFill>
                <a:srgbClr val="0066CC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600" b="1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Keep in mind the terms of reference /work programme /rules of procedure of your entity </a:t>
            </a:r>
            <a:r>
              <a:rPr lang="en-GB" sz="2600" i="0" u="none" strike="noStrike" baseline="0" dirty="0">
                <a:solidFill>
                  <a:srgbClr val="002060"/>
                </a:solidFill>
                <a:latin typeface="+mn-lt"/>
              </a:rPr>
              <a:t>regarding 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gender mainstreaming + other commitments in this respect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Look at the long-term planning of your entity 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to identify priorities and possible actions, involve supportive colleagues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Before there are elections/nominations in the </a:t>
            </a:r>
            <a:r>
              <a:rPr lang="en-GB" sz="2600" dirty="0">
                <a:solidFill>
                  <a:srgbClr val="002060"/>
                </a:solidFill>
                <a:latin typeface="+mn-lt"/>
              </a:rPr>
              <a:t>committee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, remind of the </a:t>
            </a: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need to achieve a gender-balanced representation 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(a minimum of 40% of each sex, parity 50/50 would be ideal), </a:t>
            </a:r>
            <a:r>
              <a:rPr lang="en-GB" sz="2600" dirty="0">
                <a:solidFill>
                  <a:srgbClr val="002060"/>
                </a:solidFill>
                <a:latin typeface="+mn-lt"/>
              </a:rPr>
              <a:t>suggest rules as relevant</a:t>
            </a:r>
            <a:endParaRPr lang="en-GB" sz="26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en-GB" sz="24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92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00B1-C2F0-4772-9F34-B7D483E82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320" y="1232899"/>
            <a:ext cx="8228283" cy="515649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200" b="1" i="0" u="none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Prepare the meetings of your committee</a:t>
            </a:r>
            <a:r>
              <a:rPr lang="en-GB" sz="32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en-GB" sz="32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sz="13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Before plenary meetings, look at the agenda and </a:t>
            </a: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identify the potential topics/activities where it might be relevant to raise gender equality issues</a:t>
            </a:r>
            <a:r>
              <a:rPr lang="en-GB" sz="2600" dirty="0">
                <a:solidFill>
                  <a:srgbClr val="002060"/>
                </a:solidFill>
                <a:latin typeface="+mn-lt"/>
              </a:rPr>
              <a:t>, contact the chair /secretariat</a:t>
            </a:r>
            <a:endParaRPr lang="en-GB" sz="26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sz="9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Look for allies and involve other members of the committee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, get support from the chair, find colleagues interested in the issue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10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600" b="1" i="0" u="none" strike="noStrike" baseline="0" dirty="0">
                <a:solidFill>
                  <a:srgbClr val="002060"/>
                </a:solidFill>
                <a:latin typeface="+mn-lt"/>
              </a:rPr>
              <a:t>Look for an evidence-based approach in the work of the committee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+mn-lt"/>
              </a:rPr>
              <a:t>: research and disseminate data and information on the gender equality perspective in relation to the topic at stake</a:t>
            </a:r>
            <a:r>
              <a:rPr lang="en-GB" sz="2400" b="0" i="0" u="none" strike="noStrike" baseline="0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0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C1062-7C60-4107-8444-AE1E9703C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182" y="1030147"/>
            <a:ext cx="7929422" cy="52268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300" b="1" i="0" u="none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Organise a training session, hearing, round table or other event </a:t>
            </a:r>
            <a:endParaRPr lang="en-GB" sz="3300" b="0" i="0" u="none" strike="noStrike" baseline="0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Propose the inclusion of a session/hearing on gender equality or gender mainstreaming 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during a future committee meeting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Ask 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the Secretariat and/or Gender Equality Division to recommend </a:t>
            </a:r>
            <a:r>
              <a:rPr lang="en-GB" sz="2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potential experts, relevant international or civil society organisations</a:t>
            </a:r>
            <a:endParaRPr lang="en-GB" sz="2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Ask o</a:t>
            </a:r>
            <a:r>
              <a:rPr lang="en-GB" sz="2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ther committee members </a:t>
            </a:r>
            <a:r>
              <a:rPr lang="en-GB" sz="26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to present examples from their country</a:t>
            </a:r>
            <a:endParaRPr lang="en-GB" sz="2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</a:rPr>
              <a:t>Such work, especially in areas where gender mainstreaming is new may </a:t>
            </a:r>
            <a:r>
              <a:rPr lang="en-GB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raise the profile of your committee and create new links</a:t>
            </a:r>
            <a:endParaRPr lang="en-GB" sz="2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8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7603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me Map">
  <a:themeElements>
    <a:clrScheme name="Personnalisé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060"/>
      </a:hlink>
      <a:folHlink>
        <a:srgbClr val="26206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E94849-C755-4694-BCB9-A3172510B1A4}" vid="{78404E8D-B7C2-402B-AE4A-688D85D32338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1331</Words>
  <Application>Microsoft Office PowerPoint</Application>
  <PresentationFormat>On-screen Show (4:3)</PresentationFormat>
  <Paragraphs>165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Century Gothic</vt:lpstr>
      <vt:lpstr>Myriad Pro</vt:lpstr>
      <vt:lpstr>Segoe UI</vt:lpstr>
      <vt:lpstr>Wingdings</vt:lpstr>
      <vt:lpstr>1_Conception personnalisée</vt:lpstr>
      <vt:lpstr>Conception personnalisée</vt:lpstr>
      <vt:lpstr>4_Conception personnalisée</vt:lpstr>
      <vt:lpstr>3_Conception personnalisée</vt:lpstr>
      <vt:lpstr>2_Conception personnalisée</vt:lpstr>
      <vt:lpstr>Home Map</vt:lpstr>
      <vt:lpstr>PowerPoint Presentation</vt:lpstr>
      <vt:lpstr>Who are the GERs?</vt:lpstr>
      <vt:lpstr>The key role of Gender Equality Rapporteurs:  what the CoE recommends </vt:lpstr>
      <vt:lpstr>The three roles of Gender Equality Rapporteurs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2025-11-03T06:54:02Z</dcterms:modified>
</cp:coreProperties>
</file>