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20" r:id="rId1"/>
    <p:sldMasterId id="2147483722" r:id="rId2"/>
    <p:sldMasterId id="2147483683" r:id="rId3"/>
    <p:sldMasterId id="2147483685" r:id="rId4"/>
    <p:sldMasterId id="2147483724" r:id="rId5"/>
    <p:sldMasterId id="2147483677" r:id="rId6"/>
    <p:sldMasterId id="2147483687" r:id="rId7"/>
  </p:sldMasterIdLst>
  <p:notesMasterIdLst>
    <p:notesMasterId r:id="rId40"/>
  </p:notesMasterIdLst>
  <p:handoutMasterIdLst>
    <p:handoutMasterId r:id="rId41"/>
  </p:handoutMasterIdLst>
  <p:sldIdLst>
    <p:sldId id="264" r:id="rId8"/>
    <p:sldId id="2290" r:id="rId9"/>
    <p:sldId id="2302" r:id="rId10"/>
    <p:sldId id="345" r:id="rId11"/>
    <p:sldId id="346" r:id="rId12"/>
    <p:sldId id="349" r:id="rId13"/>
    <p:sldId id="318" r:id="rId14"/>
    <p:sldId id="347" r:id="rId15"/>
    <p:sldId id="350" r:id="rId16"/>
    <p:sldId id="323" r:id="rId17"/>
    <p:sldId id="2291" r:id="rId18"/>
    <p:sldId id="325" r:id="rId19"/>
    <p:sldId id="320" r:id="rId20"/>
    <p:sldId id="339" r:id="rId21"/>
    <p:sldId id="2293" r:id="rId22"/>
    <p:sldId id="326" r:id="rId23"/>
    <p:sldId id="2294" r:id="rId24"/>
    <p:sldId id="327" r:id="rId25"/>
    <p:sldId id="2295" r:id="rId26"/>
    <p:sldId id="328" r:id="rId27"/>
    <p:sldId id="2296" r:id="rId28"/>
    <p:sldId id="329" r:id="rId29"/>
    <p:sldId id="2303" r:id="rId30"/>
    <p:sldId id="2287" r:id="rId31"/>
    <p:sldId id="2299" r:id="rId32"/>
    <p:sldId id="330" r:id="rId33"/>
    <p:sldId id="2292" r:id="rId34"/>
    <p:sldId id="2301" r:id="rId35"/>
    <p:sldId id="2300" r:id="rId36"/>
    <p:sldId id="341" r:id="rId37"/>
    <p:sldId id="342" r:id="rId38"/>
    <p:sldId id="340" r:id="rId39"/>
  </p:sldIdLst>
  <p:sldSz cx="9144000" cy="6858000" type="screen4x3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4A3E"/>
    <a:srgbClr val="D26E86"/>
    <a:srgbClr val="B7044E"/>
    <a:srgbClr val="FCC30B"/>
    <a:srgbClr val="000066"/>
    <a:srgbClr val="002A40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5" autoAdjust="0"/>
    <p:restoredTop sz="92387" autoAdjust="0"/>
  </p:normalViewPr>
  <p:slideViewPr>
    <p:cSldViewPr snapToGrid="0" snapToObjects="1">
      <p:cViewPr varScale="1">
        <p:scale>
          <a:sx n="72" d="100"/>
          <a:sy n="72" d="100"/>
        </p:scale>
        <p:origin x="157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F6B2577-5E58-4683-A09C-06CDE58C6C88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BFBA4152-FD16-42C6-81E3-AD9C7D43070C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D620BEF-2F66-4843-92A1-BC0D79EAB052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D91D898-C786-4C5B-BF7A-1E0F2AAC44B7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m.coe.int/women-s-sexual-and-reproductive-health-and-rights-in-europe-issue-pape/168076dead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72722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6D8FA-0CE1-A6B3-7186-271C16A90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6D1AE2-3574-A258-9892-7D05A3161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9E3522-5981-62A8-FD38-31C98E4C9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8C9BE-1E48-0CA4-61E1-0F9C522FA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89839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 dirty="0"/>
              <a:t>Держави-члени та Рада Європи зобов’язуються: </a:t>
            </a:r>
          </a:p>
          <a:p>
            <a:r>
              <a:rPr lang="uk-UA" u="none" dirty="0"/>
              <a:t>•</a:t>
            </a:r>
            <a:r>
              <a:rPr lang="en-US" u="none" dirty="0"/>
              <a:t> </a:t>
            </a:r>
            <a:r>
              <a:rPr lang="uk-UA" u="none" dirty="0"/>
              <a:t>просувати та впроваджувати Рекомендацію Ради Європи CM/Rec (2019)1 щодо запобігання та боротьби з сексизмом;</a:t>
            </a:r>
          </a:p>
          <a:p>
            <a:r>
              <a:rPr lang="uk-UA" u="none" dirty="0"/>
              <a:t>•</a:t>
            </a:r>
            <a:r>
              <a:rPr lang="en-US" u="none" dirty="0"/>
              <a:t> </a:t>
            </a:r>
            <a:r>
              <a:rPr lang="uk-UA" u="none" dirty="0"/>
              <a:t>просувати та впроваджувати Рекомендацію Ради Європи CM/Rec(2024)1 Комітету міністрів державам-членам щодо рівності жінок і дівчат з-поміж ромів і кочівників;</a:t>
            </a:r>
          </a:p>
          <a:p>
            <a:r>
              <a:rPr lang="uk-UA" u="none" dirty="0"/>
              <a:t>•</a:t>
            </a:r>
            <a:r>
              <a:rPr lang="en-US" u="none" dirty="0"/>
              <a:t> </a:t>
            </a:r>
            <a:r>
              <a:rPr lang="uk-UA" u="none" dirty="0"/>
              <a:t>запобігати та боротися з гендерними стереотипами;</a:t>
            </a:r>
          </a:p>
          <a:p>
            <a:r>
              <a:rPr lang="uk-UA" u="none" dirty="0"/>
              <a:t>•</a:t>
            </a:r>
            <a:r>
              <a:rPr lang="en-US" u="none" dirty="0"/>
              <a:t> </a:t>
            </a:r>
            <a:r>
              <a:rPr lang="uk-UA" u="none" dirty="0"/>
              <a:t>боротися з алгоритмічною дискримінацією за ознакою статі та інтерсекційною дискримінацією (наразі готуються 2 проєкти рекомендацій). </a:t>
            </a:r>
          </a:p>
          <a:p>
            <a:endParaRPr lang="en-US" u="sng" dirty="0"/>
          </a:p>
          <a:p>
            <a:r>
              <a:rPr lang="uk-UA" u="sng" dirty="0"/>
              <a:t>Приклади заходів Ради Європи</a:t>
            </a:r>
          </a:p>
          <a:p>
            <a:r>
              <a:rPr lang="uk-UA" dirty="0"/>
              <a:t>- Підтримка держав-членів у реалізації кампаній та інших ресурсів, наприклад: Кампанія «Стоп сексизму» та «Запобігання та боротьба з сексизмом» — </a:t>
            </a:r>
            <a:r>
              <a:rPr lang="uk-UA" i="1" dirty="0"/>
              <a:t>див. наступний слайд</a:t>
            </a:r>
          </a:p>
          <a:p>
            <a:r>
              <a:rPr lang="uk-UA" dirty="0"/>
              <a:t>- Виявлення, узагальнення та поширення передового досвіду для викорінення гендерних стереотипів у сфері освіти, навчання, ринків праці та сімейного життя, включно з гендерним розподілом завдань між жінками та чоловіками.</a:t>
            </a:r>
          </a:p>
          <a:p>
            <a:r>
              <a:rPr lang="uk-UA" dirty="0"/>
              <a:t>- Підготовка проєкту рекомендацій щодо штучного інтелекту, гендерної рівності та недискримінації; сприяння та підтримка їхнього впровадження.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808002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61922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914740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75F11-669F-9073-792C-03FB0F56A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243AB4-1306-DDAE-4ECA-BAE05592D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FF61FF-9193-082F-1FBD-7505B4657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F78A4-2CF6-8564-F4B5-4D109B886F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054903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 dirty="0"/>
              <a:t>Держави-члени: </a:t>
            </a:r>
          </a:p>
          <a:p>
            <a:r>
              <a:rPr lang="uk-UA" u="none" dirty="0"/>
              <a:t>•</a:t>
            </a:r>
            <a:r>
              <a:rPr lang="en-US" u="none" dirty="0"/>
              <a:t> </a:t>
            </a:r>
            <a:r>
              <a:rPr lang="uk-UA" u="none" dirty="0"/>
              <a:t>аналізують та виконують рекомендації, що випливають із моніторингу впровадження Стамбульської конвенції Групою GREVIO та Комітетом сторін;</a:t>
            </a:r>
          </a:p>
          <a:p>
            <a:r>
              <a:rPr lang="uk-UA" u="none" dirty="0"/>
              <a:t>•</a:t>
            </a:r>
            <a:r>
              <a:rPr lang="en-US" u="none" dirty="0"/>
              <a:t> </a:t>
            </a:r>
            <a:r>
              <a:rPr lang="uk-UA" u="none" dirty="0"/>
              <a:t>здійснюють заходи з метою протидії новим формам насильства щодо жінок і дівчат, зокрема з його цифровим виміром; </a:t>
            </a:r>
          </a:p>
          <a:p>
            <a:r>
              <a:rPr lang="uk-UA" u="none" dirty="0"/>
              <a:t>•розробляють стратегії та плани дій щодо запобігання та боротьби з насильством щодо жінок і дівчат і домашнім насильством, а також обмінюються передовим досвідом, зокрема щодо програм для осіб, які вчиняють насильство.</a:t>
            </a:r>
          </a:p>
          <a:p>
            <a:endParaRPr lang="en-US" u="sng" dirty="0"/>
          </a:p>
          <a:p>
            <a:r>
              <a:rPr lang="uk-UA" u="sng" dirty="0"/>
              <a:t>Приклади заходів Ради Європи </a:t>
            </a:r>
          </a:p>
          <a:p>
            <a:r>
              <a:rPr lang="uk-UA" dirty="0"/>
              <a:t>-</a:t>
            </a:r>
            <a:r>
              <a:rPr lang="en-US" dirty="0"/>
              <a:t> </a:t>
            </a:r>
            <a:r>
              <a:rPr lang="uk-UA" dirty="0"/>
              <a:t>Підтримка держав-членів у впровадженні відповідних міжнародних інструментів, зокрема Конвенції ООН про ліквідацію всіх форм дискримінації щодо жінок, ЦСР 5 та 16, знакової Резолюції «Жінки, мир, безпека» та рекомендацій моніторингових органів Стамбульської конвенції.</a:t>
            </a:r>
          </a:p>
          <a:p>
            <a:r>
              <a:rPr lang="uk-UA" b="1" dirty="0"/>
              <a:t>-</a:t>
            </a:r>
            <a:r>
              <a:rPr lang="en-US" b="1" dirty="0"/>
              <a:t> </a:t>
            </a:r>
            <a:r>
              <a:rPr lang="uk-UA" b="1" dirty="0"/>
              <a:t>Заохочення підписантів Стамбульської конвенції прискорити ратифікацію та дотримання рекомендацій GREVIO.</a:t>
            </a:r>
          </a:p>
          <a:p>
            <a:r>
              <a:rPr lang="uk-UA" dirty="0"/>
              <a:t>-</a:t>
            </a:r>
            <a:r>
              <a:rPr lang="uk-UA" b="1" dirty="0"/>
              <a:t>Розробка інструментів для протидії дезінформації щодо цих конвенцій та збільшення фінансування кампаній проти дезінформації</a:t>
            </a:r>
            <a:r>
              <a:rPr lang="uk-UA" dirty="0"/>
              <a:t> (наприклад, проєкт, що реалізується: протидія антигендерній риториці, конференція міжнародних неурядових організацій у Будапешті в липні 2024 року)</a:t>
            </a:r>
          </a:p>
          <a:p>
            <a:r>
              <a:rPr lang="uk-UA" dirty="0"/>
              <a:t>-</a:t>
            </a:r>
            <a:r>
              <a:rPr lang="en-US" dirty="0"/>
              <a:t> </a:t>
            </a:r>
            <a:r>
              <a:rPr lang="uk-UA" dirty="0"/>
              <a:t>Підтримка держав-членів у вживанні заходів щодо боротьби з усіма формами насильства, включно із діяльністю, спрямованою на боротьбу з сексуальним насильством у громадських місцях, посилення законодавства щодо сексуального насильства на основі відсутності згоди та вжиття заходів для вирішення проблеми сексуального насильства в умовах збройних конфліктів, проблеми доступу постраждалих осіб до притулків, юридичної, психологічної та фінансової допомоги, житла, освіти, професійної підготовки та допомоги у працевлаштуванні.</a:t>
            </a:r>
          </a:p>
          <a:p>
            <a:r>
              <a:rPr lang="uk-UA" b="1" dirty="0"/>
              <a:t>-</a:t>
            </a:r>
            <a:r>
              <a:rPr lang="en-US" b="1" dirty="0"/>
              <a:t> </a:t>
            </a:r>
            <a:r>
              <a:rPr lang="uk-UA" b="1" dirty="0"/>
              <a:t>Розроблено новий стандарт щодо протидії насильству над жінками та дівчатами, що здійснюється за допомогою технологій, та надано підтримку його впровадженню (GEC/PC-eVIO – Комітет експертів з питань боротьби з насильством над жінками та дівчатами, що здійснюється за допомогою технологій; перше засідання відбулося 1–2 жовтня; триває підготовка проєкту рекомендацій щодо TFVAWG)</a:t>
            </a:r>
          </a:p>
          <a:p>
            <a:r>
              <a:rPr lang="uk-UA" b="1" dirty="0"/>
              <a:t>-</a:t>
            </a:r>
            <a:r>
              <a:rPr lang="en-US" b="1" dirty="0"/>
              <a:t> </a:t>
            </a:r>
            <a:r>
              <a:rPr lang="uk-UA" b="1" dirty="0"/>
              <a:t>Розробка інформаційних інструментів щодо ролі чоловіків і хлопчиків у запобіганні насильству щодо жінок і дівчат (керівні принципи).</a:t>
            </a:r>
          </a:p>
          <a:p>
            <a:r>
              <a:rPr lang="uk-UA" dirty="0"/>
              <a:t>- Розробка пілотних проєктів / програм для осіб, які вчинили насильство, розробка спеціалізованої психологічної допомоги для кривдників та оцінювання впливу та ефективності цих програм для запобігання рецидивізму.</a:t>
            </a:r>
          </a:p>
          <a:p>
            <a:r>
              <a:rPr lang="uk-UA" dirty="0"/>
              <a:t>-</a:t>
            </a:r>
            <a:r>
              <a:rPr lang="en-US" dirty="0"/>
              <a:t> </a:t>
            </a:r>
            <a:r>
              <a:rPr lang="uk-UA" dirty="0"/>
              <a:t>Сприяння збору розбитих даних за статтю та віком і проведення досліджень на тему насильства щодо всіх жінок і дівчат та домашнього насильства.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86088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C4FAA-40E9-6152-7B4C-3D39554FE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757C3E-08A9-AB13-8BE4-940310C04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BB62D9-2C31-4A6C-ADB4-79CB2FF9A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64A07-D9F4-5F4A-A28F-D265BB0C7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07326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 dirty="0"/>
              <a:t>Держави-члени: </a:t>
            </a:r>
          </a:p>
          <a:p>
            <a:r>
              <a:rPr lang="uk-UA" u="none" dirty="0"/>
              <a:t>- покладаються на керівництва Ради Європи та прецедентне право Європейського суду з прав людини, щоб забезпечити рівний доступ жінок до правосуддя;</a:t>
            </a:r>
          </a:p>
          <a:p>
            <a:r>
              <a:rPr lang="uk-UA" u="none" dirty="0"/>
              <a:t>- збільшують свій потенціал для усунення бар’єрів і перешкод для доступу жінок і дівчат до правосуддя;</a:t>
            </a:r>
          </a:p>
          <a:p>
            <a:r>
              <a:rPr lang="uk-UA" u="none" dirty="0"/>
              <a:t>- посилюють збір розбитих за статтю даних та проведення досліджень.</a:t>
            </a:r>
          </a:p>
          <a:p>
            <a:endParaRPr lang="en-US" u="sng" dirty="0"/>
          </a:p>
          <a:p>
            <a:r>
              <a:rPr lang="uk-UA" u="sng" dirty="0"/>
              <a:t>Приклади заходів Ради Європи</a:t>
            </a:r>
          </a:p>
          <a:p>
            <a:r>
              <a:rPr lang="uk-UA" dirty="0"/>
              <a:t>- Підтримка держав-членів у впровадженні </a:t>
            </a:r>
            <a:r>
              <a:rPr lang="uk-UA" b="1" dirty="0"/>
              <a:t>Загальної рекомендації № 33 щодо доступу жінок до правосуддя Комітету з ліквідації дискримінації щодо жінок</a:t>
            </a:r>
            <a:r>
              <a:rPr lang="uk-UA" dirty="0"/>
              <a:t>, рекомендацій </a:t>
            </a:r>
            <a:r>
              <a:rPr lang="uk-UA" b="1" dirty="0"/>
              <a:t>дослідження Ради Європи щодо впливу Covid-19 на доступ жінок до правосуддя та інших відповідних досліджень.</a:t>
            </a:r>
          </a:p>
          <a:p>
            <a:r>
              <a:rPr lang="uk-UA" dirty="0"/>
              <a:t>- Продовжили боротися зі шкідливим впливом гендерних стереотипів на ухвалення судових рішень шляхом моніторингу судових рішень та підвищення обізнаності серед юристів, зокрема щодо стереотипів у судовій системі та захисту від гендерно зумовленого насильства та дискримінації за гендерною ознакою.</a:t>
            </a:r>
          </a:p>
          <a:p>
            <a:r>
              <a:rPr lang="uk-UA" dirty="0"/>
              <a:t>- Розробка та поширення навчальних інструментів та матеріалів, включно з програмою освіти в галузі прав людини для представників юридичних професій </a:t>
            </a:r>
            <a:r>
              <a:rPr lang="uk-UA" b="1" dirty="0"/>
              <a:t>(HELP), щоб сприяти гендерній рівності, запобігати насильству щодо жінок і покращувати доступ до правосуддя.</a:t>
            </a:r>
          </a:p>
          <a:p>
            <a:r>
              <a:rPr lang="uk-UA" dirty="0"/>
              <a:t>- Моніторинг і виконання судових рішень для підвищення обізнаності та забезпечення кращого розуміння серед юристів питань, пов’язаних із доступом жінок до правосуддя, зокрема щодо стереотипів в судовій системі та захисту від гендерно зумовленого насильства та дискримінації за гендерною ознакою. </a:t>
            </a:r>
          </a:p>
          <a:p>
            <a:r>
              <a:rPr lang="uk-UA" dirty="0"/>
              <a:t>- Сприяння стандартизації збору даних за статтю та віком і проведенню досліджень на тему доступу до правосуддя для жінок і дівчат, беручи до уваги такі перехресні характеристики, як етнічна приналежність, сексуальна орієнтація та інвалідність.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18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62171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1DC1F-10EC-FC29-720E-555338225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472A28-CB85-18EE-5DF7-6C6052CC25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33A5E-F209-1A6E-01B9-E2AFC77937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A9104-0025-F2FA-B4EA-DAFE15725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19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633150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 dirty="0"/>
              <a:t>Держави-члени: </a:t>
            </a:r>
          </a:p>
          <a:p>
            <a:r>
              <a:rPr lang="uk-UA" dirty="0"/>
              <a:t>•</a:t>
            </a:r>
            <a:r>
              <a:rPr lang="en-US" dirty="0"/>
              <a:t> </a:t>
            </a:r>
            <a:r>
              <a:rPr lang="uk-UA" dirty="0"/>
              <a:t>забезпечують рівну участь жінок і дівчат, чоловіків і хлопців у прийнятті політичних і громадських рішень;</a:t>
            </a:r>
          </a:p>
          <a:p>
            <a:r>
              <a:rPr lang="uk-UA" dirty="0"/>
              <a:t>•</a:t>
            </a:r>
            <a:r>
              <a:rPr lang="en-US" dirty="0"/>
              <a:t> </a:t>
            </a:r>
            <a:r>
              <a:rPr lang="uk-UA" dirty="0"/>
              <a:t>забезпечують рівний доступ жінок до ринку праці та долають проблему їх більшої вразливості та пов’язаних з цим ризиків бідності;</a:t>
            </a:r>
          </a:p>
          <a:p>
            <a:r>
              <a:rPr lang="uk-UA" dirty="0"/>
              <a:t>•</a:t>
            </a:r>
            <a:r>
              <a:rPr lang="en-US" dirty="0"/>
              <a:t> </a:t>
            </a:r>
            <a:r>
              <a:rPr lang="uk-UA" dirty="0"/>
              <a:t>забезпечують, щоб усі жінки та дівчата, чоловіки та хлопці мали ефективний доступ до охорони сексуального і репродуктивного здоров’я та прав, а також до доступних, справедливих і якісних послуг охорони здоров’я, зокрема психічного.</a:t>
            </a:r>
          </a:p>
          <a:p>
            <a:endParaRPr lang="en-US" dirty="0"/>
          </a:p>
          <a:p>
            <a:r>
              <a:rPr lang="uk-UA" u="sng" dirty="0"/>
              <a:t>Приклади заходів Ради Європи</a:t>
            </a:r>
          </a:p>
          <a:p>
            <a:r>
              <a:rPr lang="uk-UA" dirty="0"/>
              <a:t>- Підтримка повного впровадження відповідних стандартів, зокрема </a:t>
            </a:r>
            <a:r>
              <a:rPr lang="uk-UA" b="1" dirty="0"/>
              <a:t>Рекомендації Rec(2003)3 Комітету міністрів щодо збалансованої участі жінок і чоловіків у прийнятті рішень у політичній і громадській сферах (представництво жодної статі в політичному чи суспільному органі, що приймає рішення, не повинно становити менше ніж 40%)</a:t>
            </a:r>
            <a:r>
              <a:rPr lang="uk-UA" dirty="0"/>
              <a:t> і </a:t>
            </a:r>
            <a:r>
              <a:rPr lang="uk-UA" b="1" dirty="0"/>
              <a:t>Рекомендації CM/Rec(2023)4 Комітету міністрів державам-членам щодо участі ромської молоді,</a:t>
            </a:r>
            <a:r>
              <a:rPr lang="uk-UA" dirty="0"/>
              <a:t> а також ефективних стратегій та політики у сфері гендерної проблематики.</a:t>
            </a:r>
          </a:p>
          <a:p>
            <a:r>
              <a:rPr lang="uk-UA" dirty="0"/>
              <a:t>- Сприяння та підтримка заходів, спрямованих на забезпечення участі жінок у виборах, подолання сексизму та насильства щодо жінок у політиці, а також просування гендерної рівності у виборчих системах та керівних органах.</a:t>
            </a:r>
          </a:p>
          <a:p>
            <a:r>
              <a:rPr lang="uk-UA" dirty="0"/>
              <a:t>- Заохочення роботодавців вживати заходів для сприяння економічній незалежності жінок та усунення перешкод для їхньої участі на ринку праці, зокрема в секторах, що розвиваються, таких як зелена та цифрова економіка.</a:t>
            </a:r>
          </a:p>
          <a:p>
            <a:r>
              <a:rPr lang="uk-UA" dirty="0"/>
              <a:t>- Визнання цінності праці по догляду та сприяння рівному розподілу неоплачуваної праці по догляду та домашньої роботи; сприяння запровадженню оплачуваних відпусток у зв’язку з народженням дитини для матерів та батьків, а також якісних послуг з догляду за дітьми; заохочення участі чоловіків у догляді за дітьми та впровадження гнучких форм організації праці. </a:t>
            </a:r>
          </a:p>
          <a:p>
            <a:r>
              <a:rPr lang="uk-UA" dirty="0"/>
              <a:t>- Проведення </a:t>
            </a:r>
            <a:r>
              <a:rPr lang="uk-UA" b="1" dirty="0"/>
              <a:t>дослідження щодо реальних прав жінок самим вирішувати питання, пов’язані з їхнім сексуальним і репродуктивним здоров’ям та правами</a:t>
            </a:r>
            <a:r>
              <a:rPr lang="uk-UA" dirty="0"/>
              <a:t>, без примусу, дискримінації та насильства, зокрема жінок, які стикаються з численними та перехресними формами дискримінації. </a:t>
            </a:r>
            <a:r>
              <a:rPr lang="uk-UA" dirty="0">
                <a:hlinkClick r:id="rId3"/>
              </a:rPr>
              <a:t>https://www.bing.com/search?q=Council+of+Europe+study+on+women%E2%80%99s+effective+rights+to+decide+on+matters+related+to+their+sexual+and+reproductive+health+and+rights&amp;cvid=11853dca45564f7a9aa129dad7eeeec0&amp;gs_lcrp=EgZjaHJvbWUyBggAEEUYOdIBCDM4MDdqMGoxqAIAsAIA&amp;FORM=ANAB01&amp;PC=U531 (coe.int)</a:t>
            </a:r>
            <a:r>
              <a:rPr lang="uk-UA" dirty="0"/>
              <a:t> </a:t>
            </a:r>
            <a:r>
              <a:rPr lang="en-US" dirty="0"/>
              <a:t> </a:t>
            </a:r>
            <a:endParaRPr lang="uk-UA" dirty="0"/>
          </a:p>
          <a:p>
            <a:r>
              <a:rPr lang="uk-UA" b="1" dirty="0"/>
              <a:t>- Вжиття заходів для досягнення збалансованої участі жінок і чоловіків у всіх органах, установах і процесах прийняття рішень Ради Європи.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20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78079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623180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B066F-2B47-74B1-4E3B-7C0039B1F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E26CF8-93A6-E1A1-6FC0-98D4211CBE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765BF5-B381-C422-427A-ABE1EC57F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F2FA2-FC63-2C3C-A4AB-B6925D1AB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9626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 dirty="0"/>
              <a:t>Держави-члени: </a:t>
            </a:r>
          </a:p>
          <a:p>
            <a:r>
              <a:rPr lang="uk-UA" dirty="0"/>
              <a:t>- вживають заходів на основі досвіду, отриманого із пандемії Covid-19, у сфері гендерної рівності;</a:t>
            </a:r>
          </a:p>
          <a:p>
            <a:r>
              <a:rPr lang="uk-UA" dirty="0"/>
              <a:t>- застосовують гендерно чутливий підхід до запобігання та пом’якшення криз;</a:t>
            </a:r>
          </a:p>
          <a:p>
            <a:r>
              <a:rPr lang="uk-UA" dirty="0"/>
              <a:t>- впроваджують Рекомендацію Ради Європи CM/Rec(2022) щодо захисту прав жінок і дівчат-мігранток, біженок та шукачок притулку;</a:t>
            </a:r>
          </a:p>
          <a:p>
            <a:r>
              <a:rPr lang="uk-UA" dirty="0"/>
              <a:t>- об’єднують зусилля для протидії антигендерним наративам</a:t>
            </a:r>
          </a:p>
          <a:p>
            <a:pPr marL="0" indent="0">
              <a:buFontTx/>
              <a:buNone/>
            </a:pPr>
            <a:endParaRPr lang="fr-FR" u="sng" dirty="0"/>
          </a:p>
          <a:p>
            <a:r>
              <a:rPr lang="uk-UA" u="sng" dirty="0"/>
              <a:t>Приклади заходів Ради Європи</a:t>
            </a:r>
          </a:p>
          <a:p>
            <a:r>
              <a:rPr lang="uk-UA" dirty="0"/>
              <a:t>- Поширення та сприяння реалізації відповідних стандартів щодо прав жінок-мігранток через проєкти співпраці. </a:t>
            </a:r>
          </a:p>
          <a:p>
            <a:r>
              <a:rPr lang="uk-UA" dirty="0"/>
              <a:t>- Проведення заходів, спрямованих на усунення несприятливих наслідків зміни клімату для гендерної рівності.</a:t>
            </a:r>
          </a:p>
          <a:p>
            <a:r>
              <a:rPr lang="uk-UA" dirty="0"/>
              <a:t>- Підтримка системної інтеграції підходів, що базуються на принципах гендерної рівності, в політику та діяльність із захисту громадського здоров’я, вирішення конфліктів, подолання наслідків глобального потепління та економічного спаду.</a:t>
            </a:r>
          </a:p>
          <a:p>
            <a:r>
              <a:rPr lang="uk-UA" dirty="0"/>
              <a:t>- Підтримка держав-членів у визнанні гендерної рівності та прав жінок як основного елемента багатосторонніх відносин і врегулювання криз, боротьба з гендерно зумовленим насильством в умовах військових конфліктів і підтримка жінок і дівчат як рушіїв запобігання конфліктам і побудови стійкого миру згідно з </a:t>
            </a:r>
            <a:r>
              <a:rPr lang="uk-UA" b="1" dirty="0"/>
              <a:t>Рекомендацією Комітету міністрів CM/Rec(2010)10 щодо ролі жінок і чоловіків у недопущенні й вирішенні конфліктів та зміцненні миру</a:t>
            </a:r>
            <a:r>
              <a:rPr lang="uk-UA" dirty="0"/>
              <a:t>.</a:t>
            </a:r>
          </a:p>
          <a:p>
            <a:r>
              <a:rPr lang="uk-UA" dirty="0"/>
              <a:t>- </a:t>
            </a:r>
            <a:r>
              <a:rPr lang="uk-UA" b="1" dirty="0"/>
              <a:t>Поточний проєкт: протидія антигендерній риториці</a:t>
            </a:r>
            <a:r>
              <a:rPr lang="uk-UA" dirty="0"/>
              <a:t> (дослідження антигендерного руху, його наративу та аналіз ефективних практик для протидії йому)</a:t>
            </a:r>
          </a:p>
          <a:p>
            <a:endParaRPr lang="en-US" dirty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816262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42A24-6886-72F5-798D-37269F536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7650C-9CD2-92A8-D5C1-55E075AF0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2E5047-ACA7-8829-007E-4E1C906F2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940CD-DB55-FEB1-4721-1DBE3F520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1744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b="0" dirty="0"/>
              <a:t>Вона активно працює над протидією антигендерній риториці, поширює достовірну інформацію та захищає досягнуті успіхи.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3579D-C834-4799-97EA-20D03BDEECD5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7249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F2E45-D064-3829-BD25-3F1DA92E0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5260E-92CF-82D5-86E3-2A0240D0C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3897E8-5D8B-8851-492C-1D08A53D4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uk-UA" dirty="0"/>
              <a:t>Дозволи на проживання та возз’єднання сімей</a:t>
            </a:r>
          </a:p>
          <a:p>
            <a:pPr marL="0" indent="0">
              <a:buFontTx/>
              <a:buNone/>
            </a:pPr>
            <a:r>
              <a:rPr lang="uk-UA" dirty="0"/>
              <a:t>Утримання під вартою</a:t>
            </a:r>
          </a:p>
          <a:p>
            <a:pPr marL="171450" indent="-171450">
              <a:buFontTx/>
              <a:buChar char="-"/>
            </a:pPr>
            <a:r>
              <a:rPr lang="uk-UA" dirty="0"/>
              <a:t>Підхід, що враховує вікові та гендерні аспекти, до всіх аспектів позбавлення волі (інфраструктура, допомога, наявність жінок серед персоналу тощо)</a:t>
            </a:r>
          </a:p>
          <a:p>
            <a:pPr marL="171450" indent="-171450">
              <a:buFontTx/>
              <a:buChar char="-"/>
            </a:pPr>
            <a:r>
              <a:rPr lang="uk-UA" dirty="0"/>
              <a:t>Адміністративне затримання в контексті міграції як крайній захід</a:t>
            </a:r>
          </a:p>
          <a:p>
            <a:pPr marL="0" indent="0">
              <a:buFontTx/>
              <a:buNone/>
            </a:pPr>
            <a:r>
              <a:rPr lang="uk-UA" dirty="0"/>
              <a:t>Повернення</a:t>
            </a:r>
          </a:p>
          <a:p>
            <a:pPr marL="171450" indent="-171450">
              <a:buFontTx/>
              <a:buChar char="-"/>
            </a:pPr>
            <a:r>
              <a:rPr lang="uk-UA" dirty="0"/>
              <a:t>У безпечних умовах та з гідністю — наприклад, оцінка інформації про країну походження</a:t>
            </a:r>
          </a:p>
          <a:p>
            <a:pPr marL="171450" indent="-171450">
              <a:buFontTx/>
              <a:buChar char="-"/>
            </a:pPr>
            <a:r>
              <a:rPr lang="uk-UA" dirty="0"/>
              <a:t>Принцип «неповернення» з гендерної точки зору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CD4AD-BD47-920C-4696-83F0DF045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640904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u="sng" dirty="0"/>
              <a:t>Держави-члени та Рада Європи зобов’язуються: </a:t>
            </a:r>
          </a:p>
          <a:p>
            <a:r>
              <a:rPr lang="uk-UA" dirty="0"/>
              <a:t>• прагнути досягати гендерного підходу в усіх сферах політики;</a:t>
            </a:r>
          </a:p>
          <a:p>
            <a:r>
              <a:rPr lang="uk-UA" dirty="0"/>
              <a:t>• прагнути досягати гендерного підходу через заходи співпраці;</a:t>
            </a:r>
          </a:p>
          <a:p>
            <a:r>
              <a:rPr lang="uk-UA" dirty="0"/>
              <a:t>• інтегрувати гендерну рівність і міжсекторальний підхід у всі свої дії та сфери політики. </a:t>
            </a:r>
          </a:p>
          <a:p>
            <a:endParaRPr lang="fr-FR" dirty="0"/>
          </a:p>
          <a:p>
            <a:r>
              <a:rPr lang="uk-UA" u="sng" dirty="0"/>
              <a:t>Приклади заходів Ради Європи</a:t>
            </a:r>
          </a:p>
          <a:p>
            <a:r>
              <a:rPr lang="uk-UA" dirty="0"/>
              <a:t>- Проведення тематичного навчання та створення матеріалів та інструментів про те, як інтегрувати питання гендерної проблематики та гендерної рівності в різні міжурядові сектори, сектори моніторингу та співпраці.</a:t>
            </a:r>
          </a:p>
          <a:p>
            <a:r>
              <a:rPr lang="uk-UA" dirty="0"/>
              <a:t>- Заохочення секторів Ради Європи брати до уваги потребу в даних, розбитих за статтю, під час розробки стандартів, здійснення моніторингу та співпраці.</a:t>
            </a:r>
          </a:p>
          <a:p>
            <a:r>
              <a:rPr lang="uk-UA" dirty="0"/>
              <a:t>- Моніторинг ходу впровадження підходів з урахуванням гендерної проблематики у межах організації, виявлення, підтримки та поширення перспективних ініціатив.</a:t>
            </a:r>
          </a:p>
          <a:p>
            <a:r>
              <a:rPr lang="uk-UA" dirty="0"/>
              <a:t>- Сприяння налагодженню контактів та обміну інформацією з членами, партнерами та організаціями щодо інтегрування гендерної проблематики, гендерного бюджетування та рішень для усунення гендерної нерівності, заснованих на правах людини.</a:t>
            </a:r>
          </a:p>
          <a:p>
            <a:r>
              <a:rPr lang="uk-UA" dirty="0"/>
              <a:t>- Залучення всіх відповідних учасників, включаючи експертів з гендерної рівності та громадянське суспільство, до сприяння та впровадження гендерного підходу та міжсекторального підходу.</a:t>
            </a:r>
          </a:p>
          <a:p>
            <a:r>
              <a:rPr lang="uk-UA" dirty="0"/>
              <a:t>- Продовження включення гендерної рівності в кадрову та іншу внутрішню політику Ради Європи, включаючи бюджети, інструменти та показники для вимірювання та оцінки прогресу.</a:t>
            </a:r>
          </a:p>
          <a:p>
            <a:endParaRPr lang="en-US" dirty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172410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5E9F-FCCE-82BF-CA95-8D6403D8D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61C943-1E96-16C6-7E66-33EF60445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879E1F-9B5B-BA29-8EFA-4C59A6A3A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3487C-D01D-9FB7-F74A-8399358E4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857377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08D1-479E-A287-BFE0-03922682F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BCC5BC-F0BD-372F-CC2B-6292830B4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B0984C-26B7-E1B8-B2D1-CB94E6919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E00EC-1AAF-3872-266C-E3090C388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28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962952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B0E77-B83D-AA27-E8F3-690E7344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5B62E6-AA0A-9475-A084-55340396EE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1FCD5-7551-080A-E4BE-434ABC6CB0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Станом на 2025 рік 24% державних органів вже провели гендерні аудити,</a:t>
            </a:r>
          </a:p>
          <a:p>
            <a:r>
              <a:rPr lang="uk-UA" dirty="0"/>
              <a:t>а ще 49% планують зробити це у 2026–2027 роках.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uk-UA" dirty="0"/>
              <a:t>2 роки роботи </a:t>
            </a:r>
          </a:p>
          <a:p>
            <a:r>
              <a:rPr lang="uk-UA" dirty="0"/>
              <a:t>Редакційна комісія Комісії з питань гендерної рівності</a:t>
            </a:r>
          </a:p>
          <a:p>
            <a:r>
              <a:rPr lang="uk-UA" dirty="0"/>
              <a:t>Прийнято Комітетом міністрів Ради Європи у березні 2019 року</a:t>
            </a:r>
          </a:p>
          <a:p>
            <a:endParaRPr lang="en-GB" dirty="0"/>
          </a:p>
          <a:p>
            <a:r>
              <a:rPr lang="uk-UA" dirty="0"/>
              <a:t>У ній міститься заклик до держав-членів стежити за прогресом у впровадженні цих рекомендацій та інформувати Комісію з питань гендерної рівності Ради Європи про вжиті заходи та досягнутий прогрес.</a:t>
            </a:r>
          </a:p>
          <a:p>
            <a:endParaRPr lang="en-GB" dirty="0"/>
          </a:p>
          <a:p>
            <a:r>
              <a:rPr lang="uk-UA" dirty="0"/>
              <a:t>Охоплені теми: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Мова та комунікації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Інтернет, соціальні медіа та сексистські висловлювання ненависті в мережі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ЗМІ, реклама та інші комунікаційні продукти й послуги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Робоче місце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Державний сектор (державні служби, виборні органи)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Сектор юстиції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Освіта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Культура та спорт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Приватна сфера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D0969-9D76-36CC-6C07-720D8F777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29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9594603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Проєкт Рекомендації </a:t>
            </a:r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базуватиметься на</a:t>
            </a:r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«Дослідженні щодо впливу систем штучного інтелекту, їхнього потенціалу для сприяння рівності, зокрема гендерній рівності, та ризиків, які вони можуть спричинити в контексті недискримінації»</a:t>
            </a:r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прийнятому GEC та CDADI у 2023 році, а також на </a:t>
            </a:r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Рамковій конвенції</a:t>
            </a:r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штучний інтелект та права людини, демократію та верховенство права (CETS № 225)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Метою проєкту Рекомендації є підтримка держав-членів, а також державних та приватних суб’єктів у сприянні рівності, зокрема гендерній рівності, та запобіганні й боротьбі з дискримінацією протягом усього терміну експлуатації систем штучного інтелекту. </a:t>
            </a:r>
            <a:r>
              <a:rPr lang="uk-UA" dirty="0"/>
              <a:t>При цьому проєкт Рекомендації ґрунтується на існуючих правових інструментах щодо рівності та недискримінації, адаптуючи їх до можливостей та ризиків, пов’язаних зі штучним інтелектом.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uk-UA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Він базується як на обов’язкових, так і на необов’язкових стандартах. Він забезпечує узгодженість із Рамковою конвенцією про ШІ та Законом ЄС про ШІ (нормативна база для ЄС).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uk-UA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Важливе уточнення: проєкт Рекомендації не є інструментом імплементації Рамкової конвенції. Він переймає її термінологію та сферу застосування задля узгодженості, але залишається самостійним інструментом політики.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uk-UA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Проєкт поєднує законодавчі заходи, відповідальність приватного сектору, прозорість, підзвітність, залучення громадськості та нагляд, комплексно розглядаючи складні ризики ШІ в суспільстві та різних секторах.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На відміну від ширших інструментів, пов’язаних із ШІ, він має на меті слугувати прагматичній меті: надати конкретні рекомендації щодо того, як інтегрувати принципи рівності та недискримінації в системи ШІ, гарантуючи, щоб ШІ сприяв та захищав гендерну рівність, а не посилював дискримінацію та не призводив до порушень прав жінок.</a:t>
            </a:r>
          </a:p>
          <a:p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584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Європейська конвенція з прав людини:</a:t>
            </a:r>
            <a:r>
              <a:rPr lang="uk-UA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Перша конвенція Ради Європи та наріжний камінь усієї її діяльності. Вона була прийнята в 1950 році та набрала чинності в 1953 році. Її ратифікація — необхідна умова для вступу до Організації.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Стаття 14 — заборона дискримінації, але вона не є «самостійною»: щоб посилатися на цю статтю, необхідно довести, що дискримінація вплинула на реалізацію одного або кількох інших прав, передбачених Конвенцією.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Протокол № 12 (про заборону дискримінації): судова практика за цим протоколом ще недостатньо розвинена: його ратифікували лише 20 держав-членів, а 18 підписали, але не ратифікували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b="1" dirty="0"/>
              <a:t>Європейська соціальна хартія: </a:t>
            </a:r>
            <a:r>
              <a:rPr lang="uk-UA" b="0" dirty="0"/>
              <a:t>Договір Ради Європи, що гарантує основоположні соціальні та економічні права як аналог Європейської конвенції з прав людини, яка стосується громадянських та політичних прав. Хартія гарантує широкий спектр повсякденних прав людини, що стосуються працевлаштування, житла, здоров’я, освіти, соціального захисту та добробуту.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b="1" dirty="0"/>
              <a:t>Рада Європи, Конвенція про заходи щодо протидії торгівлі людьми </a:t>
            </a:r>
            <a:r>
              <a:rPr lang="uk-UA" dirty="0"/>
              <a:t>(2008 р. — набрала чинності):</a:t>
            </a:r>
            <a:r>
              <a:rPr lang="uk-UA" b="0" dirty="0"/>
              <a:t> Ця Конвенція є першим міжнародним правовим інструментом, який застосовує підхід, заснований на правах людини, до боротьби з торгівлею людьми. Конвенція застосовується до всіх форм торгівлі людьми та до всіх постраждалих осіб від торгівлі людьми. Механізм моніторингу GRETA (група експертів з протидії торгівлі людьми).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uk-UA" b="1" dirty="0"/>
              <a:t>Конвенція Ради Європи про запобігання та боротьбу з насильством щодо жінок і домашнім насильством </a:t>
            </a:r>
            <a:r>
              <a:rPr lang="uk-UA" dirty="0"/>
              <a:t>(зазвичай іменується </a:t>
            </a:r>
            <a:r>
              <a:rPr lang="uk-UA" b="1" dirty="0"/>
              <a:t>Стамбульською конвенцією</a:t>
            </a:r>
            <a:r>
              <a:rPr lang="uk-UA" dirty="0"/>
              <a:t>) — </a:t>
            </a:r>
            <a:r>
              <a:rPr lang="uk-UA" i="1" dirty="0"/>
              <a:t>див. далі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r>
              <a:rPr lang="uk-UA" b="1" dirty="0"/>
              <a:t>Рекомендації Комітету міністрів:</a:t>
            </a:r>
            <a:r>
              <a:rPr lang="uk-UA" dirty="0"/>
              <a:t> До складу Комітету міністрів входять міністри закордонних справ 46 держав-членів Ради Європи або їхні постійні представники у Страсбурзі. Комітет міністрів є органом, що приймає рішення в Раді Європи. Це одночасно урядовий орган, де на рівних обговорюються національні підходи до вирішення європейських проблем, і форум для пошуку спільних відповідей на ці виклики. Комітет міністрів приймає рекомендації та керівні принципи, які слугують орієнтиром для держав-членів щодо застосування принципів, викладених у конвенціях Ради Європи та інших правових документах.</a:t>
            </a:r>
          </a:p>
          <a:p>
            <a:r>
              <a:rPr lang="uk-UA" dirty="0"/>
              <a:t>Деякі з найважливіших рекомендацій/керівних принципів щодо гендерної рівності, прийнятих Комітетом міністрів:</a:t>
            </a:r>
          </a:p>
          <a:p>
            <a:pPr marL="171450" indent="-171450">
              <a:buFontTx/>
              <a:buChar char="-"/>
            </a:pPr>
            <a:r>
              <a:rPr lang="uk-UA" dirty="0"/>
              <a:t>Рекомендація щодо запобігання та боротьби з сексизмом (2019) — </a:t>
            </a:r>
            <a:r>
              <a:rPr lang="uk-UA" i="1" dirty="0"/>
              <a:t>детальніше див. нижче</a:t>
            </a:r>
          </a:p>
          <a:p>
            <a:pPr marL="171450" indent="-171450">
              <a:buFontTx/>
              <a:buChar char="-"/>
            </a:pPr>
            <a:r>
              <a:rPr lang="uk-UA" dirty="0"/>
              <a:t>Керівні принципи щодо ролі чоловіків та хлопців у політиці гендерної рівності (2023)</a:t>
            </a:r>
          </a:p>
          <a:p>
            <a:pPr marL="171450" indent="-171450">
              <a:buFontTx/>
              <a:buChar char="-"/>
            </a:pPr>
            <a:r>
              <a:rPr lang="uk-UA" dirty="0"/>
              <a:t>Рекомендація щодо збалансованої участі жінок та чоловіків у прийнятті політичних та громадських рішень (2003)</a:t>
            </a:r>
          </a:p>
          <a:p>
            <a:pPr marL="171450" marR="0" lvl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uk-UA" dirty="0"/>
              <a:t>Рекомендація щодо захисту прав жінок і дівчат-мігранток, біженок та шукачок притулку (2022) — </a:t>
            </a:r>
            <a:r>
              <a:rPr lang="uk-UA" i="1" dirty="0"/>
              <a:t>детальніше нижче</a:t>
            </a:r>
          </a:p>
          <a:p>
            <a:pPr marL="171450" indent="-171450">
              <a:buFontTx/>
              <a:buChar char="-"/>
            </a:pPr>
            <a:r>
              <a:rPr lang="uk-UA" dirty="0"/>
              <a:t>Рекомендація щодо ролі жінок і чоловіків у недопущенні й вирішенні конфліктів та зміцненні миру (2010)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706015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None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ЗР № 1:</a:t>
            </a:r>
          </a:p>
          <a:p>
            <a:pPr marL="285750" indent="-28575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Пояснює, як існуючі положення Стамбульської конвенції застосовуються до цифрових проявів насильства</a:t>
            </a:r>
          </a:p>
          <a:p>
            <a:pPr marL="285750" indent="-28575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Пропонує конкретні заходи, які слід вжити стосовно чотирьох основних принципів (4P) Стамбульської конвенції: профілактика, захист, переслідування та комплексна політика</a:t>
            </a:r>
          </a:p>
          <a:p>
            <a:r>
              <a:rPr lang="uk-UA" sz="1800" b="0" i="0" u="none" strike="noStrike" baseline="0" dirty="0">
                <a:latin typeface="Arial" panose="020B0604020202020204" pitchFamily="34" charset="0"/>
              </a:rPr>
              <a:t>Проєкт резолюції: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Його метою є вирішення нагальної проблеми насильства щодо жінок і дівчат, що здійснюється за допомогою технологій, з урахуванням ролі технологій як у сприянні, так і у запобіганні таким зловживанням. 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Він також спрямований на застосування цільового підходу до посилення відповідальності за насильство щодо жінок і дівчат, що здійснюється за допомогою технологій, та забезпечення того, щоб постраждалі отримували адекватну й ефективну допомогу від держав-членів. 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Ключовою метою є зміцнення правових рамок, зокрема в рамках кримінального права, для притягнення винних до відповідальності та надання засобів правового захисту постраждалим. </a:t>
            </a:r>
          </a:p>
          <a:p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1719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«Дуже вагомі причини» = Різне ставлення на підставі статі може, за певних обставин, бути виправданим, якщо воно становить форму позитивних дій, спрямованих на виправлення фактичної гендерної нерівності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18869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43040-BACA-B921-BB22-9C90C8E82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863FC-1F9B-A7E3-B214-FA99446EB4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13D7A-F24B-9F7A-7437-85EED2AF2E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«Дуже вагомі причини» = Різне ставлення на підставі статі може, за певних обставин, бути виправданим, якщо воно становить форму позитивних дій, спрямованих на виправлення фактичної гендерної нерівності</a:t>
            </a:r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C37D8-6AF4-661A-52E8-03459D211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99351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Конвенція Ради Європи про запобігання та боротьбу з насильством щодо жінок і домашнім насильством</a:t>
            </a:r>
            <a:r>
              <a:rPr lang="uk-UA" dirty="0"/>
              <a:t>, також відома як «</a:t>
            </a:r>
            <a:r>
              <a:rPr lang="uk-UA" b="1" dirty="0"/>
              <a:t>Стамбульська конвенція</a:t>
            </a:r>
            <a:r>
              <a:rPr lang="uk-UA" dirty="0"/>
              <a:t>», є наймасштабнішим міжнародним правовим інструментом, що встановлює обов’язкові зобов’язання щодо запобігання та боротьби з насильством щодо жінок та дівчат. Вона вимагає від сторін розробки законів, політик та служб підтримки для припинення насильства щодо жінок та домашнього насильства. Конвенція була прийнята Комітетом міністрів Ради Європи у 2011 році та набрала чинності у серпні 2014 року. З того часу 38 країн стали сторонами Конвенції. У жовтні 2023 року договір набрав чинності щодо Європейського Союзу, що зробило його також стороною Конвенції. </a:t>
            </a:r>
          </a:p>
          <a:p>
            <a:endParaRPr lang="en-US" dirty="0"/>
          </a:p>
          <a:p>
            <a:r>
              <a:rPr lang="uk-UA" dirty="0"/>
              <a:t>Зміст Конвенції. 4 основоположні принципи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Профілактика: Профілактичні заходи, спрямовані на зміну ставлення та гендерних ролей, які уможливлюють насильство щодо жінок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Захист: Загальний обов’язок захищати постраждалих від подальшого насильства та створювати служби підтримки для них та їхніх дітей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Судове переслідування: Наявність процедур та законодавства, що забезпечують кримінальне переслідування винних осіб, включаючи продовження кримінальних розслідувань та судових проваджень навіть у разі відкликання скарги потерпілою особою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Комплексна політика: Прийняття політичних заходів, що забезпечують включення всіх вищезазначених заходів до скоординованої та цілісної системи протидії насильству щодо жінок та домашньому насильству</a:t>
            </a:r>
          </a:p>
          <a:p>
            <a:endParaRPr lang="en-US" dirty="0"/>
          </a:p>
          <a:p>
            <a:r>
              <a:rPr lang="uk-UA" dirty="0"/>
              <a:t>Підходи, передбачені Конвенцією: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З урахуванням гендерних питань: Сторони повинні вживати заходів з урахуванням гендерних питань та визнавати відмінності між чоловіками та жінками з метою сприяння гендерній рівності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Орієнтовані на інтереси постраждалих: Вони зосереджуються на правах людини та потребах постраждалих від насильства, що підпадає під сферу застосування Конвенції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Транскордонний підхід: з огляду на транснаціональний характер деяких форм насильства Конвенція зобов’язує держави-учасниці поширювати свою юрисдикцію на злочини, вчинені за кордоном їхніми громадянами, та полегшує доступ до правосуддя для громадян, які постраждали від насильства щодо жінок за кордоном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uk-UA" dirty="0"/>
              <a:t>Механізм моніторингу Стамбульської конвенції: двокомпонентна система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="1" dirty="0"/>
              <a:t>GREVIO</a:t>
            </a:r>
            <a:r>
              <a:rPr lang="uk-UA" dirty="0"/>
              <a:t>: незалежний експертний орган, створений для моніторингу виконання Конвенції. Наразі до неї входять 15 членів. GREVIO складає та публікує звіти з оцінкою законодавчих та інших заходів, вжитих державами-учасницями для виконання положень Конвенції. У випадках необхідності вжиття заходів для запобігання серйозним, масовим або систематичним проявам будь-яких актів насильства, що підпадають під дію Конвенції, GREVIO може розпочати процедуру спеціального розслідування. GREVIO також може ухвалювати загальні рекомендації щодо тем та концепцій Конвенції.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="1" dirty="0"/>
              <a:t>Комітет Сторін (CoP)</a:t>
            </a:r>
            <a:r>
              <a:rPr lang="uk-UA" dirty="0"/>
              <a:t>: складається з представників Сторін Конвенції, є політичним органом Конвенції. Його завданням є обрання членів GREVIO, а також прийняття та контроль за виконанням власних рекомендацій.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60017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60C8D-4C71-79C1-BEC8-5DFF671F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979DAE-09F9-2494-BA34-2D1C9F070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B24FC2-4390-7D82-EFDD-1424A56A0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None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ЗР № 1:</a:t>
            </a:r>
          </a:p>
          <a:p>
            <a:pPr marL="285750" indent="-28575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Пояснює, як існуючі положення Стамбульської конвенції застосовуються до цифрових проявів насильства</a:t>
            </a:r>
          </a:p>
          <a:p>
            <a:pPr marL="285750" indent="-28575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Пропонує конкретні заходи, які слід вжити стосовно чотирьох основних принципів (4P) Стамбульської конвенції: профілактика, захист, переслідування та комплексна політика</a:t>
            </a:r>
          </a:p>
          <a:p>
            <a:r>
              <a:rPr lang="uk-UA" sz="1800" b="0" i="0" u="none" strike="noStrike" baseline="0" dirty="0">
                <a:latin typeface="Arial" panose="020B0604020202020204" pitchFamily="34" charset="0"/>
              </a:rPr>
              <a:t>Проєкт резолюції: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Його метою є вирішення нагальної проблеми насильства щодо жінок і дівчат, що здійснюється за допомогою технологій, з урахуванням ролі технологій як у сприянні, так і у запобіганні таким зловживанням. 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Він також спрямований на застосування цільового підходу до посилення відповідальності за насильство щодо жінок і дівчат, що здійснюється за допомогою технологій, та забезпечення того, щоб постраждалі отримували адекватну й ефективну допомогу від держав-членів. 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Ключовою метою є зміцнення правових рамок, зокрема в рамках кримінального права, для притягнення винних до відповідальності та надання засобів правового захисту постраждалим. </a:t>
            </a:r>
          </a:p>
          <a:p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CC7C6-745F-BCF9-8134-FCF247B381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3724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50650-2553-FBD6-1C89-805D5D94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F87C60-575B-3DC4-A6CB-F06EA1C32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5988" y="746125"/>
            <a:ext cx="4973637" cy="37290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01E3C-F7DE-C1B9-4FBB-0C6A946A4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None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ЗР № 1:</a:t>
            </a:r>
          </a:p>
          <a:p>
            <a:pPr marL="285750" indent="-28575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Пояснює, як існуючі положення Стамбульської конвенції застосовуються до цифрових проявів насильства</a:t>
            </a:r>
          </a:p>
          <a:p>
            <a:pPr marL="285750" indent="-285750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latin typeface="Arial" panose="020B0604020202020204" pitchFamily="34" charset="0"/>
                <a:ea typeface="Arial" charset="0"/>
              </a:rPr>
              <a:t>Пропонує конкретні заходи, які слід вжити стосовно чотирьох основних принципів (4P) Стамбульської конвенції: профілактика, захист, переслідування та комплексна політика</a:t>
            </a:r>
          </a:p>
          <a:p>
            <a:r>
              <a:rPr lang="uk-UA" sz="1800" b="0" i="0" u="none" strike="noStrike" baseline="0" dirty="0">
                <a:latin typeface="Arial" panose="020B0604020202020204" pitchFamily="34" charset="0"/>
              </a:rPr>
              <a:t>Проєкт резолюції: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Його метою є вирішення нагальної проблеми насильства щодо жінок і дівчат, що здійснюється за допомогою технологій, з урахуванням ролі технологій як у сприянні, так і у запобіганні таким зловживанням. 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Він також спрямований на застосування цільового підходу до посилення відповідальності за насильство щодо жінок і дівчат, що здійснюється за допомогою технологій, та забезпечення того, щоб постраждалі отримували адекватну й ефективну допомогу від держав-членів. 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uk-UA" sz="1800" dirty="0">
                <a:latin typeface="Arial" panose="020B0604020202020204" pitchFamily="34" charset="0"/>
                <a:ea typeface="Aptos" panose="020B0004020202020204" pitchFamily="34" charset="0"/>
              </a:rPr>
              <a:t>Ключовою метою є зміцнення правових рамок, зокрема в рамках кримінального права, для притягнення винних до відповідальності та надання засобів правового захисту постраждалим. </a:t>
            </a:r>
          </a:p>
          <a:p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92AE7-6109-E9E9-0C11-94294BE7FE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2608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Стратегія Ради Європи з питань гендерної рівності визначає напрямки діяльності Ради Європи у сфері гендерної рівності.</a:t>
            </a:r>
          </a:p>
          <a:p>
            <a:endParaRPr lang="en-US" dirty="0"/>
          </a:p>
          <a:p>
            <a:r>
              <a:rPr lang="uk-UA" dirty="0"/>
              <a:t>Суб’єкти Стратегії гендерної рівності</a:t>
            </a:r>
          </a:p>
          <a:p>
            <a:r>
              <a:rPr lang="uk-UA" dirty="0"/>
              <a:t>Усі інституції Ради Європи, керівні, консультативні та наглядові органи, а також кадрова політика підтримуватимуть та активно сприятимуть досягненню мети та стратегічних завдань Стратегії гендерної рівності на 2024–2029 рр. </a:t>
            </a:r>
          </a:p>
          <a:p>
            <a:r>
              <a:rPr lang="uk-UA" dirty="0"/>
              <a:t>Серед інших учасників і партнерів: </a:t>
            </a:r>
          </a:p>
          <a:p>
            <a:r>
              <a:rPr lang="uk-UA" dirty="0"/>
              <a:t>•	Європейський інститут з питань гендерної рівності </a:t>
            </a:r>
          </a:p>
          <a:p>
            <a:r>
              <a:rPr lang="uk-UA" dirty="0"/>
              <a:t>•	Європейський Союз</a:t>
            </a:r>
          </a:p>
          <a:p>
            <a:r>
              <a:rPr lang="uk-UA" dirty="0"/>
              <a:t>•	Організація з безпеки та співробітництва у Європі</a:t>
            </a:r>
          </a:p>
          <a:p>
            <a:r>
              <a:rPr lang="uk-UA" dirty="0"/>
              <a:t>•	ООН Жінки</a:t>
            </a:r>
          </a:p>
          <a:p>
            <a:r>
              <a:rPr lang="uk-UA" dirty="0"/>
              <a:t>•	Управління Верховного комісара ООН з прав людини</a:t>
            </a:r>
          </a:p>
          <a:p>
            <a:r>
              <a:rPr lang="uk-UA" dirty="0"/>
              <a:t>•	Організація американських держав</a:t>
            </a:r>
          </a:p>
          <a:p>
            <a:r>
              <a:rPr lang="uk-UA" dirty="0"/>
              <a:t>•	Організація економічного співробітництва і розвитку (ОЕСР)</a:t>
            </a:r>
          </a:p>
          <a:p>
            <a:r>
              <a:rPr lang="uk-UA" dirty="0"/>
              <a:t>•	Платформа незалежних експертних механізмів по боротьбі з дискримінацією і насильством щодо жінок (EDVAW)</a:t>
            </a:r>
          </a:p>
          <a:p>
            <a:r>
              <a:rPr lang="uk-UA" dirty="0"/>
              <a:t>•	парламенти держав-членів і національні уряди</a:t>
            </a:r>
          </a:p>
          <a:p>
            <a:r>
              <a:rPr lang="uk-UA" dirty="0"/>
              <a:t>•	місцеві та регіональні органи влади та їхні асоціації</a:t>
            </a:r>
          </a:p>
          <a:p>
            <a:r>
              <a:rPr lang="uk-UA" dirty="0"/>
              <a:t>•	органи з питань гендерної рівності</a:t>
            </a:r>
          </a:p>
          <a:p>
            <a:r>
              <a:rPr lang="uk-UA" dirty="0"/>
              <a:t>•	національні інституції з прав людини</a:t>
            </a:r>
          </a:p>
          <a:p>
            <a:r>
              <a:rPr lang="uk-UA" dirty="0"/>
              <a:t>•	інститути омбудсмена та органи рівності</a:t>
            </a:r>
          </a:p>
          <a:p>
            <a:r>
              <a:rPr lang="uk-UA" dirty="0"/>
              <a:t>•	професійні мережі та відповідні спеціалізовані організації, зокрема у сферах юстиції, журналістики, освіти, охорони здоров’я та соціальних послуг</a:t>
            </a:r>
          </a:p>
          <a:p>
            <a:r>
              <a:rPr lang="uk-UA" dirty="0"/>
              <a:t>•	соціальні партнери</a:t>
            </a:r>
          </a:p>
          <a:p>
            <a:r>
              <a:rPr lang="uk-UA" dirty="0"/>
              <a:t>•	молодіжні організації та молодіжні працівники</a:t>
            </a:r>
          </a:p>
          <a:p>
            <a:r>
              <a:rPr lang="uk-UA" dirty="0"/>
              <a:t>•	академічні, освітні та науково-дослідні установи</a:t>
            </a:r>
          </a:p>
          <a:p>
            <a:r>
              <a:rPr lang="uk-UA" dirty="0"/>
              <a:t>•	ЗМІ</a:t>
            </a:r>
          </a:p>
          <a:p>
            <a:r>
              <a:rPr lang="uk-UA" dirty="0"/>
              <a:t>•	приватний сектор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10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73186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92389F7-5F82-9AB7-C7A7-123C03494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3622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3BE619-47EF-659D-66AF-74391D30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251C-D769-3C44-88FD-D584B3A19E4A}" type="datetimeFigureOut">
              <a:rPr lang="fr-FR" smtClean="0"/>
              <a:t>19/05/2026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62D6A8-4F39-1AC4-1C72-913D69130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0B40-A7F4-9741-A9F1-7493B90911CB}" type="slidenum">
              <a:rPr lang="fr-FR" smtClean="0"/>
              <a:t>‹№›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434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92389F7-5F82-9AB7-C7A7-123C03494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3622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3BE619-47EF-659D-66AF-74391D30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251C-D769-3C44-88FD-D584B3A19E4A}" type="datetimeFigureOut">
              <a:rPr lang="fr-FR" smtClean="0"/>
              <a:t>19/05/2026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62D6A8-4F39-1AC4-1C72-913D69130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0B40-A7F4-9741-A9F1-7493B90911CB}" type="slidenum">
              <a:rPr lang="fr-FR" smtClean="0"/>
              <a:t>‹№›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589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A3C25237-06C7-4393-A852-037944D363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1FC204-4705-4E45-9CB1-474F22CFD434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668660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D40CB59E-E485-4D83-9B9C-CD7BA2FD7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15DA5-AD21-472C-BD45-88B4761B913D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00B961E-8A58-4ED6-8855-543B7BE806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6BCB6B-3970-457E-A2B3-ABF76972ACB8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9367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003569D5-CB9F-4C36-B17D-7C85E2227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22B85CF0-CDDE-444D-9422-28351580A267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EEF30C7E-53D1-4B3C-82D4-15F04F76D6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25AD86-6B63-47AF-8C69-9EFCD0ADAB89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77490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0110" y="1217422"/>
            <a:ext cx="3448050" cy="369332"/>
          </a:xfr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370" y="1639342"/>
            <a:ext cx="8103234" cy="323165"/>
          </a:xfr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4251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D812036-C4E4-4951-9331-6EC2ED0CB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CA25288-A8B0-4AB0-B433-D2DAD4A644C7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E964FC6E-CB38-40E1-9978-4D24995C94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4AF49A-73B1-4E04-9572-2B39671B1AD8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88985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19/05/2026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‹№›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F7E1A7-3AD1-0AFD-CFC3-D540224046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251C-D769-3C44-88FD-D584B3A19E4A}" type="datetimeFigureOut">
              <a:rPr lang="fr-FR" smtClean="0"/>
              <a:t>19/05/2026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2C0E84-F95B-4E44-8194-C49BBB57B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E0B40-A7F4-9741-A9F1-7493B90911CB}" type="slidenum">
              <a:rPr lang="fr-FR" smtClean="0"/>
              <a:t>‹№›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79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F7E1A7-3AD1-0AFD-CFC3-D540224046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251C-D769-3C44-88FD-D584B3A19E4A}" type="datetimeFigureOut">
              <a:rPr lang="fr-FR" smtClean="0"/>
              <a:t>19/05/2026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2C0E84-F95B-4E44-8194-C49BBB57B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E0B40-A7F4-9741-A9F1-7493B90911CB}" type="slidenum">
              <a:rPr lang="fr-FR" smtClean="0"/>
              <a:t>‹№›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094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F74EFC-86AD-4234-86B0-54B26A32E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8234F59C-4302-4254-A6B3-D94CFE807FD7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73CF25E2-6A39-4524-999F-AF5D27738B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39B65D8-15F7-4028-8C80-FA9A55CABA57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C5277618-C601-49FA-B0E0-92C29163D876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9767662F-13E1-446A-BF9F-2E64F6BFC0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9F0BF038-4011-4D86-BED5-9CA30348F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89753087-2501-46B8-9E69-81957BAD572C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D47A272-66EA-406F-A965-EA188988B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B3DAF49F-3427-4FD7-A9EF-9CE0DDB3B1D8}" type="slidenum">
              <a:rPr lang="fr-FR" altLang="fr-FR"/>
              <a:pPr/>
              <a:t>‹№›</a:t>
            </a:fld>
            <a:endParaRPr lang="fr-FR" altLang="fr-FR" dirty="0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9F97AACB-D198-4634-8386-238A318C9F1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5" r:id="rId2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EBB19A38-2A6B-40BE-A5C0-11A8B5432D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86531151-7F0C-4989-98F7-1E4E6FA0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9B663BAB-24DA-4125-8811-0DE95DEE615E}" type="datetime1">
              <a:rPr lang="fr-FR"/>
              <a:pPr>
                <a:defRPr/>
              </a:pPr>
              <a:t>19/05/2026</a:t>
            </a:fld>
            <a:endParaRPr lang="fr-FR" dirty="0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0EC14E1C-4498-42D9-BA81-CD24E32C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8C58DFBA-9B88-415E-ABD0-6AD37A570048}" type="slidenum">
              <a:rPr lang="fr-FR" altLang="fr-FR"/>
              <a:pPr/>
              <a:t>‹№›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19/05/2026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‹№›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rm.coe.int/cm-rec-2019-1-on-preventing-and-combating-sexism/168094d894" TargetMode="External"/><Relationship Id="rId4" Type="http://schemas.openxmlformats.org/officeDocument/2006/relationships/hyperlink" Target="https://rm.coe.int/cm-rec-2019-1-on-preventing-and-combating-sexism-ukr/168096856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vimeo.com/356636533" TargetMode="External"/><Relationship Id="rId7" Type="http://schemas.openxmlformats.org/officeDocument/2006/relationships/hyperlink" Target="https://www.coe.int/en/web/human-rights-channel/stop-sexis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uman-rights-channel.coe.int/stop-sexism-en.html" TargetMode="External"/><Relationship Id="rId5" Type="http://schemas.openxmlformats.org/officeDocument/2006/relationships/hyperlink" Target="This%20site%20uses%20cookies%20to%20offer%20you%20a%20better%20browsing%20experience.%20Find%20out%20more%20on%20how%20we%20use%20cookies%20and%20how%20you%20can%20change%20your%20settings.%20Accept%20Cookies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s://rm.coe.int/brochure-sexism/16809fba84" TargetMode="External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uk/web/kyiv/combating-violence-against-women-in-ukraine-phase-iii-covaw-iii-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coe.int/en/web/kyiv/combating-violence-against-women-in-ukraine-phase-iii-covaw-iii-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d4u.coe.int/uk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genderequality/gender-equality-strategy" TargetMode="External"/><Relationship Id="rId2" Type="http://schemas.openxmlformats.org/officeDocument/2006/relationships/hyperlink" Target="https://rm.coe.int/ukr-2026-coe-gender-equality-strategy-2024-2029-ukr-web/48802bbfbe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jurfem.com.ua/uchast-zhinok-analitychnyy-bryf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rm.coe.int/09000016807b7fe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istanbul-convention/ukrain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fr/web/genderequality/women-forging-lasting-peac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lobalgoals.org/goals/5-gender-equality/" TargetMode="External"/><Relationship Id="rId5" Type="http://schemas.openxmlformats.org/officeDocument/2006/relationships/hyperlink" Target="https://www.unfpa.org/icpd" TargetMode="External"/><Relationship Id="rId4" Type="http://schemas.openxmlformats.org/officeDocument/2006/relationships/hyperlink" Target="https://www.unwomen.org/en/digital-library/publications/2015/01/beijing-declar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Espace réservé de la date 3">
            <a:extLst>
              <a:ext uri="{FF2B5EF4-FFF2-40B4-BE49-F238E27FC236}">
                <a16:creationId xmlns:a16="http://schemas.microsoft.com/office/drawing/2014/main" id="{B956B93C-5EF1-4EA9-9537-6A670203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43E4FFC7-F062-4A56-B0C3-BE693F57E206}" type="datetime1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19/05/2026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21" name="Espace réservé du numéro de diapositive 5">
            <a:extLst>
              <a:ext uri="{FF2B5EF4-FFF2-40B4-BE49-F238E27FC236}">
                <a16:creationId xmlns:a16="http://schemas.microsoft.com/office/drawing/2014/main" id="{3E05CB4B-3265-4F23-974D-B85C4132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7BE1AB5-622F-4A2C-A257-053B0C7D8A27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18" name="Titre 1">
            <a:extLst>
              <a:ext uri="{FF2B5EF4-FFF2-40B4-BE49-F238E27FC236}">
                <a16:creationId xmlns:a16="http://schemas.microsoft.com/office/drawing/2014/main" id="{BF172A4E-5A8B-48BC-81FE-B80175481FDC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03200" y="4284927"/>
            <a:ext cx="8763000" cy="131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uk-UA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Презентація </a:t>
            </a:r>
            <a:br>
              <a:rPr lang="uk-UA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</a:br>
            <a:r>
              <a:rPr lang="uk-UA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Стратегії гендерної рівності</a:t>
            </a: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 </a:t>
            </a:r>
            <a:r>
              <a:rPr lang="uk-UA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Ради Європи на 2024-2029 роки </a:t>
            </a:r>
            <a:br>
              <a:rPr lang="uk-UA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</a:br>
            <a:br>
              <a:rPr lang="uk-UA" sz="2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</a:br>
            <a:r>
              <a:rPr lang="uk-UA" sz="2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Київ, 13 травня 2026 року</a:t>
            </a:r>
            <a:br>
              <a:rPr lang="uk-UA" sz="2200" dirty="0">
                <a:solidFill>
                  <a:srgbClr val="0D34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</a:br>
            <a:br>
              <a:rPr lang="uk-UA" sz="2200" dirty="0">
                <a:solidFill>
                  <a:srgbClr val="0D34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</a:br>
            <a:r>
              <a:rPr lang="uk-UA" sz="2200" dirty="0">
                <a:solidFill>
                  <a:srgbClr val="0D34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Кріста Орама</a:t>
            </a:r>
            <a:br>
              <a:rPr lang="uk-UA" sz="2200" dirty="0">
                <a:solidFill>
                  <a:srgbClr val="0D34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</a:br>
            <a:r>
              <a:rPr lang="uk-UA" sz="2200" dirty="0">
                <a:solidFill>
                  <a:srgbClr val="0D34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 pitchFamily="34" charset="0"/>
              </a:rPr>
              <a:t>Радниця з питань політики гендерної рівності, Рада Європи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18EE4DA-A84E-9054-49F9-CE9DC7266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384278-3B34-5EB4-F194-DBAB8EAD9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790700"/>
            <a:ext cx="5099965" cy="5013807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Забезпечення спадкоємності попередніх стратегій Ради Європи щодо гендерної рівності та розвиток </a:t>
            </a:r>
            <a:r>
              <a:rPr lang="uk-UA" b="1" dirty="0"/>
              <a:t>нормативної бази</a:t>
            </a:r>
          </a:p>
          <a:p>
            <a:r>
              <a:rPr lang="uk-UA" dirty="0"/>
              <a:t>Посилення </a:t>
            </a:r>
            <a:r>
              <a:rPr lang="uk-UA" b="1" dirty="0"/>
              <a:t>трансформаційних та інтерсекційних</a:t>
            </a:r>
            <a:r>
              <a:rPr lang="uk-UA" dirty="0"/>
              <a:t> підходів</a:t>
            </a:r>
          </a:p>
          <a:p>
            <a:r>
              <a:rPr lang="uk-UA" dirty="0"/>
              <a:t>Залучення </a:t>
            </a:r>
            <a:r>
              <a:rPr lang="uk-UA" b="1" dirty="0"/>
              <a:t>чоловіків і хлопців</a:t>
            </a:r>
            <a:r>
              <a:rPr lang="uk-UA" dirty="0"/>
              <a:t> на горизонтальному рівні у межах кожної стратегічної цілі</a:t>
            </a:r>
          </a:p>
          <a:p>
            <a:pPr lvl="1"/>
            <a:r>
              <a:rPr lang="uk-UA" dirty="0"/>
              <a:t>Вони повинні бути </a:t>
            </a:r>
            <a:r>
              <a:rPr lang="uk-UA" b="1" dirty="0"/>
              <a:t>активними партнерами</a:t>
            </a:r>
            <a:r>
              <a:rPr lang="uk-UA" dirty="0"/>
              <a:t> в боротьбі з насильством щодо жінок і дівчат, а також у просуванні прав жінок і дівчат</a:t>
            </a:r>
          </a:p>
          <a:p>
            <a:pPr lvl="1"/>
            <a:r>
              <a:rPr lang="uk-UA" dirty="0"/>
              <a:t>Чоловіки та хлопці також можуть </a:t>
            </a:r>
            <a:r>
              <a:rPr lang="uk-UA" b="1" dirty="0"/>
              <a:t>користатися перевагами</a:t>
            </a:r>
            <a:r>
              <a:rPr lang="uk-UA" dirty="0"/>
              <a:t> політики гендерної рівності </a:t>
            </a:r>
          </a:p>
          <a:p>
            <a:r>
              <a:rPr lang="uk-UA" dirty="0"/>
              <a:t>Більший акцент на застосуванні </a:t>
            </a:r>
            <a:r>
              <a:rPr lang="uk-UA" b="1" dirty="0"/>
              <a:t>штучного інтелекту</a:t>
            </a:r>
            <a:r>
              <a:rPr lang="uk-UA" dirty="0"/>
              <a:t> та </a:t>
            </a:r>
            <a:r>
              <a:rPr lang="uk-UA" b="1" dirty="0"/>
              <a:t>технологій для запобігання насильству щодо жінок та дівчат</a:t>
            </a:r>
          </a:p>
          <a:p>
            <a:r>
              <a:rPr lang="uk-UA" dirty="0"/>
              <a:t>Реалізація здійснюється </a:t>
            </a:r>
            <a:r>
              <a:rPr lang="uk-UA" b="1" dirty="0"/>
              <a:t>у тісній співпраці з партнерами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D1A2A4-EACA-66B6-812C-13C59E4882D4}"/>
              </a:ext>
            </a:extLst>
          </p:cNvPr>
          <p:cNvSpPr txBox="1"/>
          <p:nvPr/>
        </p:nvSpPr>
        <p:spPr>
          <a:xfrm>
            <a:off x="194992" y="896222"/>
            <a:ext cx="8754015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2800" b="1" dirty="0">
                <a:solidFill>
                  <a:srgbClr val="0070C0"/>
                </a:solidFill>
              </a:rPr>
              <a:t>Стратегія гендерної рівності Ради Європи на 2024–2029 роки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F9D0D5-AFD5-FD63-67BF-852C4FD457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59558" y="1641140"/>
            <a:ext cx="2917872" cy="5163367"/>
          </a:xfrm>
          <a:prstGeom prst="rect">
            <a:avLst/>
          </a:prstGeom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50EEABD5-F4B2-AD64-7D1A-2EA848407F6A}"/>
              </a:ext>
            </a:extLst>
          </p:cNvPr>
          <p:cNvGrpSpPr/>
          <p:nvPr/>
        </p:nvGrpSpPr>
        <p:grpSpPr>
          <a:xfrm>
            <a:off x="5903377" y="2250181"/>
            <a:ext cx="2462978" cy="3694909"/>
            <a:chOff x="5903377" y="2250181"/>
            <a:chExt cx="2462978" cy="36949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E4DF80-0892-27C5-2B21-2A30A2B3CE6B}"/>
                </a:ext>
              </a:extLst>
            </p:cNvPr>
            <p:cNvSpPr txBox="1"/>
            <p:nvPr/>
          </p:nvSpPr>
          <p:spPr>
            <a:xfrm>
              <a:off x="6868413" y="2250181"/>
              <a:ext cx="54932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uk-UA" sz="800" b="1" dirty="0">
                  <a:solidFill>
                    <a:srgbClr val="000066"/>
                  </a:solidFill>
                </a:rPr>
                <a:t>Вбивство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44344F-B846-88C0-BC4E-95CF393688A8}"/>
                </a:ext>
              </a:extLst>
            </p:cNvPr>
            <p:cNvSpPr txBox="1"/>
            <p:nvPr/>
          </p:nvSpPr>
          <p:spPr>
            <a:xfrm>
              <a:off x="6860793" y="2455907"/>
              <a:ext cx="549326" cy="2607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700" b="1" dirty="0">
                  <a:solidFill>
                    <a:srgbClr val="000066"/>
                  </a:solidFill>
                </a:rPr>
                <a:t>Зґвалтування та сексуальне насильство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FC8F8D-738D-D83F-B901-C29551478CE3}"/>
                </a:ext>
              </a:extLst>
            </p:cNvPr>
            <p:cNvSpPr txBox="1"/>
            <p:nvPr/>
          </p:nvSpPr>
          <p:spPr>
            <a:xfrm>
              <a:off x="6404853" y="2911205"/>
              <a:ext cx="735451" cy="1009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800" b="1" dirty="0">
                  <a:solidFill>
                    <a:srgbClr val="000066"/>
                  </a:solidFill>
                </a:rPr>
                <a:t>Переслідування</a:t>
              </a:r>
              <a:endParaRPr lang="uk-UA" sz="900" b="1" dirty="0">
                <a:solidFill>
                  <a:srgbClr val="000066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85373E-7C0F-D177-0A84-367ECFAA7F7D}"/>
                </a:ext>
              </a:extLst>
            </p:cNvPr>
            <p:cNvSpPr txBox="1"/>
            <p:nvPr/>
          </p:nvSpPr>
          <p:spPr>
            <a:xfrm>
              <a:off x="7088739" y="2830143"/>
              <a:ext cx="673239" cy="2979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uk-UA" sz="800" b="1" dirty="0">
                  <a:solidFill>
                    <a:srgbClr val="000066"/>
                  </a:solidFill>
                </a:rPr>
                <a:t>Фізичне та психологічне насильство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E1A3E4-06AA-486D-32DD-4E5D434C8D0A}"/>
                </a:ext>
              </a:extLst>
            </p:cNvPr>
            <p:cNvSpPr txBox="1"/>
            <p:nvPr/>
          </p:nvSpPr>
          <p:spPr>
            <a:xfrm>
              <a:off x="6554600" y="3204379"/>
              <a:ext cx="1068277" cy="1009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800" b="1" dirty="0">
                  <a:solidFill>
                    <a:srgbClr val="000066"/>
                  </a:solidFill>
                </a:rPr>
                <a:t>Сексуальне домагання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1BB879-FDFA-2F2B-54CB-81028B73E65C}"/>
                </a:ext>
              </a:extLst>
            </p:cNvPr>
            <p:cNvSpPr txBox="1"/>
            <p:nvPr/>
          </p:nvSpPr>
          <p:spPr>
            <a:xfrm>
              <a:off x="6194505" y="3312598"/>
              <a:ext cx="549326" cy="1009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800" b="1" dirty="0">
                  <a:solidFill>
                    <a:srgbClr val="000066"/>
                  </a:solidFill>
                </a:rPr>
                <a:t>Образи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5E65FB-4C9F-D8F9-6F82-41A76DEF204B}"/>
                </a:ext>
              </a:extLst>
            </p:cNvPr>
            <p:cNvSpPr txBox="1"/>
            <p:nvPr/>
          </p:nvSpPr>
          <p:spPr>
            <a:xfrm>
              <a:off x="7378778" y="3312598"/>
              <a:ext cx="753353" cy="1009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800" b="1" dirty="0">
                  <a:solidFill>
                    <a:srgbClr val="000066"/>
                  </a:solidFill>
                </a:rPr>
                <a:t>Контролювання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A06E65-398A-DD39-80B0-7A22284AEC6F}"/>
                </a:ext>
              </a:extLst>
            </p:cNvPr>
            <p:cNvSpPr txBox="1"/>
            <p:nvPr/>
          </p:nvSpPr>
          <p:spPr>
            <a:xfrm>
              <a:off x="6326707" y="3704848"/>
              <a:ext cx="549326" cy="113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Погрози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434CF9-9FCA-D410-E7E1-EFEF843482D6}"/>
                </a:ext>
              </a:extLst>
            </p:cNvPr>
            <p:cNvSpPr txBox="1"/>
            <p:nvPr/>
          </p:nvSpPr>
          <p:spPr>
            <a:xfrm>
              <a:off x="7549288" y="3818405"/>
              <a:ext cx="549326" cy="113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Відчуття сорому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CCD68E-0BF6-A92E-6434-30FBD6A08FF0}"/>
                </a:ext>
              </a:extLst>
            </p:cNvPr>
            <p:cNvSpPr txBox="1"/>
            <p:nvPr/>
          </p:nvSpPr>
          <p:spPr>
            <a:xfrm>
              <a:off x="5903377" y="3863682"/>
              <a:ext cx="1247319" cy="113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Сприйняття жінок як сексуальних об’єктів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FF020F-8BE8-3CE1-9C9C-D0D6F52124CE}"/>
                </a:ext>
              </a:extLst>
            </p:cNvPr>
            <p:cNvSpPr txBox="1"/>
            <p:nvPr/>
          </p:nvSpPr>
          <p:spPr>
            <a:xfrm>
              <a:off x="6799255" y="4200297"/>
              <a:ext cx="1567100" cy="113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Виключення та невидимість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CABACD-C607-C6E4-C4CD-870F566BE329}"/>
                </a:ext>
              </a:extLst>
            </p:cNvPr>
            <p:cNvSpPr txBox="1"/>
            <p:nvPr/>
          </p:nvSpPr>
          <p:spPr>
            <a:xfrm>
              <a:off x="6531514" y="4453392"/>
              <a:ext cx="1567100" cy="113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Знецінення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C97DC3-DDFA-301D-B738-EA6CE81BF218}"/>
                </a:ext>
              </a:extLst>
            </p:cNvPr>
            <p:cNvSpPr txBox="1"/>
            <p:nvPr/>
          </p:nvSpPr>
          <p:spPr>
            <a:xfrm>
              <a:off x="6326706" y="4734258"/>
              <a:ext cx="1681913" cy="113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Жорсткі ролі жінок та чоловіків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5DD05E-8C1B-011B-6239-7736F9613196}"/>
                </a:ext>
              </a:extLst>
            </p:cNvPr>
            <p:cNvSpPr txBox="1"/>
            <p:nvPr/>
          </p:nvSpPr>
          <p:spPr>
            <a:xfrm>
              <a:off x="6511559" y="4946875"/>
              <a:ext cx="1103698" cy="2243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Потурання насильству стосовно жінок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F8D7F28-1009-A4CD-B74A-FD5175F4EC4F}"/>
                </a:ext>
              </a:extLst>
            </p:cNvPr>
            <p:cNvSpPr txBox="1"/>
            <p:nvPr/>
          </p:nvSpPr>
          <p:spPr>
            <a:xfrm>
              <a:off x="6517207" y="5392212"/>
              <a:ext cx="1103698" cy="2243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Коментарі щодо зовнішності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7E1313-9A1D-24AB-202A-D6D1CBBEF90B}"/>
                </a:ext>
              </a:extLst>
            </p:cNvPr>
            <p:cNvSpPr txBox="1"/>
            <p:nvPr/>
          </p:nvSpPr>
          <p:spPr>
            <a:xfrm>
              <a:off x="6616610" y="5720733"/>
              <a:ext cx="917781" cy="2243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uk-UA" sz="900" b="1" dirty="0">
                  <a:solidFill>
                    <a:schemeClr val="bg1"/>
                  </a:solidFill>
                </a:rPr>
                <a:t>Сексистські формулювання та жарти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539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8571-2CEF-7789-1C6F-B06BCD1E2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269A7F-141C-1D8E-F0F1-93BE5150A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61" y="1917178"/>
            <a:ext cx="5080783" cy="486052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/>
              <a:t>Шість стратегічних цілей:</a:t>
            </a:r>
          </a:p>
          <a:p>
            <a:pPr marL="514350" indent="-514350">
              <a:buAutoNum type="arabicPeriod"/>
            </a:pPr>
            <a:r>
              <a:rPr lang="uk-UA" dirty="0"/>
              <a:t>запобігання та боротьба з гендерними стереотипами та </a:t>
            </a:r>
            <a:r>
              <a:rPr lang="uk-UA" dirty="0" err="1"/>
              <a:t>сексизмом</a:t>
            </a:r>
            <a:r>
              <a:rPr lang="uk-UA" dirty="0"/>
              <a:t>;</a:t>
            </a:r>
          </a:p>
          <a:p>
            <a:pPr marL="514350" indent="-514350">
              <a:buAutoNum type="arabicPeriod"/>
            </a:pPr>
            <a:r>
              <a:rPr lang="uk-UA" dirty="0"/>
              <a:t>запобігання та боротьба з насильством щодо жінок і дівчат і домашнім насильством;</a:t>
            </a:r>
          </a:p>
          <a:p>
            <a:pPr marL="514350" indent="-514350">
              <a:buAutoNum type="arabicPeriod"/>
            </a:pPr>
            <a:r>
              <a:rPr lang="uk-UA" dirty="0"/>
              <a:t>забезпечення рівного доступу до правосуддя для жінок і дівчат;</a:t>
            </a:r>
          </a:p>
          <a:p>
            <a:pPr marL="514350" indent="-514350">
              <a:buAutoNum type="arabicPeriod"/>
            </a:pPr>
            <a:r>
              <a:rPr lang="uk-UA" dirty="0"/>
              <a:t>досягнення збалансованої участі жінок і чоловіків у політичному, громадському, соціальному та економічному житті;</a:t>
            </a:r>
          </a:p>
          <a:p>
            <a:pPr marL="514350" indent="-514350">
              <a:buAutoNum type="arabicPeriod"/>
            </a:pPr>
            <a:r>
              <a:rPr lang="uk-UA" dirty="0"/>
              <a:t>забезпечення розширення прав і можливостей жінок та гендерної рівності у зв’язку з глобальними та геополітичними викликами;</a:t>
            </a:r>
          </a:p>
          <a:p>
            <a:pPr marL="514350" indent="-514350">
              <a:buAutoNum type="arabicPeriod"/>
            </a:pPr>
            <a:r>
              <a:rPr lang="uk-UA" dirty="0"/>
              <a:t>реалізація стратегії досягнення гендерної рівності і включення </a:t>
            </a:r>
            <a:r>
              <a:rPr lang="uk-UA" dirty="0" err="1"/>
              <a:t>міжсекторального</a:t>
            </a:r>
            <a:r>
              <a:rPr lang="uk-UA" dirty="0"/>
              <a:t> підходу в усі політики та заходи.</a:t>
            </a:r>
            <a:endParaRPr lang="en-US" dirty="0">
              <a:solidFill>
                <a:srgbClr val="0D347D"/>
              </a:solidFill>
            </a:endParaRPr>
          </a:p>
          <a:p>
            <a:pPr marL="514350" indent="-514350">
              <a:buAutoNum type="arabicPeriod"/>
            </a:pPr>
            <a:endParaRPr lang="fr-FR" dirty="0">
              <a:solidFill>
                <a:srgbClr val="0D347D"/>
              </a:solidFill>
            </a:endParaRPr>
          </a:p>
          <a:p>
            <a:pPr marL="514350" indent="-514350">
              <a:buAutoNum type="arabicPeriod"/>
            </a:pPr>
            <a:endParaRPr lang="en-US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24ED50-A4BA-6402-C784-A8E1E635A417}"/>
              </a:ext>
            </a:extLst>
          </p:cNvPr>
          <p:cNvSpPr txBox="1"/>
          <p:nvPr/>
        </p:nvSpPr>
        <p:spPr>
          <a:xfrm>
            <a:off x="1001879" y="924951"/>
            <a:ext cx="7324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Стратегія Ради Європи щодо забезпечення гендерної рівності на 2024–2029 роки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20B46A-9680-5753-9340-C245C27C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15434" y="1999171"/>
            <a:ext cx="3428566" cy="4857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B6DCE7-4209-3361-86A3-601D2063DBD7}"/>
              </a:ext>
            </a:extLst>
          </p:cNvPr>
          <p:cNvSpPr txBox="1"/>
          <p:nvPr/>
        </p:nvSpPr>
        <p:spPr>
          <a:xfrm>
            <a:off x="6100549" y="2488302"/>
            <a:ext cx="2702257" cy="6694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uk-UA" sz="1450" b="1" dirty="0">
                <a:solidFill>
                  <a:schemeClr val="bg1"/>
                </a:solidFill>
              </a:rPr>
              <a:t>СТРАТЕГІЯ ГЕНДЕРНОЇ РІВНОСТІ РАДИ ЄВРОПИ НА 2024–2029 РОКИ</a:t>
            </a:r>
          </a:p>
        </p:txBody>
      </p:sp>
    </p:spTree>
    <p:extLst>
      <p:ext uri="{BB962C8B-B14F-4D97-AF65-F5344CB8AC3E}">
        <p14:creationId xmlns:p14="http://schemas.microsoft.com/office/powerpoint/2010/main" val="975377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17D765-1BA3-32BB-8B3F-F8419D880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27" y="2618674"/>
            <a:ext cx="8426773" cy="420815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</a:rPr>
              <a:t>Стратегічна ціль 1: Запобігання та боротьба з гендерними стереотипами та сексизмом</a:t>
            </a:r>
          </a:p>
          <a:p>
            <a:r>
              <a:rPr lang="uk-UA" dirty="0"/>
              <a:t>Просування та впровадження Рекомендацій Ради Європи з питань сексизму та мови ворожнечі</a:t>
            </a:r>
          </a:p>
          <a:p>
            <a:r>
              <a:rPr lang="uk-UA" dirty="0"/>
              <a:t>Продовження роботи з подолання гендерної нерівності в галузі освіти та ЗМІ</a:t>
            </a:r>
          </a:p>
          <a:p>
            <a:r>
              <a:rPr lang="uk-UA" dirty="0"/>
              <a:t>Вирішення проблеми гендерних упереджень у системах штучного інтелекту</a:t>
            </a:r>
          </a:p>
          <a:p>
            <a:r>
              <a:rPr lang="uk-UA" dirty="0"/>
              <a:t>Збір розбитих за ознакою статі даних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701514-8A18-D354-B9DC-45D5645E8829}"/>
              </a:ext>
            </a:extLst>
          </p:cNvPr>
          <p:cNvSpPr txBox="1"/>
          <p:nvPr/>
        </p:nvSpPr>
        <p:spPr>
          <a:xfrm>
            <a:off x="774555" y="1541397"/>
            <a:ext cx="7324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D347D"/>
                </a:solidFill>
              </a:rPr>
              <a:t>Стратегія гендерної рівності </a:t>
            </a:r>
          </a:p>
          <a:p>
            <a:pPr algn="ctr"/>
            <a:r>
              <a:rPr lang="uk-UA" sz="3000" b="1" dirty="0">
                <a:solidFill>
                  <a:srgbClr val="0D347D"/>
                </a:solidFill>
              </a:rPr>
              <a:t>Ради Європи на 2024–2029 роки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569F0F-FCBB-0104-DCBF-E5B4C0FBE1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83642" y="1010945"/>
            <a:ext cx="1660358" cy="1660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AB18CA-1D31-94A7-C815-03CE6941B81A}"/>
              </a:ext>
            </a:extLst>
          </p:cNvPr>
          <p:cNvSpPr txBox="1"/>
          <p:nvPr/>
        </p:nvSpPr>
        <p:spPr>
          <a:xfrm>
            <a:off x="7527997" y="1584175"/>
            <a:ext cx="1571648" cy="353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uk-UA" sz="2300" b="1" spc="-20" dirty="0">
                <a:latin typeface="Arial" panose="020B0604020202020204" pitchFamily="34" charset="0"/>
                <a:ea typeface="Arial" panose="020B0604020202020204" pitchFamily="34" charset="0"/>
              </a:rPr>
              <a:t>СЕКСИЗМ </a:t>
            </a:r>
          </a:p>
        </p:txBody>
      </p:sp>
    </p:spTree>
    <p:extLst>
      <p:ext uri="{BB962C8B-B14F-4D97-AF65-F5344CB8AC3E}">
        <p14:creationId xmlns:p14="http://schemas.microsoft.com/office/powerpoint/2010/main" val="1171708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574452-6A21-30A7-732E-0A7092560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23" y="2796606"/>
            <a:ext cx="4980598" cy="3895238"/>
          </a:xfrm>
        </p:spPr>
        <p:txBody>
          <a:bodyPr>
            <a:noAutofit/>
          </a:bodyPr>
          <a:lstStyle/>
          <a:p>
            <a:pPr lvl="1"/>
            <a:r>
              <a:rPr lang="uk-UA" sz="1700" dirty="0">
                <a:solidFill>
                  <a:srgbClr val="0D347D"/>
                </a:solidFill>
              </a:rPr>
              <a:t>Перше в історії міжнародно узгоджене визначення сексизму</a:t>
            </a:r>
          </a:p>
          <a:p>
            <a:pPr lvl="1"/>
            <a:r>
              <a:rPr lang="uk-UA" sz="1700" dirty="0">
                <a:solidFill>
                  <a:srgbClr val="0D347D"/>
                </a:solidFill>
              </a:rPr>
              <a:t>Містить конкретні заходи щодо запобігання та подолання сексизму, включаючи визнання сексистських висловлювань ненависті кримінальним злочином</a:t>
            </a:r>
          </a:p>
          <a:p>
            <a:pPr lvl="1"/>
            <a:r>
              <a:rPr lang="uk-UA" sz="1700" dirty="0">
                <a:solidFill>
                  <a:srgbClr val="0D347D"/>
                </a:solidFill>
              </a:rPr>
              <a:t>Підкреслює, що сексизм має більший і відмінний вплив на жінок, ніж на чоловіків, та визначає особливо вразливі групи жінок</a:t>
            </a:r>
          </a:p>
          <a:p>
            <a:pPr lvl="1"/>
            <a:r>
              <a:rPr lang="uk-UA" sz="1700" dirty="0">
                <a:solidFill>
                  <a:srgbClr val="0D347D"/>
                </a:solidFill>
              </a:rPr>
              <a:t>Визначає вразливі статуси (етнічна приналежність, належність до меншин, статус корінного населення, вік, релігія, статус біженця або мігранта, інвалідність, сімейний стан, гендерна ідентичність, сексуальна орієнтація)</a:t>
            </a:r>
          </a:p>
          <a:p>
            <a:pPr lvl="1"/>
            <a:endParaRPr lang="fr-FR" sz="1700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95FDE8-8513-5784-5273-35E5E7B81FC3}"/>
              </a:ext>
            </a:extLst>
          </p:cNvPr>
          <p:cNvSpPr txBox="1"/>
          <p:nvPr/>
        </p:nvSpPr>
        <p:spPr>
          <a:xfrm>
            <a:off x="239522" y="883940"/>
            <a:ext cx="8664955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uk-UA" sz="3000" b="1" dirty="0">
                <a:solidFill>
                  <a:srgbClr val="0070C0"/>
                </a:solidFill>
              </a:rPr>
              <a:t>Стратегічна ціль 1: Запобігання та боротьба з гендерними стереотипами та сексизмом (продовження)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78DA3-7E15-BC53-2B65-CD040BBB2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74920" y="2702516"/>
            <a:ext cx="3943608" cy="3943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AD6860-9A09-A9A4-3E3D-EE143988DB26}"/>
              </a:ext>
            </a:extLst>
          </p:cNvPr>
          <p:cNvSpPr txBox="1"/>
          <p:nvPr/>
        </p:nvSpPr>
        <p:spPr>
          <a:xfrm>
            <a:off x="352044" y="2124245"/>
            <a:ext cx="8439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uk-UA" sz="2200" b="1" dirty="0">
                <a:hlinkClick r:id="rId4"/>
              </a:rPr>
              <a:t>На основі Рекомендації щодо запобігання та боротьби з </a:t>
            </a:r>
            <a:r>
              <a:rPr lang="uk-UA" sz="2200" b="1" dirty="0" err="1">
                <a:hlinkClick r:id="rId4"/>
              </a:rPr>
              <a:t>сексизмом</a:t>
            </a:r>
            <a:r>
              <a:rPr lang="uk-UA" sz="2200" b="1" dirty="0">
                <a:hlinkClick r:id="rId4"/>
              </a:rPr>
              <a:t> (2019) </a:t>
            </a:r>
            <a:endParaRPr lang="uk-UA" sz="2200" b="1" dirty="0">
              <a:hlinkClick r:id="rId5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E7CAAB4-4E04-4D44-2100-7A57D248A047}"/>
              </a:ext>
            </a:extLst>
          </p:cNvPr>
          <p:cNvGrpSpPr/>
          <p:nvPr/>
        </p:nvGrpSpPr>
        <p:grpSpPr>
          <a:xfrm>
            <a:off x="5711438" y="2971045"/>
            <a:ext cx="2626395" cy="3367853"/>
            <a:chOff x="5711438" y="2971045"/>
            <a:chExt cx="2626395" cy="33678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A7BA63-8BD5-9C19-1B55-36AACA6A56BE}"/>
                </a:ext>
              </a:extLst>
            </p:cNvPr>
            <p:cNvSpPr txBox="1"/>
            <p:nvPr/>
          </p:nvSpPr>
          <p:spPr>
            <a:xfrm>
              <a:off x="5711438" y="3046682"/>
              <a:ext cx="1037381" cy="43152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1400" b="1" dirty="0"/>
                <a:t>ЦЕ Ж БУВ ЛИШЕ ЖАРТ!</a:t>
              </a:r>
              <a:br>
                <a:rPr lang="uk-UA" sz="1400" b="1" dirty="0"/>
              </a:br>
              <a:r>
                <a:rPr lang="uk-UA" sz="900" b="1" dirty="0"/>
                <a:t>ЧОМУ ТИ ТАК ПЕРЕЙМАЄШСЯ?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8B584A-4C98-BE21-AF3A-BAE26B776238}"/>
                </a:ext>
              </a:extLst>
            </p:cNvPr>
            <p:cNvSpPr txBox="1"/>
            <p:nvPr/>
          </p:nvSpPr>
          <p:spPr>
            <a:xfrm>
              <a:off x="7240136" y="2971045"/>
              <a:ext cx="1097697" cy="69698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1200" b="1" dirty="0"/>
                <a:t>СЕКСУАЛЬНЕ НАСИЛЬСТВО</a:t>
              </a:r>
              <a:br>
                <a:rPr lang="uk-UA" sz="1200" b="1" dirty="0"/>
              </a:br>
              <a:r>
                <a:rPr lang="uk-UA" sz="900" b="1" dirty="0"/>
                <a:t>ІСНУЄ У ФОРМІ ПІРАМІДИ. ВАШ ЖАРТ СПРИЯЄ КУЛЬТУРІ НАСИЛЬСТВА!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DD4EC9-EFD1-F154-105E-CF6D7D9746D3}"/>
                </a:ext>
              </a:extLst>
            </p:cNvPr>
            <p:cNvSpPr txBox="1"/>
            <p:nvPr/>
          </p:nvSpPr>
          <p:spPr>
            <a:xfrm>
              <a:off x="6743739" y="3676169"/>
              <a:ext cx="546782" cy="8431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700" b="1" dirty="0"/>
                <a:t>ВБИВСТВО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5BE796-EBE0-670E-7ADF-DFC042532841}"/>
                </a:ext>
              </a:extLst>
            </p:cNvPr>
            <p:cNvSpPr txBox="1"/>
            <p:nvPr/>
          </p:nvSpPr>
          <p:spPr>
            <a:xfrm>
              <a:off x="6505627" y="3942007"/>
              <a:ext cx="1037381" cy="52315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750" b="1" dirty="0"/>
                <a:t>ЗҐВАЛТУВАННЯ, СЕКСУАЛЬНЕ НАСИЛЬСТВО, </a:t>
              </a:r>
              <a:br>
                <a:rPr lang="en-US" sz="750" b="1" dirty="0"/>
              </a:br>
              <a:r>
                <a:rPr lang="uk-UA" sz="750" b="1" dirty="0"/>
                <a:t>ФІЗИЧНЕ, ЕМОЦІЙНЕ </a:t>
              </a:r>
              <a:br>
                <a:rPr lang="en-US" sz="750" b="1" dirty="0"/>
              </a:br>
              <a:r>
                <a:rPr lang="uk-UA" sz="750" b="1" dirty="0"/>
                <a:t>ТА ФІНАНСОВЕ НАСИЛЬСТВО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3B220D-BC95-8348-24BF-5C65BC5083C5}"/>
                </a:ext>
              </a:extLst>
            </p:cNvPr>
            <p:cNvSpPr txBox="1"/>
            <p:nvPr/>
          </p:nvSpPr>
          <p:spPr>
            <a:xfrm>
              <a:off x="6226556" y="4601892"/>
              <a:ext cx="1571713" cy="42152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1200" b="1" dirty="0"/>
                <a:t>ДОМАГАННЯ,</a:t>
              </a:r>
              <a:br>
                <a:rPr lang="uk-UA" sz="1200" b="1" dirty="0"/>
              </a:br>
              <a:r>
                <a:rPr lang="uk-UA" sz="1200" b="1" dirty="0"/>
                <a:t>ПОГРОЗИ ТА СЛОВЕСНЕ НАСИЛЬСТВО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4F9E15-8174-BB08-1616-6C663977CC84}"/>
                </a:ext>
              </a:extLst>
            </p:cNvPr>
            <p:cNvSpPr txBox="1"/>
            <p:nvPr/>
          </p:nvSpPr>
          <p:spPr>
            <a:xfrm>
              <a:off x="6007285" y="5311589"/>
              <a:ext cx="2029850" cy="42152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1200" b="1" dirty="0"/>
                <a:t>ТРАДИЦІЙНІ РОЛІ, «СКЛЯНА СТЕЛЯ», ЖОРСТКІ ГЕНДЕРНІ СТЕРЕОТИПИ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1CE001-CAC8-5A46-0CBB-9489F26FA217}"/>
                </a:ext>
              </a:extLst>
            </p:cNvPr>
            <p:cNvSpPr txBox="1"/>
            <p:nvPr/>
          </p:nvSpPr>
          <p:spPr>
            <a:xfrm>
              <a:off x="5771786" y="5917372"/>
              <a:ext cx="2500848" cy="42152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uk-UA" sz="1200" b="1" dirty="0"/>
                <a:t>СЕКСИСТСЬКІ/ГОМОФОБНІ/</a:t>
              </a:r>
              <a:br>
                <a:rPr lang="en-US" sz="1200" b="1" dirty="0"/>
              </a:br>
              <a:r>
                <a:rPr lang="uk-UA" sz="1200" b="1" dirty="0"/>
                <a:t>ТРАНСФОБНІ ЖАРТИ, НЕПРИЙНЯТНА ЛЕКСИКА, ОБ’ЄКТИВІЗАЦІЯ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8768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C7725F-2229-79B1-4A0A-4524F1BAC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D347D"/>
                </a:solidFill>
              </a:rPr>
              <a:t>Інтернет-інструменти для боротьби з сексизмом</a:t>
            </a:r>
          </a:p>
          <a:p>
            <a:pPr marL="0" indent="0">
              <a:buNone/>
            </a:pPr>
            <a:r>
              <a:rPr lang="uk-UA" b="1" dirty="0"/>
              <a:t>						</a:t>
            </a:r>
            <a:r>
              <a:rPr lang="uk-UA" sz="2400" b="1" dirty="0">
                <a:hlinkClick r:id="rId3"/>
              </a:rPr>
              <a:t>Відео про сексизм</a:t>
            </a:r>
          </a:p>
          <a:p>
            <a:pPr marL="0" indent="0">
              <a:buNone/>
            </a:pPr>
            <a:r>
              <a:rPr lang="uk-UA" sz="2400" b="1" dirty="0"/>
              <a:t>						</a:t>
            </a:r>
            <a:r>
              <a:rPr lang="uk-UA" sz="2400" b="1" dirty="0">
                <a:hlinkClick r:id="rId4"/>
              </a:rPr>
              <a:t>Брошура</a:t>
            </a:r>
          </a:p>
          <a:p>
            <a:pPr marL="0" indent="0">
              <a:buNone/>
            </a:pPr>
            <a:r>
              <a:rPr lang="uk-UA" sz="2400" b="1" dirty="0"/>
              <a:t>						</a:t>
            </a:r>
            <a:r>
              <a:rPr lang="uk-UA" sz="2400" b="1" dirty="0">
                <a:hlinkClick r:id="rId5" action="ppaction://hlinkfile"/>
              </a:rPr>
              <a:t>Стратегія дій</a:t>
            </a:r>
            <a:endParaRPr lang="uk-UA" sz="2400" b="1" dirty="0">
              <a:hlinkClick r:id="rId6"/>
            </a:endParaRPr>
          </a:p>
        </p:txBody>
      </p:sp>
      <p:pic>
        <p:nvPicPr>
          <p:cNvPr id="3" name="Picture 2">
            <a:hlinkClick r:id="rId7"/>
            <a:extLst>
              <a:ext uri="{FF2B5EF4-FFF2-40B4-BE49-F238E27FC236}">
                <a16:creationId xmlns:a16="http://schemas.microsoft.com/office/drawing/2014/main" id="{987299B4-0B8E-B098-091E-05AA91264F1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59355" y="2525388"/>
            <a:ext cx="2987856" cy="1579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A62933-BFF2-3466-8561-4C998B99263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896708" y="4509752"/>
            <a:ext cx="2234566" cy="21584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9674D6-7EC5-5A28-7976-ADFEA8B6E43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57200" y="4509000"/>
            <a:ext cx="3118548" cy="181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BAB643-2864-4D7E-1AE0-3CAA5911B833}"/>
              </a:ext>
            </a:extLst>
          </p:cNvPr>
          <p:cNvSpPr txBox="1"/>
          <p:nvPr/>
        </p:nvSpPr>
        <p:spPr>
          <a:xfrm>
            <a:off x="457200" y="3244334"/>
            <a:ext cx="2992166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buNone/>
            </a:pPr>
            <a:r>
              <a:rPr lang="uk-UA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СЕКСИЗМ ІСНУЄ ВСЮДИ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B01141-7A46-422A-39E2-865FBA7DC356}"/>
              </a:ext>
            </a:extLst>
          </p:cNvPr>
          <p:cNvSpPr txBox="1"/>
          <p:nvPr/>
        </p:nvSpPr>
        <p:spPr>
          <a:xfrm>
            <a:off x="4104186" y="4501849"/>
            <a:ext cx="1995915" cy="4124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35000"/>
              </a:lnSpc>
              <a:buNone/>
            </a:pPr>
            <a:r>
              <a:rPr lang="uk-UA" sz="10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СЕКСИЗМ: ПОБАЧИТИ, НАЗВАТИ, ЗУПИНИТИ!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20F83DEC-4670-2319-62A7-C414F076EB6D}"/>
              </a:ext>
            </a:extLst>
          </p:cNvPr>
          <p:cNvGrpSpPr/>
          <p:nvPr/>
        </p:nvGrpSpPr>
        <p:grpSpPr>
          <a:xfrm>
            <a:off x="812536" y="4537003"/>
            <a:ext cx="2566968" cy="1648534"/>
            <a:chOff x="812536" y="4537003"/>
            <a:chExt cx="2566968" cy="1648534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E5926618-468A-C39E-A6C7-5621A60D2FE3}"/>
                </a:ext>
              </a:extLst>
            </p:cNvPr>
            <p:cNvGrpSpPr/>
            <p:nvPr/>
          </p:nvGrpSpPr>
          <p:grpSpPr>
            <a:xfrm>
              <a:off x="1281754" y="4571857"/>
              <a:ext cx="2097750" cy="1613680"/>
              <a:chOff x="1281754" y="4571857"/>
              <a:chExt cx="2097750" cy="161368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5039AC-3B48-BCD6-2BA4-8EE8C157C377}"/>
                  </a:ext>
                </a:extLst>
              </p:cNvPr>
              <p:cNvSpPr txBox="1"/>
              <p:nvPr/>
            </p:nvSpPr>
            <p:spPr>
              <a:xfrm>
                <a:off x="3178506" y="4571857"/>
                <a:ext cx="113334" cy="38472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>
                  <a:buNone/>
                </a:pPr>
                <a:r>
                  <a:rPr lang="uk-UA" sz="250" dirty="0">
                    <a:solidFill>
                      <a:srgbClr val="FFFFFF"/>
                    </a:solidFill>
                    <a:latin typeface="Arial" panose="020B0604020202020204" pitchFamily="34" charset="0"/>
                    <a:ea typeface="Arial" panose="020B0604020202020204" pitchFamily="34" charset="0"/>
                  </a:rPr>
                  <a:t>Англійська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054DEB-176B-0220-22A2-2B772188BBED}"/>
                  </a:ext>
                </a:extLst>
              </p:cNvPr>
              <p:cNvSpPr txBox="1"/>
              <p:nvPr/>
            </p:nvSpPr>
            <p:spPr>
              <a:xfrm>
                <a:off x="1281754" y="5106249"/>
                <a:ext cx="2097750" cy="101091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r">
                  <a:lnSpc>
                    <a:spcPct val="65000"/>
                  </a:lnSpc>
                  <a:spcBef>
                    <a:spcPts val="1200"/>
                  </a:spcBef>
                </a:pPr>
                <a:r>
                  <a:rPr lang="uk-UA" sz="2200" b="1" dirty="0">
                    <a:solidFill>
                      <a:srgbClr val="B7044E"/>
                    </a:solidFill>
                  </a:rPr>
                  <a:t>Сексизм: Побачити його. Дати йому ім’я. Зупинити його.</a:t>
                </a:r>
              </a:p>
              <a:p>
                <a:pPr algn="r">
                  <a:lnSpc>
                    <a:spcPct val="65000"/>
                  </a:lnSpc>
                  <a:spcBef>
                    <a:spcPts val="0"/>
                  </a:spcBef>
                </a:pPr>
                <a:r>
                  <a:rPr lang="uk-UA" sz="1200" b="1" dirty="0">
                    <a:solidFill>
                      <a:srgbClr val="B7044E"/>
                    </a:solidFill>
                  </a:rPr>
                  <a:t> </a:t>
                </a:r>
                <a:r>
                  <a:rPr lang="uk-UA" sz="850" b="1" dirty="0">
                    <a:solidFill>
                      <a:srgbClr val="D26E86"/>
                    </a:solidFill>
                  </a:rPr>
                  <a:t>#StopSexism #MeToo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6B7023-348D-439A-4E41-7CB5D8E7CCAD}"/>
                  </a:ext>
                </a:extLst>
              </p:cNvPr>
              <p:cNvSpPr txBox="1"/>
              <p:nvPr/>
            </p:nvSpPr>
            <p:spPr>
              <a:xfrm>
                <a:off x="2660721" y="6147065"/>
                <a:ext cx="302146" cy="38472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buNone/>
                </a:pPr>
                <a:r>
                  <a:rPr lang="uk-UA" sz="250" dirty="0">
                    <a:solidFill>
                      <a:srgbClr val="FFFFFF"/>
                    </a:solidFill>
                    <a:latin typeface="Arial" panose="020B0604020202020204" pitchFamily="34" charset="0"/>
                    <a:ea typeface="Arial" panose="020B0604020202020204" pitchFamily="34" charset="0"/>
                  </a:rPr>
                  <a:t>Поділитися у Facebook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FF9030-43F7-BCB2-39EC-6D10DB6CE8A5}"/>
                  </a:ext>
                </a:extLst>
              </p:cNvPr>
              <p:cNvSpPr txBox="1"/>
              <p:nvPr/>
            </p:nvSpPr>
            <p:spPr>
              <a:xfrm>
                <a:off x="3066967" y="6139928"/>
                <a:ext cx="265304" cy="38472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buNone/>
                </a:pPr>
                <a:r>
                  <a:rPr lang="uk-UA" sz="250" dirty="0">
                    <a:solidFill>
                      <a:srgbClr val="FFFFFF"/>
                    </a:solidFill>
                    <a:latin typeface="Arial" panose="020B0604020202020204" pitchFamily="34" charset="0"/>
                    <a:ea typeface="Arial" panose="020B0604020202020204" pitchFamily="34" charset="0"/>
                  </a:rPr>
                  <a:t>Поділитися у Twitter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865F0E-4002-8B34-7402-AA7C71BBE094}"/>
                </a:ext>
              </a:extLst>
            </p:cNvPr>
            <p:cNvSpPr txBox="1"/>
            <p:nvPr/>
          </p:nvSpPr>
          <p:spPr>
            <a:xfrm>
              <a:off x="1623165" y="4537003"/>
              <a:ext cx="1053065" cy="11541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buNone/>
              </a:pPr>
              <a:r>
                <a:rPr lang="uk-UA" sz="500" dirty="0">
                  <a:solidFill>
                    <a:srgbClr val="FFFFFF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КАНАЛ ПРО </a:t>
              </a:r>
              <a:r>
                <a:rPr lang="uk-UA" sz="500" b="1" dirty="0">
                  <a:solidFill>
                    <a:srgbClr val="FFFFFF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ПРАВА ЛЮДИНИ</a:t>
              </a:r>
            </a:p>
            <a:p>
              <a:pPr>
                <a:buNone/>
              </a:pPr>
              <a:r>
                <a:rPr lang="uk-UA" sz="250" dirty="0">
                  <a:solidFill>
                    <a:srgbClr val="FFFFFF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LA CHAÎNE DES DROITS HUMAINS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913956-30D9-274C-7050-05A73757603B}"/>
                </a:ext>
              </a:extLst>
            </p:cNvPr>
            <p:cNvSpPr txBox="1"/>
            <p:nvPr/>
          </p:nvSpPr>
          <p:spPr>
            <a:xfrm>
              <a:off x="814373" y="4711401"/>
              <a:ext cx="342149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>
                <a:buNone/>
              </a:pPr>
              <a:r>
                <a:rPr lang="uk-UA" sz="25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ВИБЕРІТЬ МОВУ: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30167B-53AD-898D-45E4-7A5327DBD760}"/>
                </a:ext>
              </a:extLst>
            </p:cNvPr>
            <p:cNvSpPr txBox="1"/>
            <p:nvPr/>
          </p:nvSpPr>
          <p:spPr>
            <a:xfrm>
              <a:off x="1172038" y="4711401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АЛБАНСЬКА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C1C227-3021-8A5C-2070-933358DC66F7}"/>
                </a:ext>
              </a:extLst>
            </p:cNvPr>
            <p:cNvSpPr txBox="1"/>
            <p:nvPr/>
          </p:nvSpPr>
          <p:spPr>
            <a:xfrm>
              <a:off x="1371103" y="4705546"/>
              <a:ext cx="178131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ВІРМЕНСЬКА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3D68E0-2F49-6EE5-3B49-D1CBB475695C}"/>
                </a:ext>
              </a:extLst>
            </p:cNvPr>
            <p:cNvSpPr txBox="1"/>
            <p:nvPr/>
          </p:nvSpPr>
          <p:spPr>
            <a:xfrm>
              <a:off x="1608626" y="4708870"/>
              <a:ext cx="218612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АЗЕРБАЙДЖАНСЬКА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0FD1FA-010E-F5D2-226B-D962BF13DBD3}"/>
                </a:ext>
              </a:extLst>
            </p:cNvPr>
            <p:cNvSpPr txBox="1"/>
            <p:nvPr/>
          </p:nvSpPr>
          <p:spPr>
            <a:xfrm>
              <a:off x="1886631" y="4709216"/>
              <a:ext cx="218612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БОЛГАРСЬКА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B80855-6A53-85C7-B883-812D0B6A92DC}"/>
                </a:ext>
              </a:extLst>
            </p:cNvPr>
            <p:cNvSpPr txBox="1"/>
            <p:nvPr/>
          </p:nvSpPr>
          <p:spPr>
            <a:xfrm>
              <a:off x="2158337" y="4705546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КАТАЛОНСЬКА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AA1878-4AAB-F354-AC60-A20885E2518B}"/>
                </a:ext>
              </a:extLst>
            </p:cNvPr>
            <p:cNvSpPr txBox="1"/>
            <p:nvPr/>
          </p:nvSpPr>
          <p:spPr>
            <a:xfrm>
              <a:off x="2348697" y="4708870"/>
              <a:ext cx="175288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ХОРВАТСЬКА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70A199-BAA1-5902-1952-4A27F1483497}"/>
                </a:ext>
              </a:extLst>
            </p:cNvPr>
            <p:cNvSpPr txBox="1"/>
            <p:nvPr/>
          </p:nvSpPr>
          <p:spPr>
            <a:xfrm>
              <a:off x="2579356" y="4711793"/>
              <a:ext cx="232438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НІДЕРЛАНДСЬКА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625A7D-911B-9C87-23B3-10CAC5D5790D}"/>
                </a:ext>
              </a:extLst>
            </p:cNvPr>
            <p:cNvSpPr txBox="1"/>
            <p:nvPr/>
          </p:nvSpPr>
          <p:spPr>
            <a:xfrm>
              <a:off x="2867043" y="4706526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rgbClr val="E54A3E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АНГЛІЙСЬКА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F1C441-27B0-FC0F-357D-3CABB1AB5E9F}"/>
                </a:ext>
              </a:extLst>
            </p:cNvPr>
            <p:cNvSpPr txBox="1"/>
            <p:nvPr/>
          </p:nvSpPr>
          <p:spPr>
            <a:xfrm>
              <a:off x="3066070" y="4711793"/>
              <a:ext cx="17756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ФРАНЦУЗЬКА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C3A493-8783-1981-28EE-799ACF1CDDFA}"/>
                </a:ext>
              </a:extLst>
            </p:cNvPr>
            <p:cNvSpPr txBox="1"/>
            <p:nvPr/>
          </p:nvSpPr>
          <p:spPr>
            <a:xfrm>
              <a:off x="812536" y="4790274"/>
              <a:ext cx="195256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ГРУЗИНСЬКА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C5BFC9-DF2B-4EFD-7F33-E1DCEC49ADA3}"/>
                </a:ext>
              </a:extLst>
            </p:cNvPr>
            <p:cNvSpPr txBox="1"/>
            <p:nvPr/>
          </p:nvSpPr>
          <p:spPr>
            <a:xfrm>
              <a:off x="1048294" y="4791898"/>
              <a:ext cx="178131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НІМЕЦЬКА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82FBED-CFEA-C57B-2E79-53F59420C07F}"/>
                </a:ext>
              </a:extLst>
            </p:cNvPr>
            <p:cNvSpPr txBox="1"/>
            <p:nvPr/>
          </p:nvSpPr>
          <p:spPr>
            <a:xfrm>
              <a:off x="1271363" y="4795036"/>
              <a:ext cx="199480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ГРЕЦЬКА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F5422A-465A-FA3F-334E-54DB98F4623F}"/>
                </a:ext>
              </a:extLst>
            </p:cNvPr>
            <p:cNvSpPr txBox="1"/>
            <p:nvPr/>
          </p:nvSpPr>
          <p:spPr>
            <a:xfrm>
              <a:off x="1533458" y="4793412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УГОРСЬКА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314A9D-A21B-3CFF-859B-4560CE3FF72C}"/>
                </a:ext>
              </a:extLst>
            </p:cNvPr>
            <p:cNvSpPr txBox="1"/>
            <p:nvPr/>
          </p:nvSpPr>
          <p:spPr>
            <a:xfrm>
              <a:off x="1737021" y="4794169"/>
              <a:ext cx="170905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ІТАЛІЙСЬКА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1CA62F-F46A-6CD3-A24A-8D72284F7459}"/>
                </a:ext>
              </a:extLst>
            </p:cNvPr>
            <p:cNvSpPr txBox="1"/>
            <p:nvPr/>
          </p:nvSpPr>
          <p:spPr>
            <a:xfrm>
              <a:off x="1944077" y="4792085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НОРВЕЗЬКА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663E316-9B8D-3F05-189A-B99BB675B632}"/>
                </a:ext>
              </a:extLst>
            </p:cNvPr>
            <p:cNvSpPr txBox="1"/>
            <p:nvPr/>
          </p:nvSpPr>
          <p:spPr>
            <a:xfrm>
              <a:off x="2136281" y="4794466"/>
              <a:ext cx="226137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ПОРТУГАЛЬСЬКА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FD1EE3-915D-6C82-F18B-B938ADF08F99}"/>
                </a:ext>
              </a:extLst>
            </p:cNvPr>
            <p:cNvSpPr txBox="1"/>
            <p:nvPr/>
          </p:nvSpPr>
          <p:spPr>
            <a:xfrm>
              <a:off x="2417311" y="4794466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РУМУНСЬКА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1B682E-CB2B-3E0E-1F45-92387A5CDFB5}"/>
                </a:ext>
              </a:extLst>
            </p:cNvPr>
            <p:cNvSpPr txBox="1"/>
            <p:nvPr/>
          </p:nvSpPr>
          <p:spPr>
            <a:xfrm>
              <a:off x="2621378" y="4795036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СЕРБСЬКА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789ECDE-90F4-1BCC-C81C-6A05B976BB3B}"/>
                </a:ext>
              </a:extLst>
            </p:cNvPr>
            <p:cNvSpPr txBox="1"/>
            <p:nvPr/>
          </p:nvSpPr>
          <p:spPr>
            <a:xfrm>
              <a:off x="2830988" y="4792085"/>
              <a:ext cx="224638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СЛОВАЦЬКА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144DF3-8911-EEF6-AD2C-3BD901D09D6C}"/>
                </a:ext>
              </a:extLst>
            </p:cNvPr>
            <p:cNvSpPr txBox="1"/>
            <p:nvPr/>
          </p:nvSpPr>
          <p:spPr>
            <a:xfrm>
              <a:off x="3104536" y="4794466"/>
              <a:ext cx="195256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ІСПАНСЬКА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9B1C57C-CA9A-DCE0-F837-F1529C957DB4}"/>
                </a:ext>
              </a:extLst>
            </p:cNvPr>
            <p:cNvSpPr txBox="1"/>
            <p:nvPr/>
          </p:nvSpPr>
          <p:spPr>
            <a:xfrm>
              <a:off x="1717932" y="4877795"/>
              <a:ext cx="178131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ШВЕДСЬКА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88D748-5453-D7C0-AFCA-6C90B24DAABC}"/>
                </a:ext>
              </a:extLst>
            </p:cNvPr>
            <p:cNvSpPr txBox="1"/>
            <p:nvPr/>
          </p:nvSpPr>
          <p:spPr>
            <a:xfrm>
              <a:off x="1953283" y="4877794"/>
              <a:ext cx="144793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ТУРЕЦЬКА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FE7556-5962-5718-9683-B023D732504F}"/>
                </a:ext>
              </a:extLst>
            </p:cNvPr>
            <p:cNvSpPr txBox="1"/>
            <p:nvPr/>
          </p:nvSpPr>
          <p:spPr>
            <a:xfrm>
              <a:off x="2150177" y="4877794"/>
              <a:ext cx="227704" cy="384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250" b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УКРАЇНСЬКА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9470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ED66B7C-71B4-35AB-3A43-057E3CB9D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63E9B3-5597-1DD9-B8F1-C08E8266E5DD}"/>
              </a:ext>
            </a:extLst>
          </p:cNvPr>
          <p:cNvSpPr txBox="1"/>
          <p:nvPr/>
        </p:nvSpPr>
        <p:spPr>
          <a:xfrm>
            <a:off x="239522" y="873087"/>
            <a:ext cx="8664955" cy="1495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uk-UA" sz="3200" b="1" dirty="0">
                <a:solidFill>
                  <a:srgbClr val="0070C0"/>
                </a:solidFill>
              </a:rPr>
              <a:t>Стратегічна ціль 1: Запобігання та боротьба з гендерними стереотипами та сексизмом (продовження)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8B70C-B627-BF52-D011-CCA0000EE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22" y="235235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3300" dirty="0">
                <a:solidFill>
                  <a:srgbClr val="0070C0"/>
                </a:solidFill>
              </a:rPr>
              <a:t>Впровадження в Україні (приклади):</a:t>
            </a:r>
          </a:p>
          <a:p>
            <a:r>
              <a:rPr lang="uk-UA" dirty="0"/>
              <a:t>Національна стратегія подолання гендерного розриву в оплаті праці на період до 2030 року</a:t>
            </a:r>
          </a:p>
          <a:p>
            <a:r>
              <a:rPr lang="uk-UA" dirty="0"/>
              <a:t>Проєкти та навчальні курси, спрямовані на підвищення професійної кваліфікації жінок (у сферах ІТ, підприємництва, будівництва), особливо в галузях, де вони традиційно недостатньо представлені</a:t>
            </a:r>
          </a:p>
          <a:p>
            <a:r>
              <a:rPr lang="uk-UA" dirty="0"/>
              <a:t>Проєкт Трудового кодексу, що передбачає встановлення трудових відносин на засадах рівної оплати за рівноцінну працю</a:t>
            </a:r>
          </a:p>
          <a:p>
            <a:r>
              <a:rPr lang="uk-UA" dirty="0"/>
              <a:t>Державна міграційна служба України: антисексистські стандарти в Кодексі етики та внутрішніх кадрових політиках.</a:t>
            </a:r>
          </a:p>
          <a:p>
            <a:r>
              <a:rPr lang="uk-UA" dirty="0"/>
              <a:t>Навчальні програми з протидії сексизму та гендерним упередженням для державних службовців</a:t>
            </a:r>
          </a:p>
          <a:p>
            <a:r>
              <a:rPr lang="uk-UA" dirty="0"/>
              <a:t>Офіційні рекомендації щодо використання фемінітивів та гендерно чутливої мови</a:t>
            </a:r>
          </a:p>
        </p:txBody>
      </p:sp>
    </p:spTree>
    <p:extLst>
      <p:ext uri="{BB962C8B-B14F-4D97-AF65-F5344CB8AC3E}">
        <p14:creationId xmlns:p14="http://schemas.microsoft.com/office/powerpoint/2010/main" val="931593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C0C69A-7B63-0D14-E5BC-19AF14D78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03945"/>
            <a:ext cx="5376672" cy="4591626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002A40"/>
                </a:solidFill>
              </a:rPr>
              <a:t>Впровадження рекомендацій за результатами моніторингу Стамбульської конвенції</a:t>
            </a:r>
          </a:p>
          <a:p>
            <a:pPr>
              <a:spcBef>
                <a:spcPts val="600"/>
              </a:spcBef>
            </a:pPr>
            <a:r>
              <a:rPr lang="uk-UA" dirty="0">
                <a:solidFill>
                  <a:srgbClr val="002A40"/>
                </a:solidFill>
              </a:rPr>
              <a:t>Боротьба з насильством щодо жінок та дівчат, що здійснюється за допомогою технологій</a:t>
            </a:r>
          </a:p>
          <a:p>
            <a:pPr>
              <a:spcBef>
                <a:spcPts val="600"/>
              </a:spcBef>
            </a:pPr>
            <a:r>
              <a:rPr lang="uk-UA" dirty="0">
                <a:solidFill>
                  <a:srgbClr val="002A40"/>
                </a:solidFill>
              </a:rPr>
              <a:t>Розробка стратегій та планів </a:t>
            </a:r>
            <a:br>
              <a:rPr lang="en-US" dirty="0">
                <a:solidFill>
                  <a:srgbClr val="002A40"/>
                </a:solidFill>
              </a:rPr>
            </a:br>
            <a:r>
              <a:rPr lang="uk-UA" dirty="0">
                <a:solidFill>
                  <a:srgbClr val="002A40"/>
                </a:solidFill>
              </a:rPr>
              <a:t>дій, а також обмін передовим досвідом, зокрема щодо програм для осіб, які вчиняють насильство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C3FAE-6FC5-C1B1-8A74-A2A1F18BD38F}"/>
              </a:ext>
            </a:extLst>
          </p:cNvPr>
          <p:cNvSpPr txBox="1"/>
          <p:nvPr/>
        </p:nvSpPr>
        <p:spPr>
          <a:xfrm>
            <a:off x="1001879" y="908844"/>
            <a:ext cx="7324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000" b="1" dirty="0">
                <a:solidFill>
                  <a:srgbClr val="0D347D"/>
                </a:solidFill>
              </a:rPr>
              <a:t>Стратегія щодо забезпечення гендерної рівності на 2024–2029 роки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0500E1-0CFF-F5AD-13B4-BFA5A7473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223" y="3307168"/>
            <a:ext cx="3522275" cy="33405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0C9C29-4F28-40E2-C866-7D69B475DEC3}"/>
              </a:ext>
            </a:extLst>
          </p:cNvPr>
          <p:cNvSpPr txBox="1"/>
          <p:nvPr/>
        </p:nvSpPr>
        <p:spPr>
          <a:xfrm>
            <a:off x="444476" y="1670099"/>
            <a:ext cx="862602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uk-UA" sz="2800" b="1" dirty="0">
                <a:solidFill>
                  <a:srgbClr val="0070C0"/>
                </a:solidFill>
              </a:rPr>
              <a:t>2. Запобігання та боротьба з насильством щодо жінок і дівчат та домашнім насильством</a:t>
            </a:r>
          </a:p>
        </p:txBody>
      </p:sp>
    </p:spTree>
    <p:extLst>
      <p:ext uri="{BB962C8B-B14F-4D97-AF65-F5344CB8AC3E}">
        <p14:creationId xmlns:p14="http://schemas.microsoft.com/office/powerpoint/2010/main" val="1075845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8B0E2C-86BA-1B65-921F-FB188CD7F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F51A14-6BBC-50E5-13D7-1CE9AB86B104}"/>
              </a:ext>
            </a:extLst>
          </p:cNvPr>
          <p:cNvSpPr txBox="1"/>
          <p:nvPr/>
        </p:nvSpPr>
        <p:spPr>
          <a:xfrm>
            <a:off x="239522" y="956677"/>
            <a:ext cx="89044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Стратегічна ціль 2: Запобігання та боротьба з насильством щодо жінок та домашнім насильством (продовження)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9A29E-9AAA-4A56-AA05-BF15FA9FA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22" y="2536728"/>
            <a:ext cx="8904478" cy="452596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7000" dirty="0">
                <a:solidFill>
                  <a:srgbClr val="0070C0"/>
                </a:solidFill>
              </a:rPr>
              <a:t>Впровадження в Україні (приклади):</a:t>
            </a:r>
          </a:p>
          <a:p>
            <a:r>
              <a:rPr lang="uk-UA" sz="6800" dirty="0"/>
              <a:t>Мережа спеціалізованих служб підтримки постраждалих від домашнього насильства та гендерного насильства, що фінансується за рахунок дотацій з державного бюджету до місцевих бюджетів</a:t>
            </a:r>
          </a:p>
          <a:p>
            <a:r>
              <a:rPr lang="uk-UA" sz="6800" dirty="0"/>
              <a:t>Закон України № 3733-IX «Про внесення змін до Кодексу України про адміністративні правопорушення у зв’язку з ратифікацією Конвенції Ради Європи про запобігання насильству стосовно жінок і домашньому насильству та боротьбу з цими явищами (Стамбульська конвенція)» (22 травня 2024 року)</a:t>
            </a:r>
          </a:p>
          <a:p>
            <a:pPr lvl="1"/>
            <a:r>
              <a:rPr lang="uk-UA" sz="6400" dirty="0"/>
              <a:t>Наприклад, посилення ролі поліції як ключового учасника системи запобігання гендерному насильству та боротьби з ним</a:t>
            </a:r>
          </a:p>
          <a:p>
            <a:r>
              <a:rPr lang="uk-UA" sz="6800" dirty="0"/>
              <a:t>Відновлення прав постраждалих від сексуального насильства в умовах конфлікту шляхом внесення відповідних змін до законодавства</a:t>
            </a:r>
          </a:p>
          <a:p>
            <a:r>
              <a:rPr lang="uk-UA" sz="6800" dirty="0"/>
              <a:t>Співпраця з партнерами, зокрема з Радою Європи, у рамках </a:t>
            </a:r>
            <a:r>
              <a:rPr lang="uk-UA" sz="6800" dirty="0">
                <a:hlinkClick r:id="rId3"/>
              </a:rPr>
              <a:t>проєкту щодо боротьби з насильством стосовно жінок</a:t>
            </a:r>
            <a:endParaRPr lang="uk-UA" sz="6800" dirty="0">
              <a:hlinkClick r:id="rId4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655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71A72F-995A-B1E1-99C3-948A35874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18623"/>
            <a:ext cx="8229600" cy="3951675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</a:rPr>
              <a:t>3. Забезпечення рівного доступу до правосуддя для жінок і дівчат</a:t>
            </a:r>
          </a:p>
          <a:p>
            <a:r>
              <a:rPr lang="uk-UA" dirty="0">
                <a:solidFill>
                  <a:srgbClr val="002A40"/>
                </a:solidFill>
              </a:rPr>
              <a:t>Збільшення потенціалу для усунення бар’єрів та перешкод у доступі жінок до правосуддя</a:t>
            </a:r>
          </a:p>
          <a:p>
            <a:r>
              <a:rPr lang="uk-UA" dirty="0">
                <a:solidFill>
                  <a:srgbClr val="002A40"/>
                </a:solidFill>
              </a:rPr>
              <a:t>Збір даних, розбитих за статтю, та проведення досліджень </a:t>
            </a:r>
          </a:p>
          <a:p>
            <a:endParaRPr lang="en-US" b="1" dirty="0">
              <a:solidFill>
                <a:srgbClr val="0D347D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9CB891-13CE-16BB-F09F-82C288C1C6BC}"/>
              </a:ext>
            </a:extLst>
          </p:cNvPr>
          <p:cNvSpPr txBox="1"/>
          <p:nvPr/>
        </p:nvSpPr>
        <p:spPr>
          <a:xfrm>
            <a:off x="1001879" y="981812"/>
            <a:ext cx="7324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D347D"/>
                </a:solidFill>
              </a:rPr>
              <a:t>Стратегія гендерної рівності на 2024–2029 роки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A039626-AE40-FDF1-6D39-6A0E70C10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14" name="Picture 13" descr="Паля з конем у повітрі  Автоматично згенерований опис із середньою достовірністю">
            <a:extLst>
              <a:ext uri="{FF2B5EF4-FFF2-40B4-BE49-F238E27FC236}">
                <a16:creationId xmlns:a16="http://schemas.microsoft.com/office/drawing/2014/main" id="{DBB1F3DA-8DFE-8E60-D951-ED1361544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579" y="4604282"/>
            <a:ext cx="9555467" cy="233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25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90A9F03-DE7D-7779-DC75-A853E4F6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FDFDA4-1727-05C0-6DA3-2FF36260986B}"/>
              </a:ext>
            </a:extLst>
          </p:cNvPr>
          <p:cNvSpPr txBox="1"/>
          <p:nvPr/>
        </p:nvSpPr>
        <p:spPr>
          <a:xfrm>
            <a:off x="239522" y="873549"/>
            <a:ext cx="89044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Стратегічна ціль 3: Забезпечення рівного доступу до правосуддя для жінок і дівчат (продовження)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9AF576-F2E1-5D8D-55CB-09EB4316A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40" y="1989134"/>
            <a:ext cx="8904478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uk-UA" sz="11200" dirty="0">
                <a:solidFill>
                  <a:srgbClr val="0070C0"/>
                </a:solidFill>
              </a:rPr>
              <a:t>Впровадження в Україні (приклади):</a:t>
            </a:r>
          </a:p>
          <a:p>
            <a:r>
              <a:rPr lang="uk-UA" sz="8800" dirty="0"/>
              <a:t>Заходи, спрямовані на покращення інституційної спроможності та усунення перешкод для доступу жінок і дівчат до правосуддя:</a:t>
            </a:r>
          </a:p>
          <a:p>
            <a:pPr lvl="1"/>
            <a:r>
              <a:rPr lang="uk-UA" sz="7200" dirty="0"/>
              <a:t>Прийняття та впровадження змін до Закону України «Про запобігання та протидію домашньому насильству»</a:t>
            </a:r>
          </a:p>
          <a:p>
            <a:pPr lvl="1"/>
            <a:r>
              <a:rPr lang="uk-UA" sz="7200" dirty="0"/>
              <a:t>Посилення співпраці між Національною поліцією, Міністерством юстиції та службами соціального захисту з метою забезпечення скоординованих механізмів перенаправлення (міжвідомча співпраця)</a:t>
            </a:r>
          </a:p>
          <a:p>
            <a:pPr lvl="1"/>
            <a:r>
              <a:rPr lang="uk-UA" sz="7200" dirty="0"/>
              <a:t>Програми навчання та тренінги з підвищення кваліфікації для поліцейських, прокурорів, суддів та соціальних працівників щодо підходів, орієнтованих на потреби потерпілих та з урахуванням гендерних аспектів, за підтримки міжнародних партнерів (Рада Європи, «ООН Жінки», ОБСЄ)</a:t>
            </a:r>
          </a:p>
          <a:p>
            <a:pPr lvl="1"/>
            <a:r>
              <a:rPr lang="uk-UA" sz="7200" dirty="0"/>
              <a:t>Розширення системи безкоштовної правової допомоги (БПД) для забезпечення безкоштовної правової допомоги потерпілим від домашнього та сексуального насильства, незалежно від рівня доходу;</a:t>
            </a:r>
          </a:p>
          <a:p>
            <a:pPr lvl="1"/>
            <a:r>
              <a:rPr lang="uk-UA" sz="7200" dirty="0"/>
              <a:t>Впровадження електронних інструментів (онлайн-подання заяв та скарг, цифрові інструменти відстеження справ) для спрощення доступу для жінок у віддалених або тимчасово окупованих/деокупованих територіях.</a:t>
            </a:r>
          </a:p>
          <a:p>
            <a:r>
              <a:rPr lang="uk-UA" sz="8800" dirty="0"/>
              <a:t>Співпраця з </a:t>
            </a:r>
            <a:r>
              <a:rPr lang="uk-UA" sz="8800" dirty="0">
                <a:hlinkClick r:id="rId3"/>
              </a:rPr>
              <a:t>Реєстром збитків для України (RD4U)</a:t>
            </a:r>
            <a:r>
              <a:rPr lang="uk-UA" sz="8800" dirty="0"/>
              <a:t> під егідою Ради Європи (наразі лише з 2022 року).</a:t>
            </a:r>
          </a:p>
        </p:txBody>
      </p:sp>
    </p:spTree>
    <p:extLst>
      <p:ext uri="{BB962C8B-B14F-4D97-AF65-F5344CB8AC3E}">
        <p14:creationId xmlns:p14="http://schemas.microsoft.com/office/powerpoint/2010/main" val="173118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CFD21-0B70-DD7B-8D01-B30242990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E38F2C-4C16-6054-49DB-2AEC22983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6515"/>
            <a:ext cx="8229600" cy="5257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200" b="1" dirty="0">
                <a:solidFill>
                  <a:srgbClr val="0070C0"/>
                </a:solidFill>
              </a:rPr>
              <a:t>Рада Європи та гендерна рівність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Рада Європи: 46 держав-членів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Мандат щодо просування прав людини, демократії та верховенства права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uk-UA" sz="2000" dirty="0"/>
              <a:t>Структура стратегії: розробка стандартів, моніторинг, співпраця.</a:t>
            </a:r>
          </a:p>
          <a:p>
            <a:pPr lvl="1"/>
            <a:r>
              <a:rPr lang="uk-UA" sz="2000" b="1" dirty="0"/>
              <a:t>Стандарти: </a:t>
            </a:r>
            <a:r>
              <a:rPr lang="uk-UA" sz="2000" dirty="0"/>
              <a:t>Європейська конвенція з прав людини, Європейська соціальна хартія, Стамбульська конвенція, м’які правові норми, наприклад, рекомендація 2026 року щодо відповідальності за насильство стосовно жінок та дівчат, вчинене з використанням технологій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Надбання Ради Європи щодо гендерної рівності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uk-UA" sz="2000" dirty="0"/>
              <a:t>Забезпечення гендерної рівності та врахування гендерних аспектів є ключовим елементом у всіх сферах діяльності</a:t>
            </a:r>
          </a:p>
          <a:p>
            <a:r>
              <a:rPr lang="uk-UA" sz="2400" dirty="0">
                <a:hlinkClick r:id="rId2"/>
              </a:rPr>
              <a:t>Стратегія гендерної рівності на 2024–2029 роки</a:t>
            </a:r>
            <a:endParaRPr lang="uk-UA" sz="2400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4233529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935308-EBD2-73A3-9D34-C66477088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41034"/>
            <a:ext cx="6665976" cy="39851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</a:rPr>
              <a:t>4. Досягнення збалансованої участі жінок і чоловіків у політичному, громадському, соціальному та економічному житті</a:t>
            </a:r>
          </a:p>
          <a:p>
            <a:r>
              <a:rPr lang="uk-UA" dirty="0">
                <a:solidFill>
                  <a:srgbClr val="002A40"/>
                </a:solidFill>
              </a:rPr>
              <a:t>Забезпечення рівної участі жінок та чоловіків у прийнятті політичних та громадських рішень</a:t>
            </a:r>
          </a:p>
          <a:p>
            <a:r>
              <a:rPr lang="uk-UA" dirty="0">
                <a:solidFill>
                  <a:srgbClr val="002A40"/>
                </a:solidFill>
              </a:rPr>
              <a:t>Підтримка рівного доступу жінок до ринку праці та рівного розподілу неоплачуваної роботи з догляду та домашніх справ</a:t>
            </a:r>
          </a:p>
          <a:p>
            <a:r>
              <a:rPr lang="uk-UA" dirty="0">
                <a:solidFill>
                  <a:srgbClr val="002A40"/>
                </a:solidFill>
              </a:rPr>
              <a:t>Забезпечення ефективного доступу до послуг у сфері сексуального та репродуктивного здоров’я та прав, а також до медичних послуг </a:t>
            </a:r>
          </a:p>
          <a:p>
            <a:endParaRPr lang="fr-FR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E3A1BA-5C89-8349-C398-10834AF7DEA2}"/>
              </a:ext>
            </a:extLst>
          </p:cNvPr>
          <p:cNvSpPr txBox="1"/>
          <p:nvPr/>
        </p:nvSpPr>
        <p:spPr>
          <a:xfrm>
            <a:off x="1001879" y="1085722"/>
            <a:ext cx="7324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D347D"/>
                </a:solidFill>
              </a:rPr>
              <a:t>Стратегія гендерної рівності Ради Європи на 2024–2029 роки</a:t>
            </a:r>
          </a:p>
        </p:txBody>
      </p:sp>
      <p:pic>
        <p:nvPicPr>
          <p:cNvPr id="4" name="Picture 3" descr="Людина, що стоїть за трибуною з мікрофоном  Автоматично згенерований опис">
            <a:extLst>
              <a:ext uri="{FF2B5EF4-FFF2-40B4-BE49-F238E27FC236}">
                <a16:creationId xmlns:a16="http://schemas.microsoft.com/office/drawing/2014/main" id="{AEE03DD4-93FB-AC33-EECE-1A2F82D81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389" y="1795168"/>
            <a:ext cx="2092564" cy="4987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3496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237121B-BBA1-D44B-9422-E13620FC3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6DD5F0-022D-4334-763F-3D24DB661D5B}"/>
              </a:ext>
            </a:extLst>
          </p:cNvPr>
          <p:cNvSpPr txBox="1"/>
          <p:nvPr/>
        </p:nvSpPr>
        <p:spPr>
          <a:xfrm>
            <a:off x="239522" y="894331"/>
            <a:ext cx="89044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Стратегічна ціль 4: Досягнення збалансованої участі жінок і чоловіків у політичному, громадському, соціальному та економічному житті (продовження)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21CDA-6447-0FCC-EEE6-9C363E4C3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22" y="2818101"/>
            <a:ext cx="890447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70C0"/>
                </a:solidFill>
              </a:rPr>
              <a:t>Впровадження в Україні (приклади):</a:t>
            </a:r>
          </a:p>
          <a:p>
            <a:pPr>
              <a:spcBef>
                <a:spcPts val="600"/>
              </a:spcBef>
            </a:pPr>
            <a:r>
              <a:rPr lang="uk-UA" sz="2400" dirty="0"/>
              <a:t>Онлайн-курс для політичних партій та кандидатів під назвою «Збалансоване представництво жінок і чоловіків у політичних партіях та виборчому процесі», розроблений у партнерстві між Центральною виборчою комісією (ЦВК) та Радою Європи.</a:t>
            </a:r>
          </a:p>
          <a:p>
            <a:pPr>
              <a:spcBef>
                <a:spcPts val="600"/>
              </a:spcBef>
            </a:pPr>
            <a:r>
              <a:rPr lang="uk-UA" sz="2400" dirty="0"/>
              <a:t>Державна міграційна служба запровадила моніторинг гендерного балансу при призначенні керівників вищої та середньої ланки та включила гендерні цілі до кадрової політики та щорічного планування штатного розкладу.</a:t>
            </a:r>
          </a:p>
          <a:p>
            <a:pPr>
              <a:spcBef>
                <a:spcPts val="600"/>
              </a:spcBef>
            </a:pPr>
            <a:r>
              <a:rPr lang="uk-UA" sz="2400" dirty="0"/>
              <a:t>Заходи у сфері праці, зазначені в рамках Стратегічної цілі 1 (боротьба із сексизмом)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FR" sz="3500" dirty="0"/>
          </a:p>
        </p:txBody>
      </p:sp>
    </p:spTree>
    <p:extLst>
      <p:ext uri="{BB962C8B-B14F-4D97-AF65-F5344CB8AC3E}">
        <p14:creationId xmlns:p14="http://schemas.microsoft.com/office/powerpoint/2010/main" val="2352458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42BD6-7FE5-8163-559C-473983CB5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38423"/>
            <a:ext cx="5852160" cy="3851314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002A40"/>
                </a:solidFill>
              </a:rPr>
              <a:t>Впровадження рекомендацій щодо:</a:t>
            </a:r>
          </a:p>
          <a:p>
            <a:pPr lvl="1"/>
            <a:r>
              <a:rPr lang="uk-UA" sz="2000" dirty="0">
                <a:solidFill>
                  <a:srgbClr val="002A40"/>
                </a:solidFill>
              </a:rPr>
              <a:t>жінок і дівчат-мігранток, біженок та шукачок притулку</a:t>
            </a:r>
          </a:p>
          <a:p>
            <a:pPr lvl="1"/>
            <a:r>
              <a:rPr lang="uk-UA" sz="2000" dirty="0">
                <a:solidFill>
                  <a:srgbClr val="002A40"/>
                </a:solidFill>
              </a:rPr>
              <a:t>рівноправної участі жінок і чоловіків у недопущенні й вирішенні конфліктів та зміцненні миру</a:t>
            </a:r>
          </a:p>
          <a:p>
            <a:pPr>
              <a:spcBef>
                <a:spcPts val="500"/>
              </a:spcBef>
            </a:pPr>
            <a:r>
              <a:rPr lang="uk-UA" sz="2400" dirty="0">
                <a:solidFill>
                  <a:srgbClr val="002A40"/>
                </a:solidFill>
              </a:rPr>
              <a:t>Застосування гендерно орієнтованого підходу у запобіганні та пом’якшенні наслідків усіх форм криз</a:t>
            </a:r>
          </a:p>
          <a:p>
            <a:pPr>
              <a:spcBef>
                <a:spcPts val="500"/>
              </a:spcBef>
            </a:pPr>
            <a:r>
              <a:rPr lang="uk-UA" sz="2400" dirty="0">
                <a:solidFill>
                  <a:srgbClr val="002A40"/>
                </a:solidFill>
              </a:rPr>
              <a:t>Протидія антигендерним наративам </a:t>
            </a:r>
            <a:br>
              <a:rPr lang="uk-UA" sz="2400" dirty="0">
                <a:solidFill>
                  <a:srgbClr val="002A40"/>
                </a:solidFill>
              </a:rPr>
            </a:br>
            <a:r>
              <a:rPr lang="uk-UA" sz="2400" dirty="0">
                <a:solidFill>
                  <a:srgbClr val="002A40"/>
                </a:solidFill>
              </a:rPr>
              <a:t>у співпраці з відповідними зацікавленими сторонами</a:t>
            </a:r>
          </a:p>
          <a:p>
            <a:endParaRPr lang="fr-FR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207521-990F-8325-497C-9EDF778D9650}"/>
              </a:ext>
            </a:extLst>
          </p:cNvPr>
          <p:cNvSpPr txBox="1"/>
          <p:nvPr/>
        </p:nvSpPr>
        <p:spPr>
          <a:xfrm>
            <a:off x="1001879" y="898684"/>
            <a:ext cx="7324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000" b="1" dirty="0">
                <a:solidFill>
                  <a:srgbClr val="0D347D"/>
                </a:solidFill>
              </a:rPr>
              <a:t>Стратегія гендерної рівності на 2024–2029 роки</a:t>
            </a:r>
          </a:p>
        </p:txBody>
      </p:sp>
      <p:pic>
        <p:nvPicPr>
          <p:cNvPr id="4" name="Picture 3" descr="Доросла людина та дитина, що сидить у неї на колінах  Автоматично згенерований опис">
            <a:extLst>
              <a:ext uri="{FF2B5EF4-FFF2-40B4-BE49-F238E27FC236}">
                <a16:creationId xmlns:a16="http://schemas.microsoft.com/office/drawing/2014/main" id="{282A97A8-E29F-C213-C70A-76C598A73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3479916"/>
            <a:ext cx="3077233" cy="3207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1F475A-90F0-B03C-4E44-061D98982D91}"/>
              </a:ext>
            </a:extLst>
          </p:cNvPr>
          <p:cNvSpPr txBox="1"/>
          <p:nvPr/>
        </p:nvSpPr>
        <p:spPr>
          <a:xfrm>
            <a:off x="457200" y="1707669"/>
            <a:ext cx="8837953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uk-UA" sz="2800" b="1" dirty="0">
                <a:solidFill>
                  <a:srgbClr val="0070C0"/>
                </a:solidFill>
              </a:rPr>
              <a:t>5. Забезпечення розширення прав і можливостей жінок та гендерної рівності у зв'язку з глобальними та геополітичними викликами</a:t>
            </a:r>
          </a:p>
        </p:txBody>
      </p:sp>
    </p:spTree>
    <p:extLst>
      <p:ext uri="{BB962C8B-B14F-4D97-AF65-F5344CB8AC3E}">
        <p14:creationId xmlns:p14="http://schemas.microsoft.com/office/powerpoint/2010/main" val="2087598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DE1F7D4-DE21-D7C2-3C18-6F96AD746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0096ED-05F1-5DC0-D4B0-69C558110392}"/>
              </a:ext>
            </a:extLst>
          </p:cNvPr>
          <p:cNvSpPr txBox="1"/>
          <p:nvPr/>
        </p:nvSpPr>
        <p:spPr>
          <a:xfrm>
            <a:off x="239522" y="893407"/>
            <a:ext cx="8904478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uk-UA" sz="3200" b="1" dirty="0">
                <a:solidFill>
                  <a:srgbClr val="0070C0"/>
                </a:solidFill>
              </a:rPr>
              <a:t>Стратегічна ціль 5: Забезпечення розширення прав і можливостей жінок та гендерної рівності у зв'язку з глобальними та геополітичними викликами (продовження)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61D80-8A18-67F1-74A2-DBFA5A510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22" y="2591117"/>
            <a:ext cx="890447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70C0"/>
                </a:solidFill>
              </a:rPr>
              <a:t>Впровадження в Україні (приклади):</a:t>
            </a:r>
          </a:p>
          <a:p>
            <a:pPr>
              <a:spcBef>
                <a:spcPts val="500"/>
              </a:spcBef>
            </a:pPr>
            <a:r>
              <a:rPr lang="uk-UA" sz="2400" dirty="0"/>
              <a:t>Державна міграційна служба України у співпраці з УВКБ ООН та Червоним Хрестом реалізувала внутрішні програми підтримки персоналу, враховуючи зростання потреб у сфері психічного здоров’я, спричинене переміщенням населення внаслідок війни.</a:t>
            </a:r>
          </a:p>
          <a:p>
            <a:pPr>
              <a:spcBef>
                <a:spcPts val="500"/>
              </a:spcBef>
            </a:pPr>
            <a:r>
              <a:rPr lang="uk-UA" sz="2400" dirty="0"/>
              <a:t>Аналітична записка: </a:t>
            </a:r>
            <a:r>
              <a:rPr lang="uk-UA" sz="2400" u="sng" dirty="0">
                <a:solidFill>
                  <a:srgbClr val="0563C1"/>
                </a:solidFill>
                <a:hlinkClick r:id="rId3"/>
              </a:rPr>
              <a:t>«Участь жінок у досягненні сталого та справедливого миру: виклики та </a:t>
            </a:r>
            <a:r>
              <a:rPr lang="uk-UA" sz="2400" u="sng" dirty="0">
                <a:solidFill>
                  <a:srgbClr val="0070C0"/>
                </a:solidFill>
                <a:hlinkClick r:id="rId3"/>
              </a:rPr>
              <a:t>рекомендації</a:t>
            </a:r>
            <a:r>
              <a:rPr lang="uk-UA" sz="2400" u="sng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»</a:t>
            </a:r>
            <a:r>
              <a:rPr lang="uk-UA" sz="2400" dirty="0">
                <a:hlinkClick r:id="rId3"/>
              </a:rPr>
              <a:t> </a:t>
            </a:r>
            <a:r>
              <a:rPr lang="uk-UA" sz="2400" u="sng" dirty="0"/>
              <a:t>(вересень 2025 р.)</a:t>
            </a:r>
            <a:r>
              <a:rPr lang="uk-UA" sz="2400" dirty="0"/>
              <a:t>, підготовлена на основі експертної дискусії, що відбулася 24 червня 2025 р. за участю Асоціації жінок-юристок України «ЮрФем», Українського жіночого фонду та Управління Урядового уповноваженого з питань гендерної політики.</a:t>
            </a:r>
          </a:p>
          <a:p>
            <a:pPr marL="0" indent="0">
              <a:buNone/>
            </a:pPr>
            <a:endParaRPr lang="fr-FR" sz="3500" dirty="0"/>
          </a:p>
        </p:txBody>
      </p:sp>
    </p:spTree>
    <p:extLst>
      <p:ext uri="{BB962C8B-B14F-4D97-AF65-F5344CB8AC3E}">
        <p14:creationId xmlns:p14="http://schemas.microsoft.com/office/powerpoint/2010/main" val="2063886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150249"/>
            <a:ext cx="8991599" cy="814178"/>
          </a:xfrm>
        </p:spPr>
        <p:txBody>
          <a:bodyPr/>
          <a:lstStyle/>
          <a:p>
            <a:pPr algn="l"/>
            <a:r>
              <a:rPr lang="uk-UA" sz="2800" b="1" dirty="0">
                <a:solidFill>
                  <a:srgbClr val="0070C0"/>
                </a:solidFill>
              </a:rPr>
              <a:t>5. </a:t>
            </a:r>
            <a:r>
              <a:rPr lang="uk-UA" b="1" dirty="0">
                <a:solidFill>
                  <a:srgbClr val="0070C0"/>
                </a:solidFill>
              </a:rPr>
              <a:t>Забезпечення розширення прав і можливостей жінок та гендерної рівності у зв'язку з глобальними та геополітичними викликами (продовження)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9" y="2408830"/>
            <a:ext cx="3858732" cy="29291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endParaRPr lang="en-GB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Російська агресія проти України; європейська та глобальна криза безпеки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Міграційні потоки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Антигендерна риторика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Кліматична криза</a:t>
            </a:r>
          </a:p>
          <a:p>
            <a:pPr marL="0" indent="0">
              <a:buNone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400" dirty="0">
              <a:solidFill>
                <a:srgbClr val="39B9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851520-42BD-DE4C-27FC-49804918FE4E}"/>
              </a:ext>
            </a:extLst>
          </p:cNvPr>
          <p:cNvSpPr txBox="1"/>
          <p:nvPr/>
        </p:nvSpPr>
        <p:spPr>
          <a:xfrm>
            <a:off x="1365616" y="5572036"/>
            <a:ext cx="7311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1" u="none" strike="noStrike" cap="none" normalizeH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Рада Європи спостерігає посилення негативних тенденцій щодо прав жінок та гендерної рівності у багатьох державах-членах.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39B9F3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0E009B9-90CC-C727-E2F0-8B10397D5C2C}"/>
              </a:ext>
            </a:extLst>
          </p:cNvPr>
          <p:cNvSpPr/>
          <p:nvPr/>
        </p:nvSpPr>
        <p:spPr>
          <a:xfrm>
            <a:off x="827088" y="5795729"/>
            <a:ext cx="401934" cy="281354"/>
          </a:xfrm>
          <a:prstGeom prst="rightArrow">
            <a:avLst/>
          </a:prstGeom>
          <a:solidFill>
            <a:srgbClr val="39B9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39B9F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Група людей з рожевим банером  Контент, створений штучним інтелектом, може містити неточності.">
            <a:extLst>
              <a:ext uri="{FF2B5EF4-FFF2-40B4-BE49-F238E27FC236}">
                <a16:creationId xmlns:a16="http://schemas.microsoft.com/office/drawing/2014/main" id="{08BDD1EF-AF08-CA55-DC15-B923262C02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478" b="30290"/>
          <a:stretch/>
        </p:blipFill>
        <p:spPr>
          <a:xfrm>
            <a:off x="4798761" y="3641738"/>
            <a:ext cx="3518151" cy="16995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A99284-0F3E-D3F3-464C-905969FFFB36}"/>
              </a:ext>
            </a:extLst>
          </p:cNvPr>
          <p:cNvSpPr txBox="1"/>
          <p:nvPr/>
        </p:nvSpPr>
        <p:spPr>
          <a:xfrm>
            <a:off x="4177821" y="2310168"/>
            <a:ext cx="4338829" cy="10079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buNone/>
            </a:pPr>
            <a:r>
              <a:rPr lang="uk-UA" sz="18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У 2024 році кожна четверта країна повідомляє про погіршення ситуації в галузі прав жінок</a:t>
            </a:r>
          </a:p>
          <a:p>
            <a:pPr algn="ctr">
              <a:spcBef>
                <a:spcPts val="900"/>
              </a:spcBef>
              <a:buNone/>
            </a:pPr>
            <a:r>
              <a:rPr lang="uk-UA" sz="11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 Міжнародний жіночий день «ООН Жінки» закликає всіх відстоювати права, розширення можливостей та рівність для ВСІХ жінок і дівчат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DD863F-8F41-F993-4D22-6862F63463DB}"/>
              </a:ext>
            </a:extLst>
          </p:cNvPr>
          <p:cNvSpPr txBox="1"/>
          <p:nvPr/>
        </p:nvSpPr>
        <p:spPr>
          <a:xfrm>
            <a:off x="6093162" y="2080408"/>
            <a:ext cx="675564" cy="159462"/>
          </a:xfrm>
          <a:prstGeom prst="rect">
            <a:avLst/>
          </a:prstGeom>
          <a:solidFill>
            <a:srgbClr val="FCC30B"/>
          </a:solidFill>
        </p:spPr>
        <p:txBody>
          <a:bodyPr wrap="square" lIns="0" tIns="18000" rIns="0" bIns="18000" anchor="ctr" anchorCtr="0">
            <a:spAutoFit/>
          </a:bodyPr>
          <a:lstStyle/>
          <a:p>
            <a:pPr algn="ctr"/>
            <a:r>
              <a:rPr lang="uk-UA" sz="800" dirty="0"/>
              <a:t>Пресреліз</a:t>
            </a:r>
          </a:p>
        </p:txBody>
      </p:sp>
    </p:spTree>
    <p:extLst>
      <p:ext uri="{BB962C8B-B14F-4D97-AF65-F5344CB8AC3E}">
        <p14:creationId xmlns:p14="http://schemas.microsoft.com/office/powerpoint/2010/main" val="2057753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FB216-FC7D-1B34-3745-54AA5AACE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22210B-42AC-38C3-85A6-F46DB503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442" y="3177540"/>
            <a:ext cx="5065776" cy="3429000"/>
          </a:xfrm>
        </p:spPr>
        <p:txBody>
          <a:bodyPr>
            <a:noAutofit/>
          </a:bodyPr>
          <a:lstStyle/>
          <a:p>
            <a:pPr lvl="1">
              <a:lnSpc>
                <a:spcPct val="85000"/>
              </a:lnSpc>
            </a:pPr>
            <a:r>
              <a:rPr lang="uk-UA" dirty="0">
                <a:solidFill>
                  <a:srgbClr val="002A40"/>
                </a:solidFill>
              </a:rPr>
              <a:t>Врівноважена участь</a:t>
            </a:r>
          </a:p>
          <a:p>
            <a:pPr lvl="1">
              <a:lnSpc>
                <a:spcPct val="85000"/>
              </a:lnSpc>
            </a:pPr>
            <a:r>
              <a:rPr lang="uk-UA" dirty="0">
                <a:solidFill>
                  <a:srgbClr val="002A40"/>
                </a:solidFill>
              </a:rPr>
              <a:t>Необхідність боротьби зі злочинами на ґрунті гендерної ненависті</a:t>
            </a:r>
          </a:p>
          <a:p>
            <a:pPr lvl="1">
              <a:lnSpc>
                <a:spcPct val="85000"/>
              </a:lnSpc>
            </a:pPr>
            <a:r>
              <a:rPr lang="uk-UA" dirty="0">
                <a:solidFill>
                  <a:srgbClr val="002A40"/>
                </a:solidFill>
              </a:rPr>
              <a:t>Інтеграція гендерної проблематики в усі ініціативи з питань миру та безпеки</a:t>
            </a:r>
          </a:p>
          <a:p>
            <a:pPr lvl="1">
              <a:lnSpc>
                <a:spcPct val="85000"/>
              </a:lnSpc>
            </a:pPr>
            <a:r>
              <a:rPr lang="uk-UA" dirty="0">
                <a:solidFill>
                  <a:srgbClr val="002A40"/>
                </a:solidFill>
              </a:rPr>
              <a:t>Гендерна перспектива у підборі кадрів, навчанні та формуванні бюджету в рамках ініціатив з питань миру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F3E36-70E4-99EB-5165-F5883A53EC00}"/>
              </a:ext>
            </a:extLst>
          </p:cNvPr>
          <p:cNvSpPr txBox="1"/>
          <p:nvPr/>
        </p:nvSpPr>
        <p:spPr>
          <a:xfrm>
            <a:off x="193195" y="1085722"/>
            <a:ext cx="875761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</a:rPr>
              <a:t>Стратегічна ціль 5: </a:t>
            </a:r>
            <a:r>
              <a:rPr lang="ru-RU" sz="2400" b="1" dirty="0" err="1">
                <a:solidFill>
                  <a:srgbClr val="0070C0"/>
                </a:solidFill>
              </a:rPr>
              <a:t>Забезпечення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розширення</a:t>
            </a:r>
            <a:r>
              <a:rPr lang="ru-RU" sz="2400" b="1" dirty="0">
                <a:solidFill>
                  <a:srgbClr val="0070C0"/>
                </a:solidFill>
              </a:rPr>
              <a:t> прав і </a:t>
            </a:r>
            <a:r>
              <a:rPr lang="ru-RU" sz="2400" b="1" dirty="0" err="1">
                <a:solidFill>
                  <a:srgbClr val="0070C0"/>
                </a:solidFill>
              </a:rPr>
              <a:t>можливостей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жінок</a:t>
            </a:r>
            <a:r>
              <a:rPr lang="ru-RU" sz="2400" b="1" dirty="0">
                <a:solidFill>
                  <a:srgbClr val="0070C0"/>
                </a:solidFill>
              </a:rPr>
              <a:t> та </a:t>
            </a:r>
            <a:r>
              <a:rPr lang="ru-RU" sz="2400" b="1" dirty="0" err="1">
                <a:solidFill>
                  <a:srgbClr val="0070C0"/>
                </a:solidFill>
              </a:rPr>
              <a:t>гендерної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рівності</a:t>
            </a:r>
            <a:r>
              <a:rPr lang="ru-RU" sz="2400" b="1" dirty="0">
                <a:solidFill>
                  <a:srgbClr val="0070C0"/>
                </a:solidFill>
              </a:rPr>
              <a:t> у </a:t>
            </a:r>
            <a:r>
              <a:rPr lang="ru-RU" sz="2400" b="1" dirty="0" err="1">
                <a:solidFill>
                  <a:srgbClr val="0070C0"/>
                </a:solidFill>
              </a:rPr>
              <a:t>зв'язку</a:t>
            </a:r>
            <a:r>
              <a:rPr lang="ru-RU" sz="2400" b="1" dirty="0">
                <a:solidFill>
                  <a:srgbClr val="0070C0"/>
                </a:solidFill>
              </a:rPr>
              <a:t> з </a:t>
            </a:r>
            <a:r>
              <a:rPr lang="ru-RU" sz="2400" b="1" dirty="0" err="1">
                <a:solidFill>
                  <a:srgbClr val="0070C0"/>
                </a:solidFill>
              </a:rPr>
              <a:t>глобальними</a:t>
            </a:r>
            <a:r>
              <a:rPr lang="ru-RU" sz="2400" b="1" dirty="0">
                <a:solidFill>
                  <a:srgbClr val="0070C0"/>
                </a:solidFill>
              </a:rPr>
              <a:t> та </a:t>
            </a:r>
            <a:r>
              <a:rPr lang="ru-RU" sz="2400" b="1" dirty="0" err="1">
                <a:solidFill>
                  <a:srgbClr val="0070C0"/>
                </a:solidFill>
              </a:rPr>
              <a:t>геополітичними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викликами</a:t>
            </a:r>
            <a:r>
              <a:rPr lang="ru-RU" sz="2400" b="1" dirty="0">
                <a:solidFill>
                  <a:srgbClr val="0070C0"/>
                </a:solidFill>
              </a:rPr>
              <a:t> (</a:t>
            </a:r>
            <a:r>
              <a:rPr lang="ru-RU" sz="2400" b="1" dirty="0" err="1">
                <a:solidFill>
                  <a:srgbClr val="0070C0"/>
                </a:solidFill>
              </a:rPr>
              <a:t>продовження</a:t>
            </a:r>
            <a:r>
              <a:rPr lang="ru-RU" sz="2400" b="1" dirty="0">
                <a:solidFill>
                  <a:srgbClr val="0070C0"/>
                </a:solidFill>
              </a:rPr>
              <a:t>)</a:t>
            </a:r>
            <a:endParaRPr lang="uk-UA" sz="2400" b="1" dirty="0">
              <a:solidFill>
                <a:srgbClr val="0070C0"/>
              </a:solidFill>
            </a:endParaRPr>
          </a:p>
        </p:txBody>
      </p:sp>
      <p:pic>
        <p:nvPicPr>
          <p:cNvPr id="7" name="Picture 6" descr="Група осіб, що стоять перед поїздом  Автоматично згенерований опис">
            <a:extLst>
              <a:ext uri="{FF2B5EF4-FFF2-40B4-BE49-F238E27FC236}">
                <a16:creationId xmlns:a16="http://schemas.microsoft.com/office/drawing/2014/main" id="{FC3974C7-37FA-0E75-4127-C556DAAEC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218" y="3141841"/>
            <a:ext cx="3740020" cy="321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A260BE-F03D-C1F2-519E-0E2D41A4F72D}"/>
              </a:ext>
            </a:extLst>
          </p:cNvPr>
          <p:cNvSpPr txBox="1"/>
          <p:nvPr/>
        </p:nvSpPr>
        <p:spPr>
          <a:xfrm>
            <a:off x="453429" y="2385860"/>
            <a:ext cx="8421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>
                <a:hlinkClick r:id="rId4"/>
              </a:rPr>
              <a:t>Рекомендація (2010)10 щодо ролі жінок і чоловіків у недопущенні й вирішенні конфліктів та зміцненні миру</a:t>
            </a:r>
          </a:p>
        </p:txBody>
      </p:sp>
    </p:spTree>
    <p:extLst>
      <p:ext uri="{BB962C8B-B14F-4D97-AF65-F5344CB8AC3E}">
        <p14:creationId xmlns:p14="http://schemas.microsoft.com/office/powerpoint/2010/main" val="2600281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B92262-C11F-9AA1-A7C1-CF0D65E54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836828"/>
            <a:ext cx="8567928" cy="4755877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0D347D"/>
                </a:solidFill>
              </a:rPr>
              <a:t>6. </a:t>
            </a:r>
            <a:r>
              <a:rPr lang="ru-RU" b="1" dirty="0" err="1">
                <a:solidFill>
                  <a:srgbClr val="0D347D"/>
                </a:solidFill>
              </a:rPr>
              <a:t>Реалізація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стратегії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досягнення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гендерної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рівності</a:t>
            </a:r>
            <a:r>
              <a:rPr lang="ru-RU" b="1" dirty="0">
                <a:solidFill>
                  <a:srgbClr val="0D347D"/>
                </a:solidFill>
              </a:rPr>
              <a:t> і </a:t>
            </a:r>
            <a:r>
              <a:rPr lang="ru-RU" b="1" dirty="0" err="1">
                <a:solidFill>
                  <a:srgbClr val="0D347D"/>
                </a:solidFill>
              </a:rPr>
              <a:t>включення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міжсекторального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підходу</a:t>
            </a:r>
            <a:r>
              <a:rPr lang="ru-RU" b="1" dirty="0">
                <a:solidFill>
                  <a:srgbClr val="0D347D"/>
                </a:solidFill>
              </a:rPr>
              <a:t> в </a:t>
            </a:r>
            <a:r>
              <a:rPr lang="ru-RU" b="1" dirty="0" err="1">
                <a:solidFill>
                  <a:srgbClr val="0D347D"/>
                </a:solidFill>
              </a:rPr>
              <a:t>усі</a:t>
            </a:r>
            <a:r>
              <a:rPr lang="ru-RU" b="1" dirty="0">
                <a:solidFill>
                  <a:srgbClr val="0D347D"/>
                </a:solidFill>
              </a:rPr>
              <a:t> </a:t>
            </a:r>
            <a:r>
              <a:rPr lang="ru-RU" b="1" dirty="0" err="1">
                <a:solidFill>
                  <a:srgbClr val="0D347D"/>
                </a:solidFill>
              </a:rPr>
              <a:t>політики</a:t>
            </a:r>
            <a:r>
              <a:rPr lang="ru-RU" b="1" dirty="0">
                <a:solidFill>
                  <a:srgbClr val="0D347D"/>
                </a:solidFill>
              </a:rPr>
              <a:t> та заходи</a:t>
            </a:r>
            <a:endParaRPr lang="uk-UA" b="1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B986E-F192-EBBA-3067-2105C9BFE861}"/>
              </a:ext>
            </a:extLst>
          </p:cNvPr>
          <p:cNvSpPr txBox="1"/>
          <p:nvPr/>
        </p:nvSpPr>
        <p:spPr>
          <a:xfrm>
            <a:off x="1001879" y="918082"/>
            <a:ext cx="7324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D347D"/>
                </a:solidFill>
              </a:rPr>
              <a:t>Стратегія гендерної рівності Ради Європи на 2024–2029 роки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DEDF12-CBBE-B3D6-BB6C-705B756771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2247" y="3063240"/>
            <a:ext cx="3509330" cy="3401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CDDBE9-FEBC-DC5C-026A-2C52D7C3F2C0}"/>
              </a:ext>
            </a:extLst>
          </p:cNvPr>
          <p:cNvSpPr txBox="1"/>
          <p:nvPr/>
        </p:nvSpPr>
        <p:spPr>
          <a:xfrm>
            <a:off x="420624" y="2889504"/>
            <a:ext cx="50566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2A40"/>
                </a:solidFill>
              </a:rPr>
              <a:t>Впровадження гендерної інтеграції у всі процеси формування політики, розробки програм та бюджетування, забезпечення обізнаності та врахування перехресних форм дискримінації </a:t>
            </a:r>
          </a:p>
          <a:p>
            <a:endParaRPr lang="fr-FR" dirty="0">
              <a:solidFill>
                <a:srgbClr val="0D347D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9C331C0-0B83-C559-C692-5D2B6AB68DEA}"/>
              </a:ext>
            </a:extLst>
          </p:cNvPr>
          <p:cNvGrpSpPr/>
          <p:nvPr/>
        </p:nvGrpSpPr>
        <p:grpSpPr>
          <a:xfrm>
            <a:off x="5662603" y="3561236"/>
            <a:ext cx="3245474" cy="2559419"/>
            <a:chOff x="5662603" y="3561236"/>
            <a:chExt cx="3245474" cy="255941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DBCA03-87DD-6B03-DDDC-7B6290C89FCA}"/>
                </a:ext>
              </a:extLst>
            </p:cNvPr>
            <p:cNvSpPr txBox="1"/>
            <p:nvPr/>
          </p:nvSpPr>
          <p:spPr>
            <a:xfrm>
              <a:off x="7057462" y="3561236"/>
              <a:ext cx="478900" cy="2154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вік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8FE7313-A60C-C5BC-8809-CE069D58914A}"/>
                </a:ext>
              </a:extLst>
            </p:cNvPr>
            <p:cNvSpPr txBox="1"/>
            <p:nvPr/>
          </p:nvSpPr>
          <p:spPr>
            <a:xfrm>
              <a:off x="5795898" y="3915922"/>
              <a:ext cx="1000404" cy="36785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гендерна ідентичність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43ED28-9B10-C2D8-53DB-99BDDF11EB24}"/>
                </a:ext>
              </a:extLst>
            </p:cNvPr>
            <p:cNvSpPr txBox="1"/>
            <p:nvPr/>
          </p:nvSpPr>
          <p:spPr>
            <a:xfrm>
              <a:off x="7810452" y="4122400"/>
              <a:ext cx="912924" cy="18473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інвалідність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41C862-08C2-962D-DEF8-B399B79D022A}"/>
                </a:ext>
              </a:extLst>
            </p:cNvPr>
            <p:cNvSpPr txBox="1"/>
            <p:nvPr/>
          </p:nvSpPr>
          <p:spPr>
            <a:xfrm>
              <a:off x="5662603" y="4877702"/>
              <a:ext cx="921077" cy="36785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сексуальна орієнтація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EDB1A6E-49ED-0AE7-A9F4-DCB0A98C7122}"/>
                </a:ext>
              </a:extLst>
            </p:cNvPr>
            <p:cNvSpPr txBox="1"/>
            <p:nvPr/>
          </p:nvSpPr>
          <p:spPr>
            <a:xfrm>
              <a:off x="7995153" y="4873090"/>
              <a:ext cx="912924" cy="36785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етнічна належність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7CAB28-7209-4F12-6F74-F30EEB125081}"/>
                </a:ext>
              </a:extLst>
            </p:cNvPr>
            <p:cNvSpPr txBox="1"/>
            <p:nvPr/>
          </p:nvSpPr>
          <p:spPr>
            <a:xfrm>
              <a:off x="7500007" y="5830037"/>
              <a:ext cx="820083" cy="18473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релігія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DD2ED2C-4498-1FB1-9BDA-47351C562089}"/>
                </a:ext>
              </a:extLst>
            </p:cNvPr>
            <p:cNvSpPr txBox="1"/>
            <p:nvPr/>
          </p:nvSpPr>
          <p:spPr>
            <a:xfrm>
              <a:off x="6184209" y="5752797"/>
              <a:ext cx="1000404" cy="36785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соціальне походження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27044A-74F2-76E2-D6CE-EE1CFBC8BCB5}"/>
                </a:ext>
              </a:extLst>
            </p:cNvPr>
            <p:cNvSpPr txBox="1"/>
            <p:nvPr/>
          </p:nvSpPr>
          <p:spPr>
            <a:xfrm>
              <a:off x="6860962" y="4649887"/>
              <a:ext cx="820083" cy="36785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85000"/>
                </a:lnSpc>
                <a:buNone/>
              </a:pPr>
              <a:r>
                <a:rPr lang="uk-UA" sz="1400" b="1" dirty="0">
                  <a:solidFill>
                    <a:srgbClr val="000000"/>
                  </a:solidFill>
                  <a:latin typeface="+mn-lt"/>
                  <a:ea typeface="Arial" panose="020B0604020202020204" pitchFamily="34" charset="0"/>
                </a:rPr>
                <a:t>Стать та гендер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9889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3AB5F-763E-C7D0-3672-ABB280873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E4CD28-2C01-1B6B-EE98-A9AA02DAFA7E}"/>
              </a:ext>
            </a:extLst>
          </p:cNvPr>
          <p:cNvSpPr txBox="1"/>
          <p:nvPr/>
        </p:nvSpPr>
        <p:spPr>
          <a:xfrm>
            <a:off x="549441" y="882522"/>
            <a:ext cx="8229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Реалізація Стратегії гендерної рівності РЄ: загальна європейська картина за перший дворічний період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673D6F-1F57-5780-3009-76DE30C0C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41" y="2263945"/>
            <a:ext cx="8229600" cy="4502615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37 держав-членів Ради Європи надали відповіді на опитувальник для першого дворічного звіту</a:t>
            </a:r>
          </a:p>
          <a:p>
            <a:r>
              <a:rPr lang="uk-UA" dirty="0"/>
              <a:t>Рекомендація з питань </a:t>
            </a:r>
            <a:r>
              <a:rPr lang="uk-UA" b="1" dirty="0"/>
              <a:t>сексизму </a:t>
            </a:r>
            <a:r>
              <a:rPr lang="uk-UA" dirty="0"/>
              <a:t>(2019) є найбільш цитованим документом (SO1) — 80% респондентів</a:t>
            </a:r>
          </a:p>
          <a:p>
            <a:r>
              <a:rPr lang="uk-UA" dirty="0"/>
              <a:t>Найбільш помітний прогрес спостерігається у сфері </a:t>
            </a:r>
            <a:r>
              <a:rPr lang="uk-UA" b="1" dirty="0"/>
              <a:t>запобігання та боротьби з насильством щодо жінок і дівчат, зокрема домашнім насильством та зловживаннями із застосуванням технологій (SO2).</a:t>
            </a:r>
            <a:r>
              <a:rPr lang="uk-UA" dirty="0"/>
              <a:t> Майже всі держави-члени, що надали відповіді, зазначили про позитивні дії у цій сфері</a:t>
            </a:r>
          </a:p>
          <a:p>
            <a:r>
              <a:rPr lang="uk-UA" dirty="0"/>
              <a:t>Забезпечення доступу жінок до правосуддя (SO3) залишається критично важливим питанням</a:t>
            </a:r>
          </a:p>
          <a:p>
            <a:pPr lvl="1"/>
            <a:r>
              <a:rPr lang="uk-UA" dirty="0"/>
              <a:t>Більшість держав-членів зобов’язуються посилювати можливості для усунення перешкод у доступі жінок та дівчат до правосуддя та наголосили на зусиллях щодо збору даних за статевою ознакою стосовно доступу до правосуддя</a:t>
            </a:r>
          </a:p>
          <a:p>
            <a:r>
              <a:rPr lang="uk-UA" dirty="0"/>
              <a:t>Україна демонструє прогрес у реалізації </a:t>
            </a:r>
            <a:r>
              <a:rPr lang="uk-UA" b="1" dirty="0"/>
              <a:t>всіх стратегічних цілей.</a:t>
            </a:r>
          </a:p>
        </p:txBody>
      </p:sp>
    </p:spTree>
    <p:extLst>
      <p:ext uri="{BB962C8B-B14F-4D97-AF65-F5344CB8AC3E}">
        <p14:creationId xmlns:p14="http://schemas.microsoft.com/office/powerpoint/2010/main" val="3492952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937F0-F53F-A2E5-352F-9CEF20AF9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D4C493-8F75-F4D1-555B-557F03F6ED45}"/>
              </a:ext>
            </a:extLst>
          </p:cNvPr>
          <p:cNvSpPr txBox="1"/>
          <p:nvPr/>
        </p:nvSpPr>
        <p:spPr>
          <a:xfrm>
            <a:off x="1001879" y="1085722"/>
            <a:ext cx="73247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Стратегія гендерної рівності РЄ як керівний документ у сфері гендерної рівності в Україні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3D623-34DD-FA78-8466-98F34A176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41" y="2121705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sz="2900" b="1" dirty="0"/>
              <a:t>Внесок України в огляд першого дворічного періоду реалізації Стратегії гендерної рівності Ради Європи:</a:t>
            </a:r>
          </a:p>
          <a:p>
            <a:r>
              <a:rPr lang="uk-UA" sz="2900" dirty="0"/>
              <a:t>Стратегія гендерної рівності Ради Європи є «основою для впровадження змін у політиці та законодавстві України, оскільки вона наголошує на необхідності врахування гендерних інтересів у всіх сферах та сприяє подоланню гендерної нерівності».</a:t>
            </a:r>
          </a:p>
          <a:p>
            <a:r>
              <a:rPr lang="uk-UA" sz="2900" dirty="0"/>
              <a:t>Державна стратегія України щодо забезпечення рівних прав і можливостей для жінок та чоловіків на період до 2030 року відповідає Стратегії Ради Європи щодо гендерної рівності на 2024–2029 роки та охоплює такі ключові напрями:</a:t>
            </a:r>
          </a:p>
          <a:p>
            <a:pPr lvl="1"/>
            <a:r>
              <a:rPr lang="uk-UA" sz="2900" dirty="0"/>
              <a:t>Забезпечення рівних прав і можливостей для всіх, зокрема для груп, що перебувають у вразливому становищі</a:t>
            </a:r>
          </a:p>
          <a:p>
            <a:pPr lvl="1"/>
            <a:r>
              <a:rPr lang="uk-UA" sz="2900" dirty="0"/>
              <a:t>Впровадження гендерно орієнтованого підходу у планування, реалізацію та моніторинг усіх політик і програм.</a:t>
            </a:r>
          </a:p>
        </p:txBody>
      </p:sp>
    </p:spTree>
    <p:extLst>
      <p:ext uri="{BB962C8B-B14F-4D97-AF65-F5344CB8AC3E}">
        <p14:creationId xmlns:p14="http://schemas.microsoft.com/office/powerpoint/2010/main" val="2825688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E556753-9DBD-9489-BD5F-23433CC56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52EC55-1010-A493-EC53-04CC1F89E7D1}"/>
              </a:ext>
            </a:extLst>
          </p:cNvPr>
          <p:cNvSpPr txBox="1"/>
          <p:nvPr/>
        </p:nvSpPr>
        <p:spPr>
          <a:xfrm>
            <a:off x="239522" y="909342"/>
            <a:ext cx="890447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Стратегічна ціль 6: </a:t>
            </a:r>
            <a:r>
              <a:rPr lang="ru-RU" sz="2800" b="1" dirty="0" err="1">
                <a:solidFill>
                  <a:srgbClr val="0070C0"/>
                </a:solidFill>
              </a:rPr>
              <a:t>Реалізація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стратегії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досягнення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гендерної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рівності</a:t>
            </a:r>
            <a:r>
              <a:rPr lang="ru-RU" sz="2800" b="1" dirty="0">
                <a:solidFill>
                  <a:srgbClr val="0070C0"/>
                </a:solidFill>
              </a:rPr>
              <a:t> і </a:t>
            </a:r>
            <a:r>
              <a:rPr lang="ru-RU" sz="2800" b="1" dirty="0" err="1">
                <a:solidFill>
                  <a:srgbClr val="0070C0"/>
                </a:solidFill>
              </a:rPr>
              <a:t>включення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міжсекторального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підходу</a:t>
            </a:r>
            <a:r>
              <a:rPr lang="ru-RU" sz="2800" b="1" dirty="0">
                <a:solidFill>
                  <a:srgbClr val="0070C0"/>
                </a:solidFill>
              </a:rPr>
              <a:t> в </a:t>
            </a:r>
            <a:r>
              <a:rPr lang="ru-RU" sz="2800" b="1" dirty="0" err="1">
                <a:solidFill>
                  <a:srgbClr val="0070C0"/>
                </a:solidFill>
              </a:rPr>
              <a:t>усі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політики</a:t>
            </a:r>
            <a:r>
              <a:rPr lang="ru-RU" sz="2800" b="1" dirty="0">
                <a:solidFill>
                  <a:srgbClr val="0070C0"/>
                </a:solidFill>
              </a:rPr>
              <a:t> та заходи </a:t>
            </a:r>
            <a:r>
              <a:rPr lang="uk-UA" sz="2800" b="1" dirty="0">
                <a:solidFill>
                  <a:srgbClr val="0070C0"/>
                </a:solidFill>
              </a:rPr>
              <a:t>(продовження)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D3354-FDA6-7F4C-591B-E86B4A678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22" y="2423439"/>
            <a:ext cx="890447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70C0"/>
                </a:solidFill>
              </a:rPr>
              <a:t>Впровадження в Україні (приклади):</a:t>
            </a:r>
          </a:p>
          <a:p>
            <a:pPr>
              <a:spcAft>
                <a:spcPts val="800"/>
              </a:spcAft>
            </a:pPr>
            <a:r>
              <a:rPr lang="uk-UA" sz="2200" dirty="0"/>
              <a:t>У 2023–2025 роках Україна реалізувала Державну стратегію забезпечення рівних прав і можливостей жінок та чоловіків до 2030 року та затвердила настанови щодо гендерного мейнстрімінгу для центральних органів влади.</a:t>
            </a:r>
          </a:p>
          <a:p>
            <a:pPr marL="0" indent="0">
              <a:buNone/>
            </a:pPr>
            <a:r>
              <a:rPr lang="uk-UA" sz="2200" b="1" dirty="0"/>
              <a:t>Кращі практики:</a:t>
            </a:r>
          </a:p>
          <a:p>
            <a:r>
              <a:rPr lang="uk-UA" sz="2200" dirty="0"/>
              <a:t>Участь персоналу у тренінгах Ради Європи з гендерного мейнстрімінгу.</a:t>
            </a:r>
          </a:p>
          <a:p>
            <a:r>
              <a:rPr lang="uk-UA" sz="2200" dirty="0"/>
              <a:t>Використання прецедентного права Європейського суду з прав людини при перегляді адміністративних процедур.</a:t>
            </a:r>
          </a:p>
          <a:p>
            <a:r>
              <a:rPr lang="uk-UA" sz="2200" dirty="0"/>
              <a:t>Прикладом кращої практики є проведення гендерного аудиту в державних органах — інструменту, що використовується для оцінки та перевірки того, як гендерна рівність інтегрована в політику, програми та структури організації.</a:t>
            </a:r>
          </a:p>
          <a:p>
            <a:r>
              <a:rPr lang="uk-UA" sz="2200" dirty="0"/>
              <a:t>Альянс за гендерно орієнтоване та інклюзивне відновлення України є спільною ініціативою Уряду України та Уряду Німеччини за підтримки «ООН Жінки».</a:t>
            </a:r>
          </a:p>
        </p:txBody>
      </p:sp>
    </p:spTree>
    <p:extLst>
      <p:ext uri="{BB962C8B-B14F-4D97-AF65-F5344CB8AC3E}">
        <p14:creationId xmlns:p14="http://schemas.microsoft.com/office/powerpoint/2010/main" val="202895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0A32E-1502-5E3D-3FC3-6F9AF6CC1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919BB6-E99B-A6A1-FD53-6A940B97E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6946"/>
            <a:ext cx="822960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>
                <a:solidFill>
                  <a:srgbClr val="0070C0"/>
                </a:solidFill>
              </a:rPr>
              <a:t>Рада Європи та гендерна рівність</a:t>
            </a:r>
          </a:p>
          <a:p>
            <a:endParaRPr lang="en-GB" dirty="0"/>
          </a:p>
          <a:p>
            <a:pPr marL="0" indent="0">
              <a:buNone/>
            </a:pPr>
            <a:r>
              <a:rPr lang="uk-UA" dirty="0"/>
              <a:t>Рейк’явікська декларація голів держав та урядів Ради Європи (2023): </a:t>
            </a:r>
          </a:p>
          <a:p>
            <a:pPr marL="457200" lvl="1" indent="0">
              <a:buNone/>
            </a:pPr>
            <a:endParaRPr lang="en-GB" sz="2000" dirty="0"/>
          </a:p>
          <a:p>
            <a:pPr marL="457200" lvl="1" indent="0">
              <a:buNone/>
            </a:pPr>
            <a:r>
              <a:rPr lang="uk-UA" sz="2000" dirty="0"/>
              <a:t>«Ми нагадуємо, що </a:t>
            </a:r>
            <a:r>
              <a:rPr lang="uk-UA" sz="2000" b="1" dirty="0"/>
              <a:t>гендерна рівність</a:t>
            </a:r>
            <a:r>
              <a:rPr lang="uk-UA" sz="2000" dirty="0"/>
              <a:t> і повна, рівноправна й ефективна участь жінок у суспільних і приватних процесах прийняття рішень </a:t>
            </a:r>
            <a:r>
              <a:rPr lang="uk-UA" sz="2000" b="1" dirty="0"/>
              <a:t>важливі для верховенства права, демократії та сталого розвитку.</a:t>
            </a:r>
            <a:r>
              <a:rPr lang="uk-UA" sz="2000" dirty="0"/>
              <a:t> Ми підкреслюємо новаторську роль Ради Європи, зокрема через Стамбульську конвенцію, у боротьбі з насильством стосовно жінок і домашнім насильством».</a:t>
            </a:r>
          </a:p>
        </p:txBody>
      </p:sp>
    </p:spTree>
    <p:extLst>
      <p:ext uri="{BB962C8B-B14F-4D97-AF65-F5344CB8AC3E}">
        <p14:creationId xmlns:p14="http://schemas.microsoft.com/office/powerpoint/2010/main" val="34144269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057900" y="5624513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30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502919" y="971688"/>
            <a:ext cx="8143539" cy="780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66CC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Нова Рекомендація щодо рівності та штучного інтелекту </a:t>
            </a:r>
          </a:p>
          <a:p>
            <a:pPr marL="257175" indent="-257175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675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uk-UA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Заснована на:</a:t>
            </a:r>
          </a:p>
          <a:p>
            <a:pPr marL="800100" lvl="1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uk-UA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дослідженні впливу систем штучного інтелекту, їхнього потенціалу для сприяння рівності, зокрема гендерній рівності, та ризиків, які вони можуть спричинити в контексті недискримінації;</a:t>
            </a:r>
          </a:p>
          <a:p>
            <a:pPr marL="800100" lvl="1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uk-UA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Рамковій конвенції про штучний інтелект та права людини, демократію та верховенство права (CETS № 225).</a:t>
            </a: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en-US" sz="7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uk-UA" sz="2400" b="1" dirty="0">
                <a:solidFill>
                  <a:srgbClr val="0066CC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Мета</a:t>
            </a:r>
            <a:r>
              <a:rPr lang="uk-UA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: підтримка держав-членів, а також державних і приватних суб’єктів у сприянні рівності, зокрема гендерній рівності, та запобіганні дискримінації й боротьбі з нею протягом усього життєвого циклу систем ШІ. </a:t>
            </a: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4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175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buClr>
                <a:srgbClr val="0066CC"/>
              </a:buClr>
            </a:pPr>
            <a:endParaRPr lang="en-US" sz="1950" b="1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>
              <a:buClr>
                <a:srgbClr val="0066CC"/>
              </a:buClr>
            </a:pPr>
            <a:endParaRPr lang="en-US" sz="1950" b="1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175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5553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057900" y="5624513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31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502919" y="1211580"/>
            <a:ext cx="8143539" cy="788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66CC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Нова Рекомендація щодо відповідальності за насильство стосовно жінок та дівчат, що здійснюється за допомогою технологій</a:t>
            </a:r>
          </a:p>
          <a:p>
            <a:endParaRPr lang="fr-FR" sz="700" b="1" dirty="0">
              <a:solidFill>
                <a:srgbClr val="0066CC"/>
              </a:solidFill>
              <a:ea typeface="Arial" charset="0"/>
              <a:cs typeface="Arial" charset="0"/>
            </a:endParaRPr>
          </a:p>
          <a:p>
            <a:endParaRPr lang="fr-FR" sz="100" b="1" dirty="0">
              <a:solidFill>
                <a:srgbClr val="0066CC"/>
              </a:solidFill>
              <a:ea typeface="Arial" charset="0"/>
              <a:cs typeface="Arial" charset="0"/>
            </a:endParaRPr>
          </a:p>
          <a:p>
            <a:pPr marL="457200" indent="-4572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На основі </a:t>
            </a:r>
            <a:r>
              <a:rPr lang="uk-UA" sz="2200" b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Загальної рекомендації GREVIO № 1</a:t>
            </a: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 щодо цифрового виміру насильства стосовно жінок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uk-UA" sz="2200" dirty="0">
                <a:latin typeface="Arial" charset="0"/>
                <a:cs typeface="Arial" charset="0"/>
              </a:rPr>
              <a:t>Метою є вирішення нагальної проблеми насильства щодо жінок і дівчат, що здійснюється за допомогою технологій, з урахуванням ролі технологій як у сприянні, так і у запобіганні таким зловживанням. </a:t>
            </a:r>
          </a:p>
          <a:p>
            <a:pPr marL="457200" indent="-4572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Цільовий підхід </a:t>
            </a:r>
            <a:r>
              <a:rPr lang="uk-UA" sz="2200" b="1" dirty="0">
                <a:solidFill>
                  <a:srgbClr val="0066CC"/>
                </a:solidFill>
                <a:latin typeface="Arial" charset="0"/>
                <a:ea typeface="Arial" charset="0"/>
                <a:cs typeface="Arial" charset="0"/>
              </a:rPr>
              <a:t>до посилення відповідальності</a:t>
            </a:r>
          </a:p>
          <a:p>
            <a:pPr marL="457200" indent="-4572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Ключові цілі: зміцнення </a:t>
            </a:r>
            <a:r>
              <a:rPr lang="uk-UA" sz="2200" b="1" dirty="0">
                <a:solidFill>
                  <a:srgbClr val="0066CC"/>
                </a:solidFill>
                <a:latin typeface="Arial" charset="0"/>
                <a:cs typeface="Arial" charset="0"/>
              </a:rPr>
              <a:t>правових рамок</a:t>
            </a: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, зокрема в рамках кримінального права, </a:t>
            </a:r>
            <a:r>
              <a:rPr lang="uk-UA" sz="2200" b="1" dirty="0">
                <a:solidFill>
                  <a:srgbClr val="0066CC"/>
                </a:solidFill>
                <a:latin typeface="Arial" charset="0"/>
                <a:cs typeface="Arial" charset="0"/>
              </a:rPr>
              <a:t>притягнення винних до відповідальності</a:t>
            </a: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 та надання </a:t>
            </a:r>
            <a:r>
              <a:rPr lang="uk-UA" sz="2200" b="1" dirty="0">
                <a:solidFill>
                  <a:srgbClr val="0066CC"/>
                </a:solidFill>
                <a:latin typeface="Arial" charset="0"/>
                <a:cs typeface="Arial" charset="0"/>
              </a:rPr>
              <a:t>засобів правового захисту </a:t>
            </a:r>
            <a:r>
              <a:rPr lang="uk-UA" sz="2200" dirty="0">
                <a:latin typeface="Arial" charset="0"/>
                <a:ea typeface="Arial" charset="0"/>
                <a:cs typeface="Arial" charset="0"/>
              </a:rPr>
              <a:t>постраждалим</a:t>
            </a:r>
          </a:p>
          <a:p>
            <a:pPr>
              <a:buClr>
                <a:srgbClr val="0066CC"/>
              </a:buClr>
            </a:pPr>
            <a:endParaRPr lang="fr-FR" sz="2200" b="1" dirty="0">
              <a:solidFill>
                <a:srgbClr val="0070C0"/>
              </a:solidFill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175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175" dirty="0">
              <a:ea typeface="Arial" charset="0"/>
              <a:cs typeface="Arial" charset="0"/>
            </a:endParaRPr>
          </a:p>
          <a:p>
            <a:pPr>
              <a:buClr>
                <a:srgbClr val="0066CC"/>
              </a:buClr>
            </a:pPr>
            <a:endParaRPr lang="en-US" sz="1950" b="1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>
              <a:buClr>
                <a:srgbClr val="0066CC"/>
              </a:buClr>
            </a:pPr>
            <a:endParaRPr lang="en-US" sz="1950" b="1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175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966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DEB8587-6C15-0DB8-482A-18E130E4B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5000" b="1" dirty="0">
                <a:solidFill>
                  <a:srgbClr val="0D347D"/>
                </a:solidFill>
              </a:rPr>
              <a:t>Дякуємо за увагу!</a:t>
            </a:r>
          </a:p>
          <a:p>
            <a:endParaRPr lang="fr-FR" sz="5000" b="1" dirty="0">
              <a:solidFill>
                <a:srgbClr val="0D3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6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267" name="Titre 2">
            <a:extLst>
              <a:ext uri="{FF2B5EF4-FFF2-40B4-BE49-F238E27FC236}">
                <a16:creationId xmlns:a16="http://schemas.microsoft.com/office/drawing/2014/main" id="{67D7071E-35F7-40E3-97E7-C6F30B972A66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E2F5F5-1A02-4421-A30F-71AD13222C8A}"/>
              </a:ext>
            </a:extLst>
          </p:cNvPr>
          <p:cNvSpPr txBox="1"/>
          <p:nvPr/>
        </p:nvSpPr>
        <p:spPr>
          <a:xfrm>
            <a:off x="3779912" y="241484"/>
            <a:ext cx="50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dirty="0">
                <a:solidFill>
                  <a:schemeClr val="bg1">
                    <a:lumMod val="85000"/>
                  </a:schemeClr>
                </a:solidFill>
              </a:rPr>
              <a:t>xx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FF344B-2617-5E63-EAC5-1123859DBE69}"/>
              </a:ext>
            </a:extLst>
          </p:cNvPr>
          <p:cNvSpPr txBox="1"/>
          <p:nvPr/>
        </p:nvSpPr>
        <p:spPr>
          <a:xfrm>
            <a:off x="408698" y="1129291"/>
            <a:ext cx="83266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Стандарти гендерної рівності Ради Європи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7661780-8935-E376-8B1D-6CABFFEFAEFE}"/>
              </a:ext>
            </a:extLst>
          </p:cNvPr>
          <p:cNvSpPr txBox="1">
            <a:spLocks/>
          </p:cNvSpPr>
          <p:nvPr/>
        </p:nvSpPr>
        <p:spPr bwMode="auto">
          <a:xfrm>
            <a:off x="254001" y="1713485"/>
            <a:ext cx="8788400" cy="460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k-UA" sz="2000" b="1" dirty="0">
                <a:solidFill>
                  <a:srgbClr val="0D347D"/>
                </a:solidFill>
              </a:rPr>
              <a:t>Європейська конвенція з прав людини</a:t>
            </a:r>
            <a:r>
              <a:rPr lang="uk-UA" sz="2000" dirty="0">
                <a:solidFill>
                  <a:srgbClr val="0D347D"/>
                </a:solidFill>
              </a:rPr>
              <a:t> (1950 р.): ст. 14 та Протокол № 12 (недискримінація)</a:t>
            </a:r>
          </a:p>
          <a:p>
            <a:pPr defTabSz="914400"/>
            <a:r>
              <a:rPr lang="uk-UA" sz="2000" b="1" dirty="0">
                <a:solidFill>
                  <a:srgbClr val="0D347D"/>
                </a:solidFill>
              </a:rPr>
              <a:t>Прецедентне право Європейського суду з прав людини </a:t>
            </a:r>
          </a:p>
          <a:p>
            <a:pPr defTabSz="914400"/>
            <a:r>
              <a:rPr lang="uk-UA" sz="2000" b="1" dirty="0">
                <a:solidFill>
                  <a:srgbClr val="0D347D"/>
                </a:solidFill>
              </a:rPr>
              <a:t>Європейська Соціальна Хартія</a:t>
            </a:r>
            <a:r>
              <a:rPr lang="uk-UA" sz="2000" dirty="0">
                <a:solidFill>
                  <a:srgbClr val="0D347D"/>
                </a:solidFill>
              </a:rPr>
              <a:t> (1961)</a:t>
            </a:r>
          </a:p>
          <a:p>
            <a:pPr defTabSz="914400"/>
            <a:r>
              <a:rPr lang="uk-UA" sz="2000" b="1" dirty="0">
                <a:solidFill>
                  <a:srgbClr val="0D347D"/>
                </a:solidFill>
              </a:rPr>
              <a:t>Конвенція Ради Європи про заходи щодо протидії торгівлі людьми</a:t>
            </a:r>
            <a:r>
              <a:rPr lang="uk-UA" sz="2000" dirty="0">
                <a:solidFill>
                  <a:srgbClr val="0D347D"/>
                </a:solidFill>
              </a:rPr>
              <a:t> (2005)</a:t>
            </a:r>
          </a:p>
          <a:p>
            <a:pPr defTabSz="914400"/>
            <a:r>
              <a:rPr lang="uk-UA" sz="2000" b="1" dirty="0">
                <a:solidFill>
                  <a:srgbClr val="0D347D"/>
                </a:solidFill>
              </a:rPr>
              <a:t>Стамбульська конвенція</a:t>
            </a:r>
            <a:r>
              <a:rPr lang="uk-UA" sz="2000" dirty="0">
                <a:solidFill>
                  <a:srgbClr val="0D347D"/>
                </a:solidFill>
              </a:rPr>
              <a:t> щодо боротьби з насильством проти жінок та домашнім насильством (2011)</a:t>
            </a:r>
          </a:p>
          <a:p>
            <a:pPr defTabSz="914400"/>
            <a:r>
              <a:rPr lang="uk-UA" sz="2000" b="1" dirty="0">
                <a:solidFill>
                  <a:srgbClr val="0D347D"/>
                </a:solidFill>
              </a:rPr>
              <a:t>Рекомендації та настанови Комітету міністрів:</a:t>
            </a:r>
          </a:p>
          <a:p>
            <a:pPr lvl="1" defTabSz="914400"/>
            <a:r>
              <a:rPr lang="uk-UA" sz="1600" dirty="0">
                <a:solidFill>
                  <a:srgbClr val="0D347D"/>
                </a:solidFill>
              </a:rPr>
              <a:t>Рівність та штучний інтелект (2026)</a:t>
            </a:r>
          </a:p>
          <a:p>
            <a:pPr lvl="1" defTabSz="914400"/>
            <a:r>
              <a:rPr lang="uk-UA" sz="1600" dirty="0">
                <a:solidFill>
                  <a:srgbClr val="0D347D"/>
                </a:solidFill>
                <a:ea typeface="Arial" charset="0"/>
                <a:cs typeface="Arial" panose="020B0604020202020204" pitchFamily="34" charset="0"/>
              </a:rPr>
              <a:t>Відповідальність за насильство стосовно жінок та дівчат, спричинене технологіями (2026)</a:t>
            </a:r>
          </a:p>
          <a:p>
            <a:pPr lvl="1" defTabSz="914400"/>
            <a:r>
              <a:rPr lang="uk-UA" sz="1600" dirty="0">
                <a:solidFill>
                  <a:srgbClr val="0D347D"/>
                </a:solidFill>
              </a:rPr>
              <a:t>Рівність жінок та дівчат ромського походження та з кочових народів (2024)</a:t>
            </a:r>
          </a:p>
          <a:p>
            <a:pPr lvl="1" defTabSz="914400"/>
            <a:r>
              <a:rPr lang="uk-UA" sz="1600" dirty="0">
                <a:solidFill>
                  <a:srgbClr val="0D347D"/>
                </a:solidFill>
              </a:rPr>
              <a:t>Місце чоловіків та хлопців у політиці гендерної рівності (2023, збірка перспективних практик готується до друку)</a:t>
            </a:r>
          </a:p>
          <a:p>
            <a:pPr lvl="1" defTabSz="914400"/>
            <a:r>
              <a:rPr lang="uk-UA" sz="1600" dirty="0">
                <a:solidFill>
                  <a:srgbClr val="0D347D"/>
                </a:solidFill>
              </a:rPr>
              <a:t>Захист прав жінок і дівчат-мігранток, біженок та шукачок притулку (2022)</a:t>
            </a:r>
          </a:p>
          <a:p>
            <a:pPr lvl="1" defTabSz="914400"/>
            <a:r>
              <a:rPr lang="uk-UA" sz="1600" dirty="0">
                <a:solidFill>
                  <a:srgbClr val="0D347D"/>
                </a:solidFill>
              </a:rPr>
              <a:t>Збалансована участь жінок та чоловіків у прийнятті політичних та громадських рішень (2003)</a:t>
            </a:r>
          </a:p>
          <a:p>
            <a:pPr lvl="1" defTabSz="914400"/>
            <a:endParaRPr lang="en-US" sz="1600" dirty="0">
              <a:solidFill>
                <a:srgbClr val="0D347D"/>
              </a:solidFill>
            </a:endParaRPr>
          </a:p>
          <a:p>
            <a:pPr lvl="1" defTabSz="914400"/>
            <a:endParaRPr lang="en-US" sz="1600" dirty="0">
              <a:solidFill>
                <a:srgbClr val="0D3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15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5AEC0-35B3-FD7F-36D8-257FAAC4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961" y="1431962"/>
            <a:ext cx="8594559" cy="3349509"/>
          </a:xfrm>
        </p:spPr>
        <p:txBody>
          <a:bodyPr>
            <a:noAutofit/>
          </a:bodyPr>
          <a:lstStyle/>
          <a:p>
            <a:r>
              <a:rPr lang="uk-UA" sz="2200" b="1" dirty="0">
                <a:solidFill>
                  <a:srgbClr val="002A40"/>
                </a:solidFill>
              </a:rPr>
              <a:t>Знакові прецеденти Суду щодо гендерної рівності </a:t>
            </a:r>
          </a:p>
          <a:p>
            <a:pPr lvl="1"/>
            <a:r>
              <a:rPr lang="uk-UA" sz="2200" i="1" dirty="0">
                <a:solidFill>
                  <a:srgbClr val="002A40"/>
                </a:solidFill>
              </a:rPr>
              <a:t>«Опуз проти Туреччини» (Opuz v. Turkey, 2009): </a:t>
            </a:r>
            <a:r>
              <a:rPr lang="uk-UA" sz="2200" dirty="0">
                <a:solidFill>
                  <a:srgbClr val="002A40"/>
                </a:solidFill>
              </a:rPr>
              <a:t>Вперше Суд визнав, що </a:t>
            </a:r>
            <a:r>
              <a:rPr lang="uk-UA" sz="2200" b="1" dirty="0">
                <a:solidFill>
                  <a:srgbClr val="002A40"/>
                </a:solidFill>
              </a:rPr>
              <a:t>домашнє насильство становить дискримінацію за ознакою статі</a:t>
            </a:r>
            <a:r>
              <a:rPr lang="uk-UA" sz="2200" dirty="0">
                <a:solidFill>
                  <a:srgbClr val="002A40"/>
                </a:solidFill>
              </a:rPr>
              <a:t> відповідно до ст. 14</a:t>
            </a:r>
          </a:p>
          <a:p>
            <a:pPr lvl="1"/>
            <a:r>
              <a:rPr lang="uk-UA" sz="2200" i="1" dirty="0">
                <a:solidFill>
                  <a:srgbClr val="002A40"/>
                </a:solidFill>
              </a:rPr>
              <a:t>«Константін Маркін проти Росії» (Konstantin Markin v. Russia, 2012): </a:t>
            </a:r>
            <a:r>
              <a:rPr lang="uk-UA" sz="2200" dirty="0">
                <a:solidFill>
                  <a:srgbClr val="002A40"/>
                </a:solidFill>
              </a:rPr>
              <a:t>Суд підкреслив, що досягнення гендерної рівності є ключовою метою для держав-членів, і лише «дуже вагомі причини» можуть виправдати диференційоване ставлення відповідно до статті 14, а </a:t>
            </a:r>
            <a:r>
              <a:rPr lang="uk-UA" sz="2200" b="1" dirty="0">
                <a:solidFill>
                  <a:srgbClr val="002A40"/>
                </a:solidFill>
              </a:rPr>
              <a:t>традиції, упередження чи суспільні настрої не є достатніми підставами для дискримінації за ознакою статі</a:t>
            </a:r>
          </a:p>
          <a:p>
            <a:pPr lvl="1"/>
            <a:r>
              <a:rPr lang="uk-UA" sz="2200" i="1" dirty="0">
                <a:solidFill>
                  <a:srgbClr val="002A40"/>
                </a:solidFill>
              </a:rPr>
              <a:t>«Курт проти Австрії» (Kurt v. Austria, 2021): </a:t>
            </a:r>
            <a:r>
              <a:rPr lang="uk-UA" sz="2200" dirty="0">
                <a:solidFill>
                  <a:srgbClr val="002A40"/>
                </a:solidFill>
              </a:rPr>
              <a:t>Держави зобов’язані вживати активних та ефективних заходів, коли їм відомо або має бути відомо про реальну та безпосередню загрозу життю чи безпеці постраждалої від домашнього насильства особи; це включає вжиття превентивних заходів для захисту потенційних постраждалих осіб</a:t>
            </a:r>
          </a:p>
          <a:p>
            <a:pPr lvl="1"/>
            <a:endParaRPr lang="fr-FR" sz="2200" dirty="0">
              <a:solidFill>
                <a:srgbClr val="0D34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7B79D5-6BD7-948E-E0CC-0159BD707222}"/>
              </a:ext>
            </a:extLst>
          </p:cNvPr>
          <p:cNvSpPr txBox="1"/>
          <p:nvPr/>
        </p:nvSpPr>
        <p:spPr>
          <a:xfrm>
            <a:off x="408698" y="951786"/>
            <a:ext cx="83266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Стандарти гендерної рівності Ради Європи</a:t>
            </a:r>
          </a:p>
        </p:txBody>
      </p:sp>
    </p:spTree>
    <p:extLst>
      <p:ext uri="{BB962C8B-B14F-4D97-AF65-F5344CB8AC3E}">
        <p14:creationId xmlns:p14="http://schemas.microsoft.com/office/powerpoint/2010/main" val="202184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D369F-253C-BE14-2150-E9664937E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029758-CB61-BA16-B28B-DFDF729D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961" y="1950843"/>
            <a:ext cx="8594559" cy="3349509"/>
          </a:xfrm>
        </p:spPr>
        <p:txBody>
          <a:bodyPr>
            <a:noAutofit/>
          </a:bodyPr>
          <a:lstStyle/>
          <a:p>
            <a:r>
              <a:rPr lang="uk-UA" sz="2200" b="1" dirty="0">
                <a:solidFill>
                  <a:srgbClr val="002A40"/>
                </a:solidFill>
              </a:rPr>
              <a:t>Знакові прецеденти Суду щодо гендерної рівності (продовження)</a:t>
            </a:r>
          </a:p>
          <a:p>
            <a:pPr lvl="1"/>
            <a:r>
              <a:rPr lang="uk-UA" sz="2200" i="1" dirty="0">
                <a:solidFill>
                  <a:srgbClr val="002A40"/>
                </a:solidFill>
              </a:rPr>
              <a:t>«Україна та Нідерланди проти Росії» (2025): Європейський суд з прав людини визнав поширене та систематичне застосування сексуального насильства збройними сепаратистами та російськими військами. Суд також визнав, що </a:t>
            </a:r>
            <a:r>
              <a:rPr lang="uk-UA" sz="2200" b="1" i="1" dirty="0">
                <a:solidFill>
                  <a:srgbClr val="002A40"/>
                </a:solidFill>
              </a:rPr>
              <a:t>використання зґвалтування як зброї війни є порушенням статті 3 Європейської конвенції з прав людини</a:t>
            </a:r>
            <a:r>
              <a:rPr lang="uk-UA" sz="2200" i="1" dirty="0">
                <a:solidFill>
                  <a:srgbClr val="002A40"/>
                </a:solidFill>
              </a:rPr>
              <a:t>, оскільки це акт надзвичайної жорстокості, що прирівнюється до тортур.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2CE799-FF3B-798C-DCE5-976716C9D2A7}"/>
              </a:ext>
            </a:extLst>
          </p:cNvPr>
          <p:cNvSpPr txBox="1"/>
          <p:nvPr/>
        </p:nvSpPr>
        <p:spPr>
          <a:xfrm>
            <a:off x="500938" y="1102849"/>
            <a:ext cx="83266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Стандарти гендерної рівності Ради Європи</a:t>
            </a:r>
          </a:p>
        </p:txBody>
      </p:sp>
    </p:spTree>
    <p:extLst>
      <p:ext uri="{BB962C8B-B14F-4D97-AF65-F5344CB8AC3E}">
        <p14:creationId xmlns:p14="http://schemas.microsoft.com/office/powerpoint/2010/main" val="12487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35FA2A-A5C9-C770-4C82-24053318A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698" y="1554104"/>
            <a:ext cx="5233479" cy="4276015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002A40"/>
                </a:solidFill>
              </a:rPr>
              <a:t>Конвенція Ради Європи про запобігання та боротьбу з насильством стосовно </a:t>
            </a:r>
            <a:br>
              <a:rPr lang="en-US" sz="2400" dirty="0">
                <a:solidFill>
                  <a:srgbClr val="002A40"/>
                </a:solidFill>
              </a:rPr>
            </a:br>
            <a:r>
              <a:rPr lang="uk-UA" sz="2400" dirty="0">
                <a:solidFill>
                  <a:srgbClr val="002A40"/>
                </a:solidFill>
              </a:rPr>
              <a:t>жінок і домашнім насильством — </a:t>
            </a:r>
            <a:r>
              <a:rPr lang="uk-UA" sz="2400" b="1" dirty="0">
                <a:solidFill>
                  <a:srgbClr val="002A40"/>
                </a:solidFill>
              </a:rPr>
              <a:t>Стамбульська конвенція </a:t>
            </a:r>
            <a:r>
              <a:rPr lang="uk-UA" sz="2400" dirty="0">
                <a:solidFill>
                  <a:srgbClr val="002A40"/>
                </a:solidFill>
              </a:rPr>
              <a:t>(2011 р.):</a:t>
            </a:r>
          </a:p>
          <a:p>
            <a:pPr lvl="1"/>
            <a:r>
              <a:rPr lang="uk-UA" sz="2000" dirty="0">
                <a:solidFill>
                  <a:srgbClr val="002A40"/>
                </a:solidFill>
              </a:rPr>
              <a:t>4 основні напрямки: запобігання, захист, притягнення до відповідальності, комплексна політика</a:t>
            </a:r>
          </a:p>
          <a:p>
            <a:pPr lvl="1"/>
            <a:r>
              <a:rPr lang="uk-UA" sz="2000" dirty="0">
                <a:solidFill>
                  <a:srgbClr val="002A40"/>
                </a:solidFill>
              </a:rPr>
              <a:t>Застосовувані підходи: гендерно чутливий, орієнтований на постраждалих осіб, транскордонний</a:t>
            </a:r>
          </a:p>
          <a:p>
            <a:pPr lvl="1"/>
            <a:r>
              <a:rPr lang="uk-UA" sz="2000" dirty="0">
                <a:solidFill>
                  <a:srgbClr val="002A40"/>
                </a:solidFill>
              </a:rPr>
              <a:t>Механізм моніторингу: система з двох складових:  GREVIO + Комітет Сторін</a:t>
            </a:r>
          </a:p>
          <a:p>
            <a:pPr lvl="1"/>
            <a:r>
              <a:rPr lang="uk-UA" sz="2000" dirty="0">
                <a:solidFill>
                  <a:srgbClr val="002A40"/>
                </a:solidFill>
              </a:rPr>
              <a:t>Україна ратифікувала 18 липня </a:t>
            </a:r>
            <a:br>
              <a:rPr lang="en-US" sz="2000" dirty="0">
                <a:solidFill>
                  <a:srgbClr val="002A40"/>
                </a:solidFill>
              </a:rPr>
            </a:br>
            <a:r>
              <a:rPr lang="uk-UA" sz="2000" dirty="0">
                <a:solidFill>
                  <a:srgbClr val="002A40"/>
                </a:solidFill>
              </a:rPr>
              <a:t>2022 року. </a:t>
            </a:r>
            <a:r>
              <a:rPr lang="uk-UA" sz="2000" dirty="0">
                <a:hlinkClick r:id="rId3"/>
              </a:rPr>
              <a:t>Цикл базової оцінки GREVIO щодо України</a:t>
            </a:r>
            <a:r>
              <a:rPr lang="uk-UA" sz="2000" dirty="0"/>
              <a:t> (моніторинговий візит у травні 2025 року)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D6E18A-08DD-B579-0904-4746600BEC8D}"/>
              </a:ext>
            </a:extLst>
          </p:cNvPr>
          <p:cNvSpPr txBox="1"/>
          <p:nvPr/>
        </p:nvSpPr>
        <p:spPr>
          <a:xfrm>
            <a:off x="408698" y="1035482"/>
            <a:ext cx="83266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0070C0"/>
                </a:solidFill>
              </a:rPr>
              <a:t>Стандарти гендерної рівності Ради Європи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A04AB4-EE13-5131-370B-87599B35FA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42178" y="1813734"/>
            <a:ext cx="3190925" cy="4767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2F9D65C-89F3-0208-3EF4-AF50ED22C462}"/>
              </a:ext>
            </a:extLst>
          </p:cNvPr>
          <p:cNvGrpSpPr/>
          <p:nvPr/>
        </p:nvGrpSpPr>
        <p:grpSpPr>
          <a:xfrm>
            <a:off x="6127444" y="1998465"/>
            <a:ext cx="2344992" cy="2533661"/>
            <a:chOff x="6127444" y="1998465"/>
            <a:chExt cx="2344992" cy="25336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CBBCAE-D19F-B1C1-7A1A-848F8E76DDBF}"/>
                </a:ext>
              </a:extLst>
            </p:cNvPr>
            <p:cNvSpPr txBox="1"/>
            <p:nvPr/>
          </p:nvSpPr>
          <p:spPr>
            <a:xfrm>
              <a:off x="6251750" y="1998465"/>
              <a:ext cx="2220686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uk-UA" sz="2200" b="1" dirty="0">
                  <a:solidFill>
                    <a:schemeClr val="bg1"/>
                  </a:solidFill>
                  <a:latin typeface="+mn-lt"/>
                </a:rPr>
                <a:t>СТАМБУЛЬСЬКА КОНВЕНЦІЯ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75E0B70-E00F-DE69-4121-AF931064744F}"/>
                </a:ext>
              </a:extLst>
            </p:cNvPr>
            <p:cNvSpPr txBox="1"/>
            <p:nvPr/>
          </p:nvSpPr>
          <p:spPr>
            <a:xfrm rot="20514225">
              <a:off x="6127444" y="3301020"/>
              <a:ext cx="1389444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latin typeface="+mn-lt"/>
                </a:rPr>
                <a:t>10 РОКІВ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829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C56F0-85BE-E733-44CA-317F8CCC5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A15987B-42E3-BED8-A6DF-402541462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89003C95-173C-FD5C-C589-011A56E07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19" y="1211580"/>
            <a:ext cx="8143539" cy="656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2400" b="1" noProof="0" dirty="0">
                <a:solidFill>
                  <a:srgbClr val="0066CC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Міжнародні стандарти гендерної рівності</a:t>
            </a:r>
          </a:p>
          <a:p>
            <a:pPr>
              <a:buClr>
                <a:srgbClr val="0066CC"/>
              </a:buClr>
            </a:pPr>
            <a:endParaRPr lang="en-GB" sz="1400" b="1" noProof="0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b="1" noProof="0" dirty="0">
                <a:ea typeface="Arial" charset="0"/>
                <a:cs typeface="Arial" charset="0"/>
              </a:rPr>
              <a:t>Конвенція про ліквідацію всіх форм дискримінації щодо жінок (CEDAW) </a:t>
            </a:r>
          </a:p>
          <a:p>
            <a:pPr marL="800100" lvl="1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</a:rPr>
              <a:t>Ратифікована Україною у 1981 році, процедура прийняття скарг, що дозволяє подавати індивідуальні скарги, була запроваджена у 2003 році.</a:t>
            </a:r>
          </a:p>
          <a:p>
            <a:pPr marL="800100" lvl="1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noProof="0" dirty="0">
                <a:ea typeface="Arial" charset="0"/>
                <a:cs typeface="Arial" charset="0"/>
              </a:rPr>
              <a:t>«Дискримінація за ознакою статі та/або гендеру становить порушення прав людини та перешкоджає здійсненню прав людини та основних свобод», стаття 2 CEDAW та Комітет з ліквідації дискримінації щодо жінок: Загальна рекомендація </a:t>
            </a:r>
            <a:br>
              <a:rPr lang="uk-UA" sz="2000" noProof="0" dirty="0">
                <a:ea typeface="Arial" charset="0"/>
                <a:cs typeface="Arial" charset="0"/>
              </a:rPr>
            </a:br>
            <a:r>
              <a:rPr lang="uk-UA" sz="2000" noProof="0" dirty="0">
                <a:ea typeface="Arial" charset="0"/>
                <a:cs typeface="Arial" charset="0"/>
              </a:rPr>
              <a:t>№ 28 щодо основних зобов’язань за договором.</a:t>
            </a:r>
          </a:p>
          <a:p>
            <a:pPr lvl="1">
              <a:buClr>
                <a:srgbClr val="0066CC"/>
              </a:buClr>
            </a:pPr>
            <a:endParaRPr lang="en-GB" sz="1400" b="1" noProof="0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</a:rPr>
              <a:t>Інші договори ООН, такі як </a:t>
            </a:r>
            <a:r>
              <a:rPr lang="uk-UA" sz="2000" b="1" dirty="0">
                <a:ea typeface="Arial" charset="0"/>
                <a:cs typeface="Arial" charset="0"/>
              </a:rPr>
              <a:t>Міжнародний пакт про громадянські і політичні права та Міжнародний пакт про економічні, соціальні та культурні права, Конвенція про права осіб з інвалідністю</a:t>
            </a:r>
            <a:r>
              <a:rPr lang="uk-UA" sz="2000" dirty="0">
                <a:ea typeface="Arial" charset="0"/>
                <a:cs typeface="Arial" charset="0"/>
              </a:rPr>
              <a:t> (особлива увага приділяється жінкам з інвалідністю у статті 6) тощо, повинні реалізовуватися з урахуванням гендерної перспективи.</a:t>
            </a:r>
          </a:p>
          <a:p>
            <a:pPr>
              <a:buClr>
                <a:srgbClr val="0066CC"/>
              </a:buClr>
            </a:pPr>
            <a:endParaRPr lang="en-GB" sz="1950" b="1" noProof="0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>
              <a:buClr>
                <a:srgbClr val="0066CC"/>
              </a:buClr>
            </a:pPr>
            <a:endParaRPr lang="en-GB" sz="1950" b="1" noProof="0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en-GB" sz="2175" noProof="0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959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C3354-42CC-1BCC-7DDA-77777D447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E929093-93FC-CBE5-E6E6-866B94ACE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1206E83B-2A74-6833-3890-F5FCC8AB5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19" y="1211580"/>
            <a:ext cx="8143539" cy="759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sz="2400" b="1" noProof="0" dirty="0">
                <a:solidFill>
                  <a:srgbClr val="0066CC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Міжнародні стандарти гендерної рівності (продовження)</a:t>
            </a:r>
          </a:p>
          <a:p>
            <a:pPr>
              <a:buClr>
                <a:srgbClr val="0066CC"/>
              </a:buClr>
            </a:pPr>
            <a:endParaRPr lang="en-GB" sz="1100" b="1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b="1" dirty="0">
                <a:ea typeface="Arial" charset="0"/>
                <a:cs typeface="Arial" charset="0"/>
              </a:rPr>
              <a:t>Резолюція Ради Безпеки ООН № 1325</a:t>
            </a:r>
            <a:r>
              <a:rPr lang="uk-UA" sz="2000" dirty="0">
                <a:ea typeface="Arial" charset="0"/>
                <a:cs typeface="Arial" charset="0"/>
              </a:rPr>
              <a:t> (2000) та відповідна програма «Жінки, мир і безпека».</a:t>
            </a:r>
          </a:p>
          <a:p>
            <a:pPr marL="800100" lvl="1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</a:rPr>
              <a:t>Новий Національний план дій України на 2026–2030 роки</a:t>
            </a:r>
          </a:p>
          <a:p>
            <a:pPr marL="800100" lvl="1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  <a:hlinkClick r:id="rId3"/>
              </a:rPr>
              <a:t>Конференція Комісії з питань гендерної рівності Ради Європи щодо участі жінок у вирішенні конфліктів та зміцненні миру</a:t>
            </a:r>
            <a:r>
              <a:rPr lang="uk-UA" sz="2000" dirty="0">
                <a:ea typeface="Arial" charset="0"/>
                <a:cs typeface="Arial" charset="0"/>
              </a:rPr>
              <a:t>, </a:t>
            </a:r>
            <a:br>
              <a:rPr lang="en-US" sz="2000" dirty="0">
                <a:ea typeface="Arial" charset="0"/>
                <a:cs typeface="Arial" charset="0"/>
              </a:rPr>
            </a:br>
            <a:r>
              <a:rPr lang="uk-UA" sz="2000" dirty="0">
                <a:ea typeface="Arial" charset="0"/>
                <a:cs typeface="Arial" charset="0"/>
              </a:rPr>
              <a:t>9 червня 2026 року</a:t>
            </a: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endParaRPr lang="en-GB" sz="1400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  <a:hlinkClick r:id="rId4"/>
              </a:rPr>
              <a:t>Пекінська декларація та платформа дій (1995)</a:t>
            </a:r>
          </a:p>
          <a:p>
            <a:pPr>
              <a:buClr>
                <a:srgbClr val="0066CC"/>
              </a:buClr>
            </a:pPr>
            <a:endParaRPr lang="en-GB" sz="1400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  <a:hlinkClick r:id="rId5"/>
              </a:rPr>
              <a:t>Міжнародна конференція з питань народонаселення та розвитку (1994)</a:t>
            </a:r>
            <a:r>
              <a:rPr lang="uk-UA" sz="2000" dirty="0">
                <a:ea typeface="Arial" charset="0"/>
                <a:cs typeface="Arial" charset="0"/>
              </a:rPr>
              <a:t>, Програма заходів та оглядові конференції: </a:t>
            </a:r>
            <a:r>
              <a:rPr lang="uk-UA" sz="2000" b="1" dirty="0">
                <a:ea typeface="Arial" charset="0"/>
                <a:cs typeface="Arial" charset="0"/>
              </a:rPr>
              <a:t>сексуальне та репродуктивне здоров’я та права</a:t>
            </a: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endParaRPr lang="en-GB" sz="1400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uk-UA" sz="2000" dirty="0">
                <a:ea typeface="Arial" charset="0"/>
                <a:cs typeface="Arial" charset="0"/>
              </a:rPr>
              <a:t>Порядок денний ООН на період до 2030 року та Цілі сталого розвитку (ЦСР), включаючи </a:t>
            </a:r>
            <a:r>
              <a:rPr lang="uk-UA" sz="2000" dirty="0">
                <a:ea typeface="Arial" charset="0"/>
                <a:cs typeface="Arial" charset="0"/>
                <a:hlinkClick r:id="rId6"/>
              </a:rPr>
              <a:t>ЦСР 5</a:t>
            </a:r>
            <a:r>
              <a:rPr lang="uk-UA" sz="2000" dirty="0">
                <a:ea typeface="Arial" charset="0"/>
                <a:cs typeface="Arial" charset="0"/>
              </a:rPr>
              <a:t> щодо гендерної рівності</a:t>
            </a:r>
          </a:p>
          <a:p>
            <a:pPr lvl="1">
              <a:buClr>
                <a:srgbClr val="0066CC"/>
              </a:buClr>
            </a:pPr>
            <a:endParaRPr lang="en-GB" sz="2000" dirty="0">
              <a:ea typeface="Arial" charset="0"/>
              <a:cs typeface="Arial" charset="0"/>
            </a:endParaRPr>
          </a:p>
          <a:p>
            <a:pPr lvl="1">
              <a:buClr>
                <a:srgbClr val="0066CC"/>
              </a:buClr>
            </a:pPr>
            <a:endParaRPr lang="en-GB" sz="2000" dirty="0">
              <a:ea typeface="Arial" charset="0"/>
              <a:cs typeface="Arial" charset="0"/>
            </a:endParaRPr>
          </a:p>
          <a:p>
            <a:pPr lvl="1">
              <a:buClr>
                <a:srgbClr val="0066CC"/>
              </a:buClr>
            </a:pPr>
            <a:endParaRPr lang="en-GB" sz="2000" dirty="0">
              <a:ea typeface="Arial" charset="0"/>
              <a:cs typeface="Arial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en-GB" sz="2175" dirty="0">
              <a:ea typeface="Arial" charset="0"/>
              <a:cs typeface="Arial" charset="0"/>
            </a:endParaRPr>
          </a:p>
          <a:p>
            <a:pPr>
              <a:buClr>
                <a:srgbClr val="0066CC"/>
              </a:buClr>
            </a:pPr>
            <a:endParaRPr lang="en-GB" sz="1950" b="1" noProof="0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>
              <a:buClr>
                <a:srgbClr val="0066CC"/>
              </a:buClr>
            </a:pPr>
            <a:endParaRPr lang="en-GB" sz="1950" b="1" noProof="0" dirty="0">
              <a:solidFill>
                <a:srgbClr val="0066CC"/>
              </a:solidFill>
              <a:ea typeface="Calibri" panose="020F0502020204030204" pitchFamily="34" charset="0"/>
            </a:endParaRPr>
          </a:p>
          <a:p>
            <a:pPr marL="342900" indent="-3429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en-GB" sz="2175" noProof="0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08011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7424</Words>
  <Application>Microsoft Office PowerPoint</Application>
  <PresentationFormat>Екран (4:3)</PresentationFormat>
  <Paragraphs>610</Paragraphs>
  <Slides>32</Slides>
  <Notes>30</Notes>
  <HiddenSlides>8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7</vt:i4>
      </vt:variant>
      <vt:variant>
        <vt:lpstr>Заголовки слайдів</vt:lpstr>
      </vt:variant>
      <vt:variant>
        <vt:i4>32</vt:i4>
      </vt:variant>
    </vt:vector>
  </HeadingPairs>
  <TitlesOfParts>
    <vt:vector size="49" baseType="lpstr">
      <vt:lpstr>Arial</vt:lpstr>
      <vt:lpstr>Arial Narrow</vt:lpstr>
      <vt:lpstr>Calibri</vt:lpstr>
      <vt:lpstr>Calibri Light</vt:lpstr>
      <vt:lpstr>Century Gothic</vt:lpstr>
      <vt:lpstr>Courier New</vt:lpstr>
      <vt:lpstr>Segoe UI</vt:lpstr>
      <vt:lpstr>Tahoma</vt:lpstr>
      <vt:lpstr>Times New Roman</vt:lpstr>
      <vt:lpstr>Wingdings</vt:lpstr>
      <vt:lpstr>2_Conception personnalisée</vt:lpstr>
      <vt:lpstr>5_Conception personnalisée</vt:lpstr>
      <vt:lpstr>1_Conception personnalisée</vt:lpstr>
      <vt:lpstr>Conception personnalisée</vt:lpstr>
      <vt:lpstr>4_Conception personnalisée</vt:lpstr>
      <vt:lpstr>3_Conception personnalisée</vt:lpstr>
      <vt:lpstr>4_Conception personnalisée</vt:lpstr>
      <vt:lpstr>Презентація  Стратегії гендерної рівності Ради Європи на 2024-2029 роки   Київ, 13 травня 2026 року  Кріста Орама Радниця з питань політики гендерної рівності, Рада Європи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5. Забезпечення розширення прав і можливостей жінок та гендерної рівності у зв'язку з глобальними та геополітичними викликами (продовження)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2026-05-19T20:33:47Z</dcterms:modified>
</cp:coreProperties>
</file>