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1" r:id="rId2"/>
    <p:sldId id="292" r:id="rId3"/>
    <p:sldId id="294" r:id="rId4"/>
    <p:sldId id="335" r:id="rId5"/>
    <p:sldId id="337" r:id="rId6"/>
    <p:sldId id="336" r:id="rId7"/>
    <p:sldId id="339" r:id="rId8"/>
    <p:sldId id="340" r:id="rId9"/>
    <p:sldId id="341" r:id="rId10"/>
    <p:sldId id="280" r:id="rId11"/>
    <p:sldId id="290" r:id="rId12"/>
  </p:sldIdLst>
  <p:sldSz cx="9144000" cy="6858000" type="screen4x3"/>
  <p:notesSz cx="6858000" cy="99456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24" autoAdjust="0"/>
  </p:normalViewPr>
  <p:slideViewPr>
    <p:cSldViewPr>
      <p:cViewPr varScale="1">
        <p:scale>
          <a:sx n="106" d="100"/>
          <a:sy n="106" d="100"/>
        </p:scale>
        <p:origin x="1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5D6-9E83-4E19-8FF0-70086EEA7F8F}" type="datetimeFigureOut">
              <a:rPr lang="el-GR" smtClean="0"/>
              <a:pPr/>
              <a:t>29/9/2019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3BB9-61A0-45F4-BF6C-EAD7FC5B13D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B0B22-4685-4C43-911E-257D9338D080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10CC0-F9D4-408F-ADB2-E3C4ED2E715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10CC0-F9D4-408F-ADB2-E3C4ED2E7159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4FDD50-D313-4BD1-8F20-BD986517142A}" type="datetimeFigureOut">
              <a:rPr lang="el-GR" smtClean="0"/>
              <a:pPr/>
              <a:t>29/9/2019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02B21-BEDE-44C2-BEA1-EB827451BD3E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49288"/>
          </a:xfrm>
        </p:spPr>
        <p:txBody>
          <a:bodyPr/>
          <a:lstStyle/>
          <a:p>
            <a:pPr algn="ctr"/>
            <a:r>
              <a:rPr lang="en-US" dirty="0"/>
              <a:t>FEG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374441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dirty="0">
                <a:latin typeface="+mj-lt"/>
              </a:rPr>
              <a:t>EUROPEAN FEDERATION</a:t>
            </a:r>
          </a:p>
          <a:p>
            <a:pPr algn="ctr"/>
            <a:r>
              <a:rPr lang="en-US" sz="3600" dirty="0">
                <a:latin typeface="+mj-lt"/>
              </a:rPr>
              <a:t>OF TOURIST GUIDE </a:t>
            </a:r>
          </a:p>
          <a:p>
            <a:pPr algn="ctr"/>
            <a:r>
              <a:rPr lang="en-US" sz="3600" dirty="0">
                <a:latin typeface="+mj-lt"/>
              </a:rPr>
              <a:t>ASSOCIATIONS</a:t>
            </a:r>
          </a:p>
          <a:p>
            <a:pPr algn="ctr"/>
            <a:endParaRPr lang="en-US" sz="3600" dirty="0">
              <a:latin typeface="+mj-lt"/>
            </a:endParaRPr>
          </a:p>
          <a:p>
            <a:pPr algn="ctr"/>
            <a:r>
              <a:rPr lang="en-US" sz="3600" dirty="0">
                <a:latin typeface="+mj-lt"/>
              </a:rPr>
              <a:t>BASED IN FRANCE</a:t>
            </a:r>
          </a:p>
          <a:p>
            <a:pPr algn="ctr"/>
            <a:r>
              <a:rPr lang="en-US" sz="3600" dirty="0">
                <a:latin typeface="+mj-lt"/>
              </a:rPr>
              <a:t>SINCE 1986</a:t>
            </a:r>
          </a:p>
          <a:p>
            <a:pPr algn="ctr"/>
            <a:endParaRPr lang="en-US" sz="3600" dirty="0">
              <a:latin typeface="+mj-lt"/>
            </a:endParaRPr>
          </a:p>
          <a:p>
            <a:pPr algn="ctr"/>
            <a:r>
              <a:rPr lang="en-US" sz="2800" dirty="0">
                <a:latin typeface="+mj-lt"/>
              </a:rPr>
              <a:t>Themis </a:t>
            </a:r>
            <a:r>
              <a:rPr lang="en-US" sz="2800" dirty="0" err="1">
                <a:latin typeface="+mj-lt"/>
              </a:rPr>
              <a:t>Chalvantzi</a:t>
            </a:r>
            <a:r>
              <a:rPr lang="en-US" sz="2800" dirty="0">
                <a:latin typeface="+mj-lt"/>
              </a:rPr>
              <a:t>-Stringer FEG Executive Committee Officer </a:t>
            </a:r>
          </a:p>
          <a:p>
            <a:pPr algn="ctr"/>
            <a:endParaRPr lang="el-GR" sz="3600" dirty="0">
              <a:latin typeface="+mj-lt"/>
            </a:endParaRPr>
          </a:p>
        </p:txBody>
      </p:sp>
      <p:pic>
        <p:nvPicPr>
          <p:cNvPr id="4" name="3 - Εικόνα" descr="FEG NEW LOGO-DARK 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835696" cy="170080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33843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Qualified and properly trained professional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Tourist Guides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are the best</a:t>
            </a:r>
            <a:br>
              <a:rPr lang="el-GR" sz="4000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ambassadors of their countries</a:t>
            </a:r>
            <a:endParaRPr lang="el-GR" sz="4000" b="1" dirty="0">
              <a:solidFill>
                <a:srgbClr val="002060"/>
              </a:solidFill>
            </a:endParaRPr>
          </a:p>
        </p:txBody>
      </p:sp>
      <p:pic>
        <p:nvPicPr>
          <p:cNvPr id="5" name="3 - Θέση περιεχομένου" descr="FEG NEW LOGO-DARK 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438642"/>
            <a:ext cx="1403648" cy="127534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58900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for your</a:t>
            </a:r>
            <a:b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attention</a:t>
            </a:r>
            <a:r>
              <a:rPr lang="el-GR" sz="6000" b="1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5" name="3 - Θέση περιεχομένου" descr="FEG NEW LOGO-DARK 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373216"/>
            <a:ext cx="1547664" cy="134076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TOURIST GUIDES IN EUROPE</a:t>
            </a:r>
            <a:endParaRPr lang="el-G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0324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EUROPEAN STANDARDISATION COMMITTEE (CEN) EUROPEAN STANDARD   EN13809:2003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 hangingPunct="0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Tourism services - terminology</a:t>
            </a:r>
            <a:endParaRPr lang="el-GR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hangingPunct="0">
              <a:buNone/>
            </a:pPr>
            <a:r>
              <a:rPr lang="en-GB" b="1" dirty="0">
                <a:latin typeface="+mj-lt"/>
              </a:rPr>
              <a:t>    2.3.5  </a:t>
            </a:r>
            <a:r>
              <a:rPr lang="en-GB" b="1" dirty="0">
                <a:latin typeface="+mj-lt"/>
                <a:cs typeface="Times New Roman"/>
              </a:rPr>
              <a:t>► </a:t>
            </a:r>
            <a:r>
              <a:rPr lang="en-GB" b="1" dirty="0">
                <a:latin typeface="+mj-lt"/>
              </a:rPr>
              <a:t>tourist guide = </a:t>
            </a:r>
            <a:r>
              <a:rPr lang="en-GB" dirty="0">
                <a:latin typeface="+mj-lt"/>
              </a:rPr>
              <a:t>person who guides visitors in the language of their choice and </a:t>
            </a:r>
            <a:r>
              <a:rPr lang="en-GB" i="1" dirty="0">
                <a:latin typeface="+mj-lt"/>
              </a:rPr>
              <a:t>interprets the cultural and natural heritage of an area</a:t>
            </a:r>
            <a:r>
              <a:rPr lang="en-GB" dirty="0">
                <a:latin typeface="+mj-lt"/>
              </a:rPr>
              <a:t>, which person normally possesses an area-specific qualification usually issued and/or  recognised by the appropriate authority </a:t>
            </a:r>
            <a:endParaRPr lang="el-GR" dirty="0">
              <a:latin typeface="+mj-lt"/>
            </a:endParaRPr>
          </a:p>
          <a:p>
            <a:endParaRPr lang="el-GR" dirty="0"/>
          </a:p>
        </p:txBody>
      </p:sp>
      <p:pic>
        <p:nvPicPr>
          <p:cNvPr id="5" name="4 - Εικόνα" descr="FEG NEW LOGO-DARK 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365054"/>
            <a:ext cx="1440160" cy="127692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59356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We are the tourism and culture professionals and are in direct everyday contact with visitors in our countries.</a:t>
            </a:r>
            <a:br>
              <a:rPr lang="en-US" sz="2900" dirty="0">
                <a:solidFill>
                  <a:schemeClr val="tx1"/>
                </a:solidFill>
              </a:rPr>
            </a:br>
            <a:br>
              <a:rPr lang="en-US" sz="2900" dirty="0">
                <a:solidFill>
                  <a:schemeClr val="tx1"/>
                </a:solidFill>
              </a:rPr>
            </a:br>
            <a:r>
              <a:rPr lang="en-US" sz="2900" dirty="0">
                <a:solidFill>
                  <a:schemeClr val="tx1"/>
                </a:solidFill>
              </a:rPr>
              <a:t>We are the ambassadors of a destination or a country and by promoting it correctly, we aspire to attract more visitors</a:t>
            </a:r>
            <a:br>
              <a:rPr lang="en-US" sz="2900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3 - Θέση περιεχομένου" descr="FEG NEW LOGO-DARK 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3869" y="5229200"/>
            <a:ext cx="1507148" cy="137053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6 - Θέση περιεχομένου" descr="DSC090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28926" y="3718126"/>
            <a:ext cx="4065309" cy="266320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FEG NEW LOGO-DARK BLUE.png">
            <a:extLst>
              <a:ext uri="{FF2B5EF4-FFF2-40B4-BE49-F238E27FC236}">
                <a16:creationId xmlns:a16="http://schemas.microsoft.com/office/drawing/2014/main" id="{6286D259-9E5B-4C6D-B406-4F1770FEEE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5517232"/>
            <a:ext cx="1331640" cy="11521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12683D-1900-4F29-9C30-514B7D79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What do these pictures have in common? </a:t>
            </a:r>
          </a:p>
        </p:txBody>
      </p:sp>
      <p:pic>
        <p:nvPicPr>
          <p:cNvPr id="6" name="Content Placeholder 5" descr="A picture containing food, table, indoor, cake&#10;&#10;Description automatically generated">
            <a:extLst>
              <a:ext uri="{FF2B5EF4-FFF2-40B4-BE49-F238E27FC236}">
                <a16:creationId xmlns:a16="http://schemas.microsoft.com/office/drawing/2014/main" id="{FA2C60B2-3D0C-43EC-8B39-78303716D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8393"/>
            <a:ext cx="1695526" cy="2103512"/>
          </a:xfrm>
        </p:spPr>
      </p:pic>
      <p:pic>
        <p:nvPicPr>
          <p:cNvPr id="8" name="Picture 7" descr="A large brick building&#10;&#10;Description automatically generated">
            <a:extLst>
              <a:ext uri="{FF2B5EF4-FFF2-40B4-BE49-F238E27FC236}">
                <a16:creationId xmlns:a16="http://schemas.microsoft.com/office/drawing/2014/main" id="{CA8DC82F-9A93-4B9E-87E1-4E7F9EDD41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438999"/>
            <a:ext cx="3048000" cy="1802130"/>
          </a:xfrm>
          <a:prstGeom prst="rect">
            <a:avLst/>
          </a:prstGeom>
        </p:spPr>
      </p:pic>
      <p:pic>
        <p:nvPicPr>
          <p:cNvPr id="10" name="Picture 9" descr="A display in a room&#10;&#10;Description automatically generated">
            <a:extLst>
              <a:ext uri="{FF2B5EF4-FFF2-40B4-BE49-F238E27FC236}">
                <a16:creationId xmlns:a16="http://schemas.microsoft.com/office/drawing/2014/main" id="{F73823B2-E70D-428D-BF4C-BB71CEEA6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60" y="1935544"/>
            <a:ext cx="3960440" cy="2176361"/>
          </a:xfrm>
          <a:prstGeom prst="rect">
            <a:avLst/>
          </a:prstGeom>
        </p:spPr>
      </p:pic>
      <p:pic>
        <p:nvPicPr>
          <p:cNvPr id="12" name="Picture 11" descr="A plate full of food&#10;&#10;Description automatically generated">
            <a:extLst>
              <a:ext uri="{FF2B5EF4-FFF2-40B4-BE49-F238E27FC236}">
                <a16:creationId xmlns:a16="http://schemas.microsoft.com/office/drawing/2014/main" id="{689D6519-2939-4F43-9233-6BE31138D3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94" y="4384294"/>
            <a:ext cx="2402841" cy="18021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F54EEA-AC98-46FC-B3F9-0E2E18787F83}"/>
              </a:ext>
            </a:extLst>
          </p:cNvPr>
          <p:cNvSpPr txBox="1"/>
          <p:nvPr/>
        </p:nvSpPr>
        <p:spPr>
          <a:xfrm>
            <a:off x="457200" y="4111905"/>
            <a:ext cx="1945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Silk Cap from York © Pinterest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F8C250-29C1-4FC5-AC7E-983D042DA092}"/>
              </a:ext>
            </a:extLst>
          </p:cNvPr>
          <p:cNvSpPr txBox="1"/>
          <p:nvPr/>
        </p:nvSpPr>
        <p:spPr>
          <a:xfrm>
            <a:off x="1043607" y="6296817"/>
            <a:ext cx="30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Marco Polo’s House, Venice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B28F15-FC86-4BE5-B058-AF32494FD8C6}"/>
              </a:ext>
            </a:extLst>
          </p:cNvPr>
          <p:cNvSpPr txBox="1"/>
          <p:nvPr/>
        </p:nvSpPr>
        <p:spPr>
          <a:xfrm>
            <a:off x="2759460" y="4175369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Display at Silk Museum, Lyon © Lyon Fabric Museum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2D06C-9406-48BE-9090-18B9A1CA3650}"/>
              </a:ext>
            </a:extLst>
          </p:cNvPr>
          <p:cNvSpPr txBox="1"/>
          <p:nvPr/>
        </p:nvSpPr>
        <p:spPr>
          <a:xfrm>
            <a:off x="5052394" y="6296817"/>
            <a:ext cx="2543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+mj-lt"/>
              </a:rPr>
              <a:t>Cooked Silk Worms ©Wikimedia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801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933FF-899F-46ED-BCC2-09FE44C5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Western Silk Road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37A80-029C-432C-B7DA-46D50D54B2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Greece: the cross roads of silk trade and production.</a:t>
            </a:r>
          </a:p>
          <a:p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Metaxourgio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a hipster neighbourhood of Athens takes its name from the silk factory that was established in the area in 1854.</a:t>
            </a:r>
          </a:p>
          <a:p>
            <a:endParaRPr lang="en-GB" dirty="0"/>
          </a:p>
        </p:txBody>
      </p:sp>
      <p:pic>
        <p:nvPicPr>
          <p:cNvPr id="6" name="Content Placeholder 5" descr="A close up of a womans face&#10;&#10;Description automatically generated">
            <a:extLst>
              <a:ext uri="{FF2B5EF4-FFF2-40B4-BE49-F238E27FC236}">
                <a16:creationId xmlns:a16="http://schemas.microsoft.com/office/drawing/2014/main" id="{D739A97E-E4CA-4AB5-B522-D01C17B16C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25033"/>
            <a:ext cx="2473908" cy="371785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EE1233-0B77-421E-A6B2-C335320CD9E9}"/>
              </a:ext>
            </a:extLst>
          </p:cNvPr>
          <p:cNvSpPr txBox="1"/>
          <p:nvPr/>
        </p:nvSpPr>
        <p:spPr>
          <a:xfrm>
            <a:off x="5364088" y="5805264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Silk Wedding Caftan, 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Soufli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, Greece</a:t>
            </a:r>
          </a:p>
          <a:p>
            <a:pPr algn="ct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©Cultural Piraeus Bank Group Cultural Foundation</a:t>
            </a:r>
          </a:p>
        </p:txBody>
      </p:sp>
      <p:pic>
        <p:nvPicPr>
          <p:cNvPr id="8" name="3 - Θέση περιεχομένου" descr="FEG NEW LOGO-DARK BLUE.png">
            <a:extLst>
              <a:ext uri="{FF2B5EF4-FFF2-40B4-BE49-F238E27FC236}">
                <a16:creationId xmlns:a16="http://schemas.microsoft.com/office/drawing/2014/main" id="{BBFFDEF8-AF71-48BD-AC3C-935AD37DB6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1331640" cy="11521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355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8857-02EC-4A3D-BF8C-DE9EF5DF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Western Silk Road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27FE8-C7E7-4C3C-B169-EEEC5D1601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Oldest find of Viking Age silk in Norway.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Comes to Norway either via Central Europe or the Russian Rivers.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Persian patterns.</a:t>
            </a:r>
          </a:p>
        </p:txBody>
      </p:sp>
      <p:pic>
        <p:nvPicPr>
          <p:cNvPr id="6" name="Content Placeholder 5" descr="A picture containing furniture, curtain&#10;&#10;Description automatically generated">
            <a:extLst>
              <a:ext uri="{FF2B5EF4-FFF2-40B4-BE49-F238E27FC236}">
                <a16:creationId xmlns:a16="http://schemas.microsoft.com/office/drawing/2014/main" id="{6038B6C4-49F1-4AE3-AC9B-CFFC31F12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26239"/>
            <a:ext cx="4038600" cy="24231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F1DEF0-BF28-4F69-867A-8FFDA58CEA97}"/>
              </a:ext>
            </a:extLst>
          </p:cNvPr>
          <p:cNvSpPr txBox="1"/>
          <p:nvPr/>
        </p:nvSpPr>
        <p:spPr>
          <a:xfrm>
            <a:off x="4648200" y="5517232"/>
            <a:ext cx="3236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Silk from the Oseberg Burial, 9</a:t>
            </a:r>
            <a:r>
              <a:rPr lang="en-GB" sz="1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 C AD, Norway </a:t>
            </a:r>
          </a:p>
          <a:p>
            <a:pPr algn="ctr"/>
            <a:r>
              <a:rPr lang="en-GB" sz="1000" dirty="0">
                <a:latin typeface="Calibri" panose="020F0502020204030204" pitchFamily="34" charset="0"/>
                <a:cs typeface="Calibri" panose="020F0502020204030204" pitchFamily="34" charset="0"/>
              </a:rPr>
              <a:t>©The Viking Silk Road, KHM-</a:t>
            </a:r>
            <a:r>
              <a:rPr lang="en-GB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UiO</a:t>
            </a: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3 - Θέση περιεχομένου" descr="FEG NEW LOGO-DARK BLUE.png">
            <a:extLst>
              <a:ext uri="{FF2B5EF4-FFF2-40B4-BE49-F238E27FC236}">
                <a16:creationId xmlns:a16="http://schemas.microsoft.com/office/drawing/2014/main" id="{8355C0FB-E66F-4029-9251-6E92EDDCCE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1331640" cy="11521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05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77B9-3E00-48FC-B925-89AC9E0E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Western Silk Road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38F1C-6199-4068-B767-7D2CA4943A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Silk arrives in the 9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 in Valencia with the Arabs.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the 18</a:t>
            </a:r>
            <a:r>
              <a:rPr lang="en-GB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 half the population worked in silk.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 Jerome was the first Cardinal to wear silk. </a:t>
            </a:r>
          </a:p>
        </p:txBody>
      </p:sp>
      <p:pic>
        <p:nvPicPr>
          <p:cNvPr id="6" name="Content Placeholder 5" descr="A group of people on a bed&#10;&#10;Description automatically generated">
            <a:extLst>
              <a:ext uri="{FF2B5EF4-FFF2-40B4-BE49-F238E27FC236}">
                <a16:creationId xmlns:a16="http://schemas.microsoft.com/office/drawing/2014/main" id="{0E733607-5B47-4542-BA58-D55F22A066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79"/>
            <a:ext cx="3970784" cy="309147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F2E18D-E3D0-4C77-8F35-B65805B7DFAD}"/>
              </a:ext>
            </a:extLst>
          </p:cNvPr>
          <p:cNvSpPr txBox="1"/>
          <p:nvPr/>
        </p:nvSpPr>
        <p:spPr>
          <a:xfrm>
            <a:off x="4932040" y="5517231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+mj-lt"/>
              </a:rPr>
              <a:t>Valencia Silk Museum © theculturalvoyager.com</a:t>
            </a:r>
          </a:p>
        </p:txBody>
      </p:sp>
      <p:pic>
        <p:nvPicPr>
          <p:cNvPr id="8" name="3 - Θέση περιεχομένου" descr="FEG NEW LOGO-DARK BLUE.png">
            <a:extLst>
              <a:ext uri="{FF2B5EF4-FFF2-40B4-BE49-F238E27FC236}">
                <a16:creationId xmlns:a16="http://schemas.microsoft.com/office/drawing/2014/main" id="{2754AA6F-5392-442E-913E-378D5861CF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5517232"/>
            <a:ext cx="1331640" cy="11521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93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C57B-5AF2-43A1-AB2F-C2D9BBAA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Western Silk Road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Continuous Professional Development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4139-2D48-4BEE-ACCF-39C8EE9E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25768"/>
          </a:xfrm>
        </p:spPr>
        <p:txBody>
          <a:bodyPr>
            <a:normAutofit lnSpcReduction="10000"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Online learning platform for tourist guides.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Guides work through modules, both general and more specific to their country of origin.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Practical guiding sessions in different countries on Western Silk Road.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collaborating with ATHINA Educational Network, an independent civil non-profit organization.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3 - Θέση περιεχομένου" descr="FEG NEW LOGO-DARK BLUE.png">
            <a:extLst>
              <a:ext uri="{FF2B5EF4-FFF2-40B4-BE49-F238E27FC236}">
                <a16:creationId xmlns:a16="http://schemas.microsoft.com/office/drawing/2014/main" id="{E270F92F-1C81-4E63-ADE3-2368637907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438642"/>
            <a:ext cx="1403648" cy="127534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605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9BCC-9502-476D-804D-E32ED4B8D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How FEG can help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6E1F5-A1F8-46A8-B119-938FAD45C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FEG promotes sustainability and off the beaten track tourism.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FEG welcomes working together and educational opportunities. FEG has an active CPD programme.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FEG members represent the whole of Europe (28 country members). We are cross language and cross border.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Guides are underused in cultural routes.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Guides can help promote routes to Tour Operators and clients.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Western Silk Road connects with a lot of the existing Cultural routes (Viking Routes, Phoenician Routes, Jewish Heritage, El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Legado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Andaluci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etc).</a:t>
            </a:r>
          </a:p>
          <a:p>
            <a:endParaRPr lang="en-GB" dirty="0"/>
          </a:p>
        </p:txBody>
      </p:sp>
      <p:pic>
        <p:nvPicPr>
          <p:cNvPr id="5" name="3 - Θέση περιεχομένου" descr="FEG NEW LOGO-DARK BLUE.png">
            <a:extLst>
              <a:ext uri="{FF2B5EF4-FFF2-40B4-BE49-F238E27FC236}">
                <a16:creationId xmlns:a16="http://schemas.microsoft.com/office/drawing/2014/main" id="{EAD67C3C-5274-4C39-AE83-0B23DBD152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555536"/>
            <a:ext cx="1403648" cy="119675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9758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396</Words>
  <Application>Microsoft Office PowerPoint</Application>
  <PresentationFormat>On-screen Show (4:3)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Ροή</vt:lpstr>
      <vt:lpstr>FEG</vt:lpstr>
      <vt:lpstr>TOURIST GUIDES IN EUROPE</vt:lpstr>
      <vt:lpstr>      We are the tourism and culture professionals and are in direct everyday contact with visitors in our countries.  We are the ambassadors of a destination or a country and by promoting it correctly, we aspire to attract more visitors  </vt:lpstr>
      <vt:lpstr>What do these pictures have in common? </vt:lpstr>
      <vt:lpstr>Western Silk Road project</vt:lpstr>
      <vt:lpstr>Western Silk Road project</vt:lpstr>
      <vt:lpstr>Western Silk Road project </vt:lpstr>
      <vt:lpstr>Western Silk Road  Continuous Professional Development</vt:lpstr>
      <vt:lpstr>How FEG can help </vt:lpstr>
      <vt:lpstr>Qualified and properly trained professional Tourist Guides are the best ambassadors of their countries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Εκπαιδευμένος Διπλωμάτης του Τουρισμού</dc:title>
  <dc:creator>User</dc:creator>
  <cp:lastModifiedBy>Family Stringer</cp:lastModifiedBy>
  <cp:revision>359</cp:revision>
  <cp:lastPrinted>2019-09-29T13:37:04Z</cp:lastPrinted>
  <dcterms:created xsi:type="dcterms:W3CDTF">2015-09-21T06:47:20Z</dcterms:created>
  <dcterms:modified xsi:type="dcterms:W3CDTF">2019-09-29T17:09:46Z</dcterms:modified>
</cp:coreProperties>
</file>