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204700" cy="6858000"/>
  <p:notesSz cx="122047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1334" y="185661"/>
            <a:ext cx="7449820" cy="1297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rgbClr val="1F3763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40480"/>
            <a:ext cx="854329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1F3763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F376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1F3763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10235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85420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1F3763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3582" y="395062"/>
            <a:ext cx="3899449" cy="373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2"/>
            <a:ext cx="12190679" cy="6856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3582" y="395062"/>
            <a:ext cx="3899449" cy="3730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298" y="333971"/>
            <a:ext cx="10376103" cy="1299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rgbClr val="1F3763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8260" y="3069259"/>
            <a:ext cx="5389880" cy="277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F376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9598" y="6377940"/>
            <a:ext cx="390550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10235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87384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hyperlink" Target="mailto:contact@ehtta.eu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htta.eu/portal/ehtta/download" TargetMode="External"/><Relationship Id="rId3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hyperlink" Target="https://ehtta.eu/portal/tourism/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ehtta.eu/portal/events/" TargetMode="Externa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redholidays.co.uk/" TargetMode="External"/><Relationship Id="rId3" Type="http://schemas.openxmlformats.org/officeDocument/2006/relationships/image" Target="../media/image1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hyperlink" Target="https://visiteurope.com/en/experience/discover-thermal-heritage-europe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2191403" cy="6856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" y="12"/>
            <a:ext cx="12188875" cy="6857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2501" y="655459"/>
            <a:ext cx="4395470" cy="1205865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210945" marR="5080" indent="-1198880">
              <a:lnSpc>
                <a:spcPts val="4400"/>
              </a:lnSpc>
              <a:spcBef>
                <a:spcPts val="660"/>
              </a:spcBef>
            </a:pPr>
            <a:r>
              <a:rPr dirty="0" u="none" sz="4050" spc="10">
                <a:solidFill>
                  <a:srgbClr val="FFFFFF"/>
                </a:solidFill>
              </a:rPr>
              <a:t>THANK </a:t>
            </a:r>
            <a:r>
              <a:rPr dirty="0" u="none" sz="4050" spc="-25">
                <a:solidFill>
                  <a:srgbClr val="FFFFFF"/>
                </a:solidFill>
              </a:rPr>
              <a:t>YOU </a:t>
            </a:r>
            <a:r>
              <a:rPr dirty="0" u="none" sz="4050" spc="-5">
                <a:solidFill>
                  <a:srgbClr val="FFFFFF"/>
                </a:solidFill>
              </a:rPr>
              <a:t>FOR</a:t>
            </a:r>
            <a:r>
              <a:rPr dirty="0" u="none" sz="4050" spc="-65">
                <a:solidFill>
                  <a:srgbClr val="FFFFFF"/>
                </a:solidFill>
              </a:rPr>
              <a:t> </a:t>
            </a:r>
            <a:r>
              <a:rPr dirty="0" u="none" sz="4050" spc="10">
                <a:solidFill>
                  <a:srgbClr val="FFFFFF"/>
                </a:solidFill>
              </a:rPr>
              <a:t>THE  </a:t>
            </a:r>
            <a:r>
              <a:rPr dirty="0" u="none" sz="4050" spc="-20">
                <a:solidFill>
                  <a:srgbClr val="FFFFFF"/>
                </a:solidFill>
              </a:rPr>
              <a:t>ATTENTION</a:t>
            </a:r>
            <a:endParaRPr sz="4050"/>
          </a:p>
        </p:txBody>
      </p:sp>
      <p:sp>
        <p:nvSpPr>
          <p:cNvPr id="4" name="object 4"/>
          <p:cNvSpPr txBox="1"/>
          <p:nvPr/>
        </p:nvSpPr>
        <p:spPr>
          <a:xfrm>
            <a:off x="190334" y="3441496"/>
            <a:ext cx="536448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Raffaella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EDEDED"/>
                </a:solidFill>
                <a:latin typeface="Arial"/>
                <a:cs typeface="Arial"/>
              </a:rPr>
              <a:t>Caria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3200" spc="-50">
                <a:solidFill>
                  <a:srgbClr val="EDEDED"/>
                </a:solidFill>
                <a:latin typeface="Arial"/>
                <a:cs typeface="Arial"/>
              </a:rPr>
              <a:t>EHTTA </a:t>
            </a:r>
            <a:r>
              <a:rPr dirty="0" sz="3200">
                <a:solidFill>
                  <a:srgbClr val="EDEDED"/>
                </a:solidFill>
                <a:latin typeface="Arial"/>
                <a:cs typeface="Arial"/>
              </a:rPr>
              <a:t>– </a:t>
            </a:r>
            <a:r>
              <a:rPr dirty="0" sz="3200" spc="-5">
                <a:solidFill>
                  <a:srgbClr val="EDEDED"/>
                </a:solidFill>
                <a:latin typeface="Arial"/>
                <a:cs typeface="Arial"/>
              </a:rPr>
              <a:t>Executive</a:t>
            </a:r>
            <a:r>
              <a:rPr dirty="0" sz="3200" spc="-235">
                <a:solidFill>
                  <a:srgbClr val="EDEDED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EDEDED"/>
                </a:solidFill>
                <a:latin typeface="Arial"/>
                <a:cs typeface="Arial"/>
              </a:rPr>
              <a:t>Secretary  </a:t>
            </a:r>
            <a:r>
              <a:rPr dirty="0" sz="3200" spc="-10">
                <a:solidFill>
                  <a:srgbClr val="EDEDED"/>
                </a:solidFill>
                <a:latin typeface="Arial"/>
                <a:cs typeface="Arial"/>
                <a:hlinkClick r:id="rId3"/>
              </a:rPr>
              <a:t>contact@ehtta.eu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298" y="301218"/>
            <a:ext cx="31299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WHO </a:t>
            </a:r>
            <a:r>
              <a:rPr dirty="0"/>
              <a:t>WE</a:t>
            </a:r>
            <a:r>
              <a:rPr dirty="0" spc="-95"/>
              <a:t> </a:t>
            </a:r>
            <a:r>
              <a:rPr dirty="0" spc="-5"/>
              <a:t>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298" y="1206271"/>
            <a:ext cx="10358120" cy="137858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algn="just" marL="12700" marR="5080">
              <a:lnSpc>
                <a:spcPct val="89900"/>
              </a:lnSpc>
              <a:spcBef>
                <a:spcPts val="390"/>
              </a:spcBef>
            </a:pPr>
            <a:r>
              <a:rPr dirty="0" sz="2400" spc="-5">
                <a:solidFill>
                  <a:srgbClr val="1F3763"/>
                </a:solidFill>
                <a:latin typeface="Calibri"/>
                <a:cs typeface="Calibri"/>
              </a:rPr>
              <a:t>The </a:t>
            </a:r>
            <a:r>
              <a:rPr dirty="0" sz="2400" spc="-10" b="1">
                <a:solidFill>
                  <a:srgbClr val="1F3763"/>
                </a:solidFill>
                <a:latin typeface="Calibri"/>
                <a:cs typeface="Calibri"/>
              </a:rPr>
              <a:t>European </a:t>
            </a:r>
            <a:r>
              <a:rPr dirty="0" sz="2400" spc="-20" b="1">
                <a:solidFill>
                  <a:srgbClr val="1F3763"/>
                </a:solidFill>
                <a:latin typeface="Calibri"/>
                <a:cs typeface="Calibri"/>
              </a:rPr>
              <a:t>Route </a:t>
            </a:r>
            <a:r>
              <a:rPr dirty="0" sz="2400" spc="-10" b="1">
                <a:solidFill>
                  <a:srgbClr val="1F3763"/>
                </a:solidFill>
                <a:latin typeface="Calibri"/>
                <a:cs typeface="Calibri"/>
              </a:rPr>
              <a:t>of </a:t>
            </a:r>
            <a:r>
              <a:rPr dirty="0" sz="2400" spc="-15" b="1">
                <a:solidFill>
                  <a:srgbClr val="1F3763"/>
                </a:solidFill>
                <a:latin typeface="Calibri"/>
                <a:cs typeface="Calibri"/>
              </a:rPr>
              <a:t>Historic </a:t>
            </a:r>
            <a:r>
              <a:rPr dirty="0" sz="2400" spc="-10" b="1">
                <a:solidFill>
                  <a:srgbClr val="1F3763"/>
                </a:solidFill>
                <a:latin typeface="Calibri"/>
                <a:cs typeface="Calibri"/>
              </a:rPr>
              <a:t>Thermal </a:t>
            </a:r>
            <a:r>
              <a:rPr dirty="0" sz="2400" spc="-50" b="1">
                <a:solidFill>
                  <a:srgbClr val="1F3763"/>
                </a:solidFill>
                <a:latin typeface="Calibri"/>
                <a:cs typeface="Calibri"/>
              </a:rPr>
              <a:t>Towns </a:t>
            </a:r>
            <a:r>
              <a:rPr dirty="0" sz="2400" spc="-5">
                <a:solidFill>
                  <a:srgbClr val="1F3763"/>
                </a:solidFill>
                <a:latin typeface="Calibri"/>
                <a:cs typeface="Calibri"/>
              </a:rPr>
              <a:t>is </a:t>
            </a:r>
            <a:r>
              <a:rPr dirty="0" sz="2400">
                <a:solidFill>
                  <a:srgbClr val="1F3763"/>
                </a:solidFill>
                <a:latin typeface="Calibri"/>
                <a:cs typeface="Calibri"/>
              </a:rPr>
              <a:t>an </a:t>
            </a:r>
            <a:r>
              <a:rPr dirty="0" sz="2400" spc="-15">
                <a:solidFill>
                  <a:srgbClr val="1F3763"/>
                </a:solidFill>
                <a:latin typeface="Calibri"/>
                <a:cs typeface="Calibri"/>
              </a:rPr>
              <a:t>international </a:t>
            </a:r>
            <a:r>
              <a:rPr dirty="0" sz="2400" spc="-10">
                <a:solidFill>
                  <a:srgbClr val="1F3763"/>
                </a:solidFill>
                <a:latin typeface="Calibri"/>
                <a:cs typeface="Calibri"/>
              </a:rPr>
              <a:t>network </a:t>
            </a:r>
            <a:r>
              <a:rPr dirty="0" sz="2400" spc="-5">
                <a:solidFill>
                  <a:srgbClr val="1F3763"/>
                </a:solidFill>
                <a:latin typeface="Calibri"/>
                <a:cs typeface="Calibri"/>
              </a:rPr>
              <a:t>of  </a:t>
            </a:r>
            <a:r>
              <a:rPr dirty="0" sz="2400" spc="-10">
                <a:solidFill>
                  <a:srgbClr val="1F3763"/>
                </a:solidFill>
                <a:latin typeface="Calibri"/>
                <a:cs typeface="Calibri"/>
              </a:rPr>
              <a:t>sustainable </a:t>
            </a:r>
            <a:r>
              <a:rPr dirty="0" sz="2400" spc="-15">
                <a:solidFill>
                  <a:srgbClr val="1F3763"/>
                </a:solidFill>
                <a:latin typeface="Calibri"/>
                <a:cs typeface="Calibri"/>
              </a:rPr>
              <a:t>tourist destinations. </a:t>
            </a:r>
            <a:r>
              <a:rPr dirty="0" sz="2400" spc="-10">
                <a:solidFill>
                  <a:srgbClr val="1F3763"/>
                </a:solidFill>
                <a:latin typeface="Calibri"/>
                <a:cs typeface="Calibri"/>
              </a:rPr>
              <a:t>The </a:t>
            </a:r>
            <a:r>
              <a:rPr dirty="0" sz="2400" spc="-20">
                <a:solidFill>
                  <a:srgbClr val="1F3763"/>
                </a:solidFill>
                <a:latin typeface="Calibri"/>
                <a:cs typeface="Calibri"/>
              </a:rPr>
              <a:t>Route </a:t>
            </a:r>
            <a:r>
              <a:rPr dirty="0" sz="2400" spc="-5">
                <a:solidFill>
                  <a:srgbClr val="1F3763"/>
                </a:solidFill>
                <a:latin typeface="Calibri"/>
                <a:cs typeface="Calibri"/>
              </a:rPr>
              <a:t>is </a:t>
            </a:r>
            <a:r>
              <a:rPr dirty="0" sz="2400" spc="-10">
                <a:solidFill>
                  <a:srgbClr val="1F3763"/>
                </a:solidFill>
                <a:latin typeface="Calibri"/>
                <a:cs typeface="Calibri"/>
              </a:rPr>
              <a:t>managed by </a:t>
            </a:r>
            <a:r>
              <a:rPr dirty="0" sz="2400" spc="-5">
                <a:solidFill>
                  <a:srgbClr val="1F3763"/>
                </a:solidFill>
                <a:latin typeface="Calibri"/>
                <a:cs typeface="Calibri"/>
              </a:rPr>
              <a:t>the </a:t>
            </a:r>
            <a:r>
              <a:rPr dirty="0" sz="2400" spc="-40">
                <a:solidFill>
                  <a:srgbClr val="1F3763"/>
                </a:solidFill>
                <a:latin typeface="Calibri"/>
                <a:cs typeface="Calibri"/>
              </a:rPr>
              <a:t>EHTTA </a:t>
            </a:r>
            <a:r>
              <a:rPr dirty="0" sz="2400">
                <a:solidFill>
                  <a:srgbClr val="1F3763"/>
                </a:solidFill>
                <a:latin typeface="Calibri"/>
                <a:cs typeface="Calibri"/>
              </a:rPr>
              <a:t>, an  </a:t>
            </a:r>
            <a:r>
              <a:rPr dirty="0" sz="2400" spc="-15">
                <a:solidFill>
                  <a:srgbClr val="1F3763"/>
                </a:solidFill>
                <a:latin typeface="Calibri"/>
                <a:cs typeface="Calibri"/>
              </a:rPr>
              <a:t>international non-profit </a:t>
            </a:r>
            <a:r>
              <a:rPr dirty="0" sz="2400" spc="-10">
                <a:solidFill>
                  <a:srgbClr val="1F3763"/>
                </a:solidFill>
                <a:latin typeface="Calibri"/>
                <a:cs typeface="Calibri"/>
              </a:rPr>
              <a:t>association </a:t>
            </a:r>
            <a:r>
              <a:rPr dirty="0" sz="2400" spc="-15">
                <a:solidFill>
                  <a:srgbClr val="1F3763"/>
                </a:solidFill>
                <a:latin typeface="Calibri"/>
                <a:cs typeface="Calibri"/>
              </a:rPr>
              <a:t>representing </a:t>
            </a:r>
            <a:r>
              <a:rPr dirty="0" sz="2400">
                <a:solidFill>
                  <a:srgbClr val="1F3763"/>
                </a:solidFill>
                <a:latin typeface="Calibri"/>
                <a:cs typeface="Calibri"/>
              </a:rPr>
              <a:t>50 </a:t>
            </a:r>
            <a:r>
              <a:rPr dirty="0" sz="2400" spc="-15">
                <a:solidFill>
                  <a:srgbClr val="1F3763"/>
                </a:solidFill>
                <a:latin typeface="Calibri"/>
                <a:cs typeface="Calibri"/>
              </a:rPr>
              <a:t>towns </a:t>
            </a:r>
            <a:r>
              <a:rPr dirty="0" sz="2400">
                <a:solidFill>
                  <a:srgbClr val="1F3763"/>
                </a:solidFill>
                <a:latin typeface="Calibri"/>
                <a:cs typeface="Calibri"/>
              </a:rPr>
              <a:t>and </a:t>
            </a:r>
            <a:r>
              <a:rPr dirty="0" sz="2400" spc="-10">
                <a:solidFill>
                  <a:srgbClr val="1F3763"/>
                </a:solidFill>
                <a:latin typeface="Calibri"/>
                <a:cs typeface="Calibri"/>
              </a:rPr>
              <a:t>territories </a:t>
            </a:r>
            <a:r>
              <a:rPr dirty="0" sz="2400" spc="-15">
                <a:solidFill>
                  <a:srgbClr val="1F3763"/>
                </a:solidFill>
                <a:latin typeface="Calibri"/>
                <a:cs typeface="Calibri"/>
              </a:rPr>
              <a:t>across  Europe.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4445" y="2592717"/>
            <a:ext cx="8565515" cy="4265295"/>
          </a:xfrm>
          <a:custGeom>
            <a:avLst/>
            <a:gdLst/>
            <a:ahLst/>
            <a:cxnLst/>
            <a:rect l="l" t="t" r="r" b="b"/>
            <a:pathLst>
              <a:path w="8565515" h="4265295">
                <a:moveTo>
                  <a:pt x="0" y="4264926"/>
                </a:moveTo>
                <a:lnTo>
                  <a:pt x="8565464" y="4264926"/>
                </a:lnTo>
                <a:lnTo>
                  <a:pt x="8565464" y="0"/>
                </a:lnTo>
                <a:lnTo>
                  <a:pt x="0" y="0"/>
                </a:lnTo>
                <a:lnTo>
                  <a:pt x="0" y="4264926"/>
                </a:lnTo>
                <a:close/>
              </a:path>
            </a:pathLst>
          </a:custGeom>
          <a:solidFill>
            <a:srgbClr val="333333">
              <a:alpha val="6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46516" y="2494813"/>
            <a:ext cx="8565476" cy="4272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6998" y="958672"/>
            <a:ext cx="10334625" cy="0"/>
          </a:xfrm>
          <a:custGeom>
            <a:avLst/>
            <a:gdLst/>
            <a:ahLst/>
            <a:cxnLst/>
            <a:rect l="l" t="t" r="r" b="b"/>
            <a:pathLst>
              <a:path w="10334625" h="0">
                <a:moveTo>
                  <a:pt x="0" y="0"/>
                </a:moveTo>
                <a:lnTo>
                  <a:pt x="10334155" y="0"/>
                </a:lnTo>
              </a:path>
            </a:pathLst>
          </a:custGeom>
          <a:ln w="35636">
            <a:solidFill>
              <a:srgbClr val="1F376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298" y="333971"/>
            <a:ext cx="10342245" cy="1299845"/>
          </a:xfrm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  <a:tabLst>
                <a:tab pos="1628139" algn="l"/>
                <a:tab pos="2806065" algn="l"/>
                <a:tab pos="5533390" algn="l"/>
                <a:tab pos="7995920" algn="l"/>
              </a:tabLst>
            </a:pPr>
            <a:r>
              <a:rPr dirty="0" u="none" spc="10"/>
              <a:t>H</a:t>
            </a:r>
            <a:r>
              <a:rPr dirty="0" u="none" spc="-20"/>
              <a:t>O</a:t>
            </a:r>
            <a:r>
              <a:rPr dirty="0" u="none"/>
              <a:t>W	</a:t>
            </a:r>
            <a:r>
              <a:rPr dirty="0" u="none" spc="15"/>
              <a:t>W</a:t>
            </a:r>
            <a:r>
              <a:rPr dirty="0" u="none"/>
              <a:t>E	</a:t>
            </a:r>
            <a:r>
              <a:rPr dirty="0" u="none" spc="5"/>
              <a:t>P</a:t>
            </a:r>
            <a:r>
              <a:rPr dirty="0" u="none" spc="-35"/>
              <a:t>R</a:t>
            </a:r>
            <a:r>
              <a:rPr dirty="0" u="none" spc="15"/>
              <a:t>OM</a:t>
            </a:r>
            <a:r>
              <a:rPr dirty="0" u="none" spc="-110"/>
              <a:t>O</a:t>
            </a:r>
            <a:r>
              <a:rPr dirty="0" u="none" spc="5"/>
              <a:t>T</a:t>
            </a:r>
            <a:r>
              <a:rPr dirty="0" u="none"/>
              <a:t>E	</a:t>
            </a:r>
            <a:r>
              <a:rPr dirty="0" u="none" spc="-5"/>
              <a:t>C</a:t>
            </a:r>
            <a:r>
              <a:rPr dirty="0" u="none" spc="20"/>
              <a:t>U</a:t>
            </a:r>
            <a:r>
              <a:rPr dirty="0" u="none" spc="-315"/>
              <a:t>L</a:t>
            </a:r>
            <a:r>
              <a:rPr dirty="0" u="none" spc="5"/>
              <a:t>T</a:t>
            </a:r>
            <a:r>
              <a:rPr dirty="0" u="none" spc="15"/>
              <a:t>U</a:t>
            </a:r>
            <a:r>
              <a:rPr dirty="0" u="none"/>
              <a:t>RE	</a:t>
            </a:r>
            <a:r>
              <a:rPr dirty="0" u="none" spc="-5"/>
              <a:t>T</a:t>
            </a:r>
            <a:r>
              <a:rPr dirty="0" u="none" spc="10"/>
              <a:t>H</a:t>
            </a:r>
            <a:r>
              <a:rPr dirty="0" u="none" spc="-25"/>
              <a:t>R</a:t>
            </a:r>
            <a:r>
              <a:rPr dirty="0" u="none" spc="5"/>
              <a:t>O</a:t>
            </a:r>
            <a:r>
              <a:rPr dirty="0" u="none" spc="15"/>
              <a:t>U</a:t>
            </a:r>
            <a:r>
              <a:rPr dirty="0" u="none" spc="5"/>
              <a:t>G</a:t>
            </a:r>
            <a:r>
              <a:rPr dirty="0" u="none"/>
              <a:t>H  </a:t>
            </a:r>
            <a:r>
              <a:rPr dirty="0" spc="-15"/>
              <a:t>TOURISM</a:t>
            </a:r>
          </a:p>
        </p:txBody>
      </p:sp>
      <p:sp>
        <p:nvSpPr>
          <p:cNvPr id="4" name="object 4"/>
          <p:cNvSpPr/>
          <p:nvPr/>
        </p:nvSpPr>
        <p:spPr>
          <a:xfrm>
            <a:off x="901446" y="1929244"/>
            <a:ext cx="873125" cy="4140835"/>
          </a:xfrm>
          <a:custGeom>
            <a:avLst/>
            <a:gdLst/>
            <a:ahLst/>
            <a:cxnLst/>
            <a:rect l="l" t="t" r="r" b="b"/>
            <a:pathLst>
              <a:path w="873125" h="4140835">
                <a:moveTo>
                  <a:pt x="15468" y="0"/>
                </a:moveTo>
                <a:lnTo>
                  <a:pt x="67309" y="53276"/>
                </a:lnTo>
                <a:lnTo>
                  <a:pt x="117716" y="107632"/>
                </a:lnTo>
                <a:lnTo>
                  <a:pt x="166674" y="163080"/>
                </a:lnTo>
                <a:lnTo>
                  <a:pt x="214198" y="219951"/>
                </a:lnTo>
                <a:lnTo>
                  <a:pt x="260273" y="278269"/>
                </a:lnTo>
                <a:lnTo>
                  <a:pt x="304914" y="337312"/>
                </a:lnTo>
                <a:lnTo>
                  <a:pt x="348119" y="397789"/>
                </a:lnTo>
                <a:lnTo>
                  <a:pt x="389877" y="458990"/>
                </a:lnTo>
                <a:lnTo>
                  <a:pt x="429831" y="521639"/>
                </a:lnTo>
                <a:lnTo>
                  <a:pt x="468350" y="585000"/>
                </a:lnTo>
                <a:lnTo>
                  <a:pt x="505078" y="649439"/>
                </a:lnTo>
                <a:lnTo>
                  <a:pt x="540359" y="714590"/>
                </a:lnTo>
                <a:lnTo>
                  <a:pt x="573836" y="780834"/>
                </a:lnTo>
                <a:lnTo>
                  <a:pt x="605510" y="847801"/>
                </a:lnTo>
                <a:lnTo>
                  <a:pt x="635749" y="915835"/>
                </a:lnTo>
                <a:lnTo>
                  <a:pt x="664197" y="984237"/>
                </a:lnTo>
                <a:lnTo>
                  <a:pt x="690829" y="1053350"/>
                </a:lnTo>
                <a:lnTo>
                  <a:pt x="715670" y="1123200"/>
                </a:lnTo>
                <a:lnTo>
                  <a:pt x="738708" y="1193761"/>
                </a:lnTo>
                <a:lnTo>
                  <a:pt x="759955" y="1265034"/>
                </a:lnTo>
                <a:lnTo>
                  <a:pt x="779398" y="1336319"/>
                </a:lnTo>
                <a:lnTo>
                  <a:pt x="797039" y="1408671"/>
                </a:lnTo>
                <a:lnTo>
                  <a:pt x="813231" y="1481035"/>
                </a:lnTo>
                <a:lnTo>
                  <a:pt x="826909" y="1553756"/>
                </a:lnTo>
                <a:lnTo>
                  <a:pt x="839152" y="1626831"/>
                </a:lnTo>
                <a:lnTo>
                  <a:pt x="849591" y="1700276"/>
                </a:lnTo>
                <a:lnTo>
                  <a:pt x="857872" y="1774075"/>
                </a:lnTo>
                <a:lnTo>
                  <a:pt x="864717" y="1847875"/>
                </a:lnTo>
                <a:lnTo>
                  <a:pt x="869391" y="1922030"/>
                </a:lnTo>
                <a:lnTo>
                  <a:pt x="871918" y="1996198"/>
                </a:lnTo>
                <a:lnTo>
                  <a:pt x="872997" y="2070354"/>
                </a:lnTo>
                <a:lnTo>
                  <a:pt x="871918" y="2144522"/>
                </a:lnTo>
                <a:lnTo>
                  <a:pt x="869391" y="2218677"/>
                </a:lnTo>
                <a:lnTo>
                  <a:pt x="864717" y="2292832"/>
                </a:lnTo>
                <a:lnTo>
                  <a:pt x="857872" y="2366632"/>
                </a:lnTo>
                <a:lnTo>
                  <a:pt x="849591" y="2440432"/>
                </a:lnTo>
                <a:lnTo>
                  <a:pt x="839152" y="2513876"/>
                </a:lnTo>
                <a:lnTo>
                  <a:pt x="826909" y="2586951"/>
                </a:lnTo>
                <a:lnTo>
                  <a:pt x="813231" y="2659672"/>
                </a:lnTo>
                <a:lnTo>
                  <a:pt x="797039" y="2732036"/>
                </a:lnTo>
                <a:lnTo>
                  <a:pt x="779398" y="2804401"/>
                </a:lnTo>
                <a:lnTo>
                  <a:pt x="759955" y="2875673"/>
                </a:lnTo>
                <a:lnTo>
                  <a:pt x="738708" y="2946958"/>
                </a:lnTo>
                <a:lnTo>
                  <a:pt x="715670" y="3017520"/>
                </a:lnTo>
                <a:lnTo>
                  <a:pt x="690829" y="3087357"/>
                </a:lnTo>
                <a:lnTo>
                  <a:pt x="664197" y="3156470"/>
                </a:lnTo>
                <a:lnTo>
                  <a:pt x="635749" y="3224872"/>
                </a:lnTo>
                <a:lnTo>
                  <a:pt x="605510" y="3292919"/>
                </a:lnTo>
                <a:lnTo>
                  <a:pt x="573836" y="3359873"/>
                </a:lnTo>
                <a:lnTo>
                  <a:pt x="540359" y="3426117"/>
                </a:lnTo>
                <a:lnTo>
                  <a:pt x="505078" y="3491280"/>
                </a:lnTo>
                <a:lnTo>
                  <a:pt x="468350" y="3555720"/>
                </a:lnTo>
                <a:lnTo>
                  <a:pt x="429831" y="3619080"/>
                </a:lnTo>
                <a:lnTo>
                  <a:pt x="389877" y="3681717"/>
                </a:lnTo>
                <a:lnTo>
                  <a:pt x="348119" y="3742918"/>
                </a:lnTo>
                <a:lnTo>
                  <a:pt x="304914" y="3803396"/>
                </a:lnTo>
                <a:lnTo>
                  <a:pt x="260273" y="3862438"/>
                </a:lnTo>
                <a:lnTo>
                  <a:pt x="214198" y="3920756"/>
                </a:lnTo>
                <a:lnTo>
                  <a:pt x="166674" y="3977640"/>
                </a:lnTo>
                <a:lnTo>
                  <a:pt x="117716" y="4033075"/>
                </a:lnTo>
                <a:lnTo>
                  <a:pt x="67309" y="4087431"/>
                </a:lnTo>
                <a:lnTo>
                  <a:pt x="15468" y="4140720"/>
                </a:lnTo>
                <a:lnTo>
                  <a:pt x="355" y="4125595"/>
                </a:lnTo>
                <a:lnTo>
                  <a:pt x="0" y="4125239"/>
                </a:lnTo>
                <a:lnTo>
                  <a:pt x="51473" y="4072674"/>
                </a:lnTo>
                <a:lnTo>
                  <a:pt x="101511" y="4018673"/>
                </a:lnTo>
                <a:lnTo>
                  <a:pt x="150113" y="3963593"/>
                </a:lnTo>
                <a:lnTo>
                  <a:pt x="197637" y="3907078"/>
                </a:lnTo>
                <a:lnTo>
                  <a:pt x="243357" y="3849471"/>
                </a:lnTo>
                <a:lnTo>
                  <a:pt x="287629" y="3790442"/>
                </a:lnTo>
                <a:lnTo>
                  <a:pt x="330479" y="3730675"/>
                </a:lnTo>
                <a:lnTo>
                  <a:pt x="371868" y="3669830"/>
                </a:lnTo>
                <a:lnTo>
                  <a:pt x="411479" y="3607562"/>
                </a:lnTo>
                <a:lnTo>
                  <a:pt x="449630" y="3544557"/>
                </a:lnTo>
                <a:lnTo>
                  <a:pt x="486359" y="3480841"/>
                </a:lnTo>
                <a:lnTo>
                  <a:pt x="521271" y="3416033"/>
                </a:lnTo>
                <a:lnTo>
                  <a:pt x="554393" y="3350158"/>
                </a:lnTo>
                <a:lnTo>
                  <a:pt x="586079" y="3283915"/>
                </a:lnTo>
                <a:lnTo>
                  <a:pt x="615950" y="3216592"/>
                </a:lnTo>
                <a:lnTo>
                  <a:pt x="644029" y="3148558"/>
                </a:lnTo>
                <a:lnTo>
                  <a:pt x="670318" y="3079800"/>
                </a:lnTo>
                <a:lnTo>
                  <a:pt x="695159" y="3010319"/>
                </a:lnTo>
                <a:lnTo>
                  <a:pt x="718197" y="2940481"/>
                </a:lnTo>
                <a:lnTo>
                  <a:pt x="739076" y="2869920"/>
                </a:lnTo>
                <a:lnTo>
                  <a:pt x="758520" y="2798991"/>
                </a:lnTo>
                <a:lnTo>
                  <a:pt x="776147" y="2727350"/>
                </a:lnTo>
                <a:lnTo>
                  <a:pt x="791997" y="2655354"/>
                </a:lnTo>
                <a:lnTo>
                  <a:pt x="805675" y="2583357"/>
                </a:lnTo>
                <a:lnTo>
                  <a:pt x="817918" y="2510637"/>
                </a:lnTo>
                <a:lnTo>
                  <a:pt x="827989" y="2437561"/>
                </a:lnTo>
                <a:lnTo>
                  <a:pt x="836637" y="2364473"/>
                </a:lnTo>
                <a:lnTo>
                  <a:pt x="843114" y="2291041"/>
                </a:lnTo>
                <a:lnTo>
                  <a:pt x="847788" y="2217597"/>
                </a:lnTo>
                <a:lnTo>
                  <a:pt x="850315" y="2144153"/>
                </a:lnTo>
                <a:lnTo>
                  <a:pt x="851395" y="2070354"/>
                </a:lnTo>
                <a:lnTo>
                  <a:pt x="850315" y="1996909"/>
                </a:lnTo>
                <a:lnTo>
                  <a:pt x="847788" y="1923110"/>
                </a:lnTo>
                <a:lnTo>
                  <a:pt x="843114" y="1849678"/>
                </a:lnTo>
                <a:lnTo>
                  <a:pt x="836637" y="1776590"/>
                </a:lnTo>
                <a:lnTo>
                  <a:pt x="827989" y="1703158"/>
                </a:lnTo>
                <a:lnTo>
                  <a:pt x="817918" y="1630438"/>
                </a:lnTo>
                <a:lnTo>
                  <a:pt x="805675" y="1557718"/>
                </a:lnTo>
                <a:lnTo>
                  <a:pt x="791997" y="1485353"/>
                </a:lnTo>
                <a:lnTo>
                  <a:pt x="776147" y="1413713"/>
                </a:lnTo>
                <a:lnTo>
                  <a:pt x="758520" y="1342072"/>
                </a:lnTo>
                <a:lnTo>
                  <a:pt x="739432" y="1271155"/>
                </a:lnTo>
                <a:lnTo>
                  <a:pt x="718197" y="1200594"/>
                </a:lnTo>
                <a:lnTo>
                  <a:pt x="695159" y="1130401"/>
                </a:lnTo>
                <a:lnTo>
                  <a:pt x="670674" y="1061275"/>
                </a:lnTo>
                <a:lnTo>
                  <a:pt x="644029" y="992517"/>
                </a:lnTo>
                <a:lnTo>
                  <a:pt x="615950" y="924471"/>
                </a:lnTo>
                <a:lnTo>
                  <a:pt x="586079" y="857161"/>
                </a:lnTo>
                <a:lnTo>
                  <a:pt x="554393" y="790549"/>
                </a:lnTo>
                <a:lnTo>
                  <a:pt x="521271" y="725030"/>
                </a:lnTo>
                <a:lnTo>
                  <a:pt x="486359" y="660234"/>
                </a:lnTo>
                <a:lnTo>
                  <a:pt x="449630" y="596150"/>
                </a:lnTo>
                <a:lnTo>
                  <a:pt x="411479" y="533158"/>
                </a:lnTo>
                <a:lnTo>
                  <a:pt x="371868" y="471233"/>
                </a:lnTo>
                <a:lnTo>
                  <a:pt x="330479" y="410400"/>
                </a:lnTo>
                <a:lnTo>
                  <a:pt x="287629" y="350278"/>
                </a:lnTo>
                <a:lnTo>
                  <a:pt x="243357" y="291592"/>
                </a:lnTo>
                <a:lnTo>
                  <a:pt x="197637" y="233997"/>
                </a:lnTo>
                <a:lnTo>
                  <a:pt x="150469" y="177469"/>
                </a:lnTo>
                <a:lnTo>
                  <a:pt x="101879" y="122034"/>
                </a:lnTo>
                <a:lnTo>
                  <a:pt x="51828" y="68033"/>
                </a:lnTo>
                <a:lnTo>
                  <a:pt x="355" y="15481"/>
                </a:lnTo>
                <a:lnTo>
                  <a:pt x="15468" y="0"/>
                </a:lnTo>
                <a:close/>
              </a:path>
            </a:pathLst>
          </a:custGeom>
          <a:ln w="25559">
            <a:solidFill>
              <a:srgbClr val="5D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48841" y="2097354"/>
            <a:ext cx="10041890" cy="541020"/>
          </a:xfrm>
          <a:custGeom>
            <a:avLst/>
            <a:gdLst/>
            <a:ahLst/>
            <a:cxnLst/>
            <a:rect l="l" t="t" r="r" b="b"/>
            <a:pathLst>
              <a:path w="10041890" h="541019">
                <a:moveTo>
                  <a:pt x="10041483" y="0"/>
                </a:moveTo>
                <a:lnTo>
                  <a:pt x="0" y="0"/>
                </a:lnTo>
                <a:lnTo>
                  <a:pt x="0" y="540727"/>
                </a:lnTo>
                <a:lnTo>
                  <a:pt x="10041483" y="540727"/>
                </a:lnTo>
                <a:lnTo>
                  <a:pt x="10041483" y="0"/>
                </a:lnTo>
                <a:close/>
              </a:path>
            </a:pathLst>
          </a:custGeom>
          <a:solidFill>
            <a:srgbClr val="518B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48841" y="2097354"/>
            <a:ext cx="10041890" cy="541020"/>
          </a:xfrm>
          <a:custGeom>
            <a:avLst/>
            <a:gdLst/>
            <a:ahLst/>
            <a:cxnLst/>
            <a:rect l="l" t="t" r="r" b="b"/>
            <a:pathLst>
              <a:path w="10041890" h="541019">
                <a:moveTo>
                  <a:pt x="5020919" y="540727"/>
                </a:moveTo>
                <a:lnTo>
                  <a:pt x="0" y="540727"/>
                </a:lnTo>
                <a:lnTo>
                  <a:pt x="0" y="0"/>
                </a:lnTo>
                <a:lnTo>
                  <a:pt x="10041483" y="0"/>
                </a:lnTo>
                <a:lnTo>
                  <a:pt x="10041483" y="540727"/>
                </a:lnTo>
                <a:lnTo>
                  <a:pt x="5020919" y="540727"/>
                </a:lnTo>
                <a:close/>
              </a:path>
            </a:pathLst>
          </a:custGeom>
          <a:ln w="2555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09358" y="2029320"/>
            <a:ext cx="676910" cy="676910"/>
          </a:xfrm>
          <a:custGeom>
            <a:avLst/>
            <a:gdLst/>
            <a:ahLst/>
            <a:cxnLst/>
            <a:rect l="l" t="t" r="r" b="b"/>
            <a:pathLst>
              <a:path w="676910" h="676910">
                <a:moveTo>
                  <a:pt x="338404" y="0"/>
                </a:moveTo>
                <a:lnTo>
                  <a:pt x="285483" y="4318"/>
                </a:lnTo>
                <a:lnTo>
                  <a:pt x="233997" y="16560"/>
                </a:lnTo>
                <a:lnTo>
                  <a:pt x="184683" y="36715"/>
                </a:lnTo>
                <a:lnTo>
                  <a:pt x="139319" y="64795"/>
                </a:lnTo>
                <a:lnTo>
                  <a:pt x="98996" y="98996"/>
                </a:lnTo>
                <a:lnTo>
                  <a:pt x="64808" y="139319"/>
                </a:lnTo>
                <a:lnTo>
                  <a:pt x="36715" y="184683"/>
                </a:lnTo>
                <a:lnTo>
                  <a:pt x="16560" y="233997"/>
                </a:lnTo>
                <a:lnTo>
                  <a:pt x="4318" y="285483"/>
                </a:lnTo>
                <a:lnTo>
                  <a:pt x="0" y="338404"/>
                </a:lnTo>
                <a:lnTo>
                  <a:pt x="355" y="356044"/>
                </a:lnTo>
                <a:lnTo>
                  <a:pt x="7556" y="408597"/>
                </a:lnTo>
                <a:lnTo>
                  <a:pt x="22682" y="459714"/>
                </a:lnTo>
                <a:lnTo>
                  <a:pt x="45364" y="507593"/>
                </a:lnTo>
                <a:lnTo>
                  <a:pt x="75603" y="551154"/>
                </a:lnTo>
                <a:lnTo>
                  <a:pt x="111963" y="589673"/>
                </a:lnTo>
                <a:lnTo>
                  <a:pt x="154076" y="622084"/>
                </a:lnTo>
                <a:lnTo>
                  <a:pt x="200875" y="647280"/>
                </a:lnTo>
                <a:lnTo>
                  <a:pt x="250926" y="664921"/>
                </a:lnTo>
                <a:lnTo>
                  <a:pt x="303123" y="674636"/>
                </a:lnTo>
                <a:lnTo>
                  <a:pt x="338404" y="676440"/>
                </a:lnTo>
                <a:lnTo>
                  <a:pt x="338404" y="676795"/>
                </a:lnTo>
                <a:lnTo>
                  <a:pt x="391325" y="672477"/>
                </a:lnTo>
                <a:lnTo>
                  <a:pt x="442798" y="660234"/>
                </a:lnTo>
                <a:lnTo>
                  <a:pt x="491756" y="639724"/>
                </a:lnTo>
                <a:lnTo>
                  <a:pt x="537121" y="612000"/>
                </a:lnTo>
                <a:lnTo>
                  <a:pt x="577443" y="577443"/>
                </a:lnTo>
                <a:lnTo>
                  <a:pt x="612000" y="537121"/>
                </a:lnTo>
                <a:lnTo>
                  <a:pt x="639724" y="491756"/>
                </a:lnTo>
                <a:lnTo>
                  <a:pt x="659879" y="442798"/>
                </a:lnTo>
                <a:lnTo>
                  <a:pt x="672122" y="391325"/>
                </a:lnTo>
                <a:lnTo>
                  <a:pt x="676440" y="338404"/>
                </a:lnTo>
                <a:lnTo>
                  <a:pt x="676795" y="338404"/>
                </a:lnTo>
                <a:lnTo>
                  <a:pt x="672477" y="285483"/>
                </a:lnTo>
                <a:lnTo>
                  <a:pt x="660247" y="233997"/>
                </a:lnTo>
                <a:lnTo>
                  <a:pt x="640080" y="184683"/>
                </a:lnTo>
                <a:lnTo>
                  <a:pt x="612000" y="139319"/>
                </a:lnTo>
                <a:lnTo>
                  <a:pt x="577799" y="98996"/>
                </a:lnTo>
                <a:lnTo>
                  <a:pt x="537476" y="64795"/>
                </a:lnTo>
                <a:lnTo>
                  <a:pt x="492125" y="36715"/>
                </a:lnTo>
                <a:lnTo>
                  <a:pt x="442798" y="16560"/>
                </a:lnTo>
                <a:lnTo>
                  <a:pt x="391325" y="4318"/>
                </a:lnTo>
                <a:lnTo>
                  <a:pt x="356044" y="355"/>
                </a:lnTo>
                <a:lnTo>
                  <a:pt x="338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358" y="2029320"/>
            <a:ext cx="676910" cy="676910"/>
          </a:xfrm>
          <a:custGeom>
            <a:avLst/>
            <a:gdLst/>
            <a:ahLst/>
            <a:cxnLst/>
            <a:rect l="l" t="t" r="r" b="b"/>
            <a:pathLst>
              <a:path w="676910" h="676910">
                <a:moveTo>
                  <a:pt x="0" y="338404"/>
                </a:moveTo>
                <a:lnTo>
                  <a:pt x="355" y="320763"/>
                </a:lnTo>
                <a:lnTo>
                  <a:pt x="1803" y="303123"/>
                </a:lnTo>
                <a:lnTo>
                  <a:pt x="11518" y="250913"/>
                </a:lnTo>
                <a:lnTo>
                  <a:pt x="29159" y="200875"/>
                </a:lnTo>
                <a:lnTo>
                  <a:pt x="54724" y="154076"/>
                </a:lnTo>
                <a:lnTo>
                  <a:pt x="86766" y="111963"/>
                </a:lnTo>
                <a:lnTo>
                  <a:pt x="125285" y="75234"/>
                </a:lnTo>
                <a:lnTo>
                  <a:pt x="169202" y="45364"/>
                </a:lnTo>
                <a:lnTo>
                  <a:pt x="217081" y="22313"/>
                </a:lnTo>
                <a:lnTo>
                  <a:pt x="268198" y="7556"/>
                </a:lnTo>
                <a:lnTo>
                  <a:pt x="320763" y="355"/>
                </a:lnTo>
                <a:lnTo>
                  <a:pt x="338404" y="0"/>
                </a:lnTo>
                <a:lnTo>
                  <a:pt x="391325" y="4318"/>
                </a:lnTo>
                <a:lnTo>
                  <a:pt x="442798" y="16560"/>
                </a:lnTo>
                <a:lnTo>
                  <a:pt x="492125" y="36715"/>
                </a:lnTo>
                <a:lnTo>
                  <a:pt x="537476" y="64795"/>
                </a:lnTo>
                <a:lnTo>
                  <a:pt x="577799" y="98996"/>
                </a:lnTo>
                <a:lnTo>
                  <a:pt x="612000" y="139319"/>
                </a:lnTo>
                <a:lnTo>
                  <a:pt x="640080" y="184683"/>
                </a:lnTo>
                <a:lnTo>
                  <a:pt x="660247" y="233997"/>
                </a:lnTo>
                <a:lnTo>
                  <a:pt x="672477" y="285483"/>
                </a:lnTo>
                <a:lnTo>
                  <a:pt x="676795" y="338404"/>
                </a:lnTo>
                <a:lnTo>
                  <a:pt x="676440" y="338404"/>
                </a:lnTo>
                <a:lnTo>
                  <a:pt x="676084" y="356044"/>
                </a:lnTo>
                <a:lnTo>
                  <a:pt x="668883" y="408597"/>
                </a:lnTo>
                <a:lnTo>
                  <a:pt x="654126" y="459714"/>
                </a:lnTo>
                <a:lnTo>
                  <a:pt x="631075" y="507593"/>
                </a:lnTo>
                <a:lnTo>
                  <a:pt x="601205" y="551154"/>
                </a:lnTo>
                <a:lnTo>
                  <a:pt x="564476" y="589673"/>
                </a:lnTo>
                <a:lnTo>
                  <a:pt x="522363" y="622084"/>
                </a:lnTo>
                <a:lnTo>
                  <a:pt x="475919" y="647280"/>
                </a:lnTo>
                <a:lnTo>
                  <a:pt x="425881" y="665276"/>
                </a:lnTo>
                <a:lnTo>
                  <a:pt x="373684" y="675005"/>
                </a:lnTo>
                <a:lnTo>
                  <a:pt x="338404" y="676795"/>
                </a:lnTo>
                <a:lnTo>
                  <a:pt x="338404" y="676440"/>
                </a:lnTo>
                <a:lnTo>
                  <a:pt x="320763" y="676084"/>
                </a:lnTo>
                <a:lnTo>
                  <a:pt x="268198" y="668883"/>
                </a:lnTo>
                <a:lnTo>
                  <a:pt x="217081" y="654113"/>
                </a:lnTo>
                <a:lnTo>
                  <a:pt x="169202" y="631075"/>
                </a:lnTo>
                <a:lnTo>
                  <a:pt x="125641" y="601205"/>
                </a:lnTo>
                <a:lnTo>
                  <a:pt x="87122" y="564476"/>
                </a:lnTo>
                <a:lnTo>
                  <a:pt x="54724" y="522363"/>
                </a:lnTo>
                <a:lnTo>
                  <a:pt x="29527" y="475919"/>
                </a:lnTo>
                <a:lnTo>
                  <a:pt x="11518" y="425881"/>
                </a:lnTo>
                <a:lnTo>
                  <a:pt x="1803" y="373684"/>
                </a:lnTo>
                <a:lnTo>
                  <a:pt x="0" y="338404"/>
                </a:lnTo>
                <a:close/>
              </a:path>
            </a:pathLst>
          </a:custGeom>
          <a:ln w="25559">
            <a:solidFill>
              <a:srgbClr val="518B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39074" y="2913481"/>
            <a:ext cx="9652000" cy="541020"/>
          </a:xfrm>
          <a:custGeom>
            <a:avLst/>
            <a:gdLst/>
            <a:ahLst/>
            <a:cxnLst/>
            <a:rect l="l" t="t" r="r" b="b"/>
            <a:pathLst>
              <a:path w="9652000" h="541020">
                <a:moveTo>
                  <a:pt x="9651606" y="0"/>
                </a:moveTo>
                <a:lnTo>
                  <a:pt x="0" y="0"/>
                </a:lnTo>
                <a:lnTo>
                  <a:pt x="0" y="540715"/>
                </a:lnTo>
                <a:lnTo>
                  <a:pt x="9651606" y="540715"/>
                </a:lnTo>
                <a:lnTo>
                  <a:pt x="9651606" y="0"/>
                </a:lnTo>
                <a:close/>
              </a:path>
            </a:pathLst>
          </a:custGeom>
          <a:solidFill>
            <a:srgbClr val="6697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39074" y="2913481"/>
            <a:ext cx="9652000" cy="541020"/>
          </a:xfrm>
          <a:custGeom>
            <a:avLst/>
            <a:gdLst/>
            <a:ahLst/>
            <a:cxnLst/>
            <a:rect l="l" t="t" r="r" b="b"/>
            <a:pathLst>
              <a:path w="9652000" h="541020">
                <a:moveTo>
                  <a:pt x="4825809" y="540715"/>
                </a:moveTo>
                <a:lnTo>
                  <a:pt x="0" y="540715"/>
                </a:lnTo>
                <a:lnTo>
                  <a:pt x="0" y="0"/>
                </a:lnTo>
                <a:lnTo>
                  <a:pt x="9651606" y="0"/>
                </a:lnTo>
                <a:lnTo>
                  <a:pt x="9651606" y="540715"/>
                </a:lnTo>
                <a:lnTo>
                  <a:pt x="4825809" y="540715"/>
                </a:lnTo>
                <a:close/>
              </a:path>
            </a:pathLst>
          </a:custGeom>
          <a:ln w="2555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9235" y="2845435"/>
            <a:ext cx="676910" cy="676910"/>
          </a:xfrm>
          <a:custGeom>
            <a:avLst/>
            <a:gdLst/>
            <a:ahLst/>
            <a:cxnLst/>
            <a:rect l="l" t="t" r="r" b="b"/>
            <a:pathLst>
              <a:path w="676910" h="676910">
                <a:moveTo>
                  <a:pt x="338404" y="0"/>
                </a:moveTo>
                <a:lnTo>
                  <a:pt x="285483" y="4330"/>
                </a:lnTo>
                <a:lnTo>
                  <a:pt x="234010" y="16560"/>
                </a:lnTo>
                <a:lnTo>
                  <a:pt x="184683" y="36728"/>
                </a:lnTo>
                <a:lnTo>
                  <a:pt x="139319" y="64808"/>
                </a:lnTo>
                <a:lnTo>
                  <a:pt x="99009" y="99009"/>
                </a:lnTo>
                <a:lnTo>
                  <a:pt x="64808" y="139318"/>
                </a:lnTo>
                <a:lnTo>
                  <a:pt x="36728" y="184683"/>
                </a:lnTo>
                <a:lnTo>
                  <a:pt x="16560" y="234010"/>
                </a:lnTo>
                <a:lnTo>
                  <a:pt x="4330" y="285483"/>
                </a:lnTo>
                <a:lnTo>
                  <a:pt x="0" y="338404"/>
                </a:lnTo>
                <a:lnTo>
                  <a:pt x="368" y="356044"/>
                </a:lnTo>
                <a:lnTo>
                  <a:pt x="7569" y="408609"/>
                </a:lnTo>
                <a:lnTo>
                  <a:pt x="22682" y="459727"/>
                </a:lnTo>
                <a:lnTo>
                  <a:pt x="45364" y="507606"/>
                </a:lnTo>
                <a:lnTo>
                  <a:pt x="75603" y="551167"/>
                </a:lnTo>
                <a:lnTo>
                  <a:pt x="111963" y="589686"/>
                </a:lnTo>
                <a:lnTo>
                  <a:pt x="154089" y="622084"/>
                </a:lnTo>
                <a:lnTo>
                  <a:pt x="200888" y="647280"/>
                </a:lnTo>
                <a:lnTo>
                  <a:pt x="250926" y="664921"/>
                </a:lnTo>
                <a:lnTo>
                  <a:pt x="303123" y="674649"/>
                </a:lnTo>
                <a:lnTo>
                  <a:pt x="338404" y="676440"/>
                </a:lnTo>
                <a:lnTo>
                  <a:pt x="338404" y="676808"/>
                </a:lnTo>
                <a:lnTo>
                  <a:pt x="391325" y="672490"/>
                </a:lnTo>
                <a:lnTo>
                  <a:pt x="442810" y="660247"/>
                </a:lnTo>
                <a:lnTo>
                  <a:pt x="491769" y="639724"/>
                </a:lnTo>
                <a:lnTo>
                  <a:pt x="537121" y="612000"/>
                </a:lnTo>
                <a:lnTo>
                  <a:pt x="577443" y="577443"/>
                </a:lnTo>
                <a:lnTo>
                  <a:pt x="612000" y="537121"/>
                </a:lnTo>
                <a:lnTo>
                  <a:pt x="639724" y="491769"/>
                </a:lnTo>
                <a:lnTo>
                  <a:pt x="659879" y="442810"/>
                </a:lnTo>
                <a:lnTo>
                  <a:pt x="672122" y="391325"/>
                </a:lnTo>
                <a:lnTo>
                  <a:pt x="676440" y="338404"/>
                </a:lnTo>
                <a:lnTo>
                  <a:pt x="676808" y="338404"/>
                </a:lnTo>
                <a:lnTo>
                  <a:pt x="672490" y="285483"/>
                </a:lnTo>
                <a:lnTo>
                  <a:pt x="660247" y="234010"/>
                </a:lnTo>
                <a:lnTo>
                  <a:pt x="640079" y="184683"/>
                </a:lnTo>
                <a:lnTo>
                  <a:pt x="612000" y="139318"/>
                </a:lnTo>
                <a:lnTo>
                  <a:pt x="577799" y="99009"/>
                </a:lnTo>
                <a:lnTo>
                  <a:pt x="537489" y="64808"/>
                </a:lnTo>
                <a:lnTo>
                  <a:pt x="492124" y="36728"/>
                </a:lnTo>
                <a:lnTo>
                  <a:pt x="442810" y="16560"/>
                </a:lnTo>
                <a:lnTo>
                  <a:pt x="391325" y="4330"/>
                </a:lnTo>
                <a:lnTo>
                  <a:pt x="356044" y="368"/>
                </a:lnTo>
                <a:lnTo>
                  <a:pt x="338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99235" y="2845435"/>
            <a:ext cx="676910" cy="676910"/>
          </a:xfrm>
          <a:custGeom>
            <a:avLst/>
            <a:gdLst/>
            <a:ahLst/>
            <a:cxnLst/>
            <a:rect l="l" t="t" r="r" b="b"/>
            <a:pathLst>
              <a:path w="676910" h="676910">
                <a:moveTo>
                  <a:pt x="0" y="338404"/>
                </a:moveTo>
                <a:lnTo>
                  <a:pt x="368" y="320763"/>
                </a:lnTo>
                <a:lnTo>
                  <a:pt x="1803" y="303123"/>
                </a:lnTo>
                <a:lnTo>
                  <a:pt x="11518" y="250926"/>
                </a:lnTo>
                <a:lnTo>
                  <a:pt x="29159" y="200888"/>
                </a:lnTo>
                <a:lnTo>
                  <a:pt x="54724" y="154089"/>
                </a:lnTo>
                <a:lnTo>
                  <a:pt x="86766" y="111963"/>
                </a:lnTo>
                <a:lnTo>
                  <a:pt x="125285" y="75247"/>
                </a:lnTo>
                <a:lnTo>
                  <a:pt x="169202" y="45364"/>
                </a:lnTo>
                <a:lnTo>
                  <a:pt x="217081" y="22326"/>
                </a:lnTo>
                <a:lnTo>
                  <a:pt x="268198" y="7569"/>
                </a:lnTo>
                <a:lnTo>
                  <a:pt x="320763" y="368"/>
                </a:lnTo>
                <a:lnTo>
                  <a:pt x="338404" y="0"/>
                </a:lnTo>
                <a:lnTo>
                  <a:pt x="391325" y="4330"/>
                </a:lnTo>
                <a:lnTo>
                  <a:pt x="442810" y="16560"/>
                </a:lnTo>
                <a:lnTo>
                  <a:pt x="492124" y="36728"/>
                </a:lnTo>
                <a:lnTo>
                  <a:pt x="537489" y="64808"/>
                </a:lnTo>
                <a:lnTo>
                  <a:pt x="577799" y="99009"/>
                </a:lnTo>
                <a:lnTo>
                  <a:pt x="612000" y="139318"/>
                </a:lnTo>
                <a:lnTo>
                  <a:pt x="640079" y="184683"/>
                </a:lnTo>
                <a:lnTo>
                  <a:pt x="660247" y="234010"/>
                </a:lnTo>
                <a:lnTo>
                  <a:pt x="672490" y="285483"/>
                </a:lnTo>
                <a:lnTo>
                  <a:pt x="676808" y="338404"/>
                </a:lnTo>
                <a:lnTo>
                  <a:pt x="676440" y="338404"/>
                </a:lnTo>
                <a:lnTo>
                  <a:pt x="676084" y="356044"/>
                </a:lnTo>
                <a:lnTo>
                  <a:pt x="668883" y="408609"/>
                </a:lnTo>
                <a:lnTo>
                  <a:pt x="654126" y="459727"/>
                </a:lnTo>
                <a:lnTo>
                  <a:pt x="631088" y="507606"/>
                </a:lnTo>
                <a:lnTo>
                  <a:pt x="601205" y="551167"/>
                </a:lnTo>
                <a:lnTo>
                  <a:pt x="564489" y="589686"/>
                </a:lnTo>
                <a:lnTo>
                  <a:pt x="522363" y="622084"/>
                </a:lnTo>
                <a:lnTo>
                  <a:pt x="475919" y="647280"/>
                </a:lnTo>
                <a:lnTo>
                  <a:pt x="425881" y="665289"/>
                </a:lnTo>
                <a:lnTo>
                  <a:pt x="373684" y="675004"/>
                </a:lnTo>
                <a:lnTo>
                  <a:pt x="338404" y="676808"/>
                </a:lnTo>
                <a:lnTo>
                  <a:pt x="338404" y="676440"/>
                </a:lnTo>
                <a:lnTo>
                  <a:pt x="320763" y="676084"/>
                </a:lnTo>
                <a:lnTo>
                  <a:pt x="268198" y="668883"/>
                </a:lnTo>
                <a:lnTo>
                  <a:pt x="217081" y="654126"/>
                </a:lnTo>
                <a:lnTo>
                  <a:pt x="169202" y="631088"/>
                </a:lnTo>
                <a:lnTo>
                  <a:pt x="125641" y="601205"/>
                </a:lnTo>
                <a:lnTo>
                  <a:pt x="87122" y="564489"/>
                </a:lnTo>
                <a:lnTo>
                  <a:pt x="54724" y="522363"/>
                </a:lnTo>
                <a:lnTo>
                  <a:pt x="29527" y="475919"/>
                </a:lnTo>
                <a:lnTo>
                  <a:pt x="11518" y="425881"/>
                </a:lnTo>
                <a:lnTo>
                  <a:pt x="1803" y="373684"/>
                </a:lnTo>
                <a:lnTo>
                  <a:pt x="0" y="338404"/>
                </a:lnTo>
                <a:close/>
              </a:path>
            </a:pathLst>
          </a:custGeom>
          <a:ln w="25559">
            <a:solidFill>
              <a:srgbClr val="6697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58962" y="3729240"/>
            <a:ext cx="9532620" cy="541020"/>
          </a:xfrm>
          <a:custGeom>
            <a:avLst/>
            <a:gdLst/>
            <a:ahLst/>
            <a:cxnLst/>
            <a:rect l="l" t="t" r="r" b="b"/>
            <a:pathLst>
              <a:path w="9532620" h="541020">
                <a:moveTo>
                  <a:pt x="9532073" y="0"/>
                </a:moveTo>
                <a:lnTo>
                  <a:pt x="0" y="0"/>
                </a:lnTo>
                <a:lnTo>
                  <a:pt x="0" y="540715"/>
                </a:lnTo>
                <a:lnTo>
                  <a:pt x="9532073" y="540715"/>
                </a:lnTo>
                <a:lnTo>
                  <a:pt x="9532073" y="0"/>
                </a:lnTo>
                <a:close/>
              </a:path>
            </a:pathLst>
          </a:custGeom>
          <a:solidFill>
            <a:srgbClr val="7AA4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58962" y="3729240"/>
            <a:ext cx="9532620" cy="541020"/>
          </a:xfrm>
          <a:custGeom>
            <a:avLst/>
            <a:gdLst/>
            <a:ahLst/>
            <a:cxnLst/>
            <a:rect l="l" t="t" r="r" b="b"/>
            <a:pathLst>
              <a:path w="9532620" h="541020">
                <a:moveTo>
                  <a:pt x="4766043" y="540715"/>
                </a:moveTo>
                <a:lnTo>
                  <a:pt x="0" y="540715"/>
                </a:lnTo>
                <a:lnTo>
                  <a:pt x="0" y="0"/>
                </a:lnTo>
                <a:lnTo>
                  <a:pt x="9532073" y="0"/>
                </a:lnTo>
                <a:lnTo>
                  <a:pt x="9532073" y="540715"/>
                </a:lnTo>
                <a:lnTo>
                  <a:pt x="4766043" y="540715"/>
                </a:lnTo>
                <a:close/>
              </a:path>
            </a:pathLst>
          </a:custGeom>
          <a:ln w="2555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18755" y="3661193"/>
            <a:ext cx="676910" cy="676910"/>
          </a:xfrm>
          <a:custGeom>
            <a:avLst/>
            <a:gdLst/>
            <a:ahLst/>
            <a:cxnLst/>
            <a:rect l="l" t="t" r="r" b="b"/>
            <a:pathLst>
              <a:path w="676910" h="676910">
                <a:moveTo>
                  <a:pt x="338404" y="0"/>
                </a:moveTo>
                <a:lnTo>
                  <a:pt x="285483" y="4330"/>
                </a:lnTo>
                <a:lnTo>
                  <a:pt x="234010" y="16560"/>
                </a:lnTo>
                <a:lnTo>
                  <a:pt x="184683" y="36728"/>
                </a:lnTo>
                <a:lnTo>
                  <a:pt x="139319" y="64808"/>
                </a:lnTo>
                <a:lnTo>
                  <a:pt x="99009" y="99009"/>
                </a:lnTo>
                <a:lnTo>
                  <a:pt x="64808" y="139331"/>
                </a:lnTo>
                <a:lnTo>
                  <a:pt x="36728" y="184683"/>
                </a:lnTo>
                <a:lnTo>
                  <a:pt x="16560" y="234010"/>
                </a:lnTo>
                <a:lnTo>
                  <a:pt x="4330" y="285483"/>
                </a:lnTo>
                <a:lnTo>
                  <a:pt x="0" y="338404"/>
                </a:lnTo>
                <a:lnTo>
                  <a:pt x="368" y="356044"/>
                </a:lnTo>
                <a:lnTo>
                  <a:pt x="7569" y="408609"/>
                </a:lnTo>
                <a:lnTo>
                  <a:pt x="22682" y="459727"/>
                </a:lnTo>
                <a:lnTo>
                  <a:pt x="45364" y="507606"/>
                </a:lnTo>
                <a:lnTo>
                  <a:pt x="75603" y="551167"/>
                </a:lnTo>
                <a:lnTo>
                  <a:pt x="111963" y="589686"/>
                </a:lnTo>
                <a:lnTo>
                  <a:pt x="154089" y="622084"/>
                </a:lnTo>
                <a:lnTo>
                  <a:pt x="200888" y="647280"/>
                </a:lnTo>
                <a:lnTo>
                  <a:pt x="250926" y="664921"/>
                </a:lnTo>
                <a:lnTo>
                  <a:pt x="303123" y="674649"/>
                </a:lnTo>
                <a:lnTo>
                  <a:pt x="338404" y="676440"/>
                </a:lnTo>
                <a:lnTo>
                  <a:pt x="338404" y="676808"/>
                </a:lnTo>
                <a:lnTo>
                  <a:pt x="391325" y="672490"/>
                </a:lnTo>
                <a:lnTo>
                  <a:pt x="442810" y="660247"/>
                </a:lnTo>
                <a:lnTo>
                  <a:pt x="491769" y="639724"/>
                </a:lnTo>
                <a:lnTo>
                  <a:pt x="537121" y="612000"/>
                </a:lnTo>
                <a:lnTo>
                  <a:pt x="577443" y="577443"/>
                </a:lnTo>
                <a:lnTo>
                  <a:pt x="612000" y="537121"/>
                </a:lnTo>
                <a:lnTo>
                  <a:pt x="639724" y="491769"/>
                </a:lnTo>
                <a:lnTo>
                  <a:pt x="659879" y="442810"/>
                </a:lnTo>
                <a:lnTo>
                  <a:pt x="672122" y="391325"/>
                </a:lnTo>
                <a:lnTo>
                  <a:pt x="676440" y="338404"/>
                </a:lnTo>
                <a:lnTo>
                  <a:pt x="676808" y="338404"/>
                </a:lnTo>
                <a:lnTo>
                  <a:pt x="672490" y="285483"/>
                </a:lnTo>
                <a:lnTo>
                  <a:pt x="660247" y="234010"/>
                </a:lnTo>
                <a:lnTo>
                  <a:pt x="640080" y="184683"/>
                </a:lnTo>
                <a:lnTo>
                  <a:pt x="612000" y="139331"/>
                </a:lnTo>
                <a:lnTo>
                  <a:pt x="577799" y="99009"/>
                </a:lnTo>
                <a:lnTo>
                  <a:pt x="537489" y="64808"/>
                </a:lnTo>
                <a:lnTo>
                  <a:pt x="492125" y="36728"/>
                </a:lnTo>
                <a:lnTo>
                  <a:pt x="442810" y="16560"/>
                </a:lnTo>
                <a:lnTo>
                  <a:pt x="391325" y="4330"/>
                </a:lnTo>
                <a:lnTo>
                  <a:pt x="356044" y="368"/>
                </a:lnTo>
                <a:lnTo>
                  <a:pt x="338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18755" y="3661193"/>
            <a:ext cx="676910" cy="676910"/>
          </a:xfrm>
          <a:custGeom>
            <a:avLst/>
            <a:gdLst/>
            <a:ahLst/>
            <a:cxnLst/>
            <a:rect l="l" t="t" r="r" b="b"/>
            <a:pathLst>
              <a:path w="676910" h="676910">
                <a:moveTo>
                  <a:pt x="0" y="338404"/>
                </a:moveTo>
                <a:lnTo>
                  <a:pt x="368" y="320763"/>
                </a:lnTo>
                <a:lnTo>
                  <a:pt x="1803" y="303123"/>
                </a:lnTo>
                <a:lnTo>
                  <a:pt x="11518" y="250926"/>
                </a:lnTo>
                <a:lnTo>
                  <a:pt x="29159" y="200888"/>
                </a:lnTo>
                <a:lnTo>
                  <a:pt x="54724" y="154089"/>
                </a:lnTo>
                <a:lnTo>
                  <a:pt x="86766" y="111963"/>
                </a:lnTo>
                <a:lnTo>
                  <a:pt x="125285" y="75247"/>
                </a:lnTo>
                <a:lnTo>
                  <a:pt x="169202" y="45364"/>
                </a:lnTo>
                <a:lnTo>
                  <a:pt x="217081" y="22326"/>
                </a:lnTo>
                <a:lnTo>
                  <a:pt x="268198" y="7569"/>
                </a:lnTo>
                <a:lnTo>
                  <a:pt x="320763" y="368"/>
                </a:lnTo>
                <a:lnTo>
                  <a:pt x="338404" y="0"/>
                </a:lnTo>
                <a:lnTo>
                  <a:pt x="391325" y="4330"/>
                </a:lnTo>
                <a:lnTo>
                  <a:pt x="442810" y="16560"/>
                </a:lnTo>
                <a:lnTo>
                  <a:pt x="492125" y="36728"/>
                </a:lnTo>
                <a:lnTo>
                  <a:pt x="537489" y="64808"/>
                </a:lnTo>
                <a:lnTo>
                  <a:pt x="577799" y="99009"/>
                </a:lnTo>
                <a:lnTo>
                  <a:pt x="612000" y="139331"/>
                </a:lnTo>
                <a:lnTo>
                  <a:pt x="640080" y="184683"/>
                </a:lnTo>
                <a:lnTo>
                  <a:pt x="660247" y="234010"/>
                </a:lnTo>
                <a:lnTo>
                  <a:pt x="672490" y="285483"/>
                </a:lnTo>
                <a:lnTo>
                  <a:pt x="676808" y="338404"/>
                </a:lnTo>
                <a:lnTo>
                  <a:pt x="676440" y="338404"/>
                </a:lnTo>
                <a:lnTo>
                  <a:pt x="676084" y="356044"/>
                </a:lnTo>
                <a:lnTo>
                  <a:pt x="668883" y="408609"/>
                </a:lnTo>
                <a:lnTo>
                  <a:pt x="654126" y="459727"/>
                </a:lnTo>
                <a:lnTo>
                  <a:pt x="631088" y="507606"/>
                </a:lnTo>
                <a:lnTo>
                  <a:pt x="601205" y="551167"/>
                </a:lnTo>
                <a:lnTo>
                  <a:pt x="564489" y="589686"/>
                </a:lnTo>
                <a:lnTo>
                  <a:pt x="522363" y="622084"/>
                </a:lnTo>
                <a:lnTo>
                  <a:pt x="475919" y="647280"/>
                </a:lnTo>
                <a:lnTo>
                  <a:pt x="425881" y="665289"/>
                </a:lnTo>
                <a:lnTo>
                  <a:pt x="373684" y="675004"/>
                </a:lnTo>
                <a:lnTo>
                  <a:pt x="338404" y="676808"/>
                </a:lnTo>
                <a:lnTo>
                  <a:pt x="338404" y="676440"/>
                </a:lnTo>
                <a:lnTo>
                  <a:pt x="320763" y="676084"/>
                </a:lnTo>
                <a:lnTo>
                  <a:pt x="268198" y="668883"/>
                </a:lnTo>
                <a:lnTo>
                  <a:pt x="217081" y="654126"/>
                </a:lnTo>
                <a:lnTo>
                  <a:pt x="169202" y="631088"/>
                </a:lnTo>
                <a:lnTo>
                  <a:pt x="125641" y="601205"/>
                </a:lnTo>
                <a:lnTo>
                  <a:pt x="87122" y="564489"/>
                </a:lnTo>
                <a:lnTo>
                  <a:pt x="54724" y="522363"/>
                </a:lnTo>
                <a:lnTo>
                  <a:pt x="29527" y="475919"/>
                </a:lnTo>
                <a:lnTo>
                  <a:pt x="11518" y="425881"/>
                </a:lnTo>
                <a:lnTo>
                  <a:pt x="1803" y="373684"/>
                </a:lnTo>
                <a:lnTo>
                  <a:pt x="0" y="338404"/>
                </a:lnTo>
                <a:close/>
              </a:path>
            </a:pathLst>
          </a:custGeom>
          <a:ln w="25559">
            <a:solidFill>
              <a:srgbClr val="7AA4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39074" y="4544999"/>
            <a:ext cx="9652000" cy="541020"/>
          </a:xfrm>
          <a:custGeom>
            <a:avLst/>
            <a:gdLst/>
            <a:ahLst/>
            <a:cxnLst/>
            <a:rect l="l" t="t" r="r" b="b"/>
            <a:pathLst>
              <a:path w="9652000" h="541020">
                <a:moveTo>
                  <a:pt x="9651606" y="0"/>
                </a:moveTo>
                <a:lnTo>
                  <a:pt x="0" y="0"/>
                </a:lnTo>
                <a:lnTo>
                  <a:pt x="0" y="540715"/>
                </a:lnTo>
                <a:lnTo>
                  <a:pt x="9651606" y="540715"/>
                </a:lnTo>
                <a:lnTo>
                  <a:pt x="9651606" y="0"/>
                </a:lnTo>
                <a:close/>
              </a:path>
            </a:pathLst>
          </a:custGeom>
          <a:solidFill>
            <a:srgbClr val="8EB2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39074" y="4544999"/>
            <a:ext cx="9652000" cy="541020"/>
          </a:xfrm>
          <a:custGeom>
            <a:avLst/>
            <a:gdLst/>
            <a:ahLst/>
            <a:cxnLst/>
            <a:rect l="l" t="t" r="r" b="b"/>
            <a:pathLst>
              <a:path w="9652000" h="541020">
                <a:moveTo>
                  <a:pt x="4825809" y="540715"/>
                </a:moveTo>
                <a:lnTo>
                  <a:pt x="0" y="540715"/>
                </a:lnTo>
                <a:lnTo>
                  <a:pt x="0" y="0"/>
                </a:lnTo>
                <a:lnTo>
                  <a:pt x="9651606" y="0"/>
                </a:lnTo>
                <a:lnTo>
                  <a:pt x="9651606" y="540715"/>
                </a:lnTo>
                <a:lnTo>
                  <a:pt x="4825809" y="540715"/>
                </a:lnTo>
                <a:close/>
              </a:path>
            </a:pathLst>
          </a:custGeom>
          <a:ln w="2555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99235" y="4476965"/>
            <a:ext cx="676910" cy="676910"/>
          </a:xfrm>
          <a:custGeom>
            <a:avLst/>
            <a:gdLst/>
            <a:ahLst/>
            <a:cxnLst/>
            <a:rect l="l" t="t" r="r" b="b"/>
            <a:pathLst>
              <a:path w="676910" h="676910">
                <a:moveTo>
                  <a:pt x="338404" y="0"/>
                </a:moveTo>
                <a:lnTo>
                  <a:pt x="285483" y="4318"/>
                </a:lnTo>
                <a:lnTo>
                  <a:pt x="234010" y="16548"/>
                </a:lnTo>
                <a:lnTo>
                  <a:pt x="184683" y="36715"/>
                </a:lnTo>
                <a:lnTo>
                  <a:pt x="139319" y="64795"/>
                </a:lnTo>
                <a:lnTo>
                  <a:pt x="99009" y="98996"/>
                </a:lnTo>
                <a:lnTo>
                  <a:pt x="64808" y="139319"/>
                </a:lnTo>
                <a:lnTo>
                  <a:pt x="36728" y="184670"/>
                </a:lnTo>
                <a:lnTo>
                  <a:pt x="16560" y="233997"/>
                </a:lnTo>
                <a:lnTo>
                  <a:pt x="4330" y="285470"/>
                </a:lnTo>
                <a:lnTo>
                  <a:pt x="0" y="338391"/>
                </a:lnTo>
                <a:lnTo>
                  <a:pt x="368" y="356031"/>
                </a:lnTo>
                <a:lnTo>
                  <a:pt x="7569" y="408597"/>
                </a:lnTo>
                <a:lnTo>
                  <a:pt x="22682" y="459714"/>
                </a:lnTo>
                <a:lnTo>
                  <a:pt x="45364" y="507593"/>
                </a:lnTo>
                <a:lnTo>
                  <a:pt x="75603" y="551154"/>
                </a:lnTo>
                <a:lnTo>
                  <a:pt x="111963" y="589673"/>
                </a:lnTo>
                <a:lnTo>
                  <a:pt x="154089" y="622071"/>
                </a:lnTo>
                <a:lnTo>
                  <a:pt x="200888" y="647268"/>
                </a:lnTo>
                <a:lnTo>
                  <a:pt x="250926" y="664908"/>
                </a:lnTo>
                <a:lnTo>
                  <a:pt x="303123" y="674636"/>
                </a:lnTo>
                <a:lnTo>
                  <a:pt x="338404" y="676440"/>
                </a:lnTo>
                <a:lnTo>
                  <a:pt x="338404" y="676795"/>
                </a:lnTo>
                <a:lnTo>
                  <a:pt x="391325" y="672477"/>
                </a:lnTo>
                <a:lnTo>
                  <a:pt x="442810" y="660234"/>
                </a:lnTo>
                <a:lnTo>
                  <a:pt x="491769" y="639711"/>
                </a:lnTo>
                <a:lnTo>
                  <a:pt x="537121" y="612000"/>
                </a:lnTo>
                <a:lnTo>
                  <a:pt x="577443" y="577430"/>
                </a:lnTo>
                <a:lnTo>
                  <a:pt x="612000" y="537108"/>
                </a:lnTo>
                <a:lnTo>
                  <a:pt x="639724" y="491756"/>
                </a:lnTo>
                <a:lnTo>
                  <a:pt x="659879" y="442798"/>
                </a:lnTo>
                <a:lnTo>
                  <a:pt x="672122" y="391312"/>
                </a:lnTo>
                <a:lnTo>
                  <a:pt x="676440" y="338391"/>
                </a:lnTo>
                <a:lnTo>
                  <a:pt x="676808" y="338391"/>
                </a:lnTo>
                <a:lnTo>
                  <a:pt x="672490" y="285470"/>
                </a:lnTo>
                <a:lnTo>
                  <a:pt x="660247" y="233997"/>
                </a:lnTo>
                <a:lnTo>
                  <a:pt x="640079" y="184670"/>
                </a:lnTo>
                <a:lnTo>
                  <a:pt x="612000" y="139319"/>
                </a:lnTo>
                <a:lnTo>
                  <a:pt x="577799" y="98996"/>
                </a:lnTo>
                <a:lnTo>
                  <a:pt x="537489" y="64795"/>
                </a:lnTo>
                <a:lnTo>
                  <a:pt x="492124" y="36715"/>
                </a:lnTo>
                <a:lnTo>
                  <a:pt x="442810" y="16548"/>
                </a:lnTo>
                <a:lnTo>
                  <a:pt x="391325" y="4318"/>
                </a:lnTo>
                <a:lnTo>
                  <a:pt x="356044" y="355"/>
                </a:lnTo>
                <a:lnTo>
                  <a:pt x="338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99235" y="4476965"/>
            <a:ext cx="676910" cy="676910"/>
          </a:xfrm>
          <a:custGeom>
            <a:avLst/>
            <a:gdLst/>
            <a:ahLst/>
            <a:cxnLst/>
            <a:rect l="l" t="t" r="r" b="b"/>
            <a:pathLst>
              <a:path w="676910" h="676910">
                <a:moveTo>
                  <a:pt x="0" y="338391"/>
                </a:moveTo>
                <a:lnTo>
                  <a:pt x="368" y="320751"/>
                </a:lnTo>
                <a:lnTo>
                  <a:pt x="1803" y="303110"/>
                </a:lnTo>
                <a:lnTo>
                  <a:pt x="11518" y="250913"/>
                </a:lnTo>
                <a:lnTo>
                  <a:pt x="29159" y="200875"/>
                </a:lnTo>
                <a:lnTo>
                  <a:pt x="54724" y="154076"/>
                </a:lnTo>
                <a:lnTo>
                  <a:pt x="86766" y="111950"/>
                </a:lnTo>
                <a:lnTo>
                  <a:pt x="125285" y="75234"/>
                </a:lnTo>
                <a:lnTo>
                  <a:pt x="169202" y="45351"/>
                </a:lnTo>
                <a:lnTo>
                  <a:pt x="217081" y="22313"/>
                </a:lnTo>
                <a:lnTo>
                  <a:pt x="268198" y="7556"/>
                </a:lnTo>
                <a:lnTo>
                  <a:pt x="320763" y="355"/>
                </a:lnTo>
                <a:lnTo>
                  <a:pt x="338404" y="0"/>
                </a:lnTo>
                <a:lnTo>
                  <a:pt x="391325" y="4318"/>
                </a:lnTo>
                <a:lnTo>
                  <a:pt x="442810" y="16548"/>
                </a:lnTo>
                <a:lnTo>
                  <a:pt x="492124" y="36715"/>
                </a:lnTo>
                <a:lnTo>
                  <a:pt x="537489" y="64795"/>
                </a:lnTo>
                <a:lnTo>
                  <a:pt x="577799" y="98996"/>
                </a:lnTo>
                <a:lnTo>
                  <a:pt x="612000" y="139319"/>
                </a:lnTo>
                <a:lnTo>
                  <a:pt x="640079" y="184670"/>
                </a:lnTo>
                <a:lnTo>
                  <a:pt x="660247" y="233997"/>
                </a:lnTo>
                <a:lnTo>
                  <a:pt x="672490" y="285470"/>
                </a:lnTo>
                <a:lnTo>
                  <a:pt x="676808" y="338391"/>
                </a:lnTo>
                <a:lnTo>
                  <a:pt x="676440" y="338391"/>
                </a:lnTo>
                <a:lnTo>
                  <a:pt x="676084" y="356031"/>
                </a:lnTo>
                <a:lnTo>
                  <a:pt x="668883" y="408597"/>
                </a:lnTo>
                <a:lnTo>
                  <a:pt x="654126" y="459714"/>
                </a:lnTo>
                <a:lnTo>
                  <a:pt x="631088" y="507593"/>
                </a:lnTo>
                <a:lnTo>
                  <a:pt x="601205" y="551154"/>
                </a:lnTo>
                <a:lnTo>
                  <a:pt x="564489" y="589673"/>
                </a:lnTo>
                <a:lnTo>
                  <a:pt x="522363" y="622071"/>
                </a:lnTo>
                <a:lnTo>
                  <a:pt x="475919" y="647268"/>
                </a:lnTo>
                <a:lnTo>
                  <a:pt x="425881" y="665276"/>
                </a:lnTo>
                <a:lnTo>
                  <a:pt x="373684" y="674992"/>
                </a:lnTo>
                <a:lnTo>
                  <a:pt x="338404" y="676795"/>
                </a:lnTo>
                <a:lnTo>
                  <a:pt x="338404" y="676440"/>
                </a:lnTo>
                <a:lnTo>
                  <a:pt x="320763" y="676071"/>
                </a:lnTo>
                <a:lnTo>
                  <a:pt x="268198" y="668870"/>
                </a:lnTo>
                <a:lnTo>
                  <a:pt x="217081" y="654113"/>
                </a:lnTo>
                <a:lnTo>
                  <a:pt x="169202" y="631075"/>
                </a:lnTo>
                <a:lnTo>
                  <a:pt x="125641" y="601192"/>
                </a:lnTo>
                <a:lnTo>
                  <a:pt x="87122" y="564476"/>
                </a:lnTo>
                <a:lnTo>
                  <a:pt x="54724" y="522350"/>
                </a:lnTo>
                <a:lnTo>
                  <a:pt x="29527" y="475919"/>
                </a:lnTo>
                <a:lnTo>
                  <a:pt x="11518" y="425869"/>
                </a:lnTo>
                <a:lnTo>
                  <a:pt x="1803" y="373672"/>
                </a:lnTo>
                <a:lnTo>
                  <a:pt x="0" y="338391"/>
                </a:lnTo>
                <a:close/>
              </a:path>
            </a:pathLst>
          </a:custGeom>
          <a:ln w="25559">
            <a:solidFill>
              <a:srgbClr val="8EB2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48841" y="5361114"/>
            <a:ext cx="10041890" cy="541020"/>
          </a:xfrm>
          <a:custGeom>
            <a:avLst/>
            <a:gdLst/>
            <a:ahLst/>
            <a:cxnLst/>
            <a:rect l="l" t="t" r="r" b="b"/>
            <a:pathLst>
              <a:path w="10041890" h="541020">
                <a:moveTo>
                  <a:pt x="10041483" y="0"/>
                </a:moveTo>
                <a:lnTo>
                  <a:pt x="0" y="0"/>
                </a:lnTo>
                <a:lnTo>
                  <a:pt x="0" y="540727"/>
                </a:lnTo>
                <a:lnTo>
                  <a:pt x="10041483" y="540727"/>
                </a:lnTo>
                <a:lnTo>
                  <a:pt x="10041483" y="0"/>
                </a:lnTo>
                <a:close/>
              </a:path>
            </a:pathLst>
          </a:custGeom>
          <a:solidFill>
            <a:srgbClr val="A4C0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48841" y="5361114"/>
            <a:ext cx="10041890" cy="541020"/>
          </a:xfrm>
          <a:custGeom>
            <a:avLst/>
            <a:gdLst/>
            <a:ahLst/>
            <a:cxnLst/>
            <a:rect l="l" t="t" r="r" b="b"/>
            <a:pathLst>
              <a:path w="10041890" h="541020">
                <a:moveTo>
                  <a:pt x="5020919" y="540727"/>
                </a:moveTo>
                <a:lnTo>
                  <a:pt x="0" y="540727"/>
                </a:lnTo>
                <a:lnTo>
                  <a:pt x="0" y="0"/>
                </a:lnTo>
                <a:lnTo>
                  <a:pt x="10041483" y="0"/>
                </a:lnTo>
                <a:lnTo>
                  <a:pt x="10041483" y="540727"/>
                </a:lnTo>
                <a:lnTo>
                  <a:pt x="5020919" y="540727"/>
                </a:lnTo>
                <a:close/>
              </a:path>
            </a:pathLst>
          </a:custGeom>
          <a:ln w="2555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667421" y="2114550"/>
            <a:ext cx="5215255" cy="3716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Tourism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packages</a:t>
            </a:r>
            <a:endParaRPr sz="2800">
              <a:latin typeface="Calibri"/>
              <a:cs typeface="Calibri"/>
            </a:endParaRPr>
          </a:p>
          <a:p>
            <a:pPr marL="522605" marR="2850515" indent="-119380">
              <a:lnSpc>
                <a:spcPct val="191100"/>
              </a:lnSpc>
              <a:spcBef>
                <a:spcPts val="5"/>
              </a:spcBef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Festivents  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Tourism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fairs</a:t>
            </a:r>
            <a:endParaRPr sz="2800">
              <a:latin typeface="Calibri"/>
              <a:cs typeface="Calibri"/>
            </a:endParaRPr>
          </a:p>
          <a:p>
            <a:pPr marL="12700" marR="5080" indent="391160">
              <a:lnSpc>
                <a:spcPts val="6430"/>
              </a:lnSpc>
              <a:spcBef>
                <a:spcPts val="720"/>
              </a:spcBef>
            </a:pP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Co-operations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Travel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Agency  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09358" y="5293080"/>
            <a:ext cx="676910" cy="676910"/>
          </a:xfrm>
          <a:custGeom>
            <a:avLst/>
            <a:gdLst/>
            <a:ahLst/>
            <a:cxnLst/>
            <a:rect l="l" t="t" r="r" b="b"/>
            <a:pathLst>
              <a:path w="676910" h="676910">
                <a:moveTo>
                  <a:pt x="338404" y="0"/>
                </a:moveTo>
                <a:lnTo>
                  <a:pt x="285483" y="4317"/>
                </a:lnTo>
                <a:lnTo>
                  <a:pt x="233997" y="16560"/>
                </a:lnTo>
                <a:lnTo>
                  <a:pt x="184683" y="36715"/>
                </a:lnTo>
                <a:lnTo>
                  <a:pt x="139319" y="64795"/>
                </a:lnTo>
                <a:lnTo>
                  <a:pt x="98996" y="98996"/>
                </a:lnTo>
                <a:lnTo>
                  <a:pt x="64808" y="139318"/>
                </a:lnTo>
                <a:lnTo>
                  <a:pt x="36715" y="184683"/>
                </a:lnTo>
                <a:lnTo>
                  <a:pt x="16560" y="233997"/>
                </a:lnTo>
                <a:lnTo>
                  <a:pt x="4318" y="285483"/>
                </a:lnTo>
                <a:lnTo>
                  <a:pt x="0" y="338404"/>
                </a:lnTo>
                <a:lnTo>
                  <a:pt x="355" y="356044"/>
                </a:lnTo>
                <a:lnTo>
                  <a:pt x="7556" y="408597"/>
                </a:lnTo>
                <a:lnTo>
                  <a:pt x="22682" y="459714"/>
                </a:lnTo>
                <a:lnTo>
                  <a:pt x="45364" y="507593"/>
                </a:lnTo>
                <a:lnTo>
                  <a:pt x="75603" y="551154"/>
                </a:lnTo>
                <a:lnTo>
                  <a:pt x="111963" y="589673"/>
                </a:lnTo>
                <a:lnTo>
                  <a:pt x="154076" y="622084"/>
                </a:lnTo>
                <a:lnTo>
                  <a:pt x="200875" y="647280"/>
                </a:lnTo>
                <a:lnTo>
                  <a:pt x="250926" y="664921"/>
                </a:lnTo>
                <a:lnTo>
                  <a:pt x="303123" y="674636"/>
                </a:lnTo>
                <a:lnTo>
                  <a:pt x="338404" y="676440"/>
                </a:lnTo>
                <a:lnTo>
                  <a:pt x="338404" y="676795"/>
                </a:lnTo>
                <a:lnTo>
                  <a:pt x="391325" y="672477"/>
                </a:lnTo>
                <a:lnTo>
                  <a:pt x="442798" y="660234"/>
                </a:lnTo>
                <a:lnTo>
                  <a:pt x="491756" y="639724"/>
                </a:lnTo>
                <a:lnTo>
                  <a:pt x="537121" y="612000"/>
                </a:lnTo>
                <a:lnTo>
                  <a:pt x="577443" y="577443"/>
                </a:lnTo>
                <a:lnTo>
                  <a:pt x="612000" y="537121"/>
                </a:lnTo>
                <a:lnTo>
                  <a:pt x="639724" y="491756"/>
                </a:lnTo>
                <a:lnTo>
                  <a:pt x="659879" y="442798"/>
                </a:lnTo>
                <a:lnTo>
                  <a:pt x="672122" y="391325"/>
                </a:lnTo>
                <a:lnTo>
                  <a:pt x="676440" y="338404"/>
                </a:lnTo>
                <a:lnTo>
                  <a:pt x="676795" y="338404"/>
                </a:lnTo>
                <a:lnTo>
                  <a:pt x="672477" y="285483"/>
                </a:lnTo>
                <a:lnTo>
                  <a:pt x="660247" y="233997"/>
                </a:lnTo>
                <a:lnTo>
                  <a:pt x="640080" y="184683"/>
                </a:lnTo>
                <a:lnTo>
                  <a:pt x="612000" y="139318"/>
                </a:lnTo>
                <a:lnTo>
                  <a:pt x="577799" y="98996"/>
                </a:lnTo>
                <a:lnTo>
                  <a:pt x="537476" y="64795"/>
                </a:lnTo>
                <a:lnTo>
                  <a:pt x="492125" y="36715"/>
                </a:lnTo>
                <a:lnTo>
                  <a:pt x="442798" y="16560"/>
                </a:lnTo>
                <a:lnTo>
                  <a:pt x="391325" y="4317"/>
                </a:lnTo>
                <a:lnTo>
                  <a:pt x="356044" y="355"/>
                </a:lnTo>
                <a:lnTo>
                  <a:pt x="338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09358" y="5293080"/>
            <a:ext cx="676910" cy="676910"/>
          </a:xfrm>
          <a:custGeom>
            <a:avLst/>
            <a:gdLst/>
            <a:ahLst/>
            <a:cxnLst/>
            <a:rect l="l" t="t" r="r" b="b"/>
            <a:pathLst>
              <a:path w="676910" h="676910">
                <a:moveTo>
                  <a:pt x="0" y="338404"/>
                </a:moveTo>
                <a:lnTo>
                  <a:pt x="355" y="320763"/>
                </a:lnTo>
                <a:lnTo>
                  <a:pt x="1803" y="303123"/>
                </a:lnTo>
                <a:lnTo>
                  <a:pt x="11518" y="250913"/>
                </a:lnTo>
                <a:lnTo>
                  <a:pt x="29159" y="200875"/>
                </a:lnTo>
                <a:lnTo>
                  <a:pt x="54724" y="154076"/>
                </a:lnTo>
                <a:lnTo>
                  <a:pt x="86766" y="111963"/>
                </a:lnTo>
                <a:lnTo>
                  <a:pt x="125285" y="75234"/>
                </a:lnTo>
                <a:lnTo>
                  <a:pt x="169202" y="45364"/>
                </a:lnTo>
                <a:lnTo>
                  <a:pt x="217081" y="22313"/>
                </a:lnTo>
                <a:lnTo>
                  <a:pt x="268198" y="7556"/>
                </a:lnTo>
                <a:lnTo>
                  <a:pt x="320763" y="355"/>
                </a:lnTo>
                <a:lnTo>
                  <a:pt x="338404" y="0"/>
                </a:lnTo>
                <a:lnTo>
                  <a:pt x="391325" y="4317"/>
                </a:lnTo>
                <a:lnTo>
                  <a:pt x="442798" y="16560"/>
                </a:lnTo>
                <a:lnTo>
                  <a:pt x="492125" y="36715"/>
                </a:lnTo>
                <a:lnTo>
                  <a:pt x="537476" y="64795"/>
                </a:lnTo>
                <a:lnTo>
                  <a:pt x="577799" y="98996"/>
                </a:lnTo>
                <a:lnTo>
                  <a:pt x="612000" y="139318"/>
                </a:lnTo>
                <a:lnTo>
                  <a:pt x="640080" y="184683"/>
                </a:lnTo>
                <a:lnTo>
                  <a:pt x="660247" y="233997"/>
                </a:lnTo>
                <a:lnTo>
                  <a:pt x="672477" y="285483"/>
                </a:lnTo>
                <a:lnTo>
                  <a:pt x="676795" y="338404"/>
                </a:lnTo>
                <a:lnTo>
                  <a:pt x="676440" y="338404"/>
                </a:lnTo>
                <a:lnTo>
                  <a:pt x="676084" y="356044"/>
                </a:lnTo>
                <a:lnTo>
                  <a:pt x="668883" y="408597"/>
                </a:lnTo>
                <a:lnTo>
                  <a:pt x="654126" y="459714"/>
                </a:lnTo>
                <a:lnTo>
                  <a:pt x="631075" y="507593"/>
                </a:lnTo>
                <a:lnTo>
                  <a:pt x="601205" y="551154"/>
                </a:lnTo>
                <a:lnTo>
                  <a:pt x="564476" y="589673"/>
                </a:lnTo>
                <a:lnTo>
                  <a:pt x="522363" y="622084"/>
                </a:lnTo>
                <a:lnTo>
                  <a:pt x="475919" y="647280"/>
                </a:lnTo>
                <a:lnTo>
                  <a:pt x="425881" y="665276"/>
                </a:lnTo>
                <a:lnTo>
                  <a:pt x="373684" y="675004"/>
                </a:lnTo>
                <a:lnTo>
                  <a:pt x="338404" y="676795"/>
                </a:lnTo>
                <a:lnTo>
                  <a:pt x="338404" y="676440"/>
                </a:lnTo>
                <a:lnTo>
                  <a:pt x="320763" y="676084"/>
                </a:lnTo>
                <a:lnTo>
                  <a:pt x="268198" y="668883"/>
                </a:lnTo>
                <a:lnTo>
                  <a:pt x="217081" y="654113"/>
                </a:lnTo>
                <a:lnTo>
                  <a:pt x="169202" y="631075"/>
                </a:lnTo>
                <a:lnTo>
                  <a:pt x="125641" y="601205"/>
                </a:lnTo>
                <a:lnTo>
                  <a:pt x="87122" y="564476"/>
                </a:lnTo>
                <a:lnTo>
                  <a:pt x="54724" y="522363"/>
                </a:lnTo>
                <a:lnTo>
                  <a:pt x="29527" y="475919"/>
                </a:lnTo>
                <a:lnTo>
                  <a:pt x="11518" y="425881"/>
                </a:lnTo>
                <a:lnTo>
                  <a:pt x="1803" y="373684"/>
                </a:lnTo>
                <a:lnTo>
                  <a:pt x="0" y="338404"/>
                </a:lnTo>
                <a:close/>
              </a:path>
            </a:pathLst>
          </a:custGeom>
          <a:ln w="25559">
            <a:solidFill>
              <a:srgbClr val="A4C0E2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297" y="270611"/>
            <a:ext cx="39827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Tourism</a:t>
            </a:r>
            <a:r>
              <a:rPr dirty="0" spc="-50"/>
              <a:t> </a:t>
            </a:r>
            <a:r>
              <a:rPr dirty="0" spc="-10"/>
              <a:t>packages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7016" y="1497495"/>
            <a:ext cx="6699250" cy="505079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53365" marR="30480" indent="-215900">
              <a:lnSpc>
                <a:spcPts val="3590"/>
              </a:lnSpc>
              <a:spcBef>
                <a:spcPts val="225"/>
              </a:spcBef>
              <a:buFont typeface="Arial"/>
              <a:buChar char="●"/>
              <a:tabLst>
                <a:tab pos="583565" algn="l"/>
                <a:tab pos="584835" algn="l"/>
                <a:tab pos="1339850" algn="l"/>
                <a:tab pos="2316480" algn="l"/>
                <a:tab pos="3930015" algn="l"/>
                <a:tab pos="4754245" algn="l"/>
              </a:tabLst>
            </a:pPr>
            <a:r>
              <a:rPr dirty="0" sz="3000" spc="-110">
                <a:solidFill>
                  <a:srgbClr val="1F3763"/>
                </a:solidFill>
                <a:latin typeface="Calibri"/>
                <a:cs typeface="Calibri"/>
              </a:rPr>
              <a:t>W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e	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o</a:t>
            </a:r>
            <a:r>
              <a:rPr dirty="0" sz="3000" spc="-50">
                <a:solidFill>
                  <a:srgbClr val="1F3763"/>
                </a:solidFill>
                <a:latin typeface="Calibri"/>
                <a:cs typeface="Calibri"/>
              </a:rPr>
              <a:t>f</a:t>
            </a:r>
            <a:r>
              <a:rPr dirty="0" sz="3000" spc="-125">
                <a:solidFill>
                  <a:srgbClr val="1F3763"/>
                </a:solidFill>
                <a:latin typeface="Calibri"/>
                <a:cs typeface="Calibri"/>
              </a:rPr>
              <a:t>f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e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r	t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h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em</a:t>
            </a:r>
            <a:r>
              <a:rPr dirty="0" sz="3000" spc="-40">
                <a:solidFill>
                  <a:srgbClr val="1F3763"/>
                </a:solidFill>
                <a:latin typeface="Calibri"/>
                <a:cs typeface="Calibri"/>
              </a:rPr>
              <a:t>a</a:t>
            </a:r>
            <a:r>
              <a:rPr dirty="0" sz="3000" spc="-15">
                <a:solidFill>
                  <a:srgbClr val="1F3763"/>
                </a:solidFill>
                <a:latin typeface="Calibri"/>
                <a:cs typeface="Calibri"/>
              </a:rPr>
              <a:t>ti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c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	and	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in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s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p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i</a:t>
            </a:r>
            <a:r>
              <a:rPr dirty="0" sz="3000" spc="-65">
                <a:solidFill>
                  <a:srgbClr val="1F3763"/>
                </a:solidFill>
                <a:latin typeface="Calibri"/>
                <a:cs typeface="Calibri"/>
              </a:rPr>
              <a:t>r</a:t>
            </a:r>
            <a:r>
              <a:rPr dirty="0" sz="3000" spc="-30">
                <a:solidFill>
                  <a:srgbClr val="1F3763"/>
                </a:solidFill>
                <a:latin typeface="Calibri"/>
                <a:cs typeface="Calibri"/>
              </a:rPr>
              <a:t>a</a:t>
            </a:r>
            <a:r>
              <a:rPr dirty="0" sz="3000" spc="-15">
                <a:solidFill>
                  <a:srgbClr val="1F3763"/>
                </a:solidFill>
                <a:latin typeface="Calibri"/>
                <a:cs typeface="Calibri"/>
              </a:rPr>
              <a:t>t</a:t>
            </a:r>
            <a:r>
              <a:rPr dirty="0" sz="3000" spc="-25">
                <a:solidFill>
                  <a:srgbClr val="1F3763"/>
                </a:solidFill>
                <a:latin typeface="Calibri"/>
                <a:cs typeface="Calibri"/>
              </a:rPr>
              <a:t>i</a:t>
            </a:r>
            <a:r>
              <a:rPr dirty="0" sz="3000" spc="5">
                <a:solidFill>
                  <a:srgbClr val="1F3763"/>
                </a:solidFill>
                <a:latin typeface="Calibri"/>
                <a:cs typeface="Calibri"/>
              </a:rPr>
              <a:t>o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n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al  </a:t>
            </a:r>
            <a:r>
              <a:rPr dirty="0" sz="3000" spc="-15">
                <a:solidFill>
                  <a:srgbClr val="1F3763"/>
                </a:solidFill>
                <a:latin typeface="Calibri"/>
                <a:cs typeface="Calibri"/>
              </a:rPr>
              <a:t>packages </a:t>
            </a:r>
            <a:r>
              <a:rPr dirty="0" sz="3000" spc="-20">
                <a:solidFill>
                  <a:srgbClr val="1F3763"/>
                </a:solidFill>
                <a:latin typeface="Calibri"/>
                <a:cs typeface="Calibri"/>
              </a:rPr>
              <a:t>to 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our amazing</a:t>
            </a:r>
            <a:r>
              <a:rPr dirty="0" sz="3000" spc="-3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dirty="0" sz="3000" spc="-15">
                <a:solidFill>
                  <a:srgbClr val="1F3763"/>
                </a:solidFill>
                <a:latin typeface="Calibri"/>
                <a:cs typeface="Calibri"/>
              </a:rPr>
              <a:t>destinations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F3763"/>
              </a:buClr>
              <a:buFont typeface="Arial"/>
              <a:buChar char="●"/>
            </a:pPr>
            <a:endParaRPr sz="3000">
              <a:latin typeface="Times New Roman"/>
              <a:cs typeface="Times New Roman"/>
            </a:endParaRPr>
          </a:p>
          <a:p>
            <a:pPr marL="507365" indent="-469900">
              <a:lnSpc>
                <a:spcPct val="100000"/>
              </a:lnSpc>
              <a:buFont typeface="Arial"/>
              <a:buChar char="●"/>
              <a:tabLst>
                <a:tab pos="507365" algn="l"/>
                <a:tab pos="508000" algn="l"/>
                <a:tab pos="1188720" algn="l"/>
                <a:tab pos="2085975" algn="l"/>
                <a:tab pos="3422015" algn="l"/>
                <a:tab pos="3770629" algn="l"/>
                <a:tab pos="5444490" algn="l"/>
              </a:tabLst>
            </a:pPr>
            <a:r>
              <a:rPr dirty="0" sz="3000" spc="-55">
                <a:solidFill>
                  <a:srgbClr val="1F3763"/>
                </a:solidFill>
                <a:latin typeface="Calibri"/>
                <a:cs typeface="Calibri"/>
              </a:rPr>
              <a:t>We	</a:t>
            </a:r>
            <a:r>
              <a:rPr dirty="0" sz="3000" spc="-30">
                <a:solidFill>
                  <a:srgbClr val="1F3763"/>
                </a:solidFill>
                <a:latin typeface="Calibri"/>
                <a:cs typeface="Calibri"/>
              </a:rPr>
              <a:t>have	</a:t>
            </a:r>
            <a:r>
              <a:rPr dirty="0" sz="3000" spc="-20">
                <a:solidFill>
                  <a:srgbClr val="1F3763"/>
                </a:solidFill>
                <a:latin typeface="Calibri"/>
                <a:cs typeface="Calibri"/>
              </a:rPr>
              <a:t>created	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a	</a:t>
            </a:r>
            <a:r>
              <a:rPr dirty="0" sz="3000" spc="-20">
                <a:solidFill>
                  <a:srgbClr val="1F3763"/>
                </a:solidFill>
                <a:latin typeface="Calibri"/>
                <a:cs typeface="Calibri"/>
              </a:rPr>
              <a:t>corporate	</a:t>
            </a:r>
            <a:r>
              <a:rPr dirty="0" sz="3000" spc="-15">
                <a:solidFill>
                  <a:srgbClr val="1F3763"/>
                </a:solidFill>
                <a:latin typeface="Calibri"/>
                <a:cs typeface="Calibri"/>
              </a:rPr>
              <a:t>product</a:t>
            </a:r>
            <a:endParaRPr sz="3000">
              <a:latin typeface="Calibri"/>
              <a:cs typeface="Calibri"/>
            </a:endParaRPr>
          </a:p>
          <a:p>
            <a:pPr marL="253365" marR="31115">
              <a:lnSpc>
                <a:spcPct val="100000"/>
              </a:lnSpc>
              <a:tabLst>
                <a:tab pos="1830705" algn="l"/>
                <a:tab pos="3619500" algn="l"/>
                <a:tab pos="4984750" algn="l"/>
                <a:tab pos="5501005" algn="l"/>
              </a:tabLst>
            </a:pPr>
            <a:r>
              <a:rPr dirty="0" sz="3000" spc="-290">
                <a:solidFill>
                  <a:srgbClr val="1F3763"/>
                </a:solidFill>
                <a:latin typeface="Calibri"/>
                <a:cs typeface="Calibri"/>
              </a:rPr>
              <a:t>„</a:t>
            </a:r>
            <a:r>
              <a:rPr dirty="0" sz="3000" spc="-275">
                <a:solidFill>
                  <a:srgbClr val="1F3763"/>
                </a:solidFill>
                <a:latin typeface="Calibri"/>
                <a:cs typeface="Calibri"/>
              </a:rPr>
              <a:t>T</a:t>
            </a:r>
            <a:r>
              <a:rPr dirty="0" sz="3000" spc="5">
                <a:solidFill>
                  <a:srgbClr val="1F3763"/>
                </a:solidFill>
                <a:latin typeface="Calibri"/>
                <a:cs typeface="Calibri"/>
              </a:rPr>
              <a:t>o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u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ris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m	pac</a:t>
            </a:r>
            <a:r>
              <a:rPr dirty="0" sz="3000" spc="-55">
                <a:solidFill>
                  <a:srgbClr val="1F3763"/>
                </a:solidFill>
                <a:latin typeface="Calibri"/>
                <a:cs typeface="Calibri"/>
              </a:rPr>
              <a:t>k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a</a:t>
            </a:r>
            <a:r>
              <a:rPr dirty="0" sz="3000" spc="-30">
                <a:solidFill>
                  <a:srgbClr val="1F3763"/>
                </a:solidFill>
                <a:latin typeface="Calibri"/>
                <a:cs typeface="Calibri"/>
              </a:rPr>
              <a:t>g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e</a:t>
            </a:r>
            <a:r>
              <a:rPr dirty="0" sz="3000" spc="-60">
                <a:solidFill>
                  <a:srgbClr val="1F3763"/>
                </a:solidFill>
                <a:latin typeface="Calibri"/>
                <a:cs typeface="Calibri"/>
              </a:rPr>
              <a:t>s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“	d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i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v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id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e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d	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i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n	t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h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emes  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and</a:t>
            </a:r>
            <a:r>
              <a:rPr dirty="0" sz="3000" spc="-25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dirty="0" sz="3000" spc="-20">
                <a:solidFill>
                  <a:srgbClr val="1F3763"/>
                </a:solidFill>
                <a:latin typeface="Calibri"/>
                <a:cs typeface="Calibri"/>
              </a:rPr>
              <a:t>interests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Times New Roman"/>
              <a:cs typeface="Times New Roman"/>
            </a:endParaRPr>
          </a:p>
          <a:p>
            <a:pPr marL="426084" indent="-388620">
              <a:lnSpc>
                <a:spcPts val="3595"/>
              </a:lnSpc>
              <a:spcBef>
                <a:spcPts val="5"/>
              </a:spcBef>
              <a:buFont typeface="Arial"/>
              <a:buChar char="●"/>
              <a:tabLst>
                <a:tab pos="426720" algn="l"/>
              </a:tabLst>
            </a:pP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The </a:t>
            </a:r>
            <a:r>
              <a:rPr dirty="0" sz="3000" spc="-15">
                <a:solidFill>
                  <a:srgbClr val="1F3763"/>
                </a:solidFill>
                <a:latin typeface="Calibri"/>
                <a:cs typeface="Calibri"/>
              </a:rPr>
              <a:t>packages are</a:t>
            </a:r>
            <a:r>
              <a:rPr dirty="0" sz="3000" spc="-3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dirty="0" sz="3000" spc="-15">
                <a:solidFill>
                  <a:srgbClr val="1F3763"/>
                </a:solidFill>
                <a:latin typeface="Calibri"/>
                <a:cs typeface="Calibri"/>
              </a:rPr>
              <a:t>available:</a:t>
            </a:r>
            <a:endParaRPr sz="3000">
              <a:latin typeface="Calibri"/>
              <a:cs typeface="Calibri"/>
            </a:endParaRPr>
          </a:p>
          <a:p>
            <a:pPr lvl="1" marL="541020" indent="-201930">
              <a:lnSpc>
                <a:spcPts val="3595"/>
              </a:lnSpc>
              <a:buChar char="-"/>
              <a:tabLst>
                <a:tab pos="541655" algn="l"/>
              </a:tabLst>
            </a:pP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online 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on 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the </a:t>
            </a:r>
            <a:r>
              <a:rPr dirty="0" sz="3000" spc="-45">
                <a:solidFill>
                  <a:srgbClr val="1F3763"/>
                </a:solidFill>
                <a:latin typeface="Calibri"/>
                <a:cs typeface="Calibri"/>
              </a:rPr>
              <a:t>EHTTA</a:t>
            </a:r>
            <a:r>
              <a:rPr dirty="0" sz="3000" spc="-6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dirty="0" sz="3000" spc="-20">
                <a:solidFill>
                  <a:srgbClr val="1F3763"/>
                </a:solidFill>
                <a:latin typeface="Calibri"/>
                <a:cs typeface="Calibri"/>
              </a:rPr>
              <a:t>website</a:t>
            </a:r>
            <a:endParaRPr sz="3000">
              <a:latin typeface="Calibri"/>
              <a:cs typeface="Calibri"/>
            </a:endParaRPr>
          </a:p>
          <a:p>
            <a:pPr lvl="1" marL="253365" marR="274955" indent="86360">
              <a:lnSpc>
                <a:spcPct val="100000"/>
              </a:lnSpc>
              <a:buChar char="-"/>
              <a:tabLst>
                <a:tab pos="541655" algn="l"/>
              </a:tabLst>
            </a:pP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in the </a:t>
            </a:r>
            <a:r>
              <a:rPr dirty="0" sz="3000" spc="-20">
                <a:solidFill>
                  <a:srgbClr val="1F3763"/>
                </a:solidFill>
                <a:latin typeface="Calibri"/>
                <a:cs typeface="Calibri"/>
              </a:rPr>
              <a:t>brochure: </a:t>
            </a:r>
            <a:r>
              <a:rPr dirty="0" u="heavy" sz="3000" spc="-2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heavy" sz="3000" spc="-25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2"/>
              </a:rPr>
              <a:t>https://ehtta.eu/portal/ehtta/download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31837" y="384711"/>
            <a:ext cx="4664163" cy="5878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3694" y="284657"/>
            <a:ext cx="49371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How </a:t>
            </a:r>
            <a:r>
              <a:rPr dirty="0" spc="-20"/>
              <a:t>to </a:t>
            </a:r>
            <a:r>
              <a:rPr dirty="0" spc="-5"/>
              <a:t>buy </a:t>
            </a:r>
            <a:r>
              <a:rPr dirty="0"/>
              <a:t>a</a:t>
            </a:r>
            <a:r>
              <a:rPr dirty="0" spc="-70"/>
              <a:t> </a:t>
            </a:r>
            <a:r>
              <a:rPr dirty="0" spc="-20"/>
              <a:t>package</a:t>
            </a:r>
          </a:p>
        </p:txBody>
      </p:sp>
      <p:sp>
        <p:nvSpPr>
          <p:cNvPr id="3" name="object 3"/>
          <p:cNvSpPr/>
          <p:nvPr/>
        </p:nvSpPr>
        <p:spPr>
          <a:xfrm>
            <a:off x="716394" y="1805762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 h="0">
                <a:moveTo>
                  <a:pt x="0" y="0"/>
                </a:moveTo>
                <a:lnTo>
                  <a:pt x="127076" y="0"/>
                </a:lnTo>
              </a:path>
            </a:pathLst>
          </a:custGeom>
          <a:ln w="35636">
            <a:solidFill>
              <a:srgbClr val="1F376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07995" y="3743655"/>
            <a:ext cx="1824469" cy="1272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77362" y="4788357"/>
            <a:ext cx="1571625" cy="354330"/>
          </a:xfrm>
          <a:custGeom>
            <a:avLst/>
            <a:gdLst/>
            <a:ahLst/>
            <a:cxnLst/>
            <a:rect l="l" t="t" r="r" b="b"/>
            <a:pathLst>
              <a:path w="1571625" h="354329">
                <a:moveTo>
                  <a:pt x="1571396" y="0"/>
                </a:moveTo>
                <a:lnTo>
                  <a:pt x="0" y="0"/>
                </a:lnTo>
                <a:lnTo>
                  <a:pt x="0" y="354241"/>
                </a:lnTo>
                <a:lnTo>
                  <a:pt x="1571396" y="354241"/>
                </a:lnTo>
                <a:lnTo>
                  <a:pt x="1571396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77362" y="4788357"/>
            <a:ext cx="1571625" cy="354330"/>
          </a:xfrm>
          <a:custGeom>
            <a:avLst/>
            <a:gdLst/>
            <a:ahLst/>
            <a:cxnLst/>
            <a:rect l="l" t="t" r="r" b="b"/>
            <a:pathLst>
              <a:path w="1571625" h="354329">
                <a:moveTo>
                  <a:pt x="785875" y="354241"/>
                </a:moveTo>
                <a:lnTo>
                  <a:pt x="0" y="354241"/>
                </a:lnTo>
                <a:lnTo>
                  <a:pt x="0" y="0"/>
                </a:lnTo>
                <a:lnTo>
                  <a:pt x="1571396" y="0"/>
                </a:lnTo>
                <a:lnTo>
                  <a:pt x="1571396" y="354241"/>
                </a:lnTo>
                <a:lnTo>
                  <a:pt x="785875" y="354241"/>
                </a:lnTo>
                <a:close/>
              </a:path>
            </a:pathLst>
          </a:custGeom>
          <a:ln w="2555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177362" y="4850167"/>
            <a:ext cx="1571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367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Pure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Spa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Experience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61597" y="3743655"/>
            <a:ext cx="1824469" cy="1272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30964" y="4788357"/>
            <a:ext cx="1571625" cy="354330"/>
          </a:xfrm>
          <a:custGeom>
            <a:avLst/>
            <a:gdLst/>
            <a:ahLst/>
            <a:cxnLst/>
            <a:rect l="l" t="t" r="r" b="b"/>
            <a:pathLst>
              <a:path w="1571625" h="354329">
                <a:moveTo>
                  <a:pt x="1571396" y="0"/>
                </a:moveTo>
                <a:lnTo>
                  <a:pt x="0" y="0"/>
                </a:lnTo>
                <a:lnTo>
                  <a:pt x="0" y="354241"/>
                </a:lnTo>
                <a:lnTo>
                  <a:pt x="1571396" y="354241"/>
                </a:lnTo>
                <a:lnTo>
                  <a:pt x="1571396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30964" y="4788357"/>
            <a:ext cx="1571625" cy="354330"/>
          </a:xfrm>
          <a:custGeom>
            <a:avLst/>
            <a:gdLst/>
            <a:ahLst/>
            <a:cxnLst/>
            <a:rect l="l" t="t" r="r" b="b"/>
            <a:pathLst>
              <a:path w="1571625" h="354329">
                <a:moveTo>
                  <a:pt x="785876" y="354241"/>
                </a:moveTo>
                <a:lnTo>
                  <a:pt x="0" y="354241"/>
                </a:lnTo>
                <a:lnTo>
                  <a:pt x="0" y="0"/>
                </a:lnTo>
                <a:lnTo>
                  <a:pt x="1571396" y="0"/>
                </a:lnTo>
                <a:lnTo>
                  <a:pt x="1571396" y="354241"/>
                </a:lnTo>
                <a:lnTo>
                  <a:pt x="785876" y="354241"/>
                </a:lnTo>
                <a:close/>
              </a:path>
            </a:pathLst>
          </a:custGeom>
          <a:ln w="2555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430964" y="4850167"/>
            <a:ext cx="1571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Ancient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Spa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Traditions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15200" y="3743655"/>
            <a:ext cx="1824469" cy="1272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84554" y="4788357"/>
            <a:ext cx="1571625" cy="354330"/>
          </a:xfrm>
          <a:custGeom>
            <a:avLst/>
            <a:gdLst/>
            <a:ahLst/>
            <a:cxnLst/>
            <a:rect l="l" t="t" r="r" b="b"/>
            <a:pathLst>
              <a:path w="1571625" h="354329">
                <a:moveTo>
                  <a:pt x="1571409" y="0"/>
                </a:moveTo>
                <a:lnTo>
                  <a:pt x="0" y="0"/>
                </a:lnTo>
                <a:lnTo>
                  <a:pt x="0" y="354241"/>
                </a:lnTo>
                <a:lnTo>
                  <a:pt x="1571409" y="354241"/>
                </a:lnTo>
                <a:lnTo>
                  <a:pt x="1571409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84554" y="4788357"/>
            <a:ext cx="1571625" cy="354330"/>
          </a:xfrm>
          <a:custGeom>
            <a:avLst/>
            <a:gdLst/>
            <a:ahLst/>
            <a:cxnLst/>
            <a:rect l="l" t="t" r="r" b="b"/>
            <a:pathLst>
              <a:path w="1571625" h="354329">
                <a:moveTo>
                  <a:pt x="785888" y="354241"/>
                </a:moveTo>
                <a:lnTo>
                  <a:pt x="0" y="354241"/>
                </a:lnTo>
                <a:lnTo>
                  <a:pt x="0" y="0"/>
                </a:lnTo>
                <a:lnTo>
                  <a:pt x="1571409" y="0"/>
                </a:lnTo>
                <a:lnTo>
                  <a:pt x="1571409" y="354241"/>
                </a:lnTo>
                <a:lnTo>
                  <a:pt x="785888" y="354241"/>
                </a:lnTo>
                <a:close/>
              </a:path>
            </a:pathLst>
          </a:custGeom>
          <a:ln w="2555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684554" y="4767732"/>
            <a:ext cx="1571625" cy="37211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414020" marR="400685" indent="-41275">
              <a:lnSpc>
                <a:spcPts val="1290"/>
              </a:lnSpc>
              <a:spcBef>
                <a:spcPts val="265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mic 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Experiences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07995" y="5329097"/>
            <a:ext cx="1824469" cy="12722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77362" y="6374155"/>
            <a:ext cx="1571625" cy="354330"/>
          </a:xfrm>
          <a:custGeom>
            <a:avLst/>
            <a:gdLst/>
            <a:ahLst/>
            <a:cxnLst/>
            <a:rect l="l" t="t" r="r" b="b"/>
            <a:pathLst>
              <a:path w="1571625" h="354329">
                <a:moveTo>
                  <a:pt x="1571396" y="0"/>
                </a:moveTo>
                <a:lnTo>
                  <a:pt x="0" y="0"/>
                </a:lnTo>
                <a:lnTo>
                  <a:pt x="0" y="354241"/>
                </a:lnTo>
                <a:lnTo>
                  <a:pt x="1571396" y="354241"/>
                </a:lnTo>
                <a:lnTo>
                  <a:pt x="1571396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77362" y="6374155"/>
            <a:ext cx="1571625" cy="354330"/>
          </a:xfrm>
          <a:custGeom>
            <a:avLst/>
            <a:gdLst/>
            <a:ahLst/>
            <a:cxnLst/>
            <a:rect l="l" t="t" r="r" b="b"/>
            <a:pathLst>
              <a:path w="1571625" h="354329">
                <a:moveTo>
                  <a:pt x="785875" y="354241"/>
                </a:moveTo>
                <a:lnTo>
                  <a:pt x="0" y="354241"/>
                </a:lnTo>
                <a:lnTo>
                  <a:pt x="0" y="0"/>
                </a:lnTo>
                <a:lnTo>
                  <a:pt x="1571396" y="0"/>
                </a:lnTo>
                <a:lnTo>
                  <a:pt x="1571396" y="354241"/>
                </a:lnTo>
                <a:lnTo>
                  <a:pt x="785875" y="354241"/>
                </a:lnTo>
                <a:close/>
              </a:path>
            </a:pathLst>
          </a:custGeom>
          <a:ln w="2555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515296" y="6435255"/>
            <a:ext cx="8953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61597" y="5329097"/>
            <a:ext cx="1824469" cy="12722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30964" y="6374155"/>
            <a:ext cx="1571625" cy="354330"/>
          </a:xfrm>
          <a:custGeom>
            <a:avLst/>
            <a:gdLst/>
            <a:ahLst/>
            <a:cxnLst/>
            <a:rect l="l" t="t" r="r" b="b"/>
            <a:pathLst>
              <a:path w="1571625" h="354329">
                <a:moveTo>
                  <a:pt x="1571396" y="0"/>
                </a:moveTo>
                <a:lnTo>
                  <a:pt x="0" y="0"/>
                </a:lnTo>
                <a:lnTo>
                  <a:pt x="0" y="354241"/>
                </a:lnTo>
                <a:lnTo>
                  <a:pt x="1571396" y="354241"/>
                </a:lnTo>
                <a:lnTo>
                  <a:pt x="1571396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430964" y="6374155"/>
            <a:ext cx="1571625" cy="354330"/>
          </a:xfrm>
          <a:custGeom>
            <a:avLst/>
            <a:gdLst/>
            <a:ahLst/>
            <a:cxnLst/>
            <a:rect l="l" t="t" r="r" b="b"/>
            <a:pathLst>
              <a:path w="1571625" h="354329">
                <a:moveTo>
                  <a:pt x="785876" y="354241"/>
                </a:moveTo>
                <a:lnTo>
                  <a:pt x="0" y="354241"/>
                </a:lnTo>
                <a:lnTo>
                  <a:pt x="0" y="0"/>
                </a:lnTo>
                <a:lnTo>
                  <a:pt x="1571396" y="0"/>
                </a:lnTo>
                <a:lnTo>
                  <a:pt x="1571396" y="354241"/>
                </a:lnTo>
                <a:lnTo>
                  <a:pt x="785876" y="354241"/>
                </a:lnTo>
                <a:close/>
              </a:path>
            </a:pathLst>
          </a:custGeom>
          <a:ln w="2555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811380" y="6435255"/>
            <a:ext cx="8108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Out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15200" y="5329097"/>
            <a:ext cx="1824469" cy="12722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684554" y="6374155"/>
            <a:ext cx="1571625" cy="354330"/>
          </a:xfrm>
          <a:custGeom>
            <a:avLst/>
            <a:gdLst/>
            <a:ahLst/>
            <a:cxnLst/>
            <a:rect l="l" t="t" r="r" b="b"/>
            <a:pathLst>
              <a:path w="1571625" h="354329">
                <a:moveTo>
                  <a:pt x="1571409" y="0"/>
                </a:moveTo>
                <a:lnTo>
                  <a:pt x="0" y="0"/>
                </a:lnTo>
                <a:lnTo>
                  <a:pt x="0" y="354241"/>
                </a:lnTo>
                <a:lnTo>
                  <a:pt x="1571409" y="354241"/>
                </a:lnTo>
                <a:lnTo>
                  <a:pt x="1571409" y="0"/>
                </a:lnTo>
                <a:close/>
              </a:path>
            </a:pathLst>
          </a:custGeom>
          <a:solidFill>
            <a:srgbClr val="5A9A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684554" y="6374155"/>
            <a:ext cx="1571625" cy="354330"/>
          </a:xfrm>
          <a:custGeom>
            <a:avLst/>
            <a:gdLst/>
            <a:ahLst/>
            <a:cxnLst/>
            <a:rect l="l" t="t" r="r" b="b"/>
            <a:pathLst>
              <a:path w="1571625" h="354329">
                <a:moveTo>
                  <a:pt x="785888" y="354241"/>
                </a:moveTo>
                <a:lnTo>
                  <a:pt x="0" y="354241"/>
                </a:lnTo>
                <a:lnTo>
                  <a:pt x="0" y="0"/>
                </a:lnTo>
                <a:lnTo>
                  <a:pt x="1571409" y="0"/>
                </a:lnTo>
                <a:lnTo>
                  <a:pt x="1571409" y="354241"/>
                </a:lnTo>
                <a:lnTo>
                  <a:pt x="785888" y="354241"/>
                </a:lnTo>
                <a:close/>
              </a:path>
            </a:pathLst>
          </a:custGeom>
          <a:ln w="2555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935023" y="6435255"/>
            <a:ext cx="10693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Keep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discovering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2236" y="1191488"/>
            <a:ext cx="10547985" cy="2310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 marR="2611120">
              <a:lnSpc>
                <a:spcPct val="100000"/>
              </a:lnSpc>
              <a:spcBef>
                <a:spcPts val="100"/>
              </a:spcBef>
              <a:buSzPct val="96666"/>
              <a:buFont typeface="Arial"/>
              <a:buChar char="●"/>
              <a:tabLst>
                <a:tab pos="328930" algn="l"/>
                <a:tab pos="1812925" algn="l"/>
              </a:tabLst>
            </a:pP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visit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the	</a:t>
            </a:r>
            <a:r>
              <a:rPr dirty="0" sz="3000" spc="-15">
                <a:solidFill>
                  <a:srgbClr val="1F3763"/>
                </a:solidFill>
                <a:latin typeface="Calibri"/>
                <a:cs typeface="Calibri"/>
              </a:rPr>
              <a:t>TOURISM 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section 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in the </a:t>
            </a:r>
            <a:r>
              <a:rPr dirty="0" sz="3000" spc="-45">
                <a:solidFill>
                  <a:srgbClr val="1F3763"/>
                </a:solidFill>
                <a:latin typeface="Calibri"/>
                <a:cs typeface="Calibri"/>
              </a:rPr>
              <a:t>EHTTA </a:t>
            </a:r>
            <a:r>
              <a:rPr dirty="0" sz="3000" spc="-15">
                <a:solidFill>
                  <a:srgbClr val="1F3763"/>
                </a:solidFill>
                <a:latin typeface="Calibri"/>
                <a:cs typeface="Calibri"/>
              </a:rPr>
              <a:t>website: </a:t>
            </a:r>
            <a:r>
              <a:rPr dirty="0" u="heavy" sz="3000" spc="-15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dirty="0" u="heavy" sz="3000" spc="-2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8"/>
              </a:rPr>
              <a:t>https</a:t>
            </a:r>
            <a:r>
              <a:rPr dirty="0" u="heavy" sz="3000" spc="-2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8"/>
              </a:rPr>
              <a:t>://ehtta.eu/portal/tourism/</a:t>
            </a:r>
            <a:endParaRPr sz="3000">
              <a:latin typeface="Calibri"/>
              <a:cs typeface="Calibri"/>
            </a:endParaRPr>
          </a:p>
          <a:p>
            <a:pPr marL="328295" indent="-303530">
              <a:lnSpc>
                <a:spcPts val="3595"/>
              </a:lnSpc>
              <a:buSzPct val="96666"/>
              <a:buFont typeface="Arial"/>
              <a:buChar char="●"/>
              <a:tabLst>
                <a:tab pos="328930" algn="l"/>
              </a:tabLst>
            </a:pP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click on the </a:t>
            </a:r>
            <a:r>
              <a:rPr dirty="0" sz="3000" spc="-15">
                <a:solidFill>
                  <a:srgbClr val="1F3763"/>
                </a:solidFill>
                <a:latin typeface="Calibri"/>
                <a:cs typeface="Calibri"/>
              </a:rPr>
              <a:t>thematic 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section 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and look </a:t>
            </a:r>
            <a:r>
              <a:rPr dirty="0" sz="3000" spc="-20">
                <a:solidFill>
                  <a:srgbClr val="1F3763"/>
                </a:solidFill>
                <a:latin typeface="Calibri"/>
                <a:cs typeface="Calibri"/>
              </a:rPr>
              <a:t>for </a:t>
            </a:r>
            <a:r>
              <a:rPr dirty="0" sz="3000" spc="-15">
                <a:solidFill>
                  <a:srgbClr val="1F3763"/>
                </a:solidFill>
                <a:latin typeface="Calibri"/>
                <a:cs typeface="Calibri"/>
              </a:rPr>
              <a:t>your </a:t>
            </a:r>
            <a:r>
              <a:rPr dirty="0" sz="3000" spc="-25">
                <a:solidFill>
                  <a:srgbClr val="1F3763"/>
                </a:solidFill>
                <a:latin typeface="Calibri"/>
                <a:cs typeface="Calibri"/>
              </a:rPr>
              <a:t>favourite</a:t>
            </a:r>
            <a:r>
              <a:rPr dirty="0" sz="3000" spc="85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dirty="0" sz="3000" spc="-35">
                <a:solidFill>
                  <a:srgbClr val="1F3763"/>
                </a:solidFill>
                <a:latin typeface="Calibri"/>
                <a:cs typeface="Calibri"/>
              </a:rPr>
              <a:t>offer</a:t>
            </a:r>
            <a:endParaRPr sz="3000">
              <a:latin typeface="Calibri"/>
              <a:cs typeface="Calibri"/>
            </a:endParaRPr>
          </a:p>
          <a:p>
            <a:pPr marL="241300" marR="17780" indent="-216535">
              <a:lnSpc>
                <a:spcPts val="3600"/>
              </a:lnSpc>
              <a:spcBef>
                <a:spcPts val="110"/>
              </a:spcBef>
              <a:buSzPct val="96666"/>
              <a:buFont typeface="Arial"/>
              <a:buChar char="●"/>
              <a:tabLst>
                <a:tab pos="328930" algn="l"/>
                <a:tab pos="1207770" algn="l"/>
                <a:tab pos="1819275" algn="l"/>
                <a:tab pos="2393950" algn="l"/>
                <a:tab pos="3151505" algn="l"/>
                <a:tab pos="3942715" algn="l"/>
                <a:tab pos="4724400" algn="l"/>
                <a:tab pos="5149850" algn="l"/>
                <a:tab pos="6510655" algn="l"/>
                <a:tab pos="7468234" algn="l"/>
                <a:tab pos="8194675" algn="l"/>
                <a:tab pos="9298940" algn="l"/>
              </a:tabLst>
            </a:pP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c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l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ic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k	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o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n	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i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ts	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li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nk	a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n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d	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b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uy	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i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t	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di</a:t>
            </a:r>
            <a:r>
              <a:rPr dirty="0" sz="3000" spc="-35">
                <a:solidFill>
                  <a:srgbClr val="1F3763"/>
                </a:solidFill>
                <a:latin typeface="Calibri"/>
                <a:cs typeface="Calibri"/>
              </a:rPr>
              <a:t>r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ec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t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l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y	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f</a:t>
            </a:r>
            <a:r>
              <a:rPr dirty="0" sz="3000" spc="-50">
                <a:solidFill>
                  <a:srgbClr val="1F3763"/>
                </a:solidFill>
                <a:latin typeface="Calibri"/>
                <a:cs typeface="Calibri"/>
              </a:rPr>
              <a:t>r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o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m	t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h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e	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h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o</a:t>
            </a:r>
            <a:r>
              <a:rPr dirty="0" sz="3000" spc="-35">
                <a:solidFill>
                  <a:srgbClr val="1F3763"/>
                </a:solidFill>
                <a:latin typeface="Calibri"/>
                <a:cs typeface="Calibri"/>
              </a:rPr>
              <a:t>t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el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,	t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h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er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mal  </a:t>
            </a:r>
            <a:r>
              <a:rPr dirty="0" sz="3000" spc="-15">
                <a:solidFill>
                  <a:srgbClr val="1F3763"/>
                </a:solidFill>
                <a:latin typeface="Calibri"/>
                <a:cs typeface="Calibri"/>
              </a:rPr>
              <a:t>establishment, 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B&amp;b or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 farmhouse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138430" marR="5080" indent="-126364">
              <a:lnSpc>
                <a:spcPts val="4740"/>
              </a:lnSpc>
              <a:spcBef>
                <a:spcPts val="705"/>
              </a:spcBef>
            </a:pPr>
            <a:r>
              <a:rPr dirty="0" spc="-20"/>
              <a:t>Festivents...link your </a:t>
            </a:r>
            <a:r>
              <a:rPr dirty="0" spc="-35"/>
              <a:t>travel </a:t>
            </a:r>
            <a:r>
              <a:rPr dirty="0" spc="-20"/>
              <a:t>to </a:t>
            </a:r>
            <a:r>
              <a:rPr dirty="0"/>
              <a:t>the </a:t>
            </a:r>
            <a:r>
              <a:rPr dirty="0" u="none"/>
              <a:t> </a:t>
            </a:r>
            <a:r>
              <a:rPr dirty="0" spc="-45"/>
              <a:t>CULTURAL </a:t>
            </a:r>
            <a:r>
              <a:rPr dirty="0" spc="-10"/>
              <a:t>EVENTS</a:t>
            </a:r>
            <a:r>
              <a:rPr dirty="0"/>
              <a:t> </a:t>
            </a:r>
            <a:r>
              <a:rPr dirty="0" spc="-10"/>
              <a:t>CALENDAR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2945" y="1413611"/>
            <a:ext cx="897572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7965" marR="5080" indent="-21590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01320" algn="l"/>
              </a:tabLst>
            </a:pP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Visit the daily </a:t>
            </a:r>
            <a:r>
              <a:rPr dirty="0" sz="3000" spc="-15">
                <a:solidFill>
                  <a:srgbClr val="1F3763"/>
                </a:solidFill>
                <a:latin typeface="Calibri"/>
                <a:cs typeface="Calibri"/>
              </a:rPr>
              <a:t>updated 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calendar </a:t>
            </a:r>
            <a:r>
              <a:rPr dirty="0" sz="3000">
                <a:solidFill>
                  <a:srgbClr val="1F3763"/>
                </a:solidFill>
                <a:latin typeface="Calibri"/>
                <a:cs typeface="Calibri"/>
              </a:rPr>
              <a:t>of </a:t>
            </a:r>
            <a:r>
              <a:rPr dirty="0" sz="3000" spc="-20">
                <a:solidFill>
                  <a:srgbClr val="1F3763"/>
                </a:solidFill>
                <a:latin typeface="Calibri"/>
                <a:cs typeface="Calibri"/>
              </a:rPr>
              <a:t>events at </a:t>
            </a:r>
            <a:r>
              <a:rPr dirty="0" sz="3000" spc="-5">
                <a:solidFill>
                  <a:srgbClr val="1F3763"/>
                </a:solidFill>
                <a:latin typeface="Calibri"/>
                <a:cs typeface="Calibri"/>
              </a:rPr>
              <a:t>the </a:t>
            </a:r>
            <a:r>
              <a:rPr dirty="0" sz="3000" spc="-10">
                <a:solidFill>
                  <a:srgbClr val="1F3763"/>
                </a:solidFill>
                <a:latin typeface="Calibri"/>
                <a:cs typeface="Calibri"/>
              </a:rPr>
              <a:t>section  FESTIEVENTS</a:t>
            </a:r>
            <a:r>
              <a:rPr dirty="0" sz="3000" spc="5">
                <a:solidFill>
                  <a:srgbClr val="0462C0"/>
                </a:solidFill>
                <a:latin typeface="Calibri"/>
                <a:cs typeface="Calibri"/>
              </a:rPr>
              <a:t> </a:t>
            </a:r>
            <a:r>
              <a:rPr dirty="0" u="heavy" sz="3000" spc="-25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2"/>
              </a:rPr>
              <a:t>https://ehtta.eu/portal/events/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41754" y="2367000"/>
            <a:ext cx="3868204" cy="2021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8004" y="3036608"/>
            <a:ext cx="4018318" cy="20721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31996" y="3966476"/>
            <a:ext cx="5146560" cy="2726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825" y="1544294"/>
            <a:ext cx="4836160" cy="4899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51989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4 – 6 </a:t>
            </a:r>
            <a:r>
              <a:rPr dirty="0" sz="2000" spc="-5" b="1">
                <a:solidFill>
                  <a:srgbClr val="1F3763"/>
                </a:solidFill>
                <a:latin typeface="Calibri"/>
                <a:cs typeface="Calibri"/>
              </a:rPr>
              <a:t>November 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-</a:t>
            </a:r>
            <a:r>
              <a:rPr dirty="0" sz="2000" spc="-75" b="1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1F3763"/>
                </a:solidFill>
                <a:latin typeface="Calibri"/>
                <a:cs typeface="Calibri"/>
              </a:rPr>
              <a:t>LONDON  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WTM London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400"/>
              </a:lnSpc>
              <a:spcBef>
                <a:spcPts val="70"/>
              </a:spcBef>
            </a:pP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It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provides 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an </a:t>
            </a:r>
            <a:r>
              <a:rPr dirty="0" sz="2000" spc="-15">
                <a:solidFill>
                  <a:srgbClr val="1F3763"/>
                </a:solidFill>
                <a:latin typeface="Calibri"/>
                <a:cs typeface="Calibri"/>
              </a:rPr>
              <a:t>exclusive platform </a:t>
            </a:r>
            <a:r>
              <a:rPr dirty="0" sz="2000" spc="-20">
                <a:solidFill>
                  <a:srgbClr val="1F3763"/>
                </a:solidFill>
                <a:latin typeface="Calibri"/>
                <a:cs typeface="Calibri"/>
              </a:rPr>
              <a:t>for 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spa and  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wellness </a:t>
            </a:r>
            <a:r>
              <a:rPr dirty="0" sz="2000" spc="-20">
                <a:solidFill>
                  <a:srgbClr val="1F3763"/>
                </a:solidFill>
                <a:latin typeface="Calibri"/>
                <a:cs typeface="Calibri"/>
              </a:rPr>
              <a:t>travel 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buyers 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and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suppliers  </a:t>
            </a:r>
            <a:r>
              <a:rPr dirty="0" sz="2000" spc="-15">
                <a:solidFill>
                  <a:srgbClr val="1F3763"/>
                </a:solidFill>
                <a:latin typeface="Calibri"/>
                <a:cs typeface="Calibri"/>
              </a:rPr>
              <a:t>to  </a:t>
            </a:r>
            <a:r>
              <a:rPr dirty="0" sz="2000" spc="16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meet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400"/>
              </a:lnSpc>
              <a:tabLst>
                <a:tab pos="532765" algn="l"/>
                <a:tab pos="1495425" algn="l"/>
                <a:tab pos="2510155" algn="l"/>
                <a:tab pos="3098800" algn="l"/>
                <a:tab pos="3785235" algn="l"/>
                <a:tab pos="4378325" algn="l"/>
                <a:tab pos="4699000" algn="l"/>
              </a:tabLst>
            </a:pP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	</a:t>
            </a:r>
            <a:r>
              <a:rPr dirty="0" sz="2000" spc="-30">
                <a:solidFill>
                  <a:srgbClr val="1F3763"/>
                </a:solidFill>
                <a:latin typeface="Calibri"/>
                <a:cs typeface="Calibri"/>
              </a:rPr>
              <a:t>c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n</a:t>
            </a:r>
            <a:r>
              <a:rPr dirty="0" sz="2000" spc="5">
                <a:solidFill>
                  <a:srgbClr val="1F3763"/>
                </a:solidFill>
                <a:latin typeface="Calibri"/>
                <a:cs typeface="Calibri"/>
              </a:rPr>
              <a:t>du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ct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	</a:t>
            </a:r>
            <a:r>
              <a:rPr dirty="0" sz="2000" spc="5">
                <a:solidFill>
                  <a:srgbClr val="1F3763"/>
                </a:solidFill>
                <a:latin typeface="Calibri"/>
                <a:cs typeface="Calibri"/>
              </a:rPr>
              <a:t>b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u</a:t>
            </a:r>
            <a:r>
              <a:rPr dirty="0" sz="2000" spc="5">
                <a:solidFill>
                  <a:srgbClr val="1F3763"/>
                </a:solidFill>
                <a:latin typeface="Calibri"/>
                <a:cs typeface="Calibri"/>
              </a:rPr>
              <a:t>s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i</a:t>
            </a:r>
            <a:r>
              <a:rPr dirty="0" sz="2000" spc="5">
                <a:solidFill>
                  <a:srgbClr val="1F3763"/>
                </a:solidFill>
                <a:latin typeface="Calibri"/>
                <a:cs typeface="Calibri"/>
              </a:rPr>
              <a:t>n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	</a:t>
            </a:r>
            <a:r>
              <a:rPr dirty="0" sz="2000" spc="-15">
                <a:solidFill>
                  <a:srgbClr val="1F3763"/>
                </a:solidFill>
                <a:latin typeface="Calibri"/>
                <a:cs typeface="Calibri"/>
              </a:rPr>
              <a:t>ov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	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t</a:t>
            </a:r>
            <a:r>
              <a:rPr dirty="0" sz="2000" spc="5">
                <a:solidFill>
                  <a:srgbClr val="1F3763"/>
                </a:solidFill>
                <a:latin typeface="Calibri"/>
                <a:cs typeface="Calibri"/>
              </a:rPr>
              <a:t>h</a:t>
            </a:r>
            <a:r>
              <a:rPr dirty="0" sz="2000" spc="-30">
                <a:solidFill>
                  <a:srgbClr val="1F3763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ee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	</a:t>
            </a:r>
            <a:r>
              <a:rPr dirty="0" sz="2000" spc="5">
                <a:solidFill>
                  <a:srgbClr val="1F3763"/>
                </a:solidFill>
                <a:latin typeface="Calibri"/>
                <a:cs typeface="Calibri"/>
              </a:rPr>
              <a:t>d</a:t>
            </a:r>
            <a:r>
              <a:rPr dirty="0" sz="2000" spc="-30">
                <a:solidFill>
                  <a:srgbClr val="1F3763"/>
                </a:solidFill>
                <a:latin typeface="Calibri"/>
                <a:cs typeface="Calibri"/>
              </a:rPr>
              <a:t>ay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	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a 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dedicated  lounge  </a:t>
            </a:r>
            <a:r>
              <a:rPr dirty="0" sz="2000" spc="-20">
                <a:solidFill>
                  <a:srgbClr val="1F3763"/>
                </a:solidFill>
                <a:latin typeface="Calibri"/>
                <a:cs typeface="Calibri"/>
              </a:rPr>
              <a:t>for  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spa and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wellness </a:t>
            </a:r>
            <a:r>
              <a:rPr dirty="0" sz="2000" spc="185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1F3763"/>
                </a:solidFill>
                <a:latin typeface="Calibri"/>
                <a:cs typeface="Calibri"/>
              </a:rPr>
              <a:t>travel</a:t>
            </a:r>
            <a:endParaRPr sz="2000">
              <a:latin typeface="Calibri"/>
              <a:cs typeface="Calibri"/>
            </a:endParaRPr>
          </a:p>
          <a:p>
            <a:pPr marL="12700" marR="5715">
              <a:lnSpc>
                <a:spcPts val="2400"/>
              </a:lnSpc>
              <a:tabLst>
                <a:tab pos="1644014" algn="l"/>
                <a:tab pos="2518410" algn="l"/>
                <a:tab pos="3084830" algn="l"/>
                <a:tab pos="4144010" algn="l"/>
              </a:tabLst>
            </a:pPr>
            <a:r>
              <a:rPr dirty="0" sz="2000" spc="5">
                <a:solidFill>
                  <a:srgbClr val="1F3763"/>
                </a:solidFill>
                <a:latin typeface="Calibri"/>
                <a:cs typeface="Calibri"/>
              </a:rPr>
              <a:t>p</a:t>
            </a:r>
            <a:r>
              <a:rPr dirty="0" sz="2000" spc="-30">
                <a:solidFill>
                  <a:srgbClr val="1F3763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o</a:t>
            </a:r>
            <a:r>
              <a:rPr dirty="0" sz="2000" spc="-45">
                <a:solidFill>
                  <a:srgbClr val="1F3763"/>
                </a:solidFill>
                <a:latin typeface="Calibri"/>
                <a:cs typeface="Calibri"/>
              </a:rPr>
              <a:t>f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e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ssio</a:t>
            </a:r>
            <a:r>
              <a:rPr dirty="0" sz="2000" spc="5">
                <a:solidFill>
                  <a:srgbClr val="1F3763"/>
                </a:solidFill>
                <a:latin typeface="Calibri"/>
                <a:cs typeface="Calibri"/>
              </a:rPr>
              <a:t>n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al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.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EH</a:t>
            </a:r>
            <a:r>
              <a:rPr dirty="0" sz="2000" spc="30">
                <a:solidFill>
                  <a:srgbClr val="1F3763"/>
                </a:solidFill>
                <a:latin typeface="Calibri"/>
                <a:cs typeface="Calibri"/>
              </a:rPr>
              <a:t>T</a:t>
            </a:r>
            <a:r>
              <a:rPr dirty="0" sz="2000" spc="-165">
                <a:solidFill>
                  <a:srgbClr val="1F3763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	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w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i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l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	</a:t>
            </a:r>
            <a:r>
              <a:rPr dirty="0" sz="2000" spc="5">
                <a:solidFill>
                  <a:srgbClr val="1F3763"/>
                </a:solidFill>
                <a:latin typeface="Calibri"/>
                <a:cs typeface="Calibri"/>
              </a:rPr>
              <a:t>p</a:t>
            </a:r>
            <a:r>
              <a:rPr dirty="0" sz="2000" spc="-30">
                <a:solidFill>
                  <a:srgbClr val="1F3763"/>
                </a:solidFill>
                <a:latin typeface="Calibri"/>
                <a:cs typeface="Calibri"/>
              </a:rPr>
              <a:t>r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o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e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	</a:t>
            </a:r>
            <a:r>
              <a:rPr dirty="0" sz="2000" spc="-20">
                <a:solidFill>
                  <a:srgbClr val="1F3763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o</a:t>
            </a:r>
            <a:r>
              <a:rPr dirty="0" sz="2000" spc="5">
                <a:solidFill>
                  <a:srgbClr val="1F3763"/>
                </a:solidFill>
                <a:latin typeface="Calibri"/>
                <a:cs typeface="Calibri"/>
              </a:rPr>
              <a:t>u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r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i</a:t>
            </a:r>
            <a:r>
              <a:rPr dirty="0" sz="2000" spc="-35">
                <a:solidFill>
                  <a:srgbClr val="1F3763"/>
                </a:solidFill>
                <a:latin typeface="Calibri"/>
                <a:cs typeface="Calibri"/>
              </a:rPr>
              <a:t>s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t 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packages 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and 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other</a:t>
            </a:r>
            <a:r>
              <a:rPr dirty="0" sz="2000" spc="1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activities.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400"/>
              </a:lnSpc>
            </a:pP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20 – 21 </a:t>
            </a:r>
            <a:r>
              <a:rPr dirty="0" sz="2000" spc="-5" b="1">
                <a:solidFill>
                  <a:srgbClr val="1F3763"/>
                </a:solidFill>
                <a:latin typeface="Calibri"/>
                <a:cs typeface="Calibri"/>
              </a:rPr>
              <a:t>November 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–</a:t>
            </a:r>
            <a:r>
              <a:rPr dirty="0" sz="2000" spc="5" b="1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1F3763"/>
                </a:solidFill>
                <a:latin typeface="Calibri"/>
                <a:cs typeface="Calibri"/>
              </a:rPr>
              <a:t>BRUSSELS</a:t>
            </a:r>
            <a:endParaRPr sz="20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tabLst>
                <a:tab pos="715645" algn="l"/>
                <a:tab pos="1952625" algn="l"/>
                <a:tab pos="2879090" algn="l"/>
                <a:tab pos="3943350" algn="l"/>
              </a:tabLst>
            </a:pPr>
            <a:r>
              <a:rPr dirty="0" sz="2000" spc="-10" b="1">
                <a:solidFill>
                  <a:srgbClr val="1F3763"/>
                </a:solidFill>
                <a:latin typeface="Calibri"/>
                <a:cs typeface="Calibri"/>
              </a:rPr>
              <a:t>E</a:t>
            </a:r>
            <a:r>
              <a:rPr dirty="0" sz="2000" spc="-5" b="1">
                <a:solidFill>
                  <a:srgbClr val="1F3763"/>
                </a:solidFill>
                <a:latin typeface="Calibri"/>
                <a:cs typeface="Calibri"/>
              </a:rPr>
              <a:t>H</a:t>
            </a:r>
            <a:r>
              <a:rPr dirty="0" sz="2000" spc="5" b="1">
                <a:solidFill>
                  <a:srgbClr val="1F3763"/>
                </a:solidFill>
                <a:latin typeface="Calibri"/>
                <a:cs typeface="Calibri"/>
              </a:rPr>
              <a:t>T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I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Eu</a:t>
            </a:r>
            <a:r>
              <a:rPr dirty="0" sz="2000" spc="-35" b="1">
                <a:solidFill>
                  <a:srgbClr val="1F3763"/>
                </a:solidFill>
                <a:latin typeface="Calibri"/>
                <a:cs typeface="Calibri"/>
              </a:rPr>
              <a:t>r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ope</a:t>
            </a:r>
            <a:r>
              <a:rPr dirty="0" sz="2000" spc="-10" b="1">
                <a:solidFill>
                  <a:srgbClr val="1F3763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n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	</a:t>
            </a:r>
            <a:r>
              <a:rPr dirty="0" sz="2000" spc="-5" b="1">
                <a:solidFill>
                  <a:srgbClr val="1F3763"/>
                </a:solidFill>
                <a:latin typeface="Calibri"/>
                <a:cs typeface="Calibri"/>
              </a:rPr>
              <a:t>H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e</a:t>
            </a:r>
            <a:r>
              <a:rPr dirty="0" sz="2000" spc="-10" b="1">
                <a:solidFill>
                  <a:srgbClr val="1F3763"/>
                </a:solidFill>
                <a:latin typeface="Calibri"/>
                <a:cs typeface="Calibri"/>
              </a:rPr>
              <a:t>a</a:t>
            </a:r>
            <a:r>
              <a:rPr dirty="0" sz="2000" spc="-5" b="1">
                <a:solidFill>
                  <a:srgbClr val="1F3763"/>
                </a:solidFill>
                <a:latin typeface="Calibri"/>
                <a:cs typeface="Calibri"/>
              </a:rPr>
              <a:t>l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th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	</a:t>
            </a:r>
            <a:r>
              <a:rPr dirty="0" sz="2000" spc="-185" b="1">
                <a:solidFill>
                  <a:srgbClr val="1F3763"/>
                </a:solidFill>
                <a:latin typeface="Calibri"/>
                <a:cs typeface="Calibri"/>
              </a:rPr>
              <a:t>T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ou</a:t>
            </a:r>
            <a:r>
              <a:rPr dirty="0" sz="2000" spc="-5" b="1">
                <a:solidFill>
                  <a:srgbClr val="1F3763"/>
                </a:solidFill>
                <a:latin typeface="Calibri"/>
                <a:cs typeface="Calibri"/>
              </a:rPr>
              <a:t>ri</a:t>
            </a:r>
            <a:r>
              <a:rPr dirty="0" sz="2000" spc="10" b="1">
                <a:solidFill>
                  <a:srgbClr val="1F3763"/>
                </a:solidFill>
                <a:latin typeface="Calibri"/>
                <a:cs typeface="Calibri"/>
              </a:rPr>
              <a:t>s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m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Indu</a:t>
            </a:r>
            <a:r>
              <a:rPr dirty="0" sz="2000" spc="-20" b="1">
                <a:solidFill>
                  <a:srgbClr val="1F3763"/>
                </a:solidFill>
                <a:latin typeface="Calibri"/>
                <a:cs typeface="Calibri"/>
              </a:rPr>
              <a:t>s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t</a:t>
            </a:r>
            <a:r>
              <a:rPr dirty="0" sz="2000" spc="5" b="1">
                <a:solidFill>
                  <a:srgbClr val="1F3763"/>
                </a:solidFill>
                <a:latin typeface="Calibri"/>
                <a:cs typeface="Calibri"/>
              </a:rPr>
              <a:t>r</a:t>
            </a:r>
            <a:r>
              <a:rPr dirty="0" sz="2000" b="1">
                <a:solidFill>
                  <a:srgbClr val="1F3763"/>
                </a:solidFill>
                <a:latin typeface="Calibri"/>
                <a:cs typeface="Calibri"/>
              </a:rPr>
              <a:t>y  </a:t>
            </a:r>
            <a:r>
              <a:rPr dirty="0" sz="2000" spc="-5" b="1">
                <a:solidFill>
                  <a:srgbClr val="1F3763"/>
                </a:solidFill>
                <a:latin typeface="Calibri"/>
                <a:cs typeface="Calibri"/>
              </a:rPr>
              <a:t>Summit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60706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A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gathering 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of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prominent </a:t>
            </a:r>
            <a:r>
              <a:rPr dirty="0" sz="2000" spc="-15">
                <a:solidFill>
                  <a:srgbClr val="1F3763"/>
                </a:solidFill>
                <a:latin typeface="Calibri"/>
                <a:cs typeface="Calibri"/>
              </a:rPr>
              <a:t>stakeholders 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devoted to </a:t>
            </a:r>
            <a:r>
              <a:rPr dirty="0" sz="2000" spc="-15">
                <a:solidFill>
                  <a:srgbClr val="1F3763"/>
                </a:solidFill>
                <a:latin typeface="Calibri"/>
                <a:cs typeface="Calibri"/>
              </a:rPr>
              <a:t>reinforce 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development 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of  Europe </a:t>
            </a:r>
            <a:r>
              <a:rPr dirty="0" sz="2000" spc="5">
                <a:solidFill>
                  <a:srgbClr val="1F3763"/>
                </a:solidFill>
                <a:latin typeface="Calibri"/>
                <a:cs typeface="Calibri"/>
              </a:rPr>
              <a:t>as 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a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destination 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of 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health.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4737" y="584174"/>
            <a:ext cx="53162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Tourism </a:t>
            </a:r>
            <a:r>
              <a:rPr dirty="0" spc="-35"/>
              <a:t>fairs </a:t>
            </a:r>
            <a:r>
              <a:rPr dirty="0" spc="-5"/>
              <a:t>in</a:t>
            </a:r>
            <a:r>
              <a:rPr dirty="0" spc="75"/>
              <a:t> </a:t>
            </a:r>
            <a:r>
              <a:rPr dirty="0" spc="10"/>
              <a:t>autumn</a:t>
            </a:r>
          </a:p>
        </p:txBody>
      </p:sp>
      <p:sp>
        <p:nvSpPr>
          <p:cNvPr id="4" name="object 4"/>
          <p:cNvSpPr/>
          <p:nvPr/>
        </p:nvSpPr>
        <p:spPr>
          <a:xfrm>
            <a:off x="8207997" y="287642"/>
            <a:ext cx="3888003" cy="2915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09475" y="1698840"/>
            <a:ext cx="2054517" cy="1540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28002" y="3420364"/>
            <a:ext cx="4174921" cy="3131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 spc="-10"/>
              <a:t>Co-operations </a:t>
            </a:r>
            <a:r>
              <a:rPr dirty="0"/>
              <a:t>with </a:t>
            </a:r>
            <a:r>
              <a:rPr dirty="0" spc="-80"/>
              <a:t>Travel </a:t>
            </a:r>
            <a:r>
              <a:rPr dirty="0"/>
              <a:t>Agency </a:t>
            </a:r>
            <a:r>
              <a:rPr dirty="0" u="none"/>
              <a:t> </a:t>
            </a:r>
            <a:r>
              <a:rPr dirty="0" spc="-10"/>
              <a:t>Fred.\Holidays</a:t>
            </a:r>
            <a:r>
              <a:rPr dirty="0"/>
              <a:t> </a:t>
            </a:r>
            <a:r>
              <a:rPr dirty="0" spc="5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5746" y="1823656"/>
            <a:ext cx="10349230" cy="100647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dirty="0" sz="2000" spc="-30">
                <a:solidFill>
                  <a:srgbClr val="1F3763"/>
                </a:solidFill>
                <a:latin typeface="Calibri"/>
                <a:cs typeface="Calibri"/>
              </a:rPr>
              <a:t>EHTTA </a:t>
            </a:r>
            <a:r>
              <a:rPr dirty="0" sz="2000" spc="-15">
                <a:solidFill>
                  <a:srgbClr val="1F3763"/>
                </a:solidFill>
                <a:latin typeface="Calibri"/>
                <a:cs typeface="Calibri"/>
              </a:rPr>
              <a:t>started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cooperating 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with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Fred.\ Holidays 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in 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2019 as part 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of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Fred. 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Olsen </a:t>
            </a:r>
            <a:r>
              <a:rPr dirty="0" sz="2000" spc="-35">
                <a:solidFill>
                  <a:srgbClr val="1F3763"/>
                </a:solidFill>
                <a:latin typeface="Calibri"/>
                <a:cs typeface="Calibri"/>
              </a:rPr>
              <a:t>Travel, 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one of the </a:t>
            </a:r>
            <a:r>
              <a:rPr dirty="0" sz="2000" spc="-35">
                <a:solidFill>
                  <a:srgbClr val="1F3763"/>
                </a:solidFill>
                <a:latin typeface="Calibri"/>
                <a:cs typeface="Calibri"/>
              </a:rPr>
              <a:t>UK’s  </a:t>
            </a:r>
            <a:r>
              <a:rPr dirty="0" sz="2000" spc="-15">
                <a:solidFill>
                  <a:srgbClr val="1F3763"/>
                </a:solidFill>
                <a:latin typeface="Calibri"/>
                <a:cs typeface="Calibri"/>
              </a:rPr>
              <a:t>most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established </a:t>
            </a:r>
            <a:r>
              <a:rPr dirty="0" sz="2000" spc="-15">
                <a:solidFill>
                  <a:srgbClr val="1F3763"/>
                </a:solidFill>
                <a:latin typeface="Calibri"/>
                <a:cs typeface="Calibri"/>
              </a:rPr>
              <a:t>travel</a:t>
            </a:r>
            <a:r>
              <a:rPr dirty="0" sz="2000" spc="25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companies.</a:t>
            </a:r>
            <a:endParaRPr sz="20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730"/>
              </a:spcBef>
            </a:pPr>
            <a:r>
              <a:rPr dirty="0" u="heavy" sz="2000" spc="-15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2"/>
              </a:rPr>
              <a:t>https://www.fredholidays.co.uk/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260" y="3665054"/>
            <a:ext cx="11493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1F376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1F376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60" y="4580890"/>
            <a:ext cx="1149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1F376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8260" y="5190375"/>
            <a:ext cx="11493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1F376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1F376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95910" marR="836930" indent="-283845">
              <a:lnSpc>
                <a:spcPct val="100499"/>
              </a:lnSpc>
              <a:spcBef>
                <a:spcPts val="90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dirty="0" sz="2000" spc="-5"/>
              <a:t>Own Landing </a:t>
            </a:r>
            <a:r>
              <a:rPr dirty="0" sz="2000" spc="-10"/>
              <a:t>page </a:t>
            </a:r>
            <a:r>
              <a:rPr dirty="0" sz="2000" spc="-5"/>
              <a:t>in </a:t>
            </a:r>
            <a:r>
              <a:rPr dirty="0" sz="2000"/>
              <a:t>the </a:t>
            </a:r>
            <a:r>
              <a:rPr dirty="0" sz="2000" spc="-5"/>
              <a:t>section „Special  </a:t>
            </a:r>
            <a:r>
              <a:rPr dirty="0" sz="2000" spc="-15"/>
              <a:t>interest</a:t>
            </a:r>
            <a:r>
              <a:rPr dirty="0" sz="2000"/>
              <a:t> </a:t>
            </a:r>
            <a:r>
              <a:rPr dirty="0" sz="2000" spc="-15"/>
              <a:t>holidays“</a:t>
            </a:r>
            <a:endParaRPr sz="2000"/>
          </a:p>
          <a:p>
            <a:pPr marL="295910">
              <a:lnSpc>
                <a:spcPts val="2400"/>
              </a:lnSpc>
            </a:pPr>
            <a:r>
              <a:rPr dirty="0" spc="-15"/>
              <a:t>Every </a:t>
            </a:r>
            <a:r>
              <a:rPr dirty="0" spc="-5"/>
              <a:t>member has its own</a:t>
            </a:r>
            <a:r>
              <a:rPr dirty="0" spc="25"/>
              <a:t> </a:t>
            </a:r>
            <a:r>
              <a:rPr dirty="0" spc="-10"/>
              <a:t>entry</a:t>
            </a:r>
          </a:p>
          <a:p>
            <a:pPr marL="295910" marR="17780">
              <a:lnSpc>
                <a:spcPct val="100000"/>
              </a:lnSpc>
            </a:pPr>
            <a:r>
              <a:rPr dirty="0" spc="-5"/>
              <a:t>Send </a:t>
            </a:r>
            <a:r>
              <a:rPr dirty="0"/>
              <a:t>out </a:t>
            </a:r>
            <a:r>
              <a:rPr dirty="0" spc="-5"/>
              <a:t>of </a:t>
            </a:r>
            <a:r>
              <a:rPr dirty="0"/>
              <a:t>2 </a:t>
            </a:r>
            <a:r>
              <a:rPr dirty="0" spc="-15"/>
              <a:t>Newsletter </a:t>
            </a:r>
            <a:r>
              <a:rPr dirty="0" spc="-10"/>
              <a:t>to potential tourists </a:t>
            </a:r>
            <a:r>
              <a:rPr dirty="0" spc="-5"/>
              <a:t>but  also their business and </a:t>
            </a:r>
            <a:r>
              <a:rPr dirty="0" spc="-10"/>
              <a:t>press</a:t>
            </a:r>
            <a:r>
              <a:rPr dirty="0" spc="10"/>
              <a:t> </a:t>
            </a:r>
            <a:r>
              <a:rPr dirty="0" spc="-10"/>
              <a:t>contacts</a:t>
            </a:r>
          </a:p>
          <a:p>
            <a:pPr lvl="1" marL="295910" marR="5080">
              <a:lnSpc>
                <a:spcPct val="100000"/>
              </a:lnSpc>
              <a:buAutoNum type="arabicPlain"/>
              <a:tabLst>
                <a:tab pos="483870" algn="l"/>
              </a:tabLst>
            </a:pP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page 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in their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winter brochure </a:t>
            </a:r>
            <a:r>
              <a:rPr dirty="0" sz="2000" spc="-15">
                <a:solidFill>
                  <a:srgbClr val="1F3763"/>
                </a:solidFill>
                <a:latin typeface="Calibri"/>
                <a:cs typeface="Calibri"/>
              </a:rPr>
              <a:t>(first 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page 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– </a:t>
            </a:r>
            <a:r>
              <a:rPr dirty="0" sz="2000" spc="-15">
                <a:solidFill>
                  <a:srgbClr val="1F3763"/>
                </a:solidFill>
                <a:latin typeface="Calibri"/>
                <a:cs typeface="Calibri"/>
              </a:rPr>
              <a:t>great  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visibility)</a:t>
            </a:r>
            <a:endParaRPr sz="2000">
              <a:latin typeface="Calibri"/>
              <a:cs typeface="Calibri"/>
            </a:endParaRPr>
          </a:p>
          <a:p>
            <a:pPr lvl="1" marL="352425" marR="1165225" indent="-57150">
              <a:lnSpc>
                <a:spcPct val="100000"/>
              </a:lnSpc>
              <a:buAutoNum type="arabicPlain"/>
              <a:tabLst>
                <a:tab pos="483870" algn="l"/>
              </a:tabLst>
            </a:pP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pages 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in their 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annual 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brochure </a:t>
            </a:r>
            <a:r>
              <a:rPr dirty="0" sz="2000">
                <a:solidFill>
                  <a:srgbClr val="1F3763"/>
                </a:solidFill>
                <a:latin typeface="Calibri"/>
                <a:cs typeface="Calibri"/>
              </a:rPr>
              <a:t>2020  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Social</a:t>
            </a:r>
            <a:r>
              <a:rPr dirty="0" sz="2000" spc="-1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F3763"/>
                </a:solidFill>
                <a:latin typeface="Calibri"/>
                <a:cs typeface="Calibri"/>
              </a:rPr>
              <a:t>Media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33677" y="2375636"/>
            <a:ext cx="3998862" cy="3880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6" y="2521788"/>
            <a:ext cx="5961595" cy="3453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49314" y="1050137"/>
            <a:ext cx="5840272" cy="3267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3293" y="175221"/>
            <a:ext cx="109918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pc="-20" b="1">
                <a:latin typeface="Calibri"/>
                <a:cs typeface="Calibri"/>
              </a:rPr>
              <a:t>DISCOVER </a:t>
            </a:r>
            <a:r>
              <a:rPr dirty="0" u="none" b="1">
                <a:latin typeface="Calibri"/>
                <a:cs typeface="Calibri"/>
              </a:rPr>
              <a:t>THE THERMAL </a:t>
            </a:r>
            <a:r>
              <a:rPr dirty="0" u="none" spc="-50" b="1">
                <a:latin typeface="Calibri"/>
                <a:cs typeface="Calibri"/>
              </a:rPr>
              <a:t>HERITAGE </a:t>
            </a:r>
            <a:r>
              <a:rPr dirty="0" u="none" spc="-5" b="1">
                <a:latin typeface="Calibri"/>
                <a:cs typeface="Calibri"/>
              </a:rPr>
              <a:t>OF</a:t>
            </a:r>
            <a:r>
              <a:rPr dirty="0" u="none" spc="-25" b="1">
                <a:latin typeface="Calibri"/>
                <a:cs typeface="Calibri"/>
              </a:rPr>
              <a:t> </a:t>
            </a:r>
            <a:r>
              <a:rPr dirty="0" u="none" spc="-10" b="1">
                <a:latin typeface="Calibri"/>
                <a:cs typeface="Calibri"/>
              </a:rPr>
              <a:t>EUROPE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3293" y="1073061"/>
            <a:ext cx="5961380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in </a:t>
            </a:r>
            <a:r>
              <a:rPr dirty="0" sz="2800" b="1">
                <a:solidFill>
                  <a:srgbClr val="1F3763"/>
                </a:solidFill>
                <a:latin typeface="Calibri"/>
                <a:cs typeface="Calibri"/>
              </a:rPr>
              <a:t>a </a:t>
            </a:r>
            <a:r>
              <a:rPr dirty="0" sz="2800" spc="-15" b="1">
                <a:solidFill>
                  <a:srgbClr val="1F3763"/>
                </a:solidFill>
                <a:latin typeface="Calibri"/>
                <a:cs typeface="Calibri"/>
              </a:rPr>
              <a:t>gallery </a:t>
            </a: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of </a:t>
            </a:r>
            <a:r>
              <a:rPr dirty="0" sz="2800" spc="-15" b="1">
                <a:solidFill>
                  <a:srgbClr val="1F3763"/>
                </a:solidFill>
                <a:latin typeface="Calibri"/>
                <a:cs typeface="Calibri"/>
              </a:rPr>
              <a:t>historical </a:t>
            </a: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thermal </a:t>
            </a:r>
            <a:r>
              <a:rPr dirty="0" sz="2800" spc="-10" b="1">
                <a:solidFill>
                  <a:srgbClr val="1F3763"/>
                </a:solidFill>
                <a:latin typeface="Calibri"/>
                <a:cs typeface="Calibri"/>
              </a:rPr>
              <a:t>towns  </a:t>
            </a: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on </a:t>
            </a:r>
            <a:r>
              <a:rPr dirty="0" sz="2800" spc="-10" b="1">
                <a:solidFill>
                  <a:srgbClr val="1F3763"/>
                </a:solidFill>
                <a:latin typeface="Calibri"/>
                <a:cs typeface="Calibri"/>
              </a:rPr>
              <a:t>VISITEUROPE, </a:t>
            </a:r>
            <a:r>
              <a:rPr dirty="0" sz="2800" b="1">
                <a:solidFill>
                  <a:srgbClr val="1F3763"/>
                </a:solidFill>
                <a:latin typeface="Calibri"/>
                <a:cs typeface="Calibri"/>
              </a:rPr>
              <a:t>the </a:t>
            </a:r>
            <a:r>
              <a:rPr dirty="0" sz="2800" spc="-10" b="1">
                <a:solidFill>
                  <a:srgbClr val="1F3763"/>
                </a:solidFill>
                <a:latin typeface="Calibri"/>
                <a:cs typeface="Calibri"/>
              </a:rPr>
              <a:t>portal </a:t>
            </a: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of the  </a:t>
            </a:r>
            <a:r>
              <a:rPr dirty="0" sz="2800" spc="-10" b="1">
                <a:solidFill>
                  <a:srgbClr val="1F3763"/>
                </a:solidFill>
                <a:latin typeface="Calibri"/>
                <a:cs typeface="Calibri"/>
              </a:rPr>
              <a:t>European </a:t>
            </a:r>
            <a:r>
              <a:rPr dirty="0" sz="2800" spc="-50" b="1">
                <a:solidFill>
                  <a:srgbClr val="1F3763"/>
                </a:solidFill>
                <a:latin typeface="Calibri"/>
                <a:cs typeface="Calibri"/>
              </a:rPr>
              <a:t>Travel</a:t>
            </a:r>
            <a:r>
              <a:rPr dirty="0" sz="2800" spc="-20" b="1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Commission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9385" y="4318101"/>
            <a:ext cx="383603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1F3763"/>
                </a:solidFill>
                <a:latin typeface="Calibri"/>
                <a:cs typeface="Calibri"/>
              </a:rPr>
              <a:t>Thermal towns</a:t>
            </a:r>
            <a:r>
              <a:rPr dirty="0" sz="2800" spc="-45" b="1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1F3763"/>
                </a:solidFill>
                <a:latin typeface="Calibri"/>
                <a:cs typeface="Calibri"/>
              </a:rPr>
              <a:t>represent: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9385" y="4744707"/>
            <a:ext cx="1900555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1F3763"/>
                </a:solidFill>
                <a:latin typeface="Calibri"/>
                <a:cs typeface="Calibri"/>
              </a:rPr>
              <a:t>European  </a:t>
            </a: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a</a:t>
            </a:r>
            <a:r>
              <a:rPr dirty="0" sz="2800" spc="-40" b="1">
                <a:solidFill>
                  <a:srgbClr val="1F3763"/>
                </a:solidFill>
                <a:latin typeface="Calibri"/>
                <a:cs typeface="Calibri"/>
              </a:rPr>
              <a:t>r</a:t>
            </a: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chi</a:t>
            </a:r>
            <a:r>
              <a:rPr dirty="0" sz="2800" spc="-45" b="1">
                <a:solidFill>
                  <a:srgbClr val="1F3763"/>
                </a:solidFill>
                <a:latin typeface="Calibri"/>
                <a:cs typeface="Calibri"/>
              </a:rPr>
              <a:t>t</a:t>
            </a:r>
            <a:r>
              <a:rPr dirty="0" sz="2800" spc="-10" b="1">
                <a:solidFill>
                  <a:srgbClr val="1F3763"/>
                </a:solidFill>
                <a:latin typeface="Calibri"/>
                <a:cs typeface="Calibri"/>
              </a:rPr>
              <a:t>e</a:t>
            </a:r>
            <a:r>
              <a:rPr dirty="0" sz="2800" b="1">
                <a:solidFill>
                  <a:srgbClr val="1F3763"/>
                </a:solidFill>
                <a:latin typeface="Calibri"/>
                <a:cs typeface="Calibri"/>
              </a:rPr>
              <a:t>c</a:t>
            </a: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tu</a:t>
            </a:r>
            <a:r>
              <a:rPr dirty="0" sz="2800" spc="-40" b="1">
                <a:solidFill>
                  <a:srgbClr val="1F3763"/>
                </a:solidFill>
                <a:latin typeface="Calibri"/>
                <a:cs typeface="Calibri"/>
              </a:rPr>
              <a:t>r</a:t>
            </a: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9128" y="4744707"/>
            <a:ext cx="1837689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89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1F3763"/>
                </a:solidFill>
                <a:latin typeface="Calibri"/>
                <a:cs typeface="Calibri"/>
              </a:rPr>
              <a:t>culture,  </a:t>
            </a:r>
            <a:r>
              <a:rPr dirty="0" sz="2800" spc="-60" b="1">
                <a:solidFill>
                  <a:srgbClr val="1F3763"/>
                </a:solidFill>
                <a:latin typeface="Calibri"/>
                <a:cs typeface="Calibri"/>
              </a:rPr>
              <a:t>g</a:t>
            </a: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a</a:t>
            </a:r>
            <a:r>
              <a:rPr dirty="0" sz="2800" spc="-40" b="1">
                <a:solidFill>
                  <a:srgbClr val="1F3763"/>
                </a:solidFill>
                <a:latin typeface="Calibri"/>
                <a:cs typeface="Calibri"/>
              </a:rPr>
              <a:t>s</a:t>
            </a: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t</a:t>
            </a:r>
            <a:r>
              <a:rPr dirty="0" sz="2800" spc="-40" b="1">
                <a:solidFill>
                  <a:srgbClr val="1F3763"/>
                </a:solidFill>
                <a:latin typeface="Calibri"/>
                <a:cs typeface="Calibri"/>
              </a:rPr>
              <a:t>r</a:t>
            </a: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ono</a:t>
            </a:r>
            <a:r>
              <a:rPr dirty="0" sz="2800" spc="-60" b="1">
                <a:solidFill>
                  <a:srgbClr val="1F3763"/>
                </a:solidFill>
                <a:latin typeface="Calibri"/>
                <a:cs typeface="Calibri"/>
              </a:rPr>
              <a:t>m</a:t>
            </a:r>
            <a:r>
              <a:rPr dirty="0" sz="2800" spc="-170" b="1">
                <a:solidFill>
                  <a:srgbClr val="1F3763"/>
                </a:solidFill>
                <a:latin typeface="Calibri"/>
                <a:cs typeface="Calibri"/>
              </a:rPr>
              <a:t>y</a:t>
            </a:r>
            <a:r>
              <a:rPr dirty="0" sz="2800" b="1">
                <a:solidFill>
                  <a:srgbClr val="1F3763"/>
                </a:solidFill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78955" y="4744707"/>
            <a:ext cx="133985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heri</a:t>
            </a:r>
            <a:r>
              <a:rPr dirty="0" sz="2800" spc="-25" b="1">
                <a:solidFill>
                  <a:srgbClr val="1F3763"/>
                </a:solidFill>
                <a:latin typeface="Calibri"/>
                <a:cs typeface="Calibri"/>
              </a:rPr>
              <a:t>t</a:t>
            </a: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a</a:t>
            </a:r>
            <a:r>
              <a:rPr dirty="0" sz="2800" spc="-40" b="1">
                <a:solidFill>
                  <a:srgbClr val="1F3763"/>
                </a:solidFill>
                <a:latin typeface="Calibri"/>
                <a:cs typeface="Calibri"/>
              </a:rPr>
              <a:t>g</a:t>
            </a:r>
            <a:r>
              <a:rPr dirty="0" sz="2800" spc="-10" b="1">
                <a:solidFill>
                  <a:srgbClr val="1F3763"/>
                </a:solidFill>
                <a:latin typeface="Calibri"/>
                <a:cs typeface="Calibri"/>
              </a:rPr>
              <a:t>e</a:t>
            </a:r>
            <a:r>
              <a:rPr dirty="0" sz="2800" b="1">
                <a:solidFill>
                  <a:srgbClr val="1F3763"/>
                </a:solidFill>
                <a:latin typeface="Calibri"/>
                <a:cs typeface="Calibri"/>
              </a:rPr>
              <a:t>,  </a:t>
            </a:r>
            <a:r>
              <a:rPr dirty="0" sz="2800" spc="-40" b="1">
                <a:solidFill>
                  <a:srgbClr val="1F3763"/>
                </a:solidFill>
                <a:latin typeface="Calibri"/>
                <a:cs typeface="Calibri"/>
              </a:rPr>
              <a:t>s</a:t>
            </a: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tunn</a:t>
            </a:r>
            <a:r>
              <a:rPr dirty="0" sz="2800" spc="-10" b="1">
                <a:solidFill>
                  <a:srgbClr val="1F3763"/>
                </a:solidFill>
                <a:latin typeface="Calibri"/>
                <a:cs typeface="Calibri"/>
              </a:rPr>
              <a:t>i</a:t>
            </a: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742" y="5598261"/>
            <a:ext cx="11315700" cy="1191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6933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1F3763"/>
                </a:solidFill>
                <a:latin typeface="Calibri"/>
                <a:cs typeface="Calibri"/>
              </a:rPr>
              <a:t>landscapes </a:t>
            </a:r>
            <a:r>
              <a:rPr dirty="0" sz="2800" spc="-5" b="1">
                <a:solidFill>
                  <a:srgbClr val="1F3763"/>
                </a:solidFill>
                <a:latin typeface="Calibri"/>
                <a:cs typeface="Calibri"/>
              </a:rPr>
              <a:t>and </a:t>
            </a:r>
            <a:r>
              <a:rPr dirty="0" sz="2800" spc="-15" b="1">
                <a:solidFill>
                  <a:srgbClr val="1F3763"/>
                </a:solidFill>
                <a:latin typeface="Calibri"/>
                <a:cs typeface="Calibri"/>
              </a:rPr>
              <a:t>sustainable</a:t>
            </a:r>
            <a:r>
              <a:rPr dirty="0" sz="2800" b="1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F3763"/>
                </a:solidFill>
                <a:latin typeface="Calibri"/>
                <a:cs typeface="Calibri"/>
              </a:rPr>
              <a:t>tourism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600" spc="-15" b="1">
                <a:solidFill>
                  <a:srgbClr val="1F3763"/>
                </a:solidFill>
                <a:latin typeface="Calibri"/>
                <a:cs typeface="Calibri"/>
                <a:hlinkClick r:id="rId4"/>
              </a:rPr>
              <a:t>https://visiteurope.com/en/experience/discover-thermal-heritage-europe/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Winkler, Gina</dc:creator>
  <dc:title>EHTTA Member: Daruvar</dc:title>
  <dcterms:created xsi:type="dcterms:W3CDTF">2019-10-03T08:48:28Z</dcterms:created>
  <dcterms:modified xsi:type="dcterms:W3CDTF">2019-10-03T08:48:28Z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2019-09-30T00:00:00Z</vt:filetime>
  </property>
  <property fmtid="{D5CDD505-2E9C-101B-9397-08002B2CF9AE}" pid="3" name="Creator">
    <vt:lpwstr>Impress</vt:lpwstr>
  </property>
  <property fmtid="{D5CDD505-2E9C-101B-9397-08002B2CF9AE}" pid="4" name="LastSaved">
    <vt:filetime>2019-09-30T00:00:00Z</vt:filetime>
  </property>
</Properties>
</file>