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642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01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2843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684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85891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9564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4592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4583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512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813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743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618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2291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9657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582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241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33258-1359-4E4B-8497-8445799846D8}" type="datetimeFigureOut">
              <a:rPr lang="fr-FR" smtClean="0"/>
              <a:t>15/06/2021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47B7762-C430-4173-939A-85C9023A1617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7636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  <p:sldLayoutId id="2147483781" r:id="rId14"/>
    <p:sldLayoutId id="2147483782" r:id="rId15"/>
    <p:sldLayoutId id="214748378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036" y="0"/>
            <a:ext cx="65566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836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Applicabilité des solutions du projet slovène sur la Cour constitutionnelle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2628900"/>
            <a:ext cx="8596668" cy="3412462"/>
          </a:xfrm>
        </p:spPr>
        <p:txBody>
          <a:bodyPr>
            <a:normAutofit/>
          </a:bodyPr>
          <a:lstStyle/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Méthode adoptée : Approche qualitative et non quantitative.</a:t>
            </a:r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Problème de base : Absence de la Cour constitutionnelle.</a:t>
            </a:r>
          </a:p>
          <a:p>
            <a:pPr marL="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====</a:t>
            </a: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Manque de confiance dans le système judiciaire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 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408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Solutions proposées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37855"/>
            <a:ext cx="10515600" cy="53201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pour les juges (traitement des recours fondés sur l’inconstitutionnalité des lois….)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==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Budget : Ministère de la justice + Institut Supérieur de la Magistrature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pour les futurs juges constitutionnels assurée par les anciens juges constitutionnels.</a:t>
            </a:r>
          </a:p>
          <a:p>
            <a:pPr>
              <a:lnSpc>
                <a:spcPct val="100000"/>
              </a:lnSpc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Formation des staffs de la Cour.</a:t>
            </a:r>
          </a:p>
          <a:p>
            <a:pPr marL="0" indent="0">
              <a:lnSpc>
                <a:spcPct val="100000"/>
              </a:lnSpc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== Budget : étant donné qu’il est élaboré par la Cour, il doit prévoir tous ces programmes de formation.</a:t>
            </a: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64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Applicabilité des solutions du projet slovène sur les Modes alternatifs de Règlement des Conflits.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Avantages des MARC: </a:t>
            </a:r>
          </a:p>
          <a:p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1-Éviter l’encombrement de la justice</a:t>
            </a:r>
          </a:p>
          <a:p>
            <a:pPr marL="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Gagner du temps</a:t>
            </a:r>
          </a:p>
          <a:p>
            <a:pPr marL="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Solution efficace </a:t>
            </a:r>
          </a:p>
        </p:txBody>
      </p:sp>
    </p:spTree>
    <p:extLst>
      <p:ext uri="{BB962C8B-B14F-4D97-AF65-F5344CB8AC3E}">
        <p14:creationId xmlns:p14="http://schemas.microsoft.com/office/powerpoint/2010/main" val="334538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Solutions proposées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527465"/>
            <a:ext cx="8596668" cy="451389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fr-F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Des formations spécialisées au personnel des tribunaux </a:t>
            </a:r>
          </a:p>
          <a:p>
            <a:pPr marL="0" indent="0">
              <a:buNone/>
            </a:pPr>
            <a:r>
              <a:rPr lang="fr-F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(comme c’est le cas en Slovénie).</a:t>
            </a:r>
          </a:p>
          <a:p>
            <a:pPr marL="0" indent="0">
              <a:buNone/>
            </a:pPr>
            <a:endParaRPr lang="fr-F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Des formations aux juges</a:t>
            </a:r>
          </a:p>
          <a:p>
            <a:pPr marL="0" indent="0">
              <a:buNone/>
            </a:pPr>
            <a:endParaRPr lang="fr-FR" sz="3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 Des cours en ligne. </a:t>
            </a:r>
          </a:p>
          <a:p>
            <a:pPr marL="0" indent="0">
              <a:buNone/>
            </a:pPr>
            <a:endParaRPr lang="fr-FR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4- Des blogs pour les citoyens (questionnaire sur l’efficacité des MARC)</a:t>
            </a: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60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5400" b="1" dirty="0"/>
              <a:t>Merci </a:t>
            </a:r>
          </a:p>
          <a:p>
            <a:pPr marL="0" indent="0" algn="ctr">
              <a:buNone/>
            </a:pPr>
            <a:r>
              <a:rPr lang="fr-FR" sz="5400" b="1" dirty="0"/>
              <a:t>pour votre attention</a:t>
            </a:r>
          </a:p>
        </p:txBody>
      </p:sp>
    </p:spTree>
    <p:extLst>
      <p:ext uri="{BB962C8B-B14F-4D97-AF65-F5344CB8AC3E}">
        <p14:creationId xmlns:p14="http://schemas.microsoft.com/office/powerpoint/2010/main" val="233948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66943" y="609600"/>
            <a:ext cx="8456275" cy="2154382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Partie I : Analyse du Projet</a:t>
            </a:r>
            <a:br>
              <a:rPr lang="fr-FR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fr-FR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Améliorer la qualité de la justice-</a:t>
            </a:r>
            <a:br>
              <a:rPr lang="fr-FR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 Suprême de Slovénie</a:t>
            </a:r>
            <a:br>
              <a:rPr lang="fr-FR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fr-FR" dirty="0">
                <a:solidFill>
                  <a:schemeClr val="accent2"/>
                </a:solidFill>
              </a:rPr>
            </a:br>
            <a:br>
              <a:rPr lang="fr-FR" dirty="0">
                <a:solidFill>
                  <a:schemeClr val="accent2"/>
                </a:solidFill>
              </a:rPr>
            </a:br>
            <a:r>
              <a:rPr lang="fr-FR" dirty="0">
                <a:solidFill>
                  <a:schemeClr val="accent2"/>
                </a:solidFill>
              </a:rPr>
              <a:t> </a:t>
            </a:r>
            <a:br>
              <a:rPr lang="fr-FR" dirty="0">
                <a:solidFill>
                  <a:schemeClr val="accent2"/>
                </a:solidFill>
              </a:rPr>
            </a:br>
            <a:br>
              <a:rPr lang="fr-FR" dirty="0">
                <a:solidFill>
                  <a:schemeClr val="accent2"/>
                </a:solidFill>
              </a:rPr>
            </a:br>
            <a:br>
              <a:rPr lang="fr-FR" dirty="0">
                <a:solidFill>
                  <a:schemeClr val="accent2"/>
                </a:solidFill>
              </a:rPr>
            </a:b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44681" y="2763982"/>
            <a:ext cx="10810009" cy="344884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r>
              <a:rPr lang="fr-FR" sz="2400" dirty="0">
                <a:solidFill>
                  <a:schemeClr val="tx2"/>
                </a:solidFill>
              </a:rPr>
              <a:t>Ce projet posait deux problèmes fondamentaux :</a:t>
            </a:r>
          </a:p>
          <a:p>
            <a:pPr marL="0" indent="0">
              <a:buNone/>
            </a:pPr>
            <a:endParaRPr lang="fr-FR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FR" sz="2400" dirty="0">
                <a:solidFill>
                  <a:schemeClr val="tx2"/>
                </a:solidFill>
              </a:rPr>
              <a:t>1- Le manque de confiance en la justice</a:t>
            </a:r>
          </a:p>
          <a:p>
            <a:pPr marL="0" indent="0">
              <a:buNone/>
            </a:pPr>
            <a:endParaRPr lang="fr-FR" sz="24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r-FR" sz="2400" dirty="0">
                <a:solidFill>
                  <a:schemeClr val="tx2"/>
                </a:solidFill>
              </a:rPr>
              <a:t>2- La qualité de la justice</a:t>
            </a:r>
          </a:p>
        </p:txBody>
      </p:sp>
    </p:spTree>
    <p:extLst>
      <p:ext uri="{BB962C8B-B14F-4D97-AF65-F5344CB8AC3E}">
        <p14:creationId xmlns:p14="http://schemas.microsoft.com/office/powerpoint/2010/main" val="1207074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L’équipe Slovène avait entrepris ses travaux à la lumière des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fr-FR" sz="4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Droits fondamentaux conçus par la Convention européenne de Sauvegarde des Droits de l’Homme et des Libertés Fondamentales ayant garanti </a:t>
            </a:r>
            <a:r>
              <a:rPr lang="fr-FR" sz="4000" u="sng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« droit à un procès équitable ».</a:t>
            </a:r>
          </a:p>
          <a:p>
            <a:pPr marL="0" indent="0">
              <a:buNone/>
            </a:pPr>
            <a:endParaRPr lang="fr-FR" sz="4000" u="sng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Le droit d’accès à l’information</a:t>
            </a:r>
          </a:p>
          <a:p>
            <a:pPr marL="0" indent="0">
              <a:buNone/>
            </a:pPr>
            <a:endParaRPr lang="fr-FR" sz="4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4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Le droit d’accès à la justice</a:t>
            </a:r>
            <a:endParaRPr lang="fr-F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28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426027"/>
            <a:ext cx="10515600" cy="5750936"/>
          </a:xfrm>
        </p:spPr>
        <p:txBody>
          <a:bodyPr>
            <a:normAutofit fontScale="92500"/>
          </a:bodyPr>
          <a:lstStyle/>
          <a:p>
            <a:pPr lvl="0"/>
            <a:r>
              <a:rPr lang="fr-FR" sz="4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Principes inhérents au bon fonctionnement </a:t>
            </a:r>
          </a:p>
          <a:p>
            <a:pPr marL="0" lvl="0" indent="0">
              <a:buNone/>
            </a:pPr>
            <a:r>
              <a:rPr lang="fr-FR" sz="40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justice :</a:t>
            </a:r>
          </a:p>
          <a:p>
            <a:pPr lvl="0"/>
            <a:endParaRPr lang="fr-FR" sz="4000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1-L’amélioration de la qualité des décisions (Motivation des décisions…)</a:t>
            </a:r>
          </a:p>
          <a:p>
            <a:pPr lvl="0"/>
            <a:r>
              <a:rPr lang="fr-FR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Le renforcement du principe de double degré de juridiction (échanges entre les juges des différents tribunaux)</a:t>
            </a:r>
          </a:p>
          <a:p>
            <a:pPr lvl="0"/>
            <a:r>
              <a:rPr lang="fr-FR" sz="280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 L’amélioration de l’administration judiciaire (formation des greffiers…)</a:t>
            </a:r>
          </a:p>
          <a:p>
            <a:pPr lvl="0"/>
            <a:endParaRPr lang="fr-FR" sz="2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None/>
            </a:pPr>
            <a:r>
              <a:rPr lang="fr-F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=====</a:t>
            </a:r>
            <a:r>
              <a:rPr lang="fr-F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fr-F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Respect du Principe de la bonne administration de la</a:t>
            </a:r>
          </a:p>
          <a:p>
            <a:pPr marL="0" lvl="0" indent="0" algn="ctr">
              <a:buNone/>
            </a:pPr>
            <a:r>
              <a:rPr lang="fr-F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Justice.</a:t>
            </a:r>
          </a:p>
          <a:p>
            <a:pPr lvl="0"/>
            <a:endParaRPr lang="fr-FR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00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4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5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9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7" presetClass="emph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9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0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666461"/>
            <a:ext cx="10515600" cy="1325563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fr-F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 travaux de l’équipe ont mené à des résultats effectifs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109355"/>
            <a:ext cx="10515600" cy="4067608"/>
          </a:xfrm>
        </p:spPr>
        <p:txBody>
          <a:bodyPr>
            <a:normAutofit/>
          </a:bodyPr>
          <a:lstStyle/>
          <a:p>
            <a:r>
              <a:rPr lang="fr-FR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fr-F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Nombre d’affaires non résolues : réduit à la moitié dans</a:t>
            </a:r>
          </a:p>
          <a:p>
            <a:pPr marL="0" indent="0">
              <a:buNone/>
            </a:pPr>
            <a:r>
              <a:rPr lang="fr-F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les cinq ans</a:t>
            </a:r>
          </a:p>
          <a:p>
            <a:pPr marL="0" indent="0">
              <a:buNone/>
            </a:pPr>
            <a:endParaRPr lang="fr-FR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 Durée des procès raccourcie</a:t>
            </a:r>
          </a:p>
          <a:p>
            <a:pPr marL="0" indent="0">
              <a:buNone/>
            </a:pPr>
            <a:endParaRPr lang="fr-FR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======</a:t>
            </a:r>
            <a:r>
              <a:rPr lang="fr-FR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Plus de confiance dans le système judicaire du Pays.</a:t>
            </a:r>
            <a:endParaRPr lang="fr-FR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59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Partie II : Application des solutions du Projet slovène sur le système judiciaire Tunisien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fr-FR" sz="2800" dirty="0"/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I- Approche générale : le système judiciaire</a:t>
            </a:r>
          </a:p>
          <a:p>
            <a:pPr marL="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II- Cas spécifiques : </a:t>
            </a:r>
          </a:p>
          <a:p>
            <a:pPr marL="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La Cour constitutionnelle</a:t>
            </a:r>
          </a:p>
          <a:p>
            <a:pPr marL="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Les MARC</a:t>
            </a:r>
          </a:p>
        </p:txBody>
      </p:sp>
    </p:spTree>
    <p:extLst>
      <p:ext uri="{BB962C8B-B14F-4D97-AF65-F5344CB8AC3E}">
        <p14:creationId xmlns:p14="http://schemas.microsoft.com/office/powerpoint/2010/main" val="390628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230043"/>
            <a:ext cx="10515600" cy="1325563"/>
          </a:xfrm>
        </p:spPr>
        <p:txBody>
          <a:bodyPr/>
          <a:lstStyle/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Approche générale : le système judiciaire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/>
            <a:r>
              <a:rPr lang="fr-F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Cadre général du système judiciaire tunisien</a:t>
            </a:r>
          </a:p>
          <a:p>
            <a:pPr algn="ctr"/>
            <a:endParaRPr lang="fr-F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Constitution Tunisienne du 27 Janvier 2014 a mis l’accent sur l’indépendance de la Justice.</a:t>
            </a:r>
          </a:p>
          <a:p>
            <a:pPr marL="0" indent="0"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====</a:t>
            </a:r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Un acquis après la révolution de 2010/2011.</a:t>
            </a:r>
          </a:p>
          <a:p>
            <a:pPr marL="0" indent="0">
              <a:buNone/>
            </a:pPr>
            <a:endParaRPr lang="fr-FR" sz="2400" dirty="0">
              <a:latin typeface="Times New Roman" panose="02020603050405020304" pitchFamily="18" charset="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r>
              <a:rPr lang="fr-FR" sz="2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==== Harmonisation des normes internes avec les normes internationales.</a:t>
            </a:r>
          </a:p>
        </p:txBody>
      </p:sp>
    </p:spTree>
    <p:extLst>
      <p:ext uri="{BB962C8B-B14F-4D97-AF65-F5344CB8AC3E}">
        <p14:creationId xmlns:p14="http://schemas.microsoft.com/office/powerpoint/2010/main" val="710222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Applicabilité des solutions du projet slovène sur le système judiciaire tunisien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Méthode adoptée :</a:t>
            </a:r>
          </a:p>
          <a:p>
            <a:pPr marL="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 Recherche des problèmes communs </a:t>
            </a:r>
          </a:p>
          <a:p>
            <a:pPr marL="0" indent="0">
              <a:buNone/>
            </a:pPr>
            <a:endParaRPr lang="fr-F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 Recherche de l’applicabilité des solutions dans le système tunisien.</a:t>
            </a:r>
          </a:p>
          <a:p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47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Solutions proposées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67189"/>
            <a:ext cx="10515600" cy="4351338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endParaRPr lang="fr-FR" sz="3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sz="3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Renforcement des capacités des juges à travers des formations spécialisées </a:t>
            </a:r>
          </a:p>
          <a:p>
            <a:pPr marL="0" lvl="0" indent="0">
              <a:buNone/>
            </a:pPr>
            <a:r>
              <a:rPr lang="fr-FR" sz="3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et les programmes de Mentorat.</a:t>
            </a:r>
          </a:p>
          <a:p>
            <a:pPr lvl="0"/>
            <a:endParaRPr lang="fr-FR" sz="3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sz="3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Renforcement des capacités du personnel des tribunaux en assurant des </a:t>
            </a:r>
          </a:p>
          <a:p>
            <a:pPr marL="0" lvl="0" indent="0">
              <a:buNone/>
            </a:pPr>
            <a:r>
              <a:rPr lang="fr-FR" sz="3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programmes de Mentorat et des cours en ligne.</a:t>
            </a:r>
          </a:p>
          <a:p>
            <a:pPr lvl="0"/>
            <a:endParaRPr lang="fr-FR" sz="3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sz="3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Publication des manuels de procédure élaborés par les juges.</a:t>
            </a:r>
          </a:p>
          <a:p>
            <a:pPr marL="0" lvl="0" indent="0">
              <a:buNone/>
            </a:pPr>
            <a:endParaRPr lang="fr-FR" sz="3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fr-FR" sz="3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Renforcer la digitalisation de la justice : Actualisation des sites web </a:t>
            </a:r>
          </a:p>
          <a:p>
            <a:pPr marL="0" lvl="0" indent="0">
              <a:buNone/>
            </a:pPr>
            <a:r>
              <a:rPr lang="fr-FR" sz="31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existants/ Suivi des sorts des affaires en ligne….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393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t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392</TotalTime>
  <Words>577</Words>
  <Application>Microsoft Office PowerPoint</Application>
  <PresentationFormat>Widescreen</PresentationFormat>
  <Paragraphs>101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Trebuchet MS</vt:lpstr>
      <vt:lpstr>Wingdings 3</vt:lpstr>
      <vt:lpstr>Facette</vt:lpstr>
      <vt:lpstr>PowerPoint Presentation</vt:lpstr>
      <vt:lpstr>Partie I : Analyse du Projet   Améliorer la qualité de la justice- Cour Suprême de Slovénie       </vt:lpstr>
      <vt:lpstr>L’équipe Slovène avait entrepris ses travaux à la lumière des :</vt:lpstr>
      <vt:lpstr>PowerPoint Presentation</vt:lpstr>
      <vt:lpstr>Les travaux de l’équipe ont mené à des résultats effectifs : </vt:lpstr>
      <vt:lpstr>Partie II : Application des solutions du Projet slovène sur le système judiciaire Tunisien</vt:lpstr>
      <vt:lpstr>Approche générale : le système judiciaire</vt:lpstr>
      <vt:lpstr>Applicabilité des solutions du projet slovène sur le système judiciaire tunisien</vt:lpstr>
      <vt:lpstr>Solutions proposées</vt:lpstr>
      <vt:lpstr>Applicabilité des solutions du projet slovène sur la Cour constitutionnelle</vt:lpstr>
      <vt:lpstr>Solutions proposées</vt:lpstr>
      <vt:lpstr>Applicabilité des solutions du projet slovène sur les Modes alternatifs de Règlement des Conflits.</vt:lpstr>
      <vt:lpstr>Solutions proposées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Admin</dc:creator>
  <cp:lastModifiedBy>SATTEL Annette</cp:lastModifiedBy>
  <cp:revision>40</cp:revision>
  <dcterms:created xsi:type="dcterms:W3CDTF">2021-06-13T11:49:03Z</dcterms:created>
  <dcterms:modified xsi:type="dcterms:W3CDTF">2021-06-15T09:37:53Z</dcterms:modified>
</cp:coreProperties>
</file>