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0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2843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684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589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564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459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58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1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13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4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61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29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65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8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4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33258-1359-4E4B-8497-8445799846D8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7B7762-C430-4173-939A-85C9023A16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63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036" y="0"/>
            <a:ext cx="65566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8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Applicabilité des solutions du projet slovène sur la Cour constitutionnelle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628900"/>
            <a:ext cx="8596668" cy="3412462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 adoptée : Approche qualitative et non quantitative.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Problème de base : Absence de la Cour constitutionnelle.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====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Manque de confiance dans le système judiciaire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8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Solutions proposées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37855"/>
            <a:ext cx="10515600" cy="53201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pour les juges (traitement des recours fondés sur l’inconstitutionnalité des lois….)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==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Budget : Ministère de la justice + Institut Supérieur de la Magistrature</a:t>
            </a:r>
          </a:p>
          <a:p>
            <a:pPr marL="0" indent="0">
              <a:lnSpc>
                <a:spcPct val="100000"/>
              </a:lnSpc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pour les futurs juges constitutionnels assurée par les anciens juges constitutionnels.</a:t>
            </a:r>
          </a:p>
          <a:p>
            <a:pPr>
              <a:lnSpc>
                <a:spcPct val="10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des staffs de la Cour.</a:t>
            </a:r>
          </a:p>
          <a:p>
            <a:pPr marL="0" indent="0">
              <a:lnSpc>
                <a:spcPct val="100000"/>
              </a:lnSpc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== Budget : étant donné qu’il est élaboré par la Cour, il doit prévoir tous ces programmes de formation.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Applicabilité des solutions du projet slovène sur les Modes alternatifs de Règlement des Conflits.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Avantages des MARC: </a:t>
            </a: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1-Éviter l’encombrement de la justice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Gagner du temps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Solution efficace </a:t>
            </a:r>
          </a:p>
        </p:txBody>
      </p:sp>
    </p:spTree>
    <p:extLst>
      <p:ext uri="{BB962C8B-B14F-4D97-AF65-F5344CB8AC3E}">
        <p14:creationId xmlns:p14="http://schemas.microsoft.com/office/powerpoint/2010/main" val="334538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 proposées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27465"/>
            <a:ext cx="8596668" cy="451389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Des formations spécialisées au personnel des tribunaux </a:t>
            </a:r>
          </a:p>
          <a:p>
            <a:pPr marL="0" indent="0">
              <a:buNone/>
            </a:pPr>
            <a:r>
              <a:rPr lang="fr-F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(comme c’est le cas en Slovénie).</a:t>
            </a:r>
          </a:p>
          <a:p>
            <a:pPr marL="0" indent="0">
              <a:buNone/>
            </a:pPr>
            <a:endParaRPr lang="fr-F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Des formations aux juges</a:t>
            </a:r>
          </a:p>
          <a:p>
            <a:pPr marL="0" indent="0">
              <a:buNone/>
            </a:pPr>
            <a:endParaRPr lang="fr-FR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Des cours en ligne. </a:t>
            </a:r>
          </a:p>
          <a:p>
            <a:pPr marL="0" indent="0">
              <a:buNone/>
            </a:pPr>
            <a:endParaRPr lang="fr-F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Des blogs pour les citoyens (questionnaire sur l’efficacité des MARC)</a:t>
            </a: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60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/>
              <a:t>Merci </a:t>
            </a:r>
          </a:p>
          <a:p>
            <a:pPr marL="0" indent="0" algn="ctr">
              <a:buNone/>
            </a:pPr>
            <a:r>
              <a:rPr lang="fr-FR" sz="5400" b="1" dirty="0"/>
              <a:t>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33948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6943" y="609600"/>
            <a:ext cx="8456275" cy="2154382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 I : Analyse du Projet</a:t>
            </a:r>
            <a:b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Améliorer la qualité de la justice-</a:t>
            </a:r>
            <a:b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 Suprême de Slovénie</a:t>
            </a:r>
            <a:br>
              <a:rPr lang="fr-F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dirty="0">
                <a:solidFill>
                  <a:schemeClr val="accent2"/>
                </a:solidFill>
              </a:rPr>
            </a:br>
            <a:br>
              <a:rPr lang="fr-FR" dirty="0">
                <a:solidFill>
                  <a:schemeClr val="accent2"/>
                </a:solidFill>
              </a:rPr>
            </a:br>
            <a:r>
              <a:rPr lang="fr-FR" dirty="0">
                <a:solidFill>
                  <a:schemeClr val="accent2"/>
                </a:solidFill>
              </a:rPr>
              <a:t> </a:t>
            </a:r>
            <a:br>
              <a:rPr lang="fr-FR" dirty="0">
                <a:solidFill>
                  <a:schemeClr val="accent2"/>
                </a:solidFill>
              </a:rPr>
            </a:br>
            <a:br>
              <a:rPr lang="fr-FR" dirty="0">
                <a:solidFill>
                  <a:schemeClr val="accent2"/>
                </a:solidFill>
              </a:rPr>
            </a:br>
            <a:br>
              <a:rPr lang="fr-FR" dirty="0">
                <a:solidFill>
                  <a:schemeClr val="accent2"/>
                </a:solidFill>
              </a:rPr>
            </a:b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4681" y="2763982"/>
            <a:ext cx="10810009" cy="34488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Ce projet posait deux problèmes fondamentaux :</a:t>
            </a:r>
          </a:p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1- Le manque de confiance en la justice</a:t>
            </a:r>
          </a:p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2- La qualité de la justice</a:t>
            </a:r>
          </a:p>
        </p:txBody>
      </p:sp>
    </p:spTree>
    <p:extLst>
      <p:ext uri="{BB962C8B-B14F-4D97-AF65-F5344CB8AC3E}">
        <p14:creationId xmlns:p14="http://schemas.microsoft.com/office/powerpoint/2010/main" val="120707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L’équipe Slovène avait entrepris ses travaux à la lumière des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Droits fondamentaux conçus par la Convention européenne de Sauvegarde des Droits de l’Homme et des Libertés Fondamentales ayant garanti </a:t>
            </a:r>
            <a:r>
              <a:rPr lang="fr-FR" sz="40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« droit à un procès équitable ».</a:t>
            </a:r>
          </a:p>
          <a:p>
            <a:pPr marL="0" indent="0">
              <a:buNone/>
            </a:pPr>
            <a:endParaRPr lang="fr-FR" sz="4000" u="sng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Le droit d’accès à l’information</a:t>
            </a:r>
          </a:p>
          <a:p>
            <a:pPr marL="0" indent="0">
              <a:buNone/>
            </a:pPr>
            <a:endParaRPr lang="fr-FR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Le droit d’accès à la justice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8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426027"/>
            <a:ext cx="10515600" cy="5750936"/>
          </a:xfrm>
        </p:spPr>
        <p:txBody>
          <a:bodyPr>
            <a:normAutofit fontScale="92500"/>
          </a:bodyPr>
          <a:lstStyle/>
          <a:p>
            <a:pPr lvl="0"/>
            <a:r>
              <a:rPr lang="fr-FR" sz="4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Principes inhérents au bon fonctionnement </a:t>
            </a:r>
          </a:p>
          <a:p>
            <a:pPr marL="0" lvl="0" indent="0">
              <a:buNone/>
            </a:pPr>
            <a:r>
              <a:rPr lang="fr-FR" sz="4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justice :</a:t>
            </a:r>
          </a:p>
          <a:p>
            <a:pPr lvl="0"/>
            <a:endParaRPr lang="fr-FR" sz="40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1-L’amélioration de la qualité des décisions (Motivation des décisions…)</a:t>
            </a:r>
          </a:p>
          <a:p>
            <a:pPr lvl="0"/>
            <a:r>
              <a:rPr lang="fr-FR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Le renforcement du principe de double degré de juridiction (échanges entre les juges des différents tribunaux)</a:t>
            </a:r>
          </a:p>
          <a:p>
            <a:pPr lvl="0"/>
            <a:r>
              <a:rPr lang="fr-FR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L’amélioration de l’administration judiciaire (formation des greffiers…)</a:t>
            </a:r>
          </a:p>
          <a:p>
            <a:pPr lvl="0"/>
            <a:endParaRPr lang="fr-FR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=====</a:t>
            </a: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Respect du Principe de la bonne administration de la</a:t>
            </a:r>
          </a:p>
          <a:p>
            <a:pPr marL="0" lv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Justice.</a:t>
            </a:r>
          </a:p>
          <a:p>
            <a:pPr lvl="0"/>
            <a:endParaRPr lang="fr-FR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0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666461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travaux de l’équipe ont mené à des résultats effectifs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09355"/>
            <a:ext cx="10515600" cy="4067608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d’affaires non résolues : réduit à la moitié dans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cinq ans</a:t>
            </a:r>
          </a:p>
          <a:p>
            <a:pPr marL="0" indent="0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Durée des procès raccourcie</a:t>
            </a:r>
          </a:p>
          <a:p>
            <a:pPr marL="0" indent="0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======</a:t>
            </a: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Plus de confiance dans le système judicaire du Pays.</a:t>
            </a: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9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Partie II : Application des solutions du Projet slovène sur le système judiciaire Tunisien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 Approche générale : le système judiciaire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Cas spécifiques : 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La Cour constitutionnelle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Les MARC</a:t>
            </a:r>
          </a:p>
        </p:txBody>
      </p:sp>
    </p:spTree>
    <p:extLst>
      <p:ext uri="{BB962C8B-B14F-4D97-AF65-F5344CB8AC3E}">
        <p14:creationId xmlns:p14="http://schemas.microsoft.com/office/powerpoint/2010/main" val="390628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30043"/>
            <a:ext cx="10515600" cy="1325563"/>
          </a:xfrm>
        </p:spPr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Approche générale : le système judiciaire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Cadre général du système judiciaire tunisien</a:t>
            </a: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Constitution Tunisienne du 27 Janvier 2014 a mis l’accent sur l’indépendance de la Justice.</a:t>
            </a:r>
          </a:p>
          <a:p>
            <a:pPr marL="0" indent="0"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====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Un acquis après la révolution de 2010/2011.</a:t>
            </a:r>
          </a:p>
          <a:p>
            <a:pPr marL="0" indent="0"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==== Harmonisation des normes internes avec les normes internationales.</a:t>
            </a:r>
          </a:p>
        </p:txBody>
      </p:sp>
    </p:spTree>
    <p:extLst>
      <p:ext uri="{BB962C8B-B14F-4D97-AF65-F5344CB8AC3E}">
        <p14:creationId xmlns:p14="http://schemas.microsoft.com/office/powerpoint/2010/main" val="710222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Applicabilité des solutions du projet slovène sur le système judiciaire tunisien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 adoptée :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Recherche des problèmes communs </a:t>
            </a:r>
          </a:p>
          <a:p>
            <a:pPr marL="0" indent="0"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Recherche de l’applicabilité des solutions dans le système tunisien.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4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 proposées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67189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endParaRPr lang="fr-FR" sz="3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Renforcement des capacités des juges à travers des formations spécialisées </a:t>
            </a:r>
          </a:p>
          <a:p>
            <a:pPr marL="0" lvl="0" indent="0">
              <a:buNone/>
            </a:pPr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et les programmes de Mentorat.</a:t>
            </a:r>
          </a:p>
          <a:p>
            <a:pPr lvl="0"/>
            <a:endParaRPr lang="fr-FR" sz="3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Renforcement des capacités du personnel des tribunaux en assurant des </a:t>
            </a:r>
          </a:p>
          <a:p>
            <a:pPr marL="0" lvl="0" indent="0">
              <a:buNone/>
            </a:pPr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programmes de Mentorat et des cours en ligne.</a:t>
            </a:r>
          </a:p>
          <a:p>
            <a:pPr lvl="0"/>
            <a:endParaRPr lang="fr-FR" sz="3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 des manuels de procédure élaborés par les juges.</a:t>
            </a:r>
          </a:p>
          <a:p>
            <a:pPr marL="0" lvl="0" indent="0">
              <a:buNone/>
            </a:pPr>
            <a:endParaRPr lang="fr-FR" sz="3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Renforcer la digitalisation de la justice : Actualisation des sites web </a:t>
            </a:r>
          </a:p>
          <a:p>
            <a:pPr marL="0" lvl="0" indent="0">
              <a:buNone/>
            </a:pPr>
            <a:r>
              <a:rPr lang="fr-FR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existants/ Suivi des sorts des affaires en ligne….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393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</TotalTime>
  <Words>577</Words>
  <Application>Microsoft Office PowerPoint</Application>
  <PresentationFormat>Widescreen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Facette</vt:lpstr>
      <vt:lpstr>PowerPoint Presentation</vt:lpstr>
      <vt:lpstr>Partie I : Analyse du Projet   Améliorer la qualité de la justice- Cour Suprême de Slovénie       </vt:lpstr>
      <vt:lpstr>L’équipe Slovène avait entrepris ses travaux à la lumière des :</vt:lpstr>
      <vt:lpstr>PowerPoint Presentation</vt:lpstr>
      <vt:lpstr>Les travaux de l’équipe ont mené à des résultats effectifs : </vt:lpstr>
      <vt:lpstr>Partie II : Application des solutions du Projet slovène sur le système judiciaire Tunisien</vt:lpstr>
      <vt:lpstr>Approche générale : le système judiciaire</vt:lpstr>
      <vt:lpstr>Applicabilité des solutions du projet slovène sur le système judiciaire tunisien</vt:lpstr>
      <vt:lpstr>Solutions proposées</vt:lpstr>
      <vt:lpstr>Applicabilité des solutions du projet slovène sur la Cour constitutionnelle</vt:lpstr>
      <vt:lpstr>Solutions proposées</vt:lpstr>
      <vt:lpstr>Applicabilité des solutions du projet slovène sur les Modes alternatifs de Règlement des Conflits.</vt:lpstr>
      <vt:lpstr>Solutions proposées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SATTEL Annette</cp:lastModifiedBy>
  <cp:revision>40</cp:revision>
  <dcterms:created xsi:type="dcterms:W3CDTF">2021-06-13T11:49:03Z</dcterms:created>
  <dcterms:modified xsi:type="dcterms:W3CDTF">2021-06-15T09:37:53Z</dcterms:modified>
</cp:coreProperties>
</file>