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73" r:id="rId4"/>
    <p:sldId id="274" r:id="rId5"/>
    <p:sldId id="275" r:id="rId6"/>
    <p:sldId id="277" r:id="rId7"/>
    <p:sldId id="278" r:id="rId8"/>
    <p:sldId id="276" r:id="rId9"/>
    <p:sldId id="279" r:id="rId10"/>
    <p:sldId id="280" r:id="rId11"/>
    <p:sldId id="281" r:id="rId12"/>
    <p:sldId id="282" r:id="rId13"/>
    <p:sldId id="283" r:id="rId14"/>
    <p:sldId id="286" r:id="rId15"/>
    <p:sldId id="285" r:id="rId16"/>
    <p:sldId id="284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>
        <p:scale>
          <a:sx n="75" d="100"/>
          <a:sy n="75" d="100"/>
        </p:scale>
        <p:origin x="-2028" y="-780"/>
      </p:cViewPr>
      <p:guideLst>
        <p:guide orient="horz" pos="2064"/>
        <p:guide pos="28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9E6C42-7AE1-2D4C-9823-872E65683B6E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45851-B040-5442-AA38-CE63E1151E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95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Cite</a:t>
            </a:r>
            <a:r>
              <a:rPr lang="en-US" baseline="0" dirty="0" smtClean="0"/>
              <a:t> IDC and other (?) research; Return Handbook</a:t>
            </a:r>
            <a:r>
              <a:rPr lang="bg-BG" baseline="0" dirty="0" smtClean="0"/>
              <a:t>; </a:t>
            </a:r>
            <a:r>
              <a:rPr lang="en-CA" baseline="0" dirty="0" smtClean="0"/>
              <a:t>EC proposal for AMF 2021-7</a:t>
            </a:r>
            <a:r>
              <a:rPr lang="en-US" baseline="0" dirty="0" smtClean="0"/>
              <a:t>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45851-B040-5442-AA38-CE63E1151E2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Regional Evaluation</a:t>
            </a:r>
            <a:r>
              <a:rPr lang="en-CA" baseline="0" dirty="0" smtClean="0"/>
              <a:t> from July 2018 – sample of 31 case from 3 pilot project</a:t>
            </a:r>
            <a:r>
              <a:rPr lang="en-US" baseline="0" dirty="0" err="1" smtClean="0"/>
              <a:t>s</a:t>
            </a:r>
            <a:r>
              <a:rPr lang="en-US" baseline="0" dirty="0" smtClean="0"/>
              <a:t> (Bulgaria, Cyprus, Poland)</a:t>
            </a:r>
          </a:p>
          <a:p>
            <a:r>
              <a:rPr lang="en-US" baseline="0" dirty="0" smtClean="0"/>
              <a:t>Another one coming up in 2019</a:t>
            </a:r>
          </a:p>
          <a:p>
            <a:r>
              <a:rPr lang="en-US" baseline="0" dirty="0" smtClean="0"/>
              <a:t>Independent evaluator hired by EPIM – present today to answer questions</a:t>
            </a:r>
          </a:p>
          <a:p>
            <a:r>
              <a:rPr lang="en-US" baseline="0" dirty="0" smtClean="0"/>
              <a:t>Printer copies of the report available here</a:t>
            </a:r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45851-B040-5442-AA38-CE63E1151E2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CA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18E1-1432-F447-8F7E-40306A9F7025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18E1-1432-F447-8F7E-40306A9F7025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2750-51BC-494C-941D-DF5B316F1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18E1-1432-F447-8F7E-40306A9F7025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2750-51BC-494C-941D-DF5B316F1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18E1-1432-F447-8F7E-40306A9F7025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2750-51BC-494C-941D-DF5B316F1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18E1-1432-F447-8F7E-40306A9F7025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2750-51BC-494C-941D-DF5B316F15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18E1-1432-F447-8F7E-40306A9F7025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2750-51BC-494C-941D-DF5B316F1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18E1-1432-F447-8F7E-40306A9F7025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2750-51BC-494C-941D-DF5B316F1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18E1-1432-F447-8F7E-40306A9F7025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2750-51BC-494C-941D-DF5B316F1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18E1-1432-F447-8F7E-40306A9F7025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2750-51BC-494C-941D-DF5B316F15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18E1-1432-F447-8F7E-40306A9F7025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2750-51BC-494C-941D-DF5B316F1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18E1-1432-F447-8F7E-40306A9F7025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D2750-51BC-494C-941D-DF5B316F15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</a:lstStyle>
          <a:p>
            <a:pPr marL="0" algn="l" eaLnBrk="1" latinLnBrk="0" hangingPunct="1"/>
            <a:r>
              <a:rPr kumimoji="0" lang="en-CA" smtClean="0"/>
              <a:t>Click icon to add picture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CA" smtClean="0"/>
              <a:t>Click to edit Master text styles</a:t>
            </a:r>
          </a:p>
          <a:p>
            <a:pPr lvl="1" eaLnBrk="1" latinLnBrk="0" hangingPunct="1"/>
            <a:r>
              <a:rPr kumimoji="0" lang="en-CA" smtClean="0"/>
              <a:t>Second level</a:t>
            </a:r>
          </a:p>
          <a:p>
            <a:pPr lvl="2" eaLnBrk="1" latinLnBrk="0" hangingPunct="1"/>
            <a:r>
              <a:rPr kumimoji="0" lang="en-CA" smtClean="0"/>
              <a:t>Third level</a:t>
            </a:r>
          </a:p>
          <a:p>
            <a:pPr lvl="3" eaLnBrk="1" latinLnBrk="0" hangingPunct="1"/>
            <a:r>
              <a:rPr kumimoji="0" lang="en-CA" smtClean="0"/>
              <a:t>Fourth level</a:t>
            </a:r>
          </a:p>
          <a:p>
            <a:pPr lvl="4" eaLnBrk="1" latinLnBrk="0" hangingPunct="1"/>
            <a:r>
              <a:rPr kumimoji="0" lang="en-CA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fld id="{F91418E1-1432-F447-8F7E-40306A9F7025}" type="datetimeFigureOut">
              <a:rPr lang="en-US" smtClean="0"/>
              <a:pPr/>
              <a:t>4/3/2019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fld id="{F8CD2750-51BC-494C-941D-DF5B316F15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8229600" cy="1582084"/>
          </a:xfrm>
        </p:spPr>
        <p:txBody>
          <a:bodyPr>
            <a:noAutofit/>
          </a:bodyPr>
          <a:lstStyle/>
          <a:p>
            <a:pPr algn="ctr"/>
            <a:r>
              <a:rPr lang="en-US" sz="3300" dirty="0" smtClean="0">
                <a:solidFill>
                  <a:schemeClr val="tx1"/>
                </a:solidFill>
              </a:rPr>
              <a:t>Testing and Evaluating Alternatives in Practice </a:t>
            </a:r>
            <a:br>
              <a:rPr lang="en-US" sz="3300" dirty="0" smtClean="0">
                <a:solidFill>
                  <a:schemeClr val="tx1"/>
                </a:solidFill>
              </a:rPr>
            </a:br>
            <a:r>
              <a:rPr lang="en-US" sz="3300" i="1" dirty="0" smtClean="0">
                <a:solidFill>
                  <a:schemeClr val="tx1"/>
                </a:solidFill>
              </a:rPr>
              <a:t>Regional and National Level Examples  </a:t>
            </a:r>
            <a:endParaRPr lang="en-US" sz="3300" i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5029200"/>
            <a:ext cx="6373368" cy="1143000"/>
          </a:xfrm>
        </p:spPr>
        <p:txBody>
          <a:bodyPr>
            <a:noAutofit/>
          </a:bodyPr>
          <a:lstStyle/>
          <a:p>
            <a:pPr algn="r"/>
            <a:r>
              <a:rPr lang="en-US" sz="2800" dirty="0" smtClean="0"/>
              <a:t>Radostina Pavlova</a:t>
            </a:r>
          </a:p>
          <a:p>
            <a:pPr algn="r"/>
            <a:r>
              <a:rPr lang="en-US" sz="2800" dirty="0" smtClean="0"/>
              <a:t>Center for Legal Aid – Voice in Bulgaria</a:t>
            </a:r>
            <a:endParaRPr lang="en-US" sz="28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362200" y="6102096"/>
            <a:ext cx="6373368" cy="621792"/>
          </a:xfrm>
          <a:prstGeom prst="rect">
            <a:avLst/>
          </a:prstGeom>
        </p:spPr>
        <p:txBody>
          <a:bodyPr tIns="0">
            <a:noAutofit/>
          </a:bodyPr>
          <a:lstStyle/>
          <a:p>
            <a:pPr marL="27432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Strasbourg, 04.04.2019</a:t>
            </a:r>
          </a:p>
        </p:txBody>
      </p:sp>
      <p:pic>
        <p:nvPicPr>
          <p:cNvPr id="7" name="Picture 6" descr="Logo E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28600"/>
            <a:ext cx="1600200" cy="143116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8077200" cy="11430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Bulgarian Pilot – Key Figures</a:t>
            </a:r>
            <a:br>
              <a:rPr lang="en-US" sz="3200" b="1" dirty="0" smtClean="0"/>
            </a:br>
            <a:r>
              <a:rPr lang="en-US" sz="3200" b="1" dirty="0" smtClean="0"/>
              <a:t>Countries of Origin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3048000" cy="4800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bg-BG" sz="3000" dirty="0" smtClean="0"/>
              <a:t>Afghanistan – 4</a:t>
            </a:r>
            <a:endParaRPr lang="en-US" sz="3000" dirty="0" smtClean="0"/>
          </a:p>
          <a:p>
            <a:pPr>
              <a:buNone/>
            </a:pPr>
            <a:r>
              <a:rPr lang="bg-BG" sz="3000" dirty="0" smtClean="0"/>
              <a:t>B &amp; H – 1</a:t>
            </a:r>
            <a:endParaRPr lang="en-US" sz="3000" dirty="0" smtClean="0"/>
          </a:p>
          <a:p>
            <a:pPr>
              <a:buNone/>
            </a:pPr>
            <a:r>
              <a:rPr lang="bg-BG" sz="3000" dirty="0" smtClean="0"/>
              <a:t>Bangladesh – 3</a:t>
            </a:r>
            <a:endParaRPr lang="en-US" sz="3000" dirty="0" smtClean="0"/>
          </a:p>
          <a:p>
            <a:pPr>
              <a:buNone/>
            </a:pPr>
            <a:r>
              <a:rPr lang="bg-BG" sz="3000" dirty="0" smtClean="0"/>
              <a:t>Cameroon – 4</a:t>
            </a:r>
            <a:endParaRPr lang="en-US" sz="3000" dirty="0" smtClean="0"/>
          </a:p>
          <a:p>
            <a:pPr>
              <a:buNone/>
            </a:pPr>
            <a:r>
              <a:rPr lang="bg-BG" sz="3000" dirty="0" smtClean="0"/>
              <a:t>CDV – 8</a:t>
            </a:r>
            <a:endParaRPr lang="en-US" sz="3000" dirty="0" smtClean="0"/>
          </a:p>
          <a:p>
            <a:pPr>
              <a:buNone/>
            </a:pPr>
            <a:r>
              <a:rPr lang="bg-BG" sz="3000" dirty="0" smtClean="0"/>
              <a:t>Eritrea – 1</a:t>
            </a:r>
            <a:endParaRPr lang="en-US" sz="3000" dirty="0" smtClean="0"/>
          </a:p>
          <a:p>
            <a:pPr>
              <a:buNone/>
            </a:pPr>
            <a:r>
              <a:rPr lang="bg-BG" sz="3000" dirty="0" smtClean="0"/>
              <a:t>Ghana – 3</a:t>
            </a:r>
            <a:endParaRPr lang="en-US" sz="3000" dirty="0" smtClean="0"/>
          </a:p>
          <a:p>
            <a:pPr>
              <a:buNone/>
            </a:pPr>
            <a:r>
              <a:rPr lang="bg-BG" sz="3000" dirty="0" smtClean="0"/>
              <a:t>Guinea – 1</a:t>
            </a:r>
            <a:endParaRPr lang="en-US" sz="3000" dirty="0" smtClean="0"/>
          </a:p>
          <a:p>
            <a:pPr>
              <a:buNone/>
            </a:pPr>
            <a:r>
              <a:rPr lang="bg-BG" sz="3000" dirty="0" smtClean="0"/>
              <a:t>Iraq – 12</a:t>
            </a:r>
            <a:endParaRPr lang="en-US" sz="3000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495800" y="1676400"/>
            <a:ext cx="4038600" cy="4800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bg-BG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Iran – 7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bg-BG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Palestine/Lebanon – 2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bg-BG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Rwanda - 1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bg-BG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Somalia - 3</a:t>
            </a:r>
            <a:r>
              <a:rPr kumimoji="0" lang="en-C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38200"/>
            <a:ext cx="8077200" cy="11430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Bulgarian Pilot – Key Figures</a:t>
            </a:r>
            <a:br>
              <a:rPr lang="en-US" sz="3200" b="1" dirty="0" smtClean="0"/>
            </a:br>
            <a:r>
              <a:rPr lang="bg-BG" sz="3200" b="1" dirty="0" smtClean="0"/>
              <a:t>Length of stay in Bulgaria when enrolled in </a:t>
            </a:r>
            <a:r>
              <a:rPr lang="en-CA" sz="3200" b="1" dirty="0" smtClean="0"/>
              <a:t>C</a:t>
            </a:r>
            <a:r>
              <a:rPr lang="bg-BG" sz="3200" b="1" dirty="0" smtClean="0"/>
              <a:t>ase </a:t>
            </a:r>
            <a:r>
              <a:rPr lang="en-CA" sz="3200" b="1" dirty="0" smtClean="0"/>
              <a:t>M</a:t>
            </a:r>
            <a:r>
              <a:rPr lang="bg-BG" sz="3200" b="1" dirty="0" smtClean="0"/>
              <a:t>anagement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362200"/>
            <a:ext cx="4038600" cy="4800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bg-BG" sz="2800" dirty="0" smtClean="0"/>
              <a:t>Less than 6 months - 0</a:t>
            </a:r>
            <a:endParaRPr lang="en-US" sz="2800" dirty="0" smtClean="0"/>
          </a:p>
          <a:p>
            <a:pPr>
              <a:buNone/>
            </a:pPr>
            <a:r>
              <a:rPr lang="bg-BG" sz="2800" dirty="0" smtClean="0"/>
              <a:t>6 mths - 1 year:       - 3  </a:t>
            </a:r>
            <a:endParaRPr lang="en-US" sz="2800" dirty="0" smtClean="0"/>
          </a:p>
          <a:p>
            <a:pPr>
              <a:buNone/>
            </a:pPr>
            <a:r>
              <a:rPr lang="bg-BG" sz="2800" dirty="0" smtClean="0"/>
              <a:t>Up to 2 years:         - 9</a:t>
            </a:r>
            <a:endParaRPr lang="en-US" sz="2800" dirty="0" smtClean="0"/>
          </a:p>
          <a:p>
            <a:pPr>
              <a:buNone/>
            </a:pPr>
            <a:r>
              <a:rPr lang="bg-BG" sz="2800" dirty="0" smtClean="0"/>
              <a:t>Up to 3 years:         - 10</a:t>
            </a:r>
            <a:endParaRPr lang="en-US" sz="2800" dirty="0" smtClean="0"/>
          </a:p>
          <a:p>
            <a:pPr>
              <a:buNone/>
            </a:pPr>
            <a:r>
              <a:rPr lang="bg-BG" sz="2800" dirty="0" smtClean="0"/>
              <a:t>Up to 4 years:         - 3</a:t>
            </a:r>
            <a:endParaRPr lang="en-US" sz="2800" dirty="0" smtClean="0"/>
          </a:p>
          <a:p>
            <a:pPr>
              <a:buNone/>
            </a:pPr>
            <a:r>
              <a:rPr lang="bg-BG" sz="2800" dirty="0" smtClean="0"/>
              <a:t>Up to 5 years:         - 12</a:t>
            </a:r>
            <a:endParaRPr lang="en-US" sz="2800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181600" y="2514600"/>
            <a:ext cx="4038600" cy="48006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bg-BG" sz="3200" dirty="0" smtClean="0"/>
              <a:t>Up to 6 years:         - 8</a:t>
            </a:r>
            <a:endParaRPr lang="en-US" sz="3200" dirty="0" smtClean="0"/>
          </a:p>
          <a:p>
            <a:pPr>
              <a:buNone/>
            </a:pPr>
            <a:r>
              <a:rPr lang="bg-BG" sz="3200" dirty="0" smtClean="0"/>
              <a:t>Up to 7 years:         - 1</a:t>
            </a:r>
            <a:endParaRPr lang="en-US" sz="3200" dirty="0" smtClean="0"/>
          </a:p>
          <a:p>
            <a:pPr>
              <a:buNone/>
            </a:pPr>
            <a:r>
              <a:rPr lang="bg-BG" sz="3200" dirty="0" smtClean="0"/>
              <a:t>Up to 8 years:         - 2</a:t>
            </a:r>
            <a:endParaRPr lang="en-US" sz="3200" dirty="0" smtClean="0"/>
          </a:p>
          <a:p>
            <a:pPr>
              <a:buNone/>
            </a:pPr>
            <a:r>
              <a:rPr lang="bg-BG" sz="3200" dirty="0" smtClean="0"/>
              <a:t>Up to 11 years:       - 1</a:t>
            </a:r>
            <a:endParaRPr lang="en-US" sz="3200" dirty="0" smtClean="0"/>
          </a:p>
          <a:p>
            <a:pPr>
              <a:buNone/>
            </a:pPr>
            <a:r>
              <a:rPr lang="bg-BG" sz="3200" dirty="0" smtClean="0"/>
              <a:t>Up to 25 years:       - 1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0"/>
            <a:ext cx="8077200" cy="11430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Bulgarian Pilot – Key Figures</a:t>
            </a:r>
            <a:br>
              <a:rPr lang="en-US" sz="3200" b="1" dirty="0" smtClean="0"/>
            </a:br>
            <a:r>
              <a:rPr lang="en-CA" sz="3200" b="1" dirty="0" smtClean="0"/>
              <a:t>Outcomes (March 2019)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76400"/>
            <a:ext cx="8001000" cy="4800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bg-BG" sz="2800" b="1" u="sng" dirty="0" smtClean="0"/>
              <a:t>Re-detained - 7 people (14 %)</a:t>
            </a:r>
            <a:endParaRPr lang="en-US" sz="2800" dirty="0" smtClean="0"/>
          </a:p>
          <a:p>
            <a:pPr>
              <a:buNone/>
            </a:pPr>
            <a:r>
              <a:rPr lang="bg-BG" sz="2800" dirty="0" smtClean="0"/>
              <a:t>out of them: 3 </a:t>
            </a:r>
            <a:r>
              <a:rPr lang="en-CA" sz="2800" dirty="0" smtClean="0"/>
              <a:t>signed to return	</a:t>
            </a:r>
            <a:r>
              <a:rPr lang="bg-BG" sz="2800" dirty="0" smtClean="0"/>
              <a:t>from within </a:t>
            </a:r>
            <a:r>
              <a:rPr lang="en-CA" sz="2800" dirty="0" smtClean="0"/>
              <a:t>		</a:t>
            </a:r>
            <a:r>
              <a:rPr lang="bg-BG" sz="2800" dirty="0" smtClean="0"/>
              <a:t>detention</a:t>
            </a:r>
            <a:r>
              <a:rPr lang="en-CA" sz="2800" dirty="0" smtClean="0"/>
              <a:t> and were returned</a:t>
            </a:r>
            <a:endParaRPr lang="en-US" sz="2800" dirty="0" smtClean="0"/>
          </a:p>
          <a:p>
            <a:pPr>
              <a:buNone/>
            </a:pPr>
            <a:r>
              <a:rPr lang="bg-BG" sz="2800" dirty="0" smtClean="0"/>
              <a:t>                    </a:t>
            </a:r>
            <a:r>
              <a:rPr lang="en-CA" sz="2800" dirty="0" smtClean="0"/>
              <a:t>	</a:t>
            </a:r>
            <a:r>
              <a:rPr lang="bg-BG" sz="2800" dirty="0" smtClean="0"/>
              <a:t> 2 re-detained and released</a:t>
            </a:r>
            <a:endParaRPr lang="en-US" sz="2800" dirty="0" smtClean="0"/>
          </a:p>
          <a:p>
            <a:pPr>
              <a:buNone/>
            </a:pPr>
            <a:r>
              <a:rPr lang="bg-BG" sz="2800" dirty="0" smtClean="0"/>
              <a:t>                    </a:t>
            </a:r>
            <a:r>
              <a:rPr lang="en-CA" sz="2800" dirty="0" smtClean="0"/>
              <a:t>	</a:t>
            </a:r>
            <a:r>
              <a:rPr lang="bg-BG" sz="2800" dirty="0" smtClean="0"/>
              <a:t> 1 currently in detention </a:t>
            </a:r>
            <a:endParaRPr lang="en-US" sz="2800" dirty="0" smtClean="0"/>
          </a:p>
          <a:p>
            <a:pPr>
              <a:buNone/>
            </a:pPr>
            <a:r>
              <a:rPr lang="bg-BG" sz="2800" b="1" u="sng" dirty="0" smtClean="0"/>
              <a:t>Only 2 deported forcibly </a:t>
            </a:r>
            <a:endParaRPr lang="en-US" sz="2800" b="1" u="sng" dirty="0" smtClean="0"/>
          </a:p>
          <a:p>
            <a:pPr>
              <a:buNone/>
            </a:pPr>
            <a:r>
              <a:rPr lang="bg-BG" sz="2800" b="1" u="sng" dirty="0" smtClean="0"/>
              <a:t>Volu</a:t>
            </a:r>
            <a:r>
              <a:rPr lang="en-CA" sz="2800" b="1" u="sng" dirty="0" err="1" smtClean="0"/>
              <a:t>n</a:t>
            </a:r>
            <a:r>
              <a:rPr lang="bg-BG" sz="2800" b="1" u="sng" dirty="0" smtClean="0"/>
              <a:t>tar</a:t>
            </a:r>
            <a:r>
              <a:rPr lang="en-CA" sz="2800" b="1" u="sng" dirty="0" err="1" smtClean="0"/>
              <a:t>ily</a:t>
            </a:r>
            <a:r>
              <a:rPr lang="bg-BG" sz="2800" b="1" u="sng" dirty="0" smtClean="0"/>
              <a:t> returned – 9 people (18 %)</a:t>
            </a:r>
            <a:endParaRPr lang="en-US" sz="2800" dirty="0" smtClean="0"/>
          </a:p>
          <a:p>
            <a:pPr>
              <a:buNone/>
            </a:pPr>
            <a:r>
              <a:rPr lang="bg-BG" sz="2800" dirty="0" smtClean="0"/>
              <a:t>out of them: 3 returned from within detention</a:t>
            </a:r>
            <a:endParaRPr lang="en-US" sz="2800" dirty="0" smtClean="0"/>
          </a:p>
          <a:p>
            <a:pPr>
              <a:buNone/>
            </a:pPr>
            <a:r>
              <a:rPr lang="bg-BG" sz="2800" dirty="0" smtClean="0"/>
              <a:t>                     </a:t>
            </a:r>
            <a:r>
              <a:rPr lang="en-CA" sz="2800" dirty="0" smtClean="0"/>
              <a:t>	</a:t>
            </a:r>
            <a:r>
              <a:rPr lang="bg-BG" sz="2800" dirty="0" smtClean="0"/>
              <a:t>3 re-entered with legal status in BG </a:t>
            </a:r>
            <a:r>
              <a:rPr lang="en-CA" sz="2800" dirty="0" smtClean="0"/>
              <a:t>		or </a:t>
            </a:r>
            <a:r>
              <a:rPr lang="bg-BG" sz="2800" dirty="0" smtClean="0"/>
              <a:t>EU</a:t>
            </a:r>
            <a:endParaRPr lang="en-US" sz="2800" dirty="0" smtClean="0"/>
          </a:p>
          <a:p>
            <a:pPr>
              <a:buNone/>
            </a:pPr>
            <a:r>
              <a:rPr lang="bg-BG" sz="2800" dirty="0" smtClean="0"/>
              <a:t> 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0"/>
            <a:ext cx="8077200" cy="11430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Bulgarian Pilot – Key Figures</a:t>
            </a:r>
            <a:br>
              <a:rPr lang="en-US" sz="3200" b="1" dirty="0" smtClean="0"/>
            </a:br>
            <a:r>
              <a:rPr lang="en-CA" sz="3200" b="1" dirty="0" smtClean="0"/>
              <a:t>Outcomes (March 2019)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057400"/>
            <a:ext cx="8001000" cy="4800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bg-BG" sz="2800" b="1" u="sng" dirty="0" smtClean="0"/>
              <a:t>Received status</a:t>
            </a:r>
            <a:r>
              <a:rPr lang="en-CA" sz="2800" b="1" u="sng" dirty="0" smtClean="0"/>
              <a:t> in BG</a:t>
            </a:r>
            <a:r>
              <a:rPr lang="bg-BG" sz="2800" b="1" u="sng" dirty="0" smtClean="0"/>
              <a:t> – 7 people (14 %)</a:t>
            </a:r>
            <a:endParaRPr lang="en-US" sz="2800" dirty="0" smtClean="0"/>
          </a:p>
          <a:p>
            <a:pPr>
              <a:buNone/>
            </a:pPr>
            <a:r>
              <a:rPr lang="bg-BG" sz="2800" dirty="0" smtClean="0"/>
              <a:t>Out of them: 4 humanitarian status</a:t>
            </a:r>
            <a:endParaRPr lang="en-US" sz="2800" dirty="0" smtClean="0"/>
          </a:p>
          <a:p>
            <a:pPr>
              <a:buNone/>
            </a:pPr>
            <a:r>
              <a:rPr lang="bg-BG" sz="2800" dirty="0" smtClean="0"/>
              <a:t>	          </a:t>
            </a:r>
            <a:r>
              <a:rPr lang="en-CA" sz="2800" dirty="0" smtClean="0"/>
              <a:t>	</a:t>
            </a:r>
            <a:r>
              <a:rPr lang="bg-BG" sz="2800" dirty="0" smtClean="0"/>
              <a:t>3 - residence status after re-entry             </a:t>
            </a:r>
            <a:endParaRPr lang="en-US" sz="2800" dirty="0" smtClean="0"/>
          </a:p>
          <a:p>
            <a:pPr>
              <a:buNone/>
            </a:pPr>
            <a:r>
              <a:rPr lang="bg-BG" sz="2800" b="1" u="sng" dirty="0" smtClean="0"/>
              <a:t>Ongoing – 22 people (44 %)</a:t>
            </a:r>
            <a:endParaRPr lang="en-US" sz="2800" dirty="0" smtClean="0"/>
          </a:p>
          <a:p>
            <a:pPr>
              <a:buNone/>
            </a:pPr>
            <a:r>
              <a:rPr lang="bg-BG" sz="2800" b="1" u="sng" dirty="0" smtClean="0"/>
              <a:t>Absconded</a:t>
            </a:r>
            <a:r>
              <a:rPr lang="en-CA" sz="2800" b="1" u="sng" dirty="0" smtClean="0"/>
              <a:t> (left BG)</a:t>
            </a:r>
            <a:r>
              <a:rPr lang="bg-BG" sz="2800" b="1" u="sng" dirty="0" smtClean="0"/>
              <a:t> – 10 peo</a:t>
            </a:r>
            <a:r>
              <a:rPr lang="en-CA" sz="2800" b="1" u="sng" dirty="0" err="1" smtClean="0"/>
              <a:t>p</a:t>
            </a:r>
            <a:r>
              <a:rPr lang="bg-BG" sz="2800" b="1" u="sng" dirty="0" smtClean="0"/>
              <a:t>le (20 %)</a:t>
            </a:r>
            <a:endParaRPr lang="en-US" sz="2800" dirty="0" smtClean="0"/>
          </a:p>
          <a:p>
            <a:pPr>
              <a:buNone/>
            </a:pPr>
            <a:r>
              <a:rPr lang="bg-BG" sz="2800" dirty="0" smtClean="0"/>
              <a:t>Out of the</a:t>
            </a:r>
            <a:r>
              <a:rPr lang="en-CA" sz="2800" dirty="0" err="1" smtClean="0"/>
              <a:t>m</a:t>
            </a:r>
            <a:r>
              <a:rPr lang="en-CA" sz="2800" dirty="0" smtClean="0"/>
              <a:t>,</a:t>
            </a:r>
            <a:r>
              <a:rPr lang="bg-BG" sz="2800" dirty="0" smtClean="0"/>
              <a:t> with 6 </a:t>
            </a:r>
            <a:r>
              <a:rPr lang="en-CA" sz="2800" dirty="0" smtClean="0"/>
              <a:t>the </a:t>
            </a:r>
            <a:r>
              <a:rPr lang="bg-BG" sz="2800" dirty="0" smtClean="0"/>
              <a:t>Case Mangers </a:t>
            </a:r>
            <a:r>
              <a:rPr lang="en-CA" sz="2800" dirty="0" smtClean="0"/>
              <a:t>still </a:t>
            </a:r>
            <a:r>
              <a:rPr lang="bg-BG" sz="2800" dirty="0" smtClean="0"/>
              <a:t>have contact</a:t>
            </a:r>
            <a:endParaRPr lang="en-US" sz="2800" dirty="0" smtClean="0"/>
          </a:p>
          <a:p>
            <a:pPr>
              <a:buNone/>
            </a:pPr>
            <a:r>
              <a:rPr lang="bg-BG" sz="2800" b="1" u="sng" dirty="0" smtClean="0"/>
              <a:t>Lost contact – 2 people (4 %)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example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828800"/>
          </a:xfrm>
        </p:spPr>
        <p:txBody>
          <a:bodyPr/>
          <a:lstStyle/>
          <a:p>
            <a:r>
              <a:rPr lang="en-CA" dirty="0" smtClean="0"/>
              <a:t>Male, Cote d’Ivoire, 32 y.o.</a:t>
            </a:r>
          </a:p>
          <a:p>
            <a:r>
              <a:rPr lang="en-CA" dirty="0" smtClean="0"/>
              <a:t>Assisted voluntary return after exhausting all options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example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Male, Bangladesh, 27 </a:t>
            </a:r>
            <a:r>
              <a:rPr lang="en-US" dirty="0" err="1" smtClean="0"/>
              <a:t>y.o</a:t>
            </a:r>
            <a:r>
              <a:rPr lang="en-US" dirty="0" smtClean="0"/>
              <a:t>.</a:t>
            </a:r>
          </a:p>
          <a:p>
            <a:r>
              <a:rPr lang="en-US" dirty="0" smtClean="0"/>
              <a:t>Well integrated in community and workplace</a:t>
            </a:r>
          </a:p>
          <a:p>
            <a:r>
              <a:rPr lang="en-US" dirty="0" smtClean="0"/>
              <a:t>Left country irregularly upon second asylum refusal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example 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Male, Rwanda, 39</a:t>
            </a:r>
          </a:p>
          <a:p>
            <a:r>
              <a:rPr lang="en-US" dirty="0" smtClean="0"/>
              <a:t>Long history of undocumented in BG, re-detained and released by court</a:t>
            </a:r>
          </a:p>
          <a:p>
            <a:r>
              <a:rPr lang="en-US" dirty="0" smtClean="0"/>
              <a:t>Vulnerability – psychological, trauma</a:t>
            </a:r>
          </a:p>
          <a:p>
            <a:r>
              <a:rPr lang="en-US" dirty="0" smtClean="0"/>
              <a:t>Unreturnable without legal path to status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514600"/>
            <a:ext cx="80772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THANK YOU!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 descr="Logo E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4038600"/>
            <a:ext cx="2057400" cy="184006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7924800" cy="11430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Introduction: </a:t>
            </a:r>
            <a:br>
              <a:rPr lang="en-US" sz="3200" b="1" dirty="0" smtClean="0"/>
            </a:br>
            <a:r>
              <a:rPr lang="en-US" sz="3200" b="1" dirty="0" smtClean="0"/>
              <a:t>Center for Legal Aid – Voice in Bulgaria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752600"/>
            <a:ext cx="8153400" cy="5638800"/>
          </a:xfrm>
        </p:spPr>
        <p:txBody>
          <a:bodyPr>
            <a:normAutofit/>
          </a:bodyPr>
          <a:lstStyle/>
          <a:p>
            <a:r>
              <a:rPr lang="en-US" sz="3000" b="1" dirty="0" smtClean="0"/>
              <a:t>Sofia-based NGO </a:t>
            </a:r>
            <a:r>
              <a:rPr lang="en-US" sz="3000" dirty="0" smtClean="0"/>
              <a:t>founded in the public benefit in 2009</a:t>
            </a:r>
          </a:p>
          <a:p>
            <a:endParaRPr lang="en-US" sz="900" dirty="0" smtClean="0"/>
          </a:p>
          <a:p>
            <a:r>
              <a:rPr lang="en-US" sz="3000" b="1" dirty="0" smtClean="0"/>
              <a:t>Mission</a:t>
            </a:r>
            <a:r>
              <a:rPr lang="en-US" sz="3000" dirty="0" smtClean="0"/>
              <a:t>:  to promote the rights of refugees, asylum seekers and migrants through </a:t>
            </a:r>
            <a:r>
              <a:rPr lang="en-US" sz="3000" i="1" dirty="0" smtClean="0"/>
              <a:t>pro bono </a:t>
            </a:r>
            <a:r>
              <a:rPr lang="en-US" sz="3000" dirty="0" smtClean="0"/>
              <a:t>legal aid and advocacy at national and EU levels</a:t>
            </a:r>
          </a:p>
          <a:p>
            <a:endParaRPr lang="en-US" sz="900" dirty="0" smtClean="0"/>
          </a:p>
          <a:p>
            <a:r>
              <a:rPr lang="en-US" sz="3000" b="1" dirty="0" smtClean="0"/>
              <a:t>Pilot Project</a:t>
            </a:r>
            <a:r>
              <a:rPr lang="en-US" sz="3000" dirty="0" smtClean="0"/>
              <a:t>: “</a:t>
            </a:r>
            <a:r>
              <a:rPr lang="en-US" sz="2800" dirty="0" smtClean="0"/>
              <a:t>Protecting migrants with precarious status: decreasing the use of detention and applying community-based alternatives” funded by EPIM (2017-2019)</a:t>
            </a:r>
            <a:r>
              <a:rPr lang="en-US" sz="3000" dirty="0" smtClean="0"/>
              <a:t> </a:t>
            </a:r>
          </a:p>
          <a:p>
            <a:pPr lvl="1">
              <a:buSzPct val="70000"/>
              <a:buFont typeface="Wingdings" charset="2"/>
              <a:buChar char="Ø"/>
            </a:pPr>
            <a:endParaRPr lang="en-US" sz="2400" dirty="0" smtClean="0"/>
          </a:p>
          <a:p>
            <a:pPr lvl="0">
              <a:buClr>
                <a:srgbClr val="3891A7"/>
              </a:buClr>
            </a:pPr>
            <a:endParaRPr lang="en-US" sz="3000" dirty="0" smtClean="0">
              <a:solidFill>
                <a:prstClr val="black"/>
              </a:solidFill>
            </a:endParaRPr>
          </a:p>
          <a:p>
            <a:pPr lvl="1">
              <a:buSzPct val="70000"/>
              <a:buFont typeface="Wingdings" charset="2"/>
              <a:buChar char="Ø"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860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Why Pilot Engagement-Based ATDs?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371600"/>
            <a:ext cx="749808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Evidence that enforcement-based approaches do not deliver on migration policy objectives</a:t>
            </a:r>
          </a:p>
          <a:p>
            <a:endParaRPr lang="en-US" sz="900" dirty="0" smtClean="0"/>
          </a:p>
          <a:p>
            <a:r>
              <a:rPr lang="en-US" dirty="0" smtClean="0"/>
              <a:t>Need to test application of alternatives on small-scale, low-risk basis</a:t>
            </a:r>
          </a:p>
          <a:p>
            <a:endParaRPr lang="en-US" sz="900" dirty="0" smtClean="0"/>
          </a:p>
          <a:p>
            <a:r>
              <a:rPr lang="en-US" dirty="0" smtClean="0"/>
              <a:t>Building evidence on ATD also in the so-called “transit” contexts</a:t>
            </a:r>
          </a:p>
          <a:p>
            <a:endParaRPr lang="en-US" sz="973" dirty="0" smtClean="0"/>
          </a:p>
          <a:p>
            <a:r>
              <a:rPr lang="en-US" dirty="0" smtClean="0"/>
              <a:t>Common goal with governments: to reduce irregularity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3340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400" b="1" dirty="0" smtClean="0"/>
              <a:t>Pilots participating in the European ATD Network </a:t>
            </a:r>
            <a:endParaRPr lang="en-US" sz="3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752600"/>
            <a:ext cx="7714488" cy="48006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Bulgaria – CLA </a:t>
            </a:r>
            <a:r>
              <a:rPr lang="en-US" dirty="0" smtClean="0"/>
              <a:t>– </a:t>
            </a:r>
            <a:r>
              <a:rPr lang="en-GB" dirty="0" smtClean="0"/>
              <a:t>migrants who are in an irregular situation or about to lose the legal right to be on the territory, placing them at risk of detention (50)</a:t>
            </a:r>
          </a:p>
          <a:p>
            <a:pPr>
              <a:buNone/>
            </a:pPr>
            <a:r>
              <a:rPr lang="en-US" sz="2800" dirty="0" smtClean="0"/>
              <a:t>  </a:t>
            </a:r>
          </a:p>
          <a:p>
            <a:r>
              <a:rPr lang="en-US" b="1" dirty="0" smtClean="0"/>
              <a:t>Poland – SIP </a:t>
            </a:r>
            <a:r>
              <a:rPr lang="en-US" dirty="0" smtClean="0"/>
              <a:t>– </a:t>
            </a:r>
            <a:r>
              <a:rPr lang="en-GB" dirty="0" smtClean="0"/>
              <a:t>migrants in return procedures, including refused asylum seekers, who are unsuitable for detention due to their vulnerability. Some are already placed on reporting conditions (20) </a:t>
            </a:r>
            <a:r>
              <a:rPr lang="en-US" dirty="0" smtClean="0"/>
              <a:t>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0480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400" dirty="0" smtClean="0"/>
              <a:t>Pilots participating in the European ATD Network 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76400"/>
            <a:ext cx="7714488" cy="48006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Cyprus </a:t>
            </a:r>
            <a:r>
              <a:rPr lang="en-US" dirty="0" smtClean="0"/>
              <a:t>- </a:t>
            </a:r>
            <a:r>
              <a:rPr b="1" dirty="0" smtClean="0"/>
              <a:t>Cyprus Refugee Council </a:t>
            </a:r>
            <a:r>
              <a:rPr lang="en-GB" dirty="0" smtClean="0"/>
              <a:t>people in detention and at risk of being detained, including asylum seekers, refused asylum seekers, irregular third country nationals and people considered to be unremovable (23)</a:t>
            </a:r>
          </a:p>
          <a:p>
            <a:pPr>
              <a:buNone/>
            </a:pPr>
            <a:r>
              <a:rPr lang="en-GB" dirty="0" smtClean="0"/>
              <a:t> </a:t>
            </a:r>
            <a:endParaRPr lang="en-US" dirty="0" smtClean="0"/>
          </a:p>
          <a:p>
            <a:r>
              <a:rPr lang="en-US" b="1" dirty="0" smtClean="0"/>
              <a:t>UK – Detention Action – </a:t>
            </a:r>
            <a:r>
              <a:rPr lang="en-GB" dirty="0" smtClean="0"/>
              <a:t>young male ex-offenders with barriers to removal, to reduce the risk of absconding and reoffending and assist them to meet the conditions of their release and avoid long-term detention. 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Shot 2019-04-01 at 9.01.10 PM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5401" y="609600"/>
            <a:ext cx="7543800" cy="56388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Shot 2019-04-01 at 9.03.24 PM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5086" y="304800"/>
            <a:ext cx="8088914" cy="550545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Screen Shot 2019-04-01 at 7.47.08 PM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-304800"/>
            <a:ext cx="9144000" cy="71628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Findings – Regional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47800"/>
            <a:ext cx="7498080" cy="4800600"/>
          </a:xfrm>
        </p:spPr>
        <p:txBody>
          <a:bodyPr/>
          <a:lstStyle/>
          <a:p>
            <a:pPr lvl="0"/>
            <a:r>
              <a:rPr lang="en-GB" dirty="0" smtClean="0"/>
              <a:t>97% of individuals remained engaged and didn’t abscond</a:t>
            </a:r>
            <a:endParaRPr lang="en-US" dirty="0" smtClean="0"/>
          </a:p>
          <a:p>
            <a:pPr lvl="0"/>
            <a:r>
              <a:rPr lang="en-GB" dirty="0" smtClean="0"/>
              <a:t>77% clients previously detained, 65% with vulnerabilities</a:t>
            </a:r>
            <a:endParaRPr lang="en-US" dirty="0" smtClean="0"/>
          </a:p>
          <a:p>
            <a:pPr lvl="0"/>
            <a:r>
              <a:rPr lang="en-GB" dirty="0" smtClean="0"/>
              <a:t>Positive impact towards case resolution in majority of cases (88%)</a:t>
            </a:r>
            <a:endParaRPr lang="en-US" dirty="0" smtClean="0"/>
          </a:p>
          <a:p>
            <a:pPr lvl="0"/>
            <a:r>
              <a:rPr lang="en-GB" dirty="0" smtClean="0"/>
              <a:t>Improved coping and well-being for 100% of clients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Custom 32">
      <a:dk1>
        <a:sysClr val="windowText" lastClr="000000"/>
      </a:dk1>
      <a:lt1>
        <a:sysClr val="window" lastClr="FFFFFF"/>
      </a:lt1>
      <a:dk2>
        <a:srgbClr val="4F271C"/>
      </a:dk2>
      <a:lt2>
        <a:srgbClr val="9B970C"/>
      </a:lt2>
      <a:accent1>
        <a:srgbClr val="3891A7"/>
      </a:accent1>
      <a:accent2>
        <a:srgbClr val="FEB80A"/>
      </a:accent2>
      <a:accent3>
        <a:srgbClr val="B7C31C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3049</TotalTime>
  <Words>597</Words>
  <Application>Microsoft Office PowerPoint</Application>
  <PresentationFormat>On-screen Show (4:3)</PresentationFormat>
  <Paragraphs>96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Solstice</vt:lpstr>
      <vt:lpstr>Testing and Evaluating Alternatives in Practice  Regional and National Level Examples  </vt:lpstr>
      <vt:lpstr>Introduction:  Center for Legal Aid – Voice in Bulgaria </vt:lpstr>
      <vt:lpstr>Why Pilot Engagement-Based ATDs?</vt:lpstr>
      <vt:lpstr>Pilots participating in the European ATD Network </vt:lpstr>
      <vt:lpstr>Pilots participating in the European ATD Network </vt:lpstr>
      <vt:lpstr>PowerPoint Presentation</vt:lpstr>
      <vt:lpstr>PowerPoint Presentation</vt:lpstr>
      <vt:lpstr>PowerPoint Presentation</vt:lpstr>
      <vt:lpstr>Findings – Regional Evaluation</vt:lpstr>
      <vt:lpstr>Bulgarian Pilot – Key Figures Countries of Origin  </vt:lpstr>
      <vt:lpstr>Bulgarian Pilot – Key Figures Length of stay in Bulgaria when enrolled in Case Management  </vt:lpstr>
      <vt:lpstr>Bulgarian Pilot – Key Figures Outcomes (March 2019)  </vt:lpstr>
      <vt:lpstr>Bulgarian Pilot – Key Figures Outcomes (March 2019)  </vt:lpstr>
      <vt:lpstr>Case example #1</vt:lpstr>
      <vt:lpstr>Case example #2</vt:lpstr>
      <vt:lpstr>Case example #3</vt:lpstr>
      <vt:lpstr>  THANK YOU!    </vt:lpstr>
    </vt:vector>
  </TitlesOfParts>
  <Company>Christmas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Radostina</dc:creator>
  <cp:lastModifiedBy>VRATSIDA Evangelia</cp:lastModifiedBy>
  <cp:revision>180</cp:revision>
  <dcterms:created xsi:type="dcterms:W3CDTF">2019-04-01T12:51:36Z</dcterms:created>
  <dcterms:modified xsi:type="dcterms:W3CDTF">2019-04-03T08:42:35Z</dcterms:modified>
</cp:coreProperties>
</file>