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notesMasterIdLst>
    <p:notesMasterId r:id="rId41"/>
  </p:notesMasterIdLst>
  <p:sldIdLst>
    <p:sldId id="256" r:id="rId2"/>
    <p:sldId id="457" r:id="rId3"/>
    <p:sldId id="386" r:id="rId4"/>
    <p:sldId id="387" r:id="rId5"/>
    <p:sldId id="388" r:id="rId6"/>
    <p:sldId id="389" r:id="rId7"/>
    <p:sldId id="390" r:id="rId8"/>
    <p:sldId id="391" r:id="rId9"/>
    <p:sldId id="392" r:id="rId10"/>
    <p:sldId id="394" r:id="rId11"/>
    <p:sldId id="395" r:id="rId12"/>
    <p:sldId id="396" r:id="rId13"/>
    <p:sldId id="397" r:id="rId14"/>
    <p:sldId id="398" r:id="rId15"/>
    <p:sldId id="399" r:id="rId16"/>
    <p:sldId id="393" r:id="rId17"/>
    <p:sldId id="400" r:id="rId18"/>
    <p:sldId id="461" r:id="rId19"/>
    <p:sldId id="401" r:id="rId20"/>
    <p:sldId id="402" r:id="rId21"/>
    <p:sldId id="403" r:id="rId22"/>
    <p:sldId id="462" r:id="rId23"/>
    <p:sldId id="404" r:id="rId24"/>
    <p:sldId id="405" r:id="rId25"/>
    <p:sldId id="406" r:id="rId26"/>
    <p:sldId id="418" r:id="rId27"/>
    <p:sldId id="408" r:id="rId28"/>
    <p:sldId id="409" r:id="rId29"/>
    <p:sldId id="410" r:id="rId30"/>
    <p:sldId id="413" r:id="rId31"/>
    <p:sldId id="463" r:id="rId32"/>
    <p:sldId id="464" r:id="rId33"/>
    <p:sldId id="414" r:id="rId34"/>
    <p:sldId id="465" r:id="rId35"/>
    <p:sldId id="458" r:id="rId36"/>
    <p:sldId id="459" r:id="rId37"/>
    <p:sldId id="419" r:id="rId38"/>
    <p:sldId id="416" r:id="rId39"/>
    <p:sldId id="379" r:id="rId40"/>
  </p:sldIdLst>
  <p:sldSz cx="9144000" cy="6858000" type="screen4x3"/>
  <p:notesSz cx="9906000" cy="68072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CFDA71E-1994-CDF5-B732-77E364D3EE6A}" name="NAUMOVSKA Lidija" initials="NL" userId="S::Lidija.NAUMOVSKA@coe.int::f0d7f3bc-626e-40e6-afa1-e3725a854c12" providerId="AD"/>
  <p188:author id="{473AD797-7A19-2E4B-0AC7-2DDB1E8DC18C}" name="ZOL Daniela" initials="ZD" userId="S::Daniela.ZOL@coe.int::814a215c-b2e1-482b-92bc-a65c5f4a0bc8" providerId="AD"/>
  <p188:author id="{C12445ED-6AE2-C8C8-2236-74B4AEEAE49D}" name="SCHURRER Christel" initials="SC" userId="S::Christel.SCHURRER@coe.int::50b83f59-a4e2-4b00-ab9b-174b87c5aeb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ZOL Daniela" initials="ZD" lastIdx="30" clrIdx="0">
    <p:extLst>
      <p:ext uri="{19B8F6BF-5375-455C-9EA6-DF929625EA0E}">
        <p15:presenceInfo xmlns:p15="http://schemas.microsoft.com/office/powerpoint/2012/main" userId="S::Daniela.ZOL@coe.int::814a215c-b2e1-482b-92bc-a65c5f4a0bc8" providerId="AD"/>
      </p:ext>
    </p:extLst>
  </p:cmAuthor>
  <p:cmAuthor id="2" name="NAUMOVSKA Lidija" initials="NL" lastIdx="12" clrIdx="1">
    <p:extLst>
      <p:ext uri="{19B8F6BF-5375-455C-9EA6-DF929625EA0E}">
        <p15:presenceInfo xmlns:p15="http://schemas.microsoft.com/office/powerpoint/2012/main" userId="S::Lidija.NAUMOVSKA@coe.int::f0d7f3bc-626e-40e6-afa1-e3725a854c12" providerId="AD"/>
      </p:ext>
    </p:extLst>
  </p:cmAuthor>
  <p:cmAuthor id="3" name="NIKOLIC Milan" initials="NM" lastIdx="11" clrIdx="2">
    <p:extLst>
      <p:ext uri="{19B8F6BF-5375-455C-9EA6-DF929625EA0E}">
        <p15:presenceInfo xmlns:p15="http://schemas.microsoft.com/office/powerpoint/2012/main" userId="NIKOLIC Milan" providerId="None"/>
      </p:ext>
    </p:extLst>
  </p:cmAuthor>
  <p:cmAuthor id="4" name="SCHURRER Christel" initials="SC" lastIdx="16" clrIdx="3">
    <p:extLst>
      <p:ext uri="{19B8F6BF-5375-455C-9EA6-DF929625EA0E}">
        <p15:presenceInfo xmlns:p15="http://schemas.microsoft.com/office/powerpoint/2012/main" userId="S::Christel.SCHURRER@coe.int::50b83f59-a4e2-4b00-ab9b-174b87c5aeb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FF6699"/>
    <a:srgbClr val="A2192A"/>
    <a:srgbClr val="1788F9"/>
    <a:srgbClr val="D6DDB5"/>
    <a:srgbClr val="9D9725"/>
    <a:srgbClr val="90AA11"/>
    <a:srgbClr val="D6D03E"/>
    <a:srgbClr val="1A2374"/>
    <a:srgbClr val="BF89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22" autoAdjust="0"/>
    <p:restoredTop sz="96357" autoAdjust="0"/>
  </p:normalViewPr>
  <p:slideViewPr>
    <p:cSldViewPr>
      <p:cViewPr varScale="1">
        <p:scale>
          <a:sx n="138" d="100"/>
          <a:sy n="138" d="100"/>
        </p:scale>
        <p:origin x="300"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47"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hawking-share\DG1_CEPEJ_EVALUATION\Report%202020%20-%202022\12%20-%20PPT\Working%20files\Tables%204%20-%20ICT%20deployment%20index%20(2018-%202020)%20new%20index%20(RUS)_for%20PPT.xlsm"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hawking-share\DG1_CEPEJ_EVALUATION\Report%202020%20-%202022\12%20-%20PPT\Working%20files\Tables%205%20Efficiency%20data%20%20(no%20RUS%202020)-for%20PPT.xlsm"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oleObject" Target="file:///\\hawking-share\DG1_CEPEJ_EVALUATION\Report%202020%20-%202022\12%20-%20PPT\Working%20files\Tables%204%20-%20ICT%20deployment%20index%20(2018-%202020)%20new%20index%20(RUS)_for%20PPT.xlsm"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333333333333333E-2"/>
          <c:y val="0.17171296296296298"/>
          <c:w val="0.93888888888888888"/>
          <c:h val="0.67003098571011954"/>
        </c:manualLayout>
      </c:layout>
      <c:barChart>
        <c:barDir val="col"/>
        <c:grouping val="clustered"/>
        <c:varyColors val="0"/>
        <c:ser>
          <c:idx val="0"/>
          <c:order val="0"/>
          <c:spPr>
            <a:gradFill flip="none" rotWithShape="1">
              <a:gsLst>
                <a:gs pos="0">
                  <a:srgbClr val="B7B698">
                    <a:tint val="66000"/>
                    <a:satMod val="160000"/>
                  </a:srgbClr>
                </a:gs>
                <a:gs pos="50000">
                  <a:srgbClr val="B7B698">
                    <a:tint val="44500"/>
                    <a:satMod val="160000"/>
                  </a:srgbClr>
                </a:gs>
                <a:gs pos="100000">
                  <a:srgbClr val="B7B698">
                    <a:tint val="23500"/>
                    <a:satMod val="160000"/>
                  </a:srgbClr>
                </a:gs>
              </a:gsLst>
              <a:lin ang="16200000" scaled="1"/>
              <a:tileRect/>
            </a:gradFill>
            <a:ln>
              <a:solidFill>
                <a:schemeClr val="bg1"/>
              </a:solidFill>
            </a:ln>
            <a:effectLst/>
          </c:spPr>
          <c:invertIfNegative val="0"/>
          <c:dPt>
            <c:idx val="0"/>
            <c:invertIfNegative val="0"/>
            <c:bubble3D val="0"/>
            <c:spPr>
              <a:gradFill flip="none" rotWithShape="1">
                <a:gsLst>
                  <a:gs pos="0">
                    <a:srgbClr val="6B6A55"/>
                  </a:gs>
                  <a:gs pos="50000">
                    <a:srgbClr val="B7B698">
                      <a:shade val="67500"/>
                      <a:satMod val="115000"/>
                    </a:srgbClr>
                  </a:gs>
                  <a:gs pos="100000">
                    <a:srgbClr val="B7B698">
                      <a:shade val="100000"/>
                      <a:satMod val="115000"/>
                    </a:srgbClr>
                  </a:gs>
                </a:gsLst>
                <a:lin ang="16200000" scaled="1"/>
                <a:tileRect/>
              </a:gradFill>
              <a:ln>
                <a:solidFill>
                  <a:schemeClr val="bg1"/>
                </a:solidFill>
              </a:ln>
              <a:effectLst/>
            </c:spPr>
            <c:extLst>
              <c:ext xmlns:c16="http://schemas.microsoft.com/office/drawing/2014/chart" uri="{C3380CC4-5D6E-409C-BE32-E72D297353CC}">
                <c16:uniqueId val="{00000001-51B5-4CCA-9A23-58B475AC743D}"/>
              </c:ext>
            </c:extLst>
          </c:dPt>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'Formated tables with index'!$M$79:$P$79</c:f>
              <c:strCache>
                <c:ptCount val="4"/>
                <c:pt idx="0">
                  <c:v>Indice global</c:v>
                </c:pt>
                <c:pt idx="1">
                  <c:v>Aide á la décision</c:v>
                </c:pt>
                <c:pt idx="2">
                  <c:v>Gestion des tribunaux et des affaires</c:v>
                </c:pt>
                <c:pt idx="3">
                  <c:v>Communication avec tribunaux</c:v>
                </c:pt>
              </c:strCache>
            </c:strRef>
          </c:cat>
          <c:val>
            <c:numRef>
              <c:f>('Formated tables with index'!$B$58,'Formated tables with index'!$D$58,'Formated tables with index'!$F$58,'Formated tables with index'!$H$58)</c:f>
              <c:numCache>
                <c:formatCode>0.0</c:formatCode>
                <c:ptCount val="4"/>
                <c:pt idx="0">
                  <c:v>6.2425057984833323</c:v>
                </c:pt>
                <c:pt idx="1">
                  <c:v>6.6827337097894768</c:v>
                </c:pt>
                <c:pt idx="2">
                  <c:v>6.8571762505843887</c:v>
                </c:pt>
                <c:pt idx="3">
                  <c:v>5.1814195466369384</c:v>
                </c:pt>
              </c:numCache>
            </c:numRef>
          </c:val>
          <c:extLst>
            <c:ext xmlns:c16="http://schemas.microsoft.com/office/drawing/2014/chart" uri="{C3380CC4-5D6E-409C-BE32-E72D297353CC}">
              <c16:uniqueId val="{00000002-51B5-4CCA-9A23-58B475AC743D}"/>
            </c:ext>
          </c:extLst>
        </c:ser>
        <c:dLbls>
          <c:showLegendKey val="0"/>
          <c:showVal val="0"/>
          <c:showCatName val="0"/>
          <c:showSerName val="0"/>
          <c:showPercent val="0"/>
          <c:showBubbleSize val="0"/>
        </c:dLbls>
        <c:gapWidth val="219"/>
        <c:overlap val="-27"/>
        <c:axId val="72388415"/>
        <c:axId val="72386119"/>
      </c:barChart>
      <c:catAx>
        <c:axId val="723884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fr-FR"/>
          </a:p>
        </c:txPr>
        <c:crossAx val="72386119"/>
        <c:crosses val="autoZero"/>
        <c:auto val="1"/>
        <c:lblAlgn val="ctr"/>
        <c:lblOffset val="100"/>
        <c:noMultiLvlLbl val="0"/>
      </c:catAx>
      <c:valAx>
        <c:axId val="72386119"/>
        <c:scaling>
          <c:orientation val="minMax"/>
          <c:max val="10"/>
        </c:scaling>
        <c:delete val="0"/>
        <c:axPos val="l"/>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fr-FR"/>
          </a:p>
        </c:txPr>
        <c:crossAx val="723884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chemeClr val="bg1"/>
          </a:solidFill>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5182948771773497"/>
          <c:y val="4.8888888888888891E-2"/>
          <c:w val="0.81050825529289783"/>
          <c:h val="0.76171058617672793"/>
        </c:manualLayout>
      </c:layout>
      <c:barChart>
        <c:barDir val="col"/>
        <c:grouping val="stacked"/>
        <c:varyColors val="0"/>
        <c:ser>
          <c:idx val="0"/>
          <c:order val="0"/>
          <c:tx>
            <c:strRef>
              <c:f>'5.1&amp;5.2'!$F$7</c:f>
              <c:strCache>
                <c:ptCount val="1"/>
                <c:pt idx="0">
                  <c:v>1re instance</c:v>
                </c:pt>
              </c:strCache>
            </c:strRef>
          </c:tx>
          <c:spPr>
            <a:pattFill prst="pct5">
              <a:fgClr>
                <a:schemeClr val="bg1">
                  <a:lumMod val="95000"/>
                </a:schemeClr>
              </a:fgClr>
              <a:bgClr>
                <a:srgbClr val="A2192A"/>
              </a:bgClr>
            </a:patt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Franklin Gothic Book" panose="020B0503020102020204" pitchFamily="34" charset="0"/>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'5.1&amp;5.2'!$B$6:$D$6</c:f>
              <c:strCache>
                <c:ptCount val="3"/>
                <c:pt idx="0">
                  <c:v>Affaires civiles et commerciales contentieuses</c:v>
                </c:pt>
                <c:pt idx="1">
                  <c:v>Affaires administratives</c:v>
                </c:pt>
                <c:pt idx="2">
                  <c:v>Affaires pénales</c:v>
                </c:pt>
              </c:strCache>
            </c:strRef>
          </c:cat>
          <c:val>
            <c:numRef>
              <c:f>'5.1&amp;5.2'!$B$60:$D$60</c:f>
              <c:numCache>
                <c:formatCode>0</c:formatCode>
                <c:ptCount val="3"/>
                <c:pt idx="0">
                  <c:v>200.56783286478023</c:v>
                </c:pt>
                <c:pt idx="1">
                  <c:v>241.35554720980952</c:v>
                </c:pt>
                <c:pt idx="2">
                  <c:v>121.88229895473118</c:v>
                </c:pt>
              </c:numCache>
            </c:numRef>
          </c:val>
          <c:extLst>
            <c:ext xmlns:c16="http://schemas.microsoft.com/office/drawing/2014/chart" uri="{C3380CC4-5D6E-409C-BE32-E72D297353CC}">
              <c16:uniqueId val="{00000000-23F1-4550-BFAE-02FE0C1770DC}"/>
            </c:ext>
          </c:extLst>
        </c:ser>
        <c:ser>
          <c:idx val="1"/>
          <c:order val="1"/>
          <c:tx>
            <c:strRef>
              <c:f>'5.1&amp;5.2'!$F$8</c:f>
              <c:strCache>
                <c:ptCount val="1"/>
                <c:pt idx="0">
                  <c:v>2e instance</c:v>
                </c:pt>
              </c:strCache>
            </c:strRef>
          </c:tx>
          <c:spPr>
            <a:pattFill prst="pct5">
              <a:fgClr>
                <a:schemeClr val="bg1">
                  <a:lumMod val="95000"/>
                </a:schemeClr>
              </a:fgClr>
              <a:bgClr>
                <a:srgbClr val="E1BDB5"/>
              </a:bgClr>
            </a:patt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'5.1&amp;5.2'!$B$6:$D$6</c:f>
              <c:strCache>
                <c:ptCount val="3"/>
                <c:pt idx="0">
                  <c:v>Affaires civiles et commerciales contentieuses</c:v>
                </c:pt>
                <c:pt idx="1">
                  <c:v>Affaires administratives</c:v>
                </c:pt>
                <c:pt idx="2">
                  <c:v>Affaires pénales</c:v>
                </c:pt>
              </c:strCache>
            </c:strRef>
          </c:cat>
          <c:val>
            <c:numRef>
              <c:f>'5.1&amp;5.2'!$B$61:$D$61</c:f>
              <c:numCache>
                <c:formatCode>0</c:formatCode>
                <c:ptCount val="3"/>
                <c:pt idx="0">
                  <c:v>140.50715413457334</c:v>
                </c:pt>
                <c:pt idx="1">
                  <c:v>194.95842196867144</c:v>
                </c:pt>
                <c:pt idx="2">
                  <c:v>103.61523244312562</c:v>
                </c:pt>
              </c:numCache>
            </c:numRef>
          </c:val>
          <c:extLst>
            <c:ext xmlns:c16="http://schemas.microsoft.com/office/drawing/2014/chart" uri="{C3380CC4-5D6E-409C-BE32-E72D297353CC}">
              <c16:uniqueId val="{00000001-23F1-4550-BFAE-02FE0C1770DC}"/>
            </c:ext>
          </c:extLst>
        </c:ser>
        <c:ser>
          <c:idx val="2"/>
          <c:order val="2"/>
          <c:tx>
            <c:strRef>
              <c:f>'5.1&amp;5.2'!$F$9</c:f>
              <c:strCache>
                <c:ptCount val="1"/>
                <c:pt idx="0">
                  <c:v>3e instance</c:v>
                </c:pt>
              </c:strCache>
            </c:strRef>
          </c:tx>
          <c:spPr>
            <a:pattFill prst="pct5">
              <a:fgClr>
                <a:schemeClr val="bg1">
                  <a:lumMod val="95000"/>
                </a:schemeClr>
              </a:fgClr>
              <a:bgClr>
                <a:srgbClr val="D0C7C6"/>
              </a:bgClr>
            </a:patt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'5.1&amp;5.2'!$B$6:$D$6</c:f>
              <c:strCache>
                <c:ptCount val="3"/>
                <c:pt idx="0">
                  <c:v>Affaires civiles et commerciales contentieuses</c:v>
                </c:pt>
                <c:pt idx="1">
                  <c:v>Affaires administratives</c:v>
                </c:pt>
                <c:pt idx="2">
                  <c:v>Affaires pénales</c:v>
                </c:pt>
              </c:strCache>
            </c:strRef>
          </c:cat>
          <c:val>
            <c:numRef>
              <c:f>'5.1&amp;5.2'!$B$62:$D$62</c:f>
              <c:numCache>
                <c:formatCode>0</c:formatCode>
                <c:ptCount val="3"/>
                <c:pt idx="0">
                  <c:v>207.43782352233058</c:v>
                </c:pt>
                <c:pt idx="1">
                  <c:v>228.10159055926115</c:v>
                </c:pt>
                <c:pt idx="2">
                  <c:v>114.15728742106268</c:v>
                </c:pt>
              </c:numCache>
            </c:numRef>
          </c:val>
          <c:extLst>
            <c:ext xmlns:c16="http://schemas.microsoft.com/office/drawing/2014/chart" uri="{C3380CC4-5D6E-409C-BE32-E72D297353CC}">
              <c16:uniqueId val="{00000002-23F1-4550-BFAE-02FE0C1770DC}"/>
            </c:ext>
          </c:extLst>
        </c:ser>
        <c:dLbls>
          <c:showLegendKey val="0"/>
          <c:showVal val="0"/>
          <c:showCatName val="0"/>
          <c:showSerName val="0"/>
          <c:showPercent val="0"/>
          <c:showBubbleSize val="0"/>
        </c:dLbls>
        <c:gapWidth val="150"/>
        <c:overlap val="100"/>
        <c:axId val="779159040"/>
        <c:axId val="779093120"/>
      </c:barChart>
      <c:catAx>
        <c:axId val="779159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Franklin Gothic Book" panose="020B0503020102020204" pitchFamily="34" charset="0"/>
                <a:ea typeface="+mn-ea"/>
                <a:cs typeface="+mn-cs"/>
              </a:defRPr>
            </a:pPr>
            <a:endParaRPr lang="fr-FR"/>
          </a:p>
        </c:txPr>
        <c:crossAx val="779093120"/>
        <c:crosses val="autoZero"/>
        <c:auto val="1"/>
        <c:lblAlgn val="ctr"/>
        <c:lblOffset val="100"/>
        <c:noMultiLvlLbl val="0"/>
      </c:catAx>
      <c:valAx>
        <c:axId val="779093120"/>
        <c:scaling>
          <c:orientation val="minMax"/>
          <c:max val="1000"/>
        </c:scaling>
        <c:delete val="0"/>
        <c:axPos val="l"/>
        <c:title>
          <c:tx>
            <c:rich>
              <a:bodyPr rot="-5400000" spcFirstLastPara="1" vertOverflow="ellipsis" vert="horz" wrap="square" anchor="ctr" anchorCtr="1"/>
              <a:lstStyle/>
              <a:p>
                <a:pPr>
                  <a:defRPr sz="1000" b="0" i="0" u="none" strike="noStrike" kern="1200" baseline="0">
                    <a:solidFill>
                      <a:schemeClr val="bg1"/>
                    </a:solidFill>
                    <a:latin typeface="Franklin Gothic Book" panose="020B0503020102020204" pitchFamily="34" charset="0"/>
                    <a:ea typeface="+mn-ea"/>
                    <a:cs typeface="+mn-cs"/>
                  </a:defRPr>
                </a:pPr>
                <a:r>
                  <a:rPr lang="en-US"/>
                  <a:t>Disposition Time in days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bg1"/>
                  </a:solidFill>
                  <a:latin typeface="Franklin Gothic Book" panose="020B0503020102020204" pitchFamily="34" charset="0"/>
                  <a:ea typeface="+mn-ea"/>
                  <a:cs typeface="+mn-cs"/>
                </a:defRPr>
              </a:pPr>
              <a:endParaRPr lang="fr-FR"/>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Franklin Gothic Book" panose="020B0503020102020204" pitchFamily="34" charset="0"/>
                <a:ea typeface="+mn-ea"/>
                <a:cs typeface="+mn-cs"/>
              </a:defRPr>
            </a:pPr>
            <a:endParaRPr lang="fr-FR"/>
          </a:p>
        </c:txPr>
        <c:crossAx val="779159040"/>
        <c:crosses val="autoZero"/>
        <c:crossBetween val="between"/>
        <c:majorUnit val="200"/>
      </c:valAx>
      <c:spPr>
        <a:noFill/>
        <a:ln>
          <a:noFill/>
        </a:ln>
        <a:effectLst/>
      </c:spPr>
    </c:plotArea>
    <c:legend>
      <c:legendPos val="r"/>
      <c:layout>
        <c:manualLayout>
          <c:xMode val="edge"/>
          <c:yMode val="edge"/>
          <c:x val="0.6629879714756326"/>
          <c:y val="4.153595800524934E-2"/>
          <c:w val="0.29744277775333949"/>
          <c:h val="0.2147055118110236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Franklin Gothic Book" panose="020B0503020102020204" pitchFamily="34" charset="0"/>
              <a:ea typeface="+mn-ea"/>
              <a:cs typeface="+mn-cs"/>
            </a:defRPr>
          </a:pPr>
          <a:endParaRPr lang="fr-FR"/>
        </a:p>
      </c:txPr>
    </c:legend>
    <c:plotVisOnly val="1"/>
    <c:dispBlanksAs val="gap"/>
    <c:showDLblsOverMax val="0"/>
  </c:chart>
  <c:spPr>
    <a:noFill/>
    <a:ln w="9525" cap="flat" cmpd="sng" algn="ctr">
      <a:noFill/>
      <a:round/>
    </a:ln>
    <a:effectLst/>
  </c:spPr>
  <c:txPr>
    <a:bodyPr/>
    <a:lstStyle/>
    <a:p>
      <a:pPr>
        <a:defRPr>
          <a:solidFill>
            <a:schemeClr val="bg1"/>
          </a:solidFill>
          <a:latin typeface="Franklin Gothic Book" panose="020B0503020102020204" pitchFamily="34" charset="0"/>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333333333333333E-2"/>
          <c:y val="0.17171296296296298"/>
          <c:w val="0.93888888888888888"/>
          <c:h val="0.67003098571011954"/>
        </c:manualLayout>
      </c:layout>
      <c:barChart>
        <c:barDir val="col"/>
        <c:grouping val="clustered"/>
        <c:varyColors val="0"/>
        <c:ser>
          <c:idx val="1"/>
          <c:order val="0"/>
          <c:tx>
            <c:v>2020</c:v>
          </c:tx>
          <c:spPr>
            <a:gradFill flip="none" rotWithShape="1">
              <a:gsLst>
                <a:gs pos="0">
                  <a:srgbClr val="6B6A55"/>
                </a:gs>
                <a:gs pos="50000">
                  <a:srgbClr val="9B9A7D"/>
                </a:gs>
                <a:gs pos="100000">
                  <a:srgbClr val="B7B698">
                    <a:tint val="23500"/>
                    <a:satMod val="160000"/>
                  </a:srgbClr>
                </a:gs>
              </a:gsLst>
              <a:lin ang="16200000" scaled="1"/>
              <a:tileRect/>
            </a:gradFill>
            <a:ln>
              <a:solidFill>
                <a:schemeClr val="bg1"/>
              </a:solidFill>
            </a:ln>
          </c:spPr>
          <c:invertIfNegative val="0"/>
          <c:dPt>
            <c:idx val="0"/>
            <c:invertIfNegative val="0"/>
            <c:bubble3D val="0"/>
            <c:spPr>
              <a:gradFill flip="none" rotWithShape="1">
                <a:gsLst>
                  <a:gs pos="0">
                    <a:srgbClr val="6B6A55"/>
                  </a:gs>
                  <a:gs pos="50000">
                    <a:srgbClr val="9B9A7D"/>
                  </a:gs>
                  <a:gs pos="100000">
                    <a:srgbClr val="B7B698">
                      <a:tint val="23500"/>
                      <a:satMod val="160000"/>
                    </a:srgbClr>
                  </a:gs>
                </a:gsLst>
                <a:lin ang="16200000" scaled="1"/>
                <a:tileRect/>
              </a:gradFill>
              <a:ln>
                <a:solidFill>
                  <a:schemeClr val="bg1"/>
                </a:solidFill>
              </a:ln>
              <a:effectLst/>
            </c:spPr>
            <c:extLst>
              <c:ext xmlns:c16="http://schemas.microsoft.com/office/drawing/2014/chart" uri="{C3380CC4-5D6E-409C-BE32-E72D297353CC}">
                <c16:uniqueId val="{00000001-C70C-4D5D-8316-5A15D3AFC20F}"/>
              </c:ext>
            </c:extLst>
          </c:dPt>
          <c:dLbls>
            <c:numFmt formatCode="#,##0.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'Formated tables with index'!$M$79:$P$79</c:f>
              <c:strCache>
                <c:ptCount val="4"/>
                <c:pt idx="0">
                  <c:v>Indice global</c:v>
                </c:pt>
                <c:pt idx="1">
                  <c:v>Aide á la décision</c:v>
                </c:pt>
                <c:pt idx="2">
                  <c:v>Gestion des tribunaux et des affaires</c:v>
                </c:pt>
                <c:pt idx="3">
                  <c:v>Communication avec tribunaux</c:v>
                </c:pt>
              </c:strCache>
            </c:strRef>
          </c:cat>
          <c:val>
            <c:numRef>
              <c:f>('Formated tables with index'!$B$58,'Formated tables with index'!$D$58,'Formated tables with index'!$F$58,'Formated tables with index'!$H$58)</c:f>
              <c:numCache>
                <c:formatCode>0.0</c:formatCode>
                <c:ptCount val="4"/>
                <c:pt idx="0">
                  <c:v>6.2425057984833323</c:v>
                </c:pt>
                <c:pt idx="1">
                  <c:v>6.6827337097894768</c:v>
                </c:pt>
                <c:pt idx="2">
                  <c:v>6.8571762505843887</c:v>
                </c:pt>
                <c:pt idx="3">
                  <c:v>5.1814195466369384</c:v>
                </c:pt>
              </c:numCache>
            </c:numRef>
          </c:val>
          <c:extLst>
            <c:ext xmlns:c16="http://schemas.microsoft.com/office/drawing/2014/chart" uri="{C3380CC4-5D6E-409C-BE32-E72D297353CC}">
              <c16:uniqueId val="{00000002-C70C-4D5D-8316-5A15D3AFC20F}"/>
            </c:ext>
          </c:extLst>
        </c:ser>
        <c:ser>
          <c:idx val="0"/>
          <c:order val="1"/>
          <c:tx>
            <c:v>2018</c:v>
          </c:tx>
          <c:spPr>
            <a:gradFill flip="none" rotWithShape="1">
              <a:gsLst>
                <a:gs pos="0">
                  <a:schemeClr val="accent6">
                    <a:lumMod val="50000"/>
                  </a:schemeClr>
                </a:gs>
                <a:gs pos="50000">
                  <a:schemeClr val="accent2">
                    <a:lumMod val="60000"/>
                    <a:lumOff val="40000"/>
                  </a:schemeClr>
                </a:gs>
                <a:gs pos="100000">
                  <a:srgbClr val="B7B698">
                    <a:tint val="23500"/>
                    <a:satMod val="160000"/>
                  </a:srgbClr>
                </a:gs>
              </a:gsLst>
              <a:lin ang="16200000" scaled="1"/>
              <a:tileRect/>
            </a:gradFill>
            <a:ln>
              <a:solidFill>
                <a:schemeClr val="bg1"/>
              </a:solidFill>
            </a:ln>
            <a:effectLst/>
          </c:spPr>
          <c:invertIfNegative val="0"/>
          <c:dPt>
            <c:idx val="0"/>
            <c:invertIfNegative val="0"/>
            <c:bubble3D val="0"/>
            <c:extLst>
              <c:ext xmlns:c16="http://schemas.microsoft.com/office/drawing/2014/chart" uri="{C3380CC4-5D6E-409C-BE32-E72D297353CC}">
                <c16:uniqueId val="{00000003-C70C-4D5D-8316-5A15D3AFC20F}"/>
              </c:ext>
            </c:extLst>
          </c:dPt>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'Formated tables with index'!$M$79:$P$79</c:f>
              <c:strCache>
                <c:ptCount val="4"/>
                <c:pt idx="0">
                  <c:v>Indice global</c:v>
                </c:pt>
                <c:pt idx="1">
                  <c:v>Aide á la décision</c:v>
                </c:pt>
                <c:pt idx="2">
                  <c:v>Gestion des tribunaux et des affaires</c:v>
                </c:pt>
                <c:pt idx="3">
                  <c:v>Communication avec tribunaux</c:v>
                </c:pt>
              </c:strCache>
            </c:strRef>
          </c:cat>
          <c:val>
            <c:numRef>
              <c:f>'Formated tables with index'!$O$81:$R$81</c:f>
              <c:numCache>
                <c:formatCode>0.00</c:formatCode>
                <c:ptCount val="4"/>
                <c:pt idx="0">
                  <c:v>6.0149594285145369</c:v>
                </c:pt>
                <c:pt idx="1">
                  <c:v>6.5808760683760692</c:v>
                </c:pt>
                <c:pt idx="2">
                  <c:v>6.6512903225806497</c:v>
                </c:pt>
                <c:pt idx="3">
                  <c:v>4.804444444444445</c:v>
                </c:pt>
              </c:numCache>
            </c:numRef>
          </c:val>
          <c:extLst>
            <c:ext xmlns:c16="http://schemas.microsoft.com/office/drawing/2014/chart" uri="{C3380CC4-5D6E-409C-BE32-E72D297353CC}">
              <c16:uniqueId val="{00000004-C70C-4D5D-8316-5A15D3AFC20F}"/>
            </c:ext>
          </c:extLst>
        </c:ser>
        <c:dLbls>
          <c:showLegendKey val="0"/>
          <c:showVal val="0"/>
          <c:showCatName val="0"/>
          <c:showSerName val="0"/>
          <c:showPercent val="0"/>
          <c:showBubbleSize val="0"/>
        </c:dLbls>
        <c:gapWidth val="219"/>
        <c:overlap val="-27"/>
        <c:axId val="72388415"/>
        <c:axId val="72386119"/>
      </c:barChart>
      <c:catAx>
        <c:axId val="723884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fr-FR"/>
          </a:p>
        </c:txPr>
        <c:crossAx val="72386119"/>
        <c:crosses val="autoZero"/>
        <c:auto val="1"/>
        <c:lblAlgn val="ctr"/>
        <c:lblOffset val="100"/>
        <c:noMultiLvlLbl val="0"/>
      </c:catAx>
      <c:valAx>
        <c:axId val="72386119"/>
        <c:scaling>
          <c:orientation val="minMax"/>
          <c:max val="10"/>
        </c:scaling>
        <c:delete val="0"/>
        <c:axPos val="l"/>
        <c:numFmt formatCode="0.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fr-FR"/>
          </a:p>
        </c:txPr>
        <c:crossAx val="72388415"/>
        <c:crosses val="autoZero"/>
        <c:crossBetween val="between"/>
      </c:valAx>
      <c:spPr>
        <a:noFill/>
      </c:spPr>
    </c:plotArea>
    <c:legend>
      <c:legendPos val="t"/>
      <c:overlay val="0"/>
    </c:legend>
    <c:plotVisOnly val="1"/>
    <c:dispBlanksAs val="gap"/>
    <c:showDLblsOverMax val="0"/>
    <c:extLst/>
  </c:chart>
  <c:spPr>
    <a:noFill/>
    <a:ln w="9525" cap="flat" cmpd="sng" algn="ctr">
      <a:noFill/>
      <a:round/>
    </a:ln>
    <a:effectLst/>
  </c:spPr>
  <c:txPr>
    <a:bodyPr/>
    <a:lstStyle/>
    <a:p>
      <a:pPr>
        <a:defRPr>
          <a:solidFill>
            <a:schemeClr val="bg1"/>
          </a:solidFill>
        </a:defRPr>
      </a:pPr>
      <a:endParaRPr lang="fr-F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11937C-87D2-4307-BDFB-2475597910F5}" type="doc">
      <dgm:prSet loTypeId="urn:microsoft.com/office/officeart/2005/8/layout/radial6" loCatId="cycle" qsTypeId="urn:microsoft.com/office/officeart/2005/8/quickstyle/3d1" qsCatId="3D" csTypeId="urn:microsoft.com/office/officeart/2005/8/colors/accent1_4" csCatId="accent1" phldr="1"/>
      <dgm:spPr/>
      <dgm:t>
        <a:bodyPr/>
        <a:lstStyle/>
        <a:p>
          <a:endParaRPr lang="en-GB"/>
        </a:p>
      </dgm:t>
    </dgm:pt>
    <dgm:pt modelId="{C9A6D2C7-8F3D-4657-8EF8-586BD7267FD7}">
      <dgm:prSet phldrT="[Tex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fr-FR" dirty="0"/>
            <a:t>Rapport d’Evaluation </a:t>
          </a:r>
          <a:endParaRPr lang="it-IT" dirty="0"/>
        </a:p>
        <a:p>
          <a:pPr marL="0" lvl="0" defTabSz="889000">
            <a:lnSpc>
              <a:spcPct val="90000"/>
            </a:lnSpc>
            <a:spcBef>
              <a:spcPct val="0"/>
            </a:spcBef>
            <a:spcAft>
              <a:spcPct val="35000"/>
            </a:spcAft>
            <a:buNone/>
          </a:pPr>
          <a:r>
            <a:rPr lang="fr-FR" dirty="0"/>
            <a:t>2022 de la CEPEJ </a:t>
          </a:r>
        </a:p>
      </dgm:t>
    </dgm:pt>
    <dgm:pt modelId="{8B535D51-E2D8-40D9-8D0D-FB2722991E6A}" type="parTrans" cxnId="{4A943B94-34B6-461E-B795-C8505304313F}">
      <dgm:prSet/>
      <dgm:spPr/>
      <dgm:t>
        <a:bodyPr/>
        <a:lstStyle/>
        <a:p>
          <a:endParaRPr lang="en-GB"/>
        </a:p>
      </dgm:t>
    </dgm:pt>
    <dgm:pt modelId="{02873CFF-1B30-4355-9DE0-28808269A1B5}" type="sibTrans" cxnId="{4A943B94-34B6-461E-B795-C8505304313F}">
      <dgm:prSet/>
      <dgm:spPr/>
      <dgm:t>
        <a:bodyPr/>
        <a:lstStyle/>
        <a:p>
          <a:endParaRPr lang="en-GB"/>
        </a:p>
      </dgm:t>
    </dgm:pt>
    <dgm:pt modelId="{95A16C4C-3082-4121-99F5-FD1B10E53481}">
      <dgm:prSet phldrT="[Text]" custT="1"/>
      <dgm:spPr>
        <a:gradFill rotWithShape="0">
          <a:gsLst>
            <a:gs pos="40000">
              <a:srgbClr val="244E80"/>
            </a:gs>
            <a:gs pos="0">
              <a:schemeClr val="accent1">
                <a:shade val="50000"/>
                <a:hueOff val="0"/>
                <a:satOff val="0"/>
                <a:lumOff val="0"/>
                <a:alphaOff val="0"/>
                <a:shade val="51000"/>
                <a:satMod val="130000"/>
              </a:schemeClr>
            </a:gs>
            <a:gs pos="80000">
              <a:schemeClr val="accent1">
                <a:shade val="50000"/>
                <a:hueOff val="0"/>
                <a:satOff val="0"/>
                <a:lumOff val="0"/>
                <a:alphaOff val="0"/>
                <a:shade val="93000"/>
                <a:satMod val="130000"/>
              </a:schemeClr>
            </a:gs>
            <a:gs pos="100000">
              <a:schemeClr val="accent1">
                <a:shade val="50000"/>
                <a:hueOff val="0"/>
                <a:satOff val="0"/>
                <a:lumOff val="0"/>
                <a:alphaOff val="0"/>
                <a:shade val="94000"/>
                <a:satMod val="135000"/>
              </a:schemeClr>
            </a:gs>
          </a:gsLst>
        </a:gradFill>
      </dgm:spPr>
      <dgm:t>
        <a:bodyPr/>
        <a:lstStyle/>
        <a:p>
          <a:endParaRPr lang="fr-FR" sz="1400" dirty="0"/>
        </a:p>
        <a:p>
          <a:r>
            <a:rPr lang="fr-FR" sz="1400" dirty="0"/>
            <a:t>Tableaux, graphiques et analyses</a:t>
          </a:r>
        </a:p>
        <a:p>
          <a:endParaRPr lang="en-GB" sz="1400" dirty="0"/>
        </a:p>
      </dgm:t>
    </dgm:pt>
    <dgm:pt modelId="{1DEBBE5B-5173-4A94-8B99-FF551EA08800}" type="parTrans" cxnId="{63D12BC6-CB1B-4B6B-AB8A-79807025F639}">
      <dgm:prSet/>
      <dgm:spPr/>
      <dgm:t>
        <a:bodyPr/>
        <a:lstStyle/>
        <a:p>
          <a:endParaRPr lang="en-GB"/>
        </a:p>
      </dgm:t>
    </dgm:pt>
    <dgm:pt modelId="{C19C60F1-C43A-46D8-8A43-7FDE670EA7ED}" type="sibTrans" cxnId="{63D12BC6-CB1B-4B6B-AB8A-79807025F639}">
      <dgm:prSet/>
      <dgm:spPr/>
      <dgm:t>
        <a:bodyPr/>
        <a:lstStyle/>
        <a:p>
          <a:endParaRPr lang="en-GB"/>
        </a:p>
      </dgm:t>
    </dgm:pt>
    <dgm:pt modelId="{C1CB907C-BE75-413B-9624-CD3BF7C55ADD}">
      <dgm:prSet phldrT="[Text]"/>
      <dgm:spPr/>
      <dgm:t>
        <a:bodyPr/>
        <a:lstStyle/>
        <a:p>
          <a:r>
            <a:rPr lang="it-IT" dirty="0"/>
            <a:t>Fiches pays</a:t>
          </a:r>
          <a:endParaRPr lang="en-GB" dirty="0"/>
        </a:p>
      </dgm:t>
    </dgm:pt>
    <dgm:pt modelId="{60F06931-92B2-4B20-833A-17EE66A71109}" type="parTrans" cxnId="{A537E84E-AA19-400E-A06D-12C60DF53174}">
      <dgm:prSet/>
      <dgm:spPr/>
      <dgm:t>
        <a:bodyPr/>
        <a:lstStyle/>
        <a:p>
          <a:endParaRPr lang="en-GB"/>
        </a:p>
      </dgm:t>
    </dgm:pt>
    <dgm:pt modelId="{CEE8DDC3-F833-4CB6-A463-F97222B96AC3}" type="sibTrans" cxnId="{A537E84E-AA19-400E-A06D-12C60DF53174}">
      <dgm:prSet/>
      <dgm:spPr/>
      <dgm:t>
        <a:bodyPr/>
        <a:lstStyle/>
        <a:p>
          <a:endParaRPr lang="en-GB"/>
        </a:p>
      </dgm:t>
    </dgm:pt>
    <dgm:pt modelId="{99906717-266C-4E7F-B853-46283E3BF179}">
      <dgm:prSet phldrT="[Text]"/>
      <dgm:spPr/>
      <dgm:t>
        <a:bodyPr/>
        <a:lstStyle/>
        <a:p>
          <a:r>
            <a:rPr lang="it-IT" dirty="0"/>
            <a:t>CEPEJ -STAT</a:t>
          </a:r>
          <a:endParaRPr lang="en-GB" dirty="0"/>
        </a:p>
      </dgm:t>
    </dgm:pt>
    <dgm:pt modelId="{EE65E7C8-D10F-4336-9149-C44A7408D63F}" type="parTrans" cxnId="{8327885B-5A04-4063-A74A-ADF4B01B24E3}">
      <dgm:prSet/>
      <dgm:spPr/>
      <dgm:t>
        <a:bodyPr/>
        <a:lstStyle/>
        <a:p>
          <a:endParaRPr lang="en-GB"/>
        </a:p>
      </dgm:t>
    </dgm:pt>
    <dgm:pt modelId="{82ADCD00-AC31-4FF6-AFC3-3DFA1DD9E091}" type="sibTrans" cxnId="{8327885B-5A04-4063-A74A-ADF4B01B24E3}">
      <dgm:prSet/>
      <dgm:spPr/>
      <dgm:t>
        <a:bodyPr/>
        <a:lstStyle/>
        <a:p>
          <a:endParaRPr lang="en-GB"/>
        </a:p>
      </dgm:t>
    </dgm:pt>
    <dgm:pt modelId="{53D529E3-BAE2-4160-BBAC-B67504C95A81}" type="pres">
      <dgm:prSet presAssocID="{3A11937C-87D2-4307-BDFB-2475597910F5}" presName="Name0" presStyleCnt="0">
        <dgm:presLayoutVars>
          <dgm:chMax val="1"/>
          <dgm:dir/>
          <dgm:animLvl val="ctr"/>
          <dgm:resizeHandles val="exact"/>
        </dgm:presLayoutVars>
      </dgm:prSet>
      <dgm:spPr/>
    </dgm:pt>
    <dgm:pt modelId="{5C5A2D54-8CAD-409B-B345-AD4EFA808B8F}" type="pres">
      <dgm:prSet presAssocID="{C9A6D2C7-8F3D-4657-8EF8-586BD7267FD7}" presName="centerShape" presStyleLbl="node0" presStyleIdx="0" presStyleCnt="1"/>
      <dgm:spPr/>
    </dgm:pt>
    <dgm:pt modelId="{60C433FF-17E3-4627-87E6-6B37741E0E2A}" type="pres">
      <dgm:prSet presAssocID="{95A16C4C-3082-4121-99F5-FD1B10E53481}" presName="node" presStyleLbl="node1" presStyleIdx="0" presStyleCnt="3">
        <dgm:presLayoutVars>
          <dgm:bulletEnabled val="1"/>
        </dgm:presLayoutVars>
      </dgm:prSet>
      <dgm:spPr/>
    </dgm:pt>
    <dgm:pt modelId="{BB5B0A10-87D5-460B-9849-D3B702AA0A13}" type="pres">
      <dgm:prSet presAssocID="{95A16C4C-3082-4121-99F5-FD1B10E53481}" presName="dummy" presStyleCnt="0"/>
      <dgm:spPr/>
    </dgm:pt>
    <dgm:pt modelId="{29D1D69B-5489-407D-BD4F-E744A1DDE657}" type="pres">
      <dgm:prSet presAssocID="{C19C60F1-C43A-46D8-8A43-7FDE670EA7ED}" presName="sibTrans" presStyleLbl="sibTrans2D1" presStyleIdx="0" presStyleCnt="3"/>
      <dgm:spPr/>
    </dgm:pt>
    <dgm:pt modelId="{2108D35E-6C5D-4396-9B31-9578A664F480}" type="pres">
      <dgm:prSet presAssocID="{C1CB907C-BE75-413B-9624-CD3BF7C55ADD}" presName="node" presStyleLbl="node1" presStyleIdx="1" presStyleCnt="3">
        <dgm:presLayoutVars>
          <dgm:bulletEnabled val="1"/>
        </dgm:presLayoutVars>
      </dgm:prSet>
      <dgm:spPr/>
    </dgm:pt>
    <dgm:pt modelId="{B17579E4-5E7E-4930-8D34-9B11F844B7A1}" type="pres">
      <dgm:prSet presAssocID="{C1CB907C-BE75-413B-9624-CD3BF7C55ADD}" presName="dummy" presStyleCnt="0"/>
      <dgm:spPr/>
    </dgm:pt>
    <dgm:pt modelId="{438EFE06-8FCB-40F5-9DA2-574C7DE0D5FF}" type="pres">
      <dgm:prSet presAssocID="{CEE8DDC3-F833-4CB6-A463-F97222B96AC3}" presName="sibTrans" presStyleLbl="sibTrans2D1" presStyleIdx="1" presStyleCnt="3"/>
      <dgm:spPr/>
    </dgm:pt>
    <dgm:pt modelId="{0C9CA1B8-20E3-406C-BC9A-204F6EDC870F}" type="pres">
      <dgm:prSet presAssocID="{99906717-266C-4E7F-B853-46283E3BF179}" presName="node" presStyleLbl="node1" presStyleIdx="2" presStyleCnt="3">
        <dgm:presLayoutVars>
          <dgm:bulletEnabled val="1"/>
        </dgm:presLayoutVars>
      </dgm:prSet>
      <dgm:spPr/>
    </dgm:pt>
    <dgm:pt modelId="{3152011A-1A31-4323-9CBA-B51C2F21E78B}" type="pres">
      <dgm:prSet presAssocID="{99906717-266C-4E7F-B853-46283E3BF179}" presName="dummy" presStyleCnt="0"/>
      <dgm:spPr/>
    </dgm:pt>
    <dgm:pt modelId="{F47F195B-B899-4335-B24F-80FCE9E8B353}" type="pres">
      <dgm:prSet presAssocID="{82ADCD00-AC31-4FF6-AFC3-3DFA1DD9E091}" presName="sibTrans" presStyleLbl="sibTrans2D1" presStyleIdx="2" presStyleCnt="3"/>
      <dgm:spPr/>
    </dgm:pt>
  </dgm:ptLst>
  <dgm:cxnLst>
    <dgm:cxn modelId="{86B5B20A-6A25-456C-A2C7-AB47CEAC0F24}" type="presOf" srcId="{C9A6D2C7-8F3D-4657-8EF8-586BD7267FD7}" destId="{5C5A2D54-8CAD-409B-B345-AD4EFA808B8F}" srcOrd="0" destOrd="0" presId="urn:microsoft.com/office/officeart/2005/8/layout/radial6"/>
    <dgm:cxn modelId="{8327885B-5A04-4063-A74A-ADF4B01B24E3}" srcId="{C9A6D2C7-8F3D-4657-8EF8-586BD7267FD7}" destId="{99906717-266C-4E7F-B853-46283E3BF179}" srcOrd="2" destOrd="0" parTransId="{EE65E7C8-D10F-4336-9149-C44A7408D63F}" sibTransId="{82ADCD00-AC31-4FF6-AFC3-3DFA1DD9E091}"/>
    <dgm:cxn modelId="{5A29D545-0B10-40DA-B08B-71934F5E1F51}" type="presOf" srcId="{CEE8DDC3-F833-4CB6-A463-F97222B96AC3}" destId="{438EFE06-8FCB-40F5-9DA2-574C7DE0D5FF}" srcOrd="0" destOrd="0" presId="urn:microsoft.com/office/officeart/2005/8/layout/radial6"/>
    <dgm:cxn modelId="{A537E84E-AA19-400E-A06D-12C60DF53174}" srcId="{C9A6D2C7-8F3D-4657-8EF8-586BD7267FD7}" destId="{C1CB907C-BE75-413B-9624-CD3BF7C55ADD}" srcOrd="1" destOrd="0" parTransId="{60F06931-92B2-4B20-833A-17EE66A71109}" sibTransId="{CEE8DDC3-F833-4CB6-A463-F97222B96AC3}"/>
    <dgm:cxn modelId="{F3F5DF54-1B5C-4E87-B338-CA7E5740A355}" type="presOf" srcId="{C1CB907C-BE75-413B-9624-CD3BF7C55ADD}" destId="{2108D35E-6C5D-4396-9B31-9578A664F480}" srcOrd="0" destOrd="0" presId="urn:microsoft.com/office/officeart/2005/8/layout/radial6"/>
    <dgm:cxn modelId="{590F6E7D-F765-48CB-A342-D1E569269216}" type="presOf" srcId="{82ADCD00-AC31-4FF6-AFC3-3DFA1DD9E091}" destId="{F47F195B-B899-4335-B24F-80FCE9E8B353}" srcOrd="0" destOrd="0" presId="urn:microsoft.com/office/officeart/2005/8/layout/radial6"/>
    <dgm:cxn modelId="{706EB791-674B-4D40-80C0-F5C0C58B6EC6}" type="presOf" srcId="{3A11937C-87D2-4307-BDFB-2475597910F5}" destId="{53D529E3-BAE2-4160-BBAC-B67504C95A81}" srcOrd="0" destOrd="0" presId="urn:microsoft.com/office/officeart/2005/8/layout/radial6"/>
    <dgm:cxn modelId="{4A943B94-34B6-461E-B795-C8505304313F}" srcId="{3A11937C-87D2-4307-BDFB-2475597910F5}" destId="{C9A6D2C7-8F3D-4657-8EF8-586BD7267FD7}" srcOrd="0" destOrd="0" parTransId="{8B535D51-E2D8-40D9-8D0D-FB2722991E6A}" sibTransId="{02873CFF-1B30-4355-9DE0-28808269A1B5}"/>
    <dgm:cxn modelId="{2FEA41A8-DE2F-49EE-9A23-D6194E25AC92}" type="presOf" srcId="{99906717-266C-4E7F-B853-46283E3BF179}" destId="{0C9CA1B8-20E3-406C-BC9A-204F6EDC870F}" srcOrd="0" destOrd="0" presId="urn:microsoft.com/office/officeart/2005/8/layout/radial6"/>
    <dgm:cxn modelId="{63D12BC6-CB1B-4B6B-AB8A-79807025F639}" srcId="{C9A6D2C7-8F3D-4657-8EF8-586BD7267FD7}" destId="{95A16C4C-3082-4121-99F5-FD1B10E53481}" srcOrd="0" destOrd="0" parTransId="{1DEBBE5B-5173-4A94-8B99-FF551EA08800}" sibTransId="{C19C60F1-C43A-46D8-8A43-7FDE670EA7ED}"/>
    <dgm:cxn modelId="{C98804D2-2429-4950-983D-CC78CEFFDB75}" type="presOf" srcId="{C19C60F1-C43A-46D8-8A43-7FDE670EA7ED}" destId="{29D1D69B-5489-407D-BD4F-E744A1DDE657}" srcOrd="0" destOrd="0" presId="urn:microsoft.com/office/officeart/2005/8/layout/radial6"/>
    <dgm:cxn modelId="{F376ADDB-FDA2-4474-B17E-921F6C2EAE65}" type="presOf" srcId="{95A16C4C-3082-4121-99F5-FD1B10E53481}" destId="{60C433FF-17E3-4627-87E6-6B37741E0E2A}" srcOrd="0" destOrd="0" presId="urn:microsoft.com/office/officeart/2005/8/layout/radial6"/>
    <dgm:cxn modelId="{AA67DCFE-EFE6-427D-9D77-5789804D7FE6}" type="presParOf" srcId="{53D529E3-BAE2-4160-BBAC-B67504C95A81}" destId="{5C5A2D54-8CAD-409B-B345-AD4EFA808B8F}" srcOrd="0" destOrd="0" presId="urn:microsoft.com/office/officeart/2005/8/layout/radial6"/>
    <dgm:cxn modelId="{018C2CB6-F4CB-4AE6-B432-39134317F6C3}" type="presParOf" srcId="{53D529E3-BAE2-4160-BBAC-B67504C95A81}" destId="{60C433FF-17E3-4627-87E6-6B37741E0E2A}" srcOrd="1" destOrd="0" presId="urn:microsoft.com/office/officeart/2005/8/layout/radial6"/>
    <dgm:cxn modelId="{F1868A81-1715-4530-A80C-B21213DF2A3B}" type="presParOf" srcId="{53D529E3-BAE2-4160-BBAC-B67504C95A81}" destId="{BB5B0A10-87D5-460B-9849-D3B702AA0A13}" srcOrd="2" destOrd="0" presId="urn:microsoft.com/office/officeart/2005/8/layout/radial6"/>
    <dgm:cxn modelId="{70D5F30A-2E82-4F5D-A659-E5379C740F3C}" type="presParOf" srcId="{53D529E3-BAE2-4160-BBAC-B67504C95A81}" destId="{29D1D69B-5489-407D-BD4F-E744A1DDE657}" srcOrd="3" destOrd="0" presId="urn:microsoft.com/office/officeart/2005/8/layout/radial6"/>
    <dgm:cxn modelId="{B6502EC7-CB02-458A-BDEE-D4373AA2AFE6}" type="presParOf" srcId="{53D529E3-BAE2-4160-BBAC-B67504C95A81}" destId="{2108D35E-6C5D-4396-9B31-9578A664F480}" srcOrd="4" destOrd="0" presId="urn:microsoft.com/office/officeart/2005/8/layout/radial6"/>
    <dgm:cxn modelId="{1BA99C8C-56EF-4D5C-9BC6-DCA1A47CB033}" type="presParOf" srcId="{53D529E3-BAE2-4160-BBAC-B67504C95A81}" destId="{B17579E4-5E7E-4930-8D34-9B11F844B7A1}" srcOrd="5" destOrd="0" presId="urn:microsoft.com/office/officeart/2005/8/layout/radial6"/>
    <dgm:cxn modelId="{FF5489B4-1345-471D-B3D1-85AD1B45DF20}" type="presParOf" srcId="{53D529E3-BAE2-4160-BBAC-B67504C95A81}" destId="{438EFE06-8FCB-40F5-9DA2-574C7DE0D5FF}" srcOrd="6" destOrd="0" presId="urn:microsoft.com/office/officeart/2005/8/layout/radial6"/>
    <dgm:cxn modelId="{650D8902-BAAB-4E2B-80FE-BDBF2FC083A5}" type="presParOf" srcId="{53D529E3-BAE2-4160-BBAC-B67504C95A81}" destId="{0C9CA1B8-20E3-406C-BC9A-204F6EDC870F}" srcOrd="7" destOrd="0" presId="urn:microsoft.com/office/officeart/2005/8/layout/radial6"/>
    <dgm:cxn modelId="{5E0F1334-95BB-448D-A233-FFBB28B34E81}" type="presParOf" srcId="{53D529E3-BAE2-4160-BBAC-B67504C95A81}" destId="{3152011A-1A31-4323-9CBA-B51C2F21E78B}" srcOrd="8" destOrd="0" presId="urn:microsoft.com/office/officeart/2005/8/layout/radial6"/>
    <dgm:cxn modelId="{4C503202-0112-4B48-88CA-1E39FE8D0D61}" type="presParOf" srcId="{53D529E3-BAE2-4160-BBAC-B67504C95A81}" destId="{F47F195B-B899-4335-B24F-80FCE9E8B353}"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24305D9E-AD66-4D89-A829-EEF5198F55D3}" type="doc">
      <dgm:prSet loTypeId="urn:microsoft.com/office/officeart/2008/layout/AlternatingHexagons" loCatId="list" qsTypeId="urn:microsoft.com/office/officeart/2005/8/quickstyle/simple3" qsCatId="simple" csTypeId="urn:microsoft.com/office/officeart/2005/8/colors/accent1_2" csCatId="accent1" phldr="1"/>
      <dgm:spPr/>
      <dgm:t>
        <a:bodyPr/>
        <a:lstStyle/>
        <a:p>
          <a:endParaRPr lang="en-GB"/>
        </a:p>
      </dgm:t>
    </dgm:pt>
    <dgm:pt modelId="{6B2F882D-5647-4E17-B890-F2446374832A}">
      <dgm:prSet phldrT="[Text]" custT="1"/>
      <dgm:spPr>
        <a:solidFill>
          <a:schemeClr val="accent1">
            <a:lumMod val="60000"/>
            <a:lumOff val="40000"/>
          </a:schemeClr>
        </a:solidFill>
      </dgm:spPr>
      <dgm:t>
        <a:bodyPr/>
        <a:lstStyle/>
        <a:p>
          <a:r>
            <a:rPr lang="it-IT" sz="1200" dirty="0"/>
            <a:t>Budgets</a:t>
          </a:r>
          <a:endParaRPr lang="it-IT" sz="1300" dirty="0"/>
        </a:p>
      </dgm:t>
    </dgm:pt>
    <dgm:pt modelId="{0BF557FE-CCB6-402A-953B-BE58FC7784C2}" type="parTrans" cxnId="{18AA9564-9E9C-4068-84C0-463C5DC0E781}">
      <dgm:prSet/>
      <dgm:spPr/>
      <dgm:t>
        <a:bodyPr/>
        <a:lstStyle/>
        <a:p>
          <a:endParaRPr lang="en-GB"/>
        </a:p>
      </dgm:t>
    </dgm:pt>
    <dgm:pt modelId="{E399313E-EAF4-4023-8B18-F5DE703B99F6}" type="sibTrans" cxnId="{18AA9564-9E9C-4068-84C0-463C5DC0E781}">
      <dgm:prSet custT="1"/>
      <dgm:spPr>
        <a:solidFill>
          <a:schemeClr val="accent2">
            <a:lumMod val="40000"/>
            <a:lumOff val="60000"/>
          </a:schemeClr>
        </a:solidFill>
      </dgm:spPr>
      <dgm:t>
        <a:bodyPr/>
        <a:lstStyle/>
        <a:p>
          <a:r>
            <a:rPr lang="it-IT" sz="1200" dirty="0"/>
            <a:t>Efficacité et Qualité</a:t>
          </a:r>
          <a:endParaRPr lang="en-GB" sz="1200" dirty="0"/>
        </a:p>
      </dgm:t>
    </dgm:pt>
    <dgm:pt modelId="{AAC3BAEC-2A3E-4498-AAF5-63E2868298C9}">
      <dgm:prSet phldrT="[Text]" phldr="1"/>
      <dgm:spPr/>
      <dgm:t>
        <a:bodyPr/>
        <a:lstStyle/>
        <a:p>
          <a:endParaRPr lang="en-GB"/>
        </a:p>
      </dgm:t>
    </dgm:pt>
    <dgm:pt modelId="{DB853BDC-2D9A-4E98-99A1-19803A32E9FC}" type="parTrans" cxnId="{E8529CFA-5438-4E2E-B4BE-8E7E49B9A4A5}">
      <dgm:prSet/>
      <dgm:spPr/>
      <dgm:t>
        <a:bodyPr/>
        <a:lstStyle/>
        <a:p>
          <a:endParaRPr lang="en-GB"/>
        </a:p>
      </dgm:t>
    </dgm:pt>
    <dgm:pt modelId="{301FDFD1-6080-4EE3-B2CD-1811609A7B37}" type="sibTrans" cxnId="{E8529CFA-5438-4E2E-B4BE-8E7E49B9A4A5}">
      <dgm:prSet/>
      <dgm:spPr/>
      <dgm:t>
        <a:bodyPr/>
        <a:lstStyle/>
        <a:p>
          <a:endParaRPr lang="en-GB"/>
        </a:p>
      </dgm:t>
    </dgm:pt>
    <dgm:pt modelId="{5A25BBB3-3484-4162-AD32-721A8F4DA3CA}">
      <dgm:prSet phldrT="[Text]" custT="1"/>
      <dgm:spPr>
        <a:solidFill>
          <a:schemeClr val="accent3">
            <a:lumMod val="75000"/>
          </a:schemeClr>
        </a:solidFill>
      </dgm:spPr>
      <dgm:t>
        <a:bodyPr/>
        <a:lstStyle/>
        <a:p>
          <a:r>
            <a:rPr lang="it-IT" sz="1200" dirty="0"/>
            <a:t>Organisation des tribunaux</a:t>
          </a:r>
          <a:endParaRPr lang="en-GB" sz="1200" dirty="0"/>
        </a:p>
      </dgm:t>
    </dgm:pt>
    <dgm:pt modelId="{CCCDD0C0-F8DC-4AEB-BD22-D504C66F7BFB}" type="parTrans" cxnId="{2AC3A5BC-54FF-4846-A0BB-8D4F0EC9FBEB}">
      <dgm:prSet/>
      <dgm:spPr/>
      <dgm:t>
        <a:bodyPr/>
        <a:lstStyle/>
        <a:p>
          <a:endParaRPr lang="en-GB"/>
        </a:p>
      </dgm:t>
    </dgm:pt>
    <dgm:pt modelId="{E7ADBE0D-CA10-4CF1-9EEF-7825B582AD45}" type="sibTrans" cxnId="{2AC3A5BC-54FF-4846-A0BB-8D4F0EC9FBEB}">
      <dgm:prSet/>
      <dgm:spPr>
        <a:solidFill>
          <a:schemeClr val="bg2">
            <a:lumMod val="50000"/>
          </a:schemeClr>
        </a:solidFill>
      </dgm:spPr>
      <dgm:t>
        <a:bodyPr/>
        <a:lstStyle/>
        <a:p>
          <a:r>
            <a:rPr lang="it-IT" dirty="0"/>
            <a:t>Professionnels de la justice</a:t>
          </a:r>
          <a:endParaRPr lang="en-GB" dirty="0"/>
        </a:p>
      </dgm:t>
    </dgm:pt>
    <dgm:pt modelId="{434FEC15-E2F5-4C24-8EFC-FCDE53E99889}">
      <dgm:prSet phldrT="[Text]" custT="1"/>
      <dgm:spPr/>
      <dgm:t>
        <a:bodyPr/>
        <a:lstStyle/>
        <a:p>
          <a:pPr algn="ctr"/>
          <a:r>
            <a:rPr lang="fr-FR" sz="1400" dirty="0">
              <a:solidFill>
                <a:schemeClr val="bg1"/>
              </a:solidFill>
            </a:rPr>
            <a:t>Impact de la crise de la Covid-19 sur la justice</a:t>
          </a:r>
          <a:endParaRPr lang="it-IT" sz="1400" dirty="0">
            <a:solidFill>
              <a:schemeClr val="bg1"/>
            </a:solidFill>
          </a:endParaRPr>
        </a:p>
      </dgm:t>
    </dgm:pt>
    <dgm:pt modelId="{BF247B6B-082B-4DA2-98A1-1890EA7DC5D3}" type="parTrans" cxnId="{C0FBF8F3-C698-4B2F-BCF5-D44324E1C1F5}">
      <dgm:prSet/>
      <dgm:spPr/>
      <dgm:t>
        <a:bodyPr/>
        <a:lstStyle/>
        <a:p>
          <a:endParaRPr lang="en-GB"/>
        </a:p>
      </dgm:t>
    </dgm:pt>
    <dgm:pt modelId="{83580402-16EF-4DD8-BABE-7B38088CFAC0}" type="sibTrans" cxnId="{C0FBF8F3-C698-4B2F-BCF5-D44324E1C1F5}">
      <dgm:prSet/>
      <dgm:spPr/>
      <dgm:t>
        <a:bodyPr/>
        <a:lstStyle/>
        <a:p>
          <a:endParaRPr lang="en-GB"/>
        </a:p>
      </dgm:t>
    </dgm:pt>
    <dgm:pt modelId="{9BB1BBB3-46AB-44EF-8301-673895FBB90E}">
      <dgm:prSet phldrT="[Text]" custT="1"/>
      <dgm:spPr>
        <a:solidFill>
          <a:schemeClr val="accent3">
            <a:lumMod val="40000"/>
            <a:lumOff val="60000"/>
          </a:schemeClr>
        </a:solidFill>
      </dgm:spPr>
      <dgm:t>
        <a:bodyPr/>
        <a:lstStyle/>
        <a:p>
          <a:r>
            <a:rPr lang="it-IT" sz="1200" dirty="0"/>
            <a:t>TIC</a:t>
          </a:r>
          <a:endParaRPr lang="it-IT" sz="1300" dirty="0"/>
        </a:p>
      </dgm:t>
    </dgm:pt>
    <dgm:pt modelId="{AAA809EA-C435-452B-824E-995011032090}" type="parTrans" cxnId="{3C4E857B-95AE-41C5-BCA3-9865F50706E3}">
      <dgm:prSet/>
      <dgm:spPr/>
      <dgm:t>
        <a:bodyPr/>
        <a:lstStyle/>
        <a:p>
          <a:endParaRPr lang="en-GB"/>
        </a:p>
      </dgm:t>
    </dgm:pt>
    <dgm:pt modelId="{B3B7A9BA-F37A-4A36-A628-EA083B8FDF9F}" type="sibTrans" cxnId="{3C4E857B-95AE-41C5-BCA3-9865F50706E3}">
      <dgm:prSet custT="1"/>
      <dgm:spPr>
        <a:solidFill>
          <a:schemeClr val="accent3">
            <a:lumMod val="60000"/>
            <a:lumOff val="40000"/>
          </a:schemeClr>
        </a:solidFill>
      </dgm:spPr>
      <dgm:t>
        <a:bodyPr/>
        <a:lstStyle/>
        <a:p>
          <a:r>
            <a:rPr lang="it-IT" sz="1200" dirty="0"/>
            <a:t>Usagers</a:t>
          </a:r>
          <a:endParaRPr lang="en-GB" sz="1300" dirty="0"/>
        </a:p>
      </dgm:t>
    </dgm:pt>
    <dgm:pt modelId="{E10314C2-5B8B-40DD-ACCC-8D57A13395C2}">
      <dgm:prSet phldrT="[Text]" custT="1"/>
      <dgm:spPr/>
      <dgm:t>
        <a:bodyPr/>
        <a:lstStyle/>
        <a:p>
          <a:pPr algn="ctr"/>
          <a:r>
            <a:rPr lang="fr-FR" sz="1600" dirty="0">
              <a:solidFill>
                <a:schemeClr val="bg1"/>
              </a:solidFill>
            </a:rPr>
            <a:t>Aperçu des systèmes judiciaires et identification des tendances</a:t>
          </a:r>
          <a:endParaRPr lang="en-GB" sz="1600" dirty="0">
            <a:solidFill>
              <a:schemeClr val="bg1"/>
            </a:solidFill>
          </a:endParaRPr>
        </a:p>
      </dgm:t>
    </dgm:pt>
    <dgm:pt modelId="{1D901BBA-E53F-4ECC-A23C-4C333B967322}" type="parTrans" cxnId="{A339CD27-FF24-4AA0-9311-1BABBAD1328D}">
      <dgm:prSet/>
      <dgm:spPr/>
      <dgm:t>
        <a:bodyPr/>
        <a:lstStyle/>
        <a:p>
          <a:endParaRPr lang="en-GB"/>
        </a:p>
      </dgm:t>
    </dgm:pt>
    <dgm:pt modelId="{2A87063D-12DD-4118-851D-0809E44A6773}" type="sibTrans" cxnId="{A339CD27-FF24-4AA0-9311-1BABBAD1328D}">
      <dgm:prSet/>
      <dgm:spPr/>
      <dgm:t>
        <a:bodyPr/>
        <a:lstStyle/>
        <a:p>
          <a:endParaRPr lang="en-GB"/>
        </a:p>
      </dgm:t>
    </dgm:pt>
    <dgm:pt modelId="{00DC5B2E-D27F-4D41-8076-62702F30806C}" type="pres">
      <dgm:prSet presAssocID="{24305D9E-AD66-4D89-A829-EEF5198F55D3}" presName="Name0" presStyleCnt="0">
        <dgm:presLayoutVars>
          <dgm:chMax/>
          <dgm:chPref/>
          <dgm:dir/>
          <dgm:animLvl val="lvl"/>
        </dgm:presLayoutVars>
      </dgm:prSet>
      <dgm:spPr/>
    </dgm:pt>
    <dgm:pt modelId="{269BCE4F-1006-4431-AE6D-A97BEF50350C}" type="pres">
      <dgm:prSet presAssocID="{6B2F882D-5647-4E17-B890-F2446374832A}" presName="composite" presStyleCnt="0"/>
      <dgm:spPr/>
    </dgm:pt>
    <dgm:pt modelId="{547A8A7F-E071-471E-8695-0195D58B6E97}" type="pres">
      <dgm:prSet presAssocID="{6B2F882D-5647-4E17-B890-F2446374832A}" presName="Parent1" presStyleLbl="node1" presStyleIdx="0" presStyleCnt="6" custLinFactNeighborX="6290">
        <dgm:presLayoutVars>
          <dgm:chMax val="1"/>
          <dgm:chPref val="1"/>
          <dgm:bulletEnabled val="1"/>
        </dgm:presLayoutVars>
      </dgm:prSet>
      <dgm:spPr/>
    </dgm:pt>
    <dgm:pt modelId="{7B8FC663-C0CA-49F1-8869-E9142E7397F7}" type="pres">
      <dgm:prSet presAssocID="{6B2F882D-5647-4E17-B890-F2446374832A}" presName="Childtext1" presStyleLbl="revTx" presStyleIdx="0" presStyleCnt="3">
        <dgm:presLayoutVars>
          <dgm:chMax val="0"/>
          <dgm:chPref val="0"/>
          <dgm:bulletEnabled val="1"/>
        </dgm:presLayoutVars>
      </dgm:prSet>
      <dgm:spPr/>
    </dgm:pt>
    <dgm:pt modelId="{BBEE8461-FC7F-4723-8272-674C892E2874}" type="pres">
      <dgm:prSet presAssocID="{6B2F882D-5647-4E17-B890-F2446374832A}" presName="BalanceSpacing" presStyleCnt="0"/>
      <dgm:spPr/>
    </dgm:pt>
    <dgm:pt modelId="{CB7EBCB6-A9DA-46ED-9F79-BD093FA84B88}" type="pres">
      <dgm:prSet presAssocID="{6B2F882D-5647-4E17-B890-F2446374832A}" presName="BalanceSpacing1" presStyleCnt="0"/>
      <dgm:spPr/>
    </dgm:pt>
    <dgm:pt modelId="{21E2E873-EF08-4031-A7A1-C14CA1A19714}" type="pres">
      <dgm:prSet presAssocID="{E399313E-EAF4-4023-8B18-F5DE703B99F6}" presName="Accent1Text" presStyleLbl="node1" presStyleIdx="1" presStyleCnt="6" custLinFactX="69231" custLinFactNeighborX="100000" custLinFactNeighborY="86498"/>
      <dgm:spPr/>
    </dgm:pt>
    <dgm:pt modelId="{F2289908-51EC-45BE-997A-82BD46AD5C86}" type="pres">
      <dgm:prSet presAssocID="{E399313E-EAF4-4023-8B18-F5DE703B99F6}" presName="spaceBetweenRectangles" presStyleCnt="0"/>
      <dgm:spPr/>
    </dgm:pt>
    <dgm:pt modelId="{CBD3802B-AF2D-425C-8526-1BC3337A31E5}" type="pres">
      <dgm:prSet presAssocID="{5A25BBB3-3484-4162-AD32-721A8F4DA3CA}" presName="composite" presStyleCnt="0"/>
      <dgm:spPr/>
    </dgm:pt>
    <dgm:pt modelId="{E2B63B78-630A-44DD-9483-CA0E96A5EBB5}" type="pres">
      <dgm:prSet presAssocID="{5A25BBB3-3484-4162-AD32-721A8F4DA3CA}" presName="Parent1" presStyleLbl="node1" presStyleIdx="2" presStyleCnt="6" custLinFactNeighborX="5555">
        <dgm:presLayoutVars>
          <dgm:chMax val="1"/>
          <dgm:chPref val="1"/>
          <dgm:bulletEnabled val="1"/>
        </dgm:presLayoutVars>
      </dgm:prSet>
      <dgm:spPr/>
    </dgm:pt>
    <dgm:pt modelId="{050438CC-7886-4986-9F5E-3C82FCC41466}" type="pres">
      <dgm:prSet presAssocID="{5A25BBB3-3484-4162-AD32-721A8F4DA3CA}" presName="Childtext1" presStyleLbl="revTx" presStyleIdx="1" presStyleCnt="3" custScaleX="103947" custLinFactX="100000" custLinFactY="43497" custLinFactNeighborX="100825" custLinFactNeighborY="100000">
        <dgm:presLayoutVars>
          <dgm:chMax val="0"/>
          <dgm:chPref val="0"/>
          <dgm:bulletEnabled val="1"/>
        </dgm:presLayoutVars>
      </dgm:prSet>
      <dgm:spPr/>
    </dgm:pt>
    <dgm:pt modelId="{142ED3D2-B747-471B-9C29-38586FEB4219}" type="pres">
      <dgm:prSet presAssocID="{5A25BBB3-3484-4162-AD32-721A8F4DA3CA}" presName="BalanceSpacing" presStyleCnt="0"/>
      <dgm:spPr/>
    </dgm:pt>
    <dgm:pt modelId="{DBAB8B06-366F-42A7-B666-A4A0848E5FE8}" type="pres">
      <dgm:prSet presAssocID="{5A25BBB3-3484-4162-AD32-721A8F4DA3CA}" presName="BalanceSpacing1" presStyleCnt="0"/>
      <dgm:spPr/>
    </dgm:pt>
    <dgm:pt modelId="{ACEFA56D-330C-4A05-8D79-88D3DF808C05}" type="pres">
      <dgm:prSet presAssocID="{E7ADBE0D-CA10-4CF1-9EEF-7825B582AD45}" presName="Accent1Text" presStyleLbl="node1" presStyleIdx="3" presStyleCnt="6" custLinFactNeighborX="56886" custLinFactNeighborY="-84885"/>
      <dgm:spPr/>
    </dgm:pt>
    <dgm:pt modelId="{C8671891-CE43-40A6-9324-228B310FEE84}" type="pres">
      <dgm:prSet presAssocID="{E7ADBE0D-CA10-4CF1-9EEF-7825B582AD45}" presName="spaceBetweenRectangles" presStyleCnt="0"/>
      <dgm:spPr/>
    </dgm:pt>
    <dgm:pt modelId="{4253C1E8-C4D7-49B5-AE52-6F23F9B2EC97}" type="pres">
      <dgm:prSet presAssocID="{9BB1BBB3-46AB-44EF-8301-673895FBB90E}" presName="composite" presStyleCnt="0"/>
      <dgm:spPr/>
    </dgm:pt>
    <dgm:pt modelId="{D6D4BAF7-21DF-4175-BC4D-DA5811DF5E87}" type="pres">
      <dgm:prSet presAssocID="{9BB1BBB3-46AB-44EF-8301-673895FBB90E}" presName="Parent1" presStyleLbl="node1" presStyleIdx="4" presStyleCnt="6" custLinFactX="-46441" custLinFactNeighborX="-100000" custLinFactNeighborY="-83640">
        <dgm:presLayoutVars>
          <dgm:chMax val="1"/>
          <dgm:chPref val="1"/>
          <dgm:bulletEnabled val="1"/>
        </dgm:presLayoutVars>
      </dgm:prSet>
      <dgm:spPr/>
    </dgm:pt>
    <dgm:pt modelId="{C43B42FC-BAFE-40A5-9969-481272F4535A}" type="pres">
      <dgm:prSet presAssocID="{9BB1BBB3-46AB-44EF-8301-673895FBB90E}" presName="Childtext1" presStyleLbl="revTx" presStyleIdx="2" presStyleCnt="3" custScaleX="134264" custScaleY="111532" custLinFactX="-100000" custLinFactY="-100000" custLinFactNeighborX="-107333" custLinFactNeighborY="-186465">
        <dgm:presLayoutVars>
          <dgm:chMax val="0"/>
          <dgm:chPref val="0"/>
          <dgm:bulletEnabled val="1"/>
        </dgm:presLayoutVars>
      </dgm:prSet>
      <dgm:spPr/>
    </dgm:pt>
    <dgm:pt modelId="{B42F9891-44A0-4A29-845F-9AC8392025AD}" type="pres">
      <dgm:prSet presAssocID="{9BB1BBB3-46AB-44EF-8301-673895FBB90E}" presName="BalanceSpacing" presStyleCnt="0"/>
      <dgm:spPr/>
    </dgm:pt>
    <dgm:pt modelId="{BD204757-7127-4053-86F3-DC2425CC7916}" type="pres">
      <dgm:prSet presAssocID="{9BB1BBB3-46AB-44EF-8301-673895FBB90E}" presName="BalanceSpacing1" presStyleCnt="0"/>
      <dgm:spPr/>
    </dgm:pt>
    <dgm:pt modelId="{206F7FA1-AE05-4277-9345-29833AA97C8E}" type="pres">
      <dgm:prSet presAssocID="{B3B7A9BA-F37A-4A36-A628-EA083B8FDF9F}" presName="Accent1Text" presStyleLbl="node1" presStyleIdx="5" presStyleCnt="6" custLinFactNeighborX="16500" custLinFactNeighborY="5"/>
      <dgm:spPr/>
    </dgm:pt>
  </dgm:ptLst>
  <dgm:cxnLst>
    <dgm:cxn modelId="{C9563D07-9FB5-4F7B-B9B8-9FB022BBEFCC}" type="presOf" srcId="{9BB1BBB3-46AB-44EF-8301-673895FBB90E}" destId="{D6D4BAF7-21DF-4175-BC4D-DA5811DF5E87}" srcOrd="0" destOrd="0" presId="urn:microsoft.com/office/officeart/2008/layout/AlternatingHexagons"/>
    <dgm:cxn modelId="{A339CD27-FF24-4AA0-9311-1BABBAD1328D}" srcId="{9BB1BBB3-46AB-44EF-8301-673895FBB90E}" destId="{E10314C2-5B8B-40DD-ACCC-8D57A13395C2}" srcOrd="0" destOrd="0" parTransId="{1D901BBA-E53F-4ECC-A23C-4C333B967322}" sibTransId="{2A87063D-12DD-4118-851D-0809E44A6773}"/>
    <dgm:cxn modelId="{819EE934-BEEB-4A39-B330-A9ADFDFCD832}" type="presOf" srcId="{5A25BBB3-3484-4162-AD32-721A8F4DA3CA}" destId="{E2B63B78-630A-44DD-9483-CA0E96A5EBB5}" srcOrd="0" destOrd="0" presId="urn:microsoft.com/office/officeart/2008/layout/AlternatingHexagons"/>
    <dgm:cxn modelId="{18AA9564-9E9C-4068-84C0-463C5DC0E781}" srcId="{24305D9E-AD66-4D89-A829-EEF5198F55D3}" destId="{6B2F882D-5647-4E17-B890-F2446374832A}" srcOrd="0" destOrd="0" parTransId="{0BF557FE-CCB6-402A-953B-BE58FC7784C2}" sibTransId="{E399313E-EAF4-4023-8B18-F5DE703B99F6}"/>
    <dgm:cxn modelId="{6B4B5252-68DA-4AEE-A7BB-80DD0A160EBF}" type="presOf" srcId="{B3B7A9BA-F37A-4A36-A628-EA083B8FDF9F}" destId="{206F7FA1-AE05-4277-9345-29833AA97C8E}" srcOrd="0" destOrd="0" presId="urn:microsoft.com/office/officeart/2008/layout/AlternatingHexagons"/>
    <dgm:cxn modelId="{7221A578-28B5-41D6-944E-221F65DE2123}" type="presOf" srcId="{E10314C2-5B8B-40DD-ACCC-8D57A13395C2}" destId="{C43B42FC-BAFE-40A5-9969-481272F4535A}" srcOrd="0" destOrd="0" presId="urn:microsoft.com/office/officeart/2008/layout/AlternatingHexagons"/>
    <dgm:cxn modelId="{3C4E857B-95AE-41C5-BCA3-9865F50706E3}" srcId="{24305D9E-AD66-4D89-A829-EEF5198F55D3}" destId="{9BB1BBB3-46AB-44EF-8301-673895FBB90E}" srcOrd="2" destOrd="0" parTransId="{AAA809EA-C435-452B-824E-995011032090}" sibTransId="{B3B7A9BA-F37A-4A36-A628-EA083B8FDF9F}"/>
    <dgm:cxn modelId="{271CC085-CC51-4F1F-9C60-B334A1F40433}" type="presOf" srcId="{24305D9E-AD66-4D89-A829-EEF5198F55D3}" destId="{00DC5B2E-D27F-4D41-8076-62702F30806C}" srcOrd="0" destOrd="0" presId="urn:microsoft.com/office/officeart/2008/layout/AlternatingHexagons"/>
    <dgm:cxn modelId="{DBD1D6AC-A5F4-42D7-8C89-6B5D2191D20E}" type="presOf" srcId="{E399313E-EAF4-4023-8B18-F5DE703B99F6}" destId="{21E2E873-EF08-4031-A7A1-C14CA1A19714}" srcOrd="0" destOrd="0" presId="urn:microsoft.com/office/officeart/2008/layout/AlternatingHexagons"/>
    <dgm:cxn modelId="{2AC3A5BC-54FF-4846-A0BB-8D4F0EC9FBEB}" srcId="{24305D9E-AD66-4D89-A829-EEF5198F55D3}" destId="{5A25BBB3-3484-4162-AD32-721A8F4DA3CA}" srcOrd="1" destOrd="0" parTransId="{CCCDD0C0-F8DC-4AEB-BD22-D504C66F7BFB}" sibTransId="{E7ADBE0D-CA10-4CF1-9EEF-7825B582AD45}"/>
    <dgm:cxn modelId="{5E4A3EC1-3E53-4CAF-A4F5-0EA28EAA41F9}" type="presOf" srcId="{AAC3BAEC-2A3E-4498-AAF5-63E2868298C9}" destId="{7B8FC663-C0CA-49F1-8869-E9142E7397F7}" srcOrd="0" destOrd="0" presId="urn:microsoft.com/office/officeart/2008/layout/AlternatingHexagons"/>
    <dgm:cxn modelId="{697C7EE7-FB7D-4666-8B31-240D6F722834}" type="presOf" srcId="{434FEC15-E2F5-4C24-8EFC-FCDE53E99889}" destId="{050438CC-7886-4986-9F5E-3C82FCC41466}" srcOrd="0" destOrd="0" presId="urn:microsoft.com/office/officeart/2008/layout/AlternatingHexagons"/>
    <dgm:cxn modelId="{46CD2CF2-D936-42E3-903D-BD939E16A59B}" type="presOf" srcId="{E7ADBE0D-CA10-4CF1-9EEF-7825B582AD45}" destId="{ACEFA56D-330C-4A05-8D79-88D3DF808C05}" srcOrd="0" destOrd="0" presId="urn:microsoft.com/office/officeart/2008/layout/AlternatingHexagons"/>
    <dgm:cxn modelId="{C0FBF8F3-C698-4B2F-BCF5-D44324E1C1F5}" srcId="{5A25BBB3-3484-4162-AD32-721A8F4DA3CA}" destId="{434FEC15-E2F5-4C24-8EFC-FCDE53E99889}" srcOrd="0" destOrd="0" parTransId="{BF247B6B-082B-4DA2-98A1-1890EA7DC5D3}" sibTransId="{83580402-16EF-4DD8-BABE-7B38088CFAC0}"/>
    <dgm:cxn modelId="{E8529CFA-5438-4E2E-B4BE-8E7E49B9A4A5}" srcId="{6B2F882D-5647-4E17-B890-F2446374832A}" destId="{AAC3BAEC-2A3E-4498-AAF5-63E2868298C9}" srcOrd="0" destOrd="0" parTransId="{DB853BDC-2D9A-4E98-99A1-19803A32E9FC}" sibTransId="{301FDFD1-6080-4EE3-B2CD-1811609A7B37}"/>
    <dgm:cxn modelId="{8D5A6EFD-A884-4728-9EEE-7CC21F0BADD0}" type="presOf" srcId="{6B2F882D-5647-4E17-B890-F2446374832A}" destId="{547A8A7F-E071-471E-8695-0195D58B6E97}" srcOrd="0" destOrd="0" presId="urn:microsoft.com/office/officeart/2008/layout/AlternatingHexagons"/>
    <dgm:cxn modelId="{F74AF21B-FBCF-43BF-8478-F5F796AD5586}" type="presParOf" srcId="{00DC5B2E-D27F-4D41-8076-62702F30806C}" destId="{269BCE4F-1006-4431-AE6D-A97BEF50350C}" srcOrd="0" destOrd="0" presId="urn:microsoft.com/office/officeart/2008/layout/AlternatingHexagons"/>
    <dgm:cxn modelId="{C0FA6196-F3D3-4B80-96B8-3E433CC66778}" type="presParOf" srcId="{269BCE4F-1006-4431-AE6D-A97BEF50350C}" destId="{547A8A7F-E071-471E-8695-0195D58B6E97}" srcOrd="0" destOrd="0" presId="urn:microsoft.com/office/officeart/2008/layout/AlternatingHexagons"/>
    <dgm:cxn modelId="{E5547D8F-85AE-499B-BC73-D558C138CD22}" type="presParOf" srcId="{269BCE4F-1006-4431-AE6D-A97BEF50350C}" destId="{7B8FC663-C0CA-49F1-8869-E9142E7397F7}" srcOrd="1" destOrd="0" presId="urn:microsoft.com/office/officeart/2008/layout/AlternatingHexagons"/>
    <dgm:cxn modelId="{96036794-2778-48E6-91A0-8F7C3475EBA0}" type="presParOf" srcId="{269BCE4F-1006-4431-AE6D-A97BEF50350C}" destId="{BBEE8461-FC7F-4723-8272-674C892E2874}" srcOrd="2" destOrd="0" presId="urn:microsoft.com/office/officeart/2008/layout/AlternatingHexagons"/>
    <dgm:cxn modelId="{B49AC175-C4A5-4711-B462-93EC7DFA54B1}" type="presParOf" srcId="{269BCE4F-1006-4431-AE6D-A97BEF50350C}" destId="{CB7EBCB6-A9DA-46ED-9F79-BD093FA84B88}" srcOrd="3" destOrd="0" presId="urn:microsoft.com/office/officeart/2008/layout/AlternatingHexagons"/>
    <dgm:cxn modelId="{F5D00D1A-0E8F-4E61-A3FC-8DAF384BB519}" type="presParOf" srcId="{269BCE4F-1006-4431-AE6D-A97BEF50350C}" destId="{21E2E873-EF08-4031-A7A1-C14CA1A19714}" srcOrd="4" destOrd="0" presId="urn:microsoft.com/office/officeart/2008/layout/AlternatingHexagons"/>
    <dgm:cxn modelId="{E474949A-3684-4BBE-84C4-41E5015518D1}" type="presParOf" srcId="{00DC5B2E-D27F-4D41-8076-62702F30806C}" destId="{F2289908-51EC-45BE-997A-82BD46AD5C86}" srcOrd="1" destOrd="0" presId="urn:microsoft.com/office/officeart/2008/layout/AlternatingHexagons"/>
    <dgm:cxn modelId="{250AABFA-60B7-4775-BD92-D127CB01DAF2}" type="presParOf" srcId="{00DC5B2E-D27F-4D41-8076-62702F30806C}" destId="{CBD3802B-AF2D-425C-8526-1BC3337A31E5}" srcOrd="2" destOrd="0" presId="urn:microsoft.com/office/officeart/2008/layout/AlternatingHexagons"/>
    <dgm:cxn modelId="{01A42631-45E1-4065-95AA-A6A0C4B05424}" type="presParOf" srcId="{CBD3802B-AF2D-425C-8526-1BC3337A31E5}" destId="{E2B63B78-630A-44DD-9483-CA0E96A5EBB5}" srcOrd="0" destOrd="0" presId="urn:microsoft.com/office/officeart/2008/layout/AlternatingHexagons"/>
    <dgm:cxn modelId="{24314445-F3A3-42B4-8BC4-7D9809A2A8ED}" type="presParOf" srcId="{CBD3802B-AF2D-425C-8526-1BC3337A31E5}" destId="{050438CC-7886-4986-9F5E-3C82FCC41466}" srcOrd="1" destOrd="0" presId="urn:microsoft.com/office/officeart/2008/layout/AlternatingHexagons"/>
    <dgm:cxn modelId="{D6CE1995-5CE4-4A4E-B6AD-B8121FC9D917}" type="presParOf" srcId="{CBD3802B-AF2D-425C-8526-1BC3337A31E5}" destId="{142ED3D2-B747-471B-9C29-38586FEB4219}" srcOrd="2" destOrd="0" presId="urn:microsoft.com/office/officeart/2008/layout/AlternatingHexagons"/>
    <dgm:cxn modelId="{E9C67C47-D180-4A40-9A43-1A30B72EDEB4}" type="presParOf" srcId="{CBD3802B-AF2D-425C-8526-1BC3337A31E5}" destId="{DBAB8B06-366F-42A7-B666-A4A0848E5FE8}" srcOrd="3" destOrd="0" presId="urn:microsoft.com/office/officeart/2008/layout/AlternatingHexagons"/>
    <dgm:cxn modelId="{0A437652-7206-4EE3-AA15-B53CFD5EE86F}" type="presParOf" srcId="{CBD3802B-AF2D-425C-8526-1BC3337A31E5}" destId="{ACEFA56D-330C-4A05-8D79-88D3DF808C05}" srcOrd="4" destOrd="0" presId="urn:microsoft.com/office/officeart/2008/layout/AlternatingHexagons"/>
    <dgm:cxn modelId="{315A5C8B-0EC6-40B5-8612-515A1BE9551D}" type="presParOf" srcId="{00DC5B2E-D27F-4D41-8076-62702F30806C}" destId="{C8671891-CE43-40A6-9324-228B310FEE84}" srcOrd="3" destOrd="0" presId="urn:microsoft.com/office/officeart/2008/layout/AlternatingHexagons"/>
    <dgm:cxn modelId="{C5AAE923-9CEE-4F2F-9E58-B08E0FF0B18E}" type="presParOf" srcId="{00DC5B2E-D27F-4D41-8076-62702F30806C}" destId="{4253C1E8-C4D7-49B5-AE52-6F23F9B2EC97}" srcOrd="4" destOrd="0" presId="urn:microsoft.com/office/officeart/2008/layout/AlternatingHexagons"/>
    <dgm:cxn modelId="{7DDE1195-99E2-46C3-80E5-59105FFFAFD1}" type="presParOf" srcId="{4253C1E8-C4D7-49B5-AE52-6F23F9B2EC97}" destId="{D6D4BAF7-21DF-4175-BC4D-DA5811DF5E87}" srcOrd="0" destOrd="0" presId="urn:microsoft.com/office/officeart/2008/layout/AlternatingHexagons"/>
    <dgm:cxn modelId="{C6C66A3B-9D29-418B-86FF-73D5C34D2A15}" type="presParOf" srcId="{4253C1E8-C4D7-49B5-AE52-6F23F9B2EC97}" destId="{C43B42FC-BAFE-40A5-9969-481272F4535A}" srcOrd="1" destOrd="0" presId="urn:microsoft.com/office/officeart/2008/layout/AlternatingHexagons"/>
    <dgm:cxn modelId="{106DA73B-9A33-4C80-A6FE-823C5DD49106}" type="presParOf" srcId="{4253C1E8-C4D7-49B5-AE52-6F23F9B2EC97}" destId="{B42F9891-44A0-4A29-845F-9AC8392025AD}" srcOrd="2" destOrd="0" presId="urn:microsoft.com/office/officeart/2008/layout/AlternatingHexagons"/>
    <dgm:cxn modelId="{0F096FD1-EB24-47F9-AB36-B186BB13A505}" type="presParOf" srcId="{4253C1E8-C4D7-49B5-AE52-6F23F9B2EC97}" destId="{BD204757-7127-4053-86F3-DC2425CC7916}" srcOrd="3" destOrd="0" presId="urn:microsoft.com/office/officeart/2008/layout/AlternatingHexagons"/>
    <dgm:cxn modelId="{E2DC5515-3131-498F-B96B-85189183DAC1}" type="presParOf" srcId="{4253C1E8-C4D7-49B5-AE52-6F23F9B2EC97}" destId="{206F7FA1-AE05-4277-9345-29833AA97C8E}"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9FF01D-74AB-430C-ADBC-F1768AC12E80}"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GB"/>
        </a:p>
      </dgm:t>
    </dgm:pt>
    <dgm:pt modelId="{081F4C99-2C8A-45E2-8608-FF867CEABD12}">
      <dgm:prSet phldrT="[Text]" custT="1"/>
      <dgm:spPr>
        <a:gradFill rotWithShape="0">
          <a:gsLst>
            <a:gs pos="0">
              <a:schemeClr val="bg1">
                <a:lumMod val="75000"/>
              </a:schemeClr>
            </a:gs>
            <a:gs pos="35000">
              <a:schemeClr val="bg1">
                <a:lumMod val="85000"/>
              </a:schemeClr>
            </a:gs>
            <a:gs pos="100000">
              <a:schemeClr val="bg1">
                <a:lumMod val="95000"/>
              </a:schemeClr>
            </a:gs>
          </a:gsLst>
        </a:gradFill>
      </dgm:spPr>
      <dgm:t>
        <a:bodyPr/>
        <a:lstStyle/>
        <a:p>
          <a:r>
            <a:rPr lang="fr-FR" sz="1600" noProof="0" dirty="0"/>
            <a:t>Analyse synthétique du budget et de l'efficacité ainsi que des aspects spécifiques pour chaque système</a:t>
          </a:r>
          <a:endParaRPr lang="en-GB" sz="1600" noProof="0" dirty="0"/>
        </a:p>
      </dgm:t>
    </dgm:pt>
    <dgm:pt modelId="{38669F66-6336-4033-A87A-8F08DF280791}" type="parTrans" cxnId="{3049A6BA-E928-45BB-8F02-40352D0300DE}">
      <dgm:prSet/>
      <dgm:spPr/>
      <dgm:t>
        <a:bodyPr/>
        <a:lstStyle/>
        <a:p>
          <a:endParaRPr lang="en-GB"/>
        </a:p>
      </dgm:t>
    </dgm:pt>
    <dgm:pt modelId="{56B63C60-F6AC-4F99-A8E1-02F3BAF7AD9F}" type="sibTrans" cxnId="{3049A6BA-E928-45BB-8F02-40352D0300DE}">
      <dgm:prSet/>
      <dgm:spPr/>
      <dgm:t>
        <a:bodyPr/>
        <a:lstStyle/>
        <a:p>
          <a:endParaRPr lang="en-GB"/>
        </a:p>
      </dgm:t>
    </dgm:pt>
    <dgm:pt modelId="{DA597195-4AAA-4C45-880E-E1D9E85B063A}">
      <dgm:prSet phldrT="[Text]" custT="1"/>
      <dgm:spPr>
        <a:gradFill rotWithShape="0">
          <a:gsLst>
            <a:gs pos="0">
              <a:schemeClr val="bg1">
                <a:lumMod val="75000"/>
              </a:schemeClr>
            </a:gs>
            <a:gs pos="35000">
              <a:schemeClr val="bg1">
                <a:lumMod val="85000"/>
              </a:schemeClr>
            </a:gs>
            <a:gs pos="100000">
              <a:schemeClr val="bg1">
                <a:lumMod val="95000"/>
              </a:schemeClr>
            </a:gs>
          </a:gsLst>
        </a:gradFill>
      </dgm:spPr>
      <dgm:t>
        <a:bodyPr/>
        <a:lstStyle/>
        <a:p>
          <a:r>
            <a:rPr lang="fr-FR" sz="1600" dirty="0"/>
            <a:t>Indice de déploiement des TIC par catégories</a:t>
          </a:r>
          <a:endParaRPr lang="en-GB" sz="1600" dirty="0"/>
        </a:p>
      </dgm:t>
    </dgm:pt>
    <dgm:pt modelId="{4C3A5804-911F-4829-9081-90F3F95239F3}" type="parTrans" cxnId="{00636C51-3145-4F13-BAC9-064D70A3A0F5}">
      <dgm:prSet/>
      <dgm:spPr/>
      <dgm:t>
        <a:bodyPr/>
        <a:lstStyle/>
        <a:p>
          <a:endParaRPr lang="en-GB"/>
        </a:p>
      </dgm:t>
    </dgm:pt>
    <dgm:pt modelId="{67BF13E6-964E-4809-831C-6C5BD047B95A}" type="sibTrans" cxnId="{00636C51-3145-4F13-BAC9-064D70A3A0F5}">
      <dgm:prSet/>
      <dgm:spPr/>
      <dgm:t>
        <a:bodyPr/>
        <a:lstStyle/>
        <a:p>
          <a:endParaRPr lang="en-GB"/>
        </a:p>
      </dgm:t>
    </dgm:pt>
    <dgm:pt modelId="{7B0E6208-41EA-40EC-A61E-761C4A247A85}">
      <dgm:prSet phldrT="[Text]" custT="1"/>
      <dgm:spPr>
        <a:gradFill rotWithShape="0">
          <a:gsLst>
            <a:gs pos="0">
              <a:schemeClr val="bg1">
                <a:lumMod val="75000"/>
              </a:schemeClr>
            </a:gs>
            <a:gs pos="35000">
              <a:schemeClr val="bg1">
                <a:lumMod val="85000"/>
              </a:schemeClr>
            </a:gs>
            <a:gs pos="100000">
              <a:schemeClr val="bg1">
                <a:lumMod val="95000"/>
              </a:schemeClr>
            </a:gs>
          </a:gsLst>
        </a:gradFill>
      </dgm:spPr>
      <dgm:t>
        <a:bodyPr/>
        <a:lstStyle/>
        <a:p>
          <a:r>
            <a:rPr lang="fr-FR" sz="1600" noProof="0" dirty="0"/>
            <a:t>Comparaison de tous les indicateurs avec la médiane du CoE</a:t>
          </a:r>
          <a:endParaRPr lang="en-GB" sz="1600" noProof="0" dirty="0"/>
        </a:p>
      </dgm:t>
    </dgm:pt>
    <dgm:pt modelId="{9E9FB861-C2CE-4998-B41E-EB86B5191F6C}" type="parTrans" cxnId="{4A79C6D6-2CFE-4E2B-B6E6-EC2D01809A94}">
      <dgm:prSet/>
      <dgm:spPr/>
      <dgm:t>
        <a:bodyPr/>
        <a:lstStyle/>
        <a:p>
          <a:endParaRPr lang="fr-FR"/>
        </a:p>
      </dgm:t>
    </dgm:pt>
    <dgm:pt modelId="{D481EFAF-EA84-4C6A-A4A1-D154588C492C}" type="sibTrans" cxnId="{4A79C6D6-2CFE-4E2B-B6E6-EC2D01809A94}">
      <dgm:prSet/>
      <dgm:spPr/>
      <dgm:t>
        <a:bodyPr/>
        <a:lstStyle/>
        <a:p>
          <a:endParaRPr lang="fr-FR"/>
        </a:p>
      </dgm:t>
    </dgm:pt>
    <dgm:pt modelId="{982EBB38-2C84-45B3-851E-C088BA4D4F21}">
      <dgm:prSet phldrT="[Text]" custT="1"/>
      <dgm:spPr>
        <a:gradFill rotWithShape="0">
          <a:gsLst>
            <a:gs pos="0">
              <a:schemeClr val="bg1">
                <a:lumMod val="75000"/>
              </a:schemeClr>
            </a:gs>
            <a:gs pos="35000">
              <a:schemeClr val="bg1">
                <a:lumMod val="85000"/>
              </a:schemeClr>
            </a:gs>
            <a:gs pos="100000">
              <a:schemeClr val="bg1">
                <a:lumMod val="95000"/>
              </a:schemeClr>
            </a:gs>
          </a:gsLst>
        </a:gradFill>
      </dgm:spPr>
      <dgm:t>
        <a:bodyPr/>
        <a:lstStyle/>
        <a:p>
          <a:r>
            <a:rPr lang="fr-FR" sz="1600" noProof="0" dirty="0"/>
            <a:t>Évolution des principaux indicateurs depuis 2010</a:t>
          </a:r>
          <a:endParaRPr lang="en-GB" sz="1600" noProof="0" dirty="0"/>
        </a:p>
      </dgm:t>
    </dgm:pt>
    <dgm:pt modelId="{9791389A-5C0F-47C0-A428-87EBD85C23DF}" type="parTrans" cxnId="{C64C7B11-7EAB-4A49-B87B-EB0B8C0FC7A9}">
      <dgm:prSet/>
      <dgm:spPr/>
      <dgm:t>
        <a:bodyPr/>
        <a:lstStyle/>
        <a:p>
          <a:endParaRPr lang="fr-FR"/>
        </a:p>
      </dgm:t>
    </dgm:pt>
    <dgm:pt modelId="{6FB099DD-23BF-4B5E-9565-16ECE254CCB4}" type="sibTrans" cxnId="{C64C7B11-7EAB-4A49-B87B-EB0B8C0FC7A9}">
      <dgm:prSet/>
      <dgm:spPr/>
      <dgm:t>
        <a:bodyPr/>
        <a:lstStyle/>
        <a:p>
          <a:endParaRPr lang="fr-FR"/>
        </a:p>
      </dgm:t>
    </dgm:pt>
    <dgm:pt modelId="{CE5F0A4A-ED4A-437A-968E-BC9E77197A85}">
      <dgm:prSet phldrT="[Text]" custT="1"/>
      <dgm:spPr>
        <a:gradFill rotWithShape="0">
          <a:gsLst>
            <a:gs pos="0">
              <a:schemeClr val="bg1">
                <a:lumMod val="75000"/>
              </a:schemeClr>
            </a:gs>
            <a:gs pos="35000">
              <a:schemeClr val="bg1">
                <a:lumMod val="85000"/>
              </a:schemeClr>
            </a:gs>
            <a:gs pos="100000">
              <a:schemeClr val="bg1">
                <a:lumMod val="95000"/>
              </a:schemeClr>
            </a:gs>
          </a:gsLst>
        </a:gradFill>
      </dgm:spPr>
      <dgm:t>
        <a:bodyPr/>
        <a:lstStyle/>
        <a:p>
          <a:r>
            <a:rPr lang="fr-FR" sz="1600" noProof="0" dirty="0"/>
            <a:t>Principaux indicateurs pour chaque pays concernant : les professionnels de la justice ; les tribunaux ; les ministères publics ; l'efficacité</a:t>
          </a:r>
          <a:endParaRPr lang="en-GB" sz="1600" noProof="0" dirty="0"/>
        </a:p>
      </dgm:t>
    </dgm:pt>
    <dgm:pt modelId="{5FEDE1C5-2E38-4FC7-8619-1A7B567D71DD}" type="parTrans" cxnId="{FCC18142-52E1-482E-9CD3-99F351004CD5}">
      <dgm:prSet/>
      <dgm:spPr/>
      <dgm:t>
        <a:bodyPr/>
        <a:lstStyle/>
        <a:p>
          <a:endParaRPr lang="fr-FR"/>
        </a:p>
      </dgm:t>
    </dgm:pt>
    <dgm:pt modelId="{61EA32C2-43BC-49CB-9C06-36223B3CC598}" type="sibTrans" cxnId="{FCC18142-52E1-482E-9CD3-99F351004CD5}">
      <dgm:prSet/>
      <dgm:spPr/>
      <dgm:t>
        <a:bodyPr/>
        <a:lstStyle/>
        <a:p>
          <a:endParaRPr lang="fr-FR"/>
        </a:p>
      </dgm:t>
    </dgm:pt>
    <dgm:pt modelId="{DABCC8F5-A0E5-457E-98E8-983ACE28113C}" type="pres">
      <dgm:prSet presAssocID="{9D9FF01D-74AB-430C-ADBC-F1768AC12E80}" presName="linear" presStyleCnt="0">
        <dgm:presLayoutVars>
          <dgm:animLvl val="lvl"/>
          <dgm:resizeHandles val="exact"/>
        </dgm:presLayoutVars>
      </dgm:prSet>
      <dgm:spPr/>
    </dgm:pt>
    <dgm:pt modelId="{5B0C016D-CCD7-4C2B-9075-646EAD116A45}" type="pres">
      <dgm:prSet presAssocID="{081F4C99-2C8A-45E2-8608-FF867CEABD12}" presName="parentText" presStyleLbl="node1" presStyleIdx="0" presStyleCnt="5">
        <dgm:presLayoutVars>
          <dgm:chMax val="0"/>
          <dgm:bulletEnabled val="1"/>
        </dgm:presLayoutVars>
      </dgm:prSet>
      <dgm:spPr/>
    </dgm:pt>
    <dgm:pt modelId="{1E54708A-7707-4696-A2F0-AFD9C47CAE2F}" type="pres">
      <dgm:prSet presAssocID="{56B63C60-F6AC-4F99-A8E1-02F3BAF7AD9F}" presName="spacer" presStyleCnt="0"/>
      <dgm:spPr/>
    </dgm:pt>
    <dgm:pt modelId="{A8B8622D-9587-425F-A01B-9B2E0B763175}" type="pres">
      <dgm:prSet presAssocID="{7B0E6208-41EA-40EC-A61E-761C4A247A85}" presName="parentText" presStyleLbl="node1" presStyleIdx="1" presStyleCnt="5">
        <dgm:presLayoutVars>
          <dgm:chMax val="0"/>
          <dgm:bulletEnabled val="1"/>
        </dgm:presLayoutVars>
      </dgm:prSet>
      <dgm:spPr/>
    </dgm:pt>
    <dgm:pt modelId="{6ECEC3D3-BAAE-4935-A5C8-5E64AC266781}" type="pres">
      <dgm:prSet presAssocID="{D481EFAF-EA84-4C6A-A4A1-D154588C492C}" presName="spacer" presStyleCnt="0"/>
      <dgm:spPr/>
    </dgm:pt>
    <dgm:pt modelId="{060409B5-DE3C-4763-8946-9362DDA0E883}" type="pres">
      <dgm:prSet presAssocID="{CE5F0A4A-ED4A-437A-968E-BC9E77197A85}" presName="parentText" presStyleLbl="node1" presStyleIdx="2" presStyleCnt="5">
        <dgm:presLayoutVars>
          <dgm:chMax val="0"/>
          <dgm:bulletEnabled val="1"/>
        </dgm:presLayoutVars>
      </dgm:prSet>
      <dgm:spPr/>
    </dgm:pt>
    <dgm:pt modelId="{4E642428-C9FC-4F11-8CA8-0A55B7422080}" type="pres">
      <dgm:prSet presAssocID="{61EA32C2-43BC-49CB-9C06-36223B3CC598}" presName="spacer" presStyleCnt="0"/>
      <dgm:spPr/>
    </dgm:pt>
    <dgm:pt modelId="{976C41AE-4B21-47C2-B578-245BC8A328F3}" type="pres">
      <dgm:prSet presAssocID="{982EBB38-2C84-45B3-851E-C088BA4D4F21}" presName="parentText" presStyleLbl="node1" presStyleIdx="3" presStyleCnt="5">
        <dgm:presLayoutVars>
          <dgm:chMax val="0"/>
          <dgm:bulletEnabled val="1"/>
        </dgm:presLayoutVars>
      </dgm:prSet>
      <dgm:spPr/>
    </dgm:pt>
    <dgm:pt modelId="{A32D37AB-82AB-4B50-97AF-7A2681F37059}" type="pres">
      <dgm:prSet presAssocID="{6FB099DD-23BF-4B5E-9565-16ECE254CCB4}" presName="spacer" presStyleCnt="0"/>
      <dgm:spPr/>
    </dgm:pt>
    <dgm:pt modelId="{18BD2AF8-EDD6-4908-970D-5E5F6118857B}" type="pres">
      <dgm:prSet presAssocID="{DA597195-4AAA-4C45-880E-E1D9E85B063A}" presName="parentText" presStyleLbl="node1" presStyleIdx="4" presStyleCnt="5">
        <dgm:presLayoutVars>
          <dgm:chMax val="0"/>
          <dgm:bulletEnabled val="1"/>
        </dgm:presLayoutVars>
      </dgm:prSet>
      <dgm:spPr/>
    </dgm:pt>
  </dgm:ptLst>
  <dgm:cxnLst>
    <dgm:cxn modelId="{C64C7B11-7EAB-4A49-B87B-EB0B8C0FC7A9}" srcId="{9D9FF01D-74AB-430C-ADBC-F1768AC12E80}" destId="{982EBB38-2C84-45B3-851E-C088BA4D4F21}" srcOrd="3" destOrd="0" parTransId="{9791389A-5C0F-47C0-A428-87EBD85C23DF}" sibTransId="{6FB099DD-23BF-4B5E-9565-16ECE254CCB4}"/>
    <dgm:cxn modelId="{5F3BBA12-1603-41ED-9A13-822403DDFFAC}" type="presOf" srcId="{982EBB38-2C84-45B3-851E-C088BA4D4F21}" destId="{976C41AE-4B21-47C2-B578-245BC8A328F3}" srcOrd="0" destOrd="0" presId="urn:microsoft.com/office/officeart/2005/8/layout/vList2"/>
    <dgm:cxn modelId="{E3F43B26-5301-4C95-8C7F-7784DB6117BD}" type="presOf" srcId="{9D9FF01D-74AB-430C-ADBC-F1768AC12E80}" destId="{DABCC8F5-A0E5-457E-98E8-983ACE28113C}" srcOrd="0" destOrd="0" presId="urn:microsoft.com/office/officeart/2005/8/layout/vList2"/>
    <dgm:cxn modelId="{FCC18142-52E1-482E-9CD3-99F351004CD5}" srcId="{9D9FF01D-74AB-430C-ADBC-F1768AC12E80}" destId="{CE5F0A4A-ED4A-437A-968E-BC9E77197A85}" srcOrd="2" destOrd="0" parTransId="{5FEDE1C5-2E38-4FC7-8619-1A7B567D71DD}" sibTransId="{61EA32C2-43BC-49CB-9C06-36223B3CC598}"/>
    <dgm:cxn modelId="{00636C51-3145-4F13-BAC9-064D70A3A0F5}" srcId="{9D9FF01D-74AB-430C-ADBC-F1768AC12E80}" destId="{DA597195-4AAA-4C45-880E-E1D9E85B063A}" srcOrd="4" destOrd="0" parTransId="{4C3A5804-911F-4829-9081-90F3F95239F3}" sibTransId="{67BF13E6-964E-4809-831C-6C5BD047B95A}"/>
    <dgm:cxn modelId="{0C986179-FC80-49A9-8907-0C240F5B4E71}" type="presOf" srcId="{7B0E6208-41EA-40EC-A61E-761C4A247A85}" destId="{A8B8622D-9587-425F-A01B-9B2E0B763175}" srcOrd="0" destOrd="0" presId="urn:microsoft.com/office/officeart/2005/8/layout/vList2"/>
    <dgm:cxn modelId="{86698783-3D95-4E4F-B91A-6C6D3561E39E}" type="presOf" srcId="{081F4C99-2C8A-45E2-8608-FF867CEABD12}" destId="{5B0C016D-CCD7-4C2B-9075-646EAD116A45}" srcOrd="0" destOrd="0" presId="urn:microsoft.com/office/officeart/2005/8/layout/vList2"/>
    <dgm:cxn modelId="{3049A6BA-E928-45BB-8F02-40352D0300DE}" srcId="{9D9FF01D-74AB-430C-ADBC-F1768AC12E80}" destId="{081F4C99-2C8A-45E2-8608-FF867CEABD12}" srcOrd="0" destOrd="0" parTransId="{38669F66-6336-4033-A87A-8F08DF280791}" sibTransId="{56B63C60-F6AC-4F99-A8E1-02F3BAF7AD9F}"/>
    <dgm:cxn modelId="{2705A8BA-6FF1-47D8-A41F-5544DB7904FB}" type="presOf" srcId="{DA597195-4AAA-4C45-880E-E1D9E85B063A}" destId="{18BD2AF8-EDD6-4908-970D-5E5F6118857B}" srcOrd="0" destOrd="0" presId="urn:microsoft.com/office/officeart/2005/8/layout/vList2"/>
    <dgm:cxn modelId="{B06E0DD4-6BC0-4DEB-B395-333A0B459CFF}" type="presOf" srcId="{CE5F0A4A-ED4A-437A-968E-BC9E77197A85}" destId="{060409B5-DE3C-4763-8946-9362DDA0E883}" srcOrd="0" destOrd="0" presId="urn:microsoft.com/office/officeart/2005/8/layout/vList2"/>
    <dgm:cxn modelId="{4A79C6D6-2CFE-4E2B-B6E6-EC2D01809A94}" srcId="{9D9FF01D-74AB-430C-ADBC-F1768AC12E80}" destId="{7B0E6208-41EA-40EC-A61E-761C4A247A85}" srcOrd="1" destOrd="0" parTransId="{9E9FB861-C2CE-4998-B41E-EB86B5191F6C}" sibTransId="{D481EFAF-EA84-4C6A-A4A1-D154588C492C}"/>
    <dgm:cxn modelId="{2DB6639E-2085-4FBD-89EE-0A46160B6AD5}" type="presParOf" srcId="{DABCC8F5-A0E5-457E-98E8-983ACE28113C}" destId="{5B0C016D-CCD7-4C2B-9075-646EAD116A45}" srcOrd="0" destOrd="0" presId="urn:microsoft.com/office/officeart/2005/8/layout/vList2"/>
    <dgm:cxn modelId="{287F1909-CA74-4E39-9D8B-BC946FA2EA32}" type="presParOf" srcId="{DABCC8F5-A0E5-457E-98E8-983ACE28113C}" destId="{1E54708A-7707-4696-A2F0-AFD9C47CAE2F}" srcOrd="1" destOrd="0" presId="urn:microsoft.com/office/officeart/2005/8/layout/vList2"/>
    <dgm:cxn modelId="{E77E83FB-6D21-436D-8A13-DC88F3A64B9D}" type="presParOf" srcId="{DABCC8F5-A0E5-457E-98E8-983ACE28113C}" destId="{A8B8622D-9587-425F-A01B-9B2E0B763175}" srcOrd="2" destOrd="0" presId="urn:microsoft.com/office/officeart/2005/8/layout/vList2"/>
    <dgm:cxn modelId="{81FDA411-3271-4A8F-A04C-AB58A8CC0A1B}" type="presParOf" srcId="{DABCC8F5-A0E5-457E-98E8-983ACE28113C}" destId="{6ECEC3D3-BAAE-4935-A5C8-5E64AC266781}" srcOrd="3" destOrd="0" presId="urn:microsoft.com/office/officeart/2005/8/layout/vList2"/>
    <dgm:cxn modelId="{DE75F68D-4FCB-4978-981F-CBAE6F973748}" type="presParOf" srcId="{DABCC8F5-A0E5-457E-98E8-983ACE28113C}" destId="{060409B5-DE3C-4763-8946-9362DDA0E883}" srcOrd="4" destOrd="0" presId="urn:microsoft.com/office/officeart/2005/8/layout/vList2"/>
    <dgm:cxn modelId="{574EEDF0-6CBD-403E-A63E-E1911A37FDDD}" type="presParOf" srcId="{DABCC8F5-A0E5-457E-98E8-983ACE28113C}" destId="{4E642428-C9FC-4F11-8CA8-0A55B7422080}" srcOrd="5" destOrd="0" presId="urn:microsoft.com/office/officeart/2005/8/layout/vList2"/>
    <dgm:cxn modelId="{44C84409-1A97-4002-B5DB-62A775053CA0}" type="presParOf" srcId="{DABCC8F5-A0E5-457E-98E8-983ACE28113C}" destId="{976C41AE-4B21-47C2-B578-245BC8A328F3}" srcOrd="6" destOrd="0" presId="urn:microsoft.com/office/officeart/2005/8/layout/vList2"/>
    <dgm:cxn modelId="{1DDF3EA1-0985-4F9A-A8D9-035DA0B6DA86}" type="presParOf" srcId="{DABCC8F5-A0E5-457E-98E8-983ACE28113C}" destId="{A32D37AB-82AB-4B50-97AF-7A2681F37059}" srcOrd="7" destOrd="0" presId="urn:microsoft.com/office/officeart/2005/8/layout/vList2"/>
    <dgm:cxn modelId="{F3417A45-B429-4A22-AA72-E9584440AF1C}" type="presParOf" srcId="{DABCC8F5-A0E5-457E-98E8-983ACE28113C}" destId="{18BD2AF8-EDD6-4908-970D-5E5F6118857B}"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77D722D-F712-4F9B-8CF8-E4ECEB52B3C4}" type="doc">
      <dgm:prSet loTypeId="urn:microsoft.com/office/officeart/2009/layout/CircleArrowProcess" loCatId="process" qsTypeId="urn:microsoft.com/office/officeart/2005/8/quickstyle/simple3" qsCatId="simple" csTypeId="urn:microsoft.com/office/officeart/2005/8/colors/accent1_2" csCatId="accent1" phldr="1"/>
      <dgm:spPr/>
      <dgm:t>
        <a:bodyPr/>
        <a:lstStyle/>
        <a:p>
          <a:endParaRPr lang="en-GB"/>
        </a:p>
      </dgm:t>
    </dgm:pt>
    <dgm:pt modelId="{B8C36F27-5C25-48C2-93A4-E60368114D2D}">
      <dgm:prSet phldrT="[Text]"/>
      <dgm:spPr/>
      <dgm:t>
        <a:bodyPr/>
        <a:lstStyle/>
        <a:p>
          <a:r>
            <a:rPr lang="it-IT" dirty="0">
              <a:solidFill>
                <a:schemeClr val="bg1"/>
              </a:solidFill>
            </a:rPr>
            <a:t>Enquêtes de satisfaction</a:t>
          </a:r>
          <a:endParaRPr lang="en-GB" dirty="0">
            <a:solidFill>
              <a:schemeClr val="bg1"/>
            </a:solidFill>
          </a:endParaRPr>
        </a:p>
      </dgm:t>
    </dgm:pt>
    <dgm:pt modelId="{7A90E056-5F11-418E-93BA-A132CC3F2837}" type="parTrans" cxnId="{E93F71BF-A46C-4FFA-8290-3D9AB3F11519}">
      <dgm:prSet/>
      <dgm:spPr/>
      <dgm:t>
        <a:bodyPr/>
        <a:lstStyle/>
        <a:p>
          <a:endParaRPr lang="en-GB"/>
        </a:p>
      </dgm:t>
    </dgm:pt>
    <dgm:pt modelId="{528B871D-C67D-4FF0-BFBF-B19039EA34B1}" type="sibTrans" cxnId="{E93F71BF-A46C-4FFA-8290-3D9AB3F11519}">
      <dgm:prSet/>
      <dgm:spPr/>
      <dgm:t>
        <a:bodyPr/>
        <a:lstStyle/>
        <a:p>
          <a:endParaRPr lang="en-GB"/>
        </a:p>
      </dgm:t>
    </dgm:pt>
    <dgm:pt modelId="{0F27D422-3049-4F00-B8EB-BE72FE4729AA}">
      <dgm:prSet phldrT="[Text]"/>
      <dgm:spPr/>
      <dgm:t>
        <a:bodyPr/>
        <a:lstStyle/>
        <a:p>
          <a:r>
            <a:rPr lang="fr-FR" dirty="0">
              <a:solidFill>
                <a:schemeClr val="bg1"/>
              </a:solidFill>
            </a:rPr>
            <a:t>Légitimité</a:t>
          </a:r>
          <a:endParaRPr lang="en-GB" dirty="0">
            <a:solidFill>
              <a:schemeClr val="bg1"/>
            </a:solidFill>
          </a:endParaRPr>
        </a:p>
      </dgm:t>
    </dgm:pt>
    <dgm:pt modelId="{BEEB8E08-B621-4F25-A3DB-22FEB9A606B7}" type="parTrans" cxnId="{50E833FE-D764-49D2-877E-46061A2D920E}">
      <dgm:prSet/>
      <dgm:spPr/>
      <dgm:t>
        <a:bodyPr/>
        <a:lstStyle/>
        <a:p>
          <a:endParaRPr lang="en-GB"/>
        </a:p>
      </dgm:t>
    </dgm:pt>
    <dgm:pt modelId="{5556037A-5BD4-4812-B727-C4F9718EFFBD}" type="sibTrans" cxnId="{50E833FE-D764-49D2-877E-46061A2D920E}">
      <dgm:prSet/>
      <dgm:spPr/>
      <dgm:t>
        <a:bodyPr/>
        <a:lstStyle/>
        <a:p>
          <a:endParaRPr lang="en-GB"/>
        </a:p>
      </dgm:t>
    </dgm:pt>
    <dgm:pt modelId="{C30ECD70-12B8-4AF3-8AFC-DB41822A1A52}">
      <dgm:prSet phldrT="[Text]"/>
      <dgm:spPr/>
      <dgm:t>
        <a:bodyPr/>
        <a:lstStyle/>
        <a:p>
          <a:r>
            <a:rPr lang="fr-FR" dirty="0">
              <a:solidFill>
                <a:schemeClr val="bg1"/>
              </a:solidFill>
            </a:rPr>
            <a:t>Service efficace</a:t>
          </a:r>
          <a:endParaRPr lang="en-GB" dirty="0">
            <a:solidFill>
              <a:schemeClr val="bg1"/>
            </a:solidFill>
          </a:endParaRPr>
        </a:p>
      </dgm:t>
    </dgm:pt>
    <dgm:pt modelId="{F04E9A16-02C3-459E-BFE9-0CBDA8EACA57}" type="parTrans" cxnId="{7F9D0945-3E9D-4644-A9E6-B65E38088998}">
      <dgm:prSet/>
      <dgm:spPr/>
      <dgm:t>
        <a:bodyPr/>
        <a:lstStyle/>
        <a:p>
          <a:endParaRPr lang="en-GB"/>
        </a:p>
      </dgm:t>
    </dgm:pt>
    <dgm:pt modelId="{5AC6D5EE-8D4A-413A-BC01-F218F6D6EC62}" type="sibTrans" cxnId="{7F9D0945-3E9D-4644-A9E6-B65E38088998}">
      <dgm:prSet/>
      <dgm:spPr/>
      <dgm:t>
        <a:bodyPr/>
        <a:lstStyle/>
        <a:p>
          <a:endParaRPr lang="en-GB"/>
        </a:p>
      </dgm:t>
    </dgm:pt>
    <dgm:pt modelId="{3A028D0A-F3D4-4BCB-AF3C-C5E4C1ADDE30}" type="pres">
      <dgm:prSet presAssocID="{A77D722D-F712-4F9B-8CF8-E4ECEB52B3C4}" presName="Name0" presStyleCnt="0">
        <dgm:presLayoutVars>
          <dgm:chMax val="7"/>
          <dgm:chPref val="7"/>
          <dgm:dir/>
          <dgm:animLvl val="lvl"/>
        </dgm:presLayoutVars>
      </dgm:prSet>
      <dgm:spPr/>
    </dgm:pt>
    <dgm:pt modelId="{D3E179DF-BED8-4472-A73E-EC1B1D9907FE}" type="pres">
      <dgm:prSet presAssocID="{B8C36F27-5C25-48C2-93A4-E60368114D2D}" presName="Accent1" presStyleCnt="0"/>
      <dgm:spPr/>
    </dgm:pt>
    <dgm:pt modelId="{8DF0256C-701C-4B12-9796-C5DECA1BD47C}" type="pres">
      <dgm:prSet presAssocID="{B8C36F27-5C25-48C2-93A4-E60368114D2D}" presName="Accent" presStyleLbl="node1" presStyleIdx="0" presStyleCnt="3" custAng="0" custLinFactNeighborX="-64489"/>
      <dgm:spPr>
        <a:gradFill rotWithShape="0">
          <a:gsLst>
            <a:gs pos="0">
              <a:schemeClr val="bg1">
                <a:lumMod val="65000"/>
              </a:schemeClr>
            </a:gs>
            <a:gs pos="35000">
              <a:schemeClr val="bg1">
                <a:lumMod val="85000"/>
              </a:schemeClr>
            </a:gs>
            <a:gs pos="100000">
              <a:schemeClr val="bg1">
                <a:lumMod val="95000"/>
              </a:schemeClr>
            </a:gs>
          </a:gsLst>
        </a:gradFill>
      </dgm:spPr>
    </dgm:pt>
    <dgm:pt modelId="{9AABA265-059A-41B3-BEE2-8B2C3D83B7A2}" type="pres">
      <dgm:prSet presAssocID="{B8C36F27-5C25-48C2-93A4-E60368114D2D}" presName="Parent1" presStyleLbl="revTx" presStyleIdx="0" presStyleCnt="3" custLinFactX="-16713" custLinFactNeighborX="-100000">
        <dgm:presLayoutVars>
          <dgm:chMax val="1"/>
          <dgm:chPref val="1"/>
          <dgm:bulletEnabled val="1"/>
        </dgm:presLayoutVars>
      </dgm:prSet>
      <dgm:spPr/>
    </dgm:pt>
    <dgm:pt modelId="{0A422285-87E3-4BA8-AB5C-CA192834DCAB}" type="pres">
      <dgm:prSet presAssocID="{0F27D422-3049-4F00-B8EB-BE72FE4729AA}" presName="Accent2" presStyleCnt="0"/>
      <dgm:spPr/>
    </dgm:pt>
    <dgm:pt modelId="{CBE1E61F-28D3-4937-8EA4-4C4FE508F3F3}" type="pres">
      <dgm:prSet presAssocID="{0F27D422-3049-4F00-B8EB-BE72FE4729AA}" presName="Accent" presStyleLbl="node1" presStyleIdx="1" presStyleCnt="3" custAng="17561750" custLinFactNeighborX="-33033" custLinFactNeighborY="22776"/>
      <dgm:spPr>
        <a:gradFill rotWithShape="0">
          <a:gsLst>
            <a:gs pos="0">
              <a:schemeClr val="bg1">
                <a:lumMod val="65000"/>
              </a:schemeClr>
            </a:gs>
            <a:gs pos="35000">
              <a:schemeClr val="bg1">
                <a:lumMod val="75000"/>
              </a:schemeClr>
            </a:gs>
            <a:gs pos="100000">
              <a:schemeClr val="bg1">
                <a:lumMod val="95000"/>
              </a:schemeClr>
            </a:gs>
          </a:gsLst>
        </a:gradFill>
      </dgm:spPr>
    </dgm:pt>
    <dgm:pt modelId="{AA2DC8D2-32B6-40BA-A0A4-7678C97FC62C}" type="pres">
      <dgm:prSet presAssocID="{0F27D422-3049-4F00-B8EB-BE72FE4729AA}" presName="Parent2" presStyleLbl="revTx" presStyleIdx="1" presStyleCnt="3" custLinFactNeighborX="-53053" custLinFactNeighborY="88304">
        <dgm:presLayoutVars>
          <dgm:chMax val="1"/>
          <dgm:chPref val="1"/>
          <dgm:bulletEnabled val="1"/>
        </dgm:presLayoutVars>
      </dgm:prSet>
      <dgm:spPr/>
    </dgm:pt>
    <dgm:pt modelId="{311048D4-1538-4758-93DD-A73063544164}" type="pres">
      <dgm:prSet presAssocID="{C30ECD70-12B8-4AF3-8AFC-DB41822A1A52}" presName="Accent3" presStyleCnt="0"/>
      <dgm:spPr/>
    </dgm:pt>
    <dgm:pt modelId="{39FD4E5B-6AFD-4918-AD52-D3C26FAA3CD5}" type="pres">
      <dgm:prSet presAssocID="{C30ECD70-12B8-4AF3-8AFC-DB41822A1A52}" presName="Accent" presStyleLbl="node1" presStyleIdx="2" presStyleCnt="3" custAng="20687086" custLinFactNeighborX="23797" custLinFactNeighborY="-15686"/>
      <dgm:spPr>
        <a:gradFill rotWithShape="0">
          <a:gsLst>
            <a:gs pos="0">
              <a:schemeClr val="bg1">
                <a:lumMod val="65000"/>
              </a:schemeClr>
            </a:gs>
            <a:gs pos="35000">
              <a:schemeClr val="bg1">
                <a:lumMod val="75000"/>
              </a:schemeClr>
            </a:gs>
            <a:gs pos="100000">
              <a:schemeClr val="bg1">
                <a:lumMod val="95000"/>
              </a:schemeClr>
            </a:gs>
          </a:gsLst>
        </a:gradFill>
      </dgm:spPr>
    </dgm:pt>
    <dgm:pt modelId="{9B2FF4CF-5E8C-443E-95C1-3AFAA0078F2F}" type="pres">
      <dgm:prSet presAssocID="{C30ECD70-12B8-4AF3-8AFC-DB41822A1A52}" presName="Parent3" presStyleLbl="revTx" presStyleIdx="2" presStyleCnt="3" custLinFactNeighborX="35416" custLinFactNeighborY="-46577">
        <dgm:presLayoutVars>
          <dgm:chMax val="1"/>
          <dgm:chPref val="1"/>
          <dgm:bulletEnabled val="1"/>
        </dgm:presLayoutVars>
      </dgm:prSet>
      <dgm:spPr/>
    </dgm:pt>
  </dgm:ptLst>
  <dgm:cxnLst>
    <dgm:cxn modelId="{8396205B-E53A-45BC-8121-2867D0490EC8}" type="presOf" srcId="{A77D722D-F712-4F9B-8CF8-E4ECEB52B3C4}" destId="{3A028D0A-F3D4-4BCB-AF3C-C5E4C1ADDE30}" srcOrd="0" destOrd="0" presId="urn:microsoft.com/office/officeart/2009/layout/CircleArrowProcess"/>
    <dgm:cxn modelId="{7F9D0945-3E9D-4644-A9E6-B65E38088998}" srcId="{A77D722D-F712-4F9B-8CF8-E4ECEB52B3C4}" destId="{C30ECD70-12B8-4AF3-8AFC-DB41822A1A52}" srcOrd="2" destOrd="0" parTransId="{F04E9A16-02C3-459E-BFE9-0CBDA8EACA57}" sibTransId="{5AC6D5EE-8D4A-413A-BC01-F218F6D6EC62}"/>
    <dgm:cxn modelId="{FD590148-EAF4-48D5-8794-0EF9792A9CFF}" type="presOf" srcId="{B8C36F27-5C25-48C2-93A4-E60368114D2D}" destId="{9AABA265-059A-41B3-BEE2-8B2C3D83B7A2}" srcOrd="0" destOrd="0" presId="urn:microsoft.com/office/officeart/2009/layout/CircleArrowProcess"/>
    <dgm:cxn modelId="{2E185472-D310-4DDB-B4D0-823A8F602CF2}" type="presOf" srcId="{0F27D422-3049-4F00-B8EB-BE72FE4729AA}" destId="{AA2DC8D2-32B6-40BA-A0A4-7678C97FC62C}" srcOrd="0" destOrd="0" presId="urn:microsoft.com/office/officeart/2009/layout/CircleArrowProcess"/>
    <dgm:cxn modelId="{E93F71BF-A46C-4FFA-8290-3D9AB3F11519}" srcId="{A77D722D-F712-4F9B-8CF8-E4ECEB52B3C4}" destId="{B8C36F27-5C25-48C2-93A4-E60368114D2D}" srcOrd="0" destOrd="0" parTransId="{7A90E056-5F11-418E-93BA-A132CC3F2837}" sibTransId="{528B871D-C67D-4FF0-BFBF-B19039EA34B1}"/>
    <dgm:cxn modelId="{EE8060E0-D760-4026-92A9-4D13CFB53DD6}" type="presOf" srcId="{C30ECD70-12B8-4AF3-8AFC-DB41822A1A52}" destId="{9B2FF4CF-5E8C-443E-95C1-3AFAA0078F2F}" srcOrd="0" destOrd="0" presId="urn:microsoft.com/office/officeart/2009/layout/CircleArrowProcess"/>
    <dgm:cxn modelId="{50E833FE-D764-49D2-877E-46061A2D920E}" srcId="{A77D722D-F712-4F9B-8CF8-E4ECEB52B3C4}" destId="{0F27D422-3049-4F00-B8EB-BE72FE4729AA}" srcOrd="1" destOrd="0" parTransId="{BEEB8E08-B621-4F25-A3DB-22FEB9A606B7}" sibTransId="{5556037A-5BD4-4812-B727-C4F9718EFFBD}"/>
    <dgm:cxn modelId="{7B955FC0-9C16-4EEC-91E0-F6957822848E}" type="presParOf" srcId="{3A028D0A-F3D4-4BCB-AF3C-C5E4C1ADDE30}" destId="{D3E179DF-BED8-4472-A73E-EC1B1D9907FE}" srcOrd="0" destOrd="0" presId="urn:microsoft.com/office/officeart/2009/layout/CircleArrowProcess"/>
    <dgm:cxn modelId="{673BC98D-17BA-410C-A3D4-D4454C8966F3}" type="presParOf" srcId="{D3E179DF-BED8-4472-A73E-EC1B1D9907FE}" destId="{8DF0256C-701C-4B12-9796-C5DECA1BD47C}" srcOrd="0" destOrd="0" presId="urn:microsoft.com/office/officeart/2009/layout/CircleArrowProcess"/>
    <dgm:cxn modelId="{AF4CC3CD-58A8-41BE-BD02-E9E9C26CA658}" type="presParOf" srcId="{3A028D0A-F3D4-4BCB-AF3C-C5E4C1ADDE30}" destId="{9AABA265-059A-41B3-BEE2-8B2C3D83B7A2}" srcOrd="1" destOrd="0" presId="urn:microsoft.com/office/officeart/2009/layout/CircleArrowProcess"/>
    <dgm:cxn modelId="{9F56B121-2A63-4C99-810F-4BE1771BF6C6}" type="presParOf" srcId="{3A028D0A-F3D4-4BCB-AF3C-C5E4C1ADDE30}" destId="{0A422285-87E3-4BA8-AB5C-CA192834DCAB}" srcOrd="2" destOrd="0" presId="urn:microsoft.com/office/officeart/2009/layout/CircleArrowProcess"/>
    <dgm:cxn modelId="{926B33BD-9381-4A42-B646-FC31EAE004B5}" type="presParOf" srcId="{0A422285-87E3-4BA8-AB5C-CA192834DCAB}" destId="{CBE1E61F-28D3-4937-8EA4-4C4FE508F3F3}" srcOrd="0" destOrd="0" presId="urn:microsoft.com/office/officeart/2009/layout/CircleArrowProcess"/>
    <dgm:cxn modelId="{7100F59F-34CB-46F5-B3DE-E4AE59350330}" type="presParOf" srcId="{3A028D0A-F3D4-4BCB-AF3C-C5E4C1ADDE30}" destId="{AA2DC8D2-32B6-40BA-A0A4-7678C97FC62C}" srcOrd="3" destOrd="0" presId="urn:microsoft.com/office/officeart/2009/layout/CircleArrowProcess"/>
    <dgm:cxn modelId="{73E1BD69-A951-4580-9879-6575AA05B02F}" type="presParOf" srcId="{3A028D0A-F3D4-4BCB-AF3C-C5E4C1ADDE30}" destId="{311048D4-1538-4758-93DD-A73063544164}" srcOrd="4" destOrd="0" presId="urn:microsoft.com/office/officeart/2009/layout/CircleArrowProcess"/>
    <dgm:cxn modelId="{8B5CD826-8CD0-440C-B61A-12C0E5DA03AD}" type="presParOf" srcId="{311048D4-1538-4758-93DD-A73063544164}" destId="{39FD4E5B-6AFD-4918-AD52-D3C26FAA3CD5}" srcOrd="0" destOrd="0" presId="urn:microsoft.com/office/officeart/2009/layout/CircleArrowProcess"/>
    <dgm:cxn modelId="{0290A4AD-4326-4C62-8699-EBE66E8C7CA8}" type="presParOf" srcId="{3A028D0A-F3D4-4BCB-AF3C-C5E4C1ADDE30}" destId="{9B2FF4CF-5E8C-443E-95C1-3AFAA0078F2F}"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7F195B-B899-4335-B24F-80FCE9E8B353}">
      <dsp:nvSpPr>
        <dsp:cNvPr id="0" name=""/>
        <dsp:cNvSpPr/>
      </dsp:nvSpPr>
      <dsp:spPr>
        <a:xfrm>
          <a:off x="1489219" y="613026"/>
          <a:ext cx="4097919" cy="4097919"/>
        </a:xfrm>
        <a:prstGeom prst="blockArc">
          <a:avLst>
            <a:gd name="adj1" fmla="val 9000000"/>
            <a:gd name="adj2" fmla="val 16200000"/>
            <a:gd name="adj3" fmla="val 4641"/>
          </a:avLst>
        </a:prstGeom>
        <a:gradFill rotWithShape="0">
          <a:gsLst>
            <a:gs pos="0">
              <a:schemeClr val="accent1">
                <a:shade val="90000"/>
                <a:hueOff val="250074"/>
                <a:satOff val="-4618"/>
                <a:lumOff val="21418"/>
                <a:alphaOff val="0"/>
                <a:shade val="51000"/>
                <a:satMod val="130000"/>
              </a:schemeClr>
            </a:gs>
            <a:gs pos="80000">
              <a:schemeClr val="accent1">
                <a:shade val="90000"/>
                <a:hueOff val="250074"/>
                <a:satOff val="-4618"/>
                <a:lumOff val="21418"/>
                <a:alphaOff val="0"/>
                <a:shade val="93000"/>
                <a:satMod val="130000"/>
              </a:schemeClr>
            </a:gs>
            <a:gs pos="100000">
              <a:schemeClr val="accent1">
                <a:shade val="90000"/>
                <a:hueOff val="250074"/>
                <a:satOff val="-4618"/>
                <a:lumOff val="2141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438EFE06-8FCB-40F5-9DA2-574C7DE0D5FF}">
      <dsp:nvSpPr>
        <dsp:cNvPr id="0" name=""/>
        <dsp:cNvSpPr/>
      </dsp:nvSpPr>
      <dsp:spPr>
        <a:xfrm>
          <a:off x="1489219" y="613026"/>
          <a:ext cx="4097919" cy="4097919"/>
        </a:xfrm>
        <a:prstGeom prst="blockArc">
          <a:avLst>
            <a:gd name="adj1" fmla="val 1800000"/>
            <a:gd name="adj2" fmla="val 9000000"/>
            <a:gd name="adj3" fmla="val 4641"/>
          </a:avLst>
        </a:prstGeom>
        <a:gradFill rotWithShape="0">
          <a:gsLst>
            <a:gs pos="0">
              <a:schemeClr val="accent1">
                <a:shade val="90000"/>
                <a:hueOff val="250074"/>
                <a:satOff val="-4618"/>
                <a:lumOff val="21418"/>
                <a:alphaOff val="0"/>
                <a:shade val="51000"/>
                <a:satMod val="130000"/>
              </a:schemeClr>
            </a:gs>
            <a:gs pos="80000">
              <a:schemeClr val="accent1">
                <a:shade val="90000"/>
                <a:hueOff val="250074"/>
                <a:satOff val="-4618"/>
                <a:lumOff val="21418"/>
                <a:alphaOff val="0"/>
                <a:shade val="93000"/>
                <a:satMod val="130000"/>
              </a:schemeClr>
            </a:gs>
            <a:gs pos="100000">
              <a:schemeClr val="accent1">
                <a:shade val="90000"/>
                <a:hueOff val="250074"/>
                <a:satOff val="-4618"/>
                <a:lumOff val="2141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9D1D69B-5489-407D-BD4F-E744A1DDE657}">
      <dsp:nvSpPr>
        <dsp:cNvPr id="0" name=""/>
        <dsp:cNvSpPr/>
      </dsp:nvSpPr>
      <dsp:spPr>
        <a:xfrm>
          <a:off x="1489219" y="613026"/>
          <a:ext cx="4097919" cy="4097919"/>
        </a:xfrm>
        <a:prstGeom prst="blockArc">
          <a:avLst>
            <a:gd name="adj1" fmla="val 16200000"/>
            <a:gd name="adj2" fmla="val 1800000"/>
            <a:gd name="adj3" fmla="val 4641"/>
          </a:avLst>
        </a:prstGeom>
        <a:gradFill rotWithShape="0">
          <a:gsLst>
            <a:gs pos="0">
              <a:schemeClr val="accent1">
                <a:shade val="90000"/>
                <a:hueOff val="0"/>
                <a:satOff val="0"/>
                <a:lumOff val="0"/>
                <a:alphaOff val="0"/>
                <a:shade val="51000"/>
                <a:satMod val="130000"/>
              </a:schemeClr>
            </a:gs>
            <a:gs pos="80000">
              <a:schemeClr val="accent1">
                <a:shade val="90000"/>
                <a:hueOff val="0"/>
                <a:satOff val="0"/>
                <a:lumOff val="0"/>
                <a:alphaOff val="0"/>
                <a:shade val="93000"/>
                <a:satMod val="130000"/>
              </a:schemeClr>
            </a:gs>
            <a:gs pos="100000">
              <a:schemeClr val="accent1">
                <a:shade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5C5A2D54-8CAD-409B-B345-AD4EFA808B8F}">
      <dsp:nvSpPr>
        <dsp:cNvPr id="0" name=""/>
        <dsp:cNvSpPr/>
      </dsp:nvSpPr>
      <dsp:spPr>
        <a:xfrm>
          <a:off x="2594894" y="1718701"/>
          <a:ext cx="1886568" cy="1886568"/>
        </a:xfrm>
        <a:prstGeom prst="ellipse">
          <a:avLst/>
        </a:prstGeom>
        <a:gradFill rotWithShape="0">
          <a:gsLst>
            <a:gs pos="0">
              <a:schemeClr val="accent1">
                <a:shade val="60000"/>
                <a:hueOff val="0"/>
                <a:satOff val="0"/>
                <a:lumOff val="0"/>
                <a:alphaOff val="0"/>
                <a:shade val="51000"/>
                <a:satMod val="130000"/>
              </a:schemeClr>
            </a:gs>
            <a:gs pos="80000">
              <a:schemeClr val="accent1">
                <a:shade val="60000"/>
                <a:hueOff val="0"/>
                <a:satOff val="0"/>
                <a:lumOff val="0"/>
                <a:alphaOff val="0"/>
                <a:shade val="93000"/>
                <a:satMod val="130000"/>
              </a:schemeClr>
            </a:gs>
            <a:gs pos="100000">
              <a:schemeClr val="accent1">
                <a:shade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2000" kern="1200" dirty="0"/>
            <a:t>Rapport d’Evaluation </a:t>
          </a:r>
          <a:endParaRPr lang="it-IT" sz="2000" kern="1200" dirty="0"/>
        </a:p>
        <a:p>
          <a:pPr marL="0" lvl="0" algn="ctr" defTabSz="889000">
            <a:lnSpc>
              <a:spcPct val="90000"/>
            </a:lnSpc>
            <a:spcBef>
              <a:spcPct val="0"/>
            </a:spcBef>
            <a:spcAft>
              <a:spcPct val="35000"/>
            </a:spcAft>
            <a:buNone/>
          </a:pPr>
          <a:r>
            <a:rPr lang="fr-FR" sz="2000" kern="1200" dirty="0"/>
            <a:t>2022 de la CEPEJ </a:t>
          </a:r>
        </a:p>
      </dsp:txBody>
      <dsp:txXfrm>
        <a:off x="2871175" y="1994982"/>
        <a:ext cx="1334006" cy="1334006"/>
      </dsp:txXfrm>
    </dsp:sp>
    <dsp:sp modelId="{60C433FF-17E3-4627-87E6-6B37741E0E2A}">
      <dsp:nvSpPr>
        <dsp:cNvPr id="0" name=""/>
        <dsp:cNvSpPr/>
      </dsp:nvSpPr>
      <dsp:spPr>
        <a:xfrm>
          <a:off x="2877880" y="268"/>
          <a:ext cx="1320597" cy="1320597"/>
        </a:xfrm>
        <a:prstGeom prst="ellipse">
          <a:avLst/>
        </a:prstGeom>
        <a:gradFill rotWithShape="0">
          <a:gsLst>
            <a:gs pos="40000">
              <a:srgbClr val="244E80"/>
            </a:gs>
            <a:gs pos="0">
              <a:schemeClr val="accent1">
                <a:shade val="50000"/>
                <a:hueOff val="0"/>
                <a:satOff val="0"/>
                <a:lumOff val="0"/>
                <a:alphaOff val="0"/>
                <a:shade val="51000"/>
                <a:satMod val="130000"/>
              </a:schemeClr>
            </a:gs>
            <a:gs pos="80000">
              <a:schemeClr val="accent1">
                <a:shade val="50000"/>
                <a:hueOff val="0"/>
                <a:satOff val="0"/>
                <a:lumOff val="0"/>
                <a:alphaOff val="0"/>
                <a:shade val="93000"/>
                <a:satMod val="130000"/>
              </a:schemeClr>
            </a:gs>
            <a:gs pos="100000">
              <a:schemeClr val="accent1">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fr-FR" sz="1400" kern="1200" dirty="0"/>
        </a:p>
        <a:p>
          <a:pPr marL="0" lvl="0" indent="0" algn="ctr" defTabSz="622300">
            <a:lnSpc>
              <a:spcPct val="90000"/>
            </a:lnSpc>
            <a:spcBef>
              <a:spcPct val="0"/>
            </a:spcBef>
            <a:spcAft>
              <a:spcPct val="35000"/>
            </a:spcAft>
            <a:buNone/>
          </a:pPr>
          <a:r>
            <a:rPr lang="fr-FR" sz="1400" kern="1200" dirty="0"/>
            <a:t>Tableaux, graphiques et analyses</a:t>
          </a:r>
        </a:p>
        <a:p>
          <a:pPr marL="0" lvl="0" indent="0" algn="ctr" defTabSz="622300">
            <a:lnSpc>
              <a:spcPct val="90000"/>
            </a:lnSpc>
            <a:spcBef>
              <a:spcPct val="0"/>
            </a:spcBef>
            <a:spcAft>
              <a:spcPct val="35000"/>
            </a:spcAft>
            <a:buNone/>
          </a:pPr>
          <a:endParaRPr lang="en-GB" sz="1400" kern="1200" dirty="0"/>
        </a:p>
      </dsp:txBody>
      <dsp:txXfrm>
        <a:off x="3071277" y="193665"/>
        <a:ext cx="933803" cy="933803"/>
      </dsp:txXfrm>
    </dsp:sp>
    <dsp:sp modelId="{2108D35E-6C5D-4396-9B31-9578A664F480}">
      <dsp:nvSpPr>
        <dsp:cNvPr id="0" name=""/>
        <dsp:cNvSpPr/>
      </dsp:nvSpPr>
      <dsp:spPr>
        <a:xfrm>
          <a:off x="4611159" y="3002395"/>
          <a:ext cx="1320597" cy="1320597"/>
        </a:xfrm>
        <a:prstGeom prst="ellipse">
          <a:avLst/>
        </a:prstGeom>
        <a:gradFill rotWithShape="0">
          <a:gsLst>
            <a:gs pos="0">
              <a:schemeClr val="accent1">
                <a:shade val="50000"/>
                <a:hueOff val="240958"/>
                <a:satOff val="-5040"/>
                <a:lumOff val="28042"/>
                <a:alphaOff val="0"/>
                <a:shade val="51000"/>
                <a:satMod val="130000"/>
              </a:schemeClr>
            </a:gs>
            <a:gs pos="80000">
              <a:schemeClr val="accent1">
                <a:shade val="50000"/>
                <a:hueOff val="240958"/>
                <a:satOff val="-5040"/>
                <a:lumOff val="28042"/>
                <a:alphaOff val="0"/>
                <a:shade val="93000"/>
                <a:satMod val="130000"/>
              </a:schemeClr>
            </a:gs>
            <a:gs pos="100000">
              <a:schemeClr val="accent1">
                <a:shade val="50000"/>
                <a:hueOff val="240958"/>
                <a:satOff val="-5040"/>
                <a:lumOff val="2804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it-IT" sz="2600" kern="1200" dirty="0"/>
            <a:t>Fiches pays</a:t>
          </a:r>
          <a:endParaRPr lang="en-GB" sz="2600" kern="1200" dirty="0"/>
        </a:p>
      </dsp:txBody>
      <dsp:txXfrm>
        <a:off x="4804556" y="3195792"/>
        <a:ext cx="933803" cy="933803"/>
      </dsp:txXfrm>
    </dsp:sp>
    <dsp:sp modelId="{0C9CA1B8-20E3-406C-BC9A-204F6EDC870F}">
      <dsp:nvSpPr>
        <dsp:cNvPr id="0" name=""/>
        <dsp:cNvSpPr/>
      </dsp:nvSpPr>
      <dsp:spPr>
        <a:xfrm>
          <a:off x="1144601" y="3002395"/>
          <a:ext cx="1320597" cy="1320597"/>
        </a:xfrm>
        <a:prstGeom prst="ellipse">
          <a:avLst/>
        </a:prstGeom>
        <a:gradFill rotWithShape="0">
          <a:gsLst>
            <a:gs pos="0">
              <a:schemeClr val="accent1">
                <a:shade val="50000"/>
                <a:hueOff val="240958"/>
                <a:satOff val="-5040"/>
                <a:lumOff val="28042"/>
                <a:alphaOff val="0"/>
                <a:shade val="51000"/>
                <a:satMod val="130000"/>
              </a:schemeClr>
            </a:gs>
            <a:gs pos="80000">
              <a:schemeClr val="accent1">
                <a:shade val="50000"/>
                <a:hueOff val="240958"/>
                <a:satOff val="-5040"/>
                <a:lumOff val="28042"/>
                <a:alphaOff val="0"/>
                <a:shade val="93000"/>
                <a:satMod val="130000"/>
              </a:schemeClr>
            </a:gs>
            <a:gs pos="100000">
              <a:schemeClr val="accent1">
                <a:shade val="50000"/>
                <a:hueOff val="240958"/>
                <a:satOff val="-5040"/>
                <a:lumOff val="2804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it-IT" sz="2600" kern="1200" dirty="0"/>
            <a:t>CEPEJ -STAT</a:t>
          </a:r>
          <a:endParaRPr lang="en-GB" sz="2600" kern="1200" dirty="0"/>
        </a:p>
      </dsp:txBody>
      <dsp:txXfrm>
        <a:off x="1337998" y="3195792"/>
        <a:ext cx="933803" cy="9338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7A8A7F-E071-471E-8695-0195D58B6E97}">
      <dsp:nvSpPr>
        <dsp:cNvPr id="0" name=""/>
        <dsp:cNvSpPr/>
      </dsp:nvSpPr>
      <dsp:spPr>
        <a:xfrm rot="5400000">
          <a:off x="2712543" y="97992"/>
          <a:ext cx="1506471" cy="1310630"/>
        </a:xfrm>
        <a:prstGeom prst="hexagon">
          <a:avLst>
            <a:gd name="adj" fmla="val 25000"/>
            <a:gd name="vf" fmla="val 115470"/>
          </a:avLst>
        </a:prstGeom>
        <a:solidFill>
          <a:schemeClr val="accent1">
            <a:lumMod val="60000"/>
            <a:lumOff val="4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kern="1200" dirty="0"/>
            <a:t>Budgets</a:t>
          </a:r>
          <a:endParaRPr lang="it-IT" sz="1300" kern="1200" dirty="0"/>
        </a:p>
      </dsp:txBody>
      <dsp:txXfrm rot="-5400000">
        <a:off x="3014703" y="234830"/>
        <a:ext cx="902150" cy="1036955"/>
      </dsp:txXfrm>
    </dsp:sp>
    <dsp:sp modelId="{7B8FC663-C0CA-49F1-8869-E9142E7397F7}">
      <dsp:nvSpPr>
        <dsp:cNvPr id="0" name=""/>
        <dsp:cNvSpPr/>
      </dsp:nvSpPr>
      <dsp:spPr>
        <a:xfrm>
          <a:off x="4078426" y="301365"/>
          <a:ext cx="1681222" cy="903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endParaRPr lang="en-GB" sz="3600" kern="1200"/>
        </a:p>
      </dsp:txBody>
      <dsp:txXfrm>
        <a:off x="4078426" y="301365"/>
        <a:ext cx="1681222" cy="903882"/>
      </dsp:txXfrm>
    </dsp:sp>
    <dsp:sp modelId="{21E2E873-EF08-4031-A7A1-C14CA1A19714}">
      <dsp:nvSpPr>
        <dsp:cNvPr id="0" name=""/>
        <dsp:cNvSpPr/>
      </dsp:nvSpPr>
      <dsp:spPr>
        <a:xfrm rot="5400000">
          <a:off x="3432616" y="1401059"/>
          <a:ext cx="1506471" cy="1310630"/>
        </a:xfrm>
        <a:prstGeom prst="hexagon">
          <a:avLst>
            <a:gd name="adj" fmla="val 25000"/>
            <a:gd name="vf" fmla="val 115470"/>
          </a:avLst>
        </a:prstGeom>
        <a:solidFill>
          <a:schemeClr val="accent2">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it-IT" sz="1200" kern="1200" dirty="0"/>
            <a:t>Efficacité et Qualité</a:t>
          </a:r>
          <a:endParaRPr lang="en-GB" sz="1200" kern="1200" dirty="0"/>
        </a:p>
      </dsp:txBody>
      <dsp:txXfrm rot="-5400000">
        <a:off x="3734776" y="1537897"/>
        <a:ext cx="902150" cy="1036955"/>
      </dsp:txXfrm>
    </dsp:sp>
    <dsp:sp modelId="{E2B63B78-630A-44DD-9483-CA0E96A5EBB5}">
      <dsp:nvSpPr>
        <dsp:cNvPr id="0" name=""/>
        <dsp:cNvSpPr/>
      </dsp:nvSpPr>
      <dsp:spPr>
        <a:xfrm rot="5400000">
          <a:off x="2008512" y="1376684"/>
          <a:ext cx="1506471" cy="1310630"/>
        </a:xfrm>
        <a:prstGeom prst="hexagon">
          <a:avLst>
            <a:gd name="adj" fmla="val 25000"/>
            <a:gd name="vf" fmla="val 115470"/>
          </a:avLst>
        </a:prstGeom>
        <a:solidFill>
          <a:schemeClr val="accent3">
            <a:lumMod val="75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kern="1200" dirty="0"/>
            <a:t>Organisation des tribunaux</a:t>
          </a:r>
          <a:endParaRPr lang="en-GB" sz="1200" kern="1200" dirty="0"/>
        </a:p>
      </dsp:txBody>
      <dsp:txXfrm rot="-5400000">
        <a:off x="2310672" y="1513522"/>
        <a:ext cx="902150" cy="1036955"/>
      </dsp:txXfrm>
    </dsp:sp>
    <dsp:sp modelId="{050438CC-7886-4986-9F5E-3C82FCC41466}">
      <dsp:nvSpPr>
        <dsp:cNvPr id="0" name=""/>
        <dsp:cNvSpPr/>
      </dsp:nvSpPr>
      <dsp:spPr>
        <a:xfrm>
          <a:off x="3587698" y="2877103"/>
          <a:ext cx="1691206" cy="903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dirty="0">
              <a:solidFill>
                <a:schemeClr val="bg1"/>
              </a:solidFill>
            </a:rPr>
            <a:t>Impact de la crise de la Covid-19 sur la justice</a:t>
          </a:r>
          <a:endParaRPr lang="it-IT" sz="1400" kern="1200" dirty="0">
            <a:solidFill>
              <a:schemeClr val="bg1"/>
            </a:solidFill>
          </a:endParaRPr>
        </a:p>
      </dsp:txBody>
      <dsp:txXfrm>
        <a:off x="3587698" y="2877103"/>
        <a:ext cx="1691206" cy="903882"/>
      </dsp:txXfrm>
    </dsp:sp>
    <dsp:sp modelId="{ACEFA56D-330C-4A05-8D79-88D3DF808C05}">
      <dsp:nvSpPr>
        <dsp:cNvPr id="0" name=""/>
        <dsp:cNvSpPr/>
      </dsp:nvSpPr>
      <dsp:spPr>
        <a:xfrm rot="5400000">
          <a:off x="4096752" y="97920"/>
          <a:ext cx="1506471" cy="1310630"/>
        </a:xfrm>
        <a:prstGeom prst="hexagon">
          <a:avLst>
            <a:gd name="adj" fmla="val 25000"/>
            <a:gd name="vf" fmla="val 115470"/>
          </a:avLst>
        </a:prstGeom>
        <a:solidFill>
          <a:schemeClr val="bg2">
            <a:lumMod val="5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it-IT" sz="1200" kern="1200" dirty="0"/>
            <a:t>Professionnels de la justice</a:t>
          </a:r>
          <a:endParaRPr lang="en-GB" sz="1200" kern="1200" dirty="0"/>
        </a:p>
      </dsp:txBody>
      <dsp:txXfrm rot="-5400000">
        <a:off x="4398912" y="234758"/>
        <a:ext cx="902150" cy="1036955"/>
      </dsp:txXfrm>
    </dsp:sp>
    <dsp:sp modelId="{D6D4BAF7-21DF-4175-BC4D-DA5811DF5E87}">
      <dsp:nvSpPr>
        <dsp:cNvPr id="0" name=""/>
        <dsp:cNvSpPr/>
      </dsp:nvSpPr>
      <dsp:spPr>
        <a:xfrm rot="5400000">
          <a:off x="566791" y="1395365"/>
          <a:ext cx="1506471" cy="1310630"/>
        </a:xfrm>
        <a:prstGeom prst="hexagon">
          <a:avLst>
            <a:gd name="adj" fmla="val 25000"/>
            <a:gd name="vf" fmla="val 115470"/>
          </a:avLst>
        </a:prstGeom>
        <a:solidFill>
          <a:schemeClr val="accent3">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kern="1200" dirty="0"/>
            <a:t>TIC</a:t>
          </a:r>
          <a:endParaRPr lang="it-IT" sz="1300" kern="1200" dirty="0"/>
        </a:p>
      </dsp:txBody>
      <dsp:txXfrm rot="-5400000">
        <a:off x="868951" y="1532203"/>
        <a:ext cx="902150" cy="1036955"/>
      </dsp:txXfrm>
    </dsp:sp>
    <dsp:sp modelId="{C43B42FC-BAFE-40A5-9969-481272F4535A}">
      <dsp:nvSpPr>
        <dsp:cNvPr id="0" name=""/>
        <dsp:cNvSpPr/>
      </dsp:nvSpPr>
      <dsp:spPr>
        <a:xfrm>
          <a:off x="160657" y="217325"/>
          <a:ext cx="2257275" cy="1008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solidFill>
                <a:schemeClr val="bg1"/>
              </a:solidFill>
            </a:rPr>
            <a:t>Aperçu des systèmes judiciaires et identification des tendances</a:t>
          </a:r>
          <a:endParaRPr lang="en-GB" sz="1600" kern="1200" dirty="0">
            <a:solidFill>
              <a:schemeClr val="bg1"/>
            </a:solidFill>
          </a:endParaRPr>
        </a:p>
      </dsp:txBody>
      <dsp:txXfrm>
        <a:off x="160657" y="217325"/>
        <a:ext cx="2257275" cy="1008118"/>
      </dsp:txXfrm>
    </dsp:sp>
    <dsp:sp modelId="{206F7FA1-AE05-4277-9345-29833AA97C8E}">
      <dsp:nvSpPr>
        <dsp:cNvPr id="0" name=""/>
        <dsp:cNvSpPr/>
      </dsp:nvSpPr>
      <dsp:spPr>
        <a:xfrm rot="5400000">
          <a:off x="1286864" y="2655449"/>
          <a:ext cx="1506471" cy="1310630"/>
        </a:xfrm>
        <a:prstGeom prst="hexagon">
          <a:avLst>
            <a:gd name="adj" fmla="val 25000"/>
            <a:gd name="vf" fmla="val 115470"/>
          </a:avLst>
        </a:prstGeom>
        <a:solidFill>
          <a:schemeClr val="accent3">
            <a:lumMod val="60000"/>
            <a:lumOff val="4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it-IT" sz="1200" kern="1200" dirty="0"/>
            <a:t>Usagers</a:t>
          </a:r>
          <a:endParaRPr lang="en-GB" sz="1300" kern="1200" dirty="0"/>
        </a:p>
      </dsp:txBody>
      <dsp:txXfrm rot="-5400000">
        <a:off x="1589024" y="2792287"/>
        <a:ext cx="902150" cy="10369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0C016D-CCD7-4C2B-9075-646EAD116A45}">
      <dsp:nvSpPr>
        <dsp:cNvPr id="0" name=""/>
        <dsp:cNvSpPr/>
      </dsp:nvSpPr>
      <dsp:spPr>
        <a:xfrm>
          <a:off x="0" y="546"/>
          <a:ext cx="6051060" cy="834674"/>
        </a:xfrm>
        <a:prstGeom prst="roundRect">
          <a:avLst/>
        </a:prstGeom>
        <a:gradFill rotWithShape="0">
          <a:gsLst>
            <a:gs pos="0">
              <a:schemeClr val="bg1">
                <a:lumMod val="75000"/>
              </a:schemeClr>
            </a:gs>
            <a:gs pos="35000">
              <a:schemeClr val="bg1">
                <a:lumMod val="85000"/>
              </a:schemeClr>
            </a:gs>
            <a:gs pos="100000">
              <a:schemeClr val="bg1">
                <a:lumMod val="95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r-FR" sz="1600" kern="1200" noProof="0" dirty="0"/>
            <a:t>Analyse synthétique du budget et de l'efficacité ainsi que des aspects spécifiques pour chaque système</a:t>
          </a:r>
          <a:endParaRPr lang="en-GB" sz="1600" kern="1200" noProof="0" dirty="0"/>
        </a:p>
      </dsp:txBody>
      <dsp:txXfrm>
        <a:off x="40745" y="41291"/>
        <a:ext cx="5969570" cy="753184"/>
      </dsp:txXfrm>
    </dsp:sp>
    <dsp:sp modelId="{A8B8622D-9587-425F-A01B-9B2E0B763175}">
      <dsp:nvSpPr>
        <dsp:cNvPr id="0" name=""/>
        <dsp:cNvSpPr/>
      </dsp:nvSpPr>
      <dsp:spPr>
        <a:xfrm>
          <a:off x="0" y="848749"/>
          <a:ext cx="6051060" cy="834674"/>
        </a:xfrm>
        <a:prstGeom prst="roundRect">
          <a:avLst/>
        </a:prstGeom>
        <a:gradFill rotWithShape="0">
          <a:gsLst>
            <a:gs pos="0">
              <a:schemeClr val="bg1">
                <a:lumMod val="75000"/>
              </a:schemeClr>
            </a:gs>
            <a:gs pos="35000">
              <a:schemeClr val="bg1">
                <a:lumMod val="85000"/>
              </a:schemeClr>
            </a:gs>
            <a:gs pos="100000">
              <a:schemeClr val="bg1">
                <a:lumMod val="95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r-FR" sz="1600" kern="1200" noProof="0" dirty="0"/>
            <a:t>Comparaison de tous les indicateurs avec la médiane du CoE</a:t>
          </a:r>
          <a:endParaRPr lang="en-GB" sz="1600" kern="1200" noProof="0" dirty="0"/>
        </a:p>
      </dsp:txBody>
      <dsp:txXfrm>
        <a:off x="40745" y="889494"/>
        <a:ext cx="5969570" cy="753184"/>
      </dsp:txXfrm>
    </dsp:sp>
    <dsp:sp modelId="{060409B5-DE3C-4763-8946-9362DDA0E883}">
      <dsp:nvSpPr>
        <dsp:cNvPr id="0" name=""/>
        <dsp:cNvSpPr/>
      </dsp:nvSpPr>
      <dsp:spPr>
        <a:xfrm>
          <a:off x="0" y="1696952"/>
          <a:ext cx="6051060" cy="834674"/>
        </a:xfrm>
        <a:prstGeom prst="roundRect">
          <a:avLst/>
        </a:prstGeom>
        <a:gradFill rotWithShape="0">
          <a:gsLst>
            <a:gs pos="0">
              <a:schemeClr val="bg1">
                <a:lumMod val="75000"/>
              </a:schemeClr>
            </a:gs>
            <a:gs pos="35000">
              <a:schemeClr val="bg1">
                <a:lumMod val="85000"/>
              </a:schemeClr>
            </a:gs>
            <a:gs pos="100000">
              <a:schemeClr val="bg1">
                <a:lumMod val="95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r-FR" sz="1600" kern="1200" noProof="0" dirty="0"/>
            <a:t>Principaux indicateurs pour chaque pays concernant : les professionnels de la justice ; les tribunaux ; les ministères publics ; l'efficacité</a:t>
          </a:r>
          <a:endParaRPr lang="en-GB" sz="1600" kern="1200" noProof="0" dirty="0"/>
        </a:p>
      </dsp:txBody>
      <dsp:txXfrm>
        <a:off x="40745" y="1737697"/>
        <a:ext cx="5969570" cy="753184"/>
      </dsp:txXfrm>
    </dsp:sp>
    <dsp:sp modelId="{976C41AE-4B21-47C2-B578-245BC8A328F3}">
      <dsp:nvSpPr>
        <dsp:cNvPr id="0" name=""/>
        <dsp:cNvSpPr/>
      </dsp:nvSpPr>
      <dsp:spPr>
        <a:xfrm>
          <a:off x="0" y="2545155"/>
          <a:ext cx="6051060" cy="834674"/>
        </a:xfrm>
        <a:prstGeom prst="roundRect">
          <a:avLst/>
        </a:prstGeom>
        <a:gradFill rotWithShape="0">
          <a:gsLst>
            <a:gs pos="0">
              <a:schemeClr val="bg1">
                <a:lumMod val="75000"/>
              </a:schemeClr>
            </a:gs>
            <a:gs pos="35000">
              <a:schemeClr val="bg1">
                <a:lumMod val="85000"/>
              </a:schemeClr>
            </a:gs>
            <a:gs pos="100000">
              <a:schemeClr val="bg1">
                <a:lumMod val="95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r-FR" sz="1600" kern="1200" noProof="0" dirty="0"/>
            <a:t>Évolution des principaux indicateurs depuis 2010</a:t>
          </a:r>
          <a:endParaRPr lang="en-GB" sz="1600" kern="1200" noProof="0" dirty="0"/>
        </a:p>
      </dsp:txBody>
      <dsp:txXfrm>
        <a:off x="40745" y="2585900"/>
        <a:ext cx="5969570" cy="753184"/>
      </dsp:txXfrm>
    </dsp:sp>
    <dsp:sp modelId="{18BD2AF8-EDD6-4908-970D-5E5F6118857B}">
      <dsp:nvSpPr>
        <dsp:cNvPr id="0" name=""/>
        <dsp:cNvSpPr/>
      </dsp:nvSpPr>
      <dsp:spPr>
        <a:xfrm>
          <a:off x="0" y="3393358"/>
          <a:ext cx="6051060" cy="834674"/>
        </a:xfrm>
        <a:prstGeom prst="roundRect">
          <a:avLst/>
        </a:prstGeom>
        <a:gradFill rotWithShape="0">
          <a:gsLst>
            <a:gs pos="0">
              <a:schemeClr val="bg1">
                <a:lumMod val="75000"/>
              </a:schemeClr>
            </a:gs>
            <a:gs pos="35000">
              <a:schemeClr val="bg1">
                <a:lumMod val="85000"/>
              </a:schemeClr>
            </a:gs>
            <a:gs pos="100000">
              <a:schemeClr val="bg1">
                <a:lumMod val="95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r-FR" sz="1600" kern="1200" dirty="0"/>
            <a:t>Indice de déploiement des TIC par catégories</a:t>
          </a:r>
          <a:endParaRPr lang="en-GB" sz="1600" kern="1200" dirty="0"/>
        </a:p>
      </dsp:txBody>
      <dsp:txXfrm>
        <a:off x="40745" y="3434103"/>
        <a:ext cx="5969570" cy="7531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F0256C-701C-4B12-9796-C5DECA1BD47C}">
      <dsp:nvSpPr>
        <dsp:cNvPr id="0" name=""/>
        <dsp:cNvSpPr/>
      </dsp:nvSpPr>
      <dsp:spPr>
        <a:xfrm>
          <a:off x="156354" y="0"/>
          <a:ext cx="1956111" cy="1956409"/>
        </a:xfrm>
        <a:prstGeom prst="circularArrow">
          <a:avLst>
            <a:gd name="adj1" fmla="val 10980"/>
            <a:gd name="adj2" fmla="val 1142322"/>
            <a:gd name="adj3" fmla="val 4500000"/>
            <a:gd name="adj4" fmla="val 10800000"/>
            <a:gd name="adj5" fmla="val 12500"/>
          </a:avLst>
        </a:prstGeom>
        <a:gradFill rotWithShape="0">
          <a:gsLst>
            <a:gs pos="0">
              <a:schemeClr val="bg1">
                <a:lumMod val="65000"/>
              </a:schemeClr>
            </a:gs>
            <a:gs pos="35000">
              <a:schemeClr val="bg1">
                <a:lumMod val="85000"/>
              </a:schemeClr>
            </a:gs>
            <a:gs pos="100000">
              <a:schemeClr val="bg1">
                <a:lumMod val="95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AABA265-059A-41B3-BEE2-8B2C3D83B7A2}">
      <dsp:nvSpPr>
        <dsp:cNvPr id="0" name=""/>
        <dsp:cNvSpPr/>
      </dsp:nvSpPr>
      <dsp:spPr>
        <a:xfrm>
          <a:off x="581557" y="706323"/>
          <a:ext cx="1086973" cy="543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it-IT" sz="1600" kern="1200" dirty="0">
              <a:solidFill>
                <a:schemeClr val="bg1"/>
              </a:solidFill>
            </a:rPr>
            <a:t>Enquêtes de satisfaction</a:t>
          </a:r>
          <a:endParaRPr lang="en-GB" sz="1600" kern="1200" dirty="0">
            <a:solidFill>
              <a:schemeClr val="bg1"/>
            </a:solidFill>
          </a:endParaRPr>
        </a:p>
      </dsp:txBody>
      <dsp:txXfrm>
        <a:off x="581557" y="706323"/>
        <a:ext cx="1086973" cy="543356"/>
      </dsp:txXfrm>
    </dsp:sp>
    <dsp:sp modelId="{CBE1E61F-28D3-4937-8EA4-4C4FE508F3F3}">
      <dsp:nvSpPr>
        <dsp:cNvPr id="0" name=""/>
        <dsp:cNvSpPr/>
      </dsp:nvSpPr>
      <dsp:spPr>
        <a:xfrm rot="17561750">
          <a:off x="228365" y="1569694"/>
          <a:ext cx="1956111" cy="1956409"/>
        </a:xfrm>
        <a:prstGeom prst="leftCircularArrow">
          <a:avLst>
            <a:gd name="adj1" fmla="val 10980"/>
            <a:gd name="adj2" fmla="val 1142322"/>
            <a:gd name="adj3" fmla="val 6300000"/>
            <a:gd name="adj4" fmla="val 18900000"/>
            <a:gd name="adj5" fmla="val 12500"/>
          </a:avLst>
        </a:prstGeom>
        <a:gradFill rotWithShape="0">
          <a:gsLst>
            <a:gs pos="0">
              <a:schemeClr val="bg1">
                <a:lumMod val="65000"/>
              </a:schemeClr>
            </a:gs>
            <a:gs pos="35000">
              <a:schemeClr val="bg1">
                <a:lumMod val="75000"/>
              </a:schemeClr>
            </a:gs>
            <a:gs pos="100000">
              <a:schemeClr val="bg1">
                <a:lumMod val="95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A2DC8D2-32B6-40BA-A0A4-7678C97FC62C}">
      <dsp:nvSpPr>
        <dsp:cNvPr id="0" name=""/>
        <dsp:cNvSpPr/>
      </dsp:nvSpPr>
      <dsp:spPr>
        <a:xfrm>
          <a:off x="732425" y="2316733"/>
          <a:ext cx="1086973" cy="543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FR" sz="1600" kern="1200" dirty="0">
              <a:solidFill>
                <a:schemeClr val="bg1"/>
              </a:solidFill>
            </a:rPr>
            <a:t>Légitimité</a:t>
          </a:r>
          <a:endParaRPr lang="en-GB" sz="1600" kern="1200" dirty="0">
            <a:solidFill>
              <a:schemeClr val="bg1"/>
            </a:solidFill>
          </a:endParaRPr>
        </a:p>
      </dsp:txBody>
      <dsp:txXfrm>
        <a:off x="732425" y="2316733"/>
        <a:ext cx="1086973" cy="543356"/>
      </dsp:txXfrm>
    </dsp:sp>
    <dsp:sp modelId="{39FD4E5B-6AFD-4918-AD52-D3C26FAA3CD5}">
      <dsp:nvSpPr>
        <dsp:cNvPr id="0" name=""/>
        <dsp:cNvSpPr/>
      </dsp:nvSpPr>
      <dsp:spPr>
        <a:xfrm rot="20687086">
          <a:off x="1956988" y="2118998"/>
          <a:ext cx="1680603" cy="1681276"/>
        </a:xfrm>
        <a:prstGeom prst="blockArc">
          <a:avLst>
            <a:gd name="adj1" fmla="val 13500000"/>
            <a:gd name="adj2" fmla="val 10800000"/>
            <a:gd name="adj3" fmla="val 12740"/>
          </a:avLst>
        </a:prstGeom>
        <a:gradFill rotWithShape="0">
          <a:gsLst>
            <a:gs pos="0">
              <a:schemeClr val="bg1">
                <a:lumMod val="65000"/>
              </a:schemeClr>
            </a:gs>
            <a:gs pos="35000">
              <a:schemeClr val="bg1">
                <a:lumMod val="75000"/>
              </a:schemeClr>
            </a:gs>
            <a:gs pos="100000">
              <a:schemeClr val="bg1">
                <a:lumMod val="95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B2FF4CF-5E8C-443E-95C1-3AFAA0078F2F}">
      <dsp:nvSpPr>
        <dsp:cNvPr id="0" name=""/>
        <dsp:cNvSpPr/>
      </dsp:nvSpPr>
      <dsp:spPr>
        <a:xfrm>
          <a:off x="2237730" y="2716079"/>
          <a:ext cx="1086973" cy="543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FR" sz="1600" kern="1200" dirty="0">
              <a:solidFill>
                <a:schemeClr val="bg1"/>
              </a:solidFill>
            </a:rPr>
            <a:t>Service efficace</a:t>
          </a:r>
          <a:endParaRPr lang="en-GB" sz="1600" kern="1200" dirty="0">
            <a:solidFill>
              <a:schemeClr val="bg1"/>
            </a:solidFill>
          </a:endParaRPr>
        </a:p>
      </dsp:txBody>
      <dsp:txXfrm>
        <a:off x="2237730" y="2716079"/>
        <a:ext cx="1086973" cy="543356"/>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292600" cy="34036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611108" y="0"/>
            <a:ext cx="4292600" cy="340360"/>
          </a:xfrm>
          <a:prstGeom prst="rect">
            <a:avLst/>
          </a:prstGeom>
        </p:spPr>
        <p:txBody>
          <a:bodyPr vert="horz" lIns="91440" tIns="45720" rIns="91440" bIns="45720" rtlCol="0"/>
          <a:lstStyle>
            <a:lvl1pPr algn="r">
              <a:defRPr sz="1200"/>
            </a:lvl1pPr>
          </a:lstStyle>
          <a:p>
            <a:fld id="{E9975ED2-F284-4FFE-BC6F-47EB59C748FF}" type="datetimeFigureOut">
              <a:rPr lang="fr-FR" smtClean="0"/>
              <a:t>03/10/2022</a:t>
            </a:fld>
            <a:endParaRPr lang="fr-FR"/>
          </a:p>
        </p:txBody>
      </p:sp>
      <p:sp>
        <p:nvSpPr>
          <p:cNvPr id="4" name="Espace réservé de l'image des diapositives 3"/>
          <p:cNvSpPr>
            <a:spLocks noGrp="1" noRot="1" noChangeAspect="1"/>
          </p:cNvSpPr>
          <p:nvPr>
            <p:ph type="sldImg" idx="2"/>
          </p:nvPr>
        </p:nvSpPr>
        <p:spPr>
          <a:xfrm>
            <a:off x="3251200" y="511175"/>
            <a:ext cx="3403600" cy="25527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990600" y="3233420"/>
            <a:ext cx="7924800" cy="306324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6465659"/>
            <a:ext cx="4292600" cy="34036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611108" y="6465659"/>
            <a:ext cx="4292600" cy="340360"/>
          </a:xfrm>
          <a:prstGeom prst="rect">
            <a:avLst/>
          </a:prstGeom>
        </p:spPr>
        <p:txBody>
          <a:bodyPr vert="horz" lIns="91440" tIns="45720" rIns="91440" bIns="45720" rtlCol="0" anchor="b"/>
          <a:lstStyle>
            <a:lvl1pPr algn="r">
              <a:defRPr sz="1200"/>
            </a:lvl1pPr>
          </a:lstStyle>
          <a:p>
            <a:fld id="{1307FC5A-FCCD-4816-B2B2-C931A0ECC51B}" type="slidenum">
              <a:rPr lang="fr-FR" smtClean="0"/>
              <a:t>‹#›</a:t>
            </a:fld>
            <a:endParaRPr lang="fr-FR"/>
          </a:p>
        </p:txBody>
      </p:sp>
    </p:spTree>
    <p:extLst>
      <p:ext uri="{BB962C8B-B14F-4D97-AF65-F5344CB8AC3E}">
        <p14:creationId xmlns:p14="http://schemas.microsoft.com/office/powerpoint/2010/main" val="3376219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307FC5A-FCCD-4816-B2B2-C931A0ECC51B}" type="slidenum">
              <a:rPr lang="fr-FR" smtClean="0"/>
              <a:t>1</a:t>
            </a:fld>
            <a:endParaRPr lang="fr-FR"/>
          </a:p>
        </p:txBody>
      </p:sp>
    </p:spTree>
    <p:extLst>
      <p:ext uri="{BB962C8B-B14F-4D97-AF65-F5344CB8AC3E}">
        <p14:creationId xmlns:p14="http://schemas.microsoft.com/office/powerpoint/2010/main" val="3660916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Through these objectives, we would like to:</a:t>
            </a:r>
            <a:endParaRPr lang="en-TR" sz="1200" kern="1200" dirty="0">
              <a:solidFill>
                <a:schemeClr val="tx1"/>
              </a:solidFill>
              <a:effectLst/>
              <a:latin typeface="+mn-lt"/>
              <a:ea typeface="+mn-ea"/>
              <a:cs typeface="+mn-cs"/>
            </a:endParaRPr>
          </a:p>
          <a:p>
            <a:pPr lvl="0"/>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contribute to reduce the number of violations of the right to a fair trial within a reasonable time, Article 6 of the European Convention on Human Rights: this is actually </a:t>
            </a:r>
            <a:r>
              <a:rPr lang="en-GB" sz="1200" b="1" kern="1200" dirty="0">
                <a:solidFill>
                  <a:schemeClr val="tx1"/>
                </a:solidFill>
                <a:effectLst/>
                <a:latin typeface="+mn-lt"/>
                <a:ea typeface="+mn-ea"/>
                <a:cs typeface="+mn-cs"/>
              </a:rPr>
              <a:t>the raison </a:t>
            </a:r>
            <a:r>
              <a:rPr lang="en-GB" sz="1200" b="1" kern="1200" dirty="0" err="1">
                <a:solidFill>
                  <a:schemeClr val="tx1"/>
                </a:solidFill>
                <a:effectLst/>
                <a:latin typeface="+mn-lt"/>
                <a:ea typeface="+mn-ea"/>
                <a:cs typeface="+mn-cs"/>
              </a:rPr>
              <a:t>d’etre</a:t>
            </a:r>
            <a:r>
              <a:rPr lang="en-GB" sz="1200" b="1" kern="1200" dirty="0">
                <a:solidFill>
                  <a:schemeClr val="tx1"/>
                </a:solidFill>
                <a:effectLst/>
                <a:latin typeface="+mn-lt"/>
                <a:ea typeface="+mn-ea"/>
                <a:cs typeface="+mn-cs"/>
              </a:rPr>
              <a:t> of the CEPEJ </a:t>
            </a:r>
          </a:p>
          <a:p>
            <a:pPr marL="171450" lvl="0" indent="-171450">
              <a:buFont typeface="Arial" panose="020B0604020202020204" pitchFamily="34" charset="0"/>
              <a:buChar char="•"/>
            </a:pPr>
            <a:endParaRPr lang="en-TR"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strengthen </a:t>
            </a:r>
            <a:r>
              <a:rPr lang="en-GB" sz="1200" b="1" kern="1200" dirty="0">
                <a:solidFill>
                  <a:schemeClr val="tx1"/>
                </a:solidFill>
                <a:effectLst/>
                <a:latin typeface="+mn-lt"/>
                <a:ea typeface="+mn-ea"/>
                <a:cs typeface="+mn-cs"/>
              </a:rPr>
              <a:t>the</a:t>
            </a:r>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principle of subsidiarity </a:t>
            </a:r>
            <a:r>
              <a:rPr lang="en-GB" sz="1200" kern="1200" dirty="0">
                <a:solidFill>
                  <a:schemeClr val="tx1"/>
                </a:solidFill>
                <a:effectLst/>
                <a:latin typeface="+mn-lt"/>
                <a:ea typeface="+mn-ea"/>
                <a:cs typeface="+mn-cs"/>
              </a:rPr>
              <a:t>by making national courts more efficient and unburdening the ECtHR.</a:t>
            </a:r>
            <a:endParaRPr lang="en-TR"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CEPEJ also focuses on Articles </a:t>
            </a:r>
            <a:r>
              <a:rPr lang="en-GB" sz="1200" b="1" kern="1200" dirty="0">
                <a:solidFill>
                  <a:schemeClr val="tx1"/>
                </a:solidFill>
                <a:effectLst/>
                <a:latin typeface="+mn-lt"/>
                <a:ea typeface="+mn-ea"/>
                <a:cs typeface="+mn-cs"/>
              </a:rPr>
              <a:t>5</a:t>
            </a:r>
            <a:r>
              <a:rPr lang="en-GB" sz="1200" kern="1200" dirty="0">
                <a:solidFill>
                  <a:schemeClr val="tx1"/>
                </a:solidFill>
                <a:effectLst/>
                <a:latin typeface="+mn-lt"/>
                <a:ea typeface="+mn-ea"/>
                <a:cs typeface="+mn-cs"/>
              </a:rPr>
              <a:t> (Right to liberty and security), </a:t>
            </a:r>
            <a:r>
              <a:rPr lang="en-GB" sz="1200" b="1" kern="1200" dirty="0">
                <a:solidFill>
                  <a:schemeClr val="tx1"/>
                </a:solidFill>
                <a:effectLst/>
                <a:latin typeface="+mn-lt"/>
                <a:ea typeface="+mn-ea"/>
                <a:cs typeface="+mn-cs"/>
              </a:rPr>
              <a:t>6</a:t>
            </a:r>
            <a:r>
              <a:rPr lang="en-GB" sz="1200" kern="1200" dirty="0">
                <a:solidFill>
                  <a:schemeClr val="tx1"/>
                </a:solidFill>
                <a:effectLst/>
                <a:latin typeface="+mn-lt"/>
                <a:ea typeface="+mn-ea"/>
                <a:cs typeface="+mn-cs"/>
              </a:rPr>
              <a:t> (Right to a fair trial), </a:t>
            </a:r>
            <a:r>
              <a:rPr lang="en-GB" sz="1200" b="1" kern="1200" dirty="0">
                <a:solidFill>
                  <a:schemeClr val="tx1"/>
                </a:solidFill>
                <a:effectLst/>
                <a:latin typeface="+mn-lt"/>
                <a:ea typeface="+mn-ea"/>
                <a:cs typeface="+mn-cs"/>
              </a:rPr>
              <a:t>13</a:t>
            </a:r>
            <a:r>
              <a:rPr lang="en-GB" sz="1200" kern="1200" dirty="0">
                <a:solidFill>
                  <a:schemeClr val="tx1"/>
                </a:solidFill>
                <a:effectLst/>
                <a:latin typeface="+mn-lt"/>
                <a:ea typeface="+mn-ea"/>
                <a:cs typeface="+mn-cs"/>
              </a:rPr>
              <a:t> (Right to an effective remedy), </a:t>
            </a:r>
            <a:r>
              <a:rPr lang="en-GB" sz="1200" b="1" kern="1200" dirty="0">
                <a:solidFill>
                  <a:schemeClr val="tx1"/>
                </a:solidFill>
                <a:effectLst/>
                <a:latin typeface="+mn-lt"/>
                <a:ea typeface="+mn-ea"/>
                <a:cs typeface="+mn-cs"/>
              </a:rPr>
              <a:t>14</a:t>
            </a:r>
            <a:r>
              <a:rPr lang="en-GB" sz="1200" kern="1200" dirty="0">
                <a:solidFill>
                  <a:schemeClr val="tx1"/>
                </a:solidFill>
                <a:effectLst/>
                <a:latin typeface="+mn-lt"/>
                <a:ea typeface="+mn-ea"/>
                <a:cs typeface="+mn-cs"/>
              </a:rPr>
              <a:t> (Prohibition of discrimination) of the European Convention on Human Rights, as well as on the evolving interpretation of the Convention by the European Court of Human Rights, and the relevant international instruments elaborated by the Council of Europe.</a:t>
            </a:r>
            <a:endParaRPr lang="en-TR" sz="1200" kern="1200" dirty="0">
              <a:solidFill>
                <a:schemeClr val="tx1"/>
              </a:solidFill>
              <a:effectLst/>
              <a:latin typeface="+mn-lt"/>
              <a:ea typeface="+mn-ea"/>
              <a:cs typeface="+mn-cs"/>
            </a:endParaRPr>
          </a:p>
          <a:p>
            <a:endParaRPr lang="fr-FR" sz="1100" dirty="0">
              <a:latin typeface="+mj-lt"/>
            </a:endParaRPr>
          </a:p>
          <a:p>
            <a:endParaRPr lang="fr-FR" dirty="0"/>
          </a:p>
        </p:txBody>
      </p:sp>
      <p:sp>
        <p:nvSpPr>
          <p:cNvPr id="4" name="Slide Number Placeholder 3"/>
          <p:cNvSpPr>
            <a:spLocks noGrp="1"/>
          </p:cNvSpPr>
          <p:nvPr>
            <p:ph type="sldNum" sz="quarter" idx="5"/>
          </p:nvPr>
        </p:nvSpPr>
        <p:spPr/>
        <p:txBody>
          <a:bodyPr/>
          <a:lstStyle/>
          <a:p>
            <a:fld id="{1307FC5A-FCCD-4816-B2B2-C931A0ECC51B}" type="slidenum">
              <a:rPr lang="fr-FR" smtClean="0"/>
              <a:t>2</a:t>
            </a:fld>
            <a:endParaRPr lang="fr-FR"/>
          </a:p>
        </p:txBody>
      </p:sp>
    </p:spTree>
    <p:extLst>
      <p:ext uri="{BB962C8B-B14F-4D97-AF65-F5344CB8AC3E}">
        <p14:creationId xmlns:p14="http://schemas.microsoft.com/office/powerpoint/2010/main" val="258939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1307FC5A-FCCD-4816-B2B2-C931A0ECC51B}" type="slidenum">
              <a:rPr lang="fr-FR" smtClean="0"/>
              <a:t>3</a:t>
            </a:fld>
            <a:endParaRPr lang="fr-FR"/>
          </a:p>
        </p:txBody>
      </p:sp>
    </p:spTree>
    <p:extLst>
      <p:ext uri="{BB962C8B-B14F-4D97-AF65-F5344CB8AC3E}">
        <p14:creationId xmlns:p14="http://schemas.microsoft.com/office/powerpoint/2010/main" val="1016956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1307FC5A-FCCD-4816-B2B2-C931A0ECC51B}" type="slidenum">
              <a:rPr lang="fr-FR" smtClean="0"/>
              <a:t>30</a:t>
            </a:fld>
            <a:endParaRPr lang="fr-FR"/>
          </a:p>
        </p:txBody>
      </p:sp>
    </p:spTree>
    <p:extLst>
      <p:ext uri="{BB962C8B-B14F-4D97-AF65-F5344CB8AC3E}">
        <p14:creationId xmlns:p14="http://schemas.microsoft.com/office/powerpoint/2010/main" val="1158816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307FC5A-FCCD-4816-B2B2-C931A0ECC51B}" type="slidenum">
              <a:rPr lang="fr-FR" smtClean="0"/>
              <a:t>39</a:t>
            </a:fld>
            <a:endParaRPr lang="fr-FR"/>
          </a:p>
        </p:txBody>
      </p:sp>
    </p:spTree>
    <p:extLst>
      <p:ext uri="{BB962C8B-B14F-4D97-AF65-F5344CB8AC3E}">
        <p14:creationId xmlns:p14="http://schemas.microsoft.com/office/powerpoint/2010/main" val="2605642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7B75B4-BEA8-445B-94D9-557117393BA8}"/>
              </a:ext>
            </a:extLst>
          </p:cNvPr>
          <p:cNvPicPr>
            <a:picLocks noChangeAspect="1"/>
          </p:cNvPicPr>
          <p:nvPr userDrawn="1"/>
        </p:nvPicPr>
        <p:blipFill>
          <a:blip r:embed="rId2"/>
          <a:stretch>
            <a:fillRect/>
          </a:stretch>
        </p:blipFill>
        <p:spPr>
          <a:xfrm>
            <a:off x="0" y="2348880"/>
            <a:ext cx="9144000" cy="4509120"/>
          </a:xfrm>
          <a:prstGeom prst="rect">
            <a:avLst/>
          </a:prstGeom>
        </p:spPr>
      </p:pic>
      <p:sp>
        <p:nvSpPr>
          <p:cNvPr id="6" name="Espace réservé du numéro de diapositive 5"/>
          <p:cNvSpPr>
            <a:spLocks noGrp="1"/>
          </p:cNvSpPr>
          <p:nvPr>
            <p:ph type="sldNum" sz="quarter" idx="12"/>
          </p:nvPr>
        </p:nvSpPr>
        <p:spPr/>
        <p:txBody>
          <a:bodyPr/>
          <a:lstStyle/>
          <a:p>
            <a:fld id="{59A7BB8B-FA3E-48E1-9F4E-D57EC426F849}" type="slidenum">
              <a:rPr lang="fr-FR" smtClean="0"/>
              <a:t>‹#›</a:t>
            </a:fld>
            <a:endParaRPr lang="fr-FR"/>
          </a:p>
        </p:txBody>
      </p:sp>
      <p:pic>
        <p:nvPicPr>
          <p:cNvPr id="3" name="Picture 2">
            <a:extLst>
              <a:ext uri="{FF2B5EF4-FFF2-40B4-BE49-F238E27FC236}">
                <a16:creationId xmlns:a16="http://schemas.microsoft.com/office/drawing/2014/main" id="{8497A3D8-9E3C-4F42-B841-890331A6154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5208308" y="404664"/>
            <a:ext cx="1898458" cy="1424714"/>
          </a:xfrm>
          <a:prstGeom prst="rect">
            <a:avLst/>
          </a:prstGeom>
        </p:spPr>
      </p:pic>
    </p:spTree>
    <p:extLst>
      <p:ext uri="{BB962C8B-B14F-4D97-AF65-F5344CB8AC3E}">
        <p14:creationId xmlns:p14="http://schemas.microsoft.com/office/powerpoint/2010/main" val="7920766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02144"/>
        </a:solidFill>
        <a:effectLst/>
      </p:bgPr>
    </p:bg>
    <p:spTree>
      <p:nvGrpSpPr>
        <p:cNvPr id="1" name=""/>
        <p:cNvGrpSpPr/>
        <p:nvPr/>
      </p:nvGrpSpPr>
      <p:grpSpPr>
        <a:xfrm>
          <a:off x="0" y="0"/>
          <a:ext cx="0" cy="0"/>
          <a:chOff x="0" y="0"/>
          <a:chExt cx="0" cy="0"/>
        </a:xfrm>
      </p:grpSpPr>
      <p:pic>
        <p:nvPicPr>
          <p:cNvPr id="1026" name="Picture 2" descr="http://www.coe.int/org-coe-theme/images/bg-header-site.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9000"/>
                    </a14:imgEffect>
                  </a14:imgLayer>
                </a14:imgProps>
              </a:ext>
              <a:ext uri="{28A0092B-C50C-407E-A947-70E740481C1C}">
                <a14:useLocalDpi xmlns:a14="http://schemas.microsoft.com/office/drawing/2010/main" val="0"/>
              </a:ext>
            </a:extLst>
          </a:blip>
          <a:srcRect/>
          <a:stretch>
            <a:fillRect/>
          </a:stretch>
        </p:blipFill>
        <p:spPr bwMode="auto">
          <a:xfrm>
            <a:off x="4937" y="1"/>
            <a:ext cx="9139063" cy="2802646"/>
          </a:xfrm>
          <a:prstGeom prst="rect">
            <a:avLst/>
          </a:prstGeom>
          <a:noFill/>
          <a:extLst>
            <a:ext uri="{909E8E84-426E-40DD-AFC4-6F175D3DCCD1}">
              <a14:hiddenFill xmlns:a14="http://schemas.microsoft.com/office/drawing/2010/main">
                <a:solidFill>
                  <a:srgbClr val="FFFFFF"/>
                </a:solidFill>
              </a14:hiddenFill>
            </a:ext>
          </a:extLst>
        </p:spPr>
      </p:pic>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fld id="{59A7BB8B-FA3E-48E1-9F4E-D57EC426F849}" type="slidenum">
              <a:rPr lang="fr-FR" smtClean="0"/>
              <a:pPr/>
              <a:t>‹#›</a:t>
            </a:fld>
            <a:endParaRPr lang="fr-FR"/>
          </a:p>
        </p:txBody>
      </p:sp>
      <p:pic>
        <p:nvPicPr>
          <p:cNvPr id="2" name="Image 1"/>
          <p:cNvPicPr>
            <a:picLocks noChangeAspect="1"/>
          </p:cNvPicPr>
          <p:nvPr/>
        </p:nvPicPr>
        <p:blipFill rotWithShape="1">
          <a:blip r:embed="rId5" cstate="print">
            <a:extLst>
              <a:ext uri="{28A0092B-C50C-407E-A947-70E740481C1C}">
                <a14:useLocalDpi xmlns:a14="http://schemas.microsoft.com/office/drawing/2010/main" val="0"/>
              </a:ext>
            </a:extLst>
          </a:blip>
          <a:srcRect l="6815" t="14378" r="39175" b="14637"/>
          <a:stretch/>
        </p:blipFill>
        <p:spPr>
          <a:xfrm>
            <a:off x="6892651" y="498764"/>
            <a:ext cx="1999829" cy="1175657"/>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reflection blurRad="12700" stA="38000" endPos="28000" dist="5000" dir="5400000" sy="-100000" algn="bl" rotWithShape="0"/>
          </a:effectLst>
        </p:spPr>
      </p:pic>
    </p:spTree>
    <p:extLst>
      <p:ext uri="{BB962C8B-B14F-4D97-AF65-F5344CB8AC3E}">
        <p14:creationId xmlns:p14="http://schemas.microsoft.com/office/powerpoint/2010/main" val="3885381701"/>
      </p:ext>
    </p:extLst>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r" defTabSz="914400" rtl="0" eaLnBrk="1" latinLnBrk="0" hangingPunct="1">
        <a:spcBef>
          <a:spcPct val="0"/>
        </a:spcBef>
        <a:buNone/>
        <a:defRPr sz="1800" b="1" kern="1200">
          <a:solidFill>
            <a:schemeClr val="bg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1.svg"/><Relationship Id="rId7" Type="http://schemas.openxmlformats.org/officeDocument/2006/relationships/image" Target="../media/image45.svg"/><Relationship Id="rId2" Type="http://schemas.openxmlformats.org/officeDocument/2006/relationships/image" Target="../media/image40.png"/><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3.svg"/><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sv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s/_rels/slide20.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1.xml"/><Relationship Id="rId6" Type="http://schemas.openxmlformats.org/officeDocument/2006/relationships/image" Target="../media/image50.png"/><Relationship Id="rId5" Type="http://schemas.openxmlformats.org/officeDocument/2006/relationships/image" Target="../media/image49.svg"/><Relationship Id="rId4" Type="http://schemas.openxmlformats.org/officeDocument/2006/relationships/image" Target="../media/image48.png"/></Relationships>
</file>

<file path=ppt/slides/_rels/slide21.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7.svg"/><Relationship Id="rId2" Type="http://schemas.openxmlformats.org/officeDocument/2006/relationships/image" Target="../media/image56.png"/><Relationship Id="rId1" Type="http://schemas.openxmlformats.org/officeDocument/2006/relationships/slideLayout" Target="../slideLayouts/slideLayout1.xml"/><Relationship Id="rId5" Type="http://schemas.openxmlformats.org/officeDocument/2006/relationships/image" Target="../media/image59.svg"/><Relationship Id="rId4" Type="http://schemas.openxmlformats.org/officeDocument/2006/relationships/image" Target="../media/image58.png"/></Relationships>
</file>

<file path=ppt/slides/_rels/slide25.xml.rels><?xml version="1.0" encoding="UTF-8" standalone="yes"?>
<Relationships xmlns="http://schemas.openxmlformats.org/package/2006/relationships"><Relationship Id="rId3" Type="http://schemas.openxmlformats.org/officeDocument/2006/relationships/image" Target="../media/image61.svg"/><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63.svg"/><Relationship Id="rId2" Type="http://schemas.openxmlformats.org/officeDocument/2006/relationships/image" Target="../media/image62.png"/><Relationship Id="rId1" Type="http://schemas.openxmlformats.org/officeDocument/2006/relationships/slideLayout" Target="../slideLayouts/slideLayout1.xml"/><Relationship Id="rId5" Type="http://schemas.openxmlformats.org/officeDocument/2006/relationships/image" Target="../media/image65.svg"/><Relationship Id="rId4" Type="http://schemas.openxmlformats.org/officeDocument/2006/relationships/image" Target="../media/image64.png"/></Relationships>
</file>

<file path=ppt/slides/_rels/slide27.xml.rels><?xml version="1.0" encoding="UTF-8" standalone="yes"?>
<Relationships xmlns="http://schemas.openxmlformats.org/package/2006/relationships"><Relationship Id="rId8" Type="http://schemas.openxmlformats.org/officeDocument/2006/relationships/image" Target="../media/image67.svg"/><Relationship Id="rId3" Type="http://schemas.openxmlformats.org/officeDocument/2006/relationships/diagramLayout" Target="../diagrams/layout4.xml"/><Relationship Id="rId7" Type="http://schemas.openxmlformats.org/officeDocument/2006/relationships/image" Target="../media/image66.png"/><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9.svg"/><Relationship Id="rId2" Type="http://schemas.openxmlformats.org/officeDocument/2006/relationships/image" Target="../media/image6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60.png"/><Relationship Id="rId4" Type="http://schemas.openxmlformats.org/officeDocument/2006/relationships/image" Target="../media/image71.png"/></Relationships>
</file>

<file path=ppt/slides/_rels/slide31.xml.rels><?xml version="1.0" encoding="UTF-8" standalone="yes"?>
<Relationships xmlns="http://schemas.openxmlformats.org/package/2006/relationships"><Relationship Id="rId3" Type="http://schemas.openxmlformats.org/officeDocument/2006/relationships/image" Target="../media/image73.svg"/><Relationship Id="rId2" Type="http://schemas.openxmlformats.org/officeDocument/2006/relationships/image" Target="../media/image7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1.xml"/><Relationship Id="rId4" Type="http://schemas.openxmlformats.org/officeDocument/2006/relationships/image" Target="../media/image76.png"/></Relationships>
</file>

<file path=ppt/slides/_rels/slide3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7.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8.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73.svg"/><Relationship Id="rId2" Type="http://schemas.openxmlformats.org/officeDocument/2006/relationships/image" Target="../media/image79.png"/><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3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82.png"/><Relationship Id="rId4" Type="http://schemas.openxmlformats.org/officeDocument/2006/relationships/image" Target="../media/image81.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5.png"/><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Layout" Target="../diagrams/layout3.xml"/><Relationship Id="rId7" Type="http://schemas.openxmlformats.org/officeDocument/2006/relationships/image" Target="../media/image16.png"/><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iagram&#10;&#10;Description automatically generated">
            <a:extLst>
              <a:ext uri="{FF2B5EF4-FFF2-40B4-BE49-F238E27FC236}">
                <a16:creationId xmlns:a16="http://schemas.microsoft.com/office/drawing/2014/main" id="{A3F2C400-C630-4465-B5CA-A1FDC4CAC6C1}"/>
              </a:ext>
            </a:extLst>
          </p:cNvPr>
          <p:cNvPicPr>
            <a:picLocks noChangeAspect="1"/>
          </p:cNvPicPr>
          <p:nvPr/>
        </p:nvPicPr>
        <p:blipFill>
          <a:blip r:embed="rId3" cstate="print">
            <a:alphaModFix amt="45000"/>
            <a:extLst>
              <a:ext uri="{28A0092B-C50C-407E-A947-70E740481C1C}">
                <a14:useLocalDpi xmlns:a14="http://schemas.microsoft.com/office/drawing/2010/main" val="0"/>
              </a:ext>
            </a:extLst>
          </a:blip>
          <a:stretch>
            <a:fillRect/>
          </a:stretch>
        </p:blipFill>
        <p:spPr>
          <a:xfrm>
            <a:off x="5580112" y="3813042"/>
            <a:ext cx="3312368" cy="2208246"/>
          </a:xfrm>
          <a:prstGeom prst="rect">
            <a:avLst/>
          </a:prstGeom>
          <a:solidFill>
            <a:srgbClr val="102144"/>
          </a:solidFill>
        </p:spPr>
      </p:pic>
      <p:sp>
        <p:nvSpPr>
          <p:cNvPr id="6" name="ZoneTexte 5"/>
          <p:cNvSpPr txBox="1"/>
          <p:nvPr/>
        </p:nvSpPr>
        <p:spPr>
          <a:xfrm>
            <a:off x="6839015" y="6060553"/>
            <a:ext cx="1794081" cy="307777"/>
          </a:xfrm>
          <a:prstGeom prst="rect">
            <a:avLst/>
          </a:prstGeom>
          <a:noFill/>
        </p:spPr>
        <p:txBody>
          <a:bodyPr wrap="none" rtlCol="0">
            <a:spAutoFit/>
          </a:bodyPr>
          <a:lstStyle/>
          <a:p>
            <a:pPr algn="r"/>
            <a:r>
              <a:rPr lang="fr-FR" sz="1400" b="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Update: 03/10/2022</a:t>
            </a:r>
          </a:p>
        </p:txBody>
      </p:sp>
      <p:sp>
        <p:nvSpPr>
          <p:cNvPr id="4" name="ZoneTexte 3"/>
          <p:cNvSpPr txBox="1"/>
          <p:nvPr/>
        </p:nvSpPr>
        <p:spPr>
          <a:xfrm>
            <a:off x="2339752" y="1898214"/>
            <a:ext cx="6804248" cy="2178858"/>
          </a:xfrm>
          <a:prstGeom prst="rect">
            <a:avLst/>
          </a:prstGeom>
          <a:noFill/>
          <a:ln w="9525">
            <a:noFill/>
            <a:miter lim="800000"/>
            <a:headEnd/>
            <a:tailEnd/>
          </a:ln>
        </p:spPr>
        <p:txBody>
          <a:bodyPr rot="0" vert="horz" wrap="square" lIns="288000" tIns="45720" rIns="91440" bIns="45720" anchor="ctr" anchorCtr="0">
            <a:noAutofit/>
          </a:bodyPr>
          <a:lstStyle>
            <a:defPPr>
              <a:defRPr lang="fr-FR"/>
            </a:defPPr>
            <a:lvl1pPr>
              <a:lnSpc>
                <a:spcPct val="107000"/>
              </a:lnSpc>
              <a:spcAft>
                <a:spcPts val="800"/>
              </a:spcAft>
              <a:defRPr sz="2800" b="1">
                <a:solidFill>
                  <a:schemeClr val="bg1"/>
                </a:solidFill>
                <a:effectLst/>
                <a:latin typeface="Arial"/>
                <a:ea typeface="Calibri"/>
                <a:cs typeface="Times New Roman"/>
              </a:defRPr>
            </a:lvl1pPr>
          </a:lstStyle>
          <a:p>
            <a:pPr>
              <a:lnSpc>
                <a:spcPct val="100000"/>
              </a:lnSpc>
              <a:spcAft>
                <a:spcPts val="0"/>
              </a:spcAft>
            </a:pPr>
            <a:r>
              <a:rPr lang="fr-FR" sz="3600" dirty="0">
                <a:effectLst>
                  <a:outerShdw blurRad="38100" dist="38100" dir="2700000" algn="tl">
                    <a:srgbClr val="000000">
                      <a:alpha val="43137"/>
                    </a:srgbClr>
                  </a:outerShdw>
                </a:effectLst>
                <a:latin typeface="+mj-lt"/>
              </a:rPr>
              <a:t>Systèmes judiciaires européens</a:t>
            </a:r>
          </a:p>
          <a:p>
            <a:pPr>
              <a:lnSpc>
                <a:spcPct val="100000"/>
              </a:lnSpc>
              <a:spcAft>
                <a:spcPts val="0"/>
              </a:spcAft>
            </a:pPr>
            <a:r>
              <a:rPr lang="fr-FR" sz="3600" dirty="0">
                <a:effectLst>
                  <a:outerShdw blurRad="38100" dist="38100" dir="2700000" algn="tl">
                    <a:srgbClr val="000000">
                      <a:alpha val="43137"/>
                    </a:srgbClr>
                  </a:outerShdw>
                </a:effectLst>
                <a:latin typeface="+mj-lt"/>
              </a:rPr>
              <a:t>Rapport d’Evaluation de la CEPEJ</a:t>
            </a:r>
          </a:p>
          <a:p>
            <a:pPr>
              <a:lnSpc>
                <a:spcPct val="100000"/>
              </a:lnSpc>
              <a:spcAft>
                <a:spcPts val="0"/>
              </a:spcAft>
            </a:pPr>
            <a:r>
              <a:rPr lang="fr-FR" sz="3600" b="0" dirty="0">
                <a:effectLst>
                  <a:outerShdw blurRad="38100" dist="38100" dir="2700000" algn="tl">
                    <a:srgbClr val="000000">
                      <a:alpha val="43137"/>
                    </a:srgbClr>
                  </a:outerShdw>
                </a:effectLst>
                <a:latin typeface="+mj-lt"/>
              </a:rPr>
              <a:t>Edition 2022 (données 2020)</a:t>
            </a:r>
            <a:endParaRPr lang="en-GB" sz="3600" b="0"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991757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C2C59D-3C6A-4E23-B8E8-0C26B8CAF92F}"/>
              </a:ext>
            </a:extLst>
          </p:cNvPr>
          <p:cNvSpPr>
            <a:spLocks noGrp="1"/>
          </p:cNvSpPr>
          <p:nvPr>
            <p:ph type="sldNum" sz="quarter" idx="12"/>
          </p:nvPr>
        </p:nvSpPr>
        <p:spPr/>
        <p:txBody>
          <a:bodyPr/>
          <a:lstStyle/>
          <a:p>
            <a:fld id="{59A7BB8B-FA3E-48E1-9F4E-D57EC426F849}" type="slidenum">
              <a:rPr lang="fr-FR" smtClean="0"/>
              <a:t>10</a:t>
            </a:fld>
            <a:endParaRPr lang="fr-FR"/>
          </a:p>
        </p:txBody>
      </p:sp>
      <p:sp>
        <p:nvSpPr>
          <p:cNvPr id="4" name="Zone de texte 2">
            <a:extLst>
              <a:ext uri="{FF2B5EF4-FFF2-40B4-BE49-F238E27FC236}">
                <a16:creationId xmlns:a16="http://schemas.microsoft.com/office/drawing/2014/main" id="{1B68C9B1-EC46-4FBF-A96F-13DD9703D52F}"/>
              </a:ext>
            </a:extLst>
          </p:cNvPr>
          <p:cNvSpPr txBox="1">
            <a:spLocks noChangeArrowheads="1"/>
          </p:cNvSpPr>
          <p:nvPr/>
        </p:nvSpPr>
        <p:spPr bwMode="auto">
          <a:xfrm>
            <a:off x="6228184" y="5445224"/>
            <a:ext cx="2736304" cy="648072"/>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GB" sz="1400" b="1" dirty="0">
                <a:solidFill>
                  <a:schemeClr val="bg1"/>
                </a:solidFill>
                <a:effectLst>
                  <a:outerShdw blurRad="38100" dist="38100" dir="2700000" algn="tl">
                    <a:srgbClr val="000000">
                      <a:alpha val="43137"/>
                    </a:srgbClr>
                  </a:outerShdw>
                </a:effectLst>
                <a:latin typeface="+mj-lt"/>
                <a:ea typeface="Calibri"/>
                <a:cs typeface="Arial" panose="020B0604020202020204" pitchFamily="34" charset="0"/>
              </a:rPr>
              <a:t>0,80% au </a:t>
            </a:r>
            <a:r>
              <a:rPr lang="en-GB" sz="1400" b="1" dirty="0" err="1">
                <a:solidFill>
                  <a:schemeClr val="bg1"/>
                </a:solidFill>
                <a:effectLst>
                  <a:outerShdw blurRad="38100" dist="38100" dir="2700000" algn="tl">
                    <a:srgbClr val="000000">
                      <a:alpha val="43137"/>
                    </a:srgbClr>
                  </a:outerShdw>
                </a:effectLst>
                <a:latin typeface="+mj-lt"/>
                <a:ea typeface="Calibri"/>
                <a:cs typeface="Arial" panose="020B0604020202020204" pitchFamily="34" charset="0"/>
              </a:rPr>
              <a:t>Monténégro</a:t>
            </a:r>
            <a:r>
              <a:rPr lang="en-GB" sz="1400" b="1" dirty="0">
                <a:solidFill>
                  <a:schemeClr val="bg1"/>
                </a:solidFill>
                <a:effectLst>
                  <a:outerShdw blurRad="38100" dist="38100" dir="2700000" algn="tl">
                    <a:srgbClr val="000000">
                      <a:alpha val="43137"/>
                    </a:srgbClr>
                  </a:outerShdw>
                </a:effectLst>
                <a:latin typeface="+mj-lt"/>
                <a:ea typeface="Calibri"/>
                <a:cs typeface="Arial" panose="020B0604020202020204" pitchFamily="34" charset="0"/>
              </a:rPr>
              <a:t> </a:t>
            </a:r>
          </a:p>
          <a:p>
            <a:pPr>
              <a:lnSpc>
                <a:spcPct val="115000"/>
              </a:lnSpc>
              <a:spcAft>
                <a:spcPts val="1000"/>
              </a:spcAft>
            </a:pPr>
            <a:r>
              <a:rPr lang="en-GB" sz="1400" b="1" dirty="0">
                <a:solidFill>
                  <a:schemeClr val="bg1"/>
                </a:solidFill>
                <a:effectLst>
                  <a:outerShdw blurRad="38100" dist="38100" dir="2700000" algn="tl">
                    <a:srgbClr val="000000">
                      <a:alpha val="43137"/>
                    </a:srgbClr>
                  </a:outerShdw>
                </a:effectLst>
                <a:latin typeface="+mj-lt"/>
                <a:ea typeface="Calibri"/>
                <a:cs typeface="Arial" panose="020B0604020202020204" pitchFamily="34" charset="0"/>
              </a:rPr>
              <a:t>0,73% </a:t>
            </a:r>
            <a:r>
              <a:rPr lang="en-GB" sz="1400" b="1" dirty="0" err="1">
                <a:solidFill>
                  <a:schemeClr val="bg1"/>
                </a:solidFill>
                <a:effectLst>
                  <a:outerShdw blurRad="38100" dist="38100" dir="2700000" algn="tl">
                    <a:srgbClr val="000000">
                      <a:alpha val="43137"/>
                    </a:srgbClr>
                  </a:outerShdw>
                </a:effectLst>
                <a:latin typeface="+mj-lt"/>
                <a:ea typeface="Calibri"/>
                <a:cs typeface="Arial" panose="020B0604020202020204" pitchFamily="34" charset="0"/>
              </a:rPr>
              <a:t>en</a:t>
            </a:r>
            <a:r>
              <a:rPr lang="en-GB" sz="1400" b="1" dirty="0">
                <a:solidFill>
                  <a:schemeClr val="bg1"/>
                </a:solidFill>
                <a:effectLst>
                  <a:outerShdw blurRad="38100" dist="38100" dir="2700000" algn="tl">
                    <a:srgbClr val="000000">
                      <a:alpha val="43137"/>
                    </a:srgbClr>
                  </a:outerShdw>
                </a:effectLst>
                <a:latin typeface="+mj-lt"/>
                <a:ea typeface="Calibri"/>
                <a:cs typeface="Arial" panose="020B0604020202020204" pitchFamily="34" charset="0"/>
              </a:rPr>
              <a:t> </a:t>
            </a:r>
            <a:r>
              <a:rPr lang="en-GB" sz="1400" b="1" dirty="0" err="1">
                <a:solidFill>
                  <a:schemeClr val="bg1"/>
                </a:solidFill>
                <a:effectLst>
                  <a:outerShdw blurRad="38100" dist="38100" dir="2700000" algn="tl">
                    <a:srgbClr val="000000">
                      <a:alpha val="43137"/>
                    </a:srgbClr>
                  </a:outerShdw>
                </a:effectLst>
                <a:latin typeface="+mj-lt"/>
                <a:ea typeface="Calibri"/>
                <a:cs typeface="Arial" panose="020B0604020202020204" pitchFamily="34" charset="0"/>
              </a:rPr>
              <a:t>Bosnie-Herzégovine</a:t>
            </a:r>
            <a:r>
              <a:rPr lang="en-GB" sz="1400" b="1" dirty="0">
                <a:solidFill>
                  <a:schemeClr val="bg1"/>
                </a:solidFill>
                <a:effectLst>
                  <a:outerShdw blurRad="38100" dist="38100" dir="2700000" algn="tl">
                    <a:srgbClr val="000000">
                      <a:alpha val="43137"/>
                    </a:srgbClr>
                  </a:outerShdw>
                </a:effectLst>
                <a:latin typeface="+mj-lt"/>
                <a:ea typeface="Calibri"/>
                <a:cs typeface="Arial" panose="020B0604020202020204" pitchFamily="34" charset="0"/>
              </a:rPr>
              <a:t> </a:t>
            </a:r>
            <a:br>
              <a:rPr lang="fr-FR" sz="900" b="1" dirty="0">
                <a:solidFill>
                  <a:schemeClr val="bg1"/>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br>
            <a:endParaRPr lang="en-GB" sz="1200" b="1" dirty="0">
              <a:solidFill>
                <a:schemeClr val="bg1"/>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endParaRPr>
          </a:p>
        </p:txBody>
      </p:sp>
      <p:grpSp>
        <p:nvGrpSpPr>
          <p:cNvPr id="11" name="Group 10">
            <a:extLst>
              <a:ext uri="{FF2B5EF4-FFF2-40B4-BE49-F238E27FC236}">
                <a16:creationId xmlns:a16="http://schemas.microsoft.com/office/drawing/2014/main" id="{586D7370-96FF-4C52-941B-EA93DAB7190F}"/>
              </a:ext>
            </a:extLst>
          </p:cNvPr>
          <p:cNvGrpSpPr/>
          <p:nvPr/>
        </p:nvGrpSpPr>
        <p:grpSpPr>
          <a:xfrm>
            <a:off x="467544" y="2793304"/>
            <a:ext cx="5198607" cy="3634429"/>
            <a:chOff x="477888" y="2764558"/>
            <a:chExt cx="5198607" cy="3634429"/>
          </a:xfrm>
        </p:grpSpPr>
        <p:pic>
          <p:nvPicPr>
            <p:cNvPr id="3" name="Picture 2">
              <a:extLst>
                <a:ext uri="{FF2B5EF4-FFF2-40B4-BE49-F238E27FC236}">
                  <a16:creationId xmlns:a16="http://schemas.microsoft.com/office/drawing/2014/main" id="{91C7020E-0D7D-4322-BEC7-B9617DA4B832}"/>
                </a:ext>
              </a:extLst>
            </p:cNvPr>
            <p:cNvPicPr>
              <a:picLocks noChangeAspect="1"/>
            </p:cNvPicPr>
            <p:nvPr/>
          </p:nvPicPr>
          <p:blipFill rotWithShape="1">
            <a:blip r:embed="rId2">
              <a:extLst>
                <a:ext uri="{28A0092B-C50C-407E-A947-70E740481C1C}">
                  <a14:useLocalDpi xmlns:a14="http://schemas.microsoft.com/office/drawing/2010/main" val="0"/>
                </a:ext>
              </a:extLst>
            </a:blip>
            <a:srcRect l="345" r="1635"/>
            <a:stretch/>
          </p:blipFill>
          <p:spPr>
            <a:xfrm>
              <a:off x="621904" y="2786533"/>
              <a:ext cx="5054591" cy="3575422"/>
            </a:xfrm>
            <a:prstGeom prst="rect">
              <a:avLst/>
            </a:prstGeom>
            <a:ln w="76200">
              <a:noFill/>
            </a:ln>
          </p:spPr>
        </p:pic>
        <p:sp>
          <p:nvSpPr>
            <p:cNvPr id="5" name="Rectangle 4">
              <a:extLst>
                <a:ext uri="{FF2B5EF4-FFF2-40B4-BE49-F238E27FC236}">
                  <a16:creationId xmlns:a16="http://schemas.microsoft.com/office/drawing/2014/main" id="{76A87F69-1071-4B03-BFAD-B4EC9D4ADC0E}"/>
                </a:ext>
              </a:extLst>
            </p:cNvPr>
            <p:cNvSpPr/>
            <p:nvPr/>
          </p:nvSpPr>
          <p:spPr>
            <a:xfrm>
              <a:off x="2411760" y="6136558"/>
              <a:ext cx="1340072" cy="262429"/>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b="1" dirty="0">
                  <a:solidFill>
                    <a:schemeClr val="tx1"/>
                  </a:solidFill>
                </a:rPr>
                <a:t>PIB par habitant (€)</a:t>
              </a:r>
              <a:endParaRPr lang="en-GB" sz="1000" b="1" dirty="0">
                <a:solidFill>
                  <a:schemeClr val="tx1"/>
                </a:solidFill>
              </a:endParaRPr>
            </a:p>
          </p:txBody>
        </p:sp>
        <p:sp>
          <p:nvSpPr>
            <p:cNvPr id="6" name="Rectangle 5">
              <a:extLst>
                <a:ext uri="{FF2B5EF4-FFF2-40B4-BE49-F238E27FC236}">
                  <a16:creationId xmlns:a16="http://schemas.microsoft.com/office/drawing/2014/main" id="{279CF18D-DAF2-4226-8BB2-F5D614D66D5C}"/>
                </a:ext>
              </a:extLst>
            </p:cNvPr>
            <p:cNvSpPr/>
            <p:nvPr/>
          </p:nvSpPr>
          <p:spPr>
            <a:xfrm>
              <a:off x="477888" y="2764558"/>
              <a:ext cx="1152128" cy="144016"/>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b="1" dirty="0">
                  <a:solidFill>
                    <a:schemeClr val="tx1"/>
                  </a:solidFill>
                </a:rPr>
                <a:t>JSB % du PIB</a:t>
              </a:r>
              <a:endParaRPr lang="en-GB" sz="1000" b="1" dirty="0">
                <a:solidFill>
                  <a:schemeClr val="tx1"/>
                </a:solidFill>
              </a:endParaRPr>
            </a:p>
          </p:txBody>
        </p:sp>
      </p:grpSp>
      <p:sp>
        <p:nvSpPr>
          <p:cNvPr id="8" name="Rectangle 7">
            <a:extLst>
              <a:ext uri="{FF2B5EF4-FFF2-40B4-BE49-F238E27FC236}">
                <a16:creationId xmlns:a16="http://schemas.microsoft.com/office/drawing/2014/main" id="{2E57242C-D6BD-4F8A-92AC-B51818E0843B}"/>
              </a:ext>
            </a:extLst>
          </p:cNvPr>
          <p:cNvSpPr/>
          <p:nvPr/>
        </p:nvSpPr>
        <p:spPr>
          <a:xfrm>
            <a:off x="5940152" y="2819052"/>
            <a:ext cx="2880320" cy="8354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t>Les pays à faible PIB par habitant</a:t>
            </a:r>
            <a:endParaRPr lang="en-GB" dirty="0"/>
          </a:p>
        </p:txBody>
      </p:sp>
      <p:sp>
        <p:nvSpPr>
          <p:cNvPr id="12" name="Rectangle 11">
            <a:extLst>
              <a:ext uri="{FF2B5EF4-FFF2-40B4-BE49-F238E27FC236}">
                <a16:creationId xmlns:a16="http://schemas.microsoft.com/office/drawing/2014/main" id="{8D67F79F-C4BD-4345-BD70-1F7225E3AF49}"/>
              </a:ext>
            </a:extLst>
          </p:cNvPr>
          <p:cNvSpPr/>
          <p:nvPr/>
        </p:nvSpPr>
        <p:spPr>
          <a:xfrm>
            <a:off x="1312382" y="1765763"/>
            <a:ext cx="6946306"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b="1" dirty="0"/>
              <a:t>Quels sont les pays qui investissent le plus dans leur système judiciaire ?</a:t>
            </a:r>
            <a:endParaRPr lang="en-GB" sz="2800" b="1" dirty="0"/>
          </a:p>
        </p:txBody>
      </p:sp>
      <p:sp>
        <p:nvSpPr>
          <p:cNvPr id="10" name="Arrow: Up 9">
            <a:extLst>
              <a:ext uri="{FF2B5EF4-FFF2-40B4-BE49-F238E27FC236}">
                <a16:creationId xmlns:a16="http://schemas.microsoft.com/office/drawing/2014/main" id="{7B160FF8-F59D-4DB3-82D8-DD14D1B4A97C}"/>
              </a:ext>
            </a:extLst>
          </p:cNvPr>
          <p:cNvSpPr/>
          <p:nvPr/>
        </p:nvSpPr>
        <p:spPr>
          <a:xfrm>
            <a:off x="6122638" y="3717032"/>
            <a:ext cx="537594" cy="720080"/>
          </a:xfrm>
          <a:prstGeom prst="upArrow">
            <a:avLst/>
          </a:prstGeom>
          <a:gradFill>
            <a:gsLst>
              <a:gs pos="46000">
                <a:schemeClr val="bg1">
                  <a:lumMod val="75000"/>
                </a:schemeClr>
              </a:gs>
              <a:gs pos="70000">
                <a:schemeClr val="bg1">
                  <a:lumMod val="95000"/>
                </a:schemeClr>
              </a:gs>
              <a:gs pos="0">
                <a:schemeClr val="bg1">
                  <a:lumMod val="95000"/>
                </a:schemeClr>
              </a:gs>
              <a:gs pos="24000">
                <a:schemeClr val="bg1">
                  <a:lumMod val="65000"/>
                </a:schemeClr>
              </a:gs>
              <a:gs pos="0">
                <a:schemeClr val="bg1">
                  <a:lumMod val="50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F65D89AE-D9A2-4665-B5AE-2EA4CDFEFBDC}"/>
              </a:ext>
            </a:extLst>
          </p:cNvPr>
          <p:cNvSpPr/>
          <p:nvPr/>
        </p:nvSpPr>
        <p:spPr>
          <a:xfrm>
            <a:off x="6804248" y="3878392"/>
            <a:ext cx="1738536"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t>investissent davantage en </a:t>
            </a:r>
          </a:p>
          <a:p>
            <a:r>
              <a:rPr lang="fr-FR" dirty="0"/>
              <a:t>% du PIB</a:t>
            </a:r>
          </a:p>
        </p:txBody>
      </p:sp>
    </p:spTree>
    <p:extLst>
      <p:ext uri="{BB962C8B-B14F-4D97-AF65-F5344CB8AC3E}">
        <p14:creationId xmlns:p14="http://schemas.microsoft.com/office/powerpoint/2010/main" val="1247512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6014D8-2E57-457B-8E52-9ECF9F01665B}"/>
              </a:ext>
            </a:extLst>
          </p:cNvPr>
          <p:cNvSpPr>
            <a:spLocks noGrp="1"/>
          </p:cNvSpPr>
          <p:nvPr>
            <p:ph type="sldNum" sz="quarter" idx="12"/>
          </p:nvPr>
        </p:nvSpPr>
        <p:spPr/>
        <p:txBody>
          <a:bodyPr/>
          <a:lstStyle/>
          <a:p>
            <a:fld id="{59A7BB8B-FA3E-48E1-9F4E-D57EC426F849}" type="slidenum">
              <a:rPr lang="fr-FR" smtClean="0"/>
              <a:t>11</a:t>
            </a:fld>
            <a:endParaRPr lang="fr-FR"/>
          </a:p>
        </p:txBody>
      </p:sp>
      <p:sp>
        <p:nvSpPr>
          <p:cNvPr id="3" name="Rectangle 2">
            <a:extLst>
              <a:ext uri="{FF2B5EF4-FFF2-40B4-BE49-F238E27FC236}">
                <a16:creationId xmlns:a16="http://schemas.microsoft.com/office/drawing/2014/main" id="{0B5EB944-0487-4DBA-875C-829DFE999A7F}"/>
              </a:ext>
            </a:extLst>
          </p:cNvPr>
          <p:cNvSpPr/>
          <p:nvPr/>
        </p:nvSpPr>
        <p:spPr>
          <a:xfrm>
            <a:off x="1312382" y="1765763"/>
            <a:ext cx="6946306"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b="1" dirty="0"/>
              <a:t>Évolution du budget du système judiciaire approuvé moyen</a:t>
            </a:r>
            <a:endParaRPr lang="en-GB" sz="2800" b="1" dirty="0"/>
          </a:p>
        </p:txBody>
      </p:sp>
      <p:sp>
        <p:nvSpPr>
          <p:cNvPr id="8" name="Rectangle 7">
            <a:extLst>
              <a:ext uri="{FF2B5EF4-FFF2-40B4-BE49-F238E27FC236}">
                <a16:creationId xmlns:a16="http://schemas.microsoft.com/office/drawing/2014/main" id="{1EE22382-A404-494C-9EE3-A9F9A2EA98BD}"/>
              </a:ext>
            </a:extLst>
          </p:cNvPr>
          <p:cNvSpPr/>
          <p:nvPr/>
        </p:nvSpPr>
        <p:spPr>
          <a:xfrm>
            <a:off x="5364088" y="5960752"/>
            <a:ext cx="1189112" cy="2230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000" dirty="0"/>
              <a:t>Graphique 2.5</a:t>
            </a:r>
            <a:endParaRPr lang="en-GB" sz="1000" dirty="0"/>
          </a:p>
        </p:txBody>
      </p:sp>
      <p:sp>
        <p:nvSpPr>
          <p:cNvPr id="7" name="Rectangle 6">
            <a:extLst>
              <a:ext uri="{FF2B5EF4-FFF2-40B4-BE49-F238E27FC236}">
                <a16:creationId xmlns:a16="http://schemas.microsoft.com/office/drawing/2014/main" id="{50AB54F4-E1B2-4700-9BBE-AEF56F40467B}"/>
              </a:ext>
            </a:extLst>
          </p:cNvPr>
          <p:cNvSpPr/>
          <p:nvPr/>
        </p:nvSpPr>
        <p:spPr>
          <a:xfrm>
            <a:off x="1043608" y="3418052"/>
            <a:ext cx="2736304" cy="162018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7200" dirty="0"/>
              <a:t>+8%</a:t>
            </a:r>
            <a:endParaRPr lang="en-GB" sz="7200" dirty="0"/>
          </a:p>
        </p:txBody>
      </p:sp>
      <p:sp>
        <p:nvSpPr>
          <p:cNvPr id="4" name="Rectangle 3">
            <a:extLst>
              <a:ext uri="{FF2B5EF4-FFF2-40B4-BE49-F238E27FC236}">
                <a16:creationId xmlns:a16="http://schemas.microsoft.com/office/drawing/2014/main" id="{C696C361-6BE3-4B8E-90F8-76202B15AB9B}"/>
              </a:ext>
            </a:extLst>
          </p:cNvPr>
          <p:cNvSpPr/>
          <p:nvPr/>
        </p:nvSpPr>
        <p:spPr>
          <a:xfrm>
            <a:off x="2051720" y="4653136"/>
            <a:ext cx="1728192"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600" dirty="0"/>
              <a:t>Entre 2018 et 2020</a:t>
            </a:r>
            <a:endParaRPr lang="en-GB" sz="1600" dirty="0"/>
          </a:p>
        </p:txBody>
      </p:sp>
      <p:pic>
        <p:nvPicPr>
          <p:cNvPr id="5" name="Picture 4">
            <a:extLst>
              <a:ext uri="{FF2B5EF4-FFF2-40B4-BE49-F238E27FC236}">
                <a16:creationId xmlns:a16="http://schemas.microsoft.com/office/drawing/2014/main" id="{873473D3-23D2-4208-A6FE-BC811E93AB51}"/>
              </a:ext>
            </a:extLst>
          </p:cNvPr>
          <p:cNvPicPr>
            <a:picLocks noChangeAspect="1"/>
          </p:cNvPicPr>
          <p:nvPr/>
        </p:nvPicPr>
        <p:blipFill>
          <a:blip r:embed="rId2"/>
          <a:stretch>
            <a:fillRect/>
          </a:stretch>
        </p:blipFill>
        <p:spPr>
          <a:xfrm>
            <a:off x="4192685" y="2629859"/>
            <a:ext cx="4907705" cy="3407959"/>
          </a:xfrm>
          <a:prstGeom prst="rect">
            <a:avLst/>
          </a:prstGeom>
        </p:spPr>
      </p:pic>
      <p:sp>
        <p:nvSpPr>
          <p:cNvPr id="9" name="Rectangle 1">
            <a:extLst>
              <a:ext uri="{FF2B5EF4-FFF2-40B4-BE49-F238E27FC236}">
                <a16:creationId xmlns:a16="http://schemas.microsoft.com/office/drawing/2014/main" id="{2A0A9B22-66A2-47FA-89E8-985ED5EEEA3E}"/>
              </a:ext>
            </a:extLst>
          </p:cNvPr>
          <p:cNvSpPr>
            <a:spLocks noChangeArrowheads="1"/>
          </p:cNvSpPr>
          <p:nvPr/>
        </p:nvSpPr>
        <p:spPr bwMode="auto">
          <a:xfrm>
            <a:off x="5364088" y="6235173"/>
            <a:ext cx="3096344" cy="528358"/>
          </a:xfrm>
          <a:prstGeom prst="rect">
            <a:avLst/>
          </a:prstGeom>
          <a:noFill/>
          <a:ln>
            <a:noFill/>
          </a:ln>
          <a:effec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900" b="0" i="0" u="none" strike="noStrike" cap="none" normalizeH="0" baseline="0" dirty="0">
                <a:ln>
                  <a:noFill/>
                </a:ln>
                <a:solidFill>
                  <a:schemeClr val="bg1"/>
                </a:solidFill>
                <a:effectLst/>
                <a:latin typeface="inherit"/>
              </a:rPr>
              <a:t>Ce graphique montre la moyenne ajustée du budget approuvé du système judiciaire. Seules les valeurs des pays qui ont fourni des données pour tous les cycles de 2010 à 2020 sont incluses dans cette suite chronologique.</a:t>
            </a:r>
            <a:r>
              <a:rPr kumimoji="0" lang="fr-FR" altLang="en-US" sz="900" b="0" i="0" u="none" strike="noStrike" cap="none" normalizeH="0" baseline="0" dirty="0">
                <a:ln>
                  <a:noFill/>
                </a:ln>
                <a:solidFill>
                  <a:schemeClr val="bg1"/>
                </a:solidFill>
                <a:effectLst/>
              </a:rPr>
              <a:t> </a:t>
            </a:r>
            <a:endParaRPr kumimoji="0" lang="fr-FR" altLang="en-US" sz="900" b="0" i="0" u="none" strike="noStrike" cap="none" normalizeH="0" baseline="0" dirty="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3940597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67833A7-CDD0-49DD-98A6-774BEA306DF2}"/>
              </a:ext>
            </a:extLst>
          </p:cNvPr>
          <p:cNvSpPr>
            <a:spLocks noGrp="1"/>
          </p:cNvSpPr>
          <p:nvPr>
            <p:ph type="sldNum" sz="quarter" idx="12"/>
          </p:nvPr>
        </p:nvSpPr>
        <p:spPr/>
        <p:txBody>
          <a:bodyPr/>
          <a:lstStyle/>
          <a:p>
            <a:fld id="{59A7BB8B-FA3E-48E1-9F4E-D57EC426F849}" type="slidenum">
              <a:rPr lang="fr-FR" smtClean="0"/>
              <a:t>12</a:t>
            </a:fld>
            <a:endParaRPr lang="fr-FR"/>
          </a:p>
        </p:txBody>
      </p:sp>
      <p:sp>
        <p:nvSpPr>
          <p:cNvPr id="3" name="Rectangle 2">
            <a:extLst>
              <a:ext uri="{FF2B5EF4-FFF2-40B4-BE49-F238E27FC236}">
                <a16:creationId xmlns:a16="http://schemas.microsoft.com/office/drawing/2014/main" id="{31C42991-CAD2-40D7-B224-07C0484FE0F0}"/>
              </a:ext>
            </a:extLst>
          </p:cNvPr>
          <p:cNvSpPr/>
          <p:nvPr/>
        </p:nvSpPr>
        <p:spPr>
          <a:xfrm>
            <a:off x="1312382" y="1765763"/>
            <a:ext cx="6946306"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b="1" dirty="0"/>
              <a:t>Les composantes du budget du système judiciaire</a:t>
            </a:r>
            <a:endParaRPr lang="en-GB" sz="2800" b="1" dirty="0"/>
          </a:p>
        </p:txBody>
      </p:sp>
      <p:sp>
        <p:nvSpPr>
          <p:cNvPr id="5" name="Rectangle 4">
            <a:extLst>
              <a:ext uri="{FF2B5EF4-FFF2-40B4-BE49-F238E27FC236}">
                <a16:creationId xmlns:a16="http://schemas.microsoft.com/office/drawing/2014/main" id="{F3AA4E8D-B30B-45B6-A62D-B94120021A07}"/>
              </a:ext>
            </a:extLst>
          </p:cNvPr>
          <p:cNvSpPr/>
          <p:nvPr/>
        </p:nvSpPr>
        <p:spPr>
          <a:xfrm>
            <a:off x="5547714" y="2629859"/>
            <a:ext cx="3488781" cy="3354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fr-FR" sz="1800" dirty="0">
                <a:effectLst/>
                <a:latin typeface="Calibri" panose="020F0502020204030204" pitchFamily="34" charset="0"/>
                <a:ea typeface="Calibri" panose="020F0502020204030204" pitchFamily="34" charset="0"/>
                <a:cs typeface="Times New Roman" panose="02020603050405020304" pitchFamily="18" charset="0"/>
              </a:rPr>
              <a:t>Les pays d'Europe de l'Est dépensent proportionnellement plus pour les services de poursuite (30 % ou plus du budget du système judiciaire).</a:t>
            </a:r>
          </a:p>
          <a:p>
            <a:pPr marL="285750" indent="-285750">
              <a:buFont typeface="Arial" panose="020B0604020202020204" pitchFamily="34" charset="0"/>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fr-FR" sz="1800" dirty="0">
                <a:effectLst/>
                <a:latin typeface="Calibri" panose="020F0502020204030204" pitchFamily="34" charset="0"/>
                <a:ea typeface="Calibri" panose="020F0502020204030204" pitchFamily="34" charset="0"/>
                <a:cs typeface="Times New Roman" panose="02020603050405020304" pitchFamily="18" charset="0"/>
              </a:rPr>
              <a:t>Les pays d'Europe du Nord et de Common Law investissent relativement plus dans l'aide judiciaire (24 % ou plus du budget du système judiciaire).</a:t>
            </a:r>
            <a:endParaRPr lang="en-GB" dirty="0"/>
          </a:p>
        </p:txBody>
      </p:sp>
      <p:sp>
        <p:nvSpPr>
          <p:cNvPr id="6" name="Rectangle 5">
            <a:extLst>
              <a:ext uri="{FF2B5EF4-FFF2-40B4-BE49-F238E27FC236}">
                <a16:creationId xmlns:a16="http://schemas.microsoft.com/office/drawing/2014/main" id="{6A721A0A-0CCF-43EC-A130-ACBF783D44CC}"/>
              </a:ext>
            </a:extLst>
          </p:cNvPr>
          <p:cNvSpPr/>
          <p:nvPr/>
        </p:nvSpPr>
        <p:spPr>
          <a:xfrm>
            <a:off x="539552" y="5965433"/>
            <a:ext cx="1152128" cy="1910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000" dirty="0"/>
              <a:t> Graphique 2.6</a:t>
            </a:r>
            <a:endParaRPr lang="en-GB" sz="1000" dirty="0"/>
          </a:p>
        </p:txBody>
      </p:sp>
      <p:pic>
        <p:nvPicPr>
          <p:cNvPr id="4" name="Picture 3">
            <a:extLst>
              <a:ext uri="{FF2B5EF4-FFF2-40B4-BE49-F238E27FC236}">
                <a16:creationId xmlns:a16="http://schemas.microsoft.com/office/drawing/2014/main" id="{275D2A33-7944-43F5-8A14-49CAA83FB788}"/>
              </a:ext>
            </a:extLst>
          </p:cNvPr>
          <p:cNvPicPr>
            <a:picLocks noChangeAspect="1"/>
          </p:cNvPicPr>
          <p:nvPr/>
        </p:nvPicPr>
        <p:blipFill>
          <a:blip r:embed="rId2"/>
          <a:stretch>
            <a:fillRect/>
          </a:stretch>
        </p:blipFill>
        <p:spPr>
          <a:xfrm>
            <a:off x="549626" y="2904976"/>
            <a:ext cx="4810161" cy="3060457"/>
          </a:xfrm>
          <a:prstGeom prst="rect">
            <a:avLst/>
          </a:prstGeom>
        </p:spPr>
      </p:pic>
    </p:spTree>
    <p:extLst>
      <p:ext uri="{BB962C8B-B14F-4D97-AF65-F5344CB8AC3E}">
        <p14:creationId xmlns:p14="http://schemas.microsoft.com/office/powerpoint/2010/main" val="2645751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B49E137-DB20-4EC5-AC38-FB2E92003952}"/>
              </a:ext>
            </a:extLst>
          </p:cNvPr>
          <p:cNvSpPr>
            <a:spLocks noGrp="1"/>
          </p:cNvSpPr>
          <p:nvPr>
            <p:ph type="sldNum" sz="quarter" idx="12"/>
          </p:nvPr>
        </p:nvSpPr>
        <p:spPr/>
        <p:txBody>
          <a:bodyPr/>
          <a:lstStyle/>
          <a:p>
            <a:fld id="{59A7BB8B-FA3E-48E1-9F4E-D57EC426F849}" type="slidenum">
              <a:rPr lang="fr-FR" smtClean="0"/>
              <a:t>13</a:t>
            </a:fld>
            <a:endParaRPr lang="fr-FR"/>
          </a:p>
        </p:txBody>
      </p:sp>
      <p:sp>
        <p:nvSpPr>
          <p:cNvPr id="3" name="Rectangle 2">
            <a:extLst>
              <a:ext uri="{FF2B5EF4-FFF2-40B4-BE49-F238E27FC236}">
                <a16:creationId xmlns:a16="http://schemas.microsoft.com/office/drawing/2014/main" id="{C427DC77-9E87-4BF0-BC49-E7B4A413CE0D}"/>
              </a:ext>
            </a:extLst>
          </p:cNvPr>
          <p:cNvSpPr/>
          <p:nvPr/>
        </p:nvSpPr>
        <p:spPr>
          <a:xfrm>
            <a:off x="1312382" y="1765763"/>
            <a:ext cx="6946306"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800" b="1" dirty="0"/>
              <a:t>Budget alloué aux tribunaux</a:t>
            </a:r>
            <a:endParaRPr lang="en-GB" sz="2800" b="1" dirty="0"/>
          </a:p>
        </p:txBody>
      </p:sp>
      <p:sp>
        <p:nvSpPr>
          <p:cNvPr id="8" name="Rectangle 7">
            <a:extLst>
              <a:ext uri="{FF2B5EF4-FFF2-40B4-BE49-F238E27FC236}">
                <a16:creationId xmlns:a16="http://schemas.microsoft.com/office/drawing/2014/main" id="{AD75576B-E899-4917-89B2-6DA8F2DFE0EF}"/>
              </a:ext>
            </a:extLst>
          </p:cNvPr>
          <p:cNvSpPr/>
          <p:nvPr/>
        </p:nvSpPr>
        <p:spPr>
          <a:xfrm>
            <a:off x="251520" y="2568531"/>
            <a:ext cx="3744416" cy="34563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Le budget alloué aux tribunaux semble être lié à :</a:t>
            </a:r>
          </a:p>
          <a:p>
            <a:pPr algn="ctr"/>
            <a:endParaRPr lang="it-IT" dirty="0"/>
          </a:p>
          <a:p>
            <a:pPr marL="285750" indent="-285750">
              <a:buFont typeface="Arial" panose="020B0604020202020204" pitchFamily="34" charset="0"/>
              <a:buChar char="•"/>
            </a:pPr>
            <a:r>
              <a:rPr lang="it-IT" dirty="0"/>
              <a:t>La richesse d'un pays</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dirty="0"/>
              <a:t>Le nombre de tribunaux</a:t>
            </a:r>
          </a:p>
          <a:p>
            <a:pPr algn="ctr"/>
            <a:endParaRPr lang="en-US" dirty="0"/>
          </a:p>
          <a:p>
            <a:pPr algn="ctr"/>
            <a:r>
              <a:rPr lang="fr-FR" dirty="0"/>
              <a:t>Les salaires continuent à représenter la part la plus importante du budget des tribunaux (70%).</a:t>
            </a:r>
          </a:p>
          <a:p>
            <a:pPr algn="ctr"/>
            <a:r>
              <a:rPr lang="en-GB" dirty="0"/>
              <a:t>Irlande</a:t>
            </a:r>
            <a:r>
              <a:rPr lang="en-US" dirty="0"/>
              <a:t>          37%</a:t>
            </a:r>
          </a:p>
          <a:p>
            <a:pPr algn="ctr"/>
            <a:r>
              <a:rPr lang="en-GB" dirty="0" err="1"/>
              <a:t>Lituanie</a:t>
            </a:r>
            <a:r>
              <a:rPr lang="en-GB" dirty="0"/>
              <a:t>          88%</a:t>
            </a:r>
          </a:p>
        </p:txBody>
      </p:sp>
      <p:sp>
        <p:nvSpPr>
          <p:cNvPr id="9" name="Rectangle 8">
            <a:extLst>
              <a:ext uri="{FF2B5EF4-FFF2-40B4-BE49-F238E27FC236}">
                <a16:creationId xmlns:a16="http://schemas.microsoft.com/office/drawing/2014/main" id="{2AC4E8E7-4C1F-4F8A-96EC-B9150FF89C93}"/>
              </a:ext>
            </a:extLst>
          </p:cNvPr>
          <p:cNvSpPr/>
          <p:nvPr/>
        </p:nvSpPr>
        <p:spPr>
          <a:xfrm>
            <a:off x="7164288" y="5905924"/>
            <a:ext cx="1368152" cy="2664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000" dirty="0"/>
              <a:t>Graphique 2.12</a:t>
            </a:r>
            <a:endParaRPr lang="en-GB" sz="1000" dirty="0"/>
          </a:p>
        </p:txBody>
      </p:sp>
      <p:pic>
        <p:nvPicPr>
          <p:cNvPr id="4" name="Picture 3">
            <a:extLst>
              <a:ext uri="{FF2B5EF4-FFF2-40B4-BE49-F238E27FC236}">
                <a16:creationId xmlns:a16="http://schemas.microsoft.com/office/drawing/2014/main" id="{FE62B8C4-C45A-41C4-AE21-88530B2161F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043084" y="2780928"/>
            <a:ext cx="4590235" cy="2962913"/>
          </a:xfrm>
          <a:prstGeom prst="rect">
            <a:avLst/>
          </a:prstGeom>
        </p:spPr>
      </p:pic>
      <p:sp>
        <p:nvSpPr>
          <p:cNvPr id="5" name="Arrow: Right 4">
            <a:extLst>
              <a:ext uri="{FF2B5EF4-FFF2-40B4-BE49-F238E27FC236}">
                <a16:creationId xmlns:a16="http://schemas.microsoft.com/office/drawing/2014/main" id="{F44AFEC7-B291-47BA-A4B6-4D3000AAE876}"/>
              </a:ext>
            </a:extLst>
          </p:cNvPr>
          <p:cNvSpPr/>
          <p:nvPr/>
        </p:nvSpPr>
        <p:spPr>
          <a:xfrm>
            <a:off x="2051720" y="5472747"/>
            <a:ext cx="360040" cy="1511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Arrow: Right 9">
            <a:extLst>
              <a:ext uri="{FF2B5EF4-FFF2-40B4-BE49-F238E27FC236}">
                <a16:creationId xmlns:a16="http://schemas.microsoft.com/office/drawing/2014/main" id="{72862FA3-1058-4757-B25A-32293B14264E}"/>
              </a:ext>
            </a:extLst>
          </p:cNvPr>
          <p:cNvSpPr/>
          <p:nvPr/>
        </p:nvSpPr>
        <p:spPr>
          <a:xfrm>
            <a:off x="2195736" y="5754816"/>
            <a:ext cx="360040" cy="1511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90725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47750ED-FE27-4492-B966-B3968B3AB816}"/>
              </a:ext>
            </a:extLst>
          </p:cNvPr>
          <p:cNvSpPr>
            <a:spLocks noGrp="1"/>
          </p:cNvSpPr>
          <p:nvPr>
            <p:ph type="sldNum" sz="quarter" idx="12"/>
          </p:nvPr>
        </p:nvSpPr>
        <p:spPr/>
        <p:txBody>
          <a:bodyPr/>
          <a:lstStyle/>
          <a:p>
            <a:fld id="{59A7BB8B-FA3E-48E1-9F4E-D57EC426F849}" type="slidenum">
              <a:rPr lang="fr-FR" smtClean="0"/>
              <a:t>14</a:t>
            </a:fld>
            <a:endParaRPr lang="fr-FR" dirty="0"/>
          </a:p>
        </p:txBody>
      </p:sp>
      <p:sp>
        <p:nvSpPr>
          <p:cNvPr id="3" name="Rectangle 2">
            <a:extLst>
              <a:ext uri="{FF2B5EF4-FFF2-40B4-BE49-F238E27FC236}">
                <a16:creationId xmlns:a16="http://schemas.microsoft.com/office/drawing/2014/main" id="{9F98B157-70F7-471F-8269-C6052A6A0823}"/>
              </a:ext>
            </a:extLst>
          </p:cNvPr>
          <p:cNvSpPr/>
          <p:nvPr/>
        </p:nvSpPr>
        <p:spPr>
          <a:xfrm>
            <a:off x="1312382" y="1570347"/>
            <a:ext cx="6946306"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800" b="1" dirty="0"/>
              <a:t>Aide judiciaire</a:t>
            </a:r>
            <a:endParaRPr lang="en-GB" sz="2800" b="1" dirty="0"/>
          </a:p>
        </p:txBody>
      </p:sp>
      <p:sp>
        <p:nvSpPr>
          <p:cNvPr id="4" name="Rectangle 3">
            <a:extLst>
              <a:ext uri="{FF2B5EF4-FFF2-40B4-BE49-F238E27FC236}">
                <a16:creationId xmlns:a16="http://schemas.microsoft.com/office/drawing/2014/main" id="{99C7471F-880C-49C9-8573-2F2E3DCA530B}"/>
              </a:ext>
            </a:extLst>
          </p:cNvPr>
          <p:cNvSpPr/>
          <p:nvPr/>
        </p:nvSpPr>
        <p:spPr>
          <a:xfrm>
            <a:off x="755576" y="2280420"/>
            <a:ext cx="7931224"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Tous les pays </a:t>
            </a:r>
            <a:r>
              <a:rPr lang="fr-FR" u="sng" dirty="0"/>
              <a:t>continuent</a:t>
            </a:r>
            <a:r>
              <a:rPr lang="fr-FR" dirty="0"/>
              <a:t> à mettre en œuvre un système d’aide judiciaire en matière pénale et autre que pénale, conformément aux exigences de la Convention européenne des droits de l'homme et à la jurisprudence de la Cour européenne.</a:t>
            </a:r>
          </a:p>
        </p:txBody>
      </p:sp>
      <p:sp>
        <p:nvSpPr>
          <p:cNvPr id="8" name="Rectangle 7">
            <a:extLst>
              <a:ext uri="{FF2B5EF4-FFF2-40B4-BE49-F238E27FC236}">
                <a16:creationId xmlns:a16="http://schemas.microsoft.com/office/drawing/2014/main" id="{5CC9042E-4926-4E1E-B934-34201351BCC7}"/>
              </a:ext>
            </a:extLst>
          </p:cNvPr>
          <p:cNvSpPr/>
          <p:nvPr/>
        </p:nvSpPr>
        <p:spPr>
          <a:xfrm>
            <a:off x="7164288" y="3545575"/>
            <a:ext cx="1616982" cy="26192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00" dirty="0"/>
              <a:t>Certains pays ont tendance à avoir un faible montant par affaire d'aide judiciaire et un nombre élevé d'affaires bénéficiant d'une aide judiciaire, tandis que d'autres choisissent de fournir un montant plus élevé pour un nombre plus faible d'affaires.</a:t>
            </a:r>
            <a:endParaRPr lang="en-GB" sz="1300" dirty="0"/>
          </a:p>
        </p:txBody>
      </p:sp>
      <p:pic>
        <p:nvPicPr>
          <p:cNvPr id="5" name="Picture 4">
            <a:extLst>
              <a:ext uri="{FF2B5EF4-FFF2-40B4-BE49-F238E27FC236}">
                <a16:creationId xmlns:a16="http://schemas.microsoft.com/office/drawing/2014/main" id="{B7587D2E-42D0-4325-984C-EDC2A001BDC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3802098"/>
            <a:ext cx="7293031" cy="2248921"/>
          </a:xfrm>
          <a:prstGeom prst="rect">
            <a:avLst/>
          </a:prstGeom>
        </p:spPr>
      </p:pic>
      <p:sp>
        <p:nvSpPr>
          <p:cNvPr id="10" name="Rectangle 9">
            <a:extLst>
              <a:ext uri="{FF2B5EF4-FFF2-40B4-BE49-F238E27FC236}">
                <a16:creationId xmlns:a16="http://schemas.microsoft.com/office/drawing/2014/main" id="{866D0EBE-0376-4956-AE9B-E909CABF4EA5}"/>
              </a:ext>
            </a:extLst>
          </p:cNvPr>
          <p:cNvSpPr/>
          <p:nvPr/>
        </p:nvSpPr>
        <p:spPr>
          <a:xfrm>
            <a:off x="287524" y="5898388"/>
            <a:ext cx="1368152" cy="2664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000" dirty="0"/>
              <a:t>Graphique 2.30</a:t>
            </a:r>
            <a:endParaRPr lang="en-GB" sz="1000" dirty="0"/>
          </a:p>
        </p:txBody>
      </p:sp>
    </p:spTree>
    <p:extLst>
      <p:ext uri="{BB962C8B-B14F-4D97-AF65-F5344CB8AC3E}">
        <p14:creationId xmlns:p14="http://schemas.microsoft.com/office/powerpoint/2010/main" val="33144766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30F91A0-EACA-4C94-9EBC-3522B26703FA}"/>
              </a:ext>
            </a:extLst>
          </p:cNvPr>
          <p:cNvSpPr>
            <a:spLocks noGrp="1"/>
          </p:cNvSpPr>
          <p:nvPr>
            <p:ph type="sldNum" sz="quarter" idx="12"/>
          </p:nvPr>
        </p:nvSpPr>
        <p:spPr/>
        <p:txBody>
          <a:bodyPr/>
          <a:lstStyle/>
          <a:p>
            <a:fld id="{59A7BB8B-FA3E-48E1-9F4E-D57EC426F849}" type="slidenum">
              <a:rPr lang="fr-FR" smtClean="0"/>
              <a:t>15</a:t>
            </a:fld>
            <a:endParaRPr lang="fr-FR" dirty="0"/>
          </a:p>
        </p:txBody>
      </p:sp>
      <p:sp>
        <p:nvSpPr>
          <p:cNvPr id="3" name="Rectangle 2">
            <a:extLst>
              <a:ext uri="{FF2B5EF4-FFF2-40B4-BE49-F238E27FC236}">
                <a16:creationId xmlns:a16="http://schemas.microsoft.com/office/drawing/2014/main" id="{840B736D-CE0C-43C8-97CA-A50011531C96}"/>
              </a:ext>
            </a:extLst>
          </p:cNvPr>
          <p:cNvSpPr/>
          <p:nvPr/>
        </p:nvSpPr>
        <p:spPr>
          <a:xfrm>
            <a:off x="1514126" y="1628800"/>
            <a:ext cx="5146106"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800" b="1" dirty="0"/>
              <a:t>PROFESSIONNELS DE LA JUSTICE:  </a:t>
            </a:r>
            <a:r>
              <a:rPr lang="it-IT" sz="3200" b="1" dirty="0"/>
              <a:t>Juges</a:t>
            </a:r>
            <a:endParaRPr lang="en-GB" sz="3200" b="1" dirty="0"/>
          </a:p>
        </p:txBody>
      </p:sp>
      <p:sp>
        <p:nvSpPr>
          <p:cNvPr id="6" name="Rectangle 5">
            <a:extLst>
              <a:ext uri="{FF2B5EF4-FFF2-40B4-BE49-F238E27FC236}">
                <a16:creationId xmlns:a16="http://schemas.microsoft.com/office/drawing/2014/main" id="{9CB78DE3-F621-4199-BC60-47DB9C4D01B3}"/>
              </a:ext>
            </a:extLst>
          </p:cNvPr>
          <p:cNvSpPr/>
          <p:nvPr/>
        </p:nvSpPr>
        <p:spPr>
          <a:xfrm>
            <a:off x="611560" y="5589240"/>
            <a:ext cx="216024" cy="1096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it-IT" sz="1000" dirty="0">
                <a:solidFill>
                  <a:schemeClr val="bg1"/>
                </a:solidFill>
              </a:rPr>
              <a:t>Carte 3.2</a:t>
            </a:r>
            <a:endParaRPr lang="en-GB" sz="1000" dirty="0">
              <a:solidFill>
                <a:schemeClr val="bg1"/>
              </a:solidFill>
            </a:endParaRPr>
          </a:p>
        </p:txBody>
      </p:sp>
      <p:grpSp>
        <p:nvGrpSpPr>
          <p:cNvPr id="7" name="Group 6">
            <a:extLst>
              <a:ext uri="{FF2B5EF4-FFF2-40B4-BE49-F238E27FC236}">
                <a16:creationId xmlns:a16="http://schemas.microsoft.com/office/drawing/2014/main" id="{299336AA-706C-4BB3-AD12-A068971974C8}"/>
              </a:ext>
            </a:extLst>
          </p:cNvPr>
          <p:cNvGrpSpPr/>
          <p:nvPr/>
        </p:nvGrpSpPr>
        <p:grpSpPr>
          <a:xfrm>
            <a:off x="6902896" y="2852936"/>
            <a:ext cx="2133600" cy="2252628"/>
            <a:chOff x="1043608" y="3418052"/>
            <a:chExt cx="2736304" cy="2930302"/>
          </a:xfrm>
        </p:grpSpPr>
        <p:sp>
          <p:nvSpPr>
            <p:cNvPr id="8" name="Rectangle 7">
              <a:extLst>
                <a:ext uri="{FF2B5EF4-FFF2-40B4-BE49-F238E27FC236}">
                  <a16:creationId xmlns:a16="http://schemas.microsoft.com/office/drawing/2014/main" id="{C5A9481E-008B-4AD7-8D24-BD6BA7215E7D}"/>
                </a:ext>
              </a:extLst>
            </p:cNvPr>
            <p:cNvSpPr/>
            <p:nvPr/>
          </p:nvSpPr>
          <p:spPr>
            <a:xfrm>
              <a:off x="1043608" y="3418052"/>
              <a:ext cx="2736304" cy="16201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7200" dirty="0"/>
                <a:t>22,2</a:t>
              </a:r>
              <a:endParaRPr lang="en-GB" sz="7200" dirty="0"/>
            </a:p>
          </p:txBody>
        </p:sp>
        <p:sp>
          <p:nvSpPr>
            <p:cNvPr id="9" name="Rectangle 8">
              <a:extLst>
                <a:ext uri="{FF2B5EF4-FFF2-40B4-BE49-F238E27FC236}">
                  <a16:creationId xmlns:a16="http://schemas.microsoft.com/office/drawing/2014/main" id="{F9994F78-2686-44EA-A357-75CE7CE5FCCA}"/>
                </a:ext>
              </a:extLst>
            </p:cNvPr>
            <p:cNvSpPr/>
            <p:nvPr/>
          </p:nvSpPr>
          <p:spPr>
            <a:xfrm>
              <a:off x="1047378" y="4485286"/>
              <a:ext cx="2284055" cy="18630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sz="1400" dirty="0"/>
            </a:p>
            <a:p>
              <a:endParaRPr lang="it-IT" sz="1400" dirty="0"/>
            </a:p>
            <a:p>
              <a:r>
                <a:rPr lang="it-IT" sz="1400" dirty="0"/>
                <a:t>juges par 100 000 habitants en moyenne</a:t>
              </a:r>
            </a:p>
            <a:p>
              <a:endParaRPr lang="it-IT" sz="1400" dirty="0"/>
            </a:p>
            <a:p>
              <a:endParaRPr lang="it-IT" sz="1400" dirty="0"/>
            </a:p>
            <a:p>
              <a:endParaRPr lang="en-GB" sz="1400" dirty="0"/>
            </a:p>
          </p:txBody>
        </p:sp>
      </p:grpSp>
      <p:pic>
        <p:nvPicPr>
          <p:cNvPr id="5" name="Picture 4">
            <a:extLst>
              <a:ext uri="{FF2B5EF4-FFF2-40B4-BE49-F238E27FC236}">
                <a16:creationId xmlns:a16="http://schemas.microsoft.com/office/drawing/2014/main" id="{5C409BFF-750F-486E-B9D7-E8AFD3EF3A64}"/>
              </a:ext>
            </a:extLst>
          </p:cNvPr>
          <p:cNvPicPr>
            <a:picLocks noChangeAspect="1"/>
          </p:cNvPicPr>
          <p:nvPr/>
        </p:nvPicPr>
        <p:blipFill>
          <a:blip r:embed="rId2"/>
          <a:stretch>
            <a:fillRect/>
          </a:stretch>
        </p:blipFill>
        <p:spPr>
          <a:xfrm>
            <a:off x="1045838" y="2492896"/>
            <a:ext cx="5314939" cy="4281811"/>
          </a:xfrm>
          <a:prstGeom prst="rect">
            <a:avLst/>
          </a:prstGeom>
        </p:spPr>
      </p:pic>
    </p:spTree>
    <p:extLst>
      <p:ext uri="{BB962C8B-B14F-4D97-AF65-F5344CB8AC3E}">
        <p14:creationId xmlns:p14="http://schemas.microsoft.com/office/powerpoint/2010/main" val="4201371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68A0EB6-0FFE-42B9-BD37-B31553A31B36}"/>
              </a:ext>
            </a:extLst>
          </p:cNvPr>
          <p:cNvSpPr>
            <a:spLocks noGrp="1"/>
          </p:cNvSpPr>
          <p:nvPr>
            <p:ph type="sldNum" sz="quarter" idx="12"/>
          </p:nvPr>
        </p:nvSpPr>
        <p:spPr/>
        <p:txBody>
          <a:bodyPr/>
          <a:lstStyle/>
          <a:p>
            <a:fld id="{59A7BB8B-FA3E-48E1-9F4E-D57EC426F849}" type="slidenum">
              <a:rPr lang="fr-FR" smtClean="0"/>
              <a:t>16</a:t>
            </a:fld>
            <a:endParaRPr lang="fr-FR"/>
          </a:p>
        </p:txBody>
      </p:sp>
      <p:sp>
        <p:nvSpPr>
          <p:cNvPr id="4" name="Rectangle 3">
            <a:extLst>
              <a:ext uri="{FF2B5EF4-FFF2-40B4-BE49-F238E27FC236}">
                <a16:creationId xmlns:a16="http://schemas.microsoft.com/office/drawing/2014/main" id="{AF9D2AA1-B5B8-49B2-8F32-8F283DE69FED}"/>
              </a:ext>
            </a:extLst>
          </p:cNvPr>
          <p:cNvSpPr/>
          <p:nvPr/>
        </p:nvSpPr>
        <p:spPr>
          <a:xfrm>
            <a:off x="1514126" y="1556792"/>
            <a:ext cx="5434138"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800" b="1" dirty="0"/>
              <a:t>PROFESSIONNELS DE LA JUSTICE: </a:t>
            </a:r>
            <a:r>
              <a:rPr lang="it-IT" sz="3200" b="1" dirty="0"/>
              <a:t>Personnel non-juge </a:t>
            </a:r>
            <a:endParaRPr lang="en-GB" sz="3200" b="1" dirty="0"/>
          </a:p>
        </p:txBody>
      </p:sp>
      <p:pic>
        <p:nvPicPr>
          <p:cNvPr id="5" name="Picture 4">
            <a:extLst>
              <a:ext uri="{FF2B5EF4-FFF2-40B4-BE49-F238E27FC236}">
                <a16:creationId xmlns:a16="http://schemas.microsoft.com/office/drawing/2014/main" id="{287E8A00-75A2-499F-BCBC-C442D1AEFAF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30053" y="3064033"/>
            <a:ext cx="6402439" cy="3558914"/>
          </a:xfrm>
          <a:prstGeom prst="rect">
            <a:avLst/>
          </a:prstGeom>
        </p:spPr>
      </p:pic>
      <p:sp>
        <p:nvSpPr>
          <p:cNvPr id="12" name="Rectangle 11">
            <a:extLst>
              <a:ext uri="{FF2B5EF4-FFF2-40B4-BE49-F238E27FC236}">
                <a16:creationId xmlns:a16="http://schemas.microsoft.com/office/drawing/2014/main" id="{215EF0B6-F70B-4A8E-90D0-47380BF74661}"/>
              </a:ext>
            </a:extLst>
          </p:cNvPr>
          <p:cNvSpPr/>
          <p:nvPr/>
        </p:nvSpPr>
        <p:spPr>
          <a:xfrm>
            <a:off x="791250" y="2581511"/>
            <a:ext cx="6402440" cy="3755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a:solidFill>
                  <a:schemeClr val="bg1"/>
                </a:solidFill>
              </a:rPr>
              <a:t>Nombre de personnels non-juge pour 100 000 habitants par rapport au nombre de juges professionnels pour 100 000 habitants ; nombre de personnels non-juge par juge professionnel</a:t>
            </a:r>
            <a:endParaRPr lang="en-GB" sz="1200" b="1" dirty="0">
              <a:solidFill>
                <a:schemeClr val="bg1"/>
              </a:solidFill>
            </a:endParaRPr>
          </a:p>
        </p:txBody>
      </p:sp>
      <p:sp>
        <p:nvSpPr>
          <p:cNvPr id="13" name="Rectangle 12">
            <a:extLst>
              <a:ext uri="{FF2B5EF4-FFF2-40B4-BE49-F238E27FC236}">
                <a16:creationId xmlns:a16="http://schemas.microsoft.com/office/drawing/2014/main" id="{D6841C07-410B-436F-B8E4-D3432A4AEA06}"/>
              </a:ext>
            </a:extLst>
          </p:cNvPr>
          <p:cNvSpPr/>
          <p:nvPr/>
        </p:nvSpPr>
        <p:spPr>
          <a:xfrm>
            <a:off x="755576" y="6525344"/>
            <a:ext cx="999922"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000" dirty="0"/>
              <a:t>Graphique 3.13</a:t>
            </a:r>
            <a:endParaRPr lang="en-GB" sz="1000" dirty="0"/>
          </a:p>
        </p:txBody>
      </p:sp>
      <p:grpSp>
        <p:nvGrpSpPr>
          <p:cNvPr id="3" name="Group 2">
            <a:extLst>
              <a:ext uri="{FF2B5EF4-FFF2-40B4-BE49-F238E27FC236}">
                <a16:creationId xmlns:a16="http://schemas.microsoft.com/office/drawing/2014/main" id="{95990115-BA86-49AD-BAC7-00D2846AAAC2}"/>
              </a:ext>
            </a:extLst>
          </p:cNvPr>
          <p:cNvGrpSpPr/>
          <p:nvPr/>
        </p:nvGrpSpPr>
        <p:grpSpPr>
          <a:xfrm>
            <a:off x="6804248" y="2204864"/>
            <a:ext cx="2469487" cy="3513241"/>
            <a:chOff x="6896437" y="2836012"/>
            <a:chExt cx="2469487" cy="3513241"/>
          </a:xfrm>
        </p:grpSpPr>
        <p:grpSp>
          <p:nvGrpSpPr>
            <p:cNvPr id="14" name="Group 13">
              <a:extLst>
                <a:ext uri="{FF2B5EF4-FFF2-40B4-BE49-F238E27FC236}">
                  <a16:creationId xmlns:a16="http://schemas.microsoft.com/office/drawing/2014/main" id="{F328A0D5-AC8D-4E5B-9065-AF478102485D}"/>
                </a:ext>
              </a:extLst>
            </p:cNvPr>
            <p:cNvGrpSpPr/>
            <p:nvPr/>
          </p:nvGrpSpPr>
          <p:grpSpPr>
            <a:xfrm>
              <a:off x="6896437" y="2836012"/>
              <a:ext cx="2247563" cy="2084769"/>
              <a:chOff x="1043608" y="3418052"/>
              <a:chExt cx="2736304" cy="3384046"/>
            </a:xfrm>
          </p:grpSpPr>
          <p:sp>
            <p:nvSpPr>
              <p:cNvPr id="15" name="Rectangle 14">
                <a:extLst>
                  <a:ext uri="{FF2B5EF4-FFF2-40B4-BE49-F238E27FC236}">
                    <a16:creationId xmlns:a16="http://schemas.microsoft.com/office/drawing/2014/main" id="{FA718477-8035-4BD9-9B12-EECC5A924D7C}"/>
                  </a:ext>
                </a:extLst>
              </p:cNvPr>
              <p:cNvSpPr/>
              <p:nvPr/>
            </p:nvSpPr>
            <p:spPr>
              <a:xfrm>
                <a:off x="1043608" y="3418052"/>
                <a:ext cx="2736304" cy="16201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7200" dirty="0"/>
                  <a:t>3,9</a:t>
                </a:r>
                <a:endParaRPr lang="en-GB" sz="7200" dirty="0"/>
              </a:p>
            </p:txBody>
          </p:sp>
          <p:sp>
            <p:nvSpPr>
              <p:cNvPr id="16" name="Rectangle 15">
                <a:extLst>
                  <a:ext uri="{FF2B5EF4-FFF2-40B4-BE49-F238E27FC236}">
                    <a16:creationId xmlns:a16="http://schemas.microsoft.com/office/drawing/2014/main" id="{0346788D-8A7B-41F3-A288-9871A7BE4D6B}"/>
                  </a:ext>
                </a:extLst>
              </p:cNvPr>
              <p:cNvSpPr/>
              <p:nvPr/>
            </p:nvSpPr>
            <p:spPr>
              <a:xfrm>
                <a:off x="1806779" y="5038232"/>
                <a:ext cx="1779155" cy="17638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dirty="0"/>
              </a:p>
              <a:p>
                <a:endParaRPr lang="en-GB" sz="1400" dirty="0"/>
              </a:p>
              <a:p>
                <a:r>
                  <a:rPr lang="fr-FR" sz="1400" dirty="0"/>
                  <a:t>Ratio entre le personnel non-juge et les juges professionnels</a:t>
                </a:r>
              </a:p>
              <a:p>
                <a:endParaRPr lang="en-GB" sz="1400" dirty="0"/>
              </a:p>
              <a:p>
                <a:endParaRPr lang="en-GB" sz="1400" dirty="0"/>
              </a:p>
              <a:p>
                <a:endParaRPr lang="en-GB" sz="1400" dirty="0"/>
              </a:p>
            </p:txBody>
          </p:sp>
        </p:grpSp>
        <p:grpSp>
          <p:nvGrpSpPr>
            <p:cNvPr id="17" name="Group 16">
              <a:extLst>
                <a:ext uri="{FF2B5EF4-FFF2-40B4-BE49-F238E27FC236}">
                  <a16:creationId xmlns:a16="http://schemas.microsoft.com/office/drawing/2014/main" id="{FFEFBAAC-B950-4187-B2F4-B5A5574E6149}"/>
                </a:ext>
              </a:extLst>
            </p:cNvPr>
            <p:cNvGrpSpPr/>
            <p:nvPr/>
          </p:nvGrpSpPr>
          <p:grpSpPr>
            <a:xfrm>
              <a:off x="7290165" y="4931316"/>
              <a:ext cx="2075759" cy="1417937"/>
              <a:chOff x="7466143" y="4898216"/>
              <a:chExt cx="2075759" cy="1417937"/>
            </a:xfrm>
          </p:grpSpPr>
          <p:sp>
            <p:nvSpPr>
              <p:cNvPr id="18" name="Rectangle 17">
                <a:extLst>
                  <a:ext uri="{FF2B5EF4-FFF2-40B4-BE49-F238E27FC236}">
                    <a16:creationId xmlns:a16="http://schemas.microsoft.com/office/drawing/2014/main" id="{9468DE4A-521B-450B-A90F-B75BCEF6E971}"/>
                  </a:ext>
                </a:extLst>
              </p:cNvPr>
              <p:cNvSpPr/>
              <p:nvPr/>
            </p:nvSpPr>
            <p:spPr>
              <a:xfrm>
                <a:off x="7466143" y="4898216"/>
                <a:ext cx="1694504" cy="10866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dirty="0"/>
              </a:p>
              <a:p>
                <a:endParaRPr lang="en-GB" sz="1400" dirty="0"/>
              </a:p>
              <a:p>
                <a:r>
                  <a:rPr lang="en-GB" sz="3200" dirty="0"/>
                  <a:t>1</a:t>
                </a:r>
                <a:r>
                  <a:rPr lang="en-GB" sz="1400" dirty="0"/>
                  <a:t> au Luxembourg</a:t>
                </a:r>
              </a:p>
              <a:p>
                <a:endParaRPr lang="en-GB" sz="1400" dirty="0"/>
              </a:p>
              <a:p>
                <a:r>
                  <a:rPr lang="en-GB" sz="2800" dirty="0"/>
                  <a:t>9,4</a:t>
                </a:r>
                <a:endParaRPr lang="en-GB" sz="1400" dirty="0"/>
              </a:p>
              <a:p>
                <a:endParaRPr lang="en-GB" sz="1400" dirty="0"/>
              </a:p>
              <a:p>
                <a:endParaRPr lang="en-GB" sz="1400" dirty="0"/>
              </a:p>
              <a:p>
                <a:endParaRPr lang="en-GB" sz="1400" dirty="0"/>
              </a:p>
            </p:txBody>
          </p:sp>
          <p:sp>
            <p:nvSpPr>
              <p:cNvPr id="19" name="Rectangle 18">
                <a:extLst>
                  <a:ext uri="{FF2B5EF4-FFF2-40B4-BE49-F238E27FC236}">
                    <a16:creationId xmlns:a16="http://schemas.microsoft.com/office/drawing/2014/main" id="{5EF0107B-6A07-4258-9B6D-70B2CBE252EF}"/>
                  </a:ext>
                </a:extLst>
              </p:cNvPr>
              <p:cNvSpPr/>
              <p:nvPr/>
            </p:nvSpPr>
            <p:spPr>
              <a:xfrm>
                <a:off x="8008519" y="5634652"/>
                <a:ext cx="1533383" cy="681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dirty="0"/>
              </a:p>
              <a:p>
                <a:endParaRPr lang="en-GB" sz="1400" dirty="0"/>
              </a:p>
              <a:p>
                <a:r>
                  <a:rPr lang="en-GB" sz="1400" dirty="0"/>
                  <a:t>à Malte et en Irlande du Nord</a:t>
                </a:r>
              </a:p>
              <a:p>
                <a:endParaRPr lang="en-GB" sz="1400" dirty="0"/>
              </a:p>
              <a:p>
                <a:endParaRPr lang="en-GB" sz="1400" dirty="0"/>
              </a:p>
              <a:p>
                <a:endParaRPr lang="en-GB" sz="1400" dirty="0"/>
              </a:p>
            </p:txBody>
          </p:sp>
        </p:grpSp>
      </p:grpSp>
      <p:sp>
        <p:nvSpPr>
          <p:cNvPr id="20" name="Rectangle 19">
            <a:extLst>
              <a:ext uri="{FF2B5EF4-FFF2-40B4-BE49-F238E27FC236}">
                <a16:creationId xmlns:a16="http://schemas.microsoft.com/office/drawing/2014/main" id="{BB2F880E-6686-4B62-812B-3A247C04CA59}"/>
              </a:ext>
            </a:extLst>
          </p:cNvPr>
          <p:cNvSpPr/>
          <p:nvPr/>
        </p:nvSpPr>
        <p:spPr>
          <a:xfrm>
            <a:off x="7193690" y="5287758"/>
            <a:ext cx="1826426" cy="10866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sz="1400" dirty="0"/>
          </a:p>
          <a:p>
            <a:endParaRPr lang="it-IT" sz="1400" dirty="0"/>
          </a:p>
          <a:p>
            <a:r>
              <a:rPr lang="it-IT" sz="3200" dirty="0"/>
              <a:t>15</a:t>
            </a:r>
            <a:endParaRPr lang="it-IT" sz="1400" dirty="0"/>
          </a:p>
          <a:p>
            <a:endParaRPr lang="it-IT" sz="1400" dirty="0"/>
          </a:p>
          <a:p>
            <a:endParaRPr lang="en-GB" sz="1400" dirty="0"/>
          </a:p>
        </p:txBody>
      </p:sp>
      <p:sp>
        <p:nvSpPr>
          <p:cNvPr id="21" name="Rectangle 20">
            <a:extLst>
              <a:ext uri="{FF2B5EF4-FFF2-40B4-BE49-F238E27FC236}">
                <a16:creationId xmlns:a16="http://schemas.microsoft.com/office/drawing/2014/main" id="{AA79E043-72F7-4329-96F2-E339B2AE1995}"/>
              </a:ext>
            </a:extLst>
          </p:cNvPr>
          <p:cNvSpPr/>
          <p:nvPr/>
        </p:nvSpPr>
        <p:spPr>
          <a:xfrm>
            <a:off x="7665660" y="5833767"/>
            <a:ext cx="1529414" cy="424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dirty="0"/>
              <a:t>Etats membres ont mis en place des </a:t>
            </a:r>
            <a:r>
              <a:rPr lang="fr-FR" sz="1400" i="1" dirty="0"/>
              <a:t>Rechtspfleger</a:t>
            </a:r>
            <a:r>
              <a:rPr lang="fr-FR" sz="1400" dirty="0"/>
              <a:t> </a:t>
            </a:r>
            <a:endParaRPr lang="en-GB" sz="1400" dirty="0"/>
          </a:p>
        </p:txBody>
      </p:sp>
    </p:spTree>
    <p:extLst>
      <p:ext uri="{BB962C8B-B14F-4D97-AF65-F5344CB8AC3E}">
        <p14:creationId xmlns:p14="http://schemas.microsoft.com/office/powerpoint/2010/main" val="3503005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FF98B26-FDD1-42A3-9D39-72726487A56E}"/>
              </a:ext>
            </a:extLst>
          </p:cNvPr>
          <p:cNvSpPr>
            <a:spLocks noGrp="1"/>
          </p:cNvSpPr>
          <p:nvPr>
            <p:ph type="sldNum" sz="quarter" idx="12"/>
          </p:nvPr>
        </p:nvSpPr>
        <p:spPr/>
        <p:txBody>
          <a:bodyPr/>
          <a:lstStyle/>
          <a:p>
            <a:fld id="{59A7BB8B-FA3E-48E1-9F4E-D57EC426F849}" type="slidenum">
              <a:rPr lang="fr-FR" smtClean="0"/>
              <a:t>17</a:t>
            </a:fld>
            <a:endParaRPr lang="fr-FR"/>
          </a:p>
        </p:txBody>
      </p:sp>
      <p:sp>
        <p:nvSpPr>
          <p:cNvPr id="3" name="Rectangle 2">
            <a:extLst>
              <a:ext uri="{FF2B5EF4-FFF2-40B4-BE49-F238E27FC236}">
                <a16:creationId xmlns:a16="http://schemas.microsoft.com/office/drawing/2014/main" id="{73932ED9-7888-46E1-B326-9C7DF72BE10B}"/>
              </a:ext>
            </a:extLst>
          </p:cNvPr>
          <p:cNvSpPr/>
          <p:nvPr/>
        </p:nvSpPr>
        <p:spPr>
          <a:xfrm>
            <a:off x="1403648" y="1073638"/>
            <a:ext cx="5821431" cy="864096"/>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800" b="1" dirty="0"/>
              <a:t>PROFESSIONNELS DE LA JUSTICE: </a:t>
            </a:r>
          </a:p>
          <a:p>
            <a:r>
              <a:rPr lang="it-IT" sz="3200" b="1" dirty="0"/>
              <a:t>Procureurs</a:t>
            </a:r>
            <a:endParaRPr lang="en-GB" sz="3200" b="1" dirty="0"/>
          </a:p>
        </p:txBody>
      </p:sp>
      <p:grpSp>
        <p:nvGrpSpPr>
          <p:cNvPr id="7" name="Group 6">
            <a:extLst>
              <a:ext uri="{FF2B5EF4-FFF2-40B4-BE49-F238E27FC236}">
                <a16:creationId xmlns:a16="http://schemas.microsoft.com/office/drawing/2014/main" id="{2CD6FB2F-7836-4019-A580-ED9C20C685FF}"/>
              </a:ext>
            </a:extLst>
          </p:cNvPr>
          <p:cNvGrpSpPr/>
          <p:nvPr/>
        </p:nvGrpSpPr>
        <p:grpSpPr>
          <a:xfrm>
            <a:off x="-469918" y="5261728"/>
            <a:ext cx="3307778" cy="1094622"/>
            <a:chOff x="542751" y="3296608"/>
            <a:chExt cx="3913238" cy="1863069"/>
          </a:xfrm>
        </p:grpSpPr>
        <p:sp>
          <p:nvSpPr>
            <p:cNvPr id="8" name="Rectangle 7">
              <a:extLst>
                <a:ext uri="{FF2B5EF4-FFF2-40B4-BE49-F238E27FC236}">
                  <a16:creationId xmlns:a16="http://schemas.microsoft.com/office/drawing/2014/main" id="{24FE4767-8EC1-4C40-B8B2-6619C8D5778F}"/>
                </a:ext>
              </a:extLst>
            </p:cNvPr>
            <p:cNvSpPr/>
            <p:nvPr/>
          </p:nvSpPr>
          <p:spPr>
            <a:xfrm>
              <a:off x="542751" y="3418052"/>
              <a:ext cx="3237161" cy="16201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5400" dirty="0"/>
                <a:t>11,8</a:t>
              </a:r>
              <a:endParaRPr lang="en-GB" sz="5400" dirty="0"/>
            </a:p>
          </p:txBody>
        </p:sp>
        <p:sp>
          <p:nvSpPr>
            <p:cNvPr id="9" name="Rectangle 8">
              <a:extLst>
                <a:ext uri="{FF2B5EF4-FFF2-40B4-BE49-F238E27FC236}">
                  <a16:creationId xmlns:a16="http://schemas.microsoft.com/office/drawing/2014/main" id="{8F8E1631-3B90-4A0E-BE4B-237C6C3954B9}"/>
                </a:ext>
              </a:extLst>
            </p:cNvPr>
            <p:cNvSpPr/>
            <p:nvPr/>
          </p:nvSpPr>
          <p:spPr>
            <a:xfrm>
              <a:off x="2838804" y="3296608"/>
              <a:ext cx="1617185" cy="18630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sz="1400" dirty="0"/>
            </a:p>
            <a:p>
              <a:endParaRPr lang="it-IT" sz="1400" dirty="0"/>
            </a:p>
            <a:p>
              <a:r>
                <a:rPr lang="it-IT" sz="1400" dirty="0"/>
                <a:t>Procureurs pour 100 000 habitants</a:t>
              </a:r>
            </a:p>
            <a:p>
              <a:endParaRPr lang="it-IT" sz="1400" dirty="0"/>
            </a:p>
            <a:p>
              <a:endParaRPr lang="en-GB" sz="1400" dirty="0"/>
            </a:p>
          </p:txBody>
        </p:sp>
      </p:grpSp>
      <p:grpSp>
        <p:nvGrpSpPr>
          <p:cNvPr id="11" name="Group 10">
            <a:extLst>
              <a:ext uri="{FF2B5EF4-FFF2-40B4-BE49-F238E27FC236}">
                <a16:creationId xmlns:a16="http://schemas.microsoft.com/office/drawing/2014/main" id="{5D68AC57-9DE8-452E-A9E3-49363C04F969}"/>
              </a:ext>
            </a:extLst>
          </p:cNvPr>
          <p:cNvGrpSpPr/>
          <p:nvPr/>
        </p:nvGrpSpPr>
        <p:grpSpPr>
          <a:xfrm>
            <a:off x="138607" y="1907971"/>
            <a:ext cx="2941636" cy="2077200"/>
            <a:chOff x="1205852" y="1963014"/>
            <a:chExt cx="2941636" cy="2702097"/>
          </a:xfrm>
        </p:grpSpPr>
        <p:sp>
          <p:nvSpPr>
            <p:cNvPr id="12" name="Rectangle 11">
              <a:extLst>
                <a:ext uri="{FF2B5EF4-FFF2-40B4-BE49-F238E27FC236}">
                  <a16:creationId xmlns:a16="http://schemas.microsoft.com/office/drawing/2014/main" id="{9833670C-9FBA-4C3A-9799-C7BB5954BCFA}"/>
                </a:ext>
              </a:extLst>
            </p:cNvPr>
            <p:cNvSpPr/>
            <p:nvPr/>
          </p:nvSpPr>
          <p:spPr>
            <a:xfrm>
              <a:off x="1205852" y="3044931"/>
              <a:ext cx="2736304" cy="16201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800" dirty="0"/>
                <a:t>20+7+18</a:t>
              </a:r>
              <a:r>
                <a:rPr lang="it-IT" sz="1100" dirty="0"/>
                <a:t> </a:t>
              </a:r>
              <a:r>
                <a:rPr lang="it-IT" sz="2000" dirty="0"/>
                <a:t>Etats</a:t>
              </a:r>
              <a:endParaRPr lang="en-GB" sz="2000" dirty="0"/>
            </a:p>
          </p:txBody>
        </p:sp>
        <p:sp>
          <p:nvSpPr>
            <p:cNvPr id="13" name="Rectangle 12">
              <a:extLst>
                <a:ext uri="{FF2B5EF4-FFF2-40B4-BE49-F238E27FC236}">
                  <a16:creationId xmlns:a16="http://schemas.microsoft.com/office/drawing/2014/main" id="{9788B954-848D-4184-BF5F-0494D6336312}"/>
                </a:ext>
              </a:extLst>
            </p:cNvPr>
            <p:cNvSpPr/>
            <p:nvPr/>
          </p:nvSpPr>
          <p:spPr>
            <a:xfrm>
              <a:off x="1247217" y="1963014"/>
              <a:ext cx="2900271" cy="14070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dirty="0"/>
                <a:t>Statut indépendant en tant qu'entité distincte ou indépendance fonctionnelle comme faisant partie du pouvoir exécutif ou judiciaire</a:t>
              </a:r>
              <a:endParaRPr lang="it-IT" sz="1400" dirty="0"/>
            </a:p>
          </p:txBody>
        </p:sp>
      </p:grpSp>
      <p:grpSp>
        <p:nvGrpSpPr>
          <p:cNvPr id="14" name="Group 13">
            <a:extLst>
              <a:ext uri="{FF2B5EF4-FFF2-40B4-BE49-F238E27FC236}">
                <a16:creationId xmlns:a16="http://schemas.microsoft.com/office/drawing/2014/main" id="{6A4A5DD2-7B0D-4E97-B3E7-241F6CC55C86}"/>
              </a:ext>
            </a:extLst>
          </p:cNvPr>
          <p:cNvGrpSpPr/>
          <p:nvPr/>
        </p:nvGrpSpPr>
        <p:grpSpPr>
          <a:xfrm>
            <a:off x="-108520" y="4168767"/>
            <a:ext cx="2880319" cy="909363"/>
            <a:chOff x="322058" y="3323993"/>
            <a:chExt cx="4280639" cy="1863069"/>
          </a:xfrm>
        </p:grpSpPr>
        <p:sp>
          <p:nvSpPr>
            <p:cNvPr id="15" name="Rectangle 14">
              <a:extLst>
                <a:ext uri="{FF2B5EF4-FFF2-40B4-BE49-F238E27FC236}">
                  <a16:creationId xmlns:a16="http://schemas.microsoft.com/office/drawing/2014/main" id="{54B00A98-1837-43B4-B040-CCC20DA3B116}"/>
                </a:ext>
              </a:extLst>
            </p:cNvPr>
            <p:cNvSpPr/>
            <p:nvPr/>
          </p:nvSpPr>
          <p:spPr>
            <a:xfrm>
              <a:off x="322058" y="3418052"/>
              <a:ext cx="3457853" cy="16201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5400" dirty="0"/>
                <a:t>3,1</a:t>
              </a:r>
              <a:endParaRPr lang="en-GB" sz="5400" dirty="0"/>
            </a:p>
          </p:txBody>
        </p:sp>
        <p:sp>
          <p:nvSpPr>
            <p:cNvPr id="16" name="Rectangle 15">
              <a:extLst>
                <a:ext uri="{FF2B5EF4-FFF2-40B4-BE49-F238E27FC236}">
                  <a16:creationId xmlns:a16="http://schemas.microsoft.com/office/drawing/2014/main" id="{B13CB01A-71A1-4233-A745-F8B3C4E6A542}"/>
                </a:ext>
              </a:extLst>
            </p:cNvPr>
            <p:cNvSpPr/>
            <p:nvPr/>
          </p:nvSpPr>
          <p:spPr>
            <a:xfrm>
              <a:off x="2722633" y="3323993"/>
              <a:ext cx="1880064" cy="18630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sz="1400" dirty="0"/>
            </a:p>
            <a:p>
              <a:endParaRPr lang="it-IT" sz="1400" dirty="0"/>
            </a:p>
            <a:p>
              <a:pPr lvl="0"/>
              <a:r>
                <a:rPr lang="fr-FR" sz="1400" dirty="0"/>
                <a:t>Affaires reçues pour 100 habitants</a:t>
              </a:r>
              <a:endParaRPr lang="en-GB" sz="1400" dirty="0"/>
            </a:p>
            <a:p>
              <a:endParaRPr lang="it-IT" sz="1400" dirty="0"/>
            </a:p>
            <a:p>
              <a:endParaRPr lang="en-GB" sz="1400" dirty="0"/>
            </a:p>
          </p:txBody>
        </p:sp>
      </p:grpSp>
      <p:sp>
        <p:nvSpPr>
          <p:cNvPr id="17" name="Rectangle 16">
            <a:extLst>
              <a:ext uri="{FF2B5EF4-FFF2-40B4-BE49-F238E27FC236}">
                <a16:creationId xmlns:a16="http://schemas.microsoft.com/office/drawing/2014/main" id="{DB4341F7-B2EE-4381-AA4F-503633D2FB00}"/>
              </a:ext>
            </a:extLst>
          </p:cNvPr>
          <p:cNvSpPr/>
          <p:nvPr/>
        </p:nvSpPr>
        <p:spPr>
          <a:xfrm>
            <a:off x="8767010" y="5387056"/>
            <a:ext cx="216024" cy="1096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it-IT" sz="1000" dirty="0">
                <a:solidFill>
                  <a:schemeClr val="bg1"/>
                </a:solidFill>
              </a:rPr>
              <a:t>Carte 3.19</a:t>
            </a:r>
            <a:endParaRPr lang="en-GB" sz="1000" dirty="0">
              <a:solidFill>
                <a:schemeClr val="bg1"/>
              </a:solidFill>
            </a:endParaRPr>
          </a:p>
        </p:txBody>
      </p:sp>
      <p:pic>
        <p:nvPicPr>
          <p:cNvPr id="4" name="Picture 3">
            <a:extLst>
              <a:ext uri="{FF2B5EF4-FFF2-40B4-BE49-F238E27FC236}">
                <a16:creationId xmlns:a16="http://schemas.microsoft.com/office/drawing/2014/main" id="{B9C49059-A3C3-432C-83A7-36BCBC211206}"/>
              </a:ext>
            </a:extLst>
          </p:cNvPr>
          <p:cNvPicPr>
            <a:picLocks noChangeAspect="1"/>
          </p:cNvPicPr>
          <p:nvPr/>
        </p:nvPicPr>
        <p:blipFill>
          <a:blip r:embed="rId2"/>
          <a:stretch>
            <a:fillRect/>
          </a:stretch>
        </p:blipFill>
        <p:spPr>
          <a:xfrm>
            <a:off x="3624184" y="2256973"/>
            <a:ext cx="5102721" cy="4099377"/>
          </a:xfrm>
          <a:prstGeom prst="rect">
            <a:avLst/>
          </a:prstGeom>
        </p:spPr>
      </p:pic>
    </p:spTree>
    <p:extLst>
      <p:ext uri="{BB962C8B-B14F-4D97-AF65-F5344CB8AC3E}">
        <p14:creationId xmlns:p14="http://schemas.microsoft.com/office/powerpoint/2010/main" val="1878437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68A0EB6-0FFE-42B9-BD37-B31553A31B36}"/>
              </a:ext>
            </a:extLst>
          </p:cNvPr>
          <p:cNvSpPr>
            <a:spLocks noGrp="1"/>
          </p:cNvSpPr>
          <p:nvPr>
            <p:ph type="sldNum" sz="quarter" idx="12"/>
          </p:nvPr>
        </p:nvSpPr>
        <p:spPr/>
        <p:txBody>
          <a:bodyPr/>
          <a:lstStyle/>
          <a:p>
            <a:fld id="{59A7BB8B-FA3E-48E1-9F4E-D57EC426F849}" type="slidenum">
              <a:rPr lang="fr-FR" smtClean="0"/>
              <a:t>18</a:t>
            </a:fld>
            <a:endParaRPr lang="fr-FR"/>
          </a:p>
        </p:txBody>
      </p:sp>
      <p:sp>
        <p:nvSpPr>
          <p:cNvPr id="4" name="Rectangle 3">
            <a:extLst>
              <a:ext uri="{FF2B5EF4-FFF2-40B4-BE49-F238E27FC236}">
                <a16:creationId xmlns:a16="http://schemas.microsoft.com/office/drawing/2014/main" id="{AF9D2AA1-B5B8-49B2-8F32-8F283DE69FED}"/>
              </a:ext>
            </a:extLst>
          </p:cNvPr>
          <p:cNvSpPr/>
          <p:nvPr/>
        </p:nvSpPr>
        <p:spPr>
          <a:xfrm>
            <a:off x="1514126" y="1556792"/>
            <a:ext cx="5506146"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800" b="1" dirty="0"/>
              <a:t>PROFESSIONNELS DE LA JUSTICE: </a:t>
            </a:r>
          </a:p>
          <a:p>
            <a:r>
              <a:rPr lang="it-IT" sz="3200" b="1" dirty="0"/>
              <a:t>Personnel non-procureur</a:t>
            </a:r>
            <a:endParaRPr lang="en-GB" sz="3200" b="1" dirty="0"/>
          </a:p>
        </p:txBody>
      </p:sp>
      <p:pic>
        <p:nvPicPr>
          <p:cNvPr id="5" name="Picture 4">
            <a:extLst>
              <a:ext uri="{FF2B5EF4-FFF2-40B4-BE49-F238E27FC236}">
                <a16:creationId xmlns:a16="http://schemas.microsoft.com/office/drawing/2014/main" id="{287E8A00-75A2-499F-BCBC-C442D1AEFAF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255537" y="3202990"/>
            <a:ext cx="4610898" cy="3159200"/>
          </a:xfrm>
          <a:prstGeom prst="rect">
            <a:avLst/>
          </a:prstGeom>
        </p:spPr>
      </p:pic>
      <p:sp>
        <p:nvSpPr>
          <p:cNvPr id="12" name="Rectangle 11">
            <a:extLst>
              <a:ext uri="{FF2B5EF4-FFF2-40B4-BE49-F238E27FC236}">
                <a16:creationId xmlns:a16="http://schemas.microsoft.com/office/drawing/2014/main" id="{215EF0B6-F70B-4A8E-90D0-47380BF74661}"/>
              </a:ext>
            </a:extLst>
          </p:cNvPr>
          <p:cNvSpPr/>
          <p:nvPr/>
        </p:nvSpPr>
        <p:spPr>
          <a:xfrm>
            <a:off x="791250" y="2581511"/>
            <a:ext cx="6402440" cy="3755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a:solidFill>
                  <a:schemeClr val="bg1"/>
                </a:solidFill>
              </a:rPr>
              <a:t>Nombre de personnels non-procureur pour 100 000 habitants par rapport au nombre de procureurs pour 100 000 habitants ; nombre de personnels non-procureur par procureur</a:t>
            </a:r>
            <a:endParaRPr lang="en-GB" sz="1200" b="1" dirty="0">
              <a:solidFill>
                <a:schemeClr val="bg1"/>
              </a:solidFill>
            </a:endParaRPr>
          </a:p>
        </p:txBody>
      </p:sp>
      <p:sp>
        <p:nvSpPr>
          <p:cNvPr id="13" name="Rectangle 12">
            <a:extLst>
              <a:ext uri="{FF2B5EF4-FFF2-40B4-BE49-F238E27FC236}">
                <a16:creationId xmlns:a16="http://schemas.microsoft.com/office/drawing/2014/main" id="{D6841C07-410B-436F-B8E4-D3432A4AEA06}"/>
              </a:ext>
            </a:extLst>
          </p:cNvPr>
          <p:cNvSpPr/>
          <p:nvPr/>
        </p:nvSpPr>
        <p:spPr>
          <a:xfrm>
            <a:off x="755576" y="6525344"/>
            <a:ext cx="999922"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000" dirty="0"/>
              <a:t>Graphique 3.29</a:t>
            </a:r>
            <a:endParaRPr lang="en-GB" sz="1000" dirty="0"/>
          </a:p>
        </p:txBody>
      </p:sp>
      <p:grpSp>
        <p:nvGrpSpPr>
          <p:cNvPr id="3" name="Group 2">
            <a:extLst>
              <a:ext uri="{FF2B5EF4-FFF2-40B4-BE49-F238E27FC236}">
                <a16:creationId xmlns:a16="http://schemas.microsoft.com/office/drawing/2014/main" id="{95990115-BA86-49AD-BAC7-00D2846AAAC2}"/>
              </a:ext>
            </a:extLst>
          </p:cNvPr>
          <p:cNvGrpSpPr/>
          <p:nvPr/>
        </p:nvGrpSpPr>
        <p:grpSpPr>
          <a:xfrm>
            <a:off x="6804248" y="2204864"/>
            <a:ext cx="2469487" cy="3395057"/>
            <a:chOff x="6896437" y="2836012"/>
            <a:chExt cx="2469487" cy="3395057"/>
          </a:xfrm>
        </p:grpSpPr>
        <p:grpSp>
          <p:nvGrpSpPr>
            <p:cNvPr id="14" name="Group 13">
              <a:extLst>
                <a:ext uri="{FF2B5EF4-FFF2-40B4-BE49-F238E27FC236}">
                  <a16:creationId xmlns:a16="http://schemas.microsoft.com/office/drawing/2014/main" id="{F328A0D5-AC8D-4E5B-9065-AF478102485D}"/>
                </a:ext>
              </a:extLst>
            </p:cNvPr>
            <p:cNvGrpSpPr/>
            <p:nvPr/>
          </p:nvGrpSpPr>
          <p:grpSpPr>
            <a:xfrm>
              <a:off x="6896437" y="2836012"/>
              <a:ext cx="2247563" cy="2084769"/>
              <a:chOff x="1043608" y="3418052"/>
              <a:chExt cx="2736304" cy="3384046"/>
            </a:xfrm>
          </p:grpSpPr>
          <p:sp>
            <p:nvSpPr>
              <p:cNvPr id="15" name="Rectangle 14">
                <a:extLst>
                  <a:ext uri="{FF2B5EF4-FFF2-40B4-BE49-F238E27FC236}">
                    <a16:creationId xmlns:a16="http://schemas.microsoft.com/office/drawing/2014/main" id="{FA718477-8035-4BD9-9B12-EECC5A924D7C}"/>
                  </a:ext>
                </a:extLst>
              </p:cNvPr>
              <p:cNvSpPr/>
              <p:nvPr/>
            </p:nvSpPr>
            <p:spPr>
              <a:xfrm>
                <a:off x="1043608" y="3418052"/>
                <a:ext cx="2736304" cy="16201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7200" dirty="0"/>
                  <a:t>1,3</a:t>
                </a:r>
                <a:endParaRPr lang="en-GB" sz="7200" dirty="0"/>
              </a:p>
            </p:txBody>
          </p:sp>
          <p:sp>
            <p:nvSpPr>
              <p:cNvPr id="16" name="Rectangle 15">
                <a:extLst>
                  <a:ext uri="{FF2B5EF4-FFF2-40B4-BE49-F238E27FC236}">
                    <a16:creationId xmlns:a16="http://schemas.microsoft.com/office/drawing/2014/main" id="{0346788D-8A7B-41F3-A288-9871A7BE4D6B}"/>
                  </a:ext>
                </a:extLst>
              </p:cNvPr>
              <p:cNvSpPr/>
              <p:nvPr/>
            </p:nvSpPr>
            <p:spPr>
              <a:xfrm>
                <a:off x="1806777" y="5038232"/>
                <a:ext cx="1779156" cy="17638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dirty="0"/>
              </a:p>
              <a:p>
                <a:endParaRPr lang="en-GB" sz="1400" dirty="0"/>
              </a:p>
              <a:p>
                <a:r>
                  <a:rPr lang="en-GB" sz="1400" dirty="0"/>
                  <a:t>Ratio entre le personnel non-procureur et les procureurs</a:t>
                </a:r>
              </a:p>
              <a:p>
                <a:endParaRPr lang="en-GB" sz="1400" dirty="0"/>
              </a:p>
              <a:p>
                <a:endParaRPr lang="en-GB" sz="1400" dirty="0"/>
              </a:p>
              <a:p>
                <a:endParaRPr lang="en-GB" sz="1400" dirty="0"/>
              </a:p>
            </p:txBody>
          </p:sp>
        </p:grpSp>
        <p:grpSp>
          <p:nvGrpSpPr>
            <p:cNvPr id="17" name="Group 16">
              <a:extLst>
                <a:ext uri="{FF2B5EF4-FFF2-40B4-BE49-F238E27FC236}">
                  <a16:creationId xmlns:a16="http://schemas.microsoft.com/office/drawing/2014/main" id="{FFEFBAAC-B950-4187-B2F4-B5A5574E6149}"/>
                </a:ext>
              </a:extLst>
            </p:cNvPr>
            <p:cNvGrpSpPr/>
            <p:nvPr/>
          </p:nvGrpSpPr>
          <p:grpSpPr>
            <a:xfrm>
              <a:off x="7290165" y="4931316"/>
              <a:ext cx="2075759" cy="1299753"/>
              <a:chOff x="7466143" y="4898216"/>
              <a:chExt cx="2075759" cy="1299753"/>
            </a:xfrm>
          </p:grpSpPr>
          <p:sp>
            <p:nvSpPr>
              <p:cNvPr id="18" name="Rectangle 17">
                <a:extLst>
                  <a:ext uri="{FF2B5EF4-FFF2-40B4-BE49-F238E27FC236}">
                    <a16:creationId xmlns:a16="http://schemas.microsoft.com/office/drawing/2014/main" id="{9468DE4A-521B-450B-A90F-B75BCEF6E971}"/>
                  </a:ext>
                </a:extLst>
              </p:cNvPr>
              <p:cNvSpPr/>
              <p:nvPr/>
            </p:nvSpPr>
            <p:spPr>
              <a:xfrm>
                <a:off x="7466143" y="4898216"/>
                <a:ext cx="1533383" cy="10866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dirty="0"/>
              </a:p>
              <a:p>
                <a:endParaRPr lang="en-GB" sz="1400" dirty="0"/>
              </a:p>
              <a:p>
                <a:r>
                  <a:rPr lang="en-GB" sz="3200" dirty="0"/>
                  <a:t>0,5</a:t>
                </a:r>
                <a:r>
                  <a:rPr lang="en-GB" sz="1400" dirty="0"/>
                  <a:t> en Suède</a:t>
                </a:r>
              </a:p>
              <a:p>
                <a:endParaRPr lang="en-GB" sz="1400" dirty="0"/>
              </a:p>
              <a:p>
                <a:r>
                  <a:rPr lang="en-GB" sz="2800" dirty="0"/>
                  <a:t>4,2</a:t>
                </a:r>
                <a:endParaRPr lang="en-GB" sz="1400" dirty="0"/>
              </a:p>
              <a:p>
                <a:endParaRPr lang="en-GB" sz="1400" dirty="0"/>
              </a:p>
              <a:p>
                <a:endParaRPr lang="en-GB" sz="1400" dirty="0"/>
              </a:p>
              <a:p>
                <a:endParaRPr lang="en-GB" sz="1400" dirty="0"/>
              </a:p>
            </p:txBody>
          </p:sp>
          <p:sp>
            <p:nvSpPr>
              <p:cNvPr id="19" name="Rectangle 18">
                <a:extLst>
                  <a:ext uri="{FF2B5EF4-FFF2-40B4-BE49-F238E27FC236}">
                    <a16:creationId xmlns:a16="http://schemas.microsoft.com/office/drawing/2014/main" id="{5EF0107B-6A07-4258-9B6D-70B2CBE252EF}"/>
                  </a:ext>
                </a:extLst>
              </p:cNvPr>
              <p:cNvSpPr/>
              <p:nvPr/>
            </p:nvSpPr>
            <p:spPr>
              <a:xfrm>
                <a:off x="8008519" y="5516468"/>
                <a:ext cx="1533383" cy="681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dirty="0"/>
              </a:p>
              <a:p>
                <a:endParaRPr lang="en-GB" sz="1400" dirty="0"/>
              </a:p>
              <a:p>
                <a:r>
                  <a:rPr lang="en-GB" sz="1400" dirty="0"/>
                  <a:t>aux Pays-Bas</a:t>
                </a:r>
              </a:p>
              <a:p>
                <a:endParaRPr lang="en-GB" sz="1400" dirty="0"/>
              </a:p>
              <a:p>
                <a:endParaRPr lang="en-GB" sz="1400" dirty="0"/>
              </a:p>
              <a:p>
                <a:endParaRPr lang="en-GB" sz="1400" dirty="0"/>
              </a:p>
            </p:txBody>
          </p:sp>
        </p:grpSp>
      </p:grpSp>
    </p:spTree>
    <p:extLst>
      <p:ext uri="{BB962C8B-B14F-4D97-AF65-F5344CB8AC3E}">
        <p14:creationId xmlns:p14="http://schemas.microsoft.com/office/powerpoint/2010/main" val="29289430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3B4550-5F00-4240-A622-57B1B1365BC2}"/>
              </a:ext>
            </a:extLst>
          </p:cNvPr>
          <p:cNvSpPr>
            <a:spLocks noGrp="1"/>
          </p:cNvSpPr>
          <p:nvPr>
            <p:ph type="sldNum" sz="quarter" idx="12"/>
          </p:nvPr>
        </p:nvSpPr>
        <p:spPr/>
        <p:txBody>
          <a:bodyPr/>
          <a:lstStyle/>
          <a:p>
            <a:fld id="{59A7BB8B-FA3E-48E1-9F4E-D57EC426F849}" type="slidenum">
              <a:rPr lang="fr-FR" smtClean="0"/>
              <a:t>19</a:t>
            </a:fld>
            <a:endParaRPr lang="fr-FR"/>
          </a:p>
        </p:txBody>
      </p:sp>
      <p:sp>
        <p:nvSpPr>
          <p:cNvPr id="3" name="Rectangle 2">
            <a:extLst>
              <a:ext uri="{FF2B5EF4-FFF2-40B4-BE49-F238E27FC236}">
                <a16:creationId xmlns:a16="http://schemas.microsoft.com/office/drawing/2014/main" id="{7ED91BA9-FF59-40A9-903B-48A2A71C9315}"/>
              </a:ext>
            </a:extLst>
          </p:cNvPr>
          <p:cNvSpPr/>
          <p:nvPr/>
        </p:nvSpPr>
        <p:spPr>
          <a:xfrm>
            <a:off x="1546670" y="1596222"/>
            <a:ext cx="7191909"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800" b="1" dirty="0"/>
              <a:t>Parité : </a:t>
            </a:r>
          </a:p>
          <a:p>
            <a:r>
              <a:rPr lang="fr-FR" sz="2800" b="1" dirty="0"/>
              <a:t>Juges professionnels / Présidents de tribunaux</a:t>
            </a:r>
            <a:endParaRPr lang="en-GB" sz="2800" b="1" dirty="0"/>
          </a:p>
        </p:txBody>
      </p:sp>
      <p:pic>
        <p:nvPicPr>
          <p:cNvPr id="4" name="Picture 3">
            <a:extLst>
              <a:ext uri="{FF2B5EF4-FFF2-40B4-BE49-F238E27FC236}">
                <a16:creationId xmlns:a16="http://schemas.microsoft.com/office/drawing/2014/main" id="{79346830-8E1A-4538-B4D1-43FB5EEF459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610391" y="2665753"/>
            <a:ext cx="4198240" cy="1878730"/>
          </a:xfrm>
          <a:prstGeom prst="rect">
            <a:avLst/>
          </a:prstGeom>
        </p:spPr>
      </p:pic>
      <p:sp>
        <p:nvSpPr>
          <p:cNvPr id="5" name="Rectangle 4">
            <a:extLst>
              <a:ext uri="{FF2B5EF4-FFF2-40B4-BE49-F238E27FC236}">
                <a16:creationId xmlns:a16="http://schemas.microsoft.com/office/drawing/2014/main" id="{C303B5D0-3F48-445E-8334-AA32E577692A}"/>
              </a:ext>
            </a:extLst>
          </p:cNvPr>
          <p:cNvSpPr/>
          <p:nvPr/>
        </p:nvSpPr>
        <p:spPr>
          <a:xfrm>
            <a:off x="4345454" y="2460318"/>
            <a:ext cx="3687081" cy="15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00" b="1" dirty="0">
                <a:solidFill>
                  <a:schemeClr val="bg1"/>
                </a:solidFill>
              </a:rPr>
              <a:t>Répartition des juges professionnels par genre et par instance</a:t>
            </a:r>
          </a:p>
        </p:txBody>
      </p:sp>
      <p:sp>
        <p:nvSpPr>
          <p:cNvPr id="7" name="Rectangle 6">
            <a:extLst>
              <a:ext uri="{FF2B5EF4-FFF2-40B4-BE49-F238E27FC236}">
                <a16:creationId xmlns:a16="http://schemas.microsoft.com/office/drawing/2014/main" id="{30AE91C7-ED9B-482F-963A-BD38BD457EF5}"/>
              </a:ext>
            </a:extLst>
          </p:cNvPr>
          <p:cNvSpPr/>
          <p:nvPr/>
        </p:nvSpPr>
        <p:spPr>
          <a:xfrm>
            <a:off x="4404451" y="4590476"/>
            <a:ext cx="3703378" cy="172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00" b="1" dirty="0">
                <a:solidFill>
                  <a:schemeClr val="bg1"/>
                </a:solidFill>
              </a:rPr>
              <a:t>Répartition des présidents de tribunaux par genre et par instance</a:t>
            </a:r>
            <a:endParaRPr lang="en-GB" sz="1000" b="1" dirty="0">
              <a:solidFill>
                <a:schemeClr val="bg1"/>
              </a:solidFill>
            </a:endParaRPr>
          </a:p>
        </p:txBody>
      </p:sp>
      <p:sp>
        <p:nvSpPr>
          <p:cNvPr id="10" name="Rectangle 9">
            <a:extLst>
              <a:ext uri="{FF2B5EF4-FFF2-40B4-BE49-F238E27FC236}">
                <a16:creationId xmlns:a16="http://schemas.microsoft.com/office/drawing/2014/main" id="{C275838D-7329-43FC-8F0B-289DF75CAE1F}"/>
              </a:ext>
            </a:extLst>
          </p:cNvPr>
          <p:cNvSpPr/>
          <p:nvPr/>
        </p:nvSpPr>
        <p:spPr>
          <a:xfrm>
            <a:off x="8772092" y="5751829"/>
            <a:ext cx="144016" cy="9496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it-IT" sz="1000" dirty="0"/>
              <a:t>Graphique 3.34</a:t>
            </a:r>
            <a:endParaRPr lang="en-GB" sz="1000" dirty="0"/>
          </a:p>
        </p:txBody>
      </p:sp>
      <p:sp>
        <p:nvSpPr>
          <p:cNvPr id="12" name="Rectangle 11">
            <a:extLst>
              <a:ext uri="{FF2B5EF4-FFF2-40B4-BE49-F238E27FC236}">
                <a16:creationId xmlns:a16="http://schemas.microsoft.com/office/drawing/2014/main" id="{B3618EB9-3BA3-4C07-BA7F-3A4ECFF58AF6}"/>
              </a:ext>
            </a:extLst>
          </p:cNvPr>
          <p:cNvSpPr/>
          <p:nvPr/>
        </p:nvSpPr>
        <p:spPr>
          <a:xfrm>
            <a:off x="8761495" y="3727134"/>
            <a:ext cx="144016" cy="9496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it-IT" sz="1000" dirty="0"/>
              <a:t>Graphique 3.31</a:t>
            </a:r>
            <a:endParaRPr lang="en-GB" sz="1000" dirty="0"/>
          </a:p>
        </p:txBody>
      </p:sp>
      <p:pic>
        <p:nvPicPr>
          <p:cNvPr id="9" name="Picture 8">
            <a:extLst>
              <a:ext uri="{FF2B5EF4-FFF2-40B4-BE49-F238E27FC236}">
                <a16:creationId xmlns:a16="http://schemas.microsoft.com/office/drawing/2014/main" id="{065F69DC-C001-4356-80E2-9B2E49E5046C}"/>
              </a:ext>
            </a:extLst>
          </p:cNvPr>
          <p:cNvPicPr>
            <a:picLocks/>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4626576" y="4762255"/>
            <a:ext cx="4198240" cy="1951106"/>
          </a:xfrm>
          <a:prstGeom prst="rect">
            <a:avLst/>
          </a:prstGeom>
        </p:spPr>
      </p:pic>
      <p:grpSp>
        <p:nvGrpSpPr>
          <p:cNvPr id="22" name="Group 21">
            <a:extLst>
              <a:ext uri="{FF2B5EF4-FFF2-40B4-BE49-F238E27FC236}">
                <a16:creationId xmlns:a16="http://schemas.microsoft.com/office/drawing/2014/main" id="{B46D24EB-4CF8-4EA2-BE95-D29293324C23}"/>
              </a:ext>
            </a:extLst>
          </p:cNvPr>
          <p:cNvGrpSpPr/>
          <p:nvPr/>
        </p:nvGrpSpPr>
        <p:grpSpPr>
          <a:xfrm>
            <a:off x="135885" y="2944615"/>
            <a:ext cx="4235427" cy="3411735"/>
            <a:chOff x="135885" y="2944615"/>
            <a:chExt cx="4235427" cy="3411735"/>
          </a:xfrm>
        </p:grpSpPr>
        <p:pic>
          <p:nvPicPr>
            <p:cNvPr id="21" name="Picture 20">
              <a:extLst>
                <a:ext uri="{FF2B5EF4-FFF2-40B4-BE49-F238E27FC236}">
                  <a16:creationId xmlns:a16="http://schemas.microsoft.com/office/drawing/2014/main" id="{84027174-A44E-4FD6-8B8F-536E45CC1DC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35885" y="3448667"/>
              <a:ext cx="4147673" cy="2488603"/>
            </a:xfrm>
            <a:prstGeom prst="rect">
              <a:avLst/>
            </a:prstGeom>
          </p:spPr>
        </p:pic>
        <p:sp>
          <p:nvSpPr>
            <p:cNvPr id="15" name="Rectangle 14">
              <a:extLst>
                <a:ext uri="{FF2B5EF4-FFF2-40B4-BE49-F238E27FC236}">
                  <a16:creationId xmlns:a16="http://schemas.microsoft.com/office/drawing/2014/main" id="{376CDAED-389C-4C5C-94EB-A2F57EB341C8}"/>
                </a:ext>
              </a:extLst>
            </p:cNvPr>
            <p:cNvSpPr/>
            <p:nvPr/>
          </p:nvSpPr>
          <p:spPr>
            <a:xfrm>
              <a:off x="2696027" y="2944615"/>
              <a:ext cx="1675285" cy="1008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3600" dirty="0"/>
                <a:t>56 % </a:t>
              </a:r>
            </a:p>
            <a:p>
              <a:pPr algn="ctr"/>
              <a:r>
                <a:rPr lang="fr-FR" dirty="0"/>
                <a:t>de femmes juges professionnels</a:t>
              </a:r>
            </a:p>
          </p:txBody>
        </p:sp>
        <p:sp>
          <p:nvSpPr>
            <p:cNvPr id="16" name="Rectangle 15">
              <a:extLst>
                <a:ext uri="{FF2B5EF4-FFF2-40B4-BE49-F238E27FC236}">
                  <a16:creationId xmlns:a16="http://schemas.microsoft.com/office/drawing/2014/main" id="{216EEB55-7D10-4F16-8CE2-79F9FF444052}"/>
                </a:ext>
              </a:extLst>
            </p:cNvPr>
            <p:cNvSpPr/>
            <p:nvPr/>
          </p:nvSpPr>
          <p:spPr>
            <a:xfrm>
              <a:off x="826591" y="5247778"/>
              <a:ext cx="1152125" cy="11085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3600" dirty="0"/>
                <a:t>38 % </a:t>
              </a:r>
              <a:r>
                <a:rPr lang="en-US" dirty="0"/>
                <a:t>de femmes présidents de tribunaux</a:t>
              </a:r>
            </a:p>
          </p:txBody>
        </p:sp>
        <p:cxnSp>
          <p:nvCxnSpPr>
            <p:cNvPr id="17" name="Straight Arrow Connector 16">
              <a:extLst>
                <a:ext uri="{FF2B5EF4-FFF2-40B4-BE49-F238E27FC236}">
                  <a16:creationId xmlns:a16="http://schemas.microsoft.com/office/drawing/2014/main" id="{F468F112-4022-43F2-AE22-9E63EB00F285}"/>
                </a:ext>
              </a:extLst>
            </p:cNvPr>
            <p:cNvCxnSpPr>
              <a:cxnSpLocks/>
              <a:stCxn id="16" idx="0"/>
            </p:cNvCxnSpPr>
            <p:nvPr/>
          </p:nvCxnSpPr>
          <p:spPr>
            <a:xfrm flipV="1">
              <a:off x="1402654" y="4738880"/>
              <a:ext cx="288033" cy="508898"/>
            </a:xfrm>
            <a:prstGeom prst="straightConnector1">
              <a:avLst/>
            </a:prstGeom>
            <a:ln w="34925">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sp>
        <p:nvSpPr>
          <p:cNvPr id="18" name="Rectangle 17">
            <a:extLst>
              <a:ext uri="{FF2B5EF4-FFF2-40B4-BE49-F238E27FC236}">
                <a16:creationId xmlns:a16="http://schemas.microsoft.com/office/drawing/2014/main" id="{5E0ED5D8-33A6-44FD-A781-BBD11A12C2BA}"/>
              </a:ext>
            </a:extLst>
          </p:cNvPr>
          <p:cNvSpPr/>
          <p:nvPr/>
        </p:nvSpPr>
        <p:spPr>
          <a:xfrm>
            <a:off x="2265404" y="5998908"/>
            <a:ext cx="2319166" cy="4555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t>Le plafond de verre existe toujours!</a:t>
            </a:r>
          </a:p>
        </p:txBody>
      </p:sp>
    </p:spTree>
    <p:extLst>
      <p:ext uri="{BB962C8B-B14F-4D97-AF65-F5344CB8AC3E}">
        <p14:creationId xmlns:p14="http://schemas.microsoft.com/office/powerpoint/2010/main" val="4142469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09F78B9D-887C-4BAA-98A7-7BF9F535D9D6}"/>
              </a:ext>
            </a:extLst>
          </p:cNvPr>
          <p:cNvGrpSpPr/>
          <p:nvPr/>
        </p:nvGrpSpPr>
        <p:grpSpPr>
          <a:xfrm>
            <a:off x="-180528" y="2060848"/>
            <a:ext cx="4119249" cy="4509120"/>
            <a:chOff x="755576" y="2212355"/>
            <a:chExt cx="4119249" cy="4509120"/>
          </a:xfrm>
        </p:grpSpPr>
        <p:pic>
          <p:nvPicPr>
            <p:cNvPr id="7" name="Picture 6">
              <a:extLst>
                <a:ext uri="{FF2B5EF4-FFF2-40B4-BE49-F238E27FC236}">
                  <a16:creationId xmlns:a16="http://schemas.microsoft.com/office/drawing/2014/main" id="{699FE4D9-F6D3-406D-BF4A-C5AE5B7E2F21}"/>
                </a:ext>
              </a:extLst>
            </p:cNvPr>
            <p:cNvPicPr>
              <a:picLocks noChangeAspect="1"/>
            </p:cNvPicPr>
            <p:nvPr/>
          </p:nvPicPr>
          <p:blipFill>
            <a:blip r:embed="rId3"/>
            <a:stretch>
              <a:fillRect/>
            </a:stretch>
          </p:blipFill>
          <p:spPr>
            <a:xfrm>
              <a:off x="755576" y="2212355"/>
              <a:ext cx="4119249" cy="4509120"/>
            </a:xfrm>
            <a:prstGeom prst="rect">
              <a:avLst/>
            </a:prstGeom>
          </p:spPr>
        </p:pic>
        <p:pic>
          <p:nvPicPr>
            <p:cNvPr id="9" name="Graphic 8" descr="Meeting with solid fill">
              <a:extLst>
                <a:ext uri="{FF2B5EF4-FFF2-40B4-BE49-F238E27FC236}">
                  <a16:creationId xmlns:a16="http://schemas.microsoft.com/office/drawing/2014/main" id="{8D607258-0B06-464F-B590-DEF07653A59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059896" y="2420888"/>
              <a:ext cx="576000" cy="576000"/>
            </a:xfrm>
            <a:prstGeom prst="rect">
              <a:avLst/>
            </a:prstGeom>
          </p:spPr>
        </p:pic>
        <p:sp>
          <p:nvSpPr>
            <p:cNvPr id="14" name="Rectangle 13">
              <a:extLst>
                <a:ext uri="{FF2B5EF4-FFF2-40B4-BE49-F238E27FC236}">
                  <a16:creationId xmlns:a16="http://schemas.microsoft.com/office/drawing/2014/main" id="{34B59F7D-09CC-4027-B85B-7B6A82CE2292}"/>
                </a:ext>
              </a:extLst>
            </p:cNvPr>
            <p:cNvSpPr/>
            <p:nvPr/>
          </p:nvSpPr>
          <p:spPr>
            <a:xfrm>
              <a:off x="1187624" y="3868539"/>
              <a:ext cx="1584176" cy="6405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400" b="1" dirty="0"/>
                <a:t>CEPEJ</a:t>
              </a:r>
              <a:endParaRPr lang="en-GB" sz="4400" b="1" dirty="0"/>
            </a:p>
          </p:txBody>
        </p:sp>
        <p:pic>
          <p:nvPicPr>
            <p:cNvPr id="16" name="Graphic 15" descr="Hourglass 60% with solid fill">
              <a:extLst>
                <a:ext uri="{FF2B5EF4-FFF2-40B4-BE49-F238E27FC236}">
                  <a16:creationId xmlns:a16="http://schemas.microsoft.com/office/drawing/2014/main" id="{44307F94-0F8C-4E29-B43C-0AF728F782A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946031" y="4785270"/>
              <a:ext cx="576000" cy="576000"/>
            </a:xfrm>
            <a:prstGeom prst="rect">
              <a:avLst/>
            </a:prstGeom>
          </p:spPr>
        </p:pic>
        <p:pic>
          <p:nvPicPr>
            <p:cNvPr id="18" name="Graphic 17" descr="Wrench with solid fill">
              <a:extLst>
                <a:ext uri="{FF2B5EF4-FFF2-40B4-BE49-F238E27FC236}">
                  <a16:creationId xmlns:a16="http://schemas.microsoft.com/office/drawing/2014/main" id="{996FD1FF-866D-42C7-8C4E-65B6F6A2CA4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995936" y="3429000"/>
              <a:ext cx="640580" cy="640580"/>
            </a:xfrm>
            <a:prstGeom prst="rect">
              <a:avLst/>
            </a:prstGeom>
          </p:spPr>
        </p:pic>
        <p:pic>
          <p:nvPicPr>
            <p:cNvPr id="20" name="Graphic 19" descr="Brainstorm with solid fill">
              <a:extLst>
                <a:ext uri="{FF2B5EF4-FFF2-40B4-BE49-F238E27FC236}">
                  <a16:creationId xmlns:a16="http://schemas.microsoft.com/office/drawing/2014/main" id="{00451D00-19E7-4107-81E3-AB6336435AD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059896" y="5733320"/>
              <a:ext cx="648008" cy="648008"/>
            </a:xfrm>
            <a:prstGeom prst="rect">
              <a:avLst/>
            </a:prstGeom>
          </p:spPr>
        </p:pic>
      </p:grpSp>
      <p:sp>
        <p:nvSpPr>
          <p:cNvPr id="2" name="Slide Number Placeholder 1">
            <a:extLst>
              <a:ext uri="{FF2B5EF4-FFF2-40B4-BE49-F238E27FC236}">
                <a16:creationId xmlns:a16="http://schemas.microsoft.com/office/drawing/2014/main" id="{E8ED6A2C-F3FA-49F4-AC03-B640D3A289A4}"/>
              </a:ext>
            </a:extLst>
          </p:cNvPr>
          <p:cNvSpPr>
            <a:spLocks noGrp="1"/>
          </p:cNvSpPr>
          <p:nvPr>
            <p:ph type="sldNum" sz="quarter" idx="12"/>
          </p:nvPr>
        </p:nvSpPr>
        <p:spPr/>
        <p:txBody>
          <a:bodyPr/>
          <a:lstStyle/>
          <a:p>
            <a:fld id="{59A7BB8B-FA3E-48E1-9F4E-D57EC426F849}" type="slidenum">
              <a:rPr lang="fr-FR" smtClean="0"/>
              <a:t>2</a:t>
            </a:fld>
            <a:endParaRPr lang="fr-FR"/>
          </a:p>
        </p:txBody>
      </p:sp>
      <p:sp>
        <p:nvSpPr>
          <p:cNvPr id="10" name="Rectangle 9">
            <a:extLst>
              <a:ext uri="{FF2B5EF4-FFF2-40B4-BE49-F238E27FC236}">
                <a16:creationId xmlns:a16="http://schemas.microsoft.com/office/drawing/2014/main" id="{3A2EA3FD-7FCC-4F1C-AF58-4EB9F6CD0478}"/>
              </a:ext>
            </a:extLst>
          </p:cNvPr>
          <p:cNvSpPr/>
          <p:nvPr/>
        </p:nvSpPr>
        <p:spPr>
          <a:xfrm>
            <a:off x="2843808" y="1744534"/>
            <a:ext cx="6192688" cy="10874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400" dirty="0">
                <a:solidFill>
                  <a:schemeClr val="bg1"/>
                </a:solidFill>
              </a:rPr>
              <a:t>Composée </a:t>
            </a:r>
            <a:r>
              <a:rPr lang="fr-FR" b="1" dirty="0">
                <a:solidFill>
                  <a:srgbClr val="9EDDFC"/>
                </a:solidFill>
              </a:rPr>
              <a:t>d'experts qualifiés issus des 46 Etats membres </a:t>
            </a:r>
            <a:r>
              <a:rPr lang="fr-FR" sz="1400" dirty="0">
                <a:solidFill>
                  <a:schemeClr val="bg1"/>
                </a:solidFill>
              </a:rPr>
              <a:t>du Conseil de l'Europe, la CEPEJ développe des </a:t>
            </a:r>
            <a:r>
              <a:rPr lang="fr-FR" b="1" dirty="0">
                <a:solidFill>
                  <a:srgbClr val="9EDDFC"/>
                </a:solidFill>
              </a:rPr>
              <a:t>outils</a:t>
            </a:r>
            <a:r>
              <a:rPr lang="fr-FR" dirty="0">
                <a:solidFill>
                  <a:schemeClr val="bg1"/>
                </a:solidFill>
              </a:rPr>
              <a:t> </a:t>
            </a:r>
            <a:r>
              <a:rPr lang="fr-FR" sz="1400" dirty="0">
                <a:solidFill>
                  <a:schemeClr val="bg1"/>
                </a:solidFill>
              </a:rPr>
              <a:t>et propose des </a:t>
            </a:r>
            <a:r>
              <a:rPr lang="fr-FR" b="1" dirty="0">
                <a:solidFill>
                  <a:srgbClr val="9EDDFC"/>
                </a:solidFill>
              </a:rPr>
              <a:t>mesures concrètes </a:t>
            </a:r>
            <a:r>
              <a:rPr lang="fr-FR" sz="1400" dirty="0">
                <a:solidFill>
                  <a:schemeClr val="bg1"/>
                </a:solidFill>
              </a:rPr>
              <a:t>pour </a:t>
            </a:r>
            <a:r>
              <a:rPr lang="fr-FR" b="1" dirty="0">
                <a:solidFill>
                  <a:srgbClr val="9EDDFC"/>
                </a:solidFill>
              </a:rPr>
              <a:t>améliorer</a:t>
            </a:r>
            <a:r>
              <a:rPr lang="fr-FR" sz="1400" dirty="0">
                <a:solidFill>
                  <a:schemeClr val="bg1"/>
                </a:solidFill>
              </a:rPr>
              <a:t> l'efficacité et la qualité du service public de la </a:t>
            </a:r>
            <a:r>
              <a:rPr lang="fr-FR" b="1" dirty="0">
                <a:solidFill>
                  <a:srgbClr val="9EDDFC"/>
                </a:solidFill>
              </a:rPr>
              <a:t>justice</a:t>
            </a:r>
            <a:r>
              <a:rPr lang="fr-FR" dirty="0">
                <a:solidFill>
                  <a:schemeClr val="bg1"/>
                </a:solidFill>
              </a:rPr>
              <a:t>. </a:t>
            </a:r>
          </a:p>
        </p:txBody>
      </p:sp>
      <p:sp>
        <p:nvSpPr>
          <p:cNvPr id="11" name="Rectangle 10">
            <a:extLst>
              <a:ext uri="{FF2B5EF4-FFF2-40B4-BE49-F238E27FC236}">
                <a16:creationId xmlns:a16="http://schemas.microsoft.com/office/drawing/2014/main" id="{376CC09B-8081-40B7-9802-52DBD8918D56}"/>
              </a:ext>
            </a:extLst>
          </p:cNvPr>
          <p:cNvSpPr/>
          <p:nvPr/>
        </p:nvSpPr>
        <p:spPr>
          <a:xfrm>
            <a:off x="3923928" y="3220467"/>
            <a:ext cx="4536504" cy="6405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400" dirty="0">
                <a:solidFill>
                  <a:schemeClr val="bg1"/>
                </a:solidFill>
              </a:rPr>
              <a:t>Promeut</a:t>
            </a:r>
            <a:r>
              <a:rPr lang="fr-FR" b="1" dirty="0">
                <a:solidFill>
                  <a:srgbClr val="7DD5A9"/>
                </a:solidFill>
              </a:rPr>
              <a:t> l'application effective des normes et standards du Conseil de l'Europe </a:t>
            </a:r>
            <a:r>
              <a:rPr lang="fr-FR" sz="1400" dirty="0">
                <a:solidFill>
                  <a:schemeClr val="bg1"/>
                </a:solidFill>
              </a:rPr>
              <a:t>dans le domaine de la justice.</a:t>
            </a:r>
            <a:endParaRPr lang="en-GB" sz="1400" dirty="0">
              <a:solidFill>
                <a:schemeClr val="bg1"/>
              </a:solidFill>
            </a:endParaRPr>
          </a:p>
        </p:txBody>
      </p:sp>
      <p:sp>
        <p:nvSpPr>
          <p:cNvPr id="12" name="Rectangle 11">
            <a:extLst>
              <a:ext uri="{FF2B5EF4-FFF2-40B4-BE49-F238E27FC236}">
                <a16:creationId xmlns:a16="http://schemas.microsoft.com/office/drawing/2014/main" id="{E8C1E123-95AA-4878-A989-2E2C27BE8727}"/>
              </a:ext>
            </a:extLst>
          </p:cNvPr>
          <p:cNvSpPr/>
          <p:nvPr/>
        </p:nvSpPr>
        <p:spPr>
          <a:xfrm>
            <a:off x="3851920" y="4653136"/>
            <a:ext cx="4667742" cy="6405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400" dirty="0"/>
              <a:t>Contribue à </a:t>
            </a:r>
            <a:r>
              <a:rPr lang="fr-FR" b="1" dirty="0">
                <a:solidFill>
                  <a:srgbClr val="68BED6"/>
                </a:solidFill>
              </a:rPr>
              <a:t>l'optimisation de la gestion du temps judiciaire </a:t>
            </a:r>
            <a:r>
              <a:rPr lang="fr-FR" sz="1400" dirty="0"/>
              <a:t>dans les tribunaux nationaux</a:t>
            </a:r>
          </a:p>
        </p:txBody>
      </p:sp>
      <p:sp>
        <p:nvSpPr>
          <p:cNvPr id="13" name="Rectangle 12">
            <a:extLst>
              <a:ext uri="{FF2B5EF4-FFF2-40B4-BE49-F238E27FC236}">
                <a16:creationId xmlns:a16="http://schemas.microsoft.com/office/drawing/2014/main" id="{4FA96B3D-BC14-4937-8D54-7FB99E5327DE}"/>
              </a:ext>
            </a:extLst>
          </p:cNvPr>
          <p:cNvSpPr/>
          <p:nvPr/>
        </p:nvSpPr>
        <p:spPr>
          <a:xfrm>
            <a:off x="2843808" y="5925453"/>
            <a:ext cx="6048671" cy="6405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400" dirty="0"/>
              <a:t>Offre des </a:t>
            </a:r>
            <a:r>
              <a:rPr lang="fr-FR" b="1" dirty="0">
                <a:solidFill>
                  <a:srgbClr val="BDDD7D"/>
                </a:solidFill>
              </a:rPr>
              <a:t>solutions efficaces </a:t>
            </a:r>
            <a:r>
              <a:rPr lang="fr-FR" sz="1400" dirty="0"/>
              <a:t>aux États pour </a:t>
            </a:r>
            <a:r>
              <a:rPr lang="fr-FR" b="1" dirty="0">
                <a:solidFill>
                  <a:srgbClr val="BDDD7D"/>
                </a:solidFill>
              </a:rPr>
              <a:t>prévenir les violations de l'article 6 </a:t>
            </a:r>
            <a:r>
              <a:rPr lang="fr-FR" sz="1400" dirty="0"/>
              <a:t>de la Convention européenne des droits de l'homme et réduire le nombre de requêtes auprès de la CEDH.</a:t>
            </a:r>
            <a:endParaRPr lang="en-GB" sz="1400" dirty="0"/>
          </a:p>
        </p:txBody>
      </p:sp>
    </p:spTree>
    <p:extLst>
      <p:ext uri="{BB962C8B-B14F-4D97-AF65-F5344CB8AC3E}">
        <p14:creationId xmlns:p14="http://schemas.microsoft.com/office/powerpoint/2010/main" val="23970417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3B4550-5F00-4240-A622-57B1B1365BC2}"/>
              </a:ext>
            </a:extLst>
          </p:cNvPr>
          <p:cNvSpPr>
            <a:spLocks noGrp="1"/>
          </p:cNvSpPr>
          <p:nvPr>
            <p:ph type="sldNum" sz="quarter" idx="12"/>
          </p:nvPr>
        </p:nvSpPr>
        <p:spPr/>
        <p:txBody>
          <a:bodyPr/>
          <a:lstStyle/>
          <a:p>
            <a:fld id="{59A7BB8B-FA3E-48E1-9F4E-D57EC426F849}" type="slidenum">
              <a:rPr lang="fr-FR" smtClean="0"/>
              <a:t>20</a:t>
            </a:fld>
            <a:endParaRPr lang="fr-FR"/>
          </a:p>
        </p:txBody>
      </p:sp>
      <p:sp>
        <p:nvSpPr>
          <p:cNvPr id="3" name="Rectangle 2">
            <a:extLst>
              <a:ext uri="{FF2B5EF4-FFF2-40B4-BE49-F238E27FC236}">
                <a16:creationId xmlns:a16="http://schemas.microsoft.com/office/drawing/2014/main" id="{7ED91BA9-FF59-40A9-903B-48A2A71C9315}"/>
              </a:ext>
            </a:extLst>
          </p:cNvPr>
          <p:cNvSpPr/>
          <p:nvPr/>
        </p:nvSpPr>
        <p:spPr>
          <a:xfrm>
            <a:off x="1514126" y="1628800"/>
            <a:ext cx="7522370"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800" b="1" dirty="0"/>
              <a:t>Parité : </a:t>
            </a:r>
          </a:p>
          <a:p>
            <a:r>
              <a:rPr lang="it-IT" sz="2800" b="1" dirty="0"/>
              <a:t>Procureurs / Chefs de ministères publics</a:t>
            </a:r>
            <a:endParaRPr lang="en-GB" sz="2800" b="1" dirty="0"/>
          </a:p>
        </p:txBody>
      </p:sp>
      <p:pic>
        <p:nvPicPr>
          <p:cNvPr id="4" name="Picture 3">
            <a:extLst>
              <a:ext uri="{FF2B5EF4-FFF2-40B4-BE49-F238E27FC236}">
                <a16:creationId xmlns:a16="http://schemas.microsoft.com/office/drawing/2014/main" id="{56A8697D-CFF8-4AAA-BB3D-3ECFA305790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076056" y="2754494"/>
            <a:ext cx="3816424" cy="1682285"/>
          </a:xfrm>
          <a:prstGeom prst="rect">
            <a:avLst/>
          </a:prstGeom>
        </p:spPr>
      </p:pic>
      <p:sp>
        <p:nvSpPr>
          <p:cNvPr id="6" name="Rectangle 5">
            <a:extLst>
              <a:ext uri="{FF2B5EF4-FFF2-40B4-BE49-F238E27FC236}">
                <a16:creationId xmlns:a16="http://schemas.microsoft.com/office/drawing/2014/main" id="{7E0DA1B1-DEE7-4B8A-8AE0-07D2FC6D00C9}"/>
              </a:ext>
            </a:extLst>
          </p:cNvPr>
          <p:cNvSpPr/>
          <p:nvPr/>
        </p:nvSpPr>
        <p:spPr>
          <a:xfrm>
            <a:off x="4999719" y="2564904"/>
            <a:ext cx="3687081" cy="15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00" b="1" dirty="0">
                <a:solidFill>
                  <a:schemeClr val="bg1"/>
                </a:solidFill>
              </a:rPr>
              <a:t>Répartition des procureurs par genre et par instance</a:t>
            </a:r>
            <a:endParaRPr lang="en-GB" sz="1000" b="1" dirty="0">
              <a:solidFill>
                <a:schemeClr val="bg1"/>
              </a:solidFill>
            </a:endParaRPr>
          </a:p>
        </p:txBody>
      </p:sp>
      <p:grpSp>
        <p:nvGrpSpPr>
          <p:cNvPr id="9" name="Group 8">
            <a:extLst>
              <a:ext uri="{FF2B5EF4-FFF2-40B4-BE49-F238E27FC236}">
                <a16:creationId xmlns:a16="http://schemas.microsoft.com/office/drawing/2014/main" id="{09F3FA7A-3ABA-41BA-ACE9-6B598957E846}"/>
              </a:ext>
            </a:extLst>
          </p:cNvPr>
          <p:cNvGrpSpPr/>
          <p:nvPr/>
        </p:nvGrpSpPr>
        <p:grpSpPr>
          <a:xfrm>
            <a:off x="5004048" y="4466869"/>
            <a:ext cx="3960440" cy="2110037"/>
            <a:chOff x="4973445" y="4466869"/>
            <a:chExt cx="3960440" cy="2110037"/>
          </a:xfrm>
        </p:grpSpPr>
        <p:pic>
          <p:nvPicPr>
            <p:cNvPr id="5" name="Picture 4">
              <a:extLst>
                <a:ext uri="{FF2B5EF4-FFF2-40B4-BE49-F238E27FC236}">
                  <a16:creationId xmlns:a16="http://schemas.microsoft.com/office/drawing/2014/main" id="{B271CCEB-C10D-4FBC-BE16-AE59A73BFC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094647" y="4790831"/>
              <a:ext cx="3767230" cy="1786075"/>
            </a:xfrm>
            <a:prstGeom prst="rect">
              <a:avLst/>
            </a:prstGeom>
          </p:spPr>
        </p:pic>
        <p:sp>
          <p:nvSpPr>
            <p:cNvPr id="7" name="Rectangle 6">
              <a:extLst>
                <a:ext uri="{FF2B5EF4-FFF2-40B4-BE49-F238E27FC236}">
                  <a16:creationId xmlns:a16="http://schemas.microsoft.com/office/drawing/2014/main" id="{AB7526C2-3E18-46DE-A939-C7AF660E22C8}"/>
                </a:ext>
              </a:extLst>
            </p:cNvPr>
            <p:cNvSpPr/>
            <p:nvPr/>
          </p:nvSpPr>
          <p:spPr>
            <a:xfrm>
              <a:off x="4973445" y="4466869"/>
              <a:ext cx="3960440" cy="15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00" b="1" dirty="0">
                  <a:solidFill>
                    <a:schemeClr val="bg1"/>
                  </a:solidFill>
                </a:rPr>
                <a:t>Répartition des chefs de ministères publics par genre et par instance</a:t>
              </a:r>
            </a:p>
          </p:txBody>
        </p:sp>
      </p:grpSp>
      <p:sp>
        <p:nvSpPr>
          <p:cNvPr id="8" name="Rectangle 7">
            <a:extLst>
              <a:ext uri="{FF2B5EF4-FFF2-40B4-BE49-F238E27FC236}">
                <a16:creationId xmlns:a16="http://schemas.microsoft.com/office/drawing/2014/main" id="{C49CC9A0-5FC2-4773-8FD6-3EE0FA63C6D7}"/>
              </a:ext>
            </a:extLst>
          </p:cNvPr>
          <p:cNvSpPr/>
          <p:nvPr/>
        </p:nvSpPr>
        <p:spPr>
          <a:xfrm>
            <a:off x="8823157" y="5533614"/>
            <a:ext cx="338554" cy="1195150"/>
          </a:xfrm>
          <a:prstGeom prst="rect">
            <a:avLst/>
          </a:prstGeom>
        </p:spPr>
        <p:txBody>
          <a:bodyPr vert="vert270" wrap="square">
            <a:spAutoFit/>
          </a:bodyPr>
          <a:lstStyle/>
          <a:p>
            <a:r>
              <a:rPr lang="it-IT" sz="1000" dirty="0">
                <a:solidFill>
                  <a:schemeClr val="bg1"/>
                </a:solidFill>
              </a:rPr>
              <a:t>Graphique 3.36</a:t>
            </a:r>
            <a:endParaRPr lang="en-GB" sz="1000" dirty="0">
              <a:solidFill>
                <a:schemeClr val="bg1"/>
              </a:solidFill>
            </a:endParaRPr>
          </a:p>
        </p:txBody>
      </p:sp>
      <p:sp>
        <p:nvSpPr>
          <p:cNvPr id="10" name="Rectangle 9">
            <a:extLst>
              <a:ext uri="{FF2B5EF4-FFF2-40B4-BE49-F238E27FC236}">
                <a16:creationId xmlns:a16="http://schemas.microsoft.com/office/drawing/2014/main" id="{1C855B9E-1912-44C5-A2D0-50DC96D175FC}"/>
              </a:ext>
            </a:extLst>
          </p:cNvPr>
          <p:cNvSpPr/>
          <p:nvPr/>
        </p:nvSpPr>
        <p:spPr>
          <a:xfrm>
            <a:off x="8791670" y="3085342"/>
            <a:ext cx="338554" cy="1219363"/>
          </a:xfrm>
          <a:prstGeom prst="rect">
            <a:avLst/>
          </a:prstGeom>
        </p:spPr>
        <p:txBody>
          <a:bodyPr vert="vert270" wrap="square">
            <a:spAutoFit/>
          </a:bodyPr>
          <a:lstStyle/>
          <a:p>
            <a:r>
              <a:rPr lang="it-IT" sz="1000" dirty="0">
                <a:solidFill>
                  <a:schemeClr val="bg1"/>
                </a:solidFill>
              </a:rPr>
              <a:t>Graphique 3.32</a:t>
            </a:r>
            <a:endParaRPr lang="en-GB" sz="1000" dirty="0">
              <a:solidFill>
                <a:schemeClr val="bg1"/>
              </a:solidFill>
            </a:endParaRPr>
          </a:p>
        </p:txBody>
      </p:sp>
      <p:grpSp>
        <p:nvGrpSpPr>
          <p:cNvPr id="14" name="Group 13">
            <a:extLst>
              <a:ext uri="{FF2B5EF4-FFF2-40B4-BE49-F238E27FC236}">
                <a16:creationId xmlns:a16="http://schemas.microsoft.com/office/drawing/2014/main" id="{41FAEB84-C049-415C-9639-35B520BB424E}"/>
              </a:ext>
            </a:extLst>
          </p:cNvPr>
          <p:cNvGrpSpPr/>
          <p:nvPr/>
        </p:nvGrpSpPr>
        <p:grpSpPr>
          <a:xfrm>
            <a:off x="826591" y="2944615"/>
            <a:ext cx="3544721" cy="3311264"/>
            <a:chOff x="826591" y="2944615"/>
            <a:chExt cx="3544721" cy="3311264"/>
          </a:xfrm>
        </p:grpSpPr>
        <p:sp>
          <p:nvSpPr>
            <p:cNvPr id="16" name="Rectangle 15">
              <a:extLst>
                <a:ext uri="{FF2B5EF4-FFF2-40B4-BE49-F238E27FC236}">
                  <a16:creationId xmlns:a16="http://schemas.microsoft.com/office/drawing/2014/main" id="{25EA4540-112F-4C2B-B7F9-D6DA682A0B2C}"/>
                </a:ext>
              </a:extLst>
            </p:cNvPr>
            <p:cNvSpPr/>
            <p:nvPr/>
          </p:nvSpPr>
          <p:spPr>
            <a:xfrm>
              <a:off x="2696027" y="2944615"/>
              <a:ext cx="1675285" cy="1008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3600" dirty="0"/>
                <a:t>53 % </a:t>
              </a:r>
            </a:p>
            <a:p>
              <a:pPr algn="ctr"/>
              <a:r>
                <a:rPr lang="en-US" dirty="0"/>
                <a:t>de femmes procureurs</a:t>
              </a:r>
            </a:p>
          </p:txBody>
        </p:sp>
        <p:sp>
          <p:nvSpPr>
            <p:cNvPr id="17" name="Rectangle 16">
              <a:extLst>
                <a:ext uri="{FF2B5EF4-FFF2-40B4-BE49-F238E27FC236}">
                  <a16:creationId xmlns:a16="http://schemas.microsoft.com/office/drawing/2014/main" id="{6D0E8097-1B20-4D8C-B0FD-453E1C4B77B1}"/>
                </a:ext>
              </a:extLst>
            </p:cNvPr>
            <p:cNvSpPr/>
            <p:nvPr/>
          </p:nvSpPr>
          <p:spPr>
            <a:xfrm>
              <a:off x="826591" y="5247778"/>
              <a:ext cx="1513161" cy="10081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3600" dirty="0"/>
                <a:t>38 % </a:t>
              </a:r>
              <a:r>
                <a:rPr lang="en-US" dirty="0"/>
                <a:t>de femmes chefs de ministères publics</a:t>
              </a:r>
            </a:p>
          </p:txBody>
        </p:sp>
        <p:cxnSp>
          <p:nvCxnSpPr>
            <p:cNvPr id="18" name="Straight Arrow Connector 17">
              <a:extLst>
                <a:ext uri="{FF2B5EF4-FFF2-40B4-BE49-F238E27FC236}">
                  <a16:creationId xmlns:a16="http://schemas.microsoft.com/office/drawing/2014/main" id="{4AC3879A-9BA8-4ED8-8897-08515908263E}"/>
                </a:ext>
              </a:extLst>
            </p:cNvPr>
            <p:cNvCxnSpPr>
              <a:cxnSpLocks/>
              <a:stCxn id="17" idx="0"/>
            </p:cNvCxnSpPr>
            <p:nvPr/>
          </p:nvCxnSpPr>
          <p:spPr>
            <a:xfrm flipV="1">
              <a:off x="1583172" y="4738880"/>
              <a:ext cx="107515" cy="508898"/>
            </a:xfrm>
            <a:prstGeom prst="straightConnector1">
              <a:avLst/>
            </a:prstGeom>
            <a:ln w="34925">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pic>
        <p:nvPicPr>
          <p:cNvPr id="20" name="Picture 19">
            <a:extLst>
              <a:ext uri="{FF2B5EF4-FFF2-40B4-BE49-F238E27FC236}">
                <a16:creationId xmlns:a16="http://schemas.microsoft.com/office/drawing/2014/main" id="{BDFF4F0E-0DCD-4DE5-A559-DD0E6AC9981D}"/>
              </a:ext>
            </a:extLst>
          </p:cNvPr>
          <p:cNvPicPr>
            <a:picLocks noChangeAspect="1"/>
          </p:cNvPicPr>
          <p:nvPr/>
        </p:nvPicPr>
        <p:blipFill>
          <a:blip r:embed="rId6"/>
          <a:stretch>
            <a:fillRect/>
          </a:stretch>
        </p:blipFill>
        <p:spPr>
          <a:xfrm>
            <a:off x="213147" y="3440043"/>
            <a:ext cx="4155521" cy="2493313"/>
          </a:xfrm>
          <a:prstGeom prst="rect">
            <a:avLst/>
          </a:prstGeom>
        </p:spPr>
      </p:pic>
      <p:sp>
        <p:nvSpPr>
          <p:cNvPr id="19" name="Rectangle 18">
            <a:extLst>
              <a:ext uri="{FF2B5EF4-FFF2-40B4-BE49-F238E27FC236}">
                <a16:creationId xmlns:a16="http://schemas.microsoft.com/office/drawing/2014/main" id="{BC138084-D0ED-4448-8AE4-02E6C7B57805}"/>
              </a:ext>
            </a:extLst>
          </p:cNvPr>
          <p:cNvSpPr/>
          <p:nvPr/>
        </p:nvSpPr>
        <p:spPr>
          <a:xfrm>
            <a:off x="2265404" y="5998908"/>
            <a:ext cx="2319166" cy="4555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t>Le plafond de verre existe toujours!</a:t>
            </a:r>
          </a:p>
        </p:txBody>
      </p:sp>
    </p:spTree>
    <p:extLst>
      <p:ext uri="{BB962C8B-B14F-4D97-AF65-F5344CB8AC3E}">
        <p14:creationId xmlns:p14="http://schemas.microsoft.com/office/powerpoint/2010/main" val="25208480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A9A770-F321-46F9-A7AB-4074E570E1E0}"/>
              </a:ext>
            </a:extLst>
          </p:cNvPr>
          <p:cNvSpPr>
            <a:spLocks noGrp="1"/>
          </p:cNvSpPr>
          <p:nvPr>
            <p:ph type="sldNum" sz="quarter" idx="12"/>
          </p:nvPr>
        </p:nvSpPr>
        <p:spPr/>
        <p:txBody>
          <a:bodyPr/>
          <a:lstStyle/>
          <a:p>
            <a:fld id="{59A7BB8B-FA3E-48E1-9F4E-D57EC426F849}" type="slidenum">
              <a:rPr lang="fr-FR" smtClean="0"/>
              <a:t>21</a:t>
            </a:fld>
            <a:endParaRPr lang="fr-FR"/>
          </a:p>
        </p:txBody>
      </p:sp>
      <p:sp>
        <p:nvSpPr>
          <p:cNvPr id="3" name="Rectangle 2">
            <a:extLst>
              <a:ext uri="{FF2B5EF4-FFF2-40B4-BE49-F238E27FC236}">
                <a16:creationId xmlns:a16="http://schemas.microsoft.com/office/drawing/2014/main" id="{DF057E3A-C340-4DB1-B4F5-09AA8BCCDE32}"/>
              </a:ext>
            </a:extLst>
          </p:cNvPr>
          <p:cNvSpPr/>
          <p:nvPr/>
        </p:nvSpPr>
        <p:spPr>
          <a:xfrm>
            <a:off x="1575089" y="1423089"/>
            <a:ext cx="6813336" cy="1218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800" b="1" dirty="0"/>
              <a:t>PROFESSIONNELS DE LA JUSTICE : </a:t>
            </a:r>
          </a:p>
          <a:p>
            <a:r>
              <a:rPr lang="fr-FR" sz="2000" b="1" dirty="0"/>
              <a:t>Comment les juges et les procureurs sont-ils rémunérés par rapport au salaire brut moyen ? </a:t>
            </a:r>
            <a:endParaRPr lang="en-GB" sz="2000" b="1" dirty="0"/>
          </a:p>
        </p:txBody>
      </p:sp>
      <p:pic>
        <p:nvPicPr>
          <p:cNvPr id="4" name="Picture 3">
            <a:extLst>
              <a:ext uri="{FF2B5EF4-FFF2-40B4-BE49-F238E27FC236}">
                <a16:creationId xmlns:a16="http://schemas.microsoft.com/office/drawing/2014/main" id="{815AA056-AF90-4218-A796-DD759A35DB7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769790" y="3464887"/>
            <a:ext cx="4071641" cy="2259888"/>
          </a:xfrm>
          <a:prstGeom prst="rect">
            <a:avLst/>
          </a:prstGeom>
        </p:spPr>
      </p:pic>
      <p:sp>
        <p:nvSpPr>
          <p:cNvPr id="13" name="Rectangle 12">
            <a:extLst>
              <a:ext uri="{FF2B5EF4-FFF2-40B4-BE49-F238E27FC236}">
                <a16:creationId xmlns:a16="http://schemas.microsoft.com/office/drawing/2014/main" id="{80B41444-3E5B-4D0F-866F-8BF2C8D71009}"/>
              </a:ext>
            </a:extLst>
          </p:cNvPr>
          <p:cNvSpPr/>
          <p:nvPr/>
        </p:nvSpPr>
        <p:spPr>
          <a:xfrm>
            <a:off x="8189798" y="5902641"/>
            <a:ext cx="999922"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000" dirty="0"/>
              <a:t>Graphique 3.48</a:t>
            </a:r>
            <a:endParaRPr lang="en-GB" sz="1000" dirty="0"/>
          </a:p>
        </p:txBody>
      </p:sp>
      <p:sp>
        <p:nvSpPr>
          <p:cNvPr id="14" name="Rectangle 13">
            <a:extLst>
              <a:ext uri="{FF2B5EF4-FFF2-40B4-BE49-F238E27FC236}">
                <a16:creationId xmlns:a16="http://schemas.microsoft.com/office/drawing/2014/main" id="{F5C9604C-3366-4A40-89FD-517016AFFD99}"/>
              </a:ext>
            </a:extLst>
          </p:cNvPr>
          <p:cNvSpPr/>
          <p:nvPr/>
        </p:nvSpPr>
        <p:spPr>
          <a:xfrm>
            <a:off x="4846033" y="2961065"/>
            <a:ext cx="3736226"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bg1"/>
                </a:solidFill>
              </a:rPr>
              <a:t>Évolution des ratios moyens des salaires bruts des juges et des procureurs par rapport aux salaires bruts annuels 2010 - 2018</a:t>
            </a:r>
          </a:p>
        </p:txBody>
      </p:sp>
      <p:sp>
        <p:nvSpPr>
          <p:cNvPr id="9" name="Rectangle 8">
            <a:extLst>
              <a:ext uri="{FF2B5EF4-FFF2-40B4-BE49-F238E27FC236}">
                <a16:creationId xmlns:a16="http://schemas.microsoft.com/office/drawing/2014/main" id="{41A06613-429D-4C53-9ED5-733552B02A28}"/>
              </a:ext>
            </a:extLst>
          </p:cNvPr>
          <p:cNvSpPr/>
          <p:nvPr/>
        </p:nvSpPr>
        <p:spPr>
          <a:xfrm>
            <a:off x="1755427" y="2349133"/>
            <a:ext cx="1194861" cy="639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u="sng" dirty="0"/>
              <a:t>Juges</a:t>
            </a:r>
            <a:endParaRPr lang="en-GB" u="sng" dirty="0"/>
          </a:p>
        </p:txBody>
      </p:sp>
      <p:grpSp>
        <p:nvGrpSpPr>
          <p:cNvPr id="32" name="Group 31">
            <a:extLst>
              <a:ext uri="{FF2B5EF4-FFF2-40B4-BE49-F238E27FC236}">
                <a16:creationId xmlns:a16="http://schemas.microsoft.com/office/drawing/2014/main" id="{7ACE8FF0-F49B-46A8-8670-81D6E9AB6285}"/>
              </a:ext>
            </a:extLst>
          </p:cNvPr>
          <p:cNvGrpSpPr/>
          <p:nvPr/>
        </p:nvGrpSpPr>
        <p:grpSpPr>
          <a:xfrm>
            <a:off x="116489" y="2693904"/>
            <a:ext cx="4285963" cy="1868113"/>
            <a:chOff x="-663" y="3140968"/>
            <a:chExt cx="4285963" cy="1868113"/>
          </a:xfrm>
        </p:grpSpPr>
        <p:grpSp>
          <p:nvGrpSpPr>
            <p:cNvPr id="26" name="Group 25">
              <a:extLst>
                <a:ext uri="{FF2B5EF4-FFF2-40B4-BE49-F238E27FC236}">
                  <a16:creationId xmlns:a16="http://schemas.microsoft.com/office/drawing/2014/main" id="{31D5354E-F970-477D-9D96-59199044A61C}"/>
                </a:ext>
              </a:extLst>
            </p:cNvPr>
            <p:cNvGrpSpPr/>
            <p:nvPr/>
          </p:nvGrpSpPr>
          <p:grpSpPr>
            <a:xfrm>
              <a:off x="-663" y="3520585"/>
              <a:ext cx="2600822" cy="1488496"/>
              <a:chOff x="207747" y="3830939"/>
              <a:chExt cx="2600822" cy="1488496"/>
            </a:xfrm>
          </p:grpSpPr>
          <p:sp>
            <p:nvSpPr>
              <p:cNvPr id="21" name="Rectangle 20">
                <a:extLst>
                  <a:ext uri="{FF2B5EF4-FFF2-40B4-BE49-F238E27FC236}">
                    <a16:creationId xmlns:a16="http://schemas.microsoft.com/office/drawing/2014/main" id="{3898B455-39A6-46F7-9D81-0D29FE8C2951}"/>
                  </a:ext>
                </a:extLst>
              </p:cNvPr>
              <p:cNvSpPr/>
              <p:nvPr/>
            </p:nvSpPr>
            <p:spPr>
              <a:xfrm>
                <a:off x="207747" y="3830939"/>
                <a:ext cx="2600822" cy="6252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1,0 à 1,3</a:t>
                </a:r>
              </a:p>
              <a:p>
                <a:pPr algn="ctr"/>
                <a:r>
                  <a:rPr lang="it-IT" sz="1200" dirty="0"/>
                  <a:t>(Allemagne, France, </a:t>
                </a:r>
              </a:p>
              <a:p>
                <a:pPr algn="ctr"/>
                <a:r>
                  <a:rPr lang="it-IT" sz="1200" dirty="0"/>
                  <a:t>Monaco, Pays-Bas)</a:t>
                </a:r>
                <a:endParaRPr lang="en-GB" sz="1200" dirty="0"/>
              </a:p>
            </p:txBody>
          </p:sp>
          <p:cxnSp>
            <p:nvCxnSpPr>
              <p:cNvPr id="17" name="Straight Arrow Connector 16">
                <a:extLst>
                  <a:ext uri="{FF2B5EF4-FFF2-40B4-BE49-F238E27FC236}">
                    <a16:creationId xmlns:a16="http://schemas.microsoft.com/office/drawing/2014/main" id="{A9DDF53A-1DE5-493A-956C-2C7DAC0B0E97}"/>
                  </a:ext>
                </a:extLst>
              </p:cNvPr>
              <p:cNvCxnSpPr>
                <a:cxnSpLocks/>
              </p:cNvCxnSpPr>
              <p:nvPr/>
            </p:nvCxnSpPr>
            <p:spPr>
              <a:xfrm>
                <a:off x="1508158" y="4541718"/>
                <a:ext cx="0" cy="187678"/>
              </a:xfrm>
              <a:prstGeom prst="straightConnector1">
                <a:avLst/>
              </a:prstGeom>
              <a:ln w="3492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64126F0A-6C9B-4572-A8ED-A6EE112F7F9A}"/>
                  </a:ext>
                </a:extLst>
              </p:cNvPr>
              <p:cNvSpPr/>
              <p:nvPr/>
            </p:nvSpPr>
            <p:spPr>
              <a:xfrm>
                <a:off x="841383" y="4694149"/>
                <a:ext cx="1625749" cy="6252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000" dirty="0"/>
                  <a:t>6,3 </a:t>
                </a:r>
                <a:r>
                  <a:rPr lang="it-IT" sz="1200" dirty="0"/>
                  <a:t>(Azerbaïdjan)</a:t>
                </a:r>
              </a:p>
              <a:p>
                <a:r>
                  <a:rPr lang="it-IT" sz="2000" dirty="0"/>
                  <a:t>6,8 </a:t>
                </a:r>
                <a:r>
                  <a:rPr lang="it-IT" sz="1200" dirty="0"/>
                  <a:t>(Ukraine)</a:t>
                </a:r>
                <a:endParaRPr lang="en-GB" sz="1200" dirty="0"/>
              </a:p>
            </p:txBody>
          </p:sp>
        </p:grpSp>
        <p:sp>
          <p:nvSpPr>
            <p:cNvPr id="23" name="Rectangle 22">
              <a:extLst>
                <a:ext uri="{FF2B5EF4-FFF2-40B4-BE49-F238E27FC236}">
                  <a16:creationId xmlns:a16="http://schemas.microsoft.com/office/drawing/2014/main" id="{3D734032-2AD2-4012-9AE7-A6B3F384645E}"/>
                </a:ext>
              </a:extLst>
            </p:cNvPr>
            <p:cNvSpPr/>
            <p:nvPr/>
          </p:nvSpPr>
          <p:spPr>
            <a:xfrm>
              <a:off x="458315" y="3140968"/>
              <a:ext cx="1485233" cy="5064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En début de carrière</a:t>
              </a:r>
              <a:endParaRPr lang="en-GB" sz="1200" dirty="0"/>
            </a:p>
          </p:txBody>
        </p:sp>
        <p:sp>
          <p:nvSpPr>
            <p:cNvPr id="24" name="Rectangle 23">
              <a:extLst>
                <a:ext uri="{FF2B5EF4-FFF2-40B4-BE49-F238E27FC236}">
                  <a16:creationId xmlns:a16="http://schemas.microsoft.com/office/drawing/2014/main" id="{C60E6C10-6834-49E4-98A4-78FA89C2CEB4}"/>
                </a:ext>
              </a:extLst>
            </p:cNvPr>
            <p:cNvSpPr/>
            <p:nvPr/>
          </p:nvSpPr>
          <p:spPr>
            <a:xfrm>
              <a:off x="2410843" y="3160455"/>
              <a:ext cx="1778290" cy="5064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A la plus haute instance</a:t>
              </a:r>
              <a:endParaRPr lang="en-GB" sz="1200" dirty="0"/>
            </a:p>
          </p:txBody>
        </p:sp>
        <p:grpSp>
          <p:nvGrpSpPr>
            <p:cNvPr id="27" name="Group 26">
              <a:extLst>
                <a:ext uri="{FF2B5EF4-FFF2-40B4-BE49-F238E27FC236}">
                  <a16:creationId xmlns:a16="http://schemas.microsoft.com/office/drawing/2014/main" id="{4263B649-8CE0-49DC-A794-6F2DEE576A0C}"/>
                </a:ext>
              </a:extLst>
            </p:cNvPr>
            <p:cNvGrpSpPr/>
            <p:nvPr/>
          </p:nvGrpSpPr>
          <p:grpSpPr>
            <a:xfrm>
              <a:off x="2655093" y="3523384"/>
              <a:ext cx="1630207" cy="1463405"/>
              <a:chOff x="329921" y="3830939"/>
              <a:chExt cx="1630207" cy="1463405"/>
            </a:xfrm>
          </p:grpSpPr>
          <p:sp>
            <p:nvSpPr>
              <p:cNvPr id="28" name="Rectangle 27">
                <a:extLst>
                  <a:ext uri="{FF2B5EF4-FFF2-40B4-BE49-F238E27FC236}">
                    <a16:creationId xmlns:a16="http://schemas.microsoft.com/office/drawing/2014/main" id="{FE3A029B-9E23-4BA4-901B-160005448303}"/>
                  </a:ext>
                </a:extLst>
              </p:cNvPr>
              <p:cNvSpPr/>
              <p:nvPr/>
            </p:nvSpPr>
            <p:spPr>
              <a:xfrm>
                <a:off x="329921" y="3830939"/>
                <a:ext cx="1434693" cy="6252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1,7</a:t>
                </a:r>
              </a:p>
              <a:p>
                <a:pPr algn="ctr"/>
                <a:r>
                  <a:rPr lang="it-IT" sz="1200" dirty="0"/>
                  <a:t>(Allemagne et Luxembourg)</a:t>
                </a:r>
                <a:endParaRPr lang="en-GB" sz="1200" dirty="0"/>
              </a:p>
            </p:txBody>
          </p:sp>
          <p:cxnSp>
            <p:nvCxnSpPr>
              <p:cNvPr id="29" name="Straight Arrow Connector 28">
                <a:extLst>
                  <a:ext uri="{FF2B5EF4-FFF2-40B4-BE49-F238E27FC236}">
                    <a16:creationId xmlns:a16="http://schemas.microsoft.com/office/drawing/2014/main" id="{9136AF87-8817-4DD4-8DC5-0161571D36F6}"/>
                  </a:ext>
                </a:extLst>
              </p:cNvPr>
              <p:cNvCxnSpPr>
                <a:cxnSpLocks/>
              </p:cNvCxnSpPr>
              <p:nvPr/>
            </p:nvCxnSpPr>
            <p:spPr>
              <a:xfrm>
                <a:off x="1032212" y="4464652"/>
                <a:ext cx="0" cy="187678"/>
              </a:xfrm>
              <a:prstGeom prst="straightConnector1">
                <a:avLst/>
              </a:prstGeom>
              <a:ln w="3492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B2566896-9E47-4BCE-9C8E-487F5825D8F0}"/>
                  </a:ext>
                </a:extLst>
              </p:cNvPr>
              <p:cNvSpPr/>
              <p:nvPr/>
            </p:nvSpPr>
            <p:spPr>
              <a:xfrm>
                <a:off x="456800" y="4669058"/>
                <a:ext cx="1503328" cy="6252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000" dirty="0"/>
                  <a:t>9,6 </a:t>
                </a:r>
                <a:r>
                  <a:rPr lang="it-IT" sz="1200" dirty="0"/>
                  <a:t>(Azerbaïdjan) </a:t>
                </a:r>
                <a:r>
                  <a:rPr lang="it-IT" sz="2000" dirty="0"/>
                  <a:t>21,6 </a:t>
                </a:r>
                <a:r>
                  <a:rPr lang="it-IT" sz="1200" dirty="0"/>
                  <a:t>(Ukraine)</a:t>
                </a:r>
                <a:endParaRPr lang="en-GB" sz="1200" dirty="0"/>
              </a:p>
            </p:txBody>
          </p:sp>
        </p:grpSp>
      </p:grpSp>
      <p:sp>
        <p:nvSpPr>
          <p:cNvPr id="31" name="Rectangle 30">
            <a:extLst>
              <a:ext uri="{FF2B5EF4-FFF2-40B4-BE49-F238E27FC236}">
                <a16:creationId xmlns:a16="http://schemas.microsoft.com/office/drawing/2014/main" id="{6EDAEE30-B08A-4F5B-BF5F-CACB2F9469D0}"/>
              </a:ext>
            </a:extLst>
          </p:cNvPr>
          <p:cNvSpPr/>
          <p:nvPr/>
        </p:nvSpPr>
        <p:spPr>
          <a:xfrm>
            <a:off x="1717729" y="4492575"/>
            <a:ext cx="1297758" cy="639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u="sng" dirty="0"/>
              <a:t>Procureurs</a:t>
            </a:r>
            <a:endParaRPr lang="en-GB" u="sng" dirty="0"/>
          </a:p>
        </p:txBody>
      </p:sp>
      <p:grpSp>
        <p:nvGrpSpPr>
          <p:cNvPr id="33" name="Group 32">
            <a:extLst>
              <a:ext uri="{FF2B5EF4-FFF2-40B4-BE49-F238E27FC236}">
                <a16:creationId xmlns:a16="http://schemas.microsoft.com/office/drawing/2014/main" id="{92BE746A-2433-4DC0-A1F7-9EA480111CCF}"/>
              </a:ext>
            </a:extLst>
          </p:cNvPr>
          <p:cNvGrpSpPr/>
          <p:nvPr/>
        </p:nvGrpSpPr>
        <p:grpSpPr>
          <a:xfrm>
            <a:off x="372127" y="4962701"/>
            <a:ext cx="3939533" cy="1826876"/>
            <a:chOff x="380388" y="3130774"/>
            <a:chExt cx="3939533" cy="1826876"/>
          </a:xfrm>
        </p:grpSpPr>
        <p:grpSp>
          <p:nvGrpSpPr>
            <p:cNvPr id="34" name="Group 33">
              <a:extLst>
                <a:ext uri="{FF2B5EF4-FFF2-40B4-BE49-F238E27FC236}">
                  <a16:creationId xmlns:a16="http://schemas.microsoft.com/office/drawing/2014/main" id="{B6D8A43F-E2C7-4ADA-9BC9-97E1434EF52B}"/>
                </a:ext>
              </a:extLst>
            </p:cNvPr>
            <p:cNvGrpSpPr/>
            <p:nvPr/>
          </p:nvGrpSpPr>
          <p:grpSpPr>
            <a:xfrm>
              <a:off x="481272" y="3520585"/>
              <a:ext cx="1434693" cy="1283742"/>
              <a:chOff x="689682" y="3830939"/>
              <a:chExt cx="1434693" cy="1283742"/>
            </a:xfrm>
          </p:grpSpPr>
          <p:sp>
            <p:nvSpPr>
              <p:cNvPr id="41" name="Rectangle 40">
                <a:extLst>
                  <a:ext uri="{FF2B5EF4-FFF2-40B4-BE49-F238E27FC236}">
                    <a16:creationId xmlns:a16="http://schemas.microsoft.com/office/drawing/2014/main" id="{54309072-8D68-470E-9E83-D3154C39AC43}"/>
                  </a:ext>
                </a:extLst>
              </p:cNvPr>
              <p:cNvSpPr/>
              <p:nvPr/>
            </p:nvSpPr>
            <p:spPr>
              <a:xfrm>
                <a:off x="689682" y="3830939"/>
                <a:ext cx="1434693" cy="6252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0,8 </a:t>
                </a:r>
                <a:r>
                  <a:rPr lang="it-IT" sz="1200" dirty="0"/>
                  <a:t>(Irlande)</a:t>
                </a:r>
                <a:endParaRPr lang="en-GB" sz="1200" dirty="0"/>
              </a:p>
            </p:txBody>
          </p:sp>
          <p:cxnSp>
            <p:nvCxnSpPr>
              <p:cNvPr id="42" name="Straight Arrow Connector 41">
                <a:extLst>
                  <a:ext uri="{FF2B5EF4-FFF2-40B4-BE49-F238E27FC236}">
                    <a16:creationId xmlns:a16="http://schemas.microsoft.com/office/drawing/2014/main" id="{66165838-F066-4C90-91B3-82DB3DFA7EC5}"/>
                  </a:ext>
                </a:extLst>
              </p:cNvPr>
              <p:cNvCxnSpPr>
                <a:cxnSpLocks/>
              </p:cNvCxnSpPr>
              <p:nvPr/>
            </p:nvCxnSpPr>
            <p:spPr>
              <a:xfrm>
                <a:off x="1116263" y="4365104"/>
                <a:ext cx="0" cy="187678"/>
              </a:xfrm>
              <a:prstGeom prst="straightConnector1">
                <a:avLst/>
              </a:prstGeom>
              <a:ln w="3492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9D4BE952-DDED-44BB-935D-2D1607182908}"/>
                  </a:ext>
                </a:extLst>
              </p:cNvPr>
              <p:cNvSpPr/>
              <p:nvPr/>
            </p:nvSpPr>
            <p:spPr>
              <a:xfrm>
                <a:off x="826617" y="4489395"/>
                <a:ext cx="1297758" cy="6252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4,1 </a:t>
                </a:r>
                <a:r>
                  <a:rPr lang="it-IT" sz="1200" dirty="0"/>
                  <a:t>(Roumanie)</a:t>
                </a:r>
                <a:endParaRPr lang="en-GB" sz="1200" dirty="0"/>
              </a:p>
            </p:txBody>
          </p:sp>
        </p:grpSp>
        <p:sp>
          <p:nvSpPr>
            <p:cNvPr id="35" name="Rectangle 34">
              <a:extLst>
                <a:ext uri="{FF2B5EF4-FFF2-40B4-BE49-F238E27FC236}">
                  <a16:creationId xmlns:a16="http://schemas.microsoft.com/office/drawing/2014/main" id="{814D1755-0A50-4D0F-9250-DB7BD2D6344D}"/>
                </a:ext>
              </a:extLst>
            </p:cNvPr>
            <p:cNvSpPr/>
            <p:nvPr/>
          </p:nvSpPr>
          <p:spPr>
            <a:xfrm>
              <a:off x="380388" y="3139630"/>
              <a:ext cx="1778743" cy="5064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En début de carrière</a:t>
              </a:r>
              <a:endParaRPr lang="en-GB" sz="1200" dirty="0"/>
            </a:p>
          </p:txBody>
        </p:sp>
        <p:sp>
          <p:nvSpPr>
            <p:cNvPr id="36" name="Rectangle 35">
              <a:extLst>
                <a:ext uri="{FF2B5EF4-FFF2-40B4-BE49-F238E27FC236}">
                  <a16:creationId xmlns:a16="http://schemas.microsoft.com/office/drawing/2014/main" id="{44344C39-280D-4AA5-90E2-CBABA229E62E}"/>
                </a:ext>
              </a:extLst>
            </p:cNvPr>
            <p:cNvSpPr/>
            <p:nvPr/>
          </p:nvSpPr>
          <p:spPr>
            <a:xfrm>
              <a:off x="2617261" y="3130774"/>
              <a:ext cx="1702660" cy="5064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A la plus haute instance</a:t>
              </a:r>
              <a:endParaRPr lang="en-GB" sz="1200" dirty="0"/>
            </a:p>
          </p:txBody>
        </p:sp>
        <p:grpSp>
          <p:nvGrpSpPr>
            <p:cNvPr id="37" name="Group 36">
              <a:extLst>
                <a:ext uri="{FF2B5EF4-FFF2-40B4-BE49-F238E27FC236}">
                  <a16:creationId xmlns:a16="http://schemas.microsoft.com/office/drawing/2014/main" id="{07302516-DD4F-4339-99F3-F65616CE7ECF}"/>
                </a:ext>
              </a:extLst>
            </p:cNvPr>
            <p:cNvGrpSpPr/>
            <p:nvPr/>
          </p:nvGrpSpPr>
          <p:grpSpPr>
            <a:xfrm>
              <a:off x="2714855" y="3529169"/>
              <a:ext cx="1297758" cy="1428481"/>
              <a:chOff x="389683" y="3836724"/>
              <a:chExt cx="1297758" cy="1428481"/>
            </a:xfrm>
          </p:grpSpPr>
          <p:sp>
            <p:nvSpPr>
              <p:cNvPr id="38" name="Rectangle 37">
                <a:extLst>
                  <a:ext uri="{FF2B5EF4-FFF2-40B4-BE49-F238E27FC236}">
                    <a16:creationId xmlns:a16="http://schemas.microsoft.com/office/drawing/2014/main" id="{C199B066-2CE3-4367-82D9-C9F28A408DF1}"/>
                  </a:ext>
                </a:extLst>
              </p:cNvPr>
              <p:cNvSpPr/>
              <p:nvPr/>
            </p:nvSpPr>
            <p:spPr>
              <a:xfrm>
                <a:off x="473938" y="3836724"/>
                <a:ext cx="853238" cy="6252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000" dirty="0"/>
                  <a:t>1,7 </a:t>
                </a:r>
                <a:endParaRPr lang="en-GB" sz="1200" dirty="0"/>
              </a:p>
            </p:txBody>
          </p:sp>
          <p:cxnSp>
            <p:nvCxnSpPr>
              <p:cNvPr id="39" name="Straight Arrow Connector 38">
                <a:extLst>
                  <a:ext uri="{FF2B5EF4-FFF2-40B4-BE49-F238E27FC236}">
                    <a16:creationId xmlns:a16="http://schemas.microsoft.com/office/drawing/2014/main" id="{31F162E0-9009-49D6-B8A3-A92114A307F8}"/>
                  </a:ext>
                </a:extLst>
              </p:cNvPr>
              <p:cNvCxnSpPr>
                <a:cxnSpLocks/>
              </p:cNvCxnSpPr>
              <p:nvPr/>
            </p:nvCxnSpPr>
            <p:spPr>
              <a:xfrm>
                <a:off x="836124" y="4365104"/>
                <a:ext cx="0" cy="187678"/>
              </a:xfrm>
              <a:prstGeom prst="straightConnector1">
                <a:avLst/>
              </a:prstGeom>
              <a:ln w="3492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93FA919D-692C-4CFD-AC4F-E2F8929A5A82}"/>
                  </a:ext>
                </a:extLst>
              </p:cNvPr>
              <p:cNvSpPr/>
              <p:nvPr/>
            </p:nvSpPr>
            <p:spPr>
              <a:xfrm>
                <a:off x="389683" y="4639919"/>
                <a:ext cx="1297758" cy="6252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6,6 </a:t>
                </a:r>
                <a:r>
                  <a:rPr lang="it-IT" sz="1200" dirty="0"/>
                  <a:t>(Ukraine)</a:t>
                </a:r>
              </a:p>
              <a:p>
                <a:pPr algn="ctr"/>
                <a:r>
                  <a:rPr lang="it-IT" sz="2000" dirty="0"/>
                  <a:t>7,8 </a:t>
                </a:r>
                <a:r>
                  <a:rPr lang="it-IT" sz="1200" dirty="0"/>
                  <a:t>(Géorgie)</a:t>
                </a:r>
                <a:endParaRPr lang="en-GB" sz="1200" dirty="0"/>
              </a:p>
            </p:txBody>
          </p:sp>
        </p:grpSp>
      </p:grpSp>
      <p:sp>
        <p:nvSpPr>
          <p:cNvPr id="44" name="Rectangle 43">
            <a:extLst>
              <a:ext uri="{FF2B5EF4-FFF2-40B4-BE49-F238E27FC236}">
                <a16:creationId xmlns:a16="http://schemas.microsoft.com/office/drawing/2014/main" id="{B38BE4CF-2B17-4FE6-97DC-FCA026C47DF2}"/>
              </a:ext>
            </a:extLst>
          </p:cNvPr>
          <p:cNvSpPr/>
          <p:nvPr/>
        </p:nvSpPr>
        <p:spPr>
          <a:xfrm>
            <a:off x="3025634" y="5489696"/>
            <a:ext cx="1434697" cy="5064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(Allemagne et Luxembourg)</a:t>
            </a:r>
            <a:endParaRPr lang="en-GB" sz="1200" dirty="0"/>
          </a:p>
        </p:txBody>
      </p:sp>
      <p:sp>
        <p:nvSpPr>
          <p:cNvPr id="45" name="Rectangle 44">
            <a:extLst>
              <a:ext uri="{FF2B5EF4-FFF2-40B4-BE49-F238E27FC236}">
                <a16:creationId xmlns:a16="http://schemas.microsoft.com/office/drawing/2014/main" id="{832FDB70-9A2E-4F31-936F-B68D51193ACB}"/>
              </a:ext>
            </a:extLst>
          </p:cNvPr>
          <p:cNvSpPr/>
          <p:nvPr/>
        </p:nvSpPr>
        <p:spPr>
          <a:xfrm>
            <a:off x="5249684" y="6028153"/>
            <a:ext cx="2850705" cy="6933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200" u="sng" dirty="0">
                <a:solidFill>
                  <a:schemeClr val="bg1">
                    <a:lumMod val="65000"/>
                  </a:schemeClr>
                </a:solidFill>
              </a:rPr>
              <a:t>Indice = 1      salaire = salaire moyen</a:t>
            </a:r>
          </a:p>
          <a:p>
            <a:r>
              <a:rPr lang="it-IT" sz="1200" u="sng" dirty="0">
                <a:solidFill>
                  <a:schemeClr val="bg1">
                    <a:lumMod val="65000"/>
                  </a:schemeClr>
                </a:solidFill>
              </a:rPr>
              <a:t>Indice = 2      salaire = x2 salaire moyen </a:t>
            </a:r>
            <a:endParaRPr lang="en-GB" sz="1200" u="sng" dirty="0">
              <a:solidFill>
                <a:schemeClr val="bg1">
                  <a:lumMod val="65000"/>
                </a:schemeClr>
              </a:solidFill>
            </a:endParaRPr>
          </a:p>
        </p:txBody>
      </p:sp>
    </p:spTree>
    <p:extLst>
      <p:ext uri="{BB962C8B-B14F-4D97-AF65-F5344CB8AC3E}">
        <p14:creationId xmlns:p14="http://schemas.microsoft.com/office/powerpoint/2010/main" val="29752515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08F85ED-62FD-49B6-AB43-A16705E13ABB}"/>
              </a:ext>
            </a:extLst>
          </p:cNvPr>
          <p:cNvPicPr>
            <a:picLocks noChangeAspect="1"/>
          </p:cNvPicPr>
          <p:nvPr/>
        </p:nvPicPr>
        <p:blipFill>
          <a:blip r:embed="rId2"/>
          <a:stretch>
            <a:fillRect/>
          </a:stretch>
        </p:blipFill>
        <p:spPr>
          <a:xfrm>
            <a:off x="22579" y="4487886"/>
            <a:ext cx="9144000" cy="2409134"/>
          </a:xfrm>
          <a:prstGeom prst="rect">
            <a:avLst/>
          </a:prstGeom>
        </p:spPr>
      </p:pic>
      <p:sp>
        <p:nvSpPr>
          <p:cNvPr id="2" name="Slide Number Placeholder 1">
            <a:extLst>
              <a:ext uri="{FF2B5EF4-FFF2-40B4-BE49-F238E27FC236}">
                <a16:creationId xmlns:a16="http://schemas.microsoft.com/office/drawing/2014/main" id="{63A9A770-F321-46F9-A7AB-4074E570E1E0}"/>
              </a:ext>
            </a:extLst>
          </p:cNvPr>
          <p:cNvSpPr>
            <a:spLocks noGrp="1"/>
          </p:cNvSpPr>
          <p:nvPr>
            <p:ph type="sldNum" sz="quarter" idx="12"/>
          </p:nvPr>
        </p:nvSpPr>
        <p:spPr/>
        <p:txBody>
          <a:bodyPr/>
          <a:lstStyle/>
          <a:p>
            <a:fld id="{59A7BB8B-FA3E-48E1-9F4E-D57EC426F849}" type="slidenum">
              <a:rPr lang="fr-FR" smtClean="0"/>
              <a:t>22</a:t>
            </a:fld>
            <a:endParaRPr lang="fr-FR"/>
          </a:p>
        </p:txBody>
      </p:sp>
      <p:sp>
        <p:nvSpPr>
          <p:cNvPr id="3" name="Rectangle 2">
            <a:extLst>
              <a:ext uri="{FF2B5EF4-FFF2-40B4-BE49-F238E27FC236}">
                <a16:creationId xmlns:a16="http://schemas.microsoft.com/office/drawing/2014/main" id="{DF057E3A-C340-4DB1-B4F5-09AA8BCCDE32}"/>
              </a:ext>
            </a:extLst>
          </p:cNvPr>
          <p:cNvSpPr/>
          <p:nvPr/>
        </p:nvSpPr>
        <p:spPr>
          <a:xfrm>
            <a:off x="1475656" y="1339290"/>
            <a:ext cx="6885343"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800" b="1" dirty="0"/>
              <a:t>PROFESSIONNELS DE LA JUSTICE : </a:t>
            </a:r>
          </a:p>
          <a:p>
            <a:r>
              <a:rPr lang="fr-FR" sz="2800" b="1" dirty="0"/>
              <a:t>Salaires bruts absolus des juges et des procureurs</a:t>
            </a:r>
            <a:endParaRPr lang="en-GB" sz="2800" b="1" dirty="0"/>
          </a:p>
        </p:txBody>
      </p:sp>
      <p:sp>
        <p:nvSpPr>
          <p:cNvPr id="48" name="Rectangle 47">
            <a:extLst>
              <a:ext uri="{FF2B5EF4-FFF2-40B4-BE49-F238E27FC236}">
                <a16:creationId xmlns:a16="http://schemas.microsoft.com/office/drawing/2014/main" id="{5FF7A0BB-D1DE-4560-B514-757842BCCA69}"/>
              </a:ext>
            </a:extLst>
          </p:cNvPr>
          <p:cNvSpPr/>
          <p:nvPr/>
        </p:nvSpPr>
        <p:spPr>
          <a:xfrm>
            <a:off x="8100392" y="4655097"/>
            <a:ext cx="1043608"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000" dirty="0"/>
              <a:t>Graphique 3.47</a:t>
            </a:r>
            <a:endParaRPr lang="en-GB" sz="1000" dirty="0"/>
          </a:p>
        </p:txBody>
      </p:sp>
      <p:sp>
        <p:nvSpPr>
          <p:cNvPr id="31" name="Rectangle 30">
            <a:extLst>
              <a:ext uri="{FF2B5EF4-FFF2-40B4-BE49-F238E27FC236}">
                <a16:creationId xmlns:a16="http://schemas.microsoft.com/office/drawing/2014/main" id="{6EDAEE30-B08A-4F5B-BF5F-CACB2F9469D0}"/>
              </a:ext>
            </a:extLst>
          </p:cNvPr>
          <p:cNvSpPr/>
          <p:nvPr/>
        </p:nvSpPr>
        <p:spPr>
          <a:xfrm>
            <a:off x="3643" y="4015623"/>
            <a:ext cx="1297758" cy="639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u="sng" dirty="0"/>
              <a:t>Procureurs</a:t>
            </a:r>
            <a:endParaRPr lang="en-GB" u="sng" dirty="0"/>
          </a:p>
        </p:txBody>
      </p:sp>
      <p:sp>
        <p:nvSpPr>
          <p:cNvPr id="13" name="Rectangle 12">
            <a:extLst>
              <a:ext uri="{FF2B5EF4-FFF2-40B4-BE49-F238E27FC236}">
                <a16:creationId xmlns:a16="http://schemas.microsoft.com/office/drawing/2014/main" id="{80B41444-3E5B-4D0F-866F-8BF2C8D71009}"/>
              </a:ext>
            </a:extLst>
          </p:cNvPr>
          <p:cNvSpPr/>
          <p:nvPr/>
        </p:nvSpPr>
        <p:spPr>
          <a:xfrm>
            <a:off x="8028384" y="2537898"/>
            <a:ext cx="111561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000" dirty="0"/>
              <a:t>Graphique 3.46</a:t>
            </a:r>
            <a:endParaRPr lang="en-GB" sz="1000" dirty="0"/>
          </a:p>
        </p:txBody>
      </p:sp>
      <p:pic>
        <p:nvPicPr>
          <p:cNvPr id="6" name="Picture 5">
            <a:extLst>
              <a:ext uri="{FF2B5EF4-FFF2-40B4-BE49-F238E27FC236}">
                <a16:creationId xmlns:a16="http://schemas.microsoft.com/office/drawing/2014/main" id="{5921532A-6D45-4241-B99C-734DE6C37979}"/>
              </a:ext>
            </a:extLst>
          </p:cNvPr>
          <p:cNvPicPr>
            <a:picLocks noChangeAspect="1"/>
          </p:cNvPicPr>
          <p:nvPr/>
        </p:nvPicPr>
        <p:blipFill>
          <a:blip r:embed="rId3"/>
          <a:stretch>
            <a:fillRect/>
          </a:stretch>
        </p:blipFill>
        <p:spPr>
          <a:xfrm>
            <a:off x="14680" y="2254698"/>
            <a:ext cx="9144000" cy="2409134"/>
          </a:xfrm>
          <a:prstGeom prst="rect">
            <a:avLst/>
          </a:prstGeom>
        </p:spPr>
      </p:pic>
      <p:sp>
        <p:nvSpPr>
          <p:cNvPr id="9" name="Rectangle 8">
            <a:extLst>
              <a:ext uri="{FF2B5EF4-FFF2-40B4-BE49-F238E27FC236}">
                <a16:creationId xmlns:a16="http://schemas.microsoft.com/office/drawing/2014/main" id="{41A06613-429D-4C53-9ED5-733552B02A28}"/>
              </a:ext>
            </a:extLst>
          </p:cNvPr>
          <p:cNvSpPr/>
          <p:nvPr/>
        </p:nvSpPr>
        <p:spPr>
          <a:xfrm>
            <a:off x="0" y="2024023"/>
            <a:ext cx="1194861" cy="639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u="sng" dirty="0"/>
              <a:t>Juges</a:t>
            </a:r>
            <a:endParaRPr lang="en-GB" u="sng" dirty="0"/>
          </a:p>
        </p:txBody>
      </p:sp>
    </p:spTree>
    <p:extLst>
      <p:ext uri="{BB962C8B-B14F-4D97-AF65-F5344CB8AC3E}">
        <p14:creationId xmlns:p14="http://schemas.microsoft.com/office/powerpoint/2010/main" val="33034986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49594BB-3C61-4080-B5F2-BCEFF4E11481}"/>
              </a:ext>
            </a:extLst>
          </p:cNvPr>
          <p:cNvSpPr>
            <a:spLocks noGrp="1"/>
          </p:cNvSpPr>
          <p:nvPr>
            <p:ph type="sldNum" sz="quarter" idx="12"/>
          </p:nvPr>
        </p:nvSpPr>
        <p:spPr/>
        <p:txBody>
          <a:bodyPr/>
          <a:lstStyle/>
          <a:p>
            <a:fld id="{59A7BB8B-FA3E-48E1-9F4E-D57EC426F849}" type="slidenum">
              <a:rPr lang="fr-FR" smtClean="0"/>
              <a:t>23</a:t>
            </a:fld>
            <a:endParaRPr lang="fr-FR"/>
          </a:p>
        </p:txBody>
      </p:sp>
      <p:sp>
        <p:nvSpPr>
          <p:cNvPr id="4" name="Rectangle 3">
            <a:extLst>
              <a:ext uri="{FF2B5EF4-FFF2-40B4-BE49-F238E27FC236}">
                <a16:creationId xmlns:a16="http://schemas.microsoft.com/office/drawing/2014/main" id="{CEA7BCBE-D26A-4EBD-959E-ED36A8FC295D}"/>
              </a:ext>
            </a:extLst>
          </p:cNvPr>
          <p:cNvSpPr/>
          <p:nvPr/>
        </p:nvSpPr>
        <p:spPr>
          <a:xfrm>
            <a:off x="1331640" y="1844824"/>
            <a:ext cx="6154218"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3200" b="1" dirty="0"/>
              <a:t>PROFESSIONNELS DE LA JUSTICE : </a:t>
            </a:r>
          </a:p>
          <a:p>
            <a:r>
              <a:rPr lang="it-IT" sz="3200" b="1" dirty="0"/>
              <a:t>Avocats</a:t>
            </a:r>
            <a:endParaRPr lang="en-GB" sz="3200" b="1" dirty="0"/>
          </a:p>
        </p:txBody>
      </p:sp>
      <p:pic>
        <p:nvPicPr>
          <p:cNvPr id="5" name="Picture 4">
            <a:extLst>
              <a:ext uri="{FF2B5EF4-FFF2-40B4-BE49-F238E27FC236}">
                <a16:creationId xmlns:a16="http://schemas.microsoft.com/office/drawing/2014/main" id="{3D007FB1-9C4B-4D08-B9DB-91B3990EB90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577303" y="2348900"/>
            <a:ext cx="5049224" cy="4049603"/>
          </a:xfrm>
          <a:prstGeom prst="rect">
            <a:avLst/>
          </a:prstGeom>
        </p:spPr>
      </p:pic>
      <p:grpSp>
        <p:nvGrpSpPr>
          <p:cNvPr id="7" name="Group 6">
            <a:extLst>
              <a:ext uri="{FF2B5EF4-FFF2-40B4-BE49-F238E27FC236}">
                <a16:creationId xmlns:a16="http://schemas.microsoft.com/office/drawing/2014/main" id="{BC6FE7A9-3F60-4DC2-9C99-CBEA4941E9B1}"/>
              </a:ext>
            </a:extLst>
          </p:cNvPr>
          <p:cNvGrpSpPr/>
          <p:nvPr/>
        </p:nvGrpSpPr>
        <p:grpSpPr>
          <a:xfrm>
            <a:off x="179512" y="3189241"/>
            <a:ext cx="2951722" cy="1343394"/>
            <a:chOff x="1043608" y="3418052"/>
            <a:chExt cx="3738847" cy="2630555"/>
          </a:xfrm>
        </p:grpSpPr>
        <p:sp>
          <p:nvSpPr>
            <p:cNvPr id="8" name="Rectangle 7">
              <a:extLst>
                <a:ext uri="{FF2B5EF4-FFF2-40B4-BE49-F238E27FC236}">
                  <a16:creationId xmlns:a16="http://schemas.microsoft.com/office/drawing/2014/main" id="{5427C45E-693F-4958-9936-A353AFC5DA05}"/>
                </a:ext>
              </a:extLst>
            </p:cNvPr>
            <p:cNvSpPr/>
            <p:nvPr/>
          </p:nvSpPr>
          <p:spPr>
            <a:xfrm>
              <a:off x="1043608" y="3418052"/>
              <a:ext cx="2736304" cy="16201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7200" dirty="0"/>
                <a:t>172</a:t>
              </a:r>
              <a:endParaRPr lang="en-GB" sz="7200" dirty="0"/>
            </a:p>
          </p:txBody>
        </p:sp>
        <p:sp>
          <p:nvSpPr>
            <p:cNvPr id="9" name="Rectangle 8">
              <a:extLst>
                <a:ext uri="{FF2B5EF4-FFF2-40B4-BE49-F238E27FC236}">
                  <a16:creationId xmlns:a16="http://schemas.microsoft.com/office/drawing/2014/main" id="{4B1D0FD5-DBA1-4620-B53C-0AFA387C3FF8}"/>
                </a:ext>
              </a:extLst>
            </p:cNvPr>
            <p:cNvSpPr/>
            <p:nvPr/>
          </p:nvSpPr>
          <p:spPr>
            <a:xfrm>
              <a:off x="3165273" y="4284741"/>
              <a:ext cx="1617182" cy="17638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sz="1400" dirty="0"/>
            </a:p>
            <a:p>
              <a:endParaRPr lang="it-IT" sz="1400" dirty="0"/>
            </a:p>
            <a:p>
              <a:r>
                <a:rPr lang="it-IT" sz="1400" dirty="0"/>
                <a:t>Pour 100 000 habitants</a:t>
              </a:r>
            </a:p>
            <a:p>
              <a:endParaRPr lang="it-IT" sz="1400" dirty="0"/>
            </a:p>
            <a:p>
              <a:endParaRPr lang="it-IT" sz="1400" dirty="0"/>
            </a:p>
            <a:p>
              <a:endParaRPr lang="en-GB" sz="1400" dirty="0"/>
            </a:p>
          </p:txBody>
        </p:sp>
      </p:grpSp>
      <p:sp>
        <p:nvSpPr>
          <p:cNvPr id="13" name="Rectangle 12">
            <a:extLst>
              <a:ext uri="{FF2B5EF4-FFF2-40B4-BE49-F238E27FC236}">
                <a16:creationId xmlns:a16="http://schemas.microsoft.com/office/drawing/2014/main" id="{FDC1B9FE-2A3E-40D3-B8D3-E7649E2ACA2D}"/>
              </a:ext>
            </a:extLst>
          </p:cNvPr>
          <p:cNvSpPr/>
          <p:nvPr/>
        </p:nvSpPr>
        <p:spPr>
          <a:xfrm>
            <a:off x="3452115" y="6448471"/>
            <a:ext cx="1152128" cy="196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000" dirty="0"/>
              <a:t>Carte 3.49</a:t>
            </a:r>
            <a:endParaRPr lang="en-GB" sz="1000" dirty="0"/>
          </a:p>
        </p:txBody>
      </p:sp>
    </p:spTree>
    <p:extLst>
      <p:ext uri="{BB962C8B-B14F-4D97-AF65-F5344CB8AC3E}">
        <p14:creationId xmlns:p14="http://schemas.microsoft.com/office/powerpoint/2010/main" val="5291090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27B1D2E-E5DF-40D2-AFF7-8B476479D268}"/>
              </a:ext>
            </a:extLst>
          </p:cNvPr>
          <p:cNvSpPr>
            <a:spLocks noGrp="1"/>
          </p:cNvSpPr>
          <p:nvPr>
            <p:ph type="sldNum" sz="quarter" idx="12"/>
          </p:nvPr>
        </p:nvSpPr>
        <p:spPr/>
        <p:txBody>
          <a:bodyPr/>
          <a:lstStyle/>
          <a:p>
            <a:fld id="{59A7BB8B-FA3E-48E1-9F4E-D57EC426F849}" type="slidenum">
              <a:rPr lang="fr-FR" smtClean="0"/>
              <a:t>24</a:t>
            </a:fld>
            <a:endParaRPr lang="fr-FR"/>
          </a:p>
        </p:txBody>
      </p:sp>
      <p:sp>
        <p:nvSpPr>
          <p:cNvPr id="3" name="Rectangle 2">
            <a:extLst>
              <a:ext uri="{FF2B5EF4-FFF2-40B4-BE49-F238E27FC236}">
                <a16:creationId xmlns:a16="http://schemas.microsoft.com/office/drawing/2014/main" id="{818A39D3-E749-48AE-A985-0A91EDF1925E}"/>
              </a:ext>
            </a:extLst>
          </p:cNvPr>
          <p:cNvSpPr/>
          <p:nvPr/>
        </p:nvSpPr>
        <p:spPr>
          <a:xfrm>
            <a:off x="1331640" y="1772816"/>
            <a:ext cx="6154218" cy="603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3200" b="1" dirty="0"/>
              <a:t>TRIBUNAUX</a:t>
            </a:r>
            <a:endParaRPr lang="en-GB" sz="3200" b="1" dirty="0"/>
          </a:p>
        </p:txBody>
      </p:sp>
      <p:grpSp>
        <p:nvGrpSpPr>
          <p:cNvPr id="5" name="Group 4">
            <a:extLst>
              <a:ext uri="{FF2B5EF4-FFF2-40B4-BE49-F238E27FC236}">
                <a16:creationId xmlns:a16="http://schemas.microsoft.com/office/drawing/2014/main" id="{FE0CDAD1-296E-4B15-9E93-A2F6529559F8}"/>
              </a:ext>
            </a:extLst>
          </p:cNvPr>
          <p:cNvGrpSpPr/>
          <p:nvPr/>
        </p:nvGrpSpPr>
        <p:grpSpPr>
          <a:xfrm>
            <a:off x="-360641" y="3246901"/>
            <a:ext cx="3966510" cy="1026989"/>
            <a:chOff x="1043608" y="3027242"/>
            <a:chExt cx="5024245" cy="2010990"/>
          </a:xfrm>
        </p:grpSpPr>
        <p:sp>
          <p:nvSpPr>
            <p:cNvPr id="6" name="Rectangle 5">
              <a:extLst>
                <a:ext uri="{FF2B5EF4-FFF2-40B4-BE49-F238E27FC236}">
                  <a16:creationId xmlns:a16="http://schemas.microsoft.com/office/drawing/2014/main" id="{65D1FBC7-B49B-4A54-AD9C-9038590620A8}"/>
                </a:ext>
              </a:extLst>
            </p:cNvPr>
            <p:cNvSpPr/>
            <p:nvPr/>
          </p:nvSpPr>
          <p:spPr>
            <a:xfrm>
              <a:off x="1043608" y="3418052"/>
              <a:ext cx="2736304" cy="16201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400" dirty="0"/>
            </a:p>
          </p:txBody>
        </p:sp>
        <p:sp>
          <p:nvSpPr>
            <p:cNvPr id="7" name="Rectangle 6">
              <a:extLst>
                <a:ext uri="{FF2B5EF4-FFF2-40B4-BE49-F238E27FC236}">
                  <a16:creationId xmlns:a16="http://schemas.microsoft.com/office/drawing/2014/main" id="{33E4175A-4151-4856-9F1F-26EE09780CB0}"/>
                </a:ext>
              </a:extLst>
            </p:cNvPr>
            <p:cNvSpPr/>
            <p:nvPr/>
          </p:nvSpPr>
          <p:spPr>
            <a:xfrm>
              <a:off x="4450671" y="3027242"/>
              <a:ext cx="1617182" cy="17638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sz="1400" dirty="0"/>
            </a:p>
            <a:p>
              <a:endParaRPr lang="it-IT" sz="1400" dirty="0"/>
            </a:p>
            <a:p>
              <a:pPr algn="ctr"/>
              <a:r>
                <a:rPr lang="fr-FR" sz="1400" dirty="0"/>
                <a:t>Réduction générale des tribunaux en Europe</a:t>
              </a:r>
            </a:p>
            <a:p>
              <a:endParaRPr lang="it-IT" sz="1400" dirty="0"/>
            </a:p>
            <a:p>
              <a:endParaRPr lang="it-IT" sz="1400" dirty="0"/>
            </a:p>
            <a:p>
              <a:endParaRPr lang="en-GB" sz="1400" dirty="0"/>
            </a:p>
          </p:txBody>
        </p:sp>
      </p:grpSp>
      <p:sp>
        <p:nvSpPr>
          <p:cNvPr id="11" name="Arrow: Down 10">
            <a:extLst>
              <a:ext uri="{FF2B5EF4-FFF2-40B4-BE49-F238E27FC236}">
                <a16:creationId xmlns:a16="http://schemas.microsoft.com/office/drawing/2014/main" id="{81807D3D-2637-4540-86F2-6F867E59CC07}"/>
              </a:ext>
            </a:extLst>
          </p:cNvPr>
          <p:cNvSpPr/>
          <p:nvPr/>
        </p:nvSpPr>
        <p:spPr>
          <a:xfrm>
            <a:off x="1452211" y="3153200"/>
            <a:ext cx="612161" cy="972824"/>
          </a:xfrm>
          <a:prstGeom prst="downArrow">
            <a:avLst/>
          </a:prstGeom>
          <a:gradFill>
            <a:gsLst>
              <a:gs pos="67000">
                <a:schemeClr val="bg1">
                  <a:lumMod val="75000"/>
                </a:schemeClr>
              </a:gs>
              <a:gs pos="43000">
                <a:srgbClr val="D1DCEA"/>
              </a:gs>
              <a:gs pos="0">
                <a:schemeClr val="bg1">
                  <a:lumMod val="95000"/>
                </a:schemeClr>
              </a:gs>
              <a:gs pos="83000">
                <a:schemeClr val="bg1">
                  <a:lumMod val="65000"/>
                </a:schemeClr>
              </a:gs>
              <a:gs pos="100000">
                <a:schemeClr val="bg1">
                  <a:lumMod val="50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4FA66CE4-5DB0-43FA-A34F-278E36D26D08}"/>
              </a:ext>
            </a:extLst>
          </p:cNvPr>
          <p:cNvSpPr/>
          <p:nvPr/>
        </p:nvSpPr>
        <p:spPr>
          <a:xfrm>
            <a:off x="2703409" y="2405516"/>
            <a:ext cx="3736801" cy="603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a:t> </a:t>
            </a:r>
            <a:r>
              <a:rPr lang="it-IT" sz="2800" b="1" dirty="0"/>
              <a:t>2010 -&gt; 2020</a:t>
            </a:r>
          </a:p>
          <a:p>
            <a:pPr algn="ctr"/>
            <a:r>
              <a:rPr lang="it-IT" sz="2800" b="1" dirty="0"/>
              <a:t> </a:t>
            </a:r>
            <a:r>
              <a:rPr lang="it-IT" sz="2000" b="1" dirty="0"/>
              <a:t>Deux tendances</a:t>
            </a:r>
            <a:endParaRPr lang="en-GB" sz="2000" b="1" dirty="0"/>
          </a:p>
        </p:txBody>
      </p:sp>
      <p:sp>
        <p:nvSpPr>
          <p:cNvPr id="18" name="Arrow: Down 17">
            <a:extLst>
              <a:ext uri="{FF2B5EF4-FFF2-40B4-BE49-F238E27FC236}">
                <a16:creationId xmlns:a16="http://schemas.microsoft.com/office/drawing/2014/main" id="{81B1DA1F-E512-45FC-8B90-DE6A14EBF0C1}"/>
              </a:ext>
            </a:extLst>
          </p:cNvPr>
          <p:cNvSpPr/>
          <p:nvPr/>
        </p:nvSpPr>
        <p:spPr>
          <a:xfrm flipV="1">
            <a:off x="5436096" y="3178736"/>
            <a:ext cx="612161" cy="972824"/>
          </a:xfrm>
          <a:prstGeom prst="downArrow">
            <a:avLst/>
          </a:prstGeom>
          <a:gradFill>
            <a:gsLst>
              <a:gs pos="67000">
                <a:schemeClr val="bg1">
                  <a:lumMod val="75000"/>
                </a:schemeClr>
              </a:gs>
              <a:gs pos="43000">
                <a:srgbClr val="D1DCEA"/>
              </a:gs>
              <a:gs pos="0">
                <a:schemeClr val="bg1">
                  <a:lumMod val="95000"/>
                </a:schemeClr>
              </a:gs>
              <a:gs pos="83000">
                <a:schemeClr val="bg1">
                  <a:lumMod val="65000"/>
                </a:schemeClr>
              </a:gs>
              <a:gs pos="100000">
                <a:schemeClr val="bg1">
                  <a:lumMod val="50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90C28BCC-B1DE-4941-8A75-57AB49BB3788}"/>
              </a:ext>
            </a:extLst>
          </p:cNvPr>
          <p:cNvSpPr/>
          <p:nvPr/>
        </p:nvSpPr>
        <p:spPr>
          <a:xfrm>
            <a:off x="6468903" y="2996091"/>
            <a:ext cx="1860187" cy="9007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sz="1400" dirty="0"/>
          </a:p>
          <a:p>
            <a:endParaRPr lang="it-IT" sz="1400" dirty="0"/>
          </a:p>
          <a:p>
            <a:pPr algn="ctr"/>
            <a:r>
              <a:rPr lang="fr-FR" sz="1400" dirty="0"/>
              <a:t>Spécialisation des tribunaux</a:t>
            </a:r>
          </a:p>
          <a:p>
            <a:pPr algn="ctr"/>
            <a:r>
              <a:rPr lang="fr-FR" sz="1400" dirty="0"/>
              <a:t>(stabilisation en 2020)</a:t>
            </a:r>
            <a:endParaRPr lang="en-GB" sz="1400" dirty="0"/>
          </a:p>
        </p:txBody>
      </p:sp>
      <p:pic>
        <p:nvPicPr>
          <p:cNvPr id="15" name="Picture 14">
            <a:extLst>
              <a:ext uri="{FF2B5EF4-FFF2-40B4-BE49-F238E27FC236}">
                <a16:creationId xmlns:a16="http://schemas.microsoft.com/office/drawing/2014/main" id="{758ECE0F-C8F3-4315-91E8-E1097FE404D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11181" y="4332804"/>
            <a:ext cx="3754051" cy="1698062"/>
          </a:xfrm>
          <a:prstGeom prst="rect">
            <a:avLst/>
          </a:prstGeom>
        </p:spPr>
      </p:pic>
      <p:pic>
        <p:nvPicPr>
          <p:cNvPr id="20" name="Picture 19">
            <a:extLst>
              <a:ext uri="{FF2B5EF4-FFF2-40B4-BE49-F238E27FC236}">
                <a16:creationId xmlns:a16="http://schemas.microsoft.com/office/drawing/2014/main" id="{6AD1DC69-3CFB-40B8-97E6-8EA280AA8EC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002295" y="4377374"/>
            <a:ext cx="3804720" cy="1653492"/>
          </a:xfrm>
          <a:prstGeom prst="rect">
            <a:avLst/>
          </a:prstGeom>
        </p:spPr>
      </p:pic>
    </p:spTree>
    <p:extLst>
      <p:ext uri="{BB962C8B-B14F-4D97-AF65-F5344CB8AC3E}">
        <p14:creationId xmlns:p14="http://schemas.microsoft.com/office/powerpoint/2010/main" val="42468474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64C21A8-A57B-42E1-AA02-0AD41C2B83FA}"/>
              </a:ext>
            </a:extLst>
          </p:cNvPr>
          <p:cNvSpPr>
            <a:spLocks noGrp="1"/>
          </p:cNvSpPr>
          <p:nvPr>
            <p:ph type="sldNum" sz="quarter" idx="12"/>
          </p:nvPr>
        </p:nvSpPr>
        <p:spPr/>
        <p:txBody>
          <a:bodyPr/>
          <a:lstStyle/>
          <a:p>
            <a:fld id="{59A7BB8B-FA3E-48E1-9F4E-D57EC426F849}" type="slidenum">
              <a:rPr lang="fr-FR" smtClean="0"/>
              <a:t>25</a:t>
            </a:fld>
            <a:endParaRPr lang="fr-FR"/>
          </a:p>
        </p:txBody>
      </p:sp>
      <p:sp>
        <p:nvSpPr>
          <p:cNvPr id="3" name="Rectangle 2">
            <a:extLst>
              <a:ext uri="{FF2B5EF4-FFF2-40B4-BE49-F238E27FC236}">
                <a16:creationId xmlns:a16="http://schemas.microsoft.com/office/drawing/2014/main" id="{7313F1C8-783C-4586-8291-E6DAC0BEC157}"/>
              </a:ext>
            </a:extLst>
          </p:cNvPr>
          <p:cNvSpPr/>
          <p:nvPr/>
        </p:nvSpPr>
        <p:spPr>
          <a:xfrm>
            <a:off x="1331640" y="1772816"/>
            <a:ext cx="6154218" cy="603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3200" b="1" dirty="0"/>
              <a:t>TRIBUNAUX SPÉCIALISÉS</a:t>
            </a:r>
            <a:endParaRPr lang="en-GB" sz="3200" b="1" dirty="0"/>
          </a:p>
        </p:txBody>
      </p:sp>
      <p:grpSp>
        <p:nvGrpSpPr>
          <p:cNvPr id="16" name="Group 15">
            <a:extLst>
              <a:ext uri="{FF2B5EF4-FFF2-40B4-BE49-F238E27FC236}">
                <a16:creationId xmlns:a16="http://schemas.microsoft.com/office/drawing/2014/main" id="{E5FD07F4-11AC-4F13-9EEA-BA61534989EA}"/>
              </a:ext>
            </a:extLst>
          </p:cNvPr>
          <p:cNvGrpSpPr/>
          <p:nvPr/>
        </p:nvGrpSpPr>
        <p:grpSpPr>
          <a:xfrm>
            <a:off x="4607807" y="2935673"/>
            <a:ext cx="3898610" cy="896881"/>
            <a:chOff x="2920070" y="2471096"/>
            <a:chExt cx="3898610" cy="896881"/>
          </a:xfrm>
        </p:grpSpPr>
        <p:sp>
          <p:nvSpPr>
            <p:cNvPr id="17" name="Arrow: Down 16">
              <a:extLst>
                <a:ext uri="{FF2B5EF4-FFF2-40B4-BE49-F238E27FC236}">
                  <a16:creationId xmlns:a16="http://schemas.microsoft.com/office/drawing/2014/main" id="{8C0B977B-A702-4E8A-BB1B-C17B725BA3ED}"/>
                </a:ext>
              </a:extLst>
            </p:cNvPr>
            <p:cNvSpPr/>
            <p:nvPr/>
          </p:nvSpPr>
          <p:spPr>
            <a:xfrm rot="16200000">
              <a:off x="4470398" y="2580200"/>
              <a:ext cx="375350" cy="595686"/>
            </a:xfrm>
            <a:prstGeom prst="downArrow">
              <a:avLst/>
            </a:prstGeom>
            <a:gradFill>
              <a:gsLst>
                <a:gs pos="67000">
                  <a:schemeClr val="bg1">
                    <a:lumMod val="75000"/>
                  </a:schemeClr>
                </a:gs>
                <a:gs pos="43000">
                  <a:srgbClr val="D1DCEA"/>
                </a:gs>
                <a:gs pos="0">
                  <a:schemeClr val="bg1">
                    <a:lumMod val="95000"/>
                  </a:schemeClr>
                </a:gs>
                <a:gs pos="83000">
                  <a:schemeClr val="bg1">
                    <a:lumMod val="65000"/>
                  </a:schemeClr>
                </a:gs>
                <a:gs pos="100000">
                  <a:schemeClr val="bg1">
                    <a:lumMod val="50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5" name="Group 24">
              <a:extLst>
                <a:ext uri="{FF2B5EF4-FFF2-40B4-BE49-F238E27FC236}">
                  <a16:creationId xmlns:a16="http://schemas.microsoft.com/office/drawing/2014/main" id="{36675CFA-9596-4AA6-8409-D6E790686208}"/>
                </a:ext>
              </a:extLst>
            </p:cNvPr>
            <p:cNvGrpSpPr/>
            <p:nvPr/>
          </p:nvGrpSpPr>
          <p:grpSpPr>
            <a:xfrm>
              <a:off x="2920070" y="2471096"/>
              <a:ext cx="1170965" cy="882654"/>
              <a:chOff x="1070192" y="3369573"/>
              <a:chExt cx="1170965" cy="882654"/>
            </a:xfrm>
          </p:grpSpPr>
          <p:sp>
            <p:nvSpPr>
              <p:cNvPr id="29" name="Rectangle 28">
                <a:extLst>
                  <a:ext uri="{FF2B5EF4-FFF2-40B4-BE49-F238E27FC236}">
                    <a16:creationId xmlns:a16="http://schemas.microsoft.com/office/drawing/2014/main" id="{7F8DE164-5642-4752-81A5-AFE430E4C2D8}"/>
                  </a:ext>
                </a:extLst>
              </p:cNvPr>
              <p:cNvSpPr/>
              <p:nvPr/>
            </p:nvSpPr>
            <p:spPr>
              <a:xfrm>
                <a:off x="1089029" y="3369573"/>
                <a:ext cx="1152128"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400" dirty="0"/>
                  <a:t>21%</a:t>
                </a:r>
                <a:endParaRPr lang="en-GB" sz="4400" dirty="0"/>
              </a:p>
            </p:txBody>
          </p:sp>
          <p:sp>
            <p:nvSpPr>
              <p:cNvPr id="30" name="Rectangle 29">
                <a:extLst>
                  <a:ext uri="{FF2B5EF4-FFF2-40B4-BE49-F238E27FC236}">
                    <a16:creationId xmlns:a16="http://schemas.microsoft.com/office/drawing/2014/main" id="{ECDA0D0F-0ABB-4031-833C-CAA89C932D61}"/>
                  </a:ext>
                </a:extLst>
              </p:cNvPr>
              <p:cNvSpPr/>
              <p:nvPr/>
            </p:nvSpPr>
            <p:spPr>
              <a:xfrm>
                <a:off x="1070192" y="3877960"/>
                <a:ext cx="792088" cy="3742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t>En 2010</a:t>
                </a:r>
                <a:endParaRPr lang="en-GB" sz="1400" dirty="0"/>
              </a:p>
            </p:txBody>
          </p:sp>
        </p:grpSp>
        <p:grpSp>
          <p:nvGrpSpPr>
            <p:cNvPr id="26" name="Group 25">
              <a:extLst>
                <a:ext uri="{FF2B5EF4-FFF2-40B4-BE49-F238E27FC236}">
                  <a16:creationId xmlns:a16="http://schemas.microsoft.com/office/drawing/2014/main" id="{F356F57E-AD93-4B27-AAC4-8C649344A9D5}"/>
                </a:ext>
              </a:extLst>
            </p:cNvPr>
            <p:cNvGrpSpPr/>
            <p:nvPr/>
          </p:nvGrpSpPr>
          <p:grpSpPr>
            <a:xfrm>
              <a:off x="5090486" y="2490827"/>
              <a:ext cx="1728194" cy="877150"/>
              <a:chOff x="1043608" y="3284984"/>
              <a:chExt cx="1728194" cy="877150"/>
            </a:xfrm>
          </p:grpSpPr>
          <p:sp>
            <p:nvSpPr>
              <p:cNvPr id="27" name="Rectangle 26">
                <a:extLst>
                  <a:ext uri="{FF2B5EF4-FFF2-40B4-BE49-F238E27FC236}">
                    <a16:creationId xmlns:a16="http://schemas.microsoft.com/office/drawing/2014/main" id="{8681E3DE-1E93-4ACB-9BAE-50FCF337010B}"/>
                  </a:ext>
                </a:extLst>
              </p:cNvPr>
              <p:cNvSpPr/>
              <p:nvPr/>
            </p:nvSpPr>
            <p:spPr>
              <a:xfrm>
                <a:off x="1043608" y="3284984"/>
                <a:ext cx="1728194"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400" dirty="0"/>
                  <a:t>23,6%</a:t>
                </a:r>
                <a:endParaRPr lang="en-GB" sz="4400" dirty="0"/>
              </a:p>
            </p:txBody>
          </p:sp>
          <p:sp>
            <p:nvSpPr>
              <p:cNvPr id="28" name="Rectangle 27">
                <a:extLst>
                  <a:ext uri="{FF2B5EF4-FFF2-40B4-BE49-F238E27FC236}">
                    <a16:creationId xmlns:a16="http://schemas.microsoft.com/office/drawing/2014/main" id="{3D449541-252E-450B-8B12-81091CB676A6}"/>
                  </a:ext>
                </a:extLst>
              </p:cNvPr>
              <p:cNvSpPr/>
              <p:nvPr/>
            </p:nvSpPr>
            <p:spPr>
              <a:xfrm>
                <a:off x="1105440" y="3787867"/>
                <a:ext cx="792088" cy="3742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t>En 2020</a:t>
                </a:r>
                <a:endParaRPr lang="en-GB" sz="1400" dirty="0"/>
              </a:p>
            </p:txBody>
          </p:sp>
        </p:grpSp>
      </p:grpSp>
      <p:sp>
        <p:nvSpPr>
          <p:cNvPr id="7" name="Rectangle 6">
            <a:extLst>
              <a:ext uri="{FF2B5EF4-FFF2-40B4-BE49-F238E27FC236}">
                <a16:creationId xmlns:a16="http://schemas.microsoft.com/office/drawing/2014/main" id="{914BD937-C356-4AAD-9328-7E9A24848476}"/>
              </a:ext>
            </a:extLst>
          </p:cNvPr>
          <p:cNvSpPr/>
          <p:nvPr/>
        </p:nvSpPr>
        <p:spPr>
          <a:xfrm>
            <a:off x="179512" y="2568344"/>
            <a:ext cx="3572858" cy="1779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t>Pourcentage de tribunaux spécialisés de première instance par rapport au nombre total de tribunaux de première instance (entités juridiques)</a:t>
            </a:r>
          </a:p>
        </p:txBody>
      </p:sp>
      <p:sp>
        <p:nvSpPr>
          <p:cNvPr id="9" name="Rectangle 8">
            <a:extLst>
              <a:ext uri="{FF2B5EF4-FFF2-40B4-BE49-F238E27FC236}">
                <a16:creationId xmlns:a16="http://schemas.microsoft.com/office/drawing/2014/main" id="{AFA71B03-FBE0-4C12-A553-2A2509F22486}"/>
              </a:ext>
            </a:extLst>
          </p:cNvPr>
          <p:cNvSpPr/>
          <p:nvPr/>
        </p:nvSpPr>
        <p:spPr>
          <a:xfrm>
            <a:off x="4626644" y="2689189"/>
            <a:ext cx="1927637" cy="246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t>En moyenne</a:t>
            </a:r>
            <a:endParaRPr lang="en-GB" dirty="0"/>
          </a:p>
        </p:txBody>
      </p:sp>
      <p:pic>
        <p:nvPicPr>
          <p:cNvPr id="4" name="Picture 3">
            <a:extLst>
              <a:ext uri="{FF2B5EF4-FFF2-40B4-BE49-F238E27FC236}">
                <a16:creationId xmlns:a16="http://schemas.microsoft.com/office/drawing/2014/main" id="{836F3CE2-EAC6-4B6F-9E65-34CDD8DEABF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219260" y="4345359"/>
            <a:ext cx="8777094" cy="2287317"/>
          </a:xfrm>
          <a:prstGeom prst="rect">
            <a:avLst/>
          </a:prstGeom>
        </p:spPr>
      </p:pic>
    </p:spTree>
    <p:extLst>
      <p:ext uri="{BB962C8B-B14F-4D97-AF65-F5344CB8AC3E}">
        <p14:creationId xmlns:p14="http://schemas.microsoft.com/office/powerpoint/2010/main" val="30797789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45647F6-429C-4918-BEC6-FCA1538A15BD}"/>
              </a:ext>
            </a:extLst>
          </p:cNvPr>
          <p:cNvSpPr>
            <a:spLocks noGrp="1"/>
          </p:cNvSpPr>
          <p:nvPr>
            <p:ph type="sldNum" sz="quarter" idx="12"/>
          </p:nvPr>
        </p:nvSpPr>
        <p:spPr/>
        <p:txBody>
          <a:bodyPr/>
          <a:lstStyle/>
          <a:p>
            <a:fld id="{59A7BB8B-FA3E-48E1-9F4E-D57EC426F849}" type="slidenum">
              <a:rPr lang="fr-FR" smtClean="0"/>
              <a:t>26</a:t>
            </a:fld>
            <a:endParaRPr lang="fr-FR" dirty="0"/>
          </a:p>
        </p:txBody>
      </p:sp>
      <p:sp>
        <p:nvSpPr>
          <p:cNvPr id="3" name="Rectangle 2">
            <a:extLst>
              <a:ext uri="{FF2B5EF4-FFF2-40B4-BE49-F238E27FC236}">
                <a16:creationId xmlns:a16="http://schemas.microsoft.com/office/drawing/2014/main" id="{BB2EFFA3-82E0-4CB3-B3AD-64243A3DDEC2}"/>
              </a:ext>
            </a:extLst>
          </p:cNvPr>
          <p:cNvSpPr/>
          <p:nvPr/>
        </p:nvSpPr>
        <p:spPr>
          <a:xfrm>
            <a:off x="1465782" y="1635672"/>
            <a:ext cx="6154218" cy="603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3200" b="1" dirty="0"/>
              <a:t>USAGERS DES TRIBUNAUX</a:t>
            </a:r>
            <a:endParaRPr lang="en-GB" sz="3200" b="1" dirty="0"/>
          </a:p>
        </p:txBody>
      </p:sp>
      <p:sp>
        <p:nvSpPr>
          <p:cNvPr id="6" name="Rectangle 5">
            <a:extLst>
              <a:ext uri="{FF2B5EF4-FFF2-40B4-BE49-F238E27FC236}">
                <a16:creationId xmlns:a16="http://schemas.microsoft.com/office/drawing/2014/main" id="{31FCAA4B-10AD-4427-9AA5-A6192F32DB0B}"/>
              </a:ext>
            </a:extLst>
          </p:cNvPr>
          <p:cNvSpPr/>
          <p:nvPr/>
        </p:nvSpPr>
        <p:spPr>
          <a:xfrm>
            <a:off x="655173" y="2326559"/>
            <a:ext cx="4184010" cy="22048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fr-FR" sz="1600" dirty="0">
                <a:solidFill>
                  <a:schemeClr val="bg1"/>
                </a:solidFill>
              </a:rPr>
              <a:t>La plupart des Etats fournissent des informations aux usagers (en particulier aux catégories vulnérables)</a:t>
            </a:r>
          </a:p>
          <a:p>
            <a:pPr marL="285750" indent="-285750">
              <a:buFont typeface="Arial" panose="020B0604020202020204" pitchFamily="34" charset="0"/>
              <a:buChar char="•"/>
            </a:pPr>
            <a:endParaRPr lang="it-IT" sz="1600" dirty="0">
              <a:solidFill>
                <a:schemeClr val="bg1"/>
              </a:solidFill>
            </a:endParaRPr>
          </a:p>
          <a:p>
            <a:pPr marL="285750" indent="-285750">
              <a:buFont typeface="Arial" panose="020B0604020202020204" pitchFamily="34" charset="0"/>
              <a:buChar char="•"/>
            </a:pPr>
            <a:r>
              <a:rPr lang="fr-FR" sz="1600" dirty="0">
                <a:solidFill>
                  <a:schemeClr val="bg1"/>
                </a:solidFill>
              </a:rPr>
              <a:t>43 États ont créé des sites web mettant à disposition la législation nationale, la jurisprudence des tribunaux et des informations pratiques pour les usagers des tribunaux.</a:t>
            </a:r>
          </a:p>
        </p:txBody>
      </p:sp>
      <p:sp>
        <p:nvSpPr>
          <p:cNvPr id="7" name="Rectangle 6">
            <a:extLst>
              <a:ext uri="{FF2B5EF4-FFF2-40B4-BE49-F238E27FC236}">
                <a16:creationId xmlns:a16="http://schemas.microsoft.com/office/drawing/2014/main" id="{8D292208-C5B9-4844-891F-09B4EC438BED}"/>
              </a:ext>
            </a:extLst>
          </p:cNvPr>
          <p:cNvSpPr/>
          <p:nvPr/>
        </p:nvSpPr>
        <p:spPr>
          <a:xfrm>
            <a:off x="655173" y="6525344"/>
            <a:ext cx="1252531" cy="196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000" dirty="0"/>
              <a:t>Graphique 4.2.1</a:t>
            </a:r>
            <a:endParaRPr lang="en-GB" sz="1000" dirty="0"/>
          </a:p>
        </p:txBody>
      </p:sp>
      <p:sp>
        <p:nvSpPr>
          <p:cNvPr id="8" name="Rectangle 7">
            <a:extLst>
              <a:ext uri="{FF2B5EF4-FFF2-40B4-BE49-F238E27FC236}">
                <a16:creationId xmlns:a16="http://schemas.microsoft.com/office/drawing/2014/main" id="{076B3681-9C0A-479B-968C-5AC1281E5480}"/>
              </a:ext>
            </a:extLst>
          </p:cNvPr>
          <p:cNvSpPr/>
          <p:nvPr/>
        </p:nvSpPr>
        <p:spPr>
          <a:xfrm>
            <a:off x="5335693" y="6525344"/>
            <a:ext cx="1252531" cy="196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000" dirty="0"/>
              <a:t>Graphique 4.2.2</a:t>
            </a:r>
            <a:endParaRPr lang="en-GB" sz="1000" dirty="0"/>
          </a:p>
        </p:txBody>
      </p:sp>
      <p:pic>
        <p:nvPicPr>
          <p:cNvPr id="10" name="Picture 9">
            <a:extLst>
              <a:ext uri="{FF2B5EF4-FFF2-40B4-BE49-F238E27FC236}">
                <a16:creationId xmlns:a16="http://schemas.microsoft.com/office/drawing/2014/main" id="{78ACB08C-6D1D-44ED-969C-C54EE0B492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118430" y="2505450"/>
            <a:ext cx="4025570" cy="3823903"/>
          </a:xfrm>
          <a:prstGeom prst="rect">
            <a:avLst/>
          </a:prstGeom>
        </p:spPr>
      </p:pic>
      <p:pic>
        <p:nvPicPr>
          <p:cNvPr id="11" name="Picture 10">
            <a:extLst>
              <a:ext uri="{FF2B5EF4-FFF2-40B4-BE49-F238E27FC236}">
                <a16:creationId xmlns:a16="http://schemas.microsoft.com/office/drawing/2014/main" id="{5AEC658A-CCA6-41C9-AD79-E34DD9E672B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030761" y="4709195"/>
            <a:ext cx="3338488" cy="1823987"/>
          </a:xfrm>
          <a:prstGeom prst="rect">
            <a:avLst/>
          </a:prstGeom>
        </p:spPr>
      </p:pic>
    </p:spTree>
    <p:extLst>
      <p:ext uri="{BB962C8B-B14F-4D97-AF65-F5344CB8AC3E}">
        <p14:creationId xmlns:p14="http://schemas.microsoft.com/office/powerpoint/2010/main" val="37734153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2F9500-52FD-48AE-9831-7DBA83D1CDCB}"/>
              </a:ext>
            </a:extLst>
          </p:cNvPr>
          <p:cNvSpPr>
            <a:spLocks noGrp="1"/>
          </p:cNvSpPr>
          <p:nvPr>
            <p:ph type="sldNum" sz="quarter" idx="12"/>
          </p:nvPr>
        </p:nvSpPr>
        <p:spPr/>
        <p:txBody>
          <a:bodyPr/>
          <a:lstStyle/>
          <a:p>
            <a:fld id="{59A7BB8B-FA3E-48E1-9F4E-D57EC426F849}" type="slidenum">
              <a:rPr lang="fr-FR" smtClean="0"/>
              <a:t>27</a:t>
            </a:fld>
            <a:endParaRPr lang="fr-FR"/>
          </a:p>
        </p:txBody>
      </p:sp>
      <p:sp>
        <p:nvSpPr>
          <p:cNvPr id="3" name="Rectangle 2">
            <a:extLst>
              <a:ext uri="{FF2B5EF4-FFF2-40B4-BE49-F238E27FC236}">
                <a16:creationId xmlns:a16="http://schemas.microsoft.com/office/drawing/2014/main" id="{D6BBA944-D8A3-4A61-AA7A-81CBED631D4E}"/>
              </a:ext>
            </a:extLst>
          </p:cNvPr>
          <p:cNvSpPr/>
          <p:nvPr/>
        </p:nvSpPr>
        <p:spPr>
          <a:xfrm>
            <a:off x="1436316" y="1607864"/>
            <a:ext cx="6154218" cy="603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3200" b="1" dirty="0"/>
              <a:t>USAGERS DES TRIBUNAUX</a:t>
            </a:r>
            <a:endParaRPr lang="en-GB" sz="3200" b="1" dirty="0"/>
          </a:p>
        </p:txBody>
      </p:sp>
      <p:graphicFrame>
        <p:nvGraphicFramePr>
          <p:cNvPr id="9" name="Diagram 8">
            <a:extLst>
              <a:ext uri="{FF2B5EF4-FFF2-40B4-BE49-F238E27FC236}">
                <a16:creationId xmlns:a16="http://schemas.microsoft.com/office/drawing/2014/main" id="{9F22BDBC-D1DC-4DE5-89A0-8BEEFD2FE265}"/>
              </a:ext>
            </a:extLst>
          </p:cNvPr>
          <p:cNvGraphicFramePr/>
          <p:nvPr>
            <p:extLst>
              <p:ext uri="{D42A27DB-BD31-4B8C-83A1-F6EECF244321}">
                <p14:modId xmlns:p14="http://schemas.microsoft.com/office/powerpoint/2010/main" val="3056233792"/>
              </p:ext>
            </p:extLst>
          </p:nvPr>
        </p:nvGraphicFramePr>
        <p:xfrm>
          <a:off x="467544" y="2369108"/>
          <a:ext cx="424847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Picture 11">
            <a:extLst>
              <a:ext uri="{FF2B5EF4-FFF2-40B4-BE49-F238E27FC236}">
                <a16:creationId xmlns:a16="http://schemas.microsoft.com/office/drawing/2014/main" id="{61A7B421-9CDE-43EC-ABC7-8BB7931383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4716016" y="2842335"/>
            <a:ext cx="4035902" cy="3393660"/>
          </a:xfrm>
          <a:prstGeom prst="rect">
            <a:avLst/>
          </a:prstGeom>
        </p:spPr>
      </p:pic>
      <p:sp>
        <p:nvSpPr>
          <p:cNvPr id="4" name="TextBox 3">
            <a:extLst>
              <a:ext uri="{FF2B5EF4-FFF2-40B4-BE49-F238E27FC236}">
                <a16:creationId xmlns:a16="http://schemas.microsoft.com/office/drawing/2014/main" id="{8B158726-DE20-4EC4-BABD-384F61AE5F6C}"/>
              </a:ext>
            </a:extLst>
          </p:cNvPr>
          <p:cNvSpPr txBox="1"/>
          <p:nvPr/>
        </p:nvSpPr>
        <p:spPr>
          <a:xfrm>
            <a:off x="4788024" y="2211198"/>
            <a:ext cx="4104456" cy="646331"/>
          </a:xfrm>
          <a:prstGeom prst="rect">
            <a:avLst/>
          </a:prstGeom>
          <a:noFill/>
        </p:spPr>
        <p:txBody>
          <a:bodyPr wrap="square" rtlCol="0">
            <a:spAutoFit/>
          </a:bodyPr>
          <a:lstStyle/>
          <a:p>
            <a:r>
              <a:rPr lang="fr-FR" sz="1200" dirty="0">
                <a:solidFill>
                  <a:schemeClr val="bg1"/>
                </a:solidFill>
              </a:rPr>
              <a:t>Existence d'enquêtes permettant de mesurer la confiance dans la justice et la satisfaction à l'égard des services fournis par le système judiciaire</a:t>
            </a:r>
          </a:p>
        </p:txBody>
      </p:sp>
      <p:sp>
        <p:nvSpPr>
          <p:cNvPr id="5" name="TextBox 4">
            <a:extLst>
              <a:ext uri="{FF2B5EF4-FFF2-40B4-BE49-F238E27FC236}">
                <a16:creationId xmlns:a16="http://schemas.microsoft.com/office/drawing/2014/main" id="{34FAC1C6-DDEB-46AF-8AA3-7D4E1408CD98}"/>
              </a:ext>
            </a:extLst>
          </p:cNvPr>
          <p:cNvSpPr txBox="1"/>
          <p:nvPr/>
        </p:nvSpPr>
        <p:spPr>
          <a:xfrm>
            <a:off x="4888166" y="6282356"/>
            <a:ext cx="1268010" cy="246221"/>
          </a:xfrm>
          <a:prstGeom prst="rect">
            <a:avLst/>
          </a:prstGeom>
          <a:noFill/>
        </p:spPr>
        <p:txBody>
          <a:bodyPr wrap="square" rtlCol="0">
            <a:spAutoFit/>
          </a:bodyPr>
          <a:lstStyle/>
          <a:p>
            <a:r>
              <a:rPr lang="en-GB" sz="1000" dirty="0" err="1">
                <a:solidFill>
                  <a:schemeClr val="bg1"/>
                </a:solidFill>
              </a:rPr>
              <a:t>Graphique</a:t>
            </a:r>
            <a:r>
              <a:rPr lang="en-GB" sz="1000" dirty="0">
                <a:solidFill>
                  <a:schemeClr val="bg1"/>
                </a:solidFill>
              </a:rPr>
              <a:t> 4.2.6</a:t>
            </a:r>
          </a:p>
        </p:txBody>
      </p:sp>
    </p:spTree>
    <p:extLst>
      <p:ext uri="{BB962C8B-B14F-4D97-AF65-F5344CB8AC3E}">
        <p14:creationId xmlns:p14="http://schemas.microsoft.com/office/powerpoint/2010/main" val="9995620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43E0C4D-5015-43AE-985F-9E6BE8438903}"/>
              </a:ext>
            </a:extLst>
          </p:cNvPr>
          <p:cNvSpPr>
            <a:spLocks noGrp="1"/>
          </p:cNvSpPr>
          <p:nvPr>
            <p:ph type="sldNum" sz="quarter" idx="12"/>
          </p:nvPr>
        </p:nvSpPr>
        <p:spPr/>
        <p:txBody>
          <a:bodyPr/>
          <a:lstStyle/>
          <a:p>
            <a:fld id="{59A7BB8B-FA3E-48E1-9F4E-D57EC426F849}" type="slidenum">
              <a:rPr lang="fr-FR" smtClean="0"/>
              <a:t>28</a:t>
            </a:fld>
            <a:endParaRPr lang="fr-FR"/>
          </a:p>
        </p:txBody>
      </p:sp>
      <p:sp>
        <p:nvSpPr>
          <p:cNvPr id="3" name="Rectangle 2">
            <a:extLst>
              <a:ext uri="{FF2B5EF4-FFF2-40B4-BE49-F238E27FC236}">
                <a16:creationId xmlns:a16="http://schemas.microsoft.com/office/drawing/2014/main" id="{9441B7D4-F2FF-4B50-A4B5-DDAF889151EC}"/>
              </a:ext>
            </a:extLst>
          </p:cNvPr>
          <p:cNvSpPr/>
          <p:nvPr/>
        </p:nvSpPr>
        <p:spPr>
          <a:xfrm>
            <a:off x="1465782" y="1822384"/>
            <a:ext cx="6154218" cy="603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b="1" dirty="0"/>
              <a:t>Technologies de l'information et de la communication (TIC)</a:t>
            </a:r>
          </a:p>
        </p:txBody>
      </p:sp>
      <p:grpSp>
        <p:nvGrpSpPr>
          <p:cNvPr id="13" name="Group 12">
            <a:extLst>
              <a:ext uri="{FF2B5EF4-FFF2-40B4-BE49-F238E27FC236}">
                <a16:creationId xmlns:a16="http://schemas.microsoft.com/office/drawing/2014/main" id="{80B9C0C9-EC26-46BE-A3AA-881D507FA6E8}"/>
              </a:ext>
            </a:extLst>
          </p:cNvPr>
          <p:cNvGrpSpPr/>
          <p:nvPr/>
        </p:nvGrpSpPr>
        <p:grpSpPr>
          <a:xfrm>
            <a:off x="1547664" y="3694963"/>
            <a:ext cx="3262357" cy="2384470"/>
            <a:chOff x="5076056" y="3564810"/>
            <a:chExt cx="3262357" cy="2384470"/>
          </a:xfrm>
        </p:grpSpPr>
        <p:grpSp>
          <p:nvGrpSpPr>
            <p:cNvPr id="5" name="Group 4">
              <a:extLst>
                <a:ext uri="{FF2B5EF4-FFF2-40B4-BE49-F238E27FC236}">
                  <a16:creationId xmlns:a16="http://schemas.microsoft.com/office/drawing/2014/main" id="{D3BFAB75-880C-4D31-8EDC-D0BE10A62CC5}"/>
                </a:ext>
              </a:extLst>
            </p:cNvPr>
            <p:cNvGrpSpPr/>
            <p:nvPr/>
          </p:nvGrpSpPr>
          <p:grpSpPr>
            <a:xfrm>
              <a:off x="5076056" y="3564810"/>
              <a:ext cx="3068141" cy="1095271"/>
              <a:chOff x="1043608" y="3418052"/>
              <a:chExt cx="3886311" cy="2144695"/>
            </a:xfrm>
          </p:grpSpPr>
          <p:sp>
            <p:nvSpPr>
              <p:cNvPr id="6" name="Rectangle 5">
                <a:extLst>
                  <a:ext uri="{FF2B5EF4-FFF2-40B4-BE49-F238E27FC236}">
                    <a16:creationId xmlns:a16="http://schemas.microsoft.com/office/drawing/2014/main" id="{E87420D6-0E16-4CFE-855E-A6D2FA0FD52A}"/>
                  </a:ext>
                </a:extLst>
              </p:cNvPr>
              <p:cNvSpPr/>
              <p:nvPr/>
            </p:nvSpPr>
            <p:spPr>
              <a:xfrm>
                <a:off x="1043608" y="3418052"/>
                <a:ext cx="2736304" cy="16201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800" dirty="0"/>
                  <a:t>1,6</a:t>
                </a:r>
                <a:endParaRPr lang="en-GB" sz="4800" dirty="0"/>
              </a:p>
            </p:txBody>
          </p:sp>
          <p:sp>
            <p:nvSpPr>
              <p:cNvPr id="7" name="Rectangle 6">
                <a:extLst>
                  <a:ext uri="{FF2B5EF4-FFF2-40B4-BE49-F238E27FC236}">
                    <a16:creationId xmlns:a16="http://schemas.microsoft.com/office/drawing/2014/main" id="{C251C906-FB44-4140-9C75-71D807EE9BA8}"/>
                  </a:ext>
                </a:extLst>
              </p:cNvPr>
              <p:cNvSpPr/>
              <p:nvPr/>
            </p:nvSpPr>
            <p:spPr>
              <a:xfrm>
                <a:off x="3050231" y="3798881"/>
                <a:ext cx="1879688" cy="17638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400" dirty="0"/>
                  <a:t>Au Royaume-Uni - Écosse</a:t>
                </a:r>
                <a:endParaRPr lang="en-GB" sz="1400" dirty="0"/>
              </a:p>
            </p:txBody>
          </p:sp>
        </p:grpSp>
        <p:cxnSp>
          <p:nvCxnSpPr>
            <p:cNvPr id="9" name="Straight Arrow Connector 8">
              <a:extLst>
                <a:ext uri="{FF2B5EF4-FFF2-40B4-BE49-F238E27FC236}">
                  <a16:creationId xmlns:a16="http://schemas.microsoft.com/office/drawing/2014/main" id="{D2E66586-C961-4CDE-9C47-76FFE55E43F9}"/>
                </a:ext>
              </a:extLst>
            </p:cNvPr>
            <p:cNvCxnSpPr/>
            <p:nvPr/>
          </p:nvCxnSpPr>
          <p:spPr>
            <a:xfrm>
              <a:off x="6250181" y="4392217"/>
              <a:ext cx="0" cy="404935"/>
            </a:xfrm>
            <a:prstGeom prst="straightConnector1">
              <a:avLst/>
            </a:prstGeom>
            <a:ln w="34925">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564DAFBE-F064-4C0A-B1C6-454ED993E8C6}"/>
                </a:ext>
              </a:extLst>
            </p:cNvPr>
            <p:cNvGrpSpPr/>
            <p:nvPr/>
          </p:nvGrpSpPr>
          <p:grpSpPr>
            <a:xfrm>
              <a:off x="5095477" y="4854009"/>
              <a:ext cx="3242936" cy="1095271"/>
              <a:chOff x="1043608" y="3418052"/>
              <a:chExt cx="4107719" cy="2144695"/>
            </a:xfrm>
          </p:grpSpPr>
          <p:sp>
            <p:nvSpPr>
              <p:cNvPr id="11" name="Rectangle 10">
                <a:extLst>
                  <a:ext uri="{FF2B5EF4-FFF2-40B4-BE49-F238E27FC236}">
                    <a16:creationId xmlns:a16="http://schemas.microsoft.com/office/drawing/2014/main" id="{0714750B-C6D0-4E8C-962B-A610E7B28B65}"/>
                  </a:ext>
                </a:extLst>
              </p:cNvPr>
              <p:cNvSpPr/>
              <p:nvPr/>
            </p:nvSpPr>
            <p:spPr>
              <a:xfrm>
                <a:off x="1043608" y="3418052"/>
                <a:ext cx="2736304" cy="16201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800" dirty="0"/>
                  <a:t>9,8</a:t>
                </a:r>
                <a:endParaRPr lang="en-GB" sz="4800" dirty="0"/>
              </a:p>
            </p:txBody>
          </p:sp>
          <p:sp>
            <p:nvSpPr>
              <p:cNvPr id="12" name="Rectangle 11">
                <a:extLst>
                  <a:ext uri="{FF2B5EF4-FFF2-40B4-BE49-F238E27FC236}">
                    <a16:creationId xmlns:a16="http://schemas.microsoft.com/office/drawing/2014/main" id="{53979F42-7FEA-457B-B3A3-219515A7DBD3}"/>
                  </a:ext>
                </a:extLst>
              </p:cNvPr>
              <p:cNvSpPr/>
              <p:nvPr/>
            </p:nvSpPr>
            <p:spPr>
              <a:xfrm>
                <a:off x="3050231" y="3798881"/>
                <a:ext cx="2101096" cy="17638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dirty="0"/>
                  <a:t>En Estonie et en Lettonie</a:t>
                </a:r>
                <a:endParaRPr lang="en-GB" sz="1400" dirty="0"/>
              </a:p>
            </p:txBody>
          </p:sp>
        </p:grpSp>
      </p:grpSp>
      <p:sp>
        <p:nvSpPr>
          <p:cNvPr id="14" name="Rectangle 13">
            <a:extLst>
              <a:ext uri="{FF2B5EF4-FFF2-40B4-BE49-F238E27FC236}">
                <a16:creationId xmlns:a16="http://schemas.microsoft.com/office/drawing/2014/main" id="{F27FBFFB-6CC8-4B3B-A138-B7B1878CB96E}"/>
              </a:ext>
            </a:extLst>
          </p:cNvPr>
          <p:cNvSpPr/>
          <p:nvPr/>
        </p:nvSpPr>
        <p:spPr>
          <a:xfrm>
            <a:off x="522397" y="2720798"/>
            <a:ext cx="4198273" cy="9007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t>L'indice général des TIC (0 à 10) varie selon les États/entités</a:t>
            </a:r>
          </a:p>
        </p:txBody>
      </p:sp>
      <p:sp>
        <p:nvSpPr>
          <p:cNvPr id="8" name="Rectangle 7">
            <a:extLst>
              <a:ext uri="{FF2B5EF4-FFF2-40B4-BE49-F238E27FC236}">
                <a16:creationId xmlns:a16="http://schemas.microsoft.com/office/drawing/2014/main" id="{5AECB314-1E4C-4236-8B54-5CF781309896}"/>
              </a:ext>
            </a:extLst>
          </p:cNvPr>
          <p:cNvSpPr/>
          <p:nvPr/>
        </p:nvSpPr>
        <p:spPr>
          <a:xfrm>
            <a:off x="5270083" y="2764074"/>
            <a:ext cx="3334365" cy="5089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t>Taux moyen de déploiement des TIC total et par catégorie en 2020 </a:t>
            </a:r>
          </a:p>
        </p:txBody>
      </p:sp>
      <p:graphicFrame>
        <p:nvGraphicFramePr>
          <p:cNvPr id="17" name="Chart 16">
            <a:extLst>
              <a:ext uri="{FF2B5EF4-FFF2-40B4-BE49-F238E27FC236}">
                <a16:creationId xmlns:a16="http://schemas.microsoft.com/office/drawing/2014/main" id="{9D2F1F66-9E30-4B7C-876A-0176E78F997D}"/>
              </a:ext>
            </a:extLst>
          </p:cNvPr>
          <p:cNvGraphicFramePr>
            <a:graphicFrameLocks/>
          </p:cNvGraphicFramePr>
          <p:nvPr>
            <p:extLst>
              <p:ext uri="{D42A27DB-BD31-4B8C-83A1-F6EECF244321}">
                <p14:modId xmlns:p14="http://schemas.microsoft.com/office/powerpoint/2010/main" val="661177718"/>
              </p:ext>
            </p:extLst>
          </p:nvPr>
        </p:nvGraphicFramePr>
        <p:xfrm>
          <a:off x="4720670" y="3429000"/>
          <a:ext cx="3873500" cy="31845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990511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B17D0BF-E162-496A-9974-3E9D8DE1267B}"/>
              </a:ext>
            </a:extLst>
          </p:cNvPr>
          <p:cNvSpPr>
            <a:spLocks noGrp="1"/>
          </p:cNvSpPr>
          <p:nvPr>
            <p:ph type="sldNum" sz="quarter" idx="12"/>
          </p:nvPr>
        </p:nvSpPr>
        <p:spPr/>
        <p:txBody>
          <a:bodyPr/>
          <a:lstStyle/>
          <a:p>
            <a:fld id="{59A7BB8B-FA3E-48E1-9F4E-D57EC426F849}" type="slidenum">
              <a:rPr lang="fr-FR" smtClean="0"/>
              <a:t>29</a:t>
            </a:fld>
            <a:endParaRPr lang="fr-FR"/>
          </a:p>
        </p:txBody>
      </p:sp>
      <p:sp>
        <p:nvSpPr>
          <p:cNvPr id="3" name="Rectangle 2">
            <a:extLst>
              <a:ext uri="{FF2B5EF4-FFF2-40B4-BE49-F238E27FC236}">
                <a16:creationId xmlns:a16="http://schemas.microsoft.com/office/drawing/2014/main" id="{84F1AC2F-F871-4710-B43A-35A42B9E293B}"/>
              </a:ext>
            </a:extLst>
          </p:cNvPr>
          <p:cNvSpPr/>
          <p:nvPr/>
        </p:nvSpPr>
        <p:spPr>
          <a:xfrm>
            <a:off x="1504599" y="1909726"/>
            <a:ext cx="6154218" cy="603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b="1" dirty="0"/>
              <a:t>Technologies de l'information et de la communication (TIC)</a:t>
            </a:r>
          </a:p>
        </p:txBody>
      </p:sp>
      <p:sp>
        <p:nvSpPr>
          <p:cNvPr id="5" name="Rectangle 4">
            <a:extLst>
              <a:ext uri="{FF2B5EF4-FFF2-40B4-BE49-F238E27FC236}">
                <a16:creationId xmlns:a16="http://schemas.microsoft.com/office/drawing/2014/main" id="{BF577281-2EE4-4F2B-871E-D54BFA5893EE}"/>
              </a:ext>
            </a:extLst>
          </p:cNvPr>
          <p:cNvSpPr/>
          <p:nvPr/>
        </p:nvSpPr>
        <p:spPr>
          <a:xfrm>
            <a:off x="3034014" y="6513941"/>
            <a:ext cx="1252531" cy="196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000" dirty="0"/>
              <a:t>Graphique 4.3.2</a:t>
            </a:r>
            <a:endParaRPr lang="en-GB" sz="1000" dirty="0"/>
          </a:p>
        </p:txBody>
      </p:sp>
      <p:sp>
        <p:nvSpPr>
          <p:cNvPr id="6" name="Rectangle 5">
            <a:extLst>
              <a:ext uri="{FF2B5EF4-FFF2-40B4-BE49-F238E27FC236}">
                <a16:creationId xmlns:a16="http://schemas.microsoft.com/office/drawing/2014/main" id="{84B29BAB-CAA9-44DF-9063-A1F76BBF23EF}"/>
              </a:ext>
            </a:extLst>
          </p:cNvPr>
          <p:cNvSpPr/>
          <p:nvPr/>
        </p:nvSpPr>
        <p:spPr>
          <a:xfrm>
            <a:off x="453425" y="2729213"/>
            <a:ext cx="2102349" cy="17393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a:t>Budget exécuté des tribunaux par habitant</a:t>
            </a:r>
          </a:p>
          <a:p>
            <a:pPr algn="ctr"/>
            <a:r>
              <a:rPr lang="it-IT" sz="1600" dirty="0"/>
              <a:t>vs </a:t>
            </a:r>
          </a:p>
          <a:p>
            <a:pPr algn="ctr"/>
            <a:r>
              <a:rPr lang="it-IT" sz="1600" dirty="0"/>
              <a:t>Budget exécuté consacré aux TIC par habitant en 2020</a:t>
            </a:r>
            <a:endParaRPr lang="en-GB" sz="1600" dirty="0"/>
          </a:p>
        </p:txBody>
      </p:sp>
      <p:pic>
        <p:nvPicPr>
          <p:cNvPr id="8" name="Picture 7">
            <a:extLst>
              <a:ext uri="{FF2B5EF4-FFF2-40B4-BE49-F238E27FC236}">
                <a16:creationId xmlns:a16="http://schemas.microsoft.com/office/drawing/2014/main" id="{C35F7F05-C799-4A8F-999F-6B3060CED75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161000" y="2893522"/>
            <a:ext cx="5647430" cy="3462828"/>
          </a:xfrm>
          <a:prstGeom prst="rect">
            <a:avLst/>
          </a:prstGeom>
        </p:spPr>
      </p:pic>
      <p:cxnSp>
        <p:nvCxnSpPr>
          <p:cNvPr id="9" name="Straight Arrow Connector 8">
            <a:extLst>
              <a:ext uri="{FF2B5EF4-FFF2-40B4-BE49-F238E27FC236}">
                <a16:creationId xmlns:a16="http://schemas.microsoft.com/office/drawing/2014/main" id="{0CCAD347-9B61-4DDE-87A3-F8681D3E7841}"/>
              </a:ext>
            </a:extLst>
          </p:cNvPr>
          <p:cNvCxnSpPr/>
          <p:nvPr/>
        </p:nvCxnSpPr>
        <p:spPr>
          <a:xfrm>
            <a:off x="1547664" y="4468535"/>
            <a:ext cx="0" cy="404935"/>
          </a:xfrm>
          <a:prstGeom prst="straightConnector1">
            <a:avLst/>
          </a:prstGeom>
          <a:ln w="3492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4F88442A-21BB-41D6-A6C1-25EB9C6DD256}"/>
              </a:ext>
            </a:extLst>
          </p:cNvPr>
          <p:cNvSpPr/>
          <p:nvPr/>
        </p:nvSpPr>
        <p:spPr>
          <a:xfrm>
            <a:off x="539557" y="4873470"/>
            <a:ext cx="2016216" cy="20476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t>En 2020, un pourcentage plus élevé du budget des tribunaux a été alloué aux TIC par rapport aux cycles précédents</a:t>
            </a:r>
            <a:endParaRPr lang="en-GB" sz="1600" dirty="0"/>
          </a:p>
        </p:txBody>
      </p:sp>
    </p:spTree>
    <p:extLst>
      <p:ext uri="{BB962C8B-B14F-4D97-AF65-F5344CB8AC3E}">
        <p14:creationId xmlns:p14="http://schemas.microsoft.com/office/powerpoint/2010/main" val="1658112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74F119-734F-43E6-816D-260681FEAF79}"/>
              </a:ext>
            </a:extLst>
          </p:cNvPr>
          <p:cNvSpPr>
            <a:spLocks noGrp="1"/>
          </p:cNvSpPr>
          <p:nvPr>
            <p:ph type="sldNum" sz="quarter" idx="12"/>
          </p:nvPr>
        </p:nvSpPr>
        <p:spPr/>
        <p:txBody>
          <a:bodyPr/>
          <a:lstStyle/>
          <a:p>
            <a:fld id="{59A7BB8B-FA3E-48E1-9F4E-D57EC426F849}" type="slidenum">
              <a:rPr lang="fr-FR" smtClean="0"/>
              <a:t>3</a:t>
            </a:fld>
            <a:endParaRPr lang="fr-FR"/>
          </a:p>
        </p:txBody>
      </p:sp>
      <p:graphicFrame>
        <p:nvGraphicFramePr>
          <p:cNvPr id="14" name="Diagram 13">
            <a:extLst>
              <a:ext uri="{FF2B5EF4-FFF2-40B4-BE49-F238E27FC236}">
                <a16:creationId xmlns:a16="http://schemas.microsoft.com/office/drawing/2014/main" id="{59A7ADE9-A9F4-4EC9-92FE-3C4A794590D2}"/>
              </a:ext>
            </a:extLst>
          </p:cNvPr>
          <p:cNvGraphicFramePr/>
          <p:nvPr>
            <p:extLst>
              <p:ext uri="{D42A27DB-BD31-4B8C-83A1-F6EECF244321}">
                <p14:modId xmlns:p14="http://schemas.microsoft.com/office/powerpoint/2010/main" val="2107342199"/>
              </p:ext>
            </p:extLst>
          </p:nvPr>
        </p:nvGraphicFramePr>
        <p:xfrm>
          <a:off x="32123" y="1745658"/>
          <a:ext cx="7076358" cy="49758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5" name="Groupe 181">
            <a:extLst>
              <a:ext uri="{FF2B5EF4-FFF2-40B4-BE49-F238E27FC236}">
                <a16:creationId xmlns:a16="http://schemas.microsoft.com/office/drawing/2014/main" id="{683AF31D-2045-4B7B-BA06-E6D5CCA3DDA6}"/>
              </a:ext>
            </a:extLst>
          </p:cNvPr>
          <p:cNvGrpSpPr/>
          <p:nvPr/>
        </p:nvGrpSpPr>
        <p:grpSpPr>
          <a:xfrm>
            <a:off x="6580976" y="1940976"/>
            <a:ext cx="2866340" cy="1951131"/>
            <a:chOff x="90419" y="1518314"/>
            <a:chExt cx="2706926" cy="1716393"/>
          </a:xfrm>
        </p:grpSpPr>
        <p:sp>
          <p:nvSpPr>
            <p:cNvPr id="16" name="Zone de texte 2">
              <a:extLst>
                <a:ext uri="{FF2B5EF4-FFF2-40B4-BE49-F238E27FC236}">
                  <a16:creationId xmlns:a16="http://schemas.microsoft.com/office/drawing/2014/main" id="{B0302068-20EF-439D-B0AA-08B122AD76FF}"/>
                </a:ext>
              </a:extLst>
            </p:cNvPr>
            <p:cNvSpPr txBox="1">
              <a:spLocks noChangeArrowheads="1"/>
            </p:cNvSpPr>
            <p:nvPr/>
          </p:nvSpPr>
          <p:spPr bwMode="auto">
            <a:xfrm>
              <a:off x="90419" y="1518314"/>
              <a:ext cx="1656184" cy="1182939"/>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it-IT" sz="7200" b="1" dirty="0">
                  <a:solidFill>
                    <a:schemeClr val="bg1"/>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4</a:t>
              </a:r>
              <a:r>
                <a:rPr lang="en-GB" sz="7200" b="1" dirty="0">
                  <a:solidFill>
                    <a:schemeClr val="bg1"/>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6</a:t>
              </a:r>
              <a:endParaRPr lang="fr-FR" sz="4800" b="1" dirty="0">
                <a:solidFill>
                  <a:schemeClr val="bg1"/>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endParaRPr>
            </a:p>
          </p:txBody>
        </p:sp>
        <p:sp>
          <p:nvSpPr>
            <p:cNvPr id="17" name="Zone de texte 2">
              <a:extLst>
                <a:ext uri="{FF2B5EF4-FFF2-40B4-BE49-F238E27FC236}">
                  <a16:creationId xmlns:a16="http://schemas.microsoft.com/office/drawing/2014/main" id="{C51FD7CB-1F8B-42A8-A24C-D6830D2D8835}"/>
                </a:ext>
              </a:extLst>
            </p:cNvPr>
            <p:cNvSpPr txBox="1">
              <a:spLocks noChangeArrowheads="1"/>
            </p:cNvSpPr>
            <p:nvPr/>
          </p:nvSpPr>
          <p:spPr bwMode="auto">
            <a:xfrm>
              <a:off x="1178376" y="1682818"/>
              <a:ext cx="1091237" cy="853930"/>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fr-FR" sz="1600" b="1" dirty="0">
                  <a:solidFill>
                    <a:schemeClr val="bg1"/>
                  </a:solidFill>
                  <a:effectLst>
                    <a:outerShdw blurRad="38100" dist="38100" dir="2700000" algn="tl">
                      <a:srgbClr val="000000">
                        <a:alpha val="43137"/>
                      </a:srgbClr>
                    </a:outerShdw>
                  </a:effectLst>
                  <a:latin typeface="+mj-lt"/>
                  <a:ea typeface="Calibri"/>
                  <a:cs typeface="Arial" panose="020B0604020202020204" pitchFamily="34" charset="0"/>
                </a:rPr>
                <a:t>États</a:t>
              </a:r>
              <a:r>
                <a:rPr lang="en-GB" sz="1600" b="1" dirty="0">
                  <a:solidFill>
                    <a:schemeClr val="bg1"/>
                  </a:solidFill>
                  <a:effectLst>
                    <a:outerShdw blurRad="38100" dist="38100" dir="2700000" algn="tl">
                      <a:srgbClr val="000000">
                        <a:alpha val="43137"/>
                      </a:srgbClr>
                    </a:outerShdw>
                  </a:effectLst>
                  <a:latin typeface="+mj-lt"/>
                  <a:ea typeface="Calibri"/>
                  <a:cs typeface="Arial" panose="020B0604020202020204" pitchFamily="34" charset="0"/>
                </a:rPr>
                <a:t> </a:t>
              </a:r>
              <a:r>
                <a:rPr lang="en-GB" sz="1600" b="1" dirty="0" err="1">
                  <a:solidFill>
                    <a:schemeClr val="bg1"/>
                  </a:solidFill>
                  <a:effectLst>
                    <a:outerShdw blurRad="38100" dist="38100" dir="2700000" algn="tl">
                      <a:srgbClr val="000000">
                        <a:alpha val="43137"/>
                      </a:srgbClr>
                    </a:outerShdw>
                  </a:effectLst>
                  <a:latin typeface="+mj-lt"/>
                  <a:ea typeface="Calibri"/>
                  <a:cs typeface="Arial" panose="020B0604020202020204" pitchFamily="34" charset="0"/>
                </a:rPr>
                <a:t>membres</a:t>
              </a:r>
              <a:r>
                <a:rPr lang="en-GB" sz="1600" b="1" dirty="0">
                  <a:solidFill>
                    <a:schemeClr val="bg1"/>
                  </a:solidFill>
                  <a:effectLst>
                    <a:outerShdw blurRad="38100" dist="38100" dir="2700000" algn="tl">
                      <a:srgbClr val="000000">
                        <a:alpha val="43137"/>
                      </a:srgbClr>
                    </a:outerShdw>
                  </a:effectLst>
                  <a:latin typeface="+mj-lt"/>
                  <a:ea typeface="Calibri"/>
                  <a:cs typeface="Arial" panose="020B0604020202020204" pitchFamily="34" charset="0"/>
                </a:rPr>
                <a:t> et </a:t>
              </a:r>
              <a:r>
                <a:rPr lang="en-GB" sz="1600" b="1" dirty="0" err="1">
                  <a:solidFill>
                    <a:schemeClr val="bg1"/>
                  </a:solidFill>
                  <a:effectLst>
                    <a:outerShdw blurRad="38100" dist="38100" dir="2700000" algn="tl">
                      <a:srgbClr val="000000">
                        <a:alpha val="43137"/>
                      </a:srgbClr>
                    </a:outerShdw>
                  </a:effectLst>
                  <a:latin typeface="+mj-lt"/>
                  <a:ea typeface="Calibri"/>
                  <a:cs typeface="Arial" panose="020B0604020202020204" pitchFamily="34" charset="0"/>
                </a:rPr>
                <a:t>entités</a:t>
              </a:r>
              <a:endParaRPr lang="en-GB" sz="1600" b="1" dirty="0">
                <a:solidFill>
                  <a:schemeClr val="bg1"/>
                </a:solidFill>
                <a:effectLst>
                  <a:outerShdw blurRad="38100" dist="38100" dir="2700000" algn="tl">
                    <a:srgbClr val="000000">
                      <a:alpha val="43137"/>
                    </a:srgbClr>
                  </a:outerShdw>
                </a:effectLst>
                <a:latin typeface="+mj-lt"/>
                <a:ea typeface="Calibri"/>
                <a:cs typeface="Arial" panose="020B0604020202020204" pitchFamily="34" charset="0"/>
              </a:endParaRPr>
            </a:p>
          </p:txBody>
        </p:sp>
        <p:sp>
          <p:nvSpPr>
            <p:cNvPr id="18" name="Zone de texte 2">
              <a:extLst>
                <a:ext uri="{FF2B5EF4-FFF2-40B4-BE49-F238E27FC236}">
                  <a16:creationId xmlns:a16="http://schemas.microsoft.com/office/drawing/2014/main" id="{9A446ECD-4C52-416B-AEA7-1A9CD78D6074}"/>
                </a:ext>
              </a:extLst>
            </p:cNvPr>
            <p:cNvSpPr txBox="1">
              <a:spLocks noChangeArrowheads="1"/>
            </p:cNvSpPr>
            <p:nvPr/>
          </p:nvSpPr>
          <p:spPr bwMode="auto">
            <a:xfrm>
              <a:off x="101239" y="2724915"/>
              <a:ext cx="2696106" cy="509792"/>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GB" sz="2400" b="1" dirty="0">
                  <a:solidFill>
                    <a:schemeClr val="bg1"/>
                  </a:solidFill>
                  <a:effectLst/>
                  <a:latin typeface="Arial" panose="020B0604020202020204" pitchFamily="34" charset="0"/>
                  <a:ea typeface="Calibri"/>
                  <a:cs typeface="Arial" panose="020B0604020202020204" pitchFamily="34" charset="0"/>
                </a:rPr>
                <a:t>+3 </a:t>
              </a:r>
              <a:r>
                <a:rPr lang="en-GB" sz="2400" b="1" dirty="0" err="1">
                  <a:solidFill>
                    <a:schemeClr val="bg1"/>
                  </a:solidFill>
                  <a:effectLst/>
                  <a:latin typeface="Arial" panose="020B0604020202020204" pitchFamily="34" charset="0"/>
                  <a:ea typeface="Calibri"/>
                  <a:cs typeface="Arial" panose="020B0604020202020204" pitchFamily="34" charset="0"/>
                </a:rPr>
                <a:t>observateurs</a:t>
              </a:r>
              <a:endParaRPr lang="fr-FR" sz="1400" b="1" dirty="0">
                <a:solidFill>
                  <a:schemeClr val="bg1"/>
                </a:solidFill>
                <a:effectLst/>
                <a:latin typeface="Arial" panose="020B0604020202020204" pitchFamily="34" charset="0"/>
                <a:ea typeface="Calibri"/>
                <a:cs typeface="Arial" panose="020B0604020202020204" pitchFamily="34" charset="0"/>
              </a:endParaRPr>
            </a:p>
          </p:txBody>
        </p:sp>
      </p:grpSp>
      <p:grpSp>
        <p:nvGrpSpPr>
          <p:cNvPr id="19" name="Groupe 189">
            <a:extLst>
              <a:ext uri="{FF2B5EF4-FFF2-40B4-BE49-F238E27FC236}">
                <a16:creationId xmlns:a16="http://schemas.microsoft.com/office/drawing/2014/main" id="{8D508B16-B456-4A7B-9890-2590DDE4357A}"/>
              </a:ext>
            </a:extLst>
          </p:cNvPr>
          <p:cNvGrpSpPr/>
          <p:nvPr/>
        </p:nvGrpSpPr>
        <p:grpSpPr>
          <a:xfrm>
            <a:off x="6804248" y="4473495"/>
            <a:ext cx="2160239" cy="720080"/>
            <a:chOff x="1359426" y="4847200"/>
            <a:chExt cx="2160239" cy="720080"/>
          </a:xfrm>
        </p:grpSpPr>
        <p:sp>
          <p:nvSpPr>
            <p:cNvPr id="20" name="Zone de texte 2">
              <a:extLst>
                <a:ext uri="{FF2B5EF4-FFF2-40B4-BE49-F238E27FC236}">
                  <a16:creationId xmlns:a16="http://schemas.microsoft.com/office/drawing/2014/main" id="{9EB8A868-7AA7-495F-97F3-9CA448FC9F5B}"/>
                </a:ext>
              </a:extLst>
            </p:cNvPr>
            <p:cNvSpPr txBox="1">
              <a:spLocks noChangeArrowheads="1"/>
            </p:cNvSpPr>
            <p:nvPr/>
          </p:nvSpPr>
          <p:spPr bwMode="auto">
            <a:xfrm>
              <a:off x="1359426" y="4847200"/>
              <a:ext cx="1584176" cy="720080"/>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it-IT" sz="4800" b="1" dirty="0">
                  <a:solidFill>
                    <a:schemeClr val="bg1"/>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2</a:t>
              </a:r>
              <a:r>
                <a:rPr lang="en-GB" sz="4800" b="1" dirty="0">
                  <a:solidFill>
                    <a:schemeClr val="bg1"/>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0</a:t>
              </a:r>
              <a:endParaRPr lang="fr-FR" sz="3200" b="1" dirty="0">
                <a:solidFill>
                  <a:schemeClr val="bg1"/>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endParaRPr>
            </a:p>
          </p:txBody>
        </p:sp>
        <p:sp>
          <p:nvSpPr>
            <p:cNvPr id="21" name="Zone de texte 2">
              <a:extLst>
                <a:ext uri="{FF2B5EF4-FFF2-40B4-BE49-F238E27FC236}">
                  <a16:creationId xmlns:a16="http://schemas.microsoft.com/office/drawing/2014/main" id="{30B74313-08DB-4FFA-A867-FE65AEF8F302}"/>
                </a:ext>
              </a:extLst>
            </p:cNvPr>
            <p:cNvSpPr txBox="1">
              <a:spLocks noChangeArrowheads="1"/>
            </p:cNvSpPr>
            <p:nvPr/>
          </p:nvSpPr>
          <p:spPr bwMode="auto">
            <a:xfrm>
              <a:off x="2076986" y="5033775"/>
              <a:ext cx="1442679" cy="483457"/>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fr-FR" sz="1200" b="1" dirty="0">
                  <a:solidFill>
                    <a:schemeClr val="bg1"/>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mois pour collecter, vérifier et analyser les données, rédiger le rapport et construire la base de données sur Internet.</a:t>
              </a:r>
              <a:endParaRPr lang="en-GB" sz="1200" b="1" dirty="0">
                <a:solidFill>
                  <a:schemeClr val="bg1"/>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endParaRPr>
            </a:p>
          </p:txBody>
        </p:sp>
      </p:grpSp>
    </p:spTree>
    <p:extLst>
      <p:ext uri="{BB962C8B-B14F-4D97-AF65-F5344CB8AC3E}">
        <p14:creationId xmlns:p14="http://schemas.microsoft.com/office/powerpoint/2010/main" val="13052430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4D710A-0B22-41CB-AFC8-984BBE38032E}"/>
              </a:ext>
            </a:extLst>
          </p:cNvPr>
          <p:cNvSpPr>
            <a:spLocks noGrp="1"/>
          </p:cNvSpPr>
          <p:nvPr>
            <p:ph type="sldNum" sz="quarter" idx="12"/>
          </p:nvPr>
        </p:nvSpPr>
        <p:spPr/>
        <p:txBody>
          <a:bodyPr/>
          <a:lstStyle/>
          <a:p>
            <a:fld id="{59A7BB8B-FA3E-48E1-9F4E-D57EC426F849}" type="slidenum">
              <a:rPr lang="fr-FR" smtClean="0"/>
              <a:t>30</a:t>
            </a:fld>
            <a:endParaRPr lang="fr-FR" dirty="0"/>
          </a:p>
        </p:txBody>
      </p:sp>
      <p:sp>
        <p:nvSpPr>
          <p:cNvPr id="3" name="Rectangle 2">
            <a:extLst>
              <a:ext uri="{FF2B5EF4-FFF2-40B4-BE49-F238E27FC236}">
                <a16:creationId xmlns:a16="http://schemas.microsoft.com/office/drawing/2014/main" id="{7178B4A7-6D01-4AAE-9451-E4AF1A2DD77D}"/>
              </a:ext>
            </a:extLst>
          </p:cNvPr>
          <p:cNvSpPr/>
          <p:nvPr/>
        </p:nvSpPr>
        <p:spPr>
          <a:xfrm>
            <a:off x="1436316" y="1772816"/>
            <a:ext cx="7250484" cy="603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3200" b="1" dirty="0"/>
              <a:t>EFFICACITÉ - définitions</a:t>
            </a:r>
          </a:p>
        </p:txBody>
      </p:sp>
      <p:sp>
        <p:nvSpPr>
          <p:cNvPr id="5" name="TextBox 4">
            <a:extLst>
              <a:ext uri="{FF2B5EF4-FFF2-40B4-BE49-F238E27FC236}">
                <a16:creationId xmlns:a16="http://schemas.microsoft.com/office/drawing/2014/main" id="{C73B5F37-5AE9-4E7C-B4BC-86BA22CE3625}"/>
              </a:ext>
            </a:extLst>
          </p:cNvPr>
          <p:cNvSpPr txBox="1"/>
          <p:nvPr/>
        </p:nvSpPr>
        <p:spPr>
          <a:xfrm>
            <a:off x="323528" y="2515524"/>
            <a:ext cx="3898776" cy="1892826"/>
          </a:xfrm>
          <a:prstGeom prst="rect">
            <a:avLst/>
          </a:prstGeom>
          <a:noFill/>
        </p:spPr>
        <p:txBody>
          <a:bodyPr wrap="square" rtlCol="0">
            <a:spAutoFit/>
          </a:bodyPr>
          <a:lstStyle/>
          <a:p>
            <a:pPr algn="just"/>
            <a:r>
              <a:rPr lang="fr-FR" sz="1300" dirty="0">
                <a:solidFill>
                  <a:schemeClr val="bg1"/>
                </a:solidFill>
              </a:rPr>
              <a:t>Le </a:t>
            </a:r>
            <a:r>
              <a:rPr lang="fr-FR" sz="1300" dirty="0">
                <a:solidFill>
                  <a:srgbClr val="FFC000"/>
                </a:solidFill>
              </a:rPr>
              <a:t>taux de variation du stock d’affaires pendantes </a:t>
            </a:r>
            <a:r>
              <a:rPr lang="fr-FR" sz="1300" dirty="0">
                <a:solidFill>
                  <a:schemeClr val="bg1"/>
                </a:solidFill>
              </a:rPr>
              <a:t>(Clearance rate - CR) est le ratio obtenu en divisant le nombre d'affaires terminées par le nombre de nouvelles affaires pour une période donnée, exprimé en pourcentage. </a:t>
            </a:r>
          </a:p>
          <a:p>
            <a:pPr algn="just"/>
            <a:r>
              <a:rPr lang="fr-FR" sz="1300" dirty="0">
                <a:solidFill>
                  <a:schemeClr val="bg1"/>
                </a:solidFill>
              </a:rPr>
              <a:t>Il démontre comment le tribunal ou le système judiciaire, fait face à l’afflux de nouvelles affaires et permet de comparer les systèmes, indépendamment de leurs différences et spécificités.</a:t>
            </a:r>
          </a:p>
        </p:txBody>
      </p:sp>
      <p:sp>
        <p:nvSpPr>
          <p:cNvPr id="12" name="TextBox 11">
            <a:extLst>
              <a:ext uri="{FF2B5EF4-FFF2-40B4-BE49-F238E27FC236}">
                <a16:creationId xmlns:a16="http://schemas.microsoft.com/office/drawing/2014/main" id="{572B1F9D-8534-4410-AF15-AE11899E7763}"/>
              </a:ext>
            </a:extLst>
          </p:cNvPr>
          <p:cNvSpPr txBox="1"/>
          <p:nvPr/>
        </p:nvSpPr>
        <p:spPr>
          <a:xfrm>
            <a:off x="4921698" y="2496908"/>
            <a:ext cx="3898776" cy="2092881"/>
          </a:xfrm>
          <a:prstGeom prst="rect">
            <a:avLst/>
          </a:prstGeom>
          <a:noFill/>
        </p:spPr>
        <p:txBody>
          <a:bodyPr wrap="square" rtlCol="0">
            <a:spAutoFit/>
          </a:bodyPr>
          <a:lstStyle/>
          <a:p>
            <a:pPr algn="just"/>
            <a:r>
              <a:rPr lang="en-US" sz="1300" dirty="0">
                <a:solidFill>
                  <a:schemeClr val="bg1"/>
                </a:solidFill>
              </a:rPr>
              <a:t>La </a:t>
            </a:r>
            <a:r>
              <a:rPr lang="en-US" sz="1300" dirty="0">
                <a:solidFill>
                  <a:srgbClr val="FFC000"/>
                </a:solidFill>
              </a:rPr>
              <a:t>durée d’écoulement du stock </a:t>
            </a:r>
            <a:r>
              <a:rPr lang="en-US" sz="1300" dirty="0" err="1">
                <a:solidFill>
                  <a:srgbClr val="FFC000"/>
                </a:solidFill>
              </a:rPr>
              <a:t>d’affaires</a:t>
            </a:r>
            <a:r>
              <a:rPr lang="en-US" sz="1300" dirty="0">
                <a:solidFill>
                  <a:srgbClr val="FFC000"/>
                </a:solidFill>
              </a:rPr>
              <a:t> </a:t>
            </a:r>
            <a:r>
              <a:rPr lang="en-US" sz="1300" dirty="0" err="1">
                <a:solidFill>
                  <a:srgbClr val="FFC000"/>
                </a:solidFill>
              </a:rPr>
              <a:t>pendantes</a:t>
            </a:r>
            <a:r>
              <a:rPr lang="en-US" sz="1300" dirty="0">
                <a:solidFill>
                  <a:srgbClr val="FFC000"/>
                </a:solidFill>
              </a:rPr>
              <a:t> </a:t>
            </a:r>
            <a:r>
              <a:rPr lang="en-US" sz="1300" dirty="0">
                <a:solidFill>
                  <a:schemeClr val="bg1"/>
                </a:solidFill>
              </a:rPr>
              <a:t>(Disposition Time - DT) </a:t>
            </a:r>
            <a:r>
              <a:rPr lang="fr-FR" sz="1300" dirty="0">
                <a:solidFill>
                  <a:schemeClr val="bg1"/>
                </a:solidFill>
              </a:rPr>
              <a:t>est le calcul du temps nécessaire pour qu'une affaire pendante soit résolue, compte tenu du rythme de travail actuel. Il est obtenu en divisant le nombre d'affaires pendantes à la fin d'une période donnée par le nombre d'affaires terminées au cours de cette période, multiplié par 365.</a:t>
            </a:r>
          </a:p>
          <a:p>
            <a:pPr algn="just"/>
            <a:r>
              <a:rPr lang="fr-FR" sz="1300" dirty="0">
                <a:solidFill>
                  <a:schemeClr val="bg1"/>
                </a:solidFill>
              </a:rPr>
              <a:t>Un nombre d'affaires pendantes supérieur au nombre d'affaires terminées conduira à un DT supérieur à 365 jours (un an) et </a:t>
            </a:r>
            <a:r>
              <a:rPr lang="fr-FR" sz="1300" i="1" dirty="0">
                <a:solidFill>
                  <a:schemeClr val="bg1"/>
                </a:solidFill>
              </a:rPr>
              <a:t>vice versa</a:t>
            </a:r>
            <a:r>
              <a:rPr lang="fr-FR" sz="1300" dirty="0">
                <a:solidFill>
                  <a:schemeClr val="bg1"/>
                </a:solidFill>
              </a:rPr>
              <a:t>.</a:t>
            </a:r>
            <a:endParaRPr lang="en-GB" sz="1300" dirty="0">
              <a:solidFill>
                <a:schemeClr val="bg1"/>
              </a:solidFill>
            </a:endParaRPr>
          </a:p>
        </p:txBody>
      </p:sp>
      <p:pic>
        <p:nvPicPr>
          <p:cNvPr id="2052" name="Picture 303">
            <a:extLst>
              <a:ext uri="{FF2B5EF4-FFF2-40B4-BE49-F238E27FC236}">
                <a16:creationId xmlns:a16="http://schemas.microsoft.com/office/drawing/2014/main" id="{AC262448-B7F2-4DA8-B405-0549384B8AB9}"/>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31739" y="5677186"/>
            <a:ext cx="361950" cy="59055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04" descr="A black and white drawing of a pineapple&#10;&#10;Description automatically generated with medium confidence">
            <a:extLst>
              <a:ext uri="{FF2B5EF4-FFF2-40B4-BE49-F238E27FC236}">
                <a16:creationId xmlns:a16="http://schemas.microsoft.com/office/drawing/2014/main" id="{C3651903-45FA-4BB9-B349-3877C5C0D03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5460" y="5217254"/>
            <a:ext cx="638175" cy="10287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305" descr="A black and white drawing of a pineapple&#10;&#10;Description automatically generated with medium confidence">
            <a:extLst>
              <a:ext uri="{FF2B5EF4-FFF2-40B4-BE49-F238E27FC236}">
                <a16:creationId xmlns:a16="http://schemas.microsoft.com/office/drawing/2014/main" id="{51D0D5F1-1D0E-4D9A-99F4-286131E5F53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6068" y="5227712"/>
            <a:ext cx="622159" cy="1002883"/>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306" descr="A picture containing linedrawing&#10;&#10;Description automatically generated">
            <a:extLst>
              <a:ext uri="{FF2B5EF4-FFF2-40B4-BE49-F238E27FC236}">
                <a16:creationId xmlns:a16="http://schemas.microsoft.com/office/drawing/2014/main" id="{A1D0AA79-DD3E-49F5-9724-F0BF7FB9730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1561" y="5617945"/>
            <a:ext cx="361950" cy="590550"/>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2">
            <a:extLst>
              <a:ext uri="{FF2B5EF4-FFF2-40B4-BE49-F238E27FC236}">
                <a16:creationId xmlns:a16="http://schemas.microsoft.com/office/drawing/2014/main" id="{D670983E-626E-4F1D-8E0D-74622A8398BF}"/>
              </a:ext>
            </a:extLst>
          </p:cNvPr>
          <p:cNvSpPr txBox="1">
            <a:spLocks noChangeArrowheads="1"/>
          </p:cNvSpPr>
          <p:nvPr/>
        </p:nvSpPr>
        <p:spPr bwMode="auto">
          <a:xfrm>
            <a:off x="395536" y="4364527"/>
            <a:ext cx="1877380" cy="590549"/>
          </a:xfrm>
          <a:prstGeom prst="rect">
            <a:avLst/>
          </a:prstGeom>
          <a:noFill/>
          <a:ln>
            <a:noFill/>
          </a:ln>
        </p:spPr>
        <p:txBody>
          <a:bodyPr vert="horz" wrap="square" lIns="91440" tIns="45720" rIns="91440" bIns="45720" numCol="1" anchor="t" anchorCtr="0" compatLnSpc="1">
            <a:prstTxWarp prst="textNoShape">
              <a:avLst/>
            </a:prstTxWarp>
          </a:bodyPr>
          <a:lstStyle>
            <a:defPPr>
              <a:defRPr lang="fr-FR"/>
            </a:defPPr>
            <a:lvl1pPr marR="0" lvl="0" indent="0" eaLnBrk="0" fontAlgn="base" hangingPunct="0">
              <a:lnSpc>
                <a:spcPct val="100000"/>
              </a:lnSpc>
              <a:spcBef>
                <a:spcPct val="0"/>
              </a:spcBef>
              <a:spcAft>
                <a:spcPct val="0"/>
              </a:spcAft>
              <a:buClrTx/>
              <a:buSzTx/>
              <a:buFontTx/>
              <a:buNone/>
              <a:tabLst/>
              <a:defRPr kumimoji="0" sz="800" b="1" i="0" u="none"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defRPr>
            </a:lvl1pPr>
          </a:lstStyle>
          <a:p>
            <a:r>
              <a:rPr lang="en-GB" altLang="fr-FR" sz="900" dirty="0">
                <a:solidFill>
                  <a:srgbClr val="FFC000"/>
                </a:solidFill>
              </a:rPr>
              <a:t>CR &gt; 100%</a:t>
            </a:r>
          </a:p>
          <a:p>
            <a:r>
              <a:rPr lang="fr-FR" altLang="fr-FR" sz="900" dirty="0" bmk="">
                <a:solidFill>
                  <a:srgbClr val="FFC000"/>
                </a:solidFill>
              </a:rPr>
              <a:t>Le tribunal est en mesure de résoudre un nombre d’affaires supérieur au nombre d’affaires dont il a été saisi </a:t>
            </a:r>
            <a:r>
              <a:rPr lang="fr-FR" altLang="fr-FR" sz="900" dirty="0" bmk="">
                <a:solidFill>
                  <a:srgbClr val="FFC000"/>
                </a:solidFill>
                <a:sym typeface="Wingdings" panose="05000000000000000000" pitchFamily="2" charset="2"/>
              </a:rPr>
              <a:t></a:t>
            </a:r>
            <a:r>
              <a:rPr lang="fr-FR" altLang="fr-FR" sz="900" dirty="0" bmk="">
                <a:solidFill>
                  <a:srgbClr val="FFC000"/>
                </a:solidFill>
              </a:rPr>
              <a:t> L'arriéré d'affaires diminue</a:t>
            </a:r>
            <a:endParaRPr lang="en-GB" altLang="fr-FR" sz="900" dirty="0">
              <a:solidFill>
                <a:srgbClr val="FFC000"/>
              </a:solidFill>
              <a:sym typeface="Wingdings" panose="05000000000000000000" pitchFamily="2" charset="2"/>
            </a:endParaRPr>
          </a:p>
        </p:txBody>
      </p:sp>
      <p:sp>
        <p:nvSpPr>
          <p:cNvPr id="13" name="Text Box 6">
            <a:extLst>
              <a:ext uri="{FF2B5EF4-FFF2-40B4-BE49-F238E27FC236}">
                <a16:creationId xmlns:a16="http://schemas.microsoft.com/office/drawing/2014/main" id="{BF335EFF-F602-4BE5-B1B9-05C54F6E19C4}"/>
              </a:ext>
            </a:extLst>
          </p:cNvPr>
          <p:cNvSpPr txBox="1">
            <a:spLocks noChangeArrowheads="1"/>
          </p:cNvSpPr>
          <p:nvPr/>
        </p:nvSpPr>
        <p:spPr bwMode="auto">
          <a:xfrm>
            <a:off x="2272916" y="4345652"/>
            <a:ext cx="1727638" cy="590550"/>
          </a:xfrm>
          <a:prstGeom prst="rect">
            <a:avLst/>
          </a:prstGeom>
          <a:noFill/>
          <a:ln>
            <a:noFill/>
          </a:ln>
        </p:spPr>
        <p:txBody>
          <a:bodyPr vert="horz" wrap="square" lIns="91440" tIns="45720" rIns="91440" bIns="45720" numCol="1" anchor="t" anchorCtr="0" compatLnSpc="1">
            <a:prstTxWarp prst="textNoShape">
              <a:avLst/>
            </a:prstTxWarp>
          </a:bodyPr>
          <a:lstStyle>
            <a:defPPr>
              <a:defRPr lang="fr-FR"/>
            </a:defPPr>
            <a:lvl1pPr marR="0" lvl="0" indent="0" eaLnBrk="0" fontAlgn="base" hangingPunct="0">
              <a:lnSpc>
                <a:spcPct val="100000"/>
              </a:lnSpc>
              <a:spcBef>
                <a:spcPct val="0"/>
              </a:spcBef>
              <a:spcAft>
                <a:spcPct val="0"/>
              </a:spcAft>
              <a:buClrTx/>
              <a:buSzTx/>
              <a:buFontTx/>
              <a:buNone/>
              <a:tabLst/>
              <a:defRPr kumimoji="0" sz="800" b="1" i="0" u="none"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defRPr>
            </a:lvl1pPr>
          </a:lstStyle>
          <a:p>
            <a:r>
              <a:rPr lang="hr-HR" altLang="fr-FR" sz="900" dirty="0">
                <a:solidFill>
                  <a:srgbClr val="FFC000"/>
                </a:solidFill>
              </a:rPr>
              <a:t>CR &lt; 100%</a:t>
            </a:r>
          </a:p>
          <a:p>
            <a:r>
              <a:rPr lang="fr-FR" altLang="fr-FR" sz="900" dirty="0" bmk="">
                <a:solidFill>
                  <a:srgbClr val="FFC000"/>
                </a:solidFill>
              </a:rPr>
              <a:t>le tribunal est en mesure de résoudre un nombre d’affaires inférieur au nombre d’affaires dont il a été saisi </a:t>
            </a:r>
            <a:r>
              <a:rPr lang="fr-FR" altLang="fr-FR" sz="900" dirty="0" bmk="">
                <a:solidFill>
                  <a:srgbClr val="FFC000"/>
                </a:solidFill>
                <a:sym typeface="Wingdings" panose="05000000000000000000" pitchFamily="2" charset="2"/>
              </a:rPr>
              <a:t></a:t>
            </a:r>
            <a:r>
              <a:rPr lang="fr-FR" altLang="fr-FR" sz="900" dirty="0" bmk="">
                <a:solidFill>
                  <a:srgbClr val="FFC000"/>
                </a:solidFill>
              </a:rPr>
              <a:t> L'arriéré d'affaires augmente</a:t>
            </a:r>
            <a:endParaRPr lang="hr-HR" altLang="fr-FR" sz="900" dirty="0">
              <a:solidFill>
                <a:srgbClr val="FFC000"/>
              </a:solidFill>
              <a:sym typeface="Wingdings" panose="05000000000000000000" pitchFamily="2" charset="2"/>
            </a:endParaRPr>
          </a:p>
        </p:txBody>
      </p:sp>
      <p:sp>
        <p:nvSpPr>
          <p:cNvPr id="14" name="Text Box 8">
            <a:extLst>
              <a:ext uri="{FF2B5EF4-FFF2-40B4-BE49-F238E27FC236}">
                <a16:creationId xmlns:a16="http://schemas.microsoft.com/office/drawing/2014/main" id="{C6346570-2D53-4E48-99CE-013772997195}"/>
              </a:ext>
            </a:extLst>
          </p:cNvPr>
          <p:cNvSpPr txBox="1">
            <a:spLocks noChangeArrowheads="1"/>
          </p:cNvSpPr>
          <p:nvPr/>
        </p:nvSpPr>
        <p:spPr bwMode="auto">
          <a:xfrm>
            <a:off x="651833" y="6271895"/>
            <a:ext cx="610669" cy="361950"/>
          </a:xfrm>
          <a:prstGeom prst="rect">
            <a:avLst/>
          </a:prstGeom>
          <a:noFill/>
          <a:ln>
            <a:noFill/>
          </a:ln>
        </p:spPr>
        <p:txBody>
          <a:bodyPr vert="horz" wrap="square" lIns="91440" tIns="45720" rIns="91440" bIns="45720" numCol="1" anchor="t" anchorCtr="0" compatLnSpc="1">
            <a:prstTxWarp prst="textNoShape">
              <a:avLst/>
            </a:prstTxWarp>
          </a:bodyPr>
          <a:lstStyle>
            <a:defPPr>
              <a:defRPr lang="fr-FR"/>
            </a:defPPr>
            <a:lvl1pPr marR="0" lvl="0" indent="0" eaLnBrk="0" fontAlgn="base" hangingPunct="0">
              <a:lnSpc>
                <a:spcPct val="100000"/>
              </a:lnSpc>
              <a:spcBef>
                <a:spcPct val="0"/>
              </a:spcBef>
              <a:spcAft>
                <a:spcPct val="0"/>
              </a:spcAft>
              <a:buClrTx/>
              <a:buSzTx/>
              <a:buFontTx/>
              <a:buNone/>
              <a:tabLst/>
              <a:defRPr kumimoji="0" sz="800" b="1" i="0" u="none"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defRPr>
            </a:lvl1pPr>
          </a:lstStyle>
          <a:p>
            <a:r>
              <a:rPr lang="fr-FR" altLang="fr-FR" dirty="0"/>
              <a:t>Nouvelles affaires</a:t>
            </a:r>
            <a:endParaRPr lang="hr-HR" altLang="fr-FR" dirty="0"/>
          </a:p>
        </p:txBody>
      </p:sp>
      <p:sp>
        <p:nvSpPr>
          <p:cNvPr id="15" name="Text Box 9">
            <a:extLst>
              <a:ext uri="{FF2B5EF4-FFF2-40B4-BE49-F238E27FC236}">
                <a16:creationId xmlns:a16="http://schemas.microsoft.com/office/drawing/2014/main" id="{F5439D40-02FD-4E89-BD14-17408DC75C76}"/>
              </a:ext>
            </a:extLst>
          </p:cNvPr>
          <p:cNvSpPr txBox="1">
            <a:spLocks noChangeArrowheads="1"/>
          </p:cNvSpPr>
          <p:nvPr/>
        </p:nvSpPr>
        <p:spPr bwMode="auto">
          <a:xfrm>
            <a:off x="2411760" y="6293485"/>
            <a:ext cx="674568" cy="361950"/>
          </a:xfrm>
          <a:prstGeom prst="rect">
            <a:avLst/>
          </a:prstGeom>
          <a:noFill/>
          <a:ln>
            <a:noFill/>
          </a:ln>
        </p:spPr>
        <p:txBody>
          <a:bodyPr vert="horz" wrap="square" lIns="91440" tIns="45720" rIns="91440" bIns="45720" numCol="1" anchor="t" anchorCtr="0" compatLnSpc="1">
            <a:prstTxWarp prst="textNoShape">
              <a:avLst/>
            </a:prstTxWarp>
          </a:bodyPr>
          <a:lstStyle>
            <a:defPPr>
              <a:defRPr lang="fr-FR"/>
            </a:defPPr>
            <a:lvl1pPr marR="0" lvl="0" indent="0" eaLnBrk="0" fontAlgn="base" hangingPunct="0">
              <a:lnSpc>
                <a:spcPct val="100000"/>
              </a:lnSpc>
              <a:spcBef>
                <a:spcPct val="0"/>
              </a:spcBef>
              <a:spcAft>
                <a:spcPct val="0"/>
              </a:spcAft>
              <a:buClrTx/>
              <a:buSzTx/>
              <a:buFontTx/>
              <a:buNone/>
              <a:tabLst/>
              <a:defRPr kumimoji="0" sz="800" b="1" i="0" u="none"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defRPr>
            </a:lvl1pPr>
          </a:lstStyle>
          <a:p>
            <a:r>
              <a:rPr lang="fr-FR" altLang="fr-FR" dirty="0"/>
              <a:t>Nouvelles affaires</a:t>
            </a:r>
            <a:endParaRPr lang="hr-HR" altLang="fr-FR" dirty="0"/>
          </a:p>
        </p:txBody>
      </p:sp>
      <p:sp>
        <p:nvSpPr>
          <p:cNvPr id="16" name="Text Box 7">
            <a:extLst>
              <a:ext uri="{FF2B5EF4-FFF2-40B4-BE49-F238E27FC236}">
                <a16:creationId xmlns:a16="http://schemas.microsoft.com/office/drawing/2014/main" id="{7627BFDA-9B68-4228-BACF-2BA2F9E5569D}"/>
              </a:ext>
            </a:extLst>
          </p:cNvPr>
          <p:cNvSpPr txBox="1">
            <a:spLocks noChangeArrowheads="1"/>
          </p:cNvSpPr>
          <p:nvPr/>
        </p:nvSpPr>
        <p:spPr bwMode="auto">
          <a:xfrm>
            <a:off x="1389117" y="6267736"/>
            <a:ext cx="638174" cy="36195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800" b="1"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Affaires terminées</a:t>
            </a:r>
            <a:endParaRPr kumimoji="0" lang="hr-HR" altLang="fr-FR" sz="1800" b="0" i="0" u="none" strike="noStrike" cap="none" normalizeH="0" baseline="0" dirty="0">
              <a:ln>
                <a:noFill/>
              </a:ln>
              <a:solidFill>
                <a:schemeClr val="bg1"/>
              </a:solidFill>
              <a:effectLst/>
              <a:latin typeface="Arial" panose="020B0604020202020204" pitchFamily="34" charset="0"/>
            </a:endParaRPr>
          </a:p>
        </p:txBody>
      </p:sp>
      <p:sp>
        <p:nvSpPr>
          <p:cNvPr id="17" name="Text Box 10">
            <a:extLst>
              <a:ext uri="{FF2B5EF4-FFF2-40B4-BE49-F238E27FC236}">
                <a16:creationId xmlns:a16="http://schemas.microsoft.com/office/drawing/2014/main" id="{2974C926-01D6-4715-B760-CFFB5FF0A4AD}"/>
              </a:ext>
            </a:extLst>
          </p:cNvPr>
          <p:cNvSpPr txBox="1">
            <a:spLocks noChangeArrowheads="1"/>
          </p:cNvSpPr>
          <p:nvPr/>
        </p:nvSpPr>
        <p:spPr bwMode="auto">
          <a:xfrm>
            <a:off x="3180216" y="6293485"/>
            <a:ext cx="674568" cy="361950"/>
          </a:xfrm>
          <a:prstGeom prst="rect">
            <a:avLst/>
          </a:prstGeom>
          <a:noFill/>
          <a:ln>
            <a:noFill/>
          </a:ln>
        </p:spPr>
        <p:txBody>
          <a:bodyPr vert="horz" wrap="square" lIns="91440" tIns="45720" rIns="91440" bIns="45720" numCol="1" anchor="t" anchorCtr="0" compatLnSpc="1">
            <a:prstTxWarp prst="textNoShape">
              <a:avLst/>
            </a:prstTxWarp>
          </a:bodyPr>
          <a:lstStyle>
            <a:defPPr>
              <a:defRPr lang="fr-FR"/>
            </a:defPPr>
            <a:lvl1pPr marR="0" lvl="0" indent="0" eaLnBrk="0" fontAlgn="base" hangingPunct="0">
              <a:lnSpc>
                <a:spcPct val="100000"/>
              </a:lnSpc>
              <a:spcBef>
                <a:spcPct val="0"/>
              </a:spcBef>
              <a:spcAft>
                <a:spcPct val="0"/>
              </a:spcAft>
              <a:buClrTx/>
              <a:buSzTx/>
              <a:buFontTx/>
              <a:buNone/>
              <a:tabLst/>
              <a:defRPr kumimoji="0" sz="800" b="1" i="0" u="none"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defRPr>
            </a:lvl1pPr>
          </a:lstStyle>
          <a:p>
            <a:r>
              <a:rPr lang="fr-FR" altLang="fr-FR" dirty="0"/>
              <a:t>Affaires terminées</a:t>
            </a:r>
            <a:endParaRPr lang="hr-HR" altLang="fr-FR" dirty="0"/>
          </a:p>
        </p:txBody>
      </p:sp>
      <p:sp>
        <p:nvSpPr>
          <p:cNvPr id="18" name="Rectangle 11">
            <a:extLst>
              <a:ext uri="{FF2B5EF4-FFF2-40B4-BE49-F238E27FC236}">
                <a16:creationId xmlns:a16="http://schemas.microsoft.com/office/drawing/2014/main" id="{C7463DD7-F746-40C8-B81E-7F1D3F9409B3}"/>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9" name="Rectangle 18">
            <a:extLst>
              <a:ext uri="{FF2B5EF4-FFF2-40B4-BE49-F238E27FC236}">
                <a16:creationId xmlns:a16="http://schemas.microsoft.com/office/drawing/2014/main" id="{E6AFA493-269C-43F4-AB46-9D23E01A472B}"/>
              </a:ext>
            </a:extLst>
          </p:cNvPr>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fr-FR"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fr-FR"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fr-FR" sz="1800" b="0" i="0" u="none" strike="noStrike" cap="none" normalizeH="0" baseline="0">
              <a:ln>
                <a:noFill/>
              </a:ln>
              <a:solidFill>
                <a:schemeClr val="tx1"/>
              </a:solidFill>
              <a:effectLst/>
              <a:latin typeface="Arial" panose="020B0604020202020204" pitchFamily="34" charset="0"/>
            </a:endParaRPr>
          </a:p>
        </p:txBody>
      </p:sp>
      <p:sp>
        <p:nvSpPr>
          <p:cNvPr id="20" name="Rectangle 19">
            <a:extLst>
              <a:ext uri="{FF2B5EF4-FFF2-40B4-BE49-F238E27FC236}">
                <a16:creationId xmlns:a16="http://schemas.microsoft.com/office/drawing/2014/main" id="{57A7934F-E2D9-4AA1-8968-7D010DCF3388}"/>
              </a:ext>
            </a:extLst>
          </p:cNvPr>
          <p:cNvSpPr>
            <a:spLocks noChangeArrowheads="1"/>
          </p:cNvSpPr>
          <p:nvPr/>
        </p:nvSpPr>
        <p:spPr bwMode="auto">
          <a:xfrm>
            <a:off x="0" y="1047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fr-FR"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fr-FR" sz="1800" b="0" i="0" u="none" strike="noStrike" cap="none" normalizeH="0" baseline="0">
              <a:ln>
                <a:noFill/>
              </a:ln>
              <a:solidFill>
                <a:schemeClr val="tx1"/>
              </a:solidFill>
              <a:effectLst/>
              <a:latin typeface="Arial" panose="020B0604020202020204" pitchFamily="34" charset="0"/>
            </a:endParaRPr>
          </a:p>
        </p:txBody>
      </p:sp>
      <p:sp>
        <p:nvSpPr>
          <p:cNvPr id="21" name="Rectangle 20">
            <a:extLst>
              <a:ext uri="{FF2B5EF4-FFF2-40B4-BE49-F238E27FC236}">
                <a16:creationId xmlns:a16="http://schemas.microsoft.com/office/drawing/2014/main" id="{616B951F-5848-4C3C-9992-E84F45D0E840}"/>
              </a:ext>
            </a:extLst>
          </p:cNvPr>
          <p:cNvSpPr>
            <a:spLocks noChangeArrowheads="1"/>
          </p:cNvSpPr>
          <p:nvPr/>
        </p:nvSpPr>
        <p:spPr bwMode="auto">
          <a:xfrm>
            <a:off x="0" y="2076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fr-FR"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fr-FR" sz="1800" b="0" i="0" u="none" strike="noStrike" cap="none" normalizeH="0" baseline="0">
              <a:ln>
                <a:noFill/>
              </a:ln>
              <a:solidFill>
                <a:schemeClr val="tx1"/>
              </a:solidFill>
              <a:effectLst/>
              <a:latin typeface="Arial" panose="020B0604020202020204" pitchFamily="34" charset="0"/>
            </a:endParaRPr>
          </a:p>
        </p:txBody>
      </p:sp>
      <p:sp>
        <p:nvSpPr>
          <p:cNvPr id="22" name="Rectangle 21">
            <a:extLst>
              <a:ext uri="{FF2B5EF4-FFF2-40B4-BE49-F238E27FC236}">
                <a16:creationId xmlns:a16="http://schemas.microsoft.com/office/drawing/2014/main" id="{9B4FF52E-9B5F-4886-89B0-48D8D6C63679}"/>
              </a:ext>
            </a:extLst>
          </p:cNvPr>
          <p:cNvSpPr>
            <a:spLocks noChangeArrowheads="1"/>
          </p:cNvSpPr>
          <p:nvPr/>
        </p:nvSpPr>
        <p:spPr bwMode="auto">
          <a:xfrm>
            <a:off x="0" y="3695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fr-F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fr-FR" altLang="fr-FR"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C34503E4-2EF8-4F18-A1F9-C6D4045E437E}"/>
                  </a:ext>
                </a:extLst>
              </p:cNvPr>
              <p:cNvSpPr txBox="1"/>
              <p:nvPr/>
            </p:nvSpPr>
            <p:spPr>
              <a:xfrm>
                <a:off x="5061558" y="5023635"/>
                <a:ext cx="3816424" cy="361959"/>
              </a:xfrm>
              <a:prstGeom prst="rect">
                <a:avLst/>
              </a:prstGeom>
              <a:noFill/>
            </p:spPr>
            <p:txBody>
              <a:bodyPr wrap="square" lIns="0" tIns="0" rIns="0" bIns="0" rtlCol="0">
                <a:spAutoFit/>
              </a:bodyPr>
              <a:lstStyle/>
              <a:p>
                <a14:m>
                  <m:oMath xmlns:m="http://schemas.openxmlformats.org/officeDocument/2006/math">
                    <m:r>
                      <m:rPr>
                        <m:sty m:val="p"/>
                      </m:rPr>
                      <a:rPr lang="en-GB" sz="1600" b="0" i="0" smtClean="0">
                        <a:solidFill>
                          <a:schemeClr val="bg1"/>
                        </a:solidFill>
                        <a:latin typeface="Cambria Math" panose="02040503050406030204" pitchFamily="18" charset="0"/>
                      </a:rPr>
                      <m:t>DT</m:t>
                    </m:r>
                    <m:r>
                      <a:rPr lang="en-US" sz="1600" i="0" smtClean="0">
                        <a:solidFill>
                          <a:schemeClr val="bg1"/>
                        </a:solidFill>
                        <a:latin typeface="Cambria Math" panose="02040503050406030204" pitchFamily="18" charset="0"/>
                      </a:rPr>
                      <m:t>=</m:t>
                    </m:r>
                    <m:f>
                      <m:fPr>
                        <m:ctrlPr>
                          <a:rPr lang="en-US" sz="1600" i="1" smtClean="0">
                            <a:solidFill>
                              <a:schemeClr val="bg1"/>
                            </a:solidFill>
                            <a:latin typeface="Cambria Math" panose="02040503050406030204" pitchFamily="18" charset="0"/>
                          </a:rPr>
                        </m:ctrlPr>
                      </m:fPr>
                      <m:num>
                        <m:r>
                          <m:rPr>
                            <m:sty m:val="p"/>
                          </m:rPr>
                          <a:rPr lang="fr-FR" sz="1600" i="0">
                            <a:solidFill>
                              <a:schemeClr val="bg1"/>
                            </a:solidFill>
                            <a:latin typeface="Cambria Math" panose="02040503050406030204" pitchFamily="18" charset="0"/>
                          </a:rPr>
                          <m:t>Affaires</m:t>
                        </m:r>
                        <m:r>
                          <a:rPr lang="fr-FR" sz="1600" i="0">
                            <a:solidFill>
                              <a:schemeClr val="bg1"/>
                            </a:solidFill>
                            <a:latin typeface="Cambria Math" panose="02040503050406030204" pitchFamily="18" charset="0"/>
                          </a:rPr>
                          <m:t> </m:t>
                        </m:r>
                        <m:r>
                          <m:rPr>
                            <m:sty m:val="p"/>
                          </m:rPr>
                          <a:rPr lang="fr-FR" sz="1600" b="0" i="0" smtClean="0">
                            <a:solidFill>
                              <a:schemeClr val="bg1"/>
                            </a:solidFill>
                            <a:latin typeface="Cambria Math" panose="02040503050406030204" pitchFamily="18" charset="0"/>
                          </a:rPr>
                          <m:t>pendantes</m:t>
                        </m:r>
                        <m:r>
                          <a:rPr lang="fr-FR" sz="1600" b="0" i="0" smtClean="0">
                            <a:solidFill>
                              <a:schemeClr val="bg1"/>
                            </a:solidFill>
                            <a:latin typeface="Cambria Math" panose="02040503050406030204" pitchFamily="18" charset="0"/>
                          </a:rPr>
                          <m:t> </m:t>
                        </m:r>
                        <m:r>
                          <m:rPr>
                            <m:sty m:val="p"/>
                          </m:rPr>
                          <a:rPr lang="fr-FR" sz="1600" i="0">
                            <a:solidFill>
                              <a:schemeClr val="bg1"/>
                            </a:solidFill>
                            <a:latin typeface="Cambria Math" panose="02040503050406030204" pitchFamily="18" charset="0"/>
                          </a:rPr>
                          <m:t>au</m:t>
                        </m:r>
                        <m:r>
                          <a:rPr lang="fr-FR" sz="1600" i="0">
                            <a:solidFill>
                              <a:schemeClr val="bg1"/>
                            </a:solidFill>
                            <a:latin typeface="Cambria Math" panose="02040503050406030204" pitchFamily="18" charset="0"/>
                          </a:rPr>
                          <m:t> 31 </m:t>
                        </m:r>
                        <m:r>
                          <m:rPr>
                            <m:sty m:val="p"/>
                          </m:rPr>
                          <a:rPr lang="fr-FR" sz="1600" i="0">
                            <a:solidFill>
                              <a:schemeClr val="bg1"/>
                            </a:solidFill>
                            <a:latin typeface="Cambria Math" panose="02040503050406030204" pitchFamily="18" charset="0"/>
                          </a:rPr>
                          <m:t>d</m:t>
                        </m:r>
                        <m:r>
                          <a:rPr lang="fr-FR" sz="1600" i="0">
                            <a:solidFill>
                              <a:schemeClr val="bg1"/>
                            </a:solidFill>
                            <a:latin typeface="Cambria Math" panose="02040503050406030204" pitchFamily="18" charset="0"/>
                          </a:rPr>
                          <m:t>é</m:t>
                        </m:r>
                        <m:r>
                          <m:rPr>
                            <m:sty m:val="p"/>
                          </m:rPr>
                          <a:rPr lang="fr-FR" sz="1600" i="0">
                            <a:solidFill>
                              <a:schemeClr val="bg1"/>
                            </a:solidFill>
                            <a:latin typeface="Cambria Math" panose="02040503050406030204" pitchFamily="18" charset="0"/>
                          </a:rPr>
                          <m:t>cembre</m:t>
                        </m:r>
                      </m:num>
                      <m:den>
                        <m:r>
                          <m:rPr>
                            <m:sty m:val="p"/>
                          </m:rPr>
                          <a:rPr lang="fr-FR" sz="1600" b="0" i="0" smtClean="0">
                            <a:solidFill>
                              <a:schemeClr val="bg1"/>
                            </a:solidFill>
                            <a:latin typeface="Cambria Math" panose="02040503050406030204" pitchFamily="18" charset="0"/>
                          </a:rPr>
                          <m:t>Affaires</m:t>
                        </m:r>
                        <m:r>
                          <a:rPr lang="fr-FR" sz="1600" b="0" i="0" smtClean="0">
                            <a:solidFill>
                              <a:schemeClr val="bg1"/>
                            </a:solidFill>
                            <a:latin typeface="Cambria Math" panose="02040503050406030204" pitchFamily="18" charset="0"/>
                          </a:rPr>
                          <m:t> </m:t>
                        </m:r>
                        <m:r>
                          <m:rPr>
                            <m:sty m:val="p"/>
                          </m:rPr>
                          <a:rPr lang="fr-FR" sz="1600" b="0" i="0" smtClean="0">
                            <a:solidFill>
                              <a:schemeClr val="bg1"/>
                            </a:solidFill>
                            <a:latin typeface="Cambria Math" panose="02040503050406030204" pitchFamily="18" charset="0"/>
                          </a:rPr>
                          <m:t>r</m:t>
                        </m:r>
                        <m:r>
                          <a:rPr lang="fr-FR" sz="1600" b="0" i="0" smtClean="0">
                            <a:solidFill>
                              <a:schemeClr val="bg1"/>
                            </a:solidFill>
                            <a:latin typeface="Cambria Math" panose="02040503050406030204" pitchFamily="18" charset="0"/>
                          </a:rPr>
                          <m:t>é</m:t>
                        </m:r>
                        <m:r>
                          <m:rPr>
                            <m:sty m:val="p"/>
                          </m:rPr>
                          <a:rPr lang="fr-FR" sz="1600" b="0" i="0" smtClean="0">
                            <a:solidFill>
                              <a:schemeClr val="bg1"/>
                            </a:solidFill>
                            <a:latin typeface="Cambria Math" panose="02040503050406030204" pitchFamily="18" charset="0"/>
                          </a:rPr>
                          <m:t>solues</m:t>
                        </m:r>
                      </m:den>
                    </m:f>
                  </m:oMath>
                </a14:m>
                <a:r>
                  <a:rPr lang="fr-FR" sz="1400" dirty="0"/>
                  <a:t> </a:t>
                </a:r>
                <a:r>
                  <a:rPr lang="fr-FR" sz="1400" dirty="0">
                    <a:solidFill>
                      <a:schemeClr val="bg1"/>
                    </a:solidFill>
                  </a:rPr>
                  <a:t>X 365</a:t>
                </a:r>
              </a:p>
            </p:txBody>
          </p:sp>
        </mc:Choice>
        <mc:Fallback xmlns="">
          <p:sp>
            <p:nvSpPr>
              <p:cNvPr id="25" name="TextBox 24">
                <a:extLst>
                  <a:ext uri="{FF2B5EF4-FFF2-40B4-BE49-F238E27FC236}">
                    <a16:creationId xmlns:a16="http://schemas.microsoft.com/office/drawing/2014/main" id="{C34503E4-2EF8-4F18-A1F9-C6D4045E437E}"/>
                  </a:ext>
                </a:extLst>
              </p:cNvPr>
              <p:cNvSpPr txBox="1">
                <a:spLocks noRot="1" noChangeAspect="1" noMove="1" noResize="1" noEditPoints="1" noAdjustHandles="1" noChangeArrowheads="1" noChangeShapeType="1" noTextEdit="1"/>
              </p:cNvSpPr>
              <p:nvPr/>
            </p:nvSpPr>
            <p:spPr>
              <a:xfrm>
                <a:off x="5061558" y="5023635"/>
                <a:ext cx="3816424" cy="361959"/>
              </a:xfrm>
              <a:prstGeom prst="rect">
                <a:avLst/>
              </a:prstGeom>
              <a:blipFill>
                <a:blip r:embed="rId5"/>
                <a:stretch>
                  <a:fillRect l="-1757" b="-15254"/>
                </a:stretch>
              </a:blipFill>
            </p:spPr>
            <p:txBody>
              <a:bodyPr/>
              <a:lstStyle/>
              <a:p>
                <a:r>
                  <a:rPr lang="fr-FR">
                    <a:noFill/>
                  </a:rPr>
                  <a:t> </a:t>
                </a:r>
              </a:p>
            </p:txBody>
          </p:sp>
        </mc:Fallback>
      </mc:AlternateContent>
      <p:sp>
        <p:nvSpPr>
          <p:cNvPr id="6" name="Rectangle 5">
            <a:extLst>
              <a:ext uri="{FF2B5EF4-FFF2-40B4-BE49-F238E27FC236}">
                <a16:creationId xmlns:a16="http://schemas.microsoft.com/office/drawing/2014/main" id="{1FF6626E-AE7B-4147-B6A0-CBC08B105183}"/>
              </a:ext>
            </a:extLst>
          </p:cNvPr>
          <p:cNvSpPr/>
          <p:nvPr/>
        </p:nvSpPr>
        <p:spPr>
          <a:xfrm>
            <a:off x="395536" y="4331405"/>
            <a:ext cx="1727638" cy="2390069"/>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a:extLst>
              <a:ext uri="{FF2B5EF4-FFF2-40B4-BE49-F238E27FC236}">
                <a16:creationId xmlns:a16="http://schemas.microsoft.com/office/drawing/2014/main" id="{39AAEA6B-F888-4D4E-8013-DA59D0AA90DC}"/>
              </a:ext>
            </a:extLst>
          </p:cNvPr>
          <p:cNvSpPr/>
          <p:nvPr/>
        </p:nvSpPr>
        <p:spPr>
          <a:xfrm>
            <a:off x="2272916" y="4331406"/>
            <a:ext cx="1727638" cy="2390068"/>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106796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4D710A-0B22-41CB-AFC8-984BBE38032E}"/>
              </a:ext>
            </a:extLst>
          </p:cNvPr>
          <p:cNvSpPr>
            <a:spLocks noGrp="1"/>
          </p:cNvSpPr>
          <p:nvPr>
            <p:ph type="sldNum" sz="quarter" idx="12"/>
          </p:nvPr>
        </p:nvSpPr>
        <p:spPr/>
        <p:txBody>
          <a:bodyPr/>
          <a:lstStyle/>
          <a:p>
            <a:fld id="{59A7BB8B-FA3E-48E1-9F4E-D57EC426F849}" type="slidenum">
              <a:rPr lang="fr-FR" smtClean="0"/>
              <a:t>31</a:t>
            </a:fld>
            <a:endParaRPr lang="fr-FR"/>
          </a:p>
        </p:txBody>
      </p:sp>
      <p:sp>
        <p:nvSpPr>
          <p:cNvPr id="3" name="Rectangle 2">
            <a:extLst>
              <a:ext uri="{FF2B5EF4-FFF2-40B4-BE49-F238E27FC236}">
                <a16:creationId xmlns:a16="http://schemas.microsoft.com/office/drawing/2014/main" id="{7178B4A7-6D01-4AAE-9451-E4AF1A2DD77D}"/>
              </a:ext>
            </a:extLst>
          </p:cNvPr>
          <p:cNvSpPr/>
          <p:nvPr/>
        </p:nvSpPr>
        <p:spPr>
          <a:xfrm>
            <a:off x="1436316" y="1772816"/>
            <a:ext cx="7250484" cy="603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3200" b="1" dirty="0"/>
              <a:t>EFFICACITÉ</a:t>
            </a:r>
            <a:endParaRPr lang="en-GB" sz="3200" b="1" dirty="0"/>
          </a:p>
        </p:txBody>
      </p:sp>
      <p:sp>
        <p:nvSpPr>
          <p:cNvPr id="6" name="Rectangle 5">
            <a:extLst>
              <a:ext uri="{FF2B5EF4-FFF2-40B4-BE49-F238E27FC236}">
                <a16:creationId xmlns:a16="http://schemas.microsoft.com/office/drawing/2014/main" id="{1622A82A-0DF4-46F7-9FA5-492CDF24E041}"/>
              </a:ext>
            </a:extLst>
          </p:cNvPr>
          <p:cNvSpPr/>
          <p:nvPr/>
        </p:nvSpPr>
        <p:spPr>
          <a:xfrm>
            <a:off x="4644008" y="2564904"/>
            <a:ext cx="4042792" cy="603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Disposition Time par domaine du droit en 2020 (médiane en jours)</a:t>
            </a:r>
          </a:p>
        </p:txBody>
      </p:sp>
      <p:sp>
        <p:nvSpPr>
          <p:cNvPr id="7" name="Flowchart: Connector 6">
            <a:extLst>
              <a:ext uri="{FF2B5EF4-FFF2-40B4-BE49-F238E27FC236}">
                <a16:creationId xmlns:a16="http://schemas.microsoft.com/office/drawing/2014/main" id="{960E90E3-A698-4988-9BFF-743AE19AB5DA}"/>
              </a:ext>
            </a:extLst>
          </p:cNvPr>
          <p:cNvSpPr/>
          <p:nvPr/>
        </p:nvSpPr>
        <p:spPr>
          <a:xfrm>
            <a:off x="755576" y="2842989"/>
            <a:ext cx="3024336" cy="1775356"/>
          </a:xfrm>
          <a:prstGeom prst="flowChartConnecto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a:t>Clearance Rate médian stable et proche de 100%</a:t>
            </a:r>
            <a:endParaRPr lang="en-GB" sz="2400" dirty="0"/>
          </a:p>
        </p:txBody>
      </p:sp>
      <p:sp>
        <p:nvSpPr>
          <p:cNvPr id="8" name="Rectangle 7">
            <a:extLst>
              <a:ext uri="{FF2B5EF4-FFF2-40B4-BE49-F238E27FC236}">
                <a16:creationId xmlns:a16="http://schemas.microsoft.com/office/drawing/2014/main" id="{F5C6E54A-39B7-40DB-AE84-024B94D28681}"/>
              </a:ext>
            </a:extLst>
          </p:cNvPr>
          <p:cNvSpPr/>
          <p:nvPr/>
        </p:nvSpPr>
        <p:spPr>
          <a:xfrm>
            <a:off x="4788024" y="6093296"/>
            <a:ext cx="1252531" cy="196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000" dirty="0"/>
              <a:t>Graphique 5.2</a:t>
            </a:r>
            <a:endParaRPr lang="en-GB" sz="1000" dirty="0"/>
          </a:p>
        </p:txBody>
      </p:sp>
      <p:sp>
        <p:nvSpPr>
          <p:cNvPr id="5" name="TextBox 4">
            <a:extLst>
              <a:ext uri="{FF2B5EF4-FFF2-40B4-BE49-F238E27FC236}">
                <a16:creationId xmlns:a16="http://schemas.microsoft.com/office/drawing/2014/main" id="{C73B5F37-5AE9-4E7C-B4BC-86BA22CE3625}"/>
              </a:ext>
            </a:extLst>
          </p:cNvPr>
          <p:cNvSpPr txBox="1"/>
          <p:nvPr/>
        </p:nvSpPr>
        <p:spPr>
          <a:xfrm>
            <a:off x="569307" y="5085184"/>
            <a:ext cx="3898776" cy="1600438"/>
          </a:xfrm>
          <a:prstGeom prst="rect">
            <a:avLst/>
          </a:prstGeom>
          <a:noFill/>
        </p:spPr>
        <p:txBody>
          <a:bodyPr wrap="square" rtlCol="0">
            <a:spAutoFit/>
          </a:bodyPr>
          <a:lstStyle/>
          <a:p>
            <a:r>
              <a:rPr lang="fr-FR" sz="1400" dirty="0">
                <a:solidFill>
                  <a:schemeClr val="bg1"/>
                </a:solidFill>
              </a:rPr>
              <a:t>Les tribunaux de première instance ont été les plus touchés par la pandémie</a:t>
            </a:r>
            <a:r>
              <a:rPr lang="en-GB" sz="1400" dirty="0">
                <a:solidFill>
                  <a:schemeClr val="bg1"/>
                </a:solidFill>
              </a:rPr>
              <a:t>:</a:t>
            </a:r>
          </a:p>
          <a:p>
            <a:pPr marL="285750" indent="-285750">
              <a:buFont typeface="Arial" panose="020B0604020202020204" pitchFamily="34" charset="0"/>
              <a:buChar char="•"/>
            </a:pPr>
            <a:r>
              <a:rPr lang="fr-FR" sz="1400" dirty="0">
                <a:solidFill>
                  <a:schemeClr val="bg1"/>
                </a:solidFill>
              </a:rPr>
              <a:t>98% pour les affaires civiles et commerciales contentieuses</a:t>
            </a:r>
          </a:p>
          <a:p>
            <a:pPr marL="285750" indent="-285750">
              <a:buFont typeface="Arial" panose="020B0604020202020204" pitchFamily="34" charset="0"/>
              <a:buChar char="•"/>
            </a:pPr>
            <a:r>
              <a:rPr lang="fr-FR" sz="1400" dirty="0">
                <a:solidFill>
                  <a:schemeClr val="bg1"/>
                </a:solidFill>
              </a:rPr>
              <a:t>97% pour les affaires administratives</a:t>
            </a:r>
          </a:p>
          <a:p>
            <a:pPr marL="285750" indent="-285750">
              <a:buFont typeface="Arial" panose="020B0604020202020204" pitchFamily="34" charset="0"/>
              <a:buChar char="•"/>
            </a:pPr>
            <a:r>
              <a:rPr lang="fr-FR" sz="1400" dirty="0">
                <a:solidFill>
                  <a:schemeClr val="bg1"/>
                </a:solidFill>
              </a:rPr>
              <a:t>95% pour les affaires pénales</a:t>
            </a:r>
          </a:p>
          <a:p>
            <a:pPr marL="285750" indent="-285750">
              <a:buFont typeface="Arial" panose="020B0604020202020204" pitchFamily="34" charset="0"/>
              <a:buChar char="•"/>
            </a:pPr>
            <a:endParaRPr lang="en-GB" sz="1400" dirty="0">
              <a:solidFill>
                <a:schemeClr val="bg1"/>
              </a:solidFill>
            </a:endParaRPr>
          </a:p>
        </p:txBody>
      </p:sp>
      <p:pic>
        <p:nvPicPr>
          <p:cNvPr id="9" name="Picture 8">
            <a:extLst>
              <a:ext uri="{FF2B5EF4-FFF2-40B4-BE49-F238E27FC236}">
                <a16:creationId xmlns:a16="http://schemas.microsoft.com/office/drawing/2014/main" id="{99356C3F-ED1B-44E4-BA0B-0930DAFBBC6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710495" y="3335706"/>
            <a:ext cx="4021618" cy="2853175"/>
          </a:xfrm>
          <a:prstGeom prst="rect">
            <a:avLst/>
          </a:prstGeom>
        </p:spPr>
      </p:pic>
    </p:spTree>
    <p:extLst>
      <p:ext uri="{BB962C8B-B14F-4D97-AF65-F5344CB8AC3E}">
        <p14:creationId xmlns:p14="http://schemas.microsoft.com/office/powerpoint/2010/main" val="15702685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6CDA2F-15FA-4019-AF4C-C6E857432E45}"/>
              </a:ext>
            </a:extLst>
          </p:cNvPr>
          <p:cNvSpPr>
            <a:spLocks noGrp="1"/>
          </p:cNvSpPr>
          <p:nvPr>
            <p:ph type="sldNum" sz="quarter" idx="12"/>
          </p:nvPr>
        </p:nvSpPr>
        <p:spPr/>
        <p:txBody>
          <a:bodyPr/>
          <a:lstStyle/>
          <a:p>
            <a:fld id="{59A7BB8B-FA3E-48E1-9F4E-D57EC426F849}" type="slidenum">
              <a:rPr lang="fr-FR" smtClean="0"/>
              <a:t>32</a:t>
            </a:fld>
            <a:endParaRPr lang="fr-FR"/>
          </a:p>
        </p:txBody>
      </p:sp>
      <p:sp>
        <p:nvSpPr>
          <p:cNvPr id="3" name="Rectangle 2">
            <a:extLst>
              <a:ext uri="{FF2B5EF4-FFF2-40B4-BE49-F238E27FC236}">
                <a16:creationId xmlns:a16="http://schemas.microsoft.com/office/drawing/2014/main" id="{4F77A687-2D98-4652-82A5-16EE19118C27}"/>
              </a:ext>
            </a:extLst>
          </p:cNvPr>
          <p:cNvSpPr/>
          <p:nvPr/>
        </p:nvSpPr>
        <p:spPr>
          <a:xfrm>
            <a:off x="1436316" y="1772816"/>
            <a:ext cx="7250484" cy="603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3200" b="1" dirty="0"/>
              <a:t>EFFICACITÉ</a:t>
            </a:r>
            <a:endParaRPr lang="en-GB" sz="3200" b="1" dirty="0"/>
          </a:p>
        </p:txBody>
      </p:sp>
      <p:sp>
        <p:nvSpPr>
          <p:cNvPr id="4" name="Rectangle 3">
            <a:extLst>
              <a:ext uri="{FF2B5EF4-FFF2-40B4-BE49-F238E27FC236}">
                <a16:creationId xmlns:a16="http://schemas.microsoft.com/office/drawing/2014/main" id="{F38B6115-2948-4B75-91A4-D3F9F546C7C6}"/>
              </a:ext>
            </a:extLst>
          </p:cNvPr>
          <p:cNvSpPr/>
          <p:nvPr/>
        </p:nvSpPr>
        <p:spPr>
          <a:xfrm>
            <a:off x="5796136" y="2247385"/>
            <a:ext cx="3347864" cy="12188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t>Les tribunaux sont les </a:t>
            </a:r>
            <a:r>
              <a:rPr lang="fr-FR" sz="2000" dirty="0">
                <a:solidFill>
                  <a:srgbClr val="FFC000"/>
                </a:solidFill>
              </a:rPr>
              <a:t>moins</a:t>
            </a:r>
            <a:r>
              <a:rPr lang="fr-FR" dirty="0"/>
              <a:t> efficaces pour les affaires administratives de première instance</a:t>
            </a:r>
          </a:p>
          <a:p>
            <a:endParaRPr lang="it-IT" dirty="0"/>
          </a:p>
          <a:p>
            <a:r>
              <a:rPr lang="it-IT" dirty="0"/>
              <a:t>Disposition Time:</a:t>
            </a:r>
            <a:endParaRPr lang="en-GB" dirty="0"/>
          </a:p>
        </p:txBody>
      </p:sp>
      <p:sp>
        <p:nvSpPr>
          <p:cNvPr id="6" name="Rectangle 5">
            <a:extLst>
              <a:ext uri="{FF2B5EF4-FFF2-40B4-BE49-F238E27FC236}">
                <a16:creationId xmlns:a16="http://schemas.microsoft.com/office/drawing/2014/main" id="{8EE73188-3F80-4CB8-92E7-B2B60D909186}"/>
              </a:ext>
            </a:extLst>
          </p:cNvPr>
          <p:cNvSpPr/>
          <p:nvPr/>
        </p:nvSpPr>
        <p:spPr>
          <a:xfrm>
            <a:off x="196419" y="2554824"/>
            <a:ext cx="5528758"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a:solidFill>
                  <a:schemeClr val="bg1"/>
                </a:solidFill>
              </a:rPr>
              <a:t>Catégories d'efficacité pour les affaires administratives de première instance en 2020</a:t>
            </a:r>
            <a:endParaRPr lang="en-GB" sz="1200" dirty="0">
              <a:solidFill>
                <a:schemeClr val="bg1"/>
              </a:solidFill>
            </a:endParaRPr>
          </a:p>
        </p:txBody>
      </p:sp>
      <p:grpSp>
        <p:nvGrpSpPr>
          <p:cNvPr id="32" name="Group 31">
            <a:extLst>
              <a:ext uri="{FF2B5EF4-FFF2-40B4-BE49-F238E27FC236}">
                <a16:creationId xmlns:a16="http://schemas.microsoft.com/office/drawing/2014/main" id="{F5783DA7-6432-478B-9057-37381B4E649F}"/>
              </a:ext>
            </a:extLst>
          </p:cNvPr>
          <p:cNvGrpSpPr/>
          <p:nvPr/>
        </p:nvGrpSpPr>
        <p:grpSpPr>
          <a:xfrm>
            <a:off x="6003438" y="3516266"/>
            <a:ext cx="2869198" cy="3022647"/>
            <a:chOff x="6219885" y="3484486"/>
            <a:chExt cx="2869198" cy="3022647"/>
          </a:xfrm>
        </p:grpSpPr>
        <p:grpSp>
          <p:nvGrpSpPr>
            <p:cNvPr id="15" name="Group 14">
              <a:extLst>
                <a:ext uri="{FF2B5EF4-FFF2-40B4-BE49-F238E27FC236}">
                  <a16:creationId xmlns:a16="http://schemas.microsoft.com/office/drawing/2014/main" id="{A25CEB93-4B54-4BE4-8661-A95FC9CFDB2B}"/>
                </a:ext>
              </a:extLst>
            </p:cNvPr>
            <p:cNvGrpSpPr/>
            <p:nvPr/>
          </p:nvGrpSpPr>
          <p:grpSpPr>
            <a:xfrm>
              <a:off x="6219885" y="3484486"/>
              <a:ext cx="2869198" cy="2003702"/>
              <a:chOff x="5067757" y="3217069"/>
              <a:chExt cx="2869198" cy="1934474"/>
            </a:xfrm>
          </p:grpSpPr>
          <p:grpSp>
            <p:nvGrpSpPr>
              <p:cNvPr id="16" name="Group 15">
                <a:extLst>
                  <a:ext uri="{FF2B5EF4-FFF2-40B4-BE49-F238E27FC236}">
                    <a16:creationId xmlns:a16="http://schemas.microsoft.com/office/drawing/2014/main" id="{4636BC9D-D7C2-4C85-A6BD-211A33C479CF}"/>
                  </a:ext>
                </a:extLst>
              </p:cNvPr>
              <p:cNvGrpSpPr/>
              <p:nvPr/>
            </p:nvGrpSpPr>
            <p:grpSpPr>
              <a:xfrm>
                <a:off x="5067757" y="3217069"/>
                <a:ext cx="2869198" cy="941594"/>
                <a:chOff x="1033096" y="2737126"/>
                <a:chExt cx="3634317" cy="1843774"/>
              </a:xfrm>
            </p:grpSpPr>
            <p:sp>
              <p:nvSpPr>
                <p:cNvPr id="21" name="Rectangle 20">
                  <a:extLst>
                    <a:ext uri="{FF2B5EF4-FFF2-40B4-BE49-F238E27FC236}">
                      <a16:creationId xmlns:a16="http://schemas.microsoft.com/office/drawing/2014/main" id="{01610191-B0AD-4D85-8F3F-E3BED289756F}"/>
                    </a:ext>
                  </a:extLst>
                </p:cNvPr>
                <p:cNvSpPr/>
                <p:nvPr/>
              </p:nvSpPr>
              <p:spPr>
                <a:xfrm>
                  <a:off x="1033096" y="2737126"/>
                  <a:ext cx="2736304" cy="16201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800" dirty="0"/>
                    <a:t>358</a:t>
                  </a:r>
                  <a:r>
                    <a:rPr lang="it-IT" sz="1000" dirty="0"/>
                    <a:t> </a:t>
                  </a:r>
                  <a:r>
                    <a:rPr lang="it-IT" dirty="0"/>
                    <a:t>jours</a:t>
                  </a:r>
                  <a:endParaRPr lang="en-GB" dirty="0"/>
                </a:p>
              </p:txBody>
            </p:sp>
            <p:sp>
              <p:nvSpPr>
                <p:cNvPr id="22" name="Rectangle 21">
                  <a:extLst>
                    <a:ext uri="{FF2B5EF4-FFF2-40B4-BE49-F238E27FC236}">
                      <a16:creationId xmlns:a16="http://schemas.microsoft.com/office/drawing/2014/main" id="{51E59DFA-948A-4B42-B7AC-ECE8D05A7B95}"/>
                    </a:ext>
                  </a:extLst>
                </p:cNvPr>
                <p:cNvSpPr/>
                <p:nvPr/>
              </p:nvSpPr>
              <p:spPr>
                <a:xfrm>
                  <a:off x="1455295" y="3945051"/>
                  <a:ext cx="3212118" cy="6358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p>
                <a:p>
                  <a:r>
                    <a:rPr lang="fr-FR" sz="1400" dirty="0"/>
                    <a:t>dans les tribunaux de première instance</a:t>
                  </a:r>
                </a:p>
              </p:txBody>
            </p:sp>
          </p:grpSp>
          <p:grpSp>
            <p:nvGrpSpPr>
              <p:cNvPr id="18" name="Group 17">
                <a:extLst>
                  <a:ext uri="{FF2B5EF4-FFF2-40B4-BE49-F238E27FC236}">
                    <a16:creationId xmlns:a16="http://schemas.microsoft.com/office/drawing/2014/main" id="{E176CCB2-1D6D-44FF-A7AF-E7F4720C20E2}"/>
                  </a:ext>
                </a:extLst>
              </p:cNvPr>
              <p:cNvGrpSpPr/>
              <p:nvPr/>
            </p:nvGrpSpPr>
            <p:grpSpPr>
              <a:xfrm>
                <a:off x="5067757" y="4275822"/>
                <a:ext cx="2581166" cy="875721"/>
                <a:chOff x="1008496" y="2285882"/>
                <a:chExt cx="3269477" cy="1714787"/>
              </a:xfrm>
            </p:grpSpPr>
            <p:sp>
              <p:nvSpPr>
                <p:cNvPr id="19" name="Rectangle 18">
                  <a:extLst>
                    <a:ext uri="{FF2B5EF4-FFF2-40B4-BE49-F238E27FC236}">
                      <a16:creationId xmlns:a16="http://schemas.microsoft.com/office/drawing/2014/main" id="{EA0534A0-0388-4DE8-9534-7CC33BA1A62B}"/>
                    </a:ext>
                  </a:extLst>
                </p:cNvPr>
                <p:cNvSpPr/>
                <p:nvPr/>
              </p:nvSpPr>
              <p:spPr>
                <a:xfrm>
                  <a:off x="1008496" y="2285882"/>
                  <a:ext cx="2736304" cy="16201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800" dirty="0"/>
                    <a:t>253</a:t>
                  </a:r>
                  <a:r>
                    <a:rPr lang="it-IT" sz="1600" dirty="0"/>
                    <a:t> </a:t>
                  </a:r>
                  <a:r>
                    <a:rPr lang="it-IT" dirty="0"/>
                    <a:t>jours</a:t>
                  </a:r>
                  <a:endParaRPr lang="en-GB" dirty="0"/>
                </a:p>
              </p:txBody>
            </p:sp>
            <p:sp>
              <p:nvSpPr>
                <p:cNvPr id="20" name="Rectangle 19">
                  <a:extLst>
                    <a:ext uri="{FF2B5EF4-FFF2-40B4-BE49-F238E27FC236}">
                      <a16:creationId xmlns:a16="http://schemas.microsoft.com/office/drawing/2014/main" id="{6FA25D35-DF6C-4D10-8DED-64B34A9652CC}"/>
                    </a:ext>
                  </a:extLst>
                </p:cNvPr>
                <p:cNvSpPr/>
                <p:nvPr/>
              </p:nvSpPr>
              <p:spPr>
                <a:xfrm>
                  <a:off x="1430695" y="3647185"/>
                  <a:ext cx="2847278" cy="353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sz="1400" dirty="0"/>
                </a:p>
                <a:p>
                  <a:r>
                    <a:rPr lang="it-IT" sz="1400" dirty="0"/>
                    <a:t>dans les tribunaux de seconde instance</a:t>
                  </a:r>
                  <a:endParaRPr lang="en-GB" sz="1400" dirty="0"/>
                </a:p>
              </p:txBody>
            </p:sp>
          </p:grpSp>
        </p:grpSp>
        <p:grpSp>
          <p:nvGrpSpPr>
            <p:cNvPr id="24" name="Group 23">
              <a:extLst>
                <a:ext uri="{FF2B5EF4-FFF2-40B4-BE49-F238E27FC236}">
                  <a16:creationId xmlns:a16="http://schemas.microsoft.com/office/drawing/2014/main" id="{123A11A2-2FD3-499A-A525-D36803B801D1}"/>
                </a:ext>
              </a:extLst>
            </p:cNvPr>
            <p:cNvGrpSpPr/>
            <p:nvPr/>
          </p:nvGrpSpPr>
          <p:grpSpPr>
            <a:xfrm>
              <a:off x="6481192" y="5546757"/>
              <a:ext cx="2067027" cy="960376"/>
              <a:chOff x="1043608" y="3418052"/>
              <a:chExt cx="3303750" cy="1716320"/>
            </a:xfrm>
          </p:grpSpPr>
          <p:sp>
            <p:nvSpPr>
              <p:cNvPr id="29" name="Rectangle 28">
                <a:extLst>
                  <a:ext uri="{FF2B5EF4-FFF2-40B4-BE49-F238E27FC236}">
                    <a16:creationId xmlns:a16="http://schemas.microsoft.com/office/drawing/2014/main" id="{E1D8DA31-F315-4720-907E-EB1541234F49}"/>
                  </a:ext>
                </a:extLst>
              </p:cNvPr>
              <p:cNvSpPr/>
              <p:nvPr/>
            </p:nvSpPr>
            <p:spPr>
              <a:xfrm>
                <a:off x="1043608" y="3418052"/>
                <a:ext cx="2736304" cy="16201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800" dirty="0"/>
                  <a:t>249</a:t>
                </a:r>
                <a:r>
                  <a:rPr lang="it-IT" dirty="0"/>
                  <a:t> jours</a:t>
                </a:r>
                <a:endParaRPr lang="en-GB" sz="4800" dirty="0"/>
              </a:p>
            </p:txBody>
          </p:sp>
          <p:sp>
            <p:nvSpPr>
              <p:cNvPr id="30" name="Rectangle 29">
                <a:extLst>
                  <a:ext uri="{FF2B5EF4-FFF2-40B4-BE49-F238E27FC236}">
                    <a16:creationId xmlns:a16="http://schemas.microsoft.com/office/drawing/2014/main" id="{E57CFF70-84BA-4345-BC96-91CA35F581D0}"/>
                  </a:ext>
                </a:extLst>
              </p:cNvPr>
              <p:cNvSpPr/>
              <p:nvPr/>
            </p:nvSpPr>
            <p:spPr>
              <a:xfrm>
                <a:off x="1232568" y="4654577"/>
                <a:ext cx="3114790" cy="4797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sz="1400" dirty="0"/>
              </a:p>
              <a:p>
                <a:r>
                  <a:rPr lang="it-IT" sz="1400" dirty="0"/>
                  <a:t>dans les tribunaux de troisième instance</a:t>
                </a:r>
                <a:endParaRPr lang="en-GB" sz="1400" dirty="0"/>
              </a:p>
            </p:txBody>
          </p:sp>
        </p:grpSp>
      </p:grpSp>
      <p:sp>
        <p:nvSpPr>
          <p:cNvPr id="31" name="Rectangle 30">
            <a:extLst>
              <a:ext uri="{FF2B5EF4-FFF2-40B4-BE49-F238E27FC236}">
                <a16:creationId xmlns:a16="http://schemas.microsoft.com/office/drawing/2014/main" id="{90814748-EE13-4F35-A8B0-F361C33F9292}"/>
              </a:ext>
            </a:extLst>
          </p:cNvPr>
          <p:cNvSpPr/>
          <p:nvPr/>
        </p:nvSpPr>
        <p:spPr>
          <a:xfrm rot="5400000">
            <a:off x="312761" y="6326020"/>
            <a:ext cx="288877" cy="7750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it-IT" sz="1000" dirty="0"/>
              <a:t>Carte 5.13</a:t>
            </a:r>
            <a:endParaRPr lang="en-GB" sz="1000" dirty="0"/>
          </a:p>
        </p:txBody>
      </p:sp>
      <p:grpSp>
        <p:nvGrpSpPr>
          <p:cNvPr id="10" name="Group 9">
            <a:extLst>
              <a:ext uri="{FF2B5EF4-FFF2-40B4-BE49-F238E27FC236}">
                <a16:creationId xmlns:a16="http://schemas.microsoft.com/office/drawing/2014/main" id="{223B1990-2B7F-46E7-AC84-08DF60844132}"/>
              </a:ext>
            </a:extLst>
          </p:cNvPr>
          <p:cNvGrpSpPr/>
          <p:nvPr/>
        </p:nvGrpSpPr>
        <p:grpSpPr>
          <a:xfrm>
            <a:off x="49446" y="2844439"/>
            <a:ext cx="5694546" cy="3561642"/>
            <a:chOff x="49446" y="2844439"/>
            <a:chExt cx="5694546" cy="3561642"/>
          </a:xfrm>
        </p:grpSpPr>
        <p:pic>
          <p:nvPicPr>
            <p:cNvPr id="5" name="Picture 4">
              <a:extLst>
                <a:ext uri="{FF2B5EF4-FFF2-40B4-BE49-F238E27FC236}">
                  <a16:creationId xmlns:a16="http://schemas.microsoft.com/office/drawing/2014/main" id="{F3468B46-DA99-423F-A204-EA43B569D9B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9446" y="2844439"/>
              <a:ext cx="5694546" cy="3561642"/>
            </a:xfrm>
            <a:prstGeom prst="rect">
              <a:avLst/>
            </a:prstGeom>
          </p:spPr>
        </p:pic>
        <p:pic>
          <p:nvPicPr>
            <p:cNvPr id="8" name="Picture 7">
              <a:extLst>
                <a:ext uri="{FF2B5EF4-FFF2-40B4-BE49-F238E27FC236}">
                  <a16:creationId xmlns:a16="http://schemas.microsoft.com/office/drawing/2014/main" id="{AE38E79E-5061-4DCB-B1E0-56F659FDCA1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88024" y="5386842"/>
              <a:ext cx="937153" cy="1017835"/>
            </a:xfrm>
            <a:prstGeom prst="rect">
              <a:avLst/>
            </a:prstGeom>
          </p:spPr>
        </p:pic>
        <p:pic>
          <p:nvPicPr>
            <p:cNvPr id="9" name="Picture 8">
              <a:extLst>
                <a:ext uri="{FF2B5EF4-FFF2-40B4-BE49-F238E27FC236}">
                  <a16:creationId xmlns:a16="http://schemas.microsoft.com/office/drawing/2014/main" id="{D8A23B4A-0D02-4F7F-9F5B-E67E04D299C6}"/>
                </a:ext>
              </a:extLst>
            </p:cNvPr>
            <p:cNvPicPr>
              <a:picLocks noChangeAspect="1"/>
            </p:cNvPicPr>
            <p:nvPr/>
          </p:nvPicPr>
          <p:blipFill>
            <a:blip r:embed="rId4"/>
            <a:stretch>
              <a:fillRect/>
            </a:stretch>
          </p:blipFill>
          <p:spPr>
            <a:xfrm>
              <a:off x="69657" y="5445175"/>
              <a:ext cx="2198433" cy="937998"/>
            </a:xfrm>
            <a:prstGeom prst="rect">
              <a:avLst/>
            </a:prstGeom>
          </p:spPr>
        </p:pic>
      </p:grpSp>
    </p:spTree>
    <p:extLst>
      <p:ext uri="{BB962C8B-B14F-4D97-AF65-F5344CB8AC3E}">
        <p14:creationId xmlns:p14="http://schemas.microsoft.com/office/powerpoint/2010/main" val="17371843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6CDA2F-15FA-4019-AF4C-C6E857432E45}"/>
              </a:ext>
            </a:extLst>
          </p:cNvPr>
          <p:cNvSpPr>
            <a:spLocks noGrp="1"/>
          </p:cNvSpPr>
          <p:nvPr>
            <p:ph type="sldNum" sz="quarter" idx="12"/>
          </p:nvPr>
        </p:nvSpPr>
        <p:spPr/>
        <p:txBody>
          <a:bodyPr/>
          <a:lstStyle/>
          <a:p>
            <a:fld id="{59A7BB8B-FA3E-48E1-9F4E-D57EC426F849}" type="slidenum">
              <a:rPr lang="fr-FR" smtClean="0"/>
              <a:t>33</a:t>
            </a:fld>
            <a:endParaRPr lang="fr-FR"/>
          </a:p>
        </p:txBody>
      </p:sp>
      <p:sp>
        <p:nvSpPr>
          <p:cNvPr id="3" name="Rectangle 2">
            <a:extLst>
              <a:ext uri="{FF2B5EF4-FFF2-40B4-BE49-F238E27FC236}">
                <a16:creationId xmlns:a16="http://schemas.microsoft.com/office/drawing/2014/main" id="{4F77A687-2D98-4652-82A5-16EE19118C27}"/>
              </a:ext>
            </a:extLst>
          </p:cNvPr>
          <p:cNvSpPr/>
          <p:nvPr/>
        </p:nvSpPr>
        <p:spPr>
          <a:xfrm>
            <a:off x="1436316" y="1772816"/>
            <a:ext cx="7250484" cy="603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3200" b="1" dirty="0"/>
              <a:t>EFFICACITÉ</a:t>
            </a:r>
            <a:endParaRPr lang="en-GB" sz="3200" b="1" dirty="0"/>
          </a:p>
        </p:txBody>
      </p:sp>
      <p:sp>
        <p:nvSpPr>
          <p:cNvPr id="4" name="Rectangle 3">
            <a:extLst>
              <a:ext uri="{FF2B5EF4-FFF2-40B4-BE49-F238E27FC236}">
                <a16:creationId xmlns:a16="http://schemas.microsoft.com/office/drawing/2014/main" id="{F38B6115-2948-4B75-91A4-D3F9F546C7C6}"/>
              </a:ext>
            </a:extLst>
          </p:cNvPr>
          <p:cNvSpPr/>
          <p:nvPr/>
        </p:nvSpPr>
        <p:spPr>
          <a:xfrm>
            <a:off x="6075021" y="2238022"/>
            <a:ext cx="3265326" cy="12688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dirty="0">
                <a:solidFill>
                  <a:schemeClr val="bg1"/>
                </a:solidFill>
              </a:rPr>
              <a:t>Affaires civiles et commerciales contentieuses </a:t>
            </a:r>
          </a:p>
          <a:p>
            <a:endParaRPr lang="it-IT" sz="2000" dirty="0"/>
          </a:p>
          <a:p>
            <a:r>
              <a:rPr lang="it-IT" sz="2000" dirty="0"/>
              <a:t>Disposition Time:</a:t>
            </a:r>
            <a:endParaRPr lang="en-GB" sz="2000" dirty="0"/>
          </a:p>
        </p:txBody>
      </p:sp>
      <p:sp>
        <p:nvSpPr>
          <p:cNvPr id="6" name="Rectangle 5">
            <a:extLst>
              <a:ext uri="{FF2B5EF4-FFF2-40B4-BE49-F238E27FC236}">
                <a16:creationId xmlns:a16="http://schemas.microsoft.com/office/drawing/2014/main" id="{8EE73188-3F80-4CB8-92E7-B2B60D909186}"/>
              </a:ext>
            </a:extLst>
          </p:cNvPr>
          <p:cNvSpPr/>
          <p:nvPr/>
        </p:nvSpPr>
        <p:spPr>
          <a:xfrm>
            <a:off x="251520" y="2528692"/>
            <a:ext cx="5751918"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a:solidFill>
                  <a:schemeClr val="bg1"/>
                </a:solidFill>
              </a:rPr>
              <a:t>Catégories d'efficacité pour les affaires civiles et commerciales contentieuses de première instance en 2020</a:t>
            </a:r>
          </a:p>
        </p:txBody>
      </p:sp>
      <p:grpSp>
        <p:nvGrpSpPr>
          <p:cNvPr id="32" name="Group 31">
            <a:extLst>
              <a:ext uri="{FF2B5EF4-FFF2-40B4-BE49-F238E27FC236}">
                <a16:creationId xmlns:a16="http://schemas.microsoft.com/office/drawing/2014/main" id="{F5783DA7-6432-478B-9057-37381B4E649F}"/>
              </a:ext>
            </a:extLst>
          </p:cNvPr>
          <p:cNvGrpSpPr/>
          <p:nvPr/>
        </p:nvGrpSpPr>
        <p:grpSpPr>
          <a:xfrm>
            <a:off x="6003438" y="3516267"/>
            <a:ext cx="2869198" cy="3096507"/>
            <a:chOff x="6219885" y="3484487"/>
            <a:chExt cx="2869198" cy="3096507"/>
          </a:xfrm>
        </p:grpSpPr>
        <p:grpSp>
          <p:nvGrpSpPr>
            <p:cNvPr id="15" name="Group 14">
              <a:extLst>
                <a:ext uri="{FF2B5EF4-FFF2-40B4-BE49-F238E27FC236}">
                  <a16:creationId xmlns:a16="http://schemas.microsoft.com/office/drawing/2014/main" id="{A25CEB93-4B54-4BE4-8661-A95FC9CFDB2B}"/>
                </a:ext>
              </a:extLst>
            </p:cNvPr>
            <p:cNvGrpSpPr/>
            <p:nvPr/>
          </p:nvGrpSpPr>
          <p:grpSpPr>
            <a:xfrm>
              <a:off x="6219885" y="3484487"/>
              <a:ext cx="2869198" cy="2062271"/>
              <a:chOff x="5067757" y="3217069"/>
              <a:chExt cx="2869198" cy="1991019"/>
            </a:xfrm>
          </p:grpSpPr>
          <p:grpSp>
            <p:nvGrpSpPr>
              <p:cNvPr id="16" name="Group 15">
                <a:extLst>
                  <a:ext uri="{FF2B5EF4-FFF2-40B4-BE49-F238E27FC236}">
                    <a16:creationId xmlns:a16="http://schemas.microsoft.com/office/drawing/2014/main" id="{4636BC9D-D7C2-4C85-A6BD-211A33C479CF}"/>
                  </a:ext>
                </a:extLst>
              </p:cNvPr>
              <p:cNvGrpSpPr/>
              <p:nvPr/>
            </p:nvGrpSpPr>
            <p:grpSpPr>
              <a:xfrm>
                <a:off x="5067757" y="3217069"/>
                <a:ext cx="2869198" cy="941594"/>
                <a:chOff x="1033096" y="2737126"/>
                <a:chExt cx="3634317" cy="1843774"/>
              </a:xfrm>
            </p:grpSpPr>
            <p:sp>
              <p:nvSpPr>
                <p:cNvPr id="21" name="Rectangle 20">
                  <a:extLst>
                    <a:ext uri="{FF2B5EF4-FFF2-40B4-BE49-F238E27FC236}">
                      <a16:creationId xmlns:a16="http://schemas.microsoft.com/office/drawing/2014/main" id="{01610191-B0AD-4D85-8F3F-E3BED289756F}"/>
                    </a:ext>
                  </a:extLst>
                </p:cNvPr>
                <p:cNvSpPr/>
                <p:nvPr/>
              </p:nvSpPr>
              <p:spPr>
                <a:xfrm>
                  <a:off x="1033096" y="2737126"/>
                  <a:ext cx="2736304" cy="16201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800" dirty="0"/>
                    <a:t>237</a:t>
                  </a:r>
                  <a:r>
                    <a:rPr lang="it-IT" sz="1000" dirty="0"/>
                    <a:t> </a:t>
                  </a:r>
                  <a:r>
                    <a:rPr lang="it-IT" dirty="0"/>
                    <a:t>jours</a:t>
                  </a:r>
                  <a:endParaRPr lang="en-GB" dirty="0"/>
                </a:p>
              </p:txBody>
            </p:sp>
            <p:sp>
              <p:nvSpPr>
                <p:cNvPr id="22" name="Rectangle 21">
                  <a:extLst>
                    <a:ext uri="{FF2B5EF4-FFF2-40B4-BE49-F238E27FC236}">
                      <a16:creationId xmlns:a16="http://schemas.microsoft.com/office/drawing/2014/main" id="{51E59DFA-948A-4B42-B7AC-ECE8D05A7B95}"/>
                    </a:ext>
                  </a:extLst>
                </p:cNvPr>
                <p:cNvSpPr/>
                <p:nvPr/>
              </p:nvSpPr>
              <p:spPr>
                <a:xfrm>
                  <a:off x="1455295" y="3945051"/>
                  <a:ext cx="3212118" cy="6358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p>
                <a:p>
                  <a:r>
                    <a:rPr lang="fr-FR" sz="1400" dirty="0"/>
                    <a:t>dans les tribunaux de première instance</a:t>
                  </a:r>
                </a:p>
              </p:txBody>
            </p:sp>
          </p:grpSp>
          <p:grpSp>
            <p:nvGrpSpPr>
              <p:cNvPr id="18" name="Group 17">
                <a:extLst>
                  <a:ext uri="{FF2B5EF4-FFF2-40B4-BE49-F238E27FC236}">
                    <a16:creationId xmlns:a16="http://schemas.microsoft.com/office/drawing/2014/main" id="{E176CCB2-1D6D-44FF-A7AF-E7F4720C20E2}"/>
                  </a:ext>
                </a:extLst>
              </p:cNvPr>
              <p:cNvGrpSpPr/>
              <p:nvPr/>
            </p:nvGrpSpPr>
            <p:grpSpPr>
              <a:xfrm>
                <a:off x="5067757" y="4275822"/>
                <a:ext cx="2581166" cy="932266"/>
                <a:chOff x="1008496" y="2285882"/>
                <a:chExt cx="3269477" cy="1825510"/>
              </a:xfrm>
            </p:grpSpPr>
            <p:sp>
              <p:nvSpPr>
                <p:cNvPr id="19" name="Rectangle 18">
                  <a:extLst>
                    <a:ext uri="{FF2B5EF4-FFF2-40B4-BE49-F238E27FC236}">
                      <a16:creationId xmlns:a16="http://schemas.microsoft.com/office/drawing/2014/main" id="{EA0534A0-0388-4DE8-9534-7CC33BA1A62B}"/>
                    </a:ext>
                  </a:extLst>
                </p:cNvPr>
                <p:cNvSpPr/>
                <p:nvPr/>
              </p:nvSpPr>
              <p:spPr>
                <a:xfrm>
                  <a:off x="1008496" y="2285882"/>
                  <a:ext cx="2736304" cy="16201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800" dirty="0"/>
                    <a:t>177</a:t>
                  </a:r>
                  <a:r>
                    <a:rPr lang="it-IT" sz="1600" dirty="0"/>
                    <a:t> </a:t>
                  </a:r>
                  <a:r>
                    <a:rPr lang="it-IT" dirty="0"/>
                    <a:t>jours</a:t>
                  </a:r>
                  <a:endParaRPr lang="en-GB" dirty="0"/>
                </a:p>
              </p:txBody>
            </p:sp>
            <p:sp>
              <p:nvSpPr>
                <p:cNvPr id="20" name="Rectangle 19">
                  <a:extLst>
                    <a:ext uri="{FF2B5EF4-FFF2-40B4-BE49-F238E27FC236}">
                      <a16:creationId xmlns:a16="http://schemas.microsoft.com/office/drawing/2014/main" id="{6FA25D35-DF6C-4D10-8DED-64B34A9652CC}"/>
                    </a:ext>
                  </a:extLst>
                </p:cNvPr>
                <p:cNvSpPr/>
                <p:nvPr/>
              </p:nvSpPr>
              <p:spPr>
                <a:xfrm>
                  <a:off x="1430695" y="3757908"/>
                  <a:ext cx="2847278" cy="353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400" dirty="0"/>
                    <a:t>dans les tribunaux de seconde instance</a:t>
                  </a:r>
                  <a:endParaRPr lang="en-GB" sz="1400" dirty="0"/>
                </a:p>
              </p:txBody>
            </p:sp>
          </p:grpSp>
        </p:grpSp>
        <p:grpSp>
          <p:nvGrpSpPr>
            <p:cNvPr id="24" name="Group 23">
              <a:extLst>
                <a:ext uri="{FF2B5EF4-FFF2-40B4-BE49-F238E27FC236}">
                  <a16:creationId xmlns:a16="http://schemas.microsoft.com/office/drawing/2014/main" id="{123A11A2-2FD3-499A-A525-D36803B801D1}"/>
                </a:ext>
              </a:extLst>
            </p:cNvPr>
            <p:cNvGrpSpPr/>
            <p:nvPr/>
          </p:nvGrpSpPr>
          <p:grpSpPr>
            <a:xfrm>
              <a:off x="6481192" y="5546756"/>
              <a:ext cx="2020810" cy="1034238"/>
              <a:chOff x="1043608" y="3418052"/>
              <a:chExt cx="3229881" cy="1848322"/>
            </a:xfrm>
          </p:grpSpPr>
          <p:sp>
            <p:nvSpPr>
              <p:cNvPr id="29" name="Rectangle 28">
                <a:extLst>
                  <a:ext uri="{FF2B5EF4-FFF2-40B4-BE49-F238E27FC236}">
                    <a16:creationId xmlns:a16="http://schemas.microsoft.com/office/drawing/2014/main" id="{E1D8DA31-F315-4720-907E-EB1541234F49}"/>
                  </a:ext>
                </a:extLst>
              </p:cNvPr>
              <p:cNvSpPr/>
              <p:nvPr/>
            </p:nvSpPr>
            <p:spPr>
              <a:xfrm>
                <a:off x="1043608" y="3418052"/>
                <a:ext cx="2736304" cy="16201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800" dirty="0"/>
                  <a:t>172</a:t>
                </a:r>
                <a:r>
                  <a:rPr lang="it-IT" dirty="0"/>
                  <a:t> jours</a:t>
                </a:r>
                <a:endParaRPr lang="en-GB" sz="4800" dirty="0"/>
              </a:p>
            </p:txBody>
          </p:sp>
          <p:sp>
            <p:nvSpPr>
              <p:cNvPr id="30" name="Rectangle 29">
                <a:extLst>
                  <a:ext uri="{FF2B5EF4-FFF2-40B4-BE49-F238E27FC236}">
                    <a16:creationId xmlns:a16="http://schemas.microsoft.com/office/drawing/2014/main" id="{E57CFF70-84BA-4345-BC96-91CA35F581D0}"/>
                  </a:ext>
                </a:extLst>
              </p:cNvPr>
              <p:cNvSpPr/>
              <p:nvPr/>
            </p:nvSpPr>
            <p:spPr>
              <a:xfrm>
                <a:off x="1158699" y="4786579"/>
                <a:ext cx="3114790" cy="4797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400" dirty="0"/>
                  <a:t>dans les tribunaux de troisième instance</a:t>
                </a:r>
                <a:endParaRPr lang="en-GB" sz="1400" dirty="0"/>
              </a:p>
            </p:txBody>
          </p:sp>
        </p:grpSp>
      </p:grpSp>
      <p:sp>
        <p:nvSpPr>
          <p:cNvPr id="31" name="Rectangle 30">
            <a:extLst>
              <a:ext uri="{FF2B5EF4-FFF2-40B4-BE49-F238E27FC236}">
                <a16:creationId xmlns:a16="http://schemas.microsoft.com/office/drawing/2014/main" id="{90814748-EE13-4F35-A8B0-F361C33F9292}"/>
              </a:ext>
            </a:extLst>
          </p:cNvPr>
          <p:cNvSpPr/>
          <p:nvPr/>
        </p:nvSpPr>
        <p:spPr>
          <a:xfrm rot="5400000">
            <a:off x="419420" y="6285862"/>
            <a:ext cx="288877" cy="7949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it-IT" sz="1000" dirty="0"/>
              <a:t>Carte 5.8</a:t>
            </a:r>
            <a:endParaRPr lang="en-GB" sz="1000" dirty="0"/>
          </a:p>
        </p:txBody>
      </p:sp>
      <p:grpSp>
        <p:nvGrpSpPr>
          <p:cNvPr id="10" name="Group 9">
            <a:extLst>
              <a:ext uri="{FF2B5EF4-FFF2-40B4-BE49-F238E27FC236}">
                <a16:creationId xmlns:a16="http://schemas.microsoft.com/office/drawing/2014/main" id="{77D77183-F8F7-4250-BE8D-FAB4D7646CEC}"/>
              </a:ext>
            </a:extLst>
          </p:cNvPr>
          <p:cNvGrpSpPr/>
          <p:nvPr/>
        </p:nvGrpSpPr>
        <p:grpSpPr>
          <a:xfrm>
            <a:off x="126590" y="2852936"/>
            <a:ext cx="6004620" cy="3560172"/>
            <a:chOff x="126590" y="2852936"/>
            <a:chExt cx="6004620" cy="3560172"/>
          </a:xfrm>
        </p:grpSpPr>
        <p:pic>
          <p:nvPicPr>
            <p:cNvPr id="5" name="Picture 4">
              <a:extLst>
                <a:ext uri="{FF2B5EF4-FFF2-40B4-BE49-F238E27FC236}">
                  <a16:creationId xmlns:a16="http://schemas.microsoft.com/office/drawing/2014/main" id="{F3468B46-DA99-423F-A204-EA43B569D9B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26590" y="2852936"/>
              <a:ext cx="6004620" cy="3560172"/>
            </a:xfrm>
            <a:prstGeom prst="rect">
              <a:avLst/>
            </a:prstGeom>
          </p:spPr>
        </p:pic>
        <p:pic>
          <p:nvPicPr>
            <p:cNvPr id="8" name="Picture 7">
              <a:extLst>
                <a:ext uri="{FF2B5EF4-FFF2-40B4-BE49-F238E27FC236}">
                  <a16:creationId xmlns:a16="http://schemas.microsoft.com/office/drawing/2014/main" id="{2570601A-8571-4070-848B-E3EC3787DA6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169294" y="5378092"/>
              <a:ext cx="952972" cy="1035016"/>
            </a:xfrm>
            <a:prstGeom prst="rect">
              <a:avLst/>
            </a:prstGeom>
          </p:spPr>
        </p:pic>
      </p:grpSp>
    </p:spTree>
    <p:extLst>
      <p:ext uri="{BB962C8B-B14F-4D97-AF65-F5344CB8AC3E}">
        <p14:creationId xmlns:p14="http://schemas.microsoft.com/office/powerpoint/2010/main" val="6293474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6CDA2F-15FA-4019-AF4C-C6E857432E45}"/>
              </a:ext>
            </a:extLst>
          </p:cNvPr>
          <p:cNvSpPr>
            <a:spLocks noGrp="1"/>
          </p:cNvSpPr>
          <p:nvPr>
            <p:ph type="sldNum" sz="quarter" idx="12"/>
          </p:nvPr>
        </p:nvSpPr>
        <p:spPr/>
        <p:txBody>
          <a:bodyPr/>
          <a:lstStyle/>
          <a:p>
            <a:fld id="{59A7BB8B-FA3E-48E1-9F4E-D57EC426F849}" type="slidenum">
              <a:rPr lang="fr-FR" smtClean="0"/>
              <a:t>34</a:t>
            </a:fld>
            <a:endParaRPr lang="fr-FR"/>
          </a:p>
        </p:txBody>
      </p:sp>
      <p:sp>
        <p:nvSpPr>
          <p:cNvPr id="3" name="Rectangle 2">
            <a:extLst>
              <a:ext uri="{FF2B5EF4-FFF2-40B4-BE49-F238E27FC236}">
                <a16:creationId xmlns:a16="http://schemas.microsoft.com/office/drawing/2014/main" id="{4F77A687-2D98-4652-82A5-16EE19118C27}"/>
              </a:ext>
            </a:extLst>
          </p:cNvPr>
          <p:cNvSpPr/>
          <p:nvPr/>
        </p:nvSpPr>
        <p:spPr>
          <a:xfrm>
            <a:off x="1436316" y="1772816"/>
            <a:ext cx="7250484" cy="603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3200" b="1" dirty="0"/>
              <a:t>EFFICACITÉ</a:t>
            </a:r>
            <a:endParaRPr lang="en-GB" sz="3200" b="1" dirty="0"/>
          </a:p>
        </p:txBody>
      </p:sp>
      <p:pic>
        <p:nvPicPr>
          <p:cNvPr id="5" name="Picture 4">
            <a:extLst>
              <a:ext uri="{FF2B5EF4-FFF2-40B4-BE49-F238E27FC236}">
                <a16:creationId xmlns:a16="http://schemas.microsoft.com/office/drawing/2014/main" id="{F3468B46-DA99-423F-A204-EA43B569D9B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9708" y="2896805"/>
            <a:ext cx="5958025" cy="3546917"/>
          </a:xfrm>
          <a:prstGeom prst="rect">
            <a:avLst/>
          </a:prstGeom>
        </p:spPr>
      </p:pic>
      <p:sp>
        <p:nvSpPr>
          <p:cNvPr id="4" name="Rectangle 3">
            <a:extLst>
              <a:ext uri="{FF2B5EF4-FFF2-40B4-BE49-F238E27FC236}">
                <a16:creationId xmlns:a16="http://schemas.microsoft.com/office/drawing/2014/main" id="{F38B6115-2948-4B75-91A4-D3F9F546C7C6}"/>
              </a:ext>
            </a:extLst>
          </p:cNvPr>
          <p:cNvSpPr/>
          <p:nvPr/>
        </p:nvSpPr>
        <p:spPr>
          <a:xfrm>
            <a:off x="6112029" y="2060848"/>
            <a:ext cx="3140491" cy="14554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dirty="0"/>
              <a:t>Les tribunaux sont les </a:t>
            </a:r>
            <a:r>
              <a:rPr lang="fr-FR" sz="2000" dirty="0">
                <a:solidFill>
                  <a:srgbClr val="FFC000"/>
                </a:solidFill>
              </a:rPr>
              <a:t>plus</a:t>
            </a:r>
            <a:r>
              <a:rPr lang="fr-FR" sz="2000" dirty="0"/>
              <a:t> efficaces pour les affaires pénales de première instance</a:t>
            </a:r>
          </a:p>
          <a:p>
            <a:endParaRPr lang="it-IT" sz="2000" dirty="0"/>
          </a:p>
          <a:p>
            <a:r>
              <a:rPr lang="it-IT" sz="2000" dirty="0"/>
              <a:t>Disposition Time:</a:t>
            </a:r>
            <a:endParaRPr lang="en-GB" sz="2000" dirty="0"/>
          </a:p>
        </p:txBody>
      </p:sp>
      <p:sp>
        <p:nvSpPr>
          <p:cNvPr id="6" name="Rectangle 5">
            <a:extLst>
              <a:ext uri="{FF2B5EF4-FFF2-40B4-BE49-F238E27FC236}">
                <a16:creationId xmlns:a16="http://schemas.microsoft.com/office/drawing/2014/main" id="{8EE73188-3F80-4CB8-92E7-B2B60D909186}"/>
              </a:ext>
            </a:extLst>
          </p:cNvPr>
          <p:cNvSpPr/>
          <p:nvPr/>
        </p:nvSpPr>
        <p:spPr>
          <a:xfrm>
            <a:off x="251520" y="2636912"/>
            <a:ext cx="5400600"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a:solidFill>
                  <a:schemeClr val="bg1"/>
                </a:solidFill>
              </a:rPr>
              <a:t>Catégories d'efficacité pour les affaires pénales de première instance en 2020</a:t>
            </a:r>
            <a:endParaRPr lang="en-GB" sz="1200" dirty="0">
              <a:solidFill>
                <a:schemeClr val="bg1"/>
              </a:solidFill>
            </a:endParaRPr>
          </a:p>
        </p:txBody>
      </p:sp>
      <p:grpSp>
        <p:nvGrpSpPr>
          <p:cNvPr id="32" name="Group 31">
            <a:extLst>
              <a:ext uri="{FF2B5EF4-FFF2-40B4-BE49-F238E27FC236}">
                <a16:creationId xmlns:a16="http://schemas.microsoft.com/office/drawing/2014/main" id="{F5783DA7-6432-478B-9057-37381B4E649F}"/>
              </a:ext>
            </a:extLst>
          </p:cNvPr>
          <p:cNvGrpSpPr/>
          <p:nvPr/>
        </p:nvGrpSpPr>
        <p:grpSpPr>
          <a:xfrm>
            <a:off x="5941886" y="3570062"/>
            <a:ext cx="2832958" cy="3075634"/>
            <a:chOff x="6219885" y="3484486"/>
            <a:chExt cx="2832958" cy="3075634"/>
          </a:xfrm>
        </p:grpSpPr>
        <p:grpSp>
          <p:nvGrpSpPr>
            <p:cNvPr id="15" name="Group 14">
              <a:extLst>
                <a:ext uri="{FF2B5EF4-FFF2-40B4-BE49-F238E27FC236}">
                  <a16:creationId xmlns:a16="http://schemas.microsoft.com/office/drawing/2014/main" id="{A25CEB93-4B54-4BE4-8661-A95FC9CFDB2B}"/>
                </a:ext>
              </a:extLst>
            </p:cNvPr>
            <p:cNvGrpSpPr/>
            <p:nvPr/>
          </p:nvGrpSpPr>
          <p:grpSpPr>
            <a:xfrm>
              <a:off x="6219885" y="3484486"/>
              <a:ext cx="2832958" cy="2066778"/>
              <a:chOff x="5067757" y="3217069"/>
              <a:chExt cx="2832958" cy="1995371"/>
            </a:xfrm>
          </p:grpSpPr>
          <p:grpSp>
            <p:nvGrpSpPr>
              <p:cNvPr id="16" name="Group 15">
                <a:extLst>
                  <a:ext uri="{FF2B5EF4-FFF2-40B4-BE49-F238E27FC236}">
                    <a16:creationId xmlns:a16="http://schemas.microsoft.com/office/drawing/2014/main" id="{4636BC9D-D7C2-4C85-A6BD-211A33C479CF}"/>
                  </a:ext>
                </a:extLst>
              </p:cNvPr>
              <p:cNvGrpSpPr/>
              <p:nvPr/>
            </p:nvGrpSpPr>
            <p:grpSpPr>
              <a:xfrm>
                <a:off x="5067757" y="3217069"/>
                <a:ext cx="2832958" cy="1006324"/>
                <a:chOff x="1033096" y="2737126"/>
                <a:chExt cx="3588413" cy="1970524"/>
              </a:xfrm>
            </p:grpSpPr>
            <p:sp>
              <p:nvSpPr>
                <p:cNvPr id="21" name="Rectangle 20">
                  <a:extLst>
                    <a:ext uri="{FF2B5EF4-FFF2-40B4-BE49-F238E27FC236}">
                      <a16:creationId xmlns:a16="http://schemas.microsoft.com/office/drawing/2014/main" id="{01610191-B0AD-4D85-8F3F-E3BED289756F}"/>
                    </a:ext>
                  </a:extLst>
                </p:cNvPr>
                <p:cNvSpPr/>
                <p:nvPr/>
              </p:nvSpPr>
              <p:spPr>
                <a:xfrm>
                  <a:off x="1033096" y="2737126"/>
                  <a:ext cx="2736304" cy="16201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800" dirty="0"/>
                    <a:t>149</a:t>
                  </a:r>
                  <a:r>
                    <a:rPr lang="it-IT" sz="1000" dirty="0"/>
                    <a:t> </a:t>
                  </a:r>
                  <a:r>
                    <a:rPr lang="it-IT" dirty="0"/>
                    <a:t>jours</a:t>
                  </a:r>
                  <a:endParaRPr lang="en-GB" dirty="0"/>
                </a:p>
              </p:txBody>
            </p:sp>
            <p:sp>
              <p:nvSpPr>
                <p:cNvPr id="22" name="Rectangle 21">
                  <a:extLst>
                    <a:ext uri="{FF2B5EF4-FFF2-40B4-BE49-F238E27FC236}">
                      <a16:creationId xmlns:a16="http://schemas.microsoft.com/office/drawing/2014/main" id="{51E59DFA-948A-4B42-B7AC-ECE8D05A7B95}"/>
                    </a:ext>
                  </a:extLst>
                </p:cNvPr>
                <p:cNvSpPr/>
                <p:nvPr/>
              </p:nvSpPr>
              <p:spPr>
                <a:xfrm>
                  <a:off x="1409391" y="4071801"/>
                  <a:ext cx="3212118" cy="6358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dirty="0"/>
                    <a:t>dans les tribunaux de première instance</a:t>
                  </a:r>
                </a:p>
              </p:txBody>
            </p:sp>
          </p:grpSp>
          <p:grpSp>
            <p:nvGrpSpPr>
              <p:cNvPr id="18" name="Group 17">
                <a:extLst>
                  <a:ext uri="{FF2B5EF4-FFF2-40B4-BE49-F238E27FC236}">
                    <a16:creationId xmlns:a16="http://schemas.microsoft.com/office/drawing/2014/main" id="{E176CCB2-1D6D-44FF-A7AF-E7F4720C20E2}"/>
                  </a:ext>
                </a:extLst>
              </p:cNvPr>
              <p:cNvGrpSpPr/>
              <p:nvPr/>
            </p:nvGrpSpPr>
            <p:grpSpPr>
              <a:xfrm>
                <a:off x="5067757" y="4275822"/>
                <a:ext cx="2561654" cy="936618"/>
                <a:chOff x="1008496" y="2285882"/>
                <a:chExt cx="3244762" cy="1834032"/>
              </a:xfrm>
            </p:grpSpPr>
            <p:sp>
              <p:nvSpPr>
                <p:cNvPr id="19" name="Rectangle 18">
                  <a:extLst>
                    <a:ext uri="{FF2B5EF4-FFF2-40B4-BE49-F238E27FC236}">
                      <a16:creationId xmlns:a16="http://schemas.microsoft.com/office/drawing/2014/main" id="{EA0534A0-0388-4DE8-9534-7CC33BA1A62B}"/>
                    </a:ext>
                  </a:extLst>
                </p:cNvPr>
                <p:cNvSpPr/>
                <p:nvPr/>
              </p:nvSpPr>
              <p:spPr>
                <a:xfrm>
                  <a:off x="1008496" y="2285882"/>
                  <a:ext cx="2736304" cy="16201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800" dirty="0"/>
                    <a:t>121</a:t>
                  </a:r>
                  <a:r>
                    <a:rPr lang="it-IT" sz="1600" dirty="0"/>
                    <a:t> </a:t>
                  </a:r>
                  <a:r>
                    <a:rPr lang="it-IT" dirty="0"/>
                    <a:t>jours</a:t>
                  </a:r>
                  <a:endParaRPr lang="en-GB" dirty="0"/>
                </a:p>
              </p:txBody>
            </p:sp>
            <p:sp>
              <p:nvSpPr>
                <p:cNvPr id="20" name="Rectangle 19">
                  <a:extLst>
                    <a:ext uri="{FF2B5EF4-FFF2-40B4-BE49-F238E27FC236}">
                      <a16:creationId xmlns:a16="http://schemas.microsoft.com/office/drawing/2014/main" id="{6FA25D35-DF6C-4D10-8DED-64B34A9652CC}"/>
                    </a:ext>
                  </a:extLst>
                </p:cNvPr>
                <p:cNvSpPr/>
                <p:nvPr/>
              </p:nvSpPr>
              <p:spPr>
                <a:xfrm>
                  <a:off x="1405980" y="3766430"/>
                  <a:ext cx="2847278" cy="353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400" dirty="0"/>
                    <a:t>dans les tribunaux de seconde instance</a:t>
                  </a:r>
                  <a:endParaRPr lang="en-GB" sz="1400" dirty="0"/>
                </a:p>
              </p:txBody>
            </p:sp>
          </p:grpSp>
        </p:grpSp>
        <p:grpSp>
          <p:nvGrpSpPr>
            <p:cNvPr id="24" name="Group 23">
              <a:extLst>
                <a:ext uri="{FF2B5EF4-FFF2-40B4-BE49-F238E27FC236}">
                  <a16:creationId xmlns:a16="http://schemas.microsoft.com/office/drawing/2014/main" id="{123A11A2-2FD3-499A-A525-D36803B801D1}"/>
                </a:ext>
              </a:extLst>
            </p:cNvPr>
            <p:cNvGrpSpPr/>
            <p:nvPr/>
          </p:nvGrpSpPr>
          <p:grpSpPr>
            <a:xfrm>
              <a:off x="6481192" y="5546757"/>
              <a:ext cx="2008506" cy="1013363"/>
              <a:chOff x="1043608" y="3418052"/>
              <a:chExt cx="3210215" cy="1811015"/>
            </a:xfrm>
          </p:grpSpPr>
          <p:sp>
            <p:nvSpPr>
              <p:cNvPr id="29" name="Rectangle 28">
                <a:extLst>
                  <a:ext uri="{FF2B5EF4-FFF2-40B4-BE49-F238E27FC236}">
                    <a16:creationId xmlns:a16="http://schemas.microsoft.com/office/drawing/2014/main" id="{E1D8DA31-F315-4720-907E-EB1541234F49}"/>
                  </a:ext>
                </a:extLst>
              </p:cNvPr>
              <p:cNvSpPr/>
              <p:nvPr/>
            </p:nvSpPr>
            <p:spPr>
              <a:xfrm>
                <a:off x="1043608" y="3418052"/>
                <a:ext cx="2736304" cy="16201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800" dirty="0"/>
                  <a:t>120</a:t>
                </a:r>
                <a:r>
                  <a:rPr lang="it-IT" dirty="0"/>
                  <a:t> jours</a:t>
                </a:r>
                <a:endParaRPr lang="en-GB" sz="4800" dirty="0"/>
              </a:p>
            </p:txBody>
          </p:sp>
          <p:sp>
            <p:nvSpPr>
              <p:cNvPr id="30" name="Rectangle 29">
                <a:extLst>
                  <a:ext uri="{FF2B5EF4-FFF2-40B4-BE49-F238E27FC236}">
                    <a16:creationId xmlns:a16="http://schemas.microsoft.com/office/drawing/2014/main" id="{E57CFF70-84BA-4345-BC96-91CA35F581D0}"/>
                  </a:ext>
                </a:extLst>
              </p:cNvPr>
              <p:cNvSpPr/>
              <p:nvPr/>
            </p:nvSpPr>
            <p:spPr>
              <a:xfrm>
                <a:off x="1139033" y="4749272"/>
                <a:ext cx="3114790" cy="4797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400" dirty="0"/>
                  <a:t>dans les tribunaux de troisième instance</a:t>
                </a:r>
                <a:endParaRPr lang="en-GB" sz="1400" dirty="0"/>
              </a:p>
            </p:txBody>
          </p:sp>
        </p:grpSp>
      </p:grpSp>
      <p:sp>
        <p:nvSpPr>
          <p:cNvPr id="31" name="Rectangle 30">
            <a:extLst>
              <a:ext uri="{FF2B5EF4-FFF2-40B4-BE49-F238E27FC236}">
                <a16:creationId xmlns:a16="http://schemas.microsoft.com/office/drawing/2014/main" id="{90814748-EE13-4F35-A8B0-F361C33F9292}"/>
              </a:ext>
            </a:extLst>
          </p:cNvPr>
          <p:cNvSpPr/>
          <p:nvPr/>
        </p:nvSpPr>
        <p:spPr>
          <a:xfrm rot="5400000">
            <a:off x="504570" y="6248207"/>
            <a:ext cx="288877" cy="7949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it-IT" sz="1000" dirty="0"/>
              <a:t>Carte 5.19</a:t>
            </a:r>
            <a:endParaRPr lang="en-GB" sz="1000" dirty="0"/>
          </a:p>
        </p:txBody>
      </p:sp>
      <p:pic>
        <p:nvPicPr>
          <p:cNvPr id="8" name="Picture 7">
            <a:extLst>
              <a:ext uri="{FF2B5EF4-FFF2-40B4-BE49-F238E27FC236}">
                <a16:creationId xmlns:a16="http://schemas.microsoft.com/office/drawing/2014/main" id="{2C217AB3-163C-4AD5-B294-B3DA183EDB5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076056" y="5363966"/>
            <a:ext cx="955956" cy="1038257"/>
          </a:xfrm>
          <a:prstGeom prst="rect">
            <a:avLst/>
          </a:prstGeom>
        </p:spPr>
      </p:pic>
    </p:spTree>
    <p:extLst>
      <p:ext uri="{BB962C8B-B14F-4D97-AF65-F5344CB8AC3E}">
        <p14:creationId xmlns:p14="http://schemas.microsoft.com/office/powerpoint/2010/main" val="29625994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4D710A-0B22-41CB-AFC8-984BBE38032E}"/>
              </a:ext>
            </a:extLst>
          </p:cNvPr>
          <p:cNvSpPr>
            <a:spLocks noGrp="1"/>
          </p:cNvSpPr>
          <p:nvPr>
            <p:ph type="sldNum" sz="quarter" idx="12"/>
          </p:nvPr>
        </p:nvSpPr>
        <p:spPr/>
        <p:txBody>
          <a:bodyPr/>
          <a:lstStyle/>
          <a:p>
            <a:fld id="{59A7BB8B-FA3E-48E1-9F4E-D57EC426F849}" type="slidenum">
              <a:rPr lang="fr-FR" smtClean="0"/>
              <a:t>35</a:t>
            </a:fld>
            <a:endParaRPr lang="fr-FR"/>
          </a:p>
        </p:txBody>
      </p:sp>
      <p:sp>
        <p:nvSpPr>
          <p:cNvPr id="6" name="Rectangle 5">
            <a:extLst>
              <a:ext uri="{FF2B5EF4-FFF2-40B4-BE49-F238E27FC236}">
                <a16:creationId xmlns:a16="http://schemas.microsoft.com/office/drawing/2014/main" id="{1622A82A-0DF4-46F7-9FA5-492CDF24E041}"/>
              </a:ext>
            </a:extLst>
          </p:cNvPr>
          <p:cNvSpPr/>
          <p:nvPr/>
        </p:nvSpPr>
        <p:spPr>
          <a:xfrm>
            <a:off x="107504" y="2498878"/>
            <a:ext cx="4042792" cy="603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a:t>2018 </a:t>
            </a:r>
          </a:p>
          <a:p>
            <a:pPr algn="ctr"/>
            <a:r>
              <a:rPr lang="it-IT" dirty="0"/>
              <a:t>Disposition Time (médiane en jours)</a:t>
            </a:r>
          </a:p>
        </p:txBody>
      </p:sp>
      <p:sp>
        <p:nvSpPr>
          <p:cNvPr id="8" name="Rectangle 7">
            <a:extLst>
              <a:ext uri="{FF2B5EF4-FFF2-40B4-BE49-F238E27FC236}">
                <a16:creationId xmlns:a16="http://schemas.microsoft.com/office/drawing/2014/main" id="{F5C6E54A-39B7-40DB-AE84-024B94D28681}"/>
              </a:ext>
            </a:extLst>
          </p:cNvPr>
          <p:cNvSpPr/>
          <p:nvPr/>
        </p:nvSpPr>
        <p:spPr>
          <a:xfrm>
            <a:off x="7740352" y="6103152"/>
            <a:ext cx="1252531" cy="196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000" dirty="0"/>
              <a:t>Graphique 5.2</a:t>
            </a:r>
            <a:endParaRPr lang="en-GB" sz="1000" dirty="0"/>
          </a:p>
        </p:txBody>
      </p:sp>
      <p:pic>
        <p:nvPicPr>
          <p:cNvPr id="9" name="Picture 8">
            <a:extLst>
              <a:ext uri="{FF2B5EF4-FFF2-40B4-BE49-F238E27FC236}">
                <a16:creationId xmlns:a16="http://schemas.microsoft.com/office/drawing/2014/main" id="{99356C3F-ED1B-44E4-BA0B-0930DAFBBC6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704321" y="3231647"/>
            <a:ext cx="4021618" cy="2853175"/>
          </a:xfrm>
          <a:prstGeom prst="rect">
            <a:avLst/>
          </a:prstGeom>
        </p:spPr>
      </p:pic>
      <p:sp>
        <p:nvSpPr>
          <p:cNvPr id="10" name="Rectangle 9">
            <a:extLst>
              <a:ext uri="{FF2B5EF4-FFF2-40B4-BE49-F238E27FC236}">
                <a16:creationId xmlns:a16="http://schemas.microsoft.com/office/drawing/2014/main" id="{60DD439C-09B8-4F58-B78A-7BC7EDD01B75}"/>
              </a:ext>
            </a:extLst>
          </p:cNvPr>
          <p:cNvSpPr/>
          <p:nvPr/>
        </p:nvSpPr>
        <p:spPr>
          <a:xfrm>
            <a:off x="1516206" y="1877836"/>
            <a:ext cx="7808322" cy="603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b="1" dirty="0"/>
              <a:t>Effet de la crise de la Covid-19 sur l'efficacité</a:t>
            </a:r>
            <a:endParaRPr lang="en-GB" sz="2800" b="1" dirty="0"/>
          </a:p>
        </p:txBody>
      </p:sp>
      <p:sp>
        <p:nvSpPr>
          <p:cNvPr id="11" name="Rectangle 10">
            <a:extLst>
              <a:ext uri="{FF2B5EF4-FFF2-40B4-BE49-F238E27FC236}">
                <a16:creationId xmlns:a16="http://schemas.microsoft.com/office/drawing/2014/main" id="{B89D3371-0C8E-4CBF-AA0D-BF85100D1F0B}"/>
              </a:ext>
            </a:extLst>
          </p:cNvPr>
          <p:cNvSpPr/>
          <p:nvPr/>
        </p:nvSpPr>
        <p:spPr>
          <a:xfrm>
            <a:off x="4427984" y="2511917"/>
            <a:ext cx="4042792" cy="603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a:t>2020</a:t>
            </a:r>
          </a:p>
          <a:p>
            <a:pPr algn="ctr"/>
            <a:r>
              <a:rPr lang="it-IT" dirty="0"/>
              <a:t>Disposition Time (médiane en jours)</a:t>
            </a:r>
          </a:p>
        </p:txBody>
      </p:sp>
      <p:cxnSp>
        <p:nvCxnSpPr>
          <p:cNvPr id="13" name="Straight Connector 12">
            <a:extLst>
              <a:ext uri="{FF2B5EF4-FFF2-40B4-BE49-F238E27FC236}">
                <a16:creationId xmlns:a16="http://schemas.microsoft.com/office/drawing/2014/main" id="{26D6261E-44A4-4B79-8906-679794D96DC8}"/>
              </a:ext>
            </a:extLst>
          </p:cNvPr>
          <p:cNvCxnSpPr>
            <a:cxnSpLocks/>
          </p:cNvCxnSpPr>
          <p:nvPr/>
        </p:nvCxnSpPr>
        <p:spPr>
          <a:xfrm>
            <a:off x="2431689" y="4077072"/>
            <a:ext cx="4476112" cy="0"/>
          </a:xfrm>
          <a:prstGeom prst="line">
            <a:avLst/>
          </a:prstGeom>
          <a:ln>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92BCE60-2705-406A-BD46-86BADA0381F8}"/>
              </a:ext>
            </a:extLst>
          </p:cNvPr>
          <p:cNvCxnSpPr>
            <a:cxnSpLocks/>
          </p:cNvCxnSpPr>
          <p:nvPr/>
        </p:nvCxnSpPr>
        <p:spPr>
          <a:xfrm>
            <a:off x="1187624" y="4365104"/>
            <a:ext cx="4536504" cy="0"/>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CC1A16E-FE88-4D7C-8C99-DEF7A9F42C70}"/>
              </a:ext>
            </a:extLst>
          </p:cNvPr>
          <p:cNvCxnSpPr>
            <a:cxnSpLocks/>
          </p:cNvCxnSpPr>
          <p:nvPr/>
        </p:nvCxnSpPr>
        <p:spPr>
          <a:xfrm>
            <a:off x="3455876" y="4825770"/>
            <a:ext cx="4500500" cy="0"/>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16" name="Chart 15">
            <a:extLst>
              <a:ext uri="{FF2B5EF4-FFF2-40B4-BE49-F238E27FC236}">
                <a16:creationId xmlns:a16="http://schemas.microsoft.com/office/drawing/2014/main" id="{F9F696A6-BD5E-452D-B098-F314D94777A3}"/>
              </a:ext>
            </a:extLst>
          </p:cNvPr>
          <p:cNvGraphicFramePr>
            <a:graphicFrameLocks/>
          </p:cNvGraphicFramePr>
          <p:nvPr>
            <p:extLst>
              <p:ext uri="{D42A27DB-BD31-4B8C-83A1-F6EECF244321}">
                <p14:modId xmlns:p14="http://schemas.microsoft.com/office/powerpoint/2010/main" val="2222930156"/>
              </p:ext>
            </p:extLst>
          </p:nvPr>
        </p:nvGraphicFramePr>
        <p:xfrm>
          <a:off x="418061" y="3200842"/>
          <a:ext cx="3869690" cy="30003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841287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4D710A-0B22-41CB-AFC8-984BBE38032E}"/>
              </a:ext>
            </a:extLst>
          </p:cNvPr>
          <p:cNvSpPr>
            <a:spLocks noGrp="1"/>
          </p:cNvSpPr>
          <p:nvPr>
            <p:ph type="sldNum" sz="quarter" idx="12"/>
          </p:nvPr>
        </p:nvSpPr>
        <p:spPr/>
        <p:txBody>
          <a:bodyPr/>
          <a:lstStyle/>
          <a:p>
            <a:fld id="{59A7BB8B-FA3E-48E1-9F4E-D57EC426F849}" type="slidenum">
              <a:rPr lang="fr-FR" smtClean="0"/>
              <a:t>36</a:t>
            </a:fld>
            <a:endParaRPr lang="fr-FR"/>
          </a:p>
        </p:txBody>
      </p:sp>
      <p:sp>
        <p:nvSpPr>
          <p:cNvPr id="6" name="Rectangle 5">
            <a:extLst>
              <a:ext uri="{FF2B5EF4-FFF2-40B4-BE49-F238E27FC236}">
                <a16:creationId xmlns:a16="http://schemas.microsoft.com/office/drawing/2014/main" id="{1622A82A-0DF4-46F7-9FA5-492CDF24E041}"/>
              </a:ext>
            </a:extLst>
          </p:cNvPr>
          <p:cNvSpPr/>
          <p:nvPr/>
        </p:nvSpPr>
        <p:spPr>
          <a:xfrm>
            <a:off x="2465958" y="2481170"/>
            <a:ext cx="4042792" cy="603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Indice TIC par catégorie</a:t>
            </a:r>
          </a:p>
        </p:txBody>
      </p:sp>
      <p:sp>
        <p:nvSpPr>
          <p:cNvPr id="10" name="Rectangle 9">
            <a:extLst>
              <a:ext uri="{FF2B5EF4-FFF2-40B4-BE49-F238E27FC236}">
                <a16:creationId xmlns:a16="http://schemas.microsoft.com/office/drawing/2014/main" id="{60DD439C-09B8-4F58-B78A-7BC7EDD01B75}"/>
              </a:ext>
            </a:extLst>
          </p:cNvPr>
          <p:cNvSpPr/>
          <p:nvPr/>
        </p:nvSpPr>
        <p:spPr>
          <a:xfrm>
            <a:off x="1516206" y="1877836"/>
            <a:ext cx="7250484" cy="603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b="1" dirty="0"/>
              <a:t>Effet de la crise de la Covid-19 sur l'indice TIC</a:t>
            </a:r>
          </a:p>
        </p:txBody>
      </p:sp>
      <p:graphicFrame>
        <p:nvGraphicFramePr>
          <p:cNvPr id="7" name="Chart 6">
            <a:extLst>
              <a:ext uri="{FF2B5EF4-FFF2-40B4-BE49-F238E27FC236}">
                <a16:creationId xmlns:a16="http://schemas.microsoft.com/office/drawing/2014/main" id="{4288BEC1-0824-414B-8B89-5039522AB269}"/>
              </a:ext>
            </a:extLst>
          </p:cNvPr>
          <p:cNvGraphicFramePr>
            <a:graphicFrameLocks/>
          </p:cNvGraphicFramePr>
          <p:nvPr>
            <p:extLst>
              <p:ext uri="{D42A27DB-BD31-4B8C-83A1-F6EECF244321}">
                <p14:modId xmlns:p14="http://schemas.microsoft.com/office/powerpoint/2010/main" val="2219482175"/>
              </p:ext>
            </p:extLst>
          </p:nvPr>
        </p:nvGraphicFramePr>
        <p:xfrm>
          <a:off x="2679700" y="3190381"/>
          <a:ext cx="3873500" cy="31845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618536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FC95BB5-BEBE-45ED-9CDD-FAE4C8567C09}"/>
              </a:ext>
            </a:extLst>
          </p:cNvPr>
          <p:cNvSpPr>
            <a:spLocks noGrp="1"/>
          </p:cNvSpPr>
          <p:nvPr>
            <p:ph type="sldNum" sz="quarter" idx="12"/>
          </p:nvPr>
        </p:nvSpPr>
        <p:spPr/>
        <p:txBody>
          <a:bodyPr/>
          <a:lstStyle/>
          <a:p>
            <a:fld id="{59A7BB8B-FA3E-48E1-9F4E-D57EC426F849}" type="slidenum">
              <a:rPr lang="fr-FR" smtClean="0"/>
              <a:t>37</a:t>
            </a:fld>
            <a:endParaRPr lang="fr-FR"/>
          </a:p>
        </p:txBody>
      </p:sp>
      <p:sp>
        <p:nvSpPr>
          <p:cNvPr id="3" name="Rectangle 2">
            <a:extLst>
              <a:ext uri="{FF2B5EF4-FFF2-40B4-BE49-F238E27FC236}">
                <a16:creationId xmlns:a16="http://schemas.microsoft.com/office/drawing/2014/main" id="{1F2B97F6-37B0-4F42-B2F7-603ED1709334}"/>
              </a:ext>
            </a:extLst>
          </p:cNvPr>
          <p:cNvSpPr/>
          <p:nvPr/>
        </p:nvSpPr>
        <p:spPr>
          <a:xfrm>
            <a:off x="1403648" y="1832035"/>
            <a:ext cx="6696744" cy="4524315"/>
          </a:xfrm>
          <a:prstGeom prst="rect">
            <a:avLst/>
          </a:prstGeom>
          <a:ln w="57150">
            <a:noFill/>
          </a:ln>
        </p:spPr>
        <p:txBody>
          <a:bodyPr wrap="square">
            <a:spAutoFit/>
          </a:bodyPr>
          <a:lstStyle/>
          <a:p>
            <a:pPr algn="just">
              <a:spcAft>
                <a:spcPts val="0"/>
              </a:spcAft>
            </a:pPr>
            <a:r>
              <a:rPr lang="fr-FR" sz="2400" dirty="0">
                <a:solidFill>
                  <a:schemeClr val="bg1"/>
                </a:solidFill>
                <a:latin typeface="+mj-lt"/>
                <a:ea typeface="Calibri" panose="020F0502020204030204" pitchFamily="34" charset="0"/>
              </a:rPr>
              <a:t>LIENS UTILES</a:t>
            </a:r>
          </a:p>
          <a:p>
            <a:pPr algn="just">
              <a:spcAft>
                <a:spcPts val="0"/>
              </a:spcAft>
            </a:pPr>
            <a:endParaRPr lang="fr-FR" sz="2400" dirty="0">
              <a:solidFill>
                <a:schemeClr val="bg1"/>
              </a:solidFill>
              <a:latin typeface="+mj-lt"/>
              <a:ea typeface="Calibri" panose="020F0502020204030204" pitchFamily="34" charset="0"/>
            </a:endParaRPr>
          </a:p>
          <a:p>
            <a:pPr marL="906780" indent="-457200" algn="just">
              <a:spcAft>
                <a:spcPts val="0"/>
              </a:spcAft>
              <a:buFontTx/>
              <a:buChar char="-"/>
            </a:pPr>
            <a:r>
              <a:rPr lang="en-GB" sz="2400" dirty="0">
                <a:solidFill>
                  <a:schemeClr val="bg1"/>
                </a:solidFill>
                <a:latin typeface="+mj-lt"/>
                <a:ea typeface="Calibri" panose="020F0502020204030204" pitchFamily="34" charset="0"/>
              </a:rPr>
              <a:t>Note de </a:t>
            </a:r>
            <a:r>
              <a:rPr lang="en-GB" sz="2400" dirty="0" err="1">
                <a:solidFill>
                  <a:schemeClr val="bg1"/>
                </a:solidFill>
                <a:latin typeface="+mj-lt"/>
                <a:ea typeface="Calibri" panose="020F0502020204030204" pitchFamily="34" charset="0"/>
              </a:rPr>
              <a:t>présentation</a:t>
            </a:r>
            <a:r>
              <a:rPr lang="en-GB" sz="2400" dirty="0">
                <a:solidFill>
                  <a:schemeClr val="bg1"/>
                </a:solidFill>
                <a:latin typeface="+mj-lt"/>
                <a:ea typeface="Calibri" panose="020F0502020204030204" pitchFamily="34" charset="0"/>
              </a:rPr>
              <a:t> </a:t>
            </a:r>
            <a:r>
              <a:rPr lang="en-GB" sz="2400" u="sng" dirty="0">
                <a:solidFill>
                  <a:srgbClr val="1788F9"/>
                </a:solidFill>
                <a:ea typeface="Calibri" panose="020F0502020204030204" pitchFamily="34" charset="0"/>
              </a:rPr>
              <a:t>lien</a:t>
            </a:r>
            <a:endParaRPr lang="en-GB" sz="2400" dirty="0">
              <a:solidFill>
                <a:schemeClr val="bg1"/>
              </a:solidFill>
              <a:latin typeface="+mj-lt"/>
              <a:ea typeface="Calibri" panose="020F0502020204030204" pitchFamily="34" charset="0"/>
            </a:endParaRPr>
          </a:p>
          <a:p>
            <a:pPr marL="449580" algn="just">
              <a:spcAft>
                <a:spcPts val="0"/>
              </a:spcAft>
            </a:pPr>
            <a:endParaRPr lang="en-GB" sz="2400" dirty="0">
              <a:solidFill>
                <a:schemeClr val="bg1"/>
              </a:solidFill>
              <a:latin typeface="+mj-lt"/>
              <a:ea typeface="Calibri" panose="020F0502020204030204" pitchFamily="34" charset="0"/>
            </a:endParaRPr>
          </a:p>
          <a:p>
            <a:pPr marL="906780" indent="-457200" algn="just">
              <a:spcAft>
                <a:spcPts val="0"/>
              </a:spcAft>
              <a:buFontTx/>
              <a:buChar char="-"/>
            </a:pPr>
            <a:r>
              <a:rPr lang="en-GB" sz="2400" dirty="0">
                <a:solidFill>
                  <a:schemeClr val="bg1"/>
                </a:solidFill>
                <a:latin typeface="+mj-lt"/>
                <a:ea typeface="Calibri" panose="020F0502020204030204" pitchFamily="34" charset="0"/>
              </a:rPr>
              <a:t>Dossier </a:t>
            </a:r>
            <a:r>
              <a:rPr lang="en-GB" sz="2400" dirty="0" err="1">
                <a:solidFill>
                  <a:schemeClr val="bg1"/>
                </a:solidFill>
                <a:latin typeface="+mj-lt"/>
                <a:ea typeface="Calibri" panose="020F0502020204030204" pitchFamily="34" charset="0"/>
              </a:rPr>
              <a:t>spécial</a:t>
            </a:r>
            <a:r>
              <a:rPr lang="en-GB" sz="2400" dirty="0">
                <a:solidFill>
                  <a:schemeClr val="bg1"/>
                </a:solidFill>
                <a:latin typeface="+mj-lt"/>
                <a:ea typeface="Calibri" panose="020F0502020204030204" pitchFamily="34" charset="0"/>
              </a:rPr>
              <a:t> </a:t>
            </a:r>
            <a:r>
              <a:rPr lang="en-GB" sz="2400" u="sng" dirty="0">
                <a:solidFill>
                  <a:srgbClr val="1788F9"/>
                </a:solidFill>
                <a:ea typeface="Calibri" panose="020F0502020204030204" pitchFamily="34" charset="0"/>
              </a:rPr>
              <a:t>lien </a:t>
            </a:r>
            <a:endParaRPr lang="en-GB" sz="2400" dirty="0">
              <a:solidFill>
                <a:schemeClr val="bg1"/>
              </a:solidFill>
              <a:latin typeface="+mj-lt"/>
              <a:ea typeface="Calibri" panose="020F0502020204030204" pitchFamily="34" charset="0"/>
            </a:endParaRPr>
          </a:p>
          <a:p>
            <a:pPr marL="449580" algn="just">
              <a:spcAft>
                <a:spcPts val="0"/>
              </a:spcAft>
            </a:pPr>
            <a:endParaRPr lang="en-GB" sz="2400" dirty="0">
              <a:solidFill>
                <a:schemeClr val="bg1"/>
              </a:solidFill>
              <a:latin typeface="+mj-lt"/>
              <a:ea typeface="Calibri" panose="020F0502020204030204" pitchFamily="34" charset="0"/>
            </a:endParaRPr>
          </a:p>
          <a:p>
            <a:pPr marL="906780" indent="-457200" algn="just">
              <a:spcAft>
                <a:spcPts val="0"/>
              </a:spcAft>
              <a:buFontTx/>
              <a:buChar char="-"/>
            </a:pPr>
            <a:r>
              <a:rPr lang="en-GB" sz="2400" dirty="0" err="1">
                <a:solidFill>
                  <a:schemeClr val="bg1"/>
                </a:solidFill>
                <a:latin typeface="+mj-lt"/>
                <a:ea typeface="Calibri" panose="020F0502020204030204" pitchFamily="34" charset="0"/>
              </a:rPr>
              <a:t>Partie</a:t>
            </a:r>
            <a:r>
              <a:rPr lang="en-GB" sz="2400" dirty="0">
                <a:solidFill>
                  <a:schemeClr val="bg1"/>
                </a:solidFill>
                <a:latin typeface="+mj-lt"/>
                <a:ea typeface="Calibri" panose="020F0502020204030204" pitchFamily="34" charset="0"/>
              </a:rPr>
              <a:t> 1: </a:t>
            </a:r>
            <a:r>
              <a:rPr lang="en-GB" sz="2400" u="sng" dirty="0">
                <a:solidFill>
                  <a:srgbClr val="1788F9"/>
                </a:solidFill>
                <a:latin typeface="+mj-lt"/>
                <a:ea typeface="Calibri" panose="020F0502020204030204" pitchFamily="34" charset="0"/>
              </a:rPr>
              <a:t>Tableaux, graphiques et analyses</a:t>
            </a:r>
          </a:p>
          <a:p>
            <a:pPr marL="906780" indent="-457200" algn="just">
              <a:spcAft>
                <a:spcPts val="0"/>
              </a:spcAft>
              <a:buFontTx/>
              <a:buChar char="-"/>
            </a:pPr>
            <a:endParaRPr lang="en-GB" sz="2400" dirty="0">
              <a:latin typeface="+mj-lt"/>
              <a:ea typeface="Calibri" panose="020F0502020204030204" pitchFamily="34" charset="0"/>
            </a:endParaRPr>
          </a:p>
          <a:p>
            <a:pPr marL="906780" indent="-457200" algn="just">
              <a:spcAft>
                <a:spcPts val="0"/>
              </a:spcAft>
              <a:buFontTx/>
              <a:buChar char="-"/>
            </a:pPr>
            <a:r>
              <a:rPr lang="en-GB" sz="2400" dirty="0" err="1">
                <a:solidFill>
                  <a:schemeClr val="bg1"/>
                </a:solidFill>
                <a:latin typeface="+mj-lt"/>
                <a:ea typeface="Calibri" panose="020F0502020204030204" pitchFamily="34" charset="0"/>
              </a:rPr>
              <a:t>Partie</a:t>
            </a:r>
            <a:r>
              <a:rPr lang="en-GB" sz="2400" dirty="0">
                <a:solidFill>
                  <a:schemeClr val="bg1"/>
                </a:solidFill>
                <a:latin typeface="+mj-lt"/>
                <a:ea typeface="Calibri" panose="020F0502020204030204" pitchFamily="34" charset="0"/>
              </a:rPr>
              <a:t> 2: </a:t>
            </a:r>
            <a:r>
              <a:rPr lang="en-GB" sz="2400" u="sng" dirty="0">
                <a:solidFill>
                  <a:srgbClr val="1788F9"/>
                </a:solidFill>
                <a:latin typeface="+mj-lt"/>
                <a:ea typeface="Calibri" panose="020F0502020204030204" pitchFamily="34" charset="0"/>
              </a:rPr>
              <a:t>Fiches pays</a:t>
            </a:r>
          </a:p>
          <a:p>
            <a:pPr marL="906780" indent="-457200" algn="just">
              <a:spcAft>
                <a:spcPts val="0"/>
              </a:spcAft>
              <a:buFontTx/>
              <a:buChar char="-"/>
            </a:pPr>
            <a:endParaRPr lang="en-GB" sz="2400" dirty="0">
              <a:latin typeface="+mj-lt"/>
              <a:ea typeface="Calibri" panose="020F0502020204030204" pitchFamily="34" charset="0"/>
            </a:endParaRPr>
          </a:p>
          <a:p>
            <a:pPr marL="906780" indent="-457200" algn="just">
              <a:spcAft>
                <a:spcPts val="0"/>
              </a:spcAft>
              <a:buFontTx/>
              <a:buChar char="-"/>
            </a:pPr>
            <a:r>
              <a:rPr lang="en-GB" sz="2400" dirty="0" err="1">
                <a:solidFill>
                  <a:schemeClr val="bg1"/>
                </a:solidFill>
                <a:latin typeface="+mj-lt"/>
                <a:ea typeface="Calibri" panose="020F0502020204030204" pitchFamily="34" charset="0"/>
              </a:rPr>
              <a:t>Partie</a:t>
            </a:r>
            <a:r>
              <a:rPr lang="en-GB" sz="2400" dirty="0">
                <a:solidFill>
                  <a:schemeClr val="bg1"/>
                </a:solidFill>
                <a:latin typeface="+mj-lt"/>
                <a:ea typeface="Calibri" panose="020F0502020204030204" pitchFamily="34" charset="0"/>
              </a:rPr>
              <a:t> 3: </a:t>
            </a:r>
            <a:r>
              <a:rPr lang="en-GB" sz="2400" u="sng" dirty="0">
                <a:solidFill>
                  <a:srgbClr val="1788F9"/>
                </a:solidFill>
                <a:latin typeface="+mj-lt"/>
              </a:rPr>
              <a:t>Base de données </a:t>
            </a:r>
            <a:r>
              <a:rPr lang="en-GB" sz="2400" u="sng" dirty="0">
                <a:solidFill>
                  <a:srgbClr val="1788F9"/>
                </a:solidFill>
                <a:latin typeface="+mj-lt"/>
                <a:ea typeface="Calibri" panose="020F0502020204030204" pitchFamily="34" charset="0"/>
              </a:rPr>
              <a:t>CEPEJ-STAT</a:t>
            </a:r>
          </a:p>
          <a:p>
            <a:pPr marL="449580" algn="just">
              <a:spcAft>
                <a:spcPts val="0"/>
              </a:spcAft>
            </a:pPr>
            <a:endParaRPr lang="en-GB" sz="2400" dirty="0">
              <a:latin typeface="+mj-lt"/>
              <a:ea typeface="Calibri" panose="020F0502020204030204" pitchFamily="34" charset="0"/>
            </a:endParaRPr>
          </a:p>
        </p:txBody>
      </p:sp>
    </p:spTree>
    <p:extLst>
      <p:ext uri="{BB962C8B-B14F-4D97-AF65-F5344CB8AC3E}">
        <p14:creationId xmlns:p14="http://schemas.microsoft.com/office/powerpoint/2010/main" val="39347214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569D617-1E97-481C-BF14-F83A31B30295}"/>
              </a:ext>
            </a:extLst>
          </p:cNvPr>
          <p:cNvSpPr>
            <a:spLocks noGrp="1"/>
          </p:cNvSpPr>
          <p:nvPr>
            <p:ph type="sldNum" sz="quarter" idx="12"/>
          </p:nvPr>
        </p:nvSpPr>
        <p:spPr/>
        <p:txBody>
          <a:bodyPr/>
          <a:lstStyle/>
          <a:p>
            <a:fld id="{59A7BB8B-FA3E-48E1-9F4E-D57EC426F849}" type="slidenum">
              <a:rPr lang="fr-FR" smtClean="0"/>
              <a:t>38</a:t>
            </a:fld>
            <a:endParaRPr lang="fr-FR"/>
          </a:p>
        </p:txBody>
      </p:sp>
      <p:sp>
        <p:nvSpPr>
          <p:cNvPr id="3" name="Rectangle 2">
            <a:extLst>
              <a:ext uri="{FF2B5EF4-FFF2-40B4-BE49-F238E27FC236}">
                <a16:creationId xmlns:a16="http://schemas.microsoft.com/office/drawing/2014/main" id="{F00906AE-8F6A-42F0-977C-F1F2E49136F8}"/>
              </a:ext>
            </a:extLst>
          </p:cNvPr>
          <p:cNvSpPr/>
          <p:nvPr/>
        </p:nvSpPr>
        <p:spPr>
          <a:xfrm>
            <a:off x="2177734" y="3284984"/>
            <a:ext cx="4788532" cy="1368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8000" dirty="0"/>
              <a:t>Merci</a:t>
            </a:r>
            <a:endParaRPr lang="en-GB" sz="8000" dirty="0"/>
          </a:p>
        </p:txBody>
      </p:sp>
    </p:spTree>
    <p:extLst>
      <p:ext uri="{BB962C8B-B14F-4D97-AF65-F5344CB8AC3E}">
        <p14:creationId xmlns:p14="http://schemas.microsoft.com/office/powerpoint/2010/main" val="39232973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59A7BB8B-FA3E-48E1-9F4E-D57EC426F849}" type="slidenum">
              <a:rPr lang="fr-FR" smtClean="0"/>
              <a:t>39</a:t>
            </a:fld>
            <a:endParaRPr lang="fr-FR"/>
          </a:p>
        </p:txBody>
      </p:sp>
      <p:sp>
        <p:nvSpPr>
          <p:cNvPr id="3" name="AutoShape 2" descr="Résultat de recherche d'images pour &quot;facebook icon&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 name="AutoShape 4" descr="Résultat de recherche d'images pour &quot;facebook icon&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nvGrpSpPr>
          <p:cNvPr id="9" name="Group 8">
            <a:extLst>
              <a:ext uri="{FF2B5EF4-FFF2-40B4-BE49-F238E27FC236}">
                <a16:creationId xmlns:a16="http://schemas.microsoft.com/office/drawing/2014/main" id="{CE406575-D4A1-4A77-988A-6165218B7072}"/>
              </a:ext>
            </a:extLst>
          </p:cNvPr>
          <p:cNvGrpSpPr/>
          <p:nvPr/>
        </p:nvGrpSpPr>
        <p:grpSpPr>
          <a:xfrm>
            <a:off x="1481985" y="3950304"/>
            <a:ext cx="8716451" cy="587807"/>
            <a:chOff x="715581" y="4065329"/>
            <a:chExt cx="8716451" cy="587807"/>
          </a:xfrm>
        </p:grpSpPr>
        <p:sp>
          <p:nvSpPr>
            <p:cNvPr id="7" name="Zone de texte 2"/>
            <p:cNvSpPr txBox="1">
              <a:spLocks noChangeArrowheads="1"/>
            </p:cNvSpPr>
            <p:nvPr/>
          </p:nvSpPr>
          <p:spPr bwMode="auto">
            <a:xfrm>
              <a:off x="1403648" y="4077072"/>
              <a:ext cx="8028384" cy="531495"/>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fr-FR" sz="3600" b="1" dirty="0">
                  <a:solidFill>
                    <a:schemeClr val="bg1"/>
                  </a:solidFill>
                  <a:effectLst>
                    <a:outerShdw blurRad="38100" dist="38100" dir="2700000" algn="tl">
                      <a:srgbClr val="000000">
                        <a:alpha val="43137"/>
                      </a:srgbClr>
                    </a:outerShdw>
                  </a:effectLst>
                  <a:latin typeface="+mj-lt"/>
                  <a:ea typeface="Calibri"/>
                  <a:cs typeface="Times New Roman"/>
                </a:rPr>
                <a:t>CEPEJ Conseil de l’Europe</a:t>
              </a:r>
              <a:endParaRPr lang="fr-FR" sz="3600" dirty="0">
                <a:solidFill>
                  <a:schemeClr val="bg1"/>
                </a:solidFill>
                <a:effectLst>
                  <a:outerShdw blurRad="38100" dist="38100" dir="2700000" algn="tl">
                    <a:srgbClr val="000000">
                      <a:alpha val="43137"/>
                    </a:srgbClr>
                  </a:outerShdw>
                </a:effectLst>
                <a:latin typeface="+mj-lt"/>
                <a:ea typeface="Calibri"/>
                <a:cs typeface="Times New Roman"/>
              </a:endParaRPr>
            </a:p>
          </p:txBody>
        </p:sp>
        <p:pic>
          <p:nvPicPr>
            <p:cNvPr id="5126" name="Picture 6" descr="Afficher l'image d'origi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5581" y="4065329"/>
              <a:ext cx="587807" cy="58780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9">
            <a:extLst>
              <a:ext uri="{FF2B5EF4-FFF2-40B4-BE49-F238E27FC236}">
                <a16:creationId xmlns:a16="http://schemas.microsoft.com/office/drawing/2014/main" id="{248F1C14-E671-414E-9E2B-CE76816E93C0}"/>
              </a:ext>
            </a:extLst>
          </p:cNvPr>
          <p:cNvGrpSpPr/>
          <p:nvPr/>
        </p:nvGrpSpPr>
        <p:grpSpPr>
          <a:xfrm>
            <a:off x="1483834" y="5056759"/>
            <a:ext cx="8752964" cy="648072"/>
            <a:chOff x="715580" y="5157192"/>
            <a:chExt cx="8752964" cy="648072"/>
          </a:xfrm>
        </p:grpSpPr>
        <p:sp>
          <p:nvSpPr>
            <p:cNvPr id="8" name="Zone de texte 2"/>
            <p:cNvSpPr txBox="1">
              <a:spLocks noChangeArrowheads="1"/>
            </p:cNvSpPr>
            <p:nvPr/>
          </p:nvSpPr>
          <p:spPr bwMode="auto">
            <a:xfrm>
              <a:off x="1440160" y="5157192"/>
              <a:ext cx="8028384" cy="531495"/>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fr-FR" sz="3600" b="1" dirty="0">
                  <a:solidFill>
                    <a:schemeClr val="bg1"/>
                  </a:solidFill>
                  <a:effectLst>
                    <a:outerShdw blurRad="38100" dist="38100" dir="2700000" algn="tl">
                      <a:srgbClr val="000000">
                        <a:alpha val="43137"/>
                      </a:srgbClr>
                    </a:outerShdw>
                  </a:effectLst>
                  <a:latin typeface="+mj-lt"/>
                  <a:ea typeface="Calibri"/>
                  <a:cs typeface="Times New Roman"/>
                </a:rPr>
                <a:t>@</a:t>
              </a:r>
              <a:r>
                <a:rPr lang="fr-FR" sz="3600" b="1" dirty="0" err="1">
                  <a:solidFill>
                    <a:schemeClr val="bg1"/>
                  </a:solidFill>
                  <a:effectLst>
                    <a:outerShdw blurRad="38100" dist="38100" dir="2700000" algn="tl">
                      <a:srgbClr val="000000">
                        <a:alpha val="43137"/>
                      </a:srgbClr>
                    </a:outerShdw>
                  </a:effectLst>
                  <a:latin typeface="+mj-lt"/>
                  <a:ea typeface="Calibri"/>
                  <a:cs typeface="Times New Roman"/>
                </a:rPr>
                <a:t>CEPEJ_CoE</a:t>
              </a:r>
              <a:endParaRPr lang="fr-FR" sz="3600" dirty="0">
                <a:solidFill>
                  <a:schemeClr val="bg1"/>
                </a:solidFill>
                <a:effectLst>
                  <a:outerShdw blurRad="38100" dist="38100" dir="2700000" algn="tl">
                    <a:srgbClr val="000000">
                      <a:alpha val="43137"/>
                    </a:srgbClr>
                  </a:outerShdw>
                </a:effectLst>
                <a:latin typeface="+mj-lt"/>
                <a:ea typeface="Calibri"/>
                <a:cs typeface="Times New Roman"/>
              </a:endParaRPr>
            </a:p>
          </p:txBody>
        </p:sp>
        <p:pic>
          <p:nvPicPr>
            <p:cNvPr id="5128" name="Picture 8" descr="Afficher l'image d'origi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5580" y="5217457"/>
              <a:ext cx="587807" cy="58780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a:extLst>
              <a:ext uri="{FF2B5EF4-FFF2-40B4-BE49-F238E27FC236}">
                <a16:creationId xmlns:a16="http://schemas.microsoft.com/office/drawing/2014/main" id="{A5D8AB62-7C98-4C82-92E4-63AF613C373C}"/>
              </a:ext>
            </a:extLst>
          </p:cNvPr>
          <p:cNvGrpSpPr/>
          <p:nvPr/>
        </p:nvGrpSpPr>
        <p:grpSpPr>
          <a:xfrm>
            <a:off x="1475656" y="2708920"/>
            <a:ext cx="8688198" cy="587806"/>
            <a:chOff x="1463914" y="2841194"/>
            <a:chExt cx="8688198" cy="587806"/>
          </a:xfrm>
        </p:grpSpPr>
        <p:sp>
          <p:nvSpPr>
            <p:cNvPr id="6" name="Zone de texte 2"/>
            <p:cNvSpPr txBox="1">
              <a:spLocks noChangeArrowheads="1"/>
            </p:cNvSpPr>
            <p:nvPr/>
          </p:nvSpPr>
          <p:spPr bwMode="auto">
            <a:xfrm>
              <a:off x="2123728" y="2846909"/>
              <a:ext cx="8028384" cy="531495"/>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fr-FR" sz="3600" b="1" dirty="0">
                  <a:solidFill>
                    <a:schemeClr val="bg1"/>
                  </a:solidFill>
                  <a:effectLst>
                    <a:outerShdw blurRad="38100" dist="38100" dir="2700000" algn="tl">
                      <a:srgbClr val="000000">
                        <a:alpha val="43137"/>
                      </a:srgbClr>
                    </a:outerShdw>
                  </a:effectLst>
                  <a:latin typeface="+mj-lt"/>
                  <a:ea typeface="Calibri"/>
                  <a:cs typeface="Times New Roman"/>
                </a:rPr>
                <a:t>https://www.coe.int/fr/web/cepej</a:t>
              </a:r>
              <a:endParaRPr lang="fr-FR" sz="3600" dirty="0">
                <a:solidFill>
                  <a:schemeClr val="bg1"/>
                </a:solidFill>
                <a:effectLst>
                  <a:outerShdw blurRad="38100" dist="38100" dir="2700000" algn="tl">
                    <a:srgbClr val="000000">
                      <a:alpha val="43137"/>
                    </a:srgbClr>
                  </a:outerShdw>
                </a:effectLst>
                <a:latin typeface="+mj-lt"/>
                <a:ea typeface="Calibri"/>
                <a:cs typeface="Times New Roman"/>
              </a:endParaRPr>
            </a:p>
          </p:txBody>
        </p:sp>
        <p:pic>
          <p:nvPicPr>
            <p:cNvPr id="5130" name="Picture 10" descr="Afficher l'image d'origin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63914" y="2841194"/>
              <a:ext cx="587806" cy="58780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49510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A4CFD8-42C9-41DA-8E99-8299B3CB226C}"/>
              </a:ext>
            </a:extLst>
          </p:cNvPr>
          <p:cNvSpPr>
            <a:spLocks noGrp="1"/>
          </p:cNvSpPr>
          <p:nvPr>
            <p:ph type="sldNum" sz="quarter" idx="12"/>
          </p:nvPr>
        </p:nvSpPr>
        <p:spPr/>
        <p:txBody>
          <a:bodyPr/>
          <a:lstStyle/>
          <a:p>
            <a:fld id="{59A7BB8B-FA3E-48E1-9F4E-D57EC426F849}" type="slidenum">
              <a:rPr lang="fr-FR" smtClean="0"/>
              <a:t>4</a:t>
            </a:fld>
            <a:endParaRPr lang="fr-FR"/>
          </a:p>
        </p:txBody>
      </p:sp>
      <p:sp>
        <p:nvSpPr>
          <p:cNvPr id="4" name="Rectangle 3">
            <a:extLst>
              <a:ext uri="{FF2B5EF4-FFF2-40B4-BE49-F238E27FC236}">
                <a16:creationId xmlns:a16="http://schemas.microsoft.com/office/drawing/2014/main" id="{E0A8D861-804E-418C-9E1A-57E75A76AE10}"/>
              </a:ext>
            </a:extLst>
          </p:cNvPr>
          <p:cNvSpPr/>
          <p:nvPr/>
        </p:nvSpPr>
        <p:spPr>
          <a:xfrm>
            <a:off x="1259632" y="1772816"/>
            <a:ext cx="5688632"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u="sng" dirty="0"/>
              <a:t>Tableaux, graphiques et analyses (1ère partie)</a:t>
            </a:r>
            <a:endParaRPr lang="en-GB" sz="2000" b="1" u="sng" dirty="0"/>
          </a:p>
        </p:txBody>
      </p:sp>
      <p:graphicFrame>
        <p:nvGraphicFramePr>
          <p:cNvPr id="6" name="Diagram 5">
            <a:extLst>
              <a:ext uri="{FF2B5EF4-FFF2-40B4-BE49-F238E27FC236}">
                <a16:creationId xmlns:a16="http://schemas.microsoft.com/office/drawing/2014/main" id="{6A38E8FE-A48F-412E-A631-5C826CBB44DC}"/>
              </a:ext>
            </a:extLst>
          </p:cNvPr>
          <p:cNvGraphicFramePr/>
          <p:nvPr>
            <p:extLst>
              <p:ext uri="{D42A27DB-BD31-4B8C-83A1-F6EECF244321}">
                <p14:modId xmlns:p14="http://schemas.microsoft.com/office/powerpoint/2010/main" val="3541957118"/>
              </p:ext>
            </p:extLst>
          </p:nvPr>
        </p:nvGraphicFramePr>
        <p:xfrm>
          <a:off x="954962" y="270761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DAD75E32-2C34-4AFF-978B-A366AD8B7AE5}"/>
              </a:ext>
            </a:extLst>
          </p:cNvPr>
          <p:cNvSpPr/>
          <p:nvPr/>
        </p:nvSpPr>
        <p:spPr>
          <a:xfrm>
            <a:off x="1115616" y="5652859"/>
            <a:ext cx="1056386" cy="702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Bonnes Pratiques</a:t>
            </a:r>
            <a:endParaRPr lang="en-GB" dirty="0"/>
          </a:p>
        </p:txBody>
      </p:sp>
      <p:pic>
        <p:nvPicPr>
          <p:cNvPr id="8" name="Picture 7">
            <a:extLst>
              <a:ext uri="{FF2B5EF4-FFF2-40B4-BE49-F238E27FC236}">
                <a16:creationId xmlns:a16="http://schemas.microsoft.com/office/drawing/2014/main" id="{3C9CC4DB-DB33-46BB-ACF5-C45825ECDA33}"/>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7050962" y="3286563"/>
            <a:ext cx="1691929" cy="2340295"/>
          </a:xfrm>
          <a:prstGeom prst="rect">
            <a:avLst/>
          </a:prstGeom>
        </p:spPr>
      </p:pic>
    </p:spTree>
    <p:extLst>
      <p:ext uri="{BB962C8B-B14F-4D97-AF65-F5344CB8AC3E}">
        <p14:creationId xmlns:p14="http://schemas.microsoft.com/office/powerpoint/2010/main" val="613751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346669-CE37-4516-98FD-38C77952EF72}"/>
              </a:ext>
            </a:extLst>
          </p:cNvPr>
          <p:cNvSpPr>
            <a:spLocks noGrp="1"/>
          </p:cNvSpPr>
          <p:nvPr>
            <p:ph type="sldNum" sz="quarter" idx="12"/>
          </p:nvPr>
        </p:nvSpPr>
        <p:spPr/>
        <p:txBody>
          <a:bodyPr/>
          <a:lstStyle/>
          <a:p>
            <a:fld id="{59A7BB8B-FA3E-48E1-9F4E-D57EC426F849}" type="slidenum">
              <a:rPr lang="fr-FR" smtClean="0"/>
              <a:t>5</a:t>
            </a:fld>
            <a:endParaRPr lang="fr-FR"/>
          </a:p>
        </p:txBody>
      </p:sp>
      <p:sp>
        <p:nvSpPr>
          <p:cNvPr id="3" name="Rectangle 2">
            <a:extLst>
              <a:ext uri="{FF2B5EF4-FFF2-40B4-BE49-F238E27FC236}">
                <a16:creationId xmlns:a16="http://schemas.microsoft.com/office/drawing/2014/main" id="{12C6737D-7E08-48A0-A606-D534666050F1}"/>
              </a:ext>
            </a:extLst>
          </p:cNvPr>
          <p:cNvSpPr/>
          <p:nvPr/>
        </p:nvSpPr>
        <p:spPr>
          <a:xfrm>
            <a:off x="1331640" y="1772816"/>
            <a:ext cx="6120679" cy="720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b="1" u="sng" dirty="0"/>
              <a:t>Fiches pays (2ème partie)</a:t>
            </a:r>
            <a:endParaRPr lang="en-GB" sz="2400" b="1" u="sng" dirty="0"/>
          </a:p>
        </p:txBody>
      </p:sp>
      <p:graphicFrame>
        <p:nvGraphicFramePr>
          <p:cNvPr id="4" name="Diagram 3">
            <a:extLst>
              <a:ext uri="{FF2B5EF4-FFF2-40B4-BE49-F238E27FC236}">
                <a16:creationId xmlns:a16="http://schemas.microsoft.com/office/drawing/2014/main" id="{39D854D4-5ED2-43B8-BE3F-02C3F0B45B74}"/>
              </a:ext>
            </a:extLst>
          </p:cNvPr>
          <p:cNvGraphicFramePr/>
          <p:nvPr>
            <p:extLst>
              <p:ext uri="{D42A27DB-BD31-4B8C-83A1-F6EECF244321}">
                <p14:modId xmlns:p14="http://schemas.microsoft.com/office/powerpoint/2010/main" val="2134720061"/>
              </p:ext>
            </p:extLst>
          </p:nvPr>
        </p:nvGraphicFramePr>
        <p:xfrm>
          <a:off x="2987824" y="2508894"/>
          <a:ext cx="6051060" cy="42285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335D37FB-7F74-4E3D-9438-E9149C43A4F5}"/>
              </a:ext>
            </a:extLst>
          </p:cNvPr>
          <p:cNvPicPr>
            <a:picLocks/>
          </p:cNvPicPr>
          <p:nvPr/>
        </p:nvPicPr>
        <p:blipFill>
          <a:blip r:embed="rId7" cstate="print">
            <a:extLst>
              <a:ext uri="{28A0092B-C50C-407E-A947-70E740481C1C}">
                <a14:useLocalDpi xmlns:a14="http://schemas.microsoft.com/office/drawing/2010/main" val="0"/>
              </a:ext>
            </a:extLst>
          </a:blip>
          <a:srcRect/>
          <a:stretch/>
        </p:blipFill>
        <p:spPr>
          <a:xfrm>
            <a:off x="487739" y="2508894"/>
            <a:ext cx="1980000" cy="1332000"/>
          </a:xfrm>
          <a:prstGeom prst="rect">
            <a:avLst/>
          </a:prstGeom>
        </p:spPr>
      </p:pic>
      <p:pic>
        <p:nvPicPr>
          <p:cNvPr id="9" name="Picture 8">
            <a:extLst>
              <a:ext uri="{FF2B5EF4-FFF2-40B4-BE49-F238E27FC236}">
                <a16:creationId xmlns:a16="http://schemas.microsoft.com/office/drawing/2014/main" id="{56427B03-578A-48F8-94E7-D5F6DA4EDF4B}"/>
              </a:ext>
            </a:extLst>
          </p:cNvPr>
          <p:cNvPicPr preferRelativeResize="0">
            <a:picLocks/>
          </p:cNvPicPr>
          <p:nvPr/>
        </p:nvPicPr>
        <p:blipFill>
          <a:blip r:embed="rId8" cstate="print">
            <a:extLst>
              <a:ext uri="{28A0092B-C50C-407E-A947-70E740481C1C}">
                <a14:useLocalDpi xmlns:a14="http://schemas.microsoft.com/office/drawing/2010/main" val="0"/>
              </a:ext>
            </a:extLst>
          </a:blip>
          <a:srcRect/>
          <a:stretch/>
        </p:blipFill>
        <p:spPr>
          <a:xfrm>
            <a:off x="487739" y="4005999"/>
            <a:ext cx="1980000" cy="1332000"/>
          </a:xfrm>
          <a:prstGeom prst="rect">
            <a:avLst/>
          </a:prstGeom>
        </p:spPr>
      </p:pic>
      <p:pic>
        <p:nvPicPr>
          <p:cNvPr id="11" name="Picture 10">
            <a:extLst>
              <a:ext uri="{FF2B5EF4-FFF2-40B4-BE49-F238E27FC236}">
                <a16:creationId xmlns:a16="http://schemas.microsoft.com/office/drawing/2014/main" id="{88E04060-FF5C-4E12-A1B6-1C3EB4130C6E}"/>
              </a:ext>
            </a:extLst>
          </p:cNvPr>
          <p:cNvPicPr>
            <a:picLocks/>
          </p:cNvPicPr>
          <p:nvPr/>
        </p:nvPicPr>
        <p:blipFill>
          <a:blip r:embed="rId9" cstate="print">
            <a:extLst>
              <a:ext uri="{28A0092B-C50C-407E-A947-70E740481C1C}">
                <a14:useLocalDpi xmlns:a14="http://schemas.microsoft.com/office/drawing/2010/main" val="0"/>
              </a:ext>
            </a:extLst>
          </a:blip>
          <a:srcRect/>
          <a:stretch/>
        </p:blipFill>
        <p:spPr>
          <a:xfrm>
            <a:off x="487739" y="5503105"/>
            <a:ext cx="1980000" cy="1332000"/>
          </a:xfrm>
          <a:prstGeom prst="rect">
            <a:avLst/>
          </a:prstGeom>
        </p:spPr>
      </p:pic>
    </p:spTree>
    <p:extLst>
      <p:ext uri="{BB962C8B-B14F-4D97-AF65-F5344CB8AC3E}">
        <p14:creationId xmlns:p14="http://schemas.microsoft.com/office/powerpoint/2010/main" val="1125495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C2ACDD2-3CDB-4D80-9F45-7C40DB19C284}"/>
              </a:ext>
            </a:extLst>
          </p:cNvPr>
          <p:cNvPicPr>
            <a:picLocks/>
          </p:cNvPicPr>
          <p:nvPr/>
        </p:nvPicPr>
        <p:blipFill rotWithShape="1">
          <a:blip r:embed="rId2" cstate="print">
            <a:extLst>
              <a:ext uri="{28A0092B-C50C-407E-A947-70E740481C1C}">
                <a14:useLocalDpi xmlns:a14="http://schemas.microsoft.com/office/drawing/2010/main" val="0"/>
              </a:ext>
            </a:extLst>
          </a:blip>
          <a:srcRect b="7683"/>
          <a:stretch/>
        </p:blipFill>
        <p:spPr>
          <a:xfrm>
            <a:off x="3275856" y="5650178"/>
            <a:ext cx="1980000" cy="1163198"/>
          </a:xfrm>
          <a:prstGeom prst="rect">
            <a:avLst/>
          </a:prstGeom>
          <a:solidFill>
            <a:srgbClr val="FFFF00"/>
          </a:solidFill>
          <a:ln w="76200">
            <a:noFill/>
          </a:ln>
        </p:spPr>
      </p:pic>
      <p:pic>
        <p:nvPicPr>
          <p:cNvPr id="15" name="Picture 14">
            <a:extLst>
              <a:ext uri="{FF2B5EF4-FFF2-40B4-BE49-F238E27FC236}">
                <a16:creationId xmlns:a16="http://schemas.microsoft.com/office/drawing/2014/main" id="{80631CCC-E221-4617-91BD-1E6ABEB648CF}"/>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4014553" y="5392683"/>
            <a:ext cx="1980000" cy="1260000"/>
          </a:xfrm>
          <a:prstGeom prst="rect">
            <a:avLst/>
          </a:prstGeom>
          <a:solidFill>
            <a:srgbClr val="FFFF00"/>
          </a:solidFill>
          <a:ln w="76200">
            <a:noFill/>
          </a:ln>
        </p:spPr>
      </p:pic>
      <p:pic>
        <p:nvPicPr>
          <p:cNvPr id="13" name="Picture 12">
            <a:extLst>
              <a:ext uri="{FF2B5EF4-FFF2-40B4-BE49-F238E27FC236}">
                <a16:creationId xmlns:a16="http://schemas.microsoft.com/office/drawing/2014/main" id="{E08E2A5E-907B-453B-BC3E-CC3A89CE92F8}"/>
              </a:ext>
            </a:extLst>
          </p:cNvPr>
          <p:cNvPicPr>
            <a:picLocks/>
          </p:cNvPicPr>
          <p:nvPr/>
        </p:nvPicPr>
        <p:blipFill>
          <a:blip r:embed="rId4" cstate="print">
            <a:extLst>
              <a:ext uri="{28A0092B-C50C-407E-A947-70E740481C1C}">
                <a14:useLocalDpi xmlns:a14="http://schemas.microsoft.com/office/drawing/2010/main" val="0"/>
              </a:ext>
            </a:extLst>
          </a:blip>
          <a:srcRect/>
          <a:stretch/>
        </p:blipFill>
        <p:spPr>
          <a:xfrm>
            <a:off x="4915743" y="5115009"/>
            <a:ext cx="1980000" cy="1260000"/>
          </a:xfrm>
          <a:prstGeom prst="rect">
            <a:avLst/>
          </a:prstGeom>
          <a:solidFill>
            <a:srgbClr val="FFFF00"/>
          </a:solidFill>
          <a:ln w="76200">
            <a:noFill/>
          </a:ln>
        </p:spPr>
      </p:pic>
      <p:sp>
        <p:nvSpPr>
          <p:cNvPr id="2" name="Slide Number Placeholder 1">
            <a:extLst>
              <a:ext uri="{FF2B5EF4-FFF2-40B4-BE49-F238E27FC236}">
                <a16:creationId xmlns:a16="http://schemas.microsoft.com/office/drawing/2014/main" id="{3BE32ADF-67B8-487A-9BB4-35221EC12210}"/>
              </a:ext>
            </a:extLst>
          </p:cNvPr>
          <p:cNvSpPr>
            <a:spLocks noGrp="1"/>
          </p:cNvSpPr>
          <p:nvPr>
            <p:ph type="sldNum" sz="quarter" idx="12"/>
          </p:nvPr>
        </p:nvSpPr>
        <p:spPr/>
        <p:txBody>
          <a:bodyPr/>
          <a:lstStyle/>
          <a:p>
            <a:fld id="{59A7BB8B-FA3E-48E1-9F4E-D57EC426F849}" type="slidenum">
              <a:rPr lang="fr-FR" smtClean="0"/>
              <a:t>6</a:t>
            </a:fld>
            <a:endParaRPr lang="fr-FR"/>
          </a:p>
        </p:txBody>
      </p:sp>
      <p:sp>
        <p:nvSpPr>
          <p:cNvPr id="3" name="Rectangle 2">
            <a:extLst>
              <a:ext uri="{FF2B5EF4-FFF2-40B4-BE49-F238E27FC236}">
                <a16:creationId xmlns:a16="http://schemas.microsoft.com/office/drawing/2014/main" id="{3B0F3C8D-4BCA-41DC-BE67-428F9573F16A}"/>
              </a:ext>
            </a:extLst>
          </p:cNvPr>
          <p:cNvSpPr/>
          <p:nvPr/>
        </p:nvSpPr>
        <p:spPr>
          <a:xfrm>
            <a:off x="1537890" y="1293006"/>
            <a:ext cx="6120680"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b="1" u="sng" dirty="0"/>
              <a:t>CEPEJ-STAT</a:t>
            </a:r>
            <a:endParaRPr lang="en-GB" sz="2400" b="1" u="sng" dirty="0"/>
          </a:p>
        </p:txBody>
      </p:sp>
      <p:pic>
        <p:nvPicPr>
          <p:cNvPr id="6" name="Picture 5">
            <a:extLst>
              <a:ext uri="{FF2B5EF4-FFF2-40B4-BE49-F238E27FC236}">
                <a16:creationId xmlns:a16="http://schemas.microsoft.com/office/drawing/2014/main" id="{EA958C67-BE6C-4364-A7DF-46261AB0AC1F}"/>
              </a:ext>
            </a:extLst>
          </p:cNvPr>
          <p:cNvPicPr>
            <a:picLocks/>
          </p:cNvPicPr>
          <p:nvPr/>
        </p:nvPicPr>
        <p:blipFill>
          <a:blip r:embed="rId5" cstate="print">
            <a:extLst>
              <a:ext uri="{28A0092B-C50C-407E-A947-70E740481C1C}">
                <a14:useLocalDpi xmlns:a14="http://schemas.microsoft.com/office/drawing/2010/main" val="0"/>
              </a:ext>
            </a:extLst>
          </a:blip>
          <a:srcRect/>
          <a:stretch/>
        </p:blipFill>
        <p:spPr>
          <a:xfrm>
            <a:off x="5816933" y="4890421"/>
            <a:ext cx="1980000" cy="1260000"/>
          </a:xfrm>
          <a:prstGeom prst="rect">
            <a:avLst/>
          </a:prstGeom>
          <a:solidFill>
            <a:srgbClr val="FFFF00"/>
          </a:solidFill>
          <a:ln w="76200">
            <a:noFill/>
          </a:ln>
        </p:spPr>
      </p:pic>
      <p:sp>
        <p:nvSpPr>
          <p:cNvPr id="7" name="Rectangle 6">
            <a:extLst>
              <a:ext uri="{FF2B5EF4-FFF2-40B4-BE49-F238E27FC236}">
                <a16:creationId xmlns:a16="http://schemas.microsoft.com/office/drawing/2014/main" id="{84357AFB-02A1-421F-B42F-C3E8FCF9ADBD}"/>
              </a:ext>
            </a:extLst>
          </p:cNvPr>
          <p:cNvSpPr/>
          <p:nvPr/>
        </p:nvSpPr>
        <p:spPr>
          <a:xfrm>
            <a:off x="209784" y="2270581"/>
            <a:ext cx="3456384" cy="35737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Bef>
                <a:spcPts val="1200"/>
              </a:spcBef>
              <a:buFont typeface="Arial" panose="020B0604020202020204" pitchFamily="34" charset="0"/>
              <a:buChar char="•"/>
            </a:pPr>
            <a:endParaRPr lang="fr-FR" sz="1500" dirty="0"/>
          </a:p>
          <a:p>
            <a:pPr marL="285750" indent="-285750">
              <a:spcBef>
                <a:spcPts val="1200"/>
              </a:spcBef>
              <a:buFont typeface="Arial" panose="020B0604020202020204" pitchFamily="34" charset="0"/>
              <a:buChar char="•"/>
            </a:pPr>
            <a:r>
              <a:rPr lang="fr-FR" sz="1500" dirty="0"/>
              <a:t>Synthèse</a:t>
            </a:r>
            <a:r>
              <a:rPr lang="en-US" sz="1500" dirty="0"/>
              <a:t> des </a:t>
            </a:r>
            <a:r>
              <a:rPr lang="fr-FR" sz="1500" dirty="0"/>
              <a:t>systèmes</a:t>
            </a:r>
            <a:r>
              <a:rPr lang="en-US" sz="1500" dirty="0"/>
              <a:t> judiciaires</a:t>
            </a:r>
          </a:p>
          <a:p>
            <a:pPr marL="285750" indent="-285750">
              <a:spcBef>
                <a:spcPts val="1200"/>
              </a:spcBef>
              <a:buFont typeface="Arial" panose="020B0604020202020204" pitchFamily="34" charset="0"/>
              <a:buChar char="•"/>
            </a:pPr>
            <a:r>
              <a:rPr lang="en-US" sz="1500" dirty="0" err="1"/>
              <a:t>Efficacité</a:t>
            </a:r>
            <a:r>
              <a:rPr lang="en-US" sz="1500" dirty="0"/>
              <a:t> </a:t>
            </a:r>
          </a:p>
          <a:p>
            <a:pPr marL="285750" indent="-285750">
              <a:spcBef>
                <a:spcPts val="1200"/>
              </a:spcBef>
              <a:buFont typeface="Arial" panose="020B0604020202020204" pitchFamily="34" charset="0"/>
              <a:buChar char="•"/>
            </a:pPr>
            <a:r>
              <a:rPr lang="en-US" sz="1500" dirty="0"/>
              <a:t>Budget des </a:t>
            </a:r>
            <a:r>
              <a:rPr lang="en-US" sz="1500" dirty="0" err="1"/>
              <a:t>systèmes</a:t>
            </a:r>
            <a:r>
              <a:rPr lang="en-US" sz="1500" dirty="0"/>
              <a:t> judiciaires</a:t>
            </a:r>
          </a:p>
          <a:p>
            <a:pPr marL="285750" indent="-285750">
              <a:spcBef>
                <a:spcPts val="1200"/>
              </a:spcBef>
              <a:buFont typeface="Arial" panose="020B0604020202020204" pitchFamily="34" charset="0"/>
              <a:buChar char="•"/>
            </a:pPr>
            <a:r>
              <a:rPr lang="fr-FR" sz="1500" dirty="0"/>
              <a:t>Technologies de l'information et de la communication</a:t>
            </a:r>
          </a:p>
          <a:p>
            <a:pPr marL="285750" indent="-285750">
              <a:spcBef>
                <a:spcPts val="1200"/>
              </a:spcBef>
              <a:buFont typeface="Arial" panose="020B0604020202020204" pitchFamily="34" charset="0"/>
              <a:buChar char="•"/>
            </a:pPr>
            <a:r>
              <a:rPr lang="fr-FR" sz="1500" dirty="0"/>
              <a:t>Parité</a:t>
            </a:r>
            <a:endParaRPr lang="it-IT" sz="1500" dirty="0"/>
          </a:p>
          <a:p>
            <a:pPr marL="285750" indent="-285750">
              <a:spcBef>
                <a:spcPts val="1200"/>
              </a:spcBef>
              <a:buFont typeface="Arial" panose="020B0604020202020204" pitchFamily="34" charset="0"/>
              <a:buChar char="•"/>
            </a:pPr>
            <a:r>
              <a:rPr lang="it-IT" sz="1500" dirty="0"/>
              <a:t>Juges et procureurs</a:t>
            </a:r>
          </a:p>
          <a:p>
            <a:pPr marL="285750" indent="-285750">
              <a:spcBef>
                <a:spcPts val="1200"/>
              </a:spcBef>
              <a:buFont typeface="Arial" panose="020B0604020202020204" pitchFamily="34" charset="0"/>
              <a:buChar char="•"/>
            </a:pPr>
            <a:r>
              <a:rPr lang="fr-FR" sz="1500" dirty="0"/>
              <a:t>Fiches pays de l’Etat membre/entité</a:t>
            </a:r>
            <a:endParaRPr lang="en-GB" sz="1500" dirty="0"/>
          </a:p>
        </p:txBody>
      </p:sp>
      <p:sp>
        <p:nvSpPr>
          <p:cNvPr id="8" name="Rectangle 7">
            <a:extLst>
              <a:ext uri="{FF2B5EF4-FFF2-40B4-BE49-F238E27FC236}">
                <a16:creationId xmlns:a16="http://schemas.microsoft.com/office/drawing/2014/main" id="{A477E0F8-F7DD-435A-9D89-4220E8B1EFAB}"/>
              </a:ext>
            </a:extLst>
          </p:cNvPr>
          <p:cNvSpPr/>
          <p:nvPr/>
        </p:nvSpPr>
        <p:spPr>
          <a:xfrm>
            <a:off x="871972" y="2276871"/>
            <a:ext cx="2331876" cy="5040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b="1" dirty="0">
                <a:highlight>
                  <a:srgbClr val="A2192A"/>
                </a:highlight>
              </a:rPr>
              <a:t>TABLEAUX DE BORD</a:t>
            </a:r>
            <a:endParaRPr lang="en-GB" b="1" dirty="0">
              <a:highlight>
                <a:srgbClr val="A2192A"/>
              </a:highlight>
            </a:endParaRPr>
          </a:p>
        </p:txBody>
      </p:sp>
      <p:sp>
        <p:nvSpPr>
          <p:cNvPr id="9" name="Rectangle 8">
            <a:extLst>
              <a:ext uri="{FF2B5EF4-FFF2-40B4-BE49-F238E27FC236}">
                <a16:creationId xmlns:a16="http://schemas.microsoft.com/office/drawing/2014/main" id="{337B385D-62A7-4892-82E6-628B9253266B}"/>
              </a:ext>
            </a:extLst>
          </p:cNvPr>
          <p:cNvSpPr/>
          <p:nvPr/>
        </p:nvSpPr>
        <p:spPr>
          <a:xfrm>
            <a:off x="4128487" y="2276870"/>
            <a:ext cx="1688445" cy="5040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b="1" dirty="0">
                <a:highlight>
                  <a:srgbClr val="A2192A"/>
                </a:highlight>
              </a:rPr>
              <a:t>EXPLORATEURS</a:t>
            </a:r>
            <a:endParaRPr lang="en-GB" b="1" dirty="0">
              <a:highlight>
                <a:srgbClr val="A2192A"/>
              </a:highlight>
            </a:endParaRPr>
          </a:p>
        </p:txBody>
      </p:sp>
      <p:sp>
        <p:nvSpPr>
          <p:cNvPr id="10" name="Rectangle 9">
            <a:extLst>
              <a:ext uri="{FF2B5EF4-FFF2-40B4-BE49-F238E27FC236}">
                <a16:creationId xmlns:a16="http://schemas.microsoft.com/office/drawing/2014/main" id="{D0847B02-B012-4C7E-85EC-0C256A3A9ADC}"/>
              </a:ext>
            </a:extLst>
          </p:cNvPr>
          <p:cNvSpPr/>
          <p:nvPr/>
        </p:nvSpPr>
        <p:spPr>
          <a:xfrm>
            <a:off x="3635896" y="2469381"/>
            <a:ext cx="3312368" cy="27104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Bef>
                <a:spcPts val="1200"/>
              </a:spcBef>
              <a:buFont typeface="Arial" panose="020B0604020202020204" pitchFamily="34" charset="0"/>
              <a:buChar char="•"/>
            </a:pPr>
            <a:r>
              <a:rPr lang="en-US" sz="1500" dirty="0" err="1"/>
              <a:t>Données</a:t>
            </a:r>
            <a:r>
              <a:rPr lang="en-US" sz="1500" dirty="0"/>
              <a:t> </a:t>
            </a:r>
            <a:r>
              <a:rPr lang="en-US" sz="1500" dirty="0" err="1"/>
              <a:t>quantitatives</a:t>
            </a:r>
            <a:endParaRPr lang="en-US" sz="1500" dirty="0"/>
          </a:p>
          <a:p>
            <a:pPr marL="285750" indent="-285750">
              <a:spcBef>
                <a:spcPts val="1200"/>
              </a:spcBef>
              <a:buFont typeface="Arial" panose="020B0604020202020204" pitchFamily="34" charset="0"/>
              <a:buChar char="•"/>
            </a:pPr>
            <a:r>
              <a:rPr lang="en-US" sz="1500" dirty="0"/>
              <a:t>Variation des </a:t>
            </a:r>
            <a:r>
              <a:rPr lang="en-US" sz="1500" dirty="0" err="1"/>
              <a:t>données</a:t>
            </a:r>
            <a:r>
              <a:rPr lang="en-US" sz="1500" dirty="0"/>
              <a:t> </a:t>
            </a:r>
            <a:r>
              <a:rPr lang="en-US" sz="1500" dirty="0" err="1"/>
              <a:t>quantitatives</a:t>
            </a:r>
            <a:endParaRPr lang="en-US" sz="1500" dirty="0"/>
          </a:p>
          <a:p>
            <a:pPr marL="285750" indent="-285750">
              <a:spcBef>
                <a:spcPts val="1200"/>
              </a:spcBef>
              <a:buFont typeface="Arial" panose="020B0604020202020204" pitchFamily="34" charset="0"/>
              <a:buChar char="•"/>
            </a:pPr>
            <a:r>
              <a:rPr lang="en-US" sz="1500" dirty="0" err="1"/>
              <a:t>Données</a:t>
            </a:r>
            <a:r>
              <a:rPr lang="en-US" sz="1500" dirty="0"/>
              <a:t> </a:t>
            </a:r>
            <a:r>
              <a:rPr lang="en-US" sz="1500" dirty="0" err="1"/>
              <a:t>qualitatives</a:t>
            </a:r>
            <a:endParaRPr lang="en-US" sz="1500" dirty="0"/>
          </a:p>
          <a:p>
            <a:pPr marL="285750" indent="-285750">
              <a:spcBef>
                <a:spcPts val="1200"/>
              </a:spcBef>
              <a:buFont typeface="Arial" panose="020B0604020202020204" pitchFamily="34" charset="0"/>
              <a:buChar char="•"/>
            </a:pPr>
            <a:r>
              <a:rPr lang="fr-FR" sz="1500" dirty="0"/>
              <a:t>Explorateur par numéro de question</a:t>
            </a:r>
          </a:p>
          <a:p>
            <a:pPr marL="285750" indent="-285750">
              <a:spcBef>
                <a:spcPts val="1200"/>
              </a:spcBef>
              <a:buFont typeface="Arial" panose="020B0604020202020204" pitchFamily="34" charset="0"/>
              <a:buChar char="•"/>
            </a:pPr>
            <a:r>
              <a:rPr lang="fr-FR" sz="1500" dirty="0"/>
              <a:t>Réformes planifiées dans les systèmes judiciaires</a:t>
            </a:r>
            <a:endParaRPr lang="en-GB" sz="1500" dirty="0"/>
          </a:p>
        </p:txBody>
      </p:sp>
      <p:pic>
        <p:nvPicPr>
          <p:cNvPr id="16" name="Picture 15">
            <a:extLst>
              <a:ext uri="{FF2B5EF4-FFF2-40B4-BE49-F238E27FC236}">
                <a16:creationId xmlns:a16="http://schemas.microsoft.com/office/drawing/2014/main" id="{CFC03217-14C5-4397-8191-960F39845D10}"/>
              </a:ext>
            </a:extLst>
          </p:cNvPr>
          <p:cNvPicPr>
            <a:picLocks/>
          </p:cNvPicPr>
          <p:nvPr/>
        </p:nvPicPr>
        <p:blipFill>
          <a:blip r:embed="rId6" cstate="print">
            <a:extLst>
              <a:ext uri="{28A0092B-C50C-407E-A947-70E740481C1C}">
                <a14:useLocalDpi xmlns:a14="http://schemas.microsoft.com/office/drawing/2010/main" val="0"/>
              </a:ext>
            </a:extLst>
          </a:blip>
          <a:srcRect/>
          <a:stretch/>
        </p:blipFill>
        <p:spPr>
          <a:xfrm>
            <a:off x="6444208" y="4717818"/>
            <a:ext cx="1980000" cy="1260000"/>
          </a:xfrm>
          <a:prstGeom prst="rect">
            <a:avLst/>
          </a:prstGeom>
          <a:solidFill>
            <a:srgbClr val="FFFF00"/>
          </a:solidFill>
          <a:ln w="76200">
            <a:noFill/>
          </a:ln>
        </p:spPr>
      </p:pic>
      <p:pic>
        <p:nvPicPr>
          <p:cNvPr id="14" name="Picture 13">
            <a:extLst>
              <a:ext uri="{FF2B5EF4-FFF2-40B4-BE49-F238E27FC236}">
                <a16:creationId xmlns:a16="http://schemas.microsoft.com/office/drawing/2014/main" id="{BCE7A7AE-EDB5-4E36-8701-5A072D7BB95A}"/>
              </a:ext>
            </a:extLst>
          </p:cNvPr>
          <p:cNvPicPr>
            <a:picLocks/>
          </p:cNvPicPr>
          <p:nvPr/>
        </p:nvPicPr>
        <p:blipFill>
          <a:blip r:embed="rId7" cstate="print">
            <a:extLst>
              <a:ext uri="{28A0092B-C50C-407E-A947-70E740481C1C}">
                <a14:useLocalDpi xmlns:a14="http://schemas.microsoft.com/office/drawing/2010/main" val="0"/>
              </a:ext>
            </a:extLst>
          </a:blip>
          <a:srcRect/>
          <a:stretch/>
        </p:blipFill>
        <p:spPr>
          <a:xfrm>
            <a:off x="7119029" y="4390178"/>
            <a:ext cx="1980000" cy="1260000"/>
          </a:xfrm>
          <a:prstGeom prst="rect">
            <a:avLst/>
          </a:prstGeom>
          <a:solidFill>
            <a:srgbClr val="FFFF00"/>
          </a:solidFill>
          <a:ln w="76200">
            <a:noFill/>
          </a:ln>
        </p:spPr>
      </p:pic>
    </p:spTree>
    <p:extLst>
      <p:ext uri="{BB962C8B-B14F-4D97-AF65-F5344CB8AC3E}">
        <p14:creationId xmlns:p14="http://schemas.microsoft.com/office/powerpoint/2010/main" val="2816790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607E9B3-7189-4564-8368-C67A8656ED1A}"/>
              </a:ext>
            </a:extLst>
          </p:cNvPr>
          <p:cNvSpPr>
            <a:spLocks noGrp="1"/>
          </p:cNvSpPr>
          <p:nvPr>
            <p:ph type="sldNum" sz="quarter" idx="12"/>
          </p:nvPr>
        </p:nvSpPr>
        <p:spPr>
          <a:xfrm>
            <a:off x="6553200" y="6376243"/>
            <a:ext cx="2133600" cy="365125"/>
          </a:xfrm>
        </p:spPr>
        <p:txBody>
          <a:bodyPr/>
          <a:lstStyle/>
          <a:p>
            <a:fld id="{59A7BB8B-FA3E-48E1-9F4E-D57EC426F849}" type="slidenum">
              <a:rPr lang="fr-FR" smtClean="0"/>
              <a:t>7</a:t>
            </a:fld>
            <a:endParaRPr lang="fr-FR"/>
          </a:p>
        </p:txBody>
      </p:sp>
      <p:cxnSp>
        <p:nvCxnSpPr>
          <p:cNvPr id="9" name="Straight Connector 8">
            <a:extLst>
              <a:ext uri="{FF2B5EF4-FFF2-40B4-BE49-F238E27FC236}">
                <a16:creationId xmlns:a16="http://schemas.microsoft.com/office/drawing/2014/main" id="{D4948222-0C49-447B-994B-ADF5462E8F6A}"/>
              </a:ext>
            </a:extLst>
          </p:cNvPr>
          <p:cNvCxnSpPr/>
          <p:nvPr/>
        </p:nvCxnSpPr>
        <p:spPr>
          <a:xfrm>
            <a:off x="3059832" y="3861048"/>
            <a:ext cx="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0" name="Gruppo 28">
            <a:extLst>
              <a:ext uri="{FF2B5EF4-FFF2-40B4-BE49-F238E27FC236}">
                <a16:creationId xmlns:a16="http://schemas.microsoft.com/office/drawing/2014/main" id="{8C5AFD19-1E24-42BF-AF0A-D48357822410}"/>
              </a:ext>
            </a:extLst>
          </p:cNvPr>
          <p:cNvGrpSpPr/>
          <p:nvPr/>
        </p:nvGrpSpPr>
        <p:grpSpPr>
          <a:xfrm rot="16200000">
            <a:off x="1367509" y="2340744"/>
            <a:ext cx="2856589" cy="4080455"/>
            <a:chOff x="5098234" y="3428993"/>
            <a:chExt cx="6391250" cy="3515666"/>
          </a:xfrm>
        </p:grpSpPr>
        <p:sp>
          <p:nvSpPr>
            <p:cNvPr id="11" name="Rettangolo con angoli arrotondati 1">
              <a:extLst>
                <a:ext uri="{FF2B5EF4-FFF2-40B4-BE49-F238E27FC236}">
                  <a16:creationId xmlns:a16="http://schemas.microsoft.com/office/drawing/2014/main" id="{3B06D758-0745-44DA-BF4E-08F6414CFEE9}"/>
                </a:ext>
              </a:extLst>
            </p:cNvPr>
            <p:cNvSpPr/>
            <p:nvPr/>
          </p:nvSpPr>
          <p:spPr>
            <a:xfrm>
              <a:off x="9444100" y="5133366"/>
              <a:ext cx="1994467" cy="1806612"/>
            </a:xfrm>
            <a:prstGeom prst="roundRect">
              <a:avLst/>
            </a:prstGeom>
            <a:solidFill>
              <a:srgbClr val="153B56"/>
            </a:solidFill>
          </p:spPr>
          <p:style>
            <a:lnRef idx="3">
              <a:schemeClr val="lt1"/>
            </a:lnRef>
            <a:fillRef idx="1">
              <a:schemeClr val="accent2"/>
            </a:fillRef>
            <a:effectRef idx="1">
              <a:schemeClr val="accent2"/>
            </a:effectRef>
            <a:fontRef idx="minor">
              <a:schemeClr val="lt1"/>
            </a:fontRef>
          </p:style>
          <p:txBody>
            <a:bodyPr vert="vert" rtlCol="0" anchor="ctr"/>
            <a:lstStyle/>
            <a:p>
              <a:pPr algn="ctr"/>
              <a:r>
                <a:rPr lang="it-IT" sz="1100" dirty="0"/>
                <a:t>BUDGET DES TRIBUNAUX</a:t>
              </a:r>
            </a:p>
            <a:p>
              <a:pPr algn="ctr"/>
              <a:r>
                <a:rPr lang="it-IT" sz="1100" dirty="0"/>
                <a:t>(66% du BSJ)</a:t>
              </a:r>
              <a:endParaRPr lang="en-GB" sz="1100" dirty="0"/>
            </a:p>
          </p:txBody>
        </p:sp>
        <p:sp>
          <p:nvSpPr>
            <p:cNvPr id="12" name="Rettangolo con angoli arrotondati 2">
              <a:extLst>
                <a:ext uri="{FF2B5EF4-FFF2-40B4-BE49-F238E27FC236}">
                  <a16:creationId xmlns:a16="http://schemas.microsoft.com/office/drawing/2014/main" id="{AC86CD4B-27EE-4FD7-9EAC-ED88454A570C}"/>
                </a:ext>
              </a:extLst>
            </p:cNvPr>
            <p:cNvSpPr/>
            <p:nvPr/>
          </p:nvSpPr>
          <p:spPr>
            <a:xfrm>
              <a:off x="5143179" y="5122659"/>
              <a:ext cx="1994467" cy="1806612"/>
            </a:xfrm>
            <a:prstGeom prst="roundRect">
              <a:avLst/>
            </a:prstGeom>
            <a:solidFill>
              <a:srgbClr val="621FC1"/>
            </a:solidFill>
          </p:spPr>
          <p:style>
            <a:lnRef idx="3">
              <a:schemeClr val="lt1"/>
            </a:lnRef>
            <a:fillRef idx="1">
              <a:schemeClr val="accent5"/>
            </a:fillRef>
            <a:effectRef idx="1">
              <a:schemeClr val="accent5"/>
            </a:effectRef>
            <a:fontRef idx="minor">
              <a:schemeClr val="lt1"/>
            </a:fontRef>
          </p:style>
          <p:txBody>
            <a:bodyPr vert="vert" rtlCol="0" anchor="ctr"/>
            <a:lstStyle/>
            <a:p>
              <a:pPr algn="ctr"/>
              <a:r>
                <a:rPr lang="it-IT" sz="1100" dirty="0"/>
                <a:t>BUDGET DE L’AIDE JUDICIAIRE</a:t>
              </a:r>
            </a:p>
            <a:p>
              <a:pPr algn="ctr"/>
              <a:endParaRPr lang="it-IT" sz="1100" dirty="0"/>
            </a:p>
            <a:p>
              <a:pPr algn="ctr"/>
              <a:r>
                <a:rPr lang="it-IT" sz="1100" dirty="0"/>
                <a:t>(9,5% du BSJ)</a:t>
              </a:r>
              <a:endParaRPr lang="en-GB" sz="1100" dirty="0"/>
            </a:p>
          </p:txBody>
        </p:sp>
        <p:sp>
          <p:nvSpPr>
            <p:cNvPr id="13" name="Rettangolo con angoli arrotondati 3">
              <a:extLst>
                <a:ext uri="{FF2B5EF4-FFF2-40B4-BE49-F238E27FC236}">
                  <a16:creationId xmlns:a16="http://schemas.microsoft.com/office/drawing/2014/main" id="{82CB1E0B-99FE-46A7-82B3-BE1990703047}"/>
                </a:ext>
              </a:extLst>
            </p:cNvPr>
            <p:cNvSpPr/>
            <p:nvPr/>
          </p:nvSpPr>
          <p:spPr>
            <a:xfrm>
              <a:off x="7292613" y="5138046"/>
              <a:ext cx="1994470" cy="1806613"/>
            </a:xfrm>
            <a:prstGeom prst="roundRect">
              <a:avLst/>
            </a:prstGeom>
            <a:solidFill>
              <a:srgbClr val="788E9E"/>
            </a:solidFill>
          </p:spPr>
          <p:style>
            <a:lnRef idx="3">
              <a:schemeClr val="lt1"/>
            </a:lnRef>
            <a:fillRef idx="1">
              <a:schemeClr val="accent3"/>
            </a:fillRef>
            <a:effectRef idx="1">
              <a:schemeClr val="accent3"/>
            </a:effectRef>
            <a:fontRef idx="minor">
              <a:schemeClr val="lt1"/>
            </a:fontRef>
          </p:style>
          <p:txBody>
            <a:bodyPr vert="vert" rtlCol="0" anchor="ctr"/>
            <a:lstStyle/>
            <a:p>
              <a:pPr algn="ctr"/>
              <a:r>
                <a:rPr lang="it-IT" sz="1100" dirty="0"/>
                <a:t>BUDGET DES MINISTÈRES PUBLICS</a:t>
              </a:r>
            </a:p>
            <a:p>
              <a:pPr algn="ctr"/>
              <a:endParaRPr lang="it-IT" sz="600" dirty="0"/>
            </a:p>
            <a:p>
              <a:pPr algn="ctr"/>
              <a:r>
                <a:rPr lang="it-IT" sz="1100" dirty="0"/>
                <a:t>(24,5% du BSJ)</a:t>
              </a:r>
              <a:endParaRPr lang="en-GB" sz="1100" dirty="0"/>
            </a:p>
          </p:txBody>
        </p:sp>
        <p:sp>
          <p:nvSpPr>
            <p:cNvPr id="14" name="Rettangolo con angoli arrotondati 4">
              <a:extLst>
                <a:ext uri="{FF2B5EF4-FFF2-40B4-BE49-F238E27FC236}">
                  <a16:creationId xmlns:a16="http://schemas.microsoft.com/office/drawing/2014/main" id="{B6F5E36E-9C4C-4993-9156-FC2E2E401577}"/>
                </a:ext>
              </a:extLst>
            </p:cNvPr>
            <p:cNvSpPr/>
            <p:nvPr/>
          </p:nvSpPr>
          <p:spPr>
            <a:xfrm>
              <a:off x="5098234" y="3428993"/>
              <a:ext cx="6391243" cy="1445620"/>
            </a:xfrm>
            <a:prstGeom prst="roundRect">
              <a:avLst/>
            </a:prstGeom>
            <a:solidFill>
              <a:srgbClr val="A0D4D1"/>
            </a:solidFill>
          </p:spPr>
          <p:style>
            <a:lnRef idx="3">
              <a:schemeClr val="lt1"/>
            </a:lnRef>
            <a:fillRef idx="1">
              <a:schemeClr val="accent4"/>
            </a:fillRef>
            <a:effectRef idx="1">
              <a:schemeClr val="accent4"/>
            </a:effectRef>
            <a:fontRef idx="minor">
              <a:schemeClr val="lt1"/>
            </a:fontRef>
          </p:style>
          <p:txBody>
            <a:bodyPr vert="vert" rtlCol="0" anchor="ctr"/>
            <a:lstStyle/>
            <a:p>
              <a:pPr algn="ctr"/>
              <a:r>
                <a:rPr lang="it-IT" sz="1100" dirty="0">
                  <a:solidFill>
                    <a:schemeClr val="tx2">
                      <a:lumMod val="50000"/>
                    </a:schemeClr>
                  </a:solidFill>
                </a:rPr>
                <a:t>BUDGET DU SYSTÈME JUDICIAIRE</a:t>
              </a:r>
              <a:endParaRPr lang="en-GB" sz="1100" dirty="0">
                <a:solidFill>
                  <a:schemeClr val="tx2">
                    <a:lumMod val="50000"/>
                  </a:schemeClr>
                </a:solidFill>
              </a:endParaRPr>
            </a:p>
          </p:txBody>
        </p:sp>
        <p:sp>
          <p:nvSpPr>
            <p:cNvPr id="29" name="Parentesi graffa chiusa 27">
              <a:extLst>
                <a:ext uri="{FF2B5EF4-FFF2-40B4-BE49-F238E27FC236}">
                  <a16:creationId xmlns:a16="http://schemas.microsoft.com/office/drawing/2014/main" id="{E66D1AD8-FF9B-411F-87D6-331E04CE692B}"/>
                </a:ext>
              </a:extLst>
            </p:cNvPr>
            <p:cNvSpPr/>
            <p:nvPr/>
          </p:nvSpPr>
          <p:spPr>
            <a:xfrm rot="16200000">
              <a:off x="8332568" y="1928342"/>
              <a:ext cx="171995" cy="6141836"/>
            </a:xfrm>
            <a:prstGeom prst="rightBrace">
              <a:avLst/>
            </a:pr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en-GB" sz="1100"/>
            </a:p>
          </p:txBody>
        </p:sp>
      </p:grpSp>
      <p:sp>
        <p:nvSpPr>
          <p:cNvPr id="62" name="Zone de texte 2">
            <a:extLst>
              <a:ext uri="{FF2B5EF4-FFF2-40B4-BE49-F238E27FC236}">
                <a16:creationId xmlns:a16="http://schemas.microsoft.com/office/drawing/2014/main" id="{2C9D70C3-BFB1-4F21-9F78-CB085DB9A1D1}"/>
              </a:ext>
            </a:extLst>
          </p:cNvPr>
          <p:cNvSpPr txBox="1">
            <a:spLocks noChangeArrowheads="1"/>
          </p:cNvSpPr>
          <p:nvPr/>
        </p:nvSpPr>
        <p:spPr bwMode="auto">
          <a:xfrm>
            <a:off x="5292080" y="2812693"/>
            <a:ext cx="3611635" cy="1707898"/>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pPr>
            <a:r>
              <a:rPr lang="en-GB" sz="6000" b="1" dirty="0">
                <a:solidFill>
                  <a:schemeClr val="bg1"/>
                </a:solidFill>
                <a:effectLst>
                  <a:outerShdw blurRad="38100" dist="38100" dir="2700000" algn="tl">
                    <a:srgbClr val="000000">
                      <a:alpha val="43137"/>
                    </a:srgbClr>
                  </a:outerShdw>
                </a:effectLst>
                <a:latin typeface="+mj-lt"/>
                <a:ea typeface="Calibri"/>
                <a:cs typeface="Arial" panose="020B0604020202020204" pitchFamily="34" charset="0"/>
              </a:rPr>
              <a:t>1,1</a:t>
            </a:r>
            <a:r>
              <a:rPr lang="en-GB" sz="3200" b="1" dirty="0">
                <a:solidFill>
                  <a:schemeClr val="bg1"/>
                </a:solidFill>
                <a:effectLst>
                  <a:outerShdw blurRad="38100" dist="38100" dir="2700000" algn="tl">
                    <a:srgbClr val="000000">
                      <a:alpha val="43137"/>
                    </a:srgbClr>
                  </a:outerShdw>
                </a:effectLst>
                <a:latin typeface="+mj-lt"/>
                <a:ea typeface="Calibri"/>
                <a:cs typeface="Arial" panose="020B0604020202020204" pitchFamily="34" charset="0"/>
              </a:rPr>
              <a:t> </a:t>
            </a:r>
            <a:r>
              <a:rPr lang="en-GB" sz="2800" b="1" dirty="0">
                <a:solidFill>
                  <a:schemeClr val="bg1"/>
                </a:solidFill>
                <a:effectLst>
                  <a:outerShdw blurRad="38100" dist="38100" dir="2700000" algn="tl">
                    <a:srgbClr val="000000">
                      <a:alpha val="43137"/>
                    </a:srgbClr>
                  </a:outerShdw>
                </a:effectLst>
                <a:latin typeface="+mj-lt"/>
                <a:ea typeface="Calibri"/>
                <a:cs typeface="Arial" panose="020B0604020202020204" pitchFamily="34" charset="0"/>
              </a:rPr>
              <a:t>M €</a:t>
            </a:r>
            <a:r>
              <a:rPr lang="en-GB" sz="3200" b="1" dirty="0">
                <a:solidFill>
                  <a:schemeClr val="bg1"/>
                </a:solidFill>
                <a:effectLst>
                  <a:outerShdw blurRad="38100" dist="38100" dir="2700000" algn="tl">
                    <a:srgbClr val="000000">
                      <a:alpha val="43137"/>
                    </a:srgbClr>
                  </a:outerShdw>
                </a:effectLst>
                <a:latin typeface="+mj-lt"/>
                <a:ea typeface="Calibri"/>
                <a:cs typeface="Arial" panose="020B0604020202020204" pitchFamily="34" charset="0"/>
              </a:rPr>
              <a:t> </a:t>
            </a:r>
          </a:p>
          <a:p>
            <a:pPr>
              <a:lnSpc>
                <a:spcPct val="115000"/>
              </a:lnSpc>
            </a:pPr>
            <a:r>
              <a:rPr lang="en-GB" sz="6000" b="1" dirty="0">
                <a:solidFill>
                  <a:schemeClr val="bg1"/>
                </a:solidFill>
                <a:effectLst>
                  <a:outerShdw blurRad="38100" dist="38100" dir="2700000" algn="tl">
                    <a:srgbClr val="000000">
                      <a:alpha val="43137"/>
                    </a:srgbClr>
                  </a:outerShdw>
                </a:effectLst>
                <a:latin typeface="+mj-lt"/>
                <a:ea typeface="Calibri"/>
                <a:cs typeface="Arial" panose="020B0604020202020204" pitchFamily="34" charset="0"/>
              </a:rPr>
              <a:t>79</a:t>
            </a:r>
            <a:r>
              <a:rPr lang="en-GB" sz="3200" b="1" dirty="0">
                <a:solidFill>
                  <a:schemeClr val="bg1"/>
                </a:solidFill>
                <a:effectLst>
                  <a:outerShdw blurRad="38100" dist="38100" dir="2700000" algn="tl">
                    <a:srgbClr val="000000">
                      <a:alpha val="43137"/>
                    </a:srgbClr>
                  </a:outerShdw>
                </a:effectLst>
                <a:latin typeface="+mj-lt"/>
                <a:ea typeface="Calibri"/>
                <a:cs typeface="Arial" panose="020B0604020202020204" pitchFamily="34" charset="0"/>
              </a:rPr>
              <a:t> </a:t>
            </a:r>
            <a:r>
              <a:rPr lang="en-GB" sz="2800" b="1" dirty="0">
                <a:solidFill>
                  <a:schemeClr val="bg1"/>
                </a:solidFill>
                <a:effectLst>
                  <a:outerShdw blurRad="38100" dist="38100" dir="2700000" algn="tl">
                    <a:srgbClr val="000000">
                      <a:alpha val="43137"/>
                    </a:srgbClr>
                  </a:outerShdw>
                </a:effectLst>
                <a:latin typeface="+mj-lt"/>
                <a:ea typeface="Calibri"/>
                <a:cs typeface="Arial" panose="020B0604020202020204" pitchFamily="34" charset="0"/>
              </a:rPr>
              <a:t>€ par habitant</a:t>
            </a:r>
            <a:endParaRPr lang="fr-FR" sz="2800" b="1" dirty="0">
              <a:solidFill>
                <a:schemeClr val="bg1"/>
              </a:solidFill>
              <a:effectLst>
                <a:outerShdw blurRad="38100" dist="38100" dir="2700000" algn="tl">
                  <a:srgbClr val="000000">
                    <a:alpha val="43137"/>
                  </a:srgbClr>
                </a:outerShdw>
              </a:effectLst>
              <a:latin typeface="+mj-lt"/>
              <a:ea typeface="Calibri"/>
              <a:cs typeface="Arial" panose="020B0604020202020204" pitchFamily="34" charset="0"/>
            </a:endParaRPr>
          </a:p>
        </p:txBody>
      </p:sp>
      <p:sp>
        <p:nvSpPr>
          <p:cNvPr id="63" name="Zone de texte 2">
            <a:extLst>
              <a:ext uri="{FF2B5EF4-FFF2-40B4-BE49-F238E27FC236}">
                <a16:creationId xmlns:a16="http://schemas.microsoft.com/office/drawing/2014/main" id="{6D87FED3-9E48-41E8-831C-DBCBD643BE0D}"/>
              </a:ext>
            </a:extLst>
          </p:cNvPr>
          <p:cNvSpPr txBox="1">
            <a:spLocks noChangeArrowheads="1"/>
          </p:cNvSpPr>
          <p:nvPr/>
        </p:nvSpPr>
        <p:spPr bwMode="auto">
          <a:xfrm>
            <a:off x="5377521" y="4936110"/>
            <a:ext cx="3526193" cy="532780"/>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fr-FR" sz="1200" b="1" dirty="0">
                <a:solidFill>
                  <a:schemeClr val="bg1"/>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Dépensés en moyenne par les États membres du CoE</a:t>
            </a:r>
            <a:endParaRPr lang="en-GB" sz="1200" b="1" dirty="0">
              <a:solidFill>
                <a:schemeClr val="bg1"/>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endParaRPr>
          </a:p>
        </p:txBody>
      </p:sp>
      <p:sp>
        <p:nvSpPr>
          <p:cNvPr id="15" name="Rectangle 14">
            <a:extLst>
              <a:ext uri="{FF2B5EF4-FFF2-40B4-BE49-F238E27FC236}">
                <a16:creationId xmlns:a16="http://schemas.microsoft.com/office/drawing/2014/main" id="{847AF076-8BE9-4F71-B7E4-2C2A8EE9D2AD}"/>
              </a:ext>
            </a:extLst>
          </p:cNvPr>
          <p:cNvSpPr/>
          <p:nvPr/>
        </p:nvSpPr>
        <p:spPr>
          <a:xfrm>
            <a:off x="1475656" y="1781817"/>
            <a:ext cx="5256584"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800" b="1" dirty="0"/>
              <a:t>BUDGET DU SYSTÈME JUDICIAIRE</a:t>
            </a:r>
            <a:endParaRPr lang="en-GB" sz="2800" b="1" dirty="0"/>
          </a:p>
        </p:txBody>
      </p:sp>
    </p:spTree>
    <p:extLst>
      <p:ext uri="{BB962C8B-B14F-4D97-AF65-F5344CB8AC3E}">
        <p14:creationId xmlns:p14="http://schemas.microsoft.com/office/powerpoint/2010/main" val="3174106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D0C8ECD-D7D2-44BD-9F80-2F63DF141AC6}"/>
              </a:ext>
            </a:extLst>
          </p:cNvPr>
          <p:cNvSpPr>
            <a:spLocks noGrp="1"/>
          </p:cNvSpPr>
          <p:nvPr>
            <p:ph type="sldNum" sz="quarter" idx="12"/>
          </p:nvPr>
        </p:nvSpPr>
        <p:spPr/>
        <p:txBody>
          <a:bodyPr/>
          <a:lstStyle/>
          <a:p>
            <a:fld id="{59A7BB8B-FA3E-48E1-9F4E-D57EC426F849}" type="slidenum">
              <a:rPr lang="fr-FR" smtClean="0"/>
              <a:t>8</a:t>
            </a:fld>
            <a:endParaRPr lang="fr-FR"/>
          </a:p>
        </p:txBody>
      </p:sp>
      <p:sp>
        <p:nvSpPr>
          <p:cNvPr id="3" name="Rectangle 2">
            <a:extLst>
              <a:ext uri="{FF2B5EF4-FFF2-40B4-BE49-F238E27FC236}">
                <a16:creationId xmlns:a16="http://schemas.microsoft.com/office/drawing/2014/main" id="{CFC72406-1E1F-4409-B9C4-B4A991984B75}"/>
              </a:ext>
            </a:extLst>
          </p:cNvPr>
          <p:cNvSpPr/>
          <p:nvPr/>
        </p:nvSpPr>
        <p:spPr>
          <a:xfrm>
            <a:off x="1403648" y="1635245"/>
            <a:ext cx="6048672"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800" b="1" dirty="0"/>
              <a:t>BUDGET DU SYSTÈME JUDICIAIRE</a:t>
            </a:r>
            <a:endParaRPr lang="en-GB" sz="2800" b="1" dirty="0"/>
          </a:p>
        </p:txBody>
      </p:sp>
      <p:sp>
        <p:nvSpPr>
          <p:cNvPr id="5" name="Rectangle 4">
            <a:extLst>
              <a:ext uri="{FF2B5EF4-FFF2-40B4-BE49-F238E27FC236}">
                <a16:creationId xmlns:a16="http://schemas.microsoft.com/office/drawing/2014/main" id="{D456CBF7-611D-4BF1-9E4E-0879404A6DFB}"/>
              </a:ext>
            </a:extLst>
          </p:cNvPr>
          <p:cNvSpPr/>
          <p:nvPr/>
        </p:nvSpPr>
        <p:spPr>
          <a:xfrm>
            <a:off x="899592" y="2222141"/>
            <a:ext cx="8173819"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chemeClr val="bg1"/>
                </a:solidFill>
              </a:rPr>
              <a:t>Budget du système judiciaire en € par habitant et PIB par habitant</a:t>
            </a:r>
            <a:endParaRPr lang="en-GB" sz="1600" dirty="0">
              <a:solidFill>
                <a:schemeClr val="bg1"/>
              </a:solidFill>
            </a:endParaRPr>
          </a:p>
        </p:txBody>
      </p:sp>
      <p:grpSp>
        <p:nvGrpSpPr>
          <p:cNvPr id="26" name="Group 25">
            <a:extLst>
              <a:ext uri="{FF2B5EF4-FFF2-40B4-BE49-F238E27FC236}">
                <a16:creationId xmlns:a16="http://schemas.microsoft.com/office/drawing/2014/main" id="{B78BB225-0FA3-4458-AD65-6957658F5B74}"/>
              </a:ext>
            </a:extLst>
          </p:cNvPr>
          <p:cNvGrpSpPr/>
          <p:nvPr/>
        </p:nvGrpSpPr>
        <p:grpSpPr>
          <a:xfrm>
            <a:off x="1187625" y="5459893"/>
            <a:ext cx="3600398" cy="1272265"/>
            <a:chOff x="1276908" y="5325813"/>
            <a:chExt cx="3600398" cy="1272265"/>
          </a:xfrm>
        </p:grpSpPr>
        <p:grpSp>
          <p:nvGrpSpPr>
            <p:cNvPr id="9" name="Groupe 189">
              <a:extLst>
                <a:ext uri="{FF2B5EF4-FFF2-40B4-BE49-F238E27FC236}">
                  <a16:creationId xmlns:a16="http://schemas.microsoft.com/office/drawing/2014/main" id="{35BD17C1-B244-47AB-B41F-5709A7A5EC6A}"/>
                </a:ext>
              </a:extLst>
            </p:cNvPr>
            <p:cNvGrpSpPr/>
            <p:nvPr/>
          </p:nvGrpSpPr>
          <p:grpSpPr>
            <a:xfrm>
              <a:off x="1276908" y="5325813"/>
              <a:ext cx="3600398" cy="1272265"/>
              <a:chOff x="855369" y="4847200"/>
              <a:chExt cx="3403078" cy="1272265"/>
            </a:xfrm>
          </p:grpSpPr>
          <p:sp>
            <p:nvSpPr>
              <p:cNvPr id="10" name="Zone de texte 2">
                <a:extLst>
                  <a:ext uri="{FF2B5EF4-FFF2-40B4-BE49-F238E27FC236}">
                    <a16:creationId xmlns:a16="http://schemas.microsoft.com/office/drawing/2014/main" id="{0B91EB6B-710E-498A-B790-52E2AE267724}"/>
                  </a:ext>
                </a:extLst>
              </p:cNvPr>
              <p:cNvSpPr txBox="1">
                <a:spLocks noChangeArrowheads="1"/>
              </p:cNvSpPr>
              <p:nvPr/>
            </p:nvSpPr>
            <p:spPr bwMode="auto">
              <a:xfrm>
                <a:off x="855369" y="4847200"/>
                <a:ext cx="2858586" cy="720080"/>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GB" sz="4800" b="1" dirty="0">
                    <a:solidFill>
                      <a:schemeClr val="bg1"/>
                    </a:solidFill>
                    <a:effectLst>
                      <a:outerShdw blurRad="38100" dist="38100" dir="2700000" algn="tl">
                        <a:srgbClr val="000000">
                          <a:alpha val="43137"/>
                        </a:srgbClr>
                      </a:outerShdw>
                    </a:effectLst>
                    <a:latin typeface="+mj-lt"/>
                    <a:ea typeface="Calibri"/>
                    <a:cs typeface="Arial" panose="020B0604020202020204" pitchFamily="34" charset="0"/>
                  </a:rPr>
                  <a:t>79 € </a:t>
                </a:r>
                <a:r>
                  <a:rPr lang="it-IT" sz="2000" b="1" dirty="0">
                    <a:solidFill>
                      <a:schemeClr val="bg1"/>
                    </a:solidFill>
                    <a:effectLst>
                      <a:outerShdw blurRad="38100" dist="38100" dir="2700000" algn="tl">
                        <a:srgbClr val="000000">
                          <a:alpha val="43137"/>
                        </a:srgbClr>
                      </a:outerShdw>
                    </a:effectLst>
                    <a:ea typeface="Calibri"/>
                    <a:cs typeface="Arial" panose="020B0604020202020204" pitchFamily="34" charset="0"/>
                  </a:rPr>
                  <a:t>Par habitant</a:t>
                </a:r>
              </a:p>
              <a:p>
                <a:pPr>
                  <a:lnSpc>
                    <a:spcPct val="115000"/>
                  </a:lnSpc>
                  <a:spcAft>
                    <a:spcPts val="1000"/>
                  </a:spcAft>
                </a:pPr>
                <a:endParaRPr lang="en-GB" sz="4800" b="1" dirty="0">
                  <a:solidFill>
                    <a:schemeClr val="bg1"/>
                  </a:solidFill>
                  <a:effectLst>
                    <a:outerShdw blurRad="38100" dist="38100" dir="2700000" algn="tl">
                      <a:srgbClr val="000000">
                        <a:alpha val="43137"/>
                      </a:srgbClr>
                    </a:outerShdw>
                  </a:effectLst>
                  <a:latin typeface="+mj-lt"/>
                  <a:ea typeface="Calibri"/>
                  <a:cs typeface="Arial" panose="020B0604020202020204" pitchFamily="34" charset="0"/>
                </a:endParaRPr>
              </a:p>
              <a:p>
                <a:pPr>
                  <a:lnSpc>
                    <a:spcPct val="115000"/>
                  </a:lnSpc>
                  <a:spcAft>
                    <a:spcPts val="1000"/>
                  </a:spcAft>
                </a:pPr>
                <a:endParaRPr lang="fr-FR" sz="3200" b="1" dirty="0">
                  <a:solidFill>
                    <a:schemeClr val="bg1"/>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endParaRPr>
              </a:p>
            </p:txBody>
          </p:sp>
          <p:sp>
            <p:nvSpPr>
              <p:cNvPr id="11" name="Zone de texte 2">
                <a:extLst>
                  <a:ext uri="{FF2B5EF4-FFF2-40B4-BE49-F238E27FC236}">
                    <a16:creationId xmlns:a16="http://schemas.microsoft.com/office/drawing/2014/main" id="{2CB36FDD-1F0F-418B-98C7-10E7771D802D}"/>
                  </a:ext>
                </a:extLst>
              </p:cNvPr>
              <p:cNvSpPr txBox="1">
                <a:spLocks noChangeArrowheads="1"/>
              </p:cNvSpPr>
              <p:nvPr/>
            </p:nvSpPr>
            <p:spPr bwMode="auto">
              <a:xfrm>
                <a:off x="2350201" y="5636008"/>
                <a:ext cx="1908246" cy="483457"/>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it-IT" sz="1400" b="1" dirty="0">
                    <a:solidFill>
                      <a:schemeClr val="bg1"/>
                    </a:solidFill>
                    <a:effectLst>
                      <a:outerShdw blurRad="38100" dist="38100" dir="2700000" algn="tl">
                        <a:srgbClr val="000000">
                          <a:alpha val="43137"/>
                        </a:srgbClr>
                      </a:outerShdw>
                    </a:effectLst>
                    <a:latin typeface="+mj-lt"/>
                    <a:ea typeface="Calibri"/>
                    <a:cs typeface="Arial" panose="020B0604020202020204" pitchFamily="34" charset="0"/>
                  </a:rPr>
                  <a:t>7 € de plus qu’en 2018</a:t>
                </a:r>
                <a:endParaRPr lang="en-GB" sz="1400" b="1" dirty="0">
                  <a:solidFill>
                    <a:schemeClr val="bg1"/>
                  </a:solidFill>
                  <a:effectLst>
                    <a:outerShdw blurRad="38100" dist="38100" dir="2700000" algn="tl">
                      <a:srgbClr val="000000">
                        <a:alpha val="43137"/>
                      </a:srgbClr>
                    </a:outerShdw>
                  </a:effectLst>
                  <a:latin typeface="+mj-lt"/>
                  <a:ea typeface="Calibri"/>
                  <a:cs typeface="Arial" panose="020B0604020202020204" pitchFamily="34" charset="0"/>
                </a:endParaRPr>
              </a:p>
            </p:txBody>
          </p:sp>
        </p:grpSp>
        <p:sp>
          <p:nvSpPr>
            <p:cNvPr id="13" name="Arrow: Up 12">
              <a:extLst>
                <a:ext uri="{FF2B5EF4-FFF2-40B4-BE49-F238E27FC236}">
                  <a16:creationId xmlns:a16="http://schemas.microsoft.com/office/drawing/2014/main" id="{8F9FAC86-08CC-4989-9D99-29892B3F1BB2}"/>
                </a:ext>
              </a:extLst>
            </p:cNvPr>
            <p:cNvSpPr/>
            <p:nvPr/>
          </p:nvSpPr>
          <p:spPr>
            <a:xfrm>
              <a:off x="2627784" y="6165303"/>
              <a:ext cx="216024" cy="288033"/>
            </a:xfrm>
            <a:prstGeom prst="upArrow">
              <a:avLst/>
            </a:prstGeom>
            <a:gradFill>
              <a:gsLst>
                <a:gs pos="0">
                  <a:schemeClr val="bg1">
                    <a:lumMod val="95000"/>
                  </a:schemeClr>
                </a:gs>
                <a:gs pos="20000">
                  <a:schemeClr val="bg1">
                    <a:lumMod val="85000"/>
                  </a:schemeClr>
                </a:gs>
                <a:gs pos="50000">
                  <a:schemeClr val="bg1">
                    <a:lumMod val="75000"/>
                  </a:schemeClr>
                </a:gs>
                <a:gs pos="100000">
                  <a:schemeClr val="bg1">
                    <a:lumMod val="50000"/>
                  </a:schemeClr>
                </a:gs>
              </a:gsLst>
              <a:lin ang="162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 name="Zone de texte 2">
            <a:extLst>
              <a:ext uri="{FF2B5EF4-FFF2-40B4-BE49-F238E27FC236}">
                <a16:creationId xmlns:a16="http://schemas.microsoft.com/office/drawing/2014/main" id="{0B249D3E-64F7-42F6-8971-BFB32D054021}"/>
              </a:ext>
            </a:extLst>
          </p:cNvPr>
          <p:cNvSpPr txBox="1">
            <a:spLocks noChangeArrowheads="1"/>
          </p:cNvSpPr>
          <p:nvPr/>
        </p:nvSpPr>
        <p:spPr bwMode="auto">
          <a:xfrm>
            <a:off x="4788024" y="5395398"/>
            <a:ext cx="3024336" cy="849070"/>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it-IT" sz="4800" b="1" dirty="0">
                <a:solidFill>
                  <a:schemeClr val="bg1"/>
                </a:solidFill>
                <a:effectLst>
                  <a:outerShdw blurRad="38100" dist="38100" dir="2700000" algn="tl">
                    <a:srgbClr val="000000">
                      <a:alpha val="43137"/>
                    </a:srgbClr>
                  </a:outerShdw>
                </a:effectLst>
                <a:latin typeface="+mj-lt"/>
                <a:ea typeface="Calibri"/>
                <a:cs typeface="Arial" panose="020B0604020202020204" pitchFamily="34" charset="0"/>
              </a:rPr>
              <a:t>0</a:t>
            </a:r>
            <a:r>
              <a:rPr lang="en-GB" sz="4800" b="1" dirty="0">
                <a:solidFill>
                  <a:schemeClr val="bg1"/>
                </a:solidFill>
                <a:effectLst>
                  <a:outerShdw blurRad="38100" dist="38100" dir="2700000" algn="tl">
                    <a:srgbClr val="000000">
                      <a:alpha val="43137"/>
                    </a:srgbClr>
                  </a:outerShdw>
                </a:effectLst>
                <a:latin typeface="+mj-lt"/>
                <a:ea typeface="Calibri"/>
                <a:cs typeface="Arial" panose="020B0604020202020204" pitchFamily="34" charset="0"/>
              </a:rPr>
              <a:t>,35% </a:t>
            </a:r>
            <a:r>
              <a:rPr lang="en-GB" sz="2000" b="1" dirty="0">
                <a:solidFill>
                  <a:schemeClr val="bg1"/>
                </a:solidFill>
                <a:effectLst>
                  <a:outerShdw blurRad="38100" dist="38100" dir="2700000" algn="tl">
                    <a:srgbClr val="000000">
                      <a:alpha val="43137"/>
                    </a:srgbClr>
                  </a:outerShdw>
                </a:effectLst>
                <a:latin typeface="+mj-lt"/>
                <a:ea typeface="Calibri"/>
                <a:cs typeface="Arial" panose="020B0604020202020204" pitchFamily="34" charset="0"/>
              </a:rPr>
              <a:t>du PIB</a:t>
            </a:r>
            <a:endParaRPr lang="fr-FR" sz="2000" b="1" dirty="0">
              <a:solidFill>
                <a:schemeClr val="bg1"/>
              </a:solidFill>
              <a:effectLst>
                <a:outerShdw blurRad="38100" dist="38100" dir="2700000" algn="tl">
                  <a:srgbClr val="000000">
                    <a:alpha val="43137"/>
                  </a:srgbClr>
                </a:outerShdw>
              </a:effectLst>
              <a:latin typeface="+mj-lt"/>
              <a:ea typeface="Calibri"/>
              <a:cs typeface="Arial" panose="020B0604020202020204" pitchFamily="34" charset="0"/>
            </a:endParaRPr>
          </a:p>
        </p:txBody>
      </p:sp>
      <p:pic>
        <p:nvPicPr>
          <p:cNvPr id="22" name="Picture 21">
            <a:extLst>
              <a:ext uri="{FF2B5EF4-FFF2-40B4-BE49-F238E27FC236}">
                <a16:creationId xmlns:a16="http://schemas.microsoft.com/office/drawing/2014/main" id="{B6542ACE-E826-4256-9A4B-6BF5FAA9CC9F}"/>
              </a:ext>
            </a:extLst>
          </p:cNvPr>
          <p:cNvPicPr>
            <a:picLocks noChangeAspect="1"/>
          </p:cNvPicPr>
          <p:nvPr/>
        </p:nvPicPr>
        <p:blipFill rotWithShape="1">
          <a:blip r:embed="rId2">
            <a:extLst>
              <a:ext uri="{28A0092B-C50C-407E-A947-70E740481C1C}">
                <a14:useLocalDpi xmlns:a14="http://schemas.microsoft.com/office/drawing/2010/main" val="0"/>
              </a:ext>
            </a:extLst>
          </a:blip>
          <a:srcRect t="1821" b="1821"/>
          <a:stretch/>
        </p:blipFill>
        <p:spPr>
          <a:xfrm>
            <a:off x="972377" y="2664773"/>
            <a:ext cx="7055229" cy="2870999"/>
          </a:xfrm>
          <a:prstGeom prst="rect">
            <a:avLst/>
          </a:prstGeom>
          <a:ln w="76200">
            <a:noFill/>
          </a:ln>
        </p:spPr>
      </p:pic>
    </p:spTree>
    <p:extLst>
      <p:ext uri="{BB962C8B-B14F-4D97-AF65-F5344CB8AC3E}">
        <p14:creationId xmlns:p14="http://schemas.microsoft.com/office/powerpoint/2010/main" val="3215524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48ED0B-2134-45B2-B300-E31E76D8E714}"/>
              </a:ext>
            </a:extLst>
          </p:cNvPr>
          <p:cNvSpPr>
            <a:spLocks noGrp="1"/>
          </p:cNvSpPr>
          <p:nvPr>
            <p:ph type="sldNum" sz="quarter" idx="12"/>
          </p:nvPr>
        </p:nvSpPr>
        <p:spPr/>
        <p:txBody>
          <a:bodyPr/>
          <a:lstStyle/>
          <a:p>
            <a:fld id="{59A7BB8B-FA3E-48E1-9F4E-D57EC426F849}" type="slidenum">
              <a:rPr lang="fr-FR" smtClean="0"/>
              <a:t>9</a:t>
            </a:fld>
            <a:endParaRPr lang="fr-FR"/>
          </a:p>
        </p:txBody>
      </p:sp>
      <p:sp>
        <p:nvSpPr>
          <p:cNvPr id="3" name="Rectangle 2">
            <a:extLst>
              <a:ext uri="{FF2B5EF4-FFF2-40B4-BE49-F238E27FC236}">
                <a16:creationId xmlns:a16="http://schemas.microsoft.com/office/drawing/2014/main" id="{C9D4D13E-1137-4D4D-8951-A31A13F58EF9}"/>
              </a:ext>
            </a:extLst>
          </p:cNvPr>
          <p:cNvSpPr/>
          <p:nvPr/>
        </p:nvSpPr>
        <p:spPr>
          <a:xfrm>
            <a:off x="1312382" y="1765763"/>
            <a:ext cx="6946306"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a:t>Quels sont les pays qui investissent le plus dans leur système judiciaire ?</a:t>
            </a:r>
            <a:endParaRPr lang="en-GB" sz="2400" b="1" dirty="0"/>
          </a:p>
        </p:txBody>
      </p:sp>
      <p:sp>
        <p:nvSpPr>
          <p:cNvPr id="6" name="Rectangle 5">
            <a:extLst>
              <a:ext uri="{FF2B5EF4-FFF2-40B4-BE49-F238E27FC236}">
                <a16:creationId xmlns:a16="http://schemas.microsoft.com/office/drawing/2014/main" id="{C3C28F1F-04B2-4591-8BA9-A0580BBA40B9}"/>
              </a:ext>
            </a:extLst>
          </p:cNvPr>
          <p:cNvSpPr/>
          <p:nvPr/>
        </p:nvSpPr>
        <p:spPr>
          <a:xfrm>
            <a:off x="669335" y="2784662"/>
            <a:ext cx="3195505" cy="8627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t>Les pays dont le PIB par habitant est plus élevé</a:t>
            </a:r>
            <a:endParaRPr lang="en-GB" dirty="0"/>
          </a:p>
        </p:txBody>
      </p:sp>
      <p:sp>
        <p:nvSpPr>
          <p:cNvPr id="8" name="Arrow: Up 7">
            <a:extLst>
              <a:ext uri="{FF2B5EF4-FFF2-40B4-BE49-F238E27FC236}">
                <a16:creationId xmlns:a16="http://schemas.microsoft.com/office/drawing/2014/main" id="{00A5F3A4-3C5A-4974-8B1F-CA3555E322BD}"/>
              </a:ext>
            </a:extLst>
          </p:cNvPr>
          <p:cNvSpPr/>
          <p:nvPr/>
        </p:nvSpPr>
        <p:spPr>
          <a:xfrm>
            <a:off x="938062" y="3717032"/>
            <a:ext cx="537594" cy="720080"/>
          </a:xfrm>
          <a:prstGeom prst="upArrow">
            <a:avLst/>
          </a:prstGeom>
          <a:gradFill>
            <a:gsLst>
              <a:gs pos="46000">
                <a:schemeClr val="bg1">
                  <a:lumMod val="75000"/>
                </a:schemeClr>
              </a:gs>
              <a:gs pos="70000">
                <a:schemeClr val="bg1">
                  <a:lumMod val="95000"/>
                </a:schemeClr>
              </a:gs>
              <a:gs pos="0">
                <a:schemeClr val="bg1">
                  <a:lumMod val="95000"/>
                </a:schemeClr>
              </a:gs>
              <a:gs pos="24000">
                <a:schemeClr val="bg1">
                  <a:lumMod val="65000"/>
                </a:schemeClr>
              </a:gs>
              <a:gs pos="0">
                <a:schemeClr val="bg1">
                  <a:lumMod val="50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1E91B307-517E-4FE2-A2D9-CB21D5D93F48}"/>
              </a:ext>
            </a:extLst>
          </p:cNvPr>
          <p:cNvSpPr/>
          <p:nvPr/>
        </p:nvSpPr>
        <p:spPr>
          <a:xfrm>
            <a:off x="1586134" y="3760418"/>
            <a:ext cx="1833738"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t>investissent davantage en</a:t>
            </a:r>
          </a:p>
          <a:p>
            <a:r>
              <a:rPr lang="it-IT" dirty="0"/>
              <a:t>€ par habitant</a:t>
            </a:r>
          </a:p>
        </p:txBody>
      </p:sp>
      <p:sp>
        <p:nvSpPr>
          <p:cNvPr id="10" name="Zone de texte 2">
            <a:extLst>
              <a:ext uri="{FF2B5EF4-FFF2-40B4-BE49-F238E27FC236}">
                <a16:creationId xmlns:a16="http://schemas.microsoft.com/office/drawing/2014/main" id="{1B92B2F7-5197-4886-8A65-AFEFD14E7291}"/>
              </a:ext>
            </a:extLst>
          </p:cNvPr>
          <p:cNvSpPr txBox="1">
            <a:spLocks noChangeArrowheads="1"/>
          </p:cNvSpPr>
          <p:nvPr/>
        </p:nvSpPr>
        <p:spPr bwMode="auto">
          <a:xfrm>
            <a:off x="2239180" y="5793508"/>
            <a:ext cx="2736304" cy="570060"/>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GB" sz="1400" b="1" dirty="0">
                <a:solidFill>
                  <a:schemeClr val="bg1"/>
                </a:solidFill>
                <a:effectLst>
                  <a:outerShdw blurRad="38100" dist="38100" dir="2700000" algn="tl">
                    <a:srgbClr val="000000">
                      <a:alpha val="43137"/>
                    </a:srgbClr>
                  </a:outerShdw>
                </a:effectLst>
                <a:latin typeface="+mj-lt"/>
                <a:ea typeface="Calibri"/>
                <a:cs typeface="Arial" panose="020B0604020202020204" pitchFamily="34" charset="0"/>
              </a:rPr>
              <a:t>217 € en Suisse</a:t>
            </a:r>
          </a:p>
          <a:p>
            <a:pPr>
              <a:lnSpc>
                <a:spcPct val="115000"/>
              </a:lnSpc>
              <a:spcAft>
                <a:spcPts val="1000"/>
              </a:spcAft>
            </a:pPr>
            <a:r>
              <a:rPr lang="en-GB" sz="1400" b="1" dirty="0">
                <a:solidFill>
                  <a:schemeClr val="bg1"/>
                </a:solidFill>
                <a:effectLst>
                  <a:outerShdw blurRad="38100" dist="38100" dir="2700000" algn="tl">
                    <a:srgbClr val="000000">
                      <a:alpha val="43137"/>
                    </a:srgbClr>
                  </a:outerShdw>
                </a:effectLst>
                <a:latin typeface="+mj-lt"/>
                <a:ea typeface="Calibri"/>
                <a:cs typeface="Arial" panose="020B0604020202020204" pitchFamily="34" charset="0"/>
              </a:rPr>
              <a:t>199 € à Monaco</a:t>
            </a:r>
          </a:p>
          <a:p>
            <a:pPr>
              <a:lnSpc>
                <a:spcPct val="115000"/>
              </a:lnSpc>
              <a:spcAft>
                <a:spcPts val="1000"/>
              </a:spcAft>
            </a:pPr>
            <a:br>
              <a:rPr lang="fr-FR" sz="900" b="1" dirty="0">
                <a:solidFill>
                  <a:schemeClr val="bg1"/>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br>
            <a:endParaRPr lang="en-GB" sz="1200" b="1" dirty="0">
              <a:solidFill>
                <a:schemeClr val="bg1"/>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endParaRPr>
          </a:p>
        </p:txBody>
      </p:sp>
      <p:pic>
        <p:nvPicPr>
          <p:cNvPr id="9" name="Picture 8">
            <a:extLst>
              <a:ext uri="{FF2B5EF4-FFF2-40B4-BE49-F238E27FC236}">
                <a16:creationId xmlns:a16="http://schemas.microsoft.com/office/drawing/2014/main" id="{AE28A358-0F01-417C-AF1F-DA5FEE80D0BF}"/>
              </a:ext>
            </a:extLst>
          </p:cNvPr>
          <p:cNvPicPr>
            <a:picLocks noChangeAspect="1"/>
          </p:cNvPicPr>
          <p:nvPr/>
        </p:nvPicPr>
        <p:blipFill rotWithShape="1">
          <a:blip r:embed="rId2">
            <a:extLst>
              <a:ext uri="{28A0092B-C50C-407E-A947-70E740481C1C}">
                <a14:useLocalDpi xmlns:a14="http://schemas.microsoft.com/office/drawing/2010/main" val="0"/>
              </a:ext>
            </a:extLst>
          </a:blip>
          <a:srcRect l="18921" r="781"/>
          <a:stretch/>
        </p:blipFill>
        <p:spPr>
          <a:xfrm>
            <a:off x="4785333" y="2394484"/>
            <a:ext cx="3816424" cy="4197242"/>
          </a:xfrm>
          <a:prstGeom prst="rect">
            <a:avLst/>
          </a:prstGeom>
          <a:ln w="38100">
            <a:noFill/>
          </a:ln>
        </p:spPr>
      </p:pic>
    </p:spTree>
    <p:extLst>
      <p:ext uri="{BB962C8B-B14F-4D97-AF65-F5344CB8AC3E}">
        <p14:creationId xmlns:p14="http://schemas.microsoft.com/office/powerpoint/2010/main" val="215239403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12884</TotalTime>
  <Words>2137</Words>
  <Application>Microsoft Office PowerPoint</Application>
  <PresentationFormat>On-screen Show (4:3)</PresentationFormat>
  <Paragraphs>415</Paragraphs>
  <Slides>39</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Cambria Math</vt:lpstr>
      <vt:lpstr>Franklin Gothic Book</vt:lpstr>
      <vt:lpstr>inherit</vt:lpstr>
      <vt:lpstr>Thème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Council of Europe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ZOL Daniela</dc:creator>
  <cp:lastModifiedBy>NAUMOVSKA Lidija</cp:lastModifiedBy>
  <cp:revision>458</cp:revision>
  <cp:lastPrinted>2015-10-30T17:50:34Z</cp:lastPrinted>
  <dcterms:created xsi:type="dcterms:W3CDTF">2015-10-04T12:16:41Z</dcterms:created>
  <dcterms:modified xsi:type="dcterms:W3CDTF">2022-10-03T13:19:46Z</dcterms:modified>
</cp:coreProperties>
</file>