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41"/>
  </p:notesMasterIdLst>
  <p:sldIdLst>
    <p:sldId id="256" r:id="rId2"/>
    <p:sldId id="386" r:id="rId3"/>
    <p:sldId id="457" r:id="rId4"/>
    <p:sldId id="387" r:id="rId5"/>
    <p:sldId id="388" r:id="rId6"/>
    <p:sldId id="389" r:id="rId7"/>
    <p:sldId id="390" r:id="rId8"/>
    <p:sldId id="391" r:id="rId9"/>
    <p:sldId id="392" r:id="rId10"/>
    <p:sldId id="394" r:id="rId11"/>
    <p:sldId id="395" r:id="rId12"/>
    <p:sldId id="396" r:id="rId13"/>
    <p:sldId id="397" r:id="rId14"/>
    <p:sldId id="398" r:id="rId15"/>
    <p:sldId id="399" r:id="rId16"/>
    <p:sldId id="393" r:id="rId17"/>
    <p:sldId id="400" r:id="rId18"/>
    <p:sldId id="461" r:id="rId19"/>
    <p:sldId id="401" r:id="rId20"/>
    <p:sldId id="402" r:id="rId21"/>
    <p:sldId id="403" r:id="rId22"/>
    <p:sldId id="462" r:id="rId23"/>
    <p:sldId id="404" r:id="rId24"/>
    <p:sldId id="405" r:id="rId25"/>
    <p:sldId id="406" r:id="rId26"/>
    <p:sldId id="418" r:id="rId27"/>
    <p:sldId id="408" r:id="rId28"/>
    <p:sldId id="409" r:id="rId29"/>
    <p:sldId id="410" r:id="rId30"/>
    <p:sldId id="413" r:id="rId31"/>
    <p:sldId id="463" r:id="rId32"/>
    <p:sldId id="464" r:id="rId33"/>
    <p:sldId id="414" r:id="rId34"/>
    <p:sldId id="465" r:id="rId35"/>
    <p:sldId id="458" r:id="rId36"/>
    <p:sldId id="459" r:id="rId37"/>
    <p:sldId id="419" r:id="rId38"/>
    <p:sldId id="416" r:id="rId39"/>
    <p:sldId id="379" r:id="rId40"/>
  </p:sldIdLst>
  <p:sldSz cx="9144000" cy="6858000" type="screen4x3"/>
  <p:notesSz cx="9906000" cy="6807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FDA71E-1994-CDF5-B732-77E364D3EE6A}" name="NAUMOVSKA Lidija" initials="NL" userId="S::Lidija.NAUMOVSKA@coe.int::f0d7f3bc-626e-40e6-afa1-e3725a854c12" providerId="AD"/>
  <p188:author id="{473AD797-7A19-2E4B-0AC7-2DDB1E8DC18C}" name="ZOL Daniela" initials="ZD" userId="S::Daniela.ZOL@coe.int::814a215c-b2e1-482b-92bc-a65c5f4a0bc8" providerId="AD"/>
  <p188:author id="{C12445ED-6AE2-C8C8-2236-74B4AEEAE49D}" name="SCHURRER Christel" initials="SC" userId="S::Christel.SCHURRER@coe.int::50b83f59-a4e2-4b00-ab9b-174b87c5ae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L Daniela" initials="ZD" lastIdx="30" clrIdx="0">
    <p:extLst>
      <p:ext uri="{19B8F6BF-5375-455C-9EA6-DF929625EA0E}">
        <p15:presenceInfo xmlns:p15="http://schemas.microsoft.com/office/powerpoint/2012/main" userId="S::Daniela.ZOL@coe.int::814a215c-b2e1-482b-92bc-a65c5f4a0bc8" providerId="AD"/>
      </p:ext>
    </p:extLst>
  </p:cmAuthor>
  <p:cmAuthor id="2" name="NAUMOVSKA Lidija" initials="NL" lastIdx="12" clrIdx="1">
    <p:extLst>
      <p:ext uri="{19B8F6BF-5375-455C-9EA6-DF929625EA0E}">
        <p15:presenceInfo xmlns:p15="http://schemas.microsoft.com/office/powerpoint/2012/main" userId="S::Lidija.NAUMOVSKA@coe.int::f0d7f3bc-626e-40e6-afa1-e3725a854c12" providerId="AD"/>
      </p:ext>
    </p:extLst>
  </p:cmAuthor>
  <p:cmAuthor id="3" name="NIKOLIC Milan" initials="NM" lastIdx="11" clrIdx="2">
    <p:extLst>
      <p:ext uri="{19B8F6BF-5375-455C-9EA6-DF929625EA0E}">
        <p15:presenceInfo xmlns:p15="http://schemas.microsoft.com/office/powerpoint/2012/main" userId="NIKOLIC Milan" providerId="None"/>
      </p:ext>
    </p:extLst>
  </p:cmAuthor>
  <p:cmAuthor id="4" name="SCHURRER Christel" initials="SC" lastIdx="16" clrIdx="3">
    <p:extLst>
      <p:ext uri="{19B8F6BF-5375-455C-9EA6-DF929625EA0E}">
        <p15:presenceInfo xmlns:p15="http://schemas.microsoft.com/office/powerpoint/2012/main" userId="S::Christel.SCHURRER@coe.int::50b83f59-a4e2-4b00-ab9b-174b87c5ae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6699"/>
    <a:srgbClr val="A2192A"/>
    <a:srgbClr val="1788F9"/>
    <a:srgbClr val="D6DDB5"/>
    <a:srgbClr val="9D9725"/>
    <a:srgbClr val="90AA11"/>
    <a:srgbClr val="D6D03E"/>
    <a:srgbClr val="1A2374"/>
    <a:srgbClr val="BF8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357" autoAdjust="0"/>
  </p:normalViewPr>
  <p:slideViewPr>
    <p:cSldViewPr>
      <p:cViewPr varScale="1">
        <p:scale>
          <a:sx n="138" d="100"/>
          <a:sy n="138" d="100"/>
        </p:scale>
        <p:origin x="69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OL\Desktop\Tables%202%20Budget%20data_dz.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ZOL\Desktop\Tables%202%20Budget%20data_dz.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awking-share\DG1_CEPEJ_EVALUATION\Report%202020%20-%202022\12%20-%20PPT\Working%20files\Tables%203%20recovered%20file%20(3)_for%20PPT.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awking-share\DG1_CEPEJ_EVALUATION\Report%202020%20-%202022\12%20-%20PPT\Working%20files\Tables%203%20recovered%20file%20(3)_for%20PPT.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awking-share\DG1_CEPEJ_EVALUATION\Report%202020%20-%202022\12%20-%20PPT\Working%20files\Tables%205%20Efficiency%20data%20%20(no%20RUS%202020)-for%20PPT.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hawking-share\DG1_CEPEJ_EVALUATION\Report%202020%20-%202022\12%20-%20PPT\Working%20files\Tables%204%20-%20ICT%20deployment%20index%20(2018-%202020)%20new%20index%20(RUS)_for%20PP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'2.4'!$B$2</c:f>
              <c:strCache>
                <c:ptCount val="1"/>
                <c:pt idx="0">
                  <c:v>EUROPEAN AVERAGE</c:v>
                </c:pt>
              </c:strCache>
            </c:strRef>
          </c:tx>
          <c:spPr>
            <a:solidFill>
              <a:schemeClr val="accent1"/>
            </a:solidFill>
            <a:ln>
              <a:noFill/>
            </a:ln>
            <a:effectLst/>
          </c:spPr>
          <c:cat>
            <c:numRef>
              <c:f>'2.4'!$C$2:$H$2</c:f>
              <c:numCache>
                <c:formatCode>General</c:formatCode>
                <c:ptCount val="6"/>
                <c:pt idx="0">
                  <c:v>2010</c:v>
                </c:pt>
                <c:pt idx="1">
                  <c:v>2012</c:v>
                </c:pt>
                <c:pt idx="2">
                  <c:v>2014</c:v>
                </c:pt>
                <c:pt idx="3">
                  <c:v>2016</c:v>
                </c:pt>
                <c:pt idx="4">
                  <c:v>2018</c:v>
                </c:pt>
                <c:pt idx="5">
                  <c:v>2020</c:v>
                </c:pt>
              </c:numCache>
            </c:numRef>
          </c:cat>
          <c:val>
            <c:numRef>
              <c:f>'2.4'!$C$2:$H$2</c:f>
              <c:numCache>
                <c:formatCode>General</c:formatCode>
                <c:ptCount val="6"/>
                <c:pt idx="0">
                  <c:v>2010</c:v>
                </c:pt>
                <c:pt idx="1">
                  <c:v>2012</c:v>
                </c:pt>
                <c:pt idx="2">
                  <c:v>2014</c:v>
                </c:pt>
                <c:pt idx="3">
                  <c:v>2016</c:v>
                </c:pt>
                <c:pt idx="4">
                  <c:v>2018</c:v>
                </c:pt>
                <c:pt idx="5">
                  <c:v>2020</c:v>
                </c:pt>
              </c:numCache>
            </c:numRef>
          </c:val>
          <c:extLst>
            <c:ext xmlns:c16="http://schemas.microsoft.com/office/drawing/2014/chart" uri="{C3380CC4-5D6E-409C-BE32-E72D297353CC}">
              <c16:uniqueId val="{00000000-6C52-49A7-8862-CA753DD2341C}"/>
            </c:ext>
          </c:extLst>
        </c:ser>
        <c:ser>
          <c:idx val="1"/>
          <c:order val="1"/>
          <c:tx>
            <c:strRef>
              <c:f>'2.4'!$B$3</c:f>
              <c:strCache>
                <c:ptCount val="1"/>
                <c:pt idx="0">
                  <c:v>Courts</c:v>
                </c:pt>
              </c:strCache>
            </c:strRef>
          </c:tx>
          <c:spPr>
            <a:solidFill>
              <a:srgbClr val="007E99"/>
            </a:solidFill>
            <a:ln>
              <a:noFill/>
            </a:ln>
            <a:effectLst/>
          </c:spPr>
          <c:cat>
            <c:numRef>
              <c:f>'2.4'!$C$2:$H$2</c:f>
              <c:numCache>
                <c:formatCode>General</c:formatCode>
                <c:ptCount val="6"/>
                <c:pt idx="0">
                  <c:v>2010</c:v>
                </c:pt>
                <c:pt idx="1">
                  <c:v>2012</c:v>
                </c:pt>
                <c:pt idx="2">
                  <c:v>2014</c:v>
                </c:pt>
                <c:pt idx="3">
                  <c:v>2016</c:v>
                </c:pt>
                <c:pt idx="4">
                  <c:v>2018</c:v>
                </c:pt>
                <c:pt idx="5">
                  <c:v>2020</c:v>
                </c:pt>
              </c:numCache>
            </c:numRef>
          </c:cat>
          <c:val>
            <c:numRef>
              <c:f>'2.4'!$C$3:$H$3</c:f>
              <c:numCache>
                <c:formatCode>#,##0.00\ "€"</c:formatCode>
                <c:ptCount val="6"/>
                <c:pt idx="0">
                  <c:v>415835755.61764705</c:v>
                </c:pt>
                <c:pt idx="1">
                  <c:v>461142909.85294116</c:v>
                </c:pt>
                <c:pt idx="2">
                  <c:v>469439075.2352941</c:v>
                </c:pt>
                <c:pt idx="3">
                  <c:v>468557093.44117647</c:v>
                </c:pt>
                <c:pt idx="4">
                  <c:v>521007095.85294116</c:v>
                </c:pt>
                <c:pt idx="5">
                  <c:v>558311035.17647064</c:v>
                </c:pt>
              </c:numCache>
            </c:numRef>
          </c:val>
          <c:extLst>
            <c:ext xmlns:c16="http://schemas.microsoft.com/office/drawing/2014/chart" uri="{C3380CC4-5D6E-409C-BE32-E72D297353CC}">
              <c16:uniqueId val="{00000001-6C52-49A7-8862-CA753DD2341C}"/>
            </c:ext>
          </c:extLst>
        </c:ser>
        <c:ser>
          <c:idx val="2"/>
          <c:order val="2"/>
          <c:tx>
            <c:strRef>
              <c:f>'2.4'!$B$4</c:f>
              <c:strCache>
                <c:ptCount val="1"/>
                <c:pt idx="0">
                  <c:v>Prosecution services</c:v>
                </c:pt>
              </c:strCache>
            </c:strRef>
          </c:tx>
          <c:spPr>
            <a:solidFill>
              <a:srgbClr val="153B56"/>
            </a:solidFill>
            <a:ln>
              <a:noFill/>
            </a:ln>
            <a:effectLst/>
          </c:spPr>
          <c:cat>
            <c:numRef>
              <c:f>'2.4'!$C$2:$H$2</c:f>
              <c:numCache>
                <c:formatCode>General</c:formatCode>
                <c:ptCount val="6"/>
                <c:pt idx="0">
                  <c:v>2010</c:v>
                </c:pt>
                <c:pt idx="1">
                  <c:v>2012</c:v>
                </c:pt>
                <c:pt idx="2">
                  <c:v>2014</c:v>
                </c:pt>
                <c:pt idx="3">
                  <c:v>2016</c:v>
                </c:pt>
                <c:pt idx="4">
                  <c:v>2018</c:v>
                </c:pt>
                <c:pt idx="5">
                  <c:v>2020</c:v>
                </c:pt>
              </c:numCache>
            </c:numRef>
          </c:cat>
          <c:val>
            <c:numRef>
              <c:f>'2.4'!$C$4:$H$4</c:f>
              <c:numCache>
                <c:formatCode>#,##0.00\ "€"</c:formatCode>
                <c:ptCount val="6"/>
                <c:pt idx="0">
                  <c:v>137790546.63636363</c:v>
                </c:pt>
                <c:pt idx="1">
                  <c:v>159275486.66666666</c:v>
                </c:pt>
                <c:pt idx="2">
                  <c:v>161761575.54545453</c:v>
                </c:pt>
                <c:pt idx="3">
                  <c:v>159238450</c:v>
                </c:pt>
                <c:pt idx="4">
                  <c:v>177492638.78787878</c:v>
                </c:pt>
                <c:pt idx="5">
                  <c:v>192910522.33333334</c:v>
                </c:pt>
              </c:numCache>
            </c:numRef>
          </c:val>
          <c:extLst>
            <c:ext xmlns:c16="http://schemas.microsoft.com/office/drawing/2014/chart" uri="{C3380CC4-5D6E-409C-BE32-E72D297353CC}">
              <c16:uniqueId val="{00000002-6C52-49A7-8862-CA753DD2341C}"/>
            </c:ext>
          </c:extLst>
        </c:ser>
        <c:ser>
          <c:idx val="3"/>
          <c:order val="3"/>
          <c:tx>
            <c:strRef>
              <c:f>'2.4'!$B$5</c:f>
              <c:strCache>
                <c:ptCount val="1"/>
                <c:pt idx="0">
                  <c:v>Legal aid</c:v>
                </c:pt>
              </c:strCache>
            </c:strRef>
          </c:tx>
          <c:spPr>
            <a:solidFill>
              <a:srgbClr val="A0D4D1"/>
            </a:solidFill>
            <a:ln w="25400">
              <a:noFill/>
            </a:ln>
            <a:effectLst/>
          </c:spPr>
          <c:cat>
            <c:numRef>
              <c:f>'2.4'!$C$2:$H$2</c:f>
              <c:numCache>
                <c:formatCode>General</c:formatCode>
                <c:ptCount val="6"/>
                <c:pt idx="0">
                  <c:v>2010</c:v>
                </c:pt>
                <c:pt idx="1">
                  <c:v>2012</c:v>
                </c:pt>
                <c:pt idx="2">
                  <c:v>2014</c:v>
                </c:pt>
                <c:pt idx="3">
                  <c:v>2016</c:v>
                </c:pt>
                <c:pt idx="4">
                  <c:v>2018</c:v>
                </c:pt>
                <c:pt idx="5">
                  <c:v>2020</c:v>
                </c:pt>
              </c:numCache>
            </c:numRef>
          </c:cat>
          <c:val>
            <c:numRef>
              <c:f>'2.4'!$C$5:$H$5</c:f>
              <c:numCache>
                <c:formatCode>#,##0.00\ "€"</c:formatCode>
                <c:ptCount val="6"/>
                <c:pt idx="0">
                  <c:v>159407926.46896553</c:v>
                </c:pt>
                <c:pt idx="1">
                  <c:v>172209007.03103447</c:v>
                </c:pt>
                <c:pt idx="2">
                  <c:v>155117293.86206895</c:v>
                </c:pt>
                <c:pt idx="3">
                  <c:v>138743399.8275862</c:v>
                </c:pt>
                <c:pt idx="4">
                  <c:v>151263585.1724138</c:v>
                </c:pt>
                <c:pt idx="5">
                  <c:v>147076665.79310346</c:v>
                </c:pt>
              </c:numCache>
            </c:numRef>
          </c:val>
          <c:extLst>
            <c:ext xmlns:c16="http://schemas.microsoft.com/office/drawing/2014/chart" uri="{C3380CC4-5D6E-409C-BE32-E72D297353CC}">
              <c16:uniqueId val="{00000003-6C52-49A7-8862-CA753DD2341C}"/>
            </c:ext>
          </c:extLst>
        </c:ser>
        <c:dLbls>
          <c:showLegendKey val="0"/>
          <c:showVal val="0"/>
          <c:showCatName val="0"/>
          <c:showSerName val="0"/>
          <c:showPercent val="0"/>
          <c:showBubbleSize val="0"/>
        </c:dLbls>
        <c:axId val="303834624"/>
        <c:axId val="303836160"/>
      </c:areaChart>
      <c:catAx>
        <c:axId val="303834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crossAx val="303836160"/>
        <c:crosses val="autoZero"/>
        <c:auto val="1"/>
        <c:lblAlgn val="ctr"/>
        <c:lblOffset val="100"/>
        <c:noMultiLvlLbl val="0"/>
      </c:catAx>
      <c:valAx>
        <c:axId val="303836160"/>
        <c:scaling>
          <c:orientation val="minMax"/>
        </c:scaling>
        <c:delete val="0"/>
        <c:axPos val="l"/>
        <c:title>
          <c:tx>
            <c:strRef>
              <c:f>'2.4'!$L$24</c:f>
              <c:strCache>
                <c:ptCount val="1"/>
                <c:pt idx="0">
                  <c:v>Approved judicial system budget</c:v>
                </c:pt>
              </c:strCache>
            </c:strRef>
          </c:tx>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crossAx val="303834624"/>
        <c:crosses val="autoZero"/>
        <c:crossBetween val="midCat"/>
        <c:dispUnits>
          <c:builtInUnit val="millions"/>
          <c:dispUnitsLbl>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dispUnitsLbl>
        </c:dispUnits>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solidFill>
            <a:schemeClr val="bg1"/>
          </a:solidFill>
          <a:latin typeface="Franklin Gothic Book" panose="020B0503020102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'2.6'!$O$4</c:f>
              <c:strCache>
                <c:ptCount val="1"/>
                <c:pt idx="0">
                  <c:v>% Courts</c:v>
                </c:pt>
              </c:strCache>
            </c:strRef>
          </c:tx>
          <c:spPr>
            <a:solidFill>
              <a:srgbClr val="788E9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'2.6'!$AQ$21:$AQ$26</c:f>
              <c:strCache>
                <c:ptCount val="6"/>
                <c:pt idx="0">
                  <c:v>&lt; 10.000 €</c:v>
                </c:pt>
                <c:pt idx="1">
                  <c:v>10.000 - 20.000 €</c:v>
                </c:pt>
                <c:pt idx="2">
                  <c:v>20.000 - 40.000 €</c:v>
                </c:pt>
                <c:pt idx="3">
                  <c:v>&gt; 40.000 €</c:v>
                </c:pt>
                <c:pt idx="4">
                  <c:v>Total</c:v>
                </c:pt>
                <c:pt idx="5">
                  <c:v>Observer states</c:v>
                </c:pt>
              </c:strCache>
            </c:strRef>
          </c:cat>
          <c:val>
            <c:numRef>
              <c:f>'2.6'!$AR$21:$AR$26</c:f>
              <c:numCache>
                <c:formatCode>0%</c:formatCode>
                <c:ptCount val="6"/>
                <c:pt idx="0">
                  <c:v>0.66420216496669982</c:v>
                </c:pt>
                <c:pt idx="1">
                  <c:v>0.65422326037231859</c:v>
                </c:pt>
                <c:pt idx="2">
                  <c:v>0.69292427663494649</c:v>
                </c:pt>
                <c:pt idx="3">
                  <c:v>0.61286231830806059</c:v>
                </c:pt>
                <c:pt idx="4">
                  <c:v>0.65847772900074442</c:v>
                </c:pt>
                <c:pt idx="5">
                  <c:v>0.63415651175293397</c:v>
                </c:pt>
              </c:numCache>
            </c:numRef>
          </c:val>
          <c:extLst>
            <c:ext xmlns:c16="http://schemas.microsoft.com/office/drawing/2014/chart" uri="{C3380CC4-5D6E-409C-BE32-E72D297353CC}">
              <c16:uniqueId val="{00000000-C01F-42CE-8346-F07A1EB15A67}"/>
            </c:ext>
          </c:extLst>
        </c:ser>
        <c:ser>
          <c:idx val="1"/>
          <c:order val="1"/>
          <c:tx>
            <c:strRef>
              <c:f>'2.6'!$P$4</c:f>
              <c:strCache>
                <c:ptCount val="1"/>
                <c:pt idx="0">
                  <c:v>% Legal aid</c:v>
                </c:pt>
              </c:strCache>
            </c:strRef>
          </c:tx>
          <c:spPr>
            <a:solidFill>
              <a:srgbClr val="A0D4D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'2.6'!$AQ$21:$AQ$26</c:f>
              <c:strCache>
                <c:ptCount val="6"/>
                <c:pt idx="0">
                  <c:v>&lt; 10.000 €</c:v>
                </c:pt>
                <c:pt idx="1">
                  <c:v>10.000 - 20.000 €</c:v>
                </c:pt>
                <c:pt idx="2">
                  <c:v>20.000 - 40.000 €</c:v>
                </c:pt>
                <c:pt idx="3">
                  <c:v>&gt; 40.000 €</c:v>
                </c:pt>
                <c:pt idx="4">
                  <c:v>Total</c:v>
                </c:pt>
                <c:pt idx="5">
                  <c:v>Observer states</c:v>
                </c:pt>
              </c:strCache>
            </c:strRef>
          </c:cat>
          <c:val>
            <c:numRef>
              <c:f>'2.6'!$AS$21:$AS$26</c:f>
              <c:numCache>
                <c:formatCode>0%</c:formatCode>
                <c:ptCount val="6"/>
                <c:pt idx="0">
                  <c:v>3.50990771377293E-2</c:v>
                </c:pt>
                <c:pt idx="1">
                  <c:v>7.292923399804159E-2</c:v>
                </c:pt>
                <c:pt idx="2">
                  <c:v>0.10057779814015991</c:v>
                </c:pt>
                <c:pt idx="3">
                  <c:v>0.19651088865264685</c:v>
                </c:pt>
                <c:pt idx="4">
                  <c:v>9.5935353161339373E-2</c:v>
                </c:pt>
                <c:pt idx="5">
                  <c:v>6.641288120483213E-2</c:v>
                </c:pt>
              </c:numCache>
            </c:numRef>
          </c:val>
          <c:extLst>
            <c:ext xmlns:c16="http://schemas.microsoft.com/office/drawing/2014/chart" uri="{C3380CC4-5D6E-409C-BE32-E72D297353CC}">
              <c16:uniqueId val="{00000001-C01F-42CE-8346-F07A1EB15A67}"/>
            </c:ext>
          </c:extLst>
        </c:ser>
        <c:ser>
          <c:idx val="2"/>
          <c:order val="2"/>
          <c:tx>
            <c:strRef>
              <c:f>'2.6'!$Q$4</c:f>
              <c:strCache>
                <c:ptCount val="1"/>
                <c:pt idx="0">
                  <c:v>% Public prosecution</c:v>
                </c:pt>
              </c:strCache>
            </c:strRef>
          </c:tx>
          <c:spPr>
            <a:solidFill>
              <a:srgbClr val="007E9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'2.6'!$AQ$21:$AQ$26</c:f>
              <c:strCache>
                <c:ptCount val="6"/>
                <c:pt idx="0">
                  <c:v>&lt; 10.000 €</c:v>
                </c:pt>
                <c:pt idx="1">
                  <c:v>10.000 - 20.000 €</c:v>
                </c:pt>
                <c:pt idx="2">
                  <c:v>20.000 - 40.000 €</c:v>
                </c:pt>
                <c:pt idx="3">
                  <c:v>&gt; 40.000 €</c:v>
                </c:pt>
                <c:pt idx="4">
                  <c:v>Total</c:v>
                </c:pt>
                <c:pt idx="5">
                  <c:v>Observer states</c:v>
                </c:pt>
              </c:strCache>
            </c:strRef>
          </c:cat>
          <c:val>
            <c:numRef>
              <c:f>'2.6'!$AT$21:$AT$26</c:f>
              <c:numCache>
                <c:formatCode>0%</c:formatCode>
                <c:ptCount val="6"/>
                <c:pt idx="0">
                  <c:v>0.30069875789557088</c:v>
                </c:pt>
                <c:pt idx="1">
                  <c:v>0.27284750562963977</c:v>
                </c:pt>
                <c:pt idx="2">
                  <c:v>0.20945635975864302</c:v>
                </c:pt>
                <c:pt idx="3">
                  <c:v>0.1906267930392925</c:v>
                </c:pt>
                <c:pt idx="4">
                  <c:v>0.24657306268249929</c:v>
                </c:pt>
                <c:pt idx="5">
                  <c:v>0.29943060704223395</c:v>
                </c:pt>
              </c:numCache>
            </c:numRef>
          </c:val>
          <c:extLst>
            <c:ext xmlns:c16="http://schemas.microsoft.com/office/drawing/2014/chart" uri="{C3380CC4-5D6E-409C-BE32-E72D297353CC}">
              <c16:uniqueId val="{00000002-C01F-42CE-8346-F07A1EB15A67}"/>
            </c:ext>
          </c:extLst>
        </c:ser>
        <c:dLbls>
          <c:showLegendKey val="0"/>
          <c:showVal val="0"/>
          <c:showCatName val="0"/>
          <c:showSerName val="0"/>
          <c:showPercent val="0"/>
          <c:showBubbleSize val="0"/>
        </c:dLbls>
        <c:gapWidth val="34"/>
        <c:overlap val="100"/>
        <c:axId val="470215216"/>
        <c:axId val="470217184"/>
      </c:barChart>
      <c:catAx>
        <c:axId val="470215216"/>
        <c:scaling>
          <c:orientation val="maxMin"/>
        </c:scaling>
        <c:delete val="0"/>
        <c:axPos val="l"/>
        <c:title>
          <c:tx>
            <c:rich>
              <a:bodyPr rot="-5400000" spcFirstLastPara="1" vertOverflow="ellipsis" vert="horz" wrap="square" anchor="ctr" anchorCtr="1"/>
              <a:lstStyle/>
              <a:p>
                <a:pPr>
                  <a:defRPr sz="1000" b="0" i="0" u="none" strike="noStrike" kern="1200" baseline="0">
                    <a:solidFill>
                      <a:schemeClr val="bg1"/>
                    </a:solidFill>
                    <a:latin typeface="Franklin Gothic Book" panose="020B0503020102020204" pitchFamily="34" charset="0"/>
                    <a:ea typeface="+mn-ea"/>
                    <a:cs typeface="+mn-cs"/>
                  </a:defRPr>
                </a:pPr>
                <a:r>
                  <a:rPr lang="en-GB"/>
                  <a:t>Group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Franklin Gothic Book" panose="020B0503020102020204" pitchFamily="34" charset="0"/>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crossAx val="470217184"/>
        <c:crosses val="autoZero"/>
        <c:auto val="1"/>
        <c:lblAlgn val="ctr"/>
        <c:lblOffset val="100"/>
        <c:noMultiLvlLbl val="0"/>
      </c:catAx>
      <c:valAx>
        <c:axId val="470217184"/>
        <c:scaling>
          <c:orientation val="minMax"/>
        </c:scaling>
        <c:delete val="0"/>
        <c:axPos val="t"/>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crossAx val="47021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solidFill>
            <a:schemeClr val="bg1"/>
          </a:solidFill>
          <a:latin typeface="Franklin Gothic Book" panose="020B0503020102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'A3.47'!$P$4</c:f>
              <c:strCache>
                <c:ptCount val="1"/>
                <c:pt idx="0">
                  <c:v>Absolute at the beginning of carreer</c:v>
                </c:pt>
              </c:strCache>
            </c:strRef>
          </c:tx>
          <c:spPr>
            <a:solidFill>
              <a:srgbClr val="E6C49E"/>
            </a:solidFill>
            <a:ln>
              <a:noFill/>
            </a:ln>
            <a:effectLst/>
          </c:spPr>
          <c:invertIfNegative val="0"/>
          <c:cat>
            <c:strRef>
              <c:f>'A3.47'!$O$7:$O$55</c:f>
              <c:strCache>
                <c:ptCount val="49"/>
                <c:pt idx="0">
                  <c:v>ALB</c:v>
                </c:pt>
                <c:pt idx="1">
                  <c:v>AND</c:v>
                </c:pt>
                <c:pt idx="2">
                  <c:v>ARM</c:v>
                </c:pt>
                <c:pt idx="3">
                  <c:v>AUT</c:v>
                </c:pt>
                <c:pt idx="4">
                  <c:v>AZE</c:v>
                </c:pt>
                <c:pt idx="5">
                  <c:v>BEL</c:v>
                </c:pt>
                <c:pt idx="6">
                  <c:v>BIH</c:v>
                </c:pt>
                <c:pt idx="7">
                  <c:v>BGR</c:v>
                </c:pt>
                <c:pt idx="8">
                  <c:v>HRV</c:v>
                </c:pt>
                <c:pt idx="9">
                  <c:v>CYP</c:v>
                </c:pt>
                <c:pt idx="10">
                  <c:v>CZE</c:v>
                </c:pt>
                <c:pt idx="11">
                  <c:v>DNK</c:v>
                </c:pt>
                <c:pt idx="12">
                  <c:v>EST</c:v>
                </c:pt>
                <c:pt idx="13">
                  <c:v>FIN</c:v>
                </c:pt>
                <c:pt idx="14">
                  <c:v>FRA</c:v>
                </c:pt>
                <c:pt idx="15">
                  <c:v>GEO</c:v>
                </c:pt>
                <c:pt idx="16">
                  <c:v>DEU</c:v>
                </c:pt>
                <c:pt idx="17">
                  <c:v>GRC</c:v>
                </c:pt>
                <c:pt idx="18">
                  <c:v>HUN</c:v>
                </c:pt>
                <c:pt idx="19">
                  <c:v>ISL</c:v>
                </c:pt>
                <c:pt idx="20">
                  <c:v>IRL</c:v>
                </c:pt>
                <c:pt idx="21">
                  <c:v>ITA</c:v>
                </c:pt>
                <c:pt idx="22">
                  <c:v>LVA</c:v>
                </c:pt>
                <c:pt idx="23">
                  <c:v>LTU</c:v>
                </c:pt>
                <c:pt idx="24">
                  <c:v>LUX</c:v>
                </c:pt>
                <c:pt idx="25">
                  <c:v>MLT</c:v>
                </c:pt>
                <c:pt idx="26">
                  <c:v>MDA</c:v>
                </c:pt>
                <c:pt idx="27">
                  <c:v>MCO</c:v>
                </c:pt>
                <c:pt idx="28">
                  <c:v>MNE</c:v>
                </c:pt>
                <c:pt idx="29">
                  <c:v>NLD</c:v>
                </c:pt>
                <c:pt idx="30">
                  <c:v>MKD</c:v>
                </c:pt>
                <c:pt idx="31">
                  <c:v>NOR</c:v>
                </c:pt>
                <c:pt idx="32">
                  <c:v>POL</c:v>
                </c:pt>
                <c:pt idx="33">
                  <c:v>PRT</c:v>
                </c:pt>
                <c:pt idx="34">
                  <c:v>ROU</c:v>
                </c:pt>
                <c:pt idx="35">
                  <c:v>SRB</c:v>
                </c:pt>
                <c:pt idx="36">
                  <c:v>SVK</c:v>
                </c:pt>
                <c:pt idx="37">
                  <c:v>SVN</c:v>
                </c:pt>
                <c:pt idx="38">
                  <c:v>ESP</c:v>
                </c:pt>
                <c:pt idx="39">
                  <c:v>SWE</c:v>
                </c:pt>
                <c:pt idx="40">
                  <c:v>CHE</c:v>
                </c:pt>
                <c:pt idx="41">
                  <c:v>TUR</c:v>
                </c:pt>
                <c:pt idx="42">
                  <c:v>UKR</c:v>
                </c:pt>
                <c:pt idx="43">
                  <c:v>UK:ENG&amp;WAL</c:v>
                </c:pt>
                <c:pt idx="44">
                  <c:v>UK:NIR</c:v>
                </c:pt>
                <c:pt idx="45">
                  <c:v>UK:SCO</c:v>
                </c:pt>
                <c:pt idx="46">
                  <c:v>ISR</c:v>
                </c:pt>
                <c:pt idx="47">
                  <c:v>KAZ</c:v>
                </c:pt>
                <c:pt idx="48">
                  <c:v>MAR</c:v>
                </c:pt>
              </c:strCache>
            </c:strRef>
          </c:cat>
          <c:val>
            <c:numRef>
              <c:f>'A3.47'!$P$7:$P$55</c:f>
              <c:numCache>
                <c:formatCode>#\ ##0\ "€"</c:formatCode>
                <c:ptCount val="49"/>
                <c:pt idx="0">
                  <c:v>21312</c:v>
                </c:pt>
                <c:pt idx="1">
                  <c:v>61916</c:v>
                </c:pt>
                <c:pt idx="2">
                  <c:v>7651</c:v>
                </c:pt>
                <c:pt idx="3">
                  <c:v>60084</c:v>
                </c:pt>
                <c:pt idx="4">
                  <c:v>6893</c:v>
                </c:pt>
                <c:pt idx="5">
                  <c:v>67532</c:v>
                </c:pt>
                <c:pt idx="6">
                  <c:v>25383</c:v>
                </c:pt>
                <c:pt idx="7">
                  <c:v>24990</c:v>
                </c:pt>
                <c:pt idx="8">
                  <c:v>27878</c:v>
                </c:pt>
                <c:pt idx="9">
                  <c:v>35010</c:v>
                </c:pt>
                <c:pt idx="10">
                  <c:v>36528</c:v>
                </c:pt>
                <c:pt idx="11">
                  <c:v>48322</c:v>
                </c:pt>
                <c:pt idx="12">
                  <c:v>47556</c:v>
                </c:pt>
                <c:pt idx="13">
                  <c:v>50880</c:v>
                </c:pt>
                <c:pt idx="14">
                  <c:v>48738</c:v>
                </c:pt>
                <c:pt idx="15">
                  <c:v>8247</c:v>
                </c:pt>
                <c:pt idx="16">
                  <c:v>52928</c:v>
                </c:pt>
                <c:pt idx="17">
                  <c:v>31710</c:v>
                </c:pt>
                <c:pt idx="18">
                  <c:v>21856</c:v>
                </c:pt>
                <c:pt idx="19">
                  <c:v>77420</c:v>
                </c:pt>
                <c:pt idx="20">
                  <c:v>33370</c:v>
                </c:pt>
                <c:pt idx="21">
                  <c:v>56263</c:v>
                </c:pt>
                <c:pt idx="22">
                  <c:v>33396</c:v>
                </c:pt>
                <c:pt idx="23">
                  <c:v>29357</c:v>
                </c:pt>
                <c:pt idx="24">
                  <c:v>92016</c:v>
                </c:pt>
                <c:pt idx="25">
                  <c:v>44496</c:v>
                </c:pt>
                <c:pt idx="26">
                  <c:v>11080</c:v>
                </c:pt>
                <c:pt idx="27">
                  <c:v>46922</c:v>
                </c:pt>
                <c:pt idx="28">
                  <c:v>18360</c:v>
                </c:pt>
                <c:pt idx="29">
                  <c:v>84351</c:v>
                </c:pt>
                <c:pt idx="30">
                  <c:v>17319</c:v>
                </c:pt>
                <c:pt idx="31">
                  <c:v>54724</c:v>
                </c:pt>
                <c:pt idx="32">
                  <c:v>25796</c:v>
                </c:pt>
                <c:pt idx="33">
                  <c:v>48055</c:v>
                </c:pt>
                <c:pt idx="34">
                  <c:v>43223</c:v>
                </c:pt>
                <c:pt idx="35">
                  <c:v>18961</c:v>
                </c:pt>
                <c:pt idx="36">
                  <c:v>38984</c:v>
                </c:pt>
                <c:pt idx="37">
                  <c:v>32628</c:v>
                </c:pt>
                <c:pt idx="38">
                  <c:v>51946</c:v>
                </c:pt>
                <c:pt idx="39">
                  <c:v>56000</c:v>
                </c:pt>
                <c:pt idx="40">
                  <c:v>128770</c:v>
                </c:pt>
                <c:pt idx="41">
                  <c:v>15475</c:v>
                </c:pt>
                <c:pt idx="42">
                  <c:v>12118</c:v>
                </c:pt>
                <c:pt idx="43">
                  <c:v>0</c:v>
                </c:pt>
                <c:pt idx="44">
                  <c:v>44392</c:v>
                </c:pt>
                <c:pt idx="45">
                  <c:v>37304</c:v>
                </c:pt>
                <c:pt idx="46">
                  <c:v>36794</c:v>
                </c:pt>
                <c:pt idx="47">
                  <c:v>0</c:v>
                </c:pt>
                <c:pt idx="48">
                  <c:v>22442</c:v>
                </c:pt>
              </c:numCache>
            </c:numRef>
          </c:val>
          <c:extLst>
            <c:ext xmlns:c16="http://schemas.microsoft.com/office/drawing/2014/chart" uri="{C3380CC4-5D6E-409C-BE32-E72D297353CC}">
              <c16:uniqueId val="{00000000-01A6-4C2D-8E63-E0170343A213}"/>
            </c:ext>
          </c:extLst>
        </c:ser>
        <c:ser>
          <c:idx val="1"/>
          <c:order val="1"/>
          <c:tx>
            <c:strRef>
              <c:f>'A3.47'!$Q$4:$Q$6</c:f>
              <c:strCache>
                <c:ptCount val="3"/>
                <c:pt idx="0">
                  <c:v>Absolute at highest instance</c:v>
                </c:pt>
              </c:strCache>
            </c:strRef>
          </c:tx>
          <c:spPr>
            <a:solidFill>
              <a:srgbClr val="B47C2D"/>
            </a:solidFill>
            <a:ln>
              <a:noFill/>
            </a:ln>
            <a:effectLst/>
          </c:spPr>
          <c:invertIfNegative val="0"/>
          <c:cat>
            <c:strRef>
              <c:f>'A3.47'!$O$7:$O$55</c:f>
              <c:strCache>
                <c:ptCount val="49"/>
                <c:pt idx="0">
                  <c:v>ALB</c:v>
                </c:pt>
                <c:pt idx="1">
                  <c:v>AND</c:v>
                </c:pt>
                <c:pt idx="2">
                  <c:v>ARM</c:v>
                </c:pt>
                <c:pt idx="3">
                  <c:v>AUT</c:v>
                </c:pt>
                <c:pt idx="4">
                  <c:v>AZE</c:v>
                </c:pt>
                <c:pt idx="5">
                  <c:v>BEL</c:v>
                </c:pt>
                <c:pt idx="6">
                  <c:v>BIH</c:v>
                </c:pt>
                <c:pt idx="7">
                  <c:v>BGR</c:v>
                </c:pt>
                <c:pt idx="8">
                  <c:v>HRV</c:v>
                </c:pt>
                <c:pt idx="9">
                  <c:v>CYP</c:v>
                </c:pt>
                <c:pt idx="10">
                  <c:v>CZE</c:v>
                </c:pt>
                <c:pt idx="11">
                  <c:v>DNK</c:v>
                </c:pt>
                <c:pt idx="12">
                  <c:v>EST</c:v>
                </c:pt>
                <c:pt idx="13">
                  <c:v>FIN</c:v>
                </c:pt>
                <c:pt idx="14">
                  <c:v>FRA</c:v>
                </c:pt>
                <c:pt idx="15">
                  <c:v>GEO</c:v>
                </c:pt>
                <c:pt idx="16">
                  <c:v>DEU</c:v>
                </c:pt>
                <c:pt idx="17">
                  <c:v>GRC</c:v>
                </c:pt>
                <c:pt idx="18">
                  <c:v>HUN</c:v>
                </c:pt>
                <c:pt idx="19">
                  <c:v>ISL</c:v>
                </c:pt>
                <c:pt idx="20">
                  <c:v>IRL</c:v>
                </c:pt>
                <c:pt idx="21">
                  <c:v>ITA</c:v>
                </c:pt>
                <c:pt idx="22">
                  <c:v>LVA</c:v>
                </c:pt>
                <c:pt idx="23">
                  <c:v>LTU</c:v>
                </c:pt>
                <c:pt idx="24">
                  <c:v>LUX</c:v>
                </c:pt>
                <c:pt idx="25">
                  <c:v>MLT</c:v>
                </c:pt>
                <c:pt idx="26">
                  <c:v>MDA</c:v>
                </c:pt>
                <c:pt idx="27">
                  <c:v>MCO</c:v>
                </c:pt>
                <c:pt idx="28">
                  <c:v>MNE</c:v>
                </c:pt>
                <c:pt idx="29">
                  <c:v>NLD</c:v>
                </c:pt>
                <c:pt idx="30">
                  <c:v>MKD</c:v>
                </c:pt>
                <c:pt idx="31">
                  <c:v>NOR</c:v>
                </c:pt>
                <c:pt idx="32">
                  <c:v>POL</c:v>
                </c:pt>
                <c:pt idx="33">
                  <c:v>PRT</c:v>
                </c:pt>
                <c:pt idx="34">
                  <c:v>ROU</c:v>
                </c:pt>
                <c:pt idx="35">
                  <c:v>SRB</c:v>
                </c:pt>
                <c:pt idx="36">
                  <c:v>SVK</c:v>
                </c:pt>
                <c:pt idx="37">
                  <c:v>SVN</c:v>
                </c:pt>
                <c:pt idx="38">
                  <c:v>ESP</c:v>
                </c:pt>
                <c:pt idx="39">
                  <c:v>SWE</c:v>
                </c:pt>
                <c:pt idx="40">
                  <c:v>CHE</c:v>
                </c:pt>
                <c:pt idx="41">
                  <c:v>TUR</c:v>
                </c:pt>
                <c:pt idx="42">
                  <c:v>UKR</c:v>
                </c:pt>
                <c:pt idx="43">
                  <c:v>UK:ENG&amp;WAL</c:v>
                </c:pt>
                <c:pt idx="44">
                  <c:v>UK:NIR</c:v>
                </c:pt>
                <c:pt idx="45">
                  <c:v>UK:SCO</c:v>
                </c:pt>
                <c:pt idx="46">
                  <c:v>ISR</c:v>
                </c:pt>
                <c:pt idx="47">
                  <c:v>KAZ</c:v>
                </c:pt>
                <c:pt idx="48">
                  <c:v>MAR</c:v>
                </c:pt>
              </c:strCache>
            </c:strRef>
          </c:cat>
          <c:val>
            <c:numRef>
              <c:f>'A3.47'!$Q$7:$Q$55</c:f>
              <c:numCache>
                <c:formatCode>#\ ##0\ "€"</c:formatCode>
                <c:ptCount val="49"/>
                <c:pt idx="0">
                  <c:v>26004</c:v>
                </c:pt>
                <c:pt idx="1">
                  <c:v>92887</c:v>
                </c:pt>
                <c:pt idx="2">
                  <c:v>0</c:v>
                </c:pt>
                <c:pt idx="3">
                  <c:v>137586</c:v>
                </c:pt>
                <c:pt idx="4">
                  <c:v>18014</c:v>
                </c:pt>
                <c:pt idx="5">
                  <c:v>125183</c:v>
                </c:pt>
                <c:pt idx="6">
                  <c:v>44404</c:v>
                </c:pt>
                <c:pt idx="7">
                  <c:v>44214</c:v>
                </c:pt>
                <c:pt idx="8">
                  <c:v>53447</c:v>
                </c:pt>
                <c:pt idx="9">
                  <c:v>0</c:v>
                </c:pt>
                <c:pt idx="10">
                  <c:v>79008</c:v>
                </c:pt>
                <c:pt idx="11">
                  <c:v>0</c:v>
                </c:pt>
                <c:pt idx="12">
                  <c:v>53353</c:v>
                </c:pt>
                <c:pt idx="13">
                  <c:v>0</c:v>
                </c:pt>
                <c:pt idx="14">
                  <c:v>123213</c:v>
                </c:pt>
                <c:pt idx="15">
                  <c:v>27656</c:v>
                </c:pt>
                <c:pt idx="16">
                  <c:v>90670</c:v>
                </c:pt>
                <c:pt idx="17">
                  <c:v>87247</c:v>
                </c:pt>
                <c:pt idx="18">
                  <c:v>45961</c:v>
                </c:pt>
                <c:pt idx="19">
                  <c:v>132000</c:v>
                </c:pt>
                <c:pt idx="20">
                  <c:v>0</c:v>
                </c:pt>
                <c:pt idx="21">
                  <c:v>187296</c:v>
                </c:pt>
                <c:pt idx="22">
                  <c:v>41411</c:v>
                </c:pt>
                <c:pt idx="23">
                  <c:v>47038</c:v>
                </c:pt>
                <c:pt idx="24">
                  <c:v>110177</c:v>
                </c:pt>
                <c:pt idx="25">
                  <c:v>0</c:v>
                </c:pt>
                <c:pt idx="26">
                  <c:v>16489</c:v>
                </c:pt>
                <c:pt idx="27">
                  <c:v>96731</c:v>
                </c:pt>
                <c:pt idx="28">
                  <c:v>31356</c:v>
                </c:pt>
                <c:pt idx="29">
                  <c:v>0</c:v>
                </c:pt>
                <c:pt idx="30">
                  <c:v>22120</c:v>
                </c:pt>
                <c:pt idx="31">
                  <c:v>124924</c:v>
                </c:pt>
                <c:pt idx="32">
                  <c:v>71941</c:v>
                </c:pt>
                <c:pt idx="33">
                  <c:v>105345</c:v>
                </c:pt>
                <c:pt idx="34">
                  <c:v>67051</c:v>
                </c:pt>
                <c:pt idx="35">
                  <c:v>28801</c:v>
                </c:pt>
                <c:pt idx="36">
                  <c:v>59623</c:v>
                </c:pt>
                <c:pt idx="37">
                  <c:v>63660</c:v>
                </c:pt>
                <c:pt idx="38">
                  <c:v>130654</c:v>
                </c:pt>
                <c:pt idx="39">
                  <c:v>88000</c:v>
                </c:pt>
                <c:pt idx="40">
                  <c:v>176700</c:v>
                </c:pt>
                <c:pt idx="41">
                  <c:v>28467</c:v>
                </c:pt>
                <c:pt idx="42">
                  <c:v>30023</c:v>
                </c:pt>
                <c:pt idx="43">
                  <c:v>0</c:v>
                </c:pt>
                <c:pt idx="44">
                  <c:v>77154</c:v>
                </c:pt>
                <c:pt idx="45">
                  <c:v>0</c:v>
                </c:pt>
                <c:pt idx="46">
                  <c:v>108417</c:v>
                </c:pt>
                <c:pt idx="47">
                  <c:v>0</c:v>
                </c:pt>
                <c:pt idx="48">
                  <c:v>57717</c:v>
                </c:pt>
              </c:numCache>
            </c:numRef>
          </c:val>
          <c:extLst>
            <c:ext xmlns:c16="http://schemas.microsoft.com/office/drawing/2014/chart" uri="{C3380CC4-5D6E-409C-BE32-E72D297353CC}">
              <c16:uniqueId val="{00000001-01A6-4C2D-8E63-E0170343A213}"/>
            </c:ext>
          </c:extLst>
        </c:ser>
        <c:dLbls>
          <c:showLegendKey val="0"/>
          <c:showVal val="0"/>
          <c:showCatName val="0"/>
          <c:showSerName val="0"/>
          <c:showPercent val="0"/>
          <c:showBubbleSize val="0"/>
        </c:dLbls>
        <c:gapWidth val="50"/>
        <c:overlap val="-27"/>
        <c:axId val="1229720584"/>
        <c:axId val="1229720256"/>
      </c:barChart>
      <c:catAx>
        <c:axId val="122972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95000"/>
                  </a:schemeClr>
                </a:solidFill>
                <a:latin typeface="+mn-lt"/>
                <a:ea typeface="+mn-ea"/>
                <a:cs typeface="+mn-cs"/>
              </a:defRPr>
            </a:pPr>
            <a:endParaRPr lang="fr-FR"/>
          </a:p>
        </c:txPr>
        <c:crossAx val="1229720256"/>
        <c:crosses val="autoZero"/>
        <c:auto val="1"/>
        <c:lblAlgn val="ctr"/>
        <c:lblOffset val="100"/>
        <c:noMultiLvlLbl val="0"/>
      </c:catAx>
      <c:valAx>
        <c:axId val="1229720256"/>
        <c:scaling>
          <c:orientation val="minMax"/>
        </c:scaling>
        <c:delete val="0"/>
        <c:axPos val="l"/>
        <c:numFmt formatCode="#\ ##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95000"/>
                  </a:schemeClr>
                </a:solidFill>
                <a:latin typeface="+mn-lt"/>
                <a:ea typeface="+mn-ea"/>
                <a:cs typeface="+mn-cs"/>
              </a:defRPr>
            </a:pPr>
            <a:endParaRPr lang="fr-FR"/>
          </a:p>
        </c:txPr>
        <c:crossAx val="1229720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'A3.46'!$P$4:$P$6</c:f>
              <c:strCache>
                <c:ptCount val="3"/>
                <c:pt idx="0">
                  <c:v>Absolute at the beginning of carreer</c:v>
                </c:pt>
              </c:strCache>
            </c:strRef>
          </c:tx>
          <c:spPr>
            <a:solidFill>
              <a:srgbClr val="E6C49E"/>
            </a:solidFill>
            <a:ln>
              <a:noFill/>
            </a:ln>
            <a:effectLst/>
          </c:spPr>
          <c:invertIfNegative val="0"/>
          <c:cat>
            <c:strRef>
              <c:f>'A3.46'!$O$7:$O$55</c:f>
              <c:strCache>
                <c:ptCount val="49"/>
                <c:pt idx="0">
                  <c:v>ALB</c:v>
                </c:pt>
                <c:pt idx="1">
                  <c:v>AND</c:v>
                </c:pt>
                <c:pt idx="2">
                  <c:v>ARM</c:v>
                </c:pt>
                <c:pt idx="3">
                  <c:v>AUT</c:v>
                </c:pt>
                <c:pt idx="4">
                  <c:v>AZE</c:v>
                </c:pt>
                <c:pt idx="5">
                  <c:v>BEL</c:v>
                </c:pt>
                <c:pt idx="6">
                  <c:v>BIH</c:v>
                </c:pt>
                <c:pt idx="7">
                  <c:v>BGR</c:v>
                </c:pt>
                <c:pt idx="8">
                  <c:v>HRV</c:v>
                </c:pt>
                <c:pt idx="9">
                  <c:v>CYP</c:v>
                </c:pt>
                <c:pt idx="10">
                  <c:v>CZE</c:v>
                </c:pt>
                <c:pt idx="11">
                  <c:v>DNK</c:v>
                </c:pt>
                <c:pt idx="12">
                  <c:v>EST</c:v>
                </c:pt>
                <c:pt idx="13">
                  <c:v>FIN</c:v>
                </c:pt>
                <c:pt idx="14">
                  <c:v>FRA</c:v>
                </c:pt>
                <c:pt idx="15">
                  <c:v>GEO</c:v>
                </c:pt>
                <c:pt idx="16">
                  <c:v>DEU</c:v>
                </c:pt>
                <c:pt idx="17">
                  <c:v>GRC</c:v>
                </c:pt>
                <c:pt idx="18">
                  <c:v>HUN</c:v>
                </c:pt>
                <c:pt idx="19">
                  <c:v>ISL</c:v>
                </c:pt>
                <c:pt idx="20">
                  <c:v>IRL</c:v>
                </c:pt>
                <c:pt idx="21">
                  <c:v>ITA</c:v>
                </c:pt>
                <c:pt idx="22">
                  <c:v>LVA</c:v>
                </c:pt>
                <c:pt idx="23">
                  <c:v>LTU</c:v>
                </c:pt>
                <c:pt idx="24">
                  <c:v>LUX</c:v>
                </c:pt>
                <c:pt idx="25">
                  <c:v>MLT</c:v>
                </c:pt>
                <c:pt idx="26">
                  <c:v>MDA</c:v>
                </c:pt>
                <c:pt idx="27">
                  <c:v>MCO</c:v>
                </c:pt>
                <c:pt idx="28">
                  <c:v>MNE</c:v>
                </c:pt>
                <c:pt idx="29">
                  <c:v>NLD</c:v>
                </c:pt>
                <c:pt idx="30">
                  <c:v>MKD</c:v>
                </c:pt>
                <c:pt idx="31">
                  <c:v>NOR</c:v>
                </c:pt>
                <c:pt idx="32">
                  <c:v>POL</c:v>
                </c:pt>
                <c:pt idx="33">
                  <c:v>PRT</c:v>
                </c:pt>
                <c:pt idx="34">
                  <c:v>ROU</c:v>
                </c:pt>
                <c:pt idx="35">
                  <c:v>SRB</c:v>
                </c:pt>
                <c:pt idx="36">
                  <c:v>SVK</c:v>
                </c:pt>
                <c:pt idx="37">
                  <c:v>SVN</c:v>
                </c:pt>
                <c:pt idx="38">
                  <c:v>ESP</c:v>
                </c:pt>
                <c:pt idx="39">
                  <c:v>SWE</c:v>
                </c:pt>
                <c:pt idx="40">
                  <c:v>CHE</c:v>
                </c:pt>
                <c:pt idx="41">
                  <c:v>TUR</c:v>
                </c:pt>
                <c:pt idx="42">
                  <c:v>UKR</c:v>
                </c:pt>
                <c:pt idx="43">
                  <c:v>UK:ENG&amp;WAL</c:v>
                </c:pt>
                <c:pt idx="44">
                  <c:v>UK:NIR</c:v>
                </c:pt>
                <c:pt idx="45">
                  <c:v>UK:SCO</c:v>
                </c:pt>
                <c:pt idx="46">
                  <c:v>ISR</c:v>
                </c:pt>
                <c:pt idx="47">
                  <c:v>KAZ</c:v>
                </c:pt>
                <c:pt idx="48">
                  <c:v>MAR</c:v>
                </c:pt>
              </c:strCache>
            </c:strRef>
          </c:cat>
          <c:val>
            <c:numRef>
              <c:f>'A3.46'!$P$7:$P$55</c:f>
              <c:numCache>
                <c:formatCode>#\ ##0\ "€"</c:formatCode>
                <c:ptCount val="49"/>
                <c:pt idx="0">
                  <c:v>21240</c:v>
                </c:pt>
                <c:pt idx="1">
                  <c:v>61916</c:v>
                </c:pt>
                <c:pt idx="2">
                  <c:v>16453</c:v>
                </c:pt>
                <c:pt idx="3">
                  <c:v>56638</c:v>
                </c:pt>
                <c:pt idx="4">
                  <c:v>25476</c:v>
                </c:pt>
                <c:pt idx="5">
                  <c:v>67532</c:v>
                </c:pt>
                <c:pt idx="6">
                  <c:v>25383</c:v>
                </c:pt>
                <c:pt idx="7">
                  <c:v>24990</c:v>
                </c:pt>
                <c:pt idx="8">
                  <c:v>27878</c:v>
                </c:pt>
                <c:pt idx="9">
                  <c:v>77916</c:v>
                </c:pt>
                <c:pt idx="10">
                  <c:v>40584</c:v>
                </c:pt>
                <c:pt idx="11">
                  <c:v>122545</c:v>
                </c:pt>
                <c:pt idx="12">
                  <c:v>51962</c:v>
                </c:pt>
                <c:pt idx="13">
                  <c:v>66900</c:v>
                </c:pt>
                <c:pt idx="14">
                  <c:v>46149</c:v>
                </c:pt>
                <c:pt idx="15">
                  <c:v>11928</c:v>
                </c:pt>
                <c:pt idx="16">
                  <c:v>52928</c:v>
                </c:pt>
                <c:pt idx="17">
                  <c:v>31710</c:v>
                </c:pt>
                <c:pt idx="18">
                  <c:v>21856</c:v>
                </c:pt>
                <c:pt idx="19">
                  <c:v>127028</c:v>
                </c:pt>
                <c:pt idx="20">
                  <c:v>129704</c:v>
                </c:pt>
                <c:pt idx="21">
                  <c:v>56263</c:v>
                </c:pt>
                <c:pt idx="22">
                  <c:v>34104</c:v>
                </c:pt>
                <c:pt idx="23">
                  <c:v>36267</c:v>
                </c:pt>
                <c:pt idx="24">
                  <c:v>92016</c:v>
                </c:pt>
                <c:pt idx="25">
                  <c:v>95215</c:v>
                </c:pt>
                <c:pt idx="26">
                  <c:v>12551</c:v>
                </c:pt>
                <c:pt idx="27">
                  <c:v>46922</c:v>
                </c:pt>
                <c:pt idx="28">
                  <c:v>18233</c:v>
                </c:pt>
                <c:pt idx="29">
                  <c:v>83765</c:v>
                </c:pt>
                <c:pt idx="30">
                  <c:v>16700</c:v>
                </c:pt>
                <c:pt idx="31">
                  <c:v>112346</c:v>
                </c:pt>
                <c:pt idx="32">
                  <c:v>25796</c:v>
                </c:pt>
                <c:pt idx="33">
                  <c:v>48055</c:v>
                </c:pt>
                <c:pt idx="34">
                  <c:v>43223</c:v>
                </c:pt>
                <c:pt idx="35">
                  <c:v>16277</c:v>
                </c:pt>
                <c:pt idx="36">
                  <c:v>41278</c:v>
                </c:pt>
                <c:pt idx="37">
                  <c:v>32628</c:v>
                </c:pt>
                <c:pt idx="38">
                  <c:v>51946</c:v>
                </c:pt>
                <c:pt idx="39">
                  <c:v>79951</c:v>
                </c:pt>
                <c:pt idx="40">
                  <c:v>147645</c:v>
                </c:pt>
                <c:pt idx="41">
                  <c:v>15475</c:v>
                </c:pt>
                <c:pt idx="42">
                  <c:v>30619</c:v>
                </c:pt>
                <c:pt idx="43">
                  <c:v>0</c:v>
                </c:pt>
                <c:pt idx="44">
                  <c:v>134818</c:v>
                </c:pt>
                <c:pt idx="45">
                  <c:v>159101</c:v>
                </c:pt>
                <c:pt idx="46">
                  <c:v>123818</c:v>
                </c:pt>
                <c:pt idx="47">
                  <c:v>12012</c:v>
                </c:pt>
                <c:pt idx="48">
                  <c:v>22442</c:v>
                </c:pt>
              </c:numCache>
            </c:numRef>
          </c:val>
          <c:extLst>
            <c:ext xmlns:c16="http://schemas.microsoft.com/office/drawing/2014/chart" uri="{C3380CC4-5D6E-409C-BE32-E72D297353CC}">
              <c16:uniqueId val="{00000000-6D6D-472B-9E61-AA5707A07BE9}"/>
            </c:ext>
          </c:extLst>
        </c:ser>
        <c:ser>
          <c:idx val="1"/>
          <c:order val="1"/>
          <c:tx>
            <c:strRef>
              <c:f>'A3.46'!$Q$4:$Q$6</c:f>
              <c:strCache>
                <c:ptCount val="3"/>
                <c:pt idx="0">
                  <c:v>Absolute at highest instance</c:v>
                </c:pt>
              </c:strCache>
            </c:strRef>
          </c:tx>
          <c:spPr>
            <a:solidFill>
              <a:srgbClr val="B47C2D"/>
            </a:solidFill>
            <a:ln>
              <a:noFill/>
            </a:ln>
            <a:effectLst/>
          </c:spPr>
          <c:invertIfNegative val="0"/>
          <c:cat>
            <c:strRef>
              <c:f>'A3.46'!$O$7:$O$55</c:f>
              <c:strCache>
                <c:ptCount val="49"/>
                <c:pt idx="0">
                  <c:v>ALB</c:v>
                </c:pt>
                <c:pt idx="1">
                  <c:v>AND</c:v>
                </c:pt>
                <c:pt idx="2">
                  <c:v>ARM</c:v>
                </c:pt>
                <c:pt idx="3">
                  <c:v>AUT</c:v>
                </c:pt>
                <c:pt idx="4">
                  <c:v>AZE</c:v>
                </c:pt>
                <c:pt idx="5">
                  <c:v>BEL</c:v>
                </c:pt>
                <c:pt idx="6">
                  <c:v>BIH</c:v>
                </c:pt>
                <c:pt idx="7">
                  <c:v>BGR</c:v>
                </c:pt>
                <c:pt idx="8">
                  <c:v>HRV</c:v>
                </c:pt>
                <c:pt idx="9">
                  <c:v>CYP</c:v>
                </c:pt>
                <c:pt idx="10">
                  <c:v>CZE</c:v>
                </c:pt>
                <c:pt idx="11">
                  <c:v>DNK</c:v>
                </c:pt>
                <c:pt idx="12">
                  <c:v>EST</c:v>
                </c:pt>
                <c:pt idx="13">
                  <c:v>FIN</c:v>
                </c:pt>
                <c:pt idx="14">
                  <c:v>FRA</c:v>
                </c:pt>
                <c:pt idx="15">
                  <c:v>GEO</c:v>
                </c:pt>
                <c:pt idx="16">
                  <c:v>DEU</c:v>
                </c:pt>
                <c:pt idx="17">
                  <c:v>GRC</c:v>
                </c:pt>
                <c:pt idx="18">
                  <c:v>HUN</c:v>
                </c:pt>
                <c:pt idx="19">
                  <c:v>ISL</c:v>
                </c:pt>
                <c:pt idx="20">
                  <c:v>IRL</c:v>
                </c:pt>
                <c:pt idx="21">
                  <c:v>ITA</c:v>
                </c:pt>
                <c:pt idx="22">
                  <c:v>LVA</c:v>
                </c:pt>
                <c:pt idx="23">
                  <c:v>LTU</c:v>
                </c:pt>
                <c:pt idx="24">
                  <c:v>LUX</c:v>
                </c:pt>
                <c:pt idx="25">
                  <c:v>MLT</c:v>
                </c:pt>
                <c:pt idx="26">
                  <c:v>MDA</c:v>
                </c:pt>
                <c:pt idx="27">
                  <c:v>MCO</c:v>
                </c:pt>
                <c:pt idx="28">
                  <c:v>MNE</c:v>
                </c:pt>
                <c:pt idx="29">
                  <c:v>NLD</c:v>
                </c:pt>
                <c:pt idx="30">
                  <c:v>MKD</c:v>
                </c:pt>
                <c:pt idx="31">
                  <c:v>NOR</c:v>
                </c:pt>
                <c:pt idx="32">
                  <c:v>POL</c:v>
                </c:pt>
                <c:pt idx="33">
                  <c:v>PRT</c:v>
                </c:pt>
                <c:pt idx="34">
                  <c:v>ROU</c:v>
                </c:pt>
                <c:pt idx="35">
                  <c:v>SRB</c:v>
                </c:pt>
                <c:pt idx="36">
                  <c:v>SVK</c:v>
                </c:pt>
                <c:pt idx="37">
                  <c:v>SVN</c:v>
                </c:pt>
                <c:pt idx="38">
                  <c:v>ESP</c:v>
                </c:pt>
                <c:pt idx="39">
                  <c:v>SWE</c:v>
                </c:pt>
                <c:pt idx="40">
                  <c:v>CHE</c:v>
                </c:pt>
                <c:pt idx="41">
                  <c:v>TUR</c:v>
                </c:pt>
                <c:pt idx="42">
                  <c:v>UKR</c:v>
                </c:pt>
                <c:pt idx="43">
                  <c:v>UK:ENG&amp;WAL</c:v>
                </c:pt>
                <c:pt idx="44">
                  <c:v>UK:NIR</c:v>
                </c:pt>
                <c:pt idx="45">
                  <c:v>UK:SCO</c:v>
                </c:pt>
                <c:pt idx="46">
                  <c:v>ISR</c:v>
                </c:pt>
                <c:pt idx="47">
                  <c:v>KAZ</c:v>
                </c:pt>
                <c:pt idx="48">
                  <c:v>MAR</c:v>
                </c:pt>
              </c:strCache>
            </c:strRef>
          </c:cat>
          <c:val>
            <c:numRef>
              <c:f>'A3.46'!$Q$7:$Q$55</c:f>
              <c:numCache>
                <c:formatCode>#\ ##0\ "€"</c:formatCode>
                <c:ptCount val="49"/>
                <c:pt idx="0">
                  <c:v>25836</c:v>
                </c:pt>
                <c:pt idx="1">
                  <c:v>92887</c:v>
                </c:pt>
                <c:pt idx="2">
                  <c:v>24325</c:v>
                </c:pt>
                <c:pt idx="3">
                  <c:v>137586</c:v>
                </c:pt>
                <c:pt idx="4">
                  <c:v>39004</c:v>
                </c:pt>
                <c:pt idx="5">
                  <c:v>122877</c:v>
                </c:pt>
                <c:pt idx="6">
                  <c:v>44404</c:v>
                </c:pt>
                <c:pt idx="7">
                  <c:v>44214</c:v>
                </c:pt>
                <c:pt idx="8">
                  <c:v>53447</c:v>
                </c:pt>
                <c:pt idx="9">
                  <c:v>138494</c:v>
                </c:pt>
                <c:pt idx="10">
                  <c:v>89904</c:v>
                </c:pt>
                <c:pt idx="11">
                  <c:v>236387</c:v>
                </c:pt>
                <c:pt idx="12">
                  <c:v>67942</c:v>
                </c:pt>
                <c:pt idx="13">
                  <c:v>136300</c:v>
                </c:pt>
                <c:pt idx="14">
                  <c:v>123213</c:v>
                </c:pt>
                <c:pt idx="15">
                  <c:v>22404</c:v>
                </c:pt>
                <c:pt idx="16">
                  <c:v>90670</c:v>
                </c:pt>
                <c:pt idx="17">
                  <c:v>87247</c:v>
                </c:pt>
                <c:pt idx="18">
                  <c:v>57542</c:v>
                </c:pt>
                <c:pt idx="19">
                  <c:v>163715</c:v>
                </c:pt>
                <c:pt idx="20">
                  <c:v>208854</c:v>
                </c:pt>
                <c:pt idx="21">
                  <c:v>187296</c:v>
                </c:pt>
                <c:pt idx="22">
                  <c:v>56093</c:v>
                </c:pt>
                <c:pt idx="23">
                  <c:v>49698</c:v>
                </c:pt>
                <c:pt idx="24">
                  <c:v>110177</c:v>
                </c:pt>
                <c:pt idx="25">
                  <c:v>103246</c:v>
                </c:pt>
                <c:pt idx="26">
                  <c:v>18631</c:v>
                </c:pt>
                <c:pt idx="27">
                  <c:v>96731</c:v>
                </c:pt>
                <c:pt idx="28">
                  <c:v>43364</c:v>
                </c:pt>
                <c:pt idx="29">
                  <c:v>0</c:v>
                </c:pt>
                <c:pt idx="30">
                  <c:v>22687</c:v>
                </c:pt>
                <c:pt idx="31">
                  <c:v>178574</c:v>
                </c:pt>
                <c:pt idx="32">
                  <c:v>71941</c:v>
                </c:pt>
                <c:pt idx="33">
                  <c:v>105345</c:v>
                </c:pt>
                <c:pt idx="34">
                  <c:v>87522</c:v>
                </c:pt>
                <c:pt idx="35">
                  <c:v>29788</c:v>
                </c:pt>
                <c:pt idx="36">
                  <c:v>59623</c:v>
                </c:pt>
                <c:pt idx="37">
                  <c:v>63660</c:v>
                </c:pt>
                <c:pt idx="38">
                  <c:v>130654</c:v>
                </c:pt>
                <c:pt idx="39">
                  <c:v>138395</c:v>
                </c:pt>
                <c:pt idx="40">
                  <c:v>330869</c:v>
                </c:pt>
                <c:pt idx="41">
                  <c:v>28467</c:v>
                </c:pt>
                <c:pt idx="42">
                  <c:v>97838</c:v>
                </c:pt>
                <c:pt idx="43">
                  <c:v>0</c:v>
                </c:pt>
                <c:pt idx="44">
                  <c:v>257687</c:v>
                </c:pt>
                <c:pt idx="45">
                  <c:v>243936</c:v>
                </c:pt>
                <c:pt idx="46">
                  <c:v>181440</c:v>
                </c:pt>
                <c:pt idx="47">
                  <c:v>31645</c:v>
                </c:pt>
                <c:pt idx="48">
                  <c:v>57717</c:v>
                </c:pt>
              </c:numCache>
            </c:numRef>
          </c:val>
          <c:extLst>
            <c:ext xmlns:c16="http://schemas.microsoft.com/office/drawing/2014/chart" uri="{C3380CC4-5D6E-409C-BE32-E72D297353CC}">
              <c16:uniqueId val="{00000001-6D6D-472B-9E61-AA5707A07BE9}"/>
            </c:ext>
          </c:extLst>
        </c:ser>
        <c:dLbls>
          <c:showLegendKey val="0"/>
          <c:showVal val="0"/>
          <c:showCatName val="0"/>
          <c:showSerName val="0"/>
          <c:showPercent val="0"/>
          <c:showBubbleSize val="0"/>
        </c:dLbls>
        <c:gapWidth val="50"/>
        <c:overlap val="-27"/>
        <c:axId val="1229720584"/>
        <c:axId val="1229720256"/>
      </c:barChart>
      <c:catAx>
        <c:axId val="122972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95000"/>
                  </a:schemeClr>
                </a:solidFill>
                <a:latin typeface="+mn-lt"/>
                <a:ea typeface="+mn-ea"/>
                <a:cs typeface="+mn-cs"/>
              </a:defRPr>
            </a:pPr>
            <a:endParaRPr lang="fr-FR"/>
          </a:p>
        </c:txPr>
        <c:crossAx val="1229720256"/>
        <c:crosses val="autoZero"/>
        <c:auto val="1"/>
        <c:lblAlgn val="ctr"/>
        <c:lblOffset val="100"/>
        <c:noMultiLvlLbl val="0"/>
      </c:catAx>
      <c:valAx>
        <c:axId val="1229720256"/>
        <c:scaling>
          <c:orientation val="minMax"/>
        </c:scaling>
        <c:delete val="0"/>
        <c:axPos val="l"/>
        <c:numFmt formatCode="#\ ##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95000"/>
                  </a:schemeClr>
                </a:solidFill>
                <a:latin typeface="+mn-lt"/>
                <a:ea typeface="+mn-ea"/>
                <a:cs typeface="+mn-cs"/>
              </a:defRPr>
            </a:pPr>
            <a:endParaRPr lang="fr-FR"/>
          </a:p>
        </c:txPr>
        <c:crossAx val="12297205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bg1">
                  <a:lumMod val="9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182948771773497"/>
          <c:y val="4.8888888888888891E-2"/>
          <c:w val="0.81050825529289783"/>
          <c:h val="0.76171058617672793"/>
        </c:manualLayout>
      </c:layout>
      <c:barChart>
        <c:barDir val="col"/>
        <c:grouping val="stacked"/>
        <c:varyColors val="0"/>
        <c:ser>
          <c:idx val="0"/>
          <c:order val="0"/>
          <c:tx>
            <c:strRef>
              <c:f>'5.1&amp;5.2'!$A$60</c:f>
              <c:strCache>
                <c:ptCount val="1"/>
                <c:pt idx="0">
                  <c:v>1st instance</c:v>
                </c:pt>
              </c:strCache>
            </c:strRef>
          </c:tx>
          <c:spPr>
            <a:pattFill prst="pct5">
              <a:fgClr>
                <a:schemeClr val="bg1">
                  <a:lumMod val="95000"/>
                </a:schemeClr>
              </a:fgClr>
              <a:bgClr>
                <a:srgbClr val="A2192A"/>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'5.1&amp;5.2'!$B$59:$D$59</c:f>
              <c:strCache>
                <c:ptCount val="3"/>
                <c:pt idx="0">
                  <c:v>Civil and commercial litigious cases</c:v>
                </c:pt>
                <c:pt idx="1">
                  <c:v>Administrative cases</c:v>
                </c:pt>
                <c:pt idx="2">
                  <c:v>Criminal cases</c:v>
                </c:pt>
              </c:strCache>
            </c:strRef>
          </c:cat>
          <c:val>
            <c:numRef>
              <c:f>'5.1&amp;5.2'!$B$60:$D$60</c:f>
              <c:numCache>
                <c:formatCode>0</c:formatCode>
                <c:ptCount val="3"/>
                <c:pt idx="0">
                  <c:v>200.56783286478023</c:v>
                </c:pt>
                <c:pt idx="1">
                  <c:v>241.35554720980952</c:v>
                </c:pt>
                <c:pt idx="2">
                  <c:v>121.88229895473118</c:v>
                </c:pt>
              </c:numCache>
            </c:numRef>
          </c:val>
          <c:extLst>
            <c:ext xmlns:c16="http://schemas.microsoft.com/office/drawing/2014/chart" uri="{C3380CC4-5D6E-409C-BE32-E72D297353CC}">
              <c16:uniqueId val="{00000000-6E01-49F6-97AF-FB6B6BAC81FF}"/>
            </c:ext>
          </c:extLst>
        </c:ser>
        <c:ser>
          <c:idx val="1"/>
          <c:order val="1"/>
          <c:tx>
            <c:strRef>
              <c:f>'5.1&amp;5.2'!$A$61</c:f>
              <c:strCache>
                <c:ptCount val="1"/>
                <c:pt idx="0">
                  <c:v>2nd instance</c:v>
                </c:pt>
              </c:strCache>
            </c:strRef>
          </c:tx>
          <c:spPr>
            <a:pattFill prst="pct5">
              <a:fgClr>
                <a:schemeClr val="bg1">
                  <a:lumMod val="95000"/>
                </a:schemeClr>
              </a:fgClr>
              <a:bgClr>
                <a:srgbClr val="E1BDB5"/>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'5.1&amp;5.2'!$B$59:$D$59</c:f>
              <c:strCache>
                <c:ptCount val="3"/>
                <c:pt idx="0">
                  <c:v>Civil and commercial litigious cases</c:v>
                </c:pt>
                <c:pt idx="1">
                  <c:v>Administrative cases</c:v>
                </c:pt>
                <c:pt idx="2">
                  <c:v>Criminal cases</c:v>
                </c:pt>
              </c:strCache>
            </c:strRef>
          </c:cat>
          <c:val>
            <c:numRef>
              <c:f>'5.1&amp;5.2'!$B$61:$D$61</c:f>
              <c:numCache>
                <c:formatCode>0</c:formatCode>
                <c:ptCount val="3"/>
                <c:pt idx="0">
                  <c:v>140.50715413457334</c:v>
                </c:pt>
                <c:pt idx="1">
                  <c:v>194.95842196867144</c:v>
                </c:pt>
                <c:pt idx="2">
                  <c:v>103.61523244312562</c:v>
                </c:pt>
              </c:numCache>
            </c:numRef>
          </c:val>
          <c:extLst>
            <c:ext xmlns:c16="http://schemas.microsoft.com/office/drawing/2014/chart" uri="{C3380CC4-5D6E-409C-BE32-E72D297353CC}">
              <c16:uniqueId val="{00000001-6E01-49F6-97AF-FB6B6BAC81FF}"/>
            </c:ext>
          </c:extLst>
        </c:ser>
        <c:ser>
          <c:idx val="2"/>
          <c:order val="2"/>
          <c:tx>
            <c:strRef>
              <c:f>'5.1&amp;5.2'!$A$62</c:f>
              <c:strCache>
                <c:ptCount val="1"/>
                <c:pt idx="0">
                  <c:v>3rd instance</c:v>
                </c:pt>
              </c:strCache>
            </c:strRef>
          </c:tx>
          <c:spPr>
            <a:pattFill prst="pct5">
              <a:fgClr>
                <a:schemeClr val="bg1">
                  <a:lumMod val="95000"/>
                </a:schemeClr>
              </a:fgClr>
              <a:bgClr>
                <a:srgbClr val="D0C7C6"/>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Franklin Gothic Book" panose="020B0503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'5.1&amp;5.2'!$B$59:$D$59</c:f>
              <c:strCache>
                <c:ptCount val="3"/>
                <c:pt idx="0">
                  <c:v>Civil and commercial litigious cases</c:v>
                </c:pt>
                <c:pt idx="1">
                  <c:v>Administrative cases</c:v>
                </c:pt>
                <c:pt idx="2">
                  <c:v>Criminal cases</c:v>
                </c:pt>
              </c:strCache>
            </c:strRef>
          </c:cat>
          <c:val>
            <c:numRef>
              <c:f>'5.1&amp;5.2'!$B$62:$D$62</c:f>
              <c:numCache>
                <c:formatCode>0</c:formatCode>
                <c:ptCount val="3"/>
                <c:pt idx="0">
                  <c:v>207.43782352233058</c:v>
                </c:pt>
                <c:pt idx="1">
                  <c:v>228.10159055926115</c:v>
                </c:pt>
                <c:pt idx="2">
                  <c:v>114.15728742106268</c:v>
                </c:pt>
              </c:numCache>
            </c:numRef>
          </c:val>
          <c:extLst>
            <c:ext xmlns:c16="http://schemas.microsoft.com/office/drawing/2014/chart" uri="{C3380CC4-5D6E-409C-BE32-E72D297353CC}">
              <c16:uniqueId val="{00000002-6E01-49F6-97AF-FB6B6BAC81FF}"/>
            </c:ext>
          </c:extLst>
        </c:ser>
        <c:dLbls>
          <c:showLegendKey val="0"/>
          <c:showVal val="0"/>
          <c:showCatName val="0"/>
          <c:showSerName val="0"/>
          <c:showPercent val="0"/>
          <c:showBubbleSize val="0"/>
        </c:dLbls>
        <c:gapWidth val="150"/>
        <c:overlap val="100"/>
        <c:axId val="779159040"/>
        <c:axId val="779093120"/>
      </c:barChart>
      <c:catAx>
        <c:axId val="7791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crossAx val="779093120"/>
        <c:crosses val="autoZero"/>
        <c:auto val="1"/>
        <c:lblAlgn val="ctr"/>
        <c:lblOffset val="100"/>
        <c:noMultiLvlLbl val="0"/>
      </c:catAx>
      <c:valAx>
        <c:axId val="779093120"/>
        <c:scaling>
          <c:orientation val="minMax"/>
          <c:max val="1000"/>
        </c:scaling>
        <c:delete val="0"/>
        <c:axPos val="l"/>
        <c:title>
          <c:tx>
            <c:rich>
              <a:bodyPr rot="-5400000" spcFirstLastPara="1" vertOverflow="ellipsis" vert="horz" wrap="square" anchor="ctr" anchorCtr="1"/>
              <a:lstStyle/>
              <a:p>
                <a:pPr>
                  <a:defRPr sz="1000" b="0" i="0" u="none" strike="noStrike" kern="1200" baseline="0">
                    <a:solidFill>
                      <a:schemeClr val="bg1"/>
                    </a:solidFill>
                    <a:latin typeface="Franklin Gothic Book" panose="020B0503020102020204" pitchFamily="34" charset="0"/>
                    <a:ea typeface="+mn-ea"/>
                    <a:cs typeface="+mn-cs"/>
                  </a:defRPr>
                </a:pPr>
                <a:r>
                  <a:rPr lang="en-US"/>
                  <a:t>Disposition Time in days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Franklin Gothic Book" panose="020B0503020102020204" pitchFamily="34" charset="0"/>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crossAx val="779159040"/>
        <c:crosses val="autoZero"/>
        <c:crossBetween val="between"/>
        <c:majorUnit val="200"/>
      </c:valAx>
      <c:spPr>
        <a:noFill/>
        <a:ln>
          <a:noFill/>
        </a:ln>
        <a:effectLst/>
      </c:spPr>
    </c:plotArea>
    <c:legend>
      <c:legendPos val="r"/>
      <c:layout>
        <c:manualLayout>
          <c:xMode val="edge"/>
          <c:yMode val="edge"/>
          <c:x val="0.6629879714756326"/>
          <c:y val="4.153595800524934E-2"/>
          <c:w val="0.29744277775333949"/>
          <c:h val="0.214705511811023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Franklin Gothic Book" panose="020B0503020102020204" pitchFamily="34" charset="0"/>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solidFill>
            <a:schemeClr val="bg1"/>
          </a:solidFill>
          <a:latin typeface="Franklin Gothic Book" panose="020B0503020102020204" pitchFamily="34"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3333333333333E-2"/>
          <c:y val="0.17171296296296298"/>
          <c:w val="0.93888888888888888"/>
          <c:h val="0.67003098571011954"/>
        </c:manualLayout>
      </c:layout>
      <c:barChart>
        <c:barDir val="col"/>
        <c:grouping val="clustered"/>
        <c:varyColors val="0"/>
        <c:ser>
          <c:idx val="1"/>
          <c:order val="0"/>
          <c:tx>
            <c:v>2020</c:v>
          </c:tx>
          <c:spPr>
            <a:gradFill flip="none" rotWithShape="1">
              <a:gsLst>
                <a:gs pos="0">
                  <a:srgbClr val="6B6A55"/>
                </a:gs>
                <a:gs pos="50000">
                  <a:srgbClr val="9B9A7D"/>
                </a:gs>
                <a:gs pos="100000">
                  <a:srgbClr val="B7B698">
                    <a:tint val="23500"/>
                    <a:satMod val="160000"/>
                  </a:srgbClr>
                </a:gs>
              </a:gsLst>
              <a:lin ang="16200000" scaled="1"/>
              <a:tileRect/>
            </a:gradFill>
            <a:ln>
              <a:solidFill>
                <a:schemeClr val="bg1"/>
              </a:solidFill>
            </a:ln>
          </c:spPr>
          <c:invertIfNegative val="0"/>
          <c:dPt>
            <c:idx val="0"/>
            <c:invertIfNegative val="0"/>
            <c:bubble3D val="0"/>
            <c:spPr>
              <a:gradFill flip="none" rotWithShape="1">
                <a:gsLst>
                  <a:gs pos="0">
                    <a:srgbClr val="6B6A55"/>
                  </a:gs>
                  <a:gs pos="50000">
                    <a:srgbClr val="9B9A7D"/>
                  </a:gs>
                  <a:gs pos="100000">
                    <a:srgbClr val="B7B698">
                      <a:tint val="23500"/>
                      <a:satMod val="160000"/>
                    </a:srgbClr>
                  </a:gs>
                </a:gsLst>
                <a:lin ang="16200000" scaled="1"/>
                <a:tileRect/>
              </a:gradFill>
              <a:ln>
                <a:solidFill>
                  <a:schemeClr val="bg1"/>
                </a:solidFill>
              </a:ln>
              <a:effectLst/>
            </c:spPr>
            <c:extLst>
              <c:ext xmlns:c16="http://schemas.microsoft.com/office/drawing/2014/chart" uri="{C3380CC4-5D6E-409C-BE32-E72D297353CC}">
                <c16:uniqueId val="{00000001-FCDE-46DA-AAB7-C1D3ED5735DD}"/>
              </c:ext>
            </c:extLst>
          </c:dPt>
          <c:dLbls>
            <c:numFmt formatCode="#,##0.00" sourceLinked="0"/>
            <c:spPr>
              <a:noFill/>
              <a:ln>
                <a:noFill/>
              </a:ln>
              <a:effectLst/>
            </c:spPr>
            <c:txPr>
              <a:bodyPr wrap="square" lIns="38100" tIns="19050" rIns="38100" bIns="19050" anchor="ctr">
                <a:spAutoFit/>
              </a:bodyPr>
              <a:lstStyle/>
              <a:p>
                <a:pPr>
                  <a:defRPr sz="80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('Formated tables with index'!$B$3,'Formated tables with index'!$D$3,'Formated tables with index'!$F$3,'Formated tables with index'!$H$3)</c:f>
              <c:strCache>
                <c:ptCount val="4"/>
                <c:pt idx="0">
                  <c:v>Total index</c:v>
                </c:pt>
                <c:pt idx="1">
                  <c:v>Decision support</c:v>
                </c:pt>
                <c:pt idx="2">
                  <c:v>Courts and case management</c:v>
                </c:pt>
                <c:pt idx="3">
                  <c:v>Communication with courts</c:v>
                </c:pt>
              </c:strCache>
            </c:strRef>
          </c:cat>
          <c:val>
            <c:numRef>
              <c:f>('Formated tables with index'!$B$58,'Formated tables with index'!$D$58,'Formated tables with index'!$F$58,'Formated tables with index'!$H$58)</c:f>
              <c:numCache>
                <c:formatCode>0.0</c:formatCode>
                <c:ptCount val="4"/>
                <c:pt idx="0">
                  <c:v>6.2425057984833323</c:v>
                </c:pt>
                <c:pt idx="1">
                  <c:v>6.6827337097894768</c:v>
                </c:pt>
                <c:pt idx="2">
                  <c:v>6.8571762505843887</c:v>
                </c:pt>
                <c:pt idx="3">
                  <c:v>5.1814195466369384</c:v>
                </c:pt>
              </c:numCache>
            </c:numRef>
          </c:val>
          <c:extLst>
            <c:ext xmlns:c16="http://schemas.microsoft.com/office/drawing/2014/chart" uri="{C3380CC4-5D6E-409C-BE32-E72D297353CC}">
              <c16:uniqueId val="{00000002-FCDE-46DA-AAB7-C1D3ED5735DD}"/>
            </c:ext>
          </c:extLst>
        </c:ser>
        <c:ser>
          <c:idx val="0"/>
          <c:order val="1"/>
          <c:tx>
            <c:v>2018</c:v>
          </c:tx>
          <c:spPr>
            <a:gradFill flip="none" rotWithShape="1">
              <a:gsLst>
                <a:gs pos="0">
                  <a:schemeClr val="accent6">
                    <a:lumMod val="50000"/>
                  </a:schemeClr>
                </a:gs>
                <a:gs pos="50000">
                  <a:schemeClr val="accent6">
                    <a:lumMod val="60000"/>
                    <a:lumOff val="40000"/>
                  </a:schemeClr>
                </a:gs>
                <a:gs pos="100000">
                  <a:srgbClr val="B7B698">
                    <a:tint val="23500"/>
                    <a:satMod val="160000"/>
                  </a:srgbClr>
                </a:gs>
              </a:gsLst>
              <a:lin ang="16200000" scaled="1"/>
              <a:tileRect/>
            </a:gradFill>
            <a:ln>
              <a:solidFill>
                <a:schemeClr val="bg1"/>
              </a:solidFill>
            </a:ln>
            <a:effectLst/>
          </c:spPr>
          <c:invertIfNegative val="0"/>
          <c:dPt>
            <c:idx val="0"/>
            <c:invertIfNegative val="0"/>
            <c:bubble3D val="0"/>
            <c:extLst>
              <c:ext xmlns:c16="http://schemas.microsoft.com/office/drawing/2014/chart" uri="{C3380CC4-5D6E-409C-BE32-E72D297353CC}">
                <c16:uniqueId val="{00000003-FCDE-46DA-AAB7-C1D3ED5735DD}"/>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('Formated tables with index'!$B$3,'Formated tables with index'!$D$3,'Formated tables with index'!$F$3,'Formated tables with index'!$H$3)</c:f>
              <c:strCache>
                <c:ptCount val="4"/>
                <c:pt idx="0">
                  <c:v>Total index</c:v>
                </c:pt>
                <c:pt idx="1">
                  <c:v>Decision support</c:v>
                </c:pt>
                <c:pt idx="2">
                  <c:v>Courts and case management</c:v>
                </c:pt>
                <c:pt idx="3">
                  <c:v>Communication with courts</c:v>
                </c:pt>
              </c:strCache>
            </c:strRef>
          </c:cat>
          <c:val>
            <c:numRef>
              <c:f>'Formated tables with index'!$O$81:$R$81</c:f>
              <c:numCache>
                <c:formatCode>0.00</c:formatCode>
                <c:ptCount val="4"/>
                <c:pt idx="0">
                  <c:v>6.0149594285145369</c:v>
                </c:pt>
                <c:pt idx="1">
                  <c:v>6.5808760683760692</c:v>
                </c:pt>
                <c:pt idx="2">
                  <c:v>6.6512903225806497</c:v>
                </c:pt>
                <c:pt idx="3">
                  <c:v>4.804444444444445</c:v>
                </c:pt>
              </c:numCache>
            </c:numRef>
          </c:val>
          <c:extLst>
            <c:ext xmlns:c16="http://schemas.microsoft.com/office/drawing/2014/chart" uri="{C3380CC4-5D6E-409C-BE32-E72D297353CC}">
              <c16:uniqueId val="{00000004-FCDE-46DA-AAB7-C1D3ED5735DD}"/>
            </c:ext>
          </c:extLst>
        </c:ser>
        <c:dLbls>
          <c:showLegendKey val="0"/>
          <c:showVal val="0"/>
          <c:showCatName val="0"/>
          <c:showSerName val="0"/>
          <c:showPercent val="0"/>
          <c:showBubbleSize val="0"/>
        </c:dLbls>
        <c:gapWidth val="219"/>
        <c:overlap val="-27"/>
        <c:axId val="72388415"/>
        <c:axId val="72386119"/>
      </c:barChart>
      <c:catAx>
        <c:axId val="7238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72386119"/>
        <c:crosses val="autoZero"/>
        <c:auto val="1"/>
        <c:lblAlgn val="ctr"/>
        <c:lblOffset val="100"/>
        <c:noMultiLvlLbl val="0"/>
      </c:catAx>
      <c:valAx>
        <c:axId val="72386119"/>
        <c:scaling>
          <c:orientation val="minMax"/>
          <c:max val="10"/>
        </c:scaling>
        <c:delete val="0"/>
        <c:axPos val="l"/>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72388415"/>
        <c:crosses val="autoZero"/>
        <c:crossBetween val="between"/>
      </c:valAx>
      <c:spPr>
        <a:noFill/>
      </c:spPr>
    </c:plotArea>
    <c:legend>
      <c:legendPos val="t"/>
      <c:overlay val="0"/>
    </c:legend>
    <c:plotVisOnly val="1"/>
    <c:dispBlanksAs val="gap"/>
    <c:showDLblsOverMax val="0"/>
    <c:extLst/>
  </c:chart>
  <c:spPr>
    <a:noFill/>
    <a:ln w="9525" cap="flat" cmpd="sng" algn="ctr">
      <a:noFill/>
      <a:round/>
    </a:ln>
    <a:effectLst/>
  </c:spPr>
  <c:txPr>
    <a:bodyPr/>
    <a:lstStyle/>
    <a:p>
      <a:pPr>
        <a:defRPr>
          <a:solidFill>
            <a:schemeClr val="bg1"/>
          </a:solidFil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11937C-87D2-4307-BDFB-2475597910F5}" type="doc">
      <dgm:prSet loTypeId="urn:microsoft.com/office/officeart/2005/8/layout/radial6" loCatId="cycle" qsTypeId="urn:microsoft.com/office/officeart/2005/8/quickstyle/3d1" qsCatId="3D" csTypeId="urn:microsoft.com/office/officeart/2005/8/colors/accent1_4" csCatId="accent1" phldr="1"/>
      <dgm:spPr/>
      <dgm:t>
        <a:bodyPr/>
        <a:lstStyle/>
        <a:p>
          <a:endParaRPr lang="en-GB"/>
        </a:p>
      </dgm:t>
    </dgm:pt>
    <dgm:pt modelId="{C9A6D2C7-8F3D-4657-8EF8-586BD7267FD7}">
      <dgm:prSet phldrT="[Text]"/>
      <dgm:spPr/>
      <dgm:t>
        <a:bodyPr/>
        <a:lstStyle/>
        <a:p>
          <a:r>
            <a:rPr lang="it-IT" dirty="0"/>
            <a:t>2022 CEPEJ </a:t>
          </a:r>
        </a:p>
        <a:p>
          <a:r>
            <a:rPr lang="it-IT" dirty="0"/>
            <a:t>Evaluation Report </a:t>
          </a:r>
        </a:p>
      </dgm:t>
    </dgm:pt>
    <dgm:pt modelId="{8B535D51-E2D8-40D9-8D0D-FB2722991E6A}" type="parTrans" cxnId="{4A943B94-34B6-461E-B795-C8505304313F}">
      <dgm:prSet/>
      <dgm:spPr/>
      <dgm:t>
        <a:bodyPr/>
        <a:lstStyle/>
        <a:p>
          <a:endParaRPr lang="en-GB"/>
        </a:p>
      </dgm:t>
    </dgm:pt>
    <dgm:pt modelId="{02873CFF-1B30-4355-9DE0-28808269A1B5}" type="sibTrans" cxnId="{4A943B94-34B6-461E-B795-C8505304313F}">
      <dgm:prSet/>
      <dgm:spPr/>
      <dgm:t>
        <a:bodyPr/>
        <a:lstStyle/>
        <a:p>
          <a:endParaRPr lang="en-GB"/>
        </a:p>
      </dgm:t>
    </dgm:pt>
    <dgm:pt modelId="{95A16C4C-3082-4121-99F5-FD1B10E53481}">
      <dgm:prSet phldrT="[Text]"/>
      <dgm:spPr>
        <a:gradFill rotWithShape="0">
          <a:gsLst>
            <a:gs pos="40000">
              <a:srgbClr val="244E80"/>
            </a:gs>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gradFill>
      </dgm:spPr>
      <dgm:t>
        <a:bodyPr/>
        <a:lstStyle/>
        <a:p>
          <a:r>
            <a:rPr lang="it-IT" dirty="0"/>
            <a:t>Tables, graphs and analyses</a:t>
          </a:r>
          <a:endParaRPr lang="en-GB" dirty="0"/>
        </a:p>
      </dgm:t>
    </dgm:pt>
    <dgm:pt modelId="{1DEBBE5B-5173-4A94-8B99-FF551EA08800}" type="parTrans" cxnId="{63D12BC6-CB1B-4B6B-AB8A-79807025F639}">
      <dgm:prSet/>
      <dgm:spPr/>
      <dgm:t>
        <a:bodyPr/>
        <a:lstStyle/>
        <a:p>
          <a:endParaRPr lang="en-GB"/>
        </a:p>
      </dgm:t>
    </dgm:pt>
    <dgm:pt modelId="{C19C60F1-C43A-46D8-8A43-7FDE670EA7ED}" type="sibTrans" cxnId="{63D12BC6-CB1B-4B6B-AB8A-79807025F639}">
      <dgm:prSet/>
      <dgm:spPr/>
      <dgm:t>
        <a:bodyPr/>
        <a:lstStyle/>
        <a:p>
          <a:endParaRPr lang="en-GB"/>
        </a:p>
      </dgm:t>
    </dgm:pt>
    <dgm:pt modelId="{C1CB907C-BE75-413B-9624-CD3BF7C55ADD}">
      <dgm:prSet phldrT="[Text]"/>
      <dgm:spPr/>
      <dgm:t>
        <a:bodyPr/>
        <a:lstStyle/>
        <a:p>
          <a:r>
            <a:rPr lang="it-IT" dirty="0"/>
            <a:t>Country Profile</a:t>
          </a:r>
          <a:endParaRPr lang="en-GB" dirty="0"/>
        </a:p>
      </dgm:t>
    </dgm:pt>
    <dgm:pt modelId="{60F06931-92B2-4B20-833A-17EE66A71109}" type="parTrans" cxnId="{A537E84E-AA19-400E-A06D-12C60DF53174}">
      <dgm:prSet/>
      <dgm:spPr/>
      <dgm:t>
        <a:bodyPr/>
        <a:lstStyle/>
        <a:p>
          <a:endParaRPr lang="en-GB"/>
        </a:p>
      </dgm:t>
    </dgm:pt>
    <dgm:pt modelId="{CEE8DDC3-F833-4CB6-A463-F97222B96AC3}" type="sibTrans" cxnId="{A537E84E-AA19-400E-A06D-12C60DF53174}">
      <dgm:prSet/>
      <dgm:spPr/>
      <dgm:t>
        <a:bodyPr/>
        <a:lstStyle/>
        <a:p>
          <a:endParaRPr lang="en-GB"/>
        </a:p>
      </dgm:t>
    </dgm:pt>
    <dgm:pt modelId="{99906717-266C-4E7F-B853-46283E3BF179}">
      <dgm:prSet phldrT="[Text]"/>
      <dgm:spPr/>
      <dgm:t>
        <a:bodyPr/>
        <a:lstStyle/>
        <a:p>
          <a:r>
            <a:rPr lang="it-IT" dirty="0"/>
            <a:t>CEPEJ -STAT</a:t>
          </a:r>
          <a:endParaRPr lang="en-GB" dirty="0"/>
        </a:p>
      </dgm:t>
    </dgm:pt>
    <dgm:pt modelId="{EE65E7C8-D10F-4336-9149-C44A7408D63F}" type="parTrans" cxnId="{8327885B-5A04-4063-A74A-ADF4B01B24E3}">
      <dgm:prSet/>
      <dgm:spPr/>
      <dgm:t>
        <a:bodyPr/>
        <a:lstStyle/>
        <a:p>
          <a:endParaRPr lang="en-GB"/>
        </a:p>
      </dgm:t>
    </dgm:pt>
    <dgm:pt modelId="{82ADCD00-AC31-4FF6-AFC3-3DFA1DD9E091}" type="sibTrans" cxnId="{8327885B-5A04-4063-A74A-ADF4B01B24E3}">
      <dgm:prSet/>
      <dgm:spPr/>
      <dgm:t>
        <a:bodyPr/>
        <a:lstStyle/>
        <a:p>
          <a:endParaRPr lang="en-GB"/>
        </a:p>
      </dgm:t>
    </dgm:pt>
    <dgm:pt modelId="{53D529E3-BAE2-4160-BBAC-B67504C95A81}" type="pres">
      <dgm:prSet presAssocID="{3A11937C-87D2-4307-BDFB-2475597910F5}" presName="Name0" presStyleCnt="0">
        <dgm:presLayoutVars>
          <dgm:chMax val="1"/>
          <dgm:dir/>
          <dgm:animLvl val="ctr"/>
          <dgm:resizeHandles val="exact"/>
        </dgm:presLayoutVars>
      </dgm:prSet>
      <dgm:spPr/>
    </dgm:pt>
    <dgm:pt modelId="{5C5A2D54-8CAD-409B-B345-AD4EFA808B8F}" type="pres">
      <dgm:prSet presAssocID="{C9A6D2C7-8F3D-4657-8EF8-586BD7267FD7}" presName="centerShape" presStyleLbl="node0" presStyleIdx="0" presStyleCnt="1"/>
      <dgm:spPr/>
    </dgm:pt>
    <dgm:pt modelId="{60C433FF-17E3-4627-87E6-6B37741E0E2A}" type="pres">
      <dgm:prSet presAssocID="{95A16C4C-3082-4121-99F5-FD1B10E53481}" presName="node" presStyleLbl="node1" presStyleIdx="0" presStyleCnt="3">
        <dgm:presLayoutVars>
          <dgm:bulletEnabled val="1"/>
        </dgm:presLayoutVars>
      </dgm:prSet>
      <dgm:spPr/>
    </dgm:pt>
    <dgm:pt modelId="{BB5B0A10-87D5-460B-9849-D3B702AA0A13}" type="pres">
      <dgm:prSet presAssocID="{95A16C4C-3082-4121-99F5-FD1B10E53481}" presName="dummy" presStyleCnt="0"/>
      <dgm:spPr/>
    </dgm:pt>
    <dgm:pt modelId="{29D1D69B-5489-407D-BD4F-E744A1DDE657}" type="pres">
      <dgm:prSet presAssocID="{C19C60F1-C43A-46D8-8A43-7FDE670EA7ED}" presName="sibTrans" presStyleLbl="sibTrans2D1" presStyleIdx="0" presStyleCnt="3"/>
      <dgm:spPr/>
    </dgm:pt>
    <dgm:pt modelId="{2108D35E-6C5D-4396-9B31-9578A664F480}" type="pres">
      <dgm:prSet presAssocID="{C1CB907C-BE75-413B-9624-CD3BF7C55ADD}" presName="node" presStyleLbl="node1" presStyleIdx="1" presStyleCnt="3">
        <dgm:presLayoutVars>
          <dgm:bulletEnabled val="1"/>
        </dgm:presLayoutVars>
      </dgm:prSet>
      <dgm:spPr/>
    </dgm:pt>
    <dgm:pt modelId="{B17579E4-5E7E-4930-8D34-9B11F844B7A1}" type="pres">
      <dgm:prSet presAssocID="{C1CB907C-BE75-413B-9624-CD3BF7C55ADD}" presName="dummy" presStyleCnt="0"/>
      <dgm:spPr/>
    </dgm:pt>
    <dgm:pt modelId="{438EFE06-8FCB-40F5-9DA2-574C7DE0D5FF}" type="pres">
      <dgm:prSet presAssocID="{CEE8DDC3-F833-4CB6-A463-F97222B96AC3}" presName="sibTrans" presStyleLbl="sibTrans2D1" presStyleIdx="1" presStyleCnt="3"/>
      <dgm:spPr/>
    </dgm:pt>
    <dgm:pt modelId="{0C9CA1B8-20E3-406C-BC9A-204F6EDC870F}" type="pres">
      <dgm:prSet presAssocID="{99906717-266C-4E7F-B853-46283E3BF179}" presName="node" presStyleLbl="node1" presStyleIdx="2" presStyleCnt="3">
        <dgm:presLayoutVars>
          <dgm:bulletEnabled val="1"/>
        </dgm:presLayoutVars>
      </dgm:prSet>
      <dgm:spPr/>
    </dgm:pt>
    <dgm:pt modelId="{3152011A-1A31-4323-9CBA-B51C2F21E78B}" type="pres">
      <dgm:prSet presAssocID="{99906717-266C-4E7F-B853-46283E3BF179}" presName="dummy" presStyleCnt="0"/>
      <dgm:spPr/>
    </dgm:pt>
    <dgm:pt modelId="{F47F195B-B899-4335-B24F-80FCE9E8B353}" type="pres">
      <dgm:prSet presAssocID="{82ADCD00-AC31-4FF6-AFC3-3DFA1DD9E091}" presName="sibTrans" presStyleLbl="sibTrans2D1" presStyleIdx="2" presStyleCnt="3"/>
      <dgm:spPr/>
    </dgm:pt>
  </dgm:ptLst>
  <dgm:cxnLst>
    <dgm:cxn modelId="{86B5B20A-6A25-456C-A2C7-AB47CEAC0F24}" type="presOf" srcId="{C9A6D2C7-8F3D-4657-8EF8-586BD7267FD7}" destId="{5C5A2D54-8CAD-409B-B345-AD4EFA808B8F}" srcOrd="0" destOrd="0" presId="urn:microsoft.com/office/officeart/2005/8/layout/radial6"/>
    <dgm:cxn modelId="{8327885B-5A04-4063-A74A-ADF4B01B24E3}" srcId="{C9A6D2C7-8F3D-4657-8EF8-586BD7267FD7}" destId="{99906717-266C-4E7F-B853-46283E3BF179}" srcOrd="2" destOrd="0" parTransId="{EE65E7C8-D10F-4336-9149-C44A7408D63F}" sibTransId="{82ADCD00-AC31-4FF6-AFC3-3DFA1DD9E091}"/>
    <dgm:cxn modelId="{5A29D545-0B10-40DA-B08B-71934F5E1F51}" type="presOf" srcId="{CEE8DDC3-F833-4CB6-A463-F97222B96AC3}" destId="{438EFE06-8FCB-40F5-9DA2-574C7DE0D5FF}" srcOrd="0" destOrd="0" presId="urn:microsoft.com/office/officeart/2005/8/layout/radial6"/>
    <dgm:cxn modelId="{A537E84E-AA19-400E-A06D-12C60DF53174}" srcId="{C9A6D2C7-8F3D-4657-8EF8-586BD7267FD7}" destId="{C1CB907C-BE75-413B-9624-CD3BF7C55ADD}" srcOrd="1" destOrd="0" parTransId="{60F06931-92B2-4B20-833A-17EE66A71109}" sibTransId="{CEE8DDC3-F833-4CB6-A463-F97222B96AC3}"/>
    <dgm:cxn modelId="{F3F5DF54-1B5C-4E87-B338-CA7E5740A355}" type="presOf" srcId="{C1CB907C-BE75-413B-9624-CD3BF7C55ADD}" destId="{2108D35E-6C5D-4396-9B31-9578A664F480}" srcOrd="0" destOrd="0" presId="urn:microsoft.com/office/officeart/2005/8/layout/radial6"/>
    <dgm:cxn modelId="{590F6E7D-F765-48CB-A342-D1E569269216}" type="presOf" srcId="{82ADCD00-AC31-4FF6-AFC3-3DFA1DD9E091}" destId="{F47F195B-B899-4335-B24F-80FCE9E8B353}" srcOrd="0" destOrd="0" presId="urn:microsoft.com/office/officeart/2005/8/layout/radial6"/>
    <dgm:cxn modelId="{706EB791-674B-4D40-80C0-F5C0C58B6EC6}" type="presOf" srcId="{3A11937C-87D2-4307-BDFB-2475597910F5}" destId="{53D529E3-BAE2-4160-BBAC-B67504C95A81}" srcOrd="0" destOrd="0" presId="urn:microsoft.com/office/officeart/2005/8/layout/radial6"/>
    <dgm:cxn modelId="{4A943B94-34B6-461E-B795-C8505304313F}" srcId="{3A11937C-87D2-4307-BDFB-2475597910F5}" destId="{C9A6D2C7-8F3D-4657-8EF8-586BD7267FD7}" srcOrd="0" destOrd="0" parTransId="{8B535D51-E2D8-40D9-8D0D-FB2722991E6A}" sibTransId="{02873CFF-1B30-4355-9DE0-28808269A1B5}"/>
    <dgm:cxn modelId="{2FEA41A8-DE2F-49EE-9A23-D6194E25AC92}" type="presOf" srcId="{99906717-266C-4E7F-B853-46283E3BF179}" destId="{0C9CA1B8-20E3-406C-BC9A-204F6EDC870F}" srcOrd="0" destOrd="0" presId="urn:microsoft.com/office/officeart/2005/8/layout/radial6"/>
    <dgm:cxn modelId="{63D12BC6-CB1B-4B6B-AB8A-79807025F639}" srcId="{C9A6D2C7-8F3D-4657-8EF8-586BD7267FD7}" destId="{95A16C4C-3082-4121-99F5-FD1B10E53481}" srcOrd="0" destOrd="0" parTransId="{1DEBBE5B-5173-4A94-8B99-FF551EA08800}" sibTransId="{C19C60F1-C43A-46D8-8A43-7FDE670EA7ED}"/>
    <dgm:cxn modelId="{C98804D2-2429-4950-983D-CC78CEFFDB75}" type="presOf" srcId="{C19C60F1-C43A-46D8-8A43-7FDE670EA7ED}" destId="{29D1D69B-5489-407D-BD4F-E744A1DDE657}" srcOrd="0" destOrd="0" presId="urn:microsoft.com/office/officeart/2005/8/layout/radial6"/>
    <dgm:cxn modelId="{F376ADDB-FDA2-4474-B17E-921F6C2EAE65}" type="presOf" srcId="{95A16C4C-3082-4121-99F5-FD1B10E53481}" destId="{60C433FF-17E3-4627-87E6-6B37741E0E2A}" srcOrd="0" destOrd="0" presId="urn:microsoft.com/office/officeart/2005/8/layout/radial6"/>
    <dgm:cxn modelId="{AA67DCFE-EFE6-427D-9D77-5789804D7FE6}" type="presParOf" srcId="{53D529E3-BAE2-4160-BBAC-B67504C95A81}" destId="{5C5A2D54-8CAD-409B-B345-AD4EFA808B8F}" srcOrd="0" destOrd="0" presId="urn:microsoft.com/office/officeart/2005/8/layout/radial6"/>
    <dgm:cxn modelId="{018C2CB6-F4CB-4AE6-B432-39134317F6C3}" type="presParOf" srcId="{53D529E3-BAE2-4160-BBAC-B67504C95A81}" destId="{60C433FF-17E3-4627-87E6-6B37741E0E2A}" srcOrd="1" destOrd="0" presId="urn:microsoft.com/office/officeart/2005/8/layout/radial6"/>
    <dgm:cxn modelId="{F1868A81-1715-4530-A80C-B21213DF2A3B}" type="presParOf" srcId="{53D529E3-BAE2-4160-BBAC-B67504C95A81}" destId="{BB5B0A10-87D5-460B-9849-D3B702AA0A13}" srcOrd="2" destOrd="0" presId="urn:microsoft.com/office/officeart/2005/8/layout/radial6"/>
    <dgm:cxn modelId="{70D5F30A-2E82-4F5D-A659-E5379C740F3C}" type="presParOf" srcId="{53D529E3-BAE2-4160-BBAC-B67504C95A81}" destId="{29D1D69B-5489-407D-BD4F-E744A1DDE657}" srcOrd="3" destOrd="0" presId="urn:microsoft.com/office/officeart/2005/8/layout/radial6"/>
    <dgm:cxn modelId="{B6502EC7-CB02-458A-BDEE-D4373AA2AFE6}" type="presParOf" srcId="{53D529E3-BAE2-4160-BBAC-B67504C95A81}" destId="{2108D35E-6C5D-4396-9B31-9578A664F480}" srcOrd="4" destOrd="0" presId="urn:microsoft.com/office/officeart/2005/8/layout/radial6"/>
    <dgm:cxn modelId="{1BA99C8C-56EF-4D5C-9BC6-DCA1A47CB033}" type="presParOf" srcId="{53D529E3-BAE2-4160-BBAC-B67504C95A81}" destId="{B17579E4-5E7E-4930-8D34-9B11F844B7A1}" srcOrd="5" destOrd="0" presId="urn:microsoft.com/office/officeart/2005/8/layout/radial6"/>
    <dgm:cxn modelId="{FF5489B4-1345-471D-B3D1-85AD1B45DF20}" type="presParOf" srcId="{53D529E3-BAE2-4160-BBAC-B67504C95A81}" destId="{438EFE06-8FCB-40F5-9DA2-574C7DE0D5FF}" srcOrd="6" destOrd="0" presId="urn:microsoft.com/office/officeart/2005/8/layout/radial6"/>
    <dgm:cxn modelId="{650D8902-BAAB-4E2B-80FE-BDBF2FC083A5}" type="presParOf" srcId="{53D529E3-BAE2-4160-BBAC-B67504C95A81}" destId="{0C9CA1B8-20E3-406C-BC9A-204F6EDC870F}" srcOrd="7" destOrd="0" presId="urn:microsoft.com/office/officeart/2005/8/layout/radial6"/>
    <dgm:cxn modelId="{5E0F1334-95BB-448D-A233-FFBB28B34E81}" type="presParOf" srcId="{53D529E3-BAE2-4160-BBAC-B67504C95A81}" destId="{3152011A-1A31-4323-9CBA-B51C2F21E78B}" srcOrd="8" destOrd="0" presId="urn:microsoft.com/office/officeart/2005/8/layout/radial6"/>
    <dgm:cxn modelId="{4C503202-0112-4B48-88CA-1E39FE8D0D61}" type="presParOf" srcId="{53D529E3-BAE2-4160-BBAC-B67504C95A81}" destId="{F47F195B-B899-4335-B24F-80FCE9E8B35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4305D9E-AD66-4D89-A829-EEF5198F55D3}" type="doc">
      <dgm:prSet loTypeId="urn:microsoft.com/office/officeart/2008/layout/AlternatingHexagons" loCatId="list" qsTypeId="urn:microsoft.com/office/officeart/2005/8/quickstyle/simple3" qsCatId="simple" csTypeId="urn:microsoft.com/office/officeart/2005/8/colors/accent1_2" csCatId="accent1" phldr="1"/>
      <dgm:spPr/>
      <dgm:t>
        <a:bodyPr/>
        <a:lstStyle/>
        <a:p>
          <a:endParaRPr lang="en-GB"/>
        </a:p>
      </dgm:t>
    </dgm:pt>
    <dgm:pt modelId="{6B2F882D-5647-4E17-B890-F2446374832A}">
      <dgm:prSet phldrT="[Text]" custT="1"/>
      <dgm:spPr>
        <a:solidFill>
          <a:schemeClr val="accent1">
            <a:lumMod val="60000"/>
            <a:lumOff val="40000"/>
          </a:schemeClr>
        </a:solidFill>
      </dgm:spPr>
      <dgm:t>
        <a:bodyPr/>
        <a:lstStyle/>
        <a:p>
          <a:r>
            <a:rPr lang="it-IT" sz="1300" dirty="0"/>
            <a:t>Budgets</a:t>
          </a:r>
        </a:p>
      </dgm:t>
    </dgm:pt>
    <dgm:pt modelId="{0BF557FE-CCB6-402A-953B-BE58FC7784C2}" type="parTrans" cxnId="{18AA9564-9E9C-4068-84C0-463C5DC0E781}">
      <dgm:prSet/>
      <dgm:spPr/>
      <dgm:t>
        <a:bodyPr/>
        <a:lstStyle/>
        <a:p>
          <a:endParaRPr lang="en-GB"/>
        </a:p>
      </dgm:t>
    </dgm:pt>
    <dgm:pt modelId="{E399313E-EAF4-4023-8B18-F5DE703B99F6}" type="sibTrans" cxnId="{18AA9564-9E9C-4068-84C0-463C5DC0E781}">
      <dgm:prSet custT="1"/>
      <dgm:spPr>
        <a:solidFill>
          <a:schemeClr val="accent2">
            <a:lumMod val="40000"/>
            <a:lumOff val="60000"/>
          </a:schemeClr>
        </a:solidFill>
      </dgm:spPr>
      <dgm:t>
        <a:bodyPr/>
        <a:lstStyle/>
        <a:p>
          <a:r>
            <a:rPr lang="it-IT" sz="1300" dirty="0"/>
            <a:t>Efficiency  and Quality</a:t>
          </a:r>
          <a:endParaRPr lang="en-GB" sz="1300" dirty="0"/>
        </a:p>
      </dgm:t>
    </dgm:pt>
    <dgm:pt modelId="{AAC3BAEC-2A3E-4498-AAF5-63E2868298C9}">
      <dgm:prSet phldrT="[Text]" phldr="1"/>
      <dgm:spPr/>
      <dgm:t>
        <a:bodyPr/>
        <a:lstStyle/>
        <a:p>
          <a:endParaRPr lang="en-GB"/>
        </a:p>
      </dgm:t>
    </dgm:pt>
    <dgm:pt modelId="{DB853BDC-2D9A-4E98-99A1-19803A32E9FC}" type="parTrans" cxnId="{E8529CFA-5438-4E2E-B4BE-8E7E49B9A4A5}">
      <dgm:prSet/>
      <dgm:spPr/>
      <dgm:t>
        <a:bodyPr/>
        <a:lstStyle/>
        <a:p>
          <a:endParaRPr lang="en-GB"/>
        </a:p>
      </dgm:t>
    </dgm:pt>
    <dgm:pt modelId="{301FDFD1-6080-4EE3-B2CD-1811609A7B37}" type="sibTrans" cxnId="{E8529CFA-5438-4E2E-B4BE-8E7E49B9A4A5}">
      <dgm:prSet/>
      <dgm:spPr/>
      <dgm:t>
        <a:bodyPr/>
        <a:lstStyle/>
        <a:p>
          <a:endParaRPr lang="en-GB"/>
        </a:p>
      </dgm:t>
    </dgm:pt>
    <dgm:pt modelId="{5A25BBB3-3484-4162-AD32-721A8F4DA3CA}">
      <dgm:prSet phldrT="[Text]" custT="1"/>
      <dgm:spPr>
        <a:solidFill>
          <a:schemeClr val="accent3">
            <a:lumMod val="75000"/>
          </a:schemeClr>
        </a:solidFill>
      </dgm:spPr>
      <dgm:t>
        <a:bodyPr/>
        <a:lstStyle/>
        <a:p>
          <a:r>
            <a:rPr lang="it-IT" sz="1200" dirty="0"/>
            <a:t>Court organisation</a:t>
          </a:r>
          <a:endParaRPr lang="en-GB" sz="1200" dirty="0"/>
        </a:p>
      </dgm:t>
    </dgm:pt>
    <dgm:pt modelId="{CCCDD0C0-F8DC-4AEB-BD22-D504C66F7BFB}" type="parTrans" cxnId="{2AC3A5BC-54FF-4846-A0BB-8D4F0EC9FBEB}">
      <dgm:prSet/>
      <dgm:spPr/>
      <dgm:t>
        <a:bodyPr/>
        <a:lstStyle/>
        <a:p>
          <a:endParaRPr lang="en-GB"/>
        </a:p>
      </dgm:t>
    </dgm:pt>
    <dgm:pt modelId="{E7ADBE0D-CA10-4CF1-9EEF-7825B582AD45}" type="sibTrans" cxnId="{2AC3A5BC-54FF-4846-A0BB-8D4F0EC9FBEB}">
      <dgm:prSet/>
      <dgm:spPr>
        <a:solidFill>
          <a:schemeClr val="bg2">
            <a:lumMod val="50000"/>
          </a:schemeClr>
        </a:solidFill>
      </dgm:spPr>
      <dgm:t>
        <a:bodyPr/>
        <a:lstStyle/>
        <a:p>
          <a:r>
            <a:rPr lang="it-IT" dirty="0"/>
            <a:t>Justice Professionals</a:t>
          </a:r>
          <a:endParaRPr lang="en-GB" dirty="0"/>
        </a:p>
      </dgm:t>
    </dgm:pt>
    <dgm:pt modelId="{434FEC15-E2F5-4C24-8EFC-FCDE53E99889}">
      <dgm:prSet phldrT="[Text]" custT="1"/>
      <dgm:spPr/>
      <dgm:t>
        <a:bodyPr/>
        <a:lstStyle/>
        <a:p>
          <a:pPr algn="ctr"/>
          <a:r>
            <a:rPr lang="it-IT" sz="1400" dirty="0">
              <a:solidFill>
                <a:schemeClr val="bg1"/>
              </a:solidFill>
            </a:rPr>
            <a:t>Impact of Covid-19 crisis on justice</a:t>
          </a:r>
        </a:p>
      </dgm:t>
    </dgm:pt>
    <dgm:pt modelId="{BF247B6B-082B-4DA2-98A1-1890EA7DC5D3}" type="parTrans" cxnId="{C0FBF8F3-C698-4B2F-BCF5-D44324E1C1F5}">
      <dgm:prSet/>
      <dgm:spPr/>
      <dgm:t>
        <a:bodyPr/>
        <a:lstStyle/>
        <a:p>
          <a:endParaRPr lang="en-GB"/>
        </a:p>
      </dgm:t>
    </dgm:pt>
    <dgm:pt modelId="{83580402-16EF-4DD8-BABE-7B38088CFAC0}" type="sibTrans" cxnId="{C0FBF8F3-C698-4B2F-BCF5-D44324E1C1F5}">
      <dgm:prSet/>
      <dgm:spPr/>
      <dgm:t>
        <a:bodyPr/>
        <a:lstStyle/>
        <a:p>
          <a:endParaRPr lang="en-GB"/>
        </a:p>
      </dgm:t>
    </dgm:pt>
    <dgm:pt modelId="{9BB1BBB3-46AB-44EF-8301-673895FBB90E}">
      <dgm:prSet phldrT="[Text]" custT="1"/>
      <dgm:spPr>
        <a:solidFill>
          <a:schemeClr val="accent3">
            <a:lumMod val="40000"/>
            <a:lumOff val="60000"/>
          </a:schemeClr>
        </a:solidFill>
      </dgm:spPr>
      <dgm:t>
        <a:bodyPr/>
        <a:lstStyle/>
        <a:p>
          <a:r>
            <a:rPr lang="it-IT" sz="1300" dirty="0"/>
            <a:t>ICT</a:t>
          </a:r>
        </a:p>
      </dgm:t>
    </dgm:pt>
    <dgm:pt modelId="{AAA809EA-C435-452B-824E-995011032090}" type="parTrans" cxnId="{3C4E857B-95AE-41C5-BCA3-9865F50706E3}">
      <dgm:prSet/>
      <dgm:spPr/>
      <dgm:t>
        <a:bodyPr/>
        <a:lstStyle/>
        <a:p>
          <a:endParaRPr lang="en-GB"/>
        </a:p>
      </dgm:t>
    </dgm:pt>
    <dgm:pt modelId="{B3B7A9BA-F37A-4A36-A628-EA083B8FDF9F}" type="sibTrans" cxnId="{3C4E857B-95AE-41C5-BCA3-9865F50706E3}">
      <dgm:prSet custT="1"/>
      <dgm:spPr>
        <a:solidFill>
          <a:schemeClr val="accent3">
            <a:lumMod val="60000"/>
            <a:lumOff val="40000"/>
          </a:schemeClr>
        </a:solidFill>
      </dgm:spPr>
      <dgm:t>
        <a:bodyPr/>
        <a:lstStyle/>
        <a:p>
          <a:r>
            <a:rPr lang="it-IT" sz="1300" dirty="0"/>
            <a:t>Users</a:t>
          </a:r>
          <a:endParaRPr lang="en-GB" sz="1300" dirty="0"/>
        </a:p>
      </dgm:t>
    </dgm:pt>
    <dgm:pt modelId="{E10314C2-5B8B-40DD-ACCC-8D57A13395C2}">
      <dgm:prSet phldrT="[Text]" custT="1"/>
      <dgm:spPr/>
      <dgm:t>
        <a:bodyPr/>
        <a:lstStyle/>
        <a:p>
          <a:pPr algn="ctr"/>
          <a:r>
            <a:rPr lang="it-IT" sz="1600" dirty="0">
              <a:solidFill>
                <a:schemeClr val="bg1"/>
              </a:solidFill>
            </a:rPr>
            <a:t>Overview of the judicial systems and Identification of trends</a:t>
          </a:r>
          <a:endParaRPr lang="en-GB" sz="1600" dirty="0">
            <a:solidFill>
              <a:schemeClr val="bg1"/>
            </a:solidFill>
          </a:endParaRPr>
        </a:p>
      </dgm:t>
    </dgm:pt>
    <dgm:pt modelId="{1D901BBA-E53F-4ECC-A23C-4C333B967322}" type="parTrans" cxnId="{A339CD27-FF24-4AA0-9311-1BABBAD1328D}">
      <dgm:prSet/>
      <dgm:spPr/>
      <dgm:t>
        <a:bodyPr/>
        <a:lstStyle/>
        <a:p>
          <a:endParaRPr lang="en-GB"/>
        </a:p>
      </dgm:t>
    </dgm:pt>
    <dgm:pt modelId="{2A87063D-12DD-4118-851D-0809E44A6773}" type="sibTrans" cxnId="{A339CD27-FF24-4AA0-9311-1BABBAD1328D}">
      <dgm:prSet/>
      <dgm:spPr/>
      <dgm:t>
        <a:bodyPr/>
        <a:lstStyle/>
        <a:p>
          <a:endParaRPr lang="en-GB"/>
        </a:p>
      </dgm:t>
    </dgm:pt>
    <dgm:pt modelId="{00DC5B2E-D27F-4D41-8076-62702F30806C}" type="pres">
      <dgm:prSet presAssocID="{24305D9E-AD66-4D89-A829-EEF5198F55D3}" presName="Name0" presStyleCnt="0">
        <dgm:presLayoutVars>
          <dgm:chMax/>
          <dgm:chPref/>
          <dgm:dir/>
          <dgm:animLvl val="lvl"/>
        </dgm:presLayoutVars>
      </dgm:prSet>
      <dgm:spPr/>
    </dgm:pt>
    <dgm:pt modelId="{269BCE4F-1006-4431-AE6D-A97BEF50350C}" type="pres">
      <dgm:prSet presAssocID="{6B2F882D-5647-4E17-B890-F2446374832A}" presName="composite" presStyleCnt="0"/>
      <dgm:spPr/>
    </dgm:pt>
    <dgm:pt modelId="{547A8A7F-E071-471E-8695-0195D58B6E97}" type="pres">
      <dgm:prSet presAssocID="{6B2F882D-5647-4E17-B890-F2446374832A}" presName="Parent1" presStyleLbl="node1" presStyleIdx="0" presStyleCnt="6" custLinFactNeighborX="6290">
        <dgm:presLayoutVars>
          <dgm:chMax val="1"/>
          <dgm:chPref val="1"/>
          <dgm:bulletEnabled val="1"/>
        </dgm:presLayoutVars>
      </dgm:prSet>
      <dgm:spPr/>
    </dgm:pt>
    <dgm:pt modelId="{7B8FC663-C0CA-49F1-8869-E9142E7397F7}" type="pres">
      <dgm:prSet presAssocID="{6B2F882D-5647-4E17-B890-F2446374832A}" presName="Childtext1" presStyleLbl="revTx" presStyleIdx="0" presStyleCnt="3">
        <dgm:presLayoutVars>
          <dgm:chMax val="0"/>
          <dgm:chPref val="0"/>
          <dgm:bulletEnabled val="1"/>
        </dgm:presLayoutVars>
      </dgm:prSet>
      <dgm:spPr/>
    </dgm:pt>
    <dgm:pt modelId="{BBEE8461-FC7F-4723-8272-674C892E2874}" type="pres">
      <dgm:prSet presAssocID="{6B2F882D-5647-4E17-B890-F2446374832A}" presName="BalanceSpacing" presStyleCnt="0"/>
      <dgm:spPr/>
    </dgm:pt>
    <dgm:pt modelId="{CB7EBCB6-A9DA-46ED-9F79-BD093FA84B88}" type="pres">
      <dgm:prSet presAssocID="{6B2F882D-5647-4E17-B890-F2446374832A}" presName="BalanceSpacing1" presStyleCnt="0"/>
      <dgm:spPr/>
    </dgm:pt>
    <dgm:pt modelId="{21E2E873-EF08-4031-A7A1-C14CA1A19714}" type="pres">
      <dgm:prSet presAssocID="{E399313E-EAF4-4023-8B18-F5DE703B99F6}" presName="Accent1Text" presStyleLbl="node1" presStyleIdx="1" presStyleCnt="6" custLinFactX="69231" custLinFactNeighborX="100000" custLinFactNeighborY="86498"/>
      <dgm:spPr/>
    </dgm:pt>
    <dgm:pt modelId="{F2289908-51EC-45BE-997A-82BD46AD5C86}" type="pres">
      <dgm:prSet presAssocID="{E399313E-EAF4-4023-8B18-F5DE703B99F6}" presName="spaceBetweenRectangles" presStyleCnt="0"/>
      <dgm:spPr/>
    </dgm:pt>
    <dgm:pt modelId="{CBD3802B-AF2D-425C-8526-1BC3337A31E5}" type="pres">
      <dgm:prSet presAssocID="{5A25BBB3-3484-4162-AD32-721A8F4DA3CA}" presName="composite" presStyleCnt="0"/>
      <dgm:spPr/>
    </dgm:pt>
    <dgm:pt modelId="{E2B63B78-630A-44DD-9483-CA0E96A5EBB5}" type="pres">
      <dgm:prSet presAssocID="{5A25BBB3-3484-4162-AD32-721A8F4DA3CA}" presName="Parent1" presStyleLbl="node1" presStyleIdx="2" presStyleCnt="6" custLinFactNeighborX="5555">
        <dgm:presLayoutVars>
          <dgm:chMax val="1"/>
          <dgm:chPref val="1"/>
          <dgm:bulletEnabled val="1"/>
        </dgm:presLayoutVars>
      </dgm:prSet>
      <dgm:spPr/>
    </dgm:pt>
    <dgm:pt modelId="{050438CC-7886-4986-9F5E-3C82FCC41466}" type="pres">
      <dgm:prSet presAssocID="{5A25BBB3-3484-4162-AD32-721A8F4DA3CA}" presName="Childtext1" presStyleLbl="revTx" presStyleIdx="1" presStyleCnt="3" custScaleX="103947" custLinFactX="100000" custLinFactY="43497" custLinFactNeighborX="100825" custLinFactNeighborY="100000">
        <dgm:presLayoutVars>
          <dgm:chMax val="0"/>
          <dgm:chPref val="0"/>
          <dgm:bulletEnabled val="1"/>
        </dgm:presLayoutVars>
      </dgm:prSet>
      <dgm:spPr/>
    </dgm:pt>
    <dgm:pt modelId="{142ED3D2-B747-471B-9C29-38586FEB4219}" type="pres">
      <dgm:prSet presAssocID="{5A25BBB3-3484-4162-AD32-721A8F4DA3CA}" presName="BalanceSpacing" presStyleCnt="0"/>
      <dgm:spPr/>
    </dgm:pt>
    <dgm:pt modelId="{DBAB8B06-366F-42A7-B666-A4A0848E5FE8}" type="pres">
      <dgm:prSet presAssocID="{5A25BBB3-3484-4162-AD32-721A8F4DA3CA}" presName="BalanceSpacing1" presStyleCnt="0"/>
      <dgm:spPr/>
    </dgm:pt>
    <dgm:pt modelId="{ACEFA56D-330C-4A05-8D79-88D3DF808C05}" type="pres">
      <dgm:prSet presAssocID="{E7ADBE0D-CA10-4CF1-9EEF-7825B582AD45}" presName="Accent1Text" presStyleLbl="node1" presStyleIdx="3" presStyleCnt="6" custLinFactNeighborX="56886" custLinFactNeighborY="-84885"/>
      <dgm:spPr/>
    </dgm:pt>
    <dgm:pt modelId="{C8671891-CE43-40A6-9324-228B310FEE84}" type="pres">
      <dgm:prSet presAssocID="{E7ADBE0D-CA10-4CF1-9EEF-7825B582AD45}" presName="spaceBetweenRectangles" presStyleCnt="0"/>
      <dgm:spPr/>
    </dgm:pt>
    <dgm:pt modelId="{4253C1E8-C4D7-49B5-AE52-6F23F9B2EC97}" type="pres">
      <dgm:prSet presAssocID="{9BB1BBB3-46AB-44EF-8301-673895FBB90E}" presName="composite" presStyleCnt="0"/>
      <dgm:spPr/>
    </dgm:pt>
    <dgm:pt modelId="{D6D4BAF7-21DF-4175-BC4D-DA5811DF5E87}" type="pres">
      <dgm:prSet presAssocID="{9BB1BBB3-46AB-44EF-8301-673895FBB90E}" presName="Parent1" presStyleLbl="node1" presStyleIdx="4" presStyleCnt="6" custLinFactX="-46441" custLinFactNeighborX="-100000" custLinFactNeighborY="-83640">
        <dgm:presLayoutVars>
          <dgm:chMax val="1"/>
          <dgm:chPref val="1"/>
          <dgm:bulletEnabled val="1"/>
        </dgm:presLayoutVars>
      </dgm:prSet>
      <dgm:spPr/>
    </dgm:pt>
    <dgm:pt modelId="{C43B42FC-BAFE-40A5-9969-481272F4535A}" type="pres">
      <dgm:prSet presAssocID="{9BB1BBB3-46AB-44EF-8301-673895FBB90E}" presName="Childtext1" presStyleLbl="revTx" presStyleIdx="2" presStyleCnt="3" custScaleX="134264" custScaleY="111532" custLinFactX="-100000" custLinFactY="-100000" custLinFactNeighborX="-107333" custLinFactNeighborY="-186465">
        <dgm:presLayoutVars>
          <dgm:chMax val="0"/>
          <dgm:chPref val="0"/>
          <dgm:bulletEnabled val="1"/>
        </dgm:presLayoutVars>
      </dgm:prSet>
      <dgm:spPr/>
    </dgm:pt>
    <dgm:pt modelId="{B42F9891-44A0-4A29-845F-9AC8392025AD}" type="pres">
      <dgm:prSet presAssocID="{9BB1BBB3-46AB-44EF-8301-673895FBB90E}" presName="BalanceSpacing" presStyleCnt="0"/>
      <dgm:spPr/>
    </dgm:pt>
    <dgm:pt modelId="{BD204757-7127-4053-86F3-DC2425CC7916}" type="pres">
      <dgm:prSet presAssocID="{9BB1BBB3-46AB-44EF-8301-673895FBB90E}" presName="BalanceSpacing1" presStyleCnt="0"/>
      <dgm:spPr/>
    </dgm:pt>
    <dgm:pt modelId="{206F7FA1-AE05-4277-9345-29833AA97C8E}" type="pres">
      <dgm:prSet presAssocID="{B3B7A9BA-F37A-4A36-A628-EA083B8FDF9F}" presName="Accent1Text" presStyleLbl="node1" presStyleIdx="5" presStyleCnt="6" custLinFactNeighborX="16500" custLinFactNeighborY="5"/>
      <dgm:spPr/>
    </dgm:pt>
  </dgm:ptLst>
  <dgm:cxnLst>
    <dgm:cxn modelId="{C9563D07-9FB5-4F7B-B9B8-9FB022BBEFCC}" type="presOf" srcId="{9BB1BBB3-46AB-44EF-8301-673895FBB90E}" destId="{D6D4BAF7-21DF-4175-BC4D-DA5811DF5E87}" srcOrd="0" destOrd="0" presId="urn:microsoft.com/office/officeart/2008/layout/AlternatingHexagons"/>
    <dgm:cxn modelId="{A339CD27-FF24-4AA0-9311-1BABBAD1328D}" srcId="{9BB1BBB3-46AB-44EF-8301-673895FBB90E}" destId="{E10314C2-5B8B-40DD-ACCC-8D57A13395C2}" srcOrd="0" destOrd="0" parTransId="{1D901BBA-E53F-4ECC-A23C-4C333B967322}" sibTransId="{2A87063D-12DD-4118-851D-0809E44A6773}"/>
    <dgm:cxn modelId="{819EE934-BEEB-4A39-B330-A9ADFDFCD832}" type="presOf" srcId="{5A25BBB3-3484-4162-AD32-721A8F4DA3CA}" destId="{E2B63B78-630A-44DD-9483-CA0E96A5EBB5}" srcOrd="0" destOrd="0" presId="urn:microsoft.com/office/officeart/2008/layout/AlternatingHexagons"/>
    <dgm:cxn modelId="{18AA9564-9E9C-4068-84C0-463C5DC0E781}" srcId="{24305D9E-AD66-4D89-A829-EEF5198F55D3}" destId="{6B2F882D-5647-4E17-B890-F2446374832A}" srcOrd="0" destOrd="0" parTransId="{0BF557FE-CCB6-402A-953B-BE58FC7784C2}" sibTransId="{E399313E-EAF4-4023-8B18-F5DE703B99F6}"/>
    <dgm:cxn modelId="{6B4B5252-68DA-4AEE-A7BB-80DD0A160EBF}" type="presOf" srcId="{B3B7A9BA-F37A-4A36-A628-EA083B8FDF9F}" destId="{206F7FA1-AE05-4277-9345-29833AA97C8E}" srcOrd="0" destOrd="0" presId="urn:microsoft.com/office/officeart/2008/layout/AlternatingHexagons"/>
    <dgm:cxn modelId="{7221A578-28B5-41D6-944E-221F65DE2123}" type="presOf" srcId="{E10314C2-5B8B-40DD-ACCC-8D57A13395C2}" destId="{C43B42FC-BAFE-40A5-9969-481272F4535A}" srcOrd="0" destOrd="0" presId="urn:microsoft.com/office/officeart/2008/layout/AlternatingHexagons"/>
    <dgm:cxn modelId="{3C4E857B-95AE-41C5-BCA3-9865F50706E3}" srcId="{24305D9E-AD66-4D89-A829-EEF5198F55D3}" destId="{9BB1BBB3-46AB-44EF-8301-673895FBB90E}" srcOrd="2" destOrd="0" parTransId="{AAA809EA-C435-452B-824E-995011032090}" sibTransId="{B3B7A9BA-F37A-4A36-A628-EA083B8FDF9F}"/>
    <dgm:cxn modelId="{271CC085-CC51-4F1F-9C60-B334A1F40433}" type="presOf" srcId="{24305D9E-AD66-4D89-A829-EEF5198F55D3}" destId="{00DC5B2E-D27F-4D41-8076-62702F30806C}" srcOrd="0" destOrd="0" presId="urn:microsoft.com/office/officeart/2008/layout/AlternatingHexagons"/>
    <dgm:cxn modelId="{DBD1D6AC-A5F4-42D7-8C89-6B5D2191D20E}" type="presOf" srcId="{E399313E-EAF4-4023-8B18-F5DE703B99F6}" destId="{21E2E873-EF08-4031-A7A1-C14CA1A19714}" srcOrd="0" destOrd="0" presId="urn:microsoft.com/office/officeart/2008/layout/AlternatingHexagons"/>
    <dgm:cxn modelId="{2AC3A5BC-54FF-4846-A0BB-8D4F0EC9FBEB}" srcId="{24305D9E-AD66-4D89-A829-EEF5198F55D3}" destId="{5A25BBB3-3484-4162-AD32-721A8F4DA3CA}" srcOrd="1" destOrd="0" parTransId="{CCCDD0C0-F8DC-4AEB-BD22-D504C66F7BFB}" sibTransId="{E7ADBE0D-CA10-4CF1-9EEF-7825B582AD45}"/>
    <dgm:cxn modelId="{5E4A3EC1-3E53-4CAF-A4F5-0EA28EAA41F9}" type="presOf" srcId="{AAC3BAEC-2A3E-4498-AAF5-63E2868298C9}" destId="{7B8FC663-C0CA-49F1-8869-E9142E7397F7}" srcOrd="0" destOrd="0" presId="urn:microsoft.com/office/officeart/2008/layout/AlternatingHexagons"/>
    <dgm:cxn modelId="{697C7EE7-FB7D-4666-8B31-240D6F722834}" type="presOf" srcId="{434FEC15-E2F5-4C24-8EFC-FCDE53E99889}" destId="{050438CC-7886-4986-9F5E-3C82FCC41466}" srcOrd="0" destOrd="0" presId="urn:microsoft.com/office/officeart/2008/layout/AlternatingHexagons"/>
    <dgm:cxn modelId="{46CD2CF2-D936-42E3-903D-BD939E16A59B}" type="presOf" srcId="{E7ADBE0D-CA10-4CF1-9EEF-7825B582AD45}" destId="{ACEFA56D-330C-4A05-8D79-88D3DF808C05}" srcOrd="0" destOrd="0" presId="urn:microsoft.com/office/officeart/2008/layout/AlternatingHexagons"/>
    <dgm:cxn modelId="{C0FBF8F3-C698-4B2F-BCF5-D44324E1C1F5}" srcId="{5A25BBB3-3484-4162-AD32-721A8F4DA3CA}" destId="{434FEC15-E2F5-4C24-8EFC-FCDE53E99889}" srcOrd="0" destOrd="0" parTransId="{BF247B6B-082B-4DA2-98A1-1890EA7DC5D3}" sibTransId="{83580402-16EF-4DD8-BABE-7B38088CFAC0}"/>
    <dgm:cxn modelId="{E8529CFA-5438-4E2E-B4BE-8E7E49B9A4A5}" srcId="{6B2F882D-5647-4E17-B890-F2446374832A}" destId="{AAC3BAEC-2A3E-4498-AAF5-63E2868298C9}" srcOrd="0" destOrd="0" parTransId="{DB853BDC-2D9A-4E98-99A1-19803A32E9FC}" sibTransId="{301FDFD1-6080-4EE3-B2CD-1811609A7B37}"/>
    <dgm:cxn modelId="{8D5A6EFD-A884-4728-9EEE-7CC21F0BADD0}" type="presOf" srcId="{6B2F882D-5647-4E17-B890-F2446374832A}" destId="{547A8A7F-E071-471E-8695-0195D58B6E97}" srcOrd="0" destOrd="0" presId="urn:microsoft.com/office/officeart/2008/layout/AlternatingHexagons"/>
    <dgm:cxn modelId="{F74AF21B-FBCF-43BF-8478-F5F796AD5586}" type="presParOf" srcId="{00DC5B2E-D27F-4D41-8076-62702F30806C}" destId="{269BCE4F-1006-4431-AE6D-A97BEF50350C}" srcOrd="0" destOrd="0" presId="urn:microsoft.com/office/officeart/2008/layout/AlternatingHexagons"/>
    <dgm:cxn modelId="{C0FA6196-F3D3-4B80-96B8-3E433CC66778}" type="presParOf" srcId="{269BCE4F-1006-4431-AE6D-A97BEF50350C}" destId="{547A8A7F-E071-471E-8695-0195D58B6E97}" srcOrd="0" destOrd="0" presId="urn:microsoft.com/office/officeart/2008/layout/AlternatingHexagons"/>
    <dgm:cxn modelId="{E5547D8F-85AE-499B-BC73-D558C138CD22}" type="presParOf" srcId="{269BCE4F-1006-4431-AE6D-A97BEF50350C}" destId="{7B8FC663-C0CA-49F1-8869-E9142E7397F7}" srcOrd="1" destOrd="0" presId="urn:microsoft.com/office/officeart/2008/layout/AlternatingHexagons"/>
    <dgm:cxn modelId="{96036794-2778-48E6-91A0-8F7C3475EBA0}" type="presParOf" srcId="{269BCE4F-1006-4431-AE6D-A97BEF50350C}" destId="{BBEE8461-FC7F-4723-8272-674C892E2874}" srcOrd="2" destOrd="0" presId="urn:microsoft.com/office/officeart/2008/layout/AlternatingHexagons"/>
    <dgm:cxn modelId="{B49AC175-C4A5-4711-B462-93EC7DFA54B1}" type="presParOf" srcId="{269BCE4F-1006-4431-AE6D-A97BEF50350C}" destId="{CB7EBCB6-A9DA-46ED-9F79-BD093FA84B88}" srcOrd="3" destOrd="0" presId="urn:microsoft.com/office/officeart/2008/layout/AlternatingHexagons"/>
    <dgm:cxn modelId="{F5D00D1A-0E8F-4E61-A3FC-8DAF384BB519}" type="presParOf" srcId="{269BCE4F-1006-4431-AE6D-A97BEF50350C}" destId="{21E2E873-EF08-4031-A7A1-C14CA1A19714}" srcOrd="4" destOrd="0" presId="urn:microsoft.com/office/officeart/2008/layout/AlternatingHexagons"/>
    <dgm:cxn modelId="{E474949A-3684-4BBE-84C4-41E5015518D1}" type="presParOf" srcId="{00DC5B2E-D27F-4D41-8076-62702F30806C}" destId="{F2289908-51EC-45BE-997A-82BD46AD5C86}" srcOrd="1" destOrd="0" presId="urn:microsoft.com/office/officeart/2008/layout/AlternatingHexagons"/>
    <dgm:cxn modelId="{250AABFA-60B7-4775-BD92-D127CB01DAF2}" type="presParOf" srcId="{00DC5B2E-D27F-4D41-8076-62702F30806C}" destId="{CBD3802B-AF2D-425C-8526-1BC3337A31E5}" srcOrd="2" destOrd="0" presId="urn:microsoft.com/office/officeart/2008/layout/AlternatingHexagons"/>
    <dgm:cxn modelId="{01A42631-45E1-4065-95AA-A6A0C4B05424}" type="presParOf" srcId="{CBD3802B-AF2D-425C-8526-1BC3337A31E5}" destId="{E2B63B78-630A-44DD-9483-CA0E96A5EBB5}" srcOrd="0" destOrd="0" presId="urn:microsoft.com/office/officeart/2008/layout/AlternatingHexagons"/>
    <dgm:cxn modelId="{24314445-F3A3-42B4-8BC4-7D9809A2A8ED}" type="presParOf" srcId="{CBD3802B-AF2D-425C-8526-1BC3337A31E5}" destId="{050438CC-7886-4986-9F5E-3C82FCC41466}" srcOrd="1" destOrd="0" presId="urn:microsoft.com/office/officeart/2008/layout/AlternatingHexagons"/>
    <dgm:cxn modelId="{D6CE1995-5CE4-4A4E-B6AD-B8121FC9D917}" type="presParOf" srcId="{CBD3802B-AF2D-425C-8526-1BC3337A31E5}" destId="{142ED3D2-B747-471B-9C29-38586FEB4219}" srcOrd="2" destOrd="0" presId="urn:microsoft.com/office/officeart/2008/layout/AlternatingHexagons"/>
    <dgm:cxn modelId="{E9C67C47-D180-4A40-9A43-1A30B72EDEB4}" type="presParOf" srcId="{CBD3802B-AF2D-425C-8526-1BC3337A31E5}" destId="{DBAB8B06-366F-42A7-B666-A4A0848E5FE8}" srcOrd="3" destOrd="0" presId="urn:microsoft.com/office/officeart/2008/layout/AlternatingHexagons"/>
    <dgm:cxn modelId="{0A437652-7206-4EE3-AA15-B53CFD5EE86F}" type="presParOf" srcId="{CBD3802B-AF2D-425C-8526-1BC3337A31E5}" destId="{ACEFA56D-330C-4A05-8D79-88D3DF808C05}" srcOrd="4" destOrd="0" presId="urn:microsoft.com/office/officeart/2008/layout/AlternatingHexagons"/>
    <dgm:cxn modelId="{315A5C8B-0EC6-40B5-8612-515A1BE9551D}" type="presParOf" srcId="{00DC5B2E-D27F-4D41-8076-62702F30806C}" destId="{C8671891-CE43-40A6-9324-228B310FEE84}" srcOrd="3" destOrd="0" presId="urn:microsoft.com/office/officeart/2008/layout/AlternatingHexagons"/>
    <dgm:cxn modelId="{C5AAE923-9CEE-4F2F-9E58-B08E0FF0B18E}" type="presParOf" srcId="{00DC5B2E-D27F-4D41-8076-62702F30806C}" destId="{4253C1E8-C4D7-49B5-AE52-6F23F9B2EC97}" srcOrd="4" destOrd="0" presId="urn:microsoft.com/office/officeart/2008/layout/AlternatingHexagons"/>
    <dgm:cxn modelId="{7DDE1195-99E2-46C3-80E5-59105FFFAFD1}" type="presParOf" srcId="{4253C1E8-C4D7-49B5-AE52-6F23F9B2EC97}" destId="{D6D4BAF7-21DF-4175-BC4D-DA5811DF5E87}" srcOrd="0" destOrd="0" presId="urn:microsoft.com/office/officeart/2008/layout/AlternatingHexagons"/>
    <dgm:cxn modelId="{C6C66A3B-9D29-418B-86FF-73D5C34D2A15}" type="presParOf" srcId="{4253C1E8-C4D7-49B5-AE52-6F23F9B2EC97}" destId="{C43B42FC-BAFE-40A5-9969-481272F4535A}" srcOrd="1" destOrd="0" presId="urn:microsoft.com/office/officeart/2008/layout/AlternatingHexagons"/>
    <dgm:cxn modelId="{106DA73B-9A33-4C80-A6FE-823C5DD49106}" type="presParOf" srcId="{4253C1E8-C4D7-49B5-AE52-6F23F9B2EC97}" destId="{B42F9891-44A0-4A29-845F-9AC8392025AD}" srcOrd="2" destOrd="0" presId="urn:microsoft.com/office/officeart/2008/layout/AlternatingHexagons"/>
    <dgm:cxn modelId="{0F096FD1-EB24-47F9-AB36-B186BB13A505}" type="presParOf" srcId="{4253C1E8-C4D7-49B5-AE52-6F23F9B2EC97}" destId="{BD204757-7127-4053-86F3-DC2425CC7916}" srcOrd="3" destOrd="0" presId="urn:microsoft.com/office/officeart/2008/layout/AlternatingHexagons"/>
    <dgm:cxn modelId="{E2DC5515-3131-498F-B96B-85189183DAC1}" type="presParOf" srcId="{4253C1E8-C4D7-49B5-AE52-6F23F9B2EC97}" destId="{206F7FA1-AE05-4277-9345-29833AA97C8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9FF01D-74AB-430C-ADBC-F1768AC12E8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081F4C99-2C8A-45E2-8608-FF867CEABD12}">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en-GB" sz="1600" noProof="0" dirty="0"/>
            <a:t>Synthetic analysis on the budget and efficiency as well as country specific highlights</a:t>
          </a:r>
        </a:p>
      </dgm:t>
    </dgm:pt>
    <dgm:pt modelId="{38669F66-6336-4033-A87A-8F08DF280791}" type="parTrans" cxnId="{3049A6BA-E928-45BB-8F02-40352D0300DE}">
      <dgm:prSet/>
      <dgm:spPr/>
      <dgm:t>
        <a:bodyPr/>
        <a:lstStyle/>
        <a:p>
          <a:endParaRPr lang="en-GB"/>
        </a:p>
      </dgm:t>
    </dgm:pt>
    <dgm:pt modelId="{56B63C60-F6AC-4F99-A8E1-02F3BAF7AD9F}" type="sibTrans" cxnId="{3049A6BA-E928-45BB-8F02-40352D0300DE}">
      <dgm:prSet/>
      <dgm:spPr/>
      <dgm:t>
        <a:bodyPr/>
        <a:lstStyle/>
        <a:p>
          <a:endParaRPr lang="en-GB"/>
        </a:p>
      </dgm:t>
    </dgm:pt>
    <dgm:pt modelId="{DA597195-4AAA-4C45-880E-E1D9E85B063A}">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it-IT" sz="1600" dirty="0"/>
            <a:t>ICT deployment index per categories</a:t>
          </a:r>
          <a:endParaRPr lang="en-GB" sz="1600" dirty="0"/>
        </a:p>
      </dgm:t>
    </dgm:pt>
    <dgm:pt modelId="{4C3A5804-911F-4829-9081-90F3F95239F3}" type="parTrans" cxnId="{00636C51-3145-4F13-BAC9-064D70A3A0F5}">
      <dgm:prSet/>
      <dgm:spPr/>
      <dgm:t>
        <a:bodyPr/>
        <a:lstStyle/>
        <a:p>
          <a:endParaRPr lang="en-GB"/>
        </a:p>
      </dgm:t>
    </dgm:pt>
    <dgm:pt modelId="{67BF13E6-964E-4809-831C-6C5BD047B95A}" type="sibTrans" cxnId="{00636C51-3145-4F13-BAC9-064D70A3A0F5}">
      <dgm:prSet/>
      <dgm:spPr/>
      <dgm:t>
        <a:bodyPr/>
        <a:lstStyle/>
        <a:p>
          <a:endParaRPr lang="en-GB"/>
        </a:p>
      </dgm:t>
    </dgm:pt>
    <dgm:pt modelId="{7B0E6208-41EA-40EC-A61E-761C4A247A85}">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en-US" sz="1600" noProof="0" dirty="0"/>
            <a:t>Comparison of all indicators with the </a:t>
          </a:r>
          <a:r>
            <a:rPr lang="en-US" sz="1600" noProof="0" dirty="0" err="1"/>
            <a:t>CoE</a:t>
          </a:r>
          <a:r>
            <a:rPr lang="en-US" sz="1600" noProof="0" dirty="0"/>
            <a:t> median. </a:t>
          </a:r>
          <a:endParaRPr lang="en-GB" sz="1600" noProof="0" dirty="0"/>
        </a:p>
      </dgm:t>
    </dgm:pt>
    <dgm:pt modelId="{9E9FB861-C2CE-4998-B41E-EB86B5191F6C}" type="parTrans" cxnId="{4A79C6D6-2CFE-4E2B-B6E6-EC2D01809A94}">
      <dgm:prSet/>
      <dgm:spPr/>
      <dgm:t>
        <a:bodyPr/>
        <a:lstStyle/>
        <a:p>
          <a:endParaRPr lang="fr-FR"/>
        </a:p>
      </dgm:t>
    </dgm:pt>
    <dgm:pt modelId="{D481EFAF-EA84-4C6A-A4A1-D154588C492C}" type="sibTrans" cxnId="{4A79C6D6-2CFE-4E2B-B6E6-EC2D01809A94}">
      <dgm:prSet/>
      <dgm:spPr/>
      <dgm:t>
        <a:bodyPr/>
        <a:lstStyle/>
        <a:p>
          <a:endParaRPr lang="fr-FR"/>
        </a:p>
      </dgm:t>
    </dgm:pt>
    <dgm:pt modelId="{982EBB38-2C84-45B3-851E-C088BA4D4F21}">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en-GB" sz="1600" noProof="0" dirty="0"/>
            <a:t>Evolution of the main indicators since 2010</a:t>
          </a:r>
        </a:p>
      </dgm:t>
    </dgm:pt>
    <dgm:pt modelId="{9791389A-5C0F-47C0-A428-87EBD85C23DF}" type="parTrans" cxnId="{C64C7B11-7EAB-4A49-B87B-EB0B8C0FC7A9}">
      <dgm:prSet/>
      <dgm:spPr/>
      <dgm:t>
        <a:bodyPr/>
        <a:lstStyle/>
        <a:p>
          <a:endParaRPr lang="fr-FR"/>
        </a:p>
      </dgm:t>
    </dgm:pt>
    <dgm:pt modelId="{6FB099DD-23BF-4B5E-9565-16ECE254CCB4}" type="sibTrans" cxnId="{C64C7B11-7EAB-4A49-B87B-EB0B8C0FC7A9}">
      <dgm:prSet/>
      <dgm:spPr/>
      <dgm:t>
        <a:bodyPr/>
        <a:lstStyle/>
        <a:p>
          <a:endParaRPr lang="fr-FR"/>
        </a:p>
      </dgm:t>
    </dgm:pt>
    <dgm:pt modelId="{CE5F0A4A-ED4A-437A-968E-BC9E77197A85}">
      <dgm:prSet phldrT="[Text]" custT="1"/>
      <dgm:spPr>
        <a:gradFill rotWithShape="0">
          <a:gsLst>
            <a:gs pos="0">
              <a:schemeClr val="bg1">
                <a:lumMod val="75000"/>
              </a:schemeClr>
            </a:gs>
            <a:gs pos="35000">
              <a:schemeClr val="bg1">
                <a:lumMod val="85000"/>
              </a:schemeClr>
            </a:gs>
            <a:gs pos="100000">
              <a:schemeClr val="bg1">
                <a:lumMod val="95000"/>
              </a:schemeClr>
            </a:gs>
          </a:gsLst>
        </a:gradFill>
      </dgm:spPr>
      <dgm:t>
        <a:bodyPr/>
        <a:lstStyle/>
        <a:p>
          <a:r>
            <a:rPr lang="en-GB" sz="1600" noProof="0" dirty="0"/>
            <a:t>Main indicators for each country for: justice professionals; courts; prosecution services; efficiency</a:t>
          </a:r>
        </a:p>
      </dgm:t>
    </dgm:pt>
    <dgm:pt modelId="{5FEDE1C5-2E38-4FC7-8619-1A7B567D71DD}" type="parTrans" cxnId="{FCC18142-52E1-482E-9CD3-99F351004CD5}">
      <dgm:prSet/>
      <dgm:spPr/>
      <dgm:t>
        <a:bodyPr/>
        <a:lstStyle/>
        <a:p>
          <a:endParaRPr lang="fr-FR"/>
        </a:p>
      </dgm:t>
    </dgm:pt>
    <dgm:pt modelId="{61EA32C2-43BC-49CB-9C06-36223B3CC598}" type="sibTrans" cxnId="{FCC18142-52E1-482E-9CD3-99F351004CD5}">
      <dgm:prSet/>
      <dgm:spPr/>
      <dgm:t>
        <a:bodyPr/>
        <a:lstStyle/>
        <a:p>
          <a:endParaRPr lang="fr-FR"/>
        </a:p>
      </dgm:t>
    </dgm:pt>
    <dgm:pt modelId="{DABCC8F5-A0E5-457E-98E8-983ACE28113C}" type="pres">
      <dgm:prSet presAssocID="{9D9FF01D-74AB-430C-ADBC-F1768AC12E80}" presName="linear" presStyleCnt="0">
        <dgm:presLayoutVars>
          <dgm:animLvl val="lvl"/>
          <dgm:resizeHandles val="exact"/>
        </dgm:presLayoutVars>
      </dgm:prSet>
      <dgm:spPr/>
    </dgm:pt>
    <dgm:pt modelId="{5B0C016D-CCD7-4C2B-9075-646EAD116A45}" type="pres">
      <dgm:prSet presAssocID="{081F4C99-2C8A-45E2-8608-FF867CEABD12}" presName="parentText" presStyleLbl="node1" presStyleIdx="0" presStyleCnt="5">
        <dgm:presLayoutVars>
          <dgm:chMax val="0"/>
          <dgm:bulletEnabled val="1"/>
        </dgm:presLayoutVars>
      </dgm:prSet>
      <dgm:spPr/>
    </dgm:pt>
    <dgm:pt modelId="{1E54708A-7707-4696-A2F0-AFD9C47CAE2F}" type="pres">
      <dgm:prSet presAssocID="{56B63C60-F6AC-4F99-A8E1-02F3BAF7AD9F}" presName="spacer" presStyleCnt="0"/>
      <dgm:spPr/>
    </dgm:pt>
    <dgm:pt modelId="{A8B8622D-9587-425F-A01B-9B2E0B763175}" type="pres">
      <dgm:prSet presAssocID="{7B0E6208-41EA-40EC-A61E-761C4A247A85}" presName="parentText" presStyleLbl="node1" presStyleIdx="1" presStyleCnt="5">
        <dgm:presLayoutVars>
          <dgm:chMax val="0"/>
          <dgm:bulletEnabled val="1"/>
        </dgm:presLayoutVars>
      </dgm:prSet>
      <dgm:spPr/>
    </dgm:pt>
    <dgm:pt modelId="{6ECEC3D3-BAAE-4935-A5C8-5E64AC266781}" type="pres">
      <dgm:prSet presAssocID="{D481EFAF-EA84-4C6A-A4A1-D154588C492C}" presName="spacer" presStyleCnt="0"/>
      <dgm:spPr/>
    </dgm:pt>
    <dgm:pt modelId="{060409B5-DE3C-4763-8946-9362DDA0E883}" type="pres">
      <dgm:prSet presAssocID="{CE5F0A4A-ED4A-437A-968E-BC9E77197A85}" presName="parentText" presStyleLbl="node1" presStyleIdx="2" presStyleCnt="5">
        <dgm:presLayoutVars>
          <dgm:chMax val="0"/>
          <dgm:bulletEnabled val="1"/>
        </dgm:presLayoutVars>
      </dgm:prSet>
      <dgm:spPr/>
    </dgm:pt>
    <dgm:pt modelId="{4E642428-C9FC-4F11-8CA8-0A55B7422080}" type="pres">
      <dgm:prSet presAssocID="{61EA32C2-43BC-49CB-9C06-36223B3CC598}" presName="spacer" presStyleCnt="0"/>
      <dgm:spPr/>
    </dgm:pt>
    <dgm:pt modelId="{976C41AE-4B21-47C2-B578-245BC8A328F3}" type="pres">
      <dgm:prSet presAssocID="{982EBB38-2C84-45B3-851E-C088BA4D4F21}" presName="parentText" presStyleLbl="node1" presStyleIdx="3" presStyleCnt="5">
        <dgm:presLayoutVars>
          <dgm:chMax val="0"/>
          <dgm:bulletEnabled val="1"/>
        </dgm:presLayoutVars>
      </dgm:prSet>
      <dgm:spPr/>
    </dgm:pt>
    <dgm:pt modelId="{A32D37AB-82AB-4B50-97AF-7A2681F37059}" type="pres">
      <dgm:prSet presAssocID="{6FB099DD-23BF-4B5E-9565-16ECE254CCB4}" presName="spacer" presStyleCnt="0"/>
      <dgm:spPr/>
    </dgm:pt>
    <dgm:pt modelId="{18BD2AF8-EDD6-4908-970D-5E5F6118857B}" type="pres">
      <dgm:prSet presAssocID="{DA597195-4AAA-4C45-880E-E1D9E85B063A}" presName="parentText" presStyleLbl="node1" presStyleIdx="4" presStyleCnt="5">
        <dgm:presLayoutVars>
          <dgm:chMax val="0"/>
          <dgm:bulletEnabled val="1"/>
        </dgm:presLayoutVars>
      </dgm:prSet>
      <dgm:spPr/>
    </dgm:pt>
  </dgm:ptLst>
  <dgm:cxnLst>
    <dgm:cxn modelId="{C64C7B11-7EAB-4A49-B87B-EB0B8C0FC7A9}" srcId="{9D9FF01D-74AB-430C-ADBC-F1768AC12E80}" destId="{982EBB38-2C84-45B3-851E-C088BA4D4F21}" srcOrd="3" destOrd="0" parTransId="{9791389A-5C0F-47C0-A428-87EBD85C23DF}" sibTransId="{6FB099DD-23BF-4B5E-9565-16ECE254CCB4}"/>
    <dgm:cxn modelId="{5F3BBA12-1603-41ED-9A13-822403DDFFAC}" type="presOf" srcId="{982EBB38-2C84-45B3-851E-C088BA4D4F21}" destId="{976C41AE-4B21-47C2-B578-245BC8A328F3}" srcOrd="0" destOrd="0" presId="urn:microsoft.com/office/officeart/2005/8/layout/vList2"/>
    <dgm:cxn modelId="{E3F43B26-5301-4C95-8C7F-7784DB6117BD}" type="presOf" srcId="{9D9FF01D-74AB-430C-ADBC-F1768AC12E80}" destId="{DABCC8F5-A0E5-457E-98E8-983ACE28113C}" srcOrd="0" destOrd="0" presId="urn:microsoft.com/office/officeart/2005/8/layout/vList2"/>
    <dgm:cxn modelId="{FCC18142-52E1-482E-9CD3-99F351004CD5}" srcId="{9D9FF01D-74AB-430C-ADBC-F1768AC12E80}" destId="{CE5F0A4A-ED4A-437A-968E-BC9E77197A85}" srcOrd="2" destOrd="0" parTransId="{5FEDE1C5-2E38-4FC7-8619-1A7B567D71DD}" sibTransId="{61EA32C2-43BC-49CB-9C06-36223B3CC598}"/>
    <dgm:cxn modelId="{00636C51-3145-4F13-BAC9-064D70A3A0F5}" srcId="{9D9FF01D-74AB-430C-ADBC-F1768AC12E80}" destId="{DA597195-4AAA-4C45-880E-E1D9E85B063A}" srcOrd="4" destOrd="0" parTransId="{4C3A5804-911F-4829-9081-90F3F95239F3}" sibTransId="{67BF13E6-964E-4809-831C-6C5BD047B95A}"/>
    <dgm:cxn modelId="{0C986179-FC80-49A9-8907-0C240F5B4E71}" type="presOf" srcId="{7B0E6208-41EA-40EC-A61E-761C4A247A85}" destId="{A8B8622D-9587-425F-A01B-9B2E0B763175}" srcOrd="0" destOrd="0" presId="urn:microsoft.com/office/officeart/2005/8/layout/vList2"/>
    <dgm:cxn modelId="{86698783-3D95-4E4F-B91A-6C6D3561E39E}" type="presOf" srcId="{081F4C99-2C8A-45E2-8608-FF867CEABD12}" destId="{5B0C016D-CCD7-4C2B-9075-646EAD116A45}" srcOrd="0" destOrd="0" presId="urn:microsoft.com/office/officeart/2005/8/layout/vList2"/>
    <dgm:cxn modelId="{3049A6BA-E928-45BB-8F02-40352D0300DE}" srcId="{9D9FF01D-74AB-430C-ADBC-F1768AC12E80}" destId="{081F4C99-2C8A-45E2-8608-FF867CEABD12}" srcOrd="0" destOrd="0" parTransId="{38669F66-6336-4033-A87A-8F08DF280791}" sibTransId="{56B63C60-F6AC-4F99-A8E1-02F3BAF7AD9F}"/>
    <dgm:cxn modelId="{2705A8BA-6FF1-47D8-A41F-5544DB7904FB}" type="presOf" srcId="{DA597195-4AAA-4C45-880E-E1D9E85B063A}" destId="{18BD2AF8-EDD6-4908-970D-5E5F6118857B}" srcOrd="0" destOrd="0" presId="urn:microsoft.com/office/officeart/2005/8/layout/vList2"/>
    <dgm:cxn modelId="{B06E0DD4-6BC0-4DEB-B395-333A0B459CFF}" type="presOf" srcId="{CE5F0A4A-ED4A-437A-968E-BC9E77197A85}" destId="{060409B5-DE3C-4763-8946-9362DDA0E883}" srcOrd="0" destOrd="0" presId="urn:microsoft.com/office/officeart/2005/8/layout/vList2"/>
    <dgm:cxn modelId="{4A79C6D6-2CFE-4E2B-B6E6-EC2D01809A94}" srcId="{9D9FF01D-74AB-430C-ADBC-F1768AC12E80}" destId="{7B0E6208-41EA-40EC-A61E-761C4A247A85}" srcOrd="1" destOrd="0" parTransId="{9E9FB861-C2CE-4998-B41E-EB86B5191F6C}" sibTransId="{D481EFAF-EA84-4C6A-A4A1-D154588C492C}"/>
    <dgm:cxn modelId="{2DB6639E-2085-4FBD-89EE-0A46160B6AD5}" type="presParOf" srcId="{DABCC8F5-A0E5-457E-98E8-983ACE28113C}" destId="{5B0C016D-CCD7-4C2B-9075-646EAD116A45}" srcOrd="0" destOrd="0" presId="urn:microsoft.com/office/officeart/2005/8/layout/vList2"/>
    <dgm:cxn modelId="{287F1909-CA74-4E39-9D8B-BC946FA2EA32}" type="presParOf" srcId="{DABCC8F5-A0E5-457E-98E8-983ACE28113C}" destId="{1E54708A-7707-4696-A2F0-AFD9C47CAE2F}" srcOrd="1" destOrd="0" presId="urn:microsoft.com/office/officeart/2005/8/layout/vList2"/>
    <dgm:cxn modelId="{E77E83FB-6D21-436D-8A13-DC88F3A64B9D}" type="presParOf" srcId="{DABCC8F5-A0E5-457E-98E8-983ACE28113C}" destId="{A8B8622D-9587-425F-A01B-9B2E0B763175}" srcOrd="2" destOrd="0" presId="urn:microsoft.com/office/officeart/2005/8/layout/vList2"/>
    <dgm:cxn modelId="{81FDA411-3271-4A8F-A04C-AB58A8CC0A1B}" type="presParOf" srcId="{DABCC8F5-A0E5-457E-98E8-983ACE28113C}" destId="{6ECEC3D3-BAAE-4935-A5C8-5E64AC266781}" srcOrd="3" destOrd="0" presId="urn:microsoft.com/office/officeart/2005/8/layout/vList2"/>
    <dgm:cxn modelId="{DE75F68D-4FCB-4978-981F-CBAE6F973748}" type="presParOf" srcId="{DABCC8F5-A0E5-457E-98E8-983ACE28113C}" destId="{060409B5-DE3C-4763-8946-9362DDA0E883}" srcOrd="4" destOrd="0" presId="urn:microsoft.com/office/officeart/2005/8/layout/vList2"/>
    <dgm:cxn modelId="{574EEDF0-6CBD-403E-A63E-E1911A37FDDD}" type="presParOf" srcId="{DABCC8F5-A0E5-457E-98E8-983ACE28113C}" destId="{4E642428-C9FC-4F11-8CA8-0A55B7422080}" srcOrd="5" destOrd="0" presId="urn:microsoft.com/office/officeart/2005/8/layout/vList2"/>
    <dgm:cxn modelId="{44C84409-1A97-4002-B5DB-62A775053CA0}" type="presParOf" srcId="{DABCC8F5-A0E5-457E-98E8-983ACE28113C}" destId="{976C41AE-4B21-47C2-B578-245BC8A328F3}" srcOrd="6" destOrd="0" presId="urn:microsoft.com/office/officeart/2005/8/layout/vList2"/>
    <dgm:cxn modelId="{1DDF3EA1-0985-4F9A-A8D9-035DA0B6DA86}" type="presParOf" srcId="{DABCC8F5-A0E5-457E-98E8-983ACE28113C}" destId="{A32D37AB-82AB-4B50-97AF-7A2681F37059}" srcOrd="7" destOrd="0" presId="urn:microsoft.com/office/officeart/2005/8/layout/vList2"/>
    <dgm:cxn modelId="{F3417A45-B429-4A22-AA72-E9584440AF1C}" type="presParOf" srcId="{DABCC8F5-A0E5-457E-98E8-983ACE28113C}" destId="{18BD2AF8-EDD6-4908-970D-5E5F611885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7D722D-F712-4F9B-8CF8-E4ECEB52B3C4}" type="doc">
      <dgm:prSet loTypeId="urn:microsoft.com/office/officeart/2009/layout/CircleArrowProcess" loCatId="process" qsTypeId="urn:microsoft.com/office/officeart/2005/8/quickstyle/simple3" qsCatId="simple" csTypeId="urn:microsoft.com/office/officeart/2005/8/colors/accent1_2" csCatId="accent1" phldr="1"/>
      <dgm:spPr/>
      <dgm:t>
        <a:bodyPr/>
        <a:lstStyle/>
        <a:p>
          <a:endParaRPr lang="en-GB"/>
        </a:p>
      </dgm:t>
    </dgm:pt>
    <dgm:pt modelId="{B8C36F27-5C25-48C2-93A4-E60368114D2D}">
      <dgm:prSet phldrT="[Text]"/>
      <dgm:spPr/>
      <dgm:t>
        <a:bodyPr/>
        <a:lstStyle/>
        <a:p>
          <a:r>
            <a:rPr lang="it-IT" dirty="0">
              <a:solidFill>
                <a:schemeClr val="bg1"/>
              </a:solidFill>
            </a:rPr>
            <a:t>Satisfaction surveys</a:t>
          </a:r>
          <a:endParaRPr lang="en-GB" dirty="0">
            <a:solidFill>
              <a:schemeClr val="bg1"/>
            </a:solidFill>
          </a:endParaRPr>
        </a:p>
      </dgm:t>
    </dgm:pt>
    <dgm:pt modelId="{7A90E056-5F11-418E-93BA-A132CC3F2837}" type="parTrans" cxnId="{E93F71BF-A46C-4FFA-8290-3D9AB3F11519}">
      <dgm:prSet/>
      <dgm:spPr/>
      <dgm:t>
        <a:bodyPr/>
        <a:lstStyle/>
        <a:p>
          <a:endParaRPr lang="en-GB"/>
        </a:p>
      </dgm:t>
    </dgm:pt>
    <dgm:pt modelId="{528B871D-C67D-4FF0-BFBF-B19039EA34B1}" type="sibTrans" cxnId="{E93F71BF-A46C-4FFA-8290-3D9AB3F11519}">
      <dgm:prSet/>
      <dgm:spPr/>
      <dgm:t>
        <a:bodyPr/>
        <a:lstStyle/>
        <a:p>
          <a:endParaRPr lang="en-GB"/>
        </a:p>
      </dgm:t>
    </dgm:pt>
    <dgm:pt modelId="{0F27D422-3049-4F00-B8EB-BE72FE4729AA}">
      <dgm:prSet phldrT="[Text]"/>
      <dgm:spPr/>
      <dgm:t>
        <a:bodyPr/>
        <a:lstStyle/>
        <a:p>
          <a:r>
            <a:rPr lang="it-IT" dirty="0">
              <a:solidFill>
                <a:schemeClr val="bg1"/>
              </a:solidFill>
            </a:rPr>
            <a:t>Legitimacy</a:t>
          </a:r>
          <a:endParaRPr lang="en-GB" dirty="0">
            <a:solidFill>
              <a:schemeClr val="bg1"/>
            </a:solidFill>
          </a:endParaRPr>
        </a:p>
      </dgm:t>
    </dgm:pt>
    <dgm:pt modelId="{BEEB8E08-B621-4F25-A3DB-22FEB9A606B7}" type="parTrans" cxnId="{50E833FE-D764-49D2-877E-46061A2D920E}">
      <dgm:prSet/>
      <dgm:spPr/>
      <dgm:t>
        <a:bodyPr/>
        <a:lstStyle/>
        <a:p>
          <a:endParaRPr lang="en-GB"/>
        </a:p>
      </dgm:t>
    </dgm:pt>
    <dgm:pt modelId="{5556037A-5BD4-4812-B727-C4F9718EFFBD}" type="sibTrans" cxnId="{50E833FE-D764-49D2-877E-46061A2D920E}">
      <dgm:prSet/>
      <dgm:spPr/>
      <dgm:t>
        <a:bodyPr/>
        <a:lstStyle/>
        <a:p>
          <a:endParaRPr lang="en-GB"/>
        </a:p>
      </dgm:t>
    </dgm:pt>
    <dgm:pt modelId="{C30ECD70-12B8-4AF3-8AFC-DB41822A1A52}">
      <dgm:prSet phldrT="[Text]"/>
      <dgm:spPr/>
      <dgm:t>
        <a:bodyPr/>
        <a:lstStyle/>
        <a:p>
          <a:r>
            <a:rPr lang="it-IT" dirty="0">
              <a:solidFill>
                <a:schemeClr val="bg1"/>
              </a:solidFill>
            </a:rPr>
            <a:t>Efficient service</a:t>
          </a:r>
          <a:endParaRPr lang="en-GB" dirty="0">
            <a:solidFill>
              <a:schemeClr val="bg1"/>
            </a:solidFill>
          </a:endParaRPr>
        </a:p>
      </dgm:t>
    </dgm:pt>
    <dgm:pt modelId="{F04E9A16-02C3-459E-BFE9-0CBDA8EACA57}" type="parTrans" cxnId="{7F9D0945-3E9D-4644-A9E6-B65E38088998}">
      <dgm:prSet/>
      <dgm:spPr/>
      <dgm:t>
        <a:bodyPr/>
        <a:lstStyle/>
        <a:p>
          <a:endParaRPr lang="en-GB"/>
        </a:p>
      </dgm:t>
    </dgm:pt>
    <dgm:pt modelId="{5AC6D5EE-8D4A-413A-BC01-F218F6D6EC62}" type="sibTrans" cxnId="{7F9D0945-3E9D-4644-A9E6-B65E38088998}">
      <dgm:prSet/>
      <dgm:spPr/>
      <dgm:t>
        <a:bodyPr/>
        <a:lstStyle/>
        <a:p>
          <a:endParaRPr lang="en-GB"/>
        </a:p>
      </dgm:t>
    </dgm:pt>
    <dgm:pt modelId="{3A028D0A-F3D4-4BCB-AF3C-C5E4C1ADDE30}" type="pres">
      <dgm:prSet presAssocID="{A77D722D-F712-4F9B-8CF8-E4ECEB52B3C4}" presName="Name0" presStyleCnt="0">
        <dgm:presLayoutVars>
          <dgm:chMax val="7"/>
          <dgm:chPref val="7"/>
          <dgm:dir/>
          <dgm:animLvl val="lvl"/>
        </dgm:presLayoutVars>
      </dgm:prSet>
      <dgm:spPr/>
    </dgm:pt>
    <dgm:pt modelId="{D3E179DF-BED8-4472-A73E-EC1B1D9907FE}" type="pres">
      <dgm:prSet presAssocID="{B8C36F27-5C25-48C2-93A4-E60368114D2D}" presName="Accent1" presStyleCnt="0"/>
      <dgm:spPr/>
    </dgm:pt>
    <dgm:pt modelId="{8DF0256C-701C-4B12-9796-C5DECA1BD47C}" type="pres">
      <dgm:prSet presAssocID="{B8C36F27-5C25-48C2-93A4-E60368114D2D}" presName="Accent" presStyleLbl="node1" presStyleIdx="0" presStyleCnt="3" custAng="0" custLinFactNeighborX="-64489"/>
      <dgm:spPr>
        <a:gradFill rotWithShape="0">
          <a:gsLst>
            <a:gs pos="0">
              <a:schemeClr val="bg1">
                <a:lumMod val="65000"/>
              </a:schemeClr>
            </a:gs>
            <a:gs pos="35000">
              <a:schemeClr val="bg1">
                <a:lumMod val="85000"/>
              </a:schemeClr>
            </a:gs>
            <a:gs pos="100000">
              <a:schemeClr val="bg1">
                <a:lumMod val="95000"/>
              </a:schemeClr>
            </a:gs>
          </a:gsLst>
        </a:gradFill>
      </dgm:spPr>
    </dgm:pt>
    <dgm:pt modelId="{9AABA265-059A-41B3-BEE2-8B2C3D83B7A2}" type="pres">
      <dgm:prSet presAssocID="{B8C36F27-5C25-48C2-93A4-E60368114D2D}" presName="Parent1" presStyleLbl="revTx" presStyleIdx="0" presStyleCnt="3" custLinFactX="-16713" custLinFactNeighborX="-100000">
        <dgm:presLayoutVars>
          <dgm:chMax val="1"/>
          <dgm:chPref val="1"/>
          <dgm:bulletEnabled val="1"/>
        </dgm:presLayoutVars>
      </dgm:prSet>
      <dgm:spPr/>
    </dgm:pt>
    <dgm:pt modelId="{0A422285-87E3-4BA8-AB5C-CA192834DCAB}" type="pres">
      <dgm:prSet presAssocID="{0F27D422-3049-4F00-B8EB-BE72FE4729AA}" presName="Accent2" presStyleCnt="0"/>
      <dgm:spPr/>
    </dgm:pt>
    <dgm:pt modelId="{CBE1E61F-28D3-4937-8EA4-4C4FE508F3F3}" type="pres">
      <dgm:prSet presAssocID="{0F27D422-3049-4F00-B8EB-BE72FE4729AA}" presName="Accent" presStyleLbl="node1" presStyleIdx="1" presStyleCnt="3" custAng="17561750" custLinFactNeighborX="-33033" custLinFactNeighborY="22776"/>
      <dgm:spPr>
        <a:gradFill rotWithShape="0">
          <a:gsLst>
            <a:gs pos="0">
              <a:schemeClr val="bg1">
                <a:lumMod val="65000"/>
              </a:schemeClr>
            </a:gs>
            <a:gs pos="35000">
              <a:schemeClr val="bg1">
                <a:lumMod val="75000"/>
              </a:schemeClr>
            </a:gs>
            <a:gs pos="100000">
              <a:schemeClr val="bg1">
                <a:lumMod val="95000"/>
              </a:schemeClr>
            </a:gs>
          </a:gsLst>
        </a:gradFill>
      </dgm:spPr>
    </dgm:pt>
    <dgm:pt modelId="{AA2DC8D2-32B6-40BA-A0A4-7678C97FC62C}" type="pres">
      <dgm:prSet presAssocID="{0F27D422-3049-4F00-B8EB-BE72FE4729AA}" presName="Parent2" presStyleLbl="revTx" presStyleIdx="1" presStyleCnt="3" custLinFactNeighborX="-53053" custLinFactNeighborY="88304">
        <dgm:presLayoutVars>
          <dgm:chMax val="1"/>
          <dgm:chPref val="1"/>
          <dgm:bulletEnabled val="1"/>
        </dgm:presLayoutVars>
      </dgm:prSet>
      <dgm:spPr/>
    </dgm:pt>
    <dgm:pt modelId="{311048D4-1538-4758-93DD-A73063544164}" type="pres">
      <dgm:prSet presAssocID="{C30ECD70-12B8-4AF3-8AFC-DB41822A1A52}" presName="Accent3" presStyleCnt="0"/>
      <dgm:spPr/>
    </dgm:pt>
    <dgm:pt modelId="{39FD4E5B-6AFD-4918-AD52-D3C26FAA3CD5}" type="pres">
      <dgm:prSet presAssocID="{C30ECD70-12B8-4AF3-8AFC-DB41822A1A52}" presName="Accent" presStyleLbl="node1" presStyleIdx="2" presStyleCnt="3" custAng="20687086" custLinFactNeighborX="23797" custLinFactNeighborY="-15686"/>
      <dgm:spPr>
        <a:gradFill rotWithShape="0">
          <a:gsLst>
            <a:gs pos="0">
              <a:schemeClr val="bg1">
                <a:lumMod val="65000"/>
              </a:schemeClr>
            </a:gs>
            <a:gs pos="35000">
              <a:schemeClr val="bg1">
                <a:lumMod val="75000"/>
              </a:schemeClr>
            </a:gs>
            <a:gs pos="100000">
              <a:schemeClr val="bg1">
                <a:lumMod val="95000"/>
              </a:schemeClr>
            </a:gs>
          </a:gsLst>
        </a:gradFill>
      </dgm:spPr>
    </dgm:pt>
    <dgm:pt modelId="{9B2FF4CF-5E8C-443E-95C1-3AFAA0078F2F}" type="pres">
      <dgm:prSet presAssocID="{C30ECD70-12B8-4AF3-8AFC-DB41822A1A52}" presName="Parent3" presStyleLbl="revTx" presStyleIdx="2" presStyleCnt="3" custLinFactNeighborX="35416" custLinFactNeighborY="-46577">
        <dgm:presLayoutVars>
          <dgm:chMax val="1"/>
          <dgm:chPref val="1"/>
          <dgm:bulletEnabled val="1"/>
        </dgm:presLayoutVars>
      </dgm:prSet>
      <dgm:spPr/>
    </dgm:pt>
  </dgm:ptLst>
  <dgm:cxnLst>
    <dgm:cxn modelId="{8396205B-E53A-45BC-8121-2867D0490EC8}" type="presOf" srcId="{A77D722D-F712-4F9B-8CF8-E4ECEB52B3C4}" destId="{3A028D0A-F3D4-4BCB-AF3C-C5E4C1ADDE30}" srcOrd="0" destOrd="0" presId="urn:microsoft.com/office/officeart/2009/layout/CircleArrowProcess"/>
    <dgm:cxn modelId="{7F9D0945-3E9D-4644-A9E6-B65E38088998}" srcId="{A77D722D-F712-4F9B-8CF8-E4ECEB52B3C4}" destId="{C30ECD70-12B8-4AF3-8AFC-DB41822A1A52}" srcOrd="2" destOrd="0" parTransId="{F04E9A16-02C3-459E-BFE9-0CBDA8EACA57}" sibTransId="{5AC6D5EE-8D4A-413A-BC01-F218F6D6EC62}"/>
    <dgm:cxn modelId="{FD590148-EAF4-48D5-8794-0EF9792A9CFF}" type="presOf" srcId="{B8C36F27-5C25-48C2-93A4-E60368114D2D}" destId="{9AABA265-059A-41B3-BEE2-8B2C3D83B7A2}" srcOrd="0" destOrd="0" presId="urn:microsoft.com/office/officeart/2009/layout/CircleArrowProcess"/>
    <dgm:cxn modelId="{2E185472-D310-4DDB-B4D0-823A8F602CF2}" type="presOf" srcId="{0F27D422-3049-4F00-B8EB-BE72FE4729AA}" destId="{AA2DC8D2-32B6-40BA-A0A4-7678C97FC62C}" srcOrd="0" destOrd="0" presId="urn:microsoft.com/office/officeart/2009/layout/CircleArrowProcess"/>
    <dgm:cxn modelId="{E93F71BF-A46C-4FFA-8290-3D9AB3F11519}" srcId="{A77D722D-F712-4F9B-8CF8-E4ECEB52B3C4}" destId="{B8C36F27-5C25-48C2-93A4-E60368114D2D}" srcOrd="0" destOrd="0" parTransId="{7A90E056-5F11-418E-93BA-A132CC3F2837}" sibTransId="{528B871D-C67D-4FF0-BFBF-B19039EA34B1}"/>
    <dgm:cxn modelId="{EE8060E0-D760-4026-92A9-4D13CFB53DD6}" type="presOf" srcId="{C30ECD70-12B8-4AF3-8AFC-DB41822A1A52}" destId="{9B2FF4CF-5E8C-443E-95C1-3AFAA0078F2F}" srcOrd="0" destOrd="0" presId="urn:microsoft.com/office/officeart/2009/layout/CircleArrowProcess"/>
    <dgm:cxn modelId="{50E833FE-D764-49D2-877E-46061A2D920E}" srcId="{A77D722D-F712-4F9B-8CF8-E4ECEB52B3C4}" destId="{0F27D422-3049-4F00-B8EB-BE72FE4729AA}" srcOrd="1" destOrd="0" parTransId="{BEEB8E08-B621-4F25-A3DB-22FEB9A606B7}" sibTransId="{5556037A-5BD4-4812-B727-C4F9718EFFBD}"/>
    <dgm:cxn modelId="{7B955FC0-9C16-4EEC-91E0-F6957822848E}" type="presParOf" srcId="{3A028D0A-F3D4-4BCB-AF3C-C5E4C1ADDE30}" destId="{D3E179DF-BED8-4472-A73E-EC1B1D9907FE}" srcOrd="0" destOrd="0" presId="urn:microsoft.com/office/officeart/2009/layout/CircleArrowProcess"/>
    <dgm:cxn modelId="{673BC98D-17BA-410C-A3D4-D4454C8966F3}" type="presParOf" srcId="{D3E179DF-BED8-4472-A73E-EC1B1D9907FE}" destId="{8DF0256C-701C-4B12-9796-C5DECA1BD47C}" srcOrd="0" destOrd="0" presId="urn:microsoft.com/office/officeart/2009/layout/CircleArrowProcess"/>
    <dgm:cxn modelId="{AF4CC3CD-58A8-41BE-BD02-E9E9C26CA658}" type="presParOf" srcId="{3A028D0A-F3D4-4BCB-AF3C-C5E4C1ADDE30}" destId="{9AABA265-059A-41B3-BEE2-8B2C3D83B7A2}" srcOrd="1" destOrd="0" presId="urn:microsoft.com/office/officeart/2009/layout/CircleArrowProcess"/>
    <dgm:cxn modelId="{9F56B121-2A63-4C99-810F-4BE1771BF6C6}" type="presParOf" srcId="{3A028D0A-F3D4-4BCB-AF3C-C5E4C1ADDE30}" destId="{0A422285-87E3-4BA8-AB5C-CA192834DCAB}" srcOrd="2" destOrd="0" presId="urn:microsoft.com/office/officeart/2009/layout/CircleArrowProcess"/>
    <dgm:cxn modelId="{926B33BD-9381-4A42-B646-FC31EAE004B5}" type="presParOf" srcId="{0A422285-87E3-4BA8-AB5C-CA192834DCAB}" destId="{CBE1E61F-28D3-4937-8EA4-4C4FE508F3F3}" srcOrd="0" destOrd="0" presId="urn:microsoft.com/office/officeart/2009/layout/CircleArrowProcess"/>
    <dgm:cxn modelId="{7100F59F-34CB-46F5-B3DE-E4AE59350330}" type="presParOf" srcId="{3A028D0A-F3D4-4BCB-AF3C-C5E4C1ADDE30}" destId="{AA2DC8D2-32B6-40BA-A0A4-7678C97FC62C}" srcOrd="3" destOrd="0" presId="urn:microsoft.com/office/officeart/2009/layout/CircleArrowProcess"/>
    <dgm:cxn modelId="{73E1BD69-A951-4580-9879-6575AA05B02F}" type="presParOf" srcId="{3A028D0A-F3D4-4BCB-AF3C-C5E4C1ADDE30}" destId="{311048D4-1538-4758-93DD-A73063544164}" srcOrd="4" destOrd="0" presId="urn:microsoft.com/office/officeart/2009/layout/CircleArrowProcess"/>
    <dgm:cxn modelId="{8B5CD826-8CD0-440C-B61A-12C0E5DA03AD}" type="presParOf" srcId="{311048D4-1538-4758-93DD-A73063544164}" destId="{39FD4E5B-6AFD-4918-AD52-D3C26FAA3CD5}" srcOrd="0" destOrd="0" presId="urn:microsoft.com/office/officeart/2009/layout/CircleArrowProcess"/>
    <dgm:cxn modelId="{0290A4AD-4326-4C62-8699-EBE66E8C7CA8}" type="presParOf" srcId="{3A028D0A-F3D4-4BCB-AF3C-C5E4C1ADDE30}" destId="{9B2FF4CF-5E8C-443E-95C1-3AFAA0078F2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F195B-B899-4335-B24F-80FCE9E8B353}">
      <dsp:nvSpPr>
        <dsp:cNvPr id="0" name=""/>
        <dsp:cNvSpPr/>
      </dsp:nvSpPr>
      <dsp:spPr>
        <a:xfrm>
          <a:off x="1489219" y="613026"/>
          <a:ext cx="4097919" cy="4097919"/>
        </a:xfrm>
        <a:prstGeom prst="blockArc">
          <a:avLst>
            <a:gd name="adj1" fmla="val 9000000"/>
            <a:gd name="adj2" fmla="val 16200000"/>
            <a:gd name="adj3" fmla="val 4641"/>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38EFE06-8FCB-40F5-9DA2-574C7DE0D5FF}">
      <dsp:nvSpPr>
        <dsp:cNvPr id="0" name=""/>
        <dsp:cNvSpPr/>
      </dsp:nvSpPr>
      <dsp:spPr>
        <a:xfrm>
          <a:off x="1489219" y="613026"/>
          <a:ext cx="4097919" cy="4097919"/>
        </a:xfrm>
        <a:prstGeom prst="blockArc">
          <a:avLst>
            <a:gd name="adj1" fmla="val 1800000"/>
            <a:gd name="adj2" fmla="val 9000000"/>
            <a:gd name="adj3" fmla="val 4641"/>
          </a:avLst>
        </a:prstGeom>
        <a:gradFill rotWithShape="0">
          <a:gsLst>
            <a:gs pos="0">
              <a:schemeClr val="accent1">
                <a:shade val="90000"/>
                <a:hueOff val="250074"/>
                <a:satOff val="-4618"/>
                <a:lumOff val="21418"/>
                <a:alphaOff val="0"/>
                <a:shade val="51000"/>
                <a:satMod val="130000"/>
              </a:schemeClr>
            </a:gs>
            <a:gs pos="80000">
              <a:schemeClr val="accent1">
                <a:shade val="90000"/>
                <a:hueOff val="250074"/>
                <a:satOff val="-4618"/>
                <a:lumOff val="21418"/>
                <a:alphaOff val="0"/>
                <a:shade val="93000"/>
                <a:satMod val="130000"/>
              </a:schemeClr>
            </a:gs>
            <a:gs pos="100000">
              <a:schemeClr val="accent1">
                <a:shade val="90000"/>
                <a:hueOff val="250074"/>
                <a:satOff val="-4618"/>
                <a:lumOff val="214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D1D69B-5489-407D-BD4F-E744A1DDE657}">
      <dsp:nvSpPr>
        <dsp:cNvPr id="0" name=""/>
        <dsp:cNvSpPr/>
      </dsp:nvSpPr>
      <dsp:spPr>
        <a:xfrm>
          <a:off x="1489219" y="613026"/>
          <a:ext cx="4097919" cy="4097919"/>
        </a:xfrm>
        <a:prstGeom prst="blockArc">
          <a:avLst>
            <a:gd name="adj1" fmla="val 16200000"/>
            <a:gd name="adj2" fmla="val 1800000"/>
            <a:gd name="adj3" fmla="val 4641"/>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C5A2D54-8CAD-409B-B345-AD4EFA808B8F}">
      <dsp:nvSpPr>
        <dsp:cNvPr id="0" name=""/>
        <dsp:cNvSpPr/>
      </dsp:nvSpPr>
      <dsp:spPr>
        <a:xfrm>
          <a:off x="2594894" y="1718701"/>
          <a:ext cx="1886568" cy="1886568"/>
        </a:xfrm>
        <a:prstGeom prst="ellipse">
          <a:avLst/>
        </a:prstGeom>
        <a:gradFill rotWithShape="0">
          <a:gsLst>
            <a:gs pos="0">
              <a:schemeClr val="accent1">
                <a:shade val="60000"/>
                <a:hueOff val="0"/>
                <a:satOff val="0"/>
                <a:lumOff val="0"/>
                <a:alphaOff val="0"/>
                <a:shade val="51000"/>
                <a:satMod val="130000"/>
              </a:schemeClr>
            </a:gs>
            <a:gs pos="80000">
              <a:schemeClr val="accent1">
                <a:shade val="60000"/>
                <a:hueOff val="0"/>
                <a:satOff val="0"/>
                <a:lumOff val="0"/>
                <a:alphaOff val="0"/>
                <a:shade val="93000"/>
                <a:satMod val="130000"/>
              </a:schemeClr>
            </a:gs>
            <a:gs pos="100000">
              <a:schemeClr val="accent1">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kern="1200" dirty="0"/>
            <a:t>2022 CEPEJ </a:t>
          </a:r>
        </a:p>
        <a:p>
          <a:pPr marL="0" lvl="0" indent="0" algn="ctr" defTabSz="933450">
            <a:lnSpc>
              <a:spcPct val="90000"/>
            </a:lnSpc>
            <a:spcBef>
              <a:spcPct val="0"/>
            </a:spcBef>
            <a:spcAft>
              <a:spcPct val="35000"/>
            </a:spcAft>
            <a:buNone/>
          </a:pPr>
          <a:r>
            <a:rPr lang="it-IT" sz="2100" kern="1200" dirty="0"/>
            <a:t>Evaluation Report </a:t>
          </a:r>
        </a:p>
      </dsp:txBody>
      <dsp:txXfrm>
        <a:off x="2871175" y="1994982"/>
        <a:ext cx="1334006" cy="1334006"/>
      </dsp:txXfrm>
    </dsp:sp>
    <dsp:sp modelId="{60C433FF-17E3-4627-87E6-6B37741E0E2A}">
      <dsp:nvSpPr>
        <dsp:cNvPr id="0" name=""/>
        <dsp:cNvSpPr/>
      </dsp:nvSpPr>
      <dsp:spPr>
        <a:xfrm>
          <a:off x="2877880" y="268"/>
          <a:ext cx="1320597" cy="1320597"/>
        </a:xfrm>
        <a:prstGeom prst="ellipse">
          <a:avLst/>
        </a:prstGeom>
        <a:gradFill rotWithShape="0">
          <a:gsLst>
            <a:gs pos="40000">
              <a:srgbClr val="244E80"/>
            </a:gs>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Tables, graphs and analyses</a:t>
          </a:r>
          <a:endParaRPr lang="en-GB" sz="1600" kern="1200" dirty="0"/>
        </a:p>
      </dsp:txBody>
      <dsp:txXfrm>
        <a:off x="3071277" y="193665"/>
        <a:ext cx="933803" cy="933803"/>
      </dsp:txXfrm>
    </dsp:sp>
    <dsp:sp modelId="{2108D35E-6C5D-4396-9B31-9578A664F480}">
      <dsp:nvSpPr>
        <dsp:cNvPr id="0" name=""/>
        <dsp:cNvSpPr/>
      </dsp:nvSpPr>
      <dsp:spPr>
        <a:xfrm>
          <a:off x="4611159" y="3002395"/>
          <a:ext cx="1320597" cy="1320597"/>
        </a:xfrm>
        <a:prstGeom prst="ellipse">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Country Profile</a:t>
          </a:r>
          <a:endParaRPr lang="en-GB" sz="1600" kern="1200" dirty="0"/>
        </a:p>
      </dsp:txBody>
      <dsp:txXfrm>
        <a:off x="4804556" y="3195792"/>
        <a:ext cx="933803" cy="933803"/>
      </dsp:txXfrm>
    </dsp:sp>
    <dsp:sp modelId="{0C9CA1B8-20E3-406C-BC9A-204F6EDC870F}">
      <dsp:nvSpPr>
        <dsp:cNvPr id="0" name=""/>
        <dsp:cNvSpPr/>
      </dsp:nvSpPr>
      <dsp:spPr>
        <a:xfrm>
          <a:off x="1144601" y="3002395"/>
          <a:ext cx="1320597" cy="1320597"/>
        </a:xfrm>
        <a:prstGeom prst="ellipse">
          <a:avLst/>
        </a:prstGeom>
        <a:gradFill rotWithShape="0">
          <a:gsLst>
            <a:gs pos="0">
              <a:schemeClr val="accent1">
                <a:shade val="50000"/>
                <a:hueOff val="240958"/>
                <a:satOff val="-5040"/>
                <a:lumOff val="28042"/>
                <a:alphaOff val="0"/>
                <a:shade val="51000"/>
                <a:satMod val="130000"/>
              </a:schemeClr>
            </a:gs>
            <a:gs pos="80000">
              <a:schemeClr val="accent1">
                <a:shade val="50000"/>
                <a:hueOff val="240958"/>
                <a:satOff val="-5040"/>
                <a:lumOff val="28042"/>
                <a:alphaOff val="0"/>
                <a:shade val="93000"/>
                <a:satMod val="130000"/>
              </a:schemeClr>
            </a:gs>
            <a:gs pos="100000">
              <a:schemeClr val="accent1">
                <a:shade val="50000"/>
                <a:hueOff val="240958"/>
                <a:satOff val="-5040"/>
                <a:lumOff val="280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t>CEPEJ -STAT</a:t>
          </a:r>
          <a:endParaRPr lang="en-GB" sz="1600" kern="1200" dirty="0"/>
        </a:p>
      </dsp:txBody>
      <dsp:txXfrm>
        <a:off x="1337998" y="3195792"/>
        <a:ext cx="933803" cy="933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A8A7F-E071-471E-8695-0195D58B6E97}">
      <dsp:nvSpPr>
        <dsp:cNvPr id="0" name=""/>
        <dsp:cNvSpPr/>
      </dsp:nvSpPr>
      <dsp:spPr>
        <a:xfrm rot="5400000">
          <a:off x="2712543" y="97992"/>
          <a:ext cx="1506471" cy="1310630"/>
        </a:xfrm>
        <a:prstGeom prst="hexagon">
          <a:avLst>
            <a:gd name="adj" fmla="val 25000"/>
            <a:gd name="vf" fmla="val 115470"/>
          </a:avLst>
        </a:prstGeom>
        <a:solidFill>
          <a:schemeClr val="accent1">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Budgets</a:t>
          </a:r>
        </a:p>
      </dsp:txBody>
      <dsp:txXfrm rot="-5400000">
        <a:off x="3014703" y="234830"/>
        <a:ext cx="902150" cy="1036955"/>
      </dsp:txXfrm>
    </dsp:sp>
    <dsp:sp modelId="{7B8FC663-C0CA-49F1-8869-E9142E7397F7}">
      <dsp:nvSpPr>
        <dsp:cNvPr id="0" name=""/>
        <dsp:cNvSpPr/>
      </dsp:nvSpPr>
      <dsp:spPr>
        <a:xfrm>
          <a:off x="4078426" y="301365"/>
          <a:ext cx="1681222"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en-GB" sz="3600" kern="1200"/>
        </a:p>
      </dsp:txBody>
      <dsp:txXfrm>
        <a:off x="4078426" y="301365"/>
        <a:ext cx="1681222" cy="903882"/>
      </dsp:txXfrm>
    </dsp:sp>
    <dsp:sp modelId="{21E2E873-EF08-4031-A7A1-C14CA1A19714}">
      <dsp:nvSpPr>
        <dsp:cNvPr id="0" name=""/>
        <dsp:cNvSpPr/>
      </dsp:nvSpPr>
      <dsp:spPr>
        <a:xfrm rot="5400000">
          <a:off x="3432616" y="1401059"/>
          <a:ext cx="1506471" cy="1310630"/>
        </a:xfrm>
        <a:prstGeom prst="hexagon">
          <a:avLst>
            <a:gd name="adj" fmla="val 25000"/>
            <a:gd name="vf" fmla="val 115470"/>
          </a:avLst>
        </a:prstGeom>
        <a:solidFill>
          <a:schemeClr val="accent2">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it-IT" sz="1300" kern="1200" dirty="0"/>
            <a:t>Efficiency  and Quality</a:t>
          </a:r>
          <a:endParaRPr lang="en-GB" sz="1300" kern="1200" dirty="0"/>
        </a:p>
      </dsp:txBody>
      <dsp:txXfrm rot="-5400000">
        <a:off x="3734776" y="1537897"/>
        <a:ext cx="902150" cy="1036955"/>
      </dsp:txXfrm>
    </dsp:sp>
    <dsp:sp modelId="{E2B63B78-630A-44DD-9483-CA0E96A5EBB5}">
      <dsp:nvSpPr>
        <dsp:cNvPr id="0" name=""/>
        <dsp:cNvSpPr/>
      </dsp:nvSpPr>
      <dsp:spPr>
        <a:xfrm rot="5400000">
          <a:off x="2008512" y="1376684"/>
          <a:ext cx="1506471" cy="1310630"/>
        </a:xfrm>
        <a:prstGeom prst="hexagon">
          <a:avLst>
            <a:gd name="adj" fmla="val 25000"/>
            <a:gd name="vf" fmla="val 11547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Court organisation</a:t>
          </a:r>
          <a:endParaRPr lang="en-GB" sz="1200" kern="1200" dirty="0"/>
        </a:p>
      </dsp:txBody>
      <dsp:txXfrm rot="-5400000">
        <a:off x="2310672" y="1513522"/>
        <a:ext cx="902150" cy="1036955"/>
      </dsp:txXfrm>
    </dsp:sp>
    <dsp:sp modelId="{050438CC-7886-4986-9F5E-3C82FCC41466}">
      <dsp:nvSpPr>
        <dsp:cNvPr id="0" name=""/>
        <dsp:cNvSpPr/>
      </dsp:nvSpPr>
      <dsp:spPr>
        <a:xfrm>
          <a:off x="3587698" y="2877103"/>
          <a:ext cx="1691206" cy="90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bg1"/>
              </a:solidFill>
            </a:rPr>
            <a:t>Impact of Covid-19 crisis on justice</a:t>
          </a:r>
        </a:p>
      </dsp:txBody>
      <dsp:txXfrm>
        <a:off x="3587698" y="2877103"/>
        <a:ext cx="1691206" cy="903882"/>
      </dsp:txXfrm>
    </dsp:sp>
    <dsp:sp modelId="{ACEFA56D-330C-4A05-8D79-88D3DF808C05}">
      <dsp:nvSpPr>
        <dsp:cNvPr id="0" name=""/>
        <dsp:cNvSpPr/>
      </dsp:nvSpPr>
      <dsp:spPr>
        <a:xfrm rot="5400000">
          <a:off x="4096752" y="97920"/>
          <a:ext cx="1506471" cy="1310630"/>
        </a:xfrm>
        <a:prstGeom prst="hexagon">
          <a:avLst>
            <a:gd name="adj" fmla="val 25000"/>
            <a:gd name="vf" fmla="val 115470"/>
          </a:avLst>
        </a:prstGeom>
        <a:solidFill>
          <a:schemeClr val="bg2">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it-IT" sz="1300" kern="1200" dirty="0"/>
            <a:t>Justice Professionals</a:t>
          </a:r>
          <a:endParaRPr lang="en-GB" sz="1300" kern="1200" dirty="0"/>
        </a:p>
      </dsp:txBody>
      <dsp:txXfrm rot="-5400000">
        <a:off x="4398912" y="234758"/>
        <a:ext cx="902150" cy="1036955"/>
      </dsp:txXfrm>
    </dsp:sp>
    <dsp:sp modelId="{D6D4BAF7-21DF-4175-BC4D-DA5811DF5E87}">
      <dsp:nvSpPr>
        <dsp:cNvPr id="0" name=""/>
        <dsp:cNvSpPr/>
      </dsp:nvSpPr>
      <dsp:spPr>
        <a:xfrm rot="5400000">
          <a:off x="566791" y="1395365"/>
          <a:ext cx="1506471" cy="1310630"/>
        </a:xfrm>
        <a:prstGeom prst="hexagon">
          <a:avLst>
            <a:gd name="adj" fmla="val 25000"/>
            <a:gd name="vf" fmla="val 115470"/>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it-IT" sz="1300" kern="1200" dirty="0"/>
            <a:t>ICT</a:t>
          </a:r>
        </a:p>
      </dsp:txBody>
      <dsp:txXfrm rot="-5400000">
        <a:off x="868951" y="1532203"/>
        <a:ext cx="902150" cy="1036955"/>
      </dsp:txXfrm>
    </dsp:sp>
    <dsp:sp modelId="{C43B42FC-BAFE-40A5-9969-481272F4535A}">
      <dsp:nvSpPr>
        <dsp:cNvPr id="0" name=""/>
        <dsp:cNvSpPr/>
      </dsp:nvSpPr>
      <dsp:spPr>
        <a:xfrm>
          <a:off x="160657" y="217325"/>
          <a:ext cx="2257275" cy="1008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bg1"/>
              </a:solidFill>
            </a:rPr>
            <a:t>Overview of the judicial systems and Identification of trends</a:t>
          </a:r>
          <a:endParaRPr lang="en-GB" sz="1600" kern="1200" dirty="0">
            <a:solidFill>
              <a:schemeClr val="bg1"/>
            </a:solidFill>
          </a:endParaRPr>
        </a:p>
      </dsp:txBody>
      <dsp:txXfrm>
        <a:off x="160657" y="217325"/>
        <a:ext cx="2257275" cy="1008118"/>
      </dsp:txXfrm>
    </dsp:sp>
    <dsp:sp modelId="{206F7FA1-AE05-4277-9345-29833AA97C8E}">
      <dsp:nvSpPr>
        <dsp:cNvPr id="0" name=""/>
        <dsp:cNvSpPr/>
      </dsp:nvSpPr>
      <dsp:spPr>
        <a:xfrm rot="5400000">
          <a:off x="1286864" y="2655449"/>
          <a:ext cx="1506471" cy="1310630"/>
        </a:xfrm>
        <a:prstGeom prst="hexagon">
          <a:avLst>
            <a:gd name="adj" fmla="val 25000"/>
            <a:gd name="vf" fmla="val 115470"/>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it-IT" sz="1300" kern="1200" dirty="0"/>
            <a:t>Users</a:t>
          </a:r>
          <a:endParaRPr lang="en-GB" sz="1300" kern="1200" dirty="0"/>
        </a:p>
      </dsp:txBody>
      <dsp:txXfrm rot="-5400000">
        <a:off x="1589024" y="2792287"/>
        <a:ext cx="902150" cy="10369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C016D-CCD7-4C2B-9075-646EAD116A45}">
      <dsp:nvSpPr>
        <dsp:cNvPr id="0" name=""/>
        <dsp:cNvSpPr/>
      </dsp:nvSpPr>
      <dsp:spPr>
        <a:xfrm>
          <a:off x="0" y="11890"/>
          <a:ext cx="6051060" cy="748800"/>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t>Synthetic analysis on the budget and efficiency as well as country specific highlights</a:t>
          </a:r>
        </a:p>
      </dsp:txBody>
      <dsp:txXfrm>
        <a:off x="36553" y="48443"/>
        <a:ext cx="5977954" cy="675694"/>
      </dsp:txXfrm>
    </dsp:sp>
    <dsp:sp modelId="{A8B8622D-9587-425F-A01B-9B2E0B763175}">
      <dsp:nvSpPr>
        <dsp:cNvPr id="0" name=""/>
        <dsp:cNvSpPr/>
      </dsp:nvSpPr>
      <dsp:spPr>
        <a:xfrm>
          <a:off x="0" y="875890"/>
          <a:ext cx="6051060" cy="748800"/>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noProof="0" dirty="0"/>
            <a:t>Comparison of all indicators with the </a:t>
          </a:r>
          <a:r>
            <a:rPr lang="en-US" sz="1600" kern="1200" noProof="0" dirty="0" err="1"/>
            <a:t>CoE</a:t>
          </a:r>
          <a:r>
            <a:rPr lang="en-US" sz="1600" kern="1200" noProof="0" dirty="0"/>
            <a:t> median. </a:t>
          </a:r>
          <a:endParaRPr lang="en-GB" sz="1600" kern="1200" noProof="0" dirty="0"/>
        </a:p>
      </dsp:txBody>
      <dsp:txXfrm>
        <a:off x="36553" y="912443"/>
        <a:ext cx="5977954" cy="675694"/>
      </dsp:txXfrm>
    </dsp:sp>
    <dsp:sp modelId="{060409B5-DE3C-4763-8946-9362DDA0E883}">
      <dsp:nvSpPr>
        <dsp:cNvPr id="0" name=""/>
        <dsp:cNvSpPr/>
      </dsp:nvSpPr>
      <dsp:spPr>
        <a:xfrm>
          <a:off x="0" y="1739890"/>
          <a:ext cx="6051060" cy="748800"/>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t>Main indicators for each country for: justice professionals; courts; prosecution services; efficiency</a:t>
          </a:r>
        </a:p>
      </dsp:txBody>
      <dsp:txXfrm>
        <a:off x="36553" y="1776443"/>
        <a:ext cx="5977954" cy="675694"/>
      </dsp:txXfrm>
    </dsp:sp>
    <dsp:sp modelId="{976C41AE-4B21-47C2-B578-245BC8A328F3}">
      <dsp:nvSpPr>
        <dsp:cNvPr id="0" name=""/>
        <dsp:cNvSpPr/>
      </dsp:nvSpPr>
      <dsp:spPr>
        <a:xfrm>
          <a:off x="0" y="2603890"/>
          <a:ext cx="6051060" cy="748800"/>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noProof="0" dirty="0"/>
            <a:t>Evolution of the main indicators since 2010</a:t>
          </a:r>
        </a:p>
      </dsp:txBody>
      <dsp:txXfrm>
        <a:off x="36553" y="2640443"/>
        <a:ext cx="5977954" cy="675694"/>
      </dsp:txXfrm>
    </dsp:sp>
    <dsp:sp modelId="{18BD2AF8-EDD6-4908-970D-5E5F6118857B}">
      <dsp:nvSpPr>
        <dsp:cNvPr id="0" name=""/>
        <dsp:cNvSpPr/>
      </dsp:nvSpPr>
      <dsp:spPr>
        <a:xfrm>
          <a:off x="0" y="3467890"/>
          <a:ext cx="6051060" cy="748800"/>
        </a:xfrm>
        <a:prstGeom prst="roundRect">
          <a:avLst/>
        </a:prstGeom>
        <a:gradFill rotWithShape="0">
          <a:gsLst>
            <a:gs pos="0">
              <a:schemeClr val="bg1">
                <a:lumMod val="7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t>ICT deployment index per categories</a:t>
          </a:r>
          <a:endParaRPr lang="en-GB" sz="1600" kern="1200" dirty="0"/>
        </a:p>
      </dsp:txBody>
      <dsp:txXfrm>
        <a:off x="36553" y="3504443"/>
        <a:ext cx="5977954" cy="67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0256C-701C-4B12-9796-C5DECA1BD47C}">
      <dsp:nvSpPr>
        <dsp:cNvPr id="0" name=""/>
        <dsp:cNvSpPr/>
      </dsp:nvSpPr>
      <dsp:spPr>
        <a:xfrm>
          <a:off x="156354" y="0"/>
          <a:ext cx="1956111" cy="1956409"/>
        </a:xfrm>
        <a:prstGeom prst="circularArrow">
          <a:avLst>
            <a:gd name="adj1" fmla="val 10980"/>
            <a:gd name="adj2" fmla="val 1142322"/>
            <a:gd name="adj3" fmla="val 4500000"/>
            <a:gd name="adj4" fmla="val 10800000"/>
            <a:gd name="adj5" fmla="val 12500"/>
          </a:avLst>
        </a:prstGeom>
        <a:gradFill rotWithShape="0">
          <a:gsLst>
            <a:gs pos="0">
              <a:schemeClr val="bg1">
                <a:lumMod val="65000"/>
              </a:schemeClr>
            </a:gs>
            <a:gs pos="35000">
              <a:schemeClr val="bg1">
                <a:lumMod val="8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ABA265-059A-41B3-BEE2-8B2C3D83B7A2}">
      <dsp:nvSpPr>
        <dsp:cNvPr id="0" name=""/>
        <dsp:cNvSpPr/>
      </dsp:nvSpPr>
      <dsp:spPr>
        <a:xfrm>
          <a:off x="581557"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dirty="0">
              <a:solidFill>
                <a:schemeClr val="bg1"/>
              </a:solidFill>
            </a:rPr>
            <a:t>Satisfaction surveys</a:t>
          </a:r>
          <a:endParaRPr lang="en-GB" sz="1700" kern="1200" dirty="0">
            <a:solidFill>
              <a:schemeClr val="bg1"/>
            </a:solidFill>
          </a:endParaRPr>
        </a:p>
      </dsp:txBody>
      <dsp:txXfrm>
        <a:off x="581557" y="706323"/>
        <a:ext cx="1086973" cy="543356"/>
      </dsp:txXfrm>
    </dsp:sp>
    <dsp:sp modelId="{CBE1E61F-28D3-4937-8EA4-4C4FE508F3F3}">
      <dsp:nvSpPr>
        <dsp:cNvPr id="0" name=""/>
        <dsp:cNvSpPr/>
      </dsp:nvSpPr>
      <dsp:spPr>
        <a:xfrm rot="17561750">
          <a:off x="228365" y="1569694"/>
          <a:ext cx="1956111" cy="1956409"/>
        </a:xfrm>
        <a:prstGeom prst="leftCircularArrow">
          <a:avLst>
            <a:gd name="adj1" fmla="val 10980"/>
            <a:gd name="adj2" fmla="val 1142322"/>
            <a:gd name="adj3" fmla="val 6300000"/>
            <a:gd name="adj4" fmla="val 18900000"/>
            <a:gd name="adj5" fmla="val 12500"/>
          </a:avLst>
        </a:prstGeom>
        <a:gradFill rotWithShape="0">
          <a:gsLst>
            <a:gs pos="0">
              <a:schemeClr val="bg1">
                <a:lumMod val="65000"/>
              </a:schemeClr>
            </a:gs>
            <a:gs pos="35000">
              <a:schemeClr val="bg1">
                <a:lumMod val="7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A2DC8D2-32B6-40BA-A0A4-7678C97FC62C}">
      <dsp:nvSpPr>
        <dsp:cNvPr id="0" name=""/>
        <dsp:cNvSpPr/>
      </dsp:nvSpPr>
      <dsp:spPr>
        <a:xfrm>
          <a:off x="732425" y="231673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dirty="0">
              <a:solidFill>
                <a:schemeClr val="bg1"/>
              </a:solidFill>
            </a:rPr>
            <a:t>Legitimacy</a:t>
          </a:r>
          <a:endParaRPr lang="en-GB" sz="1700" kern="1200" dirty="0">
            <a:solidFill>
              <a:schemeClr val="bg1"/>
            </a:solidFill>
          </a:endParaRPr>
        </a:p>
      </dsp:txBody>
      <dsp:txXfrm>
        <a:off x="732425" y="2316733"/>
        <a:ext cx="1086973" cy="543356"/>
      </dsp:txXfrm>
    </dsp:sp>
    <dsp:sp modelId="{39FD4E5B-6AFD-4918-AD52-D3C26FAA3CD5}">
      <dsp:nvSpPr>
        <dsp:cNvPr id="0" name=""/>
        <dsp:cNvSpPr/>
      </dsp:nvSpPr>
      <dsp:spPr>
        <a:xfrm rot="20687086">
          <a:off x="1956988" y="2118998"/>
          <a:ext cx="1680603" cy="1681276"/>
        </a:xfrm>
        <a:prstGeom prst="blockArc">
          <a:avLst>
            <a:gd name="adj1" fmla="val 13500000"/>
            <a:gd name="adj2" fmla="val 10800000"/>
            <a:gd name="adj3" fmla="val 12740"/>
          </a:avLst>
        </a:prstGeom>
        <a:gradFill rotWithShape="0">
          <a:gsLst>
            <a:gs pos="0">
              <a:schemeClr val="bg1">
                <a:lumMod val="65000"/>
              </a:schemeClr>
            </a:gs>
            <a:gs pos="35000">
              <a:schemeClr val="bg1">
                <a:lumMod val="75000"/>
              </a:schemeClr>
            </a:gs>
            <a:gs pos="100000">
              <a:schemeClr val="bg1">
                <a:lumMod val="95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2FF4CF-5E8C-443E-95C1-3AFAA0078F2F}">
      <dsp:nvSpPr>
        <dsp:cNvPr id="0" name=""/>
        <dsp:cNvSpPr/>
      </dsp:nvSpPr>
      <dsp:spPr>
        <a:xfrm>
          <a:off x="2237730" y="2716079"/>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it-IT" sz="1700" kern="1200" dirty="0">
              <a:solidFill>
                <a:schemeClr val="bg1"/>
              </a:solidFill>
            </a:rPr>
            <a:t>Efficient service</a:t>
          </a:r>
          <a:endParaRPr lang="en-GB" sz="1700" kern="1200" dirty="0">
            <a:solidFill>
              <a:schemeClr val="bg1"/>
            </a:solidFill>
          </a:endParaRPr>
        </a:p>
      </dsp:txBody>
      <dsp:txXfrm>
        <a:off x="2237730" y="2716079"/>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92600" cy="34036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11108" y="0"/>
            <a:ext cx="4292600" cy="340360"/>
          </a:xfrm>
          <a:prstGeom prst="rect">
            <a:avLst/>
          </a:prstGeom>
        </p:spPr>
        <p:txBody>
          <a:bodyPr vert="horz" lIns="91440" tIns="45720" rIns="91440" bIns="45720" rtlCol="0"/>
          <a:lstStyle>
            <a:lvl1pPr algn="r">
              <a:defRPr sz="1200"/>
            </a:lvl1pPr>
          </a:lstStyle>
          <a:p>
            <a:fld id="{E9975ED2-F284-4FFE-BC6F-47EB59C748FF}" type="datetimeFigureOut">
              <a:rPr lang="fr-FR" smtClean="0"/>
              <a:t>03/10/2022</a:t>
            </a:fld>
            <a:endParaRPr lang="fr-FR"/>
          </a:p>
        </p:txBody>
      </p:sp>
      <p:sp>
        <p:nvSpPr>
          <p:cNvPr id="4" name="Espace réservé de l'image des diapositives 3"/>
          <p:cNvSpPr>
            <a:spLocks noGrp="1" noRot="1" noChangeAspect="1"/>
          </p:cNvSpPr>
          <p:nvPr>
            <p:ph type="sldImg" idx="2"/>
          </p:nvPr>
        </p:nvSpPr>
        <p:spPr>
          <a:xfrm>
            <a:off x="3251200" y="511175"/>
            <a:ext cx="3403600" cy="25527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0600" y="3233420"/>
            <a:ext cx="7924800" cy="306324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65659"/>
            <a:ext cx="4292600" cy="34036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11108" y="6465659"/>
            <a:ext cx="4292600" cy="340360"/>
          </a:xfrm>
          <a:prstGeom prst="rect">
            <a:avLst/>
          </a:prstGeom>
        </p:spPr>
        <p:txBody>
          <a:bodyPr vert="horz" lIns="91440" tIns="45720" rIns="91440" bIns="45720" rtlCol="0" anchor="b"/>
          <a:lstStyle>
            <a:lvl1pPr algn="r">
              <a:defRPr sz="1200"/>
            </a:lvl1pPr>
          </a:lstStyle>
          <a:p>
            <a:fld id="{1307FC5A-FCCD-4816-B2B2-C931A0ECC51B}" type="slidenum">
              <a:rPr lang="fr-FR" smtClean="0"/>
              <a:t>‹#›</a:t>
            </a:fld>
            <a:endParaRPr lang="fr-FR"/>
          </a:p>
        </p:txBody>
      </p:sp>
    </p:spTree>
    <p:extLst>
      <p:ext uri="{BB962C8B-B14F-4D97-AF65-F5344CB8AC3E}">
        <p14:creationId xmlns:p14="http://schemas.microsoft.com/office/powerpoint/2010/main" val="337621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07FC5A-FCCD-4816-B2B2-C931A0ECC51B}" type="slidenum">
              <a:rPr lang="fr-FR" smtClean="0"/>
              <a:t>1</a:t>
            </a:fld>
            <a:endParaRPr lang="fr-FR"/>
          </a:p>
        </p:txBody>
      </p:sp>
    </p:spTree>
    <p:extLst>
      <p:ext uri="{BB962C8B-B14F-4D97-AF65-F5344CB8AC3E}">
        <p14:creationId xmlns:p14="http://schemas.microsoft.com/office/powerpoint/2010/main" val="366091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Through these objectives, we would like to:</a:t>
            </a:r>
            <a:endParaRPr lang="en-TR"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contribute to reduce the number of violations of the right to a fair trial within a reasonable time, Article 6 of the European Convention on Human Rights: this is actually </a:t>
            </a:r>
            <a:r>
              <a:rPr lang="en-GB" sz="1200" b="1" kern="1200" dirty="0">
                <a:solidFill>
                  <a:schemeClr val="tx1"/>
                </a:solidFill>
                <a:effectLst/>
                <a:latin typeface="+mn-lt"/>
                <a:ea typeface="+mn-ea"/>
                <a:cs typeface="+mn-cs"/>
              </a:rPr>
              <a:t>the raison </a:t>
            </a:r>
            <a:r>
              <a:rPr lang="en-GB" sz="1200" b="1" kern="1200" dirty="0" err="1">
                <a:solidFill>
                  <a:schemeClr val="tx1"/>
                </a:solidFill>
                <a:effectLst/>
                <a:latin typeface="+mn-lt"/>
                <a:ea typeface="+mn-ea"/>
                <a:cs typeface="+mn-cs"/>
              </a:rPr>
              <a:t>d’etre</a:t>
            </a:r>
            <a:r>
              <a:rPr lang="en-GB" sz="1200" b="1" kern="1200" dirty="0">
                <a:solidFill>
                  <a:schemeClr val="tx1"/>
                </a:solidFill>
                <a:effectLst/>
                <a:latin typeface="+mn-lt"/>
                <a:ea typeface="+mn-ea"/>
                <a:cs typeface="+mn-cs"/>
              </a:rPr>
              <a:t> of the CEPEJ </a:t>
            </a:r>
          </a:p>
          <a:p>
            <a:pPr marL="171450" lvl="0" indent="-171450">
              <a:buFont typeface="Arial" panose="020B0604020202020204" pitchFamily="34" charset="0"/>
              <a:buChar char="•"/>
            </a:pPr>
            <a:endParaRPr lang="en-T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strengthen </a:t>
            </a:r>
            <a:r>
              <a:rPr lang="en-GB" sz="1200" b="1" kern="1200" dirty="0">
                <a:solidFill>
                  <a:schemeClr val="tx1"/>
                </a:solidFill>
                <a:effectLst/>
                <a:latin typeface="+mn-lt"/>
                <a:ea typeface="+mn-ea"/>
                <a:cs typeface="+mn-cs"/>
              </a:rPr>
              <a:t>the</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principle of subsidiarity </a:t>
            </a:r>
            <a:r>
              <a:rPr lang="en-GB" sz="1200" kern="1200" dirty="0">
                <a:solidFill>
                  <a:schemeClr val="tx1"/>
                </a:solidFill>
                <a:effectLst/>
                <a:latin typeface="+mn-lt"/>
                <a:ea typeface="+mn-ea"/>
                <a:cs typeface="+mn-cs"/>
              </a:rPr>
              <a:t>by making national courts more efficient and unburdening the ECtHR.</a:t>
            </a:r>
            <a:endParaRPr lang="en-TR"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CEPEJ also focuses on Articles </a:t>
            </a:r>
            <a:r>
              <a:rPr lang="en-GB" sz="1200" b="1" kern="1200" dirty="0">
                <a:solidFill>
                  <a:schemeClr val="tx1"/>
                </a:solidFill>
                <a:effectLst/>
                <a:latin typeface="+mn-lt"/>
                <a:ea typeface="+mn-ea"/>
                <a:cs typeface="+mn-cs"/>
              </a:rPr>
              <a:t>5</a:t>
            </a:r>
            <a:r>
              <a:rPr lang="en-GB" sz="1200" kern="1200" dirty="0">
                <a:solidFill>
                  <a:schemeClr val="tx1"/>
                </a:solidFill>
                <a:effectLst/>
                <a:latin typeface="+mn-lt"/>
                <a:ea typeface="+mn-ea"/>
                <a:cs typeface="+mn-cs"/>
              </a:rPr>
              <a:t> (Right to liberty and security), </a:t>
            </a:r>
            <a:r>
              <a:rPr lang="en-GB" sz="1200" b="1" kern="1200" dirty="0">
                <a:solidFill>
                  <a:schemeClr val="tx1"/>
                </a:solidFill>
                <a:effectLst/>
                <a:latin typeface="+mn-lt"/>
                <a:ea typeface="+mn-ea"/>
                <a:cs typeface="+mn-cs"/>
              </a:rPr>
              <a:t>6</a:t>
            </a:r>
            <a:r>
              <a:rPr lang="en-GB" sz="1200" kern="1200" dirty="0">
                <a:solidFill>
                  <a:schemeClr val="tx1"/>
                </a:solidFill>
                <a:effectLst/>
                <a:latin typeface="+mn-lt"/>
                <a:ea typeface="+mn-ea"/>
                <a:cs typeface="+mn-cs"/>
              </a:rPr>
              <a:t> (Right to a fair trial), </a:t>
            </a:r>
            <a:r>
              <a:rPr lang="en-GB" sz="1200" b="1" kern="1200" dirty="0">
                <a:solidFill>
                  <a:schemeClr val="tx1"/>
                </a:solidFill>
                <a:effectLst/>
                <a:latin typeface="+mn-lt"/>
                <a:ea typeface="+mn-ea"/>
                <a:cs typeface="+mn-cs"/>
              </a:rPr>
              <a:t>13</a:t>
            </a:r>
            <a:r>
              <a:rPr lang="en-GB" sz="1200" kern="1200" dirty="0">
                <a:solidFill>
                  <a:schemeClr val="tx1"/>
                </a:solidFill>
                <a:effectLst/>
                <a:latin typeface="+mn-lt"/>
                <a:ea typeface="+mn-ea"/>
                <a:cs typeface="+mn-cs"/>
              </a:rPr>
              <a:t> (Right to an effective remedy), </a:t>
            </a:r>
            <a:r>
              <a:rPr lang="en-GB" sz="1200" b="1" kern="1200" dirty="0">
                <a:solidFill>
                  <a:schemeClr val="tx1"/>
                </a:solidFill>
                <a:effectLst/>
                <a:latin typeface="+mn-lt"/>
                <a:ea typeface="+mn-ea"/>
                <a:cs typeface="+mn-cs"/>
              </a:rPr>
              <a:t>14</a:t>
            </a:r>
            <a:r>
              <a:rPr lang="en-GB" sz="1200" kern="1200" dirty="0">
                <a:solidFill>
                  <a:schemeClr val="tx1"/>
                </a:solidFill>
                <a:effectLst/>
                <a:latin typeface="+mn-lt"/>
                <a:ea typeface="+mn-ea"/>
                <a:cs typeface="+mn-cs"/>
              </a:rPr>
              <a:t> (Prohibition of discrimination) of the European Convention on Human Rights, as well as on the evolving interpretation of the Convention by the European Court of Human Rights, and the relevant international instruments elaborated by the Council of Europe.</a:t>
            </a:r>
            <a:endParaRPr lang="en-TR" sz="1200" kern="1200" dirty="0">
              <a:solidFill>
                <a:schemeClr val="tx1"/>
              </a:solidFill>
              <a:effectLst/>
              <a:latin typeface="+mn-lt"/>
              <a:ea typeface="+mn-ea"/>
              <a:cs typeface="+mn-cs"/>
            </a:endParaRPr>
          </a:p>
          <a:p>
            <a:endParaRPr lang="fr-FR" sz="1100" dirty="0">
              <a:latin typeface="+mj-lt"/>
            </a:endParaRPr>
          </a:p>
          <a:p>
            <a:endParaRPr lang="fr-FR" dirty="0"/>
          </a:p>
        </p:txBody>
      </p:sp>
      <p:sp>
        <p:nvSpPr>
          <p:cNvPr id="4" name="Slide Number Placeholder 3"/>
          <p:cNvSpPr>
            <a:spLocks noGrp="1"/>
          </p:cNvSpPr>
          <p:nvPr>
            <p:ph type="sldNum" sz="quarter" idx="5"/>
          </p:nvPr>
        </p:nvSpPr>
        <p:spPr/>
        <p:txBody>
          <a:bodyPr/>
          <a:lstStyle/>
          <a:p>
            <a:fld id="{1307FC5A-FCCD-4816-B2B2-C931A0ECC51B}" type="slidenum">
              <a:rPr lang="fr-FR" smtClean="0"/>
              <a:t>3</a:t>
            </a:fld>
            <a:endParaRPr lang="fr-FR"/>
          </a:p>
        </p:txBody>
      </p:sp>
    </p:spTree>
    <p:extLst>
      <p:ext uri="{BB962C8B-B14F-4D97-AF65-F5344CB8AC3E}">
        <p14:creationId xmlns:p14="http://schemas.microsoft.com/office/powerpoint/2010/main" val="25893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307FC5A-FCCD-4816-B2B2-C931A0ECC51B}" type="slidenum">
              <a:rPr lang="fr-FR" smtClean="0"/>
              <a:t>39</a:t>
            </a:fld>
            <a:endParaRPr lang="fr-FR"/>
          </a:p>
        </p:txBody>
      </p:sp>
    </p:spTree>
    <p:extLst>
      <p:ext uri="{BB962C8B-B14F-4D97-AF65-F5344CB8AC3E}">
        <p14:creationId xmlns:p14="http://schemas.microsoft.com/office/powerpoint/2010/main" val="260564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BB9FE6-47FF-419C-8547-B32281559961}"/>
              </a:ext>
            </a:extLst>
          </p:cNvPr>
          <p:cNvPicPr>
            <a:picLocks noChangeAspect="1"/>
          </p:cNvPicPr>
          <p:nvPr userDrawn="1"/>
        </p:nvPicPr>
        <p:blipFill>
          <a:blip r:embed="rId2"/>
          <a:stretch>
            <a:fillRect/>
          </a:stretch>
        </p:blipFill>
        <p:spPr>
          <a:xfrm>
            <a:off x="0" y="2348880"/>
            <a:ext cx="9144000" cy="4509120"/>
          </a:xfrm>
          <a:prstGeom prst="rect">
            <a:avLst/>
          </a:prstGeom>
        </p:spPr>
      </p:pic>
      <p:sp>
        <p:nvSpPr>
          <p:cNvPr id="6" name="Espace réservé du numéro de diapositive 5"/>
          <p:cNvSpPr>
            <a:spLocks noGrp="1"/>
          </p:cNvSpPr>
          <p:nvPr>
            <p:ph type="sldNum" sz="quarter" idx="12"/>
          </p:nvPr>
        </p:nvSpPr>
        <p:spPr/>
        <p:txBody>
          <a:bodyPr/>
          <a:lstStyle/>
          <a:p>
            <a:fld id="{59A7BB8B-FA3E-48E1-9F4E-D57EC426F849}" type="slidenum">
              <a:rPr lang="fr-FR" smtClean="0"/>
              <a:t>‹#›</a:t>
            </a:fld>
            <a:endParaRPr lang="fr-FR"/>
          </a:p>
        </p:txBody>
      </p:sp>
      <p:pic>
        <p:nvPicPr>
          <p:cNvPr id="3" name="Picture 2">
            <a:extLst>
              <a:ext uri="{FF2B5EF4-FFF2-40B4-BE49-F238E27FC236}">
                <a16:creationId xmlns:a16="http://schemas.microsoft.com/office/drawing/2014/main" id="{8497A3D8-9E3C-4F42-B841-890331A615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08308" y="404664"/>
            <a:ext cx="1898458" cy="1424714"/>
          </a:xfrm>
          <a:prstGeom prst="rect">
            <a:avLst/>
          </a:prstGeom>
        </p:spPr>
      </p:pic>
    </p:spTree>
    <p:extLst>
      <p:ext uri="{BB962C8B-B14F-4D97-AF65-F5344CB8AC3E}">
        <p14:creationId xmlns:p14="http://schemas.microsoft.com/office/powerpoint/2010/main" val="792076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2144"/>
        </a:solidFill>
        <a:effectLst/>
      </p:bgPr>
    </p:bg>
    <p:spTree>
      <p:nvGrpSpPr>
        <p:cNvPr id="1" name=""/>
        <p:cNvGrpSpPr/>
        <p:nvPr/>
      </p:nvGrpSpPr>
      <p:grpSpPr>
        <a:xfrm>
          <a:off x="0" y="0"/>
          <a:ext cx="0" cy="0"/>
          <a:chOff x="0" y="0"/>
          <a:chExt cx="0" cy="0"/>
        </a:xfrm>
      </p:grpSpPr>
      <p:pic>
        <p:nvPicPr>
          <p:cNvPr id="1026" name="Picture 2" descr="http://www.coe.int/org-coe-theme/images/bg-header-site.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4937" y="1"/>
            <a:ext cx="9139063" cy="2802646"/>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59A7BB8B-FA3E-48E1-9F4E-D57EC426F849}" type="slidenum">
              <a:rPr lang="fr-FR" smtClean="0"/>
              <a:pPr/>
              <a:t>‹#›</a:t>
            </a:fld>
            <a:endParaRPr lang="fr-FR"/>
          </a:p>
        </p:txBody>
      </p:sp>
      <p:pic>
        <p:nvPicPr>
          <p:cNvPr id="2" name="Image 1"/>
          <p:cNvPicPr>
            <a:picLocks noChangeAspect="1"/>
          </p:cNvPicPr>
          <p:nvPr/>
        </p:nvPicPr>
        <p:blipFill rotWithShape="1">
          <a:blip r:embed="rId5" cstate="print">
            <a:extLst>
              <a:ext uri="{28A0092B-C50C-407E-A947-70E740481C1C}">
                <a14:useLocalDpi xmlns:a14="http://schemas.microsoft.com/office/drawing/2010/main" val="0"/>
              </a:ext>
            </a:extLst>
          </a:blip>
          <a:srcRect l="6815" t="14378" r="39175" b="14637"/>
          <a:stretch/>
        </p:blipFill>
        <p:spPr>
          <a:xfrm>
            <a:off x="6892651" y="498764"/>
            <a:ext cx="1999829" cy="117565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3885381701"/>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r" defTabSz="914400" rtl="0" eaLnBrk="1" latinLnBrk="0" hangingPunct="1">
        <a:spcBef>
          <a:spcPct val="0"/>
        </a:spcBef>
        <a:buNone/>
        <a:defRPr sz="18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sv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diagramLayout" Target="../diagrams/layout4.xml"/><Relationship Id="rId7" Type="http://schemas.openxmlformats.org/officeDocument/2006/relationships/image" Target="../media/image59.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660.png"/></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A3F2C400-C630-4465-B5CA-A1FDC4CAC6C1}"/>
              </a:ext>
            </a:extLst>
          </p:cNvPr>
          <p:cNvPicPr>
            <a:picLocks noChangeAspect="1"/>
          </p:cNvPicPr>
          <p:nvPr/>
        </p:nvPicPr>
        <p:blipFill>
          <a:blip r:embed="rId3" cstate="print">
            <a:alphaModFix amt="45000"/>
            <a:extLst>
              <a:ext uri="{28A0092B-C50C-407E-A947-70E740481C1C}">
                <a14:useLocalDpi xmlns:a14="http://schemas.microsoft.com/office/drawing/2010/main" val="0"/>
              </a:ext>
            </a:extLst>
          </a:blip>
          <a:stretch>
            <a:fillRect/>
          </a:stretch>
        </p:blipFill>
        <p:spPr>
          <a:xfrm>
            <a:off x="5580112" y="3813042"/>
            <a:ext cx="3312368" cy="2208246"/>
          </a:xfrm>
          <a:prstGeom prst="rect">
            <a:avLst/>
          </a:prstGeom>
          <a:solidFill>
            <a:srgbClr val="102144"/>
          </a:solidFill>
        </p:spPr>
      </p:pic>
      <p:sp>
        <p:nvSpPr>
          <p:cNvPr id="6" name="ZoneTexte 5"/>
          <p:cNvSpPr txBox="1"/>
          <p:nvPr/>
        </p:nvSpPr>
        <p:spPr>
          <a:xfrm>
            <a:off x="6839015" y="6060553"/>
            <a:ext cx="1794081" cy="307777"/>
          </a:xfrm>
          <a:prstGeom prst="rect">
            <a:avLst/>
          </a:prstGeom>
          <a:noFill/>
        </p:spPr>
        <p:txBody>
          <a:bodyPr wrap="none" rtlCol="0">
            <a:spAutoFit/>
          </a:bodyPr>
          <a:lstStyle/>
          <a:p>
            <a:pPr algn="r"/>
            <a:r>
              <a:rPr lang="fr-FR" sz="14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Update: 03/10/2022</a:t>
            </a:r>
          </a:p>
        </p:txBody>
      </p:sp>
      <p:sp>
        <p:nvSpPr>
          <p:cNvPr id="4" name="ZoneTexte 3"/>
          <p:cNvSpPr txBox="1"/>
          <p:nvPr/>
        </p:nvSpPr>
        <p:spPr>
          <a:xfrm>
            <a:off x="2699794" y="1898214"/>
            <a:ext cx="6444206" cy="2178858"/>
          </a:xfrm>
          <a:prstGeom prst="rect">
            <a:avLst/>
          </a:prstGeom>
          <a:noFill/>
          <a:ln w="9525">
            <a:noFill/>
            <a:miter lim="800000"/>
            <a:headEnd/>
            <a:tailEnd/>
          </a:ln>
        </p:spPr>
        <p:txBody>
          <a:bodyPr rot="0" vert="horz" wrap="square" lIns="288000" tIns="45720" rIns="91440" bIns="45720" anchor="ctr" anchorCtr="0">
            <a:noAutofit/>
          </a:bodyPr>
          <a:lstStyle>
            <a:defPPr>
              <a:defRPr lang="fr-FR"/>
            </a:defPPr>
            <a:lvl1pPr>
              <a:lnSpc>
                <a:spcPct val="107000"/>
              </a:lnSpc>
              <a:spcAft>
                <a:spcPts val="800"/>
              </a:spcAft>
              <a:defRPr sz="2800" b="1">
                <a:solidFill>
                  <a:schemeClr val="bg1"/>
                </a:solidFill>
                <a:effectLst/>
                <a:latin typeface="Arial"/>
                <a:ea typeface="Calibri"/>
                <a:cs typeface="Times New Roman"/>
              </a:defRPr>
            </a:lvl1pPr>
          </a:lstStyle>
          <a:p>
            <a:pPr>
              <a:lnSpc>
                <a:spcPct val="100000"/>
              </a:lnSpc>
              <a:spcAft>
                <a:spcPts val="0"/>
              </a:spcAft>
            </a:pPr>
            <a:r>
              <a:rPr lang="en-GB" sz="3600" dirty="0">
                <a:effectLst>
                  <a:outerShdw blurRad="38100" dist="38100" dir="2700000" algn="tl">
                    <a:srgbClr val="000000">
                      <a:alpha val="43137"/>
                    </a:srgbClr>
                  </a:outerShdw>
                </a:effectLst>
                <a:latin typeface="+mj-lt"/>
              </a:rPr>
              <a:t>European judicial systems</a:t>
            </a:r>
          </a:p>
          <a:p>
            <a:pPr>
              <a:lnSpc>
                <a:spcPct val="100000"/>
              </a:lnSpc>
              <a:spcAft>
                <a:spcPts val="0"/>
              </a:spcAft>
            </a:pPr>
            <a:r>
              <a:rPr lang="en-GB" sz="3600" dirty="0">
                <a:effectLst>
                  <a:outerShdw blurRad="38100" dist="38100" dir="2700000" algn="tl">
                    <a:srgbClr val="000000">
                      <a:alpha val="43137"/>
                    </a:srgbClr>
                  </a:outerShdw>
                </a:effectLst>
                <a:latin typeface="+mj-lt"/>
              </a:rPr>
              <a:t>CEPEJ Evaluation Report</a:t>
            </a:r>
          </a:p>
          <a:p>
            <a:pPr>
              <a:lnSpc>
                <a:spcPct val="100000"/>
              </a:lnSpc>
              <a:spcAft>
                <a:spcPts val="0"/>
              </a:spcAft>
            </a:pPr>
            <a:r>
              <a:rPr lang="en-GB" sz="3600" b="0" dirty="0">
                <a:effectLst>
                  <a:outerShdw blurRad="38100" dist="38100" dir="2700000" algn="tl">
                    <a:srgbClr val="000000">
                      <a:alpha val="43137"/>
                    </a:srgbClr>
                  </a:outerShdw>
                </a:effectLst>
                <a:latin typeface="+mj-lt"/>
              </a:rPr>
              <a:t>2022 edition (2020 data)</a:t>
            </a:r>
          </a:p>
        </p:txBody>
      </p:sp>
    </p:spTree>
    <p:extLst>
      <p:ext uri="{BB962C8B-B14F-4D97-AF65-F5344CB8AC3E}">
        <p14:creationId xmlns:p14="http://schemas.microsoft.com/office/powerpoint/2010/main" val="99175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C2C59D-3C6A-4E23-B8E8-0C26B8CAF92F}"/>
              </a:ext>
            </a:extLst>
          </p:cNvPr>
          <p:cNvSpPr>
            <a:spLocks noGrp="1"/>
          </p:cNvSpPr>
          <p:nvPr>
            <p:ph type="sldNum" sz="quarter" idx="12"/>
          </p:nvPr>
        </p:nvSpPr>
        <p:spPr/>
        <p:txBody>
          <a:bodyPr/>
          <a:lstStyle/>
          <a:p>
            <a:fld id="{59A7BB8B-FA3E-48E1-9F4E-D57EC426F849}" type="slidenum">
              <a:rPr lang="fr-FR" smtClean="0"/>
              <a:t>10</a:t>
            </a:fld>
            <a:endParaRPr lang="fr-FR"/>
          </a:p>
        </p:txBody>
      </p:sp>
      <p:sp>
        <p:nvSpPr>
          <p:cNvPr id="4" name="Zone de texte 2">
            <a:extLst>
              <a:ext uri="{FF2B5EF4-FFF2-40B4-BE49-F238E27FC236}">
                <a16:creationId xmlns:a16="http://schemas.microsoft.com/office/drawing/2014/main" id="{1B68C9B1-EC46-4FBF-A96F-13DD9703D52F}"/>
              </a:ext>
            </a:extLst>
          </p:cNvPr>
          <p:cNvSpPr txBox="1">
            <a:spLocks noChangeArrowheads="1"/>
          </p:cNvSpPr>
          <p:nvPr/>
        </p:nvSpPr>
        <p:spPr bwMode="auto">
          <a:xfrm>
            <a:off x="6228184" y="5445224"/>
            <a:ext cx="2736304" cy="57006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0,80% in Montenegro </a:t>
            </a:r>
          </a:p>
          <a:p>
            <a:pPr>
              <a:lnSpc>
                <a:spcPct val="115000"/>
              </a:lnSpc>
              <a:spcAft>
                <a:spcPts val="1000"/>
              </a:spcAft>
            </a:pP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0,73% in Bosnia and Herzegovina</a:t>
            </a:r>
          </a:p>
          <a:p>
            <a:pPr>
              <a:lnSpc>
                <a:spcPct val="115000"/>
              </a:lnSpc>
              <a:spcAft>
                <a:spcPts val="1000"/>
              </a:spcAft>
            </a:pPr>
            <a:br>
              <a:rPr lang="fr-FR" sz="9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endPar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grpSp>
        <p:nvGrpSpPr>
          <p:cNvPr id="11" name="Group 10">
            <a:extLst>
              <a:ext uri="{FF2B5EF4-FFF2-40B4-BE49-F238E27FC236}">
                <a16:creationId xmlns:a16="http://schemas.microsoft.com/office/drawing/2014/main" id="{586D7370-96FF-4C52-941B-EA93DAB7190F}"/>
              </a:ext>
            </a:extLst>
          </p:cNvPr>
          <p:cNvGrpSpPr/>
          <p:nvPr/>
        </p:nvGrpSpPr>
        <p:grpSpPr>
          <a:xfrm>
            <a:off x="467544" y="2740465"/>
            <a:ext cx="5208951" cy="3658521"/>
            <a:chOff x="467544" y="2740465"/>
            <a:chExt cx="5208951" cy="3658521"/>
          </a:xfrm>
        </p:grpSpPr>
        <p:pic>
          <p:nvPicPr>
            <p:cNvPr id="3" name="Picture 2">
              <a:extLst>
                <a:ext uri="{FF2B5EF4-FFF2-40B4-BE49-F238E27FC236}">
                  <a16:creationId xmlns:a16="http://schemas.microsoft.com/office/drawing/2014/main" id="{91C7020E-0D7D-4322-BEC7-B9617DA4B832}"/>
                </a:ext>
              </a:extLst>
            </p:cNvPr>
            <p:cNvPicPr>
              <a:picLocks noChangeAspect="1"/>
            </p:cNvPicPr>
            <p:nvPr/>
          </p:nvPicPr>
          <p:blipFill rotWithShape="1">
            <a:blip r:embed="rId2">
              <a:extLst>
                <a:ext uri="{28A0092B-C50C-407E-A947-70E740481C1C}">
                  <a14:useLocalDpi xmlns:a14="http://schemas.microsoft.com/office/drawing/2010/main" val="0"/>
                </a:ext>
              </a:extLst>
            </a:blip>
            <a:srcRect l="2578" r="2578"/>
            <a:stretch/>
          </p:blipFill>
          <p:spPr>
            <a:xfrm>
              <a:off x="688449" y="2786533"/>
              <a:ext cx="4988046" cy="3575422"/>
            </a:xfrm>
            <a:prstGeom prst="rect">
              <a:avLst/>
            </a:prstGeom>
            <a:ln w="76200">
              <a:solidFill>
                <a:schemeClr val="bg1"/>
              </a:solidFill>
            </a:ln>
          </p:spPr>
        </p:pic>
        <p:sp>
          <p:nvSpPr>
            <p:cNvPr id="5" name="Rectangle 4">
              <a:extLst>
                <a:ext uri="{FF2B5EF4-FFF2-40B4-BE49-F238E27FC236}">
                  <a16:creationId xmlns:a16="http://schemas.microsoft.com/office/drawing/2014/main" id="{76A87F69-1071-4B03-BFAD-B4EC9D4ADC0E}"/>
                </a:ext>
              </a:extLst>
            </p:cNvPr>
            <p:cNvSpPr/>
            <p:nvPr/>
          </p:nvSpPr>
          <p:spPr>
            <a:xfrm>
              <a:off x="2411760" y="6283017"/>
              <a:ext cx="1340072" cy="11596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rPr>
                <a:t>GDP per capita</a:t>
              </a:r>
              <a:endParaRPr lang="en-GB" sz="1000" b="1" dirty="0">
                <a:solidFill>
                  <a:schemeClr val="tx1"/>
                </a:solidFill>
              </a:endParaRPr>
            </a:p>
          </p:txBody>
        </p:sp>
        <p:sp>
          <p:nvSpPr>
            <p:cNvPr id="6" name="Rectangle 5">
              <a:extLst>
                <a:ext uri="{FF2B5EF4-FFF2-40B4-BE49-F238E27FC236}">
                  <a16:creationId xmlns:a16="http://schemas.microsoft.com/office/drawing/2014/main" id="{279CF18D-DAF2-4226-8BB2-F5D614D66D5C}"/>
                </a:ext>
              </a:extLst>
            </p:cNvPr>
            <p:cNvSpPr/>
            <p:nvPr/>
          </p:nvSpPr>
          <p:spPr>
            <a:xfrm>
              <a:off x="467544" y="2740465"/>
              <a:ext cx="1152128" cy="14401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a:solidFill>
                    <a:schemeClr val="tx1"/>
                  </a:solidFill>
                </a:rPr>
                <a:t>JSB % of GDP</a:t>
              </a:r>
              <a:endParaRPr lang="en-GB" sz="1000" b="1" dirty="0">
                <a:solidFill>
                  <a:schemeClr val="tx1"/>
                </a:solidFill>
              </a:endParaRPr>
            </a:p>
          </p:txBody>
        </p:sp>
      </p:grpSp>
      <p:sp>
        <p:nvSpPr>
          <p:cNvPr id="8" name="Rectangle 7">
            <a:extLst>
              <a:ext uri="{FF2B5EF4-FFF2-40B4-BE49-F238E27FC236}">
                <a16:creationId xmlns:a16="http://schemas.microsoft.com/office/drawing/2014/main" id="{2E57242C-D6BD-4F8A-92AC-B51818E0843B}"/>
              </a:ext>
            </a:extLst>
          </p:cNvPr>
          <p:cNvSpPr/>
          <p:nvPr/>
        </p:nvSpPr>
        <p:spPr>
          <a:xfrm>
            <a:off x="5940152" y="2819052"/>
            <a:ext cx="2880320" cy="835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Countries with lower GDP per capita</a:t>
            </a:r>
            <a:endParaRPr lang="en-GB" dirty="0"/>
          </a:p>
        </p:txBody>
      </p:sp>
      <p:sp>
        <p:nvSpPr>
          <p:cNvPr id="12" name="Rectangle 11">
            <a:extLst>
              <a:ext uri="{FF2B5EF4-FFF2-40B4-BE49-F238E27FC236}">
                <a16:creationId xmlns:a16="http://schemas.microsoft.com/office/drawing/2014/main" id="{8D67F79F-C4BD-4345-BD70-1F7225E3AF49}"/>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bg1"/>
                </a:solidFill>
              </a:rPr>
              <a:t>Which countries invest the most in their judicial systems?</a:t>
            </a:r>
            <a:endParaRPr lang="en-GB" sz="2800" b="1" dirty="0">
              <a:solidFill>
                <a:schemeClr val="bg1"/>
              </a:solidFill>
            </a:endParaRPr>
          </a:p>
        </p:txBody>
      </p:sp>
      <p:sp>
        <p:nvSpPr>
          <p:cNvPr id="10" name="Arrow: Up 9">
            <a:extLst>
              <a:ext uri="{FF2B5EF4-FFF2-40B4-BE49-F238E27FC236}">
                <a16:creationId xmlns:a16="http://schemas.microsoft.com/office/drawing/2014/main" id="{7B160FF8-F59D-4DB3-82D8-DD14D1B4A97C}"/>
              </a:ext>
            </a:extLst>
          </p:cNvPr>
          <p:cNvSpPr/>
          <p:nvPr/>
        </p:nvSpPr>
        <p:spPr>
          <a:xfrm>
            <a:off x="6122638" y="3717032"/>
            <a:ext cx="537594" cy="720080"/>
          </a:xfrm>
          <a:prstGeom prst="upArrow">
            <a:avLst/>
          </a:prstGeom>
          <a:gradFill>
            <a:gsLst>
              <a:gs pos="46000">
                <a:schemeClr val="bg1">
                  <a:lumMod val="75000"/>
                </a:schemeClr>
              </a:gs>
              <a:gs pos="70000">
                <a:schemeClr val="bg1">
                  <a:lumMod val="95000"/>
                </a:schemeClr>
              </a:gs>
              <a:gs pos="0">
                <a:schemeClr val="bg1">
                  <a:lumMod val="95000"/>
                </a:schemeClr>
              </a:gs>
              <a:gs pos="24000">
                <a:schemeClr val="bg1">
                  <a:lumMod val="65000"/>
                </a:schemeClr>
              </a:gs>
              <a:gs pos="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65D89AE-D9A2-4665-B5AE-2EA4CDFEFBDC}"/>
              </a:ext>
            </a:extLst>
          </p:cNvPr>
          <p:cNvSpPr/>
          <p:nvPr/>
        </p:nvSpPr>
        <p:spPr>
          <a:xfrm>
            <a:off x="6804248" y="3878392"/>
            <a:ext cx="1738536" cy="503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invest more as </a:t>
            </a:r>
          </a:p>
          <a:p>
            <a:r>
              <a:rPr lang="it-IT" dirty="0"/>
              <a:t>% of GDP</a:t>
            </a:r>
          </a:p>
        </p:txBody>
      </p:sp>
    </p:spTree>
    <p:extLst>
      <p:ext uri="{BB962C8B-B14F-4D97-AF65-F5344CB8AC3E}">
        <p14:creationId xmlns:p14="http://schemas.microsoft.com/office/powerpoint/2010/main" val="124751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6014D8-2E57-457B-8E52-9ECF9F01665B}"/>
              </a:ext>
            </a:extLst>
          </p:cNvPr>
          <p:cNvSpPr>
            <a:spLocks noGrp="1"/>
          </p:cNvSpPr>
          <p:nvPr>
            <p:ph type="sldNum" sz="quarter" idx="12"/>
          </p:nvPr>
        </p:nvSpPr>
        <p:spPr/>
        <p:txBody>
          <a:bodyPr/>
          <a:lstStyle/>
          <a:p>
            <a:fld id="{59A7BB8B-FA3E-48E1-9F4E-D57EC426F849}" type="slidenum">
              <a:rPr lang="fr-FR" smtClean="0"/>
              <a:t>11</a:t>
            </a:fld>
            <a:endParaRPr lang="fr-FR"/>
          </a:p>
        </p:txBody>
      </p:sp>
      <p:sp>
        <p:nvSpPr>
          <p:cNvPr id="3" name="Rectangle 2">
            <a:extLst>
              <a:ext uri="{FF2B5EF4-FFF2-40B4-BE49-F238E27FC236}">
                <a16:creationId xmlns:a16="http://schemas.microsoft.com/office/drawing/2014/main" id="{0B5EB944-0487-4DBA-875C-829DFE999A7F}"/>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Evolution of average approved judicial system budget</a:t>
            </a:r>
            <a:endParaRPr lang="en-GB" sz="2800" b="1" dirty="0"/>
          </a:p>
        </p:txBody>
      </p:sp>
      <p:sp>
        <p:nvSpPr>
          <p:cNvPr id="8" name="Rectangle 7">
            <a:extLst>
              <a:ext uri="{FF2B5EF4-FFF2-40B4-BE49-F238E27FC236}">
                <a16:creationId xmlns:a16="http://schemas.microsoft.com/office/drawing/2014/main" id="{1EE22382-A404-494C-9EE3-A9F9A2EA98BD}"/>
              </a:ext>
            </a:extLst>
          </p:cNvPr>
          <p:cNvSpPr/>
          <p:nvPr/>
        </p:nvSpPr>
        <p:spPr>
          <a:xfrm>
            <a:off x="5022384" y="5926097"/>
            <a:ext cx="864096" cy="223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2.5</a:t>
            </a:r>
            <a:endParaRPr lang="en-GB" sz="1000" dirty="0"/>
          </a:p>
        </p:txBody>
      </p:sp>
      <p:sp>
        <p:nvSpPr>
          <p:cNvPr id="7" name="Rectangle 6">
            <a:extLst>
              <a:ext uri="{FF2B5EF4-FFF2-40B4-BE49-F238E27FC236}">
                <a16:creationId xmlns:a16="http://schemas.microsoft.com/office/drawing/2014/main" id="{50AB54F4-E1B2-4700-9BBE-AEF56F40467B}"/>
              </a:ext>
            </a:extLst>
          </p:cNvPr>
          <p:cNvSpPr/>
          <p:nvPr/>
        </p:nvSpPr>
        <p:spPr>
          <a:xfrm>
            <a:off x="1043608" y="3418052"/>
            <a:ext cx="2736304" cy="162018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+8%</a:t>
            </a:r>
            <a:endParaRPr lang="en-GB" sz="7200" dirty="0"/>
          </a:p>
        </p:txBody>
      </p:sp>
      <p:sp>
        <p:nvSpPr>
          <p:cNvPr id="4" name="Rectangle 3">
            <a:extLst>
              <a:ext uri="{FF2B5EF4-FFF2-40B4-BE49-F238E27FC236}">
                <a16:creationId xmlns:a16="http://schemas.microsoft.com/office/drawing/2014/main" id="{C696C361-6BE3-4B8E-90F8-76202B15AB9B}"/>
              </a:ext>
            </a:extLst>
          </p:cNvPr>
          <p:cNvSpPr/>
          <p:nvPr/>
        </p:nvSpPr>
        <p:spPr>
          <a:xfrm>
            <a:off x="2051720" y="4653136"/>
            <a:ext cx="17281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t>Between 2018 and 2020</a:t>
            </a:r>
            <a:endParaRPr lang="en-GB" sz="1600" dirty="0"/>
          </a:p>
        </p:txBody>
      </p:sp>
      <p:graphicFrame>
        <p:nvGraphicFramePr>
          <p:cNvPr id="10" name="Grafico 1">
            <a:extLst>
              <a:ext uri="{FF2B5EF4-FFF2-40B4-BE49-F238E27FC236}">
                <a16:creationId xmlns:a16="http://schemas.microsoft.com/office/drawing/2014/main" id="{00000000-0008-0000-0C00-000005000000}"/>
              </a:ext>
            </a:extLst>
          </p:cNvPr>
          <p:cNvGraphicFramePr>
            <a:graphicFrameLocks/>
          </p:cNvGraphicFramePr>
          <p:nvPr>
            <p:extLst>
              <p:ext uri="{D42A27DB-BD31-4B8C-83A1-F6EECF244321}">
                <p14:modId xmlns:p14="http://schemas.microsoft.com/office/powerpoint/2010/main" val="1406307232"/>
              </p:ext>
            </p:extLst>
          </p:nvPr>
        </p:nvGraphicFramePr>
        <p:xfrm>
          <a:off x="4117975" y="2805486"/>
          <a:ext cx="4870450" cy="3232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BAFCCB5-1880-44F2-97D1-035F43568BBE}"/>
              </a:ext>
            </a:extLst>
          </p:cNvPr>
          <p:cNvSpPr txBox="1"/>
          <p:nvPr/>
        </p:nvSpPr>
        <p:spPr>
          <a:xfrm>
            <a:off x="5041032" y="6149174"/>
            <a:ext cx="3024336" cy="646331"/>
          </a:xfrm>
          <a:prstGeom prst="rect">
            <a:avLst/>
          </a:prstGeom>
          <a:noFill/>
        </p:spPr>
        <p:txBody>
          <a:bodyPr wrap="square" rtlCol="0">
            <a:spAutoFit/>
          </a:bodyPr>
          <a:lstStyle/>
          <a:p>
            <a:r>
              <a:rPr lang="en-GB" sz="900" dirty="0">
                <a:solidFill>
                  <a:schemeClr val="bg1"/>
                </a:solidFill>
              </a:rPr>
              <a:t>This graph shows the adjusted average of the  approved judicial system budget. Only the values of those countries that provided data for all cycles from 2010 to 2020 are included in this time series. </a:t>
            </a:r>
          </a:p>
        </p:txBody>
      </p:sp>
    </p:spTree>
    <p:extLst>
      <p:ext uri="{BB962C8B-B14F-4D97-AF65-F5344CB8AC3E}">
        <p14:creationId xmlns:p14="http://schemas.microsoft.com/office/powerpoint/2010/main" val="394059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833A7-CDD0-49DD-98A6-774BEA306DF2}"/>
              </a:ext>
            </a:extLst>
          </p:cNvPr>
          <p:cNvSpPr>
            <a:spLocks noGrp="1"/>
          </p:cNvSpPr>
          <p:nvPr>
            <p:ph type="sldNum" sz="quarter" idx="12"/>
          </p:nvPr>
        </p:nvSpPr>
        <p:spPr/>
        <p:txBody>
          <a:bodyPr/>
          <a:lstStyle/>
          <a:p>
            <a:fld id="{59A7BB8B-FA3E-48E1-9F4E-D57EC426F849}" type="slidenum">
              <a:rPr lang="fr-FR" smtClean="0"/>
              <a:t>12</a:t>
            </a:fld>
            <a:endParaRPr lang="fr-FR"/>
          </a:p>
        </p:txBody>
      </p:sp>
      <p:sp>
        <p:nvSpPr>
          <p:cNvPr id="3" name="Rectangle 2">
            <a:extLst>
              <a:ext uri="{FF2B5EF4-FFF2-40B4-BE49-F238E27FC236}">
                <a16:creationId xmlns:a16="http://schemas.microsoft.com/office/drawing/2014/main" id="{31C42991-CAD2-40D7-B224-07C0484FE0F0}"/>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Components of the judicial system budget</a:t>
            </a:r>
            <a:endParaRPr lang="en-GB" sz="2800" b="1" dirty="0"/>
          </a:p>
        </p:txBody>
      </p:sp>
      <p:sp>
        <p:nvSpPr>
          <p:cNvPr id="5" name="Rectangle 4">
            <a:extLst>
              <a:ext uri="{FF2B5EF4-FFF2-40B4-BE49-F238E27FC236}">
                <a16:creationId xmlns:a16="http://schemas.microsoft.com/office/drawing/2014/main" id="{F3AA4E8D-B30B-45B6-A62D-B94120021A07}"/>
              </a:ext>
            </a:extLst>
          </p:cNvPr>
          <p:cNvSpPr/>
          <p:nvPr/>
        </p:nvSpPr>
        <p:spPr>
          <a:xfrm>
            <a:off x="5652120" y="2629859"/>
            <a:ext cx="3384376" cy="3354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East European countries spend proportionally more on prosecution services (30% or more of the judicial system budget)</a:t>
            </a:r>
          </a:p>
          <a:p>
            <a:pPr marL="285750" indent="-285750">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Northern European and Common Law countries invest relatively more in legal aid (24% or more of the judicial system budget)</a:t>
            </a:r>
            <a:endParaRPr lang="en-GB" dirty="0"/>
          </a:p>
        </p:txBody>
      </p:sp>
      <p:sp>
        <p:nvSpPr>
          <p:cNvPr id="6" name="Rectangle 5">
            <a:extLst>
              <a:ext uri="{FF2B5EF4-FFF2-40B4-BE49-F238E27FC236}">
                <a16:creationId xmlns:a16="http://schemas.microsoft.com/office/drawing/2014/main" id="{6A721A0A-0CCF-43EC-A130-ACBF783D44CC}"/>
              </a:ext>
            </a:extLst>
          </p:cNvPr>
          <p:cNvSpPr/>
          <p:nvPr/>
        </p:nvSpPr>
        <p:spPr>
          <a:xfrm>
            <a:off x="539552" y="5965433"/>
            <a:ext cx="1152128" cy="191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 Figure 2.6</a:t>
            </a:r>
            <a:endParaRPr lang="en-GB" sz="1000" dirty="0"/>
          </a:p>
        </p:txBody>
      </p:sp>
      <p:graphicFrame>
        <p:nvGraphicFramePr>
          <p:cNvPr id="7" name="Grafico 1">
            <a:extLst>
              <a:ext uri="{FF2B5EF4-FFF2-40B4-BE49-F238E27FC236}">
                <a16:creationId xmlns:a16="http://schemas.microsoft.com/office/drawing/2014/main" id="{00000000-0008-0000-0E00-000005000000}"/>
              </a:ext>
            </a:extLst>
          </p:cNvPr>
          <p:cNvGraphicFramePr>
            <a:graphicFrameLocks/>
          </p:cNvGraphicFramePr>
          <p:nvPr>
            <p:extLst>
              <p:ext uri="{D42A27DB-BD31-4B8C-83A1-F6EECF244321}">
                <p14:modId xmlns:p14="http://schemas.microsoft.com/office/powerpoint/2010/main" val="534839470"/>
              </p:ext>
            </p:extLst>
          </p:nvPr>
        </p:nvGraphicFramePr>
        <p:xfrm>
          <a:off x="395536" y="2952417"/>
          <a:ext cx="5152179" cy="2999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5751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9E137-DB20-4EC5-AC38-FB2E92003952}"/>
              </a:ext>
            </a:extLst>
          </p:cNvPr>
          <p:cNvSpPr>
            <a:spLocks noGrp="1"/>
          </p:cNvSpPr>
          <p:nvPr>
            <p:ph type="sldNum" sz="quarter" idx="12"/>
          </p:nvPr>
        </p:nvSpPr>
        <p:spPr/>
        <p:txBody>
          <a:bodyPr/>
          <a:lstStyle/>
          <a:p>
            <a:fld id="{59A7BB8B-FA3E-48E1-9F4E-D57EC426F849}" type="slidenum">
              <a:rPr lang="fr-FR" smtClean="0"/>
              <a:t>13</a:t>
            </a:fld>
            <a:endParaRPr lang="fr-FR"/>
          </a:p>
        </p:txBody>
      </p:sp>
      <p:sp>
        <p:nvSpPr>
          <p:cNvPr id="3" name="Rectangle 2">
            <a:extLst>
              <a:ext uri="{FF2B5EF4-FFF2-40B4-BE49-F238E27FC236}">
                <a16:creationId xmlns:a16="http://schemas.microsoft.com/office/drawing/2014/main" id="{C427DC77-9E87-4BF0-BC49-E7B4A413CE0D}"/>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Budget allocated to Courts</a:t>
            </a:r>
            <a:endParaRPr lang="en-GB" sz="2800" b="1" dirty="0"/>
          </a:p>
        </p:txBody>
      </p:sp>
      <p:sp>
        <p:nvSpPr>
          <p:cNvPr id="8" name="Rectangle 7">
            <a:extLst>
              <a:ext uri="{FF2B5EF4-FFF2-40B4-BE49-F238E27FC236}">
                <a16:creationId xmlns:a16="http://schemas.microsoft.com/office/drawing/2014/main" id="{AD75576B-E899-4917-89B2-6DA8F2DFE0EF}"/>
              </a:ext>
            </a:extLst>
          </p:cNvPr>
          <p:cNvSpPr/>
          <p:nvPr/>
        </p:nvSpPr>
        <p:spPr>
          <a:xfrm>
            <a:off x="251520" y="2568531"/>
            <a:ext cx="3744416" cy="3456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Budget allocated to courts seems to be related to:</a:t>
            </a:r>
          </a:p>
          <a:p>
            <a:pPr algn="ctr"/>
            <a:endParaRPr lang="it-IT" dirty="0"/>
          </a:p>
          <a:p>
            <a:pPr marL="285750" indent="-285750">
              <a:buFont typeface="Arial" panose="020B0604020202020204" pitchFamily="34" charset="0"/>
              <a:buChar char="•"/>
            </a:pPr>
            <a:r>
              <a:rPr lang="it-IT" dirty="0"/>
              <a:t>Wealth of a country</a:t>
            </a:r>
          </a:p>
          <a:p>
            <a:endParaRPr lang="it-IT" dirty="0"/>
          </a:p>
          <a:p>
            <a:pPr marL="285750" indent="-285750">
              <a:buFont typeface="Arial" panose="020B0604020202020204" pitchFamily="34" charset="0"/>
              <a:buChar char="•"/>
            </a:pPr>
            <a:r>
              <a:rPr lang="it-IT" dirty="0"/>
              <a:t>Number of courts</a:t>
            </a:r>
          </a:p>
          <a:p>
            <a:pPr algn="ctr"/>
            <a:endParaRPr lang="en-US" dirty="0"/>
          </a:p>
          <a:p>
            <a:pPr algn="ctr"/>
            <a:r>
              <a:rPr lang="en-US" dirty="0"/>
              <a:t>Salaries continued to be the most significant part of the budget of courts (70%)</a:t>
            </a:r>
          </a:p>
          <a:p>
            <a:pPr algn="ctr"/>
            <a:r>
              <a:rPr lang="en-GB" dirty="0"/>
              <a:t>Ireland</a:t>
            </a:r>
            <a:r>
              <a:rPr lang="en-US" dirty="0"/>
              <a:t>          37%</a:t>
            </a:r>
          </a:p>
          <a:p>
            <a:pPr algn="ctr"/>
            <a:r>
              <a:rPr lang="en-GB" dirty="0"/>
              <a:t>Lithuania          88%</a:t>
            </a:r>
          </a:p>
        </p:txBody>
      </p:sp>
      <p:sp>
        <p:nvSpPr>
          <p:cNvPr id="9" name="Rectangle 8">
            <a:extLst>
              <a:ext uri="{FF2B5EF4-FFF2-40B4-BE49-F238E27FC236}">
                <a16:creationId xmlns:a16="http://schemas.microsoft.com/office/drawing/2014/main" id="{2AC4E8E7-4C1F-4F8A-96EC-B9150FF89C93}"/>
              </a:ext>
            </a:extLst>
          </p:cNvPr>
          <p:cNvSpPr/>
          <p:nvPr/>
        </p:nvSpPr>
        <p:spPr>
          <a:xfrm>
            <a:off x="7164288" y="5905924"/>
            <a:ext cx="1368152" cy="266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2.12</a:t>
            </a:r>
            <a:endParaRPr lang="en-GB" sz="1000" dirty="0"/>
          </a:p>
        </p:txBody>
      </p:sp>
      <p:pic>
        <p:nvPicPr>
          <p:cNvPr id="4" name="Picture 3">
            <a:extLst>
              <a:ext uri="{FF2B5EF4-FFF2-40B4-BE49-F238E27FC236}">
                <a16:creationId xmlns:a16="http://schemas.microsoft.com/office/drawing/2014/main" id="{FE62B8C4-C45A-41C4-AE21-88530B2161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928292" y="2780928"/>
            <a:ext cx="4819819" cy="2962913"/>
          </a:xfrm>
          <a:prstGeom prst="rect">
            <a:avLst/>
          </a:prstGeom>
        </p:spPr>
      </p:pic>
      <p:sp>
        <p:nvSpPr>
          <p:cNvPr id="5" name="Arrow: Right 4">
            <a:extLst>
              <a:ext uri="{FF2B5EF4-FFF2-40B4-BE49-F238E27FC236}">
                <a16:creationId xmlns:a16="http://schemas.microsoft.com/office/drawing/2014/main" id="{F44AFEC7-B291-47BA-A4B6-4D3000AAE876}"/>
              </a:ext>
            </a:extLst>
          </p:cNvPr>
          <p:cNvSpPr/>
          <p:nvPr/>
        </p:nvSpPr>
        <p:spPr>
          <a:xfrm>
            <a:off x="2051720" y="5472747"/>
            <a:ext cx="360040" cy="151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Right 9">
            <a:extLst>
              <a:ext uri="{FF2B5EF4-FFF2-40B4-BE49-F238E27FC236}">
                <a16:creationId xmlns:a16="http://schemas.microsoft.com/office/drawing/2014/main" id="{72862FA3-1058-4757-B25A-32293B14264E}"/>
              </a:ext>
            </a:extLst>
          </p:cNvPr>
          <p:cNvSpPr/>
          <p:nvPr/>
        </p:nvSpPr>
        <p:spPr>
          <a:xfrm>
            <a:off x="2195736" y="5754816"/>
            <a:ext cx="360040" cy="151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072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7750ED-FE27-4492-B966-B3968B3AB816}"/>
              </a:ext>
            </a:extLst>
          </p:cNvPr>
          <p:cNvSpPr>
            <a:spLocks noGrp="1"/>
          </p:cNvSpPr>
          <p:nvPr>
            <p:ph type="sldNum" sz="quarter" idx="12"/>
          </p:nvPr>
        </p:nvSpPr>
        <p:spPr/>
        <p:txBody>
          <a:bodyPr/>
          <a:lstStyle/>
          <a:p>
            <a:fld id="{59A7BB8B-FA3E-48E1-9F4E-D57EC426F849}" type="slidenum">
              <a:rPr lang="fr-FR" smtClean="0"/>
              <a:t>14</a:t>
            </a:fld>
            <a:endParaRPr lang="fr-FR" dirty="0"/>
          </a:p>
        </p:txBody>
      </p:sp>
      <p:sp>
        <p:nvSpPr>
          <p:cNvPr id="3" name="Rectangle 2">
            <a:extLst>
              <a:ext uri="{FF2B5EF4-FFF2-40B4-BE49-F238E27FC236}">
                <a16:creationId xmlns:a16="http://schemas.microsoft.com/office/drawing/2014/main" id="{9F98B157-70F7-471F-8269-C6052A6A0823}"/>
              </a:ext>
            </a:extLst>
          </p:cNvPr>
          <p:cNvSpPr/>
          <p:nvPr/>
        </p:nvSpPr>
        <p:spPr>
          <a:xfrm>
            <a:off x="1312382" y="1570347"/>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Legal Aid</a:t>
            </a:r>
            <a:endParaRPr lang="en-GB" sz="2800" b="1" dirty="0"/>
          </a:p>
        </p:txBody>
      </p:sp>
      <p:sp>
        <p:nvSpPr>
          <p:cNvPr id="4" name="Rectangle 3">
            <a:extLst>
              <a:ext uri="{FF2B5EF4-FFF2-40B4-BE49-F238E27FC236}">
                <a16:creationId xmlns:a16="http://schemas.microsoft.com/office/drawing/2014/main" id="{99C7471F-880C-49C9-8573-2F2E3DCA530B}"/>
              </a:ext>
            </a:extLst>
          </p:cNvPr>
          <p:cNvSpPr/>
          <p:nvPr/>
        </p:nvSpPr>
        <p:spPr>
          <a:xfrm>
            <a:off x="755576" y="2280420"/>
            <a:ext cx="793122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All countries </a:t>
            </a:r>
            <a:r>
              <a:rPr lang="it-IT" u="sng" dirty="0"/>
              <a:t>continue</a:t>
            </a:r>
            <a:r>
              <a:rPr lang="it-IT" dirty="0"/>
              <a:t> to implement a legal aid system in criminal and other than criminal matters in compliance with the requirements of the European Convention on Human Rights and the case-law of the European Court</a:t>
            </a:r>
            <a:endParaRPr lang="en-GB" dirty="0"/>
          </a:p>
        </p:txBody>
      </p:sp>
      <p:sp>
        <p:nvSpPr>
          <p:cNvPr id="8" name="Rectangle 7">
            <a:extLst>
              <a:ext uri="{FF2B5EF4-FFF2-40B4-BE49-F238E27FC236}">
                <a16:creationId xmlns:a16="http://schemas.microsoft.com/office/drawing/2014/main" id="{5CC9042E-4926-4E1E-B934-34201351BCC7}"/>
              </a:ext>
            </a:extLst>
          </p:cNvPr>
          <p:cNvSpPr/>
          <p:nvPr/>
        </p:nvSpPr>
        <p:spPr>
          <a:xfrm>
            <a:off x="7092280" y="3397801"/>
            <a:ext cx="1616982" cy="2619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Some countries tend to have a low cost per legal aid case and a high number of cases granted legal aid, while others choose to provide a higher amount for a smaller number of cases</a:t>
            </a:r>
            <a:endParaRPr lang="en-GB" sz="1400" dirty="0"/>
          </a:p>
        </p:txBody>
      </p:sp>
      <p:pic>
        <p:nvPicPr>
          <p:cNvPr id="5" name="Picture 4">
            <a:extLst>
              <a:ext uri="{FF2B5EF4-FFF2-40B4-BE49-F238E27FC236}">
                <a16:creationId xmlns:a16="http://schemas.microsoft.com/office/drawing/2014/main" id="{B7587D2E-42D0-4325-984C-EDC2A001BDCD}"/>
              </a:ext>
            </a:extLst>
          </p:cNvPr>
          <p:cNvPicPr>
            <a:picLocks noChangeAspect="1"/>
          </p:cNvPicPr>
          <p:nvPr/>
        </p:nvPicPr>
        <p:blipFill>
          <a:blip r:embed="rId2"/>
          <a:stretch>
            <a:fillRect/>
          </a:stretch>
        </p:blipFill>
        <p:spPr>
          <a:xfrm>
            <a:off x="0" y="3666419"/>
            <a:ext cx="7293031" cy="2520280"/>
          </a:xfrm>
          <a:prstGeom prst="rect">
            <a:avLst/>
          </a:prstGeom>
        </p:spPr>
      </p:pic>
      <p:sp>
        <p:nvSpPr>
          <p:cNvPr id="10" name="Rectangle 9">
            <a:extLst>
              <a:ext uri="{FF2B5EF4-FFF2-40B4-BE49-F238E27FC236}">
                <a16:creationId xmlns:a16="http://schemas.microsoft.com/office/drawing/2014/main" id="{866D0EBE-0376-4956-AE9B-E909CABF4EA5}"/>
              </a:ext>
            </a:extLst>
          </p:cNvPr>
          <p:cNvSpPr/>
          <p:nvPr/>
        </p:nvSpPr>
        <p:spPr>
          <a:xfrm>
            <a:off x="287524" y="5898388"/>
            <a:ext cx="1368152" cy="266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2.30</a:t>
            </a:r>
            <a:endParaRPr lang="en-GB" sz="1000" dirty="0"/>
          </a:p>
        </p:txBody>
      </p:sp>
    </p:spTree>
    <p:extLst>
      <p:ext uri="{BB962C8B-B14F-4D97-AF65-F5344CB8AC3E}">
        <p14:creationId xmlns:p14="http://schemas.microsoft.com/office/powerpoint/2010/main" val="3314476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0F91A0-EACA-4C94-9EBC-3522B26703FA}"/>
              </a:ext>
            </a:extLst>
          </p:cNvPr>
          <p:cNvSpPr>
            <a:spLocks noGrp="1"/>
          </p:cNvSpPr>
          <p:nvPr>
            <p:ph type="sldNum" sz="quarter" idx="12"/>
          </p:nvPr>
        </p:nvSpPr>
        <p:spPr/>
        <p:txBody>
          <a:bodyPr/>
          <a:lstStyle/>
          <a:p>
            <a:fld id="{59A7BB8B-FA3E-48E1-9F4E-D57EC426F849}" type="slidenum">
              <a:rPr lang="fr-FR" smtClean="0"/>
              <a:t>15</a:t>
            </a:fld>
            <a:endParaRPr lang="fr-FR" dirty="0"/>
          </a:p>
        </p:txBody>
      </p:sp>
      <p:sp>
        <p:nvSpPr>
          <p:cNvPr id="3" name="Rectangle 2">
            <a:extLst>
              <a:ext uri="{FF2B5EF4-FFF2-40B4-BE49-F238E27FC236}">
                <a16:creationId xmlns:a16="http://schemas.microsoft.com/office/drawing/2014/main" id="{840B736D-CE0C-43C8-97CA-A50011531C96}"/>
              </a:ext>
            </a:extLst>
          </p:cNvPr>
          <p:cNvSpPr/>
          <p:nvPr/>
        </p:nvSpPr>
        <p:spPr>
          <a:xfrm>
            <a:off x="1514126" y="1628800"/>
            <a:ext cx="478606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JUSTICE PROFESSIONALS:  Judges</a:t>
            </a:r>
            <a:endParaRPr lang="en-GB" sz="3200" b="1" dirty="0"/>
          </a:p>
        </p:txBody>
      </p:sp>
      <p:sp>
        <p:nvSpPr>
          <p:cNvPr id="6" name="Rectangle 5">
            <a:extLst>
              <a:ext uri="{FF2B5EF4-FFF2-40B4-BE49-F238E27FC236}">
                <a16:creationId xmlns:a16="http://schemas.microsoft.com/office/drawing/2014/main" id="{9CB78DE3-F621-4199-BC60-47DB9C4D01B3}"/>
              </a:ext>
            </a:extLst>
          </p:cNvPr>
          <p:cNvSpPr/>
          <p:nvPr/>
        </p:nvSpPr>
        <p:spPr>
          <a:xfrm>
            <a:off x="611560" y="5589240"/>
            <a:ext cx="216024" cy="109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solidFill>
                  <a:schemeClr val="bg1"/>
                </a:solidFill>
              </a:rPr>
              <a:t>Map 3.2</a:t>
            </a:r>
            <a:endParaRPr lang="en-GB" sz="1000" dirty="0">
              <a:solidFill>
                <a:schemeClr val="bg1"/>
              </a:solidFill>
            </a:endParaRPr>
          </a:p>
        </p:txBody>
      </p:sp>
      <p:grpSp>
        <p:nvGrpSpPr>
          <p:cNvPr id="7" name="Group 6">
            <a:extLst>
              <a:ext uri="{FF2B5EF4-FFF2-40B4-BE49-F238E27FC236}">
                <a16:creationId xmlns:a16="http://schemas.microsoft.com/office/drawing/2014/main" id="{299336AA-706C-4BB3-AD12-A068971974C8}"/>
              </a:ext>
            </a:extLst>
          </p:cNvPr>
          <p:cNvGrpSpPr/>
          <p:nvPr/>
        </p:nvGrpSpPr>
        <p:grpSpPr>
          <a:xfrm>
            <a:off x="6902896" y="2852936"/>
            <a:ext cx="2133600" cy="2252628"/>
            <a:chOff x="1043608" y="3418052"/>
            <a:chExt cx="2736304" cy="2930302"/>
          </a:xfrm>
        </p:grpSpPr>
        <p:sp>
          <p:nvSpPr>
            <p:cNvPr id="8" name="Rectangle 7">
              <a:extLst>
                <a:ext uri="{FF2B5EF4-FFF2-40B4-BE49-F238E27FC236}">
                  <a16:creationId xmlns:a16="http://schemas.microsoft.com/office/drawing/2014/main" id="{C5A9481E-008B-4AD7-8D24-BD6BA7215E7D}"/>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200" dirty="0"/>
                <a:t>22,2</a:t>
              </a:r>
              <a:endParaRPr lang="en-GB" sz="7200" dirty="0"/>
            </a:p>
          </p:txBody>
        </p:sp>
        <p:sp>
          <p:nvSpPr>
            <p:cNvPr id="9" name="Rectangle 8">
              <a:extLst>
                <a:ext uri="{FF2B5EF4-FFF2-40B4-BE49-F238E27FC236}">
                  <a16:creationId xmlns:a16="http://schemas.microsoft.com/office/drawing/2014/main" id="{F9994F78-2686-44EA-A357-75CE7CE5FCCA}"/>
                </a:ext>
              </a:extLst>
            </p:cNvPr>
            <p:cNvSpPr/>
            <p:nvPr/>
          </p:nvSpPr>
          <p:spPr>
            <a:xfrm>
              <a:off x="1047378" y="4485286"/>
              <a:ext cx="2284055" cy="186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1400" dirty="0"/>
                <a:t>judges per 100 000 inhabitants on average</a:t>
              </a:r>
            </a:p>
            <a:p>
              <a:endParaRPr lang="it-IT" sz="1400" dirty="0"/>
            </a:p>
            <a:p>
              <a:endParaRPr lang="it-IT" sz="1400" dirty="0"/>
            </a:p>
            <a:p>
              <a:endParaRPr lang="en-GB" sz="1400" dirty="0"/>
            </a:p>
          </p:txBody>
        </p:sp>
      </p:grpSp>
      <p:pic>
        <p:nvPicPr>
          <p:cNvPr id="5" name="Picture 4">
            <a:extLst>
              <a:ext uri="{FF2B5EF4-FFF2-40B4-BE49-F238E27FC236}">
                <a16:creationId xmlns:a16="http://schemas.microsoft.com/office/drawing/2014/main" id="{099E7F75-3534-4A44-9B16-95BD6291E8A9}"/>
              </a:ext>
            </a:extLst>
          </p:cNvPr>
          <p:cNvPicPr>
            <a:picLocks noChangeAspect="1"/>
          </p:cNvPicPr>
          <p:nvPr/>
        </p:nvPicPr>
        <p:blipFill>
          <a:blip r:embed="rId2"/>
          <a:stretch>
            <a:fillRect/>
          </a:stretch>
        </p:blipFill>
        <p:spPr>
          <a:xfrm>
            <a:off x="1009448" y="2541454"/>
            <a:ext cx="5174729" cy="4168855"/>
          </a:xfrm>
          <a:prstGeom prst="rect">
            <a:avLst/>
          </a:prstGeom>
        </p:spPr>
      </p:pic>
    </p:spTree>
    <p:extLst>
      <p:ext uri="{BB962C8B-B14F-4D97-AF65-F5344CB8AC3E}">
        <p14:creationId xmlns:p14="http://schemas.microsoft.com/office/powerpoint/2010/main" val="420137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A0EB6-0FFE-42B9-BD37-B31553A31B36}"/>
              </a:ext>
            </a:extLst>
          </p:cNvPr>
          <p:cNvSpPr>
            <a:spLocks noGrp="1"/>
          </p:cNvSpPr>
          <p:nvPr>
            <p:ph type="sldNum" sz="quarter" idx="12"/>
          </p:nvPr>
        </p:nvSpPr>
        <p:spPr/>
        <p:txBody>
          <a:bodyPr/>
          <a:lstStyle/>
          <a:p>
            <a:fld id="{59A7BB8B-FA3E-48E1-9F4E-D57EC426F849}" type="slidenum">
              <a:rPr lang="fr-FR" smtClean="0"/>
              <a:t>16</a:t>
            </a:fld>
            <a:endParaRPr lang="fr-FR"/>
          </a:p>
        </p:txBody>
      </p:sp>
      <p:sp>
        <p:nvSpPr>
          <p:cNvPr id="4" name="Rectangle 3">
            <a:extLst>
              <a:ext uri="{FF2B5EF4-FFF2-40B4-BE49-F238E27FC236}">
                <a16:creationId xmlns:a16="http://schemas.microsoft.com/office/drawing/2014/main" id="{AF9D2AA1-B5B8-49B2-8F32-8F283DE69FED}"/>
              </a:ext>
            </a:extLst>
          </p:cNvPr>
          <p:cNvSpPr/>
          <p:nvPr/>
        </p:nvSpPr>
        <p:spPr>
          <a:xfrm>
            <a:off x="1514126" y="1556792"/>
            <a:ext cx="478606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JUSTICE PROFESSIONALS: </a:t>
            </a:r>
          </a:p>
          <a:p>
            <a:r>
              <a:rPr lang="it-IT" sz="3200" b="1" dirty="0"/>
              <a:t>Non-judge staff</a:t>
            </a:r>
            <a:endParaRPr lang="en-GB" sz="3200" b="1" dirty="0"/>
          </a:p>
        </p:txBody>
      </p:sp>
      <p:pic>
        <p:nvPicPr>
          <p:cNvPr id="5" name="Picture 4">
            <a:extLst>
              <a:ext uri="{FF2B5EF4-FFF2-40B4-BE49-F238E27FC236}">
                <a16:creationId xmlns:a16="http://schemas.microsoft.com/office/drawing/2014/main" id="{287E8A00-75A2-499F-BCBC-C442D1AEF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30053" y="3011037"/>
            <a:ext cx="6402439" cy="3664906"/>
          </a:xfrm>
          <a:prstGeom prst="rect">
            <a:avLst/>
          </a:prstGeom>
        </p:spPr>
      </p:pic>
      <p:sp>
        <p:nvSpPr>
          <p:cNvPr id="12" name="Rectangle 11">
            <a:extLst>
              <a:ext uri="{FF2B5EF4-FFF2-40B4-BE49-F238E27FC236}">
                <a16:creationId xmlns:a16="http://schemas.microsoft.com/office/drawing/2014/main" id="{215EF0B6-F70B-4A8E-90D0-47380BF74661}"/>
              </a:ext>
            </a:extLst>
          </p:cNvPr>
          <p:cNvSpPr/>
          <p:nvPr/>
        </p:nvSpPr>
        <p:spPr>
          <a:xfrm>
            <a:off x="791250" y="2581511"/>
            <a:ext cx="6402440" cy="375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Number of non-judge staff per 100 000 inhabitants compared to the number of professional</a:t>
            </a:r>
          </a:p>
          <a:p>
            <a:r>
              <a:rPr lang="en-US" sz="1200" b="1" dirty="0">
                <a:solidFill>
                  <a:schemeClr val="bg1"/>
                </a:solidFill>
              </a:rPr>
              <a:t>judges per 100 000 inhabitants; number of non-judge staff per professional judge</a:t>
            </a:r>
            <a:endParaRPr lang="en-GB" sz="1200" b="1" dirty="0">
              <a:solidFill>
                <a:schemeClr val="bg1"/>
              </a:solidFill>
            </a:endParaRPr>
          </a:p>
        </p:txBody>
      </p:sp>
      <p:sp>
        <p:nvSpPr>
          <p:cNvPr id="13" name="Rectangle 12">
            <a:extLst>
              <a:ext uri="{FF2B5EF4-FFF2-40B4-BE49-F238E27FC236}">
                <a16:creationId xmlns:a16="http://schemas.microsoft.com/office/drawing/2014/main" id="{D6841C07-410B-436F-B8E4-D3432A4AEA06}"/>
              </a:ext>
            </a:extLst>
          </p:cNvPr>
          <p:cNvSpPr/>
          <p:nvPr/>
        </p:nvSpPr>
        <p:spPr>
          <a:xfrm>
            <a:off x="755576" y="6525344"/>
            <a:ext cx="99992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3.13</a:t>
            </a:r>
            <a:endParaRPr lang="en-GB" sz="1000" dirty="0"/>
          </a:p>
        </p:txBody>
      </p:sp>
      <p:grpSp>
        <p:nvGrpSpPr>
          <p:cNvPr id="3" name="Group 2">
            <a:extLst>
              <a:ext uri="{FF2B5EF4-FFF2-40B4-BE49-F238E27FC236}">
                <a16:creationId xmlns:a16="http://schemas.microsoft.com/office/drawing/2014/main" id="{95990115-BA86-49AD-BAC7-00D2846AAAC2}"/>
              </a:ext>
            </a:extLst>
          </p:cNvPr>
          <p:cNvGrpSpPr/>
          <p:nvPr/>
        </p:nvGrpSpPr>
        <p:grpSpPr>
          <a:xfrm>
            <a:off x="6804248" y="2204864"/>
            <a:ext cx="2469487" cy="3513241"/>
            <a:chOff x="6896437" y="2836012"/>
            <a:chExt cx="2469487" cy="3513241"/>
          </a:xfrm>
        </p:grpSpPr>
        <p:grpSp>
          <p:nvGrpSpPr>
            <p:cNvPr id="14" name="Group 13">
              <a:extLst>
                <a:ext uri="{FF2B5EF4-FFF2-40B4-BE49-F238E27FC236}">
                  <a16:creationId xmlns:a16="http://schemas.microsoft.com/office/drawing/2014/main" id="{F328A0D5-AC8D-4E5B-9065-AF478102485D}"/>
                </a:ext>
              </a:extLst>
            </p:cNvPr>
            <p:cNvGrpSpPr/>
            <p:nvPr/>
          </p:nvGrpSpPr>
          <p:grpSpPr>
            <a:xfrm>
              <a:off x="6896437" y="2836012"/>
              <a:ext cx="2247563" cy="2084769"/>
              <a:chOff x="1043608" y="3418052"/>
              <a:chExt cx="2736304" cy="3384046"/>
            </a:xfrm>
          </p:grpSpPr>
          <p:sp>
            <p:nvSpPr>
              <p:cNvPr id="15" name="Rectangle 14">
                <a:extLst>
                  <a:ext uri="{FF2B5EF4-FFF2-40B4-BE49-F238E27FC236}">
                    <a16:creationId xmlns:a16="http://schemas.microsoft.com/office/drawing/2014/main" id="{FA718477-8035-4BD9-9B12-EECC5A924D7C}"/>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3,9</a:t>
                </a:r>
                <a:endParaRPr lang="en-GB" sz="7200" dirty="0"/>
              </a:p>
            </p:txBody>
          </p:sp>
          <p:sp>
            <p:nvSpPr>
              <p:cNvPr id="16" name="Rectangle 15">
                <a:extLst>
                  <a:ext uri="{FF2B5EF4-FFF2-40B4-BE49-F238E27FC236}">
                    <a16:creationId xmlns:a16="http://schemas.microsoft.com/office/drawing/2014/main" id="{0346788D-8A7B-41F3-A288-9871A7BE4D6B}"/>
                  </a:ext>
                </a:extLst>
              </p:cNvPr>
              <p:cNvSpPr/>
              <p:nvPr/>
            </p:nvSpPr>
            <p:spPr>
              <a:xfrm>
                <a:off x="1806779" y="5038232"/>
                <a:ext cx="1617183"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1400" dirty="0"/>
                  <a:t>Ratio between non – judge staff and professional judges</a:t>
                </a:r>
              </a:p>
              <a:p>
                <a:endParaRPr lang="en-GB" sz="1400" dirty="0"/>
              </a:p>
              <a:p>
                <a:endParaRPr lang="en-GB" sz="1400" dirty="0"/>
              </a:p>
              <a:p>
                <a:endParaRPr lang="en-GB" sz="1400" dirty="0"/>
              </a:p>
            </p:txBody>
          </p:sp>
        </p:grpSp>
        <p:grpSp>
          <p:nvGrpSpPr>
            <p:cNvPr id="17" name="Group 16">
              <a:extLst>
                <a:ext uri="{FF2B5EF4-FFF2-40B4-BE49-F238E27FC236}">
                  <a16:creationId xmlns:a16="http://schemas.microsoft.com/office/drawing/2014/main" id="{FFEFBAAC-B950-4187-B2F4-B5A5574E6149}"/>
                </a:ext>
              </a:extLst>
            </p:cNvPr>
            <p:cNvGrpSpPr/>
            <p:nvPr/>
          </p:nvGrpSpPr>
          <p:grpSpPr>
            <a:xfrm>
              <a:off x="7290165" y="4931316"/>
              <a:ext cx="2075759" cy="1417937"/>
              <a:chOff x="7466143" y="4898216"/>
              <a:chExt cx="2075759" cy="1417937"/>
            </a:xfrm>
          </p:grpSpPr>
          <p:sp>
            <p:nvSpPr>
              <p:cNvPr id="18" name="Rectangle 17">
                <a:extLst>
                  <a:ext uri="{FF2B5EF4-FFF2-40B4-BE49-F238E27FC236}">
                    <a16:creationId xmlns:a16="http://schemas.microsoft.com/office/drawing/2014/main" id="{9468DE4A-521B-450B-A90F-B75BCEF6E971}"/>
                  </a:ext>
                </a:extLst>
              </p:cNvPr>
              <p:cNvSpPr/>
              <p:nvPr/>
            </p:nvSpPr>
            <p:spPr>
              <a:xfrm>
                <a:off x="7466143" y="4898216"/>
                <a:ext cx="1533383" cy="1086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3200" dirty="0"/>
                  <a:t>1</a:t>
                </a:r>
                <a:r>
                  <a:rPr lang="en-GB" sz="1400" dirty="0"/>
                  <a:t> in Luxembourg</a:t>
                </a:r>
              </a:p>
              <a:p>
                <a:endParaRPr lang="en-GB" sz="1400" dirty="0"/>
              </a:p>
              <a:p>
                <a:r>
                  <a:rPr lang="en-GB" sz="2800" dirty="0"/>
                  <a:t>9,4</a:t>
                </a:r>
                <a:endParaRPr lang="en-GB" sz="1400" dirty="0"/>
              </a:p>
              <a:p>
                <a:endParaRPr lang="en-GB" sz="1400" dirty="0"/>
              </a:p>
              <a:p>
                <a:endParaRPr lang="en-GB" sz="1400" dirty="0"/>
              </a:p>
              <a:p>
                <a:endParaRPr lang="en-GB" sz="1400" dirty="0"/>
              </a:p>
            </p:txBody>
          </p:sp>
          <p:sp>
            <p:nvSpPr>
              <p:cNvPr id="19" name="Rectangle 18">
                <a:extLst>
                  <a:ext uri="{FF2B5EF4-FFF2-40B4-BE49-F238E27FC236}">
                    <a16:creationId xmlns:a16="http://schemas.microsoft.com/office/drawing/2014/main" id="{5EF0107B-6A07-4258-9B6D-70B2CBE252EF}"/>
                  </a:ext>
                </a:extLst>
              </p:cNvPr>
              <p:cNvSpPr/>
              <p:nvPr/>
            </p:nvSpPr>
            <p:spPr>
              <a:xfrm>
                <a:off x="8008519" y="5634652"/>
                <a:ext cx="1533383" cy="681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1400" dirty="0"/>
                  <a:t>in Malta and Northern Ireland</a:t>
                </a:r>
              </a:p>
              <a:p>
                <a:endParaRPr lang="en-GB" sz="1400" dirty="0"/>
              </a:p>
              <a:p>
                <a:endParaRPr lang="en-GB" sz="1400" dirty="0"/>
              </a:p>
              <a:p>
                <a:endParaRPr lang="en-GB" sz="1400" dirty="0"/>
              </a:p>
            </p:txBody>
          </p:sp>
        </p:grpSp>
      </p:grpSp>
      <p:sp>
        <p:nvSpPr>
          <p:cNvPr id="20" name="Rectangle 19">
            <a:extLst>
              <a:ext uri="{FF2B5EF4-FFF2-40B4-BE49-F238E27FC236}">
                <a16:creationId xmlns:a16="http://schemas.microsoft.com/office/drawing/2014/main" id="{BB2F880E-6686-4B62-812B-3A247C04CA59}"/>
              </a:ext>
            </a:extLst>
          </p:cNvPr>
          <p:cNvSpPr/>
          <p:nvPr/>
        </p:nvSpPr>
        <p:spPr>
          <a:xfrm>
            <a:off x="7175453" y="5385012"/>
            <a:ext cx="1826426" cy="1086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3200" dirty="0"/>
              <a:t>15</a:t>
            </a:r>
            <a:endParaRPr lang="it-IT" sz="1400" dirty="0"/>
          </a:p>
          <a:p>
            <a:endParaRPr lang="it-IT" sz="1400" dirty="0"/>
          </a:p>
          <a:p>
            <a:endParaRPr lang="en-GB" sz="1400" dirty="0"/>
          </a:p>
        </p:txBody>
      </p:sp>
      <p:sp>
        <p:nvSpPr>
          <p:cNvPr id="21" name="Rectangle 20">
            <a:extLst>
              <a:ext uri="{FF2B5EF4-FFF2-40B4-BE49-F238E27FC236}">
                <a16:creationId xmlns:a16="http://schemas.microsoft.com/office/drawing/2014/main" id="{AA79E043-72F7-4329-96F2-E339B2AE1995}"/>
              </a:ext>
            </a:extLst>
          </p:cNvPr>
          <p:cNvSpPr/>
          <p:nvPr/>
        </p:nvSpPr>
        <p:spPr>
          <a:xfrm>
            <a:off x="7607500" y="5984194"/>
            <a:ext cx="1529414" cy="424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European States have set up </a:t>
            </a:r>
            <a:r>
              <a:rPr lang="en-GB" sz="1400" dirty="0" err="1"/>
              <a:t>Rechtspfleger</a:t>
            </a:r>
            <a:endParaRPr lang="en-GB" sz="1400" dirty="0"/>
          </a:p>
        </p:txBody>
      </p:sp>
    </p:spTree>
    <p:extLst>
      <p:ext uri="{BB962C8B-B14F-4D97-AF65-F5344CB8AC3E}">
        <p14:creationId xmlns:p14="http://schemas.microsoft.com/office/powerpoint/2010/main" val="3503005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33F711-3189-4650-BB48-B9BF68EAC0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59562" y="2461581"/>
            <a:ext cx="5327669" cy="3961405"/>
          </a:xfrm>
          <a:prstGeom prst="rect">
            <a:avLst/>
          </a:prstGeom>
        </p:spPr>
      </p:pic>
      <p:sp>
        <p:nvSpPr>
          <p:cNvPr id="2" name="Slide Number Placeholder 1">
            <a:extLst>
              <a:ext uri="{FF2B5EF4-FFF2-40B4-BE49-F238E27FC236}">
                <a16:creationId xmlns:a16="http://schemas.microsoft.com/office/drawing/2014/main" id="{EFF98B26-FDD1-42A3-9D39-72726487A56E}"/>
              </a:ext>
            </a:extLst>
          </p:cNvPr>
          <p:cNvSpPr>
            <a:spLocks noGrp="1"/>
          </p:cNvSpPr>
          <p:nvPr>
            <p:ph type="sldNum" sz="quarter" idx="12"/>
          </p:nvPr>
        </p:nvSpPr>
        <p:spPr/>
        <p:txBody>
          <a:bodyPr/>
          <a:lstStyle/>
          <a:p>
            <a:fld id="{59A7BB8B-FA3E-48E1-9F4E-D57EC426F849}" type="slidenum">
              <a:rPr lang="fr-FR" smtClean="0"/>
              <a:t>17</a:t>
            </a:fld>
            <a:endParaRPr lang="fr-FR"/>
          </a:p>
        </p:txBody>
      </p:sp>
      <p:sp>
        <p:nvSpPr>
          <p:cNvPr id="3" name="Rectangle 2">
            <a:extLst>
              <a:ext uri="{FF2B5EF4-FFF2-40B4-BE49-F238E27FC236}">
                <a16:creationId xmlns:a16="http://schemas.microsoft.com/office/drawing/2014/main" id="{73932ED9-7888-46E1-B326-9C7DF72BE10B}"/>
              </a:ext>
            </a:extLst>
          </p:cNvPr>
          <p:cNvSpPr/>
          <p:nvPr/>
        </p:nvSpPr>
        <p:spPr>
          <a:xfrm>
            <a:off x="1054825" y="1142482"/>
            <a:ext cx="4786066" cy="864096"/>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JUSTICE PROFESSIONALS: Prosecutors</a:t>
            </a:r>
            <a:endParaRPr lang="en-GB" sz="3200" b="1" dirty="0"/>
          </a:p>
        </p:txBody>
      </p:sp>
      <p:grpSp>
        <p:nvGrpSpPr>
          <p:cNvPr id="7" name="Group 6">
            <a:extLst>
              <a:ext uri="{FF2B5EF4-FFF2-40B4-BE49-F238E27FC236}">
                <a16:creationId xmlns:a16="http://schemas.microsoft.com/office/drawing/2014/main" id="{2CD6FB2F-7836-4019-A580-ED9C20C685FF}"/>
              </a:ext>
            </a:extLst>
          </p:cNvPr>
          <p:cNvGrpSpPr/>
          <p:nvPr/>
        </p:nvGrpSpPr>
        <p:grpSpPr>
          <a:xfrm>
            <a:off x="-469918" y="5261728"/>
            <a:ext cx="3307778" cy="1094622"/>
            <a:chOff x="542751" y="3296608"/>
            <a:chExt cx="3913238" cy="1863069"/>
          </a:xfrm>
        </p:grpSpPr>
        <p:sp>
          <p:nvSpPr>
            <p:cNvPr id="8" name="Rectangle 7">
              <a:extLst>
                <a:ext uri="{FF2B5EF4-FFF2-40B4-BE49-F238E27FC236}">
                  <a16:creationId xmlns:a16="http://schemas.microsoft.com/office/drawing/2014/main" id="{24FE4767-8EC1-4C40-B8B2-6619C8D5778F}"/>
                </a:ext>
              </a:extLst>
            </p:cNvPr>
            <p:cNvSpPr/>
            <p:nvPr/>
          </p:nvSpPr>
          <p:spPr>
            <a:xfrm>
              <a:off x="542751" y="3418052"/>
              <a:ext cx="3237161"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t>11,8</a:t>
              </a:r>
              <a:endParaRPr lang="en-GB" sz="5400" dirty="0"/>
            </a:p>
          </p:txBody>
        </p:sp>
        <p:sp>
          <p:nvSpPr>
            <p:cNvPr id="9" name="Rectangle 8">
              <a:extLst>
                <a:ext uri="{FF2B5EF4-FFF2-40B4-BE49-F238E27FC236}">
                  <a16:creationId xmlns:a16="http://schemas.microsoft.com/office/drawing/2014/main" id="{8F8E1631-3B90-4A0E-BE4B-237C6C3954B9}"/>
                </a:ext>
              </a:extLst>
            </p:cNvPr>
            <p:cNvSpPr/>
            <p:nvPr/>
          </p:nvSpPr>
          <p:spPr>
            <a:xfrm>
              <a:off x="2838804" y="3296608"/>
              <a:ext cx="1617185" cy="1863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1400" dirty="0"/>
                <a:t>Prosecutors per 100 000 inhabitants</a:t>
              </a:r>
            </a:p>
            <a:p>
              <a:endParaRPr lang="it-IT" sz="1400" dirty="0"/>
            </a:p>
            <a:p>
              <a:endParaRPr lang="en-GB" sz="1400" dirty="0"/>
            </a:p>
          </p:txBody>
        </p:sp>
      </p:grpSp>
      <p:grpSp>
        <p:nvGrpSpPr>
          <p:cNvPr id="11" name="Group 10">
            <a:extLst>
              <a:ext uri="{FF2B5EF4-FFF2-40B4-BE49-F238E27FC236}">
                <a16:creationId xmlns:a16="http://schemas.microsoft.com/office/drawing/2014/main" id="{5D68AC57-9DE8-452E-A9E3-49363C04F969}"/>
              </a:ext>
            </a:extLst>
          </p:cNvPr>
          <p:cNvGrpSpPr/>
          <p:nvPr/>
        </p:nvGrpSpPr>
        <p:grpSpPr>
          <a:xfrm>
            <a:off x="138607" y="1907971"/>
            <a:ext cx="2941636" cy="2077200"/>
            <a:chOff x="1205852" y="1963014"/>
            <a:chExt cx="2941636" cy="2702097"/>
          </a:xfrm>
        </p:grpSpPr>
        <p:sp>
          <p:nvSpPr>
            <p:cNvPr id="12" name="Rectangle 11">
              <a:extLst>
                <a:ext uri="{FF2B5EF4-FFF2-40B4-BE49-F238E27FC236}">
                  <a16:creationId xmlns:a16="http://schemas.microsoft.com/office/drawing/2014/main" id="{9833670C-9FBA-4C3A-9799-C7BB5954BCFA}"/>
                </a:ext>
              </a:extLst>
            </p:cNvPr>
            <p:cNvSpPr/>
            <p:nvPr/>
          </p:nvSpPr>
          <p:spPr>
            <a:xfrm>
              <a:off x="1205852" y="3044931"/>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20+7+18</a:t>
              </a:r>
              <a:r>
                <a:rPr lang="it-IT" sz="1100" dirty="0"/>
                <a:t> </a:t>
              </a:r>
              <a:r>
                <a:rPr lang="it-IT" sz="2000" dirty="0"/>
                <a:t>States</a:t>
              </a:r>
              <a:endParaRPr lang="en-GB" sz="2000" dirty="0"/>
            </a:p>
          </p:txBody>
        </p:sp>
        <p:sp>
          <p:nvSpPr>
            <p:cNvPr id="13" name="Rectangle 12">
              <a:extLst>
                <a:ext uri="{FF2B5EF4-FFF2-40B4-BE49-F238E27FC236}">
                  <a16:creationId xmlns:a16="http://schemas.microsoft.com/office/drawing/2014/main" id="{9788B954-848D-4184-BF5F-0494D6336312}"/>
                </a:ext>
              </a:extLst>
            </p:cNvPr>
            <p:cNvSpPr/>
            <p:nvPr/>
          </p:nvSpPr>
          <p:spPr>
            <a:xfrm>
              <a:off x="1247217" y="1963014"/>
              <a:ext cx="2900271" cy="1407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Independent status as a separate entity or functional independence as part of the executive or judicial power</a:t>
              </a:r>
              <a:endParaRPr lang="it-IT" sz="1400" dirty="0"/>
            </a:p>
          </p:txBody>
        </p:sp>
      </p:grpSp>
      <p:grpSp>
        <p:nvGrpSpPr>
          <p:cNvPr id="14" name="Group 13">
            <a:extLst>
              <a:ext uri="{FF2B5EF4-FFF2-40B4-BE49-F238E27FC236}">
                <a16:creationId xmlns:a16="http://schemas.microsoft.com/office/drawing/2014/main" id="{6A4A5DD2-7B0D-4E97-B3E7-241F6CC55C86}"/>
              </a:ext>
            </a:extLst>
          </p:cNvPr>
          <p:cNvGrpSpPr/>
          <p:nvPr/>
        </p:nvGrpSpPr>
        <p:grpSpPr>
          <a:xfrm>
            <a:off x="-108520" y="4168767"/>
            <a:ext cx="2880319" cy="909363"/>
            <a:chOff x="322058" y="3323993"/>
            <a:chExt cx="4280639" cy="1863069"/>
          </a:xfrm>
        </p:grpSpPr>
        <p:sp>
          <p:nvSpPr>
            <p:cNvPr id="15" name="Rectangle 14">
              <a:extLst>
                <a:ext uri="{FF2B5EF4-FFF2-40B4-BE49-F238E27FC236}">
                  <a16:creationId xmlns:a16="http://schemas.microsoft.com/office/drawing/2014/main" id="{54B00A98-1837-43B4-B040-CCC20DA3B116}"/>
                </a:ext>
              </a:extLst>
            </p:cNvPr>
            <p:cNvSpPr/>
            <p:nvPr/>
          </p:nvSpPr>
          <p:spPr>
            <a:xfrm>
              <a:off x="322058" y="3418052"/>
              <a:ext cx="3457853"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t>3,1</a:t>
              </a:r>
              <a:endParaRPr lang="en-GB" sz="5400" dirty="0"/>
            </a:p>
          </p:txBody>
        </p:sp>
        <p:sp>
          <p:nvSpPr>
            <p:cNvPr id="16" name="Rectangle 15">
              <a:extLst>
                <a:ext uri="{FF2B5EF4-FFF2-40B4-BE49-F238E27FC236}">
                  <a16:creationId xmlns:a16="http://schemas.microsoft.com/office/drawing/2014/main" id="{B13CB01A-71A1-4233-A745-F8B3C4E6A542}"/>
                </a:ext>
              </a:extLst>
            </p:cNvPr>
            <p:cNvSpPr/>
            <p:nvPr/>
          </p:nvSpPr>
          <p:spPr>
            <a:xfrm>
              <a:off x="2722633" y="3323993"/>
              <a:ext cx="1880064" cy="1863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pPr lvl="0"/>
              <a:r>
                <a:rPr lang="it-IT" sz="1400" dirty="0"/>
                <a:t>Received cases per 100 inhabitants</a:t>
              </a:r>
              <a:endParaRPr lang="en-GB" sz="1400" dirty="0"/>
            </a:p>
            <a:p>
              <a:endParaRPr lang="it-IT" sz="1400" dirty="0"/>
            </a:p>
            <a:p>
              <a:endParaRPr lang="en-GB" sz="1400" dirty="0"/>
            </a:p>
          </p:txBody>
        </p:sp>
      </p:grpSp>
      <p:sp>
        <p:nvSpPr>
          <p:cNvPr id="17" name="Rectangle 16">
            <a:extLst>
              <a:ext uri="{FF2B5EF4-FFF2-40B4-BE49-F238E27FC236}">
                <a16:creationId xmlns:a16="http://schemas.microsoft.com/office/drawing/2014/main" id="{DB4341F7-B2EE-4381-AA4F-503633D2FB00}"/>
              </a:ext>
            </a:extLst>
          </p:cNvPr>
          <p:cNvSpPr/>
          <p:nvPr/>
        </p:nvSpPr>
        <p:spPr>
          <a:xfrm>
            <a:off x="8767010" y="5387056"/>
            <a:ext cx="216024" cy="1096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solidFill>
                  <a:schemeClr val="bg1"/>
                </a:solidFill>
              </a:rPr>
              <a:t>Map 3.19</a:t>
            </a:r>
            <a:endParaRPr lang="en-GB" sz="1000" dirty="0">
              <a:solidFill>
                <a:schemeClr val="bg1"/>
              </a:solidFill>
            </a:endParaRPr>
          </a:p>
        </p:txBody>
      </p:sp>
    </p:spTree>
    <p:extLst>
      <p:ext uri="{BB962C8B-B14F-4D97-AF65-F5344CB8AC3E}">
        <p14:creationId xmlns:p14="http://schemas.microsoft.com/office/powerpoint/2010/main" val="1878437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A0EB6-0FFE-42B9-BD37-B31553A31B36}"/>
              </a:ext>
            </a:extLst>
          </p:cNvPr>
          <p:cNvSpPr>
            <a:spLocks noGrp="1"/>
          </p:cNvSpPr>
          <p:nvPr>
            <p:ph type="sldNum" sz="quarter" idx="12"/>
          </p:nvPr>
        </p:nvSpPr>
        <p:spPr/>
        <p:txBody>
          <a:bodyPr/>
          <a:lstStyle/>
          <a:p>
            <a:fld id="{59A7BB8B-FA3E-48E1-9F4E-D57EC426F849}" type="slidenum">
              <a:rPr lang="fr-FR" smtClean="0"/>
              <a:t>18</a:t>
            </a:fld>
            <a:endParaRPr lang="fr-FR"/>
          </a:p>
        </p:txBody>
      </p:sp>
      <p:sp>
        <p:nvSpPr>
          <p:cNvPr id="4" name="Rectangle 3">
            <a:extLst>
              <a:ext uri="{FF2B5EF4-FFF2-40B4-BE49-F238E27FC236}">
                <a16:creationId xmlns:a16="http://schemas.microsoft.com/office/drawing/2014/main" id="{AF9D2AA1-B5B8-49B2-8F32-8F283DE69FED}"/>
              </a:ext>
            </a:extLst>
          </p:cNvPr>
          <p:cNvSpPr/>
          <p:nvPr/>
        </p:nvSpPr>
        <p:spPr>
          <a:xfrm>
            <a:off x="1514126" y="1556792"/>
            <a:ext cx="478606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JUSTICE PROFESSIONALS: </a:t>
            </a:r>
          </a:p>
          <a:p>
            <a:r>
              <a:rPr lang="it-IT" sz="3200" b="1" dirty="0"/>
              <a:t>Non-prosecutor staff</a:t>
            </a:r>
            <a:endParaRPr lang="en-GB" sz="3200" b="1" dirty="0"/>
          </a:p>
        </p:txBody>
      </p:sp>
      <p:pic>
        <p:nvPicPr>
          <p:cNvPr id="5" name="Picture 4">
            <a:extLst>
              <a:ext uri="{FF2B5EF4-FFF2-40B4-BE49-F238E27FC236}">
                <a16:creationId xmlns:a16="http://schemas.microsoft.com/office/drawing/2014/main" id="{287E8A00-75A2-499F-BCBC-C442D1AEFA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55537" y="2936512"/>
            <a:ext cx="4476893" cy="3783969"/>
          </a:xfrm>
          <a:prstGeom prst="rect">
            <a:avLst/>
          </a:prstGeom>
        </p:spPr>
      </p:pic>
      <p:sp>
        <p:nvSpPr>
          <p:cNvPr id="12" name="Rectangle 11">
            <a:extLst>
              <a:ext uri="{FF2B5EF4-FFF2-40B4-BE49-F238E27FC236}">
                <a16:creationId xmlns:a16="http://schemas.microsoft.com/office/drawing/2014/main" id="{215EF0B6-F70B-4A8E-90D0-47380BF74661}"/>
              </a:ext>
            </a:extLst>
          </p:cNvPr>
          <p:cNvSpPr/>
          <p:nvPr/>
        </p:nvSpPr>
        <p:spPr>
          <a:xfrm>
            <a:off x="791250" y="2581511"/>
            <a:ext cx="6402440" cy="375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Number of non-prosecutor staff per 100 000 inhabitants compared to the number of prosecutors per 100 000 inhabitants; number of non-prosecutor staff per prosecutor</a:t>
            </a:r>
            <a:endParaRPr lang="en-GB" sz="1200" b="1" dirty="0">
              <a:solidFill>
                <a:schemeClr val="bg1"/>
              </a:solidFill>
            </a:endParaRPr>
          </a:p>
        </p:txBody>
      </p:sp>
      <p:sp>
        <p:nvSpPr>
          <p:cNvPr id="13" name="Rectangle 12">
            <a:extLst>
              <a:ext uri="{FF2B5EF4-FFF2-40B4-BE49-F238E27FC236}">
                <a16:creationId xmlns:a16="http://schemas.microsoft.com/office/drawing/2014/main" id="{D6841C07-410B-436F-B8E4-D3432A4AEA06}"/>
              </a:ext>
            </a:extLst>
          </p:cNvPr>
          <p:cNvSpPr/>
          <p:nvPr/>
        </p:nvSpPr>
        <p:spPr>
          <a:xfrm>
            <a:off x="755576" y="6525344"/>
            <a:ext cx="99992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3.29</a:t>
            </a:r>
            <a:endParaRPr lang="en-GB" sz="1000" dirty="0"/>
          </a:p>
        </p:txBody>
      </p:sp>
      <p:grpSp>
        <p:nvGrpSpPr>
          <p:cNvPr id="3" name="Group 2">
            <a:extLst>
              <a:ext uri="{FF2B5EF4-FFF2-40B4-BE49-F238E27FC236}">
                <a16:creationId xmlns:a16="http://schemas.microsoft.com/office/drawing/2014/main" id="{95990115-BA86-49AD-BAC7-00D2846AAAC2}"/>
              </a:ext>
            </a:extLst>
          </p:cNvPr>
          <p:cNvGrpSpPr/>
          <p:nvPr/>
        </p:nvGrpSpPr>
        <p:grpSpPr>
          <a:xfrm>
            <a:off x="6804248" y="2204864"/>
            <a:ext cx="2469487" cy="3395057"/>
            <a:chOff x="6896437" y="2836012"/>
            <a:chExt cx="2469487" cy="3395057"/>
          </a:xfrm>
        </p:grpSpPr>
        <p:grpSp>
          <p:nvGrpSpPr>
            <p:cNvPr id="14" name="Group 13">
              <a:extLst>
                <a:ext uri="{FF2B5EF4-FFF2-40B4-BE49-F238E27FC236}">
                  <a16:creationId xmlns:a16="http://schemas.microsoft.com/office/drawing/2014/main" id="{F328A0D5-AC8D-4E5B-9065-AF478102485D}"/>
                </a:ext>
              </a:extLst>
            </p:cNvPr>
            <p:cNvGrpSpPr/>
            <p:nvPr/>
          </p:nvGrpSpPr>
          <p:grpSpPr>
            <a:xfrm>
              <a:off x="6896437" y="2836012"/>
              <a:ext cx="2247563" cy="2084769"/>
              <a:chOff x="1043608" y="3418052"/>
              <a:chExt cx="2736304" cy="3384046"/>
            </a:xfrm>
          </p:grpSpPr>
          <p:sp>
            <p:nvSpPr>
              <p:cNvPr id="15" name="Rectangle 14">
                <a:extLst>
                  <a:ext uri="{FF2B5EF4-FFF2-40B4-BE49-F238E27FC236}">
                    <a16:creationId xmlns:a16="http://schemas.microsoft.com/office/drawing/2014/main" id="{FA718477-8035-4BD9-9B12-EECC5A924D7C}"/>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1,3</a:t>
                </a:r>
                <a:endParaRPr lang="en-GB" sz="7200" dirty="0"/>
              </a:p>
            </p:txBody>
          </p:sp>
          <p:sp>
            <p:nvSpPr>
              <p:cNvPr id="16" name="Rectangle 15">
                <a:extLst>
                  <a:ext uri="{FF2B5EF4-FFF2-40B4-BE49-F238E27FC236}">
                    <a16:creationId xmlns:a16="http://schemas.microsoft.com/office/drawing/2014/main" id="{0346788D-8A7B-41F3-A288-9871A7BE4D6B}"/>
                  </a:ext>
                </a:extLst>
              </p:cNvPr>
              <p:cNvSpPr/>
              <p:nvPr/>
            </p:nvSpPr>
            <p:spPr>
              <a:xfrm>
                <a:off x="1806777" y="5038232"/>
                <a:ext cx="1779156"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1400" dirty="0"/>
                  <a:t>Ratio between non – prosecutor staff and prosecutors</a:t>
                </a:r>
              </a:p>
              <a:p>
                <a:endParaRPr lang="en-GB" sz="1400" dirty="0"/>
              </a:p>
              <a:p>
                <a:endParaRPr lang="en-GB" sz="1400" dirty="0"/>
              </a:p>
              <a:p>
                <a:endParaRPr lang="en-GB" sz="1400" dirty="0"/>
              </a:p>
            </p:txBody>
          </p:sp>
        </p:grpSp>
        <p:grpSp>
          <p:nvGrpSpPr>
            <p:cNvPr id="17" name="Group 16">
              <a:extLst>
                <a:ext uri="{FF2B5EF4-FFF2-40B4-BE49-F238E27FC236}">
                  <a16:creationId xmlns:a16="http://schemas.microsoft.com/office/drawing/2014/main" id="{FFEFBAAC-B950-4187-B2F4-B5A5574E6149}"/>
                </a:ext>
              </a:extLst>
            </p:cNvPr>
            <p:cNvGrpSpPr/>
            <p:nvPr/>
          </p:nvGrpSpPr>
          <p:grpSpPr>
            <a:xfrm>
              <a:off x="7290165" y="4931316"/>
              <a:ext cx="2075759" cy="1299753"/>
              <a:chOff x="7466143" y="4898216"/>
              <a:chExt cx="2075759" cy="1299753"/>
            </a:xfrm>
          </p:grpSpPr>
          <p:sp>
            <p:nvSpPr>
              <p:cNvPr id="18" name="Rectangle 17">
                <a:extLst>
                  <a:ext uri="{FF2B5EF4-FFF2-40B4-BE49-F238E27FC236}">
                    <a16:creationId xmlns:a16="http://schemas.microsoft.com/office/drawing/2014/main" id="{9468DE4A-521B-450B-A90F-B75BCEF6E971}"/>
                  </a:ext>
                </a:extLst>
              </p:cNvPr>
              <p:cNvSpPr/>
              <p:nvPr/>
            </p:nvSpPr>
            <p:spPr>
              <a:xfrm>
                <a:off x="7466143" y="4898216"/>
                <a:ext cx="1533383" cy="1086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3200" dirty="0"/>
                  <a:t>0,5</a:t>
                </a:r>
                <a:r>
                  <a:rPr lang="en-GB" sz="1400" dirty="0"/>
                  <a:t> in Sweden</a:t>
                </a:r>
              </a:p>
              <a:p>
                <a:endParaRPr lang="en-GB" sz="1400" dirty="0"/>
              </a:p>
              <a:p>
                <a:r>
                  <a:rPr lang="en-GB" sz="2800" dirty="0"/>
                  <a:t>4,2</a:t>
                </a:r>
                <a:endParaRPr lang="en-GB" sz="1400" dirty="0"/>
              </a:p>
              <a:p>
                <a:endParaRPr lang="en-GB" sz="1400" dirty="0"/>
              </a:p>
              <a:p>
                <a:endParaRPr lang="en-GB" sz="1400" dirty="0"/>
              </a:p>
              <a:p>
                <a:endParaRPr lang="en-GB" sz="1400" dirty="0"/>
              </a:p>
            </p:txBody>
          </p:sp>
          <p:sp>
            <p:nvSpPr>
              <p:cNvPr id="19" name="Rectangle 18">
                <a:extLst>
                  <a:ext uri="{FF2B5EF4-FFF2-40B4-BE49-F238E27FC236}">
                    <a16:creationId xmlns:a16="http://schemas.microsoft.com/office/drawing/2014/main" id="{5EF0107B-6A07-4258-9B6D-70B2CBE252EF}"/>
                  </a:ext>
                </a:extLst>
              </p:cNvPr>
              <p:cNvSpPr/>
              <p:nvPr/>
            </p:nvSpPr>
            <p:spPr>
              <a:xfrm>
                <a:off x="8008519" y="5516468"/>
                <a:ext cx="1533383" cy="681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a:p>
              <a:p>
                <a:endParaRPr lang="en-GB" sz="1400" dirty="0"/>
              </a:p>
              <a:p>
                <a:r>
                  <a:rPr lang="en-GB" sz="1400" dirty="0"/>
                  <a:t>in Netherlands</a:t>
                </a:r>
              </a:p>
              <a:p>
                <a:endParaRPr lang="en-GB" sz="1400" dirty="0"/>
              </a:p>
              <a:p>
                <a:endParaRPr lang="en-GB" sz="1400" dirty="0"/>
              </a:p>
              <a:p>
                <a:endParaRPr lang="en-GB" sz="1400" dirty="0"/>
              </a:p>
            </p:txBody>
          </p:sp>
        </p:grpSp>
      </p:grpSp>
    </p:spTree>
    <p:extLst>
      <p:ext uri="{BB962C8B-B14F-4D97-AF65-F5344CB8AC3E}">
        <p14:creationId xmlns:p14="http://schemas.microsoft.com/office/powerpoint/2010/main" val="292894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B4550-5F00-4240-A622-57B1B1365BC2}"/>
              </a:ext>
            </a:extLst>
          </p:cNvPr>
          <p:cNvSpPr>
            <a:spLocks noGrp="1"/>
          </p:cNvSpPr>
          <p:nvPr>
            <p:ph type="sldNum" sz="quarter" idx="12"/>
          </p:nvPr>
        </p:nvSpPr>
        <p:spPr/>
        <p:txBody>
          <a:bodyPr/>
          <a:lstStyle/>
          <a:p>
            <a:fld id="{59A7BB8B-FA3E-48E1-9F4E-D57EC426F849}" type="slidenum">
              <a:rPr lang="fr-FR" smtClean="0"/>
              <a:t>19</a:t>
            </a:fld>
            <a:endParaRPr lang="fr-FR"/>
          </a:p>
        </p:txBody>
      </p:sp>
      <p:sp>
        <p:nvSpPr>
          <p:cNvPr id="3" name="Rectangle 2">
            <a:extLst>
              <a:ext uri="{FF2B5EF4-FFF2-40B4-BE49-F238E27FC236}">
                <a16:creationId xmlns:a16="http://schemas.microsoft.com/office/drawing/2014/main" id="{7ED91BA9-FF59-40A9-903B-48A2A71C9315}"/>
              </a:ext>
            </a:extLst>
          </p:cNvPr>
          <p:cNvSpPr/>
          <p:nvPr/>
        </p:nvSpPr>
        <p:spPr>
          <a:xfrm>
            <a:off x="1494891" y="1598637"/>
            <a:ext cx="673028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GENDER EQUALITY: </a:t>
            </a:r>
          </a:p>
          <a:p>
            <a:r>
              <a:rPr lang="it-IT" sz="2800" b="1" dirty="0"/>
              <a:t>Professional Judges / Court presidents</a:t>
            </a:r>
            <a:endParaRPr lang="en-GB" sz="2800" b="1" dirty="0"/>
          </a:p>
        </p:txBody>
      </p:sp>
      <p:pic>
        <p:nvPicPr>
          <p:cNvPr id="4" name="Picture 3">
            <a:extLst>
              <a:ext uri="{FF2B5EF4-FFF2-40B4-BE49-F238E27FC236}">
                <a16:creationId xmlns:a16="http://schemas.microsoft.com/office/drawing/2014/main" id="{79346830-8E1A-4538-B4D1-43FB5EEF45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10391" y="2608250"/>
            <a:ext cx="4198240" cy="1993736"/>
          </a:xfrm>
          <a:prstGeom prst="rect">
            <a:avLst/>
          </a:prstGeom>
        </p:spPr>
      </p:pic>
      <p:sp>
        <p:nvSpPr>
          <p:cNvPr id="5" name="Rectangle 4">
            <a:extLst>
              <a:ext uri="{FF2B5EF4-FFF2-40B4-BE49-F238E27FC236}">
                <a16:creationId xmlns:a16="http://schemas.microsoft.com/office/drawing/2014/main" id="{C303B5D0-3F48-445E-8334-AA32E577692A}"/>
              </a:ext>
            </a:extLst>
          </p:cNvPr>
          <p:cNvSpPr/>
          <p:nvPr/>
        </p:nvSpPr>
        <p:spPr>
          <a:xfrm>
            <a:off x="4345454" y="2460318"/>
            <a:ext cx="3687081" cy="15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rPr>
              <a:t>Distribution of professional judges by gender and by </a:t>
            </a:r>
            <a:r>
              <a:rPr lang="en-GB" sz="1000" b="1" dirty="0">
                <a:solidFill>
                  <a:schemeClr val="bg1"/>
                </a:solidFill>
              </a:rPr>
              <a:t>instance</a:t>
            </a:r>
          </a:p>
        </p:txBody>
      </p:sp>
      <p:sp>
        <p:nvSpPr>
          <p:cNvPr id="7" name="Rectangle 6">
            <a:extLst>
              <a:ext uri="{FF2B5EF4-FFF2-40B4-BE49-F238E27FC236}">
                <a16:creationId xmlns:a16="http://schemas.microsoft.com/office/drawing/2014/main" id="{30AE91C7-ED9B-482F-963A-BD38BD457EF5}"/>
              </a:ext>
            </a:extLst>
          </p:cNvPr>
          <p:cNvSpPr/>
          <p:nvPr/>
        </p:nvSpPr>
        <p:spPr>
          <a:xfrm>
            <a:off x="4404451" y="4590476"/>
            <a:ext cx="3703378" cy="172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rPr>
              <a:t>Distribution of court presidents by gender and by </a:t>
            </a:r>
            <a:r>
              <a:rPr lang="en-GB" sz="1000" b="1" dirty="0">
                <a:solidFill>
                  <a:schemeClr val="bg1"/>
                </a:solidFill>
              </a:rPr>
              <a:t>instance</a:t>
            </a:r>
          </a:p>
        </p:txBody>
      </p:sp>
      <p:sp>
        <p:nvSpPr>
          <p:cNvPr id="10" name="Rectangle 9">
            <a:extLst>
              <a:ext uri="{FF2B5EF4-FFF2-40B4-BE49-F238E27FC236}">
                <a16:creationId xmlns:a16="http://schemas.microsoft.com/office/drawing/2014/main" id="{C275838D-7329-43FC-8F0B-289DF75CAE1F}"/>
              </a:ext>
            </a:extLst>
          </p:cNvPr>
          <p:cNvSpPr/>
          <p:nvPr/>
        </p:nvSpPr>
        <p:spPr>
          <a:xfrm>
            <a:off x="8772092" y="5751829"/>
            <a:ext cx="144016" cy="9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Figure 3.34</a:t>
            </a:r>
            <a:endParaRPr lang="en-GB" sz="1000" dirty="0"/>
          </a:p>
        </p:txBody>
      </p:sp>
      <p:sp>
        <p:nvSpPr>
          <p:cNvPr id="12" name="Rectangle 11">
            <a:extLst>
              <a:ext uri="{FF2B5EF4-FFF2-40B4-BE49-F238E27FC236}">
                <a16:creationId xmlns:a16="http://schemas.microsoft.com/office/drawing/2014/main" id="{B3618EB9-3BA3-4C07-BA7F-3A4ECFF58AF6}"/>
              </a:ext>
            </a:extLst>
          </p:cNvPr>
          <p:cNvSpPr/>
          <p:nvPr/>
        </p:nvSpPr>
        <p:spPr>
          <a:xfrm>
            <a:off x="8761495" y="3727134"/>
            <a:ext cx="144016" cy="949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Figure 3.31</a:t>
            </a:r>
            <a:endParaRPr lang="en-GB" sz="1000" dirty="0"/>
          </a:p>
        </p:txBody>
      </p:sp>
      <p:pic>
        <p:nvPicPr>
          <p:cNvPr id="9" name="Picture 8">
            <a:extLst>
              <a:ext uri="{FF2B5EF4-FFF2-40B4-BE49-F238E27FC236}">
                <a16:creationId xmlns:a16="http://schemas.microsoft.com/office/drawing/2014/main" id="{065F69DC-C001-4356-80E2-9B2E49E5046C}"/>
              </a:ext>
            </a:extLst>
          </p:cNvPr>
          <p:cNvPicPr>
            <a:picLocks/>
          </p:cNvPicPr>
          <p:nvPr/>
        </p:nvPicPr>
        <p:blipFill>
          <a:blip r:embed="rId4"/>
          <a:stretch>
            <a:fillRect/>
          </a:stretch>
        </p:blipFill>
        <p:spPr>
          <a:xfrm>
            <a:off x="4627216" y="4740608"/>
            <a:ext cx="4197600" cy="1994400"/>
          </a:xfrm>
          <a:prstGeom prst="rect">
            <a:avLst/>
          </a:prstGeom>
        </p:spPr>
      </p:pic>
      <p:grpSp>
        <p:nvGrpSpPr>
          <p:cNvPr id="22" name="Group 21">
            <a:extLst>
              <a:ext uri="{FF2B5EF4-FFF2-40B4-BE49-F238E27FC236}">
                <a16:creationId xmlns:a16="http://schemas.microsoft.com/office/drawing/2014/main" id="{B46D24EB-4CF8-4EA2-BE95-D29293324C23}"/>
              </a:ext>
            </a:extLst>
          </p:cNvPr>
          <p:cNvGrpSpPr/>
          <p:nvPr/>
        </p:nvGrpSpPr>
        <p:grpSpPr>
          <a:xfrm>
            <a:off x="135885" y="2944615"/>
            <a:ext cx="4235427" cy="3311264"/>
            <a:chOff x="135885" y="2944615"/>
            <a:chExt cx="4235427" cy="3311264"/>
          </a:xfrm>
        </p:grpSpPr>
        <p:pic>
          <p:nvPicPr>
            <p:cNvPr id="21" name="Picture 20">
              <a:extLst>
                <a:ext uri="{FF2B5EF4-FFF2-40B4-BE49-F238E27FC236}">
                  <a16:creationId xmlns:a16="http://schemas.microsoft.com/office/drawing/2014/main" id="{84027174-A44E-4FD6-8B8F-536E45CC1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35885" y="3448667"/>
              <a:ext cx="4147673" cy="2488603"/>
            </a:xfrm>
            <a:prstGeom prst="rect">
              <a:avLst/>
            </a:prstGeom>
          </p:spPr>
        </p:pic>
        <p:sp>
          <p:nvSpPr>
            <p:cNvPr id="15" name="Rectangle 14">
              <a:extLst>
                <a:ext uri="{FF2B5EF4-FFF2-40B4-BE49-F238E27FC236}">
                  <a16:creationId xmlns:a16="http://schemas.microsoft.com/office/drawing/2014/main" id="{376CDAED-389C-4C5C-94EB-A2F57EB341C8}"/>
                </a:ext>
              </a:extLst>
            </p:cNvPr>
            <p:cNvSpPr/>
            <p:nvPr/>
          </p:nvSpPr>
          <p:spPr>
            <a:xfrm>
              <a:off x="2696027" y="2944615"/>
              <a:ext cx="1675285" cy="1008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600" dirty="0"/>
                <a:t>56 % </a:t>
              </a:r>
            </a:p>
            <a:p>
              <a:pPr algn="ctr"/>
              <a:r>
                <a:rPr lang="en-US" dirty="0"/>
                <a:t>of female professional judges</a:t>
              </a:r>
            </a:p>
          </p:txBody>
        </p:sp>
        <p:sp>
          <p:nvSpPr>
            <p:cNvPr id="16" name="Rectangle 15">
              <a:extLst>
                <a:ext uri="{FF2B5EF4-FFF2-40B4-BE49-F238E27FC236}">
                  <a16:creationId xmlns:a16="http://schemas.microsoft.com/office/drawing/2014/main" id="{216EEB55-7D10-4F16-8CE2-79F9FF444052}"/>
                </a:ext>
              </a:extLst>
            </p:cNvPr>
            <p:cNvSpPr/>
            <p:nvPr/>
          </p:nvSpPr>
          <p:spPr>
            <a:xfrm>
              <a:off x="826591" y="5247778"/>
              <a:ext cx="1152125" cy="1008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600" dirty="0"/>
                <a:t>38 % </a:t>
              </a:r>
              <a:r>
                <a:rPr lang="en-US" dirty="0"/>
                <a:t>of female court presidents</a:t>
              </a:r>
            </a:p>
          </p:txBody>
        </p:sp>
        <p:cxnSp>
          <p:nvCxnSpPr>
            <p:cNvPr id="17" name="Straight Arrow Connector 16">
              <a:extLst>
                <a:ext uri="{FF2B5EF4-FFF2-40B4-BE49-F238E27FC236}">
                  <a16:creationId xmlns:a16="http://schemas.microsoft.com/office/drawing/2014/main" id="{F468F112-4022-43F2-AE22-9E63EB00F285}"/>
                </a:ext>
              </a:extLst>
            </p:cNvPr>
            <p:cNvCxnSpPr>
              <a:cxnSpLocks/>
              <a:stCxn id="16" idx="0"/>
            </p:cNvCxnSpPr>
            <p:nvPr/>
          </p:nvCxnSpPr>
          <p:spPr>
            <a:xfrm flipV="1">
              <a:off x="1402654" y="4738880"/>
              <a:ext cx="288033" cy="50889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5E0ED5D8-33A6-44FD-A781-BBD11A12C2BA}"/>
              </a:ext>
            </a:extLst>
          </p:cNvPr>
          <p:cNvSpPr/>
          <p:nvPr/>
        </p:nvSpPr>
        <p:spPr>
          <a:xfrm>
            <a:off x="2265404" y="5998908"/>
            <a:ext cx="2319166" cy="455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t>Glass celling still exists!</a:t>
            </a:r>
          </a:p>
        </p:txBody>
      </p:sp>
    </p:spTree>
    <p:extLst>
      <p:ext uri="{BB962C8B-B14F-4D97-AF65-F5344CB8AC3E}">
        <p14:creationId xmlns:p14="http://schemas.microsoft.com/office/powerpoint/2010/main" val="4142469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74F119-734F-43E6-816D-260681FEAF79}"/>
              </a:ext>
            </a:extLst>
          </p:cNvPr>
          <p:cNvSpPr>
            <a:spLocks noGrp="1"/>
          </p:cNvSpPr>
          <p:nvPr>
            <p:ph type="sldNum" sz="quarter" idx="12"/>
          </p:nvPr>
        </p:nvSpPr>
        <p:spPr/>
        <p:txBody>
          <a:bodyPr/>
          <a:lstStyle/>
          <a:p>
            <a:fld id="{59A7BB8B-FA3E-48E1-9F4E-D57EC426F849}" type="slidenum">
              <a:rPr lang="fr-FR" smtClean="0"/>
              <a:t>2</a:t>
            </a:fld>
            <a:endParaRPr lang="fr-FR"/>
          </a:p>
        </p:txBody>
      </p:sp>
      <p:graphicFrame>
        <p:nvGraphicFramePr>
          <p:cNvPr id="14" name="Diagram 13">
            <a:extLst>
              <a:ext uri="{FF2B5EF4-FFF2-40B4-BE49-F238E27FC236}">
                <a16:creationId xmlns:a16="http://schemas.microsoft.com/office/drawing/2014/main" id="{59A7ADE9-A9F4-4EC9-92FE-3C4A794590D2}"/>
              </a:ext>
            </a:extLst>
          </p:cNvPr>
          <p:cNvGraphicFramePr/>
          <p:nvPr>
            <p:extLst>
              <p:ext uri="{D42A27DB-BD31-4B8C-83A1-F6EECF244321}">
                <p14:modId xmlns:p14="http://schemas.microsoft.com/office/powerpoint/2010/main" val="2562655309"/>
              </p:ext>
            </p:extLst>
          </p:nvPr>
        </p:nvGraphicFramePr>
        <p:xfrm>
          <a:off x="32123" y="1745658"/>
          <a:ext cx="7076358" cy="4975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5" name="Groupe 181">
            <a:extLst>
              <a:ext uri="{FF2B5EF4-FFF2-40B4-BE49-F238E27FC236}">
                <a16:creationId xmlns:a16="http://schemas.microsoft.com/office/drawing/2014/main" id="{683AF31D-2045-4B7B-BA06-E6D5CCA3DDA6}"/>
              </a:ext>
            </a:extLst>
          </p:cNvPr>
          <p:cNvGrpSpPr/>
          <p:nvPr/>
        </p:nvGrpSpPr>
        <p:grpSpPr>
          <a:xfrm>
            <a:off x="6804248" y="1954947"/>
            <a:ext cx="2866340" cy="1951131"/>
            <a:chOff x="90419" y="1518314"/>
            <a:chExt cx="2706926" cy="1716393"/>
          </a:xfrm>
        </p:grpSpPr>
        <p:sp>
          <p:nvSpPr>
            <p:cNvPr id="16" name="Zone de texte 2">
              <a:extLst>
                <a:ext uri="{FF2B5EF4-FFF2-40B4-BE49-F238E27FC236}">
                  <a16:creationId xmlns:a16="http://schemas.microsoft.com/office/drawing/2014/main" id="{B0302068-20EF-439D-B0AA-08B122AD76FF}"/>
                </a:ext>
              </a:extLst>
            </p:cNvPr>
            <p:cNvSpPr txBox="1">
              <a:spLocks noChangeArrowheads="1"/>
            </p:cNvSpPr>
            <p:nvPr/>
          </p:nvSpPr>
          <p:spPr bwMode="auto">
            <a:xfrm>
              <a:off x="90419" y="1518314"/>
              <a:ext cx="1656184" cy="1182939"/>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7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4</a:t>
              </a:r>
              <a:r>
                <a:rPr lang="en-GB" sz="7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6</a:t>
              </a:r>
              <a:endParaRPr lang="fr-FR" sz="48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17" name="Zone de texte 2">
              <a:extLst>
                <a:ext uri="{FF2B5EF4-FFF2-40B4-BE49-F238E27FC236}">
                  <a16:creationId xmlns:a16="http://schemas.microsoft.com/office/drawing/2014/main" id="{C51FD7CB-1F8B-42A8-A24C-D6830D2D8835}"/>
                </a:ext>
              </a:extLst>
            </p:cNvPr>
            <p:cNvSpPr txBox="1">
              <a:spLocks noChangeArrowheads="1"/>
            </p:cNvSpPr>
            <p:nvPr/>
          </p:nvSpPr>
          <p:spPr bwMode="auto">
            <a:xfrm>
              <a:off x="1178376" y="1682818"/>
              <a:ext cx="1091237" cy="85393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6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Member </a:t>
              </a:r>
              <a:br>
                <a:rPr lang="en-GB" sz="16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br>
              <a:r>
                <a:rPr lang="en-GB" sz="16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states and entities</a:t>
              </a:r>
              <a:endParaRPr lang="fr-FR" sz="16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p:txBody>
        </p:sp>
        <p:sp>
          <p:nvSpPr>
            <p:cNvPr id="18" name="Zone de texte 2">
              <a:extLst>
                <a:ext uri="{FF2B5EF4-FFF2-40B4-BE49-F238E27FC236}">
                  <a16:creationId xmlns:a16="http://schemas.microsoft.com/office/drawing/2014/main" id="{9A446ECD-4C52-416B-AEA7-1A9CD78D6074}"/>
                </a:ext>
              </a:extLst>
            </p:cNvPr>
            <p:cNvSpPr txBox="1">
              <a:spLocks noChangeArrowheads="1"/>
            </p:cNvSpPr>
            <p:nvPr/>
          </p:nvSpPr>
          <p:spPr bwMode="auto">
            <a:xfrm>
              <a:off x="101239" y="2724915"/>
              <a:ext cx="2696106" cy="509792"/>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2400" b="1" dirty="0">
                  <a:solidFill>
                    <a:schemeClr val="bg1"/>
                  </a:solidFill>
                  <a:effectLst/>
                  <a:latin typeface="Arial" panose="020B0604020202020204" pitchFamily="34" charset="0"/>
                  <a:ea typeface="Calibri"/>
                  <a:cs typeface="Arial" panose="020B0604020202020204" pitchFamily="34" charset="0"/>
                </a:rPr>
                <a:t>+3 observers</a:t>
              </a:r>
              <a:endParaRPr lang="fr-FR" sz="1400" b="1" dirty="0">
                <a:solidFill>
                  <a:schemeClr val="bg1"/>
                </a:solidFill>
                <a:effectLst/>
                <a:latin typeface="Arial" panose="020B0604020202020204" pitchFamily="34" charset="0"/>
                <a:ea typeface="Calibri"/>
                <a:cs typeface="Arial" panose="020B0604020202020204" pitchFamily="34" charset="0"/>
              </a:endParaRPr>
            </a:p>
          </p:txBody>
        </p:sp>
      </p:grpSp>
      <p:grpSp>
        <p:nvGrpSpPr>
          <p:cNvPr id="19" name="Groupe 189">
            <a:extLst>
              <a:ext uri="{FF2B5EF4-FFF2-40B4-BE49-F238E27FC236}">
                <a16:creationId xmlns:a16="http://schemas.microsoft.com/office/drawing/2014/main" id="{8D508B16-B456-4A7B-9890-2590DDE4357A}"/>
              </a:ext>
            </a:extLst>
          </p:cNvPr>
          <p:cNvGrpSpPr/>
          <p:nvPr/>
        </p:nvGrpSpPr>
        <p:grpSpPr>
          <a:xfrm>
            <a:off x="6804248" y="4473495"/>
            <a:ext cx="2160239" cy="720080"/>
            <a:chOff x="1359426" y="4847200"/>
            <a:chExt cx="2160239" cy="720080"/>
          </a:xfrm>
        </p:grpSpPr>
        <p:sp>
          <p:nvSpPr>
            <p:cNvPr id="20" name="Zone de texte 2">
              <a:extLst>
                <a:ext uri="{FF2B5EF4-FFF2-40B4-BE49-F238E27FC236}">
                  <a16:creationId xmlns:a16="http://schemas.microsoft.com/office/drawing/2014/main" id="{9EB8A868-7AA7-495F-97F3-9CA448FC9F5B}"/>
                </a:ext>
              </a:extLst>
            </p:cNvPr>
            <p:cNvSpPr txBox="1">
              <a:spLocks noChangeArrowheads="1"/>
            </p:cNvSpPr>
            <p:nvPr/>
          </p:nvSpPr>
          <p:spPr bwMode="auto">
            <a:xfrm>
              <a:off x="1359426" y="4847200"/>
              <a:ext cx="1584176" cy="7200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48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a:t>
              </a:r>
              <a:r>
                <a:rPr lang="en-GB" sz="48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0</a:t>
              </a:r>
              <a:endParaRPr lang="fr-FR" sz="3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21" name="Zone de texte 2">
              <a:extLst>
                <a:ext uri="{FF2B5EF4-FFF2-40B4-BE49-F238E27FC236}">
                  <a16:creationId xmlns:a16="http://schemas.microsoft.com/office/drawing/2014/main" id="{30B74313-08DB-4FFA-A867-FE65AEF8F302}"/>
                </a:ext>
              </a:extLst>
            </p:cNvPr>
            <p:cNvSpPr txBox="1">
              <a:spLocks noChangeArrowheads="1"/>
            </p:cNvSpPr>
            <p:nvPr/>
          </p:nvSpPr>
          <p:spPr bwMode="auto">
            <a:xfrm>
              <a:off x="2076986" y="5033775"/>
              <a:ext cx="1442679" cy="48345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Months to collect, check and analyse data, to draft the report and to build the internet database</a:t>
              </a:r>
              <a:br>
                <a:rPr lang="fr-FR" sz="9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endPar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grpSp>
    </p:spTree>
    <p:extLst>
      <p:ext uri="{BB962C8B-B14F-4D97-AF65-F5344CB8AC3E}">
        <p14:creationId xmlns:p14="http://schemas.microsoft.com/office/powerpoint/2010/main" val="130524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3B4550-5F00-4240-A622-57B1B1365BC2}"/>
              </a:ext>
            </a:extLst>
          </p:cNvPr>
          <p:cNvSpPr>
            <a:spLocks noGrp="1"/>
          </p:cNvSpPr>
          <p:nvPr>
            <p:ph type="sldNum" sz="quarter" idx="12"/>
          </p:nvPr>
        </p:nvSpPr>
        <p:spPr/>
        <p:txBody>
          <a:bodyPr/>
          <a:lstStyle/>
          <a:p>
            <a:fld id="{59A7BB8B-FA3E-48E1-9F4E-D57EC426F849}" type="slidenum">
              <a:rPr lang="fr-FR" smtClean="0"/>
              <a:t>20</a:t>
            </a:fld>
            <a:endParaRPr lang="fr-FR"/>
          </a:p>
        </p:txBody>
      </p:sp>
      <p:sp>
        <p:nvSpPr>
          <p:cNvPr id="3" name="Rectangle 2">
            <a:extLst>
              <a:ext uri="{FF2B5EF4-FFF2-40B4-BE49-F238E27FC236}">
                <a16:creationId xmlns:a16="http://schemas.microsoft.com/office/drawing/2014/main" id="{7ED91BA9-FF59-40A9-903B-48A2A71C9315}"/>
              </a:ext>
            </a:extLst>
          </p:cNvPr>
          <p:cNvSpPr/>
          <p:nvPr/>
        </p:nvSpPr>
        <p:spPr>
          <a:xfrm>
            <a:off x="1514126" y="1628800"/>
            <a:ext cx="752237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GENDER EQUALITY: </a:t>
            </a:r>
          </a:p>
          <a:p>
            <a:r>
              <a:rPr lang="it-IT" sz="2800" b="1" dirty="0"/>
              <a:t>Prosecutors / Heads of prosecution offices</a:t>
            </a:r>
            <a:endParaRPr lang="en-GB" sz="2800" b="1" dirty="0"/>
          </a:p>
        </p:txBody>
      </p:sp>
      <p:pic>
        <p:nvPicPr>
          <p:cNvPr id="4" name="Picture 3">
            <a:extLst>
              <a:ext uri="{FF2B5EF4-FFF2-40B4-BE49-F238E27FC236}">
                <a16:creationId xmlns:a16="http://schemas.microsoft.com/office/drawing/2014/main" id="{56A8697D-CFF8-4AAA-BB3D-3ECFA30579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76056" y="2686841"/>
            <a:ext cx="3816424" cy="1817591"/>
          </a:xfrm>
          <a:prstGeom prst="rect">
            <a:avLst/>
          </a:prstGeom>
        </p:spPr>
      </p:pic>
      <p:sp>
        <p:nvSpPr>
          <p:cNvPr id="6" name="Rectangle 5">
            <a:extLst>
              <a:ext uri="{FF2B5EF4-FFF2-40B4-BE49-F238E27FC236}">
                <a16:creationId xmlns:a16="http://schemas.microsoft.com/office/drawing/2014/main" id="{7E0DA1B1-DEE7-4B8A-8AE0-07D2FC6D00C9}"/>
              </a:ext>
            </a:extLst>
          </p:cNvPr>
          <p:cNvSpPr/>
          <p:nvPr/>
        </p:nvSpPr>
        <p:spPr>
          <a:xfrm>
            <a:off x="4999719" y="2564904"/>
            <a:ext cx="3687081" cy="15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rPr>
              <a:t>Distribution of public prosecutors by gender and by </a:t>
            </a:r>
            <a:r>
              <a:rPr lang="en-GB" sz="1000" b="1" dirty="0">
                <a:solidFill>
                  <a:schemeClr val="bg1"/>
                </a:solidFill>
              </a:rPr>
              <a:t>instance</a:t>
            </a:r>
          </a:p>
        </p:txBody>
      </p:sp>
      <p:grpSp>
        <p:nvGrpSpPr>
          <p:cNvPr id="9" name="Group 8">
            <a:extLst>
              <a:ext uri="{FF2B5EF4-FFF2-40B4-BE49-F238E27FC236}">
                <a16:creationId xmlns:a16="http://schemas.microsoft.com/office/drawing/2014/main" id="{09F3FA7A-3ABA-41BA-ACE9-6B598957E846}"/>
              </a:ext>
            </a:extLst>
          </p:cNvPr>
          <p:cNvGrpSpPr/>
          <p:nvPr/>
        </p:nvGrpSpPr>
        <p:grpSpPr>
          <a:xfrm>
            <a:off x="5004048" y="4466869"/>
            <a:ext cx="3960440" cy="2110037"/>
            <a:chOff x="4973445" y="4466869"/>
            <a:chExt cx="3960440" cy="2110037"/>
          </a:xfrm>
        </p:grpSpPr>
        <p:pic>
          <p:nvPicPr>
            <p:cNvPr id="5" name="Picture 4">
              <a:extLst>
                <a:ext uri="{FF2B5EF4-FFF2-40B4-BE49-F238E27FC236}">
                  <a16:creationId xmlns:a16="http://schemas.microsoft.com/office/drawing/2014/main" id="{B271CCEB-C10D-4FBC-BE16-AE59A73BFC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45453" y="4790831"/>
              <a:ext cx="3847027" cy="1786075"/>
            </a:xfrm>
            <a:prstGeom prst="rect">
              <a:avLst/>
            </a:prstGeom>
          </p:spPr>
        </p:pic>
        <p:sp>
          <p:nvSpPr>
            <p:cNvPr id="7" name="Rectangle 6">
              <a:extLst>
                <a:ext uri="{FF2B5EF4-FFF2-40B4-BE49-F238E27FC236}">
                  <a16:creationId xmlns:a16="http://schemas.microsoft.com/office/drawing/2014/main" id="{AB7526C2-3E18-46DE-A939-C7AF660E22C8}"/>
                </a:ext>
              </a:extLst>
            </p:cNvPr>
            <p:cNvSpPr/>
            <p:nvPr/>
          </p:nvSpPr>
          <p:spPr>
            <a:xfrm>
              <a:off x="4973445" y="4466869"/>
              <a:ext cx="3960440" cy="15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bg1"/>
                  </a:solidFill>
                </a:rPr>
                <a:t>Distribution of heads of prosecution offices  by gender and by </a:t>
              </a:r>
              <a:r>
                <a:rPr lang="en-GB" sz="1000" b="1" dirty="0">
                  <a:solidFill>
                    <a:schemeClr val="bg1"/>
                  </a:solidFill>
                </a:rPr>
                <a:t>instance</a:t>
              </a:r>
            </a:p>
          </p:txBody>
        </p:sp>
      </p:grpSp>
      <p:sp>
        <p:nvSpPr>
          <p:cNvPr id="8" name="Rectangle 7">
            <a:extLst>
              <a:ext uri="{FF2B5EF4-FFF2-40B4-BE49-F238E27FC236}">
                <a16:creationId xmlns:a16="http://schemas.microsoft.com/office/drawing/2014/main" id="{C49CC9A0-5FC2-4773-8FD6-3EE0FA63C6D7}"/>
              </a:ext>
            </a:extLst>
          </p:cNvPr>
          <p:cNvSpPr/>
          <p:nvPr/>
        </p:nvSpPr>
        <p:spPr>
          <a:xfrm>
            <a:off x="8823157" y="5533614"/>
            <a:ext cx="338554" cy="1195150"/>
          </a:xfrm>
          <a:prstGeom prst="rect">
            <a:avLst/>
          </a:prstGeom>
        </p:spPr>
        <p:txBody>
          <a:bodyPr vert="vert270" wrap="square">
            <a:spAutoFit/>
          </a:bodyPr>
          <a:lstStyle/>
          <a:p>
            <a:r>
              <a:rPr lang="it-IT" sz="1000" dirty="0">
                <a:solidFill>
                  <a:schemeClr val="bg1"/>
                </a:solidFill>
              </a:rPr>
              <a:t>Figure 3.36</a:t>
            </a:r>
            <a:endParaRPr lang="en-GB" sz="1000" dirty="0">
              <a:solidFill>
                <a:schemeClr val="bg1"/>
              </a:solidFill>
            </a:endParaRPr>
          </a:p>
        </p:txBody>
      </p:sp>
      <p:sp>
        <p:nvSpPr>
          <p:cNvPr id="10" name="Rectangle 9">
            <a:extLst>
              <a:ext uri="{FF2B5EF4-FFF2-40B4-BE49-F238E27FC236}">
                <a16:creationId xmlns:a16="http://schemas.microsoft.com/office/drawing/2014/main" id="{1C855B9E-1912-44C5-A2D0-50DC96D175FC}"/>
              </a:ext>
            </a:extLst>
          </p:cNvPr>
          <p:cNvSpPr/>
          <p:nvPr/>
        </p:nvSpPr>
        <p:spPr>
          <a:xfrm>
            <a:off x="8791670" y="3085342"/>
            <a:ext cx="338554" cy="1219363"/>
          </a:xfrm>
          <a:prstGeom prst="rect">
            <a:avLst/>
          </a:prstGeom>
        </p:spPr>
        <p:txBody>
          <a:bodyPr vert="vert270" wrap="square">
            <a:spAutoFit/>
          </a:bodyPr>
          <a:lstStyle/>
          <a:p>
            <a:r>
              <a:rPr lang="it-IT" sz="1000" dirty="0">
                <a:solidFill>
                  <a:schemeClr val="bg1"/>
                </a:solidFill>
              </a:rPr>
              <a:t>Figure 3.32</a:t>
            </a:r>
            <a:endParaRPr lang="en-GB" sz="1000" dirty="0">
              <a:solidFill>
                <a:schemeClr val="bg1"/>
              </a:solidFill>
            </a:endParaRPr>
          </a:p>
        </p:txBody>
      </p:sp>
      <p:grpSp>
        <p:nvGrpSpPr>
          <p:cNvPr id="14" name="Group 13">
            <a:extLst>
              <a:ext uri="{FF2B5EF4-FFF2-40B4-BE49-F238E27FC236}">
                <a16:creationId xmlns:a16="http://schemas.microsoft.com/office/drawing/2014/main" id="{41FAEB84-C049-415C-9639-35B520BB424E}"/>
              </a:ext>
            </a:extLst>
          </p:cNvPr>
          <p:cNvGrpSpPr/>
          <p:nvPr/>
        </p:nvGrpSpPr>
        <p:grpSpPr>
          <a:xfrm>
            <a:off x="826591" y="2944615"/>
            <a:ext cx="3544721" cy="3311264"/>
            <a:chOff x="826591" y="2944615"/>
            <a:chExt cx="3544721" cy="3311264"/>
          </a:xfrm>
        </p:grpSpPr>
        <p:sp>
          <p:nvSpPr>
            <p:cNvPr id="16" name="Rectangle 15">
              <a:extLst>
                <a:ext uri="{FF2B5EF4-FFF2-40B4-BE49-F238E27FC236}">
                  <a16:creationId xmlns:a16="http://schemas.microsoft.com/office/drawing/2014/main" id="{25EA4540-112F-4C2B-B7F9-D6DA682A0B2C}"/>
                </a:ext>
              </a:extLst>
            </p:cNvPr>
            <p:cNvSpPr/>
            <p:nvPr/>
          </p:nvSpPr>
          <p:spPr>
            <a:xfrm>
              <a:off x="2696027" y="2944615"/>
              <a:ext cx="1675285" cy="1008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600" dirty="0"/>
                <a:t>53 % </a:t>
              </a:r>
            </a:p>
            <a:p>
              <a:pPr algn="ctr"/>
              <a:r>
                <a:rPr lang="en-US" dirty="0"/>
                <a:t>of female prosecutors</a:t>
              </a:r>
            </a:p>
          </p:txBody>
        </p:sp>
        <p:sp>
          <p:nvSpPr>
            <p:cNvPr id="17" name="Rectangle 16">
              <a:extLst>
                <a:ext uri="{FF2B5EF4-FFF2-40B4-BE49-F238E27FC236}">
                  <a16:creationId xmlns:a16="http://schemas.microsoft.com/office/drawing/2014/main" id="{6D0E8097-1B20-4D8C-B0FD-453E1C4B77B1}"/>
                </a:ext>
              </a:extLst>
            </p:cNvPr>
            <p:cNvSpPr/>
            <p:nvPr/>
          </p:nvSpPr>
          <p:spPr>
            <a:xfrm>
              <a:off x="826591" y="5247778"/>
              <a:ext cx="1513161" cy="1008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600" dirty="0"/>
                <a:t>38 % </a:t>
              </a:r>
              <a:r>
                <a:rPr lang="en-US" dirty="0"/>
                <a:t>of female heads of public prosecution offices</a:t>
              </a:r>
            </a:p>
          </p:txBody>
        </p:sp>
        <p:cxnSp>
          <p:nvCxnSpPr>
            <p:cNvPr id="18" name="Straight Arrow Connector 17">
              <a:extLst>
                <a:ext uri="{FF2B5EF4-FFF2-40B4-BE49-F238E27FC236}">
                  <a16:creationId xmlns:a16="http://schemas.microsoft.com/office/drawing/2014/main" id="{4AC3879A-9BA8-4ED8-8897-08515908263E}"/>
                </a:ext>
              </a:extLst>
            </p:cNvPr>
            <p:cNvCxnSpPr>
              <a:cxnSpLocks/>
              <a:stCxn id="17" idx="0"/>
            </p:cNvCxnSpPr>
            <p:nvPr/>
          </p:nvCxnSpPr>
          <p:spPr>
            <a:xfrm flipV="1">
              <a:off x="1583172" y="4738880"/>
              <a:ext cx="107515" cy="50889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BDFF4F0E-0DCD-4DE5-A559-DD0E6AC9981D}"/>
              </a:ext>
            </a:extLst>
          </p:cNvPr>
          <p:cNvPicPr>
            <a:picLocks noChangeAspect="1"/>
          </p:cNvPicPr>
          <p:nvPr/>
        </p:nvPicPr>
        <p:blipFill>
          <a:blip r:embed="rId6"/>
          <a:stretch>
            <a:fillRect/>
          </a:stretch>
        </p:blipFill>
        <p:spPr>
          <a:xfrm>
            <a:off x="179512" y="3429000"/>
            <a:ext cx="4155521" cy="2493313"/>
          </a:xfrm>
          <a:prstGeom prst="rect">
            <a:avLst/>
          </a:prstGeom>
        </p:spPr>
      </p:pic>
      <p:sp>
        <p:nvSpPr>
          <p:cNvPr id="19" name="Rectangle 18">
            <a:extLst>
              <a:ext uri="{FF2B5EF4-FFF2-40B4-BE49-F238E27FC236}">
                <a16:creationId xmlns:a16="http://schemas.microsoft.com/office/drawing/2014/main" id="{BC138084-D0ED-4448-8AE4-02E6C7B57805}"/>
              </a:ext>
            </a:extLst>
          </p:cNvPr>
          <p:cNvSpPr/>
          <p:nvPr/>
        </p:nvSpPr>
        <p:spPr>
          <a:xfrm>
            <a:off x="2265404" y="5998908"/>
            <a:ext cx="2319166" cy="4555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t>Glass celling still exists!</a:t>
            </a:r>
          </a:p>
        </p:txBody>
      </p:sp>
    </p:spTree>
    <p:extLst>
      <p:ext uri="{BB962C8B-B14F-4D97-AF65-F5344CB8AC3E}">
        <p14:creationId xmlns:p14="http://schemas.microsoft.com/office/powerpoint/2010/main" val="252084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9A770-F321-46F9-A7AB-4074E570E1E0}"/>
              </a:ext>
            </a:extLst>
          </p:cNvPr>
          <p:cNvSpPr>
            <a:spLocks noGrp="1"/>
          </p:cNvSpPr>
          <p:nvPr>
            <p:ph type="sldNum" sz="quarter" idx="12"/>
          </p:nvPr>
        </p:nvSpPr>
        <p:spPr/>
        <p:txBody>
          <a:bodyPr/>
          <a:lstStyle/>
          <a:p>
            <a:fld id="{59A7BB8B-FA3E-48E1-9F4E-D57EC426F849}" type="slidenum">
              <a:rPr lang="fr-FR" smtClean="0"/>
              <a:t>21</a:t>
            </a:fld>
            <a:endParaRPr lang="fr-FR"/>
          </a:p>
        </p:txBody>
      </p:sp>
      <p:sp>
        <p:nvSpPr>
          <p:cNvPr id="3" name="Rectangle 2">
            <a:extLst>
              <a:ext uri="{FF2B5EF4-FFF2-40B4-BE49-F238E27FC236}">
                <a16:creationId xmlns:a16="http://schemas.microsoft.com/office/drawing/2014/main" id="{DF057E3A-C340-4DB1-B4F5-09AA8BCCDE32}"/>
              </a:ext>
            </a:extLst>
          </p:cNvPr>
          <p:cNvSpPr/>
          <p:nvPr/>
        </p:nvSpPr>
        <p:spPr>
          <a:xfrm>
            <a:off x="1575089" y="1423089"/>
            <a:ext cx="6813336" cy="1218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JUSTICE PROFESSIONALS: </a:t>
            </a:r>
          </a:p>
          <a:p>
            <a:r>
              <a:rPr lang="it-IT" sz="2400" b="1" dirty="0"/>
              <a:t>H</a:t>
            </a:r>
            <a:r>
              <a:rPr lang="en-US" sz="2400" b="1" dirty="0"/>
              <a:t>ow are judges and prosecutors remunerated in comparison with average gross salary? </a:t>
            </a:r>
            <a:endParaRPr lang="en-GB" sz="2400" b="1" dirty="0"/>
          </a:p>
        </p:txBody>
      </p:sp>
      <p:pic>
        <p:nvPicPr>
          <p:cNvPr id="4" name="Picture 3">
            <a:extLst>
              <a:ext uri="{FF2B5EF4-FFF2-40B4-BE49-F238E27FC236}">
                <a16:creationId xmlns:a16="http://schemas.microsoft.com/office/drawing/2014/main" id="{815AA056-AF90-4218-A796-DD759A35DB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69790" y="3464887"/>
            <a:ext cx="4071641" cy="2259889"/>
          </a:xfrm>
          <a:prstGeom prst="rect">
            <a:avLst/>
          </a:prstGeom>
        </p:spPr>
      </p:pic>
      <p:sp>
        <p:nvSpPr>
          <p:cNvPr id="13" name="Rectangle 12">
            <a:extLst>
              <a:ext uri="{FF2B5EF4-FFF2-40B4-BE49-F238E27FC236}">
                <a16:creationId xmlns:a16="http://schemas.microsoft.com/office/drawing/2014/main" id="{80B41444-3E5B-4D0F-866F-8BF2C8D71009}"/>
              </a:ext>
            </a:extLst>
          </p:cNvPr>
          <p:cNvSpPr/>
          <p:nvPr/>
        </p:nvSpPr>
        <p:spPr>
          <a:xfrm>
            <a:off x="8303154" y="6140326"/>
            <a:ext cx="99992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3.48</a:t>
            </a:r>
            <a:endParaRPr lang="en-GB" sz="1000" dirty="0"/>
          </a:p>
        </p:txBody>
      </p:sp>
      <p:sp>
        <p:nvSpPr>
          <p:cNvPr id="14" name="Rectangle 13">
            <a:extLst>
              <a:ext uri="{FF2B5EF4-FFF2-40B4-BE49-F238E27FC236}">
                <a16:creationId xmlns:a16="http://schemas.microsoft.com/office/drawing/2014/main" id="{F5C9604C-3366-4A40-89FD-517016AFFD99}"/>
              </a:ext>
            </a:extLst>
          </p:cNvPr>
          <p:cNvSpPr/>
          <p:nvPr/>
        </p:nvSpPr>
        <p:spPr>
          <a:xfrm>
            <a:off x="4846033" y="2961065"/>
            <a:ext cx="373622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rPr>
              <a:t>Evolution of the average ratios of gross salaries of judges and public prosecutors in relation to annual gross salaries 2010 - </a:t>
            </a:r>
            <a:r>
              <a:rPr lang="en-GB" sz="1000" dirty="0">
                <a:solidFill>
                  <a:schemeClr val="bg1"/>
                </a:solidFill>
              </a:rPr>
              <a:t>2018</a:t>
            </a:r>
          </a:p>
        </p:txBody>
      </p:sp>
      <p:sp>
        <p:nvSpPr>
          <p:cNvPr id="9" name="Rectangle 8">
            <a:extLst>
              <a:ext uri="{FF2B5EF4-FFF2-40B4-BE49-F238E27FC236}">
                <a16:creationId xmlns:a16="http://schemas.microsoft.com/office/drawing/2014/main" id="{41A06613-429D-4C53-9ED5-733552B02A28}"/>
              </a:ext>
            </a:extLst>
          </p:cNvPr>
          <p:cNvSpPr/>
          <p:nvPr/>
        </p:nvSpPr>
        <p:spPr>
          <a:xfrm>
            <a:off x="1753057" y="2472072"/>
            <a:ext cx="1194861" cy="6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t>Judges</a:t>
            </a:r>
            <a:endParaRPr lang="en-GB" u="sng" dirty="0"/>
          </a:p>
        </p:txBody>
      </p:sp>
      <p:grpSp>
        <p:nvGrpSpPr>
          <p:cNvPr id="32" name="Group 31">
            <a:extLst>
              <a:ext uri="{FF2B5EF4-FFF2-40B4-BE49-F238E27FC236}">
                <a16:creationId xmlns:a16="http://schemas.microsoft.com/office/drawing/2014/main" id="{7ACE8FF0-F49B-46A8-8670-81D6E9AB6285}"/>
              </a:ext>
            </a:extLst>
          </p:cNvPr>
          <p:cNvGrpSpPr/>
          <p:nvPr/>
        </p:nvGrpSpPr>
        <p:grpSpPr>
          <a:xfrm>
            <a:off x="77099" y="2779439"/>
            <a:ext cx="4526974" cy="1926461"/>
            <a:chOff x="-31072" y="3140968"/>
            <a:chExt cx="4526974" cy="1926461"/>
          </a:xfrm>
        </p:grpSpPr>
        <p:grpSp>
          <p:nvGrpSpPr>
            <p:cNvPr id="26" name="Group 25">
              <a:extLst>
                <a:ext uri="{FF2B5EF4-FFF2-40B4-BE49-F238E27FC236}">
                  <a16:creationId xmlns:a16="http://schemas.microsoft.com/office/drawing/2014/main" id="{31D5354E-F970-477D-9D96-59199044A61C}"/>
                </a:ext>
              </a:extLst>
            </p:cNvPr>
            <p:cNvGrpSpPr/>
            <p:nvPr/>
          </p:nvGrpSpPr>
          <p:grpSpPr>
            <a:xfrm>
              <a:off x="-31072" y="3530188"/>
              <a:ext cx="2312787" cy="1517790"/>
              <a:chOff x="177338" y="3840542"/>
              <a:chExt cx="2312787" cy="1517790"/>
            </a:xfrm>
          </p:grpSpPr>
          <p:sp>
            <p:nvSpPr>
              <p:cNvPr id="21" name="Rectangle 20">
                <a:extLst>
                  <a:ext uri="{FF2B5EF4-FFF2-40B4-BE49-F238E27FC236}">
                    <a16:creationId xmlns:a16="http://schemas.microsoft.com/office/drawing/2014/main" id="{3898B455-39A6-46F7-9D81-0D29FE8C2951}"/>
                  </a:ext>
                </a:extLst>
              </p:cNvPr>
              <p:cNvSpPr/>
              <p:nvPr/>
            </p:nvSpPr>
            <p:spPr>
              <a:xfrm>
                <a:off x="177338" y="3840542"/>
                <a:ext cx="2312787"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1,0 to 1,3</a:t>
                </a:r>
              </a:p>
              <a:p>
                <a:pPr algn="ctr"/>
                <a:r>
                  <a:rPr lang="it-IT" sz="1200" dirty="0"/>
                  <a:t>(Germany, France, </a:t>
                </a:r>
              </a:p>
              <a:p>
                <a:pPr algn="ctr"/>
                <a:r>
                  <a:rPr lang="it-IT" sz="1200" dirty="0"/>
                  <a:t>Monaco, Netherlands)</a:t>
                </a:r>
                <a:endParaRPr lang="en-GB" sz="1200" dirty="0"/>
              </a:p>
            </p:txBody>
          </p:sp>
          <p:cxnSp>
            <p:nvCxnSpPr>
              <p:cNvPr id="17" name="Straight Arrow Connector 16">
                <a:extLst>
                  <a:ext uri="{FF2B5EF4-FFF2-40B4-BE49-F238E27FC236}">
                    <a16:creationId xmlns:a16="http://schemas.microsoft.com/office/drawing/2014/main" id="{A9DDF53A-1DE5-493A-956C-2C7DAC0B0E97}"/>
                  </a:ext>
                </a:extLst>
              </p:cNvPr>
              <p:cNvCxnSpPr>
                <a:cxnSpLocks/>
              </p:cNvCxnSpPr>
              <p:nvPr/>
            </p:nvCxnSpPr>
            <p:spPr>
              <a:xfrm>
                <a:off x="1319728" y="4555581"/>
                <a:ext cx="0" cy="18767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4126F0A-6C9B-4572-A8ED-A6EE112F7F9A}"/>
                  </a:ext>
                </a:extLst>
              </p:cNvPr>
              <p:cNvSpPr/>
              <p:nvPr/>
            </p:nvSpPr>
            <p:spPr>
              <a:xfrm>
                <a:off x="746798" y="4733046"/>
                <a:ext cx="1625749"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6,3 </a:t>
                </a:r>
                <a:r>
                  <a:rPr lang="it-IT" sz="1200" dirty="0"/>
                  <a:t>(Azerbaijan)</a:t>
                </a:r>
              </a:p>
              <a:p>
                <a:r>
                  <a:rPr lang="it-IT" sz="2000" dirty="0"/>
                  <a:t>6,8 </a:t>
                </a:r>
                <a:r>
                  <a:rPr lang="it-IT" sz="1200" dirty="0"/>
                  <a:t>(Ukraine)</a:t>
                </a:r>
                <a:endParaRPr lang="en-GB" sz="1200" dirty="0"/>
              </a:p>
            </p:txBody>
          </p:sp>
        </p:grpSp>
        <p:sp>
          <p:nvSpPr>
            <p:cNvPr id="23" name="Rectangle 22">
              <a:extLst>
                <a:ext uri="{FF2B5EF4-FFF2-40B4-BE49-F238E27FC236}">
                  <a16:creationId xmlns:a16="http://schemas.microsoft.com/office/drawing/2014/main" id="{3D734032-2AD2-4012-9AE7-A6B3F384645E}"/>
                </a:ext>
              </a:extLst>
            </p:cNvPr>
            <p:cNvSpPr/>
            <p:nvPr/>
          </p:nvSpPr>
          <p:spPr>
            <a:xfrm>
              <a:off x="143349" y="3140968"/>
              <a:ext cx="1800199"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the beginning of career</a:t>
              </a:r>
              <a:endParaRPr lang="en-GB" sz="1200" dirty="0"/>
            </a:p>
          </p:txBody>
        </p:sp>
        <p:sp>
          <p:nvSpPr>
            <p:cNvPr id="24" name="Rectangle 23">
              <a:extLst>
                <a:ext uri="{FF2B5EF4-FFF2-40B4-BE49-F238E27FC236}">
                  <a16:creationId xmlns:a16="http://schemas.microsoft.com/office/drawing/2014/main" id="{C60E6C10-6834-49E4-98A4-78FA89C2CEB4}"/>
                </a:ext>
              </a:extLst>
            </p:cNvPr>
            <p:cNvSpPr/>
            <p:nvPr/>
          </p:nvSpPr>
          <p:spPr>
            <a:xfrm>
              <a:off x="2541084" y="3140968"/>
              <a:ext cx="1954818"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the highest instance</a:t>
              </a:r>
              <a:endParaRPr lang="en-GB" sz="1200" dirty="0"/>
            </a:p>
          </p:txBody>
        </p:sp>
        <p:grpSp>
          <p:nvGrpSpPr>
            <p:cNvPr id="27" name="Group 26">
              <a:extLst>
                <a:ext uri="{FF2B5EF4-FFF2-40B4-BE49-F238E27FC236}">
                  <a16:creationId xmlns:a16="http://schemas.microsoft.com/office/drawing/2014/main" id="{4263B649-8CE0-49DC-A794-6F2DEE576A0C}"/>
                </a:ext>
              </a:extLst>
            </p:cNvPr>
            <p:cNvGrpSpPr/>
            <p:nvPr/>
          </p:nvGrpSpPr>
          <p:grpSpPr>
            <a:xfrm>
              <a:off x="2655093" y="3523384"/>
              <a:ext cx="1723304" cy="1544045"/>
              <a:chOff x="329921" y="3830939"/>
              <a:chExt cx="1723304" cy="1544045"/>
            </a:xfrm>
          </p:grpSpPr>
          <p:sp>
            <p:nvSpPr>
              <p:cNvPr id="28" name="Rectangle 27">
                <a:extLst>
                  <a:ext uri="{FF2B5EF4-FFF2-40B4-BE49-F238E27FC236}">
                    <a16:creationId xmlns:a16="http://schemas.microsoft.com/office/drawing/2014/main" id="{FE3A029B-9E23-4BA4-901B-160005448303}"/>
                  </a:ext>
                </a:extLst>
              </p:cNvPr>
              <p:cNvSpPr/>
              <p:nvPr/>
            </p:nvSpPr>
            <p:spPr>
              <a:xfrm>
                <a:off x="329921" y="3830939"/>
                <a:ext cx="1434693"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1,7 </a:t>
                </a:r>
              </a:p>
              <a:p>
                <a:pPr algn="ctr"/>
                <a:r>
                  <a:rPr lang="it-IT" sz="1200" dirty="0"/>
                  <a:t>(Germany and Luxembourg)</a:t>
                </a:r>
                <a:endParaRPr lang="en-GB" sz="1200" dirty="0"/>
              </a:p>
            </p:txBody>
          </p:sp>
          <p:cxnSp>
            <p:nvCxnSpPr>
              <p:cNvPr id="29" name="Straight Arrow Connector 28">
                <a:extLst>
                  <a:ext uri="{FF2B5EF4-FFF2-40B4-BE49-F238E27FC236}">
                    <a16:creationId xmlns:a16="http://schemas.microsoft.com/office/drawing/2014/main" id="{9136AF87-8817-4DD4-8DC5-0161571D36F6}"/>
                  </a:ext>
                </a:extLst>
              </p:cNvPr>
              <p:cNvCxnSpPr>
                <a:cxnSpLocks/>
              </p:cNvCxnSpPr>
              <p:nvPr/>
            </p:nvCxnSpPr>
            <p:spPr>
              <a:xfrm>
                <a:off x="1047267" y="4562020"/>
                <a:ext cx="0" cy="18767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2566896-9E47-4BCE-9C8E-487F5825D8F0}"/>
                  </a:ext>
                </a:extLst>
              </p:cNvPr>
              <p:cNvSpPr/>
              <p:nvPr/>
            </p:nvSpPr>
            <p:spPr>
              <a:xfrm>
                <a:off x="376307" y="4749698"/>
                <a:ext cx="1676918"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9,6 </a:t>
                </a:r>
                <a:r>
                  <a:rPr lang="it-IT" sz="1200" dirty="0"/>
                  <a:t>(Azerbaijan)  </a:t>
                </a:r>
                <a:r>
                  <a:rPr lang="it-IT" sz="2000" dirty="0"/>
                  <a:t>21,6 </a:t>
                </a:r>
                <a:r>
                  <a:rPr lang="it-IT" sz="1200" dirty="0"/>
                  <a:t>(Ukraine)</a:t>
                </a:r>
                <a:endParaRPr lang="en-GB" sz="1200" dirty="0"/>
              </a:p>
            </p:txBody>
          </p:sp>
        </p:grpSp>
      </p:grpSp>
      <p:sp>
        <p:nvSpPr>
          <p:cNvPr id="31" name="Rectangle 30">
            <a:extLst>
              <a:ext uri="{FF2B5EF4-FFF2-40B4-BE49-F238E27FC236}">
                <a16:creationId xmlns:a16="http://schemas.microsoft.com/office/drawing/2014/main" id="{6EDAEE30-B08A-4F5B-BF5F-CACB2F9469D0}"/>
              </a:ext>
            </a:extLst>
          </p:cNvPr>
          <p:cNvSpPr/>
          <p:nvPr/>
        </p:nvSpPr>
        <p:spPr>
          <a:xfrm>
            <a:off x="1708266" y="4565375"/>
            <a:ext cx="1297758" cy="6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t>Prosecutors</a:t>
            </a:r>
            <a:endParaRPr lang="en-GB" u="sng" dirty="0"/>
          </a:p>
        </p:txBody>
      </p:sp>
      <p:grpSp>
        <p:nvGrpSpPr>
          <p:cNvPr id="33" name="Group 32">
            <a:extLst>
              <a:ext uri="{FF2B5EF4-FFF2-40B4-BE49-F238E27FC236}">
                <a16:creationId xmlns:a16="http://schemas.microsoft.com/office/drawing/2014/main" id="{92BE746A-2433-4DC0-A1F7-9EA480111CCF}"/>
              </a:ext>
            </a:extLst>
          </p:cNvPr>
          <p:cNvGrpSpPr/>
          <p:nvPr/>
        </p:nvGrpSpPr>
        <p:grpSpPr>
          <a:xfrm>
            <a:off x="251520" y="5087470"/>
            <a:ext cx="4235048" cy="1706064"/>
            <a:chOff x="216643" y="3131002"/>
            <a:chExt cx="4235048" cy="1706064"/>
          </a:xfrm>
        </p:grpSpPr>
        <p:grpSp>
          <p:nvGrpSpPr>
            <p:cNvPr id="34" name="Group 33">
              <a:extLst>
                <a:ext uri="{FF2B5EF4-FFF2-40B4-BE49-F238E27FC236}">
                  <a16:creationId xmlns:a16="http://schemas.microsoft.com/office/drawing/2014/main" id="{B6D8A43F-E2C7-4ADA-9BC9-97E1434EF52B}"/>
                </a:ext>
              </a:extLst>
            </p:cNvPr>
            <p:cNvGrpSpPr/>
            <p:nvPr/>
          </p:nvGrpSpPr>
          <p:grpSpPr>
            <a:xfrm>
              <a:off x="481272" y="3520585"/>
              <a:ext cx="1434693" cy="1283742"/>
              <a:chOff x="689682" y="3830939"/>
              <a:chExt cx="1434693" cy="1283742"/>
            </a:xfrm>
          </p:grpSpPr>
          <p:sp>
            <p:nvSpPr>
              <p:cNvPr id="41" name="Rectangle 40">
                <a:extLst>
                  <a:ext uri="{FF2B5EF4-FFF2-40B4-BE49-F238E27FC236}">
                    <a16:creationId xmlns:a16="http://schemas.microsoft.com/office/drawing/2014/main" id="{54309072-8D68-470E-9E83-D3154C39AC43}"/>
                  </a:ext>
                </a:extLst>
              </p:cNvPr>
              <p:cNvSpPr/>
              <p:nvPr/>
            </p:nvSpPr>
            <p:spPr>
              <a:xfrm>
                <a:off x="689682" y="3830939"/>
                <a:ext cx="1434693"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0,8 </a:t>
                </a:r>
                <a:r>
                  <a:rPr lang="it-IT" sz="1200" dirty="0"/>
                  <a:t>(Ireland)</a:t>
                </a:r>
                <a:endParaRPr lang="en-GB" sz="1200" dirty="0"/>
              </a:p>
            </p:txBody>
          </p:sp>
          <p:cxnSp>
            <p:nvCxnSpPr>
              <p:cNvPr id="42" name="Straight Arrow Connector 41">
                <a:extLst>
                  <a:ext uri="{FF2B5EF4-FFF2-40B4-BE49-F238E27FC236}">
                    <a16:creationId xmlns:a16="http://schemas.microsoft.com/office/drawing/2014/main" id="{66165838-F066-4C90-91B3-82DB3DFA7EC5}"/>
                  </a:ext>
                </a:extLst>
              </p:cNvPr>
              <p:cNvCxnSpPr>
                <a:cxnSpLocks/>
              </p:cNvCxnSpPr>
              <p:nvPr/>
            </p:nvCxnSpPr>
            <p:spPr>
              <a:xfrm>
                <a:off x="1116263" y="4365104"/>
                <a:ext cx="0" cy="18767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9D4BE952-DDED-44BB-935D-2D1607182908}"/>
                  </a:ext>
                </a:extLst>
              </p:cNvPr>
              <p:cNvSpPr/>
              <p:nvPr/>
            </p:nvSpPr>
            <p:spPr>
              <a:xfrm>
                <a:off x="826617" y="4489395"/>
                <a:ext cx="1297758"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4,1 </a:t>
                </a:r>
                <a:r>
                  <a:rPr lang="it-IT" sz="1200" dirty="0"/>
                  <a:t>(Romania)</a:t>
                </a:r>
                <a:endParaRPr lang="en-GB" sz="1200" dirty="0"/>
              </a:p>
            </p:txBody>
          </p:sp>
        </p:grpSp>
        <p:sp>
          <p:nvSpPr>
            <p:cNvPr id="35" name="Rectangle 34">
              <a:extLst>
                <a:ext uri="{FF2B5EF4-FFF2-40B4-BE49-F238E27FC236}">
                  <a16:creationId xmlns:a16="http://schemas.microsoft.com/office/drawing/2014/main" id="{814D1755-0A50-4D0F-9250-DB7BD2D6344D}"/>
                </a:ext>
              </a:extLst>
            </p:cNvPr>
            <p:cNvSpPr/>
            <p:nvPr/>
          </p:nvSpPr>
          <p:spPr>
            <a:xfrm>
              <a:off x="216643" y="3131002"/>
              <a:ext cx="1873743"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the beginning of career</a:t>
              </a:r>
              <a:endParaRPr lang="en-GB" sz="1200" dirty="0"/>
            </a:p>
          </p:txBody>
        </p:sp>
        <p:sp>
          <p:nvSpPr>
            <p:cNvPr id="36" name="Rectangle 35">
              <a:extLst>
                <a:ext uri="{FF2B5EF4-FFF2-40B4-BE49-F238E27FC236}">
                  <a16:creationId xmlns:a16="http://schemas.microsoft.com/office/drawing/2014/main" id="{44344C39-280D-4AA5-90E2-CBABA229E62E}"/>
                </a:ext>
              </a:extLst>
            </p:cNvPr>
            <p:cNvSpPr/>
            <p:nvPr/>
          </p:nvSpPr>
          <p:spPr>
            <a:xfrm>
              <a:off x="2708053" y="3131002"/>
              <a:ext cx="1743638"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At the highest instance</a:t>
              </a:r>
              <a:endParaRPr lang="en-GB" sz="1200" dirty="0"/>
            </a:p>
          </p:txBody>
        </p:sp>
        <p:grpSp>
          <p:nvGrpSpPr>
            <p:cNvPr id="37" name="Group 36">
              <a:extLst>
                <a:ext uri="{FF2B5EF4-FFF2-40B4-BE49-F238E27FC236}">
                  <a16:creationId xmlns:a16="http://schemas.microsoft.com/office/drawing/2014/main" id="{07302516-DD4F-4339-99F3-F65616CE7ECF}"/>
                </a:ext>
              </a:extLst>
            </p:cNvPr>
            <p:cNvGrpSpPr/>
            <p:nvPr/>
          </p:nvGrpSpPr>
          <p:grpSpPr>
            <a:xfrm>
              <a:off x="2714857" y="3529169"/>
              <a:ext cx="1297758" cy="1307897"/>
              <a:chOff x="389685" y="3836724"/>
              <a:chExt cx="1297758" cy="1307897"/>
            </a:xfrm>
          </p:grpSpPr>
          <p:sp>
            <p:nvSpPr>
              <p:cNvPr id="38" name="Rectangle 37">
                <a:extLst>
                  <a:ext uri="{FF2B5EF4-FFF2-40B4-BE49-F238E27FC236}">
                    <a16:creationId xmlns:a16="http://schemas.microsoft.com/office/drawing/2014/main" id="{C199B066-2CE3-4367-82D9-C9F28A408DF1}"/>
                  </a:ext>
                </a:extLst>
              </p:cNvPr>
              <p:cNvSpPr/>
              <p:nvPr/>
            </p:nvSpPr>
            <p:spPr>
              <a:xfrm>
                <a:off x="473938" y="3836724"/>
                <a:ext cx="853238"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1,7 </a:t>
                </a:r>
                <a:endParaRPr lang="en-GB" sz="1200" dirty="0"/>
              </a:p>
            </p:txBody>
          </p:sp>
          <p:cxnSp>
            <p:nvCxnSpPr>
              <p:cNvPr id="39" name="Straight Arrow Connector 38">
                <a:extLst>
                  <a:ext uri="{FF2B5EF4-FFF2-40B4-BE49-F238E27FC236}">
                    <a16:creationId xmlns:a16="http://schemas.microsoft.com/office/drawing/2014/main" id="{31F162E0-9009-49D6-B8A3-A92114A307F8}"/>
                  </a:ext>
                </a:extLst>
              </p:cNvPr>
              <p:cNvCxnSpPr>
                <a:cxnSpLocks/>
              </p:cNvCxnSpPr>
              <p:nvPr/>
            </p:nvCxnSpPr>
            <p:spPr>
              <a:xfrm>
                <a:off x="836124" y="4365104"/>
                <a:ext cx="0" cy="187678"/>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3FA919D-692C-4CFD-AC4F-E2F8929A5A82}"/>
                  </a:ext>
                </a:extLst>
              </p:cNvPr>
              <p:cNvSpPr/>
              <p:nvPr/>
            </p:nvSpPr>
            <p:spPr>
              <a:xfrm>
                <a:off x="389685" y="4519335"/>
                <a:ext cx="1297758" cy="625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6,6 </a:t>
                </a:r>
                <a:r>
                  <a:rPr lang="it-IT" sz="1200" dirty="0"/>
                  <a:t>(Ukraine)</a:t>
                </a:r>
              </a:p>
              <a:p>
                <a:pPr algn="ctr"/>
                <a:r>
                  <a:rPr lang="it-IT" sz="2000" dirty="0"/>
                  <a:t>7,8 </a:t>
                </a:r>
                <a:r>
                  <a:rPr lang="it-IT" sz="1200" dirty="0"/>
                  <a:t>(Georgia)</a:t>
                </a:r>
                <a:endParaRPr lang="en-GB" sz="1200" dirty="0"/>
              </a:p>
            </p:txBody>
          </p:sp>
        </p:grpSp>
      </p:grpSp>
      <p:sp>
        <p:nvSpPr>
          <p:cNvPr id="44" name="Rectangle 43">
            <a:extLst>
              <a:ext uri="{FF2B5EF4-FFF2-40B4-BE49-F238E27FC236}">
                <a16:creationId xmlns:a16="http://schemas.microsoft.com/office/drawing/2014/main" id="{B38BE4CF-2B17-4FE6-97DC-FCA026C47DF2}"/>
              </a:ext>
            </a:extLst>
          </p:cNvPr>
          <p:cNvSpPr/>
          <p:nvPr/>
        </p:nvSpPr>
        <p:spPr>
          <a:xfrm>
            <a:off x="3025634" y="5489696"/>
            <a:ext cx="1434697" cy="50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(Germany and Luxembourg)</a:t>
            </a:r>
            <a:endParaRPr lang="en-GB" sz="1200" dirty="0"/>
          </a:p>
        </p:txBody>
      </p:sp>
      <p:sp>
        <p:nvSpPr>
          <p:cNvPr id="45" name="Rectangle 44">
            <a:extLst>
              <a:ext uri="{FF2B5EF4-FFF2-40B4-BE49-F238E27FC236}">
                <a16:creationId xmlns:a16="http://schemas.microsoft.com/office/drawing/2014/main" id="{832FDB70-9A2E-4F31-936F-B68D51193ACB}"/>
              </a:ext>
            </a:extLst>
          </p:cNvPr>
          <p:cNvSpPr/>
          <p:nvPr/>
        </p:nvSpPr>
        <p:spPr>
          <a:xfrm>
            <a:off x="5249684" y="6028153"/>
            <a:ext cx="2850705" cy="693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u="sng" dirty="0">
                <a:solidFill>
                  <a:schemeClr val="bg1">
                    <a:lumMod val="65000"/>
                  </a:schemeClr>
                </a:solidFill>
              </a:rPr>
              <a:t>Index = 1    salary = average salary</a:t>
            </a:r>
          </a:p>
          <a:p>
            <a:r>
              <a:rPr lang="it-IT" sz="1200" u="sng" dirty="0">
                <a:solidFill>
                  <a:schemeClr val="bg1">
                    <a:lumMod val="65000"/>
                  </a:schemeClr>
                </a:solidFill>
              </a:rPr>
              <a:t>Index = 2    salary = x2 of average salary </a:t>
            </a:r>
            <a:endParaRPr lang="en-GB" sz="1200" u="sng" dirty="0">
              <a:solidFill>
                <a:schemeClr val="bg1">
                  <a:lumMod val="65000"/>
                </a:schemeClr>
              </a:solidFill>
            </a:endParaRPr>
          </a:p>
        </p:txBody>
      </p:sp>
    </p:spTree>
    <p:extLst>
      <p:ext uri="{BB962C8B-B14F-4D97-AF65-F5344CB8AC3E}">
        <p14:creationId xmlns:p14="http://schemas.microsoft.com/office/powerpoint/2010/main" val="2975251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9A770-F321-46F9-A7AB-4074E570E1E0}"/>
              </a:ext>
            </a:extLst>
          </p:cNvPr>
          <p:cNvSpPr>
            <a:spLocks noGrp="1"/>
          </p:cNvSpPr>
          <p:nvPr>
            <p:ph type="sldNum" sz="quarter" idx="12"/>
          </p:nvPr>
        </p:nvSpPr>
        <p:spPr/>
        <p:txBody>
          <a:bodyPr/>
          <a:lstStyle/>
          <a:p>
            <a:fld id="{59A7BB8B-FA3E-48E1-9F4E-D57EC426F849}" type="slidenum">
              <a:rPr lang="fr-FR" smtClean="0"/>
              <a:t>22</a:t>
            </a:fld>
            <a:endParaRPr lang="fr-FR"/>
          </a:p>
        </p:txBody>
      </p:sp>
      <p:sp>
        <p:nvSpPr>
          <p:cNvPr id="3" name="Rectangle 2">
            <a:extLst>
              <a:ext uri="{FF2B5EF4-FFF2-40B4-BE49-F238E27FC236}">
                <a16:creationId xmlns:a16="http://schemas.microsoft.com/office/drawing/2014/main" id="{DF057E3A-C340-4DB1-B4F5-09AA8BCCDE32}"/>
              </a:ext>
            </a:extLst>
          </p:cNvPr>
          <p:cNvSpPr/>
          <p:nvPr/>
        </p:nvSpPr>
        <p:spPr>
          <a:xfrm>
            <a:off x="1575088" y="1423089"/>
            <a:ext cx="6885343"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JUSTICE PROFESSIONALS: </a:t>
            </a:r>
          </a:p>
          <a:p>
            <a:r>
              <a:rPr lang="it-IT" sz="3200" b="1" dirty="0"/>
              <a:t>Absolute gross salaries of judges and prosecutors</a:t>
            </a:r>
            <a:endParaRPr lang="en-GB" sz="3200" b="1" dirty="0"/>
          </a:p>
        </p:txBody>
      </p:sp>
      <p:sp>
        <p:nvSpPr>
          <p:cNvPr id="48" name="Rectangle 47">
            <a:extLst>
              <a:ext uri="{FF2B5EF4-FFF2-40B4-BE49-F238E27FC236}">
                <a16:creationId xmlns:a16="http://schemas.microsoft.com/office/drawing/2014/main" id="{5FF7A0BB-D1DE-4560-B514-757842BCCA69}"/>
              </a:ext>
            </a:extLst>
          </p:cNvPr>
          <p:cNvSpPr/>
          <p:nvPr/>
        </p:nvSpPr>
        <p:spPr>
          <a:xfrm>
            <a:off x="8316416" y="4655097"/>
            <a:ext cx="82758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3.47</a:t>
            </a:r>
            <a:endParaRPr lang="en-GB" sz="1000" dirty="0"/>
          </a:p>
        </p:txBody>
      </p:sp>
      <p:graphicFrame>
        <p:nvGraphicFramePr>
          <p:cNvPr id="49" name="Chart 48">
            <a:extLst>
              <a:ext uri="{FF2B5EF4-FFF2-40B4-BE49-F238E27FC236}">
                <a16:creationId xmlns:a16="http://schemas.microsoft.com/office/drawing/2014/main" id="{529B1434-4419-4094-93D7-B75502F22C29}"/>
              </a:ext>
            </a:extLst>
          </p:cNvPr>
          <p:cNvGraphicFramePr>
            <a:graphicFrameLocks/>
          </p:cNvGraphicFramePr>
          <p:nvPr>
            <p:extLst>
              <p:ext uri="{D42A27DB-BD31-4B8C-83A1-F6EECF244321}">
                <p14:modId xmlns:p14="http://schemas.microsoft.com/office/powerpoint/2010/main" val="1123446319"/>
              </p:ext>
            </p:extLst>
          </p:nvPr>
        </p:nvGraphicFramePr>
        <p:xfrm>
          <a:off x="224197" y="4702649"/>
          <a:ext cx="8919803" cy="23125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 name="Chart 49">
            <a:extLst>
              <a:ext uri="{FF2B5EF4-FFF2-40B4-BE49-F238E27FC236}">
                <a16:creationId xmlns:a16="http://schemas.microsoft.com/office/drawing/2014/main" id="{86ABAD07-BE13-4AC0-8098-0B8289F158DB}"/>
              </a:ext>
            </a:extLst>
          </p:cNvPr>
          <p:cNvGraphicFramePr>
            <a:graphicFrameLocks/>
          </p:cNvGraphicFramePr>
          <p:nvPr>
            <p:extLst>
              <p:ext uri="{D42A27DB-BD31-4B8C-83A1-F6EECF244321}">
                <p14:modId xmlns:p14="http://schemas.microsoft.com/office/powerpoint/2010/main" val="399066065"/>
              </p:ext>
            </p:extLst>
          </p:nvPr>
        </p:nvGraphicFramePr>
        <p:xfrm>
          <a:off x="323528" y="2382748"/>
          <a:ext cx="8919803" cy="2522241"/>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a:extLst>
              <a:ext uri="{FF2B5EF4-FFF2-40B4-BE49-F238E27FC236}">
                <a16:creationId xmlns:a16="http://schemas.microsoft.com/office/drawing/2014/main" id="{6EDAEE30-B08A-4F5B-BF5F-CACB2F9469D0}"/>
              </a:ext>
            </a:extLst>
          </p:cNvPr>
          <p:cNvSpPr/>
          <p:nvPr/>
        </p:nvSpPr>
        <p:spPr>
          <a:xfrm>
            <a:off x="98477" y="4194716"/>
            <a:ext cx="1297758" cy="6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t>Prosecutors</a:t>
            </a:r>
            <a:endParaRPr lang="en-GB" u="sng" dirty="0"/>
          </a:p>
        </p:txBody>
      </p:sp>
      <p:sp>
        <p:nvSpPr>
          <p:cNvPr id="13" name="Rectangle 12">
            <a:extLst>
              <a:ext uri="{FF2B5EF4-FFF2-40B4-BE49-F238E27FC236}">
                <a16:creationId xmlns:a16="http://schemas.microsoft.com/office/drawing/2014/main" id="{80B41444-3E5B-4D0F-866F-8BF2C8D71009}"/>
              </a:ext>
            </a:extLst>
          </p:cNvPr>
          <p:cNvSpPr/>
          <p:nvPr/>
        </p:nvSpPr>
        <p:spPr>
          <a:xfrm>
            <a:off x="8316416" y="2537898"/>
            <a:ext cx="82758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3.46</a:t>
            </a:r>
            <a:endParaRPr lang="en-GB" sz="1000" dirty="0"/>
          </a:p>
        </p:txBody>
      </p:sp>
      <p:sp>
        <p:nvSpPr>
          <p:cNvPr id="9" name="Rectangle 8">
            <a:extLst>
              <a:ext uri="{FF2B5EF4-FFF2-40B4-BE49-F238E27FC236}">
                <a16:creationId xmlns:a16="http://schemas.microsoft.com/office/drawing/2014/main" id="{41A06613-429D-4C53-9ED5-733552B02A28}"/>
              </a:ext>
            </a:extLst>
          </p:cNvPr>
          <p:cNvSpPr/>
          <p:nvPr/>
        </p:nvSpPr>
        <p:spPr>
          <a:xfrm>
            <a:off x="0" y="2024023"/>
            <a:ext cx="1194861" cy="639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u="sng" dirty="0"/>
              <a:t>Judges</a:t>
            </a:r>
            <a:endParaRPr lang="en-GB" u="sng" dirty="0"/>
          </a:p>
        </p:txBody>
      </p:sp>
    </p:spTree>
    <p:extLst>
      <p:ext uri="{BB962C8B-B14F-4D97-AF65-F5344CB8AC3E}">
        <p14:creationId xmlns:p14="http://schemas.microsoft.com/office/powerpoint/2010/main" val="3303498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9594BB-3C61-4080-B5F2-BCEFF4E11481}"/>
              </a:ext>
            </a:extLst>
          </p:cNvPr>
          <p:cNvSpPr>
            <a:spLocks noGrp="1"/>
          </p:cNvSpPr>
          <p:nvPr>
            <p:ph type="sldNum" sz="quarter" idx="12"/>
          </p:nvPr>
        </p:nvSpPr>
        <p:spPr/>
        <p:txBody>
          <a:bodyPr/>
          <a:lstStyle/>
          <a:p>
            <a:fld id="{59A7BB8B-FA3E-48E1-9F4E-D57EC426F849}" type="slidenum">
              <a:rPr lang="fr-FR" smtClean="0"/>
              <a:t>23</a:t>
            </a:fld>
            <a:endParaRPr lang="fr-FR"/>
          </a:p>
        </p:txBody>
      </p:sp>
      <p:sp>
        <p:nvSpPr>
          <p:cNvPr id="4" name="Rectangle 3">
            <a:extLst>
              <a:ext uri="{FF2B5EF4-FFF2-40B4-BE49-F238E27FC236}">
                <a16:creationId xmlns:a16="http://schemas.microsoft.com/office/drawing/2014/main" id="{CEA7BCBE-D26A-4EBD-959E-ED36A8FC295D}"/>
              </a:ext>
            </a:extLst>
          </p:cNvPr>
          <p:cNvSpPr/>
          <p:nvPr/>
        </p:nvSpPr>
        <p:spPr>
          <a:xfrm>
            <a:off x="1331640" y="1844824"/>
            <a:ext cx="615421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JUSTICE PROFESSIONALS: </a:t>
            </a:r>
          </a:p>
          <a:p>
            <a:r>
              <a:rPr lang="it-IT" sz="3200" b="1" dirty="0"/>
              <a:t>Lawyers</a:t>
            </a:r>
            <a:endParaRPr lang="en-GB" sz="3200" b="1" dirty="0"/>
          </a:p>
        </p:txBody>
      </p:sp>
      <p:pic>
        <p:nvPicPr>
          <p:cNvPr id="5" name="Picture 4">
            <a:extLst>
              <a:ext uri="{FF2B5EF4-FFF2-40B4-BE49-F238E27FC236}">
                <a16:creationId xmlns:a16="http://schemas.microsoft.com/office/drawing/2014/main" id="{3D007FB1-9C4B-4D08-B9DB-91B3990EB9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378772" y="2348900"/>
            <a:ext cx="5446287" cy="4049603"/>
          </a:xfrm>
          <a:prstGeom prst="rect">
            <a:avLst/>
          </a:prstGeom>
        </p:spPr>
      </p:pic>
      <p:grpSp>
        <p:nvGrpSpPr>
          <p:cNvPr id="7" name="Group 6">
            <a:extLst>
              <a:ext uri="{FF2B5EF4-FFF2-40B4-BE49-F238E27FC236}">
                <a16:creationId xmlns:a16="http://schemas.microsoft.com/office/drawing/2014/main" id="{BC6FE7A9-3F60-4DC2-9C99-CBEA4941E9B1}"/>
              </a:ext>
            </a:extLst>
          </p:cNvPr>
          <p:cNvGrpSpPr/>
          <p:nvPr/>
        </p:nvGrpSpPr>
        <p:grpSpPr>
          <a:xfrm>
            <a:off x="179512" y="3189241"/>
            <a:ext cx="2951722" cy="1343394"/>
            <a:chOff x="1043608" y="3418052"/>
            <a:chExt cx="3738847" cy="2630555"/>
          </a:xfrm>
        </p:grpSpPr>
        <p:sp>
          <p:nvSpPr>
            <p:cNvPr id="8" name="Rectangle 7">
              <a:extLst>
                <a:ext uri="{FF2B5EF4-FFF2-40B4-BE49-F238E27FC236}">
                  <a16:creationId xmlns:a16="http://schemas.microsoft.com/office/drawing/2014/main" id="{5427C45E-693F-4958-9936-A353AFC5DA05}"/>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7200" dirty="0"/>
                <a:t>172</a:t>
              </a:r>
              <a:endParaRPr lang="en-GB" sz="7200" dirty="0"/>
            </a:p>
          </p:txBody>
        </p:sp>
        <p:sp>
          <p:nvSpPr>
            <p:cNvPr id="9" name="Rectangle 8">
              <a:extLst>
                <a:ext uri="{FF2B5EF4-FFF2-40B4-BE49-F238E27FC236}">
                  <a16:creationId xmlns:a16="http://schemas.microsoft.com/office/drawing/2014/main" id="{4B1D0FD5-DBA1-4620-B53C-0AFA387C3FF8}"/>
                </a:ext>
              </a:extLst>
            </p:cNvPr>
            <p:cNvSpPr/>
            <p:nvPr/>
          </p:nvSpPr>
          <p:spPr>
            <a:xfrm>
              <a:off x="3165273" y="4284741"/>
              <a:ext cx="1617182"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1400" dirty="0"/>
                <a:t>Per 100 000 inhabitants</a:t>
              </a:r>
            </a:p>
            <a:p>
              <a:endParaRPr lang="it-IT" sz="1400" dirty="0"/>
            </a:p>
            <a:p>
              <a:endParaRPr lang="it-IT" sz="1400" dirty="0"/>
            </a:p>
            <a:p>
              <a:endParaRPr lang="en-GB" sz="1400" dirty="0"/>
            </a:p>
          </p:txBody>
        </p:sp>
      </p:grpSp>
      <p:sp>
        <p:nvSpPr>
          <p:cNvPr id="13" name="Rectangle 12">
            <a:extLst>
              <a:ext uri="{FF2B5EF4-FFF2-40B4-BE49-F238E27FC236}">
                <a16:creationId xmlns:a16="http://schemas.microsoft.com/office/drawing/2014/main" id="{FDC1B9FE-2A3E-40D3-B8D3-E7649E2ACA2D}"/>
              </a:ext>
            </a:extLst>
          </p:cNvPr>
          <p:cNvSpPr/>
          <p:nvPr/>
        </p:nvSpPr>
        <p:spPr>
          <a:xfrm>
            <a:off x="3275856" y="6453336"/>
            <a:ext cx="1152128"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Map 3.49</a:t>
            </a:r>
            <a:endParaRPr lang="en-GB" sz="1000" dirty="0"/>
          </a:p>
        </p:txBody>
      </p:sp>
    </p:spTree>
    <p:extLst>
      <p:ext uri="{BB962C8B-B14F-4D97-AF65-F5344CB8AC3E}">
        <p14:creationId xmlns:p14="http://schemas.microsoft.com/office/powerpoint/2010/main" val="52910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7B1D2E-E5DF-40D2-AFF7-8B476479D268}"/>
              </a:ext>
            </a:extLst>
          </p:cNvPr>
          <p:cNvSpPr>
            <a:spLocks noGrp="1"/>
          </p:cNvSpPr>
          <p:nvPr>
            <p:ph type="sldNum" sz="quarter" idx="12"/>
          </p:nvPr>
        </p:nvSpPr>
        <p:spPr/>
        <p:txBody>
          <a:bodyPr/>
          <a:lstStyle/>
          <a:p>
            <a:fld id="{59A7BB8B-FA3E-48E1-9F4E-D57EC426F849}" type="slidenum">
              <a:rPr lang="fr-FR" smtClean="0"/>
              <a:t>24</a:t>
            </a:fld>
            <a:endParaRPr lang="fr-FR"/>
          </a:p>
        </p:txBody>
      </p:sp>
      <p:sp>
        <p:nvSpPr>
          <p:cNvPr id="3" name="Rectangle 2">
            <a:extLst>
              <a:ext uri="{FF2B5EF4-FFF2-40B4-BE49-F238E27FC236}">
                <a16:creationId xmlns:a16="http://schemas.microsoft.com/office/drawing/2014/main" id="{818A39D3-E749-48AE-A985-0A91EDF1925E}"/>
              </a:ext>
            </a:extLst>
          </p:cNvPr>
          <p:cNvSpPr/>
          <p:nvPr/>
        </p:nvSpPr>
        <p:spPr>
          <a:xfrm>
            <a:off x="1331640" y="1772816"/>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COURTS</a:t>
            </a:r>
            <a:endParaRPr lang="en-GB" sz="3200" b="1" dirty="0"/>
          </a:p>
        </p:txBody>
      </p:sp>
      <p:grpSp>
        <p:nvGrpSpPr>
          <p:cNvPr id="5" name="Group 4">
            <a:extLst>
              <a:ext uri="{FF2B5EF4-FFF2-40B4-BE49-F238E27FC236}">
                <a16:creationId xmlns:a16="http://schemas.microsoft.com/office/drawing/2014/main" id="{FE0CDAD1-296E-4B15-9E93-A2F6529559F8}"/>
              </a:ext>
            </a:extLst>
          </p:cNvPr>
          <p:cNvGrpSpPr/>
          <p:nvPr/>
        </p:nvGrpSpPr>
        <p:grpSpPr>
          <a:xfrm>
            <a:off x="-360641" y="3140912"/>
            <a:ext cx="4028661" cy="1132979"/>
            <a:chOff x="1043608" y="2819699"/>
            <a:chExt cx="5102970" cy="2218533"/>
          </a:xfrm>
        </p:grpSpPr>
        <p:sp>
          <p:nvSpPr>
            <p:cNvPr id="6" name="Rectangle 5">
              <a:extLst>
                <a:ext uri="{FF2B5EF4-FFF2-40B4-BE49-F238E27FC236}">
                  <a16:creationId xmlns:a16="http://schemas.microsoft.com/office/drawing/2014/main" id="{65D1FBC7-B49B-4A54-AD9C-9038590620A8}"/>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p>
          </p:txBody>
        </p:sp>
        <p:sp>
          <p:nvSpPr>
            <p:cNvPr id="7" name="Rectangle 6">
              <a:extLst>
                <a:ext uri="{FF2B5EF4-FFF2-40B4-BE49-F238E27FC236}">
                  <a16:creationId xmlns:a16="http://schemas.microsoft.com/office/drawing/2014/main" id="{33E4175A-4151-4856-9F1F-26EE09780CB0}"/>
                </a:ext>
              </a:extLst>
            </p:cNvPr>
            <p:cNvSpPr/>
            <p:nvPr/>
          </p:nvSpPr>
          <p:spPr>
            <a:xfrm>
              <a:off x="4529396" y="2819699"/>
              <a:ext cx="1617182"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pPr algn="ctr"/>
              <a:r>
                <a:rPr lang="it-IT" sz="1400" dirty="0"/>
                <a:t>General reduction of courts in Europe</a:t>
              </a:r>
            </a:p>
            <a:p>
              <a:endParaRPr lang="it-IT" sz="1400" dirty="0"/>
            </a:p>
            <a:p>
              <a:endParaRPr lang="it-IT" sz="1400" dirty="0"/>
            </a:p>
            <a:p>
              <a:endParaRPr lang="en-GB" sz="1400" dirty="0"/>
            </a:p>
          </p:txBody>
        </p:sp>
      </p:grpSp>
      <p:sp>
        <p:nvSpPr>
          <p:cNvPr id="11" name="Arrow: Down 10">
            <a:extLst>
              <a:ext uri="{FF2B5EF4-FFF2-40B4-BE49-F238E27FC236}">
                <a16:creationId xmlns:a16="http://schemas.microsoft.com/office/drawing/2014/main" id="{81807D3D-2637-4540-86F2-6F867E59CC07}"/>
              </a:ext>
            </a:extLst>
          </p:cNvPr>
          <p:cNvSpPr/>
          <p:nvPr/>
        </p:nvSpPr>
        <p:spPr>
          <a:xfrm>
            <a:off x="1453229" y="3059498"/>
            <a:ext cx="612161" cy="972824"/>
          </a:xfrm>
          <a:prstGeom prst="downArrow">
            <a:avLst/>
          </a:prstGeom>
          <a:gradFill>
            <a:gsLst>
              <a:gs pos="67000">
                <a:schemeClr val="bg1">
                  <a:lumMod val="75000"/>
                </a:schemeClr>
              </a:gs>
              <a:gs pos="43000">
                <a:srgbClr val="D1DCEA"/>
              </a:gs>
              <a:gs pos="0">
                <a:schemeClr val="bg1">
                  <a:lumMod val="95000"/>
                </a:schemeClr>
              </a:gs>
              <a:gs pos="83000">
                <a:schemeClr val="bg1">
                  <a:lumMod val="65000"/>
                </a:schemeClr>
              </a:gs>
              <a:gs pos="10000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FA66CE4-5DB0-43FA-A34F-278E36D26D08}"/>
              </a:ext>
            </a:extLst>
          </p:cNvPr>
          <p:cNvSpPr/>
          <p:nvPr/>
        </p:nvSpPr>
        <p:spPr>
          <a:xfrm>
            <a:off x="2703409" y="2405516"/>
            <a:ext cx="3736801"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 </a:t>
            </a:r>
            <a:r>
              <a:rPr lang="it-IT" sz="2800" b="1" dirty="0"/>
              <a:t>2010 -&gt; 2020</a:t>
            </a:r>
          </a:p>
          <a:p>
            <a:pPr algn="ctr"/>
            <a:r>
              <a:rPr lang="it-IT" sz="2800" b="1" dirty="0"/>
              <a:t> </a:t>
            </a:r>
            <a:r>
              <a:rPr lang="it-IT" sz="2000" b="1" dirty="0"/>
              <a:t>Two trends</a:t>
            </a:r>
            <a:endParaRPr lang="en-GB" sz="2000" b="1" dirty="0"/>
          </a:p>
        </p:txBody>
      </p:sp>
      <p:sp>
        <p:nvSpPr>
          <p:cNvPr id="18" name="Arrow: Down 17">
            <a:extLst>
              <a:ext uri="{FF2B5EF4-FFF2-40B4-BE49-F238E27FC236}">
                <a16:creationId xmlns:a16="http://schemas.microsoft.com/office/drawing/2014/main" id="{81B1DA1F-E512-45FC-8B90-DE6A14EBF0C1}"/>
              </a:ext>
            </a:extLst>
          </p:cNvPr>
          <p:cNvSpPr/>
          <p:nvPr/>
        </p:nvSpPr>
        <p:spPr>
          <a:xfrm flipV="1">
            <a:off x="5436096" y="3178736"/>
            <a:ext cx="612161" cy="972824"/>
          </a:xfrm>
          <a:prstGeom prst="downArrow">
            <a:avLst/>
          </a:prstGeom>
          <a:gradFill>
            <a:gsLst>
              <a:gs pos="67000">
                <a:schemeClr val="bg1">
                  <a:lumMod val="75000"/>
                </a:schemeClr>
              </a:gs>
              <a:gs pos="43000">
                <a:srgbClr val="D1DCEA"/>
              </a:gs>
              <a:gs pos="0">
                <a:schemeClr val="bg1">
                  <a:lumMod val="95000"/>
                </a:schemeClr>
              </a:gs>
              <a:gs pos="83000">
                <a:schemeClr val="bg1">
                  <a:lumMod val="65000"/>
                </a:schemeClr>
              </a:gs>
              <a:gs pos="10000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0C28BCC-B1DE-4941-8A75-57AB49BB3788}"/>
              </a:ext>
            </a:extLst>
          </p:cNvPr>
          <p:cNvSpPr/>
          <p:nvPr/>
        </p:nvSpPr>
        <p:spPr>
          <a:xfrm>
            <a:off x="6468903" y="2996091"/>
            <a:ext cx="1860187" cy="90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pPr algn="ctr"/>
            <a:r>
              <a:rPr lang="it-IT" sz="1400" dirty="0"/>
              <a:t>Specialisation of courts</a:t>
            </a:r>
          </a:p>
          <a:p>
            <a:pPr algn="ctr"/>
            <a:r>
              <a:rPr lang="fr-FR" sz="1200" dirty="0">
                <a:effectLst/>
                <a:latin typeface="Segoe UI" panose="020B0502040204020203" pitchFamily="34" charset="0"/>
              </a:rPr>
              <a:t>(</a:t>
            </a:r>
            <a:r>
              <a:rPr lang="fr-FR" sz="1200" dirty="0" err="1">
                <a:effectLst/>
                <a:latin typeface="Segoe UI" panose="020B0502040204020203" pitchFamily="34" charset="0"/>
              </a:rPr>
              <a:t>stabilising</a:t>
            </a:r>
            <a:r>
              <a:rPr lang="fr-FR" sz="1200" dirty="0">
                <a:effectLst/>
                <a:latin typeface="Segoe UI" panose="020B0502040204020203" pitchFamily="34" charset="0"/>
              </a:rPr>
              <a:t> in 2020)</a:t>
            </a:r>
            <a:endParaRPr lang="it-IT" sz="1050" dirty="0"/>
          </a:p>
          <a:p>
            <a:endParaRPr lang="en-GB" sz="1400" dirty="0"/>
          </a:p>
        </p:txBody>
      </p:sp>
      <p:pic>
        <p:nvPicPr>
          <p:cNvPr id="15" name="Picture 14">
            <a:extLst>
              <a:ext uri="{FF2B5EF4-FFF2-40B4-BE49-F238E27FC236}">
                <a16:creationId xmlns:a16="http://schemas.microsoft.com/office/drawing/2014/main" id="{758ECE0F-C8F3-4315-91E8-E1097FE404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11181" y="4270374"/>
            <a:ext cx="3754051" cy="1822921"/>
          </a:xfrm>
          <a:prstGeom prst="rect">
            <a:avLst/>
          </a:prstGeom>
        </p:spPr>
      </p:pic>
      <p:pic>
        <p:nvPicPr>
          <p:cNvPr id="20" name="Picture 19">
            <a:extLst>
              <a:ext uri="{FF2B5EF4-FFF2-40B4-BE49-F238E27FC236}">
                <a16:creationId xmlns:a16="http://schemas.microsoft.com/office/drawing/2014/main" id="{6AD1DC69-3CFB-40B8-97E6-8EA280AA8E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006408" y="4244065"/>
            <a:ext cx="3804720" cy="1822921"/>
          </a:xfrm>
          <a:prstGeom prst="rect">
            <a:avLst/>
          </a:prstGeom>
        </p:spPr>
      </p:pic>
    </p:spTree>
    <p:extLst>
      <p:ext uri="{BB962C8B-B14F-4D97-AF65-F5344CB8AC3E}">
        <p14:creationId xmlns:p14="http://schemas.microsoft.com/office/powerpoint/2010/main" val="424684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C21A8-A57B-42E1-AA02-0AD41C2B83FA}"/>
              </a:ext>
            </a:extLst>
          </p:cNvPr>
          <p:cNvSpPr>
            <a:spLocks noGrp="1"/>
          </p:cNvSpPr>
          <p:nvPr>
            <p:ph type="sldNum" sz="quarter" idx="12"/>
          </p:nvPr>
        </p:nvSpPr>
        <p:spPr/>
        <p:txBody>
          <a:bodyPr/>
          <a:lstStyle/>
          <a:p>
            <a:fld id="{59A7BB8B-FA3E-48E1-9F4E-D57EC426F849}" type="slidenum">
              <a:rPr lang="fr-FR" smtClean="0"/>
              <a:t>25</a:t>
            </a:fld>
            <a:endParaRPr lang="fr-FR"/>
          </a:p>
        </p:txBody>
      </p:sp>
      <p:sp>
        <p:nvSpPr>
          <p:cNvPr id="3" name="Rectangle 2">
            <a:extLst>
              <a:ext uri="{FF2B5EF4-FFF2-40B4-BE49-F238E27FC236}">
                <a16:creationId xmlns:a16="http://schemas.microsoft.com/office/drawing/2014/main" id="{7313F1C8-783C-4586-8291-E6DAC0BEC157}"/>
              </a:ext>
            </a:extLst>
          </p:cNvPr>
          <p:cNvSpPr/>
          <p:nvPr/>
        </p:nvSpPr>
        <p:spPr>
          <a:xfrm>
            <a:off x="1331640" y="1772816"/>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SPECIALISED COURTS</a:t>
            </a:r>
            <a:endParaRPr lang="en-GB" sz="3200" b="1" dirty="0"/>
          </a:p>
        </p:txBody>
      </p:sp>
      <p:grpSp>
        <p:nvGrpSpPr>
          <p:cNvPr id="16" name="Group 15">
            <a:extLst>
              <a:ext uri="{FF2B5EF4-FFF2-40B4-BE49-F238E27FC236}">
                <a16:creationId xmlns:a16="http://schemas.microsoft.com/office/drawing/2014/main" id="{E5FD07F4-11AC-4F13-9EEA-BA61534989EA}"/>
              </a:ext>
            </a:extLst>
          </p:cNvPr>
          <p:cNvGrpSpPr/>
          <p:nvPr/>
        </p:nvGrpSpPr>
        <p:grpSpPr>
          <a:xfrm>
            <a:off x="4607807" y="2935673"/>
            <a:ext cx="3898610" cy="896881"/>
            <a:chOff x="2920070" y="2471096"/>
            <a:chExt cx="3898610" cy="896881"/>
          </a:xfrm>
        </p:grpSpPr>
        <p:sp>
          <p:nvSpPr>
            <p:cNvPr id="17" name="Arrow: Down 16">
              <a:extLst>
                <a:ext uri="{FF2B5EF4-FFF2-40B4-BE49-F238E27FC236}">
                  <a16:creationId xmlns:a16="http://schemas.microsoft.com/office/drawing/2014/main" id="{8C0B977B-A702-4E8A-BB1B-C17B725BA3ED}"/>
                </a:ext>
              </a:extLst>
            </p:cNvPr>
            <p:cNvSpPr/>
            <p:nvPr/>
          </p:nvSpPr>
          <p:spPr>
            <a:xfrm rot="16200000">
              <a:off x="4470398" y="2580200"/>
              <a:ext cx="375350" cy="595686"/>
            </a:xfrm>
            <a:prstGeom prst="downArrow">
              <a:avLst/>
            </a:prstGeom>
            <a:gradFill>
              <a:gsLst>
                <a:gs pos="67000">
                  <a:schemeClr val="bg1">
                    <a:lumMod val="75000"/>
                  </a:schemeClr>
                </a:gs>
                <a:gs pos="43000">
                  <a:srgbClr val="D1DCEA"/>
                </a:gs>
                <a:gs pos="0">
                  <a:schemeClr val="bg1">
                    <a:lumMod val="95000"/>
                  </a:schemeClr>
                </a:gs>
                <a:gs pos="83000">
                  <a:schemeClr val="bg1">
                    <a:lumMod val="65000"/>
                  </a:schemeClr>
                </a:gs>
                <a:gs pos="10000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36675CFA-9596-4AA6-8409-D6E790686208}"/>
                </a:ext>
              </a:extLst>
            </p:cNvPr>
            <p:cNvGrpSpPr/>
            <p:nvPr/>
          </p:nvGrpSpPr>
          <p:grpSpPr>
            <a:xfrm>
              <a:off x="2920070" y="2471096"/>
              <a:ext cx="1170965" cy="882654"/>
              <a:chOff x="1070192" y="3369573"/>
              <a:chExt cx="1170965" cy="882654"/>
            </a:xfrm>
          </p:grpSpPr>
          <p:sp>
            <p:nvSpPr>
              <p:cNvPr id="29" name="Rectangle 28">
                <a:extLst>
                  <a:ext uri="{FF2B5EF4-FFF2-40B4-BE49-F238E27FC236}">
                    <a16:creationId xmlns:a16="http://schemas.microsoft.com/office/drawing/2014/main" id="{7F8DE164-5642-4752-81A5-AFE430E4C2D8}"/>
                  </a:ext>
                </a:extLst>
              </p:cNvPr>
              <p:cNvSpPr/>
              <p:nvPr/>
            </p:nvSpPr>
            <p:spPr>
              <a:xfrm>
                <a:off x="1089029" y="3369573"/>
                <a:ext cx="115212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a:t>21%</a:t>
                </a:r>
                <a:endParaRPr lang="en-GB" sz="4400" dirty="0"/>
              </a:p>
            </p:txBody>
          </p:sp>
          <p:sp>
            <p:nvSpPr>
              <p:cNvPr id="30" name="Rectangle 29">
                <a:extLst>
                  <a:ext uri="{FF2B5EF4-FFF2-40B4-BE49-F238E27FC236}">
                    <a16:creationId xmlns:a16="http://schemas.microsoft.com/office/drawing/2014/main" id="{ECDA0D0F-0ABB-4031-833C-CAA89C932D61}"/>
                  </a:ext>
                </a:extLst>
              </p:cNvPr>
              <p:cNvSpPr/>
              <p:nvPr/>
            </p:nvSpPr>
            <p:spPr>
              <a:xfrm>
                <a:off x="1070192" y="3877960"/>
                <a:ext cx="792088" cy="37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In 2010</a:t>
                </a:r>
                <a:endParaRPr lang="en-GB" sz="1400" dirty="0"/>
              </a:p>
            </p:txBody>
          </p:sp>
        </p:grpSp>
        <p:grpSp>
          <p:nvGrpSpPr>
            <p:cNvPr id="26" name="Group 25">
              <a:extLst>
                <a:ext uri="{FF2B5EF4-FFF2-40B4-BE49-F238E27FC236}">
                  <a16:creationId xmlns:a16="http://schemas.microsoft.com/office/drawing/2014/main" id="{F356F57E-AD93-4B27-AAC4-8C649344A9D5}"/>
                </a:ext>
              </a:extLst>
            </p:cNvPr>
            <p:cNvGrpSpPr/>
            <p:nvPr/>
          </p:nvGrpSpPr>
          <p:grpSpPr>
            <a:xfrm>
              <a:off x="5090486" y="2490827"/>
              <a:ext cx="1728194" cy="877150"/>
              <a:chOff x="1043608" y="3284984"/>
              <a:chExt cx="1728194" cy="877150"/>
            </a:xfrm>
          </p:grpSpPr>
          <p:sp>
            <p:nvSpPr>
              <p:cNvPr id="27" name="Rectangle 26">
                <a:extLst>
                  <a:ext uri="{FF2B5EF4-FFF2-40B4-BE49-F238E27FC236}">
                    <a16:creationId xmlns:a16="http://schemas.microsoft.com/office/drawing/2014/main" id="{8681E3DE-1E93-4ACB-9BAE-50FCF337010B}"/>
                  </a:ext>
                </a:extLst>
              </p:cNvPr>
              <p:cNvSpPr/>
              <p:nvPr/>
            </p:nvSpPr>
            <p:spPr>
              <a:xfrm>
                <a:off x="1043608" y="3284984"/>
                <a:ext cx="172819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a:t>23,6%</a:t>
                </a:r>
                <a:endParaRPr lang="en-GB" sz="4400" dirty="0"/>
              </a:p>
            </p:txBody>
          </p:sp>
          <p:sp>
            <p:nvSpPr>
              <p:cNvPr id="28" name="Rectangle 27">
                <a:extLst>
                  <a:ext uri="{FF2B5EF4-FFF2-40B4-BE49-F238E27FC236}">
                    <a16:creationId xmlns:a16="http://schemas.microsoft.com/office/drawing/2014/main" id="{3D449541-252E-450B-8B12-81091CB676A6}"/>
                  </a:ext>
                </a:extLst>
              </p:cNvPr>
              <p:cNvSpPr/>
              <p:nvPr/>
            </p:nvSpPr>
            <p:spPr>
              <a:xfrm>
                <a:off x="1105440" y="3787867"/>
                <a:ext cx="792088" cy="374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In 2020</a:t>
                </a:r>
                <a:endParaRPr lang="en-GB" sz="1400" dirty="0"/>
              </a:p>
            </p:txBody>
          </p:sp>
        </p:grpSp>
      </p:grpSp>
      <p:sp>
        <p:nvSpPr>
          <p:cNvPr id="7" name="Rectangle 6">
            <a:extLst>
              <a:ext uri="{FF2B5EF4-FFF2-40B4-BE49-F238E27FC236}">
                <a16:creationId xmlns:a16="http://schemas.microsoft.com/office/drawing/2014/main" id="{914BD937-C356-4AAD-9328-7E9A24848476}"/>
              </a:ext>
            </a:extLst>
          </p:cNvPr>
          <p:cNvSpPr/>
          <p:nvPr/>
        </p:nvSpPr>
        <p:spPr>
          <a:xfrm>
            <a:off x="179512" y="2568344"/>
            <a:ext cx="3572858" cy="1779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Percentage of first instance specialised courts within the total number of first instance courts (legal entities)</a:t>
            </a:r>
            <a:endParaRPr lang="en-GB" sz="2000" dirty="0"/>
          </a:p>
        </p:txBody>
      </p:sp>
      <p:sp>
        <p:nvSpPr>
          <p:cNvPr id="9" name="Rectangle 8">
            <a:extLst>
              <a:ext uri="{FF2B5EF4-FFF2-40B4-BE49-F238E27FC236}">
                <a16:creationId xmlns:a16="http://schemas.microsoft.com/office/drawing/2014/main" id="{AFA71B03-FBE0-4C12-A553-2A2509F22486}"/>
              </a:ext>
            </a:extLst>
          </p:cNvPr>
          <p:cNvSpPr/>
          <p:nvPr/>
        </p:nvSpPr>
        <p:spPr>
          <a:xfrm>
            <a:off x="4626644" y="2689189"/>
            <a:ext cx="1927637" cy="246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On average</a:t>
            </a:r>
            <a:endParaRPr lang="en-GB" dirty="0"/>
          </a:p>
        </p:txBody>
      </p:sp>
      <p:pic>
        <p:nvPicPr>
          <p:cNvPr id="4" name="Picture 3">
            <a:extLst>
              <a:ext uri="{FF2B5EF4-FFF2-40B4-BE49-F238E27FC236}">
                <a16:creationId xmlns:a16="http://schemas.microsoft.com/office/drawing/2014/main" id="{836F3CE2-EAC6-4B6F-9E65-34CDD8DEABF7}"/>
              </a:ext>
            </a:extLst>
          </p:cNvPr>
          <p:cNvPicPr>
            <a:picLocks noChangeAspect="1"/>
          </p:cNvPicPr>
          <p:nvPr/>
        </p:nvPicPr>
        <p:blipFill>
          <a:blip r:embed="rId2"/>
          <a:stretch>
            <a:fillRect/>
          </a:stretch>
        </p:blipFill>
        <p:spPr>
          <a:xfrm>
            <a:off x="35807" y="4345359"/>
            <a:ext cx="9144000" cy="2287317"/>
          </a:xfrm>
          <a:prstGeom prst="rect">
            <a:avLst/>
          </a:prstGeom>
        </p:spPr>
      </p:pic>
    </p:spTree>
    <p:extLst>
      <p:ext uri="{BB962C8B-B14F-4D97-AF65-F5344CB8AC3E}">
        <p14:creationId xmlns:p14="http://schemas.microsoft.com/office/powerpoint/2010/main" val="307977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5647F6-429C-4918-BEC6-FCA1538A15BD}"/>
              </a:ext>
            </a:extLst>
          </p:cNvPr>
          <p:cNvSpPr>
            <a:spLocks noGrp="1"/>
          </p:cNvSpPr>
          <p:nvPr>
            <p:ph type="sldNum" sz="quarter" idx="12"/>
          </p:nvPr>
        </p:nvSpPr>
        <p:spPr/>
        <p:txBody>
          <a:bodyPr/>
          <a:lstStyle/>
          <a:p>
            <a:fld id="{59A7BB8B-FA3E-48E1-9F4E-D57EC426F849}" type="slidenum">
              <a:rPr lang="fr-FR" smtClean="0"/>
              <a:t>26</a:t>
            </a:fld>
            <a:endParaRPr lang="fr-FR" dirty="0"/>
          </a:p>
        </p:txBody>
      </p:sp>
      <p:sp>
        <p:nvSpPr>
          <p:cNvPr id="3" name="Rectangle 2">
            <a:extLst>
              <a:ext uri="{FF2B5EF4-FFF2-40B4-BE49-F238E27FC236}">
                <a16:creationId xmlns:a16="http://schemas.microsoft.com/office/drawing/2014/main" id="{BB2EFFA3-82E0-4CB3-B3AD-64243A3DDEC2}"/>
              </a:ext>
            </a:extLst>
          </p:cNvPr>
          <p:cNvSpPr/>
          <p:nvPr/>
        </p:nvSpPr>
        <p:spPr>
          <a:xfrm>
            <a:off x="1278867" y="1603822"/>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COURT USERS</a:t>
            </a:r>
            <a:endParaRPr lang="en-GB" sz="3200" b="1" dirty="0"/>
          </a:p>
        </p:txBody>
      </p:sp>
      <p:sp>
        <p:nvSpPr>
          <p:cNvPr id="6" name="Rectangle 5">
            <a:extLst>
              <a:ext uri="{FF2B5EF4-FFF2-40B4-BE49-F238E27FC236}">
                <a16:creationId xmlns:a16="http://schemas.microsoft.com/office/drawing/2014/main" id="{31FCAA4B-10AD-4427-9AA5-A6192F32DB0B}"/>
              </a:ext>
            </a:extLst>
          </p:cNvPr>
          <p:cNvSpPr/>
          <p:nvPr/>
        </p:nvSpPr>
        <p:spPr>
          <a:xfrm>
            <a:off x="676022" y="2207155"/>
            <a:ext cx="4184010" cy="2204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sz="1600" dirty="0">
                <a:solidFill>
                  <a:schemeClr val="bg1"/>
                </a:solidFill>
              </a:rPr>
              <a:t>Most of the States provide information to users (in particular to vulnerable categories)</a:t>
            </a:r>
          </a:p>
          <a:p>
            <a:pPr marL="285750" indent="-285750">
              <a:buFont typeface="Arial" panose="020B0604020202020204" pitchFamily="34" charset="0"/>
              <a:buChar char="•"/>
            </a:pPr>
            <a:endParaRPr lang="it-IT" sz="1600" dirty="0">
              <a:solidFill>
                <a:schemeClr val="bg1"/>
              </a:solidFill>
            </a:endParaRPr>
          </a:p>
          <a:p>
            <a:pPr marL="285750" indent="-285750">
              <a:buFont typeface="Arial" panose="020B0604020202020204" pitchFamily="34" charset="0"/>
              <a:buChar char="•"/>
            </a:pPr>
            <a:r>
              <a:rPr lang="it-IT" sz="1600" dirty="0">
                <a:solidFill>
                  <a:schemeClr val="bg1"/>
                </a:solidFill>
              </a:rPr>
              <a:t>43 States have established websites making available national legislation, court case-law and pratical information for court users</a:t>
            </a:r>
          </a:p>
        </p:txBody>
      </p:sp>
      <p:sp>
        <p:nvSpPr>
          <p:cNvPr id="7" name="Rectangle 6">
            <a:extLst>
              <a:ext uri="{FF2B5EF4-FFF2-40B4-BE49-F238E27FC236}">
                <a16:creationId xmlns:a16="http://schemas.microsoft.com/office/drawing/2014/main" id="{8D292208-C5B9-4844-891F-09B4EC438BED}"/>
              </a:ext>
            </a:extLst>
          </p:cNvPr>
          <p:cNvSpPr/>
          <p:nvPr/>
        </p:nvSpPr>
        <p:spPr>
          <a:xfrm>
            <a:off x="655173" y="6525344"/>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4.2.1</a:t>
            </a:r>
            <a:endParaRPr lang="en-GB" sz="1000" dirty="0"/>
          </a:p>
        </p:txBody>
      </p:sp>
      <p:sp>
        <p:nvSpPr>
          <p:cNvPr id="8" name="Rectangle 7">
            <a:extLst>
              <a:ext uri="{FF2B5EF4-FFF2-40B4-BE49-F238E27FC236}">
                <a16:creationId xmlns:a16="http://schemas.microsoft.com/office/drawing/2014/main" id="{076B3681-9C0A-479B-968C-5AC1281E5480}"/>
              </a:ext>
            </a:extLst>
          </p:cNvPr>
          <p:cNvSpPr/>
          <p:nvPr/>
        </p:nvSpPr>
        <p:spPr>
          <a:xfrm>
            <a:off x="5335693" y="6525344"/>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4.2.2</a:t>
            </a:r>
            <a:endParaRPr lang="en-GB" sz="1000" dirty="0"/>
          </a:p>
        </p:txBody>
      </p:sp>
      <p:pic>
        <p:nvPicPr>
          <p:cNvPr id="10" name="Picture 9">
            <a:extLst>
              <a:ext uri="{FF2B5EF4-FFF2-40B4-BE49-F238E27FC236}">
                <a16:creationId xmlns:a16="http://schemas.microsoft.com/office/drawing/2014/main" id="{78ACB08C-6D1D-44ED-969C-C54EE0B492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12628" y="2236987"/>
            <a:ext cx="4025570" cy="4067648"/>
          </a:xfrm>
          <a:prstGeom prst="rect">
            <a:avLst/>
          </a:prstGeom>
        </p:spPr>
      </p:pic>
      <p:pic>
        <p:nvPicPr>
          <p:cNvPr id="11" name="Picture 10">
            <a:extLst>
              <a:ext uri="{FF2B5EF4-FFF2-40B4-BE49-F238E27FC236}">
                <a16:creationId xmlns:a16="http://schemas.microsoft.com/office/drawing/2014/main" id="{5AEC658A-CCA6-41C9-AD79-E34DD9E67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43612" y="4709195"/>
            <a:ext cx="3712786" cy="1823987"/>
          </a:xfrm>
          <a:prstGeom prst="rect">
            <a:avLst/>
          </a:prstGeom>
        </p:spPr>
      </p:pic>
    </p:spTree>
    <p:extLst>
      <p:ext uri="{BB962C8B-B14F-4D97-AF65-F5344CB8AC3E}">
        <p14:creationId xmlns:p14="http://schemas.microsoft.com/office/powerpoint/2010/main" val="3773415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F9500-52FD-48AE-9831-7DBA83D1CDCB}"/>
              </a:ext>
            </a:extLst>
          </p:cNvPr>
          <p:cNvSpPr>
            <a:spLocks noGrp="1"/>
          </p:cNvSpPr>
          <p:nvPr>
            <p:ph type="sldNum" sz="quarter" idx="12"/>
          </p:nvPr>
        </p:nvSpPr>
        <p:spPr/>
        <p:txBody>
          <a:bodyPr/>
          <a:lstStyle/>
          <a:p>
            <a:fld id="{59A7BB8B-FA3E-48E1-9F4E-D57EC426F849}" type="slidenum">
              <a:rPr lang="fr-FR" smtClean="0"/>
              <a:t>27</a:t>
            </a:fld>
            <a:endParaRPr lang="fr-FR"/>
          </a:p>
        </p:txBody>
      </p:sp>
      <p:sp>
        <p:nvSpPr>
          <p:cNvPr id="3" name="Rectangle 2">
            <a:extLst>
              <a:ext uri="{FF2B5EF4-FFF2-40B4-BE49-F238E27FC236}">
                <a16:creationId xmlns:a16="http://schemas.microsoft.com/office/drawing/2014/main" id="{D6BBA944-D8A3-4A61-AA7A-81CBED631D4E}"/>
              </a:ext>
            </a:extLst>
          </p:cNvPr>
          <p:cNvSpPr/>
          <p:nvPr/>
        </p:nvSpPr>
        <p:spPr>
          <a:xfrm>
            <a:off x="1436316" y="1607864"/>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COURT USERS</a:t>
            </a:r>
            <a:endParaRPr lang="en-GB" sz="3200" b="1" dirty="0"/>
          </a:p>
        </p:txBody>
      </p:sp>
      <p:graphicFrame>
        <p:nvGraphicFramePr>
          <p:cNvPr id="9" name="Diagram 8">
            <a:extLst>
              <a:ext uri="{FF2B5EF4-FFF2-40B4-BE49-F238E27FC236}">
                <a16:creationId xmlns:a16="http://schemas.microsoft.com/office/drawing/2014/main" id="{9F22BDBC-D1DC-4DE5-89A0-8BEEFD2FE265}"/>
              </a:ext>
            </a:extLst>
          </p:cNvPr>
          <p:cNvGraphicFramePr/>
          <p:nvPr>
            <p:extLst>
              <p:ext uri="{D42A27DB-BD31-4B8C-83A1-F6EECF244321}">
                <p14:modId xmlns:p14="http://schemas.microsoft.com/office/powerpoint/2010/main" val="1945926436"/>
              </p:ext>
            </p:extLst>
          </p:nvPr>
        </p:nvGraphicFramePr>
        <p:xfrm>
          <a:off x="467544" y="2369108"/>
          <a:ext cx="4248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61A7B421-9CDE-43EC-ABC7-8BB7931383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716016" y="2686534"/>
            <a:ext cx="4035902" cy="3705262"/>
          </a:xfrm>
          <a:prstGeom prst="rect">
            <a:avLst/>
          </a:prstGeom>
        </p:spPr>
      </p:pic>
      <p:sp>
        <p:nvSpPr>
          <p:cNvPr id="4" name="TextBox 3">
            <a:extLst>
              <a:ext uri="{FF2B5EF4-FFF2-40B4-BE49-F238E27FC236}">
                <a16:creationId xmlns:a16="http://schemas.microsoft.com/office/drawing/2014/main" id="{8B158726-DE20-4EC4-BABD-384F61AE5F6C}"/>
              </a:ext>
            </a:extLst>
          </p:cNvPr>
          <p:cNvSpPr txBox="1"/>
          <p:nvPr/>
        </p:nvSpPr>
        <p:spPr>
          <a:xfrm>
            <a:off x="4788024" y="2211198"/>
            <a:ext cx="4104456" cy="461665"/>
          </a:xfrm>
          <a:prstGeom prst="rect">
            <a:avLst/>
          </a:prstGeom>
          <a:noFill/>
        </p:spPr>
        <p:txBody>
          <a:bodyPr wrap="square" rtlCol="0">
            <a:spAutoFit/>
          </a:bodyPr>
          <a:lstStyle/>
          <a:p>
            <a:r>
              <a:rPr lang="en-US" sz="1200" dirty="0">
                <a:solidFill>
                  <a:schemeClr val="bg1"/>
                </a:solidFill>
              </a:rPr>
              <a:t>Existence of surveys to measure the trust in justice and the satisfaction with the services delivered by the judicial system</a:t>
            </a:r>
            <a:endParaRPr lang="en-GB" sz="1200" dirty="0">
              <a:solidFill>
                <a:schemeClr val="bg1"/>
              </a:solidFill>
            </a:endParaRPr>
          </a:p>
        </p:txBody>
      </p:sp>
      <p:sp>
        <p:nvSpPr>
          <p:cNvPr id="5" name="TextBox 4">
            <a:extLst>
              <a:ext uri="{FF2B5EF4-FFF2-40B4-BE49-F238E27FC236}">
                <a16:creationId xmlns:a16="http://schemas.microsoft.com/office/drawing/2014/main" id="{34FAC1C6-DDEB-46AF-8AA3-7D4E1408CD98}"/>
              </a:ext>
            </a:extLst>
          </p:cNvPr>
          <p:cNvSpPr txBox="1"/>
          <p:nvPr/>
        </p:nvSpPr>
        <p:spPr>
          <a:xfrm>
            <a:off x="4888166" y="6282356"/>
            <a:ext cx="1196002" cy="246221"/>
          </a:xfrm>
          <a:prstGeom prst="rect">
            <a:avLst/>
          </a:prstGeom>
          <a:noFill/>
        </p:spPr>
        <p:txBody>
          <a:bodyPr wrap="square" rtlCol="0">
            <a:spAutoFit/>
          </a:bodyPr>
          <a:lstStyle/>
          <a:p>
            <a:r>
              <a:rPr lang="en-GB" sz="1000" dirty="0">
                <a:solidFill>
                  <a:schemeClr val="bg1"/>
                </a:solidFill>
              </a:rPr>
              <a:t>Figure 4.2.6</a:t>
            </a:r>
          </a:p>
        </p:txBody>
      </p:sp>
    </p:spTree>
    <p:extLst>
      <p:ext uri="{BB962C8B-B14F-4D97-AF65-F5344CB8AC3E}">
        <p14:creationId xmlns:p14="http://schemas.microsoft.com/office/powerpoint/2010/main" val="999562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E0C4D-5015-43AE-985F-9E6BE8438903}"/>
              </a:ext>
            </a:extLst>
          </p:cNvPr>
          <p:cNvSpPr>
            <a:spLocks noGrp="1"/>
          </p:cNvSpPr>
          <p:nvPr>
            <p:ph type="sldNum" sz="quarter" idx="12"/>
          </p:nvPr>
        </p:nvSpPr>
        <p:spPr/>
        <p:txBody>
          <a:bodyPr/>
          <a:lstStyle/>
          <a:p>
            <a:fld id="{59A7BB8B-FA3E-48E1-9F4E-D57EC426F849}" type="slidenum">
              <a:rPr lang="fr-FR" smtClean="0"/>
              <a:t>28</a:t>
            </a:fld>
            <a:endParaRPr lang="fr-FR"/>
          </a:p>
        </p:txBody>
      </p:sp>
      <p:sp>
        <p:nvSpPr>
          <p:cNvPr id="3" name="Rectangle 2">
            <a:extLst>
              <a:ext uri="{FF2B5EF4-FFF2-40B4-BE49-F238E27FC236}">
                <a16:creationId xmlns:a16="http://schemas.microsoft.com/office/drawing/2014/main" id="{9441B7D4-F2FF-4B50-A4B5-DDAF889151EC}"/>
              </a:ext>
            </a:extLst>
          </p:cNvPr>
          <p:cNvSpPr/>
          <p:nvPr/>
        </p:nvSpPr>
        <p:spPr>
          <a:xfrm>
            <a:off x="1436316" y="1607864"/>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Information and Communication technology (ICT)</a:t>
            </a:r>
            <a:endParaRPr lang="en-GB" sz="3200" b="1" dirty="0"/>
          </a:p>
        </p:txBody>
      </p:sp>
      <p:grpSp>
        <p:nvGrpSpPr>
          <p:cNvPr id="13" name="Group 12">
            <a:extLst>
              <a:ext uri="{FF2B5EF4-FFF2-40B4-BE49-F238E27FC236}">
                <a16:creationId xmlns:a16="http://schemas.microsoft.com/office/drawing/2014/main" id="{80B9C0C9-EC26-46BE-A3AA-881D507FA6E8}"/>
              </a:ext>
            </a:extLst>
          </p:cNvPr>
          <p:cNvGrpSpPr/>
          <p:nvPr/>
        </p:nvGrpSpPr>
        <p:grpSpPr>
          <a:xfrm>
            <a:off x="1547664" y="3694963"/>
            <a:ext cx="3262357" cy="2384470"/>
            <a:chOff x="5076056" y="3564810"/>
            <a:chExt cx="3262357" cy="2384470"/>
          </a:xfrm>
        </p:grpSpPr>
        <p:grpSp>
          <p:nvGrpSpPr>
            <p:cNvPr id="5" name="Group 4">
              <a:extLst>
                <a:ext uri="{FF2B5EF4-FFF2-40B4-BE49-F238E27FC236}">
                  <a16:creationId xmlns:a16="http://schemas.microsoft.com/office/drawing/2014/main" id="{D3BFAB75-880C-4D31-8EDC-D0BE10A62CC5}"/>
                </a:ext>
              </a:extLst>
            </p:cNvPr>
            <p:cNvGrpSpPr/>
            <p:nvPr/>
          </p:nvGrpSpPr>
          <p:grpSpPr>
            <a:xfrm>
              <a:off x="5076056" y="3564810"/>
              <a:ext cx="3068141" cy="1095271"/>
              <a:chOff x="1043608" y="3418052"/>
              <a:chExt cx="3886311" cy="2144695"/>
            </a:xfrm>
          </p:grpSpPr>
          <p:sp>
            <p:nvSpPr>
              <p:cNvPr id="6" name="Rectangle 5">
                <a:extLst>
                  <a:ext uri="{FF2B5EF4-FFF2-40B4-BE49-F238E27FC236}">
                    <a16:creationId xmlns:a16="http://schemas.microsoft.com/office/drawing/2014/main" id="{E87420D6-0E16-4CFE-855E-A6D2FA0FD52A}"/>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1,6</a:t>
                </a:r>
                <a:endParaRPr lang="en-GB" sz="4800" dirty="0"/>
              </a:p>
            </p:txBody>
          </p:sp>
          <p:sp>
            <p:nvSpPr>
              <p:cNvPr id="7" name="Rectangle 6">
                <a:extLst>
                  <a:ext uri="{FF2B5EF4-FFF2-40B4-BE49-F238E27FC236}">
                    <a16:creationId xmlns:a16="http://schemas.microsoft.com/office/drawing/2014/main" id="{C251C906-FB44-4140-9C75-71D807EE9BA8}"/>
                  </a:ext>
                </a:extLst>
              </p:cNvPr>
              <p:cNvSpPr/>
              <p:nvPr/>
            </p:nvSpPr>
            <p:spPr>
              <a:xfrm>
                <a:off x="3050231" y="3798881"/>
                <a:ext cx="1879688"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1400" dirty="0"/>
                  <a:t>In UK - Scotland</a:t>
                </a:r>
              </a:p>
              <a:p>
                <a:endParaRPr lang="it-IT" sz="1400" dirty="0"/>
              </a:p>
              <a:p>
                <a:endParaRPr lang="it-IT" sz="1400" dirty="0"/>
              </a:p>
              <a:p>
                <a:endParaRPr lang="en-GB" sz="1400" dirty="0"/>
              </a:p>
            </p:txBody>
          </p:sp>
        </p:grpSp>
        <p:cxnSp>
          <p:nvCxnSpPr>
            <p:cNvPr id="9" name="Straight Arrow Connector 8">
              <a:extLst>
                <a:ext uri="{FF2B5EF4-FFF2-40B4-BE49-F238E27FC236}">
                  <a16:creationId xmlns:a16="http://schemas.microsoft.com/office/drawing/2014/main" id="{D2E66586-C961-4CDE-9C47-76FFE55E43F9}"/>
                </a:ext>
              </a:extLst>
            </p:cNvPr>
            <p:cNvCxnSpPr/>
            <p:nvPr/>
          </p:nvCxnSpPr>
          <p:spPr>
            <a:xfrm>
              <a:off x="6250181" y="4392217"/>
              <a:ext cx="0" cy="404935"/>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64DAFBE-F064-4C0A-B1C6-454ED993E8C6}"/>
                </a:ext>
              </a:extLst>
            </p:cNvPr>
            <p:cNvGrpSpPr/>
            <p:nvPr/>
          </p:nvGrpSpPr>
          <p:grpSpPr>
            <a:xfrm>
              <a:off x="5095477" y="4854009"/>
              <a:ext cx="3242936" cy="1095271"/>
              <a:chOff x="1043608" y="3418052"/>
              <a:chExt cx="4107719" cy="2144695"/>
            </a:xfrm>
          </p:grpSpPr>
          <p:sp>
            <p:nvSpPr>
              <p:cNvPr id="11" name="Rectangle 10">
                <a:extLst>
                  <a:ext uri="{FF2B5EF4-FFF2-40B4-BE49-F238E27FC236}">
                    <a16:creationId xmlns:a16="http://schemas.microsoft.com/office/drawing/2014/main" id="{0714750B-C6D0-4E8C-962B-A610E7B28B65}"/>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9,8</a:t>
                </a:r>
                <a:endParaRPr lang="en-GB" sz="4800" dirty="0"/>
              </a:p>
            </p:txBody>
          </p:sp>
          <p:sp>
            <p:nvSpPr>
              <p:cNvPr id="12" name="Rectangle 11">
                <a:extLst>
                  <a:ext uri="{FF2B5EF4-FFF2-40B4-BE49-F238E27FC236}">
                    <a16:creationId xmlns:a16="http://schemas.microsoft.com/office/drawing/2014/main" id="{53979F42-7FEA-457B-B3A3-219515A7DBD3}"/>
                  </a:ext>
                </a:extLst>
              </p:cNvPr>
              <p:cNvSpPr/>
              <p:nvPr/>
            </p:nvSpPr>
            <p:spPr>
              <a:xfrm>
                <a:off x="3050231" y="3798881"/>
                <a:ext cx="2101096" cy="176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400" dirty="0"/>
              </a:p>
              <a:p>
                <a:endParaRPr lang="it-IT" sz="1400" dirty="0"/>
              </a:p>
              <a:p>
                <a:r>
                  <a:rPr lang="it-IT" sz="1400" dirty="0"/>
                  <a:t>In Estonia and Latvia</a:t>
                </a:r>
              </a:p>
              <a:p>
                <a:endParaRPr lang="it-IT" sz="1400" dirty="0"/>
              </a:p>
              <a:p>
                <a:endParaRPr lang="it-IT" sz="1400" dirty="0"/>
              </a:p>
              <a:p>
                <a:endParaRPr lang="en-GB" sz="1400" dirty="0"/>
              </a:p>
            </p:txBody>
          </p:sp>
        </p:grpSp>
      </p:grpSp>
      <p:sp>
        <p:nvSpPr>
          <p:cNvPr id="14" name="Rectangle 13">
            <a:extLst>
              <a:ext uri="{FF2B5EF4-FFF2-40B4-BE49-F238E27FC236}">
                <a16:creationId xmlns:a16="http://schemas.microsoft.com/office/drawing/2014/main" id="{F27FBFFB-6CC8-4B3B-A138-B7B1878CB96E}"/>
              </a:ext>
            </a:extLst>
          </p:cNvPr>
          <p:cNvSpPr/>
          <p:nvPr/>
        </p:nvSpPr>
        <p:spPr>
          <a:xfrm>
            <a:off x="522397" y="2720798"/>
            <a:ext cx="4198273" cy="900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General ICT (0 to 10) index varies among States/entities</a:t>
            </a:r>
            <a:endParaRPr lang="en-GB" sz="2400" dirty="0"/>
          </a:p>
        </p:txBody>
      </p:sp>
      <p:sp>
        <p:nvSpPr>
          <p:cNvPr id="8" name="Rectangle 7">
            <a:extLst>
              <a:ext uri="{FF2B5EF4-FFF2-40B4-BE49-F238E27FC236}">
                <a16:creationId xmlns:a16="http://schemas.microsoft.com/office/drawing/2014/main" id="{5AECB314-1E4C-4236-8B54-5CF781309896}"/>
              </a:ext>
            </a:extLst>
          </p:cNvPr>
          <p:cNvSpPr/>
          <p:nvPr/>
        </p:nvSpPr>
        <p:spPr>
          <a:xfrm>
            <a:off x="5270083" y="2764074"/>
            <a:ext cx="3334365" cy="508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Average Total ICT Deployment Rate and per category in 2020 </a:t>
            </a:r>
            <a:endParaRPr lang="en-GB" sz="1600" dirty="0"/>
          </a:p>
        </p:txBody>
      </p:sp>
      <p:pic>
        <p:nvPicPr>
          <p:cNvPr id="15" name="Picture 14">
            <a:extLst>
              <a:ext uri="{FF2B5EF4-FFF2-40B4-BE49-F238E27FC236}">
                <a16:creationId xmlns:a16="http://schemas.microsoft.com/office/drawing/2014/main" id="{80A73D98-9984-48BA-8F36-CFF9DC51F6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030412" y="3110478"/>
            <a:ext cx="3733040" cy="3072650"/>
          </a:xfrm>
          <a:prstGeom prst="rect">
            <a:avLst/>
          </a:prstGeom>
        </p:spPr>
      </p:pic>
    </p:spTree>
    <p:extLst>
      <p:ext uri="{BB962C8B-B14F-4D97-AF65-F5344CB8AC3E}">
        <p14:creationId xmlns:p14="http://schemas.microsoft.com/office/powerpoint/2010/main" val="1799051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17D0BF-E162-496A-9974-3E9D8DE1267B}"/>
              </a:ext>
            </a:extLst>
          </p:cNvPr>
          <p:cNvSpPr>
            <a:spLocks noGrp="1"/>
          </p:cNvSpPr>
          <p:nvPr>
            <p:ph type="sldNum" sz="quarter" idx="12"/>
          </p:nvPr>
        </p:nvSpPr>
        <p:spPr/>
        <p:txBody>
          <a:bodyPr/>
          <a:lstStyle/>
          <a:p>
            <a:fld id="{59A7BB8B-FA3E-48E1-9F4E-D57EC426F849}" type="slidenum">
              <a:rPr lang="fr-FR" smtClean="0"/>
              <a:t>29</a:t>
            </a:fld>
            <a:endParaRPr lang="fr-FR"/>
          </a:p>
        </p:txBody>
      </p:sp>
      <p:sp>
        <p:nvSpPr>
          <p:cNvPr id="3" name="Rectangle 2">
            <a:extLst>
              <a:ext uri="{FF2B5EF4-FFF2-40B4-BE49-F238E27FC236}">
                <a16:creationId xmlns:a16="http://schemas.microsoft.com/office/drawing/2014/main" id="{84F1AC2F-F871-4710-B43A-35A42B9E293B}"/>
              </a:ext>
            </a:extLst>
          </p:cNvPr>
          <p:cNvSpPr/>
          <p:nvPr/>
        </p:nvSpPr>
        <p:spPr>
          <a:xfrm>
            <a:off x="1436316" y="1889562"/>
            <a:ext cx="6154218"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Infomation and Communication technology (ICT)</a:t>
            </a:r>
            <a:endParaRPr lang="en-GB" sz="3200" b="1" dirty="0"/>
          </a:p>
        </p:txBody>
      </p:sp>
      <p:sp>
        <p:nvSpPr>
          <p:cNvPr id="5" name="Rectangle 4">
            <a:extLst>
              <a:ext uri="{FF2B5EF4-FFF2-40B4-BE49-F238E27FC236}">
                <a16:creationId xmlns:a16="http://schemas.microsoft.com/office/drawing/2014/main" id="{BF577281-2EE4-4F2B-871E-D54BFA5893EE}"/>
              </a:ext>
            </a:extLst>
          </p:cNvPr>
          <p:cNvSpPr/>
          <p:nvPr/>
        </p:nvSpPr>
        <p:spPr>
          <a:xfrm>
            <a:off x="3034014" y="6513941"/>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4.3.2</a:t>
            </a:r>
            <a:endParaRPr lang="en-GB" sz="1000" dirty="0"/>
          </a:p>
        </p:txBody>
      </p:sp>
      <p:sp>
        <p:nvSpPr>
          <p:cNvPr id="6" name="Rectangle 5">
            <a:extLst>
              <a:ext uri="{FF2B5EF4-FFF2-40B4-BE49-F238E27FC236}">
                <a16:creationId xmlns:a16="http://schemas.microsoft.com/office/drawing/2014/main" id="{84B29BAB-CAA9-44DF-9063-A1F76BBF23EF}"/>
              </a:ext>
            </a:extLst>
          </p:cNvPr>
          <p:cNvSpPr/>
          <p:nvPr/>
        </p:nvSpPr>
        <p:spPr>
          <a:xfrm>
            <a:off x="453425" y="2729213"/>
            <a:ext cx="2102349" cy="173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Implemented budget of courts per capita              vs </a:t>
            </a:r>
          </a:p>
          <a:p>
            <a:pPr algn="ctr"/>
            <a:r>
              <a:rPr lang="it-IT" sz="1600" dirty="0"/>
              <a:t>implemented budget dedicated to ICT per capita in 2020</a:t>
            </a:r>
            <a:endParaRPr lang="en-GB" sz="1600" dirty="0"/>
          </a:p>
        </p:txBody>
      </p:sp>
      <p:pic>
        <p:nvPicPr>
          <p:cNvPr id="8" name="Picture 7">
            <a:extLst>
              <a:ext uri="{FF2B5EF4-FFF2-40B4-BE49-F238E27FC236}">
                <a16:creationId xmlns:a16="http://schemas.microsoft.com/office/drawing/2014/main" id="{C35F7F05-C799-4A8F-999F-6B3060CED75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081638" y="2893522"/>
            <a:ext cx="5806155" cy="3462828"/>
          </a:xfrm>
          <a:prstGeom prst="rect">
            <a:avLst/>
          </a:prstGeom>
        </p:spPr>
      </p:pic>
      <p:cxnSp>
        <p:nvCxnSpPr>
          <p:cNvPr id="9" name="Straight Arrow Connector 8">
            <a:extLst>
              <a:ext uri="{FF2B5EF4-FFF2-40B4-BE49-F238E27FC236}">
                <a16:creationId xmlns:a16="http://schemas.microsoft.com/office/drawing/2014/main" id="{0CCAD347-9B61-4DDE-87A3-F8681D3E7841}"/>
              </a:ext>
            </a:extLst>
          </p:cNvPr>
          <p:cNvCxnSpPr/>
          <p:nvPr/>
        </p:nvCxnSpPr>
        <p:spPr>
          <a:xfrm>
            <a:off x="1547664" y="4468535"/>
            <a:ext cx="0" cy="404935"/>
          </a:xfrm>
          <a:prstGeom prst="straightConnector1">
            <a:avLst/>
          </a:prstGeom>
          <a:ln w="349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F88442A-21BB-41D6-A6C1-25EB9C6DD256}"/>
              </a:ext>
            </a:extLst>
          </p:cNvPr>
          <p:cNvSpPr/>
          <p:nvPr/>
        </p:nvSpPr>
        <p:spPr>
          <a:xfrm>
            <a:off x="539557" y="4873470"/>
            <a:ext cx="2016216" cy="2047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t>In 2020,</a:t>
            </a:r>
          </a:p>
          <a:p>
            <a:pPr algn="ctr"/>
            <a:r>
              <a:rPr lang="it-IT" sz="1600" dirty="0"/>
              <a:t> greater % of courts’ budget has been allocated to ICT compared to the previous cycles</a:t>
            </a:r>
            <a:endParaRPr lang="en-GB" sz="1600" dirty="0"/>
          </a:p>
        </p:txBody>
      </p:sp>
    </p:spTree>
    <p:extLst>
      <p:ext uri="{BB962C8B-B14F-4D97-AF65-F5344CB8AC3E}">
        <p14:creationId xmlns:p14="http://schemas.microsoft.com/office/powerpoint/2010/main" val="1658112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09F78B9D-887C-4BAA-98A7-7BF9F535D9D6}"/>
              </a:ext>
            </a:extLst>
          </p:cNvPr>
          <p:cNvGrpSpPr/>
          <p:nvPr/>
        </p:nvGrpSpPr>
        <p:grpSpPr>
          <a:xfrm>
            <a:off x="-180528" y="2060848"/>
            <a:ext cx="4119249" cy="4509120"/>
            <a:chOff x="755576" y="2212355"/>
            <a:chExt cx="4119249" cy="4509120"/>
          </a:xfrm>
        </p:grpSpPr>
        <p:pic>
          <p:nvPicPr>
            <p:cNvPr id="7" name="Picture 6">
              <a:extLst>
                <a:ext uri="{FF2B5EF4-FFF2-40B4-BE49-F238E27FC236}">
                  <a16:creationId xmlns:a16="http://schemas.microsoft.com/office/drawing/2014/main" id="{699FE4D9-F6D3-406D-BF4A-C5AE5B7E2F21}"/>
                </a:ext>
              </a:extLst>
            </p:cNvPr>
            <p:cNvPicPr>
              <a:picLocks noChangeAspect="1"/>
            </p:cNvPicPr>
            <p:nvPr/>
          </p:nvPicPr>
          <p:blipFill>
            <a:blip r:embed="rId3"/>
            <a:stretch>
              <a:fillRect/>
            </a:stretch>
          </p:blipFill>
          <p:spPr>
            <a:xfrm>
              <a:off x="755576" y="2212355"/>
              <a:ext cx="4119249" cy="4509120"/>
            </a:xfrm>
            <a:prstGeom prst="rect">
              <a:avLst/>
            </a:prstGeom>
          </p:spPr>
        </p:pic>
        <p:pic>
          <p:nvPicPr>
            <p:cNvPr id="9" name="Graphic 8" descr="Meeting with solid fill">
              <a:extLst>
                <a:ext uri="{FF2B5EF4-FFF2-40B4-BE49-F238E27FC236}">
                  <a16:creationId xmlns:a16="http://schemas.microsoft.com/office/drawing/2014/main" id="{8D607258-0B06-464F-B590-DEF07653A5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59896" y="2420888"/>
              <a:ext cx="576000" cy="576000"/>
            </a:xfrm>
            <a:prstGeom prst="rect">
              <a:avLst/>
            </a:prstGeom>
          </p:spPr>
        </p:pic>
        <p:sp>
          <p:nvSpPr>
            <p:cNvPr id="14" name="Rectangle 13">
              <a:extLst>
                <a:ext uri="{FF2B5EF4-FFF2-40B4-BE49-F238E27FC236}">
                  <a16:creationId xmlns:a16="http://schemas.microsoft.com/office/drawing/2014/main" id="{34B59F7D-09CC-4027-B85B-7B6A82CE2292}"/>
                </a:ext>
              </a:extLst>
            </p:cNvPr>
            <p:cNvSpPr/>
            <p:nvPr/>
          </p:nvSpPr>
          <p:spPr>
            <a:xfrm>
              <a:off x="1187624" y="3868539"/>
              <a:ext cx="1584176" cy="64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a:t>CEPEJ</a:t>
              </a:r>
              <a:endParaRPr lang="en-GB" sz="4400" b="1" dirty="0"/>
            </a:p>
          </p:txBody>
        </p:sp>
        <p:pic>
          <p:nvPicPr>
            <p:cNvPr id="16" name="Graphic 15" descr="Hourglass 60% with solid fill">
              <a:extLst>
                <a:ext uri="{FF2B5EF4-FFF2-40B4-BE49-F238E27FC236}">
                  <a16:creationId xmlns:a16="http://schemas.microsoft.com/office/drawing/2014/main" id="{44307F94-0F8C-4E29-B43C-0AF728F782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46031" y="4785270"/>
              <a:ext cx="576000" cy="576000"/>
            </a:xfrm>
            <a:prstGeom prst="rect">
              <a:avLst/>
            </a:prstGeom>
          </p:spPr>
        </p:pic>
        <p:pic>
          <p:nvPicPr>
            <p:cNvPr id="18" name="Graphic 17" descr="Wrench with solid fill">
              <a:extLst>
                <a:ext uri="{FF2B5EF4-FFF2-40B4-BE49-F238E27FC236}">
                  <a16:creationId xmlns:a16="http://schemas.microsoft.com/office/drawing/2014/main" id="{996FD1FF-866D-42C7-8C4E-65B6F6A2CA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95936" y="3429000"/>
              <a:ext cx="640580" cy="640580"/>
            </a:xfrm>
            <a:prstGeom prst="rect">
              <a:avLst/>
            </a:prstGeom>
          </p:spPr>
        </p:pic>
        <p:pic>
          <p:nvPicPr>
            <p:cNvPr id="20" name="Graphic 19" descr="Brainstorm with solid fill">
              <a:extLst>
                <a:ext uri="{FF2B5EF4-FFF2-40B4-BE49-F238E27FC236}">
                  <a16:creationId xmlns:a16="http://schemas.microsoft.com/office/drawing/2014/main" id="{00451D00-19E7-4107-81E3-AB6336435A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59896" y="5733320"/>
              <a:ext cx="648008" cy="648008"/>
            </a:xfrm>
            <a:prstGeom prst="rect">
              <a:avLst/>
            </a:prstGeom>
          </p:spPr>
        </p:pic>
      </p:grpSp>
      <p:sp>
        <p:nvSpPr>
          <p:cNvPr id="2" name="Slide Number Placeholder 1">
            <a:extLst>
              <a:ext uri="{FF2B5EF4-FFF2-40B4-BE49-F238E27FC236}">
                <a16:creationId xmlns:a16="http://schemas.microsoft.com/office/drawing/2014/main" id="{E8ED6A2C-F3FA-49F4-AC03-B640D3A289A4}"/>
              </a:ext>
            </a:extLst>
          </p:cNvPr>
          <p:cNvSpPr>
            <a:spLocks noGrp="1"/>
          </p:cNvSpPr>
          <p:nvPr>
            <p:ph type="sldNum" sz="quarter" idx="12"/>
          </p:nvPr>
        </p:nvSpPr>
        <p:spPr/>
        <p:txBody>
          <a:bodyPr/>
          <a:lstStyle/>
          <a:p>
            <a:fld id="{59A7BB8B-FA3E-48E1-9F4E-D57EC426F849}" type="slidenum">
              <a:rPr lang="fr-FR" smtClean="0"/>
              <a:t>3</a:t>
            </a:fld>
            <a:endParaRPr lang="fr-FR"/>
          </a:p>
        </p:txBody>
      </p:sp>
      <p:sp>
        <p:nvSpPr>
          <p:cNvPr id="10" name="Rectangle 9">
            <a:extLst>
              <a:ext uri="{FF2B5EF4-FFF2-40B4-BE49-F238E27FC236}">
                <a16:creationId xmlns:a16="http://schemas.microsoft.com/office/drawing/2014/main" id="{3A2EA3FD-7FCC-4F1C-AF58-4EB9F6CD0478}"/>
              </a:ext>
            </a:extLst>
          </p:cNvPr>
          <p:cNvSpPr/>
          <p:nvPr/>
        </p:nvSpPr>
        <p:spPr>
          <a:xfrm>
            <a:off x="2843808" y="1744534"/>
            <a:ext cx="6192688" cy="1087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chemeClr val="bg1"/>
                </a:solidFill>
              </a:rPr>
              <a:t>Composed of </a:t>
            </a:r>
            <a:r>
              <a:rPr lang="en-GB" b="1" dirty="0">
                <a:solidFill>
                  <a:srgbClr val="9EDDFC"/>
                </a:solidFill>
              </a:rPr>
              <a:t>qualified</a:t>
            </a:r>
            <a:r>
              <a:rPr lang="en-GB" sz="1400" dirty="0">
                <a:solidFill>
                  <a:schemeClr val="bg1"/>
                </a:solidFill>
              </a:rPr>
              <a:t> </a:t>
            </a:r>
            <a:r>
              <a:rPr lang="en-GB" b="1" dirty="0">
                <a:solidFill>
                  <a:srgbClr val="9EDDFC"/>
                </a:solidFill>
              </a:rPr>
              <a:t>experts from all the 46 member States </a:t>
            </a:r>
            <a:r>
              <a:rPr lang="en-GB" sz="1400" dirty="0">
                <a:solidFill>
                  <a:schemeClr val="bg1"/>
                </a:solidFill>
              </a:rPr>
              <a:t>of the Council of Europe, the CEPEJ develops </a:t>
            </a:r>
            <a:r>
              <a:rPr lang="en-GB" b="1" dirty="0">
                <a:solidFill>
                  <a:srgbClr val="9EDDFC"/>
                </a:solidFill>
              </a:rPr>
              <a:t>tools </a:t>
            </a:r>
            <a:r>
              <a:rPr lang="en-GB" sz="1400" dirty="0">
                <a:solidFill>
                  <a:schemeClr val="bg1"/>
                </a:solidFill>
              </a:rPr>
              <a:t>and proposes </a:t>
            </a:r>
            <a:r>
              <a:rPr lang="en-GB" b="1" dirty="0">
                <a:solidFill>
                  <a:srgbClr val="9EDDFC"/>
                </a:solidFill>
              </a:rPr>
              <a:t>concrete measures </a:t>
            </a:r>
            <a:r>
              <a:rPr lang="en-GB" sz="1400" dirty="0">
                <a:solidFill>
                  <a:schemeClr val="bg1"/>
                </a:solidFill>
              </a:rPr>
              <a:t>to</a:t>
            </a:r>
            <a:r>
              <a:rPr lang="en-GB" b="1" dirty="0">
                <a:solidFill>
                  <a:srgbClr val="9EDDFC"/>
                </a:solidFill>
              </a:rPr>
              <a:t> improve </a:t>
            </a:r>
            <a:r>
              <a:rPr lang="en-GB" sz="1400" dirty="0">
                <a:solidFill>
                  <a:schemeClr val="bg1"/>
                </a:solidFill>
              </a:rPr>
              <a:t>the efficiency and the quality of the public service of </a:t>
            </a:r>
            <a:r>
              <a:rPr lang="en-GB" b="1" dirty="0">
                <a:solidFill>
                  <a:srgbClr val="9EDDFC"/>
                </a:solidFill>
              </a:rPr>
              <a:t>justice </a:t>
            </a:r>
          </a:p>
        </p:txBody>
      </p:sp>
      <p:sp>
        <p:nvSpPr>
          <p:cNvPr id="11" name="Rectangle 10">
            <a:extLst>
              <a:ext uri="{FF2B5EF4-FFF2-40B4-BE49-F238E27FC236}">
                <a16:creationId xmlns:a16="http://schemas.microsoft.com/office/drawing/2014/main" id="{376CC09B-8081-40B7-9802-52DBD8918D56}"/>
              </a:ext>
            </a:extLst>
          </p:cNvPr>
          <p:cNvSpPr/>
          <p:nvPr/>
        </p:nvSpPr>
        <p:spPr>
          <a:xfrm>
            <a:off x="3923928" y="3220467"/>
            <a:ext cx="4536504" cy="64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chemeClr val="bg1"/>
                </a:solidFill>
              </a:rPr>
              <a:t>Promotes </a:t>
            </a:r>
            <a:r>
              <a:rPr lang="en-GB" b="1" dirty="0">
                <a:solidFill>
                  <a:srgbClr val="7DD5A9"/>
                </a:solidFill>
              </a:rPr>
              <a:t>the effective implementation of Council of Europe’s norms and standards</a:t>
            </a:r>
            <a:r>
              <a:rPr lang="en-GB" sz="1400" dirty="0">
                <a:solidFill>
                  <a:schemeClr val="bg1"/>
                </a:solidFill>
              </a:rPr>
              <a:t> in the field of justice</a:t>
            </a:r>
          </a:p>
        </p:txBody>
      </p:sp>
      <p:sp>
        <p:nvSpPr>
          <p:cNvPr id="12" name="Rectangle 11">
            <a:extLst>
              <a:ext uri="{FF2B5EF4-FFF2-40B4-BE49-F238E27FC236}">
                <a16:creationId xmlns:a16="http://schemas.microsoft.com/office/drawing/2014/main" id="{E8C1E123-95AA-4878-A989-2E2C27BE8727}"/>
              </a:ext>
            </a:extLst>
          </p:cNvPr>
          <p:cNvSpPr/>
          <p:nvPr/>
        </p:nvSpPr>
        <p:spPr>
          <a:xfrm>
            <a:off x="3851920" y="4653136"/>
            <a:ext cx="4667742" cy="64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t>Contributes to </a:t>
            </a:r>
            <a:r>
              <a:rPr lang="en-GB" b="1" dirty="0">
                <a:solidFill>
                  <a:srgbClr val="68BED6"/>
                </a:solidFill>
              </a:rPr>
              <a:t>the optimisation of judicial time management </a:t>
            </a:r>
            <a:r>
              <a:rPr lang="en-GB" sz="1400" dirty="0"/>
              <a:t>in national courts</a:t>
            </a:r>
          </a:p>
        </p:txBody>
      </p:sp>
      <p:sp>
        <p:nvSpPr>
          <p:cNvPr id="13" name="Rectangle 12">
            <a:extLst>
              <a:ext uri="{FF2B5EF4-FFF2-40B4-BE49-F238E27FC236}">
                <a16:creationId xmlns:a16="http://schemas.microsoft.com/office/drawing/2014/main" id="{4FA96B3D-BC14-4937-8D54-7FB99E5327DE}"/>
              </a:ext>
            </a:extLst>
          </p:cNvPr>
          <p:cNvSpPr/>
          <p:nvPr/>
        </p:nvSpPr>
        <p:spPr>
          <a:xfrm>
            <a:off x="2771800" y="5972285"/>
            <a:ext cx="6048671" cy="640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t>Offers </a:t>
            </a:r>
            <a:r>
              <a:rPr lang="en-GB" b="1" dirty="0">
                <a:solidFill>
                  <a:srgbClr val="BDDD7D"/>
                </a:solidFill>
              </a:rPr>
              <a:t>effective solutions</a:t>
            </a:r>
            <a:r>
              <a:rPr lang="en-GB" sz="1400" dirty="0"/>
              <a:t> to the States to </a:t>
            </a:r>
            <a:r>
              <a:rPr lang="en-GB" b="1" dirty="0">
                <a:solidFill>
                  <a:srgbClr val="BDDD7D"/>
                </a:solidFill>
              </a:rPr>
              <a:t>prevent violations of Article 6 </a:t>
            </a:r>
            <a:r>
              <a:rPr lang="en-GB" sz="1400" dirty="0"/>
              <a:t>of the European Convention on Human Rights and reduce the number of applications to the ECtHR</a:t>
            </a:r>
          </a:p>
        </p:txBody>
      </p:sp>
    </p:spTree>
    <p:extLst>
      <p:ext uri="{BB962C8B-B14F-4D97-AF65-F5344CB8AC3E}">
        <p14:creationId xmlns:p14="http://schemas.microsoft.com/office/powerpoint/2010/main" val="2397041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710A-0B22-41CB-AFC8-984BBE38032E}"/>
              </a:ext>
            </a:extLst>
          </p:cNvPr>
          <p:cNvSpPr>
            <a:spLocks noGrp="1"/>
          </p:cNvSpPr>
          <p:nvPr>
            <p:ph type="sldNum" sz="quarter" idx="12"/>
          </p:nvPr>
        </p:nvSpPr>
        <p:spPr/>
        <p:txBody>
          <a:bodyPr/>
          <a:lstStyle/>
          <a:p>
            <a:fld id="{59A7BB8B-FA3E-48E1-9F4E-D57EC426F849}" type="slidenum">
              <a:rPr lang="fr-FR" smtClean="0"/>
              <a:t>30</a:t>
            </a:fld>
            <a:endParaRPr lang="fr-FR" dirty="0"/>
          </a:p>
        </p:txBody>
      </p:sp>
      <p:sp>
        <p:nvSpPr>
          <p:cNvPr id="3" name="Rectangle 2">
            <a:extLst>
              <a:ext uri="{FF2B5EF4-FFF2-40B4-BE49-F238E27FC236}">
                <a16:creationId xmlns:a16="http://schemas.microsoft.com/office/drawing/2014/main" id="{7178B4A7-6D01-4AAE-9451-E4AF1A2DD77D}"/>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EFFICIENCY - definitions</a:t>
            </a:r>
            <a:endParaRPr lang="en-GB" sz="3200" b="1" dirty="0"/>
          </a:p>
        </p:txBody>
      </p:sp>
      <p:sp>
        <p:nvSpPr>
          <p:cNvPr id="5" name="TextBox 4">
            <a:extLst>
              <a:ext uri="{FF2B5EF4-FFF2-40B4-BE49-F238E27FC236}">
                <a16:creationId xmlns:a16="http://schemas.microsoft.com/office/drawing/2014/main" id="{C73B5F37-5AE9-4E7C-B4BC-86BA22CE3625}"/>
              </a:ext>
            </a:extLst>
          </p:cNvPr>
          <p:cNvSpPr txBox="1"/>
          <p:nvPr/>
        </p:nvSpPr>
        <p:spPr>
          <a:xfrm>
            <a:off x="323528" y="2515524"/>
            <a:ext cx="3898776" cy="1815882"/>
          </a:xfrm>
          <a:prstGeom prst="rect">
            <a:avLst/>
          </a:prstGeom>
          <a:noFill/>
        </p:spPr>
        <p:txBody>
          <a:bodyPr wrap="square" rtlCol="0">
            <a:spAutoFit/>
          </a:bodyPr>
          <a:lstStyle/>
          <a:p>
            <a:r>
              <a:rPr lang="en-US" sz="1400" dirty="0">
                <a:solidFill>
                  <a:schemeClr val="bg1"/>
                </a:solidFill>
              </a:rPr>
              <a:t>The </a:t>
            </a:r>
            <a:r>
              <a:rPr lang="en-US" sz="1400" dirty="0">
                <a:solidFill>
                  <a:srgbClr val="FFC000"/>
                </a:solidFill>
              </a:rPr>
              <a:t>Clearance Rate (CR) </a:t>
            </a:r>
            <a:r>
              <a:rPr lang="en-US" sz="1400" dirty="0">
                <a:solidFill>
                  <a:schemeClr val="bg1"/>
                </a:solidFill>
              </a:rPr>
              <a:t>is the ratio obtained by dividing the number of resolved cases by the number of incoming cases in a given period, expressed as a percentage. </a:t>
            </a:r>
          </a:p>
          <a:p>
            <a:r>
              <a:rPr lang="en-US" sz="1400" dirty="0">
                <a:solidFill>
                  <a:schemeClr val="bg1"/>
                </a:solidFill>
              </a:rPr>
              <a:t>It demonstrates how the court, or the judicial system is coping with the in-flow of cases and allows comparison between systems regardless of their differences and individual characteristics.</a:t>
            </a:r>
            <a:endParaRPr lang="en-GB" sz="1400" dirty="0">
              <a:solidFill>
                <a:schemeClr val="bg1"/>
              </a:solidFill>
            </a:endParaRPr>
          </a:p>
        </p:txBody>
      </p:sp>
      <p:sp>
        <p:nvSpPr>
          <p:cNvPr id="12" name="TextBox 11">
            <a:extLst>
              <a:ext uri="{FF2B5EF4-FFF2-40B4-BE49-F238E27FC236}">
                <a16:creationId xmlns:a16="http://schemas.microsoft.com/office/drawing/2014/main" id="{572B1F9D-8534-4410-AF15-AE11899E7763}"/>
              </a:ext>
            </a:extLst>
          </p:cNvPr>
          <p:cNvSpPr txBox="1"/>
          <p:nvPr/>
        </p:nvSpPr>
        <p:spPr>
          <a:xfrm>
            <a:off x="4921698" y="2496908"/>
            <a:ext cx="3898776" cy="1815882"/>
          </a:xfrm>
          <a:prstGeom prst="rect">
            <a:avLst/>
          </a:prstGeom>
          <a:noFill/>
        </p:spPr>
        <p:txBody>
          <a:bodyPr wrap="square" rtlCol="0">
            <a:spAutoFit/>
          </a:bodyPr>
          <a:lstStyle/>
          <a:p>
            <a:r>
              <a:rPr lang="en-US" sz="1400" dirty="0">
                <a:solidFill>
                  <a:srgbClr val="FFC000"/>
                </a:solidFill>
              </a:rPr>
              <a:t>Disposition Time </a:t>
            </a:r>
            <a:r>
              <a:rPr lang="en-US" sz="1400" dirty="0">
                <a:solidFill>
                  <a:schemeClr val="bg1"/>
                </a:solidFill>
              </a:rPr>
              <a:t>(DT) is the calculated time necessary for a pending case to be resolved, considering the current pace of work. It is reached by dividing the number of pending cases at the end of a particular period by the number of resolved cases within that period, multiplied by 365.</a:t>
            </a:r>
          </a:p>
          <a:p>
            <a:r>
              <a:rPr lang="en-US" sz="1400" dirty="0">
                <a:solidFill>
                  <a:schemeClr val="bg1"/>
                </a:solidFill>
              </a:rPr>
              <a:t>More pending than resolved cases will lead to a DT higher than 365 days (one year) and vice versa.</a:t>
            </a:r>
            <a:endParaRPr lang="en-GB" sz="1400" dirty="0">
              <a:solidFill>
                <a:schemeClr val="bg1"/>
              </a:solidFill>
            </a:endParaRPr>
          </a:p>
        </p:txBody>
      </p:sp>
      <p:pic>
        <p:nvPicPr>
          <p:cNvPr id="2052" name="Picture 303">
            <a:extLst>
              <a:ext uri="{FF2B5EF4-FFF2-40B4-BE49-F238E27FC236}">
                <a16:creationId xmlns:a16="http://schemas.microsoft.com/office/drawing/2014/main" id="{AC262448-B7F2-4DA8-B405-0549384B8AB9}"/>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4917" y="5459194"/>
            <a:ext cx="361950" cy="5905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04" descr="A black and white drawing of a pineapple&#10;&#10;Description automatically generated with medium confidence">
            <a:extLst>
              <a:ext uri="{FF2B5EF4-FFF2-40B4-BE49-F238E27FC236}">
                <a16:creationId xmlns:a16="http://schemas.microsoft.com/office/drawing/2014/main" id="{C3651903-45FA-4BB9-B349-3877C5C0D0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023635"/>
            <a:ext cx="6381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05" descr="A black and white drawing of a pineapple&#10;&#10;Description automatically generated with medium confidence">
            <a:extLst>
              <a:ext uri="{FF2B5EF4-FFF2-40B4-BE49-F238E27FC236}">
                <a16:creationId xmlns:a16="http://schemas.microsoft.com/office/drawing/2014/main" id="{51D0D5F1-1D0E-4D9A-99F4-286131E5F5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132" y="5015251"/>
            <a:ext cx="6381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06" descr="A picture containing linedrawing&#10;&#10;Description automatically generated">
            <a:extLst>
              <a:ext uri="{FF2B5EF4-FFF2-40B4-BE49-F238E27FC236}">
                <a16:creationId xmlns:a16="http://schemas.microsoft.com/office/drawing/2014/main" id="{A1D0AA79-DD3E-49F5-9724-F0BF7FB973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5461785"/>
            <a:ext cx="361950" cy="590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a:extLst>
              <a:ext uri="{FF2B5EF4-FFF2-40B4-BE49-F238E27FC236}">
                <a16:creationId xmlns:a16="http://schemas.microsoft.com/office/drawing/2014/main" id="{D670983E-626E-4F1D-8E0D-74622A8398BF}"/>
              </a:ext>
            </a:extLst>
          </p:cNvPr>
          <p:cNvSpPr txBox="1">
            <a:spLocks noChangeArrowheads="1"/>
          </p:cNvSpPr>
          <p:nvPr/>
        </p:nvSpPr>
        <p:spPr bwMode="auto">
          <a:xfrm>
            <a:off x="395536" y="4364527"/>
            <a:ext cx="1877380" cy="590549"/>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n-GB" altLang="fr-FR" sz="1000" dirty="0">
                <a:solidFill>
                  <a:srgbClr val="FFC000"/>
                </a:solidFill>
              </a:rPr>
              <a:t>CR &gt; 100%</a:t>
            </a:r>
          </a:p>
          <a:p>
            <a:r>
              <a:rPr lang="en-GB" altLang="fr-FR" sz="1000" dirty="0" bmk="">
                <a:solidFill>
                  <a:srgbClr val="FFC000"/>
                </a:solidFill>
              </a:rPr>
              <a:t>Resolving more cases than receiving </a:t>
            </a:r>
            <a:r>
              <a:rPr lang="en-GB" altLang="fr-FR" sz="1000" dirty="0" bmk="_Hlk36393161">
                <a:solidFill>
                  <a:srgbClr val="FFC000"/>
                </a:solidFill>
                <a:sym typeface="Wingdings" panose="05000000000000000000" pitchFamily="2" charset="2"/>
              </a:rPr>
              <a:t></a:t>
            </a:r>
            <a:r>
              <a:rPr lang="en-GB" altLang="fr-FR" sz="1000" dirty="0" bmk="_Hlk36393161">
                <a:solidFill>
                  <a:srgbClr val="FFC000"/>
                </a:solidFill>
              </a:rPr>
              <a:t> </a:t>
            </a:r>
            <a:r>
              <a:rPr lang="en-GB" altLang="fr-FR" sz="1000" dirty="0" bmk="_Hlk36393161">
                <a:solidFill>
                  <a:srgbClr val="FFC000"/>
                </a:solidFill>
                <a:sym typeface="Wingdings" panose="05000000000000000000" pitchFamily="2" charset="2"/>
              </a:rPr>
              <a:t>backlog is decreasing</a:t>
            </a:r>
            <a:endParaRPr lang="en-GB" altLang="fr-FR" sz="1000" dirty="0">
              <a:solidFill>
                <a:srgbClr val="FFC000"/>
              </a:solidFill>
              <a:sym typeface="Wingdings" panose="05000000000000000000" pitchFamily="2" charset="2"/>
            </a:endParaRPr>
          </a:p>
        </p:txBody>
      </p:sp>
      <p:sp>
        <p:nvSpPr>
          <p:cNvPr id="13" name="Text Box 6">
            <a:extLst>
              <a:ext uri="{FF2B5EF4-FFF2-40B4-BE49-F238E27FC236}">
                <a16:creationId xmlns:a16="http://schemas.microsoft.com/office/drawing/2014/main" id="{BF335EFF-F602-4BE5-B1B9-05C54F6E19C4}"/>
              </a:ext>
            </a:extLst>
          </p:cNvPr>
          <p:cNvSpPr txBox="1">
            <a:spLocks noChangeArrowheads="1"/>
          </p:cNvSpPr>
          <p:nvPr/>
        </p:nvSpPr>
        <p:spPr bwMode="auto">
          <a:xfrm>
            <a:off x="2272916" y="4345652"/>
            <a:ext cx="1727638" cy="590550"/>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hr-HR" altLang="fr-FR" sz="1000" dirty="0">
                <a:solidFill>
                  <a:srgbClr val="FFC000"/>
                </a:solidFill>
              </a:rPr>
              <a:t>CR &lt; 100%</a:t>
            </a:r>
          </a:p>
          <a:p>
            <a:r>
              <a:rPr lang="en-GB" altLang="fr-FR" sz="1000" dirty="0" bmk="">
                <a:solidFill>
                  <a:srgbClr val="FFC000"/>
                </a:solidFill>
              </a:rPr>
              <a:t>Resolving less cases than receiving </a:t>
            </a:r>
            <a:r>
              <a:rPr lang="hr-HR" altLang="fr-FR" sz="1000" dirty="0">
                <a:solidFill>
                  <a:srgbClr val="FFC000"/>
                </a:solidFill>
                <a:sym typeface="Wingdings" panose="05000000000000000000" pitchFamily="2" charset="2"/>
              </a:rPr>
              <a:t></a:t>
            </a:r>
            <a:r>
              <a:rPr lang="hr-HR" altLang="fr-FR" sz="1000" dirty="0">
                <a:solidFill>
                  <a:srgbClr val="FFC000"/>
                </a:solidFill>
              </a:rPr>
              <a:t> </a:t>
            </a:r>
            <a:r>
              <a:rPr lang="hr-HR" altLang="fr-FR" sz="1000" dirty="0">
                <a:solidFill>
                  <a:srgbClr val="FFC000"/>
                </a:solidFill>
                <a:sym typeface="Wingdings" panose="05000000000000000000" pitchFamily="2" charset="2"/>
              </a:rPr>
              <a:t>backlog is increasing</a:t>
            </a:r>
          </a:p>
        </p:txBody>
      </p:sp>
      <p:sp>
        <p:nvSpPr>
          <p:cNvPr id="14" name="Text Box 8">
            <a:extLst>
              <a:ext uri="{FF2B5EF4-FFF2-40B4-BE49-F238E27FC236}">
                <a16:creationId xmlns:a16="http://schemas.microsoft.com/office/drawing/2014/main" id="{C6346570-2D53-4E48-99CE-013772997195}"/>
              </a:ext>
            </a:extLst>
          </p:cNvPr>
          <p:cNvSpPr txBox="1">
            <a:spLocks noChangeArrowheads="1"/>
          </p:cNvSpPr>
          <p:nvPr/>
        </p:nvSpPr>
        <p:spPr bwMode="auto">
          <a:xfrm>
            <a:off x="648963" y="6112510"/>
            <a:ext cx="584200" cy="361950"/>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hr-HR" altLang="fr-FR" dirty="0"/>
              <a:t>Incoming cases</a:t>
            </a:r>
          </a:p>
        </p:txBody>
      </p:sp>
      <p:sp>
        <p:nvSpPr>
          <p:cNvPr id="15" name="Text Box 9">
            <a:extLst>
              <a:ext uri="{FF2B5EF4-FFF2-40B4-BE49-F238E27FC236}">
                <a16:creationId xmlns:a16="http://schemas.microsoft.com/office/drawing/2014/main" id="{F5439D40-02FD-4E89-BD14-17408DC75C76}"/>
              </a:ext>
            </a:extLst>
          </p:cNvPr>
          <p:cNvSpPr txBox="1">
            <a:spLocks noChangeArrowheads="1"/>
          </p:cNvSpPr>
          <p:nvPr/>
        </p:nvSpPr>
        <p:spPr bwMode="auto">
          <a:xfrm>
            <a:off x="2328156" y="6112510"/>
            <a:ext cx="584200" cy="361950"/>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hr-HR" altLang="fr-FR" dirty="0"/>
              <a:t>Incoming cases</a:t>
            </a:r>
          </a:p>
        </p:txBody>
      </p:sp>
      <p:sp>
        <p:nvSpPr>
          <p:cNvPr id="16" name="Text Box 7">
            <a:extLst>
              <a:ext uri="{FF2B5EF4-FFF2-40B4-BE49-F238E27FC236}">
                <a16:creationId xmlns:a16="http://schemas.microsoft.com/office/drawing/2014/main" id="{7627BFDA-9B68-4228-BACF-2BA2F9E5569D}"/>
              </a:ext>
            </a:extLst>
          </p:cNvPr>
          <p:cNvSpPr txBox="1">
            <a:spLocks noChangeArrowheads="1"/>
          </p:cNvSpPr>
          <p:nvPr/>
        </p:nvSpPr>
        <p:spPr bwMode="auto">
          <a:xfrm>
            <a:off x="1389117" y="6112510"/>
            <a:ext cx="584200" cy="36195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hr-HR" altLang="fr-FR" sz="800" b="1"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Resolved cases</a:t>
            </a:r>
            <a:endParaRPr kumimoji="0" lang="hr-HR" altLang="fr-FR" sz="1800" b="0" i="0" u="none" strike="noStrike" cap="none" normalizeH="0" baseline="0" dirty="0">
              <a:ln>
                <a:noFill/>
              </a:ln>
              <a:solidFill>
                <a:schemeClr val="bg1"/>
              </a:solidFill>
              <a:effectLst/>
              <a:latin typeface="Arial" panose="020B0604020202020204" pitchFamily="34" charset="0"/>
            </a:endParaRPr>
          </a:p>
        </p:txBody>
      </p:sp>
      <p:sp>
        <p:nvSpPr>
          <p:cNvPr id="17" name="Text Box 10">
            <a:extLst>
              <a:ext uri="{FF2B5EF4-FFF2-40B4-BE49-F238E27FC236}">
                <a16:creationId xmlns:a16="http://schemas.microsoft.com/office/drawing/2014/main" id="{2974C926-01D6-4715-B760-CFFB5FF0A4AD}"/>
              </a:ext>
            </a:extLst>
          </p:cNvPr>
          <p:cNvSpPr txBox="1">
            <a:spLocks noChangeArrowheads="1"/>
          </p:cNvSpPr>
          <p:nvPr/>
        </p:nvSpPr>
        <p:spPr bwMode="auto">
          <a:xfrm>
            <a:off x="3209539" y="6112510"/>
            <a:ext cx="584200" cy="361950"/>
          </a:xfrm>
          <a:prstGeom prst="rect">
            <a:avLst/>
          </a:prstGeom>
          <a:noFill/>
          <a:ln>
            <a:noFill/>
          </a:ln>
        </p:spPr>
        <p:txBody>
          <a:bodyPr vert="horz" wrap="square" lIns="91440" tIns="45720" rIns="91440" bIns="45720" numCol="1" anchor="t" anchorCtr="0" compatLnSpc="1">
            <a:prstTxWarp prst="textNoShape">
              <a:avLst/>
            </a:prstTxWarp>
          </a:bodyPr>
          <a:lstStyle>
            <a:defPPr>
              <a:defRPr lang="fr-FR"/>
            </a:defPPr>
            <a:lvl1pPr marR="0" lvl="0" indent="0" eaLnBrk="0" fontAlgn="base" hangingPunct="0">
              <a:lnSpc>
                <a:spcPct val="100000"/>
              </a:lnSpc>
              <a:spcBef>
                <a:spcPct val="0"/>
              </a:spcBef>
              <a:spcAft>
                <a:spcPct val="0"/>
              </a:spcAft>
              <a:buClrTx/>
              <a:buSzTx/>
              <a:buFontTx/>
              <a:buNone/>
              <a:tabLst/>
              <a:defRPr kumimoji="0" sz="800" b="1"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hr-HR" altLang="fr-FR" dirty="0"/>
              <a:t>Resolved cases</a:t>
            </a:r>
          </a:p>
        </p:txBody>
      </p:sp>
      <p:sp>
        <p:nvSpPr>
          <p:cNvPr id="18" name="Rectangle 11">
            <a:extLst>
              <a:ext uri="{FF2B5EF4-FFF2-40B4-BE49-F238E27FC236}">
                <a16:creationId xmlns:a16="http://schemas.microsoft.com/office/drawing/2014/main" id="{C7463DD7-F746-40C8-B81E-7F1D3F9409B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9" name="Rectangle 18">
            <a:extLst>
              <a:ext uri="{FF2B5EF4-FFF2-40B4-BE49-F238E27FC236}">
                <a16:creationId xmlns:a16="http://schemas.microsoft.com/office/drawing/2014/main" id="{E6AFA493-269C-43F4-AB46-9D23E01A472B}"/>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57A7934F-E2D9-4AA1-8968-7D010DCF3388}"/>
              </a:ext>
            </a:extLst>
          </p:cNvPr>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616B951F-5848-4C3C-9992-E84F45D0E840}"/>
              </a:ext>
            </a:extLst>
          </p:cNvPr>
          <p:cNvSpPr>
            <a:spLocks noChangeArrowheads="1"/>
          </p:cNvSpPr>
          <p:nvPr/>
        </p:nvSpPr>
        <p:spPr bwMode="auto">
          <a:xfrm>
            <a:off x="0" y="2076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fr-FR"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9B4FF52E-9B5F-4886-89B0-48D8D6C63679}"/>
              </a:ext>
            </a:extLst>
          </p:cNvPr>
          <p:cNvSpPr>
            <a:spLocks noChangeArrowheads="1"/>
          </p:cNvSpPr>
          <p:nvPr/>
        </p:nvSpPr>
        <p:spPr bwMode="auto">
          <a:xfrm>
            <a:off x="0" y="3695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34503E4-2EF8-4F18-A1F9-C6D4045E437E}"/>
                  </a:ext>
                </a:extLst>
              </p:cNvPr>
              <p:cNvSpPr txBox="1"/>
              <p:nvPr/>
            </p:nvSpPr>
            <p:spPr>
              <a:xfrm>
                <a:off x="5061558" y="5023635"/>
                <a:ext cx="3816424" cy="361959"/>
              </a:xfrm>
              <a:prstGeom prst="rect">
                <a:avLst/>
              </a:prstGeom>
              <a:noFill/>
            </p:spPr>
            <p:txBody>
              <a:bodyPr wrap="square" lIns="0" tIns="0" rIns="0" bIns="0" rtlCol="0">
                <a:spAutoFit/>
              </a:bodyPr>
              <a:lstStyle/>
              <a:p>
                <a14:m>
                  <m:oMath xmlns:m="http://schemas.openxmlformats.org/officeDocument/2006/math">
                    <m:r>
                      <m:rPr>
                        <m:sty m:val="p"/>
                      </m:rPr>
                      <a:rPr lang="en-GB" sz="1600" b="0" i="0" smtClean="0">
                        <a:solidFill>
                          <a:schemeClr val="bg1"/>
                        </a:solidFill>
                        <a:latin typeface="Cambria Math" panose="02040503050406030204" pitchFamily="18" charset="0"/>
                      </a:rPr>
                      <m:t>DT</m:t>
                    </m:r>
                    <m:r>
                      <a:rPr lang="en-US" sz="1600" i="0" smtClean="0">
                        <a:solidFill>
                          <a:schemeClr val="bg1"/>
                        </a:solidFill>
                        <a:latin typeface="Cambria Math" panose="02040503050406030204" pitchFamily="18" charset="0"/>
                      </a:rPr>
                      <m:t>=</m:t>
                    </m:r>
                    <m:f>
                      <m:fPr>
                        <m:ctrlPr>
                          <a:rPr lang="en-US" sz="1600" i="1" smtClean="0">
                            <a:solidFill>
                              <a:schemeClr val="bg1"/>
                            </a:solidFill>
                            <a:latin typeface="Cambria Math" panose="02040503050406030204" pitchFamily="18" charset="0"/>
                          </a:rPr>
                        </m:ctrlPr>
                      </m:fPr>
                      <m:num>
                        <m:r>
                          <m:rPr>
                            <m:sty m:val="p"/>
                          </m:rPr>
                          <a:rPr lang="en-GB" sz="1600" b="0" i="0" smtClean="0">
                            <a:solidFill>
                              <a:schemeClr val="bg1"/>
                            </a:solidFill>
                            <a:latin typeface="Cambria Math" panose="02040503050406030204" pitchFamily="18" charset="0"/>
                          </a:rPr>
                          <m:t>Pending</m:t>
                        </m:r>
                        <m:r>
                          <a:rPr lang="en-GB" sz="1600" b="0" i="1" smtClean="0">
                            <a:solidFill>
                              <a:schemeClr val="bg1"/>
                            </a:solidFill>
                            <a:latin typeface="Cambria Math" panose="02040503050406030204" pitchFamily="18" charset="0"/>
                          </a:rPr>
                          <m:t> </m:t>
                        </m:r>
                        <m:r>
                          <m:rPr>
                            <m:sty m:val="p"/>
                          </m:rPr>
                          <a:rPr lang="en-GB" sz="1600" b="0" i="0" smtClean="0">
                            <a:solidFill>
                              <a:schemeClr val="bg1"/>
                            </a:solidFill>
                            <a:latin typeface="Cambria Math" panose="02040503050406030204" pitchFamily="18" charset="0"/>
                          </a:rPr>
                          <m:t>cases</m:t>
                        </m:r>
                        <m:r>
                          <a:rPr lang="en-GB" sz="1600" b="0" i="0" smtClean="0">
                            <a:solidFill>
                              <a:schemeClr val="bg1"/>
                            </a:solidFill>
                            <a:latin typeface="Cambria Math" panose="02040503050406030204" pitchFamily="18" charset="0"/>
                          </a:rPr>
                          <m:t> </m:t>
                        </m:r>
                        <m:r>
                          <m:rPr>
                            <m:sty m:val="p"/>
                          </m:rPr>
                          <a:rPr lang="en-GB" sz="1600" b="0" i="0" smtClean="0">
                            <a:solidFill>
                              <a:schemeClr val="bg1"/>
                            </a:solidFill>
                            <a:latin typeface="Cambria Math" panose="02040503050406030204" pitchFamily="18" charset="0"/>
                          </a:rPr>
                          <m:t>on</m:t>
                        </m:r>
                        <m:r>
                          <a:rPr lang="en-GB" sz="1600" b="0" i="0" smtClean="0">
                            <a:solidFill>
                              <a:schemeClr val="bg1"/>
                            </a:solidFill>
                            <a:latin typeface="Cambria Math" panose="02040503050406030204" pitchFamily="18" charset="0"/>
                          </a:rPr>
                          <m:t> 31</m:t>
                        </m:r>
                        <m:r>
                          <m:rPr>
                            <m:sty m:val="p"/>
                          </m:rPr>
                          <a:rPr lang="en-GB" sz="1600" b="0" i="0" smtClean="0">
                            <a:solidFill>
                              <a:schemeClr val="bg1"/>
                            </a:solidFill>
                            <a:latin typeface="Cambria Math" panose="02040503050406030204" pitchFamily="18" charset="0"/>
                          </a:rPr>
                          <m:t>st</m:t>
                        </m:r>
                        <m:r>
                          <a:rPr lang="en-GB" sz="1600" b="0" i="0" smtClean="0">
                            <a:solidFill>
                              <a:schemeClr val="bg1"/>
                            </a:solidFill>
                            <a:latin typeface="Cambria Math" panose="02040503050406030204" pitchFamily="18" charset="0"/>
                          </a:rPr>
                          <m:t> </m:t>
                        </m:r>
                        <m:r>
                          <m:rPr>
                            <m:sty m:val="p"/>
                          </m:rPr>
                          <a:rPr lang="en-GB" sz="1600" b="0" i="0" smtClean="0">
                            <a:solidFill>
                              <a:schemeClr val="bg1"/>
                            </a:solidFill>
                            <a:latin typeface="Cambria Math" panose="02040503050406030204" pitchFamily="18" charset="0"/>
                          </a:rPr>
                          <m:t>of</m:t>
                        </m:r>
                        <m:r>
                          <a:rPr lang="en-GB" sz="1600" b="0" i="0" smtClean="0">
                            <a:solidFill>
                              <a:schemeClr val="bg1"/>
                            </a:solidFill>
                            <a:latin typeface="Cambria Math" panose="02040503050406030204" pitchFamily="18" charset="0"/>
                          </a:rPr>
                          <m:t> </m:t>
                        </m:r>
                        <m:r>
                          <m:rPr>
                            <m:sty m:val="p"/>
                          </m:rPr>
                          <a:rPr lang="en-GB" sz="1600" b="0" i="0" smtClean="0">
                            <a:solidFill>
                              <a:schemeClr val="bg1"/>
                            </a:solidFill>
                            <a:latin typeface="Cambria Math" panose="02040503050406030204" pitchFamily="18" charset="0"/>
                          </a:rPr>
                          <m:t>December</m:t>
                        </m:r>
                      </m:num>
                      <m:den>
                        <m:r>
                          <m:rPr>
                            <m:sty m:val="p"/>
                          </m:rPr>
                          <a:rPr lang="en-GB" sz="1600" b="0" i="0" smtClean="0">
                            <a:solidFill>
                              <a:schemeClr val="bg1"/>
                            </a:solidFill>
                            <a:latin typeface="Cambria Math" panose="02040503050406030204" pitchFamily="18" charset="0"/>
                          </a:rPr>
                          <m:t>Resolved</m:t>
                        </m:r>
                        <m:r>
                          <a:rPr lang="en-GB" sz="1600" b="0" i="0" smtClean="0">
                            <a:solidFill>
                              <a:schemeClr val="bg1"/>
                            </a:solidFill>
                            <a:latin typeface="Cambria Math" panose="02040503050406030204" pitchFamily="18" charset="0"/>
                          </a:rPr>
                          <m:t> </m:t>
                        </m:r>
                        <m:r>
                          <m:rPr>
                            <m:sty m:val="p"/>
                          </m:rPr>
                          <a:rPr lang="en-GB" sz="1600" b="0" i="0" smtClean="0">
                            <a:solidFill>
                              <a:schemeClr val="bg1"/>
                            </a:solidFill>
                            <a:latin typeface="Cambria Math" panose="02040503050406030204" pitchFamily="18" charset="0"/>
                          </a:rPr>
                          <m:t>cases</m:t>
                        </m:r>
                      </m:den>
                    </m:f>
                  </m:oMath>
                </a14:m>
                <a:r>
                  <a:rPr lang="fr-FR" sz="1400" dirty="0"/>
                  <a:t> </a:t>
                </a:r>
                <a:r>
                  <a:rPr lang="fr-FR" sz="1400" dirty="0">
                    <a:solidFill>
                      <a:schemeClr val="bg1"/>
                    </a:solidFill>
                  </a:rPr>
                  <a:t>X 365</a:t>
                </a:r>
              </a:p>
            </p:txBody>
          </p:sp>
        </mc:Choice>
        <mc:Fallback xmlns="">
          <p:sp>
            <p:nvSpPr>
              <p:cNvPr id="25" name="TextBox 24">
                <a:extLst>
                  <a:ext uri="{FF2B5EF4-FFF2-40B4-BE49-F238E27FC236}">
                    <a16:creationId xmlns:a16="http://schemas.microsoft.com/office/drawing/2014/main" id="{C34503E4-2EF8-4F18-A1F9-C6D4045E437E}"/>
                  </a:ext>
                </a:extLst>
              </p:cNvPr>
              <p:cNvSpPr txBox="1">
                <a:spLocks noRot="1" noChangeAspect="1" noMove="1" noResize="1" noEditPoints="1" noAdjustHandles="1" noChangeArrowheads="1" noChangeShapeType="1" noTextEdit="1"/>
              </p:cNvSpPr>
              <p:nvPr/>
            </p:nvSpPr>
            <p:spPr>
              <a:xfrm>
                <a:off x="5061558" y="5023635"/>
                <a:ext cx="3816424" cy="361959"/>
              </a:xfrm>
              <a:prstGeom prst="rect">
                <a:avLst/>
              </a:prstGeom>
              <a:blipFill>
                <a:blip r:embed="rId4"/>
                <a:stretch>
                  <a:fillRect l="-1757" b="-15254"/>
                </a:stretch>
              </a:blipFill>
            </p:spPr>
            <p:txBody>
              <a:bodyPr/>
              <a:lstStyle/>
              <a:p>
                <a:r>
                  <a:rPr lang="fr-FR">
                    <a:noFill/>
                  </a:rPr>
                  <a:t> </a:t>
                </a:r>
              </a:p>
            </p:txBody>
          </p:sp>
        </mc:Fallback>
      </mc:AlternateContent>
      <p:sp>
        <p:nvSpPr>
          <p:cNvPr id="6" name="Rectangle 5">
            <a:extLst>
              <a:ext uri="{FF2B5EF4-FFF2-40B4-BE49-F238E27FC236}">
                <a16:creationId xmlns:a16="http://schemas.microsoft.com/office/drawing/2014/main" id="{1FF6626E-AE7B-4147-B6A0-CBC08B105183}"/>
              </a:ext>
            </a:extLst>
          </p:cNvPr>
          <p:cNvSpPr/>
          <p:nvPr/>
        </p:nvSpPr>
        <p:spPr>
          <a:xfrm>
            <a:off x="395536" y="4331406"/>
            <a:ext cx="1727638" cy="2143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39AAEA6B-F888-4D4E-8013-DA59D0AA90DC}"/>
              </a:ext>
            </a:extLst>
          </p:cNvPr>
          <p:cNvSpPr/>
          <p:nvPr/>
        </p:nvSpPr>
        <p:spPr>
          <a:xfrm>
            <a:off x="2272916" y="4331406"/>
            <a:ext cx="1727638" cy="2143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067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710A-0B22-41CB-AFC8-984BBE38032E}"/>
              </a:ext>
            </a:extLst>
          </p:cNvPr>
          <p:cNvSpPr>
            <a:spLocks noGrp="1"/>
          </p:cNvSpPr>
          <p:nvPr>
            <p:ph type="sldNum" sz="quarter" idx="12"/>
          </p:nvPr>
        </p:nvSpPr>
        <p:spPr/>
        <p:txBody>
          <a:bodyPr/>
          <a:lstStyle/>
          <a:p>
            <a:fld id="{59A7BB8B-FA3E-48E1-9F4E-D57EC426F849}" type="slidenum">
              <a:rPr lang="fr-FR" smtClean="0"/>
              <a:t>31</a:t>
            </a:fld>
            <a:endParaRPr lang="fr-FR"/>
          </a:p>
        </p:txBody>
      </p:sp>
      <p:sp>
        <p:nvSpPr>
          <p:cNvPr id="3" name="Rectangle 2">
            <a:extLst>
              <a:ext uri="{FF2B5EF4-FFF2-40B4-BE49-F238E27FC236}">
                <a16:creationId xmlns:a16="http://schemas.microsoft.com/office/drawing/2014/main" id="{7178B4A7-6D01-4AAE-9451-E4AF1A2DD77D}"/>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EFFICIENCY</a:t>
            </a:r>
            <a:endParaRPr lang="en-GB" sz="3200" b="1" dirty="0"/>
          </a:p>
        </p:txBody>
      </p:sp>
      <p:sp>
        <p:nvSpPr>
          <p:cNvPr id="6" name="Rectangle 5">
            <a:extLst>
              <a:ext uri="{FF2B5EF4-FFF2-40B4-BE49-F238E27FC236}">
                <a16:creationId xmlns:a16="http://schemas.microsoft.com/office/drawing/2014/main" id="{1622A82A-0DF4-46F7-9FA5-492CDF24E041}"/>
              </a:ext>
            </a:extLst>
          </p:cNvPr>
          <p:cNvSpPr/>
          <p:nvPr/>
        </p:nvSpPr>
        <p:spPr>
          <a:xfrm>
            <a:off x="4644008" y="2564904"/>
            <a:ext cx="404279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Disposition Time by area of law in 2020 (median in days)</a:t>
            </a:r>
          </a:p>
        </p:txBody>
      </p:sp>
      <p:sp>
        <p:nvSpPr>
          <p:cNvPr id="7" name="Flowchart: Connector 6">
            <a:extLst>
              <a:ext uri="{FF2B5EF4-FFF2-40B4-BE49-F238E27FC236}">
                <a16:creationId xmlns:a16="http://schemas.microsoft.com/office/drawing/2014/main" id="{960E90E3-A698-4988-9BFF-743AE19AB5DA}"/>
              </a:ext>
            </a:extLst>
          </p:cNvPr>
          <p:cNvSpPr/>
          <p:nvPr/>
        </p:nvSpPr>
        <p:spPr>
          <a:xfrm>
            <a:off x="755576" y="2842989"/>
            <a:ext cx="3024336" cy="177535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dirty="0"/>
              <a:t>Median </a:t>
            </a:r>
            <a:r>
              <a:rPr lang="it-IT" sz="2400" dirty="0"/>
              <a:t>Clearance Rate </a:t>
            </a:r>
            <a:r>
              <a:rPr lang="it-IT" dirty="0"/>
              <a:t>stable and close to </a:t>
            </a:r>
            <a:r>
              <a:rPr lang="it-IT" sz="2400" dirty="0"/>
              <a:t>100%</a:t>
            </a:r>
            <a:endParaRPr lang="en-GB" sz="2400" dirty="0"/>
          </a:p>
        </p:txBody>
      </p:sp>
      <p:sp>
        <p:nvSpPr>
          <p:cNvPr id="8" name="Rectangle 7">
            <a:extLst>
              <a:ext uri="{FF2B5EF4-FFF2-40B4-BE49-F238E27FC236}">
                <a16:creationId xmlns:a16="http://schemas.microsoft.com/office/drawing/2014/main" id="{F5C6E54A-39B7-40DB-AE84-024B94D28681}"/>
              </a:ext>
            </a:extLst>
          </p:cNvPr>
          <p:cNvSpPr/>
          <p:nvPr/>
        </p:nvSpPr>
        <p:spPr>
          <a:xfrm>
            <a:off x="4788024" y="6093296"/>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5.2</a:t>
            </a:r>
            <a:endParaRPr lang="en-GB" sz="1000" dirty="0"/>
          </a:p>
        </p:txBody>
      </p:sp>
      <p:sp>
        <p:nvSpPr>
          <p:cNvPr id="5" name="TextBox 4">
            <a:extLst>
              <a:ext uri="{FF2B5EF4-FFF2-40B4-BE49-F238E27FC236}">
                <a16:creationId xmlns:a16="http://schemas.microsoft.com/office/drawing/2014/main" id="{C73B5F37-5AE9-4E7C-B4BC-86BA22CE3625}"/>
              </a:ext>
            </a:extLst>
          </p:cNvPr>
          <p:cNvSpPr txBox="1"/>
          <p:nvPr/>
        </p:nvSpPr>
        <p:spPr>
          <a:xfrm>
            <a:off x="569307" y="5085184"/>
            <a:ext cx="3898776" cy="1384995"/>
          </a:xfrm>
          <a:prstGeom prst="rect">
            <a:avLst/>
          </a:prstGeom>
          <a:noFill/>
        </p:spPr>
        <p:txBody>
          <a:bodyPr wrap="square" rtlCol="0">
            <a:spAutoFit/>
          </a:bodyPr>
          <a:lstStyle/>
          <a:p>
            <a:r>
              <a:rPr lang="en-GB" sz="1400" dirty="0">
                <a:solidFill>
                  <a:schemeClr val="bg1"/>
                </a:solidFill>
              </a:rPr>
              <a:t>The first instance courts were impacted the most by the pandemic:</a:t>
            </a:r>
          </a:p>
          <a:p>
            <a:pPr marL="285750" indent="-285750">
              <a:buFont typeface="Arial" panose="020B0604020202020204" pitchFamily="34" charset="0"/>
              <a:buChar char="•"/>
            </a:pPr>
            <a:r>
              <a:rPr lang="en-GB" sz="1400" dirty="0">
                <a:solidFill>
                  <a:schemeClr val="bg1"/>
                </a:solidFill>
              </a:rPr>
              <a:t>98% for civil and commercial litigious cases</a:t>
            </a:r>
          </a:p>
          <a:p>
            <a:pPr marL="285750" indent="-285750">
              <a:buFont typeface="Arial" panose="020B0604020202020204" pitchFamily="34" charset="0"/>
              <a:buChar char="•"/>
            </a:pPr>
            <a:r>
              <a:rPr lang="en-GB" sz="1400" dirty="0">
                <a:solidFill>
                  <a:schemeClr val="bg1"/>
                </a:solidFill>
              </a:rPr>
              <a:t>97% for administrative cases</a:t>
            </a:r>
          </a:p>
          <a:p>
            <a:pPr marL="285750" indent="-285750">
              <a:buFont typeface="Arial" panose="020B0604020202020204" pitchFamily="34" charset="0"/>
              <a:buChar char="•"/>
            </a:pPr>
            <a:r>
              <a:rPr lang="en-GB" sz="1400" dirty="0">
                <a:solidFill>
                  <a:schemeClr val="bg1"/>
                </a:solidFill>
              </a:rPr>
              <a:t>95% for criminal cases</a:t>
            </a:r>
          </a:p>
          <a:p>
            <a:pPr marL="285750" indent="-285750">
              <a:buFont typeface="Arial" panose="020B0604020202020204" pitchFamily="34" charset="0"/>
              <a:buChar char="•"/>
            </a:pPr>
            <a:endParaRPr lang="en-GB" sz="1400" dirty="0">
              <a:solidFill>
                <a:schemeClr val="bg1"/>
              </a:solidFill>
            </a:endParaRPr>
          </a:p>
        </p:txBody>
      </p:sp>
      <p:pic>
        <p:nvPicPr>
          <p:cNvPr id="9" name="Picture 8">
            <a:extLst>
              <a:ext uri="{FF2B5EF4-FFF2-40B4-BE49-F238E27FC236}">
                <a16:creationId xmlns:a16="http://schemas.microsoft.com/office/drawing/2014/main" id="{99356C3F-ED1B-44E4-BA0B-0930DAFBBC60}"/>
              </a:ext>
            </a:extLst>
          </p:cNvPr>
          <p:cNvPicPr>
            <a:picLocks noChangeAspect="1"/>
          </p:cNvPicPr>
          <p:nvPr/>
        </p:nvPicPr>
        <p:blipFill>
          <a:blip r:embed="rId2"/>
          <a:stretch>
            <a:fillRect/>
          </a:stretch>
        </p:blipFill>
        <p:spPr>
          <a:xfrm>
            <a:off x="4675919" y="3335706"/>
            <a:ext cx="4090771" cy="2853175"/>
          </a:xfrm>
          <a:prstGeom prst="rect">
            <a:avLst/>
          </a:prstGeom>
        </p:spPr>
      </p:pic>
    </p:spTree>
    <p:extLst>
      <p:ext uri="{BB962C8B-B14F-4D97-AF65-F5344CB8AC3E}">
        <p14:creationId xmlns:p14="http://schemas.microsoft.com/office/powerpoint/2010/main" val="1570268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CDA2F-15FA-4019-AF4C-C6E857432E45}"/>
              </a:ext>
            </a:extLst>
          </p:cNvPr>
          <p:cNvSpPr>
            <a:spLocks noGrp="1"/>
          </p:cNvSpPr>
          <p:nvPr>
            <p:ph type="sldNum" sz="quarter" idx="12"/>
          </p:nvPr>
        </p:nvSpPr>
        <p:spPr/>
        <p:txBody>
          <a:bodyPr/>
          <a:lstStyle/>
          <a:p>
            <a:fld id="{59A7BB8B-FA3E-48E1-9F4E-D57EC426F849}" type="slidenum">
              <a:rPr lang="fr-FR" smtClean="0"/>
              <a:t>32</a:t>
            </a:fld>
            <a:endParaRPr lang="fr-FR"/>
          </a:p>
        </p:txBody>
      </p:sp>
      <p:sp>
        <p:nvSpPr>
          <p:cNvPr id="3" name="Rectangle 2">
            <a:extLst>
              <a:ext uri="{FF2B5EF4-FFF2-40B4-BE49-F238E27FC236}">
                <a16:creationId xmlns:a16="http://schemas.microsoft.com/office/drawing/2014/main" id="{4F77A687-2D98-4652-82A5-16EE19118C27}"/>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EFFICIENCY</a:t>
            </a:r>
            <a:endParaRPr lang="en-GB" sz="3200" b="1" dirty="0"/>
          </a:p>
        </p:txBody>
      </p:sp>
      <p:pic>
        <p:nvPicPr>
          <p:cNvPr id="5" name="Picture 4">
            <a:extLst>
              <a:ext uri="{FF2B5EF4-FFF2-40B4-BE49-F238E27FC236}">
                <a16:creationId xmlns:a16="http://schemas.microsoft.com/office/drawing/2014/main" id="{F3468B46-DA99-423F-A204-EA43B569D9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122" y="2844439"/>
            <a:ext cx="5715195" cy="3561642"/>
          </a:xfrm>
          <a:prstGeom prst="rect">
            <a:avLst/>
          </a:prstGeom>
        </p:spPr>
      </p:pic>
      <p:sp>
        <p:nvSpPr>
          <p:cNvPr id="4" name="Rectangle 3">
            <a:extLst>
              <a:ext uri="{FF2B5EF4-FFF2-40B4-BE49-F238E27FC236}">
                <a16:creationId xmlns:a16="http://schemas.microsoft.com/office/drawing/2014/main" id="{F38B6115-2948-4B75-91A4-D3F9F546C7C6}"/>
              </a:ext>
            </a:extLst>
          </p:cNvPr>
          <p:cNvSpPr/>
          <p:nvPr/>
        </p:nvSpPr>
        <p:spPr>
          <a:xfrm>
            <a:off x="5796136" y="2247385"/>
            <a:ext cx="3347864" cy="121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Courts </a:t>
            </a:r>
            <a:r>
              <a:rPr lang="it-IT" sz="2000" dirty="0">
                <a:solidFill>
                  <a:srgbClr val="FFC000"/>
                </a:solidFill>
              </a:rPr>
              <a:t>least</a:t>
            </a:r>
            <a:r>
              <a:rPr lang="it-IT" sz="2000" dirty="0"/>
              <a:t> efficient for first instance Administrative cases</a:t>
            </a:r>
          </a:p>
          <a:p>
            <a:pPr algn="ctr"/>
            <a:endParaRPr lang="it-IT" sz="2000" dirty="0"/>
          </a:p>
          <a:p>
            <a:r>
              <a:rPr lang="it-IT" sz="2000" dirty="0"/>
              <a:t>Disposition Time:</a:t>
            </a:r>
            <a:endParaRPr lang="en-GB" sz="2000" dirty="0"/>
          </a:p>
        </p:txBody>
      </p:sp>
      <p:sp>
        <p:nvSpPr>
          <p:cNvPr id="6" name="Rectangle 5">
            <a:extLst>
              <a:ext uri="{FF2B5EF4-FFF2-40B4-BE49-F238E27FC236}">
                <a16:creationId xmlns:a16="http://schemas.microsoft.com/office/drawing/2014/main" id="{8EE73188-3F80-4CB8-92E7-B2B60D909186}"/>
              </a:ext>
            </a:extLst>
          </p:cNvPr>
          <p:cNvSpPr/>
          <p:nvPr/>
        </p:nvSpPr>
        <p:spPr>
          <a:xfrm>
            <a:off x="251520" y="2636912"/>
            <a:ext cx="54006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bg1"/>
                </a:solidFill>
              </a:rPr>
              <a:t>Efficiency categories for first instance administrative cases in 2020</a:t>
            </a:r>
            <a:endParaRPr lang="en-GB" sz="1200" dirty="0">
              <a:solidFill>
                <a:schemeClr val="bg1"/>
              </a:solidFill>
            </a:endParaRPr>
          </a:p>
        </p:txBody>
      </p:sp>
      <p:grpSp>
        <p:nvGrpSpPr>
          <p:cNvPr id="32" name="Group 31">
            <a:extLst>
              <a:ext uri="{FF2B5EF4-FFF2-40B4-BE49-F238E27FC236}">
                <a16:creationId xmlns:a16="http://schemas.microsoft.com/office/drawing/2014/main" id="{F5783DA7-6432-478B-9057-37381B4E649F}"/>
              </a:ext>
            </a:extLst>
          </p:cNvPr>
          <p:cNvGrpSpPr/>
          <p:nvPr/>
        </p:nvGrpSpPr>
        <p:grpSpPr>
          <a:xfrm>
            <a:off x="6003438" y="3516266"/>
            <a:ext cx="2869198" cy="2968850"/>
            <a:chOff x="6219885" y="3484486"/>
            <a:chExt cx="2869198" cy="2968850"/>
          </a:xfrm>
        </p:grpSpPr>
        <p:grpSp>
          <p:nvGrpSpPr>
            <p:cNvPr id="15" name="Group 14">
              <a:extLst>
                <a:ext uri="{FF2B5EF4-FFF2-40B4-BE49-F238E27FC236}">
                  <a16:creationId xmlns:a16="http://schemas.microsoft.com/office/drawing/2014/main" id="{A25CEB93-4B54-4BE4-8661-A95FC9CFDB2B}"/>
                </a:ext>
              </a:extLst>
            </p:cNvPr>
            <p:cNvGrpSpPr/>
            <p:nvPr/>
          </p:nvGrpSpPr>
          <p:grpSpPr>
            <a:xfrm>
              <a:off x="6219885" y="3484486"/>
              <a:ext cx="2869198" cy="2003702"/>
              <a:chOff x="5067757" y="3217069"/>
              <a:chExt cx="2869198" cy="1934474"/>
            </a:xfrm>
          </p:grpSpPr>
          <p:grpSp>
            <p:nvGrpSpPr>
              <p:cNvPr id="16" name="Group 15">
                <a:extLst>
                  <a:ext uri="{FF2B5EF4-FFF2-40B4-BE49-F238E27FC236}">
                    <a16:creationId xmlns:a16="http://schemas.microsoft.com/office/drawing/2014/main" id="{4636BC9D-D7C2-4C85-A6BD-211A33C479CF}"/>
                  </a:ext>
                </a:extLst>
              </p:cNvPr>
              <p:cNvGrpSpPr/>
              <p:nvPr/>
            </p:nvGrpSpPr>
            <p:grpSpPr>
              <a:xfrm>
                <a:off x="5067757" y="3217069"/>
                <a:ext cx="2869198" cy="941594"/>
                <a:chOff x="1033096" y="2737126"/>
                <a:chExt cx="3634317" cy="1843774"/>
              </a:xfrm>
            </p:grpSpPr>
            <p:sp>
              <p:nvSpPr>
                <p:cNvPr id="21" name="Rectangle 20">
                  <a:extLst>
                    <a:ext uri="{FF2B5EF4-FFF2-40B4-BE49-F238E27FC236}">
                      <a16:creationId xmlns:a16="http://schemas.microsoft.com/office/drawing/2014/main" id="{01610191-B0AD-4D85-8F3F-E3BED289756F}"/>
                    </a:ext>
                  </a:extLst>
                </p:cNvPr>
                <p:cNvSpPr/>
                <p:nvPr/>
              </p:nvSpPr>
              <p:spPr>
                <a:xfrm>
                  <a:off x="1033096" y="2737126"/>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358</a:t>
                  </a:r>
                  <a:r>
                    <a:rPr lang="it-IT" sz="1000" dirty="0"/>
                    <a:t> </a:t>
                  </a:r>
                  <a:r>
                    <a:rPr lang="it-IT" dirty="0"/>
                    <a:t>days</a:t>
                  </a:r>
                  <a:endParaRPr lang="en-GB" dirty="0"/>
                </a:p>
              </p:txBody>
            </p:sp>
            <p:sp>
              <p:nvSpPr>
                <p:cNvPr id="22" name="Rectangle 21">
                  <a:extLst>
                    <a:ext uri="{FF2B5EF4-FFF2-40B4-BE49-F238E27FC236}">
                      <a16:creationId xmlns:a16="http://schemas.microsoft.com/office/drawing/2014/main" id="{51E59DFA-948A-4B42-B7AC-ECE8D05A7B95}"/>
                    </a:ext>
                  </a:extLst>
                </p:cNvPr>
                <p:cNvSpPr/>
                <p:nvPr/>
              </p:nvSpPr>
              <p:spPr>
                <a:xfrm>
                  <a:off x="1455295" y="3945051"/>
                  <a:ext cx="3212118" cy="635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in first instance courts</a:t>
                  </a:r>
                </a:p>
              </p:txBody>
            </p:sp>
          </p:grpSp>
          <p:grpSp>
            <p:nvGrpSpPr>
              <p:cNvPr id="18" name="Group 17">
                <a:extLst>
                  <a:ext uri="{FF2B5EF4-FFF2-40B4-BE49-F238E27FC236}">
                    <a16:creationId xmlns:a16="http://schemas.microsoft.com/office/drawing/2014/main" id="{E176CCB2-1D6D-44FF-A7AF-E7F4720C20E2}"/>
                  </a:ext>
                </a:extLst>
              </p:cNvPr>
              <p:cNvGrpSpPr/>
              <p:nvPr/>
            </p:nvGrpSpPr>
            <p:grpSpPr>
              <a:xfrm>
                <a:off x="5067757" y="4275822"/>
                <a:ext cx="2581166" cy="875721"/>
                <a:chOff x="1008496" y="2285882"/>
                <a:chExt cx="3269477" cy="1714787"/>
              </a:xfrm>
            </p:grpSpPr>
            <p:sp>
              <p:nvSpPr>
                <p:cNvPr id="19" name="Rectangle 18">
                  <a:extLst>
                    <a:ext uri="{FF2B5EF4-FFF2-40B4-BE49-F238E27FC236}">
                      <a16:creationId xmlns:a16="http://schemas.microsoft.com/office/drawing/2014/main" id="{EA0534A0-0388-4DE8-9534-7CC33BA1A62B}"/>
                    </a:ext>
                  </a:extLst>
                </p:cNvPr>
                <p:cNvSpPr/>
                <p:nvPr/>
              </p:nvSpPr>
              <p:spPr>
                <a:xfrm>
                  <a:off x="1008496" y="2285882"/>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253</a:t>
                  </a:r>
                  <a:r>
                    <a:rPr lang="it-IT" sz="1600" dirty="0"/>
                    <a:t> </a:t>
                  </a:r>
                  <a:r>
                    <a:rPr lang="it-IT" dirty="0"/>
                    <a:t>days</a:t>
                  </a:r>
                  <a:endParaRPr lang="en-GB" dirty="0"/>
                </a:p>
              </p:txBody>
            </p:sp>
            <p:sp>
              <p:nvSpPr>
                <p:cNvPr id="20" name="Rectangle 19">
                  <a:extLst>
                    <a:ext uri="{FF2B5EF4-FFF2-40B4-BE49-F238E27FC236}">
                      <a16:creationId xmlns:a16="http://schemas.microsoft.com/office/drawing/2014/main" id="{6FA25D35-DF6C-4D10-8DED-64B34A9652CC}"/>
                    </a:ext>
                  </a:extLst>
                </p:cNvPr>
                <p:cNvSpPr/>
                <p:nvPr/>
              </p:nvSpPr>
              <p:spPr>
                <a:xfrm>
                  <a:off x="1430695" y="3647185"/>
                  <a:ext cx="2847278" cy="35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In second instance courts</a:t>
                  </a:r>
                  <a:endParaRPr lang="en-GB" sz="1400" dirty="0"/>
                </a:p>
              </p:txBody>
            </p:sp>
          </p:grpSp>
        </p:grpSp>
        <p:grpSp>
          <p:nvGrpSpPr>
            <p:cNvPr id="24" name="Group 23">
              <a:extLst>
                <a:ext uri="{FF2B5EF4-FFF2-40B4-BE49-F238E27FC236}">
                  <a16:creationId xmlns:a16="http://schemas.microsoft.com/office/drawing/2014/main" id="{123A11A2-2FD3-499A-A525-D36803B801D1}"/>
                </a:ext>
              </a:extLst>
            </p:cNvPr>
            <p:cNvGrpSpPr/>
            <p:nvPr/>
          </p:nvGrpSpPr>
          <p:grpSpPr>
            <a:xfrm>
              <a:off x="6481192" y="5546756"/>
              <a:ext cx="2051248" cy="906580"/>
              <a:chOff x="1043608" y="3418052"/>
              <a:chExt cx="3278530" cy="1620180"/>
            </a:xfrm>
          </p:grpSpPr>
          <p:sp>
            <p:nvSpPr>
              <p:cNvPr id="29" name="Rectangle 28">
                <a:extLst>
                  <a:ext uri="{FF2B5EF4-FFF2-40B4-BE49-F238E27FC236}">
                    <a16:creationId xmlns:a16="http://schemas.microsoft.com/office/drawing/2014/main" id="{E1D8DA31-F315-4720-907E-EB1541234F49}"/>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249</a:t>
                </a:r>
                <a:r>
                  <a:rPr lang="it-IT" dirty="0"/>
                  <a:t> days</a:t>
                </a:r>
                <a:endParaRPr lang="en-GB" sz="4800" dirty="0"/>
              </a:p>
            </p:txBody>
          </p:sp>
          <p:sp>
            <p:nvSpPr>
              <p:cNvPr id="30" name="Rectangle 29">
                <a:extLst>
                  <a:ext uri="{FF2B5EF4-FFF2-40B4-BE49-F238E27FC236}">
                    <a16:creationId xmlns:a16="http://schemas.microsoft.com/office/drawing/2014/main" id="{E57CFF70-84BA-4345-BC96-91CA35F581D0}"/>
                  </a:ext>
                </a:extLst>
              </p:cNvPr>
              <p:cNvSpPr/>
              <p:nvPr/>
            </p:nvSpPr>
            <p:spPr>
              <a:xfrm>
                <a:off x="1207348" y="4558437"/>
                <a:ext cx="3114790" cy="479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In third instance courts</a:t>
                </a:r>
                <a:endParaRPr lang="en-GB" sz="1400" dirty="0"/>
              </a:p>
            </p:txBody>
          </p:sp>
        </p:grpSp>
      </p:grpSp>
      <p:sp>
        <p:nvSpPr>
          <p:cNvPr id="31" name="Rectangle 30">
            <a:extLst>
              <a:ext uri="{FF2B5EF4-FFF2-40B4-BE49-F238E27FC236}">
                <a16:creationId xmlns:a16="http://schemas.microsoft.com/office/drawing/2014/main" id="{90814748-EE13-4F35-A8B0-F361C33F9292}"/>
              </a:ext>
            </a:extLst>
          </p:cNvPr>
          <p:cNvSpPr/>
          <p:nvPr/>
        </p:nvSpPr>
        <p:spPr>
          <a:xfrm rot="5400000">
            <a:off x="312761" y="6326020"/>
            <a:ext cx="288877" cy="775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Map 5.13</a:t>
            </a:r>
            <a:endParaRPr lang="en-GB" sz="1000" dirty="0"/>
          </a:p>
        </p:txBody>
      </p:sp>
      <p:pic>
        <p:nvPicPr>
          <p:cNvPr id="8" name="Picture 7">
            <a:extLst>
              <a:ext uri="{FF2B5EF4-FFF2-40B4-BE49-F238E27FC236}">
                <a16:creationId xmlns:a16="http://schemas.microsoft.com/office/drawing/2014/main" id="{AE38E79E-5061-4DCB-B1E0-56F659FDCA10}"/>
              </a:ext>
            </a:extLst>
          </p:cNvPr>
          <p:cNvPicPr>
            <a:picLocks noChangeAspect="1"/>
          </p:cNvPicPr>
          <p:nvPr/>
        </p:nvPicPr>
        <p:blipFill>
          <a:blip r:embed="rId3"/>
          <a:stretch>
            <a:fillRect/>
          </a:stretch>
        </p:blipFill>
        <p:spPr>
          <a:xfrm>
            <a:off x="4788024" y="5229200"/>
            <a:ext cx="937153" cy="1140882"/>
          </a:xfrm>
          <a:prstGeom prst="rect">
            <a:avLst/>
          </a:prstGeom>
        </p:spPr>
      </p:pic>
    </p:spTree>
    <p:extLst>
      <p:ext uri="{BB962C8B-B14F-4D97-AF65-F5344CB8AC3E}">
        <p14:creationId xmlns:p14="http://schemas.microsoft.com/office/powerpoint/2010/main" val="1737184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CDA2F-15FA-4019-AF4C-C6E857432E45}"/>
              </a:ext>
            </a:extLst>
          </p:cNvPr>
          <p:cNvSpPr>
            <a:spLocks noGrp="1"/>
          </p:cNvSpPr>
          <p:nvPr>
            <p:ph type="sldNum" sz="quarter" idx="12"/>
          </p:nvPr>
        </p:nvSpPr>
        <p:spPr/>
        <p:txBody>
          <a:bodyPr/>
          <a:lstStyle/>
          <a:p>
            <a:fld id="{59A7BB8B-FA3E-48E1-9F4E-D57EC426F849}" type="slidenum">
              <a:rPr lang="fr-FR" smtClean="0"/>
              <a:t>33</a:t>
            </a:fld>
            <a:endParaRPr lang="fr-FR"/>
          </a:p>
        </p:txBody>
      </p:sp>
      <p:sp>
        <p:nvSpPr>
          <p:cNvPr id="3" name="Rectangle 2">
            <a:extLst>
              <a:ext uri="{FF2B5EF4-FFF2-40B4-BE49-F238E27FC236}">
                <a16:creationId xmlns:a16="http://schemas.microsoft.com/office/drawing/2014/main" id="{4F77A687-2D98-4652-82A5-16EE19118C27}"/>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EFFICIENCY</a:t>
            </a:r>
            <a:endParaRPr lang="en-GB" sz="3200" b="1" dirty="0"/>
          </a:p>
        </p:txBody>
      </p:sp>
      <p:pic>
        <p:nvPicPr>
          <p:cNvPr id="5" name="Picture 4">
            <a:extLst>
              <a:ext uri="{FF2B5EF4-FFF2-40B4-BE49-F238E27FC236}">
                <a16:creationId xmlns:a16="http://schemas.microsoft.com/office/drawing/2014/main" id="{F3468B46-DA99-423F-A204-EA43B569D9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704" y="2852936"/>
            <a:ext cx="6082392" cy="3560172"/>
          </a:xfrm>
          <a:prstGeom prst="rect">
            <a:avLst/>
          </a:prstGeom>
        </p:spPr>
      </p:pic>
      <p:sp>
        <p:nvSpPr>
          <p:cNvPr id="4" name="Rectangle 3">
            <a:extLst>
              <a:ext uri="{FF2B5EF4-FFF2-40B4-BE49-F238E27FC236}">
                <a16:creationId xmlns:a16="http://schemas.microsoft.com/office/drawing/2014/main" id="{F38B6115-2948-4B75-91A4-D3F9F546C7C6}"/>
              </a:ext>
            </a:extLst>
          </p:cNvPr>
          <p:cNvSpPr/>
          <p:nvPr/>
        </p:nvSpPr>
        <p:spPr>
          <a:xfrm>
            <a:off x="6283478" y="2222611"/>
            <a:ext cx="2641764" cy="126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Civil and commercial litigious cases</a:t>
            </a:r>
          </a:p>
          <a:p>
            <a:pPr algn="ctr"/>
            <a:endParaRPr lang="it-IT" sz="2000" dirty="0"/>
          </a:p>
          <a:p>
            <a:r>
              <a:rPr lang="it-IT" sz="2000" dirty="0"/>
              <a:t>Disposition Time:</a:t>
            </a:r>
            <a:endParaRPr lang="en-GB" sz="2000" dirty="0"/>
          </a:p>
        </p:txBody>
      </p:sp>
      <p:sp>
        <p:nvSpPr>
          <p:cNvPr id="6" name="Rectangle 5">
            <a:extLst>
              <a:ext uri="{FF2B5EF4-FFF2-40B4-BE49-F238E27FC236}">
                <a16:creationId xmlns:a16="http://schemas.microsoft.com/office/drawing/2014/main" id="{8EE73188-3F80-4CB8-92E7-B2B60D909186}"/>
              </a:ext>
            </a:extLst>
          </p:cNvPr>
          <p:cNvSpPr/>
          <p:nvPr/>
        </p:nvSpPr>
        <p:spPr>
          <a:xfrm>
            <a:off x="251520" y="2636912"/>
            <a:ext cx="54006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bg1"/>
                </a:solidFill>
              </a:rPr>
              <a:t>Efficiency categories for first instance </a:t>
            </a:r>
            <a:r>
              <a:rPr lang="it-IT" sz="1200" dirty="0"/>
              <a:t>civil and commercial litigious</a:t>
            </a:r>
            <a:r>
              <a:rPr lang="it-IT" sz="1200" dirty="0">
                <a:solidFill>
                  <a:schemeClr val="bg1"/>
                </a:solidFill>
              </a:rPr>
              <a:t> cases in 2020</a:t>
            </a:r>
            <a:endParaRPr lang="en-GB" sz="1200" dirty="0">
              <a:solidFill>
                <a:schemeClr val="bg1"/>
              </a:solidFill>
            </a:endParaRPr>
          </a:p>
        </p:txBody>
      </p:sp>
      <p:grpSp>
        <p:nvGrpSpPr>
          <p:cNvPr id="32" name="Group 31">
            <a:extLst>
              <a:ext uri="{FF2B5EF4-FFF2-40B4-BE49-F238E27FC236}">
                <a16:creationId xmlns:a16="http://schemas.microsoft.com/office/drawing/2014/main" id="{F5783DA7-6432-478B-9057-37381B4E649F}"/>
              </a:ext>
            </a:extLst>
          </p:cNvPr>
          <p:cNvGrpSpPr/>
          <p:nvPr/>
        </p:nvGrpSpPr>
        <p:grpSpPr>
          <a:xfrm>
            <a:off x="6003438" y="3516266"/>
            <a:ext cx="2869198" cy="2968850"/>
            <a:chOff x="6219885" y="3484486"/>
            <a:chExt cx="2869198" cy="2968850"/>
          </a:xfrm>
        </p:grpSpPr>
        <p:grpSp>
          <p:nvGrpSpPr>
            <p:cNvPr id="15" name="Group 14">
              <a:extLst>
                <a:ext uri="{FF2B5EF4-FFF2-40B4-BE49-F238E27FC236}">
                  <a16:creationId xmlns:a16="http://schemas.microsoft.com/office/drawing/2014/main" id="{A25CEB93-4B54-4BE4-8661-A95FC9CFDB2B}"/>
                </a:ext>
              </a:extLst>
            </p:cNvPr>
            <p:cNvGrpSpPr/>
            <p:nvPr/>
          </p:nvGrpSpPr>
          <p:grpSpPr>
            <a:xfrm>
              <a:off x="6219885" y="3484486"/>
              <a:ext cx="2869198" cy="2003702"/>
              <a:chOff x="5067757" y="3217069"/>
              <a:chExt cx="2869198" cy="1934474"/>
            </a:xfrm>
          </p:grpSpPr>
          <p:grpSp>
            <p:nvGrpSpPr>
              <p:cNvPr id="16" name="Group 15">
                <a:extLst>
                  <a:ext uri="{FF2B5EF4-FFF2-40B4-BE49-F238E27FC236}">
                    <a16:creationId xmlns:a16="http://schemas.microsoft.com/office/drawing/2014/main" id="{4636BC9D-D7C2-4C85-A6BD-211A33C479CF}"/>
                  </a:ext>
                </a:extLst>
              </p:cNvPr>
              <p:cNvGrpSpPr/>
              <p:nvPr/>
            </p:nvGrpSpPr>
            <p:grpSpPr>
              <a:xfrm>
                <a:off x="5067757" y="3217069"/>
                <a:ext cx="2869198" cy="941594"/>
                <a:chOff x="1033096" y="2737126"/>
                <a:chExt cx="3634317" cy="1843774"/>
              </a:xfrm>
            </p:grpSpPr>
            <p:sp>
              <p:nvSpPr>
                <p:cNvPr id="21" name="Rectangle 20">
                  <a:extLst>
                    <a:ext uri="{FF2B5EF4-FFF2-40B4-BE49-F238E27FC236}">
                      <a16:creationId xmlns:a16="http://schemas.microsoft.com/office/drawing/2014/main" id="{01610191-B0AD-4D85-8F3F-E3BED289756F}"/>
                    </a:ext>
                  </a:extLst>
                </p:cNvPr>
                <p:cNvSpPr/>
                <p:nvPr/>
              </p:nvSpPr>
              <p:spPr>
                <a:xfrm>
                  <a:off x="1033096" y="2737126"/>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237</a:t>
                  </a:r>
                  <a:r>
                    <a:rPr lang="it-IT" sz="1000" dirty="0"/>
                    <a:t> </a:t>
                  </a:r>
                  <a:r>
                    <a:rPr lang="it-IT" dirty="0"/>
                    <a:t>days</a:t>
                  </a:r>
                  <a:endParaRPr lang="en-GB" dirty="0"/>
                </a:p>
              </p:txBody>
            </p:sp>
            <p:sp>
              <p:nvSpPr>
                <p:cNvPr id="22" name="Rectangle 21">
                  <a:extLst>
                    <a:ext uri="{FF2B5EF4-FFF2-40B4-BE49-F238E27FC236}">
                      <a16:creationId xmlns:a16="http://schemas.microsoft.com/office/drawing/2014/main" id="{51E59DFA-948A-4B42-B7AC-ECE8D05A7B95}"/>
                    </a:ext>
                  </a:extLst>
                </p:cNvPr>
                <p:cNvSpPr/>
                <p:nvPr/>
              </p:nvSpPr>
              <p:spPr>
                <a:xfrm>
                  <a:off x="1455295" y="3945051"/>
                  <a:ext cx="3212118" cy="635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in first instance courts</a:t>
                  </a:r>
                </a:p>
              </p:txBody>
            </p:sp>
          </p:grpSp>
          <p:grpSp>
            <p:nvGrpSpPr>
              <p:cNvPr id="18" name="Group 17">
                <a:extLst>
                  <a:ext uri="{FF2B5EF4-FFF2-40B4-BE49-F238E27FC236}">
                    <a16:creationId xmlns:a16="http://schemas.microsoft.com/office/drawing/2014/main" id="{E176CCB2-1D6D-44FF-A7AF-E7F4720C20E2}"/>
                  </a:ext>
                </a:extLst>
              </p:cNvPr>
              <p:cNvGrpSpPr/>
              <p:nvPr/>
            </p:nvGrpSpPr>
            <p:grpSpPr>
              <a:xfrm>
                <a:off x="5067757" y="4275822"/>
                <a:ext cx="2581166" cy="875721"/>
                <a:chOff x="1008496" y="2285882"/>
                <a:chExt cx="3269477" cy="1714787"/>
              </a:xfrm>
            </p:grpSpPr>
            <p:sp>
              <p:nvSpPr>
                <p:cNvPr id="19" name="Rectangle 18">
                  <a:extLst>
                    <a:ext uri="{FF2B5EF4-FFF2-40B4-BE49-F238E27FC236}">
                      <a16:creationId xmlns:a16="http://schemas.microsoft.com/office/drawing/2014/main" id="{EA0534A0-0388-4DE8-9534-7CC33BA1A62B}"/>
                    </a:ext>
                  </a:extLst>
                </p:cNvPr>
                <p:cNvSpPr/>
                <p:nvPr/>
              </p:nvSpPr>
              <p:spPr>
                <a:xfrm>
                  <a:off x="1008496" y="2285882"/>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177</a:t>
                  </a:r>
                  <a:r>
                    <a:rPr lang="it-IT" sz="1600" dirty="0"/>
                    <a:t> </a:t>
                  </a:r>
                  <a:r>
                    <a:rPr lang="it-IT" dirty="0"/>
                    <a:t>days</a:t>
                  </a:r>
                  <a:endParaRPr lang="en-GB" dirty="0"/>
                </a:p>
              </p:txBody>
            </p:sp>
            <p:sp>
              <p:nvSpPr>
                <p:cNvPr id="20" name="Rectangle 19">
                  <a:extLst>
                    <a:ext uri="{FF2B5EF4-FFF2-40B4-BE49-F238E27FC236}">
                      <a16:creationId xmlns:a16="http://schemas.microsoft.com/office/drawing/2014/main" id="{6FA25D35-DF6C-4D10-8DED-64B34A9652CC}"/>
                    </a:ext>
                  </a:extLst>
                </p:cNvPr>
                <p:cNvSpPr/>
                <p:nvPr/>
              </p:nvSpPr>
              <p:spPr>
                <a:xfrm>
                  <a:off x="1430695" y="3647185"/>
                  <a:ext cx="2847278" cy="35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In second instance courts</a:t>
                  </a:r>
                  <a:endParaRPr lang="en-GB" sz="1400" dirty="0"/>
                </a:p>
              </p:txBody>
            </p:sp>
          </p:grpSp>
        </p:grpSp>
        <p:grpSp>
          <p:nvGrpSpPr>
            <p:cNvPr id="24" name="Group 23">
              <a:extLst>
                <a:ext uri="{FF2B5EF4-FFF2-40B4-BE49-F238E27FC236}">
                  <a16:creationId xmlns:a16="http://schemas.microsoft.com/office/drawing/2014/main" id="{123A11A2-2FD3-499A-A525-D36803B801D1}"/>
                </a:ext>
              </a:extLst>
            </p:cNvPr>
            <p:cNvGrpSpPr/>
            <p:nvPr/>
          </p:nvGrpSpPr>
          <p:grpSpPr>
            <a:xfrm>
              <a:off x="6481192" y="5546756"/>
              <a:ext cx="2051248" cy="906580"/>
              <a:chOff x="1043608" y="3418052"/>
              <a:chExt cx="3278530" cy="1620180"/>
            </a:xfrm>
          </p:grpSpPr>
          <p:sp>
            <p:nvSpPr>
              <p:cNvPr id="29" name="Rectangle 28">
                <a:extLst>
                  <a:ext uri="{FF2B5EF4-FFF2-40B4-BE49-F238E27FC236}">
                    <a16:creationId xmlns:a16="http://schemas.microsoft.com/office/drawing/2014/main" id="{E1D8DA31-F315-4720-907E-EB1541234F49}"/>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172</a:t>
                </a:r>
                <a:r>
                  <a:rPr lang="it-IT" dirty="0"/>
                  <a:t> days</a:t>
                </a:r>
                <a:endParaRPr lang="en-GB" sz="4800" dirty="0"/>
              </a:p>
            </p:txBody>
          </p:sp>
          <p:sp>
            <p:nvSpPr>
              <p:cNvPr id="30" name="Rectangle 29">
                <a:extLst>
                  <a:ext uri="{FF2B5EF4-FFF2-40B4-BE49-F238E27FC236}">
                    <a16:creationId xmlns:a16="http://schemas.microsoft.com/office/drawing/2014/main" id="{E57CFF70-84BA-4345-BC96-91CA35F581D0}"/>
                  </a:ext>
                </a:extLst>
              </p:cNvPr>
              <p:cNvSpPr/>
              <p:nvPr/>
            </p:nvSpPr>
            <p:spPr>
              <a:xfrm>
                <a:off x="1207348" y="4558437"/>
                <a:ext cx="3114790" cy="479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In third instance courts</a:t>
                </a:r>
                <a:endParaRPr lang="en-GB" sz="1400" dirty="0"/>
              </a:p>
            </p:txBody>
          </p:sp>
        </p:grpSp>
      </p:grpSp>
      <p:sp>
        <p:nvSpPr>
          <p:cNvPr id="31" name="Rectangle 30">
            <a:extLst>
              <a:ext uri="{FF2B5EF4-FFF2-40B4-BE49-F238E27FC236}">
                <a16:creationId xmlns:a16="http://schemas.microsoft.com/office/drawing/2014/main" id="{90814748-EE13-4F35-A8B0-F361C33F9292}"/>
              </a:ext>
            </a:extLst>
          </p:cNvPr>
          <p:cNvSpPr/>
          <p:nvPr/>
        </p:nvSpPr>
        <p:spPr>
          <a:xfrm rot="5400000">
            <a:off x="419420" y="6285862"/>
            <a:ext cx="288877" cy="79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Map 5.8</a:t>
            </a:r>
            <a:endParaRPr lang="en-GB" sz="1000" dirty="0"/>
          </a:p>
        </p:txBody>
      </p:sp>
      <p:pic>
        <p:nvPicPr>
          <p:cNvPr id="8" name="Picture 7">
            <a:extLst>
              <a:ext uri="{FF2B5EF4-FFF2-40B4-BE49-F238E27FC236}">
                <a16:creationId xmlns:a16="http://schemas.microsoft.com/office/drawing/2014/main" id="{2570601A-8571-4070-848B-E3EC3787DA6A}"/>
              </a:ext>
            </a:extLst>
          </p:cNvPr>
          <p:cNvPicPr>
            <a:picLocks noChangeAspect="1"/>
          </p:cNvPicPr>
          <p:nvPr/>
        </p:nvPicPr>
        <p:blipFill>
          <a:blip r:embed="rId3"/>
          <a:stretch>
            <a:fillRect/>
          </a:stretch>
        </p:blipFill>
        <p:spPr>
          <a:xfrm>
            <a:off x="5220072" y="5229200"/>
            <a:ext cx="952972" cy="1160140"/>
          </a:xfrm>
          <a:prstGeom prst="rect">
            <a:avLst/>
          </a:prstGeom>
        </p:spPr>
      </p:pic>
    </p:spTree>
    <p:extLst>
      <p:ext uri="{BB962C8B-B14F-4D97-AF65-F5344CB8AC3E}">
        <p14:creationId xmlns:p14="http://schemas.microsoft.com/office/powerpoint/2010/main" val="629347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CDA2F-15FA-4019-AF4C-C6E857432E45}"/>
              </a:ext>
            </a:extLst>
          </p:cNvPr>
          <p:cNvSpPr>
            <a:spLocks noGrp="1"/>
          </p:cNvSpPr>
          <p:nvPr>
            <p:ph type="sldNum" sz="quarter" idx="12"/>
          </p:nvPr>
        </p:nvSpPr>
        <p:spPr/>
        <p:txBody>
          <a:bodyPr/>
          <a:lstStyle/>
          <a:p>
            <a:fld id="{59A7BB8B-FA3E-48E1-9F4E-D57EC426F849}" type="slidenum">
              <a:rPr lang="fr-FR" smtClean="0"/>
              <a:t>34</a:t>
            </a:fld>
            <a:endParaRPr lang="fr-FR"/>
          </a:p>
        </p:txBody>
      </p:sp>
      <p:sp>
        <p:nvSpPr>
          <p:cNvPr id="3" name="Rectangle 2">
            <a:extLst>
              <a:ext uri="{FF2B5EF4-FFF2-40B4-BE49-F238E27FC236}">
                <a16:creationId xmlns:a16="http://schemas.microsoft.com/office/drawing/2014/main" id="{4F77A687-2D98-4652-82A5-16EE19118C27}"/>
              </a:ext>
            </a:extLst>
          </p:cNvPr>
          <p:cNvSpPr/>
          <p:nvPr/>
        </p:nvSpPr>
        <p:spPr>
          <a:xfrm>
            <a:off x="1436316" y="177281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EFFICIENCY</a:t>
            </a:r>
            <a:endParaRPr lang="en-GB" sz="3200" b="1" dirty="0"/>
          </a:p>
        </p:txBody>
      </p:sp>
      <p:pic>
        <p:nvPicPr>
          <p:cNvPr id="5" name="Picture 4">
            <a:extLst>
              <a:ext uri="{FF2B5EF4-FFF2-40B4-BE49-F238E27FC236}">
                <a16:creationId xmlns:a16="http://schemas.microsoft.com/office/drawing/2014/main" id="{F3468B46-DA99-423F-A204-EA43B569D9B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9708" y="2881826"/>
            <a:ext cx="5958025" cy="3576876"/>
          </a:xfrm>
          <a:prstGeom prst="rect">
            <a:avLst/>
          </a:prstGeom>
        </p:spPr>
      </p:pic>
      <p:sp>
        <p:nvSpPr>
          <p:cNvPr id="4" name="Rectangle 3">
            <a:extLst>
              <a:ext uri="{FF2B5EF4-FFF2-40B4-BE49-F238E27FC236}">
                <a16:creationId xmlns:a16="http://schemas.microsoft.com/office/drawing/2014/main" id="{F38B6115-2948-4B75-91A4-D3F9F546C7C6}"/>
              </a:ext>
            </a:extLst>
          </p:cNvPr>
          <p:cNvSpPr/>
          <p:nvPr/>
        </p:nvSpPr>
        <p:spPr>
          <a:xfrm>
            <a:off x="6112029" y="2247386"/>
            <a:ext cx="3140491" cy="126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dirty="0"/>
              <a:t>Courts </a:t>
            </a:r>
            <a:r>
              <a:rPr lang="it-IT" sz="2000" dirty="0">
                <a:solidFill>
                  <a:srgbClr val="FFC000"/>
                </a:solidFill>
              </a:rPr>
              <a:t>the most </a:t>
            </a:r>
            <a:r>
              <a:rPr lang="it-IT" sz="2000" dirty="0"/>
              <a:t>efficient for first instance Criminal cases</a:t>
            </a:r>
          </a:p>
          <a:p>
            <a:endParaRPr lang="it-IT" sz="2000" dirty="0"/>
          </a:p>
          <a:p>
            <a:r>
              <a:rPr lang="it-IT" sz="2000" dirty="0"/>
              <a:t>Disposition Time:</a:t>
            </a:r>
            <a:endParaRPr lang="en-GB" sz="2000" dirty="0"/>
          </a:p>
        </p:txBody>
      </p:sp>
      <p:sp>
        <p:nvSpPr>
          <p:cNvPr id="6" name="Rectangle 5">
            <a:extLst>
              <a:ext uri="{FF2B5EF4-FFF2-40B4-BE49-F238E27FC236}">
                <a16:creationId xmlns:a16="http://schemas.microsoft.com/office/drawing/2014/main" id="{8EE73188-3F80-4CB8-92E7-B2B60D909186}"/>
              </a:ext>
            </a:extLst>
          </p:cNvPr>
          <p:cNvSpPr/>
          <p:nvPr/>
        </p:nvSpPr>
        <p:spPr>
          <a:xfrm>
            <a:off x="251520" y="2636912"/>
            <a:ext cx="540060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solidFill>
                  <a:schemeClr val="bg1"/>
                </a:solidFill>
              </a:rPr>
              <a:t>Efficiency categories for first instance criminal cases in 2020</a:t>
            </a:r>
            <a:endParaRPr lang="en-GB" sz="1200" dirty="0">
              <a:solidFill>
                <a:schemeClr val="bg1"/>
              </a:solidFill>
            </a:endParaRPr>
          </a:p>
        </p:txBody>
      </p:sp>
      <p:grpSp>
        <p:nvGrpSpPr>
          <p:cNvPr id="32" name="Group 31">
            <a:extLst>
              <a:ext uri="{FF2B5EF4-FFF2-40B4-BE49-F238E27FC236}">
                <a16:creationId xmlns:a16="http://schemas.microsoft.com/office/drawing/2014/main" id="{F5783DA7-6432-478B-9057-37381B4E649F}"/>
              </a:ext>
            </a:extLst>
          </p:cNvPr>
          <p:cNvGrpSpPr/>
          <p:nvPr/>
        </p:nvGrpSpPr>
        <p:grpSpPr>
          <a:xfrm>
            <a:off x="6003438" y="3516266"/>
            <a:ext cx="2869198" cy="2968850"/>
            <a:chOff x="6219885" y="3484486"/>
            <a:chExt cx="2869198" cy="2968850"/>
          </a:xfrm>
        </p:grpSpPr>
        <p:grpSp>
          <p:nvGrpSpPr>
            <p:cNvPr id="15" name="Group 14">
              <a:extLst>
                <a:ext uri="{FF2B5EF4-FFF2-40B4-BE49-F238E27FC236}">
                  <a16:creationId xmlns:a16="http://schemas.microsoft.com/office/drawing/2014/main" id="{A25CEB93-4B54-4BE4-8661-A95FC9CFDB2B}"/>
                </a:ext>
              </a:extLst>
            </p:cNvPr>
            <p:cNvGrpSpPr/>
            <p:nvPr/>
          </p:nvGrpSpPr>
          <p:grpSpPr>
            <a:xfrm>
              <a:off x="6219885" y="3484486"/>
              <a:ext cx="2869198" cy="2003702"/>
              <a:chOff x="5067757" y="3217069"/>
              <a:chExt cx="2869198" cy="1934474"/>
            </a:xfrm>
          </p:grpSpPr>
          <p:grpSp>
            <p:nvGrpSpPr>
              <p:cNvPr id="16" name="Group 15">
                <a:extLst>
                  <a:ext uri="{FF2B5EF4-FFF2-40B4-BE49-F238E27FC236}">
                    <a16:creationId xmlns:a16="http://schemas.microsoft.com/office/drawing/2014/main" id="{4636BC9D-D7C2-4C85-A6BD-211A33C479CF}"/>
                  </a:ext>
                </a:extLst>
              </p:cNvPr>
              <p:cNvGrpSpPr/>
              <p:nvPr/>
            </p:nvGrpSpPr>
            <p:grpSpPr>
              <a:xfrm>
                <a:off x="5067757" y="3217069"/>
                <a:ext cx="2869198" cy="941594"/>
                <a:chOff x="1033096" y="2737126"/>
                <a:chExt cx="3634317" cy="1843774"/>
              </a:xfrm>
            </p:grpSpPr>
            <p:sp>
              <p:nvSpPr>
                <p:cNvPr id="21" name="Rectangle 20">
                  <a:extLst>
                    <a:ext uri="{FF2B5EF4-FFF2-40B4-BE49-F238E27FC236}">
                      <a16:creationId xmlns:a16="http://schemas.microsoft.com/office/drawing/2014/main" id="{01610191-B0AD-4D85-8F3F-E3BED289756F}"/>
                    </a:ext>
                  </a:extLst>
                </p:cNvPr>
                <p:cNvSpPr/>
                <p:nvPr/>
              </p:nvSpPr>
              <p:spPr>
                <a:xfrm>
                  <a:off x="1033096" y="2737126"/>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149</a:t>
                  </a:r>
                  <a:r>
                    <a:rPr lang="it-IT" sz="1000" dirty="0"/>
                    <a:t> </a:t>
                  </a:r>
                  <a:r>
                    <a:rPr lang="it-IT" dirty="0"/>
                    <a:t>days</a:t>
                  </a:r>
                  <a:endParaRPr lang="en-GB" dirty="0"/>
                </a:p>
              </p:txBody>
            </p:sp>
            <p:sp>
              <p:nvSpPr>
                <p:cNvPr id="22" name="Rectangle 21">
                  <a:extLst>
                    <a:ext uri="{FF2B5EF4-FFF2-40B4-BE49-F238E27FC236}">
                      <a16:creationId xmlns:a16="http://schemas.microsoft.com/office/drawing/2014/main" id="{51E59DFA-948A-4B42-B7AC-ECE8D05A7B95}"/>
                    </a:ext>
                  </a:extLst>
                </p:cNvPr>
                <p:cNvSpPr/>
                <p:nvPr/>
              </p:nvSpPr>
              <p:spPr>
                <a:xfrm>
                  <a:off x="1455295" y="3945051"/>
                  <a:ext cx="3212118" cy="635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in first instance courts</a:t>
                  </a:r>
                </a:p>
              </p:txBody>
            </p:sp>
          </p:grpSp>
          <p:grpSp>
            <p:nvGrpSpPr>
              <p:cNvPr id="18" name="Group 17">
                <a:extLst>
                  <a:ext uri="{FF2B5EF4-FFF2-40B4-BE49-F238E27FC236}">
                    <a16:creationId xmlns:a16="http://schemas.microsoft.com/office/drawing/2014/main" id="{E176CCB2-1D6D-44FF-A7AF-E7F4720C20E2}"/>
                  </a:ext>
                </a:extLst>
              </p:cNvPr>
              <p:cNvGrpSpPr/>
              <p:nvPr/>
            </p:nvGrpSpPr>
            <p:grpSpPr>
              <a:xfrm>
                <a:off x="5067757" y="4275822"/>
                <a:ext cx="2581166" cy="875721"/>
                <a:chOff x="1008496" y="2285882"/>
                <a:chExt cx="3269477" cy="1714787"/>
              </a:xfrm>
            </p:grpSpPr>
            <p:sp>
              <p:nvSpPr>
                <p:cNvPr id="19" name="Rectangle 18">
                  <a:extLst>
                    <a:ext uri="{FF2B5EF4-FFF2-40B4-BE49-F238E27FC236}">
                      <a16:creationId xmlns:a16="http://schemas.microsoft.com/office/drawing/2014/main" id="{EA0534A0-0388-4DE8-9534-7CC33BA1A62B}"/>
                    </a:ext>
                  </a:extLst>
                </p:cNvPr>
                <p:cNvSpPr/>
                <p:nvPr/>
              </p:nvSpPr>
              <p:spPr>
                <a:xfrm>
                  <a:off x="1008496" y="2285882"/>
                  <a:ext cx="2736304" cy="1620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121</a:t>
                  </a:r>
                  <a:r>
                    <a:rPr lang="it-IT" sz="1600" dirty="0"/>
                    <a:t> </a:t>
                  </a:r>
                  <a:r>
                    <a:rPr lang="it-IT" dirty="0"/>
                    <a:t>days</a:t>
                  </a:r>
                  <a:endParaRPr lang="en-GB" dirty="0"/>
                </a:p>
              </p:txBody>
            </p:sp>
            <p:sp>
              <p:nvSpPr>
                <p:cNvPr id="20" name="Rectangle 19">
                  <a:extLst>
                    <a:ext uri="{FF2B5EF4-FFF2-40B4-BE49-F238E27FC236}">
                      <a16:creationId xmlns:a16="http://schemas.microsoft.com/office/drawing/2014/main" id="{6FA25D35-DF6C-4D10-8DED-64B34A9652CC}"/>
                    </a:ext>
                  </a:extLst>
                </p:cNvPr>
                <p:cNvSpPr/>
                <p:nvPr/>
              </p:nvSpPr>
              <p:spPr>
                <a:xfrm>
                  <a:off x="1430695" y="3647185"/>
                  <a:ext cx="2847278" cy="353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In second instance courts</a:t>
                  </a:r>
                  <a:endParaRPr lang="en-GB" sz="1400" dirty="0"/>
                </a:p>
              </p:txBody>
            </p:sp>
          </p:grpSp>
        </p:grpSp>
        <p:grpSp>
          <p:nvGrpSpPr>
            <p:cNvPr id="24" name="Group 23">
              <a:extLst>
                <a:ext uri="{FF2B5EF4-FFF2-40B4-BE49-F238E27FC236}">
                  <a16:creationId xmlns:a16="http://schemas.microsoft.com/office/drawing/2014/main" id="{123A11A2-2FD3-499A-A525-D36803B801D1}"/>
                </a:ext>
              </a:extLst>
            </p:cNvPr>
            <p:cNvGrpSpPr/>
            <p:nvPr/>
          </p:nvGrpSpPr>
          <p:grpSpPr>
            <a:xfrm>
              <a:off x="6481192" y="5546756"/>
              <a:ext cx="2051248" cy="906580"/>
              <a:chOff x="1043608" y="3418052"/>
              <a:chExt cx="3278530" cy="1620180"/>
            </a:xfrm>
          </p:grpSpPr>
          <p:sp>
            <p:nvSpPr>
              <p:cNvPr id="29" name="Rectangle 28">
                <a:extLst>
                  <a:ext uri="{FF2B5EF4-FFF2-40B4-BE49-F238E27FC236}">
                    <a16:creationId xmlns:a16="http://schemas.microsoft.com/office/drawing/2014/main" id="{E1D8DA31-F315-4720-907E-EB1541234F49}"/>
                  </a:ext>
                </a:extLst>
              </p:cNvPr>
              <p:cNvSpPr/>
              <p:nvPr/>
            </p:nvSpPr>
            <p:spPr>
              <a:xfrm>
                <a:off x="1043608" y="3418052"/>
                <a:ext cx="2736304" cy="1620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120</a:t>
                </a:r>
                <a:r>
                  <a:rPr lang="it-IT" dirty="0"/>
                  <a:t> days</a:t>
                </a:r>
                <a:endParaRPr lang="en-GB" sz="4800" dirty="0"/>
              </a:p>
            </p:txBody>
          </p:sp>
          <p:sp>
            <p:nvSpPr>
              <p:cNvPr id="30" name="Rectangle 29">
                <a:extLst>
                  <a:ext uri="{FF2B5EF4-FFF2-40B4-BE49-F238E27FC236}">
                    <a16:creationId xmlns:a16="http://schemas.microsoft.com/office/drawing/2014/main" id="{E57CFF70-84BA-4345-BC96-91CA35F581D0}"/>
                  </a:ext>
                </a:extLst>
              </p:cNvPr>
              <p:cNvSpPr/>
              <p:nvPr/>
            </p:nvSpPr>
            <p:spPr>
              <a:xfrm>
                <a:off x="1207348" y="4558437"/>
                <a:ext cx="3114790" cy="479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t>In third instance courts</a:t>
                </a:r>
                <a:endParaRPr lang="en-GB" sz="1400" dirty="0"/>
              </a:p>
            </p:txBody>
          </p:sp>
        </p:grpSp>
      </p:grpSp>
      <p:sp>
        <p:nvSpPr>
          <p:cNvPr id="31" name="Rectangle 30">
            <a:extLst>
              <a:ext uri="{FF2B5EF4-FFF2-40B4-BE49-F238E27FC236}">
                <a16:creationId xmlns:a16="http://schemas.microsoft.com/office/drawing/2014/main" id="{90814748-EE13-4F35-A8B0-F361C33F9292}"/>
              </a:ext>
            </a:extLst>
          </p:cNvPr>
          <p:cNvSpPr/>
          <p:nvPr/>
        </p:nvSpPr>
        <p:spPr>
          <a:xfrm rot="5400000">
            <a:off x="504570" y="6248207"/>
            <a:ext cx="288877" cy="79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it-IT" sz="1000" dirty="0"/>
              <a:t>Map 5.19</a:t>
            </a:r>
            <a:endParaRPr lang="en-GB" sz="1000" dirty="0"/>
          </a:p>
        </p:txBody>
      </p:sp>
      <p:pic>
        <p:nvPicPr>
          <p:cNvPr id="8" name="Picture 7">
            <a:extLst>
              <a:ext uri="{FF2B5EF4-FFF2-40B4-BE49-F238E27FC236}">
                <a16:creationId xmlns:a16="http://schemas.microsoft.com/office/drawing/2014/main" id="{2C217AB3-163C-4AD5-B294-B3DA183EDB5C}"/>
              </a:ext>
            </a:extLst>
          </p:cNvPr>
          <p:cNvPicPr>
            <a:picLocks noChangeAspect="1"/>
          </p:cNvPicPr>
          <p:nvPr/>
        </p:nvPicPr>
        <p:blipFill>
          <a:blip r:embed="rId3"/>
          <a:stretch>
            <a:fillRect/>
          </a:stretch>
        </p:blipFill>
        <p:spPr>
          <a:xfrm>
            <a:off x="5076056" y="5301208"/>
            <a:ext cx="955956" cy="1163773"/>
          </a:xfrm>
          <a:prstGeom prst="rect">
            <a:avLst/>
          </a:prstGeom>
        </p:spPr>
      </p:pic>
    </p:spTree>
    <p:extLst>
      <p:ext uri="{BB962C8B-B14F-4D97-AF65-F5344CB8AC3E}">
        <p14:creationId xmlns:p14="http://schemas.microsoft.com/office/powerpoint/2010/main" val="2962599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710A-0B22-41CB-AFC8-984BBE38032E}"/>
              </a:ext>
            </a:extLst>
          </p:cNvPr>
          <p:cNvSpPr>
            <a:spLocks noGrp="1"/>
          </p:cNvSpPr>
          <p:nvPr>
            <p:ph type="sldNum" sz="quarter" idx="12"/>
          </p:nvPr>
        </p:nvSpPr>
        <p:spPr/>
        <p:txBody>
          <a:bodyPr/>
          <a:lstStyle/>
          <a:p>
            <a:fld id="{59A7BB8B-FA3E-48E1-9F4E-D57EC426F849}" type="slidenum">
              <a:rPr lang="fr-FR" smtClean="0"/>
              <a:t>35</a:t>
            </a:fld>
            <a:endParaRPr lang="fr-FR"/>
          </a:p>
        </p:txBody>
      </p:sp>
      <p:sp>
        <p:nvSpPr>
          <p:cNvPr id="6" name="Rectangle 5">
            <a:extLst>
              <a:ext uri="{FF2B5EF4-FFF2-40B4-BE49-F238E27FC236}">
                <a16:creationId xmlns:a16="http://schemas.microsoft.com/office/drawing/2014/main" id="{1622A82A-0DF4-46F7-9FA5-492CDF24E041}"/>
              </a:ext>
            </a:extLst>
          </p:cNvPr>
          <p:cNvSpPr/>
          <p:nvPr/>
        </p:nvSpPr>
        <p:spPr>
          <a:xfrm>
            <a:off x="107504" y="2498878"/>
            <a:ext cx="404279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2018 </a:t>
            </a:r>
          </a:p>
          <a:p>
            <a:pPr algn="ctr"/>
            <a:r>
              <a:rPr lang="it-IT" dirty="0"/>
              <a:t>Disposition Time (median in days)</a:t>
            </a:r>
          </a:p>
        </p:txBody>
      </p:sp>
      <p:sp>
        <p:nvSpPr>
          <p:cNvPr id="8" name="Rectangle 7">
            <a:extLst>
              <a:ext uri="{FF2B5EF4-FFF2-40B4-BE49-F238E27FC236}">
                <a16:creationId xmlns:a16="http://schemas.microsoft.com/office/drawing/2014/main" id="{F5C6E54A-39B7-40DB-AE84-024B94D28681}"/>
              </a:ext>
            </a:extLst>
          </p:cNvPr>
          <p:cNvSpPr/>
          <p:nvPr/>
        </p:nvSpPr>
        <p:spPr>
          <a:xfrm>
            <a:off x="7740352" y="6103152"/>
            <a:ext cx="1252531" cy="196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000" dirty="0"/>
              <a:t>Figure 5.2</a:t>
            </a:r>
            <a:endParaRPr lang="en-GB" sz="1000" dirty="0"/>
          </a:p>
        </p:txBody>
      </p:sp>
      <p:pic>
        <p:nvPicPr>
          <p:cNvPr id="9" name="Picture 8">
            <a:extLst>
              <a:ext uri="{FF2B5EF4-FFF2-40B4-BE49-F238E27FC236}">
                <a16:creationId xmlns:a16="http://schemas.microsoft.com/office/drawing/2014/main" id="{99356C3F-ED1B-44E4-BA0B-0930DAFBBC60}"/>
              </a:ext>
            </a:extLst>
          </p:cNvPr>
          <p:cNvPicPr>
            <a:picLocks noChangeAspect="1"/>
          </p:cNvPicPr>
          <p:nvPr/>
        </p:nvPicPr>
        <p:blipFill>
          <a:blip r:embed="rId2"/>
          <a:stretch>
            <a:fillRect/>
          </a:stretch>
        </p:blipFill>
        <p:spPr>
          <a:xfrm>
            <a:off x="4669745" y="3231647"/>
            <a:ext cx="4090771" cy="2853175"/>
          </a:xfrm>
          <a:prstGeom prst="rect">
            <a:avLst/>
          </a:prstGeom>
        </p:spPr>
      </p:pic>
      <p:sp>
        <p:nvSpPr>
          <p:cNvPr id="10" name="Rectangle 9">
            <a:extLst>
              <a:ext uri="{FF2B5EF4-FFF2-40B4-BE49-F238E27FC236}">
                <a16:creationId xmlns:a16="http://schemas.microsoft.com/office/drawing/2014/main" id="{60DD439C-09B8-4F58-B78A-7BC7EDD01B75}"/>
              </a:ext>
            </a:extLst>
          </p:cNvPr>
          <p:cNvSpPr/>
          <p:nvPr/>
        </p:nvSpPr>
        <p:spPr>
          <a:xfrm>
            <a:off x="1516206" y="187783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Covid-19 crisis effect on efficiency</a:t>
            </a:r>
            <a:endParaRPr lang="en-GB" sz="3200" b="1" dirty="0"/>
          </a:p>
        </p:txBody>
      </p:sp>
      <p:sp>
        <p:nvSpPr>
          <p:cNvPr id="11" name="Rectangle 10">
            <a:extLst>
              <a:ext uri="{FF2B5EF4-FFF2-40B4-BE49-F238E27FC236}">
                <a16:creationId xmlns:a16="http://schemas.microsoft.com/office/drawing/2014/main" id="{B89D3371-0C8E-4CBF-AA0D-BF85100D1F0B}"/>
              </a:ext>
            </a:extLst>
          </p:cNvPr>
          <p:cNvSpPr/>
          <p:nvPr/>
        </p:nvSpPr>
        <p:spPr>
          <a:xfrm>
            <a:off x="4427984" y="2511917"/>
            <a:ext cx="404279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2020</a:t>
            </a:r>
          </a:p>
          <a:p>
            <a:pPr algn="ctr"/>
            <a:r>
              <a:rPr lang="it-IT" dirty="0"/>
              <a:t>Disposition Time (median in days)</a:t>
            </a:r>
          </a:p>
        </p:txBody>
      </p:sp>
      <p:graphicFrame>
        <p:nvGraphicFramePr>
          <p:cNvPr id="12" name="Chart 11">
            <a:extLst>
              <a:ext uri="{FF2B5EF4-FFF2-40B4-BE49-F238E27FC236}">
                <a16:creationId xmlns:a16="http://schemas.microsoft.com/office/drawing/2014/main" id="{E53176DD-F494-472C-B6B7-8D871FE1CBBE}"/>
              </a:ext>
            </a:extLst>
          </p:cNvPr>
          <p:cNvGraphicFramePr>
            <a:graphicFrameLocks/>
          </p:cNvGraphicFramePr>
          <p:nvPr>
            <p:extLst>
              <p:ext uri="{D42A27DB-BD31-4B8C-83A1-F6EECF244321}">
                <p14:modId xmlns:p14="http://schemas.microsoft.com/office/powerpoint/2010/main" val="50424348"/>
              </p:ext>
            </p:extLst>
          </p:nvPr>
        </p:nvGraphicFramePr>
        <p:xfrm>
          <a:off x="311092" y="3158046"/>
          <a:ext cx="3869690" cy="3000375"/>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26D6261E-44A4-4B79-8906-679794D96DC8}"/>
              </a:ext>
            </a:extLst>
          </p:cNvPr>
          <p:cNvCxnSpPr>
            <a:cxnSpLocks/>
          </p:cNvCxnSpPr>
          <p:nvPr/>
        </p:nvCxnSpPr>
        <p:spPr>
          <a:xfrm>
            <a:off x="2431689" y="4077072"/>
            <a:ext cx="4476112" cy="0"/>
          </a:xfrm>
          <a:prstGeom prst="line">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2BCE60-2705-406A-BD46-86BADA0381F8}"/>
              </a:ext>
            </a:extLst>
          </p:cNvPr>
          <p:cNvCxnSpPr>
            <a:cxnSpLocks/>
          </p:cNvCxnSpPr>
          <p:nvPr/>
        </p:nvCxnSpPr>
        <p:spPr>
          <a:xfrm>
            <a:off x="1187624" y="4365104"/>
            <a:ext cx="4536504"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C1A16E-FE88-4D7C-8C99-DEF7A9F42C70}"/>
              </a:ext>
            </a:extLst>
          </p:cNvPr>
          <p:cNvCxnSpPr>
            <a:cxnSpLocks/>
          </p:cNvCxnSpPr>
          <p:nvPr/>
        </p:nvCxnSpPr>
        <p:spPr>
          <a:xfrm>
            <a:off x="3455876" y="4825770"/>
            <a:ext cx="45005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128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D710A-0B22-41CB-AFC8-984BBE38032E}"/>
              </a:ext>
            </a:extLst>
          </p:cNvPr>
          <p:cNvSpPr>
            <a:spLocks noGrp="1"/>
          </p:cNvSpPr>
          <p:nvPr>
            <p:ph type="sldNum" sz="quarter" idx="12"/>
          </p:nvPr>
        </p:nvSpPr>
        <p:spPr/>
        <p:txBody>
          <a:bodyPr/>
          <a:lstStyle/>
          <a:p>
            <a:fld id="{59A7BB8B-FA3E-48E1-9F4E-D57EC426F849}" type="slidenum">
              <a:rPr lang="fr-FR" smtClean="0"/>
              <a:t>36</a:t>
            </a:fld>
            <a:endParaRPr lang="fr-FR"/>
          </a:p>
        </p:txBody>
      </p:sp>
      <p:sp>
        <p:nvSpPr>
          <p:cNvPr id="6" name="Rectangle 5">
            <a:extLst>
              <a:ext uri="{FF2B5EF4-FFF2-40B4-BE49-F238E27FC236}">
                <a16:creationId xmlns:a16="http://schemas.microsoft.com/office/drawing/2014/main" id="{1622A82A-0DF4-46F7-9FA5-492CDF24E041}"/>
              </a:ext>
            </a:extLst>
          </p:cNvPr>
          <p:cNvSpPr/>
          <p:nvPr/>
        </p:nvSpPr>
        <p:spPr>
          <a:xfrm>
            <a:off x="2465958" y="2481170"/>
            <a:ext cx="4042792"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ICT index by category</a:t>
            </a:r>
          </a:p>
        </p:txBody>
      </p:sp>
      <p:sp>
        <p:nvSpPr>
          <p:cNvPr id="10" name="Rectangle 9">
            <a:extLst>
              <a:ext uri="{FF2B5EF4-FFF2-40B4-BE49-F238E27FC236}">
                <a16:creationId xmlns:a16="http://schemas.microsoft.com/office/drawing/2014/main" id="{60DD439C-09B8-4F58-B78A-7BC7EDD01B75}"/>
              </a:ext>
            </a:extLst>
          </p:cNvPr>
          <p:cNvSpPr/>
          <p:nvPr/>
        </p:nvSpPr>
        <p:spPr>
          <a:xfrm>
            <a:off x="1516206" y="1877836"/>
            <a:ext cx="7250484" cy="603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Covid-19 crisis effect on ICT index</a:t>
            </a:r>
            <a:endParaRPr lang="en-GB" sz="3200" b="1" dirty="0"/>
          </a:p>
        </p:txBody>
      </p:sp>
      <p:graphicFrame>
        <p:nvGraphicFramePr>
          <p:cNvPr id="12" name="Chart 11">
            <a:extLst>
              <a:ext uri="{FF2B5EF4-FFF2-40B4-BE49-F238E27FC236}">
                <a16:creationId xmlns:a16="http://schemas.microsoft.com/office/drawing/2014/main" id="{93404902-1F8E-4753-A94A-9135254A6F86}"/>
              </a:ext>
            </a:extLst>
          </p:cNvPr>
          <p:cNvGraphicFramePr>
            <a:graphicFrameLocks/>
          </p:cNvGraphicFramePr>
          <p:nvPr>
            <p:extLst>
              <p:ext uri="{D42A27DB-BD31-4B8C-83A1-F6EECF244321}">
                <p14:modId xmlns:p14="http://schemas.microsoft.com/office/powerpoint/2010/main" val="932178217"/>
              </p:ext>
            </p:extLst>
          </p:nvPr>
        </p:nvGraphicFramePr>
        <p:xfrm>
          <a:off x="2635250" y="3455176"/>
          <a:ext cx="3873500" cy="3184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1853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C95BB5-BEBE-45ED-9CDD-FAE4C8567C09}"/>
              </a:ext>
            </a:extLst>
          </p:cNvPr>
          <p:cNvSpPr>
            <a:spLocks noGrp="1"/>
          </p:cNvSpPr>
          <p:nvPr>
            <p:ph type="sldNum" sz="quarter" idx="12"/>
          </p:nvPr>
        </p:nvSpPr>
        <p:spPr/>
        <p:txBody>
          <a:bodyPr/>
          <a:lstStyle/>
          <a:p>
            <a:fld id="{59A7BB8B-FA3E-48E1-9F4E-D57EC426F849}" type="slidenum">
              <a:rPr lang="fr-FR" smtClean="0"/>
              <a:t>37</a:t>
            </a:fld>
            <a:endParaRPr lang="fr-FR"/>
          </a:p>
        </p:txBody>
      </p:sp>
      <p:sp>
        <p:nvSpPr>
          <p:cNvPr id="3" name="Rectangle 2">
            <a:extLst>
              <a:ext uri="{FF2B5EF4-FFF2-40B4-BE49-F238E27FC236}">
                <a16:creationId xmlns:a16="http://schemas.microsoft.com/office/drawing/2014/main" id="{1F2B97F6-37B0-4F42-B2F7-603ED1709334}"/>
              </a:ext>
            </a:extLst>
          </p:cNvPr>
          <p:cNvSpPr/>
          <p:nvPr/>
        </p:nvSpPr>
        <p:spPr>
          <a:xfrm>
            <a:off x="1259632" y="1731331"/>
            <a:ext cx="6480720" cy="5262979"/>
          </a:xfrm>
          <a:prstGeom prst="rect">
            <a:avLst/>
          </a:prstGeom>
          <a:ln w="57150">
            <a:noFill/>
          </a:ln>
        </p:spPr>
        <p:txBody>
          <a:bodyPr wrap="square">
            <a:spAutoFit/>
          </a:bodyPr>
          <a:lstStyle/>
          <a:p>
            <a:pPr algn="just">
              <a:spcAft>
                <a:spcPts val="0"/>
              </a:spcAft>
            </a:pPr>
            <a:r>
              <a:rPr lang="fr-FR" sz="2800" dirty="0">
                <a:solidFill>
                  <a:schemeClr val="bg1"/>
                </a:solidFill>
                <a:latin typeface="+mj-lt"/>
                <a:ea typeface="Calibri" panose="020F0502020204030204" pitchFamily="34" charset="0"/>
              </a:rPr>
              <a:t>USEFUL LINKS</a:t>
            </a:r>
          </a:p>
          <a:p>
            <a:pPr algn="just">
              <a:spcAft>
                <a:spcPts val="0"/>
              </a:spcAft>
            </a:pPr>
            <a:endParaRPr lang="fr-FR" sz="2800" dirty="0">
              <a:solidFill>
                <a:schemeClr val="bg1"/>
              </a:solidFill>
              <a:latin typeface="+mj-lt"/>
              <a:ea typeface="Calibri" panose="020F0502020204030204" pitchFamily="34" charset="0"/>
            </a:endParaRPr>
          </a:p>
          <a:p>
            <a:pPr marL="906780" indent="-457200" algn="just">
              <a:spcAft>
                <a:spcPts val="0"/>
              </a:spcAft>
              <a:buFontTx/>
              <a:buChar char="-"/>
            </a:pPr>
            <a:r>
              <a:rPr lang="en-GB" sz="2800" dirty="0">
                <a:solidFill>
                  <a:schemeClr val="bg1"/>
                </a:solidFill>
                <a:latin typeface="+mj-lt"/>
                <a:ea typeface="Calibri" panose="020F0502020204030204" pitchFamily="34" charset="0"/>
              </a:rPr>
              <a:t>Presentation Note </a:t>
            </a:r>
            <a:r>
              <a:rPr lang="en-GB" sz="2800" u="sng" dirty="0">
                <a:solidFill>
                  <a:srgbClr val="1788F9"/>
                </a:solidFill>
                <a:ea typeface="Calibri" panose="020F0502020204030204" pitchFamily="34" charset="0"/>
              </a:rPr>
              <a:t>link</a:t>
            </a:r>
            <a:endParaRPr lang="en-GB" sz="2800" dirty="0">
              <a:solidFill>
                <a:schemeClr val="bg1"/>
              </a:solidFill>
              <a:latin typeface="+mj-lt"/>
              <a:ea typeface="Calibri" panose="020F0502020204030204" pitchFamily="34" charset="0"/>
            </a:endParaRPr>
          </a:p>
          <a:p>
            <a:pPr marL="449580" algn="just">
              <a:spcAft>
                <a:spcPts val="0"/>
              </a:spcAft>
            </a:pPr>
            <a:endParaRPr lang="en-GB" sz="2800" dirty="0">
              <a:solidFill>
                <a:schemeClr val="bg1"/>
              </a:solidFill>
              <a:latin typeface="+mj-lt"/>
              <a:ea typeface="Calibri" panose="020F0502020204030204" pitchFamily="34" charset="0"/>
            </a:endParaRPr>
          </a:p>
          <a:p>
            <a:pPr marL="906780" indent="-457200" algn="just">
              <a:spcAft>
                <a:spcPts val="0"/>
              </a:spcAft>
              <a:buFontTx/>
              <a:buChar char="-"/>
            </a:pPr>
            <a:r>
              <a:rPr lang="en-GB" sz="2800" dirty="0">
                <a:solidFill>
                  <a:schemeClr val="bg1"/>
                </a:solidFill>
                <a:latin typeface="+mj-lt"/>
                <a:ea typeface="Calibri" panose="020F0502020204030204" pitchFamily="34" charset="0"/>
              </a:rPr>
              <a:t>Special file </a:t>
            </a:r>
            <a:r>
              <a:rPr lang="en-GB" sz="2800" u="sng" dirty="0">
                <a:solidFill>
                  <a:srgbClr val="1788F9"/>
                </a:solidFill>
                <a:ea typeface="Calibri" panose="020F0502020204030204" pitchFamily="34" charset="0"/>
              </a:rPr>
              <a:t>link </a:t>
            </a:r>
            <a:endParaRPr lang="en-GB" sz="2800" dirty="0">
              <a:solidFill>
                <a:schemeClr val="bg1"/>
              </a:solidFill>
              <a:latin typeface="+mj-lt"/>
              <a:ea typeface="Calibri" panose="020F0502020204030204" pitchFamily="34" charset="0"/>
            </a:endParaRPr>
          </a:p>
          <a:p>
            <a:pPr marL="449580" algn="just">
              <a:spcAft>
                <a:spcPts val="0"/>
              </a:spcAft>
            </a:pPr>
            <a:endParaRPr lang="en-GB" sz="2800" dirty="0">
              <a:solidFill>
                <a:schemeClr val="bg1"/>
              </a:solidFill>
              <a:latin typeface="+mj-lt"/>
              <a:ea typeface="Calibri" panose="020F0502020204030204" pitchFamily="34" charset="0"/>
            </a:endParaRPr>
          </a:p>
          <a:p>
            <a:pPr marL="906780" indent="-457200" algn="just">
              <a:spcAft>
                <a:spcPts val="0"/>
              </a:spcAft>
              <a:buFontTx/>
              <a:buChar char="-"/>
            </a:pPr>
            <a:r>
              <a:rPr lang="en-GB" sz="2800" dirty="0">
                <a:solidFill>
                  <a:schemeClr val="bg1"/>
                </a:solidFill>
                <a:latin typeface="+mj-lt"/>
                <a:ea typeface="Calibri" panose="020F0502020204030204" pitchFamily="34" charset="0"/>
              </a:rPr>
              <a:t>Part 1: </a:t>
            </a:r>
            <a:r>
              <a:rPr lang="en-GB" sz="2800" u="sng" dirty="0">
                <a:solidFill>
                  <a:srgbClr val="1788F9"/>
                </a:solidFill>
                <a:latin typeface="+mj-lt"/>
                <a:ea typeface="Calibri" panose="020F0502020204030204" pitchFamily="34" charset="0"/>
              </a:rPr>
              <a:t>Tables, graphs and analysis</a:t>
            </a:r>
          </a:p>
          <a:p>
            <a:pPr marL="906780" indent="-457200" algn="just">
              <a:spcAft>
                <a:spcPts val="0"/>
              </a:spcAft>
              <a:buFontTx/>
              <a:buChar char="-"/>
            </a:pPr>
            <a:endParaRPr lang="en-GB" sz="2800" dirty="0">
              <a:latin typeface="+mj-lt"/>
              <a:ea typeface="Calibri" panose="020F0502020204030204" pitchFamily="34" charset="0"/>
            </a:endParaRPr>
          </a:p>
          <a:p>
            <a:pPr marL="906780" indent="-457200" algn="just">
              <a:spcAft>
                <a:spcPts val="0"/>
              </a:spcAft>
              <a:buFontTx/>
              <a:buChar char="-"/>
            </a:pPr>
            <a:r>
              <a:rPr lang="en-GB" sz="2800" dirty="0">
                <a:solidFill>
                  <a:schemeClr val="bg1"/>
                </a:solidFill>
                <a:latin typeface="+mj-lt"/>
                <a:ea typeface="Calibri" panose="020F0502020204030204" pitchFamily="34" charset="0"/>
              </a:rPr>
              <a:t>Part 2: </a:t>
            </a:r>
            <a:r>
              <a:rPr lang="en-GB" sz="2800" u="sng" dirty="0">
                <a:solidFill>
                  <a:srgbClr val="1788F9"/>
                </a:solidFill>
                <a:latin typeface="+mj-lt"/>
                <a:ea typeface="Calibri" panose="020F0502020204030204" pitchFamily="34" charset="0"/>
              </a:rPr>
              <a:t>Country Profiles</a:t>
            </a:r>
          </a:p>
          <a:p>
            <a:pPr marL="906780" indent="-457200" algn="just">
              <a:spcAft>
                <a:spcPts val="0"/>
              </a:spcAft>
              <a:buFontTx/>
              <a:buChar char="-"/>
            </a:pPr>
            <a:endParaRPr lang="en-GB" sz="2800" dirty="0">
              <a:latin typeface="+mj-lt"/>
              <a:ea typeface="Calibri" panose="020F0502020204030204" pitchFamily="34" charset="0"/>
            </a:endParaRPr>
          </a:p>
          <a:p>
            <a:pPr marL="906780" indent="-457200" algn="just">
              <a:spcAft>
                <a:spcPts val="0"/>
              </a:spcAft>
              <a:buFontTx/>
              <a:buChar char="-"/>
            </a:pPr>
            <a:r>
              <a:rPr lang="en-GB" sz="2800" dirty="0">
                <a:solidFill>
                  <a:schemeClr val="bg1"/>
                </a:solidFill>
                <a:latin typeface="+mj-lt"/>
                <a:ea typeface="Calibri" panose="020F0502020204030204" pitchFamily="34" charset="0"/>
              </a:rPr>
              <a:t>Part 3: </a:t>
            </a:r>
            <a:r>
              <a:rPr lang="en-GB" sz="2800" u="sng" dirty="0">
                <a:solidFill>
                  <a:srgbClr val="1788F9"/>
                </a:solidFill>
                <a:latin typeface="+mj-lt"/>
                <a:ea typeface="Calibri" panose="020F0502020204030204" pitchFamily="34" charset="0"/>
              </a:rPr>
              <a:t>CEPEJ-STAT database</a:t>
            </a:r>
          </a:p>
          <a:p>
            <a:pPr marL="449580" algn="just">
              <a:spcAft>
                <a:spcPts val="0"/>
              </a:spcAft>
            </a:pPr>
            <a:endParaRPr lang="en-GB" sz="2800" dirty="0">
              <a:latin typeface="+mj-lt"/>
              <a:ea typeface="Calibri" panose="020F0502020204030204" pitchFamily="34" charset="0"/>
            </a:endParaRPr>
          </a:p>
        </p:txBody>
      </p:sp>
    </p:spTree>
    <p:extLst>
      <p:ext uri="{BB962C8B-B14F-4D97-AF65-F5344CB8AC3E}">
        <p14:creationId xmlns:p14="http://schemas.microsoft.com/office/powerpoint/2010/main" val="3934721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69D617-1E97-481C-BF14-F83A31B30295}"/>
              </a:ext>
            </a:extLst>
          </p:cNvPr>
          <p:cNvSpPr>
            <a:spLocks noGrp="1"/>
          </p:cNvSpPr>
          <p:nvPr>
            <p:ph type="sldNum" sz="quarter" idx="12"/>
          </p:nvPr>
        </p:nvSpPr>
        <p:spPr/>
        <p:txBody>
          <a:bodyPr/>
          <a:lstStyle/>
          <a:p>
            <a:fld id="{59A7BB8B-FA3E-48E1-9F4E-D57EC426F849}" type="slidenum">
              <a:rPr lang="fr-FR" smtClean="0"/>
              <a:t>38</a:t>
            </a:fld>
            <a:endParaRPr lang="fr-FR"/>
          </a:p>
        </p:txBody>
      </p:sp>
      <p:sp>
        <p:nvSpPr>
          <p:cNvPr id="3" name="Rectangle 2">
            <a:extLst>
              <a:ext uri="{FF2B5EF4-FFF2-40B4-BE49-F238E27FC236}">
                <a16:creationId xmlns:a16="http://schemas.microsoft.com/office/drawing/2014/main" id="{F00906AE-8F6A-42F0-977C-F1F2E49136F8}"/>
              </a:ext>
            </a:extLst>
          </p:cNvPr>
          <p:cNvSpPr/>
          <p:nvPr/>
        </p:nvSpPr>
        <p:spPr>
          <a:xfrm>
            <a:off x="2177734" y="3284984"/>
            <a:ext cx="478853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0" dirty="0"/>
              <a:t>Thank you</a:t>
            </a:r>
            <a:endParaRPr lang="en-GB" sz="8000" dirty="0"/>
          </a:p>
        </p:txBody>
      </p:sp>
    </p:spTree>
    <p:extLst>
      <p:ext uri="{BB962C8B-B14F-4D97-AF65-F5344CB8AC3E}">
        <p14:creationId xmlns:p14="http://schemas.microsoft.com/office/powerpoint/2010/main" val="3923297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59A7BB8B-FA3E-48E1-9F4E-D57EC426F849}" type="slidenum">
              <a:rPr lang="fr-FR" smtClean="0"/>
              <a:t>39</a:t>
            </a:fld>
            <a:endParaRPr lang="fr-FR"/>
          </a:p>
        </p:txBody>
      </p:sp>
      <p:sp>
        <p:nvSpPr>
          <p:cNvPr id="3" name="AutoShape 2" descr="Résultat de recherche d'images pour &quot;facebook ic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facebook icon&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9" name="Group 8">
            <a:extLst>
              <a:ext uri="{FF2B5EF4-FFF2-40B4-BE49-F238E27FC236}">
                <a16:creationId xmlns:a16="http://schemas.microsoft.com/office/drawing/2014/main" id="{CE406575-D4A1-4A77-988A-6165218B7072}"/>
              </a:ext>
            </a:extLst>
          </p:cNvPr>
          <p:cNvGrpSpPr/>
          <p:nvPr/>
        </p:nvGrpSpPr>
        <p:grpSpPr>
          <a:xfrm>
            <a:off x="1481985" y="3950304"/>
            <a:ext cx="8716451" cy="587807"/>
            <a:chOff x="715581" y="4065329"/>
            <a:chExt cx="8716451" cy="587807"/>
          </a:xfrm>
        </p:grpSpPr>
        <p:sp>
          <p:nvSpPr>
            <p:cNvPr id="7" name="Zone de texte 2"/>
            <p:cNvSpPr txBox="1">
              <a:spLocks noChangeArrowheads="1"/>
            </p:cNvSpPr>
            <p:nvPr/>
          </p:nvSpPr>
          <p:spPr bwMode="auto">
            <a:xfrm>
              <a:off x="1403648" y="4077072"/>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3600" b="1" dirty="0">
                  <a:solidFill>
                    <a:schemeClr val="bg1"/>
                  </a:solidFill>
                  <a:effectLst>
                    <a:outerShdw blurRad="38100" dist="38100" dir="2700000" algn="tl">
                      <a:srgbClr val="000000">
                        <a:alpha val="43137"/>
                      </a:srgbClr>
                    </a:outerShdw>
                  </a:effectLst>
                  <a:latin typeface="+mj-lt"/>
                  <a:ea typeface="Calibri"/>
                  <a:cs typeface="Times New Roman"/>
                </a:rPr>
                <a:t>CEPEJ Council of Europe</a:t>
              </a:r>
              <a:endParaRPr lang="fr-FR" sz="3600" dirty="0">
                <a:solidFill>
                  <a:schemeClr val="bg1"/>
                </a:solidFill>
                <a:effectLst>
                  <a:outerShdw blurRad="38100" dist="38100" dir="2700000" algn="tl">
                    <a:srgbClr val="000000">
                      <a:alpha val="43137"/>
                    </a:srgbClr>
                  </a:outerShdw>
                </a:effectLst>
                <a:latin typeface="+mj-lt"/>
                <a:ea typeface="Calibri"/>
                <a:cs typeface="Times New Roman"/>
              </a:endParaRPr>
            </a:p>
          </p:txBody>
        </p:sp>
        <p:pic>
          <p:nvPicPr>
            <p:cNvPr id="5126" name="Picture 6"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81" y="4065329"/>
              <a:ext cx="587807" cy="587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248F1C14-E671-414E-9E2B-CE76816E93C0}"/>
              </a:ext>
            </a:extLst>
          </p:cNvPr>
          <p:cNvGrpSpPr/>
          <p:nvPr/>
        </p:nvGrpSpPr>
        <p:grpSpPr>
          <a:xfrm>
            <a:off x="1483834" y="5056759"/>
            <a:ext cx="8752964" cy="648072"/>
            <a:chOff x="715580" y="5157192"/>
            <a:chExt cx="8752964" cy="648072"/>
          </a:xfrm>
        </p:grpSpPr>
        <p:sp>
          <p:nvSpPr>
            <p:cNvPr id="8" name="Zone de texte 2"/>
            <p:cNvSpPr txBox="1">
              <a:spLocks noChangeArrowheads="1"/>
            </p:cNvSpPr>
            <p:nvPr/>
          </p:nvSpPr>
          <p:spPr bwMode="auto">
            <a:xfrm>
              <a:off x="1440160" y="5157192"/>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3600" b="1" dirty="0">
                  <a:solidFill>
                    <a:schemeClr val="bg1"/>
                  </a:solidFill>
                  <a:effectLst>
                    <a:outerShdw blurRad="38100" dist="38100" dir="2700000" algn="tl">
                      <a:srgbClr val="000000">
                        <a:alpha val="43137"/>
                      </a:srgbClr>
                    </a:outerShdw>
                  </a:effectLst>
                  <a:latin typeface="+mj-lt"/>
                  <a:ea typeface="Calibri"/>
                  <a:cs typeface="Times New Roman"/>
                </a:rPr>
                <a:t>@</a:t>
              </a:r>
              <a:r>
                <a:rPr lang="fr-FR" sz="3600" b="1" dirty="0" err="1">
                  <a:solidFill>
                    <a:schemeClr val="bg1"/>
                  </a:solidFill>
                  <a:effectLst>
                    <a:outerShdw blurRad="38100" dist="38100" dir="2700000" algn="tl">
                      <a:srgbClr val="000000">
                        <a:alpha val="43137"/>
                      </a:srgbClr>
                    </a:outerShdw>
                  </a:effectLst>
                  <a:latin typeface="+mj-lt"/>
                  <a:ea typeface="Calibri"/>
                  <a:cs typeface="Times New Roman"/>
                </a:rPr>
                <a:t>CEPEJ_CoE</a:t>
              </a:r>
              <a:endParaRPr lang="fr-FR" sz="3600" dirty="0">
                <a:solidFill>
                  <a:schemeClr val="bg1"/>
                </a:solidFill>
                <a:effectLst>
                  <a:outerShdw blurRad="38100" dist="38100" dir="2700000" algn="tl">
                    <a:srgbClr val="000000">
                      <a:alpha val="43137"/>
                    </a:srgbClr>
                  </a:outerShdw>
                </a:effectLst>
                <a:latin typeface="+mj-lt"/>
                <a:ea typeface="Calibri"/>
                <a:cs typeface="Times New Roman"/>
              </a:endParaRPr>
            </a:p>
          </p:txBody>
        </p:sp>
        <p:pic>
          <p:nvPicPr>
            <p:cNvPr id="5128" name="Picture 8"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580" y="5217457"/>
              <a:ext cx="587807" cy="587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A5D8AB62-7C98-4C82-92E4-63AF613C373C}"/>
              </a:ext>
            </a:extLst>
          </p:cNvPr>
          <p:cNvGrpSpPr/>
          <p:nvPr/>
        </p:nvGrpSpPr>
        <p:grpSpPr>
          <a:xfrm>
            <a:off x="1475656" y="2708920"/>
            <a:ext cx="8688198" cy="587806"/>
            <a:chOff x="1463914" y="2841194"/>
            <a:chExt cx="8688198" cy="587806"/>
          </a:xfrm>
        </p:grpSpPr>
        <p:sp>
          <p:nvSpPr>
            <p:cNvPr id="6" name="Zone de texte 2"/>
            <p:cNvSpPr txBox="1">
              <a:spLocks noChangeArrowheads="1"/>
            </p:cNvSpPr>
            <p:nvPr/>
          </p:nvSpPr>
          <p:spPr bwMode="auto">
            <a:xfrm>
              <a:off x="2123728" y="2846909"/>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3600" b="1" dirty="0">
                  <a:solidFill>
                    <a:schemeClr val="bg1"/>
                  </a:solidFill>
                  <a:effectLst>
                    <a:outerShdw blurRad="38100" dist="38100" dir="2700000" algn="tl">
                      <a:srgbClr val="000000">
                        <a:alpha val="43137"/>
                      </a:srgbClr>
                    </a:outerShdw>
                  </a:effectLst>
                  <a:latin typeface="+mj-lt"/>
                  <a:ea typeface="Calibri"/>
                  <a:cs typeface="Times New Roman"/>
                </a:rPr>
                <a:t>http://www.coe.int/cepej/</a:t>
              </a:r>
              <a:endParaRPr lang="fr-FR" sz="3600" dirty="0">
                <a:solidFill>
                  <a:schemeClr val="bg1"/>
                </a:solidFill>
                <a:effectLst>
                  <a:outerShdw blurRad="38100" dist="38100" dir="2700000" algn="tl">
                    <a:srgbClr val="000000">
                      <a:alpha val="43137"/>
                    </a:srgbClr>
                  </a:outerShdw>
                </a:effectLst>
                <a:latin typeface="+mj-lt"/>
                <a:ea typeface="Calibri"/>
                <a:cs typeface="Times New Roman"/>
              </a:endParaRPr>
            </a:p>
          </p:txBody>
        </p:sp>
        <p:pic>
          <p:nvPicPr>
            <p:cNvPr id="5130" name="Picture 10"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3914" y="2841194"/>
              <a:ext cx="587806" cy="5878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4951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A4CFD8-42C9-41DA-8E99-8299B3CB226C}"/>
              </a:ext>
            </a:extLst>
          </p:cNvPr>
          <p:cNvSpPr>
            <a:spLocks noGrp="1"/>
          </p:cNvSpPr>
          <p:nvPr>
            <p:ph type="sldNum" sz="quarter" idx="12"/>
          </p:nvPr>
        </p:nvSpPr>
        <p:spPr/>
        <p:txBody>
          <a:bodyPr/>
          <a:lstStyle/>
          <a:p>
            <a:fld id="{59A7BB8B-FA3E-48E1-9F4E-D57EC426F849}" type="slidenum">
              <a:rPr lang="fr-FR" smtClean="0"/>
              <a:t>4</a:t>
            </a:fld>
            <a:endParaRPr lang="fr-FR"/>
          </a:p>
        </p:txBody>
      </p:sp>
      <p:sp>
        <p:nvSpPr>
          <p:cNvPr id="4" name="Rectangle 3">
            <a:extLst>
              <a:ext uri="{FF2B5EF4-FFF2-40B4-BE49-F238E27FC236}">
                <a16:creationId xmlns:a16="http://schemas.microsoft.com/office/drawing/2014/main" id="{E0A8D861-804E-418C-9E1A-57E75A76AE10}"/>
              </a:ext>
            </a:extLst>
          </p:cNvPr>
          <p:cNvSpPr/>
          <p:nvPr/>
        </p:nvSpPr>
        <p:spPr>
          <a:xfrm>
            <a:off x="1259632" y="1700808"/>
            <a:ext cx="568863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sng" dirty="0"/>
              <a:t>Tables, graphs and analyses (Part 1)</a:t>
            </a:r>
            <a:endParaRPr lang="en-GB" sz="2400" b="1" u="sng" dirty="0"/>
          </a:p>
        </p:txBody>
      </p:sp>
      <p:graphicFrame>
        <p:nvGraphicFramePr>
          <p:cNvPr id="6" name="Diagram 5">
            <a:extLst>
              <a:ext uri="{FF2B5EF4-FFF2-40B4-BE49-F238E27FC236}">
                <a16:creationId xmlns:a16="http://schemas.microsoft.com/office/drawing/2014/main" id="{6A38E8FE-A48F-412E-A631-5C826CBB44DC}"/>
              </a:ext>
            </a:extLst>
          </p:cNvPr>
          <p:cNvGraphicFramePr/>
          <p:nvPr>
            <p:extLst>
              <p:ext uri="{D42A27DB-BD31-4B8C-83A1-F6EECF244321}">
                <p14:modId xmlns:p14="http://schemas.microsoft.com/office/powerpoint/2010/main" val="1739342391"/>
              </p:ext>
            </p:extLst>
          </p:nvPr>
        </p:nvGraphicFramePr>
        <p:xfrm>
          <a:off x="954962" y="27076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DAD75E32-2C34-4AFF-978B-A366AD8B7AE5}"/>
              </a:ext>
            </a:extLst>
          </p:cNvPr>
          <p:cNvSpPr/>
          <p:nvPr/>
        </p:nvSpPr>
        <p:spPr>
          <a:xfrm>
            <a:off x="1115616" y="5652859"/>
            <a:ext cx="1056386" cy="702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Best Practices</a:t>
            </a:r>
            <a:endParaRPr lang="en-GB" dirty="0"/>
          </a:p>
        </p:txBody>
      </p:sp>
      <p:pic>
        <p:nvPicPr>
          <p:cNvPr id="8" name="Picture 7">
            <a:extLst>
              <a:ext uri="{FF2B5EF4-FFF2-40B4-BE49-F238E27FC236}">
                <a16:creationId xmlns:a16="http://schemas.microsoft.com/office/drawing/2014/main" id="{3C9CC4DB-DB33-46BB-ACF5-C45825ECDA3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50962" y="3286563"/>
            <a:ext cx="1691929" cy="2340295"/>
          </a:xfrm>
          <a:prstGeom prst="rect">
            <a:avLst/>
          </a:prstGeom>
        </p:spPr>
      </p:pic>
    </p:spTree>
    <p:extLst>
      <p:ext uri="{BB962C8B-B14F-4D97-AF65-F5344CB8AC3E}">
        <p14:creationId xmlns:p14="http://schemas.microsoft.com/office/powerpoint/2010/main" val="613751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346669-CE37-4516-98FD-38C77952EF72}"/>
              </a:ext>
            </a:extLst>
          </p:cNvPr>
          <p:cNvSpPr>
            <a:spLocks noGrp="1"/>
          </p:cNvSpPr>
          <p:nvPr>
            <p:ph type="sldNum" sz="quarter" idx="12"/>
          </p:nvPr>
        </p:nvSpPr>
        <p:spPr/>
        <p:txBody>
          <a:bodyPr/>
          <a:lstStyle/>
          <a:p>
            <a:fld id="{59A7BB8B-FA3E-48E1-9F4E-D57EC426F849}" type="slidenum">
              <a:rPr lang="fr-FR" smtClean="0"/>
              <a:t>5</a:t>
            </a:fld>
            <a:endParaRPr lang="fr-FR"/>
          </a:p>
        </p:txBody>
      </p:sp>
      <p:sp>
        <p:nvSpPr>
          <p:cNvPr id="3" name="Rectangle 2">
            <a:extLst>
              <a:ext uri="{FF2B5EF4-FFF2-40B4-BE49-F238E27FC236}">
                <a16:creationId xmlns:a16="http://schemas.microsoft.com/office/drawing/2014/main" id="{12C6737D-7E08-48A0-A606-D534666050F1}"/>
              </a:ext>
            </a:extLst>
          </p:cNvPr>
          <p:cNvSpPr/>
          <p:nvPr/>
        </p:nvSpPr>
        <p:spPr>
          <a:xfrm>
            <a:off x="1331640" y="1772816"/>
            <a:ext cx="6120679" cy="72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sng" dirty="0"/>
              <a:t>Country profiles (Part 2)</a:t>
            </a:r>
            <a:endParaRPr lang="en-GB" sz="2400" b="1" u="sng" dirty="0"/>
          </a:p>
        </p:txBody>
      </p:sp>
      <p:graphicFrame>
        <p:nvGraphicFramePr>
          <p:cNvPr id="4" name="Diagram 3">
            <a:extLst>
              <a:ext uri="{FF2B5EF4-FFF2-40B4-BE49-F238E27FC236}">
                <a16:creationId xmlns:a16="http://schemas.microsoft.com/office/drawing/2014/main" id="{39D854D4-5ED2-43B8-BE3F-02C3F0B45B74}"/>
              </a:ext>
            </a:extLst>
          </p:cNvPr>
          <p:cNvGraphicFramePr/>
          <p:nvPr>
            <p:extLst>
              <p:ext uri="{D42A27DB-BD31-4B8C-83A1-F6EECF244321}">
                <p14:modId xmlns:p14="http://schemas.microsoft.com/office/powerpoint/2010/main" val="1985624288"/>
              </p:ext>
            </p:extLst>
          </p:nvPr>
        </p:nvGraphicFramePr>
        <p:xfrm>
          <a:off x="2987824" y="2508894"/>
          <a:ext cx="6051060" cy="4228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335D37FB-7F74-4E3D-9438-E9149C43A4F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65156" y="2508894"/>
            <a:ext cx="2020966" cy="1332000"/>
          </a:xfrm>
          <a:prstGeom prst="rect">
            <a:avLst/>
          </a:prstGeom>
        </p:spPr>
      </p:pic>
      <p:pic>
        <p:nvPicPr>
          <p:cNvPr id="9" name="Picture 8">
            <a:extLst>
              <a:ext uri="{FF2B5EF4-FFF2-40B4-BE49-F238E27FC236}">
                <a16:creationId xmlns:a16="http://schemas.microsoft.com/office/drawing/2014/main" id="{56427B03-578A-48F8-94E7-D5F6DA4EDF4B}"/>
              </a:ext>
            </a:extLst>
          </p:cNvPr>
          <p:cNvPicPr preferRelativeResize="0">
            <a:picLocks noChangeAspect="1"/>
          </p:cNvPicPr>
          <p:nvPr/>
        </p:nvPicPr>
        <p:blipFill>
          <a:blip r:embed="rId8"/>
          <a:stretch>
            <a:fillRect/>
          </a:stretch>
        </p:blipFill>
        <p:spPr>
          <a:xfrm>
            <a:off x="465156" y="4005999"/>
            <a:ext cx="2016000" cy="1332000"/>
          </a:xfrm>
          <a:prstGeom prst="rect">
            <a:avLst/>
          </a:prstGeom>
        </p:spPr>
      </p:pic>
      <p:pic>
        <p:nvPicPr>
          <p:cNvPr id="11" name="Picture 10">
            <a:extLst>
              <a:ext uri="{FF2B5EF4-FFF2-40B4-BE49-F238E27FC236}">
                <a16:creationId xmlns:a16="http://schemas.microsoft.com/office/drawing/2014/main" id="{88E04060-FF5C-4E12-A1B6-1C3EB4130C6E}"/>
              </a:ext>
            </a:extLst>
          </p:cNvPr>
          <p:cNvPicPr>
            <a:picLocks/>
          </p:cNvPicPr>
          <p:nvPr/>
        </p:nvPicPr>
        <p:blipFill>
          <a:blip r:embed="rId9"/>
          <a:stretch>
            <a:fillRect/>
          </a:stretch>
        </p:blipFill>
        <p:spPr>
          <a:xfrm>
            <a:off x="444456" y="5503105"/>
            <a:ext cx="2016000" cy="1332000"/>
          </a:xfrm>
          <a:prstGeom prst="rect">
            <a:avLst/>
          </a:prstGeom>
        </p:spPr>
      </p:pic>
    </p:spTree>
    <p:extLst>
      <p:ext uri="{BB962C8B-B14F-4D97-AF65-F5344CB8AC3E}">
        <p14:creationId xmlns:p14="http://schemas.microsoft.com/office/powerpoint/2010/main" val="112549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2ACDD2-3CDB-4D80-9F45-7C40DB19C284}"/>
              </a:ext>
            </a:extLst>
          </p:cNvPr>
          <p:cNvPicPr>
            <a:picLocks/>
          </p:cNvPicPr>
          <p:nvPr/>
        </p:nvPicPr>
        <p:blipFill rotWithShape="1">
          <a:blip r:embed="rId2" cstate="print">
            <a:extLst>
              <a:ext uri="{28A0092B-C50C-407E-A947-70E740481C1C}">
                <a14:useLocalDpi xmlns:a14="http://schemas.microsoft.com/office/drawing/2010/main" val="0"/>
              </a:ext>
            </a:extLst>
          </a:blip>
          <a:srcRect b="7683"/>
          <a:stretch/>
        </p:blipFill>
        <p:spPr>
          <a:xfrm>
            <a:off x="3275856" y="5650178"/>
            <a:ext cx="1980000" cy="1163198"/>
          </a:xfrm>
          <a:prstGeom prst="rect">
            <a:avLst/>
          </a:prstGeom>
          <a:solidFill>
            <a:srgbClr val="FFFF00"/>
          </a:solidFill>
          <a:ln w="76200">
            <a:noFill/>
          </a:ln>
        </p:spPr>
      </p:pic>
      <p:pic>
        <p:nvPicPr>
          <p:cNvPr id="15" name="Picture 14">
            <a:extLst>
              <a:ext uri="{FF2B5EF4-FFF2-40B4-BE49-F238E27FC236}">
                <a16:creationId xmlns:a16="http://schemas.microsoft.com/office/drawing/2014/main" id="{80631CCC-E221-4617-91BD-1E6ABEB648CF}"/>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4014553" y="5392683"/>
            <a:ext cx="1980000" cy="1260000"/>
          </a:xfrm>
          <a:prstGeom prst="rect">
            <a:avLst/>
          </a:prstGeom>
          <a:solidFill>
            <a:srgbClr val="FFFF00"/>
          </a:solidFill>
          <a:ln w="76200">
            <a:noFill/>
          </a:ln>
        </p:spPr>
      </p:pic>
      <p:pic>
        <p:nvPicPr>
          <p:cNvPr id="13" name="Picture 12">
            <a:extLst>
              <a:ext uri="{FF2B5EF4-FFF2-40B4-BE49-F238E27FC236}">
                <a16:creationId xmlns:a16="http://schemas.microsoft.com/office/drawing/2014/main" id="{E08E2A5E-907B-453B-BC3E-CC3A89CE92F8}"/>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4915743" y="5115009"/>
            <a:ext cx="1980000" cy="1260000"/>
          </a:xfrm>
          <a:prstGeom prst="rect">
            <a:avLst/>
          </a:prstGeom>
          <a:solidFill>
            <a:srgbClr val="FFFF00"/>
          </a:solidFill>
          <a:ln w="76200">
            <a:noFill/>
          </a:ln>
        </p:spPr>
      </p:pic>
      <p:sp>
        <p:nvSpPr>
          <p:cNvPr id="2" name="Slide Number Placeholder 1">
            <a:extLst>
              <a:ext uri="{FF2B5EF4-FFF2-40B4-BE49-F238E27FC236}">
                <a16:creationId xmlns:a16="http://schemas.microsoft.com/office/drawing/2014/main" id="{3BE32ADF-67B8-487A-9BB4-35221EC12210}"/>
              </a:ext>
            </a:extLst>
          </p:cNvPr>
          <p:cNvSpPr>
            <a:spLocks noGrp="1"/>
          </p:cNvSpPr>
          <p:nvPr>
            <p:ph type="sldNum" sz="quarter" idx="12"/>
          </p:nvPr>
        </p:nvSpPr>
        <p:spPr/>
        <p:txBody>
          <a:bodyPr/>
          <a:lstStyle/>
          <a:p>
            <a:fld id="{59A7BB8B-FA3E-48E1-9F4E-D57EC426F849}" type="slidenum">
              <a:rPr lang="fr-FR" smtClean="0"/>
              <a:t>6</a:t>
            </a:fld>
            <a:endParaRPr lang="fr-FR"/>
          </a:p>
        </p:txBody>
      </p:sp>
      <p:sp>
        <p:nvSpPr>
          <p:cNvPr id="3" name="Rectangle 2">
            <a:extLst>
              <a:ext uri="{FF2B5EF4-FFF2-40B4-BE49-F238E27FC236}">
                <a16:creationId xmlns:a16="http://schemas.microsoft.com/office/drawing/2014/main" id="{3B0F3C8D-4BCA-41DC-BE67-428F9573F16A}"/>
              </a:ext>
            </a:extLst>
          </p:cNvPr>
          <p:cNvSpPr/>
          <p:nvPr/>
        </p:nvSpPr>
        <p:spPr>
          <a:xfrm>
            <a:off x="1537890" y="1293006"/>
            <a:ext cx="6120680"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sng" dirty="0"/>
              <a:t>CEPEJ-STAT</a:t>
            </a:r>
            <a:endParaRPr lang="en-GB" sz="2400" b="1" u="sng" dirty="0"/>
          </a:p>
        </p:txBody>
      </p:sp>
      <p:pic>
        <p:nvPicPr>
          <p:cNvPr id="6" name="Picture 5">
            <a:extLst>
              <a:ext uri="{FF2B5EF4-FFF2-40B4-BE49-F238E27FC236}">
                <a16:creationId xmlns:a16="http://schemas.microsoft.com/office/drawing/2014/main" id="{EA958C67-BE6C-4364-A7DF-46261AB0AC1F}"/>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5816933" y="4890421"/>
            <a:ext cx="1980000" cy="1260000"/>
          </a:xfrm>
          <a:prstGeom prst="rect">
            <a:avLst/>
          </a:prstGeom>
          <a:solidFill>
            <a:srgbClr val="FFFF00"/>
          </a:solidFill>
          <a:ln w="76200">
            <a:noFill/>
          </a:ln>
        </p:spPr>
      </p:pic>
      <p:sp>
        <p:nvSpPr>
          <p:cNvPr id="7" name="Rectangle 6">
            <a:extLst>
              <a:ext uri="{FF2B5EF4-FFF2-40B4-BE49-F238E27FC236}">
                <a16:creationId xmlns:a16="http://schemas.microsoft.com/office/drawing/2014/main" id="{84357AFB-02A1-421F-B42F-C3E8FCF9ADBD}"/>
              </a:ext>
            </a:extLst>
          </p:cNvPr>
          <p:cNvSpPr/>
          <p:nvPr/>
        </p:nvSpPr>
        <p:spPr>
          <a:xfrm>
            <a:off x="467544" y="2469381"/>
            <a:ext cx="3312368" cy="3573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r>
              <a:rPr lang="en-US" dirty="0"/>
              <a:t>Overview of judicial systems</a:t>
            </a:r>
          </a:p>
          <a:p>
            <a:pPr marL="285750" indent="-285750">
              <a:spcBef>
                <a:spcPts val="1200"/>
              </a:spcBef>
              <a:buFont typeface="Arial" panose="020B0604020202020204" pitchFamily="34" charset="0"/>
              <a:buChar char="•"/>
            </a:pPr>
            <a:r>
              <a:rPr lang="en-US" dirty="0"/>
              <a:t>Efficiency </a:t>
            </a:r>
          </a:p>
          <a:p>
            <a:pPr marL="285750" indent="-285750">
              <a:spcBef>
                <a:spcPts val="1200"/>
              </a:spcBef>
              <a:buFont typeface="Arial" panose="020B0604020202020204" pitchFamily="34" charset="0"/>
              <a:buChar char="•"/>
            </a:pPr>
            <a:r>
              <a:rPr lang="en-US" dirty="0"/>
              <a:t>Budget of judicial systems</a:t>
            </a:r>
          </a:p>
          <a:p>
            <a:pPr marL="285750" indent="-285750">
              <a:spcBef>
                <a:spcPts val="1200"/>
              </a:spcBef>
              <a:buFont typeface="Arial" panose="020B0604020202020204" pitchFamily="34" charset="0"/>
              <a:buChar char="•"/>
            </a:pPr>
            <a:r>
              <a:rPr lang="en-US" dirty="0"/>
              <a:t>Information and communication technology</a:t>
            </a:r>
          </a:p>
          <a:p>
            <a:pPr marL="285750" indent="-285750">
              <a:spcBef>
                <a:spcPts val="1200"/>
              </a:spcBef>
              <a:buFont typeface="Arial" panose="020B0604020202020204" pitchFamily="34" charset="0"/>
              <a:buChar char="•"/>
            </a:pPr>
            <a:r>
              <a:rPr lang="en-US" dirty="0"/>
              <a:t>Gender balance</a:t>
            </a:r>
            <a:endParaRPr lang="it-IT" dirty="0"/>
          </a:p>
          <a:p>
            <a:pPr marL="285750" indent="-285750">
              <a:spcBef>
                <a:spcPts val="1200"/>
              </a:spcBef>
              <a:buFont typeface="Arial" panose="020B0604020202020204" pitchFamily="34" charset="0"/>
              <a:buChar char="•"/>
            </a:pPr>
            <a:r>
              <a:rPr lang="it-IT" dirty="0"/>
              <a:t>Judges and prosecutors</a:t>
            </a:r>
          </a:p>
          <a:p>
            <a:pPr marL="285750" indent="-285750">
              <a:spcBef>
                <a:spcPts val="1200"/>
              </a:spcBef>
              <a:buFont typeface="Arial" panose="020B0604020202020204" pitchFamily="34" charset="0"/>
              <a:buChar char="•"/>
            </a:pPr>
            <a:r>
              <a:rPr lang="it-IT" dirty="0"/>
              <a:t>Country/entity profiles</a:t>
            </a:r>
            <a:endParaRPr lang="en-GB" dirty="0"/>
          </a:p>
        </p:txBody>
      </p:sp>
      <p:sp>
        <p:nvSpPr>
          <p:cNvPr id="8" name="Rectangle 7">
            <a:extLst>
              <a:ext uri="{FF2B5EF4-FFF2-40B4-BE49-F238E27FC236}">
                <a16:creationId xmlns:a16="http://schemas.microsoft.com/office/drawing/2014/main" id="{A477E0F8-F7DD-435A-9D89-4220E8B1EFAB}"/>
              </a:ext>
            </a:extLst>
          </p:cNvPr>
          <p:cNvSpPr/>
          <p:nvPr/>
        </p:nvSpPr>
        <p:spPr>
          <a:xfrm>
            <a:off x="871972" y="2276871"/>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9" name="Rectangle 8">
            <a:extLst>
              <a:ext uri="{FF2B5EF4-FFF2-40B4-BE49-F238E27FC236}">
                <a16:creationId xmlns:a16="http://schemas.microsoft.com/office/drawing/2014/main" id="{337B385D-62A7-4892-82E6-628B9253266B}"/>
              </a:ext>
            </a:extLst>
          </p:cNvPr>
          <p:cNvSpPr/>
          <p:nvPr/>
        </p:nvSpPr>
        <p:spPr>
          <a:xfrm>
            <a:off x="4128488" y="2276870"/>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EXPLORERS</a:t>
            </a:r>
            <a:endParaRPr lang="en-GB" b="1" dirty="0">
              <a:highlight>
                <a:srgbClr val="A2192A"/>
              </a:highlight>
            </a:endParaRPr>
          </a:p>
        </p:txBody>
      </p:sp>
      <p:sp>
        <p:nvSpPr>
          <p:cNvPr id="10" name="Rectangle 9">
            <a:extLst>
              <a:ext uri="{FF2B5EF4-FFF2-40B4-BE49-F238E27FC236}">
                <a16:creationId xmlns:a16="http://schemas.microsoft.com/office/drawing/2014/main" id="{D0847B02-B012-4C7E-85EC-0C256A3A9ADC}"/>
              </a:ext>
            </a:extLst>
          </p:cNvPr>
          <p:cNvSpPr/>
          <p:nvPr/>
        </p:nvSpPr>
        <p:spPr>
          <a:xfrm>
            <a:off x="3635896" y="2469381"/>
            <a:ext cx="3312368" cy="2710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Arial" panose="020B0604020202020204" pitchFamily="34" charset="0"/>
              <a:buChar char="•"/>
            </a:pPr>
            <a:r>
              <a:rPr lang="en-US" dirty="0"/>
              <a:t>Quantitative data</a:t>
            </a:r>
          </a:p>
          <a:p>
            <a:pPr marL="285750" indent="-285750">
              <a:spcBef>
                <a:spcPts val="1200"/>
              </a:spcBef>
              <a:buFont typeface="Arial" panose="020B0604020202020204" pitchFamily="34" charset="0"/>
              <a:buChar char="•"/>
            </a:pPr>
            <a:r>
              <a:rPr lang="en-US" dirty="0"/>
              <a:t>Variation of quantitative data</a:t>
            </a:r>
          </a:p>
          <a:p>
            <a:pPr marL="285750" indent="-285750">
              <a:spcBef>
                <a:spcPts val="1200"/>
              </a:spcBef>
              <a:buFont typeface="Arial" panose="020B0604020202020204" pitchFamily="34" charset="0"/>
              <a:buChar char="•"/>
            </a:pPr>
            <a:r>
              <a:rPr lang="en-US" dirty="0"/>
              <a:t>Qualitative data</a:t>
            </a:r>
          </a:p>
          <a:p>
            <a:pPr marL="285750" indent="-285750">
              <a:spcBef>
                <a:spcPts val="1200"/>
              </a:spcBef>
              <a:buFont typeface="Arial" panose="020B0604020202020204" pitchFamily="34" charset="0"/>
              <a:buChar char="•"/>
            </a:pPr>
            <a:r>
              <a:rPr lang="en-US" dirty="0"/>
              <a:t>Explorer by question number</a:t>
            </a:r>
          </a:p>
          <a:p>
            <a:pPr marL="285750" indent="-285750">
              <a:spcBef>
                <a:spcPts val="1200"/>
              </a:spcBef>
              <a:buFont typeface="Arial" panose="020B0604020202020204" pitchFamily="34" charset="0"/>
              <a:buChar char="•"/>
            </a:pPr>
            <a:r>
              <a:rPr lang="en-US" dirty="0"/>
              <a:t>Reforms planned for judicial systems</a:t>
            </a:r>
            <a:endParaRPr lang="en-GB" dirty="0"/>
          </a:p>
        </p:txBody>
      </p:sp>
      <p:pic>
        <p:nvPicPr>
          <p:cNvPr id="16" name="Picture 15">
            <a:extLst>
              <a:ext uri="{FF2B5EF4-FFF2-40B4-BE49-F238E27FC236}">
                <a16:creationId xmlns:a16="http://schemas.microsoft.com/office/drawing/2014/main" id="{CFC03217-14C5-4397-8191-960F39845D10}"/>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6444208" y="4717818"/>
            <a:ext cx="1980000" cy="1260000"/>
          </a:xfrm>
          <a:prstGeom prst="rect">
            <a:avLst/>
          </a:prstGeom>
          <a:solidFill>
            <a:srgbClr val="FFFF00"/>
          </a:solidFill>
          <a:ln w="76200">
            <a:noFill/>
          </a:ln>
        </p:spPr>
      </p:pic>
      <p:pic>
        <p:nvPicPr>
          <p:cNvPr id="14" name="Picture 13">
            <a:extLst>
              <a:ext uri="{FF2B5EF4-FFF2-40B4-BE49-F238E27FC236}">
                <a16:creationId xmlns:a16="http://schemas.microsoft.com/office/drawing/2014/main" id="{BCE7A7AE-EDB5-4E36-8701-5A072D7BB95A}"/>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094032" y="4322406"/>
            <a:ext cx="1980000" cy="1260000"/>
          </a:xfrm>
          <a:prstGeom prst="rect">
            <a:avLst/>
          </a:prstGeom>
          <a:solidFill>
            <a:srgbClr val="FFFF00"/>
          </a:solidFill>
          <a:ln w="76200">
            <a:noFill/>
          </a:ln>
        </p:spPr>
      </p:pic>
    </p:spTree>
    <p:extLst>
      <p:ext uri="{BB962C8B-B14F-4D97-AF65-F5344CB8AC3E}">
        <p14:creationId xmlns:p14="http://schemas.microsoft.com/office/powerpoint/2010/main" val="281679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07E9B3-7189-4564-8368-C67A8656ED1A}"/>
              </a:ext>
            </a:extLst>
          </p:cNvPr>
          <p:cNvSpPr>
            <a:spLocks noGrp="1"/>
          </p:cNvSpPr>
          <p:nvPr>
            <p:ph type="sldNum" sz="quarter" idx="12"/>
          </p:nvPr>
        </p:nvSpPr>
        <p:spPr>
          <a:xfrm>
            <a:off x="6553200" y="6376243"/>
            <a:ext cx="2133600" cy="365125"/>
          </a:xfrm>
        </p:spPr>
        <p:txBody>
          <a:bodyPr/>
          <a:lstStyle/>
          <a:p>
            <a:fld id="{59A7BB8B-FA3E-48E1-9F4E-D57EC426F849}" type="slidenum">
              <a:rPr lang="fr-FR" smtClean="0"/>
              <a:t>7</a:t>
            </a:fld>
            <a:endParaRPr lang="fr-FR"/>
          </a:p>
        </p:txBody>
      </p:sp>
      <p:cxnSp>
        <p:nvCxnSpPr>
          <p:cNvPr id="9" name="Straight Connector 8">
            <a:extLst>
              <a:ext uri="{FF2B5EF4-FFF2-40B4-BE49-F238E27FC236}">
                <a16:creationId xmlns:a16="http://schemas.microsoft.com/office/drawing/2014/main" id="{D4948222-0C49-447B-994B-ADF5462E8F6A}"/>
              </a:ext>
            </a:extLst>
          </p:cNvPr>
          <p:cNvCxnSpPr/>
          <p:nvPr/>
        </p:nvCxnSpPr>
        <p:spPr>
          <a:xfrm>
            <a:off x="3059832" y="386104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uppo 28">
            <a:extLst>
              <a:ext uri="{FF2B5EF4-FFF2-40B4-BE49-F238E27FC236}">
                <a16:creationId xmlns:a16="http://schemas.microsoft.com/office/drawing/2014/main" id="{8C5AFD19-1E24-42BF-AF0A-D48357822410}"/>
              </a:ext>
            </a:extLst>
          </p:cNvPr>
          <p:cNvGrpSpPr/>
          <p:nvPr/>
        </p:nvGrpSpPr>
        <p:grpSpPr>
          <a:xfrm rot="16200000">
            <a:off x="1367509" y="2340743"/>
            <a:ext cx="2856589" cy="4080455"/>
            <a:chOff x="5098234" y="3428993"/>
            <a:chExt cx="6391250" cy="3515666"/>
          </a:xfrm>
        </p:grpSpPr>
        <p:sp>
          <p:nvSpPr>
            <p:cNvPr id="11" name="Rettangolo con angoli arrotondati 1">
              <a:extLst>
                <a:ext uri="{FF2B5EF4-FFF2-40B4-BE49-F238E27FC236}">
                  <a16:creationId xmlns:a16="http://schemas.microsoft.com/office/drawing/2014/main" id="{3B06D758-0745-44DA-BF4E-08F6414CFEE9}"/>
                </a:ext>
              </a:extLst>
            </p:cNvPr>
            <p:cNvSpPr/>
            <p:nvPr/>
          </p:nvSpPr>
          <p:spPr>
            <a:xfrm>
              <a:off x="9444100" y="5133365"/>
              <a:ext cx="1994467" cy="1806612"/>
            </a:xfrm>
            <a:prstGeom prst="roundRect">
              <a:avLst/>
            </a:prstGeom>
            <a:solidFill>
              <a:srgbClr val="153B56"/>
            </a:solidFill>
          </p:spPr>
          <p:style>
            <a:lnRef idx="3">
              <a:schemeClr val="lt1"/>
            </a:lnRef>
            <a:fillRef idx="1">
              <a:schemeClr val="accent2"/>
            </a:fillRef>
            <a:effectRef idx="1">
              <a:schemeClr val="accent2"/>
            </a:effectRef>
            <a:fontRef idx="minor">
              <a:schemeClr val="lt1"/>
            </a:fontRef>
          </p:style>
          <p:txBody>
            <a:bodyPr vert="vert" rtlCol="0" anchor="ctr"/>
            <a:lstStyle/>
            <a:p>
              <a:pPr algn="ctr"/>
              <a:r>
                <a:rPr lang="it-IT" sz="1100" dirty="0"/>
                <a:t>COURT BUDGET</a:t>
              </a:r>
            </a:p>
            <a:p>
              <a:pPr algn="ctr"/>
              <a:endParaRPr lang="it-IT" sz="1100" dirty="0"/>
            </a:p>
            <a:p>
              <a:pPr algn="ctr"/>
              <a:r>
                <a:rPr lang="it-IT" sz="1100" dirty="0"/>
                <a:t>(66% of JSB)</a:t>
              </a:r>
              <a:endParaRPr lang="en-GB" sz="1100" dirty="0"/>
            </a:p>
          </p:txBody>
        </p:sp>
        <p:sp>
          <p:nvSpPr>
            <p:cNvPr id="12" name="Rettangolo con angoli arrotondati 2">
              <a:extLst>
                <a:ext uri="{FF2B5EF4-FFF2-40B4-BE49-F238E27FC236}">
                  <a16:creationId xmlns:a16="http://schemas.microsoft.com/office/drawing/2014/main" id="{AC86CD4B-27EE-4FD7-9EAC-ED88454A570C}"/>
                </a:ext>
              </a:extLst>
            </p:cNvPr>
            <p:cNvSpPr/>
            <p:nvPr/>
          </p:nvSpPr>
          <p:spPr>
            <a:xfrm>
              <a:off x="5143179" y="5122659"/>
              <a:ext cx="1994467" cy="1806612"/>
            </a:xfrm>
            <a:prstGeom prst="roundRect">
              <a:avLst/>
            </a:prstGeom>
            <a:solidFill>
              <a:srgbClr val="621FC1"/>
            </a:solidFill>
          </p:spPr>
          <p:style>
            <a:lnRef idx="3">
              <a:schemeClr val="lt1"/>
            </a:lnRef>
            <a:fillRef idx="1">
              <a:schemeClr val="accent5"/>
            </a:fillRef>
            <a:effectRef idx="1">
              <a:schemeClr val="accent5"/>
            </a:effectRef>
            <a:fontRef idx="minor">
              <a:schemeClr val="lt1"/>
            </a:fontRef>
          </p:style>
          <p:txBody>
            <a:bodyPr vert="vert" rtlCol="0" anchor="ctr"/>
            <a:lstStyle/>
            <a:p>
              <a:pPr algn="ctr"/>
              <a:r>
                <a:rPr lang="it-IT" sz="1100" dirty="0"/>
                <a:t>LEGAL AID BUDGET</a:t>
              </a:r>
            </a:p>
            <a:p>
              <a:pPr algn="ctr"/>
              <a:endParaRPr lang="it-IT" sz="1100" dirty="0"/>
            </a:p>
            <a:p>
              <a:pPr algn="ctr"/>
              <a:r>
                <a:rPr lang="it-IT" sz="1100" dirty="0"/>
                <a:t>(9,5% of JSB)</a:t>
              </a:r>
              <a:endParaRPr lang="en-GB" sz="1100" dirty="0"/>
            </a:p>
          </p:txBody>
        </p:sp>
        <p:sp>
          <p:nvSpPr>
            <p:cNvPr id="13" name="Rettangolo con angoli arrotondati 3">
              <a:extLst>
                <a:ext uri="{FF2B5EF4-FFF2-40B4-BE49-F238E27FC236}">
                  <a16:creationId xmlns:a16="http://schemas.microsoft.com/office/drawing/2014/main" id="{82CB1E0B-99FE-46A7-82B3-BE1990703047}"/>
                </a:ext>
              </a:extLst>
            </p:cNvPr>
            <p:cNvSpPr/>
            <p:nvPr/>
          </p:nvSpPr>
          <p:spPr>
            <a:xfrm>
              <a:off x="7292613" y="5138046"/>
              <a:ext cx="1994470" cy="1806613"/>
            </a:xfrm>
            <a:prstGeom prst="roundRect">
              <a:avLst/>
            </a:prstGeom>
            <a:solidFill>
              <a:srgbClr val="788E9E"/>
            </a:solidFill>
          </p:spPr>
          <p:style>
            <a:lnRef idx="3">
              <a:schemeClr val="lt1"/>
            </a:lnRef>
            <a:fillRef idx="1">
              <a:schemeClr val="accent3"/>
            </a:fillRef>
            <a:effectRef idx="1">
              <a:schemeClr val="accent3"/>
            </a:effectRef>
            <a:fontRef idx="minor">
              <a:schemeClr val="lt1"/>
            </a:fontRef>
          </p:style>
          <p:txBody>
            <a:bodyPr vert="vert" rtlCol="0" anchor="ctr"/>
            <a:lstStyle/>
            <a:p>
              <a:pPr algn="ctr"/>
              <a:r>
                <a:rPr lang="it-IT" sz="1100" dirty="0"/>
                <a:t>PROSECUTION SERVICES BUDGET</a:t>
              </a:r>
            </a:p>
            <a:p>
              <a:pPr algn="ctr"/>
              <a:endParaRPr lang="it-IT" sz="600" dirty="0"/>
            </a:p>
            <a:p>
              <a:pPr algn="ctr"/>
              <a:r>
                <a:rPr lang="it-IT" sz="1100" dirty="0"/>
                <a:t>(24,5% of JSB)</a:t>
              </a:r>
              <a:endParaRPr lang="en-GB" sz="1100" dirty="0"/>
            </a:p>
          </p:txBody>
        </p:sp>
        <p:sp>
          <p:nvSpPr>
            <p:cNvPr id="14" name="Rettangolo con angoli arrotondati 4">
              <a:extLst>
                <a:ext uri="{FF2B5EF4-FFF2-40B4-BE49-F238E27FC236}">
                  <a16:creationId xmlns:a16="http://schemas.microsoft.com/office/drawing/2014/main" id="{B6F5E36E-9C4C-4993-9156-FC2E2E401577}"/>
                </a:ext>
              </a:extLst>
            </p:cNvPr>
            <p:cNvSpPr/>
            <p:nvPr/>
          </p:nvSpPr>
          <p:spPr>
            <a:xfrm>
              <a:off x="5098234" y="3428993"/>
              <a:ext cx="6391243" cy="1445620"/>
            </a:xfrm>
            <a:prstGeom prst="roundRect">
              <a:avLst/>
            </a:prstGeom>
            <a:solidFill>
              <a:srgbClr val="A0D4D1"/>
            </a:solidFill>
          </p:spPr>
          <p:style>
            <a:lnRef idx="3">
              <a:schemeClr val="lt1"/>
            </a:lnRef>
            <a:fillRef idx="1">
              <a:schemeClr val="accent4"/>
            </a:fillRef>
            <a:effectRef idx="1">
              <a:schemeClr val="accent4"/>
            </a:effectRef>
            <a:fontRef idx="minor">
              <a:schemeClr val="lt1"/>
            </a:fontRef>
          </p:style>
          <p:txBody>
            <a:bodyPr vert="vert" rtlCol="0" anchor="ctr"/>
            <a:lstStyle/>
            <a:p>
              <a:pPr algn="ctr"/>
              <a:r>
                <a:rPr lang="it-IT" sz="1100" dirty="0">
                  <a:solidFill>
                    <a:schemeClr val="tx2">
                      <a:lumMod val="50000"/>
                    </a:schemeClr>
                  </a:solidFill>
                </a:rPr>
                <a:t>JUDICIAL SYSTEM BUDGET</a:t>
              </a:r>
              <a:endParaRPr lang="en-GB" sz="1100" dirty="0">
                <a:solidFill>
                  <a:schemeClr val="tx2">
                    <a:lumMod val="50000"/>
                  </a:schemeClr>
                </a:solidFill>
              </a:endParaRPr>
            </a:p>
          </p:txBody>
        </p:sp>
        <p:sp>
          <p:nvSpPr>
            <p:cNvPr id="29" name="Parentesi graffa chiusa 27">
              <a:extLst>
                <a:ext uri="{FF2B5EF4-FFF2-40B4-BE49-F238E27FC236}">
                  <a16:creationId xmlns:a16="http://schemas.microsoft.com/office/drawing/2014/main" id="{E66D1AD8-FF9B-411F-87D6-331E04CE692B}"/>
                </a:ext>
              </a:extLst>
            </p:cNvPr>
            <p:cNvSpPr/>
            <p:nvPr/>
          </p:nvSpPr>
          <p:spPr>
            <a:xfrm rot="16200000">
              <a:off x="8332568" y="1928342"/>
              <a:ext cx="171995" cy="6141836"/>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sz="1100"/>
            </a:p>
          </p:txBody>
        </p:sp>
      </p:grpSp>
      <p:sp>
        <p:nvSpPr>
          <p:cNvPr id="62" name="Zone de texte 2">
            <a:extLst>
              <a:ext uri="{FF2B5EF4-FFF2-40B4-BE49-F238E27FC236}">
                <a16:creationId xmlns:a16="http://schemas.microsoft.com/office/drawing/2014/main" id="{2C9D70C3-BFB1-4F21-9F78-CB085DB9A1D1}"/>
              </a:ext>
            </a:extLst>
          </p:cNvPr>
          <p:cNvSpPr txBox="1">
            <a:spLocks noChangeArrowheads="1"/>
          </p:cNvSpPr>
          <p:nvPr/>
        </p:nvSpPr>
        <p:spPr bwMode="auto">
          <a:xfrm>
            <a:off x="5292080" y="2812693"/>
            <a:ext cx="3611635" cy="1707898"/>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pPr>
            <a:r>
              <a:rPr lang="en-GB" sz="60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1,1</a:t>
            </a:r>
            <a:r>
              <a:rPr lang="en-GB" sz="32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r>
              <a:rPr lang="en-GB" sz="2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Bn €</a:t>
            </a:r>
            <a:r>
              <a:rPr lang="en-GB" sz="32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p>
          <a:p>
            <a:pPr>
              <a:lnSpc>
                <a:spcPct val="115000"/>
              </a:lnSpc>
            </a:pPr>
            <a:r>
              <a:rPr lang="en-GB" sz="60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79</a:t>
            </a:r>
            <a:r>
              <a:rPr lang="en-GB" sz="32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a:t>
            </a:r>
            <a:r>
              <a:rPr lang="en-GB" sz="2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 per inhabitant</a:t>
            </a:r>
            <a:endParaRPr lang="fr-FR" sz="2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p:txBody>
      </p:sp>
      <p:sp>
        <p:nvSpPr>
          <p:cNvPr id="63" name="Zone de texte 2">
            <a:extLst>
              <a:ext uri="{FF2B5EF4-FFF2-40B4-BE49-F238E27FC236}">
                <a16:creationId xmlns:a16="http://schemas.microsoft.com/office/drawing/2014/main" id="{6D87FED3-9E48-41E8-831C-DBCBD643BE0D}"/>
              </a:ext>
            </a:extLst>
          </p:cNvPr>
          <p:cNvSpPr txBox="1">
            <a:spLocks noChangeArrowheads="1"/>
          </p:cNvSpPr>
          <p:nvPr/>
        </p:nvSpPr>
        <p:spPr bwMode="auto">
          <a:xfrm>
            <a:off x="5377521" y="4936110"/>
            <a:ext cx="3526193" cy="5327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Spent on average by the CoE Member States</a:t>
            </a:r>
          </a:p>
          <a:p>
            <a:pPr>
              <a:lnSpc>
                <a:spcPct val="115000"/>
              </a:lnSpc>
              <a:spcAft>
                <a:spcPts val="1000"/>
              </a:spcAft>
            </a:pPr>
            <a:endPar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15" name="Rectangle 14">
            <a:extLst>
              <a:ext uri="{FF2B5EF4-FFF2-40B4-BE49-F238E27FC236}">
                <a16:creationId xmlns:a16="http://schemas.microsoft.com/office/drawing/2014/main" id="{847AF076-8BE9-4F71-B7E4-2C2A8EE9D2AD}"/>
              </a:ext>
            </a:extLst>
          </p:cNvPr>
          <p:cNvSpPr/>
          <p:nvPr/>
        </p:nvSpPr>
        <p:spPr>
          <a:xfrm>
            <a:off x="1475656" y="1512509"/>
            <a:ext cx="478606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JUDICIAL SYSTEM BUDGET</a:t>
            </a:r>
            <a:endParaRPr lang="en-GB" sz="3200" b="1" dirty="0"/>
          </a:p>
        </p:txBody>
      </p:sp>
    </p:spTree>
    <p:extLst>
      <p:ext uri="{BB962C8B-B14F-4D97-AF65-F5344CB8AC3E}">
        <p14:creationId xmlns:p14="http://schemas.microsoft.com/office/powerpoint/2010/main" val="317410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C8ECD-D7D2-44BD-9F80-2F63DF141AC6}"/>
              </a:ext>
            </a:extLst>
          </p:cNvPr>
          <p:cNvSpPr>
            <a:spLocks noGrp="1"/>
          </p:cNvSpPr>
          <p:nvPr>
            <p:ph type="sldNum" sz="quarter" idx="12"/>
          </p:nvPr>
        </p:nvSpPr>
        <p:spPr/>
        <p:txBody>
          <a:bodyPr/>
          <a:lstStyle/>
          <a:p>
            <a:fld id="{59A7BB8B-FA3E-48E1-9F4E-D57EC426F849}" type="slidenum">
              <a:rPr lang="fr-FR" smtClean="0"/>
              <a:t>8</a:t>
            </a:fld>
            <a:endParaRPr lang="fr-FR"/>
          </a:p>
        </p:txBody>
      </p:sp>
      <p:sp>
        <p:nvSpPr>
          <p:cNvPr id="3" name="Rectangle 2">
            <a:extLst>
              <a:ext uri="{FF2B5EF4-FFF2-40B4-BE49-F238E27FC236}">
                <a16:creationId xmlns:a16="http://schemas.microsoft.com/office/drawing/2014/main" id="{CFC72406-1E1F-4409-B9C4-B4A991984B75}"/>
              </a:ext>
            </a:extLst>
          </p:cNvPr>
          <p:cNvSpPr/>
          <p:nvPr/>
        </p:nvSpPr>
        <p:spPr>
          <a:xfrm>
            <a:off x="1331640" y="1512940"/>
            <a:ext cx="478606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t>JUDICIAL SYSTEM BUDGET</a:t>
            </a:r>
            <a:endParaRPr lang="en-GB" sz="3200" b="1" dirty="0"/>
          </a:p>
        </p:txBody>
      </p:sp>
      <p:sp>
        <p:nvSpPr>
          <p:cNvPr id="5" name="Rectangle 4">
            <a:extLst>
              <a:ext uri="{FF2B5EF4-FFF2-40B4-BE49-F238E27FC236}">
                <a16:creationId xmlns:a16="http://schemas.microsoft.com/office/drawing/2014/main" id="{D456CBF7-611D-4BF1-9E4E-0879404A6DFB}"/>
              </a:ext>
            </a:extLst>
          </p:cNvPr>
          <p:cNvSpPr/>
          <p:nvPr/>
        </p:nvSpPr>
        <p:spPr>
          <a:xfrm>
            <a:off x="899592" y="2222141"/>
            <a:ext cx="8173819"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solidFill>
                  <a:schemeClr val="bg1"/>
                </a:solidFill>
              </a:rPr>
              <a:t>Judicial System Budget in € per inhabitant and GDP per inhabitant</a:t>
            </a:r>
            <a:endParaRPr lang="en-GB" sz="1600" dirty="0">
              <a:solidFill>
                <a:schemeClr val="bg1"/>
              </a:solidFill>
            </a:endParaRPr>
          </a:p>
        </p:txBody>
      </p:sp>
      <p:grpSp>
        <p:nvGrpSpPr>
          <p:cNvPr id="26" name="Group 25">
            <a:extLst>
              <a:ext uri="{FF2B5EF4-FFF2-40B4-BE49-F238E27FC236}">
                <a16:creationId xmlns:a16="http://schemas.microsoft.com/office/drawing/2014/main" id="{B78BB225-0FA3-4458-AD65-6957658F5B74}"/>
              </a:ext>
            </a:extLst>
          </p:cNvPr>
          <p:cNvGrpSpPr/>
          <p:nvPr/>
        </p:nvGrpSpPr>
        <p:grpSpPr>
          <a:xfrm>
            <a:off x="1187625" y="5459893"/>
            <a:ext cx="3600398" cy="1272265"/>
            <a:chOff x="1276908" y="5325813"/>
            <a:chExt cx="3600398" cy="1272265"/>
          </a:xfrm>
        </p:grpSpPr>
        <p:grpSp>
          <p:nvGrpSpPr>
            <p:cNvPr id="9" name="Groupe 189">
              <a:extLst>
                <a:ext uri="{FF2B5EF4-FFF2-40B4-BE49-F238E27FC236}">
                  <a16:creationId xmlns:a16="http://schemas.microsoft.com/office/drawing/2014/main" id="{35BD17C1-B244-47AB-B41F-5709A7A5EC6A}"/>
                </a:ext>
              </a:extLst>
            </p:cNvPr>
            <p:cNvGrpSpPr/>
            <p:nvPr/>
          </p:nvGrpSpPr>
          <p:grpSpPr>
            <a:xfrm>
              <a:off x="1276908" y="5325813"/>
              <a:ext cx="3600398" cy="1272265"/>
              <a:chOff x="855369" y="4847200"/>
              <a:chExt cx="3403078" cy="1272265"/>
            </a:xfrm>
          </p:grpSpPr>
          <p:sp>
            <p:nvSpPr>
              <p:cNvPr id="10" name="Zone de texte 2">
                <a:extLst>
                  <a:ext uri="{FF2B5EF4-FFF2-40B4-BE49-F238E27FC236}">
                    <a16:creationId xmlns:a16="http://schemas.microsoft.com/office/drawing/2014/main" id="{0B91EB6B-710E-498A-B790-52E2AE267724}"/>
                  </a:ext>
                </a:extLst>
              </p:cNvPr>
              <p:cNvSpPr txBox="1">
                <a:spLocks noChangeArrowheads="1"/>
              </p:cNvSpPr>
              <p:nvPr/>
            </p:nvSpPr>
            <p:spPr bwMode="auto">
              <a:xfrm>
                <a:off x="855369" y="4847200"/>
                <a:ext cx="2858586" cy="7200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4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79 € </a:t>
                </a:r>
                <a:r>
                  <a:rPr lang="it-IT" sz="2000" b="1" dirty="0">
                    <a:solidFill>
                      <a:schemeClr val="bg1"/>
                    </a:solidFill>
                    <a:effectLst>
                      <a:outerShdw blurRad="38100" dist="38100" dir="2700000" algn="tl">
                        <a:srgbClr val="000000">
                          <a:alpha val="43137"/>
                        </a:srgbClr>
                      </a:outerShdw>
                    </a:effectLst>
                    <a:ea typeface="Calibri"/>
                    <a:cs typeface="Arial" panose="020B0604020202020204" pitchFamily="34" charset="0"/>
                  </a:rPr>
                  <a:t>Per inhabitant</a:t>
                </a:r>
              </a:p>
              <a:p>
                <a:pPr>
                  <a:lnSpc>
                    <a:spcPct val="115000"/>
                  </a:lnSpc>
                  <a:spcAft>
                    <a:spcPts val="1000"/>
                  </a:spcAft>
                </a:pPr>
                <a:endParaRPr lang="en-GB" sz="4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a:p>
                <a:pPr>
                  <a:lnSpc>
                    <a:spcPct val="115000"/>
                  </a:lnSpc>
                  <a:spcAft>
                    <a:spcPts val="1000"/>
                  </a:spcAft>
                </a:pPr>
                <a:endParaRPr lang="fr-FR" sz="3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11" name="Zone de texte 2">
                <a:extLst>
                  <a:ext uri="{FF2B5EF4-FFF2-40B4-BE49-F238E27FC236}">
                    <a16:creationId xmlns:a16="http://schemas.microsoft.com/office/drawing/2014/main" id="{2CB36FDD-1F0F-418B-98C7-10E7771D802D}"/>
                  </a:ext>
                </a:extLst>
              </p:cNvPr>
              <p:cNvSpPr txBox="1">
                <a:spLocks noChangeArrowheads="1"/>
              </p:cNvSpPr>
              <p:nvPr/>
            </p:nvSpPr>
            <p:spPr bwMode="auto">
              <a:xfrm>
                <a:off x="2350201" y="5636008"/>
                <a:ext cx="1908246" cy="48345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7 € more than in 2018</a:t>
                </a:r>
                <a:endPar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p:txBody>
          </p:sp>
        </p:grpSp>
        <p:sp>
          <p:nvSpPr>
            <p:cNvPr id="13" name="Arrow: Up 12">
              <a:extLst>
                <a:ext uri="{FF2B5EF4-FFF2-40B4-BE49-F238E27FC236}">
                  <a16:creationId xmlns:a16="http://schemas.microsoft.com/office/drawing/2014/main" id="{8F9FAC86-08CC-4989-9D99-29892B3F1BB2}"/>
                </a:ext>
              </a:extLst>
            </p:cNvPr>
            <p:cNvSpPr/>
            <p:nvPr/>
          </p:nvSpPr>
          <p:spPr>
            <a:xfrm>
              <a:off x="2627784" y="6165303"/>
              <a:ext cx="216024" cy="288033"/>
            </a:xfrm>
            <a:prstGeom prst="upArrow">
              <a:avLst/>
            </a:prstGeom>
            <a:gradFill>
              <a:gsLst>
                <a:gs pos="0">
                  <a:schemeClr val="bg1">
                    <a:lumMod val="95000"/>
                  </a:schemeClr>
                </a:gs>
                <a:gs pos="20000">
                  <a:schemeClr val="bg1">
                    <a:lumMod val="85000"/>
                  </a:schemeClr>
                </a:gs>
                <a:gs pos="50000">
                  <a:schemeClr val="bg1">
                    <a:lumMod val="75000"/>
                  </a:schemeClr>
                </a:gs>
                <a:gs pos="100000">
                  <a:schemeClr val="bg1">
                    <a:lumMod val="50000"/>
                  </a:schemeClr>
                </a:gs>
              </a:gsLst>
              <a:lin ang="162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Zone de texte 2">
            <a:extLst>
              <a:ext uri="{FF2B5EF4-FFF2-40B4-BE49-F238E27FC236}">
                <a16:creationId xmlns:a16="http://schemas.microsoft.com/office/drawing/2014/main" id="{0B249D3E-64F7-42F6-8971-BFB32D054021}"/>
              </a:ext>
            </a:extLst>
          </p:cNvPr>
          <p:cNvSpPr txBox="1">
            <a:spLocks noChangeArrowheads="1"/>
          </p:cNvSpPr>
          <p:nvPr/>
        </p:nvSpPr>
        <p:spPr bwMode="auto">
          <a:xfrm>
            <a:off x="4788024" y="5395398"/>
            <a:ext cx="3024336" cy="84907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it-IT" sz="4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0</a:t>
            </a:r>
            <a:r>
              <a:rPr lang="en-GB" sz="48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,35% </a:t>
            </a:r>
            <a:r>
              <a:rPr lang="en-GB" sz="20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of GDP</a:t>
            </a:r>
            <a:endParaRPr lang="fr-FR" sz="20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endParaRPr>
          </a:p>
        </p:txBody>
      </p:sp>
      <p:pic>
        <p:nvPicPr>
          <p:cNvPr id="22" name="Picture 21">
            <a:extLst>
              <a:ext uri="{FF2B5EF4-FFF2-40B4-BE49-F238E27FC236}">
                <a16:creationId xmlns:a16="http://schemas.microsoft.com/office/drawing/2014/main" id="{B6542ACE-E826-4256-9A4B-6BF5FAA9CC9F}"/>
              </a:ext>
            </a:extLst>
          </p:cNvPr>
          <p:cNvPicPr>
            <a:picLocks noChangeAspect="1"/>
          </p:cNvPicPr>
          <p:nvPr/>
        </p:nvPicPr>
        <p:blipFill rotWithShape="1">
          <a:blip r:embed="rId2">
            <a:extLst>
              <a:ext uri="{28A0092B-C50C-407E-A947-70E740481C1C}">
                <a14:useLocalDpi xmlns:a14="http://schemas.microsoft.com/office/drawing/2010/main" val="0"/>
              </a:ext>
            </a:extLst>
          </a:blip>
          <a:srcRect t="2640" b="2640"/>
          <a:stretch/>
        </p:blipFill>
        <p:spPr>
          <a:xfrm>
            <a:off x="972377" y="2664773"/>
            <a:ext cx="7055229" cy="2870999"/>
          </a:xfrm>
          <a:prstGeom prst="rect">
            <a:avLst/>
          </a:prstGeom>
          <a:ln w="76200">
            <a:noFill/>
          </a:ln>
        </p:spPr>
      </p:pic>
    </p:spTree>
    <p:extLst>
      <p:ext uri="{BB962C8B-B14F-4D97-AF65-F5344CB8AC3E}">
        <p14:creationId xmlns:p14="http://schemas.microsoft.com/office/powerpoint/2010/main" val="3215524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8ED0B-2134-45B2-B300-E31E76D8E714}"/>
              </a:ext>
            </a:extLst>
          </p:cNvPr>
          <p:cNvSpPr>
            <a:spLocks noGrp="1"/>
          </p:cNvSpPr>
          <p:nvPr>
            <p:ph type="sldNum" sz="quarter" idx="12"/>
          </p:nvPr>
        </p:nvSpPr>
        <p:spPr/>
        <p:txBody>
          <a:bodyPr/>
          <a:lstStyle/>
          <a:p>
            <a:fld id="{59A7BB8B-FA3E-48E1-9F4E-D57EC426F849}" type="slidenum">
              <a:rPr lang="fr-FR" smtClean="0"/>
              <a:t>9</a:t>
            </a:fld>
            <a:endParaRPr lang="fr-FR"/>
          </a:p>
        </p:txBody>
      </p:sp>
      <p:sp>
        <p:nvSpPr>
          <p:cNvPr id="3" name="Rectangle 2">
            <a:extLst>
              <a:ext uri="{FF2B5EF4-FFF2-40B4-BE49-F238E27FC236}">
                <a16:creationId xmlns:a16="http://schemas.microsoft.com/office/drawing/2014/main" id="{C9D4D13E-1137-4D4D-8951-A31A13F58EF9}"/>
              </a:ext>
            </a:extLst>
          </p:cNvPr>
          <p:cNvSpPr/>
          <p:nvPr/>
        </p:nvSpPr>
        <p:spPr>
          <a:xfrm>
            <a:off x="1312382" y="1765763"/>
            <a:ext cx="694630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t>Which countries invest the most in their judicial systems?</a:t>
            </a:r>
            <a:endParaRPr lang="en-GB" sz="2800" b="1" dirty="0"/>
          </a:p>
        </p:txBody>
      </p:sp>
      <p:sp>
        <p:nvSpPr>
          <p:cNvPr id="6" name="Rectangle 5">
            <a:extLst>
              <a:ext uri="{FF2B5EF4-FFF2-40B4-BE49-F238E27FC236}">
                <a16:creationId xmlns:a16="http://schemas.microsoft.com/office/drawing/2014/main" id="{C3C28F1F-04B2-4591-8BA9-A0580BBA40B9}"/>
              </a:ext>
            </a:extLst>
          </p:cNvPr>
          <p:cNvSpPr/>
          <p:nvPr/>
        </p:nvSpPr>
        <p:spPr>
          <a:xfrm>
            <a:off x="669335" y="2784662"/>
            <a:ext cx="3195505" cy="862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t>Countries with higher GDP per capita</a:t>
            </a:r>
            <a:endParaRPr lang="en-GB" dirty="0"/>
          </a:p>
        </p:txBody>
      </p:sp>
      <p:sp>
        <p:nvSpPr>
          <p:cNvPr id="8" name="Arrow: Up 7">
            <a:extLst>
              <a:ext uri="{FF2B5EF4-FFF2-40B4-BE49-F238E27FC236}">
                <a16:creationId xmlns:a16="http://schemas.microsoft.com/office/drawing/2014/main" id="{00A5F3A4-3C5A-4974-8B1F-CA3555E322BD}"/>
              </a:ext>
            </a:extLst>
          </p:cNvPr>
          <p:cNvSpPr/>
          <p:nvPr/>
        </p:nvSpPr>
        <p:spPr>
          <a:xfrm>
            <a:off x="938062" y="3717032"/>
            <a:ext cx="537594" cy="720080"/>
          </a:xfrm>
          <a:prstGeom prst="upArrow">
            <a:avLst/>
          </a:prstGeom>
          <a:gradFill>
            <a:gsLst>
              <a:gs pos="46000">
                <a:schemeClr val="bg1">
                  <a:lumMod val="75000"/>
                </a:schemeClr>
              </a:gs>
              <a:gs pos="70000">
                <a:schemeClr val="bg1">
                  <a:lumMod val="95000"/>
                </a:schemeClr>
              </a:gs>
              <a:gs pos="0">
                <a:schemeClr val="bg1">
                  <a:lumMod val="95000"/>
                </a:schemeClr>
              </a:gs>
              <a:gs pos="24000">
                <a:schemeClr val="bg1">
                  <a:lumMod val="65000"/>
                </a:schemeClr>
              </a:gs>
              <a:gs pos="0">
                <a:schemeClr val="bg1">
                  <a:lumMod val="5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1E91B307-517E-4FE2-A2D9-CB21D5D93F48}"/>
              </a:ext>
            </a:extLst>
          </p:cNvPr>
          <p:cNvSpPr/>
          <p:nvPr/>
        </p:nvSpPr>
        <p:spPr>
          <a:xfrm>
            <a:off x="1586134" y="3760418"/>
            <a:ext cx="1761730" cy="62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invest more </a:t>
            </a:r>
          </a:p>
          <a:p>
            <a:r>
              <a:rPr lang="it-IT" dirty="0"/>
              <a:t>€ per inhabitant</a:t>
            </a:r>
          </a:p>
        </p:txBody>
      </p:sp>
      <p:sp>
        <p:nvSpPr>
          <p:cNvPr id="10" name="Zone de texte 2">
            <a:extLst>
              <a:ext uri="{FF2B5EF4-FFF2-40B4-BE49-F238E27FC236}">
                <a16:creationId xmlns:a16="http://schemas.microsoft.com/office/drawing/2014/main" id="{1B92B2F7-5197-4886-8A65-AFEFD14E7291}"/>
              </a:ext>
            </a:extLst>
          </p:cNvPr>
          <p:cNvSpPr txBox="1">
            <a:spLocks noChangeArrowheads="1"/>
          </p:cNvSpPr>
          <p:nvPr/>
        </p:nvSpPr>
        <p:spPr bwMode="auto">
          <a:xfrm>
            <a:off x="2239180" y="5793508"/>
            <a:ext cx="2736304" cy="57006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217 € in Switzerland</a:t>
            </a:r>
          </a:p>
          <a:p>
            <a:pPr>
              <a:lnSpc>
                <a:spcPct val="115000"/>
              </a:lnSpc>
              <a:spcAft>
                <a:spcPts val="1000"/>
              </a:spcAft>
            </a:pPr>
            <a:r>
              <a:rPr lang="en-GB" sz="1400" b="1" dirty="0">
                <a:solidFill>
                  <a:schemeClr val="bg1"/>
                </a:solidFill>
                <a:effectLst>
                  <a:outerShdw blurRad="38100" dist="38100" dir="2700000" algn="tl">
                    <a:srgbClr val="000000">
                      <a:alpha val="43137"/>
                    </a:srgbClr>
                  </a:outerShdw>
                </a:effectLst>
                <a:latin typeface="+mj-lt"/>
                <a:ea typeface="Calibri"/>
                <a:cs typeface="Arial" panose="020B0604020202020204" pitchFamily="34" charset="0"/>
              </a:rPr>
              <a:t>199 € in Monaco</a:t>
            </a:r>
          </a:p>
          <a:p>
            <a:pPr>
              <a:lnSpc>
                <a:spcPct val="115000"/>
              </a:lnSpc>
              <a:spcAft>
                <a:spcPts val="1000"/>
              </a:spcAft>
            </a:pPr>
            <a:br>
              <a:rPr lang="fr-FR" sz="9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endParaRPr lang="en-GB" sz="12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pic>
        <p:nvPicPr>
          <p:cNvPr id="9" name="Picture 8">
            <a:extLst>
              <a:ext uri="{FF2B5EF4-FFF2-40B4-BE49-F238E27FC236}">
                <a16:creationId xmlns:a16="http://schemas.microsoft.com/office/drawing/2014/main" id="{AE28A358-0F01-417C-AF1F-DA5FEE80D0BF}"/>
              </a:ext>
            </a:extLst>
          </p:cNvPr>
          <p:cNvPicPr>
            <a:picLocks noChangeAspect="1"/>
          </p:cNvPicPr>
          <p:nvPr/>
        </p:nvPicPr>
        <p:blipFill rotWithShape="1">
          <a:blip r:embed="rId2"/>
          <a:srcRect l="16261"/>
          <a:stretch/>
        </p:blipFill>
        <p:spPr>
          <a:xfrm>
            <a:off x="4572000" y="2409820"/>
            <a:ext cx="3892933" cy="4197242"/>
          </a:xfrm>
          <a:prstGeom prst="rect">
            <a:avLst/>
          </a:prstGeom>
        </p:spPr>
      </p:pic>
    </p:spTree>
    <p:extLst>
      <p:ext uri="{BB962C8B-B14F-4D97-AF65-F5344CB8AC3E}">
        <p14:creationId xmlns:p14="http://schemas.microsoft.com/office/powerpoint/2010/main" val="215239403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12822</TotalTime>
  <Words>1908</Words>
  <Application>Microsoft Office PowerPoint</Application>
  <PresentationFormat>On-screen Show (4:3)</PresentationFormat>
  <Paragraphs>417</Paragraphs>
  <Slides>39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 Math</vt:lpstr>
      <vt:lpstr>Franklin Gothic Book</vt:lpstr>
      <vt:lpstr>Segoe UI</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Council of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ZOL Daniela</dc:creator>
  <cp:lastModifiedBy>NAUMOVSKA Lidija</cp:lastModifiedBy>
  <cp:revision>380</cp:revision>
  <cp:lastPrinted>2015-10-30T17:50:34Z</cp:lastPrinted>
  <dcterms:created xsi:type="dcterms:W3CDTF">2015-10-04T12:16:41Z</dcterms:created>
  <dcterms:modified xsi:type="dcterms:W3CDTF">2022-10-03T13:20:08Z</dcterms:modified>
</cp:coreProperties>
</file>