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1734" y="-5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469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2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116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720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107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85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136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440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61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109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029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97F4B-D859-42FC-A677-48B8A79B01D3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322F4-D84F-4CC8-97F3-57E5D00385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46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0754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683568" y="1916832"/>
            <a:ext cx="754258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3600" b="1" dirty="0"/>
              <a:t>Case </a:t>
            </a:r>
            <a:r>
              <a:rPr lang="fr-CA" sz="3600" b="1" dirty="0" err="1" smtClean="0"/>
              <a:t>Study</a:t>
            </a:r>
            <a:r>
              <a:rPr lang="fr-CA" sz="3600" b="1" dirty="0" smtClean="0"/>
              <a:t> Session </a:t>
            </a:r>
          </a:p>
          <a:p>
            <a:pPr algn="ctr"/>
            <a:endParaRPr lang="fr-CA" sz="3600" b="1" dirty="0" smtClean="0"/>
          </a:p>
          <a:p>
            <a:pPr algn="ctr"/>
            <a:r>
              <a:rPr lang="fr-CA" sz="4400" dirty="0" err="1" smtClean="0"/>
              <a:t>Promoting</a:t>
            </a:r>
            <a:r>
              <a:rPr lang="fr-CA" sz="4400" dirty="0" smtClean="0"/>
              <a:t> </a:t>
            </a:r>
            <a:r>
              <a:rPr lang="fr-CA" sz="4400" dirty="0" err="1" smtClean="0"/>
              <a:t>Human</a:t>
            </a:r>
            <a:r>
              <a:rPr lang="fr-CA" sz="4400" dirty="0" smtClean="0"/>
              <a:t> </a:t>
            </a:r>
            <a:r>
              <a:rPr lang="fr-CA" sz="4400" dirty="0" err="1"/>
              <a:t>R</a:t>
            </a:r>
            <a:r>
              <a:rPr lang="fr-CA" sz="4400" dirty="0" err="1" smtClean="0"/>
              <a:t>ights</a:t>
            </a:r>
            <a:r>
              <a:rPr lang="fr-CA" sz="4400" dirty="0" smtClean="0"/>
              <a:t> and </a:t>
            </a:r>
            <a:r>
              <a:rPr lang="fr-CA" sz="4400" dirty="0" err="1"/>
              <a:t>D</a:t>
            </a:r>
            <a:r>
              <a:rPr lang="fr-CA" sz="4400" dirty="0" err="1" smtClean="0"/>
              <a:t>emocracy</a:t>
            </a:r>
            <a:r>
              <a:rPr lang="fr-CA" sz="4400" dirty="0" smtClean="0"/>
              <a:t> </a:t>
            </a:r>
            <a:r>
              <a:rPr lang="fr-CA" sz="4400" dirty="0" err="1" smtClean="0"/>
              <a:t>through</a:t>
            </a:r>
            <a:r>
              <a:rPr lang="fr-CA" sz="4400" dirty="0" smtClean="0"/>
              <a:t> </a:t>
            </a:r>
            <a:r>
              <a:rPr lang="fr-CA" sz="4400" dirty="0"/>
              <a:t>E</a:t>
            </a:r>
            <a:r>
              <a:rPr lang="fr-CA" sz="4400" dirty="0" smtClean="0"/>
              <a:t>ducation </a:t>
            </a:r>
          </a:p>
          <a:p>
            <a:pPr algn="ctr"/>
            <a:r>
              <a:rPr lang="fr-CA" sz="4400" dirty="0" smtClean="0"/>
              <a:t>in Europe </a:t>
            </a:r>
            <a:r>
              <a:rPr lang="fr-CA" sz="4400" dirty="0" err="1" smtClean="0"/>
              <a:t>Today</a:t>
            </a:r>
            <a:endParaRPr lang="fr-CA" sz="4400" dirty="0"/>
          </a:p>
          <a:p>
            <a:pPr algn="ctr"/>
            <a:endParaRPr lang="fr-CA" sz="3600" dirty="0" smtClean="0"/>
          </a:p>
        </p:txBody>
      </p:sp>
    </p:spTree>
    <p:extLst>
      <p:ext uri="{BB962C8B-B14F-4D97-AF65-F5344CB8AC3E}">
        <p14:creationId xmlns:p14="http://schemas.microsoft.com/office/powerpoint/2010/main" val="244075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35941"/>
            <a:ext cx="7772400" cy="1218868"/>
          </a:xfrm>
        </p:spPr>
        <p:txBody>
          <a:bodyPr>
            <a:normAutofit/>
          </a:bodyPr>
          <a:lstStyle/>
          <a:p>
            <a:r>
              <a:rPr lang="en-GB" sz="3200" dirty="0" smtClean="0"/>
              <a:t>Children have a say – do we understand them?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3068960"/>
            <a:ext cx="8568952" cy="1752600"/>
          </a:xfrm>
        </p:spPr>
        <p:txBody>
          <a:bodyPr>
            <a:noAutofit/>
          </a:bodyPr>
          <a:lstStyle/>
          <a:p>
            <a:pPr marL="457200" indent="-457200" algn="just">
              <a:buAutoNum type="arabicPeriod"/>
            </a:pPr>
            <a:r>
              <a:rPr lang="en-GB" sz="2400" dirty="0" smtClean="0">
                <a:solidFill>
                  <a:schemeClr val="tx1"/>
                </a:solidFill>
              </a:rPr>
              <a:t>Child participation </a:t>
            </a:r>
          </a:p>
          <a:p>
            <a:pPr marL="457200" indent="-457200" algn="just">
              <a:buAutoNum type="arabicPeriod"/>
            </a:pPr>
            <a:r>
              <a:rPr lang="en-GB" sz="2400" b="1" dirty="0" smtClean="0">
                <a:solidFill>
                  <a:schemeClr val="tx1"/>
                </a:solidFill>
              </a:rPr>
              <a:t>Children want and should be heard in an authentic way, without any filtering – not just on matters affecting them directly </a:t>
            </a:r>
          </a:p>
          <a:p>
            <a:pPr algn="just"/>
            <a:r>
              <a:rPr lang="en-GB" sz="2400" dirty="0" smtClean="0">
                <a:solidFill>
                  <a:schemeClr val="tx1"/>
                </a:solidFill>
              </a:rPr>
              <a:t>3. Forget about confirming stereotypes and pay attention to the core message they are sending (ask about all children’s rights)</a:t>
            </a:r>
          </a:p>
          <a:p>
            <a:pPr algn="just"/>
            <a:r>
              <a:rPr lang="en-GB" sz="2400" dirty="0" smtClean="0">
                <a:solidFill>
                  <a:schemeClr val="tx1"/>
                </a:solidFill>
              </a:rPr>
              <a:t>4. Decision makers to spend direct time with them, to understand</a:t>
            </a:r>
          </a:p>
          <a:p>
            <a:pPr algn="just"/>
            <a:r>
              <a:rPr lang="en-GB" sz="2400" dirty="0" smtClean="0">
                <a:solidFill>
                  <a:schemeClr val="tx1"/>
                </a:solidFill>
              </a:rPr>
              <a:t>5</a:t>
            </a:r>
            <a:r>
              <a:rPr lang="en-US" sz="2400" dirty="0" smtClean="0">
                <a:solidFill>
                  <a:schemeClr val="tx1"/>
                </a:solidFill>
              </a:rPr>
              <a:t>. Follow up with children &amp; explain why a view was (not) included</a:t>
            </a:r>
            <a:endParaRPr lang="en-GB" sz="2400" dirty="0" smtClean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07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023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772816"/>
            <a:ext cx="8640960" cy="1081862"/>
          </a:xfrm>
        </p:spPr>
        <p:txBody>
          <a:bodyPr>
            <a:noAutofit/>
          </a:bodyPr>
          <a:lstStyle/>
          <a:p>
            <a:r>
              <a:rPr lang="en-GB" sz="3200" dirty="0" smtClean="0"/>
              <a:t>Tackling disenchantment with democracy – framework of competences for democratic culture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3212976"/>
            <a:ext cx="7192888" cy="1752600"/>
          </a:xfrm>
        </p:spPr>
        <p:txBody>
          <a:bodyPr>
            <a:noAutofit/>
          </a:bodyPr>
          <a:lstStyle/>
          <a:p>
            <a:pPr algn="l"/>
            <a:r>
              <a:rPr lang="en-GB" sz="2400" dirty="0">
                <a:solidFill>
                  <a:schemeClr val="tx1"/>
                </a:solidFill>
              </a:rPr>
              <a:t>1. The need to engage all teachers from all subjects.</a:t>
            </a:r>
          </a:p>
          <a:p>
            <a:pPr algn="l"/>
            <a:r>
              <a:rPr lang="en-GB" sz="2400" dirty="0">
                <a:solidFill>
                  <a:schemeClr val="tx1"/>
                </a:solidFill>
              </a:rPr>
              <a:t>2. CDC requires time and appropriate training on how to use CDC and the descriptors in practice</a:t>
            </a:r>
          </a:p>
          <a:p>
            <a:pPr algn="l"/>
            <a:r>
              <a:rPr lang="en-GB" sz="2400" dirty="0">
                <a:solidFill>
                  <a:schemeClr val="tx1"/>
                </a:solidFill>
              </a:rPr>
              <a:t>3. CDC and descriptors are applicable to different contexts</a:t>
            </a:r>
          </a:p>
          <a:p>
            <a:pPr algn="l"/>
            <a:r>
              <a:rPr lang="en-GB" sz="2400" b="1" dirty="0">
                <a:solidFill>
                  <a:schemeClr val="tx1"/>
                </a:solidFill>
              </a:rPr>
              <a:t>4. It is important to relate EDC and CDC</a:t>
            </a:r>
          </a:p>
          <a:p>
            <a:pPr algn="l"/>
            <a:endParaRPr lang="en-GB" sz="2400" dirty="0" smtClean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07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19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1081862"/>
          </a:xfrm>
        </p:spPr>
        <p:txBody>
          <a:bodyPr>
            <a:noAutofit/>
          </a:bodyPr>
          <a:lstStyle/>
          <a:p>
            <a:r>
              <a:rPr lang="en-GB" sz="3200" dirty="0" smtClean="0"/>
              <a:t>Students or suspects? – How to ensure respect of human rights while addressing violent radicalisation?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3212976"/>
            <a:ext cx="7488832" cy="2592288"/>
          </a:xfrm>
        </p:spPr>
        <p:txBody>
          <a:bodyPr>
            <a:noAutofit/>
          </a:bodyPr>
          <a:lstStyle/>
          <a:p>
            <a:pPr algn="l"/>
            <a:r>
              <a:rPr lang="en-GB" sz="2400" b="1" dirty="0">
                <a:solidFill>
                  <a:schemeClr val="tx1"/>
                </a:solidFill>
              </a:rPr>
              <a:t>1. Class room as safe space to guarantee an open and inclusive dialogue.</a:t>
            </a:r>
          </a:p>
          <a:p>
            <a:pPr algn="l"/>
            <a:r>
              <a:rPr lang="en-GB" sz="2400" dirty="0">
                <a:solidFill>
                  <a:schemeClr val="tx1"/>
                </a:solidFill>
              </a:rPr>
              <a:t>2. Trust based teacher activity to empower young person and to stabilize personality against extremist agitation.</a:t>
            </a:r>
          </a:p>
          <a:p>
            <a:pPr algn="l"/>
            <a:r>
              <a:rPr lang="en-GB" sz="2400" dirty="0">
                <a:solidFill>
                  <a:schemeClr val="tx1"/>
                </a:solidFill>
              </a:rPr>
              <a:t>3. Whole school approach and civic education in all sciences.</a:t>
            </a:r>
          </a:p>
          <a:p>
            <a:pPr algn="l"/>
            <a:endParaRPr lang="en-GB" sz="2400" dirty="0" smtClean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07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216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44824"/>
            <a:ext cx="7772400" cy="1081862"/>
          </a:xfrm>
        </p:spPr>
        <p:txBody>
          <a:bodyPr>
            <a:noAutofit/>
          </a:bodyPr>
          <a:lstStyle/>
          <a:p>
            <a:r>
              <a:rPr lang="en-GB" sz="3200" dirty="0" smtClean="0"/>
              <a:t>Teaching and managing </a:t>
            </a:r>
            <a:r>
              <a:rPr lang="en-GB" sz="3200" dirty="0"/>
              <a:t>c</a:t>
            </a:r>
            <a:r>
              <a:rPr lang="en-GB" sz="3200" dirty="0" smtClean="0"/>
              <a:t>ontroversy in classrooms and schools in Europe: </a:t>
            </a:r>
            <a:br>
              <a:rPr lang="en-GB" sz="3200" dirty="0" smtClean="0"/>
            </a:br>
            <a:r>
              <a:rPr lang="en-GB" sz="3200" dirty="0" smtClean="0"/>
              <a:t>Practical on-line support </a:t>
            </a:r>
            <a:r>
              <a:rPr lang="en-GB" sz="3200" dirty="0"/>
              <a:t>t</a:t>
            </a:r>
            <a:r>
              <a:rPr lang="en-GB" sz="3200" dirty="0" smtClean="0"/>
              <a:t>ools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3212976"/>
            <a:ext cx="7704856" cy="1752600"/>
          </a:xfrm>
        </p:spPr>
        <p:txBody>
          <a:bodyPr>
            <a:noAutofit/>
          </a:bodyPr>
          <a:lstStyle/>
          <a:p>
            <a:pPr algn="l"/>
            <a:r>
              <a:rPr lang="en-GB" sz="1800" dirty="0" smtClean="0">
                <a:solidFill>
                  <a:schemeClr val="tx1"/>
                </a:solidFill>
              </a:rPr>
              <a:t>1. </a:t>
            </a:r>
            <a:r>
              <a:rPr lang="en-GB" sz="1600" dirty="0" smtClean="0">
                <a:solidFill>
                  <a:schemeClr val="tx1"/>
                </a:solidFill>
              </a:rPr>
              <a:t>Controversy </a:t>
            </a:r>
            <a:r>
              <a:rPr lang="en-GB" sz="1600" dirty="0">
                <a:solidFill>
                  <a:schemeClr val="tx1"/>
                </a:solidFill>
              </a:rPr>
              <a:t>is part of everyday life. Need to lay the groundwork – it does not stop at the school gates!</a:t>
            </a: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2. Need to prepare all young people – build resilience  so that young people have confidence and efficacy in an age of ‘increasing uncertainty’</a:t>
            </a: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3. Need to prepare and train all educators – build capacity/ confidence of teachers, school leaders, stakeholders</a:t>
            </a: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4. Need to link teaching and managing – create ‘safe spaces’ and be both proactive and reactive</a:t>
            </a:r>
          </a:p>
          <a:p>
            <a:pPr algn="l"/>
            <a:r>
              <a:rPr lang="en-GB" sz="1600" b="1" dirty="0">
                <a:solidFill>
                  <a:schemeClr val="tx1"/>
                </a:solidFill>
              </a:rPr>
              <a:t>5. Need to remain relevant and share practice – increased training and networks aimed at real embedding</a:t>
            </a:r>
          </a:p>
          <a:p>
            <a:pPr algn="l"/>
            <a:endParaRPr lang="en-GB" sz="1800" dirty="0" smtClean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07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23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59106"/>
            <a:ext cx="7772400" cy="1081862"/>
          </a:xfrm>
        </p:spPr>
        <p:txBody>
          <a:bodyPr>
            <a:normAutofit/>
          </a:bodyPr>
          <a:lstStyle/>
          <a:p>
            <a:r>
              <a:rPr lang="en-GB" sz="3200" dirty="0"/>
              <a:t>Inspiring! </a:t>
            </a:r>
            <a:r>
              <a:rPr lang="en-GB" sz="3200"/>
              <a:t>The contribution of youth organisations to Citizenship Education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3212976"/>
            <a:ext cx="6400800" cy="1752600"/>
          </a:xfrm>
        </p:spPr>
        <p:txBody>
          <a:bodyPr>
            <a:noAutofit/>
          </a:bodyPr>
          <a:lstStyle/>
          <a:p>
            <a:pPr marL="457200" indent="-457200" algn="l"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Youth organisations already use diverse activities, tools and approaches to work on citizenship and Human Rights education</a:t>
            </a:r>
          </a:p>
          <a:p>
            <a:pPr marL="457200" indent="-457200" algn="l">
              <a:buAutoNum type="arabicPeriod"/>
            </a:pPr>
            <a:r>
              <a:rPr lang="en-GB" sz="1600" b="1" dirty="0">
                <a:solidFill>
                  <a:schemeClr val="tx1"/>
                </a:solidFill>
              </a:rPr>
              <a:t>Youth organisations and schools should build EDC/HRE partnerships offering practical experience, exchange of ideas and working together instead of working in parallel</a:t>
            </a:r>
          </a:p>
          <a:p>
            <a:pPr marL="457200" lvl="0" indent="-457200" algn="l">
              <a:buAutoNum type="arabicPeriod" startAt="3"/>
            </a:pPr>
            <a:r>
              <a:rPr lang="en-GB" sz="1600" dirty="0">
                <a:solidFill>
                  <a:srgbClr val="000000"/>
                </a:solidFill>
              </a:rPr>
              <a:t>The development of educational policies should include youth</a:t>
            </a:r>
          </a:p>
          <a:p>
            <a:pPr lvl="0" algn="l"/>
            <a:r>
              <a:rPr lang="en-GB" sz="1600" dirty="0">
                <a:solidFill>
                  <a:srgbClr val="000000"/>
                </a:solidFill>
              </a:rPr>
              <a:t>       organisations, youth workers and trainers</a:t>
            </a: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4.   Developing effective school student councils and youth councils</a:t>
            </a: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      a way to practice citizenship education</a:t>
            </a: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5</a:t>
            </a:r>
            <a:r>
              <a:rPr lang="en-US" sz="1600" dirty="0">
                <a:solidFill>
                  <a:schemeClr val="tx1"/>
                </a:solidFill>
              </a:rPr>
              <a:t>.  Quality standards for youth activities should also reflect EDC/HRE</a:t>
            </a:r>
            <a:endParaRPr lang="en-GB" sz="1600" dirty="0" smtClean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07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513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59106"/>
            <a:ext cx="7772400" cy="108186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Local authorities leading promotion of democracy through education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0754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27584" y="3573016"/>
            <a:ext cx="756084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GB" b="1" dirty="0" smtClean="0"/>
              <a:t>Lisbon </a:t>
            </a:r>
            <a:r>
              <a:rPr lang="en-GB" b="1" dirty="0"/>
              <a:t>City Hall </a:t>
            </a:r>
            <a:r>
              <a:rPr lang="en-GB" dirty="0"/>
              <a:t>– a comprehensive human rights awareness raising and training programme for </a:t>
            </a:r>
            <a:r>
              <a:rPr lang="en-GB" dirty="0" smtClean="0"/>
              <a:t>citizens</a:t>
            </a:r>
          </a:p>
          <a:p>
            <a:pPr marL="342900" indent="-342900">
              <a:buAutoNum type="arabicPeriod"/>
            </a:pPr>
            <a:endParaRPr lang="en-GB" dirty="0"/>
          </a:p>
          <a:p>
            <a:r>
              <a:rPr lang="en-GB" dirty="0"/>
              <a:t>2. Co-managed with civil </a:t>
            </a:r>
            <a:r>
              <a:rPr lang="en-GB" dirty="0" smtClean="0"/>
              <a:t>society</a:t>
            </a:r>
          </a:p>
          <a:p>
            <a:endParaRPr lang="en-GB" dirty="0"/>
          </a:p>
          <a:p>
            <a:r>
              <a:rPr lang="en-GB" dirty="0"/>
              <a:t>3. Based on Compass and non-formal </a:t>
            </a:r>
            <a:r>
              <a:rPr lang="en-GB" dirty="0" smtClean="0"/>
              <a:t>education</a:t>
            </a:r>
          </a:p>
          <a:p>
            <a:endParaRPr lang="en-GB" dirty="0"/>
          </a:p>
          <a:p>
            <a:r>
              <a:rPr lang="en-GB" dirty="0"/>
              <a:t>4. Training for the staff of municipality </a:t>
            </a:r>
            <a:r>
              <a:rPr lang="en-GB" dirty="0" smtClean="0"/>
              <a:t>integrated</a:t>
            </a:r>
          </a:p>
          <a:p>
            <a:endParaRPr lang="en-GB" dirty="0"/>
          </a:p>
          <a:p>
            <a:r>
              <a:rPr lang="en-GB" dirty="0"/>
              <a:t>5. Politically supported</a:t>
            </a:r>
          </a:p>
        </p:txBody>
      </p:sp>
    </p:spTree>
    <p:extLst>
      <p:ext uri="{BB962C8B-B14F-4D97-AF65-F5344CB8AC3E}">
        <p14:creationId xmlns:p14="http://schemas.microsoft.com/office/powerpoint/2010/main" val="434843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59106"/>
            <a:ext cx="7772400" cy="1081862"/>
          </a:xfrm>
        </p:spPr>
        <p:txBody>
          <a:bodyPr>
            <a:normAutofit/>
          </a:bodyPr>
          <a:lstStyle/>
          <a:p>
            <a:r>
              <a:rPr lang="en-GB" sz="3200" dirty="0" smtClean="0"/>
              <a:t>Addressing intolerance and discrimination – on-line training programmes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3212976"/>
            <a:ext cx="7632848" cy="1752600"/>
          </a:xfrm>
        </p:spPr>
        <p:txBody>
          <a:bodyPr>
            <a:noAutofit/>
          </a:bodyPr>
          <a:lstStyle/>
          <a:p>
            <a:pPr marL="342900" indent="-342900" algn="l">
              <a:buFont typeface="+mj-lt"/>
              <a:buAutoNum type="arabicPeriod"/>
            </a:pPr>
            <a:r>
              <a:rPr lang="en-GB" sz="1800" dirty="0" smtClean="0">
                <a:solidFill>
                  <a:schemeClr val="tx1"/>
                </a:solidFill>
              </a:rPr>
              <a:t>Flexibility</a:t>
            </a:r>
            <a:r>
              <a:rPr lang="en-GB" sz="1800" dirty="0">
                <a:solidFill>
                  <a:schemeClr val="tx1"/>
                </a:solidFill>
              </a:rPr>
              <a:t>: Advantage of online tools for participants to decide on time and content in accordance with their needs. 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GB" sz="1800" dirty="0" smtClean="0">
                <a:solidFill>
                  <a:schemeClr val="tx1"/>
                </a:solidFill>
              </a:rPr>
              <a:t>Interactivity </a:t>
            </a:r>
            <a:r>
              <a:rPr lang="en-GB" sz="1800" dirty="0">
                <a:solidFill>
                  <a:schemeClr val="tx1"/>
                </a:solidFill>
              </a:rPr>
              <a:t>ensures a concrete and human approach of addressing </a:t>
            </a:r>
            <a:r>
              <a:rPr lang="en-GB" sz="1800" dirty="0" smtClean="0">
                <a:solidFill>
                  <a:schemeClr val="tx1"/>
                </a:solidFill>
              </a:rPr>
              <a:t>discrimination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GB" sz="1800" dirty="0" smtClean="0">
                <a:solidFill>
                  <a:schemeClr val="tx1"/>
                </a:solidFill>
              </a:rPr>
              <a:t>Accessibility</a:t>
            </a:r>
            <a:r>
              <a:rPr lang="en-GB" sz="1800" dirty="0">
                <a:solidFill>
                  <a:schemeClr val="tx1"/>
                </a:solidFill>
              </a:rPr>
              <a:t>: elder generations might have more difficulties to use digital tools. Need to make sure the course is accessible to disabled persons. 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GB" sz="1800" b="1" dirty="0" smtClean="0">
                <a:solidFill>
                  <a:schemeClr val="tx1"/>
                </a:solidFill>
              </a:rPr>
              <a:t>Adaptability</a:t>
            </a:r>
            <a:r>
              <a:rPr lang="en-GB" sz="1800" b="1" dirty="0">
                <a:solidFill>
                  <a:schemeClr val="tx1"/>
                </a:solidFill>
              </a:rPr>
              <a:t>: ability to take into account the feedback and new requests from users.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07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55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59106"/>
            <a:ext cx="7772400" cy="1081862"/>
          </a:xfrm>
        </p:spPr>
        <p:txBody>
          <a:bodyPr>
            <a:normAutofit/>
          </a:bodyPr>
          <a:lstStyle/>
          <a:p>
            <a:r>
              <a:rPr lang="en-GB" sz="3200" dirty="0" smtClean="0"/>
              <a:t>Studying citizenship education for progress : Why and how? The case of IEA ICCS 2016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3212976"/>
            <a:ext cx="7560840" cy="1752600"/>
          </a:xfrm>
        </p:spPr>
        <p:txBody>
          <a:bodyPr>
            <a:no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en-GB" sz="2000" dirty="0">
                <a:solidFill>
                  <a:schemeClr val="tx1"/>
                </a:solidFill>
              </a:rPr>
              <a:t>Need to learn whether curriculum and schools provide safe space for debate and discussion.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GB" sz="2000" dirty="0">
                <a:solidFill>
                  <a:schemeClr val="tx1"/>
                </a:solidFill>
              </a:rPr>
              <a:t>Contexts keep changing, challenging to adjust content and evaluation (no crystal ball).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GB" sz="2000" dirty="0">
                <a:solidFill>
                  <a:schemeClr val="tx1"/>
                </a:solidFill>
              </a:rPr>
              <a:t>Countries want and welcome evidence, though from very different starting points, for very different reasons but always over time.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GB" sz="2000" dirty="0">
                <a:solidFill>
                  <a:schemeClr val="tx1"/>
                </a:solidFill>
              </a:rPr>
              <a:t>Measurement should cover all contexts, including teachers, home and peers.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solidFill>
                  <a:schemeClr val="tx1"/>
                </a:solidFill>
              </a:rPr>
              <a:t>Discarding “losers of democracy” might lead to loss of democracy altogether.</a:t>
            </a:r>
            <a:endParaRPr lang="en-GB" sz="2000" dirty="0">
              <a:solidFill>
                <a:schemeClr val="tx1"/>
              </a:solidFill>
            </a:endParaRPr>
          </a:p>
          <a:p>
            <a:pPr algn="l"/>
            <a:endParaRPr lang="en-GB" sz="2400" dirty="0" smtClean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07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757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3505</TotalTime>
  <Words>660</Words>
  <Application>Microsoft Office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Children have a say – do we understand them?</vt:lpstr>
      <vt:lpstr>Tackling disenchantment with democracy – framework of competences for democratic culture</vt:lpstr>
      <vt:lpstr>Students or suspects? – How to ensure respect of human rights while addressing violent radicalisation?</vt:lpstr>
      <vt:lpstr>Teaching and managing controversy in classrooms and schools in Europe:  Practical on-line support tools</vt:lpstr>
      <vt:lpstr>Inspiring! The contribution of youth organisations to Citizenship Education</vt:lpstr>
      <vt:lpstr>Local authorities leading promotion of democracy through education</vt:lpstr>
      <vt:lpstr>Addressing intolerance and discrimination – on-line training programmes</vt:lpstr>
      <vt:lpstr>Studying citizenship education for progress : Why and how? The case of IEA ICCS 2016</vt:lpstr>
    </vt:vector>
  </TitlesOfParts>
  <Company>Council of Europe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MANNAZZU Gloria</dc:creator>
  <cp:lastModifiedBy>NORMAN-FLECK Susan</cp:lastModifiedBy>
  <cp:revision>38</cp:revision>
  <dcterms:created xsi:type="dcterms:W3CDTF">2017-06-12T15:37:35Z</dcterms:created>
  <dcterms:modified xsi:type="dcterms:W3CDTF">2017-06-29T12:25:52Z</dcterms:modified>
</cp:coreProperties>
</file>