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5"/>
  </p:notesMasterIdLst>
  <p:handoutMasterIdLst>
    <p:handoutMasterId r:id="rId26"/>
  </p:handoutMasterIdLst>
  <p:sldIdLst>
    <p:sldId id="327" r:id="rId2"/>
    <p:sldId id="324" r:id="rId3"/>
    <p:sldId id="332" r:id="rId4"/>
    <p:sldId id="335" r:id="rId5"/>
    <p:sldId id="317" r:id="rId6"/>
    <p:sldId id="321" r:id="rId7"/>
    <p:sldId id="337" r:id="rId8"/>
    <p:sldId id="303" r:id="rId9"/>
    <p:sldId id="328" r:id="rId10"/>
    <p:sldId id="304" r:id="rId11"/>
    <p:sldId id="338" r:id="rId12"/>
    <p:sldId id="334" r:id="rId13"/>
    <p:sldId id="336" r:id="rId14"/>
    <p:sldId id="325" r:id="rId15"/>
    <p:sldId id="333" r:id="rId16"/>
    <p:sldId id="330" r:id="rId17"/>
    <p:sldId id="341" r:id="rId18"/>
    <p:sldId id="342" r:id="rId19"/>
    <p:sldId id="343" r:id="rId20"/>
    <p:sldId id="344" r:id="rId21"/>
    <p:sldId id="340" r:id="rId22"/>
    <p:sldId id="346" r:id="rId23"/>
    <p:sldId id="345" r:id="rId24"/>
  </p:sldIdLst>
  <p:sldSz cx="12192000" cy="6858000"/>
  <p:notesSz cx="6797675" cy="992822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9CBE9"/>
    <a:srgbClr val="EEFD5F"/>
    <a:srgbClr val="B3D0EB"/>
    <a:srgbClr val="E6E6E6"/>
    <a:srgbClr val="2DAA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57123" autoAdjust="0"/>
    <p:restoredTop sz="93979" autoAdjust="0"/>
  </p:normalViewPr>
  <p:slideViewPr>
    <p:cSldViewPr snapToGrid="0">
      <p:cViewPr varScale="1">
        <p:scale>
          <a:sx n="60" d="100"/>
          <a:sy n="60" d="100"/>
        </p:scale>
        <p:origin x="96" y="210"/>
      </p:cViewPr>
      <p:guideLst>
        <p:guide orient="horz" pos="2160"/>
        <p:guide pos="3840"/>
      </p:guideLst>
    </p:cSldViewPr>
  </p:slideViewPr>
  <p:outlineViewPr>
    <p:cViewPr>
      <p:scale>
        <a:sx n="33" d="100"/>
        <a:sy n="33" d="100"/>
      </p:scale>
      <p:origin x="0" y="0"/>
    </p:cViewPr>
  </p:outlineViewPr>
  <p:notesTextViewPr>
    <p:cViewPr>
      <p:scale>
        <a:sx n="3" d="2"/>
        <a:sy n="3" d="2"/>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5FD2DD2-A0E0-4E5D-8817-CB382156174D}"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5411C303-51CE-4B86-BBA4-34AC92521EF7}" type="pres">
      <dgm:prSet presAssocID="{C5FD2DD2-A0E0-4E5D-8817-CB382156174D}" presName="linear" presStyleCnt="0">
        <dgm:presLayoutVars>
          <dgm:animLvl val="lvl"/>
          <dgm:resizeHandles val="exact"/>
        </dgm:presLayoutVars>
      </dgm:prSet>
      <dgm:spPr/>
      <dgm:t>
        <a:bodyPr/>
        <a:lstStyle/>
        <a:p>
          <a:endParaRPr lang="en-US"/>
        </a:p>
      </dgm:t>
    </dgm:pt>
  </dgm:ptLst>
  <dgm:cxnLst>
    <dgm:cxn modelId="{263534AD-DB01-4566-8E5A-17A3B757546F}" type="presOf" srcId="{C5FD2DD2-A0E0-4E5D-8817-CB382156174D}" destId="{5411C303-51CE-4B86-BBA4-34AC92521EF7}"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400" cy="498475"/>
          </a:xfrm>
          <a:prstGeom prst="rect">
            <a:avLst/>
          </a:prstGeom>
        </p:spPr>
        <p:txBody>
          <a:bodyPr vert="horz" lIns="91440" tIns="45720" rIns="91440" bIns="45720" rtlCol="0"/>
          <a:lstStyle>
            <a:lvl1pPr algn="l">
              <a:defRPr sz="1200"/>
            </a:lvl1pPr>
          </a:lstStyle>
          <a:p>
            <a:endParaRPr lang="en-IE"/>
          </a:p>
        </p:txBody>
      </p:sp>
      <p:sp>
        <p:nvSpPr>
          <p:cNvPr id="3" name="Date Placeholder 2"/>
          <p:cNvSpPr>
            <a:spLocks noGrp="1"/>
          </p:cNvSpPr>
          <p:nvPr>
            <p:ph type="dt" sz="quarter" idx="1"/>
          </p:nvPr>
        </p:nvSpPr>
        <p:spPr>
          <a:xfrm>
            <a:off x="3849688" y="0"/>
            <a:ext cx="2946400" cy="498475"/>
          </a:xfrm>
          <a:prstGeom prst="rect">
            <a:avLst/>
          </a:prstGeom>
        </p:spPr>
        <p:txBody>
          <a:bodyPr vert="horz" lIns="91440" tIns="45720" rIns="91440" bIns="45720" rtlCol="0"/>
          <a:lstStyle>
            <a:lvl1pPr algn="r">
              <a:defRPr sz="1200"/>
            </a:lvl1pPr>
          </a:lstStyle>
          <a:p>
            <a:fld id="{F3E26648-860C-4538-8766-BEE1514775E0}" type="datetimeFigureOut">
              <a:rPr lang="en-IE" smtClean="0"/>
              <a:pPr/>
              <a:t>23/11/2020</a:t>
            </a:fld>
            <a:endParaRPr lang="en-IE"/>
          </a:p>
        </p:txBody>
      </p:sp>
      <p:sp>
        <p:nvSpPr>
          <p:cNvPr id="4" name="Footer Placeholder 3"/>
          <p:cNvSpPr>
            <a:spLocks noGrp="1"/>
          </p:cNvSpPr>
          <p:nvPr>
            <p:ph type="ftr" sz="quarter" idx="2"/>
          </p:nvPr>
        </p:nvSpPr>
        <p:spPr>
          <a:xfrm>
            <a:off x="0" y="9429750"/>
            <a:ext cx="2946400" cy="498475"/>
          </a:xfrm>
          <a:prstGeom prst="rect">
            <a:avLst/>
          </a:prstGeom>
        </p:spPr>
        <p:txBody>
          <a:bodyPr vert="horz" lIns="91440" tIns="45720" rIns="91440" bIns="45720" rtlCol="0" anchor="b"/>
          <a:lstStyle>
            <a:lvl1pPr algn="l">
              <a:defRPr sz="1200"/>
            </a:lvl1pPr>
          </a:lstStyle>
          <a:p>
            <a:endParaRPr lang="en-IE"/>
          </a:p>
        </p:txBody>
      </p:sp>
      <p:sp>
        <p:nvSpPr>
          <p:cNvPr id="5" name="Slide Number Placeholder 4"/>
          <p:cNvSpPr>
            <a:spLocks noGrp="1"/>
          </p:cNvSpPr>
          <p:nvPr>
            <p:ph type="sldNum" sz="quarter" idx="3"/>
          </p:nvPr>
        </p:nvSpPr>
        <p:spPr>
          <a:xfrm>
            <a:off x="3849688" y="9429750"/>
            <a:ext cx="2946400" cy="498475"/>
          </a:xfrm>
          <a:prstGeom prst="rect">
            <a:avLst/>
          </a:prstGeom>
        </p:spPr>
        <p:txBody>
          <a:bodyPr vert="horz" lIns="91440" tIns="45720" rIns="91440" bIns="45720" rtlCol="0" anchor="b"/>
          <a:lstStyle>
            <a:lvl1pPr algn="r">
              <a:defRPr sz="1200"/>
            </a:lvl1pPr>
          </a:lstStyle>
          <a:p>
            <a:fld id="{52B504F1-00AC-497D-9BA9-0F9B3A4730BF}" type="slidenum">
              <a:rPr lang="en-IE" smtClean="0"/>
              <a:pPr/>
              <a:t>‹#›</a:t>
            </a:fld>
            <a:endParaRPr lang="en-IE"/>
          </a:p>
        </p:txBody>
      </p:sp>
    </p:spTree>
    <p:extLst>
      <p:ext uri="{BB962C8B-B14F-4D97-AF65-F5344CB8AC3E}">
        <p14:creationId xmlns:p14="http://schemas.microsoft.com/office/powerpoint/2010/main" val="249923359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en-IE"/>
          </a:p>
        </p:txBody>
      </p:sp>
      <p:sp>
        <p:nvSpPr>
          <p:cNvPr id="3" name="Date Placeholder 2"/>
          <p:cNvSpPr>
            <a:spLocks noGrp="1"/>
          </p:cNvSpPr>
          <p:nvPr>
            <p:ph type="dt" idx="1"/>
          </p:nvPr>
        </p:nvSpPr>
        <p:spPr>
          <a:xfrm>
            <a:off x="3849688" y="0"/>
            <a:ext cx="2946400" cy="496888"/>
          </a:xfrm>
          <a:prstGeom prst="rect">
            <a:avLst/>
          </a:prstGeom>
        </p:spPr>
        <p:txBody>
          <a:bodyPr vert="horz" lIns="91440" tIns="45720" rIns="91440" bIns="45720" rtlCol="0"/>
          <a:lstStyle>
            <a:lvl1pPr algn="r">
              <a:defRPr sz="1200"/>
            </a:lvl1pPr>
          </a:lstStyle>
          <a:p>
            <a:fld id="{2D2A7018-2E99-44CF-9594-A44CD8A122C6}" type="datetimeFigureOut">
              <a:rPr lang="en-IE" smtClean="0"/>
              <a:pPr/>
              <a:t>23/11/2020</a:t>
            </a:fld>
            <a:endParaRPr lang="en-IE"/>
          </a:p>
        </p:txBody>
      </p:sp>
      <p:sp>
        <p:nvSpPr>
          <p:cNvPr id="4" name="Slide Image Placeholder 3"/>
          <p:cNvSpPr>
            <a:spLocks noGrp="1" noRot="1" noChangeAspect="1"/>
          </p:cNvSpPr>
          <p:nvPr>
            <p:ph type="sldImg" idx="2"/>
          </p:nvPr>
        </p:nvSpPr>
        <p:spPr>
          <a:xfrm>
            <a:off x="90488" y="744538"/>
            <a:ext cx="6616700" cy="3722687"/>
          </a:xfrm>
          <a:prstGeom prst="rect">
            <a:avLst/>
          </a:prstGeom>
          <a:noFill/>
          <a:ln w="12700">
            <a:solidFill>
              <a:prstClr val="black"/>
            </a:solidFill>
          </a:ln>
        </p:spPr>
        <p:txBody>
          <a:bodyPr vert="horz" lIns="91440" tIns="45720" rIns="91440" bIns="45720" rtlCol="0" anchor="ctr"/>
          <a:lstStyle/>
          <a:p>
            <a:endParaRPr lang="en-IE"/>
          </a:p>
        </p:txBody>
      </p:sp>
      <p:sp>
        <p:nvSpPr>
          <p:cNvPr id="5" name="Notes Placeholder 4"/>
          <p:cNvSpPr>
            <a:spLocks noGrp="1"/>
          </p:cNvSpPr>
          <p:nvPr>
            <p:ph type="body" sz="quarter" idx="3"/>
          </p:nvPr>
        </p:nvSpPr>
        <p:spPr>
          <a:xfrm>
            <a:off x="679450" y="4716463"/>
            <a:ext cx="5438775" cy="4467225"/>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6" name="Footer Placeholder 5"/>
          <p:cNvSpPr>
            <a:spLocks noGrp="1"/>
          </p:cNvSpPr>
          <p:nvPr>
            <p:ph type="ftr" sz="quarter" idx="4"/>
          </p:nvPr>
        </p:nvSpPr>
        <p:spPr>
          <a:xfrm>
            <a:off x="0" y="9429750"/>
            <a:ext cx="2946400" cy="496888"/>
          </a:xfrm>
          <a:prstGeom prst="rect">
            <a:avLst/>
          </a:prstGeom>
        </p:spPr>
        <p:txBody>
          <a:bodyPr vert="horz" lIns="91440" tIns="45720" rIns="91440" bIns="45720" rtlCol="0" anchor="b"/>
          <a:lstStyle>
            <a:lvl1pPr algn="l">
              <a:defRPr sz="1200"/>
            </a:lvl1pPr>
          </a:lstStyle>
          <a:p>
            <a:endParaRPr lang="en-IE"/>
          </a:p>
        </p:txBody>
      </p:sp>
      <p:sp>
        <p:nvSpPr>
          <p:cNvPr id="7" name="Slide Number Placeholder 6"/>
          <p:cNvSpPr>
            <a:spLocks noGrp="1"/>
          </p:cNvSpPr>
          <p:nvPr>
            <p:ph type="sldNum" sz="quarter" idx="5"/>
          </p:nvPr>
        </p:nvSpPr>
        <p:spPr>
          <a:xfrm>
            <a:off x="3849688" y="9429750"/>
            <a:ext cx="2946400" cy="496888"/>
          </a:xfrm>
          <a:prstGeom prst="rect">
            <a:avLst/>
          </a:prstGeom>
        </p:spPr>
        <p:txBody>
          <a:bodyPr vert="horz" lIns="91440" tIns="45720" rIns="91440" bIns="45720" rtlCol="0" anchor="b"/>
          <a:lstStyle>
            <a:lvl1pPr algn="r">
              <a:defRPr sz="1200"/>
            </a:lvl1pPr>
          </a:lstStyle>
          <a:p>
            <a:fld id="{D64D30E6-8366-40DF-A5EF-A166D5425928}" type="slidenum">
              <a:rPr lang="en-IE" smtClean="0"/>
              <a:pPr/>
              <a:t>‹#›</a:t>
            </a:fld>
            <a:endParaRPr lang="en-IE"/>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IE"/>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IE"/>
          </a:p>
        </p:txBody>
      </p:sp>
      <p:sp>
        <p:nvSpPr>
          <p:cNvPr id="4" name="Date Placeholder 3"/>
          <p:cNvSpPr>
            <a:spLocks noGrp="1"/>
          </p:cNvSpPr>
          <p:nvPr>
            <p:ph type="dt" sz="half" idx="10"/>
          </p:nvPr>
        </p:nvSpPr>
        <p:spPr/>
        <p:txBody>
          <a:bodyPr/>
          <a:lstStyle/>
          <a:p>
            <a:fld id="{D8E9BE3E-238E-45E5-BE6D-D81B713BD835}" type="datetimeFigureOut">
              <a:rPr lang="en-IE" smtClean="0"/>
              <a:pPr/>
              <a:t>23/11/2020</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5127EED3-71AB-4460-BC38-3660FAACEC92}" type="slidenum">
              <a:rPr lang="en-IE" smtClean="0"/>
              <a:pPr/>
              <a:t>‹#›</a:t>
            </a:fld>
            <a:endParaRPr lang="en-IE"/>
          </a:p>
        </p:txBody>
      </p:sp>
    </p:spTree>
    <p:extLst>
      <p:ext uri="{BB962C8B-B14F-4D97-AF65-F5344CB8AC3E}">
        <p14:creationId xmlns:p14="http://schemas.microsoft.com/office/powerpoint/2010/main" val="2869445131"/>
      </p:ext>
    </p:extLst>
  </p:cSld>
  <p:clrMapOvr>
    <a:masterClrMapping/>
  </p:clrMapOvr>
  <mc:AlternateContent xmlns:mc="http://schemas.openxmlformats.org/markup-compatibility/2006" xmlns:p14="http://schemas.microsoft.com/office/powerpoint/2010/main">
    <mc:Choice Requires="p14">
      <p:transition spd="slow" p14:dur="1250" advClick="0" advTm="3000">
        <p14:switch dir="r"/>
      </p:transition>
    </mc:Choice>
    <mc:Fallback xmlns="">
      <p:transition spd="slow" advClick="0" advTm="300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E"/>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4" name="Date Placeholder 3"/>
          <p:cNvSpPr>
            <a:spLocks noGrp="1"/>
          </p:cNvSpPr>
          <p:nvPr>
            <p:ph type="dt" sz="half" idx="10"/>
          </p:nvPr>
        </p:nvSpPr>
        <p:spPr/>
        <p:txBody>
          <a:bodyPr/>
          <a:lstStyle/>
          <a:p>
            <a:fld id="{D8E9BE3E-238E-45E5-BE6D-D81B713BD835}" type="datetimeFigureOut">
              <a:rPr lang="en-IE" smtClean="0"/>
              <a:pPr/>
              <a:t>23/11/2020</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5127EED3-71AB-4460-BC38-3660FAACEC92}" type="slidenum">
              <a:rPr lang="en-IE" smtClean="0"/>
              <a:pPr/>
              <a:t>‹#›</a:t>
            </a:fld>
            <a:endParaRPr lang="en-IE"/>
          </a:p>
        </p:txBody>
      </p:sp>
    </p:spTree>
    <p:extLst>
      <p:ext uri="{BB962C8B-B14F-4D97-AF65-F5344CB8AC3E}">
        <p14:creationId xmlns:p14="http://schemas.microsoft.com/office/powerpoint/2010/main" val="3511994039"/>
      </p:ext>
    </p:extLst>
  </p:cSld>
  <p:clrMapOvr>
    <a:masterClrMapping/>
  </p:clrMapOvr>
  <mc:AlternateContent xmlns:mc="http://schemas.openxmlformats.org/markup-compatibility/2006" xmlns:p14="http://schemas.microsoft.com/office/powerpoint/2010/main">
    <mc:Choice Requires="p14">
      <p:transition spd="slow" p14:dur="1250" advClick="0" advTm="3000">
        <p14:switch dir="r"/>
      </p:transition>
    </mc:Choice>
    <mc:Fallback xmlns="">
      <p:transition spd="slow" advClick="0" advTm="300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IE"/>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4" name="Date Placeholder 3"/>
          <p:cNvSpPr>
            <a:spLocks noGrp="1"/>
          </p:cNvSpPr>
          <p:nvPr>
            <p:ph type="dt" sz="half" idx="10"/>
          </p:nvPr>
        </p:nvSpPr>
        <p:spPr/>
        <p:txBody>
          <a:bodyPr/>
          <a:lstStyle/>
          <a:p>
            <a:fld id="{D8E9BE3E-238E-45E5-BE6D-D81B713BD835}" type="datetimeFigureOut">
              <a:rPr lang="en-IE" smtClean="0"/>
              <a:pPr/>
              <a:t>23/11/2020</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5127EED3-71AB-4460-BC38-3660FAACEC92}" type="slidenum">
              <a:rPr lang="en-IE" smtClean="0"/>
              <a:pPr/>
              <a:t>‹#›</a:t>
            </a:fld>
            <a:endParaRPr lang="en-IE"/>
          </a:p>
        </p:txBody>
      </p:sp>
    </p:spTree>
    <p:extLst>
      <p:ext uri="{BB962C8B-B14F-4D97-AF65-F5344CB8AC3E}">
        <p14:creationId xmlns:p14="http://schemas.microsoft.com/office/powerpoint/2010/main" val="2415824798"/>
      </p:ext>
    </p:extLst>
  </p:cSld>
  <p:clrMapOvr>
    <a:masterClrMapping/>
  </p:clrMapOvr>
  <mc:AlternateContent xmlns:mc="http://schemas.openxmlformats.org/markup-compatibility/2006" xmlns:p14="http://schemas.microsoft.com/office/powerpoint/2010/main">
    <mc:Choice Requires="p14">
      <p:transition spd="slow" p14:dur="1250" advClick="0" advTm="3000">
        <p14:switch dir="r"/>
      </p:transition>
    </mc:Choice>
    <mc:Fallback xmlns="">
      <p:transition spd="slow" advClick="0" advTm="300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E"/>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4" name="Date Placeholder 3"/>
          <p:cNvSpPr>
            <a:spLocks noGrp="1"/>
          </p:cNvSpPr>
          <p:nvPr>
            <p:ph type="dt" sz="half" idx="10"/>
          </p:nvPr>
        </p:nvSpPr>
        <p:spPr/>
        <p:txBody>
          <a:bodyPr/>
          <a:lstStyle/>
          <a:p>
            <a:fld id="{D8E9BE3E-238E-45E5-BE6D-D81B713BD835}" type="datetimeFigureOut">
              <a:rPr lang="en-IE" smtClean="0"/>
              <a:pPr/>
              <a:t>23/11/2020</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5127EED3-71AB-4460-BC38-3660FAACEC92}" type="slidenum">
              <a:rPr lang="en-IE" smtClean="0"/>
              <a:pPr/>
              <a:t>‹#›</a:t>
            </a:fld>
            <a:endParaRPr lang="en-IE"/>
          </a:p>
        </p:txBody>
      </p:sp>
    </p:spTree>
    <p:extLst>
      <p:ext uri="{BB962C8B-B14F-4D97-AF65-F5344CB8AC3E}">
        <p14:creationId xmlns:p14="http://schemas.microsoft.com/office/powerpoint/2010/main" val="1022571118"/>
      </p:ext>
    </p:extLst>
  </p:cSld>
  <p:clrMapOvr>
    <a:masterClrMapping/>
  </p:clrMapOvr>
  <mc:AlternateContent xmlns:mc="http://schemas.openxmlformats.org/markup-compatibility/2006" xmlns:p14="http://schemas.microsoft.com/office/powerpoint/2010/main">
    <mc:Choice Requires="p14">
      <p:transition spd="slow" p14:dur="1250" advClick="0" advTm="3000">
        <p14:switch dir="r"/>
      </p:transition>
    </mc:Choice>
    <mc:Fallback xmlns="">
      <p:transition spd="slow" advClick="0" advTm="300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IE"/>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D8E9BE3E-238E-45E5-BE6D-D81B713BD835}" type="datetimeFigureOut">
              <a:rPr lang="en-IE" smtClean="0"/>
              <a:pPr/>
              <a:t>23/11/2020</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5127EED3-71AB-4460-BC38-3660FAACEC92}" type="slidenum">
              <a:rPr lang="en-IE" smtClean="0"/>
              <a:pPr/>
              <a:t>‹#›</a:t>
            </a:fld>
            <a:endParaRPr lang="en-IE"/>
          </a:p>
        </p:txBody>
      </p:sp>
    </p:spTree>
    <p:extLst>
      <p:ext uri="{BB962C8B-B14F-4D97-AF65-F5344CB8AC3E}">
        <p14:creationId xmlns:p14="http://schemas.microsoft.com/office/powerpoint/2010/main" val="1088989888"/>
      </p:ext>
    </p:extLst>
  </p:cSld>
  <p:clrMapOvr>
    <a:masterClrMapping/>
  </p:clrMapOvr>
  <mc:AlternateContent xmlns:mc="http://schemas.openxmlformats.org/markup-compatibility/2006" xmlns:p14="http://schemas.microsoft.com/office/powerpoint/2010/main">
    <mc:Choice Requires="p14">
      <p:transition spd="slow" p14:dur="1250" advClick="0" advTm="3000">
        <p14:switch dir="r"/>
      </p:transition>
    </mc:Choice>
    <mc:Fallback xmlns="">
      <p:transition spd="slow" advClick="0" advTm="300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E"/>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5" name="Date Placeholder 4"/>
          <p:cNvSpPr>
            <a:spLocks noGrp="1"/>
          </p:cNvSpPr>
          <p:nvPr>
            <p:ph type="dt" sz="half" idx="10"/>
          </p:nvPr>
        </p:nvSpPr>
        <p:spPr/>
        <p:txBody>
          <a:bodyPr/>
          <a:lstStyle/>
          <a:p>
            <a:fld id="{D8E9BE3E-238E-45E5-BE6D-D81B713BD835}" type="datetimeFigureOut">
              <a:rPr lang="en-IE" smtClean="0"/>
              <a:pPr/>
              <a:t>23/11/2020</a:t>
            </a:fld>
            <a:endParaRPr lang="en-IE"/>
          </a:p>
        </p:txBody>
      </p:sp>
      <p:sp>
        <p:nvSpPr>
          <p:cNvPr id="6" name="Footer Placeholder 5"/>
          <p:cNvSpPr>
            <a:spLocks noGrp="1"/>
          </p:cNvSpPr>
          <p:nvPr>
            <p:ph type="ftr" sz="quarter" idx="11"/>
          </p:nvPr>
        </p:nvSpPr>
        <p:spPr/>
        <p:txBody>
          <a:bodyPr/>
          <a:lstStyle/>
          <a:p>
            <a:endParaRPr lang="en-IE"/>
          </a:p>
        </p:txBody>
      </p:sp>
      <p:sp>
        <p:nvSpPr>
          <p:cNvPr id="7" name="Slide Number Placeholder 6"/>
          <p:cNvSpPr>
            <a:spLocks noGrp="1"/>
          </p:cNvSpPr>
          <p:nvPr>
            <p:ph type="sldNum" sz="quarter" idx="12"/>
          </p:nvPr>
        </p:nvSpPr>
        <p:spPr/>
        <p:txBody>
          <a:bodyPr/>
          <a:lstStyle/>
          <a:p>
            <a:fld id="{5127EED3-71AB-4460-BC38-3660FAACEC92}" type="slidenum">
              <a:rPr lang="en-IE" smtClean="0"/>
              <a:pPr/>
              <a:t>‹#›</a:t>
            </a:fld>
            <a:endParaRPr lang="en-IE"/>
          </a:p>
        </p:txBody>
      </p:sp>
    </p:spTree>
    <p:extLst>
      <p:ext uri="{BB962C8B-B14F-4D97-AF65-F5344CB8AC3E}">
        <p14:creationId xmlns:p14="http://schemas.microsoft.com/office/powerpoint/2010/main" val="797016555"/>
      </p:ext>
    </p:extLst>
  </p:cSld>
  <p:clrMapOvr>
    <a:masterClrMapping/>
  </p:clrMapOvr>
  <mc:AlternateContent xmlns:mc="http://schemas.openxmlformats.org/markup-compatibility/2006" xmlns:p14="http://schemas.microsoft.com/office/powerpoint/2010/main">
    <mc:Choice Requires="p14">
      <p:transition spd="slow" p14:dur="1250" advClick="0" advTm="3000">
        <p14:switch dir="r"/>
      </p:transition>
    </mc:Choice>
    <mc:Fallback xmlns="">
      <p:transition spd="slow" advClick="0" advTm="300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IE"/>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7" name="Date Placeholder 6"/>
          <p:cNvSpPr>
            <a:spLocks noGrp="1"/>
          </p:cNvSpPr>
          <p:nvPr>
            <p:ph type="dt" sz="half" idx="10"/>
          </p:nvPr>
        </p:nvSpPr>
        <p:spPr/>
        <p:txBody>
          <a:bodyPr/>
          <a:lstStyle/>
          <a:p>
            <a:fld id="{D8E9BE3E-238E-45E5-BE6D-D81B713BD835}" type="datetimeFigureOut">
              <a:rPr lang="en-IE" smtClean="0"/>
              <a:pPr/>
              <a:t>23/11/2020</a:t>
            </a:fld>
            <a:endParaRPr lang="en-IE"/>
          </a:p>
        </p:txBody>
      </p:sp>
      <p:sp>
        <p:nvSpPr>
          <p:cNvPr id="8" name="Footer Placeholder 7"/>
          <p:cNvSpPr>
            <a:spLocks noGrp="1"/>
          </p:cNvSpPr>
          <p:nvPr>
            <p:ph type="ftr" sz="quarter" idx="11"/>
          </p:nvPr>
        </p:nvSpPr>
        <p:spPr/>
        <p:txBody>
          <a:bodyPr/>
          <a:lstStyle/>
          <a:p>
            <a:endParaRPr lang="en-IE"/>
          </a:p>
        </p:txBody>
      </p:sp>
      <p:sp>
        <p:nvSpPr>
          <p:cNvPr id="9" name="Slide Number Placeholder 8"/>
          <p:cNvSpPr>
            <a:spLocks noGrp="1"/>
          </p:cNvSpPr>
          <p:nvPr>
            <p:ph type="sldNum" sz="quarter" idx="12"/>
          </p:nvPr>
        </p:nvSpPr>
        <p:spPr/>
        <p:txBody>
          <a:bodyPr/>
          <a:lstStyle/>
          <a:p>
            <a:fld id="{5127EED3-71AB-4460-BC38-3660FAACEC92}" type="slidenum">
              <a:rPr lang="en-IE" smtClean="0"/>
              <a:pPr/>
              <a:t>‹#›</a:t>
            </a:fld>
            <a:endParaRPr lang="en-IE"/>
          </a:p>
        </p:txBody>
      </p:sp>
    </p:spTree>
    <p:extLst>
      <p:ext uri="{BB962C8B-B14F-4D97-AF65-F5344CB8AC3E}">
        <p14:creationId xmlns:p14="http://schemas.microsoft.com/office/powerpoint/2010/main" val="3053742835"/>
      </p:ext>
    </p:extLst>
  </p:cSld>
  <p:clrMapOvr>
    <a:masterClrMapping/>
  </p:clrMapOvr>
  <mc:AlternateContent xmlns:mc="http://schemas.openxmlformats.org/markup-compatibility/2006" xmlns:p14="http://schemas.microsoft.com/office/powerpoint/2010/main">
    <mc:Choice Requires="p14">
      <p:transition spd="slow" p14:dur="1250" advClick="0" advTm="3000">
        <p14:switch dir="r"/>
      </p:transition>
    </mc:Choice>
    <mc:Fallback xmlns="">
      <p:transition spd="slow" advClick="0" advTm="300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E"/>
          </a:p>
        </p:txBody>
      </p:sp>
      <p:sp>
        <p:nvSpPr>
          <p:cNvPr id="3" name="Date Placeholder 2"/>
          <p:cNvSpPr>
            <a:spLocks noGrp="1"/>
          </p:cNvSpPr>
          <p:nvPr>
            <p:ph type="dt" sz="half" idx="10"/>
          </p:nvPr>
        </p:nvSpPr>
        <p:spPr/>
        <p:txBody>
          <a:bodyPr/>
          <a:lstStyle/>
          <a:p>
            <a:fld id="{D8E9BE3E-238E-45E5-BE6D-D81B713BD835}" type="datetimeFigureOut">
              <a:rPr lang="en-IE" smtClean="0"/>
              <a:pPr/>
              <a:t>23/11/2020</a:t>
            </a:fld>
            <a:endParaRPr lang="en-IE"/>
          </a:p>
        </p:txBody>
      </p:sp>
      <p:sp>
        <p:nvSpPr>
          <p:cNvPr id="4" name="Footer Placeholder 3"/>
          <p:cNvSpPr>
            <a:spLocks noGrp="1"/>
          </p:cNvSpPr>
          <p:nvPr>
            <p:ph type="ftr" sz="quarter" idx="11"/>
          </p:nvPr>
        </p:nvSpPr>
        <p:spPr/>
        <p:txBody>
          <a:bodyPr/>
          <a:lstStyle/>
          <a:p>
            <a:endParaRPr lang="en-IE"/>
          </a:p>
        </p:txBody>
      </p:sp>
      <p:sp>
        <p:nvSpPr>
          <p:cNvPr id="5" name="Slide Number Placeholder 4"/>
          <p:cNvSpPr>
            <a:spLocks noGrp="1"/>
          </p:cNvSpPr>
          <p:nvPr>
            <p:ph type="sldNum" sz="quarter" idx="12"/>
          </p:nvPr>
        </p:nvSpPr>
        <p:spPr/>
        <p:txBody>
          <a:bodyPr/>
          <a:lstStyle/>
          <a:p>
            <a:fld id="{5127EED3-71AB-4460-BC38-3660FAACEC92}" type="slidenum">
              <a:rPr lang="en-IE" smtClean="0"/>
              <a:pPr/>
              <a:t>‹#›</a:t>
            </a:fld>
            <a:endParaRPr lang="en-IE"/>
          </a:p>
        </p:txBody>
      </p:sp>
    </p:spTree>
    <p:extLst>
      <p:ext uri="{BB962C8B-B14F-4D97-AF65-F5344CB8AC3E}">
        <p14:creationId xmlns:p14="http://schemas.microsoft.com/office/powerpoint/2010/main" val="4077148709"/>
      </p:ext>
    </p:extLst>
  </p:cSld>
  <p:clrMapOvr>
    <a:masterClrMapping/>
  </p:clrMapOvr>
  <mc:AlternateContent xmlns:mc="http://schemas.openxmlformats.org/markup-compatibility/2006" xmlns:p14="http://schemas.microsoft.com/office/powerpoint/2010/main">
    <mc:Choice Requires="p14">
      <p:transition spd="slow" p14:dur="1250" advClick="0" advTm="3000">
        <p14:switch dir="r"/>
      </p:transition>
    </mc:Choice>
    <mc:Fallback xmlns="">
      <p:transition spd="slow" advClick="0" advTm="300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8E9BE3E-238E-45E5-BE6D-D81B713BD835}" type="datetimeFigureOut">
              <a:rPr lang="en-IE" smtClean="0"/>
              <a:pPr/>
              <a:t>23/11/2020</a:t>
            </a:fld>
            <a:endParaRPr lang="en-IE"/>
          </a:p>
        </p:txBody>
      </p:sp>
      <p:sp>
        <p:nvSpPr>
          <p:cNvPr id="3" name="Footer Placeholder 2"/>
          <p:cNvSpPr>
            <a:spLocks noGrp="1"/>
          </p:cNvSpPr>
          <p:nvPr>
            <p:ph type="ftr" sz="quarter" idx="11"/>
          </p:nvPr>
        </p:nvSpPr>
        <p:spPr/>
        <p:txBody>
          <a:bodyPr/>
          <a:lstStyle/>
          <a:p>
            <a:endParaRPr lang="en-IE"/>
          </a:p>
        </p:txBody>
      </p:sp>
      <p:sp>
        <p:nvSpPr>
          <p:cNvPr id="4" name="Slide Number Placeholder 3"/>
          <p:cNvSpPr>
            <a:spLocks noGrp="1"/>
          </p:cNvSpPr>
          <p:nvPr>
            <p:ph type="sldNum" sz="quarter" idx="12"/>
          </p:nvPr>
        </p:nvSpPr>
        <p:spPr/>
        <p:txBody>
          <a:bodyPr/>
          <a:lstStyle/>
          <a:p>
            <a:fld id="{5127EED3-71AB-4460-BC38-3660FAACEC92}" type="slidenum">
              <a:rPr lang="en-IE" smtClean="0"/>
              <a:pPr/>
              <a:t>‹#›</a:t>
            </a:fld>
            <a:endParaRPr lang="en-IE"/>
          </a:p>
        </p:txBody>
      </p:sp>
    </p:spTree>
    <p:extLst>
      <p:ext uri="{BB962C8B-B14F-4D97-AF65-F5344CB8AC3E}">
        <p14:creationId xmlns:p14="http://schemas.microsoft.com/office/powerpoint/2010/main" val="1158109616"/>
      </p:ext>
    </p:extLst>
  </p:cSld>
  <p:clrMapOvr>
    <a:masterClrMapping/>
  </p:clrMapOvr>
  <mc:AlternateContent xmlns:mc="http://schemas.openxmlformats.org/markup-compatibility/2006" xmlns:p14="http://schemas.microsoft.com/office/powerpoint/2010/main">
    <mc:Choice Requires="p14">
      <p:transition spd="slow" p14:dur="1250" advClick="0" advTm="3000">
        <p14:switch dir="r"/>
      </p:transition>
    </mc:Choice>
    <mc:Fallback xmlns="">
      <p:transition spd="slow" advClick="0" advTm="300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IE"/>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D8E9BE3E-238E-45E5-BE6D-D81B713BD835}" type="datetimeFigureOut">
              <a:rPr lang="en-IE" smtClean="0"/>
              <a:pPr/>
              <a:t>23/11/2020</a:t>
            </a:fld>
            <a:endParaRPr lang="en-IE"/>
          </a:p>
        </p:txBody>
      </p:sp>
      <p:sp>
        <p:nvSpPr>
          <p:cNvPr id="6" name="Footer Placeholder 5"/>
          <p:cNvSpPr>
            <a:spLocks noGrp="1"/>
          </p:cNvSpPr>
          <p:nvPr>
            <p:ph type="ftr" sz="quarter" idx="11"/>
          </p:nvPr>
        </p:nvSpPr>
        <p:spPr/>
        <p:txBody>
          <a:bodyPr/>
          <a:lstStyle/>
          <a:p>
            <a:endParaRPr lang="en-IE"/>
          </a:p>
        </p:txBody>
      </p:sp>
      <p:sp>
        <p:nvSpPr>
          <p:cNvPr id="7" name="Slide Number Placeholder 6"/>
          <p:cNvSpPr>
            <a:spLocks noGrp="1"/>
          </p:cNvSpPr>
          <p:nvPr>
            <p:ph type="sldNum" sz="quarter" idx="12"/>
          </p:nvPr>
        </p:nvSpPr>
        <p:spPr/>
        <p:txBody>
          <a:bodyPr/>
          <a:lstStyle/>
          <a:p>
            <a:fld id="{5127EED3-71AB-4460-BC38-3660FAACEC92}" type="slidenum">
              <a:rPr lang="en-IE" smtClean="0"/>
              <a:pPr/>
              <a:t>‹#›</a:t>
            </a:fld>
            <a:endParaRPr lang="en-IE"/>
          </a:p>
        </p:txBody>
      </p:sp>
    </p:spTree>
    <p:extLst>
      <p:ext uri="{BB962C8B-B14F-4D97-AF65-F5344CB8AC3E}">
        <p14:creationId xmlns:p14="http://schemas.microsoft.com/office/powerpoint/2010/main" val="3942742821"/>
      </p:ext>
    </p:extLst>
  </p:cSld>
  <p:clrMapOvr>
    <a:masterClrMapping/>
  </p:clrMapOvr>
  <mc:AlternateContent xmlns:mc="http://schemas.openxmlformats.org/markup-compatibility/2006" xmlns:p14="http://schemas.microsoft.com/office/powerpoint/2010/main">
    <mc:Choice Requires="p14">
      <p:transition spd="slow" p14:dur="1250" advClick="0" advTm="3000">
        <p14:switch dir="r"/>
      </p:transition>
    </mc:Choice>
    <mc:Fallback xmlns="">
      <p:transition spd="slow" advClick="0" advTm="300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IE"/>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E"/>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D8E9BE3E-238E-45E5-BE6D-D81B713BD835}" type="datetimeFigureOut">
              <a:rPr lang="en-IE" smtClean="0"/>
              <a:pPr/>
              <a:t>23/11/2020</a:t>
            </a:fld>
            <a:endParaRPr lang="en-IE"/>
          </a:p>
        </p:txBody>
      </p:sp>
      <p:sp>
        <p:nvSpPr>
          <p:cNvPr id="6" name="Footer Placeholder 5"/>
          <p:cNvSpPr>
            <a:spLocks noGrp="1"/>
          </p:cNvSpPr>
          <p:nvPr>
            <p:ph type="ftr" sz="quarter" idx="11"/>
          </p:nvPr>
        </p:nvSpPr>
        <p:spPr/>
        <p:txBody>
          <a:bodyPr/>
          <a:lstStyle/>
          <a:p>
            <a:endParaRPr lang="en-IE"/>
          </a:p>
        </p:txBody>
      </p:sp>
      <p:sp>
        <p:nvSpPr>
          <p:cNvPr id="7" name="Slide Number Placeholder 6"/>
          <p:cNvSpPr>
            <a:spLocks noGrp="1"/>
          </p:cNvSpPr>
          <p:nvPr>
            <p:ph type="sldNum" sz="quarter" idx="12"/>
          </p:nvPr>
        </p:nvSpPr>
        <p:spPr/>
        <p:txBody>
          <a:bodyPr/>
          <a:lstStyle/>
          <a:p>
            <a:fld id="{5127EED3-71AB-4460-BC38-3660FAACEC92}" type="slidenum">
              <a:rPr lang="en-IE" smtClean="0"/>
              <a:pPr/>
              <a:t>‹#›</a:t>
            </a:fld>
            <a:endParaRPr lang="en-IE"/>
          </a:p>
        </p:txBody>
      </p:sp>
    </p:spTree>
    <p:extLst>
      <p:ext uri="{BB962C8B-B14F-4D97-AF65-F5344CB8AC3E}">
        <p14:creationId xmlns:p14="http://schemas.microsoft.com/office/powerpoint/2010/main" val="2925625521"/>
      </p:ext>
    </p:extLst>
  </p:cSld>
  <p:clrMapOvr>
    <a:masterClrMapping/>
  </p:clrMapOvr>
  <mc:AlternateContent xmlns:mc="http://schemas.openxmlformats.org/markup-compatibility/2006" xmlns:p14="http://schemas.microsoft.com/office/powerpoint/2010/main">
    <mc:Choice Requires="p14">
      <p:transition spd="slow" p14:dur="1250" advClick="0" advTm="3000">
        <p14:switch dir="r"/>
      </p:transition>
    </mc:Choice>
    <mc:Fallback xmlns="">
      <p:transition spd="slow" advClick="0" advTm="3000">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IE"/>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8E9BE3E-238E-45E5-BE6D-D81B713BD835}" type="datetimeFigureOut">
              <a:rPr lang="en-IE" smtClean="0"/>
              <a:pPr/>
              <a:t>23/11/2020</a:t>
            </a:fld>
            <a:endParaRPr lang="en-IE"/>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E"/>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127EED3-71AB-4460-BC38-3660FAACEC92}" type="slidenum">
              <a:rPr lang="en-IE" smtClean="0"/>
              <a:pPr/>
              <a:t>‹#›</a:t>
            </a:fld>
            <a:endParaRPr lang="en-IE"/>
          </a:p>
        </p:txBody>
      </p:sp>
    </p:spTree>
    <p:extLst>
      <p:ext uri="{BB962C8B-B14F-4D97-AF65-F5344CB8AC3E}">
        <p14:creationId xmlns:p14="http://schemas.microsoft.com/office/powerpoint/2010/main" val="368675422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250" advClick="0" advTm="3000">
        <p14:switch dir="r"/>
      </p:transition>
    </mc:Choice>
    <mc:Fallback xmlns="">
      <p:transition spd="slow" advClick="0" advTm="300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8" Type="http://schemas.openxmlformats.org/officeDocument/2006/relationships/image" Target="../media/image23.jp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21.png"/><Relationship Id="rId11" Type="http://schemas.openxmlformats.org/officeDocument/2006/relationships/image" Target="../media/image1.jpeg"/><Relationship Id="rId5" Type="http://schemas.openxmlformats.org/officeDocument/2006/relationships/image" Target="../media/image20.png"/><Relationship Id="rId10" Type="http://schemas.openxmlformats.org/officeDocument/2006/relationships/image" Target="../media/image25.png"/><Relationship Id="rId4" Type="http://schemas.openxmlformats.org/officeDocument/2006/relationships/image" Target="../media/image19.png"/><Relationship Id="rId9" Type="http://schemas.openxmlformats.org/officeDocument/2006/relationships/image" Target="../media/image2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hyperlink" Target="mailto:Diversity@garda.ie" TargetMode="External"/><Relationship Id="rId7" Type="http://schemas.openxmlformats.org/officeDocument/2006/relationships/image" Target="../media/image28.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26.jpeg"/><Relationship Id="rId4" Type="http://schemas.openxmlformats.org/officeDocument/2006/relationships/hyperlink" Target="mailto:diversity@garda.ie"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9.PNG"/><Relationship Id="rId1" Type="http://schemas.openxmlformats.org/officeDocument/2006/relationships/slideLayout" Target="../slideLayouts/slideLayout7.xml"/><Relationship Id="rId4" Type="http://schemas.openxmlformats.org/officeDocument/2006/relationships/image" Target="../media/image1.jpeg"/></Relationships>
</file>

<file path=ppt/slides/_rels/slide1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3.jpeg"/><Relationship Id="rId7" Type="http://schemas.openxmlformats.org/officeDocument/2006/relationships/image" Target="../media/image7.jpe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6.jpeg"/><Relationship Id="rId5" Type="http://schemas.openxmlformats.org/officeDocument/2006/relationships/image" Target="../media/image5.jpeg"/><Relationship Id="rId10" Type="http://schemas.openxmlformats.org/officeDocument/2006/relationships/image" Target="../media/image10.jpeg"/><Relationship Id="rId4" Type="http://schemas.openxmlformats.org/officeDocument/2006/relationships/image" Target="../media/image4.jpeg"/><Relationship Id="rId9" Type="http://schemas.openxmlformats.org/officeDocument/2006/relationships/image" Target="../media/image9.jpeg"/></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2.emf"/><Relationship Id="rId1" Type="http://schemas.openxmlformats.org/officeDocument/2006/relationships/slideLayout" Target="../slideLayouts/slideLayout8.xml"/><Relationship Id="rId5" Type="http://schemas.openxmlformats.org/officeDocument/2006/relationships/image" Target="../media/image1.jpe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diagramLayout" Target="../diagrams/layout1.xml"/><Relationship Id="rId7" Type="http://schemas.openxmlformats.org/officeDocument/2006/relationships/image" Target="../media/image15.PN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6303818"/>
            <a:ext cx="12192000" cy="554181"/>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IE" dirty="0" smtClean="0">
                <a:solidFill>
                  <a:srgbClr val="4A66AC">
                    <a:lumMod val="75000"/>
                  </a:srgbClr>
                </a:solidFill>
              </a:rPr>
              <a:t>                                                                                                              Garda National Diversity &amp; Integration Unit</a:t>
            </a:r>
            <a:endParaRPr lang="en-IE" dirty="0">
              <a:solidFill>
                <a:srgbClr val="4A66AC">
                  <a:lumMod val="75000"/>
                </a:srgbClr>
              </a:solidFill>
            </a:endParaRPr>
          </a:p>
        </p:txBody>
      </p:sp>
      <p:pic>
        <p:nvPicPr>
          <p:cNvPr id="6" name="Picture 5" descr="Garda Crest (for presentations)"/>
          <p:cNvPicPr/>
          <p:nvPr/>
        </p:nvPicPr>
        <p:blipFill>
          <a:blip r:embed="rId2" cstate="print">
            <a:clrChange>
              <a:clrFrom>
                <a:srgbClr val="FFFFFF"/>
              </a:clrFrom>
              <a:clrTo>
                <a:srgbClr val="FFFFFF">
                  <a:alpha val="0"/>
                </a:srgbClr>
              </a:clrTo>
            </a:clrChange>
          </a:blip>
          <a:srcRect/>
          <a:stretch>
            <a:fillRect/>
          </a:stretch>
        </p:blipFill>
        <p:spPr bwMode="auto">
          <a:xfrm>
            <a:off x="11500759" y="6287945"/>
            <a:ext cx="691241" cy="570055"/>
          </a:xfrm>
          <a:prstGeom prst="rect">
            <a:avLst/>
          </a:prstGeom>
          <a:noFill/>
          <a:ln w="9525">
            <a:noFill/>
            <a:miter lim="800000"/>
            <a:headEnd/>
            <a:tailEnd/>
          </a:ln>
        </p:spPr>
      </p:pic>
      <p:sp>
        <p:nvSpPr>
          <p:cNvPr id="3" name="Rounded Rectangle 2"/>
          <p:cNvSpPr/>
          <p:nvPr/>
        </p:nvSpPr>
        <p:spPr>
          <a:xfrm>
            <a:off x="2382982" y="5875337"/>
            <a:ext cx="8660578" cy="9144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pic>
        <p:nvPicPr>
          <p:cNvPr id="11" name="Picture 10"/>
          <p:cNvPicPr/>
          <p:nvPr/>
        </p:nvPicPr>
        <p:blipFill>
          <a:blip r:embed="rId3" cstate="print">
            <a:extLst>
              <a:ext uri="{28A0092B-C50C-407E-A947-70E740481C1C}">
                <a14:useLocalDpi xmlns:a14="http://schemas.microsoft.com/office/drawing/2010/main" val="0"/>
              </a:ext>
            </a:extLst>
          </a:blip>
          <a:stretch>
            <a:fillRect/>
          </a:stretch>
        </p:blipFill>
        <p:spPr>
          <a:xfrm>
            <a:off x="-221375" y="-1488325"/>
            <a:ext cx="12192000" cy="9594376"/>
          </a:xfrm>
          <a:prstGeom prst="rect">
            <a:avLst/>
          </a:prstGeom>
        </p:spPr>
      </p:pic>
      <p:sp>
        <p:nvSpPr>
          <p:cNvPr id="12" name="Rounded Rectangle 11"/>
          <p:cNvSpPr/>
          <p:nvPr/>
        </p:nvSpPr>
        <p:spPr>
          <a:xfrm>
            <a:off x="781257" y="2412590"/>
            <a:ext cx="10186736" cy="1119116"/>
          </a:xfrm>
          <a:prstGeom prst="roundRect">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defTabSz="876300">
              <a:tabLst>
                <a:tab pos="1612900" algn="l"/>
                <a:tab pos="1701800" algn="l"/>
              </a:tabLst>
            </a:pPr>
            <a:endParaRPr lang="en-IE" sz="4800" dirty="0" smtClean="0">
              <a:solidFill>
                <a:srgbClr val="002060"/>
              </a:solidFill>
            </a:endParaRPr>
          </a:p>
          <a:p>
            <a:pPr algn="ctr" defTabSz="876300">
              <a:tabLst>
                <a:tab pos="1612900" algn="l"/>
                <a:tab pos="1701800" algn="l"/>
              </a:tabLst>
            </a:pPr>
            <a:r>
              <a:rPr lang="en-IE" sz="4800" dirty="0" smtClean="0">
                <a:solidFill>
                  <a:srgbClr val="002060"/>
                </a:solidFill>
              </a:rPr>
              <a:t>An </a:t>
            </a:r>
            <a:r>
              <a:rPr lang="en-IE" sz="4400" dirty="0" smtClean="0">
                <a:solidFill>
                  <a:srgbClr val="002060"/>
                </a:solidFill>
              </a:rPr>
              <a:t>Garda Síochána</a:t>
            </a:r>
          </a:p>
          <a:p>
            <a:pPr algn="ctr" defTabSz="876300">
              <a:tabLst>
                <a:tab pos="1612900" algn="l"/>
                <a:tab pos="1701800" algn="l"/>
              </a:tabLst>
            </a:pPr>
            <a:endParaRPr lang="en-IE" sz="4400" dirty="0" smtClean="0">
              <a:solidFill>
                <a:srgbClr val="002060"/>
              </a:solidFill>
            </a:endParaRPr>
          </a:p>
          <a:p>
            <a:pPr algn="ctr" defTabSz="876300">
              <a:tabLst>
                <a:tab pos="1612900" algn="l"/>
                <a:tab pos="1701800" algn="l"/>
              </a:tabLst>
            </a:pPr>
            <a:r>
              <a:rPr lang="en-IE" sz="5400" dirty="0">
                <a:solidFill>
                  <a:srgbClr val="002060"/>
                </a:solidFill>
              </a:rPr>
              <a:t>Council of Europe </a:t>
            </a:r>
            <a:endParaRPr lang="en-IE" sz="5400" dirty="0" smtClean="0">
              <a:solidFill>
                <a:srgbClr val="002060"/>
              </a:solidFill>
            </a:endParaRPr>
          </a:p>
          <a:p>
            <a:pPr algn="ctr" defTabSz="876300">
              <a:tabLst>
                <a:tab pos="1612900" algn="l"/>
                <a:tab pos="1701800" algn="l"/>
              </a:tabLst>
            </a:pPr>
            <a:r>
              <a:rPr lang="en-IE" sz="5400" dirty="0" smtClean="0">
                <a:solidFill>
                  <a:srgbClr val="002060"/>
                </a:solidFill>
              </a:rPr>
              <a:t>Presentation</a:t>
            </a:r>
            <a:endParaRPr lang="en-IE" sz="5400" dirty="0">
              <a:solidFill>
                <a:srgbClr val="002060"/>
              </a:solidFill>
            </a:endParaRPr>
          </a:p>
          <a:p>
            <a:pPr algn="ctr" defTabSz="876300">
              <a:tabLst>
                <a:tab pos="1612900" algn="l"/>
                <a:tab pos="1701800" algn="l"/>
              </a:tabLst>
            </a:pPr>
            <a:endParaRPr lang="en-IE" sz="3200" dirty="0" smtClean="0">
              <a:solidFill>
                <a:srgbClr val="002060"/>
              </a:solidFill>
            </a:endParaRPr>
          </a:p>
          <a:p>
            <a:pPr algn="ctr" defTabSz="876300">
              <a:tabLst>
                <a:tab pos="1612900" algn="l"/>
                <a:tab pos="1701800" algn="l"/>
              </a:tabLst>
            </a:pPr>
            <a:r>
              <a:rPr lang="en-IE" sz="3200" dirty="0" smtClean="0">
                <a:solidFill>
                  <a:srgbClr val="002060"/>
                </a:solidFill>
              </a:rPr>
              <a:t>Sergeant Dermot Delaney</a:t>
            </a:r>
          </a:p>
          <a:p>
            <a:pPr algn="ctr" defTabSz="876300">
              <a:tabLst>
                <a:tab pos="1612900" algn="l"/>
                <a:tab pos="1701800" algn="l"/>
              </a:tabLst>
            </a:pPr>
            <a:r>
              <a:rPr lang="en-IE" sz="3200" dirty="0" smtClean="0">
                <a:solidFill>
                  <a:srgbClr val="002060"/>
                </a:solidFill>
              </a:rPr>
              <a:t>Sergeant Geraldine Greene </a:t>
            </a:r>
            <a:endParaRPr lang="en-IE" sz="3200" dirty="0">
              <a:solidFill>
                <a:srgbClr val="002060"/>
              </a:solidFill>
            </a:endParaRPr>
          </a:p>
        </p:txBody>
      </p:sp>
      <p:sp>
        <p:nvSpPr>
          <p:cNvPr id="13" name="Rounded Rectangle 12"/>
          <p:cNvSpPr/>
          <p:nvPr/>
        </p:nvSpPr>
        <p:spPr>
          <a:xfrm>
            <a:off x="3106002" y="5403538"/>
            <a:ext cx="6209732" cy="807073"/>
          </a:xfrm>
          <a:prstGeom prst="roundRect">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defTabSz="876300">
              <a:tabLst>
                <a:tab pos="1612900" algn="l"/>
                <a:tab pos="1701800" algn="l"/>
              </a:tabLst>
            </a:pPr>
            <a:endParaRPr lang="en-IE" sz="3200" dirty="0" smtClean="0">
              <a:solidFill>
                <a:srgbClr val="002060"/>
              </a:solidFill>
            </a:endParaRPr>
          </a:p>
          <a:p>
            <a:pPr algn="ctr" defTabSz="876300">
              <a:tabLst>
                <a:tab pos="1612900" algn="l"/>
                <a:tab pos="1701800" algn="l"/>
              </a:tabLst>
            </a:pPr>
            <a:r>
              <a:rPr lang="en-IE" sz="3200" dirty="0" smtClean="0">
                <a:solidFill>
                  <a:srgbClr val="002060"/>
                </a:solidFill>
              </a:rPr>
              <a:t>24</a:t>
            </a:r>
            <a:r>
              <a:rPr lang="en-IE" sz="3200" baseline="30000" dirty="0" smtClean="0">
                <a:solidFill>
                  <a:srgbClr val="002060"/>
                </a:solidFill>
              </a:rPr>
              <a:t>th</a:t>
            </a:r>
            <a:r>
              <a:rPr lang="en-IE" sz="3200" dirty="0" smtClean="0">
                <a:solidFill>
                  <a:srgbClr val="002060"/>
                </a:solidFill>
              </a:rPr>
              <a:t> November 2020</a:t>
            </a:r>
            <a:endParaRPr lang="en-IE" sz="3200" dirty="0">
              <a:solidFill>
                <a:srgbClr val="002060"/>
              </a:solidFill>
            </a:endParaRPr>
          </a:p>
        </p:txBody>
      </p:sp>
      <p:pic>
        <p:nvPicPr>
          <p:cNvPr id="14" name="Picture 13" descr="Garda Crest (for presentations)"/>
          <p:cNvPicPr/>
          <p:nvPr/>
        </p:nvPicPr>
        <p:blipFill>
          <a:blip r:embed="rId2" cstate="print">
            <a:clrChange>
              <a:clrFrom>
                <a:srgbClr val="FFFFFF"/>
              </a:clrFrom>
              <a:clrTo>
                <a:srgbClr val="FFFFFF">
                  <a:alpha val="0"/>
                </a:srgbClr>
              </a:clrTo>
            </a:clrChange>
          </a:blip>
          <a:srcRect/>
          <a:stretch>
            <a:fillRect/>
          </a:stretch>
        </p:blipFill>
        <p:spPr bwMode="auto">
          <a:xfrm>
            <a:off x="5241165" y="137924"/>
            <a:ext cx="1266920" cy="1207975"/>
          </a:xfrm>
          <a:prstGeom prst="rect">
            <a:avLst/>
          </a:prstGeom>
          <a:noFill/>
          <a:ln w="9525">
            <a:noFill/>
            <a:miter lim="800000"/>
            <a:headEnd/>
            <a:tailEnd/>
          </a:ln>
        </p:spPr>
      </p:pic>
    </p:spTree>
    <p:extLst>
      <p:ext uri="{BB962C8B-B14F-4D97-AF65-F5344CB8AC3E}">
        <p14:creationId xmlns:p14="http://schemas.microsoft.com/office/powerpoint/2010/main" val="3364002329"/>
      </p:ext>
    </p:extLst>
  </p:cSld>
  <p:clrMapOvr>
    <a:masterClrMapping/>
  </p:clrMapOvr>
  <p:transition spd="slow" advClick="0">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6246382"/>
            <a:ext cx="12192000" cy="637309"/>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endParaRPr lang="en-IE" sz="2400" b="1" dirty="0">
              <a:solidFill>
                <a:srgbClr val="4A66AC">
                  <a:lumMod val="75000"/>
                </a:srgbClr>
              </a:solidFill>
            </a:endParaRPr>
          </a:p>
        </p:txBody>
      </p:sp>
      <p:pic>
        <p:nvPicPr>
          <p:cNvPr id="6" name="Picture 5" descr="Garda Crest (for presentations)"/>
          <p:cNvPicPr/>
          <p:nvPr/>
        </p:nvPicPr>
        <p:blipFill>
          <a:blip r:embed="rId2" cstate="print">
            <a:clrChange>
              <a:clrFrom>
                <a:srgbClr val="FFFFFF"/>
              </a:clrFrom>
              <a:clrTo>
                <a:srgbClr val="FFFFFF">
                  <a:alpha val="0"/>
                </a:srgbClr>
              </a:clrTo>
            </a:clrChange>
          </a:blip>
          <a:srcRect/>
          <a:stretch>
            <a:fillRect/>
          </a:stretch>
        </p:blipFill>
        <p:spPr bwMode="auto">
          <a:xfrm>
            <a:off x="11237524" y="6246382"/>
            <a:ext cx="760514" cy="611618"/>
          </a:xfrm>
          <a:prstGeom prst="rect">
            <a:avLst/>
          </a:prstGeom>
          <a:noFill/>
          <a:ln w="9525">
            <a:noFill/>
            <a:miter lim="800000"/>
            <a:headEnd/>
            <a:tailEnd/>
          </a:ln>
        </p:spPr>
      </p:pic>
      <p:sp>
        <p:nvSpPr>
          <p:cNvPr id="3" name="Rounded Rectangle 2"/>
          <p:cNvSpPr/>
          <p:nvPr/>
        </p:nvSpPr>
        <p:spPr>
          <a:xfrm>
            <a:off x="3255818" y="6192981"/>
            <a:ext cx="8063346" cy="596755"/>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IE" sz="2400" b="1" dirty="0" smtClean="0">
              <a:solidFill>
                <a:srgbClr val="4A66AC">
                  <a:lumMod val="75000"/>
                </a:srgbClr>
              </a:solidFill>
            </a:endParaRPr>
          </a:p>
          <a:p>
            <a:pPr lvl="0" algn="ctr"/>
            <a:r>
              <a:rPr lang="en-IE" dirty="0" smtClean="0">
                <a:solidFill>
                  <a:srgbClr val="4A66AC">
                    <a:lumMod val="75000"/>
                  </a:srgbClr>
                </a:solidFill>
              </a:rPr>
              <a:t>                                                      Garda </a:t>
            </a:r>
            <a:r>
              <a:rPr lang="en-IE" dirty="0">
                <a:solidFill>
                  <a:srgbClr val="4A66AC">
                    <a:lumMod val="75000"/>
                  </a:srgbClr>
                </a:solidFill>
              </a:rPr>
              <a:t>National </a:t>
            </a:r>
            <a:r>
              <a:rPr lang="en-IE" dirty="0" smtClean="0">
                <a:solidFill>
                  <a:srgbClr val="4A66AC">
                    <a:lumMod val="75000"/>
                  </a:srgbClr>
                </a:solidFill>
              </a:rPr>
              <a:t>Diversity &amp; Integration Unit</a:t>
            </a:r>
            <a:endParaRPr lang="en-IE" dirty="0">
              <a:solidFill>
                <a:srgbClr val="4A66AC">
                  <a:lumMod val="75000"/>
                </a:srgbClr>
              </a:solidFill>
            </a:endParaRPr>
          </a:p>
          <a:p>
            <a:pPr algn="ctr"/>
            <a:endParaRPr lang="en-IE" dirty="0"/>
          </a:p>
        </p:txBody>
      </p:sp>
      <p:sp>
        <p:nvSpPr>
          <p:cNvPr id="8" name="Rounded Rectangle 7"/>
          <p:cNvSpPr/>
          <p:nvPr/>
        </p:nvSpPr>
        <p:spPr>
          <a:xfrm>
            <a:off x="450376" y="1906859"/>
            <a:ext cx="10523911" cy="3958681"/>
          </a:xfrm>
          <a:prstGeom prst="roundRect">
            <a:avLst/>
          </a:prstGeom>
          <a:solidFill>
            <a:srgbClr val="002060"/>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342900" indent="-342900">
              <a:buFont typeface="Arial" panose="020B0604020202020204" pitchFamily="34" charset="0"/>
              <a:buChar char="•"/>
            </a:pPr>
            <a:r>
              <a:rPr lang="en-IE" sz="3200" dirty="0" smtClean="0"/>
              <a:t>Specially trained Gardaí in every Garda division</a:t>
            </a:r>
          </a:p>
          <a:p>
            <a:pPr marL="342900" indent="-342900">
              <a:buFont typeface="Arial" panose="020B0604020202020204" pitchFamily="34" charset="0"/>
              <a:buChar char="•"/>
            </a:pPr>
            <a:r>
              <a:rPr lang="en-IE" sz="3200" dirty="0" smtClean="0"/>
              <a:t>Deal with all minority / diverse groups</a:t>
            </a:r>
          </a:p>
          <a:p>
            <a:pPr marL="342900" indent="-342900">
              <a:buFont typeface="Arial" panose="020B0604020202020204" pitchFamily="34" charset="0"/>
              <a:buChar char="•"/>
            </a:pPr>
            <a:r>
              <a:rPr lang="en-IE" sz="3200" dirty="0" smtClean="0"/>
              <a:t>Facilitate access to Garda services</a:t>
            </a:r>
          </a:p>
          <a:p>
            <a:pPr marL="342900" indent="-342900">
              <a:buFont typeface="Arial" panose="020B0604020202020204" pitchFamily="34" charset="0"/>
              <a:buChar char="•"/>
            </a:pPr>
            <a:r>
              <a:rPr lang="en-IE" sz="3200" dirty="0" smtClean="0"/>
              <a:t>Help to build </a:t>
            </a:r>
            <a:r>
              <a:rPr lang="en-IE" sz="3200" dirty="0"/>
              <a:t>trust and </a:t>
            </a:r>
            <a:r>
              <a:rPr lang="en-IE" sz="3200" dirty="0" smtClean="0"/>
              <a:t>confidence</a:t>
            </a:r>
          </a:p>
          <a:p>
            <a:pPr marL="342900" indent="-342900">
              <a:buFont typeface="Arial" panose="020B0604020202020204" pitchFamily="34" charset="0"/>
              <a:buChar char="•"/>
            </a:pPr>
            <a:r>
              <a:rPr lang="en-IE" sz="3200" dirty="0" smtClean="0"/>
              <a:t>Provide additional support to victims of Hate Crime</a:t>
            </a:r>
          </a:p>
        </p:txBody>
      </p:sp>
      <p:sp>
        <p:nvSpPr>
          <p:cNvPr id="18" name="Title 1"/>
          <p:cNvSpPr txBox="1">
            <a:spLocks/>
          </p:cNvSpPr>
          <p:nvPr/>
        </p:nvSpPr>
        <p:spPr>
          <a:xfrm>
            <a:off x="0" y="502276"/>
            <a:ext cx="12192000" cy="560980"/>
          </a:xfrm>
          <a:prstGeom prst="rect">
            <a:avLst/>
          </a:prstGeom>
          <a:solidFill>
            <a:srgbClr val="002060"/>
          </a:solidFill>
        </p:spPr>
        <p:txBody>
          <a:bodyPr>
            <a:normAutofit fontScale="92500" lnSpcReduction="20000"/>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IE" sz="4400" b="1" i="0" u="none" strike="noStrike" kern="1200" cap="none" spc="0" normalizeH="0" baseline="0" noProof="0" dirty="0" smtClean="0">
                <a:ln>
                  <a:noFill/>
                </a:ln>
                <a:solidFill>
                  <a:schemeClr val="tx1"/>
                </a:solidFill>
                <a:effectLst/>
                <a:uLnTx/>
                <a:uFillTx/>
                <a:latin typeface="+mj-lt"/>
                <a:ea typeface="+mj-ea"/>
                <a:cs typeface="+mj-cs"/>
              </a:rPr>
              <a:t>	</a:t>
            </a:r>
            <a:r>
              <a:rPr kumimoji="0" lang="en-IE" sz="3500" b="1" i="0" u="none" strike="noStrike" kern="1200" cap="none" spc="0" normalizeH="0" baseline="0" noProof="0" dirty="0" smtClean="0">
                <a:ln>
                  <a:noFill/>
                </a:ln>
                <a:solidFill>
                  <a:schemeClr val="bg1"/>
                </a:solidFill>
                <a:effectLst/>
                <a:uLnTx/>
                <a:uFillTx/>
                <a:latin typeface="+mj-lt"/>
                <a:ea typeface="+mj-ea"/>
                <a:cs typeface="+mj-cs"/>
              </a:rPr>
              <a:t>Garda Diversity Officers (GDOs)</a:t>
            </a:r>
            <a:endParaRPr kumimoji="0" lang="en-IE" sz="3500" b="1" i="0" u="none" strike="noStrike" kern="1200" cap="none" spc="0" normalizeH="0" baseline="0" noProof="0" dirty="0">
              <a:ln>
                <a:noFill/>
              </a:ln>
              <a:solidFill>
                <a:schemeClr val="bg1"/>
              </a:solidFill>
              <a:effectLst/>
              <a:uLnTx/>
              <a:uFillTx/>
              <a:latin typeface="+mj-lt"/>
              <a:ea typeface="+mj-ea"/>
              <a:cs typeface="+mj-cs"/>
            </a:endParaRPr>
          </a:p>
        </p:txBody>
      </p:sp>
      <p:pic>
        <p:nvPicPr>
          <p:cNvPr id="10" name="Picture 9">
            <a:extLst>
              <a:ext uri="{FF2B5EF4-FFF2-40B4-BE49-F238E27FC236}">
                <a16:creationId xmlns:a16="http://schemas.microsoft.com/office/drawing/2014/main" id="{DF593447-9871-4F00-835F-D7B23572C17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5737" b="2517"/>
          <a:stretch/>
        </p:blipFill>
        <p:spPr>
          <a:xfrm>
            <a:off x="8924467" y="126110"/>
            <a:ext cx="3120176" cy="1702690"/>
          </a:xfrm>
          <a:prstGeom prst="rect">
            <a:avLst/>
          </a:prstGeom>
        </p:spPr>
      </p:pic>
    </p:spTree>
    <p:extLst>
      <p:ext uri="{BB962C8B-B14F-4D97-AF65-F5344CB8AC3E}">
        <p14:creationId xmlns:p14="http://schemas.microsoft.com/office/powerpoint/2010/main" val="3364002329"/>
      </p:ext>
    </p:extLst>
  </p:cSld>
  <p:clrMapOvr>
    <a:masterClrMapping/>
  </p:clrMapOvr>
  <p:transition spd="slow" advClick="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2000" fill="hold"/>
                                        <p:tgtEl>
                                          <p:spTgt spid="18"/>
                                        </p:tgtEl>
                                        <p:attrNameLst>
                                          <p:attrName>ppt_w</p:attrName>
                                        </p:attrNameLst>
                                      </p:cBhvr>
                                      <p:tavLst>
                                        <p:tav tm="0">
                                          <p:val>
                                            <p:strVal val="#ppt_w*0.70"/>
                                          </p:val>
                                        </p:tav>
                                        <p:tav tm="100000">
                                          <p:val>
                                            <p:strVal val="#ppt_w"/>
                                          </p:val>
                                        </p:tav>
                                      </p:tavLst>
                                    </p:anim>
                                    <p:anim calcmode="lin" valueType="num">
                                      <p:cBhvr>
                                        <p:cTn id="8" dur="2000" fill="hold"/>
                                        <p:tgtEl>
                                          <p:spTgt spid="18"/>
                                        </p:tgtEl>
                                        <p:attrNameLst>
                                          <p:attrName>ppt_h</p:attrName>
                                        </p:attrNameLst>
                                      </p:cBhvr>
                                      <p:tavLst>
                                        <p:tav tm="0">
                                          <p:val>
                                            <p:strVal val="#ppt_h"/>
                                          </p:val>
                                        </p:tav>
                                        <p:tav tm="100000">
                                          <p:val>
                                            <p:strVal val="#ppt_h"/>
                                          </p:val>
                                        </p:tav>
                                      </p:tavLst>
                                    </p:anim>
                                    <p:animEffect transition="in" filter="fade">
                                      <p:cBhvr>
                                        <p:cTn id="9"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p:cNvSpPr/>
          <p:nvPr/>
        </p:nvSpPr>
        <p:spPr>
          <a:xfrm>
            <a:off x="450376" y="2171949"/>
            <a:ext cx="10523911" cy="3306825"/>
          </a:xfrm>
          <a:prstGeom prst="roundRect">
            <a:avLst/>
          </a:prstGeom>
          <a:solidFill>
            <a:srgbClr val="002060"/>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342900" indent="-342900">
              <a:buFont typeface="Arial" panose="020B0604020202020204" pitchFamily="34" charset="0"/>
              <a:buChar char="•"/>
            </a:pPr>
            <a:r>
              <a:rPr lang="en-IE" sz="3200" dirty="0" smtClean="0"/>
              <a:t>Established to monitor and review the implementation of the Diversity and Integration Strategy 2019-2021</a:t>
            </a:r>
          </a:p>
          <a:p>
            <a:pPr marL="342900" indent="-342900">
              <a:buFont typeface="Arial" panose="020B0604020202020204" pitchFamily="34" charset="0"/>
              <a:buChar char="•"/>
            </a:pPr>
            <a:r>
              <a:rPr lang="en-IE" sz="3200" dirty="0" smtClean="0"/>
              <a:t>Made up of representatives from all diverse / minority groups and victim support</a:t>
            </a:r>
          </a:p>
          <a:p>
            <a:pPr marL="342900" indent="-342900">
              <a:buFont typeface="Arial" panose="020B0604020202020204" pitchFamily="34" charset="0"/>
              <a:buChar char="•"/>
            </a:pPr>
            <a:r>
              <a:rPr lang="en-IE" sz="3200" dirty="0" smtClean="0"/>
              <a:t>Communication mechanism </a:t>
            </a:r>
          </a:p>
        </p:txBody>
      </p:sp>
      <p:sp>
        <p:nvSpPr>
          <p:cNvPr id="18" name="Title 1"/>
          <p:cNvSpPr txBox="1">
            <a:spLocks/>
          </p:cNvSpPr>
          <p:nvPr/>
        </p:nvSpPr>
        <p:spPr>
          <a:xfrm>
            <a:off x="0" y="502276"/>
            <a:ext cx="12192000" cy="560980"/>
          </a:xfrm>
          <a:prstGeom prst="rect">
            <a:avLst/>
          </a:prstGeom>
          <a:solidFill>
            <a:srgbClr val="002060"/>
          </a:solidFill>
        </p:spPr>
        <p:txBody>
          <a:bodyPr>
            <a:normAutofit fontScale="92500" lnSpcReduction="20000"/>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IE" sz="4400" b="1" i="0" u="none" strike="noStrike" kern="1200" cap="none" spc="0" normalizeH="0" baseline="0" noProof="0" dirty="0" smtClean="0">
                <a:ln>
                  <a:noFill/>
                </a:ln>
                <a:solidFill>
                  <a:schemeClr val="tx1"/>
                </a:solidFill>
                <a:effectLst/>
                <a:uLnTx/>
                <a:uFillTx/>
                <a:latin typeface="+mj-lt"/>
                <a:ea typeface="+mj-ea"/>
                <a:cs typeface="+mj-cs"/>
              </a:rPr>
              <a:t>	</a:t>
            </a:r>
            <a:r>
              <a:rPr kumimoji="0" lang="en-IE" sz="3500" b="1" i="0" u="none" strike="noStrike" kern="1200" cap="none" spc="0" normalizeH="0" baseline="0" noProof="0" dirty="0" smtClean="0">
                <a:ln>
                  <a:noFill/>
                </a:ln>
                <a:solidFill>
                  <a:schemeClr val="bg1"/>
                </a:solidFill>
                <a:effectLst/>
                <a:uLnTx/>
                <a:uFillTx/>
                <a:latin typeface="+mj-lt"/>
                <a:ea typeface="+mj-ea"/>
                <a:cs typeface="+mj-cs"/>
              </a:rPr>
              <a:t>Garda National</a:t>
            </a:r>
            <a:r>
              <a:rPr kumimoji="0" lang="en-IE" sz="3500" b="1" i="0" u="none" strike="noStrike" kern="1200" cap="none" spc="0" normalizeH="0" noProof="0" dirty="0" smtClean="0">
                <a:ln>
                  <a:noFill/>
                </a:ln>
                <a:solidFill>
                  <a:schemeClr val="bg1"/>
                </a:solidFill>
                <a:effectLst/>
                <a:uLnTx/>
                <a:uFillTx/>
                <a:latin typeface="+mj-lt"/>
                <a:ea typeface="+mj-ea"/>
                <a:cs typeface="+mj-cs"/>
              </a:rPr>
              <a:t> Diversity Forum</a:t>
            </a:r>
            <a:endParaRPr kumimoji="0" lang="en-IE" sz="3500" b="1" i="0" u="none" strike="noStrike" kern="1200" cap="none" spc="0" normalizeH="0" baseline="0" noProof="0" dirty="0">
              <a:ln>
                <a:noFill/>
              </a:ln>
              <a:solidFill>
                <a:schemeClr val="bg1"/>
              </a:solidFill>
              <a:effectLst/>
              <a:uLnTx/>
              <a:uFillTx/>
              <a:latin typeface="+mj-lt"/>
              <a:ea typeface="+mj-ea"/>
              <a:cs typeface="+mj-cs"/>
            </a:endParaRPr>
          </a:p>
        </p:txBody>
      </p:sp>
      <p:pic>
        <p:nvPicPr>
          <p:cNvPr id="9" name="Picture 8"/>
          <p:cNvPicPr/>
          <p:nvPr/>
        </p:nvPicPr>
        <p:blipFill rotWithShape="1">
          <a:blip r:embed="rId2">
            <a:extLst>
              <a:ext uri="{28A0092B-C50C-407E-A947-70E740481C1C}">
                <a14:useLocalDpi xmlns:a14="http://schemas.microsoft.com/office/drawing/2010/main" val="0"/>
              </a:ext>
            </a:extLst>
          </a:blip>
          <a:srcRect t="26667" b="29333"/>
          <a:stretch/>
        </p:blipFill>
        <p:spPr bwMode="auto">
          <a:xfrm>
            <a:off x="6882247" y="5830495"/>
            <a:ext cx="2158999" cy="1002131"/>
          </a:xfrm>
          <a:prstGeom prst="rect">
            <a:avLst/>
          </a:prstGeom>
          <a:ln>
            <a:noFill/>
          </a:ln>
          <a:extLst>
            <a:ext uri="{53640926-AAD7-44D8-BBD7-CCE9431645EC}">
              <a14:shadowObscured xmlns:a14="http://schemas.microsoft.com/office/drawing/2010/main"/>
            </a:ext>
          </a:extLst>
        </p:spPr>
      </p:pic>
      <p:pic>
        <p:nvPicPr>
          <p:cNvPr id="11" name="Picture 10"/>
          <p:cNvPicPr/>
          <p:nvPr/>
        </p:nvPicPr>
        <p:blipFill>
          <a:blip r:embed="rId3">
            <a:extLst>
              <a:ext uri="{28A0092B-C50C-407E-A947-70E740481C1C}">
                <a14:useLocalDpi xmlns:a14="http://schemas.microsoft.com/office/drawing/2010/main" val="0"/>
              </a:ext>
            </a:extLst>
          </a:blip>
          <a:stretch>
            <a:fillRect/>
          </a:stretch>
        </p:blipFill>
        <p:spPr>
          <a:xfrm>
            <a:off x="2249715" y="1230548"/>
            <a:ext cx="2036341" cy="802850"/>
          </a:xfrm>
          <a:prstGeom prst="rect">
            <a:avLst/>
          </a:prstGeom>
        </p:spPr>
      </p:pic>
      <p:pic>
        <p:nvPicPr>
          <p:cNvPr id="12" name="Picture 11"/>
          <p:cNvPicPr/>
          <p:nvPr/>
        </p:nvPicPr>
        <p:blipFill>
          <a:blip r:embed="rId4">
            <a:extLst>
              <a:ext uri="{28A0092B-C50C-407E-A947-70E740481C1C}">
                <a14:useLocalDpi xmlns:a14="http://schemas.microsoft.com/office/drawing/2010/main" val="0"/>
              </a:ext>
            </a:extLst>
          </a:blip>
          <a:stretch>
            <a:fillRect/>
          </a:stretch>
        </p:blipFill>
        <p:spPr>
          <a:xfrm>
            <a:off x="8018573" y="1201807"/>
            <a:ext cx="1941830" cy="874726"/>
          </a:xfrm>
          <a:prstGeom prst="rect">
            <a:avLst/>
          </a:prstGeom>
        </p:spPr>
      </p:pic>
      <p:pic>
        <p:nvPicPr>
          <p:cNvPr id="13" name="Picture 12"/>
          <p:cNvPicPr/>
          <p:nvPr/>
        </p:nvPicPr>
        <p:blipFill>
          <a:blip r:embed="rId5" cstate="print">
            <a:extLst>
              <a:ext uri="{28A0092B-C50C-407E-A947-70E740481C1C}">
                <a14:useLocalDpi xmlns:a14="http://schemas.microsoft.com/office/drawing/2010/main" val="0"/>
              </a:ext>
            </a:extLst>
          </a:blip>
          <a:stretch>
            <a:fillRect/>
          </a:stretch>
        </p:blipFill>
        <p:spPr>
          <a:xfrm>
            <a:off x="9602069" y="5617325"/>
            <a:ext cx="2589931" cy="1215156"/>
          </a:xfrm>
          <a:prstGeom prst="rect">
            <a:avLst/>
          </a:prstGeom>
        </p:spPr>
      </p:pic>
      <p:pic>
        <p:nvPicPr>
          <p:cNvPr id="14" name="Picture 13"/>
          <p:cNvPicPr/>
          <p:nvPr/>
        </p:nvPicPr>
        <p:blipFill>
          <a:blip r:embed="rId6">
            <a:extLst>
              <a:ext uri="{28A0092B-C50C-407E-A947-70E740481C1C}">
                <a14:useLocalDpi xmlns:a14="http://schemas.microsoft.com/office/drawing/2010/main" val="0"/>
              </a:ext>
            </a:extLst>
          </a:blip>
          <a:stretch>
            <a:fillRect/>
          </a:stretch>
        </p:blipFill>
        <p:spPr>
          <a:xfrm>
            <a:off x="52237" y="5936289"/>
            <a:ext cx="2672969" cy="896192"/>
          </a:xfrm>
          <a:prstGeom prst="rect">
            <a:avLst/>
          </a:prstGeom>
        </p:spPr>
      </p:pic>
      <p:pic>
        <p:nvPicPr>
          <p:cNvPr id="15" name="Picture 14"/>
          <p:cNvPicPr/>
          <p:nvPr/>
        </p:nvPicPr>
        <p:blipFill rotWithShape="1">
          <a:blip r:embed="rId7">
            <a:extLst>
              <a:ext uri="{28A0092B-C50C-407E-A947-70E740481C1C}">
                <a14:useLocalDpi xmlns:a14="http://schemas.microsoft.com/office/drawing/2010/main" val="0"/>
              </a:ext>
            </a:extLst>
          </a:blip>
          <a:srcRect l="13946" r="12960"/>
          <a:stretch/>
        </p:blipFill>
        <p:spPr bwMode="auto">
          <a:xfrm>
            <a:off x="4993756" y="5810437"/>
            <a:ext cx="1644596" cy="1077147"/>
          </a:xfrm>
          <a:prstGeom prst="rect">
            <a:avLst/>
          </a:prstGeom>
          <a:ln>
            <a:noFill/>
          </a:ln>
          <a:extLst>
            <a:ext uri="{53640926-AAD7-44D8-BBD7-CCE9431645EC}">
              <a14:shadowObscured xmlns:a14="http://schemas.microsoft.com/office/drawing/2010/main"/>
            </a:ext>
          </a:extLst>
        </p:spPr>
      </p:pic>
      <p:pic>
        <p:nvPicPr>
          <p:cNvPr id="16" name="Picture 15"/>
          <p:cNvPicPr/>
          <p:nvPr/>
        </p:nvPicPr>
        <p:blipFill>
          <a:blip r:embed="rId8">
            <a:extLst>
              <a:ext uri="{28A0092B-C50C-407E-A947-70E740481C1C}">
                <a14:useLocalDpi xmlns:a14="http://schemas.microsoft.com/office/drawing/2010/main" val="0"/>
              </a:ext>
            </a:extLst>
          </a:blip>
          <a:stretch>
            <a:fillRect/>
          </a:stretch>
        </p:blipFill>
        <p:spPr>
          <a:xfrm>
            <a:off x="2931879" y="5842088"/>
            <a:ext cx="1659683" cy="1084593"/>
          </a:xfrm>
          <a:prstGeom prst="rect">
            <a:avLst/>
          </a:prstGeom>
        </p:spPr>
      </p:pic>
      <p:pic>
        <p:nvPicPr>
          <p:cNvPr id="17" name="Picture 16"/>
          <p:cNvPicPr/>
          <p:nvPr/>
        </p:nvPicPr>
        <p:blipFill rotWithShape="1">
          <a:blip r:embed="rId9">
            <a:extLst>
              <a:ext uri="{28A0092B-C50C-407E-A947-70E740481C1C}">
                <a14:useLocalDpi xmlns:a14="http://schemas.microsoft.com/office/drawing/2010/main" val="0"/>
              </a:ext>
            </a:extLst>
          </a:blip>
          <a:srcRect t="30874" b="29759"/>
          <a:stretch/>
        </p:blipFill>
        <p:spPr bwMode="auto">
          <a:xfrm>
            <a:off x="4912133" y="1156634"/>
            <a:ext cx="2233897" cy="927687"/>
          </a:xfrm>
          <a:prstGeom prst="rect">
            <a:avLst/>
          </a:prstGeom>
          <a:ln>
            <a:noFill/>
          </a:ln>
          <a:extLst>
            <a:ext uri="{53640926-AAD7-44D8-BBD7-CCE9431645EC}">
              <a14:shadowObscured xmlns:a14="http://schemas.microsoft.com/office/drawing/2010/main"/>
            </a:ext>
          </a:extLst>
        </p:spPr>
      </p:pic>
      <p:pic>
        <p:nvPicPr>
          <p:cNvPr id="19" name="Picture 18"/>
          <p:cNvPicPr/>
          <p:nvPr/>
        </p:nvPicPr>
        <p:blipFill rotWithShape="1">
          <a:blip r:embed="rId10">
            <a:extLst>
              <a:ext uri="{28A0092B-C50C-407E-A947-70E740481C1C}">
                <a14:useLocalDpi xmlns:a14="http://schemas.microsoft.com/office/drawing/2010/main" val="0"/>
              </a:ext>
            </a:extLst>
          </a:blip>
          <a:srcRect r="65000"/>
          <a:stretch/>
        </p:blipFill>
        <p:spPr bwMode="auto">
          <a:xfrm>
            <a:off x="10974287" y="1075074"/>
            <a:ext cx="1069188" cy="1278720"/>
          </a:xfrm>
          <a:prstGeom prst="rect">
            <a:avLst/>
          </a:prstGeom>
          <a:ln>
            <a:noFill/>
          </a:ln>
          <a:extLst>
            <a:ext uri="{53640926-AAD7-44D8-BBD7-CCE9431645EC}">
              <a14:shadowObscured xmlns:a14="http://schemas.microsoft.com/office/drawing/2010/main"/>
            </a:ext>
          </a:extLst>
        </p:spPr>
      </p:pic>
      <p:pic>
        <p:nvPicPr>
          <p:cNvPr id="20" name="Picture 19" descr="Garda Crest (for presentations)"/>
          <p:cNvPicPr/>
          <p:nvPr/>
        </p:nvPicPr>
        <p:blipFill>
          <a:blip r:embed="rId11" cstate="print">
            <a:clrChange>
              <a:clrFrom>
                <a:srgbClr val="FFFFFF"/>
              </a:clrFrom>
              <a:clrTo>
                <a:srgbClr val="FFFFFF">
                  <a:alpha val="0"/>
                </a:srgbClr>
              </a:clrTo>
            </a:clrChange>
          </a:blip>
          <a:srcRect/>
          <a:stretch>
            <a:fillRect/>
          </a:stretch>
        </p:blipFill>
        <p:spPr bwMode="auto">
          <a:xfrm>
            <a:off x="450376" y="1056640"/>
            <a:ext cx="1173262" cy="1088585"/>
          </a:xfrm>
          <a:prstGeom prst="rect">
            <a:avLst/>
          </a:prstGeom>
          <a:noFill/>
          <a:ln w="9525">
            <a:noFill/>
            <a:miter lim="800000"/>
            <a:headEnd/>
            <a:tailEnd/>
          </a:ln>
        </p:spPr>
      </p:pic>
    </p:spTree>
    <p:extLst>
      <p:ext uri="{BB962C8B-B14F-4D97-AF65-F5344CB8AC3E}">
        <p14:creationId xmlns:p14="http://schemas.microsoft.com/office/powerpoint/2010/main" val="413798077"/>
      </p:ext>
    </p:extLst>
  </p:cSld>
  <p:clrMapOvr>
    <a:masterClrMapping/>
  </p:clrMapOvr>
  <p:transition spd="slow" advClick="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2000" fill="hold"/>
                                        <p:tgtEl>
                                          <p:spTgt spid="18"/>
                                        </p:tgtEl>
                                        <p:attrNameLst>
                                          <p:attrName>ppt_w</p:attrName>
                                        </p:attrNameLst>
                                      </p:cBhvr>
                                      <p:tavLst>
                                        <p:tav tm="0">
                                          <p:val>
                                            <p:strVal val="#ppt_w*0.70"/>
                                          </p:val>
                                        </p:tav>
                                        <p:tav tm="100000">
                                          <p:val>
                                            <p:strVal val="#ppt_w"/>
                                          </p:val>
                                        </p:tav>
                                      </p:tavLst>
                                    </p:anim>
                                    <p:anim calcmode="lin" valueType="num">
                                      <p:cBhvr>
                                        <p:cTn id="8" dur="2000" fill="hold"/>
                                        <p:tgtEl>
                                          <p:spTgt spid="18"/>
                                        </p:tgtEl>
                                        <p:attrNameLst>
                                          <p:attrName>ppt_h</p:attrName>
                                        </p:attrNameLst>
                                      </p:cBhvr>
                                      <p:tavLst>
                                        <p:tav tm="0">
                                          <p:val>
                                            <p:strVal val="#ppt_h"/>
                                          </p:val>
                                        </p:tav>
                                        <p:tav tm="100000">
                                          <p:val>
                                            <p:strVal val="#ppt_h"/>
                                          </p:val>
                                        </p:tav>
                                      </p:tavLst>
                                    </p:anim>
                                    <p:animEffect transition="in" filter="fade">
                                      <p:cBhvr>
                                        <p:cTn id="9"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78567" y="2518613"/>
            <a:ext cx="10661958" cy="3170099"/>
          </a:xfrm>
          <a:prstGeom prst="rect">
            <a:avLst/>
          </a:prstGeom>
          <a:noFill/>
        </p:spPr>
        <p:txBody>
          <a:bodyPr wrap="none" rtlCol="0">
            <a:spAutoFit/>
          </a:bodyPr>
          <a:lstStyle/>
          <a:p>
            <a:r>
              <a:rPr lang="en-IE" sz="20000" dirty="0" smtClean="0">
                <a:solidFill>
                  <a:schemeClr val="bg1"/>
                </a:solidFill>
              </a:rPr>
              <a:t>Questions</a:t>
            </a:r>
            <a:endParaRPr lang="en-IE" sz="20000" dirty="0">
              <a:solidFill>
                <a:schemeClr val="bg1"/>
              </a:solidFill>
            </a:endParaRPr>
          </a:p>
        </p:txBody>
      </p:sp>
    </p:spTree>
    <p:extLst>
      <p:ext uri="{BB962C8B-B14F-4D97-AF65-F5344CB8AC3E}">
        <p14:creationId xmlns:p14="http://schemas.microsoft.com/office/powerpoint/2010/main" val="3043907244"/>
      </p:ext>
    </p:extLst>
  </p:cSld>
  <p:clrMapOvr>
    <a:masterClrMapping/>
  </p:clrMapOvr>
  <p:transition spd="slow" advClick="0">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F593447-9871-4F00-835F-D7B23572C17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5737" r="13794" b="2517"/>
          <a:stretch/>
        </p:blipFill>
        <p:spPr>
          <a:xfrm>
            <a:off x="0" y="0"/>
            <a:ext cx="12372534" cy="7832092"/>
          </a:xfrm>
          <a:prstGeom prst="rect">
            <a:avLst/>
          </a:prstGeom>
        </p:spPr>
      </p:pic>
      <p:sp>
        <p:nvSpPr>
          <p:cNvPr id="2" name="TextBox 1"/>
          <p:cNvSpPr txBox="1"/>
          <p:nvPr/>
        </p:nvSpPr>
        <p:spPr>
          <a:xfrm>
            <a:off x="978567" y="2518613"/>
            <a:ext cx="10661958" cy="3170099"/>
          </a:xfrm>
          <a:prstGeom prst="rect">
            <a:avLst/>
          </a:prstGeom>
          <a:noFill/>
        </p:spPr>
        <p:txBody>
          <a:bodyPr wrap="none" rtlCol="0">
            <a:spAutoFit/>
          </a:bodyPr>
          <a:lstStyle/>
          <a:p>
            <a:r>
              <a:rPr lang="en-IE" sz="20000" dirty="0" smtClean="0">
                <a:solidFill>
                  <a:schemeClr val="bg1"/>
                </a:solidFill>
              </a:rPr>
              <a:t>Questions</a:t>
            </a:r>
            <a:endParaRPr lang="en-IE" sz="20000" dirty="0">
              <a:solidFill>
                <a:schemeClr val="bg1"/>
              </a:solidFill>
            </a:endParaRPr>
          </a:p>
        </p:txBody>
      </p:sp>
    </p:spTree>
    <p:extLst>
      <p:ext uri="{BB962C8B-B14F-4D97-AF65-F5344CB8AC3E}">
        <p14:creationId xmlns:p14="http://schemas.microsoft.com/office/powerpoint/2010/main" val="3036914190"/>
      </p:ext>
    </p:extLst>
  </p:cSld>
  <p:clrMapOvr>
    <a:masterClrMapping/>
  </p:clrMapOvr>
  <p:transition spd="slow" advClick="0">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6303818"/>
            <a:ext cx="12192000" cy="554181"/>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IE" dirty="0" smtClean="0">
                <a:solidFill>
                  <a:srgbClr val="4A66AC">
                    <a:lumMod val="75000"/>
                  </a:srgbClr>
                </a:solidFill>
              </a:rPr>
              <a:t>                                                                                                              Garda National Diversity &amp; Integration Unit</a:t>
            </a:r>
            <a:endParaRPr lang="en-IE" dirty="0">
              <a:solidFill>
                <a:srgbClr val="4A66AC">
                  <a:lumMod val="75000"/>
                </a:srgbClr>
              </a:solidFill>
            </a:endParaRPr>
          </a:p>
        </p:txBody>
      </p:sp>
      <p:pic>
        <p:nvPicPr>
          <p:cNvPr id="6" name="Picture 5" descr="Garda Crest (for presentations)"/>
          <p:cNvPicPr/>
          <p:nvPr/>
        </p:nvPicPr>
        <p:blipFill>
          <a:blip r:embed="rId2" cstate="print">
            <a:clrChange>
              <a:clrFrom>
                <a:srgbClr val="FFFFFF"/>
              </a:clrFrom>
              <a:clrTo>
                <a:srgbClr val="FFFFFF">
                  <a:alpha val="0"/>
                </a:srgbClr>
              </a:clrTo>
            </a:clrChange>
          </a:blip>
          <a:srcRect/>
          <a:stretch>
            <a:fillRect/>
          </a:stretch>
        </p:blipFill>
        <p:spPr bwMode="auto">
          <a:xfrm>
            <a:off x="11500759" y="6287945"/>
            <a:ext cx="691241" cy="570055"/>
          </a:xfrm>
          <a:prstGeom prst="rect">
            <a:avLst/>
          </a:prstGeom>
          <a:noFill/>
          <a:ln w="9525">
            <a:noFill/>
            <a:miter lim="800000"/>
            <a:headEnd/>
            <a:tailEnd/>
          </a:ln>
        </p:spPr>
      </p:pic>
      <p:sp>
        <p:nvSpPr>
          <p:cNvPr id="3" name="Rounded Rectangle 2"/>
          <p:cNvSpPr/>
          <p:nvPr/>
        </p:nvSpPr>
        <p:spPr>
          <a:xfrm>
            <a:off x="2382982" y="5875337"/>
            <a:ext cx="8660578" cy="9144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17" name="Rounded Rectangle 16"/>
          <p:cNvSpPr/>
          <p:nvPr/>
        </p:nvSpPr>
        <p:spPr>
          <a:xfrm>
            <a:off x="791570" y="559558"/>
            <a:ext cx="10118800" cy="5431809"/>
          </a:xfrm>
          <a:prstGeom prst="roundRect">
            <a:avLst/>
          </a:prstGeom>
          <a:solidFill>
            <a:srgbClr val="002060"/>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fontAlgn="ctr"/>
            <a:endParaRPr lang="en-IE" sz="4400" i="1" dirty="0" smtClean="0"/>
          </a:p>
          <a:p>
            <a:pPr fontAlgn="ctr"/>
            <a:r>
              <a:rPr lang="en-IE" sz="6000" i="1" dirty="0" smtClean="0"/>
              <a:t>Contact </a:t>
            </a:r>
          </a:p>
          <a:p>
            <a:pPr fontAlgn="ctr"/>
            <a:r>
              <a:rPr lang="en-IE" sz="6000" i="1" dirty="0" smtClean="0"/>
              <a:t>Us @</a:t>
            </a:r>
          </a:p>
          <a:p>
            <a:pPr algn="just" fontAlgn="ctr"/>
            <a:endParaRPr lang="en-IE" sz="2800" i="1" dirty="0" smtClean="0"/>
          </a:p>
          <a:p>
            <a:pPr algn="just" fontAlgn="ctr"/>
            <a:r>
              <a:rPr lang="en-IE" sz="2800" i="1" dirty="0" smtClean="0">
                <a:hlinkClick r:id="rId3"/>
              </a:rPr>
              <a:t> </a:t>
            </a:r>
            <a:endParaRPr lang="en-IE" sz="2800" i="1" dirty="0" smtClean="0"/>
          </a:p>
          <a:p>
            <a:pPr algn="just" fontAlgn="ctr"/>
            <a:endParaRPr lang="en-IE" sz="2800" i="1" dirty="0"/>
          </a:p>
        </p:txBody>
      </p:sp>
      <p:graphicFrame>
        <p:nvGraphicFramePr>
          <p:cNvPr id="13" name="Table 12"/>
          <p:cNvGraphicFramePr>
            <a:graphicFrameLocks noGrp="1"/>
          </p:cNvGraphicFramePr>
          <p:nvPr>
            <p:extLst>
              <p:ext uri="{D42A27DB-BD31-4B8C-83A1-F6EECF244321}">
                <p14:modId xmlns:p14="http://schemas.microsoft.com/office/powerpoint/2010/main" val="435907553"/>
              </p:ext>
            </p:extLst>
          </p:nvPr>
        </p:nvGraphicFramePr>
        <p:xfrm>
          <a:off x="3794076" y="1351128"/>
          <a:ext cx="6679821" cy="4213860"/>
        </p:xfrm>
        <a:graphic>
          <a:graphicData uri="http://schemas.openxmlformats.org/drawingml/2006/table">
            <a:tbl>
              <a:tblPr firstRow="1" bandRow="1">
                <a:tableStyleId>{5C22544A-7EE6-4342-B048-85BDC9FD1C3A}</a:tableStyleId>
              </a:tblPr>
              <a:tblGrid>
                <a:gridCol w="1433017">
                  <a:extLst>
                    <a:ext uri="{9D8B030D-6E8A-4147-A177-3AD203B41FA5}">
                      <a16:colId xmlns:a16="http://schemas.microsoft.com/office/drawing/2014/main" val="20000"/>
                    </a:ext>
                  </a:extLst>
                </a:gridCol>
                <a:gridCol w="5246804">
                  <a:extLst>
                    <a:ext uri="{9D8B030D-6E8A-4147-A177-3AD203B41FA5}">
                      <a16:colId xmlns:a16="http://schemas.microsoft.com/office/drawing/2014/main" val="20001"/>
                    </a:ext>
                  </a:extLst>
                </a:gridCol>
              </a:tblGrid>
              <a:tr h="3684896">
                <a:tc>
                  <a:txBody>
                    <a:bodyPr/>
                    <a:lstStyle/>
                    <a:p>
                      <a:endParaRPr lang="en-IE" dirty="0"/>
                    </a:p>
                  </a:txBody>
                  <a:tcPr>
                    <a:solidFill>
                      <a:schemeClr val="bg1"/>
                    </a:solidFill>
                  </a:tcPr>
                </a:tc>
                <a:tc>
                  <a:txBody>
                    <a:bodyPr/>
                    <a:lstStyle/>
                    <a:p>
                      <a:pPr>
                        <a:lnSpc>
                          <a:spcPct val="107000"/>
                        </a:lnSpc>
                        <a:spcAft>
                          <a:spcPts val="0"/>
                        </a:spcAft>
                      </a:pPr>
                      <a:endParaRPr lang="en-IE" sz="1200" dirty="0" smtClean="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endParaRPr lang="en-IE" sz="800" dirty="0" smtClean="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IE" dirty="0" smtClean="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Sergeant Geraldine Greene</a:t>
                      </a:r>
                    </a:p>
                    <a:p>
                      <a:pPr>
                        <a:lnSpc>
                          <a:spcPct val="107000"/>
                        </a:lnSpc>
                        <a:spcAft>
                          <a:spcPts val="0"/>
                        </a:spcAft>
                      </a:pPr>
                      <a:r>
                        <a:rPr lang="en-IE" dirty="0" smtClean="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Sergeant Dermot</a:t>
                      </a:r>
                      <a:r>
                        <a:rPr lang="en-IE" baseline="0" dirty="0" smtClean="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 Delaney</a:t>
                      </a:r>
                      <a:endParaRPr lang="en-IE" dirty="0" smtClean="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endParaRPr lang="en-IE" sz="1200" dirty="0" smtClean="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IE" dirty="0" smtClean="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Garda National Diversity &amp; Integration Unit </a:t>
                      </a:r>
                    </a:p>
                    <a:p>
                      <a:pPr>
                        <a:lnSpc>
                          <a:spcPct val="107000"/>
                        </a:lnSpc>
                        <a:spcAft>
                          <a:spcPts val="0"/>
                        </a:spcAft>
                      </a:pPr>
                      <a:r>
                        <a:rPr lang="en-IE" dirty="0" smtClean="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Garda</a:t>
                      </a:r>
                      <a:r>
                        <a:rPr lang="en-IE" baseline="0" dirty="0" smtClean="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 C</a:t>
                      </a:r>
                      <a:r>
                        <a:rPr lang="en-IE" dirty="0" smtClean="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ommunity Relations Bureau</a:t>
                      </a:r>
                      <a:endParaRPr lang="en-IE"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IE" dirty="0" smtClean="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Harcourt Square</a:t>
                      </a:r>
                      <a:endParaRPr lang="en-IE"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IE" dirty="0" smtClean="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Dublin 2     D02 DH42</a:t>
                      </a:r>
                      <a:endParaRPr lang="en-IE" dirty="0" smtClean="0">
                        <a:solidFill>
                          <a:schemeClr val="lt1"/>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endParaRPr lang="en-IE" sz="80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IE" dirty="0" smtClean="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(01) 6663150</a:t>
                      </a:r>
                      <a:endParaRPr lang="en-IE" sz="800" dirty="0" smtClean="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endParaRPr lang="en-IE" sz="80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endParaRPr lang="en-IE" sz="80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IE" dirty="0" smtClean="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 </a:t>
                      </a:r>
                      <a:r>
                        <a:rPr lang="en-IE" u="sng" dirty="0" smtClean="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4"/>
                        </a:rPr>
                        <a:t>diversity@garda.ie</a:t>
                      </a:r>
                      <a:endParaRPr lang="en-IE" u="sng" dirty="0" smtClean="0">
                        <a:solidFill>
                          <a:srgbClr val="0563C1"/>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endParaRPr lang="en-IE" u="sng" dirty="0" smtClean="0">
                        <a:solidFill>
                          <a:srgbClr val="0563C1"/>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IE" u="sng" dirty="0" smtClean="0">
                          <a:solidFill>
                            <a:srgbClr val="0563C1"/>
                          </a:solidFill>
                          <a:effectLst/>
                          <a:latin typeface="Calibri" panose="020F0502020204030204" pitchFamily="34" charset="0"/>
                          <a:ea typeface="Calibri" panose="020F0502020204030204" pitchFamily="34" charset="0"/>
                          <a:cs typeface="Times New Roman" panose="02020603050405020304" pitchFamily="18" charset="0"/>
                        </a:rPr>
                        <a:t>www.garda.ie</a:t>
                      </a:r>
                      <a:endParaRPr lang="en-IE" dirty="0" smtClean="0">
                        <a:effectLst/>
                        <a:latin typeface="Calibri" panose="020F0502020204030204" pitchFamily="34" charset="0"/>
                        <a:ea typeface="Calibri" panose="020F0502020204030204" pitchFamily="34" charset="0"/>
                        <a:cs typeface="Times New Roman" panose="02020603050405020304" pitchFamily="18" charset="0"/>
                      </a:endParaRPr>
                    </a:p>
                    <a:p>
                      <a:endParaRPr lang="en-IE" dirty="0" smtClean="0"/>
                    </a:p>
                  </a:txBody>
                  <a:tcPr>
                    <a:solidFill>
                      <a:schemeClr val="bg1"/>
                    </a:solidFill>
                  </a:tcPr>
                </a:tc>
                <a:extLst>
                  <a:ext uri="{0D108BD9-81ED-4DB2-BD59-A6C34878D82A}">
                    <a16:rowId xmlns:a16="http://schemas.microsoft.com/office/drawing/2014/main" val="10000"/>
                  </a:ext>
                </a:extLst>
              </a:tr>
            </a:tbl>
          </a:graphicData>
        </a:graphic>
      </p:graphicFrame>
      <p:pic>
        <p:nvPicPr>
          <p:cNvPr id="14" name="Picture 13" descr="35929070-stock-vector-email-icon-on-blue-background-clean-vector.jpg"/>
          <p:cNvPicPr>
            <a:picLocks noChangeAspect="1"/>
          </p:cNvPicPr>
          <p:nvPr/>
        </p:nvPicPr>
        <p:blipFill>
          <a:blip r:embed="rId5" cstate="print"/>
          <a:stretch>
            <a:fillRect/>
          </a:stretch>
        </p:blipFill>
        <p:spPr>
          <a:xfrm>
            <a:off x="4012446" y="2414259"/>
            <a:ext cx="668738" cy="753678"/>
          </a:xfrm>
          <a:prstGeom prst="rect">
            <a:avLst/>
          </a:prstGeom>
        </p:spPr>
      </p:pic>
      <p:pic>
        <p:nvPicPr>
          <p:cNvPr id="21" name="Picture 20" descr="C:\Users\G00647E\Desktop\image007.png"/>
          <p:cNvPicPr/>
          <p:nvPr/>
        </p:nvPicPr>
        <p:blipFill>
          <a:blip r:embed="rId6" cstate="print"/>
          <a:srcRect l="3015" t="92886" r="87563"/>
          <a:stretch>
            <a:fillRect/>
          </a:stretch>
        </p:blipFill>
        <p:spPr bwMode="auto">
          <a:xfrm>
            <a:off x="4026091" y="4790364"/>
            <a:ext cx="682388" cy="627796"/>
          </a:xfrm>
          <a:prstGeom prst="rect">
            <a:avLst/>
          </a:prstGeom>
          <a:noFill/>
          <a:ln w="9525">
            <a:noFill/>
            <a:miter lim="800000"/>
            <a:headEnd/>
            <a:tailEnd/>
          </a:ln>
        </p:spPr>
      </p:pic>
      <p:pic>
        <p:nvPicPr>
          <p:cNvPr id="22" name="Picture 21" descr="garda.png"/>
          <p:cNvPicPr>
            <a:picLocks noChangeAspect="1"/>
          </p:cNvPicPr>
          <p:nvPr/>
        </p:nvPicPr>
        <p:blipFill>
          <a:blip r:embed="rId7" cstate="print"/>
          <a:srcRect l="19631" r="17471"/>
          <a:stretch>
            <a:fillRect/>
          </a:stretch>
        </p:blipFill>
        <p:spPr>
          <a:xfrm>
            <a:off x="4026089" y="1657317"/>
            <a:ext cx="641445" cy="715402"/>
          </a:xfrm>
          <a:prstGeom prst="rect">
            <a:avLst/>
          </a:prstGeom>
        </p:spPr>
      </p:pic>
      <p:pic>
        <p:nvPicPr>
          <p:cNvPr id="12" name="Picture 11" descr="C:\Users\G00647E\Desktop\image007.png"/>
          <p:cNvPicPr/>
          <p:nvPr/>
        </p:nvPicPr>
        <p:blipFill>
          <a:blip r:embed="rId6" cstate="print"/>
          <a:srcRect l="2261" t="44614" r="86307" b="47967"/>
          <a:stretch>
            <a:fillRect/>
          </a:stretch>
        </p:blipFill>
        <p:spPr bwMode="auto">
          <a:xfrm>
            <a:off x="3985148" y="3261814"/>
            <a:ext cx="818864" cy="696037"/>
          </a:xfrm>
          <a:prstGeom prst="rect">
            <a:avLst/>
          </a:prstGeom>
          <a:noFill/>
          <a:ln w="9525">
            <a:noFill/>
            <a:miter lim="800000"/>
            <a:headEnd/>
            <a:tailEnd/>
          </a:ln>
        </p:spPr>
      </p:pic>
      <p:pic>
        <p:nvPicPr>
          <p:cNvPr id="23" name="Picture 22" descr="C:\Users\G00647E\Desktop\image007.png"/>
          <p:cNvPicPr/>
          <p:nvPr/>
        </p:nvPicPr>
        <p:blipFill>
          <a:blip r:embed="rId6" cstate="print"/>
          <a:srcRect t="84654" r="87437" b="7419"/>
          <a:stretch>
            <a:fillRect/>
          </a:stretch>
        </p:blipFill>
        <p:spPr bwMode="auto">
          <a:xfrm>
            <a:off x="3936051" y="4026089"/>
            <a:ext cx="786073" cy="537665"/>
          </a:xfrm>
          <a:prstGeom prst="rect">
            <a:avLst/>
          </a:prstGeom>
          <a:noFill/>
          <a:ln w="9525">
            <a:noFill/>
            <a:miter lim="800000"/>
            <a:headEnd/>
            <a:tailEnd/>
          </a:ln>
        </p:spPr>
      </p:pic>
    </p:spTree>
    <p:extLst>
      <p:ext uri="{BB962C8B-B14F-4D97-AF65-F5344CB8AC3E}">
        <p14:creationId xmlns:p14="http://schemas.microsoft.com/office/powerpoint/2010/main" val="3364002329"/>
      </p:ext>
    </p:extLst>
  </p:cSld>
  <p:clrMapOvr>
    <a:masterClrMapping/>
  </p:clrMapOvr>
  <p:transition spd="slow" advClick="0">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3255818" y="6192981"/>
            <a:ext cx="8063346" cy="596755"/>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IE" sz="2400" b="1" dirty="0" smtClean="0">
              <a:solidFill>
                <a:srgbClr val="4A66AC">
                  <a:lumMod val="75000"/>
                </a:srgbClr>
              </a:solidFill>
            </a:endParaRPr>
          </a:p>
          <a:p>
            <a:pPr lvl="0" algn="ctr"/>
            <a:r>
              <a:rPr lang="en-IE" dirty="0" smtClean="0">
                <a:solidFill>
                  <a:srgbClr val="4A66AC">
                    <a:lumMod val="75000"/>
                  </a:srgbClr>
                </a:solidFill>
              </a:rPr>
              <a:t>                                                      Garda </a:t>
            </a:r>
            <a:r>
              <a:rPr lang="en-IE" dirty="0">
                <a:solidFill>
                  <a:srgbClr val="4A66AC">
                    <a:lumMod val="75000"/>
                  </a:srgbClr>
                </a:solidFill>
              </a:rPr>
              <a:t>National Diversity &amp; Integration Unit</a:t>
            </a:r>
          </a:p>
          <a:p>
            <a:pPr algn="ctr"/>
            <a:endParaRPr lang="en-IE" dirty="0"/>
          </a:p>
        </p:txBody>
      </p:sp>
      <p:sp>
        <p:nvSpPr>
          <p:cNvPr id="8" name="Rounded Rectangle 7"/>
          <p:cNvSpPr/>
          <p:nvPr/>
        </p:nvSpPr>
        <p:spPr>
          <a:xfrm>
            <a:off x="471055" y="1090964"/>
            <a:ext cx="10848110" cy="5033753"/>
          </a:xfrm>
          <a:prstGeom prst="roundRect">
            <a:avLst/>
          </a:prstGeom>
          <a:solidFill>
            <a:srgbClr val="002060"/>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r>
              <a:rPr lang="en-IE" b="1" dirty="0" smtClean="0"/>
              <a:t>1 </a:t>
            </a:r>
            <a:r>
              <a:rPr lang="en-IE" b="1" dirty="0"/>
              <a:t>– PROTECTING THE COMMUNITY</a:t>
            </a:r>
          </a:p>
          <a:p>
            <a:r>
              <a:rPr lang="en-IE" i="1" dirty="0" smtClean="0"/>
              <a:t>Protect </a:t>
            </a:r>
            <a:r>
              <a:rPr lang="en-IE" i="1" dirty="0"/>
              <a:t>the safety, wellbeing and rights of all, particularly minority and marginalised communities and vulnerable individuals</a:t>
            </a:r>
            <a:r>
              <a:rPr lang="en-IE" i="1" dirty="0" smtClean="0"/>
              <a:t>.</a:t>
            </a:r>
          </a:p>
          <a:p>
            <a:r>
              <a:rPr lang="en-IE" b="1" dirty="0" smtClean="0"/>
              <a:t>2 </a:t>
            </a:r>
            <a:r>
              <a:rPr lang="en-IE" b="1" dirty="0"/>
              <a:t>– DATA</a:t>
            </a:r>
          </a:p>
          <a:p>
            <a:r>
              <a:rPr lang="en-IE" i="1" dirty="0" smtClean="0"/>
              <a:t>Ensure </a:t>
            </a:r>
            <a:r>
              <a:rPr lang="en-IE" i="1" dirty="0"/>
              <a:t>the most effective and accurate management of data on hate crime in a safe, secure and legal manner, whilst respecting the privacy and rights of all persons </a:t>
            </a:r>
            <a:endParaRPr lang="en-IE" dirty="0"/>
          </a:p>
          <a:p>
            <a:r>
              <a:rPr lang="en-IE" b="1" dirty="0" smtClean="0"/>
              <a:t>3 – OUR </a:t>
            </a:r>
            <a:r>
              <a:rPr lang="en-IE" b="1" dirty="0"/>
              <a:t>PEOPLE</a:t>
            </a:r>
          </a:p>
          <a:p>
            <a:r>
              <a:rPr lang="en-IE" i="1" dirty="0" smtClean="0"/>
              <a:t>Develop </a:t>
            </a:r>
            <a:r>
              <a:rPr lang="en-IE" i="1" dirty="0"/>
              <a:t>the skills and environment needed to ensure Equality, Diversity, Integration and Human Rights in all aspects of operational policing</a:t>
            </a:r>
          </a:p>
          <a:p>
            <a:r>
              <a:rPr lang="en-IE" b="1" dirty="0" smtClean="0"/>
              <a:t>4 – PARTNERSHIP</a:t>
            </a:r>
            <a:endParaRPr lang="en-IE" b="1" dirty="0"/>
          </a:p>
          <a:p>
            <a:r>
              <a:rPr lang="en-IE" i="1" dirty="0" smtClean="0"/>
              <a:t>Engage </a:t>
            </a:r>
            <a:r>
              <a:rPr lang="en-IE" i="1" dirty="0"/>
              <a:t>with internal and external stakeholders in a proactive and inclusive manner to build trust and identify the policing needs of all diverse, minority and ‘hard to reach’ communities.</a:t>
            </a:r>
          </a:p>
          <a:p>
            <a:r>
              <a:rPr lang="en-IE" b="1" dirty="0"/>
              <a:t>5 – COMMUNICATION</a:t>
            </a:r>
          </a:p>
          <a:p>
            <a:r>
              <a:rPr lang="en-IE" i="1" dirty="0" smtClean="0"/>
              <a:t>Communicate </a:t>
            </a:r>
            <a:r>
              <a:rPr lang="en-IE" i="1" dirty="0"/>
              <a:t>openly, honestly, sensitively and respectfully with all our communities, colleagues and partners to improve trust and confidence in the policing service we deliver to all people.  </a:t>
            </a:r>
          </a:p>
        </p:txBody>
      </p:sp>
      <p:sp>
        <p:nvSpPr>
          <p:cNvPr id="18" name="Title 1"/>
          <p:cNvSpPr txBox="1">
            <a:spLocks/>
          </p:cNvSpPr>
          <p:nvPr/>
        </p:nvSpPr>
        <p:spPr>
          <a:xfrm>
            <a:off x="0" y="502276"/>
            <a:ext cx="12192000" cy="560980"/>
          </a:xfrm>
          <a:prstGeom prst="rect">
            <a:avLst/>
          </a:prstGeom>
          <a:solidFill>
            <a:srgbClr val="002060"/>
          </a:solidFill>
        </p:spPr>
        <p:txBody>
          <a:bodyPr>
            <a:normAutofit fontScale="92500" lnSpcReduction="20000"/>
          </a:bodyPr>
          <a:lstStyle/>
          <a:p>
            <a:pPr>
              <a:lnSpc>
                <a:spcPct val="90000"/>
              </a:lnSpc>
              <a:spcBef>
                <a:spcPct val="0"/>
              </a:spcBef>
            </a:pPr>
            <a:r>
              <a:rPr kumimoji="0" lang="en-IE" sz="4400" b="1" i="0" u="none" strike="noStrike" kern="1200" cap="none" spc="0" normalizeH="0" baseline="0" noProof="0" dirty="0" smtClean="0">
                <a:ln>
                  <a:noFill/>
                </a:ln>
                <a:solidFill>
                  <a:schemeClr val="tx1"/>
                </a:solidFill>
                <a:effectLst/>
                <a:uLnTx/>
                <a:uFillTx/>
                <a:latin typeface="+mj-lt"/>
                <a:ea typeface="+mj-ea"/>
                <a:cs typeface="+mj-cs"/>
              </a:rPr>
              <a:t>	</a:t>
            </a:r>
            <a:r>
              <a:rPr lang="en-IE" sz="3500" dirty="0" smtClean="0">
                <a:solidFill>
                  <a:schemeClr val="bg1"/>
                </a:solidFill>
              </a:rPr>
              <a:t>Diversity Strategy – </a:t>
            </a:r>
            <a:r>
              <a:rPr lang="en-IE" sz="3500" dirty="0">
                <a:solidFill>
                  <a:schemeClr val="bg1"/>
                </a:solidFill>
              </a:rPr>
              <a:t>S</a:t>
            </a:r>
            <a:r>
              <a:rPr lang="en-IE" sz="3500" dirty="0" smtClean="0">
                <a:solidFill>
                  <a:schemeClr val="bg1"/>
                </a:solidFill>
              </a:rPr>
              <a:t>trategic Priorities</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IE" sz="4400" b="1" i="0" u="none" strike="noStrike" kern="1200" cap="none" spc="0" normalizeH="0" baseline="0" noProof="0" dirty="0">
              <a:ln>
                <a:noFill/>
              </a:ln>
              <a:solidFill>
                <a:schemeClr val="bg1"/>
              </a:solidFill>
              <a:effectLst/>
              <a:uLnTx/>
              <a:uFillTx/>
              <a:latin typeface="+mj-lt"/>
              <a:ea typeface="+mj-ea"/>
              <a:cs typeface="+mj-cs"/>
            </a:endParaRPr>
          </a:p>
        </p:txBody>
      </p:sp>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r="4110"/>
          <a:stretch/>
        </p:blipFill>
        <p:spPr>
          <a:xfrm>
            <a:off x="0" y="0"/>
            <a:ext cx="11681188" cy="6858000"/>
          </a:xfrm>
          <a:prstGeom prst="rect">
            <a:avLst/>
          </a:prstGeom>
        </p:spPr>
      </p:pic>
      <p:pic>
        <p:nvPicPr>
          <p:cNvPr id="10" name="Content Placeholder 3"/>
          <p:cNvPicPr>
            <a:picLocks noChangeAspect="1"/>
          </p:cNvPicPr>
          <p:nvPr/>
        </p:nvPicPr>
        <p:blipFill rotWithShape="1">
          <a:blip r:embed="rId3">
            <a:extLst>
              <a:ext uri="{28A0092B-C50C-407E-A947-70E740481C1C}">
                <a14:useLocalDpi xmlns:a14="http://schemas.microsoft.com/office/drawing/2010/main" val="0"/>
              </a:ext>
            </a:extLst>
          </a:blip>
          <a:srcRect l="2469" t="15843" r="36745" b="11496"/>
          <a:stretch/>
        </p:blipFill>
        <p:spPr>
          <a:xfrm>
            <a:off x="6258065" y="2036479"/>
            <a:ext cx="5061099" cy="3339551"/>
          </a:xfrm>
          <a:prstGeom prst="rect">
            <a:avLst/>
          </a:prstGeom>
        </p:spPr>
      </p:pic>
      <p:pic>
        <p:nvPicPr>
          <p:cNvPr id="11" name="Picture 10" descr="Garda Crest (for presentations)"/>
          <p:cNvPicPr/>
          <p:nvPr/>
        </p:nvPicPr>
        <p:blipFill>
          <a:blip r:embed="rId4" cstate="print">
            <a:clrChange>
              <a:clrFrom>
                <a:srgbClr val="FFFFFF"/>
              </a:clrFrom>
              <a:clrTo>
                <a:srgbClr val="FFFFFF">
                  <a:alpha val="0"/>
                </a:srgbClr>
              </a:clrTo>
            </a:clrChange>
          </a:blip>
          <a:srcRect/>
          <a:stretch>
            <a:fillRect/>
          </a:stretch>
        </p:blipFill>
        <p:spPr bwMode="auto">
          <a:xfrm>
            <a:off x="9612494" y="0"/>
            <a:ext cx="1549400" cy="1562100"/>
          </a:xfrm>
          <a:prstGeom prst="rect">
            <a:avLst/>
          </a:prstGeom>
          <a:noFill/>
          <a:ln w="9525">
            <a:noFill/>
            <a:miter lim="800000"/>
            <a:headEnd/>
            <a:tailEnd/>
          </a:ln>
        </p:spPr>
      </p:pic>
    </p:spTree>
    <p:extLst>
      <p:ext uri="{BB962C8B-B14F-4D97-AF65-F5344CB8AC3E}">
        <p14:creationId xmlns:p14="http://schemas.microsoft.com/office/powerpoint/2010/main" val="3036179655"/>
      </p:ext>
    </p:extLst>
  </p:cSld>
  <p:clrMapOvr>
    <a:masterClrMapping/>
  </p:clrMapOvr>
  <p:transition spd="slow" advClick="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2000" fill="hold"/>
                                        <p:tgtEl>
                                          <p:spTgt spid="18"/>
                                        </p:tgtEl>
                                        <p:attrNameLst>
                                          <p:attrName>ppt_w</p:attrName>
                                        </p:attrNameLst>
                                      </p:cBhvr>
                                      <p:tavLst>
                                        <p:tav tm="0">
                                          <p:val>
                                            <p:strVal val="#ppt_w*0.70"/>
                                          </p:val>
                                        </p:tav>
                                        <p:tav tm="100000">
                                          <p:val>
                                            <p:strVal val="#ppt_w"/>
                                          </p:val>
                                        </p:tav>
                                      </p:tavLst>
                                    </p:anim>
                                    <p:anim calcmode="lin" valueType="num">
                                      <p:cBhvr>
                                        <p:cTn id="8" dur="2000" fill="hold"/>
                                        <p:tgtEl>
                                          <p:spTgt spid="18"/>
                                        </p:tgtEl>
                                        <p:attrNameLst>
                                          <p:attrName>ppt_h</p:attrName>
                                        </p:attrNameLst>
                                      </p:cBhvr>
                                      <p:tavLst>
                                        <p:tav tm="0">
                                          <p:val>
                                            <p:strVal val="#ppt_h"/>
                                          </p:val>
                                        </p:tav>
                                        <p:tav tm="100000">
                                          <p:val>
                                            <p:strVal val="#ppt_h"/>
                                          </p:val>
                                        </p:tav>
                                      </p:tavLst>
                                    </p:anim>
                                    <p:animEffect transition="in" filter="fade">
                                      <p:cBhvr>
                                        <p:cTn id="9"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arda Crest (for presentations)"/>
          <p:cNvPicPr/>
          <p:nvPr/>
        </p:nvPicPr>
        <p:blipFill>
          <a:blip r:embed="rId2" cstate="print">
            <a:clrChange>
              <a:clrFrom>
                <a:srgbClr val="FFFFFF"/>
              </a:clrFrom>
              <a:clrTo>
                <a:srgbClr val="FFFFFF">
                  <a:alpha val="0"/>
                </a:srgbClr>
              </a:clrTo>
            </a:clrChange>
          </a:blip>
          <a:srcRect/>
          <a:stretch>
            <a:fillRect/>
          </a:stretch>
        </p:blipFill>
        <p:spPr bwMode="auto">
          <a:xfrm>
            <a:off x="11237524" y="6246382"/>
            <a:ext cx="760514" cy="611618"/>
          </a:xfrm>
          <a:prstGeom prst="rect">
            <a:avLst/>
          </a:prstGeom>
          <a:noFill/>
          <a:ln w="9525">
            <a:noFill/>
            <a:miter lim="800000"/>
            <a:headEnd/>
            <a:tailEnd/>
          </a:ln>
        </p:spPr>
      </p:pic>
      <p:sp>
        <p:nvSpPr>
          <p:cNvPr id="3" name="Rounded Rectangle 2"/>
          <p:cNvSpPr/>
          <p:nvPr/>
        </p:nvSpPr>
        <p:spPr>
          <a:xfrm>
            <a:off x="3255818" y="6192981"/>
            <a:ext cx="8063346" cy="596755"/>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IE" sz="2400" b="1" dirty="0" smtClean="0">
              <a:solidFill>
                <a:srgbClr val="4A66AC">
                  <a:lumMod val="75000"/>
                </a:srgbClr>
              </a:solidFill>
            </a:endParaRPr>
          </a:p>
        </p:txBody>
      </p:sp>
      <p:sp>
        <p:nvSpPr>
          <p:cNvPr id="8" name="Rounded Rectangle 7"/>
          <p:cNvSpPr/>
          <p:nvPr/>
        </p:nvSpPr>
        <p:spPr>
          <a:xfrm>
            <a:off x="565496" y="1229193"/>
            <a:ext cx="11111842" cy="5261548"/>
          </a:xfrm>
          <a:prstGeom prst="roundRect">
            <a:avLst/>
          </a:prstGeom>
          <a:solidFill>
            <a:srgbClr val="002060"/>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457200" lvl="0" indent="-457200">
              <a:buFont typeface="Arial" panose="020B0604020202020204" pitchFamily="34" charset="0"/>
              <a:buChar char="•"/>
            </a:pPr>
            <a:r>
              <a:rPr lang="en-IE" sz="3200" dirty="0" smtClean="0"/>
              <a:t>A </a:t>
            </a:r>
            <a:r>
              <a:rPr lang="en-IE" sz="3200" dirty="0"/>
              <a:t>person, community or institution may be a victim of hate crime by virtue of perceived or actual association with a particular group or background.</a:t>
            </a:r>
          </a:p>
          <a:p>
            <a:pPr marL="457200" lvl="0" indent="-457200">
              <a:buFont typeface="Arial" panose="020B0604020202020204" pitchFamily="34" charset="0"/>
              <a:buChar char="•"/>
            </a:pPr>
            <a:r>
              <a:rPr lang="en-IE" sz="3200" dirty="0" smtClean="0"/>
              <a:t>Motivation </a:t>
            </a:r>
            <a:r>
              <a:rPr lang="en-IE" sz="3200" dirty="0"/>
              <a:t>is presumed by a demonstration or expression of hostility or prejudice.</a:t>
            </a:r>
          </a:p>
          <a:p>
            <a:pPr marL="457200" lvl="0" indent="-457200">
              <a:buFont typeface="Arial" panose="020B0604020202020204" pitchFamily="34" charset="0"/>
              <a:buChar char="•"/>
            </a:pPr>
            <a:r>
              <a:rPr lang="en-IE" sz="3200" dirty="0"/>
              <a:t>Ethnicity includes ‘Traveller’ and ‘Roma’.</a:t>
            </a:r>
          </a:p>
          <a:p>
            <a:pPr marL="457200" lvl="0" indent="-457200">
              <a:buFont typeface="Arial" panose="020B0604020202020204" pitchFamily="34" charset="0"/>
              <a:buChar char="•"/>
            </a:pPr>
            <a:r>
              <a:rPr lang="en-IE" sz="3200" dirty="0"/>
              <a:t>Religion includes ‘non-believers’.</a:t>
            </a:r>
          </a:p>
          <a:p>
            <a:pPr marL="457200" lvl="0" indent="-457200">
              <a:buFont typeface="Arial" panose="020B0604020202020204" pitchFamily="34" charset="0"/>
              <a:buChar char="•"/>
            </a:pPr>
            <a:r>
              <a:rPr lang="en-IE" sz="3200" dirty="0" smtClean="0"/>
              <a:t>Gender </a:t>
            </a:r>
            <a:r>
              <a:rPr lang="en-IE" sz="3200" dirty="0"/>
              <a:t>includes gender identity, transgender, intersex, gender expression and gender exploration.</a:t>
            </a:r>
          </a:p>
          <a:p>
            <a:endParaRPr lang="en-IE" sz="800" i="1" dirty="0" smtClean="0"/>
          </a:p>
          <a:p>
            <a:r>
              <a:rPr lang="en-IE" sz="2400" i="1" dirty="0" smtClean="0"/>
              <a:t>                                                      </a:t>
            </a:r>
            <a:endParaRPr lang="en-IE" sz="2200" dirty="0" smtClean="0">
              <a:solidFill>
                <a:schemeClr val="bg1"/>
              </a:solidFill>
            </a:endParaRPr>
          </a:p>
        </p:txBody>
      </p:sp>
      <p:sp>
        <p:nvSpPr>
          <p:cNvPr id="18" name="Title 1"/>
          <p:cNvSpPr txBox="1">
            <a:spLocks/>
          </p:cNvSpPr>
          <p:nvPr/>
        </p:nvSpPr>
        <p:spPr>
          <a:xfrm>
            <a:off x="0" y="502276"/>
            <a:ext cx="12192000" cy="560980"/>
          </a:xfrm>
          <a:prstGeom prst="rect">
            <a:avLst/>
          </a:prstGeom>
          <a:solidFill>
            <a:srgbClr val="002060"/>
          </a:solidFill>
        </p:spPr>
        <p:txBody>
          <a:bodyPr>
            <a:normAutofit fontScale="85000" lnSpcReduction="20000"/>
          </a:bodyPr>
          <a:lstStyle/>
          <a:p>
            <a:r>
              <a:rPr kumimoji="0" lang="en-IE" sz="4400" b="1" i="0" u="none" strike="noStrike" kern="1200" cap="none" spc="0" normalizeH="0" baseline="0" noProof="0" dirty="0" smtClean="0">
                <a:ln>
                  <a:noFill/>
                </a:ln>
                <a:solidFill>
                  <a:schemeClr val="tx1"/>
                </a:solidFill>
                <a:effectLst/>
                <a:uLnTx/>
                <a:uFillTx/>
                <a:latin typeface="+mj-lt"/>
                <a:ea typeface="+mj-ea"/>
                <a:cs typeface="+mj-cs"/>
              </a:rPr>
              <a:t>	</a:t>
            </a:r>
            <a:r>
              <a:rPr lang="en-IE" sz="3600" dirty="0">
                <a:solidFill>
                  <a:schemeClr val="bg1"/>
                </a:solidFill>
              </a:rPr>
              <a:t>Explanatory Notes</a:t>
            </a:r>
          </a:p>
        </p:txBody>
      </p:sp>
    </p:spTree>
    <p:extLst>
      <p:ext uri="{BB962C8B-B14F-4D97-AF65-F5344CB8AC3E}">
        <p14:creationId xmlns:p14="http://schemas.microsoft.com/office/powerpoint/2010/main" val="1107583037"/>
      </p:ext>
    </p:extLst>
  </p:cSld>
  <p:clrMapOvr>
    <a:masterClrMapping/>
  </p:clrMapOvr>
  <p:transition spd="slow" advClick="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2000" fill="hold"/>
                                        <p:tgtEl>
                                          <p:spTgt spid="18"/>
                                        </p:tgtEl>
                                        <p:attrNameLst>
                                          <p:attrName>ppt_w</p:attrName>
                                        </p:attrNameLst>
                                      </p:cBhvr>
                                      <p:tavLst>
                                        <p:tav tm="0">
                                          <p:val>
                                            <p:strVal val="#ppt_w*0.70"/>
                                          </p:val>
                                        </p:tav>
                                        <p:tav tm="100000">
                                          <p:val>
                                            <p:strVal val="#ppt_w"/>
                                          </p:val>
                                        </p:tav>
                                      </p:tavLst>
                                    </p:anim>
                                    <p:anim calcmode="lin" valueType="num">
                                      <p:cBhvr>
                                        <p:cTn id="8" dur="2000" fill="hold"/>
                                        <p:tgtEl>
                                          <p:spTgt spid="18"/>
                                        </p:tgtEl>
                                        <p:attrNameLst>
                                          <p:attrName>ppt_h</p:attrName>
                                        </p:attrNameLst>
                                      </p:cBhvr>
                                      <p:tavLst>
                                        <p:tav tm="0">
                                          <p:val>
                                            <p:strVal val="#ppt_h"/>
                                          </p:val>
                                        </p:tav>
                                        <p:tav tm="100000">
                                          <p:val>
                                            <p:strVal val="#ppt_h"/>
                                          </p:val>
                                        </p:tav>
                                      </p:tavLst>
                                    </p:anim>
                                    <p:animEffect transition="in" filter="fade">
                                      <p:cBhvr>
                                        <p:cTn id="9"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arda Crest (for presentations)"/>
          <p:cNvPicPr/>
          <p:nvPr/>
        </p:nvPicPr>
        <p:blipFill>
          <a:blip r:embed="rId2" cstate="print">
            <a:clrChange>
              <a:clrFrom>
                <a:srgbClr val="FFFFFF"/>
              </a:clrFrom>
              <a:clrTo>
                <a:srgbClr val="FFFFFF">
                  <a:alpha val="0"/>
                </a:srgbClr>
              </a:clrTo>
            </a:clrChange>
          </a:blip>
          <a:srcRect/>
          <a:stretch>
            <a:fillRect/>
          </a:stretch>
        </p:blipFill>
        <p:spPr bwMode="auto">
          <a:xfrm>
            <a:off x="11237524" y="6246382"/>
            <a:ext cx="760514" cy="611618"/>
          </a:xfrm>
          <a:prstGeom prst="rect">
            <a:avLst/>
          </a:prstGeom>
          <a:noFill/>
          <a:ln w="9525">
            <a:noFill/>
            <a:miter lim="800000"/>
            <a:headEnd/>
            <a:tailEnd/>
          </a:ln>
        </p:spPr>
      </p:pic>
      <p:sp>
        <p:nvSpPr>
          <p:cNvPr id="3" name="Rounded Rectangle 2"/>
          <p:cNvSpPr/>
          <p:nvPr/>
        </p:nvSpPr>
        <p:spPr>
          <a:xfrm>
            <a:off x="3255818" y="6192981"/>
            <a:ext cx="8063346" cy="596755"/>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IE" sz="2400" b="1" dirty="0" smtClean="0">
              <a:solidFill>
                <a:srgbClr val="4A66AC">
                  <a:lumMod val="75000"/>
                </a:srgbClr>
              </a:solidFill>
            </a:endParaRPr>
          </a:p>
        </p:txBody>
      </p:sp>
      <p:sp>
        <p:nvSpPr>
          <p:cNvPr id="8" name="Rounded Rectangle 7"/>
          <p:cNvSpPr/>
          <p:nvPr/>
        </p:nvSpPr>
        <p:spPr>
          <a:xfrm>
            <a:off x="565496" y="1229193"/>
            <a:ext cx="11111842" cy="5261548"/>
          </a:xfrm>
          <a:prstGeom prst="roundRect">
            <a:avLst/>
          </a:prstGeom>
          <a:solidFill>
            <a:srgbClr val="002060"/>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457200" lvl="0" indent="-457200">
              <a:buFont typeface="Arial" panose="020B0604020202020204" pitchFamily="34" charset="0"/>
              <a:buChar char="•"/>
            </a:pPr>
            <a:r>
              <a:rPr lang="en-IE" sz="3200" dirty="0" smtClean="0">
                <a:solidFill>
                  <a:schemeClr val="bg1"/>
                </a:solidFill>
              </a:rPr>
              <a:t>Pulse </a:t>
            </a:r>
          </a:p>
          <a:p>
            <a:pPr marL="457200" lvl="0" indent="-457200">
              <a:buFont typeface="Arial" panose="020B0604020202020204" pitchFamily="34" charset="0"/>
              <a:buChar char="•"/>
            </a:pPr>
            <a:r>
              <a:rPr lang="en-IE" sz="3200" dirty="0" smtClean="0">
                <a:solidFill>
                  <a:schemeClr val="bg1"/>
                </a:solidFill>
              </a:rPr>
              <a:t>Online Training </a:t>
            </a:r>
          </a:p>
          <a:p>
            <a:pPr marL="457200" indent="-457200">
              <a:buFont typeface="Arial" panose="020B0604020202020204" pitchFamily="34" charset="0"/>
              <a:buChar char="•"/>
            </a:pPr>
            <a:r>
              <a:rPr lang="en-IE" sz="3200" dirty="0">
                <a:solidFill>
                  <a:schemeClr val="bg1"/>
                </a:solidFill>
              </a:rPr>
              <a:t>Online Reporting / Third Party Referrals</a:t>
            </a:r>
          </a:p>
          <a:p>
            <a:pPr marL="457200" lvl="0" indent="-457200">
              <a:buFont typeface="Arial" panose="020B0604020202020204" pitchFamily="34" charset="0"/>
              <a:buChar char="•"/>
            </a:pPr>
            <a:endParaRPr lang="en-IE" sz="3200" dirty="0" smtClean="0">
              <a:solidFill>
                <a:schemeClr val="bg1"/>
              </a:solidFill>
            </a:endParaRPr>
          </a:p>
          <a:p>
            <a:pPr marL="457200" lvl="0" indent="-457200">
              <a:buFont typeface="Arial" panose="020B0604020202020204" pitchFamily="34" charset="0"/>
              <a:buChar char="•"/>
            </a:pPr>
            <a:endParaRPr lang="en-IE" sz="2200" dirty="0" smtClean="0">
              <a:solidFill>
                <a:schemeClr val="bg1"/>
              </a:solidFill>
            </a:endParaRPr>
          </a:p>
          <a:p>
            <a:pPr marL="457200" lvl="0" indent="-457200">
              <a:buFont typeface="Arial" panose="020B0604020202020204" pitchFamily="34" charset="0"/>
              <a:buChar char="•"/>
            </a:pPr>
            <a:endParaRPr lang="en-IE" sz="2200" dirty="0" smtClean="0">
              <a:solidFill>
                <a:schemeClr val="bg1"/>
              </a:solidFill>
            </a:endParaRPr>
          </a:p>
        </p:txBody>
      </p:sp>
      <p:sp>
        <p:nvSpPr>
          <p:cNvPr id="18" name="Title 1"/>
          <p:cNvSpPr txBox="1">
            <a:spLocks/>
          </p:cNvSpPr>
          <p:nvPr/>
        </p:nvSpPr>
        <p:spPr>
          <a:xfrm>
            <a:off x="0" y="502276"/>
            <a:ext cx="12192000" cy="560980"/>
          </a:xfrm>
          <a:prstGeom prst="rect">
            <a:avLst/>
          </a:prstGeom>
          <a:solidFill>
            <a:srgbClr val="002060"/>
          </a:solidFill>
        </p:spPr>
        <p:txBody>
          <a:bodyPr>
            <a:normAutofit fontScale="85000" lnSpcReduction="20000"/>
          </a:bodyPr>
          <a:lstStyle/>
          <a:p>
            <a:r>
              <a:rPr kumimoji="0" lang="en-IE" sz="4400" b="1" i="0" u="none" strike="noStrike" kern="1200" cap="none" spc="0" normalizeH="0" baseline="0" noProof="0" dirty="0" smtClean="0">
                <a:ln>
                  <a:noFill/>
                </a:ln>
                <a:solidFill>
                  <a:schemeClr val="tx1"/>
                </a:solidFill>
                <a:effectLst/>
                <a:uLnTx/>
                <a:uFillTx/>
                <a:latin typeface="+mj-lt"/>
                <a:ea typeface="+mj-ea"/>
                <a:cs typeface="+mj-cs"/>
              </a:rPr>
              <a:t>	</a:t>
            </a:r>
            <a:r>
              <a:rPr lang="en-IE" sz="3600" noProof="0" dirty="0" smtClean="0">
                <a:solidFill>
                  <a:schemeClr val="bg1"/>
                </a:solidFill>
              </a:rPr>
              <a:t>Hate Crime Projects </a:t>
            </a:r>
            <a:endParaRPr lang="en-IE" sz="3600" dirty="0">
              <a:solidFill>
                <a:schemeClr val="bg1"/>
              </a:solidFill>
            </a:endParaRPr>
          </a:p>
        </p:txBody>
      </p:sp>
    </p:spTree>
    <p:extLst>
      <p:ext uri="{BB962C8B-B14F-4D97-AF65-F5344CB8AC3E}">
        <p14:creationId xmlns:p14="http://schemas.microsoft.com/office/powerpoint/2010/main" val="2360957791"/>
      </p:ext>
    </p:extLst>
  </p:cSld>
  <p:clrMapOvr>
    <a:masterClrMapping/>
  </p:clrMapOvr>
  <p:transition spd="slow" advClick="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2000" fill="hold"/>
                                        <p:tgtEl>
                                          <p:spTgt spid="18"/>
                                        </p:tgtEl>
                                        <p:attrNameLst>
                                          <p:attrName>ppt_w</p:attrName>
                                        </p:attrNameLst>
                                      </p:cBhvr>
                                      <p:tavLst>
                                        <p:tav tm="0">
                                          <p:val>
                                            <p:strVal val="#ppt_w*0.70"/>
                                          </p:val>
                                        </p:tav>
                                        <p:tav tm="100000">
                                          <p:val>
                                            <p:strVal val="#ppt_w"/>
                                          </p:val>
                                        </p:tav>
                                      </p:tavLst>
                                    </p:anim>
                                    <p:anim calcmode="lin" valueType="num">
                                      <p:cBhvr>
                                        <p:cTn id="8" dur="2000" fill="hold"/>
                                        <p:tgtEl>
                                          <p:spTgt spid="18"/>
                                        </p:tgtEl>
                                        <p:attrNameLst>
                                          <p:attrName>ppt_h</p:attrName>
                                        </p:attrNameLst>
                                      </p:cBhvr>
                                      <p:tavLst>
                                        <p:tav tm="0">
                                          <p:val>
                                            <p:strVal val="#ppt_h"/>
                                          </p:val>
                                        </p:tav>
                                        <p:tav tm="100000">
                                          <p:val>
                                            <p:strVal val="#ppt_h"/>
                                          </p:val>
                                        </p:tav>
                                      </p:tavLst>
                                    </p:anim>
                                    <p:animEffect transition="in" filter="fade">
                                      <p:cBhvr>
                                        <p:cTn id="9"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arda Crest (for presentations)"/>
          <p:cNvPicPr/>
          <p:nvPr/>
        </p:nvPicPr>
        <p:blipFill>
          <a:blip r:embed="rId2" cstate="print">
            <a:clrChange>
              <a:clrFrom>
                <a:srgbClr val="FFFFFF"/>
              </a:clrFrom>
              <a:clrTo>
                <a:srgbClr val="FFFFFF">
                  <a:alpha val="0"/>
                </a:srgbClr>
              </a:clrTo>
            </a:clrChange>
          </a:blip>
          <a:srcRect/>
          <a:stretch>
            <a:fillRect/>
          </a:stretch>
        </p:blipFill>
        <p:spPr bwMode="auto">
          <a:xfrm>
            <a:off x="11237524" y="6246382"/>
            <a:ext cx="760514" cy="611618"/>
          </a:xfrm>
          <a:prstGeom prst="rect">
            <a:avLst/>
          </a:prstGeom>
          <a:noFill/>
          <a:ln w="9525">
            <a:noFill/>
            <a:miter lim="800000"/>
            <a:headEnd/>
            <a:tailEnd/>
          </a:ln>
        </p:spPr>
      </p:pic>
      <p:sp>
        <p:nvSpPr>
          <p:cNvPr id="3" name="Rounded Rectangle 2"/>
          <p:cNvSpPr/>
          <p:nvPr/>
        </p:nvSpPr>
        <p:spPr>
          <a:xfrm>
            <a:off x="3255818" y="6192981"/>
            <a:ext cx="8063346" cy="596755"/>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IE" sz="2400" b="1" dirty="0" smtClean="0">
              <a:solidFill>
                <a:srgbClr val="4A66AC">
                  <a:lumMod val="75000"/>
                </a:srgbClr>
              </a:solidFill>
            </a:endParaRPr>
          </a:p>
        </p:txBody>
      </p:sp>
      <p:sp>
        <p:nvSpPr>
          <p:cNvPr id="8" name="Rounded Rectangle 7"/>
          <p:cNvSpPr/>
          <p:nvPr/>
        </p:nvSpPr>
        <p:spPr>
          <a:xfrm>
            <a:off x="565496" y="1229193"/>
            <a:ext cx="11111842" cy="5261548"/>
          </a:xfrm>
          <a:prstGeom prst="roundRect">
            <a:avLst/>
          </a:prstGeom>
          <a:solidFill>
            <a:srgbClr val="002060"/>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457200" lvl="0" indent="-457200">
              <a:buFont typeface="Arial" panose="020B0604020202020204" pitchFamily="34" charset="0"/>
              <a:buChar char="•"/>
            </a:pPr>
            <a:endParaRPr lang="en-IE" sz="2200" dirty="0" smtClean="0">
              <a:solidFill>
                <a:schemeClr val="bg1"/>
              </a:solidFill>
            </a:endParaRPr>
          </a:p>
          <a:p>
            <a:pPr marL="457200" lvl="0" indent="-457200">
              <a:buFont typeface="Arial" panose="020B0604020202020204" pitchFamily="34" charset="0"/>
              <a:buChar char="•"/>
            </a:pPr>
            <a:endParaRPr lang="en-IE" sz="2200" dirty="0" smtClean="0">
              <a:solidFill>
                <a:schemeClr val="bg1"/>
              </a:solidFill>
            </a:endParaRPr>
          </a:p>
        </p:txBody>
      </p:sp>
      <p:sp>
        <p:nvSpPr>
          <p:cNvPr id="18" name="Title 1"/>
          <p:cNvSpPr txBox="1">
            <a:spLocks/>
          </p:cNvSpPr>
          <p:nvPr/>
        </p:nvSpPr>
        <p:spPr>
          <a:xfrm>
            <a:off x="0" y="502276"/>
            <a:ext cx="12192000" cy="560980"/>
          </a:xfrm>
          <a:prstGeom prst="rect">
            <a:avLst/>
          </a:prstGeom>
          <a:solidFill>
            <a:srgbClr val="002060"/>
          </a:solidFill>
        </p:spPr>
        <p:txBody>
          <a:bodyPr>
            <a:normAutofit fontScale="85000" lnSpcReduction="20000"/>
          </a:bodyPr>
          <a:lstStyle/>
          <a:p>
            <a:r>
              <a:rPr kumimoji="0" lang="en-IE" sz="4400" b="1" i="0" u="none" strike="noStrike" kern="1200" cap="none" spc="0" normalizeH="0" baseline="0" noProof="0" dirty="0" smtClean="0">
                <a:ln>
                  <a:noFill/>
                </a:ln>
                <a:solidFill>
                  <a:schemeClr val="tx1"/>
                </a:solidFill>
                <a:effectLst/>
                <a:uLnTx/>
                <a:uFillTx/>
                <a:latin typeface="+mj-lt"/>
                <a:ea typeface="+mj-ea"/>
                <a:cs typeface="+mj-cs"/>
              </a:rPr>
              <a:t>	</a:t>
            </a:r>
            <a:r>
              <a:rPr lang="en-IE" sz="3600" dirty="0" smtClean="0">
                <a:solidFill>
                  <a:schemeClr val="bg1"/>
                </a:solidFill>
              </a:rPr>
              <a:t>Pulse – Garda Computer System</a:t>
            </a:r>
            <a:r>
              <a:rPr lang="en-IE" sz="3600" noProof="0" dirty="0" smtClean="0">
                <a:solidFill>
                  <a:schemeClr val="bg1"/>
                </a:solidFill>
              </a:rPr>
              <a:t> </a:t>
            </a:r>
            <a:endParaRPr lang="en-IE" sz="3600" dirty="0">
              <a:solidFill>
                <a:schemeClr val="bg1"/>
              </a:solidFill>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99657" y="1843314"/>
            <a:ext cx="7112000" cy="3497943"/>
          </a:xfrm>
          <a:prstGeom prst="rect">
            <a:avLst/>
          </a:prstGeom>
        </p:spPr>
      </p:pic>
    </p:spTree>
    <p:extLst>
      <p:ext uri="{BB962C8B-B14F-4D97-AF65-F5344CB8AC3E}">
        <p14:creationId xmlns:p14="http://schemas.microsoft.com/office/powerpoint/2010/main" val="2965287100"/>
      </p:ext>
    </p:extLst>
  </p:cSld>
  <p:clrMapOvr>
    <a:masterClrMapping/>
  </p:clrMapOvr>
  <p:transition spd="slow" advClick="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2000" fill="hold"/>
                                        <p:tgtEl>
                                          <p:spTgt spid="18"/>
                                        </p:tgtEl>
                                        <p:attrNameLst>
                                          <p:attrName>ppt_w</p:attrName>
                                        </p:attrNameLst>
                                      </p:cBhvr>
                                      <p:tavLst>
                                        <p:tav tm="0">
                                          <p:val>
                                            <p:strVal val="#ppt_w*0.70"/>
                                          </p:val>
                                        </p:tav>
                                        <p:tav tm="100000">
                                          <p:val>
                                            <p:strVal val="#ppt_w"/>
                                          </p:val>
                                        </p:tav>
                                      </p:tavLst>
                                    </p:anim>
                                    <p:anim calcmode="lin" valueType="num">
                                      <p:cBhvr>
                                        <p:cTn id="8" dur="2000" fill="hold"/>
                                        <p:tgtEl>
                                          <p:spTgt spid="18"/>
                                        </p:tgtEl>
                                        <p:attrNameLst>
                                          <p:attrName>ppt_h</p:attrName>
                                        </p:attrNameLst>
                                      </p:cBhvr>
                                      <p:tavLst>
                                        <p:tav tm="0">
                                          <p:val>
                                            <p:strVal val="#ppt_h"/>
                                          </p:val>
                                        </p:tav>
                                        <p:tav tm="100000">
                                          <p:val>
                                            <p:strVal val="#ppt_h"/>
                                          </p:val>
                                        </p:tav>
                                      </p:tavLst>
                                    </p:anim>
                                    <p:animEffect transition="in" filter="fade">
                                      <p:cBhvr>
                                        <p:cTn id="9"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arda Crest (for presentations)"/>
          <p:cNvPicPr/>
          <p:nvPr/>
        </p:nvPicPr>
        <p:blipFill>
          <a:blip r:embed="rId2" cstate="print">
            <a:clrChange>
              <a:clrFrom>
                <a:srgbClr val="FFFFFF"/>
              </a:clrFrom>
              <a:clrTo>
                <a:srgbClr val="FFFFFF">
                  <a:alpha val="0"/>
                </a:srgbClr>
              </a:clrTo>
            </a:clrChange>
          </a:blip>
          <a:srcRect/>
          <a:stretch>
            <a:fillRect/>
          </a:stretch>
        </p:blipFill>
        <p:spPr bwMode="auto">
          <a:xfrm>
            <a:off x="11237524" y="6246382"/>
            <a:ext cx="760514" cy="611618"/>
          </a:xfrm>
          <a:prstGeom prst="rect">
            <a:avLst/>
          </a:prstGeom>
          <a:noFill/>
          <a:ln w="9525">
            <a:noFill/>
            <a:miter lim="800000"/>
            <a:headEnd/>
            <a:tailEnd/>
          </a:ln>
        </p:spPr>
      </p:pic>
      <p:sp>
        <p:nvSpPr>
          <p:cNvPr id="3" name="Rounded Rectangle 2"/>
          <p:cNvSpPr/>
          <p:nvPr/>
        </p:nvSpPr>
        <p:spPr>
          <a:xfrm>
            <a:off x="3255818" y="6192981"/>
            <a:ext cx="8063346" cy="596755"/>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IE" sz="2400" b="1" dirty="0" smtClean="0">
              <a:solidFill>
                <a:srgbClr val="4A66AC">
                  <a:lumMod val="75000"/>
                </a:srgbClr>
              </a:solidFill>
            </a:endParaRPr>
          </a:p>
        </p:txBody>
      </p:sp>
      <p:sp>
        <p:nvSpPr>
          <p:cNvPr id="8" name="Rounded Rectangle 7"/>
          <p:cNvSpPr/>
          <p:nvPr/>
        </p:nvSpPr>
        <p:spPr>
          <a:xfrm>
            <a:off x="565496" y="1229193"/>
            <a:ext cx="11111842" cy="5261548"/>
          </a:xfrm>
          <a:prstGeom prst="roundRect">
            <a:avLst/>
          </a:prstGeom>
          <a:solidFill>
            <a:srgbClr val="002060"/>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457200" lvl="0" indent="-457200">
              <a:buFont typeface="Arial" panose="020B0604020202020204" pitchFamily="34" charset="0"/>
              <a:buChar char="•"/>
            </a:pPr>
            <a:endParaRPr lang="en-IE" sz="2200" dirty="0" smtClean="0">
              <a:solidFill>
                <a:schemeClr val="bg1"/>
              </a:solidFill>
            </a:endParaRPr>
          </a:p>
          <a:p>
            <a:pPr marL="457200" lvl="0" indent="-457200">
              <a:buFont typeface="Arial" panose="020B0604020202020204" pitchFamily="34" charset="0"/>
              <a:buChar char="•"/>
            </a:pPr>
            <a:endParaRPr lang="en-IE" sz="2200" dirty="0" smtClean="0">
              <a:solidFill>
                <a:schemeClr val="bg1"/>
              </a:solidFill>
            </a:endParaRPr>
          </a:p>
        </p:txBody>
      </p:sp>
      <p:sp>
        <p:nvSpPr>
          <p:cNvPr id="18" name="Title 1"/>
          <p:cNvSpPr txBox="1">
            <a:spLocks/>
          </p:cNvSpPr>
          <p:nvPr/>
        </p:nvSpPr>
        <p:spPr>
          <a:xfrm>
            <a:off x="0" y="502276"/>
            <a:ext cx="12192000" cy="560980"/>
          </a:xfrm>
          <a:prstGeom prst="rect">
            <a:avLst/>
          </a:prstGeom>
          <a:solidFill>
            <a:srgbClr val="002060"/>
          </a:solidFill>
        </p:spPr>
        <p:txBody>
          <a:bodyPr>
            <a:normAutofit fontScale="85000" lnSpcReduction="20000"/>
          </a:bodyPr>
          <a:lstStyle/>
          <a:p>
            <a:r>
              <a:rPr kumimoji="0" lang="en-IE" sz="4400" b="1" i="0" u="none" strike="noStrike" kern="1200" cap="none" spc="0" normalizeH="0" baseline="0" noProof="0" dirty="0" smtClean="0">
                <a:ln>
                  <a:noFill/>
                </a:ln>
                <a:solidFill>
                  <a:schemeClr val="tx1"/>
                </a:solidFill>
                <a:effectLst/>
                <a:uLnTx/>
                <a:uFillTx/>
                <a:latin typeface="+mj-lt"/>
                <a:ea typeface="+mj-ea"/>
                <a:cs typeface="+mj-cs"/>
              </a:rPr>
              <a:t>	</a:t>
            </a:r>
            <a:r>
              <a:rPr lang="en-IE" sz="3600" dirty="0" smtClean="0">
                <a:solidFill>
                  <a:schemeClr val="bg1"/>
                </a:solidFill>
              </a:rPr>
              <a:t>Pulse – Garda Computer System</a:t>
            </a:r>
            <a:r>
              <a:rPr lang="en-IE" sz="3600" noProof="0" dirty="0" smtClean="0">
                <a:solidFill>
                  <a:schemeClr val="bg1"/>
                </a:solidFill>
              </a:rPr>
              <a:t> </a:t>
            </a:r>
            <a:endParaRPr lang="en-IE" sz="3600" dirty="0">
              <a:solidFill>
                <a:schemeClr val="bg1"/>
              </a:solidFill>
            </a:endParaRPr>
          </a:p>
        </p:txBody>
      </p:sp>
      <p:pic>
        <p:nvPicPr>
          <p:cNvPr id="7" name="Picture 6" descr="hc3"/>
          <p:cNvPicPr/>
          <p:nvPr/>
        </p:nvPicPr>
        <p:blipFill rotWithShape="1">
          <a:blip r:embed="rId3">
            <a:extLst>
              <a:ext uri="{28A0092B-C50C-407E-A947-70E740481C1C}">
                <a14:useLocalDpi xmlns:a14="http://schemas.microsoft.com/office/drawing/2010/main" val="0"/>
              </a:ext>
            </a:extLst>
          </a:blip>
          <a:srcRect t="4035"/>
          <a:stretch/>
        </p:blipFill>
        <p:spPr bwMode="auto">
          <a:xfrm>
            <a:off x="1857830" y="1857828"/>
            <a:ext cx="8694056" cy="3967893"/>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757224371"/>
      </p:ext>
    </p:extLst>
  </p:cSld>
  <p:clrMapOvr>
    <a:masterClrMapping/>
  </p:clrMapOvr>
  <p:transition spd="slow" advClick="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2000" fill="hold"/>
                                        <p:tgtEl>
                                          <p:spTgt spid="18"/>
                                        </p:tgtEl>
                                        <p:attrNameLst>
                                          <p:attrName>ppt_w</p:attrName>
                                        </p:attrNameLst>
                                      </p:cBhvr>
                                      <p:tavLst>
                                        <p:tav tm="0">
                                          <p:val>
                                            <p:strVal val="#ppt_w*0.70"/>
                                          </p:val>
                                        </p:tav>
                                        <p:tav tm="100000">
                                          <p:val>
                                            <p:strVal val="#ppt_w"/>
                                          </p:val>
                                        </p:tav>
                                      </p:tavLst>
                                    </p:anim>
                                    <p:anim calcmode="lin" valueType="num">
                                      <p:cBhvr>
                                        <p:cTn id="8" dur="2000" fill="hold"/>
                                        <p:tgtEl>
                                          <p:spTgt spid="18"/>
                                        </p:tgtEl>
                                        <p:attrNameLst>
                                          <p:attrName>ppt_h</p:attrName>
                                        </p:attrNameLst>
                                      </p:cBhvr>
                                      <p:tavLst>
                                        <p:tav tm="0">
                                          <p:val>
                                            <p:strVal val="#ppt_h"/>
                                          </p:val>
                                        </p:tav>
                                        <p:tav tm="100000">
                                          <p:val>
                                            <p:strVal val="#ppt_h"/>
                                          </p:val>
                                        </p:tav>
                                      </p:tavLst>
                                    </p:anim>
                                    <p:animEffect transition="in" filter="fade">
                                      <p:cBhvr>
                                        <p:cTn id="9"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ounded Rectangle 24"/>
          <p:cNvSpPr/>
          <p:nvPr/>
        </p:nvSpPr>
        <p:spPr>
          <a:xfrm>
            <a:off x="5058063" y="1028701"/>
            <a:ext cx="4584699" cy="124229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3200" b="1" dirty="0" smtClean="0">
                <a:solidFill>
                  <a:srgbClr val="002060"/>
                </a:solidFill>
                <a:latin typeface="+mj-lt"/>
                <a:cs typeface="Aharoni" pitchFamily="2" charset="-79"/>
              </a:rPr>
              <a:t>Key Objectives</a:t>
            </a:r>
            <a:endParaRPr lang="en-IE" sz="3200" b="1" dirty="0">
              <a:solidFill>
                <a:srgbClr val="002060"/>
              </a:solidFill>
              <a:latin typeface="+mj-lt"/>
              <a:cs typeface="Aharoni" pitchFamily="2" charset="-79"/>
            </a:endParaRPr>
          </a:p>
        </p:txBody>
      </p:sp>
      <p:sp>
        <p:nvSpPr>
          <p:cNvPr id="29" name="Content Placeholder 2"/>
          <p:cNvSpPr txBox="1">
            <a:spLocks/>
          </p:cNvSpPr>
          <p:nvPr/>
        </p:nvSpPr>
        <p:spPr>
          <a:xfrm>
            <a:off x="5412504" y="0"/>
            <a:ext cx="6779495" cy="6868633"/>
          </a:xfrm>
          <a:prstGeom prst="rect">
            <a:avLst/>
          </a:prstGeom>
          <a:solidFill>
            <a:srgbClr val="A9CBE9"/>
          </a:solidFill>
        </p:spPr>
        <p:txBody>
          <a:bodyPr>
            <a:normAutofit/>
          </a:bodyPr>
          <a:lstStyle/>
          <a:p>
            <a:pPr marL="0" marR="0" lvl="0" indent="0" algn="l" defTabSz="914400" rtl="0" eaLnBrk="1" fontAlgn="auto" latinLnBrk="0" hangingPunct="1">
              <a:lnSpc>
                <a:spcPct val="100000"/>
              </a:lnSpc>
              <a:spcBef>
                <a:spcPts val="1200"/>
              </a:spcBef>
              <a:spcAft>
                <a:spcPts val="0"/>
              </a:spcAft>
              <a:buClrTx/>
              <a:buSzTx/>
              <a:buFont typeface="Arial" panose="020B0604020202020204" pitchFamily="34" charset="0"/>
              <a:buNone/>
              <a:tabLst/>
              <a:defRPr/>
            </a:pPr>
            <a:endParaRPr kumimoji="0" lang="en-IE" sz="2400" b="0" i="0" u="none" strike="noStrike" kern="1200" cap="none" spc="0" normalizeH="0" baseline="0" noProof="0" smtClean="0">
              <a:ln>
                <a:noFill/>
              </a:ln>
              <a:solidFill>
                <a:srgbClr val="002060"/>
              </a:solidFill>
              <a:effectLst/>
              <a:uLnTx/>
              <a:uFillTx/>
              <a:latin typeface="+mn-lt"/>
              <a:ea typeface="+mn-ea"/>
              <a:cs typeface="+mn-cs"/>
            </a:endParaRPr>
          </a:p>
          <a:p>
            <a:pPr marL="0" marR="0" lvl="0" indent="0" algn="l" defTabSz="914400" rtl="0" eaLnBrk="1" fontAlgn="auto" latinLnBrk="0" hangingPunct="1">
              <a:lnSpc>
                <a:spcPct val="100000"/>
              </a:lnSpc>
              <a:spcBef>
                <a:spcPts val="1200"/>
              </a:spcBef>
              <a:spcAft>
                <a:spcPts val="0"/>
              </a:spcAft>
              <a:buClrTx/>
              <a:buSzTx/>
              <a:buFont typeface="Arial" panose="020B0604020202020204" pitchFamily="34" charset="0"/>
              <a:buNone/>
              <a:tabLst/>
              <a:defRPr/>
            </a:pPr>
            <a:endParaRPr kumimoji="0" lang="en-IE" sz="2400" b="0" i="0" u="none" strike="noStrike" kern="1200" cap="none" spc="0" normalizeH="0" baseline="0" noProof="0" smtClean="0">
              <a:ln>
                <a:noFill/>
              </a:ln>
              <a:solidFill>
                <a:srgbClr val="002060"/>
              </a:solidFill>
              <a:effectLst/>
              <a:uLnTx/>
              <a:uFillTx/>
              <a:latin typeface="+mn-lt"/>
              <a:ea typeface="+mn-ea"/>
              <a:cs typeface="+mn-cs"/>
            </a:endParaRPr>
          </a:p>
          <a:p>
            <a:pPr marL="0" marR="0" lvl="0" indent="0" algn="l" defTabSz="914400" rtl="0" eaLnBrk="1" fontAlgn="auto" latinLnBrk="0" hangingPunct="1">
              <a:lnSpc>
                <a:spcPct val="100000"/>
              </a:lnSpc>
              <a:spcBef>
                <a:spcPts val="1200"/>
              </a:spcBef>
              <a:spcAft>
                <a:spcPts val="0"/>
              </a:spcAft>
              <a:buClrTx/>
              <a:buSzTx/>
              <a:buFont typeface="Arial" panose="020B0604020202020204" pitchFamily="34" charset="0"/>
              <a:buNone/>
              <a:tabLst/>
              <a:defRPr/>
            </a:pPr>
            <a:endParaRPr kumimoji="0" lang="en-IE" sz="900" b="0" i="0" u="none" strike="noStrike" kern="1200" cap="none" spc="0" normalizeH="0" baseline="0" noProof="0" dirty="0" smtClean="0">
              <a:ln>
                <a:noFill/>
              </a:ln>
              <a:solidFill>
                <a:srgbClr val="002060"/>
              </a:solidFill>
              <a:effectLst/>
              <a:uLnTx/>
              <a:uFillTx/>
              <a:latin typeface="+mn-lt"/>
              <a:ea typeface="+mn-ea"/>
              <a:cs typeface="+mn-cs"/>
            </a:endParaRPr>
          </a:p>
        </p:txBody>
      </p:sp>
      <p:sp>
        <p:nvSpPr>
          <p:cNvPr id="30" name="Rectangle 29"/>
          <p:cNvSpPr/>
          <p:nvPr/>
        </p:nvSpPr>
        <p:spPr>
          <a:xfrm>
            <a:off x="5553769" y="856357"/>
            <a:ext cx="6096000" cy="6001643"/>
          </a:xfrm>
          <a:prstGeom prst="rect">
            <a:avLst/>
          </a:prstGeom>
        </p:spPr>
        <p:txBody>
          <a:bodyPr wrap="square">
            <a:spAutoFit/>
          </a:bodyPr>
          <a:lstStyle/>
          <a:p>
            <a:r>
              <a:rPr lang="en-IE" sz="3200" dirty="0" smtClean="0">
                <a:solidFill>
                  <a:srgbClr val="002060"/>
                </a:solidFill>
              </a:rPr>
              <a:t>Provide advice, support and guidance in relation to the 9 Strands of Diversity</a:t>
            </a:r>
          </a:p>
          <a:p>
            <a:pPr marL="720725" indent="-360363">
              <a:buFont typeface="Arial" panose="020B0604020202020204" pitchFamily="34" charset="0"/>
              <a:buChar char="•"/>
            </a:pPr>
            <a:r>
              <a:rPr lang="en-IE" sz="3200" dirty="0" smtClean="0">
                <a:solidFill>
                  <a:srgbClr val="002060"/>
                </a:solidFill>
              </a:rPr>
              <a:t> Age</a:t>
            </a:r>
          </a:p>
          <a:p>
            <a:pPr marL="720725" indent="-360363">
              <a:buFont typeface="Arial" panose="020B0604020202020204" pitchFamily="34" charset="0"/>
              <a:buChar char="•"/>
            </a:pPr>
            <a:r>
              <a:rPr lang="en-IE" sz="3200" dirty="0" smtClean="0">
                <a:solidFill>
                  <a:srgbClr val="002060"/>
                </a:solidFill>
              </a:rPr>
              <a:t> Disability</a:t>
            </a:r>
            <a:endParaRPr lang="en-IE" sz="3200" b="1" dirty="0" smtClean="0">
              <a:solidFill>
                <a:srgbClr val="002060"/>
              </a:solidFill>
            </a:endParaRPr>
          </a:p>
          <a:p>
            <a:pPr marL="720725" indent="-360363">
              <a:buFont typeface="Arial" panose="020B0604020202020204" pitchFamily="34" charset="0"/>
              <a:buChar char="•"/>
            </a:pPr>
            <a:r>
              <a:rPr lang="en-IE" sz="3200" dirty="0" smtClean="0">
                <a:solidFill>
                  <a:srgbClr val="002060"/>
                </a:solidFill>
              </a:rPr>
              <a:t> Race</a:t>
            </a:r>
          </a:p>
          <a:p>
            <a:pPr marL="720725" indent="-360363">
              <a:buFont typeface="Arial" panose="020B0604020202020204" pitchFamily="34" charset="0"/>
              <a:buChar char="•"/>
            </a:pPr>
            <a:r>
              <a:rPr lang="en-IE" sz="3200" dirty="0" smtClean="0">
                <a:solidFill>
                  <a:srgbClr val="002060"/>
                </a:solidFill>
              </a:rPr>
              <a:t> Colour</a:t>
            </a:r>
            <a:endParaRPr lang="en-IE" sz="3200" dirty="0">
              <a:solidFill>
                <a:srgbClr val="002060"/>
              </a:solidFill>
            </a:endParaRPr>
          </a:p>
          <a:p>
            <a:pPr marL="720725" indent="-360363">
              <a:buFont typeface="Arial" panose="020B0604020202020204" pitchFamily="34" charset="0"/>
              <a:buChar char="•"/>
            </a:pPr>
            <a:r>
              <a:rPr lang="en-IE" sz="3200" dirty="0" smtClean="0">
                <a:solidFill>
                  <a:srgbClr val="002060"/>
                </a:solidFill>
              </a:rPr>
              <a:t> Nationality</a:t>
            </a:r>
            <a:endParaRPr lang="en-IE" sz="3200" b="1" dirty="0" smtClean="0">
              <a:solidFill>
                <a:srgbClr val="002060"/>
              </a:solidFill>
            </a:endParaRPr>
          </a:p>
          <a:p>
            <a:pPr marL="720725" indent="-360363">
              <a:buFont typeface="Arial" panose="020B0604020202020204" pitchFamily="34" charset="0"/>
              <a:buChar char="•"/>
            </a:pPr>
            <a:r>
              <a:rPr lang="en-IE" sz="3200" dirty="0" smtClean="0">
                <a:solidFill>
                  <a:srgbClr val="002060"/>
                </a:solidFill>
              </a:rPr>
              <a:t> Ethnicity</a:t>
            </a:r>
            <a:endParaRPr lang="en-IE" sz="3200" b="1" dirty="0" smtClean="0">
              <a:solidFill>
                <a:srgbClr val="002060"/>
              </a:solidFill>
            </a:endParaRPr>
          </a:p>
          <a:p>
            <a:pPr marL="720725" indent="-360363">
              <a:buFont typeface="Arial" panose="020B0604020202020204" pitchFamily="34" charset="0"/>
              <a:buChar char="•"/>
            </a:pPr>
            <a:r>
              <a:rPr lang="en-IE" sz="3200" dirty="0" smtClean="0">
                <a:solidFill>
                  <a:srgbClr val="002060"/>
                </a:solidFill>
              </a:rPr>
              <a:t> </a:t>
            </a:r>
            <a:r>
              <a:rPr lang="en-IE" sz="3200" dirty="0">
                <a:solidFill>
                  <a:srgbClr val="002060"/>
                </a:solidFill>
              </a:rPr>
              <a:t>Religion</a:t>
            </a:r>
            <a:endParaRPr lang="en-IE" sz="3200" b="1" dirty="0" smtClean="0">
              <a:solidFill>
                <a:srgbClr val="002060"/>
              </a:solidFill>
            </a:endParaRPr>
          </a:p>
          <a:p>
            <a:pPr marL="720725" indent="-360363">
              <a:buFont typeface="Arial" panose="020B0604020202020204" pitchFamily="34" charset="0"/>
              <a:buChar char="•"/>
            </a:pPr>
            <a:r>
              <a:rPr lang="en-IE" sz="3200" dirty="0" smtClean="0">
                <a:solidFill>
                  <a:srgbClr val="002060"/>
                </a:solidFill>
              </a:rPr>
              <a:t> Sexual </a:t>
            </a:r>
            <a:r>
              <a:rPr lang="en-IE" sz="3200" dirty="0">
                <a:solidFill>
                  <a:srgbClr val="002060"/>
                </a:solidFill>
              </a:rPr>
              <a:t>Orientation</a:t>
            </a:r>
            <a:endParaRPr lang="en-IE" sz="3200" b="1" dirty="0">
              <a:solidFill>
                <a:srgbClr val="002060"/>
              </a:solidFill>
            </a:endParaRPr>
          </a:p>
          <a:p>
            <a:pPr marL="720725" indent="-360363">
              <a:buFont typeface="Arial" panose="020B0604020202020204" pitchFamily="34" charset="0"/>
              <a:buChar char="•"/>
            </a:pPr>
            <a:r>
              <a:rPr lang="en-IE" sz="3200" dirty="0" smtClean="0">
                <a:solidFill>
                  <a:srgbClr val="002060"/>
                </a:solidFill>
              </a:rPr>
              <a:t> Gender</a:t>
            </a:r>
          </a:p>
        </p:txBody>
      </p:sp>
      <p:sp>
        <p:nvSpPr>
          <p:cNvPr id="7" name="Title 1"/>
          <p:cNvSpPr txBox="1">
            <a:spLocks/>
          </p:cNvSpPr>
          <p:nvPr/>
        </p:nvSpPr>
        <p:spPr>
          <a:xfrm>
            <a:off x="0" y="219133"/>
            <a:ext cx="12192000" cy="530225"/>
          </a:xfrm>
          <a:prstGeom prst="rect">
            <a:avLst/>
          </a:prstGeom>
          <a:solidFill>
            <a:srgbClr val="002060"/>
          </a:solidFill>
        </p:spPr>
        <p:txBody>
          <a:bodyPr anchor="ctr">
            <a:noAutofit/>
          </a:bodyPr>
          <a:lstStyle/>
          <a:p>
            <a:pPr marL="0" marR="0" lvl="0" indent="0" defTabSz="914400" rtl="0" eaLnBrk="1" fontAlgn="auto" latinLnBrk="0" hangingPunct="1">
              <a:lnSpc>
                <a:spcPct val="90000"/>
              </a:lnSpc>
              <a:spcBef>
                <a:spcPct val="0"/>
              </a:spcBef>
              <a:spcAft>
                <a:spcPts val="0"/>
              </a:spcAft>
              <a:buClrTx/>
              <a:buSzTx/>
              <a:buFontTx/>
              <a:buNone/>
              <a:tabLst/>
              <a:defRPr/>
            </a:pPr>
            <a:r>
              <a:rPr kumimoji="0" lang="en-IE" sz="4400" b="1" i="0" u="none" strike="noStrike" kern="1200" cap="none" spc="0" normalizeH="0" baseline="0" noProof="0" dirty="0" smtClean="0">
                <a:ln>
                  <a:noFill/>
                </a:ln>
                <a:solidFill>
                  <a:schemeClr val="tx1"/>
                </a:solidFill>
                <a:effectLst/>
                <a:uLnTx/>
                <a:uFillTx/>
                <a:latin typeface="+mj-lt"/>
                <a:ea typeface="+mj-ea"/>
                <a:cs typeface="+mj-cs"/>
              </a:rPr>
              <a:t>	</a:t>
            </a:r>
            <a:r>
              <a:rPr lang="en-IE" sz="3200" b="1" dirty="0">
                <a:solidFill>
                  <a:schemeClr val="bg1"/>
                </a:solidFill>
                <a:latin typeface="+mj-lt"/>
                <a:ea typeface="+mj-ea"/>
                <a:cs typeface="+mj-cs"/>
              </a:rPr>
              <a:t>Garda National </a:t>
            </a:r>
            <a:r>
              <a:rPr lang="en-IE" sz="3200" b="1" dirty="0" smtClean="0">
                <a:solidFill>
                  <a:schemeClr val="bg1"/>
                </a:solidFill>
                <a:latin typeface="+mj-lt"/>
                <a:ea typeface="+mj-ea"/>
                <a:cs typeface="+mj-cs"/>
              </a:rPr>
              <a:t>Diversity &amp; Integration Unit  </a:t>
            </a:r>
            <a:endParaRPr lang="en-IE" sz="3200" b="1" dirty="0">
              <a:solidFill>
                <a:schemeClr val="bg1"/>
              </a:solidFill>
              <a:latin typeface="+mj-lt"/>
              <a:ea typeface="+mj-ea"/>
              <a:cs typeface="+mj-cs"/>
            </a:endParaRPr>
          </a:p>
        </p:txBody>
      </p:sp>
      <p:pic>
        <p:nvPicPr>
          <p:cNvPr id="17" name="Picture 16" descr="Garda Crest (for presentations)"/>
          <p:cNvPicPr/>
          <p:nvPr/>
        </p:nvPicPr>
        <p:blipFill>
          <a:blip r:embed="rId2" cstate="print">
            <a:clrChange>
              <a:clrFrom>
                <a:srgbClr val="FFFFFF"/>
              </a:clrFrom>
              <a:clrTo>
                <a:srgbClr val="FFFFFF">
                  <a:alpha val="0"/>
                </a:srgbClr>
              </a:clrTo>
            </a:clrChange>
          </a:blip>
          <a:srcRect/>
          <a:stretch>
            <a:fillRect/>
          </a:stretch>
        </p:blipFill>
        <p:spPr bwMode="auto">
          <a:xfrm>
            <a:off x="11237525" y="6810228"/>
            <a:ext cx="194616" cy="47771"/>
          </a:xfrm>
          <a:prstGeom prst="rect">
            <a:avLst/>
          </a:prstGeom>
          <a:noFill/>
          <a:ln w="9525">
            <a:noFill/>
            <a:miter lim="800000"/>
            <a:headEnd/>
            <a:tailEnd/>
          </a:ln>
        </p:spPr>
      </p:pic>
      <p:pic>
        <p:nvPicPr>
          <p:cNvPr id="23" name="Picture 22" descr="DAayLvPXkAAfA5x.jpg"/>
          <p:cNvPicPr>
            <a:picLocks noChangeAspect="1"/>
          </p:cNvPicPr>
          <p:nvPr/>
        </p:nvPicPr>
        <p:blipFill>
          <a:blip r:embed="rId3" cstate="print"/>
          <a:srcRect l="11113" r="10538"/>
          <a:stretch>
            <a:fillRect/>
          </a:stretch>
        </p:blipFill>
        <p:spPr>
          <a:xfrm>
            <a:off x="3089564" y="1052945"/>
            <a:ext cx="2299854" cy="1590007"/>
          </a:xfrm>
          <a:prstGeom prst="rect">
            <a:avLst/>
          </a:prstGeom>
        </p:spPr>
      </p:pic>
      <p:pic>
        <p:nvPicPr>
          <p:cNvPr id="24" name="Picture 23" descr="DC7YugbXkAAm0eY.jpg"/>
          <p:cNvPicPr>
            <a:picLocks noChangeAspect="1"/>
          </p:cNvPicPr>
          <p:nvPr/>
        </p:nvPicPr>
        <p:blipFill>
          <a:blip r:embed="rId4" cstate="print"/>
          <a:srcRect l="17284" t="22925" r="11586" b="10792"/>
          <a:stretch>
            <a:fillRect/>
          </a:stretch>
        </p:blipFill>
        <p:spPr>
          <a:xfrm>
            <a:off x="166255" y="2812473"/>
            <a:ext cx="1482437" cy="1842655"/>
          </a:xfrm>
          <a:prstGeom prst="rect">
            <a:avLst/>
          </a:prstGeom>
        </p:spPr>
      </p:pic>
      <p:pic>
        <p:nvPicPr>
          <p:cNvPr id="26" name="Picture 25" descr="imagesK5MC2L07.jpg"/>
          <p:cNvPicPr>
            <a:picLocks noChangeAspect="1"/>
          </p:cNvPicPr>
          <p:nvPr/>
        </p:nvPicPr>
        <p:blipFill>
          <a:blip r:embed="rId5" cstate="print"/>
          <a:stretch>
            <a:fillRect/>
          </a:stretch>
        </p:blipFill>
        <p:spPr>
          <a:xfrm>
            <a:off x="2906150" y="5019675"/>
            <a:ext cx="2486025" cy="1838325"/>
          </a:xfrm>
          <a:prstGeom prst="rect">
            <a:avLst/>
          </a:prstGeom>
        </p:spPr>
      </p:pic>
      <p:pic>
        <p:nvPicPr>
          <p:cNvPr id="27" name="Picture 26" descr="imagesRAT4JUJK.jpg"/>
          <p:cNvPicPr>
            <a:picLocks noChangeAspect="1"/>
          </p:cNvPicPr>
          <p:nvPr/>
        </p:nvPicPr>
        <p:blipFill>
          <a:blip r:embed="rId6" cstate="print"/>
          <a:stretch>
            <a:fillRect/>
          </a:stretch>
        </p:blipFill>
        <p:spPr>
          <a:xfrm>
            <a:off x="0" y="1108363"/>
            <a:ext cx="2210235" cy="1655543"/>
          </a:xfrm>
          <a:prstGeom prst="rect">
            <a:avLst/>
          </a:prstGeom>
        </p:spPr>
      </p:pic>
      <p:pic>
        <p:nvPicPr>
          <p:cNvPr id="28" name="Picture 27" descr="imagesTJRCDO6K.jpg"/>
          <p:cNvPicPr>
            <a:picLocks noChangeAspect="1"/>
          </p:cNvPicPr>
          <p:nvPr/>
        </p:nvPicPr>
        <p:blipFill>
          <a:blip r:embed="rId7" cstate="print"/>
          <a:srcRect l="6139" r="11216"/>
          <a:stretch>
            <a:fillRect/>
          </a:stretch>
        </p:blipFill>
        <p:spPr>
          <a:xfrm>
            <a:off x="0" y="5295900"/>
            <a:ext cx="2424546" cy="1562100"/>
          </a:xfrm>
          <a:prstGeom prst="rect">
            <a:avLst/>
          </a:prstGeom>
        </p:spPr>
      </p:pic>
      <p:pic>
        <p:nvPicPr>
          <p:cNvPr id="31" name="Picture 30" descr="IMG_0075.jpg"/>
          <p:cNvPicPr>
            <a:picLocks noChangeAspect="1"/>
          </p:cNvPicPr>
          <p:nvPr/>
        </p:nvPicPr>
        <p:blipFill>
          <a:blip r:embed="rId8" cstate="print"/>
          <a:stretch>
            <a:fillRect/>
          </a:stretch>
        </p:blipFill>
        <p:spPr>
          <a:xfrm>
            <a:off x="2881746" y="2852235"/>
            <a:ext cx="2438400" cy="1624584"/>
          </a:xfrm>
          <a:prstGeom prst="rect">
            <a:avLst/>
          </a:prstGeom>
        </p:spPr>
      </p:pic>
      <p:pic>
        <p:nvPicPr>
          <p:cNvPr id="19" name="Picture 18" descr="An-Garda-Siochana.jpg"/>
          <p:cNvPicPr>
            <a:picLocks noChangeAspect="1"/>
          </p:cNvPicPr>
          <p:nvPr/>
        </p:nvPicPr>
        <p:blipFill>
          <a:blip r:embed="rId9" cstate="print"/>
          <a:stretch>
            <a:fillRect/>
          </a:stretch>
        </p:blipFill>
        <p:spPr>
          <a:xfrm>
            <a:off x="1226879" y="4281054"/>
            <a:ext cx="2832502" cy="1604817"/>
          </a:xfrm>
          <a:prstGeom prst="rect">
            <a:avLst/>
          </a:prstGeom>
        </p:spPr>
      </p:pic>
      <p:pic>
        <p:nvPicPr>
          <p:cNvPr id="32" name="Picture 31" descr="4.jpg"/>
          <p:cNvPicPr>
            <a:picLocks noChangeAspect="1"/>
          </p:cNvPicPr>
          <p:nvPr/>
        </p:nvPicPr>
        <p:blipFill>
          <a:blip r:embed="rId10" cstate="print"/>
          <a:srcRect l="34943" r="16767" b="13651"/>
          <a:stretch>
            <a:fillRect/>
          </a:stretch>
        </p:blipFill>
        <p:spPr>
          <a:xfrm>
            <a:off x="1731819" y="1913977"/>
            <a:ext cx="1593274" cy="1605077"/>
          </a:xfrm>
          <a:prstGeom prst="rect">
            <a:avLst/>
          </a:prstGeom>
        </p:spPr>
      </p:pic>
    </p:spTree>
    <p:extLst>
      <p:ext uri="{BB962C8B-B14F-4D97-AF65-F5344CB8AC3E}">
        <p14:creationId xmlns:p14="http://schemas.microsoft.com/office/powerpoint/2010/main" val="3364002329"/>
      </p:ext>
    </p:extLst>
  </p:cSld>
  <p:clrMapOvr>
    <a:masterClrMapping/>
  </p:clrMapOvr>
  <p:transition spd="slow" advClick="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2000" fill="hold"/>
                                        <p:tgtEl>
                                          <p:spTgt spid="7"/>
                                        </p:tgtEl>
                                        <p:attrNameLst>
                                          <p:attrName>ppt_w</p:attrName>
                                        </p:attrNameLst>
                                      </p:cBhvr>
                                      <p:tavLst>
                                        <p:tav tm="0">
                                          <p:val>
                                            <p:strVal val="#ppt_w*0.70"/>
                                          </p:val>
                                        </p:tav>
                                        <p:tav tm="100000">
                                          <p:val>
                                            <p:strVal val="#ppt_w"/>
                                          </p:val>
                                        </p:tav>
                                      </p:tavLst>
                                    </p:anim>
                                    <p:anim calcmode="lin" valueType="num">
                                      <p:cBhvr>
                                        <p:cTn id="8" dur="2000" fill="hold"/>
                                        <p:tgtEl>
                                          <p:spTgt spid="7"/>
                                        </p:tgtEl>
                                        <p:attrNameLst>
                                          <p:attrName>ppt_h</p:attrName>
                                        </p:attrNameLst>
                                      </p:cBhvr>
                                      <p:tavLst>
                                        <p:tav tm="0">
                                          <p:val>
                                            <p:strVal val="#ppt_h"/>
                                          </p:val>
                                        </p:tav>
                                        <p:tav tm="100000">
                                          <p:val>
                                            <p:strVal val="#ppt_h"/>
                                          </p:val>
                                        </p:tav>
                                      </p:tavLst>
                                    </p:anim>
                                    <p:animEffect transition="in" filter="fade">
                                      <p:cBhvr>
                                        <p:cTn id="9"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arda Crest (for presentations)"/>
          <p:cNvPicPr/>
          <p:nvPr/>
        </p:nvPicPr>
        <p:blipFill>
          <a:blip r:embed="rId2" cstate="print">
            <a:clrChange>
              <a:clrFrom>
                <a:srgbClr val="FFFFFF"/>
              </a:clrFrom>
              <a:clrTo>
                <a:srgbClr val="FFFFFF">
                  <a:alpha val="0"/>
                </a:srgbClr>
              </a:clrTo>
            </a:clrChange>
          </a:blip>
          <a:srcRect/>
          <a:stretch>
            <a:fillRect/>
          </a:stretch>
        </p:blipFill>
        <p:spPr bwMode="auto">
          <a:xfrm>
            <a:off x="11237524" y="6246382"/>
            <a:ext cx="760514" cy="611618"/>
          </a:xfrm>
          <a:prstGeom prst="rect">
            <a:avLst/>
          </a:prstGeom>
          <a:noFill/>
          <a:ln w="9525">
            <a:noFill/>
            <a:miter lim="800000"/>
            <a:headEnd/>
            <a:tailEnd/>
          </a:ln>
        </p:spPr>
      </p:pic>
      <p:sp>
        <p:nvSpPr>
          <p:cNvPr id="3" name="Rounded Rectangle 2"/>
          <p:cNvSpPr/>
          <p:nvPr/>
        </p:nvSpPr>
        <p:spPr>
          <a:xfrm>
            <a:off x="3255818" y="6192981"/>
            <a:ext cx="8063346" cy="596755"/>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IE" sz="2400" b="1" dirty="0" smtClean="0">
              <a:solidFill>
                <a:srgbClr val="4A66AC">
                  <a:lumMod val="75000"/>
                </a:srgbClr>
              </a:solidFill>
            </a:endParaRPr>
          </a:p>
        </p:txBody>
      </p:sp>
      <p:sp>
        <p:nvSpPr>
          <p:cNvPr id="8" name="Rounded Rectangle 7"/>
          <p:cNvSpPr/>
          <p:nvPr/>
        </p:nvSpPr>
        <p:spPr>
          <a:xfrm>
            <a:off x="565496" y="1229193"/>
            <a:ext cx="11111842" cy="5261548"/>
          </a:xfrm>
          <a:prstGeom prst="roundRect">
            <a:avLst/>
          </a:prstGeom>
          <a:solidFill>
            <a:srgbClr val="002060"/>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457200" lvl="0" indent="-457200">
              <a:buFont typeface="Arial" panose="020B0604020202020204" pitchFamily="34" charset="0"/>
              <a:buChar char="•"/>
            </a:pPr>
            <a:endParaRPr lang="en-IE" sz="2200" dirty="0" smtClean="0">
              <a:solidFill>
                <a:schemeClr val="bg1"/>
              </a:solidFill>
            </a:endParaRPr>
          </a:p>
          <a:p>
            <a:pPr marL="457200" lvl="0" indent="-457200">
              <a:buFont typeface="Arial" panose="020B0604020202020204" pitchFamily="34" charset="0"/>
              <a:buChar char="•"/>
            </a:pPr>
            <a:endParaRPr lang="en-IE" sz="2200" dirty="0" smtClean="0">
              <a:solidFill>
                <a:schemeClr val="bg1"/>
              </a:solidFill>
            </a:endParaRPr>
          </a:p>
        </p:txBody>
      </p:sp>
      <p:sp>
        <p:nvSpPr>
          <p:cNvPr id="18" name="Title 1"/>
          <p:cNvSpPr txBox="1">
            <a:spLocks/>
          </p:cNvSpPr>
          <p:nvPr/>
        </p:nvSpPr>
        <p:spPr>
          <a:xfrm>
            <a:off x="0" y="502276"/>
            <a:ext cx="12192000" cy="560980"/>
          </a:xfrm>
          <a:prstGeom prst="rect">
            <a:avLst/>
          </a:prstGeom>
          <a:solidFill>
            <a:srgbClr val="002060"/>
          </a:solidFill>
        </p:spPr>
        <p:txBody>
          <a:bodyPr>
            <a:normAutofit fontScale="85000" lnSpcReduction="20000"/>
          </a:bodyPr>
          <a:lstStyle/>
          <a:p>
            <a:r>
              <a:rPr kumimoji="0" lang="en-IE" sz="4400" b="1" i="0" u="none" strike="noStrike" kern="1200" cap="none" spc="0" normalizeH="0" baseline="0" noProof="0" dirty="0" smtClean="0">
                <a:ln>
                  <a:noFill/>
                </a:ln>
                <a:solidFill>
                  <a:schemeClr val="tx1"/>
                </a:solidFill>
                <a:effectLst/>
                <a:uLnTx/>
                <a:uFillTx/>
                <a:latin typeface="+mj-lt"/>
                <a:ea typeface="+mj-ea"/>
                <a:cs typeface="+mj-cs"/>
              </a:rPr>
              <a:t>	</a:t>
            </a:r>
            <a:r>
              <a:rPr lang="en-IE" sz="3600" dirty="0" smtClean="0">
                <a:solidFill>
                  <a:schemeClr val="bg1"/>
                </a:solidFill>
              </a:rPr>
              <a:t>Pulse – Garda Computer System</a:t>
            </a:r>
            <a:r>
              <a:rPr lang="en-IE" sz="3600" noProof="0" dirty="0" smtClean="0">
                <a:solidFill>
                  <a:schemeClr val="bg1"/>
                </a:solidFill>
              </a:rPr>
              <a:t> </a:t>
            </a:r>
            <a:endParaRPr lang="en-IE" sz="3600" dirty="0">
              <a:solidFill>
                <a:schemeClr val="bg1"/>
              </a:solidFill>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52617" y="1806195"/>
            <a:ext cx="8737600" cy="4107543"/>
          </a:xfrm>
          <a:prstGeom prst="rect">
            <a:avLst/>
          </a:prstGeom>
        </p:spPr>
      </p:pic>
    </p:spTree>
    <p:extLst>
      <p:ext uri="{BB962C8B-B14F-4D97-AF65-F5344CB8AC3E}">
        <p14:creationId xmlns:p14="http://schemas.microsoft.com/office/powerpoint/2010/main" val="4198137478"/>
      </p:ext>
    </p:extLst>
  </p:cSld>
  <p:clrMapOvr>
    <a:masterClrMapping/>
  </p:clrMapOvr>
  <p:transition spd="slow" advClick="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2000" fill="hold"/>
                                        <p:tgtEl>
                                          <p:spTgt spid="18"/>
                                        </p:tgtEl>
                                        <p:attrNameLst>
                                          <p:attrName>ppt_w</p:attrName>
                                        </p:attrNameLst>
                                      </p:cBhvr>
                                      <p:tavLst>
                                        <p:tav tm="0">
                                          <p:val>
                                            <p:strVal val="#ppt_w*0.70"/>
                                          </p:val>
                                        </p:tav>
                                        <p:tav tm="100000">
                                          <p:val>
                                            <p:strVal val="#ppt_w"/>
                                          </p:val>
                                        </p:tav>
                                      </p:tavLst>
                                    </p:anim>
                                    <p:anim calcmode="lin" valueType="num">
                                      <p:cBhvr>
                                        <p:cTn id="8" dur="2000" fill="hold"/>
                                        <p:tgtEl>
                                          <p:spTgt spid="18"/>
                                        </p:tgtEl>
                                        <p:attrNameLst>
                                          <p:attrName>ppt_h</p:attrName>
                                        </p:attrNameLst>
                                      </p:cBhvr>
                                      <p:tavLst>
                                        <p:tav tm="0">
                                          <p:val>
                                            <p:strVal val="#ppt_h"/>
                                          </p:val>
                                        </p:tav>
                                        <p:tav tm="100000">
                                          <p:val>
                                            <p:strVal val="#ppt_h"/>
                                          </p:val>
                                        </p:tav>
                                      </p:tavLst>
                                    </p:anim>
                                    <p:animEffect transition="in" filter="fade">
                                      <p:cBhvr>
                                        <p:cTn id="9"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arda Crest (for presentations)"/>
          <p:cNvPicPr/>
          <p:nvPr/>
        </p:nvPicPr>
        <p:blipFill>
          <a:blip r:embed="rId2" cstate="print">
            <a:clrChange>
              <a:clrFrom>
                <a:srgbClr val="FFFFFF"/>
              </a:clrFrom>
              <a:clrTo>
                <a:srgbClr val="FFFFFF">
                  <a:alpha val="0"/>
                </a:srgbClr>
              </a:clrTo>
            </a:clrChange>
          </a:blip>
          <a:srcRect/>
          <a:stretch>
            <a:fillRect/>
          </a:stretch>
        </p:blipFill>
        <p:spPr bwMode="auto">
          <a:xfrm>
            <a:off x="11237524" y="6246382"/>
            <a:ext cx="760514" cy="611618"/>
          </a:xfrm>
          <a:prstGeom prst="rect">
            <a:avLst/>
          </a:prstGeom>
          <a:noFill/>
          <a:ln w="9525">
            <a:noFill/>
            <a:miter lim="800000"/>
            <a:headEnd/>
            <a:tailEnd/>
          </a:ln>
        </p:spPr>
      </p:pic>
      <p:sp>
        <p:nvSpPr>
          <p:cNvPr id="3" name="Rounded Rectangle 2"/>
          <p:cNvSpPr/>
          <p:nvPr/>
        </p:nvSpPr>
        <p:spPr>
          <a:xfrm>
            <a:off x="3255818" y="6192981"/>
            <a:ext cx="8063346" cy="596755"/>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IE" sz="2400" b="1" dirty="0" smtClean="0">
              <a:solidFill>
                <a:srgbClr val="4A66AC">
                  <a:lumMod val="75000"/>
                </a:srgbClr>
              </a:solidFill>
            </a:endParaRPr>
          </a:p>
        </p:txBody>
      </p:sp>
      <p:sp>
        <p:nvSpPr>
          <p:cNvPr id="8" name="Rounded Rectangle 7"/>
          <p:cNvSpPr/>
          <p:nvPr/>
        </p:nvSpPr>
        <p:spPr>
          <a:xfrm>
            <a:off x="565496" y="1229193"/>
            <a:ext cx="11111842" cy="5261548"/>
          </a:xfrm>
          <a:prstGeom prst="roundRect">
            <a:avLst/>
          </a:prstGeom>
          <a:solidFill>
            <a:srgbClr val="002060"/>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342900" indent="-342900">
              <a:buFont typeface="Arial" panose="020B0604020202020204" pitchFamily="34" charset="0"/>
              <a:buChar char="•"/>
            </a:pPr>
            <a:r>
              <a:rPr lang="en-IE" sz="3200" dirty="0" smtClean="0"/>
              <a:t>Hate Crime</a:t>
            </a:r>
          </a:p>
          <a:p>
            <a:pPr marL="342900" indent="-342900">
              <a:buFont typeface="Arial" panose="020B0604020202020204" pitchFamily="34" charset="0"/>
              <a:buChar char="•"/>
            </a:pPr>
            <a:r>
              <a:rPr lang="en-IE" sz="3200" dirty="0" smtClean="0">
                <a:solidFill>
                  <a:schemeClr val="bg1"/>
                </a:solidFill>
              </a:rPr>
              <a:t>Cultural Awareness &amp; Diversity</a:t>
            </a:r>
          </a:p>
          <a:p>
            <a:pPr marL="342900" indent="-342900">
              <a:buFont typeface="Arial" panose="020B0604020202020204" pitchFamily="34" charset="0"/>
              <a:buChar char="•"/>
            </a:pPr>
            <a:r>
              <a:rPr lang="en-IE" sz="3200" dirty="0" smtClean="0">
                <a:solidFill>
                  <a:schemeClr val="bg1"/>
                </a:solidFill>
              </a:rPr>
              <a:t>Leadership in Diversity In policing</a:t>
            </a:r>
          </a:p>
          <a:p>
            <a:pPr marL="342900" indent="-342900">
              <a:buFont typeface="Arial" panose="020B0604020202020204" pitchFamily="34" charset="0"/>
              <a:buChar char="•"/>
            </a:pPr>
            <a:r>
              <a:rPr lang="en-IE" sz="3200" dirty="0" smtClean="0">
                <a:solidFill>
                  <a:schemeClr val="bg1"/>
                </a:solidFill>
              </a:rPr>
              <a:t>Dublin City University Review</a:t>
            </a:r>
          </a:p>
        </p:txBody>
      </p:sp>
      <p:sp>
        <p:nvSpPr>
          <p:cNvPr id="18" name="Title 1"/>
          <p:cNvSpPr txBox="1">
            <a:spLocks/>
          </p:cNvSpPr>
          <p:nvPr/>
        </p:nvSpPr>
        <p:spPr>
          <a:xfrm>
            <a:off x="0" y="502276"/>
            <a:ext cx="12192000" cy="560980"/>
          </a:xfrm>
          <a:prstGeom prst="rect">
            <a:avLst/>
          </a:prstGeom>
          <a:solidFill>
            <a:srgbClr val="002060"/>
          </a:solidFill>
        </p:spPr>
        <p:txBody>
          <a:bodyPr>
            <a:normAutofit fontScale="85000" lnSpcReduction="20000"/>
          </a:bodyPr>
          <a:lstStyle/>
          <a:p>
            <a:r>
              <a:rPr kumimoji="0" lang="en-IE" sz="4400" b="1" i="0" u="none" strike="noStrike" kern="1200" cap="none" spc="0" normalizeH="0" baseline="0" noProof="0" dirty="0" smtClean="0">
                <a:ln>
                  <a:noFill/>
                </a:ln>
                <a:solidFill>
                  <a:schemeClr val="tx1"/>
                </a:solidFill>
                <a:effectLst/>
                <a:uLnTx/>
                <a:uFillTx/>
                <a:latin typeface="+mj-lt"/>
                <a:ea typeface="+mj-ea"/>
                <a:cs typeface="+mj-cs"/>
              </a:rPr>
              <a:t>	</a:t>
            </a:r>
            <a:r>
              <a:rPr lang="en-IE" sz="3600" noProof="0" dirty="0" smtClean="0">
                <a:solidFill>
                  <a:schemeClr val="bg1"/>
                </a:solidFill>
              </a:rPr>
              <a:t>Online Training Modules  </a:t>
            </a:r>
            <a:endParaRPr lang="en-IE" sz="3600" dirty="0">
              <a:solidFill>
                <a:schemeClr val="bg1"/>
              </a:solidFill>
            </a:endParaRPr>
          </a:p>
        </p:txBody>
      </p:sp>
    </p:spTree>
    <p:extLst>
      <p:ext uri="{BB962C8B-B14F-4D97-AF65-F5344CB8AC3E}">
        <p14:creationId xmlns:p14="http://schemas.microsoft.com/office/powerpoint/2010/main" val="3243963062"/>
      </p:ext>
    </p:extLst>
  </p:cSld>
  <p:clrMapOvr>
    <a:masterClrMapping/>
  </p:clrMapOvr>
  <p:transition spd="slow" advClick="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2000" fill="hold"/>
                                        <p:tgtEl>
                                          <p:spTgt spid="18"/>
                                        </p:tgtEl>
                                        <p:attrNameLst>
                                          <p:attrName>ppt_w</p:attrName>
                                        </p:attrNameLst>
                                      </p:cBhvr>
                                      <p:tavLst>
                                        <p:tav tm="0">
                                          <p:val>
                                            <p:strVal val="#ppt_w*0.70"/>
                                          </p:val>
                                        </p:tav>
                                        <p:tav tm="100000">
                                          <p:val>
                                            <p:strVal val="#ppt_w"/>
                                          </p:val>
                                        </p:tav>
                                      </p:tavLst>
                                    </p:anim>
                                    <p:anim calcmode="lin" valueType="num">
                                      <p:cBhvr>
                                        <p:cTn id="8" dur="2000" fill="hold"/>
                                        <p:tgtEl>
                                          <p:spTgt spid="18"/>
                                        </p:tgtEl>
                                        <p:attrNameLst>
                                          <p:attrName>ppt_h</p:attrName>
                                        </p:attrNameLst>
                                      </p:cBhvr>
                                      <p:tavLst>
                                        <p:tav tm="0">
                                          <p:val>
                                            <p:strVal val="#ppt_h"/>
                                          </p:val>
                                        </p:tav>
                                        <p:tav tm="100000">
                                          <p:val>
                                            <p:strVal val="#ppt_h"/>
                                          </p:val>
                                        </p:tav>
                                      </p:tavLst>
                                    </p:anim>
                                    <p:animEffect transition="in" filter="fade">
                                      <p:cBhvr>
                                        <p:cTn id="9"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arda Crest (for presentations)"/>
          <p:cNvPicPr/>
          <p:nvPr/>
        </p:nvPicPr>
        <p:blipFill>
          <a:blip r:embed="rId2" cstate="print">
            <a:clrChange>
              <a:clrFrom>
                <a:srgbClr val="FFFFFF"/>
              </a:clrFrom>
              <a:clrTo>
                <a:srgbClr val="FFFFFF">
                  <a:alpha val="0"/>
                </a:srgbClr>
              </a:clrTo>
            </a:clrChange>
          </a:blip>
          <a:srcRect/>
          <a:stretch>
            <a:fillRect/>
          </a:stretch>
        </p:blipFill>
        <p:spPr bwMode="auto">
          <a:xfrm>
            <a:off x="11237524" y="6246382"/>
            <a:ext cx="760514" cy="611618"/>
          </a:xfrm>
          <a:prstGeom prst="rect">
            <a:avLst/>
          </a:prstGeom>
          <a:noFill/>
          <a:ln w="9525">
            <a:noFill/>
            <a:miter lim="800000"/>
            <a:headEnd/>
            <a:tailEnd/>
          </a:ln>
        </p:spPr>
      </p:pic>
      <p:sp>
        <p:nvSpPr>
          <p:cNvPr id="3" name="Rounded Rectangle 2"/>
          <p:cNvSpPr/>
          <p:nvPr/>
        </p:nvSpPr>
        <p:spPr>
          <a:xfrm>
            <a:off x="3255818" y="6192981"/>
            <a:ext cx="8063346" cy="596755"/>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IE" sz="2400" b="1" dirty="0" smtClean="0">
              <a:solidFill>
                <a:srgbClr val="4A66AC">
                  <a:lumMod val="75000"/>
                </a:srgbClr>
              </a:solidFill>
            </a:endParaRPr>
          </a:p>
        </p:txBody>
      </p:sp>
      <p:sp>
        <p:nvSpPr>
          <p:cNvPr id="18" name="Title 1"/>
          <p:cNvSpPr txBox="1">
            <a:spLocks/>
          </p:cNvSpPr>
          <p:nvPr/>
        </p:nvSpPr>
        <p:spPr>
          <a:xfrm>
            <a:off x="0" y="502276"/>
            <a:ext cx="12192000" cy="560980"/>
          </a:xfrm>
          <a:prstGeom prst="rect">
            <a:avLst/>
          </a:prstGeom>
          <a:solidFill>
            <a:srgbClr val="002060"/>
          </a:solidFill>
        </p:spPr>
        <p:txBody>
          <a:bodyPr>
            <a:normAutofit fontScale="85000" lnSpcReduction="20000"/>
          </a:bodyPr>
          <a:lstStyle/>
          <a:p>
            <a:r>
              <a:rPr kumimoji="0" lang="en-IE" sz="4400" b="1" i="0" u="none" strike="noStrike" kern="1200" cap="none" spc="0" normalizeH="0" baseline="0" noProof="0" dirty="0" smtClean="0">
                <a:ln>
                  <a:noFill/>
                </a:ln>
                <a:solidFill>
                  <a:schemeClr val="tx1"/>
                </a:solidFill>
                <a:effectLst/>
                <a:uLnTx/>
                <a:uFillTx/>
                <a:latin typeface="+mj-lt"/>
                <a:ea typeface="+mj-ea"/>
                <a:cs typeface="+mj-cs"/>
              </a:rPr>
              <a:t>	</a:t>
            </a:r>
            <a:r>
              <a:rPr lang="en-IE" sz="3600" dirty="0" smtClean="0">
                <a:solidFill>
                  <a:schemeClr val="bg1"/>
                </a:solidFill>
              </a:rPr>
              <a:t>Hate Crime Training </a:t>
            </a:r>
            <a:r>
              <a:rPr lang="en-IE" sz="3600" noProof="0" dirty="0" smtClean="0">
                <a:solidFill>
                  <a:schemeClr val="bg1"/>
                </a:solidFill>
              </a:rPr>
              <a:t>  </a:t>
            </a:r>
            <a:endParaRPr lang="en-IE" sz="3600" dirty="0">
              <a:solidFill>
                <a:schemeClr val="bg1"/>
              </a:solidFill>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40114" y="1190171"/>
            <a:ext cx="7928233" cy="5292017"/>
          </a:xfrm>
          <a:prstGeom prst="rect">
            <a:avLst/>
          </a:prstGeom>
        </p:spPr>
      </p:pic>
    </p:spTree>
    <p:extLst>
      <p:ext uri="{BB962C8B-B14F-4D97-AF65-F5344CB8AC3E}">
        <p14:creationId xmlns:p14="http://schemas.microsoft.com/office/powerpoint/2010/main" val="1379578595"/>
      </p:ext>
    </p:extLst>
  </p:cSld>
  <p:clrMapOvr>
    <a:masterClrMapping/>
  </p:clrMapOvr>
  <p:transition spd="slow" advClick="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2000" fill="hold"/>
                                        <p:tgtEl>
                                          <p:spTgt spid="18"/>
                                        </p:tgtEl>
                                        <p:attrNameLst>
                                          <p:attrName>ppt_w</p:attrName>
                                        </p:attrNameLst>
                                      </p:cBhvr>
                                      <p:tavLst>
                                        <p:tav tm="0">
                                          <p:val>
                                            <p:strVal val="#ppt_w*0.70"/>
                                          </p:val>
                                        </p:tav>
                                        <p:tav tm="100000">
                                          <p:val>
                                            <p:strVal val="#ppt_w"/>
                                          </p:val>
                                        </p:tav>
                                      </p:tavLst>
                                    </p:anim>
                                    <p:anim calcmode="lin" valueType="num">
                                      <p:cBhvr>
                                        <p:cTn id="8" dur="2000" fill="hold"/>
                                        <p:tgtEl>
                                          <p:spTgt spid="18"/>
                                        </p:tgtEl>
                                        <p:attrNameLst>
                                          <p:attrName>ppt_h</p:attrName>
                                        </p:attrNameLst>
                                      </p:cBhvr>
                                      <p:tavLst>
                                        <p:tav tm="0">
                                          <p:val>
                                            <p:strVal val="#ppt_h"/>
                                          </p:val>
                                        </p:tav>
                                        <p:tav tm="100000">
                                          <p:val>
                                            <p:strVal val="#ppt_h"/>
                                          </p:val>
                                        </p:tav>
                                      </p:tavLst>
                                    </p:anim>
                                    <p:animEffect transition="in" filter="fade">
                                      <p:cBhvr>
                                        <p:cTn id="9"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arda Crest (for presentations)"/>
          <p:cNvPicPr/>
          <p:nvPr/>
        </p:nvPicPr>
        <p:blipFill>
          <a:blip r:embed="rId2" cstate="print">
            <a:clrChange>
              <a:clrFrom>
                <a:srgbClr val="FFFFFF"/>
              </a:clrFrom>
              <a:clrTo>
                <a:srgbClr val="FFFFFF">
                  <a:alpha val="0"/>
                </a:srgbClr>
              </a:clrTo>
            </a:clrChange>
          </a:blip>
          <a:srcRect/>
          <a:stretch>
            <a:fillRect/>
          </a:stretch>
        </p:blipFill>
        <p:spPr bwMode="auto">
          <a:xfrm>
            <a:off x="11237524" y="6246382"/>
            <a:ext cx="760514" cy="611618"/>
          </a:xfrm>
          <a:prstGeom prst="rect">
            <a:avLst/>
          </a:prstGeom>
          <a:noFill/>
          <a:ln w="9525">
            <a:noFill/>
            <a:miter lim="800000"/>
            <a:headEnd/>
            <a:tailEnd/>
          </a:ln>
        </p:spPr>
      </p:pic>
      <p:sp>
        <p:nvSpPr>
          <p:cNvPr id="3" name="Rounded Rectangle 2"/>
          <p:cNvSpPr/>
          <p:nvPr/>
        </p:nvSpPr>
        <p:spPr>
          <a:xfrm>
            <a:off x="3255818" y="6192981"/>
            <a:ext cx="8063346" cy="596755"/>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IE" sz="2400" b="1" dirty="0" smtClean="0">
              <a:solidFill>
                <a:srgbClr val="4A66AC">
                  <a:lumMod val="75000"/>
                </a:srgbClr>
              </a:solidFill>
            </a:endParaRPr>
          </a:p>
        </p:txBody>
      </p:sp>
      <p:sp>
        <p:nvSpPr>
          <p:cNvPr id="18" name="Title 1"/>
          <p:cNvSpPr txBox="1">
            <a:spLocks/>
          </p:cNvSpPr>
          <p:nvPr/>
        </p:nvSpPr>
        <p:spPr>
          <a:xfrm>
            <a:off x="0" y="502276"/>
            <a:ext cx="12192000" cy="560980"/>
          </a:xfrm>
          <a:prstGeom prst="rect">
            <a:avLst/>
          </a:prstGeom>
          <a:solidFill>
            <a:srgbClr val="002060"/>
          </a:solidFill>
        </p:spPr>
        <p:txBody>
          <a:bodyPr>
            <a:normAutofit fontScale="85000" lnSpcReduction="20000"/>
          </a:bodyPr>
          <a:lstStyle/>
          <a:p>
            <a:r>
              <a:rPr kumimoji="0" lang="en-IE" sz="4400" b="1" i="0" u="none" strike="noStrike" kern="1200" cap="none" spc="0" normalizeH="0" baseline="0" noProof="0" dirty="0" smtClean="0">
                <a:ln>
                  <a:noFill/>
                </a:ln>
                <a:solidFill>
                  <a:schemeClr val="tx1"/>
                </a:solidFill>
                <a:effectLst/>
                <a:uLnTx/>
                <a:uFillTx/>
                <a:latin typeface="+mj-lt"/>
                <a:ea typeface="+mj-ea"/>
                <a:cs typeface="+mj-cs"/>
              </a:rPr>
              <a:t>	</a:t>
            </a:r>
            <a:r>
              <a:rPr lang="en-IE" sz="3600" noProof="0" dirty="0" smtClean="0">
                <a:solidFill>
                  <a:schemeClr val="bg1"/>
                </a:solidFill>
              </a:rPr>
              <a:t>Online Reporting of Hate Crime </a:t>
            </a:r>
            <a:endParaRPr lang="en-IE" sz="3600" dirty="0">
              <a:solidFill>
                <a:schemeClr val="bg1"/>
              </a:solidFill>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16656"/>
            <a:ext cx="12192000" cy="5584637"/>
          </a:xfrm>
          <a:prstGeom prst="rect">
            <a:avLst/>
          </a:prstGeom>
        </p:spPr>
      </p:pic>
    </p:spTree>
    <p:extLst>
      <p:ext uri="{BB962C8B-B14F-4D97-AF65-F5344CB8AC3E}">
        <p14:creationId xmlns:p14="http://schemas.microsoft.com/office/powerpoint/2010/main" val="3933750261"/>
      </p:ext>
    </p:extLst>
  </p:cSld>
  <p:clrMapOvr>
    <a:masterClrMapping/>
  </p:clrMapOvr>
  <p:transition spd="slow" advClick="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2000" fill="hold"/>
                                        <p:tgtEl>
                                          <p:spTgt spid="18"/>
                                        </p:tgtEl>
                                        <p:attrNameLst>
                                          <p:attrName>ppt_w</p:attrName>
                                        </p:attrNameLst>
                                      </p:cBhvr>
                                      <p:tavLst>
                                        <p:tav tm="0">
                                          <p:val>
                                            <p:strVal val="#ppt_w*0.70"/>
                                          </p:val>
                                        </p:tav>
                                        <p:tav tm="100000">
                                          <p:val>
                                            <p:strVal val="#ppt_w"/>
                                          </p:val>
                                        </p:tav>
                                      </p:tavLst>
                                    </p:anim>
                                    <p:anim calcmode="lin" valueType="num">
                                      <p:cBhvr>
                                        <p:cTn id="8" dur="2000" fill="hold"/>
                                        <p:tgtEl>
                                          <p:spTgt spid="18"/>
                                        </p:tgtEl>
                                        <p:attrNameLst>
                                          <p:attrName>ppt_h</p:attrName>
                                        </p:attrNameLst>
                                      </p:cBhvr>
                                      <p:tavLst>
                                        <p:tav tm="0">
                                          <p:val>
                                            <p:strVal val="#ppt_h"/>
                                          </p:val>
                                        </p:tav>
                                        <p:tav tm="100000">
                                          <p:val>
                                            <p:strVal val="#ppt_h"/>
                                          </p:val>
                                        </p:tav>
                                      </p:tavLst>
                                    </p:anim>
                                    <p:animEffect transition="in" filter="fade">
                                      <p:cBhvr>
                                        <p:cTn id="9"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254458" y="1531344"/>
            <a:ext cx="3932237" cy="3811588"/>
          </a:xfrm>
        </p:spPr>
        <p:txBody>
          <a:bodyPr anchor="ctr">
            <a:normAutofit/>
          </a:bodyPr>
          <a:lstStyle/>
          <a:p>
            <a:pPr algn="ctr"/>
            <a:endParaRPr lang="en-IE" sz="2400" dirty="0" smtClean="0">
              <a:solidFill>
                <a:srgbClr val="002060"/>
              </a:solidFill>
            </a:endParaRPr>
          </a:p>
          <a:p>
            <a:pPr algn="ctr"/>
            <a:endParaRPr lang="en-IE" sz="2400" dirty="0">
              <a:solidFill>
                <a:srgbClr val="002060"/>
              </a:solidFill>
            </a:endParaRPr>
          </a:p>
        </p:txBody>
      </p:sp>
      <p:pic>
        <p:nvPicPr>
          <p:cNvPr id="11" name="Picture 10"/>
          <p:cNvPicPr>
            <a:picLocks noChangeAspect="1"/>
          </p:cNvPicPr>
          <p:nvPr/>
        </p:nvPicPr>
        <p:blipFill>
          <a:blip r:embed="rId2" cstate="print"/>
          <a:stretch>
            <a:fillRect/>
          </a:stretch>
        </p:blipFill>
        <p:spPr>
          <a:xfrm>
            <a:off x="6262951" y="1800618"/>
            <a:ext cx="5468586" cy="1341236"/>
          </a:xfrm>
          <a:prstGeom prst="rect">
            <a:avLst/>
          </a:prstGeom>
        </p:spPr>
      </p:pic>
      <p:sp>
        <p:nvSpPr>
          <p:cNvPr id="12" name="Content Placeholder 2"/>
          <p:cNvSpPr>
            <a:spLocks noGrp="1"/>
          </p:cNvSpPr>
          <p:nvPr>
            <p:ph idx="1"/>
          </p:nvPr>
        </p:nvSpPr>
        <p:spPr>
          <a:xfrm>
            <a:off x="6095999" y="2822"/>
            <a:ext cx="6096000" cy="6868633"/>
          </a:xfrm>
          <a:solidFill>
            <a:srgbClr val="A9CBE9"/>
          </a:solidFill>
        </p:spPr>
        <p:txBody>
          <a:bodyPr>
            <a:normAutofit/>
          </a:bodyPr>
          <a:lstStyle/>
          <a:p>
            <a:pPr marL="0" indent="0">
              <a:lnSpc>
                <a:spcPct val="100000"/>
              </a:lnSpc>
              <a:spcBef>
                <a:spcPts val="1200"/>
              </a:spcBef>
              <a:buNone/>
            </a:pPr>
            <a:endParaRPr lang="en-IE" sz="2400" dirty="0" smtClean="0">
              <a:solidFill>
                <a:srgbClr val="002060"/>
              </a:solidFill>
            </a:endParaRPr>
          </a:p>
          <a:p>
            <a:pPr marL="0" indent="0">
              <a:lnSpc>
                <a:spcPct val="100000"/>
              </a:lnSpc>
              <a:spcBef>
                <a:spcPts val="1200"/>
              </a:spcBef>
              <a:buNone/>
            </a:pPr>
            <a:endParaRPr lang="en-IE" sz="2400" dirty="0">
              <a:solidFill>
                <a:srgbClr val="002060"/>
              </a:solidFill>
            </a:endParaRPr>
          </a:p>
          <a:p>
            <a:pPr marL="0" indent="0">
              <a:lnSpc>
                <a:spcPct val="100000"/>
              </a:lnSpc>
              <a:spcBef>
                <a:spcPts val="1200"/>
              </a:spcBef>
              <a:buNone/>
            </a:pPr>
            <a:endParaRPr lang="en-IE" sz="2400" dirty="0" smtClean="0">
              <a:solidFill>
                <a:srgbClr val="002060"/>
              </a:solidFill>
            </a:endParaRPr>
          </a:p>
          <a:p>
            <a:pPr marL="0" indent="0">
              <a:lnSpc>
                <a:spcPct val="100000"/>
              </a:lnSpc>
              <a:spcBef>
                <a:spcPts val="1200"/>
              </a:spcBef>
              <a:buNone/>
            </a:pPr>
            <a:endParaRPr lang="en-IE" sz="2400" dirty="0">
              <a:solidFill>
                <a:srgbClr val="002060"/>
              </a:solidFill>
            </a:endParaRPr>
          </a:p>
          <a:p>
            <a:pPr marL="0" indent="0">
              <a:lnSpc>
                <a:spcPct val="100000"/>
              </a:lnSpc>
              <a:spcBef>
                <a:spcPts val="1200"/>
              </a:spcBef>
              <a:buNone/>
            </a:pPr>
            <a:endParaRPr lang="en-IE" sz="900" dirty="0" smtClean="0">
              <a:solidFill>
                <a:srgbClr val="002060"/>
              </a:solidFill>
            </a:endParaRPr>
          </a:p>
        </p:txBody>
      </p:sp>
      <p:sp>
        <p:nvSpPr>
          <p:cNvPr id="2" name="Title 1"/>
          <p:cNvSpPr>
            <a:spLocks noGrp="1"/>
          </p:cNvSpPr>
          <p:nvPr>
            <p:ph type="title"/>
          </p:nvPr>
        </p:nvSpPr>
        <p:spPr>
          <a:xfrm>
            <a:off x="-1" y="145126"/>
            <a:ext cx="12192000" cy="560980"/>
          </a:xfrm>
          <a:solidFill>
            <a:srgbClr val="002060"/>
          </a:solidFill>
        </p:spPr>
        <p:txBody>
          <a:bodyPr>
            <a:normAutofit/>
          </a:bodyPr>
          <a:lstStyle/>
          <a:p>
            <a:r>
              <a:rPr lang="en-IE" b="1" dirty="0" smtClean="0"/>
              <a:t>	</a:t>
            </a:r>
            <a:r>
              <a:rPr lang="en-IE" b="1" dirty="0" smtClean="0">
                <a:solidFill>
                  <a:schemeClr val="bg1"/>
                </a:solidFill>
              </a:rPr>
              <a:t>Legislation</a:t>
            </a:r>
            <a:endParaRPr lang="en-IE" b="1" dirty="0">
              <a:solidFill>
                <a:schemeClr val="bg1"/>
              </a:solidFill>
            </a:endParaRPr>
          </a:p>
        </p:txBody>
      </p:sp>
      <p:sp>
        <p:nvSpPr>
          <p:cNvPr id="3" name="TextBox 2"/>
          <p:cNvSpPr txBox="1"/>
          <p:nvPr/>
        </p:nvSpPr>
        <p:spPr>
          <a:xfrm>
            <a:off x="1" y="695626"/>
            <a:ext cx="6095998" cy="6294031"/>
          </a:xfrm>
          <a:prstGeom prst="rect">
            <a:avLst/>
          </a:prstGeom>
          <a:noFill/>
        </p:spPr>
        <p:txBody>
          <a:bodyPr wrap="square" rtlCol="0">
            <a:spAutoFit/>
          </a:bodyPr>
          <a:lstStyle/>
          <a:p>
            <a:r>
              <a:rPr lang="en-IE" sz="3100" dirty="0" smtClean="0"/>
              <a:t>Section 2 </a:t>
            </a:r>
          </a:p>
          <a:p>
            <a:r>
              <a:rPr lang="en-IE" sz="3100" dirty="0" smtClean="0"/>
              <a:t>Prohibition of Incitement to Hatred Act 1989 (under review)</a:t>
            </a:r>
          </a:p>
          <a:p>
            <a:r>
              <a:rPr lang="en-IE" sz="3100" dirty="0" smtClean="0"/>
              <a:t>It shall be an offence for a person to</a:t>
            </a:r>
          </a:p>
          <a:p>
            <a:r>
              <a:rPr lang="en-IE" sz="3100" dirty="0" smtClean="0"/>
              <a:t>(a) publish or distribute written material</a:t>
            </a:r>
          </a:p>
          <a:p>
            <a:r>
              <a:rPr lang="en-IE" sz="3100" dirty="0" smtClean="0"/>
              <a:t>(b) use words, behave or display written material</a:t>
            </a:r>
          </a:p>
          <a:p>
            <a:r>
              <a:rPr lang="en-IE" sz="3100" dirty="0" smtClean="0"/>
              <a:t>(c) distribute, show or play a recording of visual images or sounds</a:t>
            </a:r>
          </a:p>
          <a:p>
            <a:r>
              <a:rPr lang="en-IE" sz="3100" dirty="0" smtClean="0"/>
              <a:t>If they are threatening, abusive or insulting and are intended………are likely to stir up hatred</a:t>
            </a:r>
            <a:endParaRPr lang="en-IE" sz="3100" dirty="0"/>
          </a:p>
        </p:txBody>
      </p:sp>
      <p:sp>
        <p:nvSpPr>
          <p:cNvPr id="15" name="TextBox 14"/>
          <p:cNvSpPr txBox="1"/>
          <p:nvPr/>
        </p:nvSpPr>
        <p:spPr>
          <a:xfrm>
            <a:off x="6095999" y="706106"/>
            <a:ext cx="6392461" cy="6786473"/>
          </a:xfrm>
          <a:prstGeom prst="rect">
            <a:avLst/>
          </a:prstGeom>
          <a:noFill/>
        </p:spPr>
        <p:txBody>
          <a:bodyPr wrap="square" rtlCol="0">
            <a:spAutoFit/>
          </a:bodyPr>
          <a:lstStyle/>
          <a:p>
            <a:r>
              <a:rPr lang="en-IE" sz="3100" dirty="0" smtClean="0"/>
              <a:t>Section 42 </a:t>
            </a:r>
          </a:p>
          <a:p>
            <a:r>
              <a:rPr lang="en-IE" sz="3100" dirty="0" smtClean="0"/>
              <a:t>Irish Human Rights &amp; Equality Act</a:t>
            </a:r>
          </a:p>
          <a:p>
            <a:r>
              <a:rPr lang="en-IE" sz="3100" dirty="0"/>
              <a:t>A Public body shall, in the performance of its functions have regard to the need to:</a:t>
            </a:r>
          </a:p>
          <a:p>
            <a:r>
              <a:rPr lang="en-IE" sz="3100" dirty="0" smtClean="0"/>
              <a:t>(a) eliminate </a:t>
            </a:r>
            <a:r>
              <a:rPr lang="en-IE" sz="3100" dirty="0"/>
              <a:t>discrimination</a:t>
            </a:r>
          </a:p>
          <a:p>
            <a:r>
              <a:rPr lang="en-IE" sz="3100" dirty="0" smtClean="0"/>
              <a:t>(b) promote </a:t>
            </a:r>
            <a:r>
              <a:rPr lang="en-IE" sz="3100" dirty="0"/>
              <a:t>equality of opportunity and treatment of its staff and the persons to whom it provides </a:t>
            </a:r>
            <a:r>
              <a:rPr lang="en-IE" sz="3100" dirty="0" smtClean="0"/>
              <a:t>services</a:t>
            </a:r>
            <a:endParaRPr lang="en-IE" sz="3100" dirty="0"/>
          </a:p>
          <a:p>
            <a:r>
              <a:rPr lang="en-IE" sz="3100" dirty="0" smtClean="0"/>
              <a:t>(c) protect</a:t>
            </a:r>
            <a:r>
              <a:rPr lang="en-IE" sz="3100" dirty="0"/>
              <a:t>, promote and fulfil the human rights of its members, staff </a:t>
            </a:r>
            <a:endParaRPr lang="en-IE" sz="3100" dirty="0" smtClean="0"/>
          </a:p>
          <a:p>
            <a:r>
              <a:rPr lang="en-IE" sz="3100" dirty="0" smtClean="0"/>
              <a:t>and </a:t>
            </a:r>
            <a:r>
              <a:rPr lang="en-IE" sz="3100" dirty="0"/>
              <a:t>the persons to whom it provides </a:t>
            </a:r>
            <a:r>
              <a:rPr lang="en-IE" sz="3100" dirty="0" smtClean="0"/>
              <a:t>services</a:t>
            </a:r>
            <a:endParaRPr lang="en-IE" sz="3100" dirty="0"/>
          </a:p>
          <a:p>
            <a:endParaRPr lang="en-IE" sz="3200" dirty="0"/>
          </a:p>
        </p:txBody>
      </p:sp>
    </p:spTree>
    <p:extLst>
      <p:ext uri="{BB962C8B-B14F-4D97-AF65-F5344CB8AC3E}">
        <p14:creationId xmlns:p14="http://schemas.microsoft.com/office/powerpoint/2010/main" val="1372751242"/>
      </p:ext>
    </p:extLst>
  </p:cSld>
  <p:clrMapOvr>
    <a:masterClrMapping/>
  </p:clrMapOvr>
  <p:transition spd="slow" advClick="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2000" fill="hold"/>
                                        <p:tgtEl>
                                          <p:spTgt spid="2"/>
                                        </p:tgtEl>
                                        <p:attrNameLst>
                                          <p:attrName>ppt_w</p:attrName>
                                        </p:attrNameLst>
                                      </p:cBhvr>
                                      <p:tavLst>
                                        <p:tav tm="0">
                                          <p:val>
                                            <p:strVal val="#ppt_w*0.70"/>
                                          </p:val>
                                        </p:tav>
                                        <p:tav tm="100000">
                                          <p:val>
                                            <p:strVal val="#ppt_w"/>
                                          </p:val>
                                        </p:tav>
                                      </p:tavLst>
                                    </p:anim>
                                    <p:anim calcmode="lin" valueType="num">
                                      <p:cBhvr>
                                        <p:cTn id="8" dur="2000" fill="hold"/>
                                        <p:tgtEl>
                                          <p:spTgt spid="2"/>
                                        </p:tgtEl>
                                        <p:attrNameLst>
                                          <p:attrName>ppt_h</p:attrName>
                                        </p:attrNameLst>
                                      </p:cBhvr>
                                      <p:tavLst>
                                        <p:tav tm="0">
                                          <p:val>
                                            <p:strVal val="#ppt_h"/>
                                          </p:val>
                                        </p:tav>
                                        <p:tav tm="100000">
                                          <p:val>
                                            <p:strVal val="#ppt_h"/>
                                          </p:val>
                                        </p:tav>
                                      </p:tavLst>
                                    </p:anim>
                                    <p:animEffect transition="in" filter="fade">
                                      <p:cBhvr>
                                        <p:cTn id="9"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254458" y="1531344"/>
            <a:ext cx="3932237" cy="3811588"/>
          </a:xfrm>
        </p:spPr>
        <p:txBody>
          <a:bodyPr anchor="ctr">
            <a:normAutofit/>
          </a:bodyPr>
          <a:lstStyle/>
          <a:p>
            <a:pPr algn="ctr"/>
            <a:endParaRPr lang="en-IE" sz="2400" dirty="0" smtClean="0">
              <a:solidFill>
                <a:srgbClr val="002060"/>
              </a:solidFill>
            </a:endParaRPr>
          </a:p>
          <a:p>
            <a:pPr algn="ctr"/>
            <a:endParaRPr lang="en-IE" sz="2400" dirty="0">
              <a:solidFill>
                <a:srgbClr val="002060"/>
              </a:solidFill>
            </a:endParaRPr>
          </a:p>
        </p:txBody>
      </p:sp>
      <p:pic>
        <p:nvPicPr>
          <p:cNvPr id="11" name="Picture 10"/>
          <p:cNvPicPr>
            <a:picLocks noChangeAspect="1"/>
          </p:cNvPicPr>
          <p:nvPr/>
        </p:nvPicPr>
        <p:blipFill>
          <a:blip r:embed="rId2" cstate="print"/>
          <a:stretch>
            <a:fillRect/>
          </a:stretch>
        </p:blipFill>
        <p:spPr>
          <a:xfrm>
            <a:off x="6262951" y="1800618"/>
            <a:ext cx="5468586" cy="1341236"/>
          </a:xfrm>
          <a:prstGeom prst="rect">
            <a:avLst/>
          </a:prstGeom>
        </p:spPr>
      </p:pic>
      <p:sp>
        <p:nvSpPr>
          <p:cNvPr id="12" name="Content Placeholder 2"/>
          <p:cNvSpPr>
            <a:spLocks noGrp="1"/>
          </p:cNvSpPr>
          <p:nvPr>
            <p:ph idx="1"/>
          </p:nvPr>
        </p:nvSpPr>
        <p:spPr>
          <a:xfrm>
            <a:off x="6095999" y="2822"/>
            <a:ext cx="6096000" cy="6868633"/>
          </a:xfrm>
          <a:solidFill>
            <a:srgbClr val="A9CBE9"/>
          </a:solidFill>
        </p:spPr>
        <p:txBody>
          <a:bodyPr>
            <a:normAutofit/>
          </a:bodyPr>
          <a:lstStyle/>
          <a:p>
            <a:pPr marL="0" indent="0">
              <a:lnSpc>
                <a:spcPct val="100000"/>
              </a:lnSpc>
              <a:spcBef>
                <a:spcPts val="1200"/>
              </a:spcBef>
              <a:buNone/>
            </a:pPr>
            <a:endParaRPr lang="en-IE" sz="2400" dirty="0" smtClean="0">
              <a:solidFill>
                <a:srgbClr val="002060"/>
              </a:solidFill>
            </a:endParaRPr>
          </a:p>
          <a:p>
            <a:pPr marL="0" indent="0">
              <a:lnSpc>
                <a:spcPct val="100000"/>
              </a:lnSpc>
              <a:spcBef>
                <a:spcPts val="1200"/>
              </a:spcBef>
              <a:buNone/>
            </a:pPr>
            <a:endParaRPr lang="en-IE" sz="2400" dirty="0">
              <a:solidFill>
                <a:srgbClr val="002060"/>
              </a:solidFill>
            </a:endParaRPr>
          </a:p>
          <a:p>
            <a:pPr marL="0" indent="0">
              <a:lnSpc>
                <a:spcPct val="100000"/>
              </a:lnSpc>
              <a:spcBef>
                <a:spcPts val="1200"/>
              </a:spcBef>
              <a:buNone/>
            </a:pPr>
            <a:endParaRPr lang="en-IE" sz="2400" dirty="0" smtClean="0">
              <a:solidFill>
                <a:srgbClr val="002060"/>
              </a:solidFill>
            </a:endParaRPr>
          </a:p>
          <a:p>
            <a:pPr marL="0" indent="0">
              <a:lnSpc>
                <a:spcPct val="100000"/>
              </a:lnSpc>
              <a:spcBef>
                <a:spcPts val="1200"/>
              </a:spcBef>
              <a:buNone/>
            </a:pPr>
            <a:endParaRPr lang="en-IE" sz="2400" dirty="0">
              <a:solidFill>
                <a:srgbClr val="002060"/>
              </a:solidFill>
            </a:endParaRPr>
          </a:p>
          <a:p>
            <a:pPr marL="0" indent="0">
              <a:lnSpc>
                <a:spcPct val="100000"/>
              </a:lnSpc>
              <a:spcBef>
                <a:spcPts val="1200"/>
              </a:spcBef>
              <a:buNone/>
            </a:pPr>
            <a:endParaRPr lang="en-IE" sz="900" dirty="0" smtClean="0">
              <a:solidFill>
                <a:srgbClr val="002060"/>
              </a:solidFill>
            </a:endParaRPr>
          </a:p>
        </p:txBody>
      </p:sp>
      <p:sp>
        <p:nvSpPr>
          <p:cNvPr id="2" name="Title 1"/>
          <p:cNvSpPr>
            <a:spLocks noGrp="1"/>
          </p:cNvSpPr>
          <p:nvPr>
            <p:ph type="title"/>
          </p:nvPr>
        </p:nvSpPr>
        <p:spPr>
          <a:xfrm>
            <a:off x="-1" y="145126"/>
            <a:ext cx="12192000" cy="560980"/>
          </a:xfrm>
          <a:solidFill>
            <a:srgbClr val="002060"/>
          </a:solidFill>
        </p:spPr>
        <p:txBody>
          <a:bodyPr>
            <a:normAutofit/>
          </a:bodyPr>
          <a:lstStyle/>
          <a:p>
            <a:r>
              <a:rPr lang="en-IE" b="1" dirty="0" smtClean="0"/>
              <a:t>	</a:t>
            </a:r>
            <a:r>
              <a:rPr lang="en-IE" b="1" dirty="0" smtClean="0">
                <a:solidFill>
                  <a:schemeClr val="bg1"/>
                </a:solidFill>
              </a:rPr>
              <a:t>Prohibition of Incitement to Hatred Act 1989</a:t>
            </a:r>
            <a:endParaRPr lang="en-IE" b="1" dirty="0">
              <a:solidFill>
                <a:schemeClr val="bg1"/>
              </a:solidFill>
            </a:endParaRPr>
          </a:p>
        </p:txBody>
      </p:sp>
      <p:sp>
        <p:nvSpPr>
          <p:cNvPr id="3" name="TextBox 2"/>
          <p:cNvSpPr txBox="1"/>
          <p:nvPr/>
        </p:nvSpPr>
        <p:spPr>
          <a:xfrm>
            <a:off x="533401" y="1884409"/>
            <a:ext cx="6095998" cy="3046988"/>
          </a:xfrm>
          <a:prstGeom prst="rect">
            <a:avLst/>
          </a:prstGeom>
          <a:noFill/>
        </p:spPr>
        <p:txBody>
          <a:bodyPr wrap="square" rtlCol="0">
            <a:spAutoFit/>
          </a:bodyPr>
          <a:lstStyle/>
          <a:p>
            <a:pPr marL="457200" indent="-457200">
              <a:buFont typeface="Arial" panose="020B0604020202020204" pitchFamily="34" charset="0"/>
              <a:buChar char="•"/>
            </a:pPr>
            <a:r>
              <a:rPr lang="en-IE" sz="3200" dirty="0" smtClean="0"/>
              <a:t>Focus is on Hate Speech</a:t>
            </a:r>
          </a:p>
          <a:p>
            <a:pPr marL="457200" indent="-457200">
              <a:buFont typeface="Arial" panose="020B0604020202020204" pitchFamily="34" charset="0"/>
              <a:buChar char="•"/>
            </a:pPr>
            <a:r>
              <a:rPr lang="en-IE" sz="3200" dirty="0" smtClean="0"/>
              <a:t>Does not address Actions</a:t>
            </a:r>
          </a:p>
          <a:p>
            <a:pPr marL="457200" indent="-457200">
              <a:buFont typeface="Arial" panose="020B0604020202020204" pitchFamily="34" charset="0"/>
              <a:buChar char="•"/>
            </a:pPr>
            <a:r>
              <a:rPr lang="en-IE" sz="3200" dirty="0" smtClean="0"/>
              <a:t>Gardaí reluctant to use</a:t>
            </a:r>
          </a:p>
          <a:p>
            <a:pPr marL="457200" indent="-457200">
              <a:buFont typeface="Arial" panose="020B0604020202020204" pitchFamily="34" charset="0"/>
              <a:buChar char="•"/>
            </a:pPr>
            <a:r>
              <a:rPr lang="en-IE" sz="3200" dirty="0" smtClean="0"/>
              <a:t>Cumbersome to apply</a:t>
            </a:r>
          </a:p>
          <a:p>
            <a:pPr marL="457200" indent="-457200">
              <a:buFont typeface="Arial" panose="020B0604020202020204" pitchFamily="34" charset="0"/>
              <a:buChar char="•"/>
            </a:pPr>
            <a:r>
              <a:rPr lang="en-IE" sz="3200" dirty="0" smtClean="0"/>
              <a:t>DPP slow to prosecute</a:t>
            </a:r>
          </a:p>
          <a:p>
            <a:pPr marL="457200" indent="-457200">
              <a:buFont typeface="Arial" panose="020B0604020202020204" pitchFamily="34" charset="0"/>
              <a:buChar char="•"/>
            </a:pPr>
            <a:r>
              <a:rPr lang="en-IE" sz="3200" dirty="0" smtClean="0"/>
              <a:t>Difficult to prove in court</a:t>
            </a:r>
          </a:p>
        </p:txBody>
      </p:sp>
      <p:sp>
        <p:nvSpPr>
          <p:cNvPr id="15" name="TextBox 14"/>
          <p:cNvSpPr txBox="1"/>
          <p:nvPr/>
        </p:nvSpPr>
        <p:spPr>
          <a:xfrm>
            <a:off x="6095999" y="706106"/>
            <a:ext cx="6392461" cy="5016758"/>
          </a:xfrm>
          <a:prstGeom prst="rect">
            <a:avLst/>
          </a:prstGeom>
          <a:noFill/>
        </p:spPr>
        <p:txBody>
          <a:bodyPr wrap="square" rtlCol="0">
            <a:spAutoFit/>
          </a:bodyPr>
          <a:lstStyle/>
          <a:p>
            <a:pPr>
              <a:spcAft>
                <a:spcPts val="0"/>
              </a:spcAft>
            </a:pPr>
            <a:r>
              <a:rPr lang="en-US" sz="3200" dirty="0">
                <a:latin typeface="Calibri" panose="020F0502020204030204" pitchFamily="34" charset="0"/>
                <a:ea typeface="Calibri" panose="020F0502020204030204" pitchFamily="34" charset="0"/>
              </a:rPr>
              <a:t>Since the commencement of the 1989 Act there have been</a:t>
            </a:r>
            <a:endParaRPr lang="en-US" sz="3600" dirty="0">
              <a:latin typeface="Times New Roman" panose="02020603050405020304" pitchFamily="18" charset="0"/>
              <a:ea typeface="Calibri" panose="020F0502020204030204" pitchFamily="34" charset="0"/>
            </a:endParaRPr>
          </a:p>
          <a:p>
            <a:pPr>
              <a:spcAft>
                <a:spcPts val="0"/>
              </a:spcAft>
            </a:pPr>
            <a:r>
              <a:rPr lang="en-US" sz="3200" dirty="0">
                <a:latin typeface="Calibri" panose="020F0502020204030204" pitchFamily="34" charset="0"/>
                <a:ea typeface="Calibri" panose="020F0502020204030204" pitchFamily="34" charset="0"/>
              </a:rPr>
              <a:t> </a:t>
            </a:r>
            <a:endParaRPr lang="en-US" sz="3600" dirty="0">
              <a:latin typeface="Times New Roman" panose="02020603050405020304" pitchFamily="18" charset="0"/>
              <a:ea typeface="Calibri" panose="020F0502020204030204" pitchFamily="34" charset="0"/>
            </a:endParaRPr>
          </a:p>
          <a:p>
            <a:pPr indent="-228600">
              <a:spcAft>
                <a:spcPts val="0"/>
              </a:spcAft>
            </a:pPr>
            <a:r>
              <a:rPr lang="en-US" sz="3200" dirty="0">
                <a:latin typeface="Symbol" panose="05050102010706020507" pitchFamily="18" charset="2"/>
                <a:ea typeface="Calibri" panose="020F0502020204030204" pitchFamily="34" charset="0"/>
              </a:rPr>
              <a:t>·</a:t>
            </a:r>
            <a:r>
              <a:rPr lang="en-US" sz="800" dirty="0">
                <a:latin typeface="Times New Roman" panose="02020603050405020304" pitchFamily="18" charset="0"/>
                <a:ea typeface="Calibri" panose="020F0502020204030204" pitchFamily="34" charset="0"/>
              </a:rPr>
              <a:t>         </a:t>
            </a:r>
            <a:r>
              <a:rPr lang="en-US" sz="3200" dirty="0">
                <a:latin typeface="Calibri" panose="020F0502020204030204" pitchFamily="34" charset="0"/>
                <a:ea typeface="Calibri" panose="020F0502020204030204" pitchFamily="34" charset="0"/>
              </a:rPr>
              <a:t>44 prosecutions </a:t>
            </a:r>
            <a:endParaRPr lang="en-US" sz="3600" dirty="0">
              <a:latin typeface="Times New Roman" panose="02020603050405020304" pitchFamily="18" charset="0"/>
              <a:ea typeface="Calibri" panose="020F0502020204030204" pitchFamily="34" charset="0"/>
            </a:endParaRPr>
          </a:p>
          <a:p>
            <a:pPr indent="-228600">
              <a:spcAft>
                <a:spcPts val="0"/>
              </a:spcAft>
            </a:pPr>
            <a:r>
              <a:rPr lang="en-US" sz="3200" dirty="0">
                <a:latin typeface="Symbol" panose="05050102010706020507" pitchFamily="18" charset="2"/>
                <a:ea typeface="Calibri" panose="020F0502020204030204" pitchFamily="34" charset="0"/>
              </a:rPr>
              <a:t>·</a:t>
            </a:r>
            <a:r>
              <a:rPr lang="en-US" sz="800" dirty="0">
                <a:latin typeface="Times New Roman" panose="02020603050405020304" pitchFamily="18" charset="0"/>
                <a:ea typeface="Calibri" panose="020F0502020204030204" pitchFamily="34" charset="0"/>
              </a:rPr>
              <a:t>         </a:t>
            </a:r>
            <a:r>
              <a:rPr lang="en-US" sz="3200" dirty="0">
                <a:latin typeface="Calibri" panose="020F0502020204030204" pitchFamily="34" charset="0"/>
                <a:ea typeface="Calibri" panose="020F0502020204030204" pitchFamily="34" charset="0"/>
              </a:rPr>
              <a:t>22 strike outs </a:t>
            </a:r>
            <a:r>
              <a:rPr lang="en-US" sz="3200" dirty="0" smtClean="0">
                <a:latin typeface="Calibri" panose="020F0502020204030204" pitchFamily="34" charset="0"/>
                <a:ea typeface="Calibri" panose="020F0502020204030204" pitchFamily="34" charset="0"/>
              </a:rPr>
              <a:t>in Court</a:t>
            </a:r>
            <a:endParaRPr lang="en-US" sz="3600" dirty="0">
              <a:latin typeface="Times New Roman" panose="02020603050405020304" pitchFamily="18" charset="0"/>
              <a:ea typeface="Calibri" panose="020F0502020204030204" pitchFamily="34" charset="0"/>
            </a:endParaRPr>
          </a:p>
          <a:p>
            <a:pPr indent="-228600">
              <a:spcAft>
                <a:spcPts val="0"/>
              </a:spcAft>
            </a:pPr>
            <a:r>
              <a:rPr lang="en-US" sz="3200" dirty="0">
                <a:latin typeface="Symbol" panose="05050102010706020507" pitchFamily="18" charset="2"/>
                <a:ea typeface="Calibri" panose="020F0502020204030204" pitchFamily="34" charset="0"/>
              </a:rPr>
              <a:t>·</a:t>
            </a:r>
            <a:r>
              <a:rPr lang="en-US" sz="800" dirty="0">
                <a:latin typeface="Times New Roman" panose="02020603050405020304" pitchFamily="18" charset="0"/>
                <a:ea typeface="Calibri" panose="020F0502020204030204" pitchFamily="34" charset="0"/>
              </a:rPr>
              <a:t>         </a:t>
            </a:r>
            <a:r>
              <a:rPr lang="en-US" sz="3200" b="1" dirty="0" smtClean="0">
                <a:latin typeface="Calibri" panose="020F0502020204030204" pitchFamily="34" charset="0"/>
                <a:ea typeface="Calibri" panose="020F0502020204030204" pitchFamily="34" charset="0"/>
              </a:rPr>
              <a:t>5 </a:t>
            </a:r>
            <a:r>
              <a:rPr lang="en-US" sz="3200" b="1" dirty="0">
                <a:latin typeface="Calibri" panose="020F0502020204030204" pitchFamily="34" charset="0"/>
                <a:ea typeface="Calibri" panose="020F0502020204030204" pitchFamily="34" charset="0"/>
              </a:rPr>
              <a:t>convictions</a:t>
            </a:r>
            <a:endParaRPr lang="en-US" sz="3600" b="1" dirty="0">
              <a:latin typeface="Times New Roman" panose="02020603050405020304" pitchFamily="18" charset="0"/>
              <a:ea typeface="Calibri" panose="020F0502020204030204" pitchFamily="34" charset="0"/>
            </a:endParaRPr>
          </a:p>
          <a:p>
            <a:pPr indent="-228600">
              <a:spcAft>
                <a:spcPts val="0"/>
              </a:spcAft>
            </a:pPr>
            <a:r>
              <a:rPr lang="en-US" sz="3200" b="1" dirty="0">
                <a:latin typeface="Symbol" panose="05050102010706020507" pitchFamily="18" charset="2"/>
                <a:ea typeface="Calibri" panose="020F0502020204030204" pitchFamily="34" charset="0"/>
              </a:rPr>
              <a:t>·</a:t>
            </a:r>
            <a:r>
              <a:rPr lang="en-US" sz="800" b="1" dirty="0">
                <a:latin typeface="Times New Roman" panose="02020603050405020304" pitchFamily="18" charset="0"/>
                <a:ea typeface="Calibri" panose="020F0502020204030204" pitchFamily="34" charset="0"/>
              </a:rPr>
              <a:t>         </a:t>
            </a:r>
            <a:r>
              <a:rPr lang="en-US" sz="3200" b="1" dirty="0">
                <a:latin typeface="Calibri" panose="020F0502020204030204" pitchFamily="34" charset="0"/>
                <a:ea typeface="Calibri" panose="020F0502020204030204" pitchFamily="34" charset="0"/>
              </a:rPr>
              <a:t>2 custodial sentences</a:t>
            </a:r>
            <a:endParaRPr lang="en-US" sz="3600" b="1" dirty="0">
              <a:latin typeface="Times New Roman" panose="02020603050405020304" pitchFamily="18" charset="0"/>
              <a:ea typeface="Calibri" panose="020F0502020204030204" pitchFamily="34" charset="0"/>
            </a:endParaRPr>
          </a:p>
          <a:p>
            <a:pPr>
              <a:spcAft>
                <a:spcPts val="0"/>
              </a:spcAft>
            </a:pPr>
            <a:r>
              <a:rPr lang="en-US" sz="3200" dirty="0">
                <a:latin typeface="Calibri" panose="020F0502020204030204" pitchFamily="34" charset="0"/>
                <a:ea typeface="Calibri" panose="020F0502020204030204" pitchFamily="34" charset="0"/>
              </a:rPr>
              <a:t> </a:t>
            </a:r>
            <a:endParaRPr lang="en-US" sz="3600" dirty="0">
              <a:latin typeface="Times New Roman" panose="02020603050405020304" pitchFamily="18" charset="0"/>
              <a:ea typeface="Calibri" panose="020F0502020204030204" pitchFamily="34" charset="0"/>
            </a:endParaRPr>
          </a:p>
          <a:p>
            <a:pPr>
              <a:spcAft>
                <a:spcPts val="0"/>
              </a:spcAft>
            </a:pPr>
            <a:r>
              <a:rPr lang="en-US" sz="3200" dirty="0">
                <a:latin typeface="Calibri" panose="020F0502020204030204" pitchFamily="34" charset="0"/>
                <a:ea typeface="Calibri" panose="020F0502020204030204" pitchFamily="34" charset="0"/>
              </a:rPr>
              <a:t>Since 2014 only 7 cases have been before the C</a:t>
            </a:r>
            <a:r>
              <a:rPr lang="en-US" sz="3200" dirty="0" smtClean="0">
                <a:latin typeface="Calibri" panose="020F0502020204030204" pitchFamily="34" charset="0"/>
                <a:ea typeface="Calibri" panose="020F0502020204030204" pitchFamily="34" charset="0"/>
              </a:rPr>
              <a:t>ourts</a:t>
            </a:r>
            <a:endParaRPr lang="en-US" sz="3600" dirty="0">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1414318142"/>
      </p:ext>
    </p:extLst>
  </p:cSld>
  <p:clrMapOvr>
    <a:masterClrMapping/>
  </p:clrMapOvr>
  <p:transition spd="slow" advClick="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2000" fill="hold"/>
                                        <p:tgtEl>
                                          <p:spTgt spid="2"/>
                                        </p:tgtEl>
                                        <p:attrNameLst>
                                          <p:attrName>ppt_w</p:attrName>
                                        </p:attrNameLst>
                                      </p:cBhvr>
                                      <p:tavLst>
                                        <p:tav tm="0">
                                          <p:val>
                                            <p:strVal val="#ppt_w*0.70"/>
                                          </p:val>
                                        </p:tav>
                                        <p:tav tm="100000">
                                          <p:val>
                                            <p:strVal val="#ppt_w"/>
                                          </p:val>
                                        </p:tav>
                                      </p:tavLst>
                                    </p:anim>
                                    <p:anim calcmode="lin" valueType="num">
                                      <p:cBhvr>
                                        <p:cTn id="8" dur="2000" fill="hold"/>
                                        <p:tgtEl>
                                          <p:spTgt spid="2"/>
                                        </p:tgtEl>
                                        <p:attrNameLst>
                                          <p:attrName>ppt_h</p:attrName>
                                        </p:attrNameLst>
                                      </p:cBhvr>
                                      <p:tavLst>
                                        <p:tav tm="0">
                                          <p:val>
                                            <p:strVal val="#ppt_h"/>
                                          </p:val>
                                        </p:tav>
                                        <p:tav tm="100000">
                                          <p:val>
                                            <p:strVal val="#ppt_h"/>
                                          </p:val>
                                        </p:tav>
                                      </p:tavLst>
                                    </p:anim>
                                    <p:animEffect transition="in" filter="fade">
                                      <p:cBhvr>
                                        <p:cTn id="9"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half" idx="2"/>
          </p:nvPr>
        </p:nvSpPr>
        <p:spPr/>
        <p:txBody>
          <a:bodyPr anchor="ctr">
            <a:normAutofit/>
          </a:bodyPr>
          <a:lstStyle/>
          <a:p>
            <a:pPr algn="ctr"/>
            <a:endParaRPr lang="en-IE" sz="2400" dirty="0" smtClean="0">
              <a:solidFill>
                <a:srgbClr val="002060"/>
              </a:solidFill>
            </a:endParaRPr>
          </a:p>
          <a:p>
            <a:pPr algn="ctr"/>
            <a:endParaRPr lang="en-IE" sz="2400" dirty="0">
              <a:solidFill>
                <a:srgbClr val="002060"/>
              </a:solidFill>
            </a:endParaRPr>
          </a:p>
        </p:txBody>
      </p:sp>
      <p:grpSp>
        <p:nvGrpSpPr>
          <p:cNvPr id="14" name="Group 13"/>
          <p:cNvGrpSpPr/>
          <p:nvPr/>
        </p:nvGrpSpPr>
        <p:grpSpPr>
          <a:xfrm>
            <a:off x="409433" y="1173707"/>
            <a:ext cx="4395660" cy="5424985"/>
            <a:chOff x="317103" y="1359244"/>
            <a:chExt cx="4623848" cy="5498756"/>
          </a:xfrm>
        </p:grpSpPr>
        <p:pic>
          <p:nvPicPr>
            <p:cNvPr id="8" name="Picture 7"/>
            <p:cNvPicPr>
              <a:picLocks noChangeAspect="1"/>
            </p:cNvPicPr>
            <p:nvPr/>
          </p:nvPicPr>
          <p:blipFill>
            <a:blip r:embed="rId2" cstate="print"/>
            <a:stretch>
              <a:fillRect/>
            </a:stretch>
          </p:blipFill>
          <p:spPr>
            <a:xfrm>
              <a:off x="317103" y="1359244"/>
              <a:ext cx="4623848" cy="4626377"/>
            </a:xfrm>
            <a:prstGeom prst="rect">
              <a:avLst/>
            </a:prstGeom>
          </p:spPr>
        </p:pic>
        <p:pic>
          <p:nvPicPr>
            <p:cNvPr id="5" name="Picture 4"/>
            <p:cNvPicPr>
              <a:picLocks noChangeAspect="1"/>
            </p:cNvPicPr>
            <p:nvPr/>
          </p:nvPicPr>
          <p:blipFill>
            <a:blip r:embed="rId3" cstate="print"/>
            <a:stretch>
              <a:fillRect/>
            </a:stretch>
          </p:blipFill>
          <p:spPr>
            <a:xfrm>
              <a:off x="317103" y="5838595"/>
              <a:ext cx="4623848" cy="1019405"/>
            </a:xfrm>
            <a:prstGeom prst="rect">
              <a:avLst/>
            </a:prstGeom>
          </p:spPr>
        </p:pic>
      </p:grpSp>
      <p:pic>
        <p:nvPicPr>
          <p:cNvPr id="11" name="Picture 10"/>
          <p:cNvPicPr>
            <a:picLocks noChangeAspect="1"/>
          </p:cNvPicPr>
          <p:nvPr/>
        </p:nvPicPr>
        <p:blipFill>
          <a:blip r:embed="rId4" cstate="print"/>
          <a:stretch>
            <a:fillRect/>
          </a:stretch>
        </p:blipFill>
        <p:spPr>
          <a:xfrm>
            <a:off x="6262951" y="1800618"/>
            <a:ext cx="5468586" cy="1341236"/>
          </a:xfrm>
          <a:prstGeom prst="rect">
            <a:avLst/>
          </a:prstGeom>
        </p:spPr>
      </p:pic>
      <p:sp>
        <p:nvSpPr>
          <p:cNvPr id="12" name="Content Placeholder 2"/>
          <p:cNvSpPr>
            <a:spLocks noGrp="1"/>
          </p:cNvSpPr>
          <p:nvPr>
            <p:ph idx="1"/>
          </p:nvPr>
        </p:nvSpPr>
        <p:spPr>
          <a:xfrm>
            <a:off x="5559336" y="2822"/>
            <a:ext cx="6632663" cy="6868633"/>
          </a:xfrm>
          <a:solidFill>
            <a:srgbClr val="A9CBE9"/>
          </a:solidFill>
        </p:spPr>
        <p:txBody>
          <a:bodyPr>
            <a:normAutofit/>
          </a:bodyPr>
          <a:lstStyle/>
          <a:p>
            <a:pPr marL="0" indent="0">
              <a:lnSpc>
                <a:spcPct val="100000"/>
              </a:lnSpc>
              <a:spcBef>
                <a:spcPts val="1200"/>
              </a:spcBef>
              <a:buNone/>
            </a:pPr>
            <a:endParaRPr lang="en-IE" sz="2400" dirty="0" smtClean="0">
              <a:solidFill>
                <a:srgbClr val="002060"/>
              </a:solidFill>
            </a:endParaRPr>
          </a:p>
          <a:p>
            <a:pPr marL="0" indent="0">
              <a:lnSpc>
                <a:spcPct val="100000"/>
              </a:lnSpc>
              <a:spcBef>
                <a:spcPts val="1200"/>
              </a:spcBef>
              <a:buNone/>
            </a:pPr>
            <a:endParaRPr lang="en-IE" sz="2400" dirty="0">
              <a:solidFill>
                <a:srgbClr val="002060"/>
              </a:solidFill>
            </a:endParaRPr>
          </a:p>
          <a:p>
            <a:pPr marL="0" indent="0">
              <a:lnSpc>
                <a:spcPct val="100000"/>
              </a:lnSpc>
              <a:spcBef>
                <a:spcPts val="1200"/>
              </a:spcBef>
              <a:buNone/>
            </a:pPr>
            <a:endParaRPr lang="en-IE" sz="2400" dirty="0" smtClean="0">
              <a:solidFill>
                <a:srgbClr val="002060"/>
              </a:solidFill>
            </a:endParaRPr>
          </a:p>
          <a:p>
            <a:pPr marL="0" indent="0">
              <a:lnSpc>
                <a:spcPct val="100000"/>
              </a:lnSpc>
              <a:spcBef>
                <a:spcPts val="1200"/>
              </a:spcBef>
              <a:buNone/>
            </a:pPr>
            <a:endParaRPr lang="en-IE" sz="2400" dirty="0">
              <a:solidFill>
                <a:srgbClr val="002060"/>
              </a:solidFill>
            </a:endParaRPr>
          </a:p>
          <a:p>
            <a:pPr marL="0" indent="0">
              <a:lnSpc>
                <a:spcPct val="100000"/>
              </a:lnSpc>
              <a:spcBef>
                <a:spcPts val="1200"/>
              </a:spcBef>
              <a:buNone/>
            </a:pPr>
            <a:endParaRPr lang="en-IE" sz="900" dirty="0" smtClean="0">
              <a:solidFill>
                <a:srgbClr val="002060"/>
              </a:solidFill>
            </a:endParaRPr>
          </a:p>
        </p:txBody>
      </p:sp>
      <p:sp>
        <p:nvSpPr>
          <p:cNvPr id="2" name="Title 1"/>
          <p:cNvSpPr>
            <a:spLocks noGrp="1"/>
          </p:cNvSpPr>
          <p:nvPr>
            <p:ph type="title"/>
          </p:nvPr>
        </p:nvSpPr>
        <p:spPr>
          <a:xfrm>
            <a:off x="0" y="297560"/>
            <a:ext cx="12192000" cy="560980"/>
          </a:xfrm>
          <a:solidFill>
            <a:srgbClr val="002060"/>
          </a:solidFill>
        </p:spPr>
        <p:txBody>
          <a:bodyPr>
            <a:normAutofit/>
          </a:bodyPr>
          <a:lstStyle/>
          <a:p>
            <a:r>
              <a:rPr lang="en-IE" b="1" dirty="0" smtClean="0"/>
              <a:t>	</a:t>
            </a:r>
            <a:r>
              <a:rPr lang="en-IE" b="1" dirty="0" smtClean="0">
                <a:solidFill>
                  <a:schemeClr val="bg1"/>
                </a:solidFill>
              </a:rPr>
              <a:t>Diversity &amp; Integration Strategy</a:t>
            </a:r>
            <a:endParaRPr lang="en-IE" b="1" dirty="0">
              <a:solidFill>
                <a:schemeClr val="bg1"/>
              </a:solidFill>
            </a:endParaRPr>
          </a:p>
        </p:txBody>
      </p:sp>
      <p:sp>
        <p:nvSpPr>
          <p:cNvPr id="13" name="Rectangle 12"/>
          <p:cNvSpPr/>
          <p:nvPr/>
        </p:nvSpPr>
        <p:spPr>
          <a:xfrm>
            <a:off x="5797531" y="1019993"/>
            <a:ext cx="5694053" cy="8094524"/>
          </a:xfrm>
          <a:prstGeom prst="rect">
            <a:avLst/>
          </a:prstGeom>
        </p:spPr>
        <p:txBody>
          <a:bodyPr wrap="square">
            <a:spAutoFit/>
          </a:bodyPr>
          <a:lstStyle/>
          <a:p>
            <a:pPr lvl="0">
              <a:spcBef>
                <a:spcPts val="1200"/>
              </a:spcBef>
              <a:tabLst>
                <a:tab pos="177800" algn="l"/>
                <a:tab pos="266700" algn="l"/>
              </a:tabLst>
            </a:pPr>
            <a:r>
              <a:rPr lang="en-IE" sz="3200" dirty="0" smtClean="0">
                <a:solidFill>
                  <a:srgbClr val="002060"/>
                </a:solidFill>
              </a:rPr>
              <a:t>Launched in October 2019</a:t>
            </a:r>
          </a:p>
          <a:p>
            <a:pPr lvl="0">
              <a:spcBef>
                <a:spcPts val="1200"/>
              </a:spcBef>
              <a:tabLst>
                <a:tab pos="177800" algn="l"/>
                <a:tab pos="266700" algn="l"/>
              </a:tabLst>
            </a:pPr>
            <a:r>
              <a:rPr lang="en-IE" sz="3200" dirty="0" smtClean="0">
                <a:solidFill>
                  <a:srgbClr val="002060"/>
                </a:solidFill>
              </a:rPr>
              <a:t>Includes Hate Crime Definition</a:t>
            </a:r>
          </a:p>
          <a:p>
            <a:endParaRPr lang="en-IE" sz="3200" b="1" dirty="0" smtClean="0"/>
          </a:p>
          <a:p>
            <a:pPr>
              <a:spcBef>
                <a:spcPts val="1200"/>
              </a:spcBef>
              <a:tabLst>
                <a:tab pos="177800" algn="l"/>
                <a:tab pos="266700" algn="l"/>
              </a:tabLst>
            </a:pPr>
            <a:r>
              <a:rPr lang="en-IE" sz="3200" b="1" dirty="0">
                <a:solidFill>
                  <a:srgbClr val="002060"/>
                </a:solidFill>
              </a:rPr>
              <a:t>VISION</a:t>
            </a:r>
          </a:p>
          <a:p>
            <a:pPr>
              <a:spcBef>
                <a:spcPts val="1200"/>
              </a:spcBef>
              <a:tabLst>
                <a:tab pos="177800" algn="l"/>
                <a:tab pos="266700" algn="l"/>
              </a:tabLst>
            </a:pPr>
            <a:r>
              <a:rPr lang="en-IE" sz="3200" i="1" dirty="0">
                <a:solidFill>
                  <a:srgbClr val="002060"/>
                </a:solidFill>
              </a:rPr>
              <a:t>We will provide a responsive, equal and accessible policing service to all, particularly those who are marginalised in society, minority groups, and persons from diverse </a:t>
            </a:r>
            <a:r>
              <a:rPr lang="en-IE" sz="3200" i="1" dirty="0" smtClean="0">
                <a:solidFill>
                  <a:srgbClr val="002060"/>
                </a:solidFill>
              </a:rPr>
              <a:t>backgrounds.</a:t>
            </a:r>
            <a:endParaRPr lang="en-IE" sz="3200" i="1" dirty="0">
              <a:solidFill>
                <a:srgbClr val="002060"/>
              </a:solidFill>
            </a:endParaRPr>
          </a:p>
          <a:p>
            <a:pPr lvl="0">
              <a:spcBef>
                <a:spcPts val="1200"/>
              </a:spcBef>
              <a:tabLst>
                <a:tab pos="177800" algn="l"/>
                <a:tab pos="266700" algn="l"/>
              </a:tabLst>
            </a:pPr>
            <a:endParaRPr lang="en-IE" sz="2400" dirty="0">
              <a:solidFill>
                <a:srgbClr val="002060"/>
              </a:solidFill>
            </a:endParaRPr>
          </a:p>
          <a:p>
            <a:pPr lvl="0">
              <a:spcBef>
                <a:spcPts val="1200"/>
              </a:spcBef>
              <a:tabLst>
                <a:tab pos="177800" algn="l"/>
                <a:tab pos="266700" algn="l"/>
              </a:tabLst>
            </a:pPr>
            <a:endParaRPr lang="en-IE" sz="2400" dirty="0" smtClean="0">
              <a:solidFill>
                <a:srgbClr val="002060"/>
              </a:solidFill>
            </a:endParaRPr>
          </a:p>
          <a:p>
            <a:pPr lvl="0">
              <a:spcBef>
                <a:spcPts val="1200"/>
              </a:spcBef>
              <a:tabLst>
                <a:tab pos="177800" algn="l"/>
                <a:tab pos="266700" algn="l"/>
              </a:tabLst>
            </a:pPr>
            <a:endParaRPr lang="en-IE" sz="2400" dirty="0">
              <a:solidFill>
                <a:srgbClr val="002060"/>
              </a:solidFill>
            </a:endParaRPr>
          </a:p>
          <a:p>
            <a:pPr lvl="0">
              <a:spcBef>
                <a:spcPts val="1200"/>
              </a:spcBef>
              <a:tabLst>
                <a:tab pos="177800" algn="l"/>
                <a:tab pos="266700" algn="l"/>
              </a:tabLst>
            </a:pPr>
            <a:endParaRPr lang="en-IE" sz="2400" dirty="0" smtClean="0">
              <a:solidFill>
                <a:srgbClr val="002060"/>
              </a:solidFill>
            </a:endParaRPr>
          </a:p>
          <a:p>
            <a:pPr lvl="0">
              <a:spcBef>
                <a:spcPts val="1200"/>
              </a:spcBef>
              <a:tabLst>
                <a:tab pos="177800" algn="l"/>
                <a:tab pos="266700" algn="l"/>
              </a:tabLst>
            </a:pPr>
            <a:endParaRPr lang="en-IE" sz="2400" dirty="0">
              <a:solidFill>
                <a:srgbClr val="002060"/>
              </a:solidFill>
            </a:endParaRPr>
          </a:p>
        </p:txBody>
      </p:sp>
      <p:pic>
        <p:nvPicPr>
          <p:cNvPr id="10" name="Picture 9" descr="Garda Crest (for presentations)"/>
          <p:cNvPicPr/>
          <p:nvPr/>
        </p:nvPicPr>
        <p:blipFill>
          <a:blip r:embed="rId5" cstate="print">
            <a:clrChange>
              <a:clrFrom>
                <a:srgbClr val="FFFFFF"/>
              </a:clrFrom>
              <a:clrTo>
                <a:srgbClr val="FFFFFF">
                  <a:alpha val="0"/>
                </a:srgbClr>
              </a:clrTo>
            </a:clrChange>
          </a:blip>
          <a:srcRect/>
          <a:stretch>
            <a:fillRect/>
          </a:stretch>
        </p:blipFill>
        <p:spPr bwMode="auto">
          <a:xfrm>
            <a:off x="2019869" y="2825086"/>
            <a:ext cx="1323832" cy="1269241"/>
          </a:xfrm>
          <a:prstGeom prst="rect">
            <a:avLst/>
          </a:prstGeom>
          <a:noFill/>
          <a:ln w="9525">
            <a:noFill/>
            <a:miter lim="800000"/>
            <a:headEnd/>
            <a:tailEnd/>
          </a:ln>
        </p:spPr>
      </p:pic>
    </p:spTree>
    <p:extLst>
      <p:ext uri="{BB962C8B-B14F-4D97-AF65-F5344CB8AC3E}">
        <p14:creationId xmlns:p14="http://schemas.microsoft.com/office/powerpoint/2010/main" val="3770425708"/>
      </p:ext>
    </p:extLst>
  </p:cSld>
  <p:clrMapOvr>
    <a:masterClrMapping/>
  </p:clrMapOvr>
  <p:transition spd="slow" advClick="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2000" fill="hold"/>
                                        <p:tgtEl>
                                          <p:spTgt spid="2"/>
                                        </p:tgtEl>
                                        <p:attrNameLst>
                                          <p:attrName>ppt_w</p:attrName>
                                        </p:attrNameLst>
                                      </p:cBhvr>
                                      <p:tavLst>
                                        <p:tav tm="0">
                                          <p:val>
                                            <p:strVal val="#ppt_w*0.70"/>
                                          </p:val>
                                        </p:tav>
                                        <p:tav tm="100000">
                                          <p:val>
                                            <p:strVal val="#ppt_w"/>
                                          </p:val>
                                        </p:tav>
                                      </p:tavLst>
                                    </p:anim>
                                    <p:anim calcmode="lin" valueType="num">
                                      <p:cBhvr>
                                        <p:cTn id="8" dur="2000" fill="hold"/>
                                        <p:tgtEl>
                                          <p:spTgt spid="2"/>
                                        </p:tgtEl>
                                        <p:attrNameLst>
                                          <p:attrName>ppt_h</p:attrName>
                                        </p:attrNameLst>
                                      </p:cBhvr>
                                      <p:tavLst>
                                        <p:tav tm="0">
                                          <p:val>
                                            <p:strVal val="#ppt_h"/>
                                          </p:val>
                                        </p:tav>
                                        <p:tav tm="100000">
                                          <p:val>
                                            <p:strVal val="#ppt_h"/>
                                          </p:val>
                                        </p:tav>
                                      </p:tavLst>
                                    </p:anim>
                                    <p:animEffect transition="in" filter="fade">
                                      <p:cBhvr>
                                        <p:cTn id="9"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6220690"/>
            <a:ext cx="12192000" cy="637309"/>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endParaRPr lang="en-IE" sz="2400" b="1" dirty="0">
              <a:solidFill>
                <a:srgbClr val="4A66AC">
                  <a:lumMod val="75000"/>
                </a:srgbClr>
              </a:solidFill>
            </a:endParaRPr>
          </a:p>
        </p:txBody>
      </p:sp>
      <p:pic>
        <p:nvPicPr>
          <p:cNvPr id="6" name="Picture 5" descr="Garda Crest (for presentations)"/>
          <p:cNvPicPr/>
          <p:nvPr/>
        </p:nvPicPr>
        <p:blipFill>
          <a:blip r:embed="rId2" cstate="print">
            <a:clrChange>
              <a:clrFrom>
                <a:srgbClr val="FFFFFF"/>
              </a:clrFrom>
              <a:clrTo>
                <a:srgbClr val="FFFFFF">
                  <a:alpha val="0"/>
                </a:srgbClr>
              </a:clrTo>
            </a:clrChange>
          </a:blip>
          <a:srcRect/>
          <a:stretch>
            <a:fillRect/>
          </a:stretch>
        </p:blipFill>
        <p:spPr bwMode="auto">
          <a:xfrm>
            <a:off x="11237524" y="6246382"/>
            <a:ext cx="760514" cy="611618"/>
          </a:xfrm>
          <a:prstGeom prst="rect">
            <a:avLst/>
          </a:prstGeom>
          <a:noFill/>
          <a:ln w="9525">
            <a:noFill/>
            <a:miter lim="800000"/>
            <a:headEnd/>
            <a:tailEnd/>
          </a:ln>
        </p:spPr>
      </p:pic>
      <p:sp>
        <p:nvSpPr>
          <p:cNvPr id="3" name="Rounded Rectangle 2"/>
          <p:cNvSpPr/>
          <p:nvPr/>
        </p:nvSpPr>
        <p:spPr>
          <a:xfrm>
            <a:off x="3255818" y="6192981"/>
            <a:ext cx="8063346" cy="596755"/>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IE" dirty="0" smtClean="0">
                <a:solidFill>
                  <a:srgbClr val="4A66AC">
                    <a:lumMod val="75000"/>
                  </a:srgbClr>
                </a:solidFill>
              </a:rPr>
              <a:t>                                                      Garda </a:t>
            </a:r>
            <a:r>
              <a:rPr lang="en-IE" dirty="0">
                <a:solidFill>
                  <a:srgbClr val="4A66AC">
                    <a:lumMod val="75000"/>
                  </a:srgbClr>
                </a:solidFill>
              </a:rPr>
              <a:t>National Diversity &amp; Integration Unit</a:t>
            </a:r>
            <a:endParaRPr lang="en-IE" dirty="0"/>
          </a:p>
        </p:txBody>
      </p:sp>
      <p:sp>
        <p:nvSpPr>
          <p:cNvPr id="8" name="Rounded Rectangle 7"/>
          <p:cNvSpPr/>
          <p:nvPr/>
        </p:nvSpPr>
        <p:spPr>
          <a:xfrm>
            <a:off x="518616" y="1037231"/>
            <a:ext cx="11163868" cy="4872250"/>
          </a:xfrm>
          <a:prstGeom prst="roundRect">
            <a:avLst/>
          </a:prstGeom>
          <a:solidFill>
            <a:srgbClr val="002060"/>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IE" sz="3200" i="1" dirty="0" smtClean="0"/>
          </a:p>
          <a:p>
            <a:pPr algn="ctr"/>
            <a:r>
              <a:rPr lang="en-IE" sz="3200" i="1" dirty="0" smtClean="0"/>
              <a:t>“Any </a:t>
            </a:r>
            <a:r>
              <a:rPr lang="en-IE" sz="3200" i="1" dirty="0"/>
              <a:t>criminal offence which is perceived by the victim or any other person to, in whole or in part, be motivated by hostility or prejudice, based on actual or perceived age, disability, race, colour, nationality, ethnicity, religion, sexual orientation or gender</a:t>
            </a:r>
            <a:r>
              <a:rPr lang="en-IE" sz="3200" i="1" dirty="0" smtClean="0"/>
              <a:t>.”</a:t>
            </a:r>
            <a:endParaRPr lang="en-IE" sz="3200" i="1" dirty="0"/>
          </a:p>
          <a:p>
            <a:endParaRPr lang="en-IE" sz="3200" i="1" dirty="0" smtClean="0"/>
          </a:p>
          <a:p>
            <a:r>
              <a:rPr lang="en-IE" sz="3200" i="1" dirty="0" smtClean="0"/>
              <a:t>                           </a:t>
            </a:r>
            <a:endParaRPr lang="en-IE" sz="2800" dirty="0" smtClean="0">
              <a:solidFill>
                <a:schemeClr val="bg1"/>
              </a:solidFill>
            </a:endParaRPr>
          </a:p>
        </p:txBody>
      </p:sp>
      <p:sp>
        <p:nvSpPr>
          <p:cNvPr id="18" name="Title 1"/>
          <p:cNvSpPr txBox="1">
            <a:spLocks/>
          </p:cNvSpPr>
          <p:nvPr/>
        </p:nvSpPr>
        <p:spPr>
          <a:xfrm>
            <a:off x="0" y="297560"/>
            <a:ext cx="12192000" cy="560980"/>
          </a:xfrm>
          <a:prstGeom prst="rect">
            <a:avLst/>
          </a:prstGeom>
          <a:solidFill>
            <a:srgbClr val="002060"/>
          </a:solidFill>
        </p:spPr>
        <p:txBody>
          <a:bodyPr>
            <a:normAutofit fontScale="92500" lnSpcReduction="20000"/>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IE" sz="4400" b="1" i="0" u="none" strike="noStrike" kern="1200" cap="none" spc="0" normalizeH="0" baseline="0" noProof="0" dirty="0" smtClean="0">
                <a:ln>
                  <a:noFill/>
                </a:ln>
                <a:solidFill>
                  <a:schemeClr val="tx1"/>
                </a:solidFill>
                <a:effectLst/>
                <a:uLnTx/>
                <a:uFillTx/>
                <a:latin typeface="+mj-lt"/>
                <a:ea typeface="+mj-ea"/>
                <a:cs typeface="+mj-cs"/>
              </a:rPr>
              <a:t>	</a:t>
            </a:r>
            <a:r>
              <a:rPr kumimoji="0" lang="en-IE" sz="3500" b="1" i="0" u="none" strike="noStrike" kern="1200" cap="none" spc="0" normalizeH="0" baseline="0" noProof="0" dirty="0" smtClean="0">
                <a:ln>
                  <a:noFill/>
                </a:ln>
                <a:solidFill>
                  <a:schemeClr val="bg1"/>
                </a:solidFill>
                <a:effectLst/>
                <a:uLnTx/>
                <a:uFillTx/>
                <a:latin typeface="+mj-lt"/>
                <a:ea typeface="+mj-ea"/>
                <a:cs typeface="+mj-cs"/>
              </a:rPr>
              <a:t>Definition of Hate Crime</a:t>
            </a:r>
            <a:r>
              <a:rPr kumimoji="0" lang="en-IE" sz="3500" b="1" i="0" u="none" strike="noStrike" kern="1200" cap="none" spc="0" normalizeH="0" noProof="0" dirty="0" smtClean="0">
                <a:ln>
                  <a:noFill/>
                </a:ln>
                <a:solidFill>
                  <a:schemeClr val="bg1"/>
                </a:solidFill>
                <a:effectLst/>
                <a:uLnTx/>
                <a:uFillTx/>
                <a:latin typeface="+mj-lt"/>
                <a:ea typeface="+mj-ea"/>
                <a:cs typeface="+mj-cs"/>
              </a:rPr>
              <a:t> </a:t>
            </a:r>
            <a:endParaRPr kumimoji="0" lang="en-IE" sz="3500" b="1" i="0" u="none" strike="noStrike" kern="1200" cap="none" spc="0" normalizeH="0" baseline="0" noProof="0" dirty="0">
              <a:ln>
                <a:noFill/>
              </a:ln>
              <a:solidFill>
                <a:schemeClr val="bg1"/>
              </a:solidFill>
              <a:effectLst/>
              <a:uLnTx/>
              <a:uFillTx/>
              <a:latin typeface="+mj-lt"/>
              <a:ea typeface="+mj-ea"/>
              <a:cs typeface="+mj-cs"/>
            </a:endParaRPr>
          </a:p>
        </p:txBody>
      </p:sp>
    </p:spTree>
    <p:extLst>
      <p:ext uri="{BB962C8B-B14F-4D97-AF65-F5344CB8AC3E}">
        <p14:creationId xmlns:p14="http://schemas.microsoft.com/office/powerpoint/2010/main" val="4958844"/>
      </p:ext>
    </p:extLst>
  </p:cSld>
  <p:clrMapOvr>
    <a:masterClrMapping/>
  </p:clrMapOvr>
  <p:transition spd="slow" advClick="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2000" fill="hold"/>
                                        <p:tgtEl>
                                          <p:spTgt spid="18"/>
                                        </p:tgtEl>
                                        <p:attrNameLst>
                                          <p:attrName>ppt_w</p:attrName>
                                        </p:attrNameLst>
                                      </p:cBhvr>
                                      <p:tavLst>
                                        <p:tav tm="0">
                                          <p:val>
                                            <p:strVal val="#ppt_w*0.70"/>
                                          </p:val>
                                        </p:tav>
                                        <p:tav tm="100000">
                                          <p:val>
                                            <p:strVal val="#ppt_w"/>
                                          </p:val>
                                        </p:tav>
                                      </p:tavLst>
                                    </p:anim>
                                    <p:anim calcmode="lin" valueType="num">
                                      <p:cBhvr>
                                        <p:cTn id="8" dur="2000" fill="hold"/>
                                        <p:tgtEl>
                                          <p:spTgt spid="18"/>
                                        </p:tgtEl>
                                        <p:attrNameLst>
                                          <p:attrName>ppt_h</p:attrName>
                                        </p:attrNameLst>
                                      </p:cBhvr>
                                      <p:tavLst>
                                        <p:tav tm="0">
                                          <p:val>
                                            <p:strVal val="#ppt_h"/>
                                          </p:val>
                                        </p:tav>
                                        <p:tav tm="100000">
                                          <p:val>
                                            <p:strVal val="#ppt_h"/>
                                          </p:val>
                                        </p:tav>
                                      </p:tavLst>
                                    </p:anim>
                                    <p:animEffect transition="in" filter="fade">
                                      <p:cBhvr>
                                        <p:cTn id="9"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6220690"/>
            <a:ext cx="12192000" cy="637309"/>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endParaRPr lang="en-IE" sz="2400" b="1" dirty="0">
              <a:solidFill>
                <a:srgbClr val="4A66AC">
                  <a:lumMod val="75000"/>
                </a:srgbClr>
              </a:solidFill>
            </a:endParaRPr>
          </a:p>
        </p:txBody>
      </p:sp>
      <p:pic>
        <p:nvPicPr>
          <p:cNvPr id="6" name="Picture 5" descr="Garda Crest (for presentations)"/>
          <p:cNvPicPr/>
          <p:nvPr/>
        </p:nvPicPr>
        <p:blipFill>
          <a:blip r:embed="rId2" cstate="print">
            <a:clrChange>
              <a:clrFrom>
                <a:srgbClr val="FFFFFF"/>
              </a:clrFrom>
              <a:clrTo>
                <a:srgbClr val="FFFFFF">
                  <a:alpha val="0"/>
                </a:srgbClr>
              </a:clrTo>
            </a:clrChange>
          </a:blip>
          <a:srcRect/>
          <a:stretch>
            <a:fillRect/>
          </a:stretch>
        </p:blipFill>
        <p:spPr bwMode="auto">
          <a:xfrm>
            <a:off x="11237524" y="6246382"/>
            <a:ext cx="760514" cy="611618"/>
          </a:xfrm>
          <a:prstGeom prst="rect">
            <a:avLst/>
          </a:prstGeom>
          <a:noFill/>
          <a:ln w="9525">
            <a:noFill/>
            <a:miter lim="800000"/>
            <a:headEnd/>
            <a:tailEnd/>
          </a:ln>
        </p:spPr>
      </p:pic>
      <p:sp>
        <p:nvSpPr>
          <p:cNvPr id="3" name="Rounded Rectangle 2"/>
          <p:cNvSpPr/>
          <p:nvPr/>
        </p:nvSpPr>
        <p:spPr>
          <a:xfrm>
            <a:off x="3255818" y="6192981"/>
            <a:ext cx="8063346" cy="596755"/>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IE" dirty="0" smtClean="0">
                <a:solidFill>
                  <a:srgbClr val="4A66AC">
                    <a:lumMod val="75000"/>
                  </a:srgbClr>
                </a:solidFill>
              </a:rPr>
              <a:t>                                                      Garda </a:t>
            </a:r>
            <a:r>
              <a:rPr lang="en-IE" dirty="0">
                <a:solidFill>
                  <a:srgbClr val="4A66AC">
                    <a:lumMod val="75000"/>
                  </a:srgbClr>
                </a:solidFill>
              </a:rPr>
              <a:t>National Diversity &amp; Integration Unit</a:t>
            </a:r>
            <a:endParaRPr lang="en-IE" dirty="0"/>
          </a:p>
        </p:txBody>
      </p:sp>
      <p:sp>
        <p:nvSpPr>
          <p:cNvPr id="8" name="Rounded Rectangle 7"/>
          <p:cNvSpPr/>
          <p:nvPr/>
        </p:nvSpPr>
        <p:spPr>
          <a:xfrm>
            <a:off x="518616" y="1037231"/>
            <a:ext cx="11163868" cy="4872250"/>
          </a:xfrm>
          <a:prstGeom prst="roundRect">
            <a:avLst/>
          </a:prstGeom>
          <a:solidFill>
            <a:srgbClr val="002060"/>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IE" sz="3200" i="1" dirty="0" smtClean="0"/>
          </a:p>
          <a:p>
            <a:pPr algn="ctr"/>
            <a:r>
              <a:rPr lang="en-IE" sz="3200" i="1" dirty="0" smtClean="0"/>
              <a:t>“Any non-crime incident </a:t>
            </a:r>
            <a:r>
              <a:rPr lang="en-IE" sz="3200" i="1" dirty="0"/>
              <a:t>which is perceived by the victim or any other person to, in whole or in part, be motivated by hostility or prejudice, based on actual or perceived age, disability, race, colour, nationality, ethnicity, religion, sexual orientation or gender</a:t>
            </a:r>
            <a:r>
              <a:rPr lang="en-IE" sz="3200" i="1" dirty="0" smtClean="0"/>
              <a:t>.”</a:t>
            </a:r>
            <a:endParaRPr lang="en-IE" sz="3200" i="1" dirty="0"/>
          </a:p>
          <a:p>
            <a:endParaRPr lang="en-IE" sz="3200" i="1" dirty="0" smtClean="0"/>
          </a:p>
          <a:p>
            <a:r>
              <a:rPr lang="en-IE" sz="3200" i="1" dirty="0" smtClean="0"/>
              <a:t>                           </a:t>
            </a:r>
            <a:endParaRPr lang="en-IE" sz="2800" dirty="0" smtClean="0">
              <a:solidFill>
                <a:schemeClr val="bg1"/>
              </a:solidFill>
            </a:endParaRPr>
          </a:p>
        </p:txBody>
      </p:sp>
      <p:sp>
        <p:nvSpPr>
          <p:cNvPr id="18" name="Title 1"/>
          <p:cNvSpPr txBox="1">
            <a:spLocks/>
          </p:cNvSpPr>
          <p:nvPr/>
        </p:nvSpPr>
        <p:spPr>
          <a:xfrm>
            <a:off x="0" y="297560"/>
            <a:ext cx="12192000" cy="560980"/>
          </a:xfrm>
          <a:prstGeom prst="rect">
            <a:avLst/>
          </a:prstGeom>
          <a:solidFill>
            <a:srgbClr val="002060"/>
          </a:solidFill>
        </p:spPr>
        <p:txBody>
          <a:bodyPr>
            <a:normAutofit fontScale="92500" lnSpcReduction="20000"/>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IE" sz="4400" b="1" i="0" u="none" strike="noStrike" kern="1200" cap="none" spc="0" normalizeH="0" baseline="0" noProof="0" dirty="0" smtClean="0">
                <a:ln>
                  <a:noFill/>
                </a:ln>
                <a:solidFill>
                  <a:schemeClr val="tx1"/>
                </a:solidFill>
                <a:effectLst/>
                <a:uLnTx/>
                <a:uFillTx/>
                <a:latin typeface="+mj-lt"/>
                <a:ea typeface="+mj-ea"/>
                <a:cs typeface="+mj-cs"/>
              </a:rPr>
              <a:t>	</a:t>
            </a:r>
            <a:r>
              <a:rPr kumimoji="0" lang="en-IE" sz="3500" b="1" i="0" u="none" strike="noStrike" kern="1200" cap="none" spc="0" normalizeH="0" baseline="0" noProof="0" dirty="0" smtClean="0">
                <a:ln>
                  <a:noFill/>
                </a:ln>
                <a:solidFill>
                  <a:schemeClr val="bg1"/>
                </a:solidFill>
                <a:effectLst/>
                <a:uLnTx/>
                <a:uFillTx/>
                <a:latin typeface="+mj-lt"/>
                <a:ea typeface="+mj-ea"/>
                <a:cs typeface="+mj-cs"/>
              </a:rPr>
              <a:t>Definition of  Non-Crime Hate Incident</a:t>
            </a:r>
            <a:endParaRPr kumimoji="0" lang="en-IE" sz="3500" b="1" i="0" u="none" strike="noStrike" kern="1200" cap="none" spc="0" normalizeH="0" baseline="0" noProof="0" dirty="0">
              <a:ln>
                <a:noFill/>
              </a:ln>
              <a:solidFill>
                <a:schemeClr val="bg1"/>
              </a:solidFill>
              <a:effectLst/>
              <a:uLnTx/>
              <a:uFillTx/>
              <a:latin typeface="+mj-lt"/>
              <a:ea typeface="+mj-ea"/>
              <a:cs typeface="+mj-cs"/>
            </a:endParaRPr>
          </a:p>
        </p:txBody>
      </p:sp>
    </p:spTree>
    <p:extLst>
      <p:ext uri="{BB962C8B-B14F-4D97-AF65-F5344CB8AC3E}">
        <p14:creationId xmlns:p14="http://schemas.microsoft.com/office/powerpoint/2010/main" val="278960494"/>
      </p:ext>
    </p:extLst>
  </p:cSld>
  <p:clrMapOvr>
    <a:masterClrMapping/>
  </p:clrMapOvr>
  <p:transition spd="slow" advClick="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2000" fill="hold"/>
                                        <p:tgtEl>
                                          <p:spTgt spid="18"/>
                                        </p:tgtEl>
                                        <p:attrNameLst>
                                          <p:attrName>ppt_w</p:attrName>
                                        </p:attrNameLst>
                                      </p:cBhvr>
                                      <p:tavLst>
                                        <p:tav tm="0">
                                          <p:val>
                                            <p:strVal val="#ppt_w*0.70"/>
                                          </p:val>
                                        </p:tav>
                                        <p:tav tm="100000">
                                          <p:val>
                                            <p:strVal val="#ppt_w"/>
                                          </p:val>
                                        </p:tav>
                                      </p:tavLst>
                                    </p:anim>
                                    <p:anim calcmode="lin" valueType="num">
                                      <p:cBhvr>
                                        <p:cTn id="8" dur="2000" fill="hold"/>
                                        <p:tgtEl>
                                          <p:spTgt spid="18"/>
                                        </p:tgtEl>
                                        <p:attrNameLst>
                                          <p:attrName>ppt_h</p:attrName>
                                        </p:attrNameLst>
                                      </p:cBhvr>
                                      <p:tavLst>
                                        <p:tav tm="0">
                                          <p:val>
                                            <p:strVal val="#ppt_h"/>
                                          </p:val>
                                        </p:tav>
                                        <p:tav tm="100000">
                                          <p:val>
                                            <p:strVal val="#ppt_h"/>
                                          </p:val>
                                        </p:tav>
                                      </p:tavLst>
                                    </p:anim>
                                    <p:animEffect transition="in" filter="fade">
                                      <p:cBhvr>
                                        <p:cTn id="9"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6220690"/>
            <a:ext cx="12192000" cy="637309"/>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endParaRPr lang="en-IE" sz="2400" b="1" dirty="0">
              <a:solidFill>
                <a:srgbClr val="4A66AC">
                  <a:lumMod val="75000"/>
                </a:srgbClr>
              </a:solidFill>
            </a:endParaRPr>
          </a:p>
        </p:txBody>
      </p:sp>
      <p:pic>
        <p:nvPicPr>
          <p:cNvPr id="6" name="Picture 5" descr="Garda Crest (for presentations)"/>
          <p:cNvPicPr/>
          <p:nvPr/>
        </p:nvPicPr>
        <p:blipFill>
          <a:blip r:embed="rId2" cstate="print">
            <a:clrChange>
              <a:clrFrom>
                <a:srgbClr val="FFFFFF"/>
              </a:clrFrom>
              <a:clrTo>
                <a:srgbClr val="FFFFFF">
                  <a:alpha val="0"/>
                </a:srgbClr>
              </a:clrTo>
            </a:clrChange>
          </a:blip>
          <a:srcRect/>
          <a:stretch>
            <a:fillRect/>
          </a:stretch>
        </p:blipFill>
        <p:spPr bwMode="auto">
          <a:xfrm>
            <a:off x="11237524" y="6246382"/>
            <a:ext cx="760514" cy="611618"/>
          </a:xfrm>
          <a:prstGeom prst="rect">
            <a:avLst/>
          </a:prstGeom>
          <a:noFill/>
          <a:ln w="9525">
            <a:noFill/>
            <a:miter lim="800000"/>
            <a:headEnd/>
            <a:tailEnd/>
          </a:ln>
        </p:spPr>
      </p:pic>
      <p:sp>
        <p:nvSpPr>
          <p:cNvPr id="3" name="Rounded Rectangle 2"/>
          <p:cNvSpPr/>
          <p:nvPr/>
        </p:nvSpPr>
        <p:spPr>
          <a:xfrm>
            <a:off x="3255818" y="6192981"/>
            <a:ext cx="8063346" cy="596755"/>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IE" sz="2400" b="1" dirty="0" smtClean="0">
              <a:solidFill>
                <a:srgbClr val="4A66AC">
                  <a:lumMod val="75000"/>
                </a:srgbClr>
              </a:solidFill>
            </a:endParaRPr>
          </a:p>
          <a:p>
            <a:pPr lvl="0" algn="ctr"/>
            <a:r>
              <a:rPr lang="en-IE" dirty="0" smtClean="0">
                <a:solidFill>
                  <a:srgbClr val="4A66AC">
                    <a:lumMod val="75000"/>
                  </a:srgbClr>
                </a:solidFill>
              </a:rPr>
              <a:t>                                                      Garda </a:t>
            </a:r>
            <a:r>
              <a:rPr lang="en-IE" dirty="0">
                <a:solidFill>
                  <a:srgbClr val="4A66AC">
                    <a:lumMod val="75000"/>
                  </a:srgbClr>
                </a:solidFill>
              </a:rPr>
              <a:t>National Diversity &amp; Integration Unit</a:t>
            </a:r>
          </a:p>
          <a:p>
            <a:pPr algn="ctr"/>
            <a:endParaRPr lang="en-IE" dirty="0"/>
          </a:p>
        </p:txBody>
      </p:sp>
      <p:sp>
        <p:nvSpPr>
          <p:cNvPr id="8" name="Rounded Rectangle 7"/>
          <p:cNvSpPr/>
          <p:nvPr/>
        </p:nvSpPr>
        <p:spPr>
          <a:xfrm>
            <a:off x="471054" y="1090964"/>
            <a:ext cx="11416145" cy="5033753"/>
          </a:xfrm>
          <a:prstGeom prst="roundRect">
            <a:avLst/>
          </a:prstGeom>
          <a:solidFill>
            <a:srgbClr val="002060"/>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r>
              <a:rPr lang="en-IE" sz="3200" dirty="0" smtClean="0"/>
              <a:t>1. PROTECTING </a:t>
            </a:r>
            <a:r>
              <a:rPr lang="en-IE" sz="3200" dirty="0"/>
              <a:t>THE </a:t>
            </a:r>
            <a:r>
              <a:rPr lang="en-IE" sz="3200" dirty="0" smtClean="0"/>
              <a:t>COMMUNITY - Definition, Online Reporting,     						    Third party referrals  </a:t>
            </a:r>
          </a:p>
          <a:p>
            <a:r>
              <a:rPr lang="en-IE" sz="3200" dirty="0" smtClean="0"/>
              <a:t>2. DATA - Changes to </a:t>
            </a:r>
            <a:r>
              <a:rPr lang="en-IE" sz="3200" dirty="0"/>
              <a:t>IT </a:t>
            </a:r>
            <a:r>
              <a:rPr lang="en-IE" sz="3200" dirty="0" smtClean="0"/>
              <a:t>PULSE System, Data collection</a:t>
            </a:r>
          </a:p>
          <a:p>
            <a:endParaRPr lang="en-IE" sz="3200" dirty="0"/>
          </a:p>
          <a:p>
            <a:r>
              <a:rPr lang="en-IE" sz="3200" dirty="0" smtClean="0"/>
              <a:t>3. OUR PEOPLE – Training, Role of </a:t>
            </a:r>
            <a:r>
              <a:rPr lang="en-IE" sz="3200" dirty="0" smtClean="0"/>
              <a:t>GDO, Policy</a:t>
            </a:r>
            <a:r>
              <a:rPr lang="en-IE" sz="3200" smtClean="0"/>
              <a:t>, Procedures &amp; </a:t>
            </a:r>
            <a:r>
              <a:rPr lang="en-IE" sz="3200" dirty="0" smtClean="0"/>
              <a:t>Aide Memoir</a:t>
            </a:r>
            <a:endParaRPr lang="en-IE" sz="3200" dirty="0" smtClean="0"/>
          </a:p>
          <a:p>
            <a:r>
              <a:rPr lang="en-IE" sz="3200" dirty="0" smtClean="0"/>
              <a:t>4</a:t>
            </a:r>
            <a:r>
              <a:rPr lang="en-IE" sz="3200" dirty="0" smtClean="0"/>
              <a:t>. PARTNERSHIP - Forum, Dialogue Days, </a:t>
            </a:r>
          </a:p>
          <a:p>
            <a:r>
              <a:rPr lang="en-IE" sz="3200" dirty="0"/>
              <a:t> </a:t>
            </a:r>
            <a:r>
              <a:rPr lang="en-IE" sz="3200" dirty="0" smtClean="0"/>
              <a:t>                               Criminal Justice Partners</a:t>
            </a:r>
          </a:p>
          <a:p>
            <a:r>
              <a:rPr lang="en-IE" sz="3200" dirty="0" smtClean="0"/>
              <a:t>5. COMMUNICATION - Hate Crime campaigns</a:t>
            </a:r>
            <a:r>
              <a:rPr lang="en-IE" sz="3200" dirty="0"/>
              <a:t> </a:t>
            </a:r>
            <a:r>
              <a:rPr lang="en-IE" sz="3200" dirty="0" smtClean="0"/>
              <a:t> </a:t>
            </a:r>
            <a:endParaRPr lang="en-IE" sz="3200" dirty="0"/>
          </a:p>
        </p:txBody>
      </p:sp>
      <p:sp>
        <p:nvSpPr>
          <p:cNvPr id="18" name="Title 1"/>
          <p:cNvSpPr txBox="1">
            <a:spLocks/>
          </p:cNvSpPr>
          <p:nvPr/>
        </p:nvSpPr>
        <p:spPr>
          <a:xfrm>
            <a:off x="0" y="324856"/>
            <a:ext cx="12192000" cy="560980"/>
          </a:xfrm>
          <a:prstGeom prst="rect">
            <a:avLst/>
          </a:prstGeom>
          <a:solidFill>
            <a:srgbClr val="002060"/>
          </a:solidFill>
        </p:spPr>
        <p:txBody>
          <a:bodyPr>
            <a:normAutofit fontScale="92500" lnSpcReduction="20000"/>
          </a:bodyPr>
          <a:lstStyle/>
          <a:p>
            <a:pPr>
              <a:lnSpc>
                <a:spcPct val="90000"/>
              </a:lnSpc>
              <a:spcBef>
                <a:spcPct val="0"/>
              </a:spcBef>
            </a:pPr>
            <a:r>
              <a:rPr kumimoji="0" lang="en-IE" sz="4400" b="1" i="0" u="none" strike="noStrike" kern="1200" cap="none" spc="0" normalizeH="0" baseline="0" noProof="0" dirty="0" smtClean="0">
                <a:ln>
                  <a:noFill/>
                </a:ln>
                <a:solidFill>
                  <a:schemeClr val="tx1"/>
                </a:solidFill>
                <a:effectLst/>
                <a:uLnTx/>
                <a:uFillTx/>
                <a:latin typeface="+mj-lt"/>
                <a:ea typeface="+mj-ea"/>
                <a:cs typeface="+mj-cs"/>
              </a:rPr>
              <a:t>	</a:t>
            </a:r>
            <a:r>
              <a:rPr lang="en-IE" sz="3500" dirty="0" smtClean="0">
                <a:solidFill>
                  <a:schemeClr val="bg1"/>
                </a:solidFill>
              </a:rPr>
              <a:t>Diversity Strategy – </a:t>
            </a:r>
            <a:r>
              <a:rPr lang="en-IE" sz="3500" dirty="0">
                <a:solidFill>
                  <a:schemeClr val="bg1"/>
                </a:solidFill>
              </a:rPr>
              <a:t>S</a:t>
            </a:r>
            <a:r>
              <a:rPr lang="en-IE" sz="3500" dirty="0" smtClean="0">
                <a:solidFill>
                  <a:schemeClr val="bg1"/>
                </a:solidFill>
              </a:rPr>
              <a:t>trategic Priorities</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IE" sz="4400" b="1" i="0" u="none" strike="noStrike" kern="1200" cap="none" spc="0" normalizeH="0" baseline="0" noProof="0" dirty="0">
              <a:ln>
                <a:noFill/>
              </a:ln>
              <a:solidFill>
                <a:schemeClr val="bg1"/>
              </a:solidFill>
              <a:effectLst/>
              <a:uLnTx/>
              <a:uFillTx/>
              <a:latin typeface="+mj-lt"/>
              <a:ea typeface="+mj-ea"/>
              <a:cs typeface="+mj-cs"/>
            </a:endParaRPr>
          </a:p>
        </p:txBody>
      </p:sp>
      <p:pic>
        <p:nvPicPr>
          <p:cNvPr id="9" name="Picture 8" descr="Garda Crest (for presentations)"/>
          <p:cNvPicPr/>
          <p:nvPr/>
        </p:nvPicPr>
        <p:blipFill>
          <a:blip r:embed="rId2" cstate="print">
            <a:clrChange>
              <a:clrFrom>
                <a:srgbClr val="FFFFFF"/>
              </a:clrFrom>
              <a:clrTo>
                <a:srgbClr val="FFFFFF">
                  <a:alpha val="0"/>
                </a:srgbClr>
              </a:clrTo>
            </a:clrChange>
          </a:blip>
          <a:srcRect/>
          <a:stretch>
            <a:fillRect/>
          </a:stretch>
        </p:blipFill>
        <p:spPr bwMode="auto">
          <a:xfrm>
            <a:off x="10462824" y="3465"/>
            <a:ext cx="1549400" cy="1562100"/>
          </a:xfrm>
          <a:prstGeom prst="rect">
            <a:avLst/>
          </a:prstGeom>
          <a:noFill/>
          <a:ln w="9525">
            <a:noFill/>
            <a:miter lim="800000"/>
            <a:headEnd/>
            <a:tailEnd/>
          </a:ln>
        </p:spPr>
      </p:pic>
      <p:pic>
        <p:nvPicPr>
          <p:cNvPr id="11" name="Picture 10"/>
          <p:cNvPicPr>
            <a:picLocks noChangeAspect="1"/>
          </p:cNvPicPr>
          <p:nvPr/>
        </p:nvPicPr>
        <p:blipFill>
          <a:blip r:embed="rId3" cstate="print"/>
          <a:stretch>
            <a:fillRect/>
          </a:stretch>
        </p:blipFill>
        <p:spPr>
          <a:xfrm>
            <a:off x="9465314" y="3899934"/>
            <a:ext cx="2152467" cy="2100127"/>
          </a:xfrm>
          <a:prstGeom prst="rect">
            <a:avLst/>
          </a:prstGeom>
        </p:spPr>
      </p:pic>
    </p:spTree>
    <p:extLst>
      <p:ext uri="{BB962C8B-B14F-4D97-AF65-F5344CB8AC3E}">
        <p14:creationId xmlns:p14="http://schemas.microsoft.com/office/powerpoint/2010/main" val="3364002329"/>
      </p:ext>
    </p:extLst>
  </p:cSld>
  <p:clrMapOvr>
    <a:masterClrMapping/>
  </p:clrMapOvr>
  <p:transition spd="slow" advClick="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2000" fill="hold"/>
                                        <p:tgtEl>
                                          <p:spTgt spid="18"/>
                                        </p:tgtEl>
                                        <p:attrNameLst>
                                          <p:attrName>ppt_w</p:attrName>
                                        </p:attrNameLst>
                                      </p:cBhvr>
                                      <p:tavLst>
                                        <p:tav tm="0">
                                          <p:val>
                                            <p:strVal val="#ppt_w*0.70"/>
                                          </p:val>
                                        </p:tav>
                                        <p:tav tm="100000">
                                          <p:val>
                                            <p:strVal val="#ppt_w"/>
                                          </p:val>
                                        </p:tav>
                                      </p:tavLst>
                                    </p:anim>
                                    <p:anim calcmode="lin" valueType="num">
                                      <p:cBhvr>
                                        <p:cTn id="8" dur="2000" fill="hold"/>
                                        <p:tgtEl>
                                          <p:spTgt spid="18"/>
                                        </p:tgtEl>
                                        <p:attrNameLst>
                                          <p:attrName>ppt_h</p:attrName>
                                        </p:attrNameLst>
                                      </p:cBhvr>
                                      <p:tavLst>
                                        <p:tav tm="0">
                                          <p:val>
                                            <p:strVal val="#ppt_h"/>
                                          </p:val>
                                        </p:tav>
                                        <p:tav tm="100000">
                                          <p:val>
                                            <p:strVal val="#ppt_h"/>
                                          </p:val>
                                        </p:tav>
                                      </p:tavLst>
                                    </p:anim>
                                    <p:animEffect transition="in" filter="fade">
                                      <p:cBhvr>
                                        <p:cTn id="9"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0" y="402104"/>
            <a:ext cx="12192000" cy="560980"/>
          </a:xfrm>
          <a:prstGeom prst="rect">
            <a:avLst/>
          </a:prstGeom>
          <a:solidFill>
            <a:srgbClr val="002060"/>
          </a:solidFill>
        </p:spPr>
        <p:txBody>
          <a:bodyPr>
            <a:normAutofit fontScale="92500" lnSpcReduction="20000"/>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IE" sz="4400" b="1" i="0" u="none" strike="noStrike" kern="1200" cap="none" spc="0" normalizeH="0" baseline="0" noProof="0" dirty="0" smtClean="0">
                <a:ln>
                  <a:noFill/>
                </a:ln>
                <a:solidFill>
                  <a:schemeClr val="tx1"/>
                </a:solidFill>
                <a:effectLst/>
                <a:uLnTx/>
                <a:uFillTx/>
                <a:latin typeface="+mj-lt"/>
                <a:ea typeface="+mj-ea"/>
                <a:cs typeface="+mj-cs"/>
              </a:rPr>
              <a:t>	</a:t>
            </a:r>
            <a:r>
              <a:rPr kumimoji="0" lang="en-IE" sz="3500" b="1" i="0" u="none" strike="noStrike" kern="1200" cap="none" spc="0" normalizeH="0" baseline="0" noProof="0" dirty="0" smtClean="0">
                <a:ln>
                  <a:noFill/>
                </a:ln>
                <a:solidFill>
                  <a:schemeClr val="bg1"/>
                </a:solidFill>
                <a:effectLst/>
                <a:uLnTx/>
                <a:uFillTx/>
                <a:latin typeface="+mj-lt"/>
                <a:ea typeface="+mj-ea"/>
                <a:cs typeface="+mj-cs"/>
              </a:rPr>
              <a:t>Hate Crime: Poster Campaign</a:t>
            </a:r>
            <a:endParaRPr kumimoji="0" lang="en-IE" sz="3500" b="1" i="0" u="none" strike="noStrike" kern="1200" cap="none" spc="0" normalizeH="0" baseline="0" noProof="0" dirty="0">
              <a:ln>
                <a:noFill/>
              </a:ln>
              <a:solidFill>
                <a:schemeClr val="bg1"/>
              </a:solidFill>
              <a:effectLst/>
              <a:uLnTx/>
              <a:uFillTx/>
              <a:latin typeface="+mj-lt"/>
              <a:ea typeface="+mj-ea"/>
              <a:cs typeface="+mj-cs"/>
            </a:endParaRPr>
          </a:p>
        </p:txBody>
      </p:sp>
      <p:sp>
        <p:nvSpPr>
          <p:cNvPr id="2" name="Title 1"/>
          <p:cNvSpPr>
            <a:spLocks noGrp="1"/>
          </p:cNvSpPr>
          <p:nvPr>
            <p:ph type="title"/>
          </p:nvPr>
        </p:nvSpPr>
        <p:spPr>
          <a:xfrm>
            <a:off x="748146" y="3898034"/>
            <a:ext cx="10515600" cy="1325563"/>
          </a:xfrm>
        </p:spPr>
        <p:txBody>
          <a:bodyPr>
            <a:normAutofit/>
          </a:bodyPr>
          <a:lstStyle/>
          <a:p>
            <a:r>
              <a:rPr lang="en-IE" dirty="0">
                <a:solidFill>
                  <a:schemeClr val="bg1"/>
                </a:solidFill>
                <a:latin typeface="Calibri" panose="020F0502020204030204" pitchFamily="34" charset="0"/>
              </a:rPr>
              <a:t>Framework Vision</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099137566"/>
              </p:ext>
            </p:extLst>
          </p:nvPr>
        </p:nvGraphicFramePr>
        <p:xfrm>
          <a:off x="251001" y="1828800"/>
          <a:ext cx="11622156" cy="454100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itle 1"/>
          <p:cNvSpPr txBox="1">
            <a:spLocks/>
          </p:cNvSpPr>
          <p:nvPr/>
        </p:nvSpPr>
        <p:spPr>
          <a:xfrm>
            <a:off x="152400" y="529082"/>
            <a:ext cx="10515600" cy="1325563"/>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IE" sz="4400" b="0" i="0" u="none" strike="noStrike" kern="1200" cap="none" spc="0" normalizeH="0" baseline="0" noProof="0" dirty="0">
              <a:ln>
                <a:noFill/>
              </a:ln>
              <a:solidFill>
                <a:srgbClr val="002060"/>
              </a:solidFill>
              <a:effectLst/>
              <a:uLnTx/>
              <a:uFillTx/>
              <a:latin typeface="Calibri" panose="020F0502020204030204" pitchFamily="34" charset="0"/>
              <a:ea typeface="+mj-ea"/>
              <a:cs typeface="+mj-cs"/>
            </a:endParaRPr>
          </a:p>
        </p:txBody>
      </p:sp>
      <p:pic>
        <p:nvPicPr>
          <p:cNvPr id="10" name="Content Placeholder 3"/>
          <p:cNvPicPr>
            <a:picLocks noChangeAspect="1"/>
          </p:cNvPicPr>
          <p:nvPr/>
        </p:nvPicPr>
        <p:blipFill rotWithShape="1">
          <a:blip r:embed="rId7">
            <a:extLst>
              <a:ext uri="{28A0092B-C50C-407E-A947-70E740481C1C}">
                <a14:useLocalDpi xmlns:a14="http://schemas.microsoft.com/office/drawing/2010/main" val="0"/>
              </a:ext>
            </a:extLst>
          </a:blip>
          <a:srcRect l="-67" t="16050" r="67" b="86"/>
          <a:stretch/>
        </p:blipFill>
        <p:spPr>
          <a:xfrm>
            <a:off x="-358360" y="1191863"/>
            <a:ext cx="12231517" cy="5598695"/>
          </a:xfrm>
          <a:prstGeom prst="rect">
            <a:avLst/>
          </a:prstGeom>
        </p:spPr>
      </p:pic>
      <p:pic>
        <p:nvPicPr>
          <p:cNvPr id="13" name="Picture 12" descr="Garda Crest (for presentations)"/>
          <p:cNvPicPr/>
          <p:nvPr/>
        </p:nvPicPr>
        <p:blipFill>
          <a:blip r:embed="rId8" cstate="print">
            <a:clrChange>
              <a:clrFrom>
                <a:srgbClr val="FFFFFF"/>
              </a:clrFrom>
              <a:clrTo>
                <a:srgbClr val="FFFFFF">
                  <a:alpha val="0"/>
                </a:srgbClr>
              </a:clrTo>
            </a:clrChange>
          </a:blip>
          <a:srcRect/>
          <a:stretch>
            <a:fillRect/>
          </a:stretch>
        </p:blipFill>
        <p:spPr bwMode="auto">
          <a:xfrm>
            <a:off x="10447341" y="-98456"/>
            <a:ext cx="1549400" cy="1562100"/>
          </a:xfrm>
          <a:prstGeom prst="rect">
            <a:avLst/>
          </a:prstGeom>
          <a:noFill/>
          <a:ln w="9525">
            <a:noFill/>
            <a:miter lim="800000"/>
            <a:headEnd/>
            <a:tailEnd/>
          </a:ln>
        </p:spPr>
      </p:pic>
    </p:spTree>
    <p:extLst>
      <p:ext uri="{BB962C8B-B14F-4D97-AF65-F5344CB8AC3E}">
        <p14:creationId xmlns:p14="http://schemas.microsoft.com/office/powerpoint/2010/main" val="856827932"/>
      </p:ext>
    </p:extLst>
  </p:cSld>
  <p:clrMapOvr>
    <a:masterClrMapping/>
  </p:clrMapOvr>
  <p:transition spd="slow" advClick="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55"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p:cTn id="11" dur="2000" fill="hold"/>
                                        <p:tgtEl>
                                          <p:spTgt spid="7"/>
                                        </p:tgtEl>
                                        <p:attrNameLst>
                                          <p:attrName>ppt_w</p:attrName>
                                        </p:attrNameLst>
                                      </p:cBhvr>
                                      <p:tavLst>
                                        <p:tav tm="0">
                                          <p:val>
                                            <p:strVal val="#ppt_w*0.70"/>
                                          </p:val>
                                        </p:tav>
                                        <p:tav tm="100000">
                                          <p:val>
                                            <p:strVal val="#ppt_w"/>
                                          </p:val>
                                        </p:tav>
                                      </p:tavLst>
                                    </p:anim>
                                    <p:anim calcmode="lin" valueType="num">
                                      <p:cBhvr>
                                        <p:cTn id="12" dur="2000" fill="hold"/>
                                        <p:tgtEl>
                                          <p:spTgt spid="7"/>
                                        </p:tgtEl>
                                        <p:attrNameLst>
                                          <p:attrName>ppt_h</p:attrName>
                                        </p:attrNameLst>
                                      </p:cBhvr>
                                      <p:tavLst>
                                        <p:tav tm="0">
                                          <p:val>
                                            <p:strVal val="#ppt_h"/>
                                          </p:val>
                                        </p:tav>
                                        <p:tav tm="100000">
                                          <p:val>
                                            <p:strVal val="#ppt_h"/>
                                          </p:val>
                                        </p:tav>
                                      </p:tavLst>
                                    </p:anim>
                                    <p:animEffect transition="in" filter="fade">
                                      <p:cBhvr>
                                        <p:cTn id="13"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Graphic spid="4" grpId="0">
        <p:bldAsOne/>
      </p:bldGraphic>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6068</TotalTime>
  <Words>786</Words>
  <Application>Microsoft Office PowerPoint</Application>
  <PresentationFormat>Widescreen</PresentationFormat>
  <Paragraphs>168</Paragraphs>
  <Slides>23</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23</vt:i4>
      </vt:variant>
    </vt:vector>
  </HeadingPairs>
  <TitlesOfParts>
    <vt:vector size="30" baseType="lpstr">
      <vt:lpstr>Aharoni</vt:lpstr>
      <vt:lpstr>Arial</vt:lpstr>
      <vt:lpstr>Calibri</vt:lpstr>
      <vt:lpstr>Calibri Light</vt:lpstr>
      <vt:lpstr>Symbol</vt:lpstr>
      <vt:lpstr>Times New Roman</vt:lpstr>
      <vt:lpstr>Office Theme</vt:lpstr>
      <vt:lpstr>PowerPoint Presentation</vt:lpstr>
      <vt:lpstr>PowerPoint Presentation</vt:lpstr>
      <vt:lpstr> Legislation</vt:lpstr>
      <vt:lpstr> Prohibition of Incitement to Hatred Act 1989</vt:lpstr>
      <vt:lpstr> Diversity &amp; Integration Strategy</vt:lpstr>
      <vt:lpstr>PowerPoint Presentation</vt:lpstr>
      <vt:lpstr>PowerPoint Presentation</vt:lpstr>
      <vt:lpstr>PowerPoint Presentation</vt:lpstr>
      <vt:lpstr>Framework Vision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An Garda Síochána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Did you know?</dc:title>
  <dc:creator>G25723M</dc:creator>
  <cp:lastModifiedBy>G00647E</cp:lastModifiedBy>
  <cp:revision>313</cp:revision>
  <cp:lastPrinted>2019-09-11T20:03:36Z</cp:lastPrinted>
  <dcterms:created xsi:type="dcterms:W3CDTF">2018-04-24T12:46:38Z</dcterms:created>
  <dcterms:modified xsi:type="dcterms:W3CDTF">2020-11-23T22:06:16Z</dcterms:modified>
</cp:coreProperties>
</file>