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71" r:id="rId3"/>
    <p:sldId id="279" r:id="rId4"/>
    <p:sldId id="291" r:id="rId5"/>
    <p:sldId id="281" r:id="rId6"/>
    <p:sldId id="305" r:id="rId7"/>
    <p:sldId id="311" r:id="rId8"/>
    <p:sldId id="309" r:id="rId9"/>
    <p:sldId id="310" r:id="rId10"/>
    <p:sldId id="308" r:id="rId11"/>
    <p:sldId id="273" r:id="rId12"/>
    <p:sldId id="307" r:id="rId13"/>
    <p:sldId id="301" r:id="rId14"/>
    <p:sldId id="302" r:id="rId15"/>
    <p:sldId id="292" r:id="rId16"/>
    <p:sldId id="267" r:id="rId17"/>
  </p:sldIdLst>
  <p:sldSz cx="12192000" cy="6858000"/>
  <p:notesSz cx="6858000" cy="9144000"/>
  <p:defaultTextStyle>
    <a:defPPr>
      <a:defRPr lang="en-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9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3FD"/>
    <a:srgbClr val="045D77"/>
    <a:srgbClr val="23B2DA"/>
    <a:srgbClr val="70D0F0"/>
    <a:srgbClr val="9EE4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6"/>
  </p:normalViewPr>
  <p:slideViewPr>
    <p:cSldViewPr snapToGrid="0" showGuides="1">
      <p:cViewPr varScale="1">
        <p:scale>
          <a:sx n="59" d="100"/>
          <a:sy n="59" d="100"/>
        </p:scale>
        <p:origin x="940" y="52"/>
      </p:cViewPr>
      <p:guideLst>
        <p:guide orient="horz" pos="2160"/>
        <p:guide pos="9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6EEA61-D0C6-AF45-87F6-82324A0CC35F}" type="datetimeFigureOut">
              <a:rPr lang="en-UA" smtClean="0"/>
              <a:t>01/27/2026</a:t>
            </a:fld>
            <a:endParaRPr lang="en-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45950-2DD5-874D-AC27-8D60B0D19023}" type="slidenum">
              <a:rPr lang="en-UA" smtClean="0"/>
              <a:t>‹#›</a:t>
            </a:fld>
            <a:endParaRPr lang="en-UA"/>
          </a:p>
        </p:txBody>
      </p:sp>
    </p:spTree>
    <p:extLst>
      <p:ext uri="{BB962C8B-B14F-4D97-AF65-F5344CB8AC3E}">
        <p14:creationId xmlns:p14="http://schemas.microsoft.com/office/powerpoint/2010/main" val="1640727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F45950-2DD5-874D-AC27-8D60B0D19023}" type="slidenum">
              <a:rPr lang="en-UA" smtClean="0"/>
              <a:t>4</a:t>
            </a:fld>
            <a:endParaRPr lang="en-UA"/>
          </a:p>
        </p:txBody>
      </p:sp>
    </p:spTree>
    <p:extLst>
      <p:ext uri="{BB962C8B-B14F-4D97-AF65-F5344CB8AC3E}">
        <p14:creationId xmlns:p14="http://schemas.microsoft.com/office/powerpoint/2010/main" val="2830770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D7D84-5A27-DBA6-9B38-C4F8DA588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18438-917A-B6B9-E0AB-81620681CF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23196-2957-DC47-F8AF-8AF7411122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2C8935-4031-DA35-1776-05FF763E1B53}"/>
              </a:ext>
            </a:extLst>
          </p:cNvPr>
          <p:cNvSpPr>
            <a:spLocks noGrp="1"/>
          </p:cNvSpPr>
          <p:nvPr>
            <p:ph type="sldNum" sz="quarter" idx="5"/>
          </p:nvPr>
        </p:nvSpPr>
        <p:spPr/>
        <p:txBody>
          <a:bodyPr/>
          <a:lstStyle/>
          <a:p>
            <a:fld id="{DCF45950-2DD5-874D-AC27-8D60B0D19023}" type="slidenum">
              <a:rPr lang="en-UA" smtClean="0"/>
              <a:t>6</a:t>
            </a:fld>
            <a:endParaRPr lang="en-UA"/>
          </a:p>
        </p:txBody>
      </p:sp>
    </p:spTree>
    <p:extLst>
      <p:ext uri="{BB962C8B-B14F-4D97-AF65-F5344CB8AC3E}">
        <p14:creationId xmlns:p14="http://schemas.microsoft.com/office/powerpoint/2010/main" val="2195897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33BC6-ACAE-86ED-C6FF-030C822F3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0CDFB8-E4C3-1045-2E68-C5B71251F8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956D2-6B1B-1CFF-49A3-163A4E730A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65028F-D062-B9F3-4EE4-59BCC0C9EA85}"/>
              </a:ext>
            </a:extLst>
          </p:cNvPr>
          <p:cNvSpPr>
            <a:spLocks noGrp="1"/>
          </p:cNvSpPr>
          <p:nvPr>
            <p:ph type="sldNum" sz="quarter" idx="5"/>
          </p:nvPr>
        </p:nvSpPr>
        <p:spPr/>
        <p:txBody>
          <a:bodyPr/>
          <a:lstStyle/>
          <a:p>
            <a:fld id="{DCF45950-2DD5-874D-AC27-8D60B0D19023}" type="slidenum">
              <a:rPr lang="en-UA" smtClean="0"/>
              <a:t>7</a:t>
            </a:fld>
            <a:endParaRPr lang="en-UA"/>
          </a:p>
        </p:txBody>
      </p:sp>
    </p:spTree>
    <p:extLst>
      <p:ext uri="{BB962C8B-B14F-4D97-AF65-F5344CB8AC3E}">
        <p14:creationId xmlns:p14="http://schemas.microsoft.com/office/powerpoint/2010/main" val="85498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F45950-2DD5-874D-AC27-8D60B0D19023}" type="slidenum">
              <a:rPr lang="en-UA" smtClean="0"/>
              <a:t>15</a:t>
            </a:fld>
            <a:endParaRPr lang="en-UA"/>
          </a:p>
        </p:txBody>
      </p:sp>
    </p:spTree>
    <p:extLst>
      <p:ext uri="{BB962C8B-B14F-4D97-AF65-F5344CB8AC3E}">
        <p14:creationId xmlns:p14="http://schemas.microsoft.com/office/powerpoint/2010/main" val="4284751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A" dirty="0"/>
          </a:p>
        </p:txBody>
      </p:sp>
      <p:sp>
        <p:nvSpPr>
          <p:cNvPr id="4" name="Slide Number Placeholder 3"/>
          <p:cNvSpPr>
            <a:spLocks noGrp="1"/>
          </p:cNvSpPr>
          <p:nvPr>
            <p:ph type="sldNum" sz="quarter" idx="5"/>
          </p:nvPr>
        </p:nvSpPr>
        <p:spPr/>
        <p:txBody>
          <a:bodyPr/>
          <a:lstStyle/>
          <a:p>
            <a:fld id="{DCF45950-2DD5-874D-AC27-8D60B0D19023}" type="slidenum">
              <a:rPr lang="en-UA" smtClean="0"/>
              <a:t>16</a:t>
            </a:fld>
            <a:endParaRPr lang="en-UA"/>
          </a:p>
        </p:txBody>
      </p:sp>
    </p:spTree>
    <p:extLst>
      <p:ext uri="{BB962C8B-B14F-4D97-AF65-F5344CB8AC3E}">
        <p14:creationId xmlns:p14="http://schemas.microsoft.com/office/powerpoint/2010/main" val="4229486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6CF1-AEC5-0981-22A9-9F07427D56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A"/>
          </a:p>
        </p:txBody>
      </p:sp>
      <p:sp>
        <p:nvSpPr>
          <p:cNvPr id="3" name="Subtitle 2">
            <a:extLst>
              <a:ext uri="{FF2B5EF4-FFF2-40B4-BE49-F238E27FC236}">
                <a16:creationId xmlns:a16="http://schemas.microsoft.com/office/drawing/2014/main" id="{C7FE44E9-4DB3-5E91-7FFA-BCEEDC58F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A"/>
          </a:p>
        </p:txBody>
      </p:sp>
      <p:sp>
        <p:nvSpPr>
          <p:cNvPr id="4" name="Date Placeholder 3">
            <a:extLst>
              <a:ext uri="{FF2B5EF4-FFF2-40B4-BE49-F238E27FC236}">
                <a16:creationId xmlns:a16="http://schemas.microsoft.com/office/drawing/2014/main" id="{909E9B75-122E-50CF-B3F4-995FDE242E82}"/>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5B3CC980-0436-13D9-F44B-3DB3BE3104BD}"/>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13A16303-4441-F585-F393-7FC3E80CEACB}"/>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1603319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8793B-CDF8-340C-E81F-417D0DDA991C}"/>
              </a:ext>
            </a:extLst>
          </p:cNvPr>
          <p:cNvSpPr>
            <a:spLocks noGrp="1"/>
          </p:cNvSpPr>
          <p:nvPr>
            <p:ph type="title"/>
          </p:nvPr>
        </p:nvSpPr>
        <p:spPr/>
        <p:txBody>
          <a:bodyPr/>
          <a:lstStyle/>
          <a:p>
            <a:r>
              <a:rPr lang="en-GB"/>
              <a:t>Click to edit Master title style</a:t>
            </a:r>
            <a:endParaRPr lang="en-UA"/>
          </a:p>
        </p:txBody>
      </p:sp>
      <p:sp>
        <p:nvSpPr>
          <p:cNvPr id="3" name="Vertical Text Placeholder 2">
            <a:extLst>
              <a:ext uri="{FF2B5EF4-FFF2-40B4-BE49-F238E27FC236}">
                <a16:creationId xmlns:a16="http://schemas.microsoft.com/office/drawing/2014/main" id="{7FC3ADFA-D2BD-4593-2521-278EF553F86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863F92C2-5BC0-9EF9-7392-E48EAACEA95A}"/>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8C279920-C84E-3694-1011-BA6C11EBA6FB}"/>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0C7E76C5-917D-2288-B405-2FA65B6AE696}"/>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29272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4C1D4-EC77-D936-376A-5FF28A0DF78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A"/>
          </a:p>
        </p:txBody>
      </p:sp>
      <p:sp>
        <p:nvSpPr>
          <p:cNvPr id="3" name="Vertical Text Placeholder 2">
            <a:extLst>
              <a:ext uri="{FF2B5EF4-FFF2-40B4-BE49-F238E27FC236}">
                <a16:creationId xmlns:a16="http://schemas.microsoft.com/office/drawing/2014/main" id="{9638752C-CF98-2435-4018-964C3AD399D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63A73EE3-E761-AF49-5B95-F28FE9404E63}"/>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219C4660-AAF5-99A8-3342-175ED7E598D3}"/>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667E07F4-D94D-F0BC-E557-FE91F18783F2}"/>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2404968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60B90-DA2C-D9A9-CC46-E3EBA3D51F6C}"/>
              </a:ext>
            </a:extLst>
          </p:cNvPr>
          <p:cNvSpPr>
            <a:spLocks noGrp="1"/>
          </p:cNvSpPr>
          <p:nvPr>
            <p:ph type="title"/>
          </p:nvPr>
        </p:nvSpPr>
        <p:spPr/>
        <p:txBody>
          <a:bodyPr/>
          <a:lstStyle/>
          <a:p>
            <a:r>
              <a:rPr lang="en-GB"/>
              <a:t>Click to edit Master title style</a:t>
            </a:r>
            <a:endParaRPr lang="en-UA"/>
          </a:p>
        </p:txBody>
      </p:sp>
      <p:sp>
        <p:nvSpPr>
          <p:cNvPr id="3" name="Content Placeholder 2">
            <a:extLst>
              <a:ext uri="{FF2B5EF4-FFF2-40B4-BE49-F238E27FC236}">
                <a16:creationId xmlns:a16="http://schemas.microsoft.com/office/drawing/2014/main" id="{D38F30DC-7D12-3391-C22D-2B88C20AE4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A17DA25F-8BE6-35CF-4DB8-2679F04243EB}"/>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AE66A2B0-30EF-A0F2-D31B-1F7138136E87}"/>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82A3F96F-6461-362C-A08D-7E150E032CA7}"/>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86457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47C74-E153-B324-B03D-646CF7347EA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A"/>
          </a:p>
        </p:txBody>
      </p:sp>
      <p:sp>
        <p:nvSpPr>
          <p:cNvPr id="3" name="Text Placeholder 2">
            <a:extLst>
              <a:ext uri="{FF2B5EF4-FFF2-40B4-BE49-F238E27FC236}">
                <a16:creationId xmlns:a16="http://schemas.microsoft.com/office/drawing/2014/main" id="{40AB2512-A33F-42F9-CA13-9D4B1F0185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2B6190D-A3D9-8873-8DCD-A848AAED6FCA}"/>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B453FE53-7659-11AB-6A55-44A224A2DBE8}"/>
              </a:ext>
            </a:extLst>
          </p:cNvPr>
          <p:cNvSpPr>
            <a:spLocks noGrp="1"/>
          </p:cNvSpPr>
          <p:nvPr>
            <p:ph type="ftr" sz="quarter" idx="11"/>
          </p:nvPr>
        </p:nvSpPr>
        <p:spPr/>
        <p:txBody>
          <a:bodyPr/>
          <a:lstStyle/>
          <a:p>
            <a:endParaRPr lang="en-UA"/>
          </a:p>
        </p:txBody>
      </p:sp>
      <p:sp>
        <p:nvSpPr>
          <p:cNvPr id="6" name="Slide Number Placeholder 5">
            <a:extLst>
              <a:ext uri="{FF2B5EF4-FFF2-40B4-BE49-F238E27FC236}">
                <a16:creationId xmlns:a16="http://schemas.microsoft.com/office/drawing/2014/main" id="{5243C46D-F935-5DF9-84ED-DDD29E3612AD}"/>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2079228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7C570-A2A8-3D35-7E7C-67FEA3B4C489}"/>
              </a:ext>
            </a:extLst>
          </p:cNvPr>
          <p:cNvSpPr>
            <a:spLocks noGrp="1"/>
          </p:cNvSpPr>
          <p:nvPr>
            <p:ph type="title"/>
          </p:nvPr>
        </p:nvSpPr>
        <p:spPr/>
        <p:txBody>
          <a:bodyPr/>
          <a:lstStyle/>
          <a:p>
            <a:r>
              <a:rPr lang="en-GB"/>
              <a:t>Click to edit Master title style</a:t>
            </a:r>
            <a:endParaRPr lang="en-UA"/>
          </a:p>
        </p:txBody>
      </p:sp>
      <p:sp>
        <p:nvSpPr>
          <p:cNvPr id="3" name="Content Placeholder 2">
            <a:extLst>
              <a:ext uri="{FF2B5EF4-FFF2-40B4-BE49-F238E27FC236}">
                <a16:creationId xmlns:a16="http://schemas.microsoft.com/office/drawing/2014/main" id="{BE75867C-7D91-674E-9D88-EF4116E3CFF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Content Placeholder 3">
            <a:extLst>
              <a:ext uri="{FF2B5EF4-FFF2-40B4-BE49-F238E27FC236}">
                <a16:creationId xmlns:a16="http://schemas.microsoft.com/office/drawing/2014/main" id="{263F8A7E-2441-9A79-31F7-6EBA6BFDC3D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Date Placeholder 4">
            <a:extLst>
              <a:ext uri="{FF2B5EF4-FFF2-40B4-BE49-F238E27FC236}">
                <a16:creationId xmlns:a16="http://schemas.microsoft.com/office/drawing/2014/main" id="{935E96A0-400B-266E-C88F-3254EC29AE2E}"/>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6" name="Footer Placeholder 5">
            <a:extLst>
              <a:ext uri="{FF2B5EF4-FFF2-40B4-BE49-F238E27FC236}">
                <a16:creationId xmlns:a16="http://schemas.microsoft.com/office/drawing/2014/main" id="{9135428C-B5B4-D962-EDF0-32A824D51E21}"/>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D23432C2-F6FE-82D6-FFD3-C9C899CC0CA7}"/>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159226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B5BAB-18B4-9767-2CCA-428F46042707}"/>
              </a:ext>
            </a:extLst>
          </p:cNvPr>
          <p:cNvSpPr>
            <a:spLocks noGrp="1"/>
          </p:cNvSpPr>
          <p:nvPr>
            <p:ph type="title"/>
          </p:nvPr>
        </p:nvSpPr>
        <p:spPr>
          <a:xfrm>
            <a:off x="839788" y="365125"/>
            <a:ext cx="10515600" cy="1325563"/>
          </a:xfrm>
        </p:spPr>
        <p:txBody>
          <a:bodyPr/>
          <a:lstStyle/>
          <a:p>
            <a:r>
              <a:rPr lang="en-GB"/>
              <a:t>Click to edit Master title style</a:t>
            </a:r>
            <a:endParaRPr lang="en-UA"/>
          </a:p>
        </p:txBody>
      </p:sp>
      <p:sp>
        <p:nvSpPr>
          <p:cNvPr id="3" name="Text Placeholder 2">
            <a:extLst>
              <a:ext uri="{FF2B5EF4-FFF2-40B4-BE49-F238E27FC236}">
                <a16:creationId xmlns:a16="http://schemas.microsoft.com/office/drawing/2014/main" id="{86274359-4144-631C-3319-BE4AF9B8E6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BE3A950-43DD-6C23-D48E-EC1B1CCC866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5" name="Text Placeholder 4">
            <a:extLst>
              <a:ext uri="{FF2B5EF4-FFF2-40B4-BE49-F238E27FC236}">
                <a16:creationId xmlns:a16="http://schemas.microsoft.com/office/drawing/2014/main" id="{409A90E6-A7B7-AC95-25A9-6D3BD18B1A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15AD3F5-5287-FC0D-F388-52631050EB7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7" name="Date Placeholder 6">
            <a:extLst>
              <a:ext uri="{FF2B5EF4-FFF2-40B4-BE49-F238E27FC236}">
                <a16:creationId xmlns:a16="http://schemas.microsoft.com/office/drawing/2014/main" id="{0CC980F6-D284-CFD6-1A48-D0256E65F794}"/>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8" name="Footer Placeholder 7">
            <a:extLst>
              <a:ext uri="{FF2B5EF4-FFF2-40B4-BE49-F238E27FC236}">
                <a16:creationId xmlns:a16="http://schemas.microsoft.com/office/drawing/2014/main" id="{06B09D55-6858-7CE2-5352-9D5DEDD3AFB9}"/>
              </a:ext>
            </a:extLst>
          </p:cNvPr>
          <p:cNvSpPr>
            <a:spLocks noGrp="1"/>
          </p:cNvSpPr>
          <p:nvPr>
            <p:ph type="ftr" sz="quarter" idx="11"/>
          </p:nvPr>
        </p:nvSpPr>
        <p:spPr/>
        <p:txBody>
          <a:bodyPr/>
          <a:lstStyle/>
          <a:p>
            <a:endParaRPr lang="en-UA"/>
          </a:p>
        </p:txBody>
      </p:sp>
      <p:sp>
        <p:nvSpPr>
          <p:cNvPr id="9" name="Slide Number Placeholder 8">
            <a:extLst>
              <a:ext uri="{FF2B5EF4-FFF2-40B4-BE49-F238E27FC236}">
                <a16:creationId xmlns:a16="http://schemas.microsoft.com/office/drawing/2014/main" id="{DB5D54D6-B729-BA45-9AF3-4E4B91D48ADB}"/>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60753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12F0E-F8ED-CCAE-9143-9502DA5C2A9D}"/>
              </a:ext>
            </a:extLst>
          </p:cNvPr>
          <p:cNvSpPr>
            <a:spLocks noGrp="1"/>
          </p:cNvSpPr>
          <p:nvPr>
            <p:ph type="title"/>
          </p:nvPr>
        </p:nvSpPr>
        <p:spPr/>
        <p:txBody>
          <a:bodyPr/>
          <a:lstStyle/>
          <a:p>
            <a:r>
              <a:rPr lang="en-GB"/>
              <a:t>Click to edit Master title style</a:t>
            </a:r>
            <a:endParaRPr lang="en-UA"/>
          </a:p>
        </p:txBody>
      </p:sp>
      <p:sp>
        <p:nvSpPr>
          <p:cNvPr id="3" name="Date Placeholder 2">
            <a:extLst>
              <a:ext uri="{FF2B5EF4-FFF2-40B4-BE49-F238E27FC236}">
                <a16:creationId xmlns:a16="http://schemas.microsoft.com/office/drawing/2014/main" id="{6CFEB8DE-FA30-E2B5-6107-45F716E9A0F7}"/>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4" name="Footer Placeholder 3">
            <a:extLst>
              <a:ext uri="{FF2B5EF4-FFF2-40B4-BE49-F238E27FC236}">
                <a16:creationId xmlns:a16="http://schemas.microsoft.com/office/drawing/2014/main" id="{F57D24D1-0DF9-D967-A396-7E8F32932A30}"/>
              </a:ext>
            </a:extLst>
          </p:cNvPr>
          <p:cNvSpPr>
            <a:spLocks noGrp="1"/>
          </p:cNvSpPr>
          <p:nvPr>
            <p:ph type="ftr" sz="quarter" idx="11"/>
          </p:nvPr>
        </p:nvSpPr>
        <p:spPr/>
        <p:txBody>
          <a:bodyPr/>
          <a:lstStyle/>
          <a:p>
            <a:endParaRPr lang="en-UA"/>
          </a:p>
        </p:txBody>
      </p:sp>
      <p:sp>
        <p:nvSpPr>
          <p:cNvPr id="5" name="Slide Number Placeholder 4">
            <a:extLst>
              <a:ext uri="{FF2B5EF4-FFF2-40B4-BE49-F238E27FC236}">
                <a16:creationId xmlns:a16="http://schemas.microsoft.com/office/drawing/2014/main" id="{20DAA6AA-4481-5E22-5EBE-95F6CD37E487}"/>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4092310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2372A0-6018-A9EB-A4E6-AF5AF1D8A907}"/>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3" name="Footer Placeholder 2">
            <a:extLst>
              <a:ext uri="{FF2B5EF4-FFF2-40B4-BE49-F238E27FC236}">
                <a16:creationId xmlns:a16="http://schemas.microsoft.com/office/drawing/2014/main" id="{F8535E3F-8395-C735-DC87-8EAF18DC889E}"/>
              </a:ext>
            </a:extLst>
          </p:cNvPr>
          <p:cNvSpPr>
            <a:spLocks noGrp="1"/>
          </p:cNvSpPr>
          <p:nvPr>
            <p:ph type="ftr" sz="quarter" idx="11"/>
          </p:nvPr>
        </p:nvSpPr>
        <p:spPr/>
        <p:txBody>
          <a:bodyPr/>
          <a:lstStyle/>
          <a:p>
            <a:endParaRPr lang="en-UA"/>
          </a:p>
        </p:txBody>
      </p:sp>
      <p:sp>
        <p:nvSpPr>
          <p:cNvPr id="4" name="Slide Number Placeholder 3">
            <a:extLst>
              <a:ext uri="{FF2B5EF4-FFF2-40B4-BE49-F238E27FC236}">
                <a16:creationId xmlns:a16="http://schemas.microsoft.com/office/drawing/2014/main" id="{DBFC085A-6FF0-02FC-AC57-380B51523BF0}"/>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871536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17700-9987-3848-6B6D-1A98B8EBC5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A"/>
          </a:p>
        </p:txBody>
      </p:sp>
      <p:sp>
        <p:nvSpPr>
          <p:cNvPr id="3" name="Content Placeholder 2">
            <a:extLst>
              <a:ext uri="{FF2B5EF4-FFF2-40B4-BE49-F238E27FC236}">
                <a16:creationId xmlns:a16="http://schemas.microsoft.com/office/drawing/2014/main" id="{EA6331DD-773C-1401-BB32-10D01F1AF7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Text Placeholder 3">
            <a:extLst>
              <a:ext uri="{FF2B5EF4-FFF2-40B4-BE49-F238E27FC236}">
                <a16:creationId xmlns:a16="http://schemas.microsoft.com/office/drawing/2014/main" id="{C93B68CC-B594-6E64-1493-CCD08E317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EE43792-D7BE-67A6-0CDF-9DDD31312AE0}"/>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6" name="Footer Placeholder 5">
            <a:extLst>
              <a:ext uri="{FF2B5EF4-FFF2-40B4-BE49-F238E27FC236}">
                <a16:creationId xmlns:a16="http://schemas.microsoft.com/office/drawing/2014/main" id="{8CE6D8DD-6351-9BD2-05FC-716019DA8760}"/>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2C06506D-AED4-548E-5040-40C243ECF527}"/>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399051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1A3FF-F0CA-2F7C-FE33-312AE9E90A6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A"/>
          </a:p>
        </p:txBody>
      </p:sp>
      <p:sp>
        <p:nvSpPr>
          <p:cNvPr id="3" name="Picture Placeholder 2">
            <a:extLst>
              <a:ext uri="{FF2B5EF4-FFF2-40B4-BE49-F238E27FC236}">
                <a16:creationId xmlns:a16="http://schemas.microsoft.com/office/drawing/2014/main" id="{18CD7736-5E32-4CAE-C67E-C3408F0C0B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A"/>
          </a:p>
        </p:txBody>
      </p:sp>
      <p:sp>
        <p:nvSpPr>
          <p:cNvPr id="4" name="Text Placeholder 3">
            <a:extLst>
              <a:ext uri="{FF2B5EF4-FFF2-40B4-BE49-F238E27FC236}">
                <a16:creationId xmlns:a16="http://schemas.microsoft.com/office/drawing/2014/main" id="{2670E925-D194-2D7C-A335-1E5AAC24E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8AE9F88-DE67-ADBF-3464-39E191283F96}"/>
              </a:ext>
            </a:extLst>
          </p:cNvPr>
          <p:cNvSpPr>
            <a:spLocks noGrp="1"/>
          </p:cNvSpPr>
          <p:nvPr>
            <p:ph type="dt" sz="half" idx="10"/>
          </p:nvPr>
        </p:nvSpPr>
        <p:spPr/>
        <p:txBody>
          <a:bodyPr/>
          <a:lstStyle/>
          <a:p>
            <a:fld id="{AA5AF87C-1311-FA47-83EA-1D6BE2CB3DEE}" type="datetimeFigureOut">
              <a:rPr lang="en-UA" smtClean="0"/>
              <a:t>01/27/2026</a:t>
            </a:fld>
            <a:endParaRPr lang="en-UA"/>
          </a:p>
        </p:txBody>
      </p:sp>
      <p:sp>
        <p:nvSpPr>
          <p:cNvPr id="6" name="Footer Placeholder 5">
            <a:extLst>
              <a:ext uri="{FF2B5EF4-FFF2-40B4-BE49-F238E27FC236}">
                <a16:creationId xmlns:a16="http://schemas.microsoft.com/office/drawing/2014/main" id="{BE5BC1F2-0F53-34FB-B30A-CB26AD746E84}"/>
              </a:ext>
            </a:extLst>
          </p:cNvPr>
          <p:cNvSpPr>
            <a:spLocks noGrp="1"/>
          </p:cNvSpPr>
          <p:nvPr>
            <p:ph type="ftr" sz="quarter" idx="11"/>
          </p:nvPr>
        </p:nvSpPr>
        <p:spPr/>
        <p:txBody>
          <a:bodyPr/>
          <a:lstStyle/>
          <a:p>
            <a:endParaRPr lang="en-UA"/>
          </a:p>
        </p:txBody>
      </p:sp>
      <p:sp>
        <p:nvSpPr>
          <p:cNvPr id="7" name="Slide Number Placeholder 6">
            <a:extLst>
              <a:ext uri="{FF2B5EF4-FFF2-40B4-BE49-F238E27FC236}">
                <a16:creationId xmlns:a16="http://schemas.microsoft.com/office/drawing/2014/main" id="{D11B2FC9-8BB2-C111-A796-E46D9B9EC0F2}"/>
              </a:ext>
            </a:extLst>
          </p:cNvPr>
          <p:cNvSpPr>
            <a:spLocks noGrp="1"/>
          </p:cNvSpPr>
          <p:nvPr>
            <p:ph type="sldNum" sz="quarter" idx="12"/>
          </p:nvPr>
        </p:nvSpPr>
        <p:spPr/>
        <p:txBody>
          <a:bodyPr/>
          <a:lstStyle/>
          <a:p>
            <a:fld id="{CFDE77F6-CEE9-474D-8FB7-AAFD609E06FC}" type="slidenum">
              <a:rPr lang="en-UA" smtClean="0"/>
              <a:t>‹#›</a:t>
            </a:fld>
            <a:endParaRPr lang="en-UA"/>
          </a:p>
        </p:txBody>
      </p:sp>
    </p:spTree>
    <p:extLst>
      <p:ext uri="{BB962C8B-B14F-4D97-AF65-F5344CB8AC3E}">
        <p14:creationId xmlns:p14="http://schemas.microsoft.com/office/powerpoint/2010/main" val="3763410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8EBA-22C4-311C-529A-ACC839CB97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A"/>
          </a:p>
        </p:txBody>
      </p:sp>
      <p:sp>
        <p:nvSpPr>
          <p:cNvPr id="3" name="Text Placeholder 2">
            <a:extLst>
              <a:ext uri="{FF2B5EF4-FFF2-40B4-BE49-F238E27FC236}">
                <a16:creationId xmlns:a16="http://schemas.microsoft.com/office/drawing/2014/main" id="{8426EACD-A033-9FA5-16E9-BBC7B11978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A"/>
          </a:p>
        </p:txBody>
      </p:sp>
      <p:sp>
        <p:nvSpPr>
          <p:cNvPr id="4" name="Date Placeholder 3">
            <a:extLst>
              <a:ext uri="{FF2B5EF4-FFF2-40B4-BE49-F238E27FC236}">
                <a16:creationId xmlns:a16="http://schemas.microsoft.com/office/drawing/2014/main" id="{BE744709-28E2-06C8-BB36-559C9C696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AF87C-1311-FA47-83EA-1D6BE2CB3DEE}" type="datetimeFigureOut">
              <a:rPr lang="en-UA" smtClean="0"/>
              <a:t>01/27/2026</a:t>
            </a:fld>
            <a:endParaRPr lang="en-UA"/>
          </a:p>
        </p:txBody>
      </p:sp>
      <p:sp>
        <p:nvSpPr>
          <p:cNvPr id="5" name="Footer Placeholder 4">
            <a:extLst>
              <a:ext uri="{FF2B5EF4-FFF2-40B4-BE49-F238E27FC236}">
                <a16:creationId xmlns:a16="http://schemas.microsoft.com/office/drawing/2014/main" id="{0F7DF6E3-B114-DA58-2B31-E858F8241E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A"/>
          </a:p>
        </p:txBody>
      </p:sp>
      <p:sp>
        <p:nvSpPr>
          <p:cNvPr id="6" name="Slide Number Placeholder 5">
            <a:extLst>
              <a:ext uri="{FF2B5EF4-FFF2-40B4-BE49-F238E27FC236}">
                <a16:creationId xmlns:a16="http://schemas.microsoft.com/office/drawing/2014/main" id="{1270B6A9-3D5A-F7A4-9E5A-14CD6F135B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E77F6-CEE9-474D-8FB7-AAFD609E06FC}" type="slidenum">
              <a:rPr lang="en-UA" smtClean="0"/>
              <a:t>‹#›</a:t>
            </a:fld>
            <a:endParaRPr lang="en-UA"/>
          </a:p>
        </p:txBody>
      </p:sp>
    </p:spTree>
    <p:extLst>
      <p:ext uri="{BB962C8B-B14F-4D97-AF65-F5344CB8AC3E}">
        <p14:creationId xmlns:p14="http://schemas.microsoft.com/office/powerpoint/2010/main" val="3442628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BF62E3D2-5913-48FF-B8FA-5C78C6EA29AA}"/>
              </a:ext>
            </a:extLst>
          </p:cNvPr>
          <p:cNvPicPr>
            <a:picLocks noChangeAspect="1"/>
          </p:cNvPicPr>
          <p:nvPr/>
        </p:nvPicPr>
        <p:blipFill>
          <a:blip r:embed="rId2"/>
          <a:stretch>
            <a:fillRect/>
          </a:stretch>
        </p:blipFill>
        <p:spPr>
          <a:xfrm>
            <a:off x="1594974" y="17756"/>
            <a:ext cx="9002051" cy="5028731"/>
          </a:xfrm>
          <a:prstGeom prst="rect">
            <a:avLst/>
          </a:prstGeom>
        </p:spPr>
      </p:pic>
      <p:sp>
        <p:nvSpPr>
          <p:cNvPr id="4" name="Подзаголовок 2">
            <a:extLst>
              <a:ext uri="{FF2B5EF4-FFF2-40B4-BE49-F238E27FC236}">
                <a16:creationId xmlns:a16="http://schemas.microsoft.com/office/drawing/2014/main" id="{4CABBF77-E919-4D4C-9025-2F36FE15EC2C}"/>
              </a:ext>
            </a:extLst>
          </p:cNvPr>
          <p:cNvSpPr txBox="1">
            <a:spLocks/>
          </p:cNvSpPr>
          <p:nvPr/>
        </p:nvSpPr>
        <p:spPr>
          <a:xfrm>
            <a:off x="498463" y="5287463"/>
            <a:ext cx="8242582" cy="134026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600"/>
              </a:spcBef>
            </a:pPr>
            <a:r>
              <a:rPr lang="uk-UA" sz="2000" b="1" dirty="0">
                <a:cs typeface="Times New Roman" panose="02020603050405020304" pitchFamily="18" charset="0"/>
              </a:rPr>
              <a:t>Алла Федорова</a:t>
            </a:r>
            <a:r>
              <a:rPr lang="en-GB" sz="2000" b="1" dirty="0">
                <a:cs typeface="Times New Roman" panose="02020603050405020304" pitchFamily="18" charset="0"/>
              </a:rPr>
              <a:t>,</a:t>
            </a:r>
            <a:endParaRPr lang="uk-UA" sz="2000" b="1" dirty="0">
              <a:cs typeface="Times New Roman" panose="02020603050405020304" pitchFamily="18" charset="0"/>
            </a:endParaRPr>
          </a:p>
          <a:p>
            <a:pPr algn="l">
              <a:lnSpc>
                <a:spcPct val="100000"/>
              </a:lnSpc>
              <a:spcBef>
                <a:spcPts val="0"/>
              </a:spcBef>
            </a:pPr>
            <a:r>
              <a:rPr lang="uk-UA" sz="1800" b="1" dirty="0">
                <a:cs typeface="Times New Roman" panose="02020603050405020304" pitchFamily="18" charset="0"/>
              </a:rPr>
              <a:t>членкиня Європейського комітету з соціальних прав, </a:t>
            </a:r>
            <a:endParaRPr lang="en-GB" sz="1800" b="1" dirty="0">
              <a:cs typeface="Times New Roman" panose="02020603050405020304" pitchFamily="18" charset="0"/>
            </a:endParaRPr>
          </a:p>
          <a:p>
            <a:pPr algn="l">
              <a:lnSpc>
                <a:spcPct val="100000"/>
              </a:lnSpc>
              <a:spcBef>
                <a:spcPts val="0"/>
              </a:spcBef>
            </a:pPr>
            <a:r>
              <a:rPr lang="uk-UA" sz="1800" b="1" dirty="0">
                <a:cs typeface="Times New Roman" panose="02020603050405020304" pitchFamily="18" charset="0"/>
              </a:rPr>
              <a:t>доцентка кафедри порівняльного і європейського права НН ІМВ КНУ ім. Т. Шевченка, дослідниця юридичного факультету Університету Палацького в </a:t>
            </a:r>
            <a:r>
              <a:rPr lang="uk-UA" sz="1800" b="1" dirty="0" err="1">
                <a:cs typeface="Times New Roman" panose="02020603050405020304" pitchFamily="18" charset="0"/>
              </a:rPr>
              <a:t>Оломоуці</a:t>
            </a:r>
            <a:endParaRPr lang="ru-UA" sz="1800" b="1" dirty="0">
              <a:cs typeface="Times New Roman" panose="02020603050405020304" pitchFamily="18" charset="0"/>
            </a:endParaRPr>
          </a:p>
          <a:p>
            <a:pPr algn="l">
              <a:spcBef>
                <a:spcPts val="600"/>
              </a:spcBef>
            </a:pPr>
            <a:r>
              <a:rPr lang="ru-UA" sz="1800" dirty="0">
                <a:cs typeface="Times New Roman" panose="02020603050405020304" pitchFamily="18" charset="0"/>
              </a:rPr>
              <a:t>Ки</a:t>
            </a:r>
            <a:r>
              <a:rPr lang="uk-UA" sz="1800" dirty="0">
                <a:cs typeface="Times New Roman" panose="02020603050405020304" pitchFamily="18" charset="0"/>
              </a:rPr>
              <a:t>їв, 28 січня 2026</a:t>
            </a:r>
            <a:r>
              <a:rPr lang="uk-UA" sz="2000" i="1" dirty="0">
                <a:cs typeface="Times New Roman" panose="02020603050405020304" pitchFamily="18" charset="0"/>
              </a:rPr>
              <a:t> </a:t>
            </a:r>
            <a:endParaRPr lang="uk-UA" dirty="0"/>
          </a:p>
          <a:p>
            <a:endParaRPr lang="uk-UA" dirty="0"/>
          </a:p>
        </p:txBody>
      </p:sp>
      <p:sp>
        <p:nvSpPr>
          <p:cNvPr id="5" name="AutoShape 2" descr="Створене зображення">
            <a:extLst>
              <a:ext uri="{FF2B5EF4-FFF2-40B4-BE49-F238E27FC236}">
                <a16:creationId xmlns:a16="http://schemas.microsoft.com/office/drawing/2014/main" id="{AA90AF0A-CF62-4570-8959-D69CD2F617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6" name="Picture 5">
            <a:extLst>
              <a:ext uri="{FF2B5EF4-FFF2-40B4-BE49-F238E27FC236}">
                <a16:creationId xmlns:a16="http://schemas.microsoft.com/office/drawing/2014/main" id="{38D9130A-01D9-2284-2351-B4B93C38E380}"/>
              </a:ext>
            </a:extLst>
          </p:cNvPr>
          <p:cNvPicPr>
            <a:picLocks noChangeAspect="1"/>
          </p:cNvPicPr>
          <p:nvPr/>
        </p:nvPicPr>
        <p:blipFill>
          <a:blip r:embed="rId3"/>
          <a:stretch>
            <a:fillRect/>
          </a:stretch>
        </p:blipFill>
        <p:spPr>
          <a:xfrm>
            <a:off x="8741045" y="5237889"/>
            <a:ext cx="3270418" cy="1439407"/>
          </a:xfrm>
          <a:prstGeom prst="rect">
            <a:avLst/>
          </a:prstGeom>
        </p:spPr>
      </p:pic>
      <p:sp>
        <p:nvSpPr>
          <p:cNvPr id="9" name="TextBox 8">
            <a:extLst>
              <a:ext uri="{FF2B5EF4-FFF2-40B4-BE49-F238E27FC236}">
                <a16:creationId xmlns:a16="http://schemas.microsoft.com/office/drawing/2014/main" id="{7F6C8441-91D3-A9AD-C2DD-4C7123EDFC0B}"/>
              </a:ext>
            </a:extLst>
          </p:cNvPr>
          <p:cNvSpPr txBox="1"/>
          <p:nvPr/>
        </p:nvSpPr>
        <p:spPr>
          <a:xfrm>
            <a:off x="6694714" y="4659144"/>
            <a:ext cx="6098582" cy="338554"/>
          </a:xfrm>
          <a:prstGeom prst="rect">
            <a:avLst/>
          </a:prstGeom>
          <a:noFill/>
        </p:spPr>
        <p:txBody>
          <a:bodyPr wrap="square">
            <a:spAutoFit/>
          </a:bodyPr>
          <a:lstStyle/>
          <a:p>
            <a:r>
              <a:rPr lang="uk-UA" sz="1600" dirty="0">
                <a:solidFill>
                  <a:schemeClr val="bg1"/>
                </a:solidFill>
              </a:rPr>
              <a:t>Ілюстрацію згенеровано за допомогою ШІ</a:t>
            </a:r>
          </a:p>
        </p:txBody>
      </p:sp>
    </p:spTree>
    <p:extLst>
      <p:ext uri="{BB962C8B-B14F-4D97-AF65-F5344CB8AC3E}">
        <p14:creationId xmlns:p14="http://schemas.microsoft.com/office/powerpoint/2010/main" val="3642262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1004E-7C7E-7D69-9487-E9A8F2243AC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F53B298-ECE2-E057-7413-32694855BEB9}"/>
              </a:ext>
            </a:extLst>
          </p:cNvPr>
          <p:cNvSpPr txBox="1"/>
          <p:nvPr/>
        </p:nvSpPr>
        <p:spPr>
          <a:xfrm>
            <a:off x="887243" y="248839"/>
            <a:ext cx="6849063" cy="1077218"/>
          </a:xfrm>
          <a:prstGeom prst="rect">
            <a:avLst/>
          </a:prstGeom>
          <a:noFill/>
        </p:spPr>
        <p:txBody>
          <a:bodyPr wrap="square">
            <a:spAutoFit/>
          </a:bodyPr>
          <a:lstStyle/>
          <a:p>
            <a:r>
              <a:rPr lang="ru-RU" sz="3200" b="1" dirty="0">
                <a:solidFill>
                  <a:srgbClr val="045D77"/>
                </a:solidFill>
              </a:rPr>
              <a:t>Зайнятість і працевлаштування осіб з інвалідністю (§2)</a:t>
            </a:r>
            <a:endParaRPr lang="uk-UA" sz="3200" b="1" dirty="0">
              <a:solidFill>
                <a:srgbClr val="045D77"/>
              </a:solidFill>
            </a:endParaRPr>
          </a:p>
        </p:txBody>
      </p:sp>
      <p:sp>
        <p:nvSpPr>
          <p:cNvPr id="6" name="Скругленный прямоугольник 4">
            <a:extLst>
              <a:ext uri="{FF2B5EF4-FFF2-40B4-BE49-F238E27FC236}">
                <a16:creationId xmlns:a16="http://schemas.microsoft.com/office/drawing/2014/main" id="{FE4EBCF0-D16F-8276-470A-C20EA92EA964}"/>
              </a:ext>
            </a:extLst>
          </p:cNvPr>
          <p:cNvSpPr/>
          <p:nvPr/>
        </p:nvSpPr>
        <p:spPr>
          <a:xfrm>
            <a:off x="275167" y="1413548"/>
            <a:ext cx="11641666" cy="1847010"/>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chemeClr val="accent1">
                    <a:lumMod val="50000"/>
                  </a:schemeClr>
                </a:solidFill>
              </a:rPr>
              <a:t>Сторони зобов’язані сприяти рівному та ефективному доступу до зайнятості на відкритому ринку праці для людей з інвалідністю. </a:t>
            </a:r>
          </a:p>
          <a:p>
            <a:pPr algn="ctr"/>
            <a:r>
              <a:rPr lang="uk-UA" sz="1600" b="1" dirty="0">
                <a:solidFill>
                  <a:schemeClr val="accent1">
                    <a:lumMod val="50000"/>
                  </a:schemeClr>
                </a:solidFill>
              </a:rPr>
              <a:t>Забороняється дискримінація за ознакою інвалідності як при працевлаштуванні, так і при звільненні – має бути забезпечена Сторони користуються свободою розсуду щодо заходів, які вони вживають з метою сприяння доступу до роботи особам з інвалідністю</a:t>
            </a:r>
            <a:r>
              <a:rPr lang="ru-RU" sz="1600" b="1" dirty="0">
                <a:solidFill>
                  <a:schemeClr val="accent1">
                    <a:lumMod val="50000"/>
                  </a:schemeClr>
                </a:solidFill>
              </a:rPr>
              <a:t>.</a:t>
            </a:r>
            <a:endParaRPr lang="uk-UA" sz="1600" b="1" dirty="0">
              <a:solidFill>
                <a:schemeClr val="accent1">
                  <a:lumMod val="50000"/>
                </a:schemeClr>
              </a:solidFill>
            </a:endParaRPr>
          </a:p>
        </p:txBody>
      </p:sp>
      <p:sp>
        <p:nvSpPr>
          <p:cNvPr id="5" name="TextBox 4">
            <a:extLst>
              <a:ext uri="{FF2B5EF4-FFF2-40B4-BE49-F238E27FC236}">
                <a16:creationId xmlns:a16="http://schemas.microsoft.com/office/drawing/2014/main" id="{0B34791D-CE00-9A55-821E-81D19A8727ED}"/>
              </a:ext>
            </a:extLst>
          </p:cNvPr>
          <p:cNvSpPr txBox="1"/>
          <p:nvPr/>
        </p:nvSpPr>
        <p:spPr>
          <a:xfrm>
            <a:off x="672078" y="3597443"/>
            <a:ext cx="11244755" cy="1754326"/>
          </a:xfrm>
          <a:prstGeom prst="rect">
            <a:avLst/>
          </a:prstGeom>
          <a:noFill/>
        </p:spPr>
        <p:txBody>
          <a:bodyPr wrap="square">
            <a:spAutoFit/>
          </a:bodyPr>
          <a:lstStyle/>
          <a:p>
            <a:pPr marL="0" indent="0" algn="just">
              <a:buNone/>
            </a:pPr>
            <a:r>
              <a:rPr lang="uk-UA" sz="1800" b="1" dirty="0">
                <a:cs typeface="Times New Roman" panose="02020603050405020304" pitchFamily="18" charset="0"/>
              </a:rPr>
              <a:t>ЄКСП </a:t>
            </a:r>
            <a:r>
              <a:rPr lang="uk-UA" sz="1800" dirty="0">
                <a:cs typeface="Times New Roman" panose="02020603050405020304" pitchFamily="18" charset="0"/>
              </a:rPr>
              <a:t>констатує порушення §2 ст. 15 ЄСХ, як правило, у таких випадках:</a:t>
            </a:r>
          </a:p>
          <a:p>
            <a:pPr marL="285750" indent="-285750" algn="just">
              <a:buFont typeface="Arial" panose="020B0604020202020204" pitchFamily="34" charset="0"/>
              <a:buChar char="•"/>
            </a:pPr>
            <a:r>
              <a:rPr lang="uk-UA" sz="1800" dirty="0">
                <a:cs typeface="Times New Roman" panose="02020603050405020304" pitchFamily="18" charset="0"/>
              </a:rPr>
              <a:t>відсутність законодавчої заборони дискримінації осіб з інвалідністю у сфері зайнятості,</a:t>
            </a:r>
          </a:p>
          <a:p>
            <a:pPr marL="285750" indent="-285750" algn="just">
              <a:buFont typeface="Arial" panose="020B0604020202020204" pitchFamily="34" charset="0"/>
              <a:buChar char="•"/>
            </a:pPr>
            <a:r>
              <a:rPr lang="uk-UA" sz="1800" dirty="0">
                <a:cs typeface="Times New Roman" panose="02020603050405020304" pitchFamily="18" charset="0"/>
              </a:rPr>
              <a:t>відсутність адекватного захисту від дискримінації за ознакою інвалідності,</a:t>
            </a:r>
          </a:p>
          <a:p>
            <a:pPr marL="285750" indent="-285750" algn="just">
              <a:buFont typeface="Arial" panose="020B0604020202020204" pitchFamily="34" charset="0"/>
              <a:buChar char="•"/>
            </a:pPr>
            <a:r>
              <a:rPr lang="uk-UA" sz="1800" dirty="0">
                <a:cs typeface="Times New Roman" panose="02020603050405020304" pitchFamily="18" charset="0"/>
              </a:rPr>
              <a:t>дуже низький рівень оплати праці у спеціально облаштованих місцях для осіб з інвалідністю,</a:t>
            </a:r>
          </a:p>
          <a:p>
            <a:pPr marL="285750" indent="-285750" algn="just">
              <a:buFont typeface="Arial" panose="020B0604020202020204" pitchFamily="34" charset="0"/>
              <a:buChar char="•"/>
            </a:pPr>
            <a:r>
              <a:rPr lang="uk-UA" sz="1800" dirty="0">
                <a:cs typeface="Times New Roman" panose="02020603050405020304" pitchFamily="18" charset="0"/>
              </a:rPr>
              <a:t>відсутність гарантованого ефективного доступу до відкритого ринку праці,</a:t>
            </a:r>
          </a:p>
          <a:p>
            <a:pPr marL="285750" indent="-285750" algn="just">
              <a:buFont typeface="Arial" panose="020B0604020202020204" pitchFamily="34" charset="0"/>
              <a:buChar char="•"/>
            </a:pPr>
            <a:r>
              <a:rPr lang="uk-UA" sz="1800" dirty="0">
                <a:cs typeface="Times New Roman" panose="02020603050405020304" pitchFamily="18" charset="0"/>
              </a:rPr>
              <a:t>не дотримано юридичних зобов’язань щодо надання розумного пристосування</a:t>
            </a:r>
          </a:p>
        </p:txBody>
      </p:sp>
      <p:pic>
        <p:nvPicPr>
          <p:cNvPr id="13" name="Picture 12">
            <a:extLst>
              <a:ext uri="{FF2B5EF4-FFF2-40B4-BE49-F238E27FC236}">
                <a16:creationId xmlns:a16="http://schemas.microsoft.com/office/drawing/2014/main" id="{316DC2B8-D425-2134-733A-3C9ACF3A5DC7}"/>
              </a:ext>
            </a:extLst>
          </p:cNvPr>
          <p:cNvPicPr>
            <a:picLocks noChangeAspect="1"/>
          </p:cNvPicPr>
          <p:nvPr/>
        </p:nvPicPr>
        <p:blipFill>
          <a:blip r:embed="rId2"/>
          <a:stretch>
            <a:fillRect/>
          </a:stretch>
        </p:blipFill>
        <p:spPr>
          <a:xfrm>
            <a:off x="9510650" y="5817787"/>
            <a:ext cx="1807464" cy="512115"/>
          </a:xfrm>
          <a:prstGeom prst="rect">
            <a:avLst/>
          </a:prstGeom>
        </p:spPr>
      </p:pic>
      <p:sp>
        <p:nvSpPr>
          <p:cNvPr id="14" name="Rectangle 13">
            <a:extLst>
              <a:ext uri="{FF2B5EF4-FFF2-40B4-BE49-F238E27FC236}">
                <a16:creationId xmlns:a16="http://schemas.microsoft.com/office/drawing/2014/main" id="{FCC1CA6E-95F8-A5FF-34CA-6EC208E4D1E5}"/>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15" name="Rectangle 14">
            <a:extLst>
              <a:ext uri="{FF2B5EF4-FFF2-40B4-BE49-F238E27FC236}">
                <a16:creationId xmlns:a16="http://schemas.microsoft.com/office/drawing/2014/main" id="{95AF180D-CB7C-55D5-DAD6-903CAFFD6102}"/>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90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51E3A6-5D3C-AF51-8A6C-5EE7F881149E}"/>
              </a:ext>
            </a:extLst>
          </p:cNvPr>
          <p:cNvSpPr txBox="1"/>
          <p:nvPr/>
        </p:nvSpPr>
        <p:spPr>
          <a:xfrm>
            <a:off x="887243" y="248839"/>
            <a:ext cx="6849063" cy="1077218"/>
          </a:xfrm>
          <a:prstGeom prst="rect">
            <a:avLst/>
          </a:prstGeom>
          <a:noFill/>
        </p:spPr>
        <p:txBody>
          <a:bodyPr wrap="square">
            <a:spAutoFit/>
          </a:bodyPr>
          <a:lstStyle/>
          <a:p>
            <a:r>
              <a:rPr lang="ru-RU" sz="3200" b="1" dirty="0">
                <a:solidFill>
                  <a:srgbClr val="045D77"/>
                </a:solidFill>
              </a:rPr>
              <a:t>Всебічна соціальна інтеграція </a:t>
            </a:r>
          </a:p>
          <a:p>
            <a:r>
              <a:rPr lang="ru-RU" sz="3200" b="1" dirty="0">
                <a:solidFill>
                  <a:srgbClr val="045D77"/>
                </a:solidFill>
              </a:rPr>
              <a:t>та участь у житті суспільства (§3)</a:t>
            </a:r>
            <a:endParaRPr lang="uk-UA" sz="3200" b="1" dirty="0">
              <a:solidFill>
                <a:srgbClr val="045D77"/>
              </a:solidFill>
            </a:endParaRPr>
          </a:p>
        </p:txBody>
      </p:sp>
      <p:sp>
        <p:nvSpPr>
          <p:cNvPr id="6" name="Скругленный прямоугольник 4">
            <a:extLst>
              <a:ext uri="{FF2B5EF4-FFF2-40B4-BE49-F238E27FC236}">
                <a16:creationId xmlns:a16="http://schemas.microsoft.com/office/drawing/2014/main" id="{8988EC37-9667-4A57-BC12-C9BD7C6CC46C}"/>
              </a:ext>
            </a:extLst>
          </p:cNvPr>
          <p:cNvSpPr/>
          <p:nvPr/>
        </p:nvSpPr>
        <p:spPr>
          <a:xfrm>
            <a:off x="275167" y="1413548"/>
            <a:ext cx="11641666" cy="893610"/>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rgbClr val="002060"/>
                </a:solidFill>
                <a:cs typeface="Times New Roman" panose="02020603050405020304" pitchFamily="18" charset="0"/>
              </a:rPr>
              <a:t>Сторони зобов’язуються сприяти їхній всебічній соціальній інтеграції та участі у житті суспільства, зокрема, шляхом вжиття заходів, включаючи технічну допомогу, що спрямовані на усунення перешкод для спілкування і пересування і що надають доступ до транспорту, житла, культурної діяльності і відпочинку</a:t>
            </a:r>
          </a:p>
        </p:txBody>
      </p:sp>
      <p:sp>
        <p:nvSpPr>
          <p:cNvPr id="5" name="TextBox 4">
            <a:extLst>
              <a:ext uri="{FF2B5EF4-FFF2-40B4-BE49-F238E27FC236}">
                <a16:creationId xmlns:a16="http://schemas.microsoft.com/office/drawing/2014/main" id="{507FB31B-D162-8F41-27BB-AA9F5C1E6E9A}"/>
              </a:ext>
            </a:extLst>
          </p:cNvPr>
          <p:cNvSpPr txBox="1"/>
          <p:nvPr/>
        </p:nvSpPr>
        <p:spPr>
          <a:xfrm>
            <a:off x="587856" y="2418624"/>
            <a:ext cx="11244755" cy="3754874"/>
          </a:xfrm>
          <a:prstGeom prst="rect">
            <a:avLst/>
          </a:prstGeom>
          <a:noFill/>
        </p:spPr>
        <p:txBody>
          <a:bodyPr wrap="square">
            <a:spAutoFit/>
          </a:bodyPr>
          <a:lstStyle/>
          <a:p>
            <a:pPr marL="285750" indent="-285750" algn="just">
              <a:buFont typeface="Arial" panose="020B0604020202020204" pitchFamily="34" charset="0"/>
              <a:buChar char="•"/>
            </a:pPr>
            <a:r>
              <a:rPr lang="ru-RU" sz="1600" dirty="0">
                <a:cs typeface="Times New Roman" panose="02020603050405020304" pitchFamily="18" charset="0"/>
              </a:rPr>
              <a:t>Право </a:t>
            </a:r>
            <a:r>
              <a:rPr lang="uk-UA" sz="1600" dirty="0">
                <a:cs typeface="Times New Roman" panose="02020603050405020304" pitchFamily="18" charset="0"/>
              </a:rPr>
              <a:t>осіб з інвалідністю </a:t>
            </a:r>
            <a:r>
              <a:rPr lang="uk-UA" sz="1600" b="1" dirty="0">
                <a:cs typeface="Times New Roman" panose="02020603050405020304" pitchFamily="18" charset="0"/>
              </a:rPr>
              <a:t>на соціальну інтеграцію, </a:t>
            </a:r>
            <a:r>
              <a:rPr lang="ru-RU" sz="1600" b="1" dirty="0">
                <a:cs typeface="Times New Roman" panose="02020603050405020304" pitchFamily="18" charset="0"/>
              </a:rPr>
              <a:t>на самостійне життя у суспільстві </a:t>
            </a:r>
            <a:r>
              <a:rPr lang="uk-UA" sz="1600" dirty="0">
                <a:cs typeface="Times New Roman" panose="02020603050405020304" pitchFamily="18" charset="0"/>
              </a:rPr>
              <a:t>передбачає </a:t>
            </a:r>
            <a:r>
              <a:rPr lang="uk-UA" sz="1600" b="1" i="1" dirty="0">
                <a:solidFill>
                  <a:srgbClr val="C00000"/>
                </a:solidFill>
                <a:highlight>
                  <a:srgbClr val="D5F3FD"/>
                </a:highlight>
                <a:cs typeface="Times New Roman" panose="02020603050405020304" pitchFamily="18" charset="0"/>
              </a:rPr>
              <a:t>усунення бар'єрів </a:t>
            </a:r>
            <a:r>
              <a:rPr lang="uk-UA" sz="1600" dirty="0">
                <a:cs typeface="Times New Roman" panose="02020603050405020304" pitchFamily="18" charset="0"/>
              </a:rPr>
              <a:t>у комунікації та пересуванні для забезпечення реального доступу до </a:t>
            </a:r>
            <a:r>
              <a:rPr lang="uk-UA" sz="1600" dirty="0">
                <a:solidFill>
                  <a:srgbClr val="C00000"/>
                </a:solidFill>
                <a:cs typeface="Times New Roman" panose="02020603050405020304" pitchFamily="18" charset="0"/>
              </a:rPr>
              <a:t>транспорту</a:t>
            </a:r>
            <a:r>
              <a:rPr lang="uk-UA" sz="1600" dirty="0">
                <a:cs typeface="Times New Roman" panose="02020603050405020304" pitchFamily="18" charset="0"/>
              </a:rPr>
              <a:t> (наземного, залізничного, морського та повітряного), </a:t>
            </a:r>
            <a:r>
              <a:rPr lang="uk-UA" sz="1600" dirty="0">
                <a:solidFill>
                  <a:srgbClr val="C00000"/>
                </a:solidFill>
                <a:cs typeface="Times New Roman" panose="02020603050405020304" pitchFamily="18" charset="0"/>
              </a:rPr>
              <a:t>житла</a:t>
            </a:r>
            <a:r>
              <a:rPr lang="uk-UA" sz="1600" dirty="0">
                <a:cs typeface="Times New Roman" panose="02020603050405020304" pitchFamily="18" charset="0"/>
              </a:rPr>
              <a:t> (державного, соціального та приватного, яке має відповідати потребам), </a:t>
            </a:r>
            <a:r>
              <a:rPr lang="uk-UA" sz="1600" dirty="0">
                <a:solidFill>
                  <a:srgbClr val="C00000"/>
                </a:solidFill>
                <a:cs typeface="Times New Roman" panose="02020603050405020304" pitchFamily="18" charset="0"/>
              </a:rPr>
              <a:t>культурних заходів та дозвілля </a:t>
            </a:r>
            <a:r>
              <a:rPr lang="uk-UA" sz="1600" dirty="0">
                <a:cs typeface="Times New Roman" panose="02020603050405020304" pitchFamily="18" charset="0"/>
              </a:rPr>
              <a:t>(соціальна та спортивна діяльність) </a:t>
            </a:r>
          </a:p>
          <a:p>
            <a:pPr algn="just"/>
            <a:r>
              <a:rPr lang="uk-UA" sz="1600" i="1" dirty="0">
                <a:solidFill>
                  <a:srgbClr val="002060"/>
                </a:solidFill>
                <a:cs typeface="Times New Roman" panose="02020603050405020304" pitchFamily="18" charset="0"/>
              </a:rPr>
              <a:t>(Висновки щодо Норвегії</a:t>
            </a:r>
            <a:r>
              <a:rPr lang="ru-RU" sz="1600" i="1" dirty="0">
                <a:solidFill>
                  <a:srgbClr val="002060"/>
                </a:solidFill>
                <a:cs typeface="Times New Roman" panose="02020603050405020304" pitchFamily="18" charset="0"/>
              </a:rPr>
              <a:t>, 2005)</a:t>
            </a:r>
            <a:endParaRPr lang="en-US" sz="1600" i="1" dirty="0">
              <a:solidFill>
                <a:srgbClr val="002060"/>
              </a:solidFill>
              <a:cs typeface="Times New Roman" panose="02020603050405020304" pitchFamily="18" charset="0"/>
            </a:endParaRPr>
          </a:p>
          <a:p>
            <a:pPr marL="285750" indent="-285750" algn="just">
              <a:buFont typeface="Arial" panose="020B0604020202020204" pitchFamily="34" charset="0"/>
              <a:buChar char="•"/>
            </a:pPr>
            <a:r>
              <a:rPr lang="ru-RU" sz="1600" dirty="0">
                <a:cs typeface="Times New Roman" panose="02020603050405020304" pitchFamily="18" charset="0"/>
              </a:rPr>
              <a:t>Телекомунікації та </a:t>
            </a:r>
            <a:r>
              <a:rPr lang="ru-RU" sz="1600" dirty="0">
                <a:solidFill>
                  <a:srgbClr val="C00000"/>
                </a:solidFill>
                <a:cs typeface="Times New Roman" panose="02020603050405020304" pitchFamily="18" charset="0"/>
              </a:rPr>
              <a:t>нові інформаційні технології </a:t>
            </a:r>
            <a:r>
              <a:rPr lang="ru-RU" sz="1600" dirty="0">
                <a:cs typeface="Times New Roman" panose="02020603050405020304" pitchFamily="18" charset="0"/>
              </a:rPr>
              <a:t>повинні бути </a:t>
            </a:r>
            <a:r>
              <a:rPr lang="ru-RU" sz="1600" dirty="0">
                <a:solidFill>
                  <a:srgbClr val="C00000"/>
                </a:solidFill>
                <a:cs typeface="Times New Roman" panose="02020603050405020304" pitchFamily="18" charset="0"/>
              </a:rPr>
              <a:t>доступними</a:t>
            </a:r>
            <a:r>
              <a:rPr lang="ru-RU" sz="1600" dirty="0">
                <a:cs typeface="Times New Roman" panose="02020603050405020304" pitchFamily="18" charset="0"/>
              </a:rPr>
              <a:t>, а </a:t>
            </a:r>
            <a:r>
              <a:rPr lang="ru-RU" sz="1600" dirty="0">
                <a:solidFill>
                  <a:srgbClr val="C00000"/>
                </a:solidFill>
                <a:cs typeface="Times New Roman" panose="02020603050405020304" pitchFamily="18" charset="0"/>
              </a:rPr>
              <a:t>жестова мова </a:t>
            </a:r>
            <a:r>
              <a:rPr lang="ru-RU" sz="1600" dirty="0">
                <a:cs typeface="Times New Roman" panose="02020603050405020304" pitchFamily="18" charset="0"/>
              </a:rPr>
              <a:t>повинна мати </a:t>
            </a:r>
            <a:r>
              <a:rPr lang="ru-RU" sz="1600" dirty="0">
                <a:solidFill>
                  <a:srgbClr val="C00000"/>
                </a:solidFill>
                <a:cs typeface="Times New Roman" panose="02020603050405020304" pitchFamily="18" charset="0"/>
              </a:rPr>
              <a:t>офіційний статус</a:t>
            </a:r>
            <a:endParaRPr lang="en-US" sz="1600" dirty="0">
              <a:solidFill>
                <a:srgbClr val="C00000"/>
              </a:solidFill>
              <a:cs typeface="Times New Roman" panose="02020603050405020304" pitchFamily="18" charset="0"/>
            </a:endParaRPr>
          </a:p>
          <a:p>
            <a:pPr algn="just"/>
            <a:r>
              <a:rPr lang="uk-UA" sz="1600" i="1" dirty="0">
                <a:solidFill>
                  <a:srgbClr val="002060"/>
                </a:solidFill>
                <a:cs typeface="Times New Roman" panose="02020603050405020304" pitchFamily="18" charset="0"/>
              </a:rPr>
              <a:t>(Висновки щодо Словенії 2003 та щодо Естонії 2005) </a:t>
            </a:r>
          </a:p>
          <a:p>
            <a:pPr marL="0" indent="0" algn="just">
              <a:buNone/>
            </a:pPr>
            <a:r>
              <a:rPr lang="uk-UA" sz="1800" b="1" i="1" dirty="0">
                <a:cs typeface="Times New Roman" panose="02020603050405020304" pitchFamily="18" charset="0"/>
              </a:rPr>
              <a:t>ЄКСП вимагає:</a:t>
            </a:r>
          </a:p>
          <a:p>
            <a:pPr marL="285750" indent="-285750" algn="just">
              <a:buFont typeface="Wingdings" panose="05000000000000000000" pitchFamily="2" charset="2"/>
              <a:buChar char="§"/>
            </a:pPr>
            <a:r>
              <a:rPr lang="uk-UA" sz="1800" dirty="0">
                <a:cs typeface="Times New Roman" panose="02020603050405020304" pitchFamily="18" charset="0"/>
              </a:rPr>
              <a:t>наявність </a:t>
            </a:r>
            <a:r>
              <a:rPr lang="uk-UA" sz="1800" b="1" dirty="0">
                <a:cs typeface="Times New Roman" panose="02020603050405020304" pitchFamily="18" charset="0"/>
              </a:rPr>
              <a:t>комплексного антидискримінаційного законодавства</a:t>
            </a:r>
            <a:r>
              <a:rPr lang="uk-UA" sz="1800" dirty="0">
                <a:cs typeface="Times New Roman" panose="02020603050405020304" pitchFamily="18" charset="0"/>
              </a:rPr>
              <a:t>, що охоплює як державну, так і приватну сферу житла, транспорту, телекомунікацій та культурної діяльності, спілкування, дозвілля та ефективних засобів захисту для тих осіб, які вважають </a:t>
            </a:r>
            <a:r>
              <a:rPr lang="uk-UA" sz="1800" dirty="0">
                <a:effectLst/>
                <a:ea typeface="Calibri" panose="020F0502020204030204" pitchFamily="34" charset="0"/>
                <a:cs typeface="Times New Roman" panose="02020603050405020304" pitchFamily="18" charset="0"/>
              </a:rPr>
              <a:t>що зазнали дискримінації</a:t>
            </a:r>
            <a:r>
              <a:rPr lang="uk-UA" sz="1800" dirty="0">
                <a:cs typeface="Times New Roman" panose="02020603050405020304" pitchFamily="18" charset="0"/>
              </a:rPr>
              <a:t>,</a:t>
            </a:r>
          </a:p>
          <a:p>
            <a:pPr marL="285750" indent="-285750" algn="just">
              <a:buFont typeface="Wingdings" panose="05000000000000000000" pitchFamily="2" charset="2"/>
              <a:buChar char="§"/>
            </a:pPr>
            <a:r>
              <a:rPr lang="uk-UA" sz="1800" dirty="0">
                <a:cs typeface="Times New Roman" panose="02020603050405020304" pitchFamily="18" charset="0"/>
              </a:rPr>
              <a:t>прийняття </a:t>
            </a:r>
            <a:r>
              <a:rPr lang="uk-UA" sz="1800" b="1" dirty="0">
                <a:cs typeface="Times New Roman" panose="02020603050405020304" pitchFamily="18" charset="0"/>
              </a:rPr>
              <a:t>послідовної політики в контексті інвалідності</a:t>
            </a:r>
            <a:r>
              <a:rPr lang="uk-UA" sz="1800" dirty="0">
                <a:cs typeface="Times New Roman" panose="02020603050405020304" pitchFamily="18" charset="0"/>
              </a:rPr>
              <a:t>: позитивні дії для досягнення цілей соціальної інтеграції та всебічної участі людей з інвалідністю. Такі заходи повинні мати чітку правову основу та бути скоординованими.</a:t>
            </a:r>
          </a:p>
        </p:txBody>
      </p:sp>
      <p:pic>
        <p:nvPicPr>
          <p:cNvPr id="13" name="Picture 12">
            <a:extLst>
              <a:ext uri="{FF2B5EF4-FFF2-40B4-BE49-F238E27FC236}">
                <a16:creationId xmlns:a16="http://schemas.microsoft.com/office/drawing/2014/main" id="{AF485290-CFF1-ED9D-482C-1EE9E73E4146}"/>
              </a:ext>
            </a:extLst>
          </p:cNvPr>
          <p:cNvPicPr>
            <a:picLocks noChangeAspect="1"/>
          </p:cNvPicPr>
          <p:nvPr/>
        </p:nvPicPr>
        <p:blipFill>
          <a:blip r:embed="rId2"/>
          <a:stretch>
            <a:fillRect/>
          </a:stretch>
        </p:blipFill>
        <p:spPr>
          <a:xfrm>
            <a:off x="9510650" y="5817787"/>
            <a:ext cx="1807464" cy="512115"/>
          </a:xfrm>
          <a:prstGeom prst="rect">
            <a:avLst/>
          </a:prstGeom>
        </p:spPr>
      </p:pic>
      <p:sp>
        <p:nvSpPr>
          <p:cNvPr id="14" name="Rectangle 13">
            <a:extLst>
              <a:ext uri="{FF2B5EF4-FFF2-40B4-BE49-F238E27FC236}">
                <a16:creationId xmlns:a16="http://schemas.microsoft.com/office/drawing/2014/main" id="{EE9F2E9C-921F-CBD8-BCE0-654785864D30}"/>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15" name="Rectangle 14">
            <a:extLst>
              <a:ext uri="{FF2B5EF4-FFF2-40B4-BE49-F238E27FC236}">
                <a16:creationId xmlns:a16="http://schemas.microsoft.com/office/drawing/2014/main" id="{9ED493A4-3CB2-EEAC-75EB-096D8ECE9724}"/>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5244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3139F-4EE7-2A67-3CD2-261B8C8904B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FD4761C-391D-1412-74F8-4379A5EFCD9D}"/>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8" name="Rectangle 7">
            <a:extLst>
              <a:ext uri="{FF2B5EF4-FFF2-40B4-BE49-F238E27FC236}">
                <a16:creationId xmlns:a16="http://schemas.microsoft.com/office/drawing/2014/main" id="{5956E475-205D-0449-BB7B-DB177C0FDA1B}"/>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FF729E21-8B54-99BE-3EE4-665A39C32C40}"/>
              </a:ext>
            </a:extLst>
          </p:cNvPr>
          <p:cNvSpPr/>
          <p:nvPr/>
        </p:nvSpPr>
        <p:spPr>
          <a:xfrm>
            <a:off x="0" y="5483817"/>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24" name="Rectangle 23">
            <a:extLst>
              <a:ext uri="{FF2B5EF4-FFF2-40B4-BE49-F238E27FC236}">
                <a16:creationId xmlns:a16="http://schemas.microsoft.com/office/drawing/2014/main" id="{C33DD7FF-801C-4FC7-5BB2-30DE293444F6}"/>
              </a:ext>
            </a:extLst>
          </p:cNvPr>
          <p:cNvSpPr/>
          <p:nvPr/>
        </p:nvSpPr>
        <p:spPr>
          <a:xfrm>
            <a:off x="0" y="4109633"/>
            <a:ext cx="1379350" cy="1374183"/>
          </a:xfrm>
          <a:prstGeom prst="rect">
            <a:avLst/>
          </a:prstGeom>
          <a:solidFill>
            <a:srgbClr val="70D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sp>
        <p:nvSpPr>
          <p:cNvPr id="4" name="TextBox 3">
            <a:extLst>
              <a:ext uri="{FF2B5EF4-FFF2-40B4-BE49-F238E27FC236}">
                <a16:creationId xmlns:a16="http://schemas.microsoft.com/office/drawing/2014/main" id="{BDBE8C26-009D-2883-D731-D418B7F95A2A}"/>
              </a:ext>
            </a:extLst>
          </p:cNvPr>
          <p:cNvSpPr txBox="1"/>
          <p:nvPr/>
        </p:nvSpPr>
        <p:spPr>
          <a:xfrm>
            <a:off x="1203260" y="296965"/>
            <a:ext cx="6357395" cy="1077218"/>
          </a:xfrm>
          <a:prstGeom prst="rect">
            <a:avLst/>
          </a:prstGeom>
          <a:noFill/>
        </p:spPr>
        <p:txBody>
          <a:bodyPr wrap="square">
            <a:spAutoFit/>
          </a:bodyPr>
          <a:lstStyle/>
          <a:p>
            <a:r>
              <a:rPr lang="ru-RU" sz="3200" b="1" dirty="0">
                <a:solidFill>
                  <a:srgbClr val="045D77"/>
                </a:solidFill>
              </a:rPr>
              <a:t>Практика Європейського комітету з соціальних прав </a:t>
            </a:r>
            <a:endParaRPr lang="uk-UA" sz="3200" b="1" dirty="0">
              <a:solidFill>
                <a:srgbClr val="045D77"/>
              </a:solidFill>
            </a:endParaRPr>
          </a:p>
        </p:txBody>
      </p:sp>
      <p:sp>
        <p:nvSpPr>
          <p:cNvPr id="6" name="Объект 2">
            <a:extLst>
              <a:ext uri="{FF2B5EF4-FFF2-40B4-BE49-F238E27FC236}">
                <a16:creationId xmlns:a16="http://schemas.microsoft.com/office/drawing/2014/main" id="{7AF1F22D-FE82-086A-4AF0-4A9E3E55365B}"/>
              </a:ext>
            </a:extLst>
          </p:cNvPr>
          <p:cNvSpPr>
            <a:spLocks noGrp="1"/>
          </p:cNvSpPr>
          <p:nvPr>
            <p:ph idx="1"/>
          </p:nvPr>
        </p:nvSpPr>
        <p:spPr>
          <a:xfrm>
            <a:off x="1379350" y="1683399"/>
            <a:ext cx="10643317" cy="4086030"/>
          </a:xfrm>
        </p:spPr>
        <p:txBody>
          <a:bodyPr>
            <a:noAutofit/>
          </a:bodyPr>
          <a:lstStyle/>
          <a:p>
            <a:pPr algn="just">
              <a:lnSpc>
                <a:spcPct val="100000"/>
              </a:lnSpc>
              <a:spcBef>
                <a:spcPts val="0"/>
              </a:spcBef>
            </a:pPr>
            <a:r>
              <a:rPr lang="fr-FR" sz="1900" b="1" i="1" dirty="0">
                <a:solidFill>
                  <a:srgbClr val="002060"/>
                </a:solidFill>
                <a:cs typeface="Times New Roman" panose="02020603050405020304" pitchFamily="18" charset="0"/>
              </a:rPr>
              <a:t>Association internationale Autisme-Europe (AIAE) v. France, </a:t>
            </a:r>
            <a:r>
              <a:rPr lang="fr-FR" sz="1900" dirty="0">
                <a:solidFill>
                  <a:srgbClr val="002060"/>
                </a:solidFill>
                <a:cs typeface="Times New Roman" panose="02020603050405020304" pitchFamily="18" charset="0"/>
              </a:rPr>
              <a:t>No. 13/2002, </a:t>
            </a:r>
            <a:r>
              <a:rPr lang="uk-UA" sz="1900" dirty="0">
                <a:solidFill>
                  <a:srgbClr val="002060"/>
                </a:solidFill>
                <a:cs typeface="Times New Roman" panose="02020603050405020304" pitchFamily="18" charset="0"/>
              </a:rPr>
              <a:t>рішення від</a:t>
            </a:r>
            <a:r>
              <a:rPr lang="fr-FR" sz="1900" dirty="0">
                <a:solidFill>
                  <a:srgbClr val="002060"/>
                </a:solidFill>
                <a:cs typeface="Times New Roman" panose="02020603050405020304" pitchFamily="18" charset="0"/>
              </a:rPr>
              <a:t> 4</a:t>
            </a:r>
            <a:r>
              <a:rPr lang="uk-UA" sz="1900" dirty="0">
                <a:solidFill>
                  <a:srgbClr val="002060"/>
                </a:solidFill>
                <a:cs typeface="Times New Roman" panose="02020603050405020304" pitchFamily="18" charset="0"/>
              </a:rPr>
              <a:t> листопада </a:t>
            </a:r>
            <a:r>
              <a:rPr lang="fr-FR" sz="1900" dirty="0">
                <a:solidFill>
                  <a:srgbClr val="002060"/>
                </a:solidFill>
                <a:cs typeface="Times New Roman" panose="02020603050405020304" pitchFamily="18" charset="0"/>
              </a:rPr>
              <a:t>2003</a:t>
            </a:r>
            <a:endParaRPr lang="uk-UA" sz="1900" dirty="0">
              <a:solidFill>
                <a:srgbClr val="002060"/>
              </a:solidFill>
              <a:cs typeface="Times New Roman" panose="02020603050405020304" pitchFamily="18" charset="0"/>
            </a:endParaRPr>
          </a:p>
          <a:p>
            <a:pPr algn="just">
              <a:lnSpc>
                <a:spcPct val="100000"/>
              </a:lnSpc>
              <a:spcBef>
                <a:spcPts val="0"/>
              </a:spcBef>
            </a:pPr>
            <a:r>
              <a:rPr lang="en-US" sz="1900" b="1" i="1" dirty="0">
                <a:solidFill>
                  <a:srgbClr val="002060"/>
                </a:solidFill>
                <a:cs typeface="Times New Roman" panose="02020603050405020304" pitchFamily="18" charset="0"/>
              </a:rPr>
              <a:t>European Action of the Disabled (AEH) v. France, </a:t>
            </a:r>
            <a:r>
              <a:rPr lang="en-US" sz="1900" dirty="0">
                <a:solidFill>
                  <a:srgbClr val="002060"/>
                </a:solidFill>
                <a:cs typeface="Times New Roman" panose="02020603050405020304" pitchFamily="18" charset="0"/>
              </a:rPr>
              <a:t>No. 81/2012, </a:t>
            </a:r>
            <a:r>
              <a:rPr lang="uk-UA" sz="1900" dirty="0">
                <a:solidFill>
                  <a:srgbClr val="002060"/>
                </a:solidFill>
                <a:cs typeface="Times New Roman" panose="02020603050405020304" pitchFamily="18" charset="0"/>
              </a:rPr>
              <a:t>рішення від</a:t>
            </a:r>
            <a:r>
              <a:rPr lang="en-US" sz="1900" dirty="0">
                <a:solidFill>
                  <a:srgbClr val="002060"/>
                </a:solidFill>
                <a:cs typeface="Times New Roman" panose="02020603050405020304" pitchFamily="18" charset="0"/>
              </a:rPr>
              <a:t> 11 </a:t>
            </a:r>
            <a:r>
              <a:rPr lang="uk-UA" sz="1900" dirty="0">
                <a:solidFill>
                  <a:srgbClr val="002060"/>
                </a:solidFill>
                <a:cs typeface="Times New Roman" panose="02020603050405020304" pitchFamily="18" charset="0"/>
              </a:rPr>
              <a:t>вересня</a:t>
            </a:r>
            <a:r>
              <a:rPr lang="en-US" sz="1900" dirty="0">
                <a:solidFill>
                  <a:srgbClr val="002060"/>
                </a:solidFill>
                <a:cs typeface="Times New Roman" panose="02020603050405020304" pitchFamily="18" charset="0"/>
              </a:rPr>
              <a:t> 2013</a:t>
            </a:r>
            <a:endParaRPr lang="uk-UA" sz="1900" dirty="0">
              <a:solidFill>
                <a:srgbClr val="002060"/>
              </a:solidFill>
              <a:cs typeface="Times New Roman" panose="02020603050405020304" pitchFamily="18" charset="0"/>
            </a:endParaRPr>
          </a:p>
          <a:p>
            <a:pPr algn="just">
              <a:lnSpc>
                <a:spcPct val="100000"/>
              </a:lnSpc>
              <a:spcBef>
                <a:spcPts val="0"/>
              </a:spcBef>
            </a:pPr>
            <a:r>
              <a:rPr lang="en-US" sz="1900" b="1" i="1" dirty="0">
                <a:solidFill>
                  <a:srgbClr val="002060"/>
                </a:solidFill>
                <a:cs typeface="Times New Roman" panose="02020603050405020304" pitchFamily="18" charset="0"/>
              </a:rPr>
              <a:t>International Federation for Human Rights (FIDH) and Inclusion Europe</a:t>
            </a:r>
            <a:r>
              <a:rPr lang="uk-UA" sz="1900" b="1" i="1" dirty="0">
                <a:solidFill>
                  <a:srgbClr val="002060"/>
                </a:solidFill>
                <a:cs typeface="Times New Roman" panose="02020603050405020304" pitchFamily="18" charset="0"/>
              </a:rPr>
              <a:t> </a:t>
            </a:r>
            <a:r>
              <a:rPr lang="en-US" sz="1900" b="1" i="1" dirty="0">
                <a:solidFill>
                  <a:srgbClr val="002060"/>
                </a:solidFill>
                <a:cs typeface="Times New Roman" panose="02020603050405020304" pitchFamily="18" charset="0"/>
              </a:rPr>
              <a:t>v. Belgium</a:t>
            </a:r>
            <a:r>
              <a:rPr lang="uk-UA" sz="1900" b="1" dirty="0">
                <a:solidFill>
                  <a:srgbClr val="002060"/>
                </a:solidFill>
                <a:cs typeface="Times New Roman" panose="02020603050405020304" pitchFamily="18" charset="0"/>
              </a:rPr>
              <a:t>, </a:t>
            </a:r>
            <a:r>
              <a:rPr lang="en-US" sz="1900" dirty="0">
                <a:solidFill>
                  <a:srgbClr val="002060"/>
                </a:solidFill>
                <a:cs typeface="Times New Roman" panose="02020603050405020304" pitchFamily="18" charset="0"/>
              </a:rPr>
              <a:t>No. 141/2017</a:t>
            </a:r>
            <a:r>
              <a:rPr lang="uk-UA" sz="1900" dirty="0">
                <a:solidFill>
                  <a:srgbClr val="002060"/>
                </a:solidFill>
                <a:cs typeface="Times New Roman" panose="02020603050405020304" pitchFamily="18" charset="0"/>
              </a:rPr>
              <a:t>, рішення від 9 вересня 2020</a:t>
            </a:r>
          </a:p>
          <a:p>
            <a:pPr algn="just">
              <a:lnSpc>
                <a:spcPct val="100000"/>
              </a:lnSpc>
              <a:spcBef>
                <a:spcPts val="0"/>
              </a:spcBef>
            </a:pPr>
            <a:r>
              <a:rPr lang="en-US" sz="1900" b="1" i="1" dirty="0">
                <a:solidFill>
                  <a:srgbClr val="002060"/>
                </a:solidFill>
                <a:cs typeface="Times New Roman" panose="02020603050405020304" pitchFamily="18" charset="0"/>
              </a:rPr>
              <a:t>International Federation for Human Rights (FIDH)</a:t>
            </a:r>
            <a:r>
              <a:rPr lang="uk-UA" sz="1900" b="1" i="1" dirty="0">
                <a:solidFill>
                  <a:srgbClr val="002060"/>
                </a:solidFill>
                <a:cs typeface="Times New Roman" panose="02020603050405020304" pitchFamily="18" charset="0"/>
              </a:rPr>
              <a:t> </a:t>
            </a:r>
            <a:r>
              <a:rPr lang="en-US" sz="1900" b="1" i="1" dirty="0">
                <a:solidFill>
                  <a:srgbClr val="002060"/>
                </a:solidFill>
                <a:cs typeface="Times New Roman" panose="02020603050405020304" pitchFamily="18" charset="0"/>
              </a:rPr>
              <a:t>v. Belgium</a:t>
            </a:r>
            <a:r>
              <a:rPr lang="uk-UA" sz="1900" b="1" dirty="0">
                <a:solidFill>
                  <a:srgbClr val="002060"/>
                </a:solidFill>
                <a:cs typeface="Times New Roman" panose="02020603050405020304" pitchFamily="18" charset="0"/>
              </a:rPr>
              <a:t>, </a:t>
            </a:r>
            <a:r>
              <a:rPr lang="en-US" sz="1900" dirty="0">
                <a:solidFill>
                  <a:srgbClr val="002060"/>
                </a:solidFill>
                <a:cs typeface="Times New Roman" panose="02020603050405020304" pitchFamily="18" charset="0"/>
              </a:rPr>
              <a:t>No. 75/2011</a:t>
            </a:r>
            <a:r>
              <a:rPr lang="uk-UA" sz="1900" dirty="0">
                <a:solidFill>
                  <a:srgbClr val="002060"/>
                </a:solidFill>
                <a:cs typeface="Times New Roman" panose="02020603050405020304" pitchFamily="18" charset="0"/>
              </a:rPr>
              <a:t>, рішення від 18 березня 2013</a:t>
            </a:r>
          </a:p>
          <a:p>
            <a:pPr algn="just">
              <a:lnSpc>
                <a:spcPct val="100000"/>
              </a:lnSpc>
              <a:spcBef>
                <a:spcPts val="0"/>
              </a:spcBef>
            </a:pPr>
            <a:r>
              <a:rPr lang="uk-UA" sz="1900" b="1" i="1" dirty="0">
                <a:solidFill>
                  <a:srgbClr val="002060"/>
                </a:solidFill>
                <a:cs typeface="Times New Roman" panose="02020603050405020304" pitchFamily="18" charset="0"/>
              </a:rPr>
              <a:t>European </a:t>
            </a:r>
            <a:r>
              <a:rPr lang="uk-UA" sz="1900" b="1" i="1" dirty="0" err="1">
                <a:solidFill>
                  <a:srgbClr val="002060"/>
                </a:solidFill>
                <a:cs typeface="Times New Roman" panose="02020603050405020304" pitchFamily="18" charset="0"/>
              </a:rPr>
              <a:t>Disability</a:t>
            </a:r>
            <a:r>
              <a:rPr lang="uk-UA" sz="1900" b="1" i="1" dirty="0">
                <a:solidFill>
                  <a:srgbClr val="002060"/>
                </a:solidFill>
                <a:cs typeface="Times New Roman" panose="02020603050405020304" pitchFamily="18" charset="0"/>
              </a:rPr>
              <a:t> </a:t>
            </a:r>
            <a:r>
              <a:rPr lang="uk-UA" sz="1900" b="1" i="1" dirty="0" err="1">
                <a:solidFill>
                  <a:srgbClr val="002060"/>
                </a:solidFill>
                <a:cs typeface="Times New Roman" panose="02020603050405020304" pitchFamily="18" charset="0"/>
              </a:rPr>
              <a:t>Forum</a:t>
            </a:r>
            <a:r>
              <a:rPr lang="uk-UA" sz="1900" b="1" i="1" dirty="0">
                <a:solidFill>
                  <a:srgbClr val="002060"/>
                </a:solidFill>
                <a:cs typeface="Times New Roman" panose="02020603050405020304" pitchFamily="18" charset="0"/>
              </a:rPr>
              <a:t> (EDF) </a:t>
            </a:r>
            <a:r>
              <a:rPr lang="uk-UA" sz="1900" b="1" i="1" dirty="0" err="1">
                <a:solidFill>
                  <a:srgbClr val="002060"/>
                </a:solidFill>
                <a:cs typeface="Times New Roman" panose="02020603050405020304" pitchFamily="18" charset="0"/>
              </a:rPr>
              <a:t>and</a:t>
            </a:r>
            <a:r>
              <a:rPr lang="uk-UA" sz="1900" b="1" i="1" dirty="0">
                <a:solidFill>
                  <a:srgbClr val="002060"/>
                </a:solidFill>
                <a:cs typeface="Times New Roman" panose="02020603050405020304" pitchFamily="18" charset="0"/>
              </a:rPr>
              <a:t> </a:t>
            </a:r>
            <a:r>
              <a:rPr lang="uk-UA" sz="1900" b="1" i="1" dirty="0" err="1">
                <a:solidFill>
                  <a:srgbClr val="002060"/>
                </a:solidFill>
                <a:cs typeface="Times New Roman" panose="02020603050405020304" pitchFamily="18" charset="0"/>
              </a:rPr>
              <a:t>Inclusion</a:t>
            </a:r>
            <a:r>
              <a:rPr lang="uk-UA" sz="1900" b="1" i="1" dirty="0">
                <a:solidFill>
                  <a:srgbClr val="002060"/>
                </a:solidFill>
                <a:cs typeface="Times New Roman" panose="02020603050405020304" pitchFamily="18" charset="0"/>
              </a:rPr>
              <a:t> </a:t>
            </a:r>
            <a:r>
              <a:rPr lang="uk-UA" sz="1900" b="1" i="1" dirty="0" err="1">
                <a:solidFill>
                  <a:srgbClr val="002060"/>
                </a:solidFill>
                <a:cs typeface="Times New Roman" panose="02020603050405020304" pitchFamily="18" charset="0"/>
              </a:rPr>
              <a:t>Europe</a:t>
            </a:r>
            <a:r>
              <a:rPr lang="uk-UA" sz="1900" b="1" i="1" dirty="0">
                <a:solidFill>
                  <a:srgbClr val="002060"/>
                </a:solidFill>
                <a:cs typeface="Times New Roman" panose="02020603050405020304" pitchFamily="18" charset="0"/>
              </a:rPr>
              <a:t> v. </a:t>
            </a:r>
            <a:r>
              <a:rPr lang="uk-UA" sz="1900" b="1" i="1" dirty="0" err="1">
                <a:solidFill>
                  <a:srgbClr val="002060"/>
                </a:solidFill>
                <a:cs typeface="Times New Roman" panose="02020603050405020304" pitchFamily="18" charset="0"/>
              </a:rPr>
              <a:t>France</a:t>
            </a:r>
            <a:r>
              <a:rPr lang="uk-UA" sz="1900" b="1" i="1" dirty="0">
                <a:solidFill>
                  <a:srgbClr val="002060"/>
                </a:solidFill>
                <a:cs typeface="Times New Roman" panose="02020603050405020304" pitchFamily="18" charset="0"/>
              </a:rPr>
              <a:t>, </a:t>
            </a:r>
            <a:r>
              <a:rPr lang="uk-UA" sz="1900" dirty="0">
                <a:solidFill>
                  <a:srgbClr val="002060"/>
                </a:solidFill>
                <a:cs typeface="Times New Roman" panose="02020603050405020304" pitchFamily="18" charset="0"/>
              </a:rPr>
              <a:t>№ 168/2018, рішення 19 жовтня </a:t>
            </a:r>
            <a:r>
              <a:rPr lang="en-US" sz="1900" dirty="0">
                <a:solidFill>
                  <a:srgbClr val="002060"/>
                </a:solidFill>
                <a:cs typeface="Times New Roman" panose="02020603050405020304" pitchFamily="18" charset="0"/>
              </a:rPr>
              <a:t>2022</a:t>
            </a:r>
            <a:r>
              <a:rPr lang="uk-UA" sz="1900" dirty="0">
                <a:solidFill>
                  <a:srgbClr val="002060"/>
                </a:solidFill>
                <a:cs typeface="Times New Roman" panose="02020603050405020304" pitchFamily="18" charset="0"/>
              </a:rPr>
              <a:t>,</a:t>
            </a:r>
          </a:p>
          <a:p>
            <a:pPr algn="just">
              <a:lnSpc>
                <a:spcPct val="100000"/>
              </a:lnSpc>
              <a:spcBef>
                <a:spcPts val="0"/>
              </a:spcBef>
              <a:spcAft>
                <a:spcPts val="0"/>
              </a:spcAft>
            </a:pPr>
            <a:r>
              <a:rPr lang="en-GB" sz="1900" b="1" i="1" dirty="0">
                <a:solidFill>
                  <a:srgbClr val="002060"/>
                </a:solidFill>
                <a:cs typeface="Times New Roman" panose="02020603050405020304" pitchFamily="18" charset="0"/>
              </a:rPr>
              <a:t>Defence for Children International (DCI), European Federation of National</a:t>
            </a:r>
            <a:r>
              <a:rPr lang="uk-UA" sz="1900" b="1" i="1" dirty="0">
                <a:solidFill>
                  <a:srgbClr val="002060"/>
                </a:solidFill>
                <a:cs typeface="Times New Roman" panose="02020603050405020304" pitchFamily="18" charset="0"/>
              </a:rPr>
              <a:t> </a:t>
            </a:r>
            <a:r>
              <a:rPr lang="en-GB" sz="1900" b="1" i="1" dirty="0">
                <a:solidFill>
                  <a:srgbClr val="002060"/>
                </a:solidFill>
                <a:cs typeface="Times New Roman" panose="02020603050405020304" pitchFamily="18" charset="0"/>
              </a:rPr>
              <a:t>Organisations working with the Homeless (FEANTSA), </a:t>
            </a:r>
            <a:r>
              <a:rPr lang="en-GB" sz="1900" b="1" i="1" dirty="0" err="1">
                <a:solidFill>
                  <a:srgbClr val="002060"/>
                </a:solidFill>
                <a:cs typeface="Times New Roman" panose="02020603050405020304" pitchFamily="18" charset="0"/>
              </a:rPr>
              <a:t>Magistrats</a:t>
            </a:r>
            <a:r>
              <a:rPr lang="en-GB" sz="1900" b="1" i="1" dirty="0">
                <a:solidFill>
                  <a:srgbClr val="002060"/>
                </a:solidFill>
                <a:cs typeface="Times New Roman" panose="02020603050405020304" pitchFamily="18" charset="0"/>
              </a:rPr>
              <a:t> </a:t>
            </a:r>
            <a:r>
              <a:rPr lang="en-GB" sz="1900" b="1" i="1" dirty="0" err="1">
                <a:solidFill>
                  <a:srgbClr val="002060"/>
                </a:solidFill>
                <a:cs typeface="Times New Roman" panose="02020603050405020304" pitchFamily="18" charset="0"/>
              </a:rPr>
              <a:t>Européens</a:t>
            </a:r>
            <a:r>
              <a:rPr lang="uk-UA" sz="1900" b="1" i="1" dirty="0">
                <a:solidFill>
                  <a:srgbClr val="002060"/>
                </a:solidFill>
                <a:cs typeface="Times New Roman" panose="02020603050405020304" pitchFamily="18" charset="0"/>
              </a:rPr>
              <a:t> </a:t>
            </a:r>
            <a:r>
              <a:rPr lang="en-GB" sz="1900" b="1" i="1" dirty="0">
                <a:solidFill>
                  <a:srgbClr val="002060"/>
                </a:solidFill>
                <a:cs typeface="Times New Roman" panose="02020603050405020304" pitchFamily="18" charset="0"/>
              </a:rPr>
              <a:t>pour la </a:t>
            </a:r>
            <a:r>
              <a:rPr lang="en-GB" sz="1900" b="1" i="1" dirty="0" err="1">
                <a:solidFill>
                  <a:srgbClr val="002060"/>
                </a:solidFill>
                <a:cs typeface="Times New Roman" panose="02020603050405020304" pitchFamily="18" charset="0"/>
              </a:rPr>
              <a:t>Démocratie</a:t>
            </a:r>
            <a:r>
              <a:rPr lang="en-GB" sz="1900" b="1" i="1" dirty="0">
                <a:solidFill>
                  <a:srgbClr val="002060"/>
                </a:solidFill>
                <a:cs typeface="Times New Roman" panose="02020603050405020304" pitchFamily="18" charset="0"/>
              </a:rPr>
              <a:t> et les </a:t>
            </a:r>
            <a:r>
              <a:rPr lang="en-GB" sz="1900" b="1" i="1" dirty="0" err="1">
                <a:solidFill>
                  <a:srgbClr val="002060"/>
                </a:solidFill>
                <a:cs typeface="Times New Roman" panose="02020603050405020304" pitchFamily="18" charset="0"/>
              </a:rPr>
              <a:t>Libertés</a:t>
            </a:r>
            <a:r>
              <a:rPr lang="en-GB" sz="1900" b="1" i="1" dirty="0">
                <a:solidFill>
                  <a:srgbClr val="002060"/>
                </a:solidFill>
                <a:cs typeface="Times New Roman" panose="02020603050405020304" pitchFamily="18" charset="0"/>
              </a:rPr>
              <a:t> (MEDEL), </a:t>
            </a:r>
            <a:r>
              <a:rPr lang="en-GB" sz="1900" b="1" i="1" dirty="0" err="1">
                <a:solidFill>
                  <a:srgbClr val="002060"/>
                </a:solidFill>
                <a:cs typeface="Times New Roman" panose="02020603050405020304" pitchFamily="18" charset="0"/>
              </a:rPr>
              <a:t>Confederación</a:t>
            </a:r>
            <a:r>
              <a:rPr lang="en-GB" sz="1900" b="1" i="1" dirty="0">
                <a:solidFill>
                  <a:srgbClr val="002060"/>
                </a:solidFill>
                <a:cs typeface="Times New Roman" panose="02020603050405020304" pitchFamily="18" charset="0"/>
              </a:rPr>
              <a:t> </a:t>
            </a:r>
            <a:r>
              <a:rPr lang="en-GB" sz="1900" b="1" i="1" dirty="0" err="1">
                <a:solidFill>
                  <a:srgbClr val="002060"/>
                </a:solidFill>
                <a:cs typeface="Times New Roman" panose="02020603050405020304" pitchFamily="18" charset="0"/>
              </a:rPr>
              <a:t>Sindical</a:t>
            </a:r>
            <a:r>
              <a:rPr lang="en-GB" sz="1900" b="1" i="1" dirty="0">
                <a:solidFill>
                  <a:srgbClr val="002060"/>
                </a:solidFill>
                <a:cs typeface="Times New Roman" panose="02020603050405020304" pitchFamily="18" charset="0"/>
              </a:rPr>
              <a:t> de</a:t>
            </a:r>
            <a:r>
              <a:rPr lang="uk-UA" sz="1900" b="1" i="1" dirty="0">
                <a:solidFill>
                  <a:srgbClr val="002060"/>
                </a:solidFill>
                <a:cs typeface="Times New Roman" panose="02020603050405020304" pitchFamily="18" charset="0"/>
              </a:rPr>
              <a:t> </a:t>
            </a:r>
            <a:r>
              <a:rPr lang="en-GB" sz="1900" b="1" i="1" dirty="0" err="1">
                <a:solidFill>
                  <a:srgbClr val="002060"/>
                </a:solidFill>
                <a:cs typeface="Times New Roman" panose="02020603050405020304" pitchFamily="18" charset="0"/>
              </a:rPr>
              <a:t>Comisiones</a:t>
            </a:r>
            <a:r>
              <a:rPr lang="en-GB" sz="1900" b="1" i="1" dirty="0">
                <a:solidFill>
                  <a:srgbClr val="002060"/>
                </a:solidFill>
                <a:cs typeface="Times New Roman" panose="02020603050405020304" pitchFamily="18" charset="0"/>
              </a:rPr>
              <a:t> </a:t>
            </a:r>
            <a:r>
              <a:rPr lang="en-GB" sz="1900" b="1" i="1" dirty="0" err="1">
                <a:solidFill>
                  <a:srgbClr val="002060"/>
                </a:solidFill>
                <a:cs typeface="Times New Roman" panose="02020603050405020304" pitchFamily="18" charset="0"/>
              </a:rPr>
              <a:t>Obreras</a:t>
            </a:r>
            <a:r>
              <a:rPr lang="en-GB" sz="1900" b="1" i="1" dirty="0">
                <a:solidFill>
                  <a:srgbClr val="002060"/>
                </a:solidFill>
                <a:cs typeface="Times New Roman" panose="02020603050405020304" pitchFamily="18" charset="0"/>
              </a:rPr>
              <a:t> (CCOO) and International Movement ATD Fourth World</a:t>
            </a:r>
            <a:r>
              <a:rPr lang="uk-UA" sz="1900" b="1" i="1" dirty="0">
                <a:solidFill>
                  <a:srgbClr val="002060"/>
                </a:solidFill>
                <a:cs typeface="Times New Roman" panose="02020603050405020304" pitchFamily="18" charset="0"/>
              </a:rPr>
              <a:t> </a:t>
            </a:r>
            <a:r>
              <a:rPr lang="en-GB" sz="1900" b="1" i="1" dirty="0">
                <a:solidFill>
                  <a:srgbClr val="002060"/>
                </a:solidFill>
                <a:cs typeface="Times New Roman" panose="02020603050405020304" pitchFamily="18" charset="0"/>
              </a:rPr>
              <a:t>v. Spain</a:t>
            </a:r>
            <a:r>
              <a:rPr lang="uk-UA" sz="1900" b="1" i="1" dirty="0">
                <a:solidFill>
                  <a:srgbClr val="002060"/>
                </a:solidFill>
                <a:cs typeface="Times New Roman" panose="02020603050405020304" pitchFamily="18" charset="0"/>
              </a:rPr>
              <a:t>, </a:t>
            </a:r>
            <a:r>
              <a:rPr lang="en-GB" sz="1900" b="0" i="0" dirty="0">
                <a:solidFill>
                  <a:srgbClr val="002060"/>
                </a:solidFill>
                <a:effectLst/>
                <a:cs typeface="Times New Roman" panose="02020603050405020304" pitchFamily="18" charset="0"/>
              </a:rPr>
              <a:t>No. 206/2022</a:t>
            </a:r>
            <a:r>
              <a:rPr lang="uk-UA" sz="1900" b="0" i="0" dirty="0">
                <a:solidFill>
                  <a:srgbClr val="002060"/>
                </a:solidFill>
                <a:effectLst/>
                <a:cs typeface="Times New Roman" panose="02020603050405020304" pitchFamily="18" charset="0"/>
              </a:rPr>
              <a:t>, рішення від 11 вересня 2024</a:t>
            </a:r>
            <a:endParaRPr lang="en-GB" sz="1900" b="1" i="1" dirty="0">
              <a:solidFill>
                <a:srgbClr val="002060"/>
              </a:solidFill>
              <a:cs typeface="Times New Roman" panose="02020603050405020304" pitchFamily="18" charset="0"/>
            </a:endParaRPr>
          </a:p>
          <a:p>
            <a:pPr algn="just">
              <a:lnSpc>
                <a:spcPct val="100000"/>
              </a:lnSpc>
              <a:spcBef>
                <a:spcPts val="0"/>
              </a:spcBef>
            </a:pPr>
            <a:r>
              <a:rPr lang="it-IT" sz="1900" b="1" i="1" dirty="0">
                <a:solidFill>
                  <a:srgbClr val="002060"/>
                </a:solidFill>
                <a:effectLst/>
                <a:cs typeface="Times New Roman" panose="02020603050405020304" pitchFamily="18" charset="0"/>
              </a:rPr>
              <a:t>Associazione Professionale e Sindacale</a:t>
            </a:r>
            <a:r>
              <a:rPr lang="it-IT" sz="1900" b="1" i="0" dirty="0">
                <a:solidFill>
                  <a:srgbClr val="002060"/>
                </a:solidFill>
                <a:effectLst/>
                <a:cs typeface="Times New Roman" panose="02020603050405020304" pitchFamily="18" charset="0"/>
              </a:rPr>
              <a:t> (ANIEF) v. Italy</a:t>
            </a:r>
            <a:r>
              <a:rPr lang="uk-UA" sz="1900" b="1" i="0" dirty="0">
                <a:solidFill>
                  <a:srgbClr val="002060"/>
                </a:solidFill>
                <a:effectLst/>
                <a:cs typeface="Times New Roman" panose="02020603050405020304" pitchFamily="18" charset="0"/>
              </a:rPr>
              <a:t>, </a:t>
            </a:r>
            <a:r>
              <a:rPr lang="en-GB" sz="1900" b="0" i="0" dirty="0">
                <a:solidFill>
                  <a:srgbClr val="002060"/>
                </a:solidFill>
                <a:effectLst/>
                <a:cs typeface="Times New Roman" panose="02020603050405020304" pitchFamily="18" charset="0"/>
              </a:rPr>
              <a:t>No. 200/2021</a:t>
            </a:r>
            <a:r>
              <a:rPr lang="uk-UA" sz="1900" b="0" i="0" dirty="0">
                <a:solidFill>
                  <a:srgbClr val="002060"/>
                </a:solidFill>
                <a:effectLst/>
                <a:cs typeface="Times New Roman" panose="02020603050405020304" pitchFamily="18" charset="0"/>
              </a:rPr>
              <a:t>, рішення від 19 березня 2025</a:t>
            </a:r>
            <a:endParaRPr lang="uk-UA" sz="1900" b="1" i="1" dirty="0">
              <a:solidFill>
                <a:srgbClr val="002060"/>
              </a:solidFill>
              <a:cs typeface="Times New Roman" panose="02020603050405020304" pitchFamily="18" charset="0"/>
            </a:endParaRPr>
          </a:p>
        </p:txBody>
      </p:sp>
      <p:pic>
        <p:nvPicPr>
          <p:cNvPr id="2" name="Picture 1">
            <a:extLst>
              <a:ext uri="{FF2B5EF4-FFF2-40B4-BE49-F238E27FC236}">
                <a16:creationId xmlns:a16="http://schemas.microsoft.com/office/drawing/2014/main" id="{2CDDA8EA-D2C2-E979-D763-31AA6F8E72F2}"/>
              </a:ext>
            </a:extLst>
          </p:cNvPr>
          <p:cNvPicPr>
            <a:picLocks noChangeAspect="1"/>
          </p:cNvPicPr>
          <p:nvPr/>
        </p:nvPicPr>
        <p:blipFill>
          <a:blip r:embed="rId2"/>
          <a:stretch>
            <a:fillRect/>
          </a:stretch>
        </p:blipFill>
        <p:spPr>
          <a:xfrm>
            <a:off x="9510650" y="5817787"/>
            <a:ext cx="1807464" cy="512115"/>
          </a:xfrm>
          <a:prstGeom prst="rect">
            <a:avLst/>
          </a:prstGeom>
        </p:spPr>
      </p:pic>
    </p:spTree>
    <p:extLst>
      <p:ext uri="{BB962C8B-B14F-4D97-AF65-F5344CB8AC3E}">
        <p14:creationId xmlns:p14="http://schemas.microsoft.com/office/powerpoint/2010/main" val="3931123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DFFED-3035-C550-7C87-DAC9B7EE7A3C}"/>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8" name="Rectangle 7">
            <a:extLst>
              <a:ext uri="{FF2B5EF4-FFF2-40B4-BE49-F238E27FC236}">
                <a16:creationId xmlns:a16="http://schemas.microsoft.com/office/drawing/2014/main" id="{D4844008-3664-D7EA-B359-7F3AFA30D99F}"/>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AFDC2E8-85F3-F3AC-2707-8F818175B2A9}"/>
              </a:ext>
            </a:extLst>
          </p:cNvPr>
          <p:cNvSpPr txBox="1"/>
          <p:nvPr/>
        </p:nvSpPr>
        <p:spPr>
          <a:xfrm>
            <a:off x="1690956" y="296965"/>
            <a:ext cx="6097712" cy="1077218"/>
          </a:xfrm>
          <a:prstGeom prst="rect">
            <a:avLst/>
          </a:prstGeom>
          <a:noFill/>
        </p:spPr>
        <p:txBody>
          <a:bodyPr wrap="square">
            <a:spAutoFit/>
          </a:bodyPr>
          <a:lstStyle/>
          <a:p>
            <a:pPr algn="ctr"/>
            <a:r>
              <a:rPr lang="ru-RU" sz="3200" b="1" dirty="0">
                <a:solidFill>
                  <a:srgbClr val="045D77"/>
                </a:solidFill>
              </a:rPr>
              <a:t>Виконання Україною </a:t>
            </a:r>
          </a:p>
          <a:p>
            <a:pPr algn="ctr"/>
            <a:r>
              <a:rPr lang="ru-RU" sz="3200" b="1" dirty="0">
                <a:solidFill>
                  <a:srgbClr val="045D77"/>
                </a:solidFill>
              </a:rPr>
              <a:t>зобов’язань за статтею 15 ЄСХ</a:t>
            </a:r>
          </a:p>
        </p:txBody>
      </p:sp>
      <p:sp>
        <p:nvSpPr>
          <p:cNvPr id="4" name="Объект 2">
            <a:extLst>
              <a:ext uri="{FF2B5EF4-FFF2-40B4-BE49-F238E27FC236}">
                <a16:creationId xmlns:a16="http://schemas.microsoft.com/office/drawing/2014/main" id="{C052F344-656B-5909-64EA-F1039DA9F579}"/>
              </a:ext>
            </a:extLst>
          </p:cNvPr>
          <p:cNvSpPr>
            <a:spLocks noGrp="1"/>
          </p:cNvSpPr>
          <p:nvPr>
            <p:ph idx="1"/>
          </p:nvPr>
        </p:nvSpPr>
        <p:spPr>
          <a:xfrm>
            <a:off x="193970" y="1640461"/>
            <a:ext cx="3395897" cy="3418100"/>
          </a:xfrm>
          <a:solidFill>
            <a:schemeClr val="tx2">
              <a:lumMod val="20000"/>
              <a:lumOff val="80000"/>
            </a:schemeClr>
          </a:solidFill>
        </p:spPr>
        <p:txBody>
          <a:bodyPr>
            <a:normAutofit/>
          </a:bodyPr>
          <a:lstStyle/>
          <a:p>
            <a:pPr marL="0" indent="0">
              <a:buNone/>
            </a:pPr>
            <a:r>
              <a:rPr lang="uk-UA" sz="1400" b="1" dirty="0">
                <a:solidFill>
                  <a:srgbClr val="002060"/>
                </a:solidFill>
              </a:rPr>
              <a:t> </a:t>
            </a:r>
            <a:r>
              <a:rPr lang="ru-RU" sz="1400" b="1" dirty="0">
                <a:solidFill>
                  <a:srgbClr val="045D77"/>
                </a:solidFill>
              </a:rPr>
              <a:t>§</a:t>
            </a:r>
            <a:r>
              <a:rPr lang="uk-UA" sz="1400" b="1" dirty="0">
                <a:solidFill>
                  <a:srgbClr val="002060"/>
                </a:solidFill>
              </a:rPr>
              <a:t>1</a:t>
            </a:r>
          </a:p>
          <a:p>
            <a:r>
              <a:rPr lang="uk-UA" sz="1400" dirty="0">
                <a:solidFill>
                  <a:srgbClr val="002060"/>
                </a:solidFill>
                <a:cs typeface="Times New Roman" panose="02020603050405020304" pitchFamily="18" charset="0"/>
              </a:rPr>
              <a:t>Висновки 2012 р. – відкладені через недостатність інформації.</a:t>
            </a:r>
          </a:p>
          <a:p>
            <a:r>
              <a:rPr lang="uk-UA" sz="1400" dirty="0">
                <a:solidFill>
                  <a:srgbClr val="002060"/>
                </a:solidFill>
                <a:cs typeface="Times New Roman" panose="02020603050405020304" pitchFamily="18" charset="0"/>
              </a:rPr>
              <a:t>Висновки 2016 р. – </a:t>
            </a:r>
            <a:r>
              <a:rPr lang="uk-UA" sz="1400" dirty="0">
                <a:solidFill>
                  <a:srgbClr val="FF0000"/>
                </a:solidFill>
                <a:cs typeface="Times New Roman" panose="02020603050405020304" pitchFamily="18" charset="0"/>
              </a:rPr>
              <a:t>ситуація не відповідає вимогам</a:t>
            </a:r>
            <a:r>
              <a:rPr lang="uk-UA" sz="1400" dirty="0">
                <a:cs typeface="Times New Roman" panose="02020603050405020304" pitchFamily="18" charset="0"/>
              </a:rPr>
              <a:t>, </a:t>
            </a:r>
            <a:r>
              <a:rPr lang="uk-UA" sz="1400" dirty="0">
                <a:solidFill>
                  <a:srgbClr val="002060"/>
                </a:solidFill>
                <a:cs typeface="Times New Roman" panose="02020603050405020304" pitchFamily="18" charset="0"/>
              </a:rPr>
              <a:t>передбаченим пунктом 1 статті 15 Хартії, на тій підставі, що право осіб з інвалідністю на загальну освіту не гарантується ефективно.</a:t>
            </a:r>
          </a:p>
          <a:p>
            <a:r>
              <a:rPr lang="uk-UA" sz="1400" dirty="0">
                <a:solidFill>
                  <a:srgbClr val="002060"/>
                </a:solidFill>
                <a:cs typeface="Times New Roman" panose="02020603050405020304" pitchFamily="18" charset="0"/>
              </a:rPr>
              <a:t>Висновки 2020 р. - ситуація не відповідає вимогам, передбаченим пунктом 1 статті 15 Хартії, на тій підставі, що право осіб з інвалідністю на загальну освіту не гарантується ефективно.</a:t>
            </a:r>
          </a:p>
          <a:p>
            <a:endParaRPr lang="uk-UA" dirty="0"/>
          </a:p>
          <a:p>
            <a:pPr marL="0" indent="0">
              <a:buNone/>
            </a:pPr>
            <a:endParaRPr lang="ru-RU" dirty="0"/>
          </a:p>
        </p:txBody>
      </p:sp>
      <p:sp>
        <p:nvSpPr>
          <p:cNvPr id="6" name="Объект 2">
            <a:extLst>
              <a:ext uri="{FF2B5EF4-FFF2-40B4-BE49-F238E27FC236}">
                <a16:creationId xmlns:a16="http://schemas.microsoft.com/office/drawing/2014/main" id="{10346B97-2645-7577-A37E-FA4E68D00956}"/>
              </a:ext>
            </a:extLst>
          </p:cNvPr>
          <p:cNvSpPr txBox="1">
            <a:spLocks/>
          </p:cNvSpPr>
          <p:nvPr/>
        </p:nvSpPr>
        <p:spPr>
          <a:xfrm>
            <a:off x="3758896" y="1635147"/>
            <a:ext cx="4843239" cy="3423414"/>
          </a:xfrm>
          <a:prstGeom prst="rect">
            <a:avLst/>
          </a:prstGeom>
          <a:solidFill>
            <a:schemeClr val="tx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400" b="1" dirty="0">
                <a:solidFill>
                  <a:srgbClr val="045D77"/>
                </a:solidFill>
              </a:rPr>
              <a:t>§</a:t>
            </a:r>
            <a:r>
              <a:rPr lang="uk-UA" sz="1400" b="1" dirty="0">
                <a:solidFill>
                  <a:srgbClr val="002060"/>
                </a:solidFill>
              </a:rPr>
              <a:t> 2</a:t>
            </a:r>
          </a:p>
          <a:p>
            <a:r>
              <a:rPr lang="uk-UA" sz="1400" dirty="0">
                <a:solidFill>
                  <a:srgbClr val="002060"/>
                </a:solidFill>
                <a:cs typeface="Times New Roman" panose="02020603050405020304" pitchFamily="18" charset="0"/>
              </a:rPr>
              <a:t>Висновки 2012 р. – відкладені через недостатність інформації.</a:t>
            </a:r>
          </a:p>
          <a:p>
            <a:r>
              <a:rPr lang="uk-UA" sz="1400" dirty="0">
                <a:solidFill>
                  <a:srgbClr val="002060"/>
                </a:solidFill>
                <a:cs typeface="Times New Roman" panose="02020603050405020304" pitchFamily="18" charset="0"/>
              </a:rPr>
              <a:t>Висновки 2016 р. – </a:t>
            </a:r>
            <a:r>
              <a:rPr lang="uk-UA" sz="1400" b="1" dirty="0">
                <a:solidFill>
                  <a:srgbClr val="FF0000"/>
                </a:solidFill>
                <a:cs typeface="Times New Roman" panose="02020603050405020304" pitchFamily="18" charset="0"/>
              </a:rPr>
              <a:t>ситуація не відповідає вимогам</a:t>
            </a:r>
            <a:r>
              <a:rPr lang="uk-UA" sz="1400" dirty="0">
                <a:solidFill>
                  <a:srgbClr val="002060"/>
                </a:solidFill>
                <a:cs typeface="Times New Roman" panose="02020603050405020304" pitchFamily="18" charset="0"/>
              </a:rPr>
              <a:t>, передбаченим пунктом 2 статті 15 Хартії, на тій підставі, що </a:t>
            </a:r>
            <a:r>
              <a:rPr lang="ru-RU" sz="1400" dirty="0">
                <a:solidFill>
                  <a:srgbClr val="002060"/>
                </a:solidFill>
                <a:cs typeface="Times New Roman" panose="02020603050405020304" pitchFamily="18" charset="0"/>
              </a:rPr>
              <a:t>не </a:t>
            </a:r>
            <a:r>
              <a:rPr lang="uk-UA" sz="1400" dirty="0">
                <a:solidFill>
                  <a:srgbClr val="002060"/>
                </a:solidFill>
                <a:cs typeface="Times New Roman" panose="02020603050405020304" pitchFamily="18" charset="0"/>
              </a:rPr>
              <a:t>встановлено, що обов'язок розумного </a:t>
            </a:r>
            <a:r>
              <a:rPr lang="ru-RU" sz="1400" dirty="0" err="1">
                <a:solidFill>
                  <a:srgbClr val="002060"/>
                </a:solidFill>
                <a:cs typeface="Times New Roman" panose="02020603050405020304" pitchFamily="18" charset="0"/>
              </a:rPr>
              <a:t>пристосування</a:t>
            </a:r>
            <a:r>
              <a:rPr lang="ru-RU" sz="1400" dirty="0">
                <a:solidFill>
                  <a:srgbClr val="002060"/>
                </a:solidFill>
                <a:cs typeface="Times New Roman" panose="02020603050405020304" pitchFamily="18" charset="0"/>
              </a:rPr>
              <a:t> </a:t>
            </a:r>
            <a:r>
              <a:rPr lang="ru-RU" sz="1400" dirty="0" err="1">
                <a:solidFill>
                  <a:srgbClr val="002060"/>
                </a:solidFill>
                <a:cs typeface="Times New Roman" panose="02020603050405020304" pitchFamily="18" charset="0"/>
              </a:rPr>
              <a:t>ефективно</a:t>
            </a:r>
            <a:r>
              <a:rPr lang="ru-RU" sz="1400" dirty="0">
                <a:solidFill>
                  <a:srgbClr val="002060"/>
                </a:solidFill>
                <a:cs typeface="Times New Roman" panose="02020603050405020304" pitchFamily="18" charset="0"/>
              </a:rPr>
              <a:t> </a:t>
            </a:r>
            <a:r>
              <a:rPr lang="ru-RU" sz="1400" dirty="0" err="1">
                <a:solidFill>
                  <a:srgbClr val="002060"/>
                </a:solidFill>
                <a:cs typeface="Times New Roman" panose="02020603050405020304" pitchFamily="18" charset="0"/>
              </a:rPr>
              <a:t>виконується</a:t>
            </a:r>
            <a:r>
              <a:rPr lang="uk-UA" sz="1400" dirty="0">
                <a:solidFill>
                  <a:srgbClr val="002060"/>
                </a:solidFill>
                <a:cs typeface="Times New Roman" panose="02020603050405020304" pitchFamily="18" charset="0"/>
              </a:rPr>
              <a:t> та що зайнятість на відкритому ринку праці була ефективно гарантована особам з інвалідністю.</a:t>
            </a:r>
          </a:p>
          <a:p>
            <a:r>
              <a:rPr lang="uk-UA" sz="1400" dirty="0">
                <a:solidFill>
                  <a:srgbClr val="002060"/>
                </a:solidFill>
                <a:cs typeface="Times New Roman" panose="02020603050405020304" pitchFamily="18" charset="0"/>
              </a:rPr>
              <a:t>Висновки 2020 р. - </a:t>
            </a:r>
            <a:r>
              <a:rPr lang="uk-UA" sz="1400" b="1" dirty="0">
                <a:solidFill>
                  <a:srgbClr val="FF0000"/>
                </a:solidFill>
                <a:cs typeface="Times New Roman" panose="02020603050405020304" pitchFamily="18" charset="0"/>
              </a:rPr>
              <a:t>ситуація не відповідає вимогам</a:t>
            </a:r>
            <a:r>
              <a:rPr lang="uk-UA" sz="1400" dirty="0">
                <a:solidFill>
                  <a:srgbClr val="002060"/>
                </a:solidFill>
                <a:cs typeface="Times New Roman" panose="02020603050405020304" pitchFamily="18" charset="0"/>
              </a:rPr>
              <a:t>, передбаченим пунктом 2 статті 15 Хартії, на тій підставі, що </a:t>
            </a:r>
            <a:r>
              <a:rPr lang="ru-RU" sz="1400" dirty="0">
                <a:solidFill>
                  <a:srgbClr val="002060"/>
                </a:solidFill>
                <a:cs typeface="Times New Roman" panose="02020603050405020304" pitchFamily="18" charset="0"/>
              </a:rPr>
              <a:t>не </a:t>
            </a:r>
            <a:r>
              <a:rPr lang="ru-RU" sz="1400" dirty="0" err="1">
                <a:solidFill>
                  <a:srgbClr val="002060"/>
                </a:solidFill>
                <a:cs typeface="Times New Roman" panose="02020603050405020304" pitchFamily="18" charset="0"/>
              </a:rPr>
              <a:t>було</a:t>
            </a:r>
            <a:r>
              <a:rPr lang="ru-RU" sz="1400" dirty="0">
                <a:solidFill>
                  <a:srgbClr val="002060"/>
                </a:solidFill>
                <a:cs typeface="Times New Roman" panose="02020603050405020304" pitchFamily="18" charset="0"/>
              </a:rPr>
              <a:t> </a:t>
            </a:r>
            <a:r>
              <a:rPr lang="ru-RU" sz="1400" dirty="0" err="1">
                <a:solidFill>
                  <a:srgbClr val="002060"/>
                </a:solidFill>
                <a:cs typeface="Times New Roman" panose="02020603050405020304" pitchFamily="18" charset="0"/>
              </a:rPr>
              <a:t>встановлено</a:t>
            </a:r>
            <a:r>
              <a:rPr lang="ru-RU" sz="1400" dirty="0">
                <a:solidFill>
                  <a:srgbClr val="002060"/>
                </a:solidFill>
                <a:cs typeface="Times New Roman" panose="02020603050405020304" pitchFamily="18" charset="0"/>
              </a:rPr>
              <a:t>, </a:t>
            </a:r>
            <a:r>
              <a:rPr lang="uk-UA" sz="1400" dirty="0">
                <a:solidFill>
                  <a:srgbClr val="002060"/>
                </a:solidFill>
                <a:cs typeface="Times New Roman" panose="02020603050405020304" pitchFamily="18" charset="0"/>
              </a:rPr>
              <a:t>що обов'язок надання розумного пристосування ефективно виконувався та що зайнятість на відкритому ринку праці була ефективно гарантована особам з інвалідністю.</a:t>
            </a:r>
          </a:p>
        </p:txBody>
      </p:sp>
      <p:sp>
        <p:nvSpPr>
          <p:cNvPr id="7" name="Объект 2">
            <a:extLst>
              <a:ext uri="{FF2B5EF4-FFF2-40B4-BE49-F238E27FC236}">
                <a16:creationId xmlns:a16="http://schemas.microsoft.com/office/drawing/2014/main" id="{A154CC50-AE06-D7F9-2225-2128BDA2151B}"/>
              </a:ext>
            </a:extLst>
          </p:cNvPr>
          <p:cNvSpPr txBox="1">
            <a:spLocks/>
          </p:cNvSpPr>
          <p:nvPr/>
        </p:nvSpPr>
        <p:spPr>
          <a:xfrm>
            <a:off x="8746067" y="1635147"/>
            <a:ext cx="3336630" cy="3423414"/>
          </a:xfrm>
          <a:prstGeom prst="rect">
            <a:avLst/>
          </a:prstGeom>
          <a:solidFill>
            <a:schemeClr val="tx2">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1600" b="1" dirty="0">
                <a:solidFill>
                  <a:srgbClr val="045D77"/>
                </a:solidFill>
              </a:rPr>
              <a:t>§</a:t>
            </a:r>
            <a:r>
              <a:rPr lang="uk-UA" sz="1500" b="1" dirty="0">
                <a:solidFill>
                  <a:srgbClr val="002060"/>
                </a:solidFill>
              </a:rPr>
              <a:t> 3</a:t>
            </a:r>
          </a:p>
          <a:p>
            <a:r>
              <a:rPr lang="uk-UA" sz="1500" dirty="0">
                <a:solidFill>
                  <a:srgbClr val="002060"/>
                </a:solidFill>
                <a:cs typeface="Times New Roman" panose="02020603050405020304" pitchFamily="18" charset="0"/>
              </a:rPr>
              <a:t>Висновки 2012 р. – відкладені через недостатність інформації.</a:t>
            </a:r>
          </a:p>
          <a:p>
            <a:r>
              <a:rPr lang="uk-UA" sz="1500" dirty="0">
                <a:solidFill>
                  <a:srgbClr val="002060"/>
                </a:solidFill>
                <a:cs typeface="Times New Roman" panose="02020603050405020304" pitchFamily="18" charset="0"/>
              </a:rPr>
              <a:t>Висновки 2016 р. – </a:t>
            </a:r>
            <a:r>
              <a:rPr lang="uk-UA" sz="1500" b="1" dirty="0">
                <a:solidFill>
                  <a:srgbClr val="FF0000"/>
                </a:solidFill>
                <a:cs typeface="Times New Roman" panose="02020603050405020304" pitchFamily="18" charset="0"/>
              </a:rPr>
              <a:t>ситуація не відповідає вимогам,</a:t>
            </a:r>
            <a:r>
              <a:rPr lang="uk-UA" sz="1500" b="1" dirty="0">
                <a:solidFill>
                  <a:srgbClr val="002060"/>
                </a:solidFill>
                <a:cs typeface="Times New Roman" panose="02020603050405020304" pitchFamily="18" charset="0"/>
              </a:rPr>
              <a:t> </a:t>
            </a:r>
            <a:r>
              <a:rPr lang="uk-UA" sz="1500" dirty="0">
                <a:solidFill>
                  <a:srgbClr val="002060"/>
                </a:solidFill>
                <a:cs typeface="Times New Roman" panose="02020603050405020304" pitchFamily="18" charset="0"/>
              </a:rPr>
              <a:t>передбаченим пунктом 3 статті 15 Хартії, на тій підставі, що не встановлено, що </a:t>
            </a:r>
            <a:r>
              <a:rPr lang="uk-UA" sz="1500" dirty="0" err="1">
                <a:solidFill>
                  <a:srgbClr val="002060"/>
                </a:solidFill>
                <a:cs typeface="Times New Roman" panose="02020603050405020304" pitchFamily="18" charset="0"/>
              </a:rPr>
              <a:t>антидискримінаційне</a:t>
            </a:r>
            <a:r>
              <a:rPr lang="uk-UA" sz="1500" dirty="0">
                <a:solidFill>
                  <a:srgbClr val="002060"/>
                </a:solidFill>
                <a:cs typeface="Times New Roman" panose="02020603050405020304" pitchFamily="18" charset="0"/>
              </a:rPr>
              <a:t> законодавство охоплює сфери житла, транспорту та комунікацій.</a:t>
            </a:r>
          </a:p>
          <a:p>
            <a:r>
              <a:rPr lang="uk-UA" sz="1500" dirty="0">
                <a:solidFill>
                  <a:srgbClr val="002060"/>
                </a:solidFill>
                <a:cs typeface="Times New Roman" panose="02020603050405020304" pitchFamily="18" charset="0"/>
              </a:rPr>
              <a:t>Висновки 2020 р. – висновок відкладено.</a:t>
            </a:r>
          </a:p>
          <a:p>
            <a:endParaRPr lang="uk-UA" sz="2400" dirty="0">
              <a:solidFill>
                <a:srgbClr val="002060"/>
              </a:solidFill>
              <a:latin typeface="Times New Roman" panose="02020603050405020304" pitchFamily="18" charset="0"/>
              <a:cs typeface="Times New Roman" panose="02020603050405020304" pitchFamily="18" charset="0"/>
            </a:endParaRPr>
          </a:p>
          <a:p>
            <a:endParaRPr lang="uk-UA" dirty="0"/>
          </a:p>
          <a:p>
            <a:pPr marL="0" indent="0">
              <a:buFont typeface="Arial" panose="020B0604020202020204" pitchFamily="34" charset="0"/>
              <a:buNone/>
            </a:pPr>
            <a:endParaRPr lang="ru-RU" dirty="0"/>
          </a:p>
        </p:txBody>
      </p:sp>
      <p:pic>
        <p:nvPicPr>
          <p:cNvPr id="10" name="Picture 9">
            <a:extLst>
              <a:ext uri="{FF2B5EF4-FFF2-40B4-BE49-F238E27FC236}">
                <a16:creationId xmlns:a16="http://schemas.microsoft.com/office/drawing/2014/main" id="{739EEAB8-ED0F-5D93-3387-45F521AB3821}"/>
              </a:ext>
            </a:extLst>
          </p:cNvPr>
          <p:cNvPicPr>
            <a:picLocks noChangeAspect="1"/>
          </p:cNvPicPr>
          <p:nvPr/>
        </p:nvPicPr>
        <p:blipFill>
          <a:blip r:embed="rId2"/>
          <a:stretch>
            <a:fillRect/>
          </a:stretch>
        </p:blipFill>
        <p:spPr>
          <a:xfrm>
            <a:off x="9510650" y="5817787"/>
            <a:ext cx="1807464" cy="512115"/>
          </a:xfrm>
          <a:prstGeom prst="rect">
            <a:avLst/>
          </a:prstGeom>
        </p:spPr>
      </p:pic>
    </p:spTree>
    <p:extLst>
      <p:ext uri="{BB962C8B-B14F-4D97-AF65-F5344CB8AC3E}">
        <p14:creationId xmlns:p14="http://schemas.microsoft.com/office/powerpoint/2010/main" val="2873023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DFFED-3035-C550-7C87-DAC9B7EE7A3C}"/>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8" name="Rectangle 7">
            <a:extLst>
              <a:ext uri="{FF2B5EF4-FFF2-40B4-BE49-F238E27FC236}">
                <a16:creationId xmlns:a16="http://schemas.microsoft.com/office/drawing/2014/main" id="{D4844008-3664-D7EA-B359-7F3AFA30D99F}"/>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E51E3A6-5D3C-AF51-8A6C-5EE7F881149E}"/>
              </a:ext>
            </a:extLst>
          </p:cNvPr>
          <p:cNvSpPr txBox="1"/>
          <p:nvPr/>
        </p:nvSpPr>
        <p:spPr>
          <a:xfrm>
            <a:off x="2072182" y="241535"/>
            <a:ext cx="6357395" cy="1077218"/>
          </a:xfrm>
          <a:prstGeom prst="rect">
            <a:avLst/>
          </a:prstGeom>
          <a:noFill/>
        </p:spPr>
        <p:txBody>
          <a:bodyPr wrap="square">
            <a:spAutoFit/>
          </a:bodyPr>
          <a:lstStyle/>
          <a:p>
            <a:pPr algn="ctr"/>
            <a:r>
              <a:rPr lang="ru-RU" sz="3200" b="1" dirty="0">
                <a:solidFill>
                  <a:srgbClr val="045D77"/>
                </a:solidFill>
                <a:latin typeface="MyriadPro-Regular"/>
              </a:rPr>
              <a:t>Права людини </a:t>
            </a:r>
            <a:br>
              <a:rPr lang="ru-RU" sz="3200" b="1" dirty="0">
                <a:solidFill>
                  <a:srgbClr val="045D77"/>
                </a:solidFill>
                <a:latin typeface="MyriadPro-Regular"/>
              </a:rPr>
            </a:br>
            <a:r>
              <a:rPr lang="ru-RU" sz="3200" b="1" dirty="0">
                <a:solidFill>
                  <a:srgbClr val="045D77"/>
                </a:solidFill>
                <a:latin typeface="MyriadPro-Regular"/>
              </a:rPr>
              <a:t>Рада Європи та ЄС</a:t>
            </a:r>
            <a:endParaRPr lang="uk-UA" sz="3200" b="1" dirty="0">
              <a:solidFill>
                <a:srgbClr val="045D77"/>
              </a:solidFill>
              <a:latin typeface="MyriadPro-Regular"/>
            </a:endParaRPr>
          </a:p>
        </p:txBody>
      </p:sp>
      <p:sp>
        <p:nvSpPr>
          <p:cNvPr id="7" name="Объект 2">
            <a:extLst>
              <a:ext uri="{FF2B5EF4-FFF2-40B4-BE49-F238E27FC236}">
                <a16:creationId xmlns:a16="http://schemas.microsoft.com/office/drawing/2014/main" id="{B373C74B-1863-FA3F-EC7C-D2FFEE6F0655}"/>
              </a:ext>
            </a:extLst>
          </p:cNvPr>
          <p:cNvSpPr>
            <a:spLocks noGrp="1"/>
          </p:cNvSpPr>
          <p:nvPr>
            <p:ph idx="1"/>
          </p:nvPr>
        </p:nvSpPr>
        <p:spPr>
          <a:xfrm>
            <a:off x="689675" y="1318754"/>
            <a:ext cx="10812650" cy="4456404"/>
          </a:xfrm>
        </p:spPr>
        <p:txBody>
          <a:bodyPr>
            <a:normAutofit fontScale="92500" lnSpcReduction="20000"/>
          </a:bodyPr>
          <a:lstStyle/>
          <a:p>
            <a:pPr marL="0" indent="0">
              <a:buNone/>
            </a:pP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Єдиний європейський акт (1986) Преамбула: </a:t>
            </a:r>
            <a:endParaRPr lang="en-US" sz="1400" b="1" i="1" dirty="0">
              <a:solidFill>
                <a:srgbClr val="002060"/>
              </a:solidFill>
              <a:effectLst>
                <a:outerShdw blurRad="38100" dist="38100" dir="2700000" algn="tl">
                  <a:srgbClr val="000000">
                    <a:alpha val="43137"/>
                  </a:srgbClr>
                </a:outerShdw>
              </a:effectLst>
              <a:cs typeface="Times New Roman" panose="02020603050405020304" pitchFamily="18" charset="0"/>
            </a:endParaRPr>
          </a:p>
          <a:p>
            <a:pPr marL="0" indent="0">
              <a:buNone/>
            </a:pPr>
            <a:r>
              <a:rPr lang="ru-RU" sz="1400" dirty="0">
                <a:cs typeface="Times New Roman" panose="02020603050405020304" pitchFamily="18" charset="0"/>
              </a:rPr>
              <a:t>«... РІШУЧІ </a:t>
            </a:r>
            <a:r>
              <a:rPr lang="uk-UA" sz="1400" dirty="0">
                <a:cs typeface="Times New Roman" panose="02020603050405020304" pitchFamily="18" charset="0"/>
              </a:rPr>
              <a:t>співпрацювати для сприяння демократії на основі фундаментальних прав, визнаних у конституціях і законах держав-членів, у Конвенції про захист прав людини та основоположних свобод і Європейській соціальній хартії, зокрема свободи, рівності та соціальної справедливості</a:t>
            </a:r>
            <a:r>
              <a:rPr lang="ru-RU" sz="1400" dirty="0">
                <a:cs typeface="Times New Roman" panose="02020603050405020304" pitchFamily="18" charset="0"/>
              </a:rPr>
              <a:t>…».</a:t>
            </a:r>
            <a:endParaRPr lang="en-US" sz="1400" dirty="0">
              <a:cs typeface="Times New Roman" panose="02020603050405020304" pitchFamily="18" charset="0"/>
            </a:endParaRPr>
          </a:p>
          <a:p>
            <a:pPr marL="0" indent="0">
              <a:buNone/>
            </a:pP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Договір</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про </a:t>
            </a: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Європейський</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Союз</a:t>
            </a:r>
            <a:endParaRPr lang="en-US" sz="1400" b="1" i="1" dirty="0">
              <a:solidFill>
                <a:srgbClr val="002060"/>
              </a:solidFill>
              <a:effectLst>
                <a:outerShdw blurRad="38100" dist="38100" dir="2700000" algn="tl">
                  <a:srgbClr val="000000">
                    <a:alpha val="43137"/>
                  </a:srgbClr>
                </a:outerShdw>
              </a:effectLst>
              <a:cs typeface="Times New Roman" panose="02020603050405020304" pitchFamily="18" charset="0"/>
            </a:endParaRPr>
          </a:p>
          <a:p>
            <a:pPr marL="0" indent="0">
              <a:buNone/>
            </a:pP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Преамбула</a:t>
            </a:r>
            <a:r>
              <a:rPr lang="ru-RU" sz="1400" dirty="0">
                <a:cs typeface="Times New Roman" panose="02020603050405020304" pitchFamily="18" charset="0"/>
              </a:rPr>
              <a:t>: «… ПІДТВЕРДЖУЮЧИ свою </a:t>
            </a:r>
            <a:r>
              <a:rPr lang="ru-RU" sz="1400" dirty="0" err="1">
                <a:cs typeface="Times New Roman" panose="02020603050405020304" pitchFamily="18" charset="0"/>
              </a:rPr>
              <a:t>відданість</a:t>
            </a:r>
            <a:r>
              <a:rPr lang="ru-RU" sz="1400" dirty="0">
                <a:cs typeface="Times New Roman" panose="02020603050405020304" pitchFamily="18" charset="0"/>
              </a:rPr>
              <a:t> </a:t>
            </a:r>
            <a:r>
              <a:rPr lang="uk-UA" sz="1400" dirty="0">
                <a:cs typeface="Times New Roman" panose="02020603050405020304" pitchFamily="18" charset="0"/>
              </a:rPr>
              <a:t>основоположним соціальним правам, визначеним у Європейській соціальній хартії, підписаній у </a:t>
            </a:r>
            <a:r>
              <a:rPr lang="uk-UA" sz="1400" dirty="0" err="1">
                <a:cs typeface="Times New Roman" panose="02020603050405020304" pitchFamily="18" charset="0"/>
              </a:rPr>
              <a:t>Турині</a:t>
            </a:r>
            <a:r>
              <a:rPr lang="uk-UA" sz="1400" dirty="0">
                <a:cs typeface="Times New Roman" panose="02020603050405020304" pitchFamily="18" charset="0"/>
              </a:rPr>
              <a:t> 18 жовтня 1961 року, та у Хартії Співтовариства про основні соціальні права працівників </a:t>
            </a:r>
            <a:r>
              <a:rPr lang="ru-RU" sz="1400" dirty="0">
                <a:cs typeface="Times New Roman" panose="02020603050405020304" pitchFamily="18" charset="0"/>
              </a:rPr>
              <a:t>1989 року…»</a:t>
            </a:r>
            <a:endParaRPr lang="en-US" sz="1400" dirty="0">
              <a:cs typeface="Times New Roman" panose="02020603050405020304" pitchFamily="18" charset="0"/>
            </a:endParaRPr>
          </a:p>
          <a:p>
            <a:pPr marL="0" indent="0">
              <a:buNone/>
            </a:pP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Договір</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про </a:t>
            </a: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функціонування</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Європейського</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Союзу</a:t>
            </a:r>
            <a:endParaRPr lang="en-US" sz="1400" b="1" i="1" dirty="0">
              <a:solidFill>
                <a:srgbClr val="002060"/>
              </a:solidFill>
              <a:effectLst>
                <a:outerShdw blurRad="38100" dist="38100" dir="2700000" algn="tl">
                  <a:srgbClr val="000000">
                    <a:alpha val="43137"/>
                  </a:srgbClr>
                </a:outerShdw>
              </a:effectLst>
              <a:cs typeface="Times New Roman" panose="02020603050405020304" pitchFamily="18" charset="0"/>
            </a:endParaRPr>
          </a:p>
          <a:p>
            <a:pPr marL="0" indent="0">
              <a:buNone/>
            </a:pP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Стаття</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151</a:t>
            </a:r>
            <a:r>
              <a:rPr lang="en-US" sz="1400" b="1" i="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1400" dirty="0">
                <a:cs typeface="Times New Roman" panose="02020603050405020304" pitchFamily="18" charset="0"/>
              </a:rPr>
              <a:t>Союз та </a:t>
            </a:r>
            <a:r>
              <a:rPr lang="ru-RU" sz="1400" dirty="0" err="1">
                <a:cs typeface="Times New Roman" panose="02020603050405020304" pitchFamily="18" charset="0"/>
              </a:rPr>
              <a:t>держави</a:t>
            </a:r>
            <a:r>
              <a:rPr lang="ru-RU" sz="1400" dirty="0">
                <a:cs typeface="Times New Roman" panose="02020603050405020304" pitchFamily="18" charset="0"/>
              </a:rPr>
              <a:t>-члени, </a:t>
            </a:r>
            <a:r>
              <a:rPr lang="ru-RU" sz="1400" dirty="0" err="1">
                <a:cs typeface="Times New Roman" panose="02020603050405020304" pitchFamily="18" charset="0"/>
              </a:rPr>
              <a:t>маючи</a:t>
            </a:r>
            <a:r>
              <a:rPr lang="ru-RU" sz="1400" dirty="0">
                <a:cs typeface="Times New Roman" panose="02020603050405020304" pitchFamily="18" charset="0"/>
              </a:rPr>
              <a:t> на </a:t>
            </a:r>
            <a:r>
              <a:rPr lang="ru-RU" sz="1400" dirty="0" err="1">
                <a:cs typeface="Times New Roman" panose="02020603050405020304" pitchFamily="18" charset="0"/>
              </a:rPr>
              <a:t>увазі</a:t>
            </a:r>
            <a:r>
              <a:rPr lang="ru-RU" sz="1400" dirty="0">
                <a:cs typeface="Times New Roman" panose="02020603050405020304" pitchFamily="18" charset="0"/>
              </a:rPr>
              <a:t> </a:t>
            </a:r>
            <a:r>
              <a:rPr lang="ru-RU" sz="1400" dirty="0" err="1">
                <a:cs typeface="Times New Roman" panose="02020603050405020304" pitchFamily="18" charset="0"/>
              </a:rPr>
              <a:t>основні</a:t>
            </a:r>
            <a:r>
              <a:rPr lang="ru-RU" sz="1400" dirty="0">
                <a:cs typeface="Times New Roman" panose="02020603050405020304" pitchFamily="18" charset="0"/>
              </a:rPr>
              <a:t> </a:t>
            </a:r>
            <a:r>
              <a:rPr lang="ru-RU" sz="1400" dirty="0" err="1">
                <a:cs typeface="Times New Roman" panose="02020603050405020304" pitchFamily="18" charset="0"/>
              </a:rPr>
              <a:t>соціальні</a:t>
            </a:r>
            <a:r>
              <a:rPr lang="ru-RU" sz="1400" dirty="0">
                <a:cs typeface="Times New Roman" panose="02020603050405020304" pitchFamily="18" charset="0"/>
              </a:rPr>
              <a:t> права, </a:t>
            </a:r>
            <a:r>
              <a:rPr lang="ru-RU" sz="1400" dirty="0" err="1">
                <a:cs typeface="Times New Roman" panose="02020603050405020304" pitchFamily="18" charset="0"/>
              </a:rPr>
              <a:t>такі</a:t>
            </a:r>
            <a:r>
              <a:rPr lang="ru-RU" sz="1400" dirty="0">
                <a:cs typeface="Times New Roman" panose="02020603050405020304" pitchFamily="18" charset="0"/>
              </a:rPr>
              <a:t> як </a:t>
            </a:r>
            <a:r>
              <a:rPr lang="ru-RU" sz="1400" dirty="0" err="1">
                <a:cs typeface="Times New Roman" panose="02020603050405020304" pitchFamily="18" charset="0"/>
              </a:rPr>
              <a:t>ті</a:t>
            </a:r>
            <a:r>
              <a:rPr lang="ru-RU" sz="1400" dirty="0">
                <a:cs typeface="Times New Roman" panose="02020603050405020304" pitchFamily="18" charset="0"/>
              </a:rPr>
              <a:t>, </a:t>
            </a:r>
            <a:r>
              <a:rPr lang="ru-RU" sz="1400" dirty="0" err="1">
                <a:cs typeface="Times New Roman" panose="02020603050405020304" pitchFamily="18" charset="0"/>
              </a:rPr>
              <a:t>що</a:t>
            </a:r>
            <a:r>
              <a:rPr lang="ru-RU" sz="1400" dirty="0">
                <a:cs typeface="Times New Roman" panose="02020603050405020304" pitchFamily="18" charset="0"/>
              </a:rPr>
              <a:t> </a:t>
            </a:r>
            <a:r>
              <a:rPr lang="ru-RU" sz="1400" dirty="0" err="1">
                <a:cs typeface="Times New Roman" panose="02020603050405020304" pitchFamily="18" charset="0"/>
              </a:rPr>
              <a:t>викладені</a:t>
            </a:r>
            <a:r>
              <a:rPr lang="ru-RU" sz="1400" dirty="0">
                <a:cs typeface="Times New Roman" panose="02020603050405020304" pitchFamily="18" charset="0"/>
              </a:rPr>
              <a:t> в </a:t>
            </a:r>
            <a:r>
              <a:rPr lang="ru-RU" sz="1400" dirty="0" err="1">
                <a:cs typeface="Times New Roman" panose="02020603050405020304" pitchFamily="18" charset="0"/>
              </a:rPr>
              <a:t>Європейській</a:t>
            </a:r>
            <a:r>
              <a:rPr lang="ru-RU" sz="1400" dirty="0">
                <a:cs typeface="Times New Roman" panose="02020603050405020304" pitchFamily="18" charset="0"/>
              </a:rPr>
              <a:t> </a:t>
            </a:r>
            <a:r>
              <a:rPr lang="ru-RU" sz="1400" dirty="0" err="1">
                <a:cs typeface="Times New Roman" panose="02020603050405020304" pitchFamily="18" charset="0"/>
              </a:rPr>
              <a:t>соціальній</a:t>
            </a:r>
            <a:r>
              <a:rPr lang="ru-RU" sz="1400" dirty="0">
                <a:cs typeface="Times New Roman" panose="02020603050405020304" pitchFamily="18" charset="0"/>
              </a:rPr>
              <a:t> </a:t>
            </a:r>
            <a:r>
              <a:rPr lang="ru-RU" sz="1400" dirty="0" err="1">
                <a:cs typeface="Times New Roman" panose="02020603050405020304" pitchFamily="18" charset="0"/>
              </a:rPr>
              <a:t>хартії</a:t>
            </a:r>
            <a:r>
              <a:rPr lang="ru-RU" sz="1400" dirty="0">
                <a:cs typeface="Times New Roman" panose="02020603050405020304" pitchFamily="18" charset="0"/>
              </a:rPr>
              <a:t>, </a:t>
            </a:r>
            <a:r>
              <a:rPr lang="ru-RU" sz="1400" dirty="0" err="1">
                <a:cs typeface="Times New Roman" panose="02020603050405020304" pitchFamily="18" charset="0"/>
              </a:rPr>
              <a:t>підписаній</a:t>
            </a:r>
            <a:r>
              <a:rPr lang="ru-RU" sz="1400" dirty="0">
                <a:cs typeface="Times New Roman" panose="02020603050405020304" pitchFamily="18" charset="0"/>
              </a:rPr>
              <a:t> у </a:t>
            </a:r>
            <a:r>
              <a:rPr lang="ru-RU" sz="1400" dirty="0" err="1">
                <a:cs typeface="Times New Roman" panose="02020603050405020304" pitchFamily="18" charset="0"/>
              </a:rPr>
              <a:t>Турині</a:t>
            </a:r>
            <a:r>
              <a:rPr lang="ru-RU" sz="1400" dirty="0">
                <a:cs typeface="Times New Roman" panose="02020603050405020304" pitchFamily="18" charset="0"/>
              </a:rPr>
              <a:t> 18 </a:t>
            </a:r>
            <a:r>
              <a:rPr lang="ru-RU" sz="1400" dirty="0" err="1">
                <a:cs typeface="Times New Roman" panose="02020603050405020304" pitchFamily="18" charset="0"/>
              </a:rPr>
              <a:t>жовтня</a:t>
            </a:r>
            <a:r>
              <a:rPr lang="ru-RU" sz="1400" dirty="0">
                <a:cs typeface="Times New Roman" panose="02020603050405020304" pitchFamily="18" charset="0"/>
              </a:rPr>
              <a:t> 1961 року, та у </a:t>
            </a:r>
            <a:r>
              <a:rPr lang="ru-RU" sz="1400" dirty="0" err="1">
                <a:cs typeface="Times New Roman" panose="02020603050405020304" pitchFamily="18" charset="0"/>
              </a:rPr>
              <a:t>Хартії</a:t>
            </a:r>
            <a:r>
              <a:rPr lang="ru-RU" sz="1400" dirty="0">
                <a:cs typeface="Times New Roman" panose="02020603050405020304" pitchFamily="18" charset="0"/>
              </a:rPr>
              <a:t> </a:t>
            </a:r>
            <a:r>
              <a:rPr lang="uk-UA" sz="1400" dirty="0">
                <a:cs typeface="Times New Roman" panose="02020603050405020304" pitchFamily="18" charset="0"/>
              </a:rPr>
              <a:t>Співтовариства про основні соціальні права працівників 1989 року, мають за цілі сприяння зайнятості, покращення умов життя та праці, щоб забезпечити їх гармонізацію при збереженні покращення, належний соціальний захист, діалог між керівництвом та соціальними партнерами, розвиток людських ресурсів </a:t>
            </a:r>
            <a:r>
              <a:rPr lang="ru-RU" sz="1400" dirty="0">
                <a:cs typeface="Times New Roman" panose="02020603050405020304" pitchFamily="18" charset="0"/>
              </a:rPr>
              <a:t>з метою </a:t>
            </a:r>
            <a:r>
              <a:rPr lang="uk-UA" sz="1400" dirty="0">
                <a:cs typeface="Times New Roman" panose="02020603050405020304" pitchFamily="18" charset="0"/>
              </a:rPr>
              <a:t>досягнення тривалого високого рівня зайнятості та боротьбу з виключенням.</a:t>
            </a:r>
          </a:p>
          <a:p>
            <a:pPr marL="0" indent="0">
              <a:buNone/>
            </a:pP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Хартія</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a:t>
            </a:r>
            <a:r>
              <a:rPr lang="ru-RU" sz="1400" b="1" i="1" dirty="0" err="1">
                <a:solidFill>
                  <a:srgbClr val="002060"/>
                </a:solidFill>
                <a:effectLst>
                  <a:outerShdw blurRad="38100" dist="38100" dir="2700000" algn="tl">
                    <a:srgbClr val="000000">
                      <a:alpha val="43137"/>
                    </a:srgbClr>
                  </a:outerShdw>
                </a:effectLst>
                <a:cs typeface="Times New Roman" panose="02020603050405020304" pitchFamily="18" charset="0"/>
              </a:rPr>
              <a:t>основоположних</a:t>
            </a: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 прав ЄС</a:t>
            </a:r>
            <a:endParaRPr lang="en-US" sz="1400" b="1" i="1" dirty="0">
              <a:solidFill>
                <a:srgbClr val="002060"/>
              </a:solidFill>
              <a:effectLst>
                <a:outerShdw blurRad="38100" dist="38100" dir="2700000" algn="tl">
                  <a:srgbClr val="000000">
                    <a:alpha val="43137"/>
                  </a:srgbClr>
                </a:outerShdw>
              </a:effectLst>
              <a:cs typeface="Times New Roman" panose="02020603050405020304" pitchFamily="18" charset="0"/>
            </a:endParaRPr>
          </a:p>
          <a:p>
            <a:pPr marL="0" indent="0">
              <a:buNone/>
            </a:pPr>
            <a:r>
              <a:rPr lang="ru-RU" sz="1400" b="1" i="1" dirty="0">
                <a:solidFill>
                  <a:srgbClr val="002060"/>
                </a:solidFill>
                <a:effectLst>
                  <a:outerShdw blurRad="38100" dist="38100" dir="2700000" algn="tl">
                    <a:srgbClr val="000000">
                      <a:alpha val="43137"/>
                    </a:srgbClr>
                  </a:outerShdw>
                </a:effectLst>
                <a:cs typeface="Times New Roman" panose="02020603050405020304" pitchFamily="18" charset="0"/>
              </a:rPr>
              <a:t>Преамбула</a:t>
            </a:r>
            <a:r>
              <a:rPr lang="ru-RU" sz="1400" dirty="0">
                <a:cs typeface="Times New Roman" panose="02020603050405020304" pitchFamily="18" charset="0"/>
              </a:rPr>
              <a:t>…</a:t>
            </a:r>
            <a:r>
              <a:rPr lang="uk-UA" sz="1400" dirty="0">
                <a:cs typeface="Times New Roman" panose="02020603050405020304" pitchFamily="18" charset="0"/>
              </a:rPr>
              <a:t>Ця Хартія підтверджує, з належним урахуванням повноважень та завдань Союзу та принципу </a:t>
            </a:r>
            <a:r>
              <a:rPr lang="uk-UA" sz="1400" dirty="0" err="1">
                <a:cs typeface="Times New Roman" panose="02020603050405020304" pitchFamily="18" charset="0"/>
              </a:rPr>
              <a:t>субсидіарності</a:t>
            </a:r>
            <a:r>
              <a:rPr lang="uk-UA" sz="1400" dirty="0">
                <a:cs typeface="Times New Roman" panose="02020603050405020304" pitchFamily="18" charset="0"/>
              </a:rPr>
              <a:t>, права, що випливають, зокрема, з конституційних традицій та міжнародних зобов’язань, спільних для держав-членів, Європейської конвенції про захист прав людини та основоположних свобод, соціальних хартій, прийнятих </a:t>
            </a:r>
            <a:r>
              <a:rPr lang="ru-RU" sz="1400" dirty="0">
                <a:cs typeface="Times New Roman" panose="02020603050405020304" pitchFamily="18" charset="0"/>
              </a:rPr>
              <a:t>Союзом та Радою </a:t>
            </a:r>
            <a:r>
              <a:rPr lang="ru-RU" sz="1400" dirty="0" err="1">
                <a:cs typeface="Times New Roman" panose="02020603050405020304" pitchFamily="18" charset="0"/>
              </a:rPr>
              <a:t>Європи</a:t>
            </a:r>
            <a:endParaRPr lang="ru-RU" sz="1400" dirty="0">
              <a:cs typeface="Times New Roman" panose="02020603050405020304" pitchFamily="18" charset="0"/>
            </a:endParaRPr>
          </a:p>
          <a:p>
            <a:pPr marL="0" indent="0">
              <a:buNone/>
            </a:pPr>
            <a:r>
              <a:rPr lang="ru-RU" sz="1400" b="1" i="1" dirty="0" err="1">
                <a:cs typeface="Times New Roman" panose="02020603050405020304" pitchFamily="18" charset="0"/>
              </a:rPr>
              <a:t>Резолюція</a:t>
            </a:r>
            <a:r>
              <a:rPr lang="ru-RU" sz="1400" b="1" i="1" dirty="0">
                <a:cs typeface="Times New Roman" panose="02020603050405020304" pitchFamily="18" charset="0"/>
              </a:rPr>
              <a:t> </a:t>
            </a:r>
            <a:r>
              <a:rPr lang="ru-RU" sz="1400" b="1" i="1" dirty="0" err="1">
                <a:cs typeface="Times New Roman" panose="02020603050405020304" pitchFamily="18" charset="0"/>
              </a:rPr>
              <a:t>Європейського</a:t>
            </a:r>
            <a:r>
              <a:rPr lang="ru-RU" sz="1400" b="1" i="1" dirty="0">
                <a:cs typeface="Times New Roman" panose="02020603050405020304" pitchFamily="18" charset="0"/>
              </a:rPr>
              <a:t> Парламенту </a:t>
            </a:r>
            <a:r>
              <a:rPr lang="ru-RU" sz="1400" b="1" i="1" dirty="0" err="1">
                <a:cs typeface="Times New Roman" panose="02020603050405020304" pitchFamily="18" charset="0"/>
              </a:rPr>
              <a:t>від</a:t>
            </a:r>
            <a:r>
              <a:rPr lang="ru-RU" sz="1400" b="1" i="1" dirty="0">
                <a:cs typeface="Times New Roman" panose="02020603050405020304" pitchFamily="18" charset="0"/>
              </a:rPr>
              <a:t> 27 лютого 2014 року </a:t>
            </a:r>
            <a:r>
              <a:rPr lang="uk-UA" sz="1400" b="1" i="1" dirty="0">
                <a:cs typeface="Times New Roman" panose="02020603050405020304" pitchFamily="18" charset="0"/>
              </a:rPr>
              <a:t>щодо основоположних прав у Європейському Союзі</a:t>
            </a:r>
            <a:r>
              <a:rPr lang="ru-RU" sz="1400" b="1" i="1" dirty="0">
                <a:cs typeface="Times New Roman" panose="02020603050405020304" pitchFamily="18" charset="0"/>
              </a:rPr>
              <a:t>:</a:t>
            </a:r>
          </a:p>
          <a:p>
            <a:pPr marL="0" indent="0">
              <a:buNone/>
            </a:pPr>
            <a:r>
              <a:rPr lang="ru-RU" sz="1400" dirty="0">
                <a:cs typeface="Times New Roman" panose="02020603050405020304" pitchFamily="18" charset="0"/>
              </a:rPr>
              <a:t>…</a:t>
            </a:r>
            <a:r>
              <a:rPr lang="ru-RU" sz="1400" dirty="0" err="1">
                <a:cs typeface="Times New Roman" panose="02020603050405020304" pitchFamily="18" charset="0"/>
              </a:rPr>
              <a:t>Європейський</a:t>
            </a:r>
            <a:r>
              <a:rPr lang="ru-RU" sz="1400" dirty="0">
                <a:cs typeface="Times New Roman" panose="02020603050405020304" pitchFamily="18" charset="0"/>
              </a:rPr>
              <a:t> Парламент, … – </a:t>
            </a:r>
            <a:r>
              <a:rPr lang="uk-UA" sz="1400" dirty="0">
                <a:cs typeface="Times New Roman" panose="02020603050405020304" pitchFamily="18" charset="0"/>
              </a:rPr>
              <a:t>беручи до уваги Європейську соціальну хартію, переглянуту в 1996 році, та практику Європейського комітету з соціальних прав, … оскільки преамбула Договору про Європейський Союз, статті 8, 9, 10, 19 та 21 Хартії основоположних прав ЄС та прецедентне право, встановлене Судом ЄС, визнають важливість основоположних соціальних прав …чітко даючи зрозуміти, що ЄС повинен гарантувати основоположні права та свободи, такі як права на профспілки, право на страйк та право на об’єднання, зібрання тощо, як це визначено в Європейській соціальній хартії, і оскільки стаття 151 Договору про функціонування Європейського Союзу містить чітке посилання на основоположні соціальні права, такі як ті, що викладені в Європейській соціальній </a:t>
            </a:r>
            <a:r>
              <a:rPr lang="ru-RU" sz="1400" dirty="0">
                <a:cs typeface="Times New Roman" panose="02020603050405020304" pitchFamily="18" charset="0"/>
              </a:rPr>
              <a:t>хартії…</a:t>
            </a:r>
          </a:p>
        </p:txBody>
      </p:sp>
      <p:pic>
        <p:nvPicPr>
          <p:cNvPr id="2" name="Picture 1">
            <a:extLst>
              <a:ext uri="{FF2B5EF4-FFF2-40B4-BE49-F238E27FC236}">
                <a16:creationId xmlns:a16="http://schemas.microsoft.com/office/drawing/2014/main" id="{36B7F876-01D3-0B8E-49EE-E0BA8069C067}"/>
              </a:ext>
            </a:extLst>
          </p:cNvPr>
          <p:cNvPicPr>
            <a:picLocks noChangeAspect="1"/>
          </p:cNvPicPr>
          <p:nvPr/>
        </p:nvPicPr>
        <p:blipFill>
          <a:blip r:embed="rId2"/>
          <a:stretch>
            <a:fillRect/>
          </a:stretch>
        </p:blipFill>
        <p:spPr>
          <a:xfrm>
            <a:off x="9510650" y="5817787"/>
            <a:ext cx="1807464" cy="512115"/>
          </a:xfrm>
          <a:prstGeom prst="rect">
            <a:avLst/>
          </a:prstGeom>
        </p:spPr>
      </p:pic>
    </p:spTree>
    <p:extLst>
      <p:ext uri="{BB962C8B-B14F-4D97-AF65-F5344CB8AC3E}">
        <p14:creationId xmlns:p14="http://schemas.microsoft.com/office/powerpoint/2010/main" val="1545431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DFFED-3035-C550-7C87-DAC9B7EE7A3C}"/>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8" name="Rectangle 7">
            <a:extLst>
              <a:ext uri="{FF2B5EF4-FFF2-40B4-BE49-F238E27FC236}">
                <a16:creationId xmlns:a16="http://schemas.microsoft.com/office/drawing/2014/main" id="{D4844008-3664-D7EA-B359-7F3AFA30D99F}"/>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995FA1C9-4195-97F1-4411-108A0CBBF0D1}"/>
              </a:ext>
            </a:extLst>
          </p:cNvPr>
          <p:cNvSpPr/>
          <p:nvPr/>
        </p:nvSpPr>
        <p:spPr>
          <a:xfrm>
            <a:off x="0" y="5483817"/>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24" name="Rectangle 23">
            <a:extLst>
              <a:ext uri="{FF2B5EF4-FFF2-40B4-BE49-F238E27FC236}">
                <a16:creationId xmlns:a16="http://schemas.microsoft.com/office/drawing/2014/main" id="{5A51F231-AD9F-1F98-B819-E5C78693F3B6}"/>
              </a:ext>
            </a:extLst>
          </p:cNvPr>
          <p:cNvSpPr/>
          <p:nvPr/>
        </p:nvSpPr>
        <p:spPr>
          <a:xfrm>
            <a:off x="0" y="4109633"/>
            <a:ext cx="1379350" cy="1374183"/>
          </a:xfrm>
          <a:prstGeom prst="rect">
            <a:avLst/>
          </a:prstGeom>
          <a:solidFill>
            <a:srgbClr val="70D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sp>
        <p:nvSpPr>
          <p:cNvPr id="4" name="TextBox 3">
            <a:extLst>
              <a:ext uri="{FF2B5EF4-FFF2-40B4-BE49-F238E27FC236}">
                <a16:creationId xmlns:a16="http://schemas.microsoft.com/office/drawing/2014/main" id="{6E51E3A6-5D3C-AF51-8A6C-5EE7F881149E}"/>
              </a:ext>
            </a:extLst>
          </p:cNvPr>
          <p:cNvSpPr txBox="1"/>
          <p:nvPr/>
        </p:nvSpPr>
        <p:spPr>
          <a:xfrm>
            <a:off x="293465" y="497020"/>
            <a:ext cx="8543228" cy="584775"/>
          </a:xfrm>
          <a:prstGeom prst="rect">
            <a:avLst/>
          </a:prstGeom>
          <a:noFill/>
        </p:spPr>
        <p:txBody>
          <a:bodyPr wrap="square">
            <a:spAutoFit/>
          </a:bodyPr>
          <a:lstStyle/>
          <a:p>
            <a:pPr algn="ctr"/>
            <a:r>
              <a:rPr lang="ru-RU" sz="3200" b="1" dirty="0">
                <a:solidFill>
                  <a:srgbClr val="045D77"/>
                </a:solidFill>
              </a:rPr>
              <a:t>Висновки</a:t>
            </a:r>
          </a:p>
        </p:txBody>
      </p:sp>
      <p:sp>
        <p:nvSpPr>
          <p:cNvPr id="2" name="Объект 8">
            <a:extLst>
              <a:ext uri="{FF2B5EF4-FFF2-40B4-BE49-F238E27FC236}">
                <a16:creationId xmlns:a16="http://schemas.microsoft.com/office/drawing/2014/main" id="{2038BAAE-E541-3242-D7B6-9688C20DE079}"/>
              </a:ext>
            </a:extLst>
          </p:cNvPr>
          <p:cNvSpPr>
            <a:spLocks noGrp="1"/>
          </p:cNvSpPr>
          <p:nvPr>
            <p:ph idx="1"/>
          </p:nvPr>
        </p:nvSpPr>
        <p:spPr>
          <a:xfrm>
            <a:off x="1513607" y="1386215"/>
            <a:ext cx="10515600" cy="4939316"/>
          </a:xfrm>
        </p:spPr>
        <p:txBody>
          <a:bodyPr>
            <a:normAutofit/>
          </a:bodyPr>
          <a:lstStyle/>
          <a:p>
            <a:pPr>
              <a:buFont typeface="Wingdings" panose="05000000000000000000" pitchFamily="2" charset="2"/>
              <a:buChar char="q"/>
            </a:pPr>
            <a:r>
              <a:rPr lang="uk-UA" sz="2000" b="1" dirty="0">
                <a:solidFill>
                  <a:srgbClr val="002060"/>
                </a:solidFill>
              </a:rPr>
              <a:t>Законодавство ЄС у сфері рівності, недискримінації та захисту прав осіб з інвалідністю та стандарти Ради Європи </a:t>
            </a:r>
          </a:p>
          <a:p>
            <a:pPr>
              <a:buFont typeface="Wingdings" panose="05000000000000000000" pitchFamily="2" charset="2"/>
              <a:buChar char="q"/>
            </a:pPr>
            <a:r>
              <a:rPr lang="ru-RU" sz="2000" b="1" dirty="0">
                <a:solidFill>
                  <a:srgbClr val="002060"/>
                </a:solidFill>
              </a:rPr>
              <a:t>Стратегія захисту прав людей з інвалідністю 2021-2030 ЄС та Європейська соціальна хартія: </a:t>
            </a:r>
            <a:endParaRPr lang="en-GB" sz="2000" b="1" dirty="0">
              <a:solidFill>
                <a:srgbClr val="002060"/>
              </a:solidFill>
            </a:endParaRPr>
          </a:p>
          <a:p>
            <a:pPr marL="0" indent="0">
              <a:buNone/>
            </a:pPr>
            <a:r>
              <a:rPr lang="ru-RU" sz="2000" dirty="0">
                <a:solidFill>
                  <a:srgbClr val="002060"/>
                </a:solidFill>
                <a:cs typeface="Times New Roman" panose="02020603050405020304" pitchFamily="18" charset="0"/>
              </a:rPr>
              <a:t>доступність, безбар’єрність, </a:t>
            </a:r>
            <a:r>
              <a:rPr lang="uk-UA" sz="2000" u="none" strike="noStrike" baseline="0" dirty="0">
                <a:solidFill>
                  <a:srgbClr val="002060"/>
                </a:solidFill>
                <a:cs typeface="Times New Roman" panose="02020603050405020304" pitchFamily="18" charset="0"/>
              </a:rPr>
              <a:t>всебічна соціальна інтеграція, участь у житті суспільства, участь у політичному житті, </a:t>
            </a:r>
            <a:r>
              <a:rPr lang="ru-RU" sz="2000" u="none" strike="noStrike" baseline="0" dirty="0">
                <a:solidFill>
                  <a:srgbClr val="002060"/>
                </a:solidFill>
                <a:cs typeface="Times New Roman" panose="02020603050405020304" pitchFamily="18" charset="0"/>
              </a:rPr>
              <a:t>забезпечення права осіб з інвалідністю на самостійне життя у суспільстві, деінституціоналізація, ефективний доступ до ринку праці, забезпечення гідного рівня життя, </a:t>
            </a:r>
            <a:r>
              <a:rPr lang="ru-RU" sz="2000" dirty="0">
                <a:solidFill>
                  <a:srgbClr val="002060"/>
                </a:solidFill>
                <a:cs typeface="Times New Roman" panose="02020603050405020304" pitchFamily="18" charset="0"/>
              </a:rPr>
              <a:t>р</a:t>
            </a:r>
            <a:r>
              <a:rPr lang="ru-RU" sz="2000" u="none" strike="noStrike" baseline="0" dirty="0">
                <a:solidFill>
                  <a:srgbClr val="002060"/>
                </a:solidFill>
                <a:cs typeface="Times New Roman" panose="02020603050405020304" pitchFamily="18" charset="0"/>
              </a:rPr>
              <a:t>івний доступ до соціального захисту, охорони здоров’я, право на належне житло, інклюзивна та доступна освіта, доступ до правосудд</a:t>
            </a:r>
            <a:r>
              <a:rPr lang="uk-UA" sz="2000" dirty="0">
                <a:solidFill>
                  <a:srgbClr val="002060"/>
                </a:solidFill>
                <a:cs typeface="Times New Roman" panose="02020603050405020304" pitchFamily="18" charset="0"/>
              </a:rPr>
              <a:t>я тощо.</a:t>
            </a:r>
          </a:p>
          <a:p>
            <a:pPr>
              <a:buFont typeface="Wingdings" panose="05000000000000000000" pitchFamily="2" charset="2"/>
              <a:buChar char="q"/>
            </a:pPr>
            <a:r>
              <a:rPr lang="en-US" sz="2000" b="1" dirty="0">
                <a:solidFill>
                  <a:srgbClr val="002060"/>
                </a:solidFill>
              </a:rPr>
              <a:t> </a:t>
            </a:r>
            <a:r>
              <a:rPr lang="uk-UA" sz="2000" b="1" dirty="0">
                <a:solidFill>
                  <a:srgbClr val="002060"/>
                </a:solidFill>
              </a:rPr>
              <a:t>Належне виконання Україною взятих зобов’язань за Європейською соціальною хартією як важливий крок на шляху ефективної імплементації стандартів ЄС </a:t>
            </a:r>
          </a:p>
          <a:p>
            <a:pPr>
              <a:buFont typeface="Wingdings" panose="05000000000000000000" pitchFamily="2" charset="2"/>
              <a:buChar char="q"/>
            </a:pPr>
            <a:r>
              <a:rPr lang="uk-UA" sz="2000" b="1" dirty="0">
                <a:solidFill>
                  <a:srgbClr val="002060"/>
                </a:solidFill>
              </a:rPr>
              <a:t> Стандарти Ради Європи у сфері захисту прав людини, зокрема захисту прав осіб з інвалідністю, та адаптація законодавства України до а</a:t>
            </a:r>
            <a:r>
              <a:rPr lang="en-US" sz="2000" b="1" dirty="0" err="1">
                <a:solidFill>
                  <a:srgbClr val="002060"/>
                </a:solidFill>
              </a:rPr>
              <a:t>cquis</a:t>
            </a:r>
            <a:r>
              <a:rPr lang="en-US" sz="2000" b="1" dirty="0">
                <a:solidFill>
                  <a:srgbClr val="002060"/>
                </a:solidFill>
              </a:rPr>
              <a:t> </a:t>
            </a:r>
            <a:r>
              <a:rPr lang="uk-UA" sz="2000" b="1" dirty="0">
                <a:solidFill>
                  <a:srgbClr val="002060"/>
                </a:solidFill>
              </a:rPr>
              <a:t>ЄС</a:t>
            </a:r>
          </a:p>
          <a:p>
            <a:pPr>
              <a:buFont typeface="Wingdings" panose="05000000000000000000" pitchFamily="2" charset="2"/>
              <a:buChar char="q"/>
            </a:pPr>
            <a:endParaRPr lang="uk-UA" b="1" i="1" dirty="0">
              <a:solidFill>
                <a:srgbClr val="002060"/>
              </a:solidFill>
            </a:endParaRPr>
          </a:p>
          <a:p>
            <a:pPr marL="0" indent="0">
              <a:buNone/>
            </a:pPr>
            <a:endParaRPr lang="uk-UA" b="1" i="1" dirty="0">
              <a:solidFill>
                <a:srgbClr val="C00000"/>
              </a:solidFill>
            </a:endParaRPr>
          </a:p>
        </p:txBody>
      </p:sp>
      <p:pic>
        <p:nvPicPr>
          <p:cNvPr id="3" name="Picture 2">
            <a:extLst>
              <a:ext uri="{FF2B5EF4-FFF2-40B4-BE49-F238E27FC236}">
                <a16:creationId xmlns:a16="http://schemas.microsoft.com/office/drawing/2014/main" id="{A2B5299D-6AE8-43EB-6766-50FDF2C47DDC}"/>
              </a:ext>
            </a:extLst>
          </p:cNvPr>
          <p:cNvPicPr>
            <a:picLocks noChangeAspect="1"/>
          </p:cNvPicPr>
          <p:nvPr/>
        </p:nvPicPr>
        <p:blipFill>
          <a:blip r:embed="rId3"/>
          <a:stretch>
            <a:fillRect/>
          </a:stretch>
        </p:blipFill>
        <p:spPr>
          <a:xfrm>
            <a:off x="9510650" y="5817787"/>
            <a:ext cx="1807464" cy="512115"/>
          </a:xfrm>
          <a:prstGeom prst="rect">
            <a:avLst/>
          </a:prstGeom>
        </p:spPr>
      </p:pic>
    </p:spTree>
    <p:extLst>
      <p:ext uri="{BB962C8B-B14F-4D97-AF65-F5344CB8AC3E}">
        <p14:creationId xmlns:p14="http://schemas.microsoft.com/office/powerpoint/2010/main" val="3367472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AF8C46-B271-728C-97F5-3B1081461F98}"/>
              </a:ext>
            </a:extLst>
          </p:cNvPr>
          <p:cNvSpPr/>
          <p:nvPr/>
        </p:nvSpPr>
        <p:spPr>
          <a:xfrm>
            <a:off x="0" y="0"/>
            <a:ext cx="12192000" cy="6858000"/>
          </a:xfrm>
          <a:prstGeom prst="rect">
            <a:avLst/>
          </a:prstGeom>
          <a:solidFill>
            <a:srgbClr val="045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solidFill>
                  <a:schemeClr val="bg1"/>
                </a:solidFill>
              </a:rPr>
              <a:t>Дякую за Вашу увагу!</a:t>
            </a:r>
            <a:endParaRPr lang="en-UA" sz="5400" dirty="0">
              <a:solidFill>
                <a:schemeClr val="bg1"/>
              </a:solidFill>
            </a:endParaRPr>
          </a:p>
        </p:txBody>
      </p:sp>
      <p:pic>
        <p:nvPicPr>
          <p:cNvPr id="3" name="Picture 2">
            <a:extLst>
              <a:ext uri="{FF2B5EF4-FFF2-40B4-BE49-F238E27FC236}">
                <a16:creationId xmlns:a16="http://schemas.microsoft.com/office/drawing/2014/main" id="{53628708-4BD1-C01F-A5C3-BED9AA24C099}"/>
              </a:ext>
            </a:extLst>
          </p:cNvPr>
          <p:cNvPicPr>
            <a:picLocks noChangeAspect="1"/>
          </p:cNvPicPr>
          <p:nvPr/>
        </p:nvPicPr>
        <p:blipFill>
          <a:blip r:embed="rId3"/>
          <a:stretch>
            <a:fillRect/>
          </a:stretch>
        </p:blipFill>
        <p:spPr>
          <a:xfrm>
            <a:off x="4284434" y="5515574"/>
            <a:ext cx="3294358" cy="916691"/>
          </a:xfrm>
          <a:prstGeom prst="rect">
            <a:avLst/>
          </a:prstGeom>
        </p:spPr>
      </p:pic>
      <p:sp>
        <p:nvSpPr>
          <p:cNvPr id="4" name="TextBox 3">
            <a:extLst>
              <a:ext uri="{FF2B5EF4-FFF2-40B4-BE49-F238E27FC236}">
                <a16:creationId xmlns:a16="http://schemas.microsoft.com/office/drawing/2014/main" id="{D0FFE2F7-059E-891E-6F9F-D20EA5D54380}"/>
              </a:ext>
            </a:extLst>
          </p:cNvPr>
          <p:cNvSpPr txBox="1"/>
          <p:nvPr/>
        </p:nvSpPr>
        <p:spPr>
          <a:xfrm>
            <a:off x="452062" y="1534134"/>
            <a:ext cx="11647469" cy="958339"/>
          </a:xfrm>
          <a:prstGeom prst="rect">
            <a:avLst/>
          </a:prstGeom>
          <a:noFill/>
        </p:spPr>
        <p:txBody>
          <a:bodyPr wrap="square" rtlCol="0">
            <a:spAutoFit/>
          </a:bodyPr>
          <a:lstStyle/>
          <a:p>
            <a:pPr>
              <a:lnSpc>
                <a:spcPct val="150000"/>
              </a:lnSpc>
            </a:pPr>
            <a:endParaRPr lang="uk-UA" sz="2000" b="1" dirty="0">
              <a:solidFill>
                <a:schemeClr val="bg1"/>
              </a:solidFill>
              <a:latin typeface="Myriad Pro Light" panose="020B0403030403020204" pitchFamily="34" charset="0"/>
            </a:endParaRPr>
          </a:p>
          <a:p>
            <a:pPr algn="ctr">
              <a:lnSpc>
                <a:spcPct val="150000"/>
              </a:lnSpc>
            </a:pPr>
            <a:endParaRPr lang="en-US" sz="2000" dirty="0">
              <a:solidFill>
                <a:schemeClr val="bg1"/>
              </a:solidFill>
              <a:latin typeface="Myriad Pro Light" panose="020B0403030403020204" pitchFamily="34" charset="0"/>
            </a:endParaRPr>
          </a:p>
        </p:txBody>
      </p:sp>
    </p:spTree>
    <p:extLst>
      <p:ext uri="{BB962C8B-B14F-4D97-AF65-F5344CB8AC3E}">
        <p14:creationId xmlns:p14="http://schemas.microsoft.com/office/powerpoint/2010/main" val="25991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443F46D-1818-3158-ACD8-93EF988BAB58}"/>
              </a:ext>
            </a:extLst>
          </p:cNvPr>
          <p:cNvSpPr txBox="1"/>
          <p:nvPr/>
        </p:nvSpPr>
        <p:spPr>
          <a:xfrm>
            <a:off x="334330" y="148483"/>
            <a:ext cx="7274784" cy="1077218"/>
          </a:xfrm>
          <a:prstGeom prst="rect">
            <a:avLst/>
          </a:prstGeom>
          <a:noFill/>
        </p:spPr>
        <p:txBody>
          <a:bodyPr wrap="square">
            <a:spAutoFit/>
          </a:bodyPr>
          <a:lstStyle/>
          <a:p>
            <a:r>
              <a:rPr lang="ru-RU" sz="3200" b="1" dirty="0">
                <a:solidFill>
                  <a:srgbClr val="045D77"/>
                </a:solidFill>
              </a:rPr>
              <a:t>Документи Ради Європи </a:t>
            </a:r>
          </a:p>
          <a:p>
            <a:pPr algn="ctr"/>
            <a:r>
              <a:rPr lang="ru-RU" sz="3200" b="1" dirty="0">
                <a:solidFill>
                  <a:srgbClr val="045D77"/>
                </a:solidFill>
              </a:rPr>
              <a:t>у сфері захисту прав осіб з інвалідністю</a:t>
            </a:r>
            <a:endParaRPr lang="uk-UA" sz="3200" b="1" dirty="0">
              <a:solidFill>
                <a:srgbClr val="045D77"/>
              </a:solidFill>
            </a:endParaRPr>
          </a:p>
        </p:txBody>
      </p:sp>
      <p:sp>
        <p:nvSpPr>
          <p:cNvPr id="3" name="TextBox 2">
            <a:extLst>
              <a:ext uri="{FF2B5EF4-FFF2-40B4-BE49-F238E27FC236}">
                <a16:creationId xmlns:a16="http://schemas.microsoft.com/office/drawing/2014/main" id="{BE509C7E-AC12-8818-442A-C2F46D8CAB7B}"/>
              </a:ext>
            </a:extLst>
          </p:cNvPr>
          <p:cNvSpPr txBox="1"/>
          <p:nvPr/>
        </p:nvSpPr>
        <p:spPr>
          <a:xfrm>
            <a:off x="334330" y="1374183"/>
            <a:ext cx="11640346" cy="4555093"/>
          </a:xfrm>
          <a:prstGeom prst="rect">
            <a:avLst/>
          </a:prstGeom>
          <a:noFill/>
        </p:spPr>
        <p:txBody>
          <a:bodyPr wrap="square">
            <a:spAutoFit/>
          </a:bodyPr>
          <a:lstStyle/>
          <a:p>
            <a:pPr>
              <a:buFont typeface="Wingdings" panose="05000000000000000000" pitchFamily="2" charset="2"/>
              <a:buChar char="ü"/>
            </a:pPr>
            <a:r>
              <a:rPr lang="uk-UA" sz="1600" dirty="0">
                <a:solidFill>
                  <a:srgbClr val="0070C0"/>
                </a:solidFill>
              </a:rPr>
              <a:t>Рекомендація Комітету Міністрів Ради Європи (92)6 про послідовну політику стосовно осіб з інвалідністю</a:t>
            </a:r>
          </a:p>
          <a:p>
            <a:pPr>
              <a:buFont typeface="Wingdings" panose="05000000000000000000" pitchFamily="2" charset="2"/>
              <a:buChar char="ü"/>
            </a:pPr>
            <a:r>
              <a:rPr lang="uk-UA" sz="1600" dirty="0">
                <a:solidFill>
                  <a:srgbClr val="0070C0"/>
                </a:solidFill>
              </a:rPr>
              <a:t>Стратегія Ради Європи про права осіб з інвалідністю на 2017 – 2023 рр. (Права людини – реальність для всіх)</a:t>
            </a:r>
          </a:p>
          <a:p>
            <a:pPr>
              <a:buFont typeface="Wingdings" panose="05000000000000000000" pitchFamily="2" charset="2"/>
              <a:buChar char="ü"/>
            </a:pPr>
            <a:r>
              <a:rPr lang="uk-UA" sz="1600" dirty="0"/>
              <a:t>Рекомендація Комітету Міністрів Ради Європи (2009)6 державам-учасницям з питань старіння та інвалідності у 21 столітті: стійкі рамки, що дозволять підвищити якість життя в інклюзивному суспільстві</a:t>
            </a:r>
          </a:p>
          <a:p>
            <a:pPr>
              <a:buFont typeface="Wingdings" panose="05000000000000000000" pitchFamily="2" charset="2"/>
              <a:buChar char="ü"/>
            </a:pPr>
            <a:r>
              <a:rPr lang="uk-UA" sz="1600" dirty="0"/>
              <a:t>Рекомендація Комітету Міністрів Ради Європи (2009)8 </a:t>
            </a:r>
            <a:r>
              <a:rPr lang="ru-RU" sz="1600" dirty="0"/>
              <a:t>державам-учасницям щодо досягнення повної участі за допомогою універсально</a:t>
            </a:r>
            <a:r>
              <a:rPr lang="uk-UA" sz="1600" dirty="0"/>
              <a:t>го дизайну</a:t>
            </a:r>
            <a:endParaRPr lang="ru-RU" sz="1600" dirty="0"/>
          </a:p>
          <a:p>
            <a:pPr>
              <a:buFont typeface="Wingdings" panose="05000000000000000000" pitchFamily="2" charset="2"/>
              <a:buChar char="ü"/>
            </a:pPr>
            <a:r>
              <a:rPr lang="uk-UA" sz="1600" dirty="0"/>
              <a:t>Рекомендація Комітету Міністрів Ради Європи (2010) 2 </a:t>
            </a:r>
            <a:r>
              <a:rPr lang="ru-RU" sz="1600" dirty="0"/>
              <a:t>державам-учасницям щодо деінституціоналізації та проживання дітей з інвалідністю у громаді</a:t>
            </a:r>
          </a:p>
          <a:p>
            <a:pPr>
              <a:buFont typeface="Wingdings" panose="05000000000000000000" pitchFamily="2" charset="2"/>
              <a:buChar char="ü"/>
            </a:pPr>
            <a:r>
              <a:rPr lang="ru-RU" sz="1600" dirty="0"/>
              <a:t>Рекомендація </a:t>
            </a:r>
            <a:r>
              <a:rPr lang="uk-UA" sz="1600" dirty="0"/>
              <a:t>Комітету Міністрів Ради Європи (2006) План дій Ради Європи щодо сприяння правам та повноцінній участі людей з інвалідністю в суспільстві: покращення якості життя людей з інвалідністю в Європі 2006-2015</a:t>
            </a:r>
          </a:p>
          <a:p>
            <a:pPr>
              <a:buFont typeface="Wingdings" panose="05000000000000000000" pitchFamily="2" charset="2"/>
              <a:buChar char="ü"/>
            </a:pPr>
            <a:r>
              <a:rPr lang="uk-UA" sz="1600" dirty="0">
                <a:solidFill>
                  <a:srgbClr val="0070C0"/>
                </a:solidFill>
              </a:rPr>
              <a:t>Часткова угода у сфері соціальних питань та громадського здоров’я </a:t>
            </a:r>
            <a:r>
              <a:rPr lang="uk-UA" sz="1600" dirty="0"/>
              <a:t>(Рекомендації та керівні настанови щодо сприяння проживанню в громаді дітей з інвалідністю та </a:t>
            </a:r>
            <a:r>
              <a:rPr lang="uk-UA" sz="1600" dirty="0" err="1"/>
              <a:t>деінституціалізації</a:t>
            </a:r>
            <a:r>
              <a:rPr lang="uk-UA" sz="1600" dirty="0"/>
              <a:t>, а також допомозі сім'ям доглядати за дитиною з інвалідністю вдома…) </a:t>
            </a:r>
          </a:p>
          <a:p>
            <a:pPr>
              <a:buFont typeface="Wingdings" panose="05000000000000000000" pitchFamily="2" charset="2"/>
              <a:buChar char="ü"/>
            </a:pPr>
            <a:r>
              <a:rPr lang="uk-UA" sz="1600" dirty="0"/>
              <a:t>Рекомендація 1185 (1992) Парламентської Асамблеї Ради Європи щодо політики реабілітації осіб з інвалідністю</a:t>
            </a:r>
          </a:p>
          <a:p>
            <a:pPr>
              <a:buFont typeface="Wingdings" panose="05000000000000000000" pitchFamily="2" charset="2"/>
              <a:buChar char="ü"/>
            </a:pPr>
            <a:r>
              <a:rPr lang="uk-UA" dirty="0"/>
              <a:t>…..</a:t>
            </a:r>
          </a:p>
          <a:p>
            <a:pPr marL="342900" indent="-342900">
              <a:buFont typeface="Wingdings" panose="05000000000000000000" pitchFamily="2" charset="2"/>
              <a:buChar char="ü"/>
            </a:pPr>
            <a:r>
              <a:rPr lang="uk-UA" sz="2400" b="1" dirty="0">
                <a:solidFill>
                  <a:srgbClr val="C00000"/>
                </a:solidFill>
              </a:rPr>
              <a:t>Європейська конвенція про захист прав людини та основоположних свобод</a:t>
            </a:r>
            <a:endParaRPr lang="en-GB" sz="2400" b="1" dirty="0">
              <a:solidFill>
                <a:srgbClr val="C00000"/>
              </a:solidFill>
            </a:endParaRPr>
          </a:p>
          <a:p>
            <a:pPr marL="342900" indent="-342900">
              <a:buFont typeface="Wingdings" panose="05000000000000000000" pitchFamily="2" charset="2"/>
              <a:buChar char="ü"/>
            </a:pPr>
            <a:r>
              <a:rPr lang="uk-UA" sz="2400" b="1" dirty="0">
                <a:solidFill>
                  <a:srgbClr val="C00000"/>
                </a:solidFill>
              </a:rPr>
              <a:t>Європейська соціальна хартія</a:t>
            </a:r>
          </a:p>
        </p:txBody>
      </p:sp>
      <p:sp>
        <p:nvSpPr>
          <p:cNvPr id="4" name="Rectangle 3">
            <a:extLst>
              <a:ext uri="{FF2B5EF4-FFF2-40B4-BE49-F238E27FC236}">
                <a16:creationId xmlns:a16="http://schemas.microsoft.com/office/drawing/2014/main" id="{F48BC43D-EA3D-99CF-88E1-42075CAE88D6}"/>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5" name="Rectangle 4">
            <a:extLst>
              <a:ext uri="{FF2B5EF4-FFF2-40B4-BE49-F238E27FC236}">
                <a16:creationId xmlns:a16="http://schemas.microsoft.com/office/drawing/2014/main" id="{0F873FAC-99C2-2BC5-0E6C-0F14A3D304D7}"/>
              </a:ext>
            </a:extLst>
          </p:cNvPr>
          <p:cNvSpPr/>
          <p:nvPr/>
        </p:nvSpPr>
        <p:spPr>
          <a:xfrm>
            <a:off x="8053949" y="0"/>
            <a:ext cx="1379350" cy="1374183"/>
          </a:xfrm>
          <a:prstGeom prst="rect">
            <a:avLst/>
          </a:prstGeom>
          <a:solidFill>
            <a:srgbClr val="9E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pic>
        <p:nvPicPr>
          <p:cNvPr id="6" name="Picture 5">
            <a:extLst>
              <a:ext uri="{FF2B5EF4-FFF2-40B4-BE49-F238E27FC236}">
                <a16:creationId xmlns:a16="http://schemas.microsoft.com/office/drawing/2014/main" id="{9CCCF5AA-7642-B049-1E0B-4A1EFD7AB871}"/>
              </a:ext>
            </a:extLst>
          </p:cNvPr>
          <p:cNvPicPr>
            <a:picLocks noChangeAspect="1"/>
          </p:cNvPicPr>
          <p:nvPr/>
        </p:nvPicPr>
        <p:blipFill>
          <a:blip r:embed="rId2"/>
          <a:stretch>
            <a:fillRect/>
          </a:stretch>
        </p:blipFill>
        <p:spPr>
          <a:xfrm>
            <a:off x="9694861" y="6064567"/>
            <a:ext cx="1807464" cy="512115"/>
          </a:xfrm>
          <a:prstGeom prst="rect">
            <a:avLst/>
          </a:prstGeom>
        </p:spPr>
      </p:pic>
    </p:spTree>
    <p:extLst>
      <p:ext uri="{BB962C8B-B14F-4D97-AF65-F5344CB8AC3E}">
        <p14:creationId xmlns:p14="http://schemas.microsoft.com/office/powerpoint/2010/main" val="2656016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DFFED-3035-C550-7C87-DAC9B7EE7A3C}"/>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6" name="Rectangle 5">
            <a:extLst>
              <a:ext uri="{FF2B5EF4-FFF2-40B4-BE49-F238E27FC236}">
                <a16:creationId xmlns:a16="http://schemas.microsoft.com/office/drawing/2014/main" id="{D5C5EC10-ECFD-5B50-42CB-B895E2FDF7CE}"/>
              </a:ext>
            </a:extLst>
          </p:cNvPr>
          <p:cNvSpPr/>
          <p:nvPr/>
        </p:nvSpPr>
        <p:spPr>
          <a:xfrm>
            <a:off x="8145650" y="-25606"/>
            <a:ext cx="1379350" cy="1374183"/>
          </a:xfrm>
          <a:prstGeom prst="rect">
            <a:avLst/>
          </a:prstGeom>
          <a:solidFill>
            <a:srgbClr val="9E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sp>
        <p:nvSpPr>
          <p:cNvPr id="23" name="Rectangle 22">
            <a:extLst>
              <a:ext uri="{FF2B5EF4-FFF2-40B4-BE49-F238E27FC236}">
                <a16:creationId xmlns:a16="http://schemas.microsoft.com/office/drawing/2014/main" id="{995FA1C9-4195-97F1-4411-108A0CBBF0D1}"/>
              </a:ext>
            </a:extLst>
          </p:cNvPr>
          <p:cNvSpPr/>
          <p:nvPr/>
        </p:nvSpPr>
        <p:spPr>
          <a:xfrm>
            <a:off x="0" y="2741908"/>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24" name="Rectangle 23">
            <a:extLst>
              <a:ext uri="{FF2B5EF4-FFF2-40B4-BE49-F238E27FC236}">
                <a16:creationId xmlns:a16="http://schemas.microsoft.com/office/drawing/2014/main" id="{5A51F231-AD9F-1F98-B819-E5C78693F3B6}"/>
              </a:ext>
            </a:extLst>
          </p:cNvPr>
          <p:cNvSpPr/>
          <p:nvPr/>
        </p:nvSpPr>
        <p:spPr>
          <a:xfrm>
            <a:off x="0" y="1367725"/>
            <a:ext cx="1379350" cy="1374183"/>
          </a:xfrm>
          <a:prstGeom prst="rect">
            <a:avLst/>
          </a:prstGeom>
          <a:solidFill>
            <a:srgbClr val="70D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sp>
        <p:nvSpPr>
          <p:cNvPr id="3" name="TextBox 2">
            <a:extLst>
              <a:ext uri="{FF2B5EF4-FFF2-40B4-BE49-F238E27FC236}">
                <a16:creationId xmlns:a16="http://schemas.microsoft.com/office/drawing/2014/main" id="{4B2D467D-4E7F-B3AF-DCE6-29B28EE71BD1}"/>
              </a:ext>
            </a:extLst>
          </p:cNvPr>
          <p:cNvSpPr txBox="1"/>
          <p:nvPr/>
        </p:nvSpPr>
        <p:spPr>
          <a:xfrm>
            <a:off x="1791185" y="336673"/>
            <a:ext cx="6097712" cy="1077218"/>
          </a:xfrm>
          <a:prstGeom prst="rect">
            <a:avLst/>
          </a:prstGeom>
          <a:noFill/>
        </p:spPr>
        <p:txBody>
          <a:bodyPr wrap="square">
            <a:spAutoFit/>
          </a:bodyPr>
          <a:lstStyle/>
          <a:p>
            <a:r>
              <a:rPr lang="ru-RU" sz="3200" b="1" dirty="0">
                <a:solidFill>
                  <a:srgbClr val="045D77"/>
                </a:solidFill>
              </a:rPr>
              <a:t>Європейська конвенція з прав людини 1950 р.</a:t>
            </a:r>
            <a:endParaRPr lang="uk-UA" sz="3200" b="1" dirty="0">
              <a:solidFill>
                <a:srgbClr val="045D77"/>
              </a:solidFill>
            </a:endParaRPr>
          </a:p>
        </p:txBody>
      </p:sp>
      <p:sp>
        <p:nvSpPr>
          <p:cNvPr id="15" name="TextBox 14">
            <a:extLst>
              <a:ext uri="{FF2B5EF4-FFF2-40B4-BE49-F238E27FC236}">
                <a16:creationId xmlns:a16="http://schemas.microsoft.com/office/drawing/2014/main" id="{16B806DD-FF87-34E8-B0D3-72BD147C5F62}"/>
              </a:ext>
            </a:extLst>
          </p:cNvPr>
          <p:cNvSpPr txBox="1"/>
          <p:nvPr/>
        </p:nvSpPr>
        <p:spPr>
          <a:xfrm>
            <a:off x="1738382" y="1667642"/>
            <a:ext cx="8842531" cy="2893100"/>
          </a:xfrm>
          <a:prstGeom prst="rect">
            <a:avLst/>
          </a:prstGeom>
          <a:noFill/>
        </p:spPr>
        <p:txBody>
          <a:bodyPr wrap="square">
            <a:spAutoFit/>
          </a:bodyPr>
          <a:lstStyle/>
          <a:p>
            <a:pPr algn="just"/>
            <a:r>
              <a:rPr lang="uk-UA" dirty="0"/>
              <a:t>Положення Конвенції поширюється на всіх осіб, зокрема і на людей з інвалідністю. </a:t>
            </a:r>
            <a:endParaRPr lang="en-GB" dirty="0"/>
          </a:p>
          <a:p>
            <a:pPr algn="just"/>
            <a:endParaRPr lang="uk-UA" dirty="0"/>
          </a:p>
          <a:p>
            <a:pPr algn="just"/>
            <a:r>
              <a:rPr lang="uk-UA" dirty="0"/>
              <a:t>Текстуально «інвалідність», «права людей з інвалідністю» не згадуються</a:t>
            </a:r>
            <a:r>
              <a:rPr lang="en-US" dirty="0"/>
              <a:t> </a:t>
            </a:r>
            <a:r>
              <a:rPr lang="uk-UA" dirty="0"/>
              <a:t>в Конвенції. Стаття 5.1. у певних випадках дозволяє </a:t>
            </a:r>
            <a:r>
              <a:rPr lang="uk-UA" dirty="0">
                <a:solidFill>
                  <a:srgbClr val="333333"/>
                </a:solidFill>
              </a:rPr>
              <a:t>затримання осіб з психічними порушеннями.</a:t>
            </a:r>
            <a:endParaRPr lang="en-US" dirty="0">
              <a:solidFill>
                <a:srgbClr val="333333"/>
              </a:solidFill>
            </a:endParaRPr>
          </a:p>
          <a:p>
            <a:pPr algn="just"/>
            <a:endParaRPr lang="en-GB" dirty="0">
              <a:solidFill>
                <a:srgbClr val="333333"/>
              </a:solidFill>
            </a:endParaRPr>
          </a:p>
          <a:p>
            <a:pPr algn="just"/>
            <a:r>
              <a:rPr lang="uk-UA" dirty="0">
                <a:solidFill>
                  <a:srgbClr val="333333"/>
                </a:solidFill>
              </a:rPr>
              <a:t>Стаття 14 Конвенції та Стаття 1 Протоколу 12 – заборона дискримінації</a:t>
            </a:r>
            <a:r>
              <a:rPr lang="en-US" dirty="0">
                <a:solidFill>
                  <a:srgbClr val="333333"/>
                </a:solidFill>
              </a:rPr>
              <a:t> </a:t>
            </a:r>
            <a:r>
              <a:rPr lang="ru-RU" dirty="0">
                <a:solidFill>
                  <a:srgbClr val="333333"/>
                </a:solidFill>
              </a:rPr>
              <a:t>за будь-якою ознакою - статі, раси, …, або </a:t>
            </a:r>
            <a:r>
              <a:rPr lang="ru-RU" b="1" i="1" dirty="0">
                <a:solidFill>
                  <a:srgbClr val="333333"/>
                </a:solidFill>
              </a:rPr>
              <a:t>за іншою ознакою</a:t>
            </a:r>
            <a:r>
              <a:rPr lang="ru-RU" dirty="0">
                <a:solidFill>
                  <a:srgbClr val="333333"/>
                </a:solidFill>
              </a:rPr>
              <a:t>.</a:t>
            </a:r>
            <a:endParaRPr lang="uk-UA" dirty="0">
              <a:solidFill>
                <a:srgbClr val="333333"/>
              </a:solidFill>
            </a:endParaRPr>
          </a:p>
          <a:p>
            <a:pPr algn="just"/>
            <a:endParaRPr lang="uk-UA" dirty="0">
              <a:solidFill>
                <a:srgbClr val="333333"/>
              </a:solidFill>
            </a:endParaRPr>
          </a:p>
          <a:p>
            <a:pPr algn="just"/>
            <a:r>
              <a:rPr lang="uk-UA" dirty="0">
                <a:solidFill>
                  <a:srgbClr val="333333"/>
                </a:solidFill>
              </a:rPr>
              <a:t>Широка практика Європейського суду з прав людини.</a:t>
            </a:r>
          </a:p>
          <a:p>
            <a:endParaRPr lang="en-US" sz="2000" dirty="0">
              <a:solidFill>
                <a:srgbClr val="23B2DA"/>
              </a:solidFill>
            </a:endParaRPr>
          </a:p>
        </p:txBody>
      </p:sp>
      <p:pic>
        <p:nvPicPr>
          <p:cNvPr id="2" name="Picture 1">
            <a:extLst>
              <a:ext uri="{FF2B5EF4-FFF2-40B4-BE49-F238E27FC236}">
                <a16:creationId xmlns:a16="http://schemas.microsoft.com/office/drawing/2014/main" id="{0E49CDCA-2FD6-9D2D-18C4-A20397394156}"/>
              </a:ext>
            </a:extLst>
          </p:cNvPr>
          <p:cNvPicPr>
            <a:picLocks noChangeAspect="1"/>
          </p:cNvPicPr>
          <p:nvPr/>
        </p:nvPicPr>
        <p:blipFill>
          <a:blip r:embed="rId2"/>
          <a:stretch>
            <a:fillRect/>
          </a:stretch>
        </p:blipFill>
        <p:spPr>
          <a:xfrm>
            <a:off x="9694861" y="6064567"/>
            <a:ext cx="1807464" cy="512115"/>
          </a:xfrm>
          <a:prstGeom prst="rect">
            <a:avLst/>
          </a:prstGeom>
        </p:spPr>
      </p:pic>
    </p:spTree>
    <p:extLst>
      <p:ext uri="{BB962C8B-B14F-4D97-AF65-F5344CB8AC3E}">
        <p14:creationId xmlns:p14="http://schemas.microsoft.com/office/powerpoint/2010/main" val="751377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95FA1C9-4195-97F1-4411-108A0CBBF0D1}"/>
              </a:ext>
            </a:extLst>
          </p:cNvPr>
          <p:cNvSpPr/>
          <p:nvPr/>
        </p:nvSpPr>
        <p:spPr>
          <a:xfrm>
            <a:off x="0" y="5467591"/>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24" name="Rectangle 23">
            <a:extLst>
              <a:ext uri="{FF2B5EF4-FFF2-40B4-BE49-F238E27FC236}">
                <a16:creationId xmlns:a16="http://schemas.microsoft.com/office/drawing/2014/main" id="{5A51F231-AD9F-1F98-B819-E5C78693F3B6}"/>
              </a:ext>
            </a:extLst>
          </p:cNvPr>
          <p:cNvSpPr/>
          <p:nvPr/>
        </p:nvSpPr>
        <p:spPr>
          <a:xfrm>
            <a:off x="0" y="2787751"/>
            <a:ext cx="1379350" cy="1374183"/>
          </a:xfrm>
          <a:prstGeom prst="rect">
            <a:avLst/>
          </a:prstGeom>
          <a:solidFill>
            <a:srgbClr val="70D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a:p>
        </p:txBody>
      </p:sp>
      <p:sp>
        <p:nvSpPr>
          <p:cNvPr id="9" name="TextBox 8">
            <a:extLst>
              <a:ext uri="{FF2B5EF4-FFF2-40B4-BE49-F238E27FC236}">
                <a16:creationId xmlns:a16="http://schemas.microsoft.com/office/drawing/2014/main" id="{19E3749E-8456-3D68-7AAF-B87B91126B17}"/>
              </a:ext>
            </a:extLst>
          </p:cNvPr>
          <p:cNvSpPr txBox="1"/>
          <p:nvPr/>
        </p:nvSpPr>
        <p:spPr>
          <a:xfrm>
            <a:off x="1440114" y="1185755"/>
            <a:ext cx="10486454" cy="4578176"/>
          </a:xfrm>
          <a:prstGeom prst="rect">
            <a:avLst/>
          </a:prstGeom>
          <a:noFill/>
        </p:spPr>
        <p:txBody>
          <a:bodyPr wrap="square">
            <a:spAutoFit/>
          </a:bodyPr>
          <a:lstStyle/>
          <a:p>
            <a:r>
              <a:rPr lang="uk-UA" dirty="0">
                <a:solidFill>
                  <a:srgbClr val="333333"/>
                </a:solidFill>
              </a:rPr>
              <a:t>Стаття </a:t>
            </a:r>
            <a:r>
              <a:rPr lang="en-US" dirty="0">
                <a:solidFill>
                  <a:srgbClr val="333333"/>
                </a:solidFill>
              </a:rPr>
              <a:t>2 – </a:t>
            </a:r>
            <a:r>
              <a:rPr lang="uk-UA" dirty="0">
                <a:solidFill>
                  <a:srgbClr val="333333"/>
                </a:solidFill>
              </a:rPr>
              <a:t>право на життя (смерть особи з інвалідністю </a:t>
            </a:r>
            <a:r>
              <a:rPr lang="ru-RU" dirty="0">
                <a:solidFill>
                  <a:srgbClr val="333333"/>
                </a:solidFill>
              </a:rPr>
              <a:t>під час </a:t>
            </a:r>
          </a:p>
          <a:p>
            <a:r>
              <a:rPr lang="uk-UA" dirty="0">
                <a:solidFill>
                  <a:srgbClr val="333333"/>
                </a:solidFill>
              </a:rPr>
              <a:t>утримання під вартою, у психіатричній лікарні, у державних</a:t>
            </a:r>
            <a:r>
              <a:rPr lang="ru-RU" dirty="0">
                <a:solidFill>
                  <a:srgbClr val="333333"/>
                </a:solidFill>
              </a:rPr>
              <a:t> закладах</a:t>
            </a:r>
          </a:p>
          <a:p>
            <a:r>
              <a:rPr lang="ru-RU" dirty="0">
                <a:solidFill>
                  <a:srgbClr val="333333"/>
                </a:solidFill>
              </a:rPr>
              <a:t>Стаття 3 - заборона </a:t>
            </a:r>
            <a:r>
              <a:rPr lang="uk-UA" dirty="0">
                <a:solidFill>
                  <a:srgbClr val="333333"/>
                </a:solidFill>
              </a:rPr>
              <a:t>нелюдського або такого, що принижує гідність, поводження (умови утримання у пенітенціарних закладах, умови проживання та лікування в психіатричних закладах або закладах  соціального догляду, сексуальне насильство, домагання, знущання, заходи контролю народжуваності та примусові аборти</a:t>
            </a:r>
          </a:p>
          <a:p>
            <a:r>
              <a:rPr lang="ru-RU" dirty="0">
                <a:solidFill>
                  <a:srgbClr val="333333"/>
                </a:solidFill>
              </a:rPr>
              <a:t>Стаття 5 – право на свободу та особисту </a:t>
            </a:r>
            <a:r>
              <a:rPr lang="uk-UA" dirty="0">
                <a:solidFill>
                  <a:srgbClr val="333333"/>
                </a:solidFill>
              </a:rPr>
              <a:t>недоторканність</a:t>
            </a:r>
          </a:p>
          <a:p>
            <a:r>
              <a:rPr lang="ru-RU" dirty="0">
                <a:solidFill>
                  <a:srgbClr val="333333"/>
                </a:solidFill>
              </a:rPr>
              <a:t>Стаття 6 – право на справедливий суд</a:t>
            </a:r>
          </a:p>
          <a:p>
            <a:r>
              <a:rPr lang="ru-RU" dirty="0">
                <a:solidFill>
                  <a:srgbClr val="333333"/>
                </a:solidFill>
              </a:rPr>
              <a:t>Стаття 8  - право на повагу до приватного і сімейного життя (питання дієздатності, медичне лікування, згода, позбавлення батьківських прав</a:t>
            </a:r>
            <a:r>
              <a:rPr lang="uk-UA" dirty="0">
                <a:solidFill>
                  <a:srgbClr val="333333"/>
                </a:solidFill>
              </a:rPr>
              <a:t>, розумне пристосування, доступність та </a:t>
            </a:r>
            <a:r>
              <a:rPr lang="uk-UA" dirty="0" err="1">
                <a:solidFill>
                  <a:srgbClr val="333333"/>
                </a:solidFill>
              </a:rPr>
              <a:t>безбар’єрність</a:t>
            </a:r>
            <a:r>
              <a:rPr lang="uk-UA" dirty="0">
                <a:solidFill>
                  <a:srgbClr val="333333"/>
                </a:solidFill>
              </a:rPr>
              <a:t>)</a:t>
            </a:r>
            <a:endParaRPr lang="ru-RU" dirty="0">
              <a:solidFill>
                <a:srgbClr val="333333"/>
              </a:solidFill>
            </a:endParaRPr>
          </a:p>
          <a:p>
            <a:r>
              <a:rPr lang="ru-RU" dirty="0">
                <a:solidFill>
                  <a:srgbClr val="333333"/>
                </a:solidFill>
              </a:rPr>
              <a:t>Стаття 12 – право на шлюб</a:t>
            </a:r>
          </a:p>
          <a:p>
            <a:r>
              <a:rPr lang="ru-RU" dirty="0">
                <a:solidFill>
                  <a:srgbClr val="333333"/>
                </a:solidFill>
              </a:rPr>
              <a:t>Стаття 14 + стаття 1 Протоколу 12 – заборона </a:t>
            </a:r>
            <a:endParaRPr lang="en-US" dirty="0">
              <a:solidFill>
                <a:srgbClr val="333333"/>
              </a:solidFill>
            </a:endParaRPr>
          </a:p>
          <a:p>
            <a:r>
              <a:rPr lang="ru-RU" dirty="0">
                <a:solidFill>
                  <a:srgbClr val="333333"/>
                </a:solidFill>
              </a:rPr>
              <a:t>дискримінації</a:t>
            </a:r>
          </a:p>
          <a:p>
            <a:r>
              <a:rPr lang="ru-RU" dirty="0">
                <a:solidFill>
                  <a:srgbClr val="333333"/>
                </a:solidFill>
              </a:rPr>
              <a:t>Стаття 1 Протоколу 1 – захист власності</a:t>
            </a:r>
          </a:p>
          <a:p>
            <a:r>
              <a:rPr lang="ru-RU" dirty="0">
                <a:solidFill>
                  <a:srgbClr val="333333"/>
                </a:solidFill>
              </a:rPr>
              <a:t>Стаття 2 Протоколу 1  - право на освіту</a:t>
            </a:r>
          </a:p>
          <a:p>
            <a:r>
              <a:rPr lang="ru-RU" sz="2150" dirty="0">
                <a:solidFill>
                  <a:srgbClr val="333333"/>
                </a:solidFill>
                <a:latin typeface="Times New Roman" panose="02020603050405020304" pitchFamily="18" charset="0"/>
              </a:rPr>
              <a:t>…</a:t>
            </a:r>
          </a:p>
        </p:txBody>
      </p:sp>
      <p:sp>
        <p:nvSpPr>
          <p:cNvPr id="2" name="TextBox 1">
            <a:extLst>
              <a:ext uri="{FF2B5EF4-FFF2-40B4-BE49-F238E27FC236}">
                <a16:creationId xmlns:a16="http://schemas.microsoft.com/office/drawing/2014/main" id="{0B743A0C-A0E2-37E9-C084-ABDD49182A5F}"/>
              </a:ext>
            </a:extLst>
          </p:cNvPr>
          <p:cNvSpPr txBox="1"/>
          <p:nvPr/>
        </p:nvSpPr>
        <p:spPr>
          <a:xfrm>
            <a:off x="223781" y="108537"/>
            <a:ext cx="10941524" cy="1077218"/>
          </a:xfrm>
          <a:prstGeom prst="rect">
            <a:avLst/>
          </a:prstGeom>
          <a:noFill/>
        </p:spPr>
        <p:txBody>
          <a:bodyPr wrap="square">
            <a:spAutoFit/>
          </a:bodyPr>
          <a:lstStyle/>
          <a:p>
            <a:r>
              <a:rPr lang="ru-RU" sz="3200" b="1" dirty="0">
                <a:solidFill>
                  <a:srgbClr val="045D77"/>
                </a:solidFill>
              </a:rPr>
              <a:t>Європейський суд з прав людини розглядав питання, </a:t>
            </a:r>
            <a:br>
              <a:rPr lang="ru-RU" sz="3200" b="1" dirty="0">
                <a:solidFill>
                  <a:srgbClr val="045D77"/>
                </a:solidFill>
              </a:rPr>
            </a:br>
            <a:r>
              <a:rPr lang="ru-RU" sz="3200" b="1" dirty="0">
                <a:solidFill>
                  <a:srgbClr val="045D77"/>
                </a:solidFill>
              </a:rPr>
              <a:t>пов’язанні із захистом прав людей з інвалідністю у рамках:</a:t>
            </a:r>
            <a:endParaRPr lang="uk-UA" sz="3200" b="1" dirty="0">
              <a:solidFill>
                <a:srgbClr val="045D77"/>
              </a:solidFill>
            </a:endParaRPr>
          </a:p>
        </p:txBody>
      </p:sp>
      <p:sp>
        <p:nvSpPr>
          <p:cNvPr id="3" name="Прямоугольник: скругленные углы 3">
            <a:extLst>
              <a:ext uri="{FF2B5EF4-FFF2-40B4-BE49-F238E27FC236}">
                <a16:creationId xmlns:a16="http://schemas.microsoft.com/office/drawing/2014/main" id="{DEAF7D09-FB4A-69DF-8A5B-7416F41986CA}"/>
              </a:ext>
            </a:extLst>
          </p:cNvPr>
          <p:cNvSpPr/>
          <p:nvPr/>
        </p:nvSpPr>
        <p:spPr>
          <a:xfrm>
            <a:off x="6404448" y="3978493"/>
            <a:ext cx="4182533" cy="1489098"/>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i="1" dirty="0">
                <a:solidFill>
                  <a:srgbClr val="002060"/>
                </a:solidFill>
              </a:rPr>
              <a:t>Рішення ЄСПЛ </a:t>
            </a:r>
            <a:r>
              <a:rPr lang="ru-RU" i="1" dirty="0" err="1">
                <a:solidFill>
                  <a:srgbClr val="002060"/>
                </a:solidFill>
              </a:rPr>
              <a:t>щодо</a:t>
            </a:r>
            <a:r>
              <a:rPr lang="ru-RU" i="1" dirty="0">
                <a:solidFill>
                  <a:srgbClr val="002060"/>
                </a:solidFill>
              </a:rPr>
              <a:t> </a:t>
            </a:r>
            <a:r>
              <a:rPr lang="ru-RU" i="1" dirty="0" err="1">
                <a:solidFill>
                  <a:srgbClr val="002060"/>
                </a:solidFill>
              </a:rPr>
              <a:t>України</a:t>
            </a:r>
            <a:r>
              <a:rPr lang="ru-RU" i="1" dirty="0">
                <a:solidFill>
                  <a:srgbClr val="002060"/>
                </a:solidFill>
              </a:rPr>
              <a:t>: “</a:t>
            </a:r>
            <a:r>
              <a:rPr lang="ru-RU" i="1" dirty="0" err="1">
                <a:solidFill>
                  <a:srgbClr val="002060"/>
                </a:solidFill>
              </a:rPr>
              <a:t>Савіни</a:t>
            </a:r>
            <a:r>
              <a:rPr lang="ru-RU" i="1" dirty="0">
                <a:solidFill>
                  <a:srgbClr val="002060"/>
                </a:solidFill>
              </a:rPr>
              <a:t> </a:t>
            </a:r>
            <a:r>
              <a:rPr lang="ru-RU" i="1" dirty="0" err="1">
                <a:solidFill>
                  <a:srgbClr val="002060"/>
                </a:solidFill>
              </a:rPr>
              <a:t>проти</a:t>
            </a:r>
            <a:r>
              <a:rPr lang="ru-RU" i="1" dirty="0">
                <a:solidFill>
                  <a:srgbClr val="002060"/>
                </a:solidFill>
              </a:rPr>
              <a:t> </a:t>
            </a:r>
            <a:r>
              <a:rPr lang="ru-RU" i="1" dirty="0" err="1">
                <a:solidFill>
                  <a:srgbClr val="002060"/>
                </a:solidFill>
              </a:rPr>
              <a:t>України</a:t>
            </a:r>
            <a:r>
              <a:rPr lang="ru-RU" i="1" dirty="0">
                <a:solidFill>
                  <a:srgbClr val="002060"/>
                </a:solidFill>
              </a:rPr>
              <a:t>”, (</a:t>
            </a:r>
            <a:r>
              <a:rPr lang="ru-RU" dirty="0">
                <a:solidFill>
                  <a:srgbClr val="002060"/>
                </a:solidFill>
              </a:rPr>
              <a:t>2008), </a:t>
            </a:r>
            <a:r>
              <a:rPr lang="ru-RU" i="1" dirty="0">
                <a:solidFill>
                  <a:srgbClr val="002060"/>
                </a:solidFill>
              </a:rPr>
              <a:t>“</a:t>
            </a:r>
            <a:r>
              <a:rPr lang="ru-RU" i="1" dirty="0" err="1">
                <a:solidFill>
                  <a:srgbClr val="002060"/>
                </a:solidFill>
              </a:rPr>
              <a:t>Наталія</a:t>
            </a:r>
            <a:r>
              <a:rPr lang="ru-RU" i="1" dirty="0">
                <a:solidFill>
                  <a:srgbClr val="002060"/>
                </a:solidFill>
              </a:rPr>
              <a:t> Михайленко </a:t>
            </a:r>
            <a:r>
              <a:rPr lang="ru-RU" i="1" dirty="0" err="1">
                <a:solidFill>
                  <a:srgbClr val="002060"/>
                </a:solidFill>
              </a:rPr>
              <a:t>проти</a:t>
            </a:r>
            <a:r>
              <a:rPr lang="ru-RU" i="1" dirty="0">
                <a:solidFill>
                  <a:srgbClr val="002060"/>
                </a:solidFill>
              </a:rPr>
              <a:t> </a:t>
            </a:r>
            <a:r>
              <a:rPr lang="ru-RU" i="1" dirty="0" err="1">
                <a:solidFill>
                  <a:srgbClr val="002060"/>
                </a:solidFill>
              </a:rPr>
              <a:t>України</a:t>
            </a:r>
            <a:r>
              <a:rPr lang="ru-RU" dirty="0">
                <a:solidFill>
                  <a:srgbClr val="002060"/>
                </a:solidFill>
              </a:rPr>
              <a:t>” (2013), </a:t>
            </a:r>
            <a:r>
              <a:rPr lang="ru-RU" i="1" dirty="0">
                <a:solidFill>
                  <a:srgbClr val="002060"/>
                </a:solidFill>
              </a:rPr>
              <a:t>“Мамчур </a:t>
            </a:r>
            <a:r>
              <a:rPr lang="ru-RU" i="1" dirty="0" err="1">
                <a:solidFill>
                  <a:srgbClr val="002060"/>
                </a:solidFill>
              </a:rPr>
              <a:t>проти</a:t>
            </a:r>
            <a:r>
              <a:rPr lang="ru-RU" i="1" dirty="0">
                <a:solidFill>
                  <a:srgbClr val="002060"/>
                </a:solidFill>
              </a:rPr>
              <a:t> </a:t>
            </a:r>
            <a:r>
              <a:rPr lang="ru-RU" i="1" dirty="0" err="1">
                <a:solidFill>
                  <a:srgbClr val="002060"/>
                </a:solidFill>
              </a:rPr>
              <a:t>України</a:t>
            </a:r>
            <a:r>
              <a:rPr lang="ru-RU" i="1" dirty="0">
                <a:solidFill>
                  <a:srgbClr val="002060"/>
                </a:solidFill>
              </a:rPr>
              <a:t>” (</a:t>
            </a:r>
            <a:r>
              <a:rPr lang="ru-RU" dirty="0">
                <a:solidFill>
                  <a:srgbClr val="002060"/>
                </a:solidFill>
              </a:rPr>
              <a:t>2015)…</a:t>
            </a:r>
          </a:p>
        </p:txBody>
      </p:sp>
      <p:pic>
        <p:nvPicPr>
          <p:cNvPr id="5" name="Picture 4">
            <a:extLst>
              <a:ext uri="{FF2B5EF4-FFF2-40B4-BE49-F238E27FC236}">
                <a16:creationId xmlns:a16="http://schemas.microsoft.com/office/drawing/2014/main" id="{60A73195-B4A6-1F41-22DE-9317DD322DB8}"/>
              </a:ext>
            </a:extLst>
          </p:cNvPr>
          <p:cNvPicPr>
            <a:picLocks noChangeAspect="1"/>
          </p:cNvPicPr>
          <p:nvPr/>
        </p:nvPicPr>
        <p:blipFill>
          <a:blip r:embed="rId3"/>
          <a:stretch>
            <a:fillRect/>
          </a:stretch>
        </p:blipFill>
        <p:spPr>
          <a:xfrm>
            <a:off x="9694861" y="6064567"/>
            <a:ext cx="1807464" cy="512115"/>
          </a:xfrm>
          <a:prstGeom prst="rect">
            <a:avLst/>
          </a:prstGeom>
        </p:spPr>
      </p:pic>
    </p:spTree>
    <p:extLst>
      <p:ext uri="{BB962C8B-B14F-4D97-AF65-F5344CB8AC3E}">
        <p14:creationId xmlns:p14="http://schemas.microsoft.com/office/powerpoint/2010/main" val="397343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FDFFED-3035-C550-7C87-DAC9B7EE7A3C}"/>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8" name="Rectangle 7">
            <a:extLst>
              <a:ext uri="{FF2B5EF4-FFF2-40B4-BE49-F238E27FC236}">
                <a16:creationId xmlns:a16="http://schemas.microsoft.com/office/drawing/2014/main" id="{D4844008-3664-D7EA-B359-7F3AFA30D99F}"/>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76B9BE1-6F96-D5B4-D2DD-825A09A60A83}"/>
              </a:ext>
            </a:extLst>
          </p:cNvPr>
          <p:cNvSpPr txBox="1"/>
          <p:nvPr/>
        </p:nvSpPr>
        <p:spPr>
          <a:xfrm>
            <a:off x="842074" y="488433"/>
            <a:ext cx="7126381" cy="584775"/>
          </a:xfrm>
          <a:prstGeom prst="rect">
            <a:avLst/>
          </a:prstGeom>
          <a:noFill/>
        </p:spPr>
        <p:txBody>
          <a:bodyPr wrap="square">
            <a:spAutoFit/>
          </a:bodyPr>
          <a:lstStyle/>
          <a:p>
            <a:r>
              <a:rPr lang="ru-RU" sz="3200" b="1" dirty="0">
                <a:solidFill>
                  <a:srgbClr val="045D77"/>
                </a:solidFill>
              </a:rPr>
              <a:t>Європейська соціальна хартія (ЄСХ)</a:t>
            </a:r>
            <a:endParaRPr lang="uk-UA" sz="3200" b="1" dirty="0">
              <a:solidFill>
                <a:srgbClr val="045D77"/>
              </a:solidFill>
            </a:endParaRPr>
          </a:p>
        </p:txBody>
      </p:sp>
      <p:sp>
        <p:nvSpPr>
          <p:cNvPr id="6" name="Скругленный прямоугольник 4">
            <a:extLst>
              <a:ext uri="{FF2B5EF4-FFF2-40B4-BE49-F238E27FC236}">
                <a16:creationId xmlns:a16="http://schemas.microsoft.com/office/drawing/2014/main" id="{2D8F73AE-7A34-7AF2-C6EE-CF55708E7B06}"/>
              </a:ext>
            </a:extLst>
          </p:cNvPr>
          <p:cNvSpPr/>
          <p:nvPr/>
        </p:nvSpPr>
        <p:spPr>
          <a:xfrm>
            <a:off x="439303" y="1582437"/>
            <a:ext cx="6640567" cy="70788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accent5"/>
                </a:solidFill>
              </a:rPr>
              <a:t>Соціальна конституція Європи, в якій закріплено повсякденні права людини </a:t>
            </a:r>
            <a:r>
              <a:rPr lang="en-US" b="1" dirty="0">
                <a:solidFill>
                  <a:schemeClr val="accent5"/>
                </a:solidFill>
              </a:rPr>
              <a:t>(everyday rights)</a:t>
            </a:r>
            <a:endParaRPr lang="ru-RU" b="1" dirty="0">
              <a:solidFill>
                <a:schemeClr val="accent5"/>
              </a:solidFill>
            </a:endParaRPr>
          </a:p>
        </p:txBody>
      </p:sp>
      <p:sp>
        <p:nvSpPr>
          <p:cNvPr id="7" name="Объект 2">
            <a:extLst>
              <a:ext uri="{FF2B5EF4-FFF2-40B4-BE49-F238E27FC236}">
                <a16:creationId xmlns:a16="http://schemas.microsoft.com/office/drawing/2014/main" id="{18C3DFB5-75F2-A731-3B92-2323362DB8DF}"/>
              </a:ext>
            </a:extLst>
          </p:cNvPr>
          <p:cNvSpPr>
            <a:spLocks noGrp="1"/>
          </p:cNvSpPr>
          <p:nvPr>
            <p:ph idx="1"/>
          </p:nvPr>
        </p:nvSpPr>
        <p:spPr>
          <a:xfrm>
            <a:off x="234771" y="2321284"/>
            <a:ext cx="11722458" cy="1107716"/>
          </a:xfrm>
        </p:spPr>
        <p:txBody>
          <a:bodyPr>
            <a:normAutofit/>
          </a:bodyPr>
          <a:lstStyle/>
          <a:p>
            <a:pPr>
              <a:buFont typeface="Wingdings" panose="05000000000000000000" pitchFamily="2" charset="2"/>
              <a:buChar char="§"/>
            </a:pPr>
            <a:r>
              <a:rPr lang="uk-UA" sz="1800" dirty="0"/>
              <a:t>Прийнята ЄСХ у </a:t>
            </a:r>
            <a:r>
              <a:rPr lang="uk-UA" sz="1800" dirty="0" err="1"/>
              <a:t>Турині</a:t>
            </a:r>
            <a:r>
              <a:rPr lang="uk-UA" sz="1800" dirty="0"/>
              <a:t>, 18 жовтня 1961, вступила в силу 26.02.1965</a:t>
            </a:r>
          </a:p>
          <a:p>
            <a:pPr>
              <a:buFont typeface="Wingdings" panose="05000000000000000000" pitchFamily="2" charset="2"/>
              <a:buChar char="§"/>
            </a:pPr>
            <a:r>
              <a:rPr lang="uk-UA" sz="1800" dirty="0"/>
              <a:t>Європейська соціальна хартія переглянута, 3 травня 1996, вступила в силу з 01.07.1999  </a:t>
            </a:r>
          </a:p>
        </p:txBody>
      </p:sp>
      <p:sp>
        <p:nvSpPr>
          <p:cNvPr id="9" name="Прямоугольник: скругленные углы 5">
            <a:extLst>
              <a:ext uri="{FF2B5EF4-FFF2-40B4-BE49-F238E27FC236}">
                <a16:creationId xmlns:a16="http://schemas.microsoft.com/office/drawing/2014/main" id="{6916457A-6720-93D2-7086-9CEEDD3153A1}"/>
              </a:ext>
            </a:extLst>
          </p:cNvPr>
          <p:cNvSpPr/>
          <p:nvPr/>
        </p:nvSpPr>
        <p:spPr>
          <a:xfrm>
            <a:off x="6633832" y="3188349"/>
            <a:ext cx="5328641" cy="2375503"/>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spcBef>
                <a:spcPts val="600"/>
              </a:spcBef>
              <a:buFont typeface="Wingdings" panose="05000000000000000000" pitchFamily="2" charset="2"/>
              <a:buChar char="§"/>
            </a:pPr>
            <a:r>
              <a:rPr lang="uk-UA" dirty="0">
                <a:solidFill>
                  <a:schemeClr val="accent1">
                    <a:lumMod val="75000"/>
                  </a:schemeClr>
                </a:solidFill>
              </a:rPr>
              <a:t>Закон України «Про ратифікацію Європейської соціальної хартії (переглянутої)» прийнято 14 вересня 2006 року </a:t>
            </a:r>
          </a:p>
          <a:p>
            <a:pPr marL="342900" indent="-342900" algn="just">
              <a:spcBef>
                <a:spcPts val="600"/>
              </a:spcBef>
              <a:buFont typeface="Wingdings" panose="05000000000000000000" pitchFamily="2" charset="2"/>
              <a:buChar char="§"/>
            </a:pPr>
            <a:r>
              <a:rPr lang="uk-UA" dirty="0">
                <a:solidFill>
                  <a:schemeClr val="accent1">
                    <a:lumMod val="75000"/>
                  </a:schemeClr>
                </a:solidFill>
              </a:rPr>
              <a:t>ЄСХ переглянута </a:t>
            </a:r>
            <a:r>
              <a:rPr lang="uk-UA" dirty="0">
                <a:solidFill>
                  <a:schemeClr val="accent1">
                    <a:lumMod val="75000"/>
                  </a:schemeClr>
                </a:solidFill>
                <a:effectLst>
                  <a:outerShdw blurRad="38100" dist="38100" dir="2700000" algn="tl">
                    <a:srgbClr val="000000">
                      <a:alpha val="43137"/>
                    </a:srgbClr>
                  </a:outerShdw>
                </a:effectLst>
              </a:rPr>
              <a:t>вступила в силу для України з 1 лютого 2007</a:t>
            </a:r>
          </a:p>
          <a:p>
            <a:pPr marL="342900" indent="-342900" algn="just">
              <a:spcBef>
                <a:spcPts val="600"/>
              </a:spcBef>
              <a:buFont typeface="Wingdings" panose="05000000000000000000" pitchFamily="2" charset="2"/>
              <a:buChar char="§"/>
            </a:pPr>
            <a:r>
              <a:rPr lang="ru-RU" dirty="0">
                <a:solidFill>
                  <a:schemeClr val="accent1">
                    <a:lumMod val="75000"/>
                  </a:schemeClr>
                </a:solidFill>
                <a:effectLst>
                  <a:outerShdw blurRad="38100" dist="38100" dir="2700000" algn="tl">
                    <a:srgbClr val="000000">
                      <a:alpha val="43137"/>
                    </a:srgbClr>
                  </a:outerShdw>
                </a:effectLst>
              </a:rPr>
              <a:t>З 98 </a:t>
            </a:r>
            <a:r>
              <a:rPr lang="uk-UA" dirty="0">
                <a:solidFill>
                  <a:schemeClr val="accent1">
                    <a:lumMod val="75000"/>
                  </a:schemeClr>
                </a:solidFill>
                <a:effectLst>
                  <a:outerShdw blurRad="38100" dist="38100" dir="2700000" algn="tl">
                    <a:srgbClr val="000000">
                      <a:alpha val="43137"/>
                    </a:srgbClr>
                  </a:outerShdw>
                </a:effectLst>
              </a:rPr>
              <a:t>пунктів ЄСХ (п) Україна приєдналася </a:t>
            </a:r>
            <a:r>
              <a:rPr lang="ru-RU" dirty="0">
                <a:solidFill>
                  <a:schemeClr val="accent1">
                    <a:lumMod val="75000"/>
                  </a:schemeClr>
                </a:solidFill>
                <a:effectLst>
                  <a:outerShdw blurRad="38100" dist="38100" dir="2700000" algn="tl">
                    <a:srgbClr val="000000">
                      <a:alpha val="43137"/>
                    </a:srgbClr>
                  </a:outerShdw>
                </a:effectLst>
              </a:rPr>
              <a:t>до </a:t>
            </a:r>
            <a:r>
              <a:rPr lang="ru-RU" dirty="0">
                <a:solidFill>
                  <a:schemeClr val="accent1">
                    <a:lumMod val="75000"/>
                  </a:schemeClr>
                </a:solidFill>
              </a:rPr>
              <a:t>74+2</a:t>
            </a:r>
          </a:p>
        </p:txBody>
      </p:sp>
      <p:sp>
        <p:nvSpPr>
          <p:cNvPr id="10" name="Заголовок 1">
            <a:extLst>
              <a:ext uri="{FF2B5EF4-FFF2-40B4-BE49-F238E27FC236}">
                <a16:creationId xmlns:a16="http://schemas.microsoft.com/office/drawing/2014/main" id="{797FB25B-55A5-CAA0-AC00-EE19435E8C5E}"/>
              </a:ext>
            </a:extLst>
          </p:cNvPr>
          <p:cNvSpPr txBox="1">
            <a:spLocks/>
          </p:cNvSpPr>
          <p:nvPr/>
        </p:nvSpPr>
        <p:spPr>
          <a:xfrm>
            <a:off x="472233" y="3309579"/>
            <a:ext cx="6166843" cy="62365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2000" b="1" dirty="0">
                <a:highlight>
                  <a:srgbClr val="D5F3FD"/>
                </a:highlight>
                <a:latin typeface="+mn-lt"/>
              </a:rPr>
              <a:t>Кількість держав-учасниць ЄСХ 1961 р. та ЄСХ переглянутої 1996 р.:</a:t>
            </a:r>
            <a:endParaRPr lang="ru-RU" sz="2000" b="1" dirty="0">
              <a:highlight>
                <a:srgbClr val="D5F3FD"/>
              </a:highlight>
              <a:latin typeface="+mn-lt"/>
            </a:endParaRPr>
          </a:p>
        </p:txBody>
      </p:sp>
      <p:sp>
        <p:nvSpPr>
          <p:cNvPr id="11" name="Объект 2">
            <a:extLst>
              <a:ext uri="{FF2B5EF4-FFF2-40B4-BE49-F238E27FC236}">
                <a16:creationId xmlns:a16="http://schemas.microsoft.com/office/drawing/2014/main" id="{FA27B7DF-3467-C2D7-2CD3-041FC77AC930}"/>
              </a:ext>
            </a:extLst>
          </p:cNvPr>
          <p:cNvSpPr txBox="1">
            <a:spLocks/>
          </p:cNvSpPr>
          <p:nvPr/>
        </p:nvSpPr>
        <p:spPr>
          <a:xfrm>
            <a:off x="472233" y="3963394"/>
            <a:ext cx="5797938" cy="21289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uk-UA" sz="1800" b="1" dirty="0">
                <a:solidFill>
                  <a:srgbClr val="002060"/>
                </a:solidFill>
              </a:rPr>
              <a:t>42</a:t>
            </a:r>
            <a:r>
              <a:rPr lang="uk-UA" sz="1800" dirty="0">
                <a:solidFill>
                  <a:srgbClr val="002060"/>
                </a:solidFill>
              </a:rPr>
              <a:t> (43- </a:t>
            </a:r>
            <a:r>
              <a:rPr lang="uk-UA" sz="1800" dirty="0" err="1">
                <a:solidFill>
                  <a:srgbClr val="002060"/>
                </a:solidFill>
              </a:rPr>
              <a:t>рф</a:t>
            </a:r>
            <a:r>
              <a:rPr lang="uk-UA" sz="1800" dirty="0">
                <a:solidFill>
                  <a:srgbClr val="002060"/>
                </a:solidFill>
              </a:rPr>
              <a:t>) держави Ради Європи ратифікували ЄСХ 1961 р. або ЄСХ 1996 р.</a:t>
            </a:r>
          </a:p>
          <a:p>
            <a:pPr>
              <a:buFont typeface="Wingdings" panose="05000000000000000000" pitchFamily="2" charset="2"/>
              <a:buChar char="§"/>
            </a:pPr>
            <a:r>
              <a:rPr lang="uk-UA" sz="1800" dirty="0">
                <a:solidFill>
                  <a:srgbClr val="FF0000"/>
                </a:solidFill>
              </a:rPr>
              <a:t>Не ратифікували жодну ЄСХ Ліхтенштейн, Монако, Сан </a:t>
            </a:r>
            <a:r>
              <a:rPr lang="uk-UA" sz="1800" dirty="0" err="1">
                <a:solidFill>
                  <a:srgbClr val="FF0000"/>
                </a:solidFill>
              </a:rPr>
              <a:t>Маріно</a:t>
            </a:r>
            <a:r>
              <a:rPr lang="uk-UA" sz="1800" dirty="0">
                <a:solidFill>
                  <a:srgbClr val="FF0000"/>
                </a:solidFill>
              </a:rPr>
              <a:t>, Швейцарія</a:t>
            </a:r>
          </a:p>
          <a:p>
            <a:pPr>
              <a:buFont typeface="Wingdings" panose="05000000000000000000" pitchFamily="2" charset="2"/>
              <a:buChar char="§"/>
            </a:pPr>
            <a:r>
              <a:rPr lang="uk-UA" sz="1800" b="1" dirty="0"/>
              <a:t>Всі держави ЄС є учасницями ЄСХ</a:t>
            </a:r>
          </a:p>
        </p:txBody>
      </p:sp>
      <p:pic>
        <p:nvPicPr>
          <p:cNvPr id="12" name="Picture 11">
            <a:extLst>
              <a:ext uri="{FF2B5EF4-FFF2-40B4-BE49-F238E27FC236}">
                <a16:creationId xmlns:a16="http://schemas.microsoft.com/office/drawing/2014/main" id="{7C3AE597-534B-53F2-3E65-FF28357FC4AD}"/>
              </a:ext>
            </a:extLst>
          </p:cNvPr>
          <p:cNvPicPr>
            <a:picLocks noChangeAspect="1"/>
          </p:cNvPicPr>
          <p:nvPr/>
        </p:nvPicPr>
        <p:blipFill>
          <a:blip r:embed="rId2"/>
          <a:stretch>
            <a:fillRect/>
          </a:stretch>
        </p:blipFill>
        <p:spPr>
          <a:xfrm>
            <a:off x="9694861" y="6064567"/>
            <a:ext cx="1807464" cy="512115"/>
          </a:xfrm>
          <a:prstGeom prst="rect">
            <a:avLst/>
          </a:prstGeom>
        </p:spPr>
      </p:pic>
    </p:spTree>
    <p:extLst>
      <p:ext uri="{BB962C8B-B14F-4D97-AF65-F5344CB8AC3E}">
        <p14:creationId xmlns:p14="http://schemas.microsoft.com/office/powerpoint/2010/main" val="392282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95705-B187-1862-25B1-B2C94CA94515}"/>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1988AD9-D4B5-EE81-3CAD-BBFD3291F213}"/>
              </a:ext>
            </a:extLst>
          </p:cNvPr>
          <p:cNvSpPr txBox="1"/>
          <p:nvPr/>
        </p:nvSpPr>
        <p:spPr>
          <a:xfrm>
            <a:off x="2300481" y="-364382"/>
            <a:ext cx="7036024" cy="1077218"/>
          </a:xfrm>
          <a:prstGeom prst="rect">
            <a:avLst/>
          </a:prstGeom>
          <a:noFill/>
        </p:spPr>
        <p:txBody>
          <a:bodyPr wrap="square">
            <a:spAutoFit/>
          </a:bodyPr>
          <a:lstStyle/>
          <a:p>
            <a:pPr algn="ctr"/>
            <a:br>
              <a:rPr lang="ru-RU" sz="3200" dirty="0">
                <a:solidFill>
                  <a:srgbClr val="045D77"/>
                </a:solidFill>
              </a:rPr>
            </a:br>
            <a:r>
              <a:rPr lang="ru-RU" sz="3200" b="1" dirty="0">
                <a:solidFill>
                  <a:srgbClr val="045D77"/>
                </a:solidFill>
              </a:rPr>
              <a:t>Заборона дискримінації в ЄСХ</a:t>
            </a:r>
            <a:endParaRPr lang="uk-UA" sz="3200" b="1" dirty="0">
              <a:solidFill>
                <a:srgbClr val="045D77"/>
              </a:solidFill>
            </a:endParaRPr>
          </a:p>
        </p:txBody>
      </p:sp>
      <p:sp>
        <p:nvSpPr>
          <p:cNvPr id="6" name="Скругленный прямоугольник 3">
            <a:extLst>
              <a:ext uri="{FF2B5EF4-FFF2-40B4-BE49-F238E27FC236}">
                <a16:creationId xmlns:a16="http://schemas.microsoft.com/office/drawing/2014/main" id="{6089FAB6-40FD-4CDC-FE73-94BB7A2C640C}"/>
              </a:ext>
            </a:extLst>
          </p:cNvPr>
          <p:cNvSpPr/>
          <p:nvPr/>
        </p:nvSpPr>
        <p:spPr>
          <a:xfrm>
            <a:off x="702733" y="906764"/>
            <a:ext cx="10786533" cy="1391722"/>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uk-UA" b="1" dirty="0">
                <a:solidFill>
                  <a:srgbClr val="002060"/>
                </a:solidFill>
              </a:rPr>
              <a:t>Стаття Е</a:t>
            </a:r>
          </a:p>
          <a:p>
            <a:pPr algn="ctr"/>
            <a:r>
              <a:rPr lang="uk-UA" b="1" dirty="0">
                <a:solidFill>
                  <a:srgbClr val="002060"/>
                </a:solidFill>
              </a:rPr>
              <a:t>Здійснення прав, передбачених цією Хартією, забезпечується без будь-якої дискримінації за ознакою раси, кольору шкіри, статі, мови, релігії, політичних або інших переконань, національного або соціального походження, стану здоров’я, належності до національної меншини, народження або інших обставин</a:t>
            </a:r>
            <a:r>
              <a:rPr lang="ru-RU" b="1" dirty="0">
                <a:solidFill>
                  <a:srgbClr val="002060"/>
                </a:solidFill>
              </a:rPr>
              <a:t>.</a:t>
            </a:r>
          </a:p>
        </p:txBody>
      </p:sp>
      <p:sp>
        <p:nvSpPr>
          <p:cNvPr id="8" name="Скругленный прямоугольник 9">
            <a:extLst>
              <a:ext uri="{FF2B5EF4-FFF2-40B4-BE49-F238E27FC236}">
                <a16:creationId xmlns:a16="http://schemas.microsoft.com/office/drawing/2014/main" id="{337E02D1-225C-C493-654D-E16E2F39C848}"/>
              </a:ext>
            </a:extLst>
          </p:cNvPr>
          <p:cNvSpPr/>
          <p:nvPr/>
        </p:nvSpPr>
        <p:spPr>
          <a:xfrm>
            <a:off x="9463705" y="2826150"/>
            <a:ext cx="1795548" cy="573579"/>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solidFill>
                  <a:srgbClr val="002060"/>
                </a:solidFill>
              </a:rPr>
              <a:t>Є не самостійною</a:t>
            </a:r>
            <a:endParaRPr lang="ru-RU" sz="1400" b="1" dirty="0">
              <a:solidFill>
                <a:srgbClr val="002060"/>
              </a:solidFill>
            </a:endParaRPr>
          </a:p>
        </p:txBody>
      </p:sp>
      <p:sp>
        <p:nvSpPr>
          <p:cNvPr id="10" name="Скругленный прямоугольник 10">
            <a:extLst>
              <a:ext uri="{FF2B5EF4-FFF2-40B4-BE49-F238E27FC236}">
                <a16:creationId xmlns:a16="http://schemas.microsoft.com/office/drawing/2014/main" id="{60E97717-8BEF-3F49-5DD8-798284542B43}"/>
              </a:ext>
            </a:extLst>
          </p:cNvPr>
          <p:cNvSpPr/>
          <p:nvPr/>
        </p:nvSpPr>
        <p:spPr>
          <a:xfrm>
            <a:off x="3582949" y="2815437"/>
            <a:ext cx="1884219" cy="573579"/>
          </a:xfrm>
          <a:prstGeom prst="roundRect">
            <a:avLst/>
          </a:prstGeom>
          <a:solidFill>
            <a:srgbClr val="D5F3FD"/>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solidFill>
                  <a:srgbClr val="002060"/>
                </a:solidFill>
              </a:rPr>
              <a:t>Загальна заборона дискримінації</a:t>
            </a:r>
          </a:p>
        </p:txBody>
      </p:sp>
      <p:sp>
        <p:nvSpPr>
          <p:cNvPr id="11" name="Скругленный прямоугольник 14">
            <a:extLst>
              <a:ext uri="{FF2B5EF4-FFF2-40B4-BE49-F238E27FC236}">
                <a16:creationId xmlns:a16="http://schemas.microsoft.com/office/drawing/2014/main" id="{C7616253-68C2-B9F4-7EDD-374BC67E8C3D}"/>
              </a:ext>
            </a:extLst>
          </p:cNvPr>
          <p:cNvSpPr/>
          <p:nvPr/>
        </p:nvSpPr>
        <p:spPr>
          <a:xfrm>
            <a:off x="6749638" y="2840664"/>
            <a:ext cx="1740131" cy="573579"/>
          </a:xfrm>
          <a:prstGeom prst="roundRect">
            <a:avLst/>
          </a:prstGeom>
          <a:solidFill>
            <a:srgbClr val="D5F3FD"/>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solidFill>
                  <a:srgbClr val="002060"/>
                </a:solidFill>
              </a:rPr>
              <a:t>Перелік ознак не є вичерпним</a:t>
            </a:r>
            <a:r>
              <a:rPr lang="uk-UA" b="1" dirty="0">
                <a:solidFill>
                  <a:srgbClr val="002060"/>
                </a:solidFill>
              </a:rPr>
              <a:t> </a:t>
            </a:r>
            <a:endParaRPr lang="ru-RU" b="1" dirty="0">
              <a:solidFill>
                <a:srgbClr val="002060"/>
              </a:solidFill>
            </a:endParaRPr>
          </a:p>
        </p:txBody>
      </p:sp>
      <p:sp>
        <p:nvSpPr>
          <p:cNvPr id="12" name="TextBox 11">
            <a:extLst>
              <a:ext uri="{FF2B5EF4-FFF2-40B4-BE49-F238E27FC236}">
                <a16:creationId xmlns:a16="http://schemas.microsoft.com/office/drawing/2014/main" id="{05DAE2C8-5E23-1E5A-D7AA-5D2D71A19EC3}"/>
              </a:ext>
            </a:extLst>
          </p:cNvPr>
          <p:cNvSpPr txBox="1"/>
          <p:nvPr/>
        </p:nvSpPr>
        <p:spPr>
          <a:xfrm>
            <a:off x="8737598" y="4427997"/>
            <a:ext cx="3247761" cy="1569660"/>
          </a:xfrm>
          <a:prstGeom prst="rect">
            <a:avLst/>
          </a:prstGeom>
          <a:noFill/>
        </p:spPr>
        <p:txBody>
          <a:bodyPr wrap="square">
            <a:spAutoFit/>
          </a:bodyPr>
          <a:lstStyle/>
          <a:p>
            <a:pPr marL="0" indent="0" algn="just">
              <a:buNone/>
            </a:pPr>
            <a:r>
              <a:rPr lang="uk-UA" sz="1600" dirty="0"/>
              <a:t>У питаннях дискримінації тягар доказування не повинен покладатися повністю </a:t>
            </a:r>
            <a:r>
              <a:rPr lang="ru-RU" sz="1600" dirty="0"/>
              <a:t>на </a:t>
            </a:r>
            <a:r>
              <a:rPr lang="uk-UA" sz="1600" dirty="0"/>
              <a:t>скаржника, а повинен бути предметом відповідного </a:t>
            </a:r>
            <a:r>
              <a:rPr lang="ru-RU" sz="1600" dirty="0" err="1"/>
              <a:t>коригування</a:t>
            </a:r>
            <a:r>
              <a:rPr lang="ru-RU" sz="1600" dirty="0"/>
              <a:t>.</a:t>
            </a:r>
          </a:p>
        </p:txBody>
      </p:sp>
      <p:sp>
        <p:nvSpPr>
          <p:cNvPr id="13" name="TextBox 12">
            <a:extLst>
              <a:ext uri="{FF2B5EF4-FFF2-40B4-BE49-F238E27FC236}">
                <a16:creationId xmlns:a16="http://schemas.microsoft.com/office/drawing/2014/main" id="{3CDF4A17-C57C-F8B2-F458-84F970D25115}"/>
              </a:ext>
            </a:extLst>
          </p:cNvPr>
          <p:cNvSpPr txBox="1"/>
          <p:nvPr/>
        </p:nvSpPr>
        <p:spPr>
          <a:xfrm>
            <a:off x="8737598" y="3743742"/>
            <a:ext cx="3382346" cy="646331"/>
          </a:xfrm>
          <a:prstGeom prst="rect">
            <a:avLst/>
          </a:prstGeom>
          <a:noFill/>
        </p:spPr>
        <p:txBody>
          <a:bodyPr wrap="square">
            <a:spAutoFit/>
          </a:bodyPr>
          <a:lstStyle/>
          <a:p>
            <a:pPr marL="0" indent="0">
              <a:buNone/>
            </a:pPr>
            <a:r>
              <a:rPr lang="fr-FR" i="1" dirty="0"/>
              <a:t>Mental Disability Advocacy Centre (MDAC) v. Bulgaria</a:t>
            </a:r>
            <a:r>
              <a:rPr lang="uk-UA" i="1" dirty="0"/>
              <a:t> (2008)</a:t>
            </a:r>
            <a:endParaRPr lang="ru-RU" i="1" dirty="0"/>
          </a:p>
        </p:txBody>
      </p:sp>
      <p:sp>
        <p:nvSpPr>
          <p:cNvPr id="15" name="Скругленный прямоугольник 10">
            <a:extLst>
              <a:ext uri="{FF2B5EF4-FFF2-40B4-BE49-F238E27FC236}">
                <a16:creationId xmlns:a16="http://schemas.microsoft.com/office/drawing/2014/main" id="{E035BF2E-60FA-007A-7385-2D6F15943B16}"/>
              </a:ext>
            </a:extLst>
          </p:cNvPr>
          <p:cNvSpPr/>
          <p:nvPr/>
        </p:nvSpPr>
        <p:spPr>
          <a:xfrm>
            <a:off x="642571" y="2815437"/>
            <a:ext cx="1884219" cy="573579"/>
          </a:xfrm>
          <a:prstGeom prst="roundRect">
            <a:avLst/>
          </a:prstGeom>
          <a:solidFill>
            <a:srgbClr val="D5F3FD"/>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b="1" dirty="0">
                <a:solidFill>
                  <a:srgbClr val="002060"/>
                </a:solidFill>
              </a:rPr>
              <a:t>Поширюється на всі форми дискримінації </a:t>
            </a:r>
            <a:endParaRPr lang="ru-RU" sz="1200" b="1" dirty="0">
              <a:solidFill>
                <a:srgbClr val="002060"/>
              </a:solidFill>
            </a:endParaRPr>
          </a:p>
        </p:txBody>
      </p:sp>
      <p:sp>
        <p:nvSpPr>
          <p:cNvPr id="16" name="Стрелка вниз 11">
            <a:extLst>
              <a:ext uri="{FF2B5EF4-FFF2-40B4-BE49-F238E27FC236}">
                <a16:creationId xmlns:a16="http://schemas.microsoft.com/office/drawing/2014/main" id="{00E03081-AECC-6E5C-9A5B-C87681EAC4FB}"/>
              </a:ext>
            </a:extLst>
          </p:cNvPr>
          <p:cNvSpPr/>
          <p:nvPr/>
        </p:nvSpPr>
        <p:spPr>
          <a:xfrm>
            <a:off x="1417336" y="2318047"/>
            <a:ext cx="332509" cy="399011"/>
          </a:xfrm>
          <a:prstGeom prst="downArrow">
            <a:avLst/>
          </a:prstGeom>
          <a:solidFill>
            <a:srgbClr val="045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2">
            <a:extLst>
              <a:ext uri="{FF2B5EF4-FFF2-40B4-BE49-F238E27FC236}">
                <a16:creationId xmlns:a16="http://schemas.microsoft.com/office/drawing/2014/main" id="{6DACEA7A-8CB2-3680-B12E-F214ED2127C6}"/>
              </a:ext>
            </a:extLst>
          </p:cNvPr>
          <p:cNvSpPr/>
          <p:nvPr/>
        </p:nvSpPr>
        <p:spPr>
          <a:xfrm>
            <a:off x="4358805" y="2337604"/>
            <a:ext cx="332509" cy="399011"/>
          </a:xfrm>
          <a:prstGeom prst="downArrow">
            <a:avLst/>
          </a:prstGeom>
          <a:solidFill>
            <a:srgbClr val="045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5">
            <a:extLst>
              <a:ext uri="{FF2B5EF4-FFF2-40B4-BE49-F238E27FC236}">
                <a16:creationId xmlns:a16="http://schemas.microsoft.com/office/drawing/2014/main" id="{9D7192E4-4B1F-7968-04B9-23F47EE24AC4}"/>
              </a:ext>
            </a:extLst>
          </p:cNvPr>
          <p:cNvSpPr/>
          <p:nvPr/>
        </p:nvSpPr>
        <p:spPr>
          <a:xfrm>
            <a:off x="7453450" y="2327996"/>
            <a:ext cx="332509" cy="399011"/>
          </a:xfrm>
          <a:prstGeom prst="downArrow">
            <a:avLst/>
          </a:prstGeom>
          <a:solidFill>
            <a:srgbClr val="045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низ 13">
            <a:extLst>
              <a:ext uri="{FF2B5EF4-FFF2-40B4-BE49-F238E27FC236}">
                <a16:creationId xmlns:a16="http://schemas.microsoft.com/office/drawing/2014/main" id="{894BAC3D-5FE6-AB7A-24E7-324F134CA18D}"/>
              </a:ext>
            </a:extLst>
          </p:cNvPr>
          <p:cNvSpPr/>
          <p:nvPr/>
        </p:nvSpPr>
        <p:spPr>
          <a:xfrm>
            <a:off x="10195225" y="2316463"/>
            <a:ext cx="332509" cy="399011"/>
          </a:xfrm>
          <a:prstGeom prst="downArrow">
            <a:avLst/>
          </a:prstGeom>
          <a:solidFill>
            <a:srgbClr val="045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Объект 2">
            <a:extLst>
              <a:ext uri="{FF2B5EF4-FFF2-40B4-BE49-F238E27FC236}">
                <a16:creationId xmlns:a16="http://schemas.microsoft.com/office/drawing/2014/main" id="{A891BE7E-6FCC-3684-0FB0-01A4A54DDD9D}"/>
              </a:ext>
            </a:extLst>
          </p:cNvPr>
          <p:cNvSpPr>
            <a:spLocks noGrp="1"/>
          </p:cNvSpPr>
          <p:nvPr>
            <p:ph idx="1"/>
          </p:nvPr>
        </p:nvSpPr>
        <p:spPr>
          <a:xfrm>
            <a:off x="291476" y="4127734"/>
            <a:ext cx="8134658" cy="2097950"/>
          </a:xfrm>
        </p:spPr>
        <p:txBody>
          <a:bodyPr>
            <a:normAutofit/>
          </a:bodyPr>
          <a:lstStyle/>
          <a:p>
            <a:pPr marL="0" indent="0" algn="just">
              <a:lnSpc>
                <a:spcPct val="100000"/>
              </a:lnSpc>
              <a:buNone/>
            </a:pPr>
            <a:r>
              <a:rPr lang="ru-RU" sz="1400" dirty="0">
                <a:cs typeface="Times New Roman" panose="02020603050405020304" pitchFamily="18" charset="0"/>
              </a:rPr>
              <a:t>…</a:t>
            </a:r>
            <a:r>
              <a:rPr lang="ru-RU" sz="1400" b="1" dirty="0" err="1">
                <a:cs typeface="Times New Roman" panose="02020603050405020304" pitchFamily="18" charset="0"/>
              </a:rPr>
              <a:t>стаття</a:t>
            </a:r>
            <a:r>
              <a:rPr lang="ru-RU" sz="1400" b="1" dirty="0">
                <a:cs typeface="Times New Roman" panose="02020603050405020304" pitchFamily="18" charset="0"/>
              </a:rPr>
              <a:t> </a:t>
            </a:r>
            <a:r>
              <a:rPr lang="en-US" sz="1400" b="1" dirty="0">
                <a:cs typeface="Times New Roman" panose="02020603050405020304" pitchFamily="18" charset="0"/>
              </a:rPr>
              <a:t>E </a:t>
            </a:r>
            <a:r>
              <a:rPr lang="ru-RU" sz="1400" b="1" dirty="0" err="1">
                <a:cs typeface="Times New Roman" panose="02020603050405020304" pitchFamily="18" charset="0"/>
              </a:rPr>
              <a:t>забороняє</a:t>
            </a:r>
            <a:r>
              <a:rPr lang="ru-RU" sz="1400" b="1" dirty="0">
                <a:cs typeface="Times New Roman" panose="02020603050405020304" pitchFamily="18" charset="0"/>
              </a:rPr>
              <a:t> </a:t>
            </a:r>
            <a:r>
              <a:rPr lang="ru-RU" sz="1400" b="1" dirty="0" err="1">
                <a:cs typeface="Times New Roman" panose="02020603050405020304" pitchFamily="18" charset="0"/>
              </a:rPr>
              <a:t>всі</a:t>
            </a:r>
            <a:r>
              <a:rPr lang="ru-RU" sz="1400" b="1" dirty="0">
                <a:cs typeface="Times New Roman" panose="02020603050405020304" pitchFamily="18" charset="0"/>
              </a:rPr>
              <a:t> </a:t>
            </a:r>
            <a:r>
              <a:rPr lang="ru-RU" sz="1400" b="1" dirty="0" err="1">
                <a:cs typeface="Times New Roman" panose="02020603050405020304" pitchFamily="18" charset="0"/>
              </a:rPr>
              <a:t>форми</a:t>
            </a:r>
            <a:r>
              <a:rPr lang="ru-RU" sz="1400" b="1" dirty="0">
                <a:cs typeface="Times New Roman" panose="02020603050405020304" pitchFamily="18" charset="0"/>
              </a:rPr>
              <a:t> </a:t>
            </a:r>
            <a:r>
              <a:rPr lang="ru-RU" sz="1400" b="1" dirty="0" err="1">
                <a:cs typeface="Times New Roman" panose="02020603050405020304" pitchFamily="18" charset="0"/>
              </a:rPr>
              <a:t>дискримінації</a:t>
            </a:r>
            <a:r>
              <a:rPr lang="ru-RU" sz="1400" b="1" dirty="0">
                <a:cs typeface="Times New Roman" panose="02020603050405020304" pitchFamily="18" charset="0"/>
              </a:rPr>
              <a:t> </a:t>
            </a:r>
            <a:r>
              <a:rPr lang="ru-RU" sz="1400" dirty="0">
                <a:cs typeface="Times New Roman" panose="02020603050405020304" pitchFamily="18" charset="0"/>
              </a:rPr>
              <a:t>та </a:t>
            </a:r>
            <a:r>
              <a:rPr lang="ru-RU" sz="1400" dirty="0" err="1">
                <a:cs typeface="Times New Roman" panose="02020603050405020304" pitchFamily="18" charset="0"/>
              </a:rPr>
              <a:t>черпає</a:t>
            </a:r>
            <a:r>
              <a:rPr lang="ru-RU" sz="1400" dirty="0">
                <a:cs typeface="Times New Roman" panose="02020603050405020304" pitchFamily="18" charset="0"/>
              </a:rPr>
              <a:t> </a:t>
            </a:r>
            <a:r>
              <a:rPr lang="ru-RU" sz="1400" dirty="0" err="1">
                <a:cs typeface="Times New Roman" panose="02020603050405020304" pitchFamily="18" charset="0"/>
              </a:rPr>
              <a:t>натхнення</a:t>
            </a:r>
            <a:r>
              <a:rPr lang="ru-RU" sz="1400" dirty="0">
                <a:cs typeface="Times New Roman" panose="02020603050405020304" pitchFamily="18" charset="0"/>
              </a:rPr>
              <a:t> у </a:t>
            </a:r>
            <a:r>
              <a:rPr lang="ru-RU" sz="1400" dirty="0" err="1">
                <a:cs typeface="Times New Roman" panose="02020603050405020304" pitchFamily="18" charset="0"/>
              </a:rPr>
              <a:t>статті</a:t>
            </a:r>
            <a:r>
              <a:rPr lang="ru-RU" sz="1400" dirty="0">
                <a:cs typeface="Times New Roman" panose="02020603050405020304" pitchFamily="18" charset="0"/>
              </a:rPr>
              <a:t> 14 </a:t>
            </a:r>
            <a:r>
              <a:rPr lang="ru-RU" sz="1400" dirty="0" err="1">
                <a:cs typeface="Times New Roman" panose="02020603050405020304" pitchFamily="18" charset="0"/>
              </a:rPr>
              <a:t>Європейської</a:t>
            </a:r>
            <a:r>
              <a:rPr lang="ru-RU" sz="1400" dirty="0">
                <a:cs typeface="Times New Roman" panose="02020603050405020304" pitchFamily="18" charset="0"/>
              </a:rPr>
              <a:t> </a:t>
            </a:r>
            <a:r>
              <a:rPr lang="ru-RU" sz="1400" dirty="0" err="1">
                <a:cs typeface="Times New Roman" panose="02020603050405020304" pitchFamily="18" charset="0"/>
              </a:rPr>
              <a:t>конвенції</a:t>
            </a:r>
            <a:r>
              <a:rPr lang="ru-RU" sz="1400" dirty="0">
                <a:cs typeface="Times New Roman" panose="02020603050405020304" pitchFamily="18" charset="0"/>
              </a:rPr>
              <a:t> з прав </a:t>
            </a:r>
            <a:r>
              <a:rPr lang="ru-RU" sz="1400" dirty="0" err="1">
                <a:cs typeface="Times New Roman" panose="02020603050405020304" pitchFamily="18" charset="0"/>
              </a:rPr>
              <a:t>людини</a:t>
            </a:r>
            <a:r>
              <a:rPr lang="ru-RU" sz="1400" dirty="0">
                <a:cs typeface="Times New Roman" panose="02020603050405020304" pitchFamily="18" charset="0"/>
              </a:rPr>
              <a:t>. Тому </a:t>
            </a:r>
            <a:r>
              <a:rPr lang="ru-RU" sz="1400" dirty="0" err="1">
                <a:cs typeface="Times New Roman" panose="02020603050405020304" pitchFamily="18" charset="0"/>
              </a:rPr>
              <a:t>Комітет</a:t>
            </a:r>
            <a:r>
              <a:rPr lang="ru-RU" sz="1400" dirty="0">
                <a:cs typeface="Times New Roman" panose="02020603050405020304" pitchFamily="18" charset="0"/>
              </a:rPr>
              <a:t> </a:t>
            </a:r>
            <a:r>
              <a:rPr lang="ru-RU" sz="1400" dirty="0" err="1">
                <a:cs typeface="Times New Roman" panose="02020603050405020304" pitchFamily="18" charset="0"/>
              </a:rPr>
              <a:t>вважає</a:t>
            </a:r>
            <a:r>
              <a:rPr lang="ru-RU" sz="1400" dirty="0">
                <a:cs typeface="Times New Roman" panose="02020603050405020304" pitchFamily="18" charset="0"/>
              </a:rPr>
              <a:t>, </a:t>
            </a:r>
            <a:r>
              <a:rPr lang="ru-RU" sz="1400" dirty="0" err="1">
                <a:cs typeface="Times New Roman" panose="02020603050405020304" pitchFamily="18" charset="0"/>
              </a:rPr>
              <a:t>що</a:t>
            </a:r>
            <a:r>
              <a:rPr lang="ru-RU" sz="1400" dirty="0">
                <a:cs typeface="Times New Roman" panose="02020603050405020304" pitchFamily="18" charset="0"/>
              </a:rPr>
              <a:t> </a:t>
            </a:r>
            <a:r>
              <a:rPr lang="ru-RU" sz="1400" b="1" dirty="0" err="1">
                <a:cs typeface="Times New Roman" panose="02020603050405020304" pitchFamily="18" charset="0"/>
              </a:rPr>
              <a:t>стаття</a:t>
            </a:r>
            <a:r>
              <a:rPr lang="ru-RU" sz="1400" b="1" dirty="0">
                <a:cs typeface="Times New Roman" panose="02020603050405020304" pitchFamily="18" charset="0"/>
              </a:rPr>
              <a:t> Е не </a:t>
            </a:r>
            <a:r>
              <a:rPr lang="ru-RU" sz="1400" b="1" dirty="0" err="1">
                <a:cs typeface="Times New Roman" panose="02020603050405020304" pitchFamily="18" charset="0"/>
              </a:rPr>
              <a:t>тільки</a:t>
            </a:r>
            <a:r>
              <a:rPr lang="ru-RU" sz="1400" b="1" dirty="0">
                <a:cs typeface="Times New Roman" panose="02020603050405020304" pitchFamily="18" charset="0"/>
              </a:rPr>
              <a:t> </a:t>
            </a:r>
            <a:r>
              <a:rPr lang="ru-RU" sz="1400" b="1" dirty="0" err="1">
                <a:cs typeface="Times New Roman" panose="02020603050405020304" pitchFamily="18" charset="0"/>
              </a:rPr>
              <a:t>забороняє</a:t>
            </a:r>
            <a:r>
              <a:rPr lang="ru-RU" sz="1400" b="1" dirty="0">
                <a:cs typeface="Times New Roman" panose="02020603050405020304" pitchFamily="18" charset="0"/>
              </a:rPr>
              <a:t> </a:t>
            </a:r>
            <a:r>
              <a:rPr lang="ru-RU" sz="1400" b="1" dirty="0" err="1">
                <a:cs typeface="Times New Roman" panose="02020603050405020304" pitchFamily="18" charset="0"/>
              </a:rPr>
              <a:t>пряму</a:t>
            </a:r>
            <a:r>
              <a:rPr lang="ru-RU" sz="1400" b="1" dirty="0">
                <a:cs typeface="Times New Roman" panose="02020603050405020304" pitchFamily="18" charset="0"/>
              </a:rPr>
              <a:t> </a:t>
            </a:r>
            <a:r>
              <a:rPr lang="ru-RU" sz="1400" b="1" dirty="0" err="1">
                <a:cs typeface="Times New Roman" panose="02020603050405020304" pitchFamily="18" charset="0"/>
              </a:rPr>
              <a:t>дискримінацію</a:t>
            </a:r>
            <a:r>
              <a:rPr lang="ru-RU" sz="1400" b="1" dirty="0">
                <a:cs typeface="Times New Roman" panose="02020603050405020304" pitchFamily="18" charset="0"/>
              </a:rPr>
              <a:t>, але </a:t>
            </a:r>
            <a:r>
              <a:rPr lang="ru-RU" sz="1400" b="1" dirty="0" err="1">
                <a:cs typeface="Times New Roman" panose="02020603050405020304" pitchFamily="18" charset="0"/>
              </a:rPr>
              <a:t>також</a:t>
            </a:r>
            <a:r>
              <a:rPr lang="ru-RU" sz="1400" b="1" dirty="0">
                <a:cs typeface="Times New Roman" panose="02020603050405020304" pitchFamily="18" charset="0"/>
              </a:rPr>
              <a:t> </a:t>
            </a:r>
            <a:r>
              <a:rPr lang="ru-RU" sz="1400" b="1" dirty="0" err="1">
                <a:cs typeface="Times New Roman" panose="02020603050405020304" pitchFamily="18" charset="0"/>
              </a:rPr>
              <a:t>усі</a:t>
            </a:r>
            <a:r>
              <a:rPr lang="ru-RU" sz="1400" b="1" dirty="0">
                <a:cs typeface="Times New Roman" panose="02020603050405020304" pitchFamily="18" charset="0"/>
              </a:rPr>
              <a:t> </a:t>
            </a:r>
            <a:r>
              <a:rPr lang="ru-RU" sz="1400" b="1" dirty="0" err="1">
                <a:cs typeface="Times New Roman" panose="02020603050405020304" pitchFamily="18" charset="0"/>
              </a:rPr>
              <a:t>форми</a:t>
            </a:r>
            <a:r>
              <a:rPr lang="ru-RU" sz="1400" b="1" dirty="0">
                <a:cs typeface="Times New Roman" panose="02020603050405020304" pitchFamily="18" charset="0"/>
              </a:rPr>
              <a:t> </a:t>
            </a:r>
            <a:r>
              <a:rPr lang="ru-RU" sz="1400" b="1" dirty="0" err="1">
                <a:cs typeface="Times New Roman" panose="02020603050405020304" pitchFamily="18" charset="0"/>
              </a:rPr>
              <a:t>непрямої</a:t>
            </a:r>
            <a:r>
              <a:rPr lang="ru-RU" sz="1400" b="1" dirty="0">
                <a:cs typeface="Times New Roman" panose="02020603050405020304" pitchFamily="18" charset="0"/>
              </a:rPr>
              <a:t> </a:t>
            </a:r>
            <a:r>
              <a:rPr lang="ru-RU" sz="1400" b="1" dirty="0" err="1">
                <a:cs typeface="Times New Roman" panose="02020603050405020304" pitchFamily="18" charset="0"/>
              </a:rPr>
              <a:t>дискримінації</a:t>
            </a:r>
            <a:r>
              <a:rPr lang="ru-RU" sz="1400" b="1" dirty="0">
                <a:cs typeface="Times New Roman" panose="02020603050405020304" pitchFamily="18" charset="0"/>
              </a:rPr>
              <a:t>.</a:t>
            </a:r>
          </a:p>
          <a:p>
            <a:pPr marL="0" indent="0" algn="just">
              <a:lnSpc>
                <a:spcPct val="100000"/>
              </a:lnSpc>
              <a:buNone/>
            </a:pPr>
            <a:r>
              <a:rPr lang="uk-UA" sz="1400" dirty="0">
                <a:cs typeface="Times New Roman" panose="02020603050405020304" pitchFamily="18" charset="0"/>
              </a:rPr>
              <a:t>…Непряма дискримінація може виникати через відсутність належного й позитивного врахування всіх відповідних відмінностей або через відсутність належних заходів для забезпечення того, щоб </a:t>
            </a:r>
            <a:r>
              <a:rPr lang="uk-UA" sz="1400" b="1" dirty="0">
                <a:cs typeface="Times New Roman" panose="02020603050405020304" pitchFamily="18" charset="0"/>
              </a:rPr>
              <a:t>передбачені для всіх права й колективні переваги були дійсно доступні для всіх</a:t>
            </a:r>
            <a:r>
              <a:rPr lang="uk-UA" sz="1400" dirty="0">
                <a:cs typeface="Times New Roman" panose="02020603050405020304" pitchFamily="18" charset="0"/>
              </a:rPr>
              <a:t>…</a:t>
            </a:r>
            <a:endParaRPr lang="ru-RU" sz="1400" b="1" dirty="0">
              <a:cs typeface="Times New Roman" panose="02020603050405020304" pitchFamily="18" charset="0"/>
            </a:endParaRPr>
          </a:p>
          <a:p>
            <a:pPr marL="0" indent="0" algn="just">
              <a:lnSpc>
                <a:spcPct val="100000"/>
              </a:lnSpc>
              <a:buNone/>
            </a:pPr>
            <a:r>
              <a:rPr lang="uk-UA" sz="1400" dirty="0">
                <a:cs typeface="Times New Roman" panose="02020603050405020304" pitchFamily="18" charset="0"/>
              </a:rPr>
              <a:t>…</a:t>
            </a:r>
            <a:r>
              <a:rPr lang="ru-RU" sz="1400" dirty="0">
                <a:cs typeface="Times New Roman" panose="02020603050405020304" pitchFamily="18" charset="0"/>
              </a:rPr>
              <a:t>Комітет нагадує, що стаття Е, подібно до статті 14 ЄКПЛ, </a:t>
            </a:r>
            <a:r>
              <a:rPr lang="ru-RU" sz="1400" b="1" dirty="0">
                <a:cs typeface="Times New Roman" panose="02020603050405020304" pitchFamily="18" charset="0"/>
              </a:rPr>
              <a:t>не передбачає вичерпного переліку заборонених підстав для дискримінації…</a:t>
            </a:r>
          </a:p>
        </p:txBody>
      </p:sp>
      <p:sp>
        <p:nvSpPr>
          <p:cNvPr id="24" name="TextBox 23">
            <a:extLst>
              <a:ext uri="{FF2B5EF4-FFF2-40B4-BE49-F238E27FC236}">
                <a16:creationId xmlns:a16="http://schemas.microsoft.com/office/drawing/2014/main" id="{060BD672-F42E-8676-C403-302A9BAE80E3}"/>
              </a:ext>
            </a:extLst>
          </p:cNvPr>
          <p:cNvSpPr txBox="1"/>
          <p:nvPr/>
        </p:nvSpPr>
        <p:spPr>
          <a:xfrm>
            <a:off x="308774" y="3804568"/>
            <a:ext cx="6163732" cy="369332"/>
          </a:xfrm>
          <a:prstGeom prst="rect">
            <a:avLst/>
          </a:prstGeom>
          <a:noFill/>
        </p:spPr>
        <p:txBody>
          <a:bodyPr wrap="square">
            <a:spAutoFit/>
          </a:bodyPr>
          <a:lstStyle/>
          <a:p>
            <a:r>
              <a:rPr lang="uk-UA" sz="1800" i="1" dirty="0">
                <a:latin typeface="+mn-lt"/>
              </a:rPr>
              <a:t>Association internationale Autisme-Europe v. France 2003 </a:t>
            </a:r>
            <a:endParaRPr lang="uk-UA" i="1" dirty="0"/>
          </a:p>
        </p:txBody>
      </p:sp>
      <p:pic>
        <p:nvPicPr>
          <p:cNvPr id="2" name="Picture 1">
            <a:extLst>
              <a:ext uri="{FF2B5EF4-FFF2-40B4-BE49-F238E27FC236}">
                <a16:creationId xmlns:a16="http://schemas.microsoft.com/office/drawing/2014/main" id="{FA033183-8AB1-BB5E-B4C0-0ECCEC055C84}"/>
              </a:ext>
            </a:extLst>
          </p:cNvPr>
          <p:cNvPicPr>
            <a:picLocks noChangeAspect="1"/>
          </p:cNvPicPr>
          <p:nvPr/>
        </p:nvPicPr>
        <p:blipFill>
          <a:blip r:embed="rId3"/>
          <a:stretch>
            <a:fillRect/>
          </a:stretch>
        </p:blipFill>
        <p:spPr>
          <a:xfrm>
            <a:off x="9416738" y="5963081"/>
            <a:ext cx="2307365" cy="653753"/>
          </a:xfrm>
          <a:prstGeom prst="rect">
            <a:avLst/>
          </a:prstGeom>
        </p:spPr>
      </p:pic>
    </p:spTree>
    <p:extLst>
      <p:ext uri="{BB962C8B-B14F-4D97-AF65-F5344CB8AC3E}">
        <p14:creationId xmlns:p14="http://schemas.microsoft.com/office/powerpoint/2010/main" val="1473352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1701C-8AA6-5E7B-5FE8-7502E9036B3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A741232-06DB-3FDF-0A92-C0DD92F096B3}"/>
              </a:ext>
            </a:extLst>
          </p:cNvPr>
          <p:cNvSpPr txBox="1"/>
          <p:nvPr/>
        </p:nvSpPr>
        <p:spPr>
          <a:xfrm>
            <a:off x="2584753" y="-505204"/>
            <a:ext cx="9259094" cy="1446550"/>
          </a:xfrm>
          <a:prstGeom prst="rect">
            <a:avLst/>
          </a:prstGeom>
          <a:noFill/>
        </p:spPr>
        <p:txBody>
          <a:bodyPr wrap="square">
            <a:spAutoFit/>
          </a:bodyPr>
          <a:lstStyle/>
          <a:p>
            <a:br>
              <a:rPr lang="ru-RU" sz="3200" dirty="0">
                <a:solidFill>
                  <a:srgbClr val="045D77"/>
                </a:solidFill>
                <a:latin typeface="MyriadPro-Regular"/>
              </a:rPr>
            </a:br>
            <a:r>
              <a:rPr lang="ru-RU" sz="2800" b="1" dirty="0">
                <a:solidFill>
                  <a:srgbClr val="045D77"/>
                </a:solidFill>
              </a:rPr>
              <a:t>Положення Європейської соціальної хартії, </a:t>
            </a:r>
            <a:endParaRPr lang="en-US" sz="2800" b="1" dirty="0">
              <a:solidFill>
                <a:srgbClr val="045D77"/>
              </a:solidFill>
            </a:endParaRPr>
          </a:p>
          <a:p>
            <a:r>
              <a:rPr lang="ru-RU" sz="2800" b="1" dirty="0">
                <a:solidFill>
                  <a:srgbClr val="045D77"/>
                </a:solidFill>
              </a:rPr>
              <a:t>які передбачають права осіб з інвалідністю</a:t>
            </a:r>
            <a:endParaRPr lang="uk-UA" sz="2800" b="1" dirty="0">
              <a:solidFill>
                <a:srgbClr val="045D77"/>
              </a:solidFill>
            </a:endParaRPr>
          </a:p>
        </p:txBody>
      </p:sp>
      <p:sp>
        <p:nvSpPr>
          <p:cNvPr id="2" name="Объект 2">
            <a:extLst>
              <a:ext uri="{FF2B5EF4-FFF2-40B4-BE49-F238E27FC236}">
                <a16:creationId xmlns:a16="http://schemas.microsoft.com/office/drawing/2014/main" id="{95AFF107-9E56-1F42-2438-43B0074FD9E4}"/>
              </a:ext>
            </a:extLst>
          </p:cNvPr>
          <p:cNvSpPr>
            <a:spLocks noGrp="1"/>
          </p:cNvSpPr>
          <p:nvPr>
            <p:ph idx="1"/>
          </p:nvPr>
        </p:nvSpPr>
        <p:spPr>
          <a:xfrm>
            <a:off x="206639" y="1157914"/>
            <a:ext cx="5889361" cy="5909734"/>
          </a:xfrm>
        </p:spPr>
        <p:txBody>
          <a:bodyPr>
            <a:normAutofit/>
          </a:bodyPr>
          <a:lstStyle/>
          <a:p>
            <a:pPr algn="just">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Е – Заборона дискримінації</a:t>
            </a:r>
          </a:p>
          <a:p>
            <a:pPr algn="just">
              <a:buFont typeface="Wingdings" panose="05000000000000000000" pitchFamily="2" charset="2"/>
              <a:buChar char="§"/>
            </a:pPr>
            <a:r>
              <a:rPr lang="uk-UA" sz="1600" b="1" i="1" dirty="0">
                <a:solidFill>
                  <a:srgbClr val="002060"/>
                </a:solidFill>
                <a:effectLst/>
                <a:highlight>
                  <a:srgbClr val="D5F3FD"/>
                </a:highlight>
                <a:ea typeface="Calibri" panose="020F0502020204030204" pitchFamily="34" charset="0"/>
                <a:cs typeface="Times New Roman" panose="02020603050405020304" pitchFamily="18" charset="0"/>
              </a:rPr>
              <a:t>Стаття</a:t>
            </a:r>
            <a:r>
              <a:rPr lang="ru-RU" sz="1600" b="1" i="1" dirty="0">
                <a:solidFill>
                  <a:srgbClr val="002060"/>
                </a:solidFill>
                <a:effectLst/>
                <a:highlight>
                  <a:srgbClr val="D5F3FD"/>
                </a:highlight>
                <a:ea typeface="Calibri" panose="020F0502020204030204" pitchFamily="34" charset="0"/>
                <a:cs typeface="Times New Roman" panose="02020603050405020304" pitchFamily="18" charset="0"/>
              </a:rPr>
              <a:t> 15.</a:t>
            </a:r>
            <a:r>
              <a:rPr lang="uk-UA" sz="1600" b="1" i="1" dirty="0">
                <a:solidFill>
                  <a:srgbClr val="002060"/>
                </a:solidFill>
                <a:effectLst/>
                <a:highlight>
                  <a:srgbClr val="D5F3FD"/>
                </a:highlight>
                <a:ea typeface="Calibri" panose="020F0502020204030204" pitchFamily="34" charset="0"/>
                <a:cs typeface="Times New Roman" panose="02020603050405020304" pitchFamily="18" charset="0"/>
              </a:rPr>
              <a:t> </a:t>
            </a:r>
            <a:r>
              <a:rPr lang="ru-RU" sz="1600" b="1" i="1" dirty="0">
                <a:effectLst/>
                <a:ea typeface="Calibri" panose="020F0502020204030204" pitchFamily="34" charset="0"/>
                <a:cs typeface="Times New Roman" panose="02020603050405020304" pitchFamily="18" charset="0"/>
              </a:rPr>
              <a:t>Право </a:t>
            </a:r>
            <a:r>
              <a:rPr lang="uk-UA" sz="1600" b="1" i="1" dirty="0">
                <a:effectLst/>
                <a:ea typeface="Calibri" panose="020F0502020204030204" pitchFamily="34" charset="0"/>
                <a:cs typeface="Times New Roman" panose="02020603050405020304" pitchFamily="18" charset="0"/>
              </a:rPr>
              <a:t>осіб з інвалідністю на самостійність, соціальну інтеграцію та участь у житті суспільства </a:t>
            </a:r>
          </a:p>
          <a:p>
            <a:pPr algn="just">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1 п.2. </a:t>
            </a:r>
            <a:r>
              <a:rPr lang="uk-UA" sz="1600" b="1" i="1" dirty="0">
                <a:highlight>
                  <a:srgbClr val="D5F3FD"/>
                </a:highlight>
                <a:ea typeface="Calibri" panose="020F0502020204030204" pitchFamily="34" charset="0"/>
                <a:cs typeface="Times New Roman" panose="02020603050405020304" pitchFamily="18" charset="0"/>
              </a:rPr>
              <a:t>З </a:t>
            </a:r>
            <a:r>
              <a:rPr lang="uk-UA" sz="1600" b="1" i="1" dirty="0">
                <a:ea typeface="Calibri" panose="020F0502020204030204" pitchFamily="34" charset="0"/>
                <a:cs typeface="Times New Roman" panose="02020603050405020304" pitchFamily="18" charset="0"/>
              </a:rPr>
              <a:t>метою забезпечення ефективного здійснення права на працю Сторони зобов’язуються ефективно захищати право працівника заробляти собі на життя професією, яку він вільно обирає.</a:t>
            </a:r>
          </a:p>
          <a:p>
            <a:pPr marL="0" indent="0">
              <a:buNone/>
            </a:pPr>
            <a:r>
              <a:rPr lang="uk-UA" sz="1400" dirty="0">
                <a:effectLst/>
                <a:ea typeface="Calibri" panose="020F0502020204030204" pitchFamily="34" charset="0"/>
                <a:cs typeface="Times New Roman" panose="02020603050405020304" pitchFamily="18" charset="0"/>
              </a:rPr>
              <a:t>…заборонено дискримінацію у сфері працевлаштування, принаймні за ознакою раси, етнічного походження, релігії, </a:t>
            </a:r>
            <a:r>
              <a:rPr lang="uk-UA" sz="1400" b="1" dirty="0">
                <a:effectLst/>
                <a:ea typeface="Calibri" panose="020F0502020204030204" pitchFamily="34" charset="0"/>
                <a:cs typeface="Times New Roman" panose="02020603050405020304" pitchFamily="18" charset="0"/>
              </a:rPr>
              <a:t>інвалідності…</a:t>
            </a:r>
          </a:p>
          <a:p>
            <a:pPr algn="just">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1 п. 4. </a:t>
            </a:r>
            <a:r>
              <a:rPr lang="uk-UA" sz="1600" b="1" i="1" dirty="0">
                <a:highlight>
                  <a:srgbClr val="D5F3FD"/>
                </a:highlight>
                <a:ea typeface="Calibri" panose="020F0502020204030204" pitchFamily="34" charset="0"/>
                <a:cs typeface="Times New Roman" panose="02020603050405020304" pitchFamily="18" charset="0"/>
              </a:rPr>
              <a:t>З </a:t>
            </a:r>
            <a:r>
              <a:rPr lang="uk-UA" sz="1600" b="1" i="1" dirty="0">
                <a:ea typeface="Calibri" panose="020F0502020204030204" pitchFamily="34" charset="0"/>
                <a:cs typeface="Times New Roman" panose="02020603050405020304" pitchFamily="18" charset="0"/>
              </a:rPr>
              <a:t>метою забезпечення ефективного здійснення права на працю Сторони зобов’язуються забезпечувати належну професійну орієнтацію, підготовку та перекваліфікацію або сприяти їм.</a:t>
            </a:r>
          </a:p>
          <a:p>
            <a:pPr marL="0" indent="0">
              <a:buNone/>
            </a:pPr>
            <a:r>
              <a:rPr lang="uk-UA" sz="1400" i="1" dirty="0">
                <a:ea typeface="Calibri" panose="020F0502020204030204" pitchFamily="34" charset="0"/>
                <a:cs typeface="Times New Roman" panose="02020603050405020304" pitchFamily="18" charset="0"/>
              </a:rPr>
              <a:t>Включає розгляд питань:…</a:t>
            </a:r>
            <a:r>
              <a:rPr lang="uk-UA" sz="1400" dirty="0">
                <a:solidFill>
                  <a:srgbClr val="000000"/>
                </a:solidFill>
                <a:effectLst/>
                <a:ea typeface="Calibri" panose="020F0502020204030204" pitchFamily="34" charset="0"/>
                <a:cs typeface="Times New Roman" panose="02020603050405020304" pitchFamily="18" charset="0"/>
              </a:rPr>
              <a:t>чи пропонує ринок праці послуги з професійної орієнтації та підготовки для працевлаштованих і безробітних, а також орієнтацію і підготовку, спеціально призначену для осіб з інвалідністю; доступ: скільки людей користується цими послугами; наявність законодавства, яке прямо забороняє дискримінацію за ознакою інвалідності у сфері навчання.</a:t>
            </a:r>
          </a:p>
        </p:txBody>
      </p:sp>
      <p:sp>
        <p:nvSpPr>
          <p:cNvPr id="3" name="Прямоугольник: скругленные углы 3">
            <a:extLst>
              <a:ext uri="{FF2B5EF4-FFF2-40B4-BE49-F238E27FC236}">
                <a16:creationId xmlns:a16="http://schemas.microsoft.com/office/drawing/2014/main" id="{70F76A1E-EFBC-CAF5-0419-8AC16A379531}"/>
              </a:ext>
            </a:extLst>
          </p:cNvPr>
          <p:cNvSpPr/>
          <p:nvPr/>
        </p:nvSpPr>
        <p:spPr>
          <a:xfrm>
            <a:off x="266604" y="5854311"/>
            <a:ext cx="5769429" cy="4205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dirty="0" err="1">
                <a:solidFill>
                  <a:srgbClr val="002060"/>
                </a:solidFill>
              </a:rPr>
              <a:t>Розвинено</a:t>
            </a:r>
            <a:r>
              <a:rPr lang="uk-UA" sz="1600" dirty="0">
                <a:solidFill>
                  <a:srgbClr val="002060"/>
                </a:solidFill>
              </a:rPr>
              <a:t> у практиці Європейського комітету з соціальних прав</a:t>
            </a:r>
          </a:p>
        </p:txBody>
      </p:sp>
      <p:sp>
        <p:nvSpPr>
          <p:cNvPr id="7" name="TextBox 6">
            <a:extLst>
              <a:ext uri="{FF2B5EF4-FFF2-40B4-BE49-F238E27FC236}">
                <a16:creationId xmlns:a16="http://schemas.microsoft.com/office/drawing/2014/main" id="{351F85F5-D728-0927-112D-D70C415371C1}"/>
              </a:ext>
            </a:extLst>
          </p:cNvPr>
          <p:cNvSpPr txBox="1"/>
          <p:nvPr/>
        </p:nvSpPr>
        <p:spPr>
          <a:xfrm>
            <a:off x="6036033" y="1104177"/>
            <a:ext cx="6096000" cy="5539978"/>
          </a:xfrm>
          <a:prstGeom prst="rect">
            <a:avLst/>
          </a:prstGeom>
          <a:noFill/>
        </p:spPr>
        <p:txBody>
          <a:bodyPr wrap="square">
            <a:spAutoFit/>
          </a:bodyPr>
          <a:lstStyle/>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11 п. 1 </a:t>
            </a:r>
            <a:r>
              <a:rPr lang="uk-UA" sz="1600" b="1" i="1" dirty="0">
                <a:ea typeface="Calibri" panose="020F0502020204030204" pitchFamily="34" charset="0"/>
                <a:cs typeface="Times New Roman" panose="02020603050405020304" pitchFamily="18" charset="0"/>
              </a:rPr>
              <a:t>Сторони зобов’язуються самостійно або у співробітництві з громадськими чи приватними організаціями вживати відповідних заходів для того, щоб, серед іншого, усунути, у міру можливості, причини слабкого здоров’я.</a:t>
            </a:r>
          </a:p>
          <a:p>
            <a:pPr algn="just"/>
            <a:r>
              <a:rPr lang="uk-UA" sz="1400" i="1" dirty="0">
                <a:ea typeface="Calibri" panose="020F0502020204030204" pitchFamily="34" charset="0"/>
                <a:cs typeface="Times New Roman" panose="02020603050405020304" pitchFamily="18" charset="0"/>
              </a:rPr>
              <a:t> </a:t>
            </a:r>
            <a:r>
              <a:rPr lang="uk-UA" sz="1400" dirty="0">
                <a:ea typeface="Calibri" panose="020F0502020204030204" pitchFamily="34" charset="0"/>
                <a:cs typeface="Times New Roman" panose="02020603050405020304" pitchFamily="18" charset="0"/>
              </a:rPr>
              <a:t>…Право на охорону здоров’я включає право на доступ до медичної допомоги, і цей доступ має бути забезпечено </a:t>
            </a:r>
            <a:r>
              <a:rPr lang="uk-UA" sz="1400" b="1" dirty="0">
                <a:ea typeface="Calibri" panose="020F0502020204030204" pitchFamily="34" charset="0"/>
                <a:cs typeface="Times New Roman" panose="02020603050405020304" pitchFamily="18" charset="0"/>
              </a:rPr>
              <a:t>кожній людині без дискримінації</a:t>
            </a:r>
            <a:r>
              <a:rPr lang="uk-UA" sz="1400" dirty="0">
                <a:ea typeface="Calibri" panose="020F0502020204030204" pitchFamily="34" charset="0"/>
                <a:cs typeface="Times New Roman" panose="02020603050405020304" pitchFamily="18" charset="0"/>
              </a:rPr>
              <a:t>. Це означає, що охорона здоров’я має бути ефективною та доступною для всіх, і що вразливі групи, які наражаються на особливо високі ризики, такі як …особи літнього віку, особи з інвалідністю…</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 9. Право на професійну орієнтацію</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 10. Право на професійну підготовку</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 12. Право на соціальне забезпечення</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 13. Право на соціальну та медичну допомогу</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14. Право на користування послугами соціальних служб</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 30. Право на захист від бідності та соціального відчуження</a:t>
            </a:r>
          </a:p>
          <a:p>
            <a:pPr marL="285750" indent="-285750">
              <a:buFont typeface="Wingdings" panose="05000000000000000000" pitchFamily="2" charset="2"/>
              <a:buChar char="§"/>
            </a:pPr>
            <a:r>
              <a:rPr lang="uk-UA" sz="1600" b="1" i="1" dirty="0">
                <a:solidFill>
                  <a:srgbClr val="002060"/>
                </a:solidFill>
                <a:highlight>
                  <a:srgbClr val="D5F3FD"/>
                </a:highlight>
                <a:ea typeface="Calibri" panose="020F0502020204030204" pitchFamily="34" charset="0"/>
                <a:cs typeface="Times New Roman" panose="02020603050405020304" pitchFamily="18" charset="0"/>
              </a:rPr>
              <a:t>Стаття 31. Право на житло</a:t>
            </a:r>
          </a:p>
          <a:p>
            <a:pPr marL="0" indent="0">
              <a:buNone/>
            </a:pPr>
            <a:r>
              <a:rPr lang="uk-UA" sz="1400" dirty="0">
                <a:effectLst/>
                <a:ea typeface="Calibri" panose="020F0502020204030204" pitchFamily="34" charset="0"/>
                <a:cs typeface="Times New Roman" panose="02020603050405020304" pitchFamily="18" charset="0"/>
              </a:rPr>
              <a:t>Держави повинні сприяти доступу до житла, зокрема, для різних груп вразливих осіб, таких як …особи з інвалідністю, в тому числі з порушеннями психічного здоров’я…</a:t>
            </a:r>
          </a:p>
          <a:p>
            <a:pPr marL="0" indent="0">
              <a:buNone/>
            </a:pP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8F3D312-53F4-9794-B153-1D24EBAF245F}"/>
              </a:ext>
            </a:extLst>
          </p:cNvPr>
          <p:cNvPicPr>
            <a:picLocks noChangeAspect="1"/>
          </p:cNvPicPr>
          <p:nvPr/>
        </p:nvPicPr>
        <p:blipFill>
          <a:blip r:embed="rId3"/>
          <a:stretch>
            <a:fillRect/>
          </a:stretch>
        </p:blipFill>
        <p:spPr>
          <a:xfrm>
            <a:off x="9694861" y="6064567"/>
            <a:ext cx="1807464" cy="512115"/>
          </a:xfrm>
          <a:prstGeom prst="rect">
            <a:avLst/>
          </a:prstGeom>
        </p:spPr>
      </p:pic>
    </p:spTree>
    <p:extLst>
      <p:ext uri="{BB962C8B-B14F-4D97-AF65-F5344CB8AC3E}">
        <p14:creationId xmlns:p14="http://schemas.microsoft.com/office/powerpoint/2010/main" val="1671061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A667-EC17-C678-391D-B518F9BDC5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2EF4876-B5F1-5B7F-6BAD-14CC77AC2CC6}"/>
              </a:ext>
            </a:extLst>
          </p:cNvPr>
          <p:cNvSpPr txBox="1"/>
          <p:nvPr/>
        </p:nvSpPr>
        <p:spPr>
          <a:xfrm>
            <a:off x="515212" y="232229"/>
            <a:ext cx="6849063" cy="1200329"/>
          </a:xfrm>
          <a:prstGeom prst="rect">
            <a:avLst/>
          </a:prstGeom>
          <a:noFill/>
        </p:spPr>
        <p:txBody>
          <a:bodyPr wrap="square">
            <a:spAutoFit/>
          </a:bodyPr>
          <a:lstStyle/>
          <a:p>
            <a:r>
              <a:rPr lang="ru-RU" sz="2400" b="1" dirty="0">
                <a:solidFill>
                  <a:srgbClr val="045D77"/>
                </a:solidFill>
              </a:rPr>
              <a:t>Стаття 15 ЄСХ переглянута - Право осіб з інвалідністю на самостійність, соціальну інтеграцію та участь у житті суспільства</a:t>
            </a:r>
            <a:endParaRPr lang="uk-UA" sz="2400" b="1" dirty="0">
              <a:solidFill>
                <a:srgbClr val="045D77"/>
              </a:solidFill>
            </a:endParaRPr>
          </a:p>
        </p:txBody>
      </p:sp>
      <p:sp>
        <p:nvSpPr>
          <p:cNvPr id="6" name="Скругленный прямоугольник 4">
            <a:extLst>
              <a:ext uri="{FF2B5EF4-FFF2-40B4-BE49-F238E27FC236}">
                <a16:creationId xmlns:a16="http://schemas.microsoft.com/office/drawing/2014/main" id="{7AF65476-2E69-D687-D8C3-6C2747EC71D9}"/>
              </a:ext>
            </a:extLst>
          </p:cNvPr>
          <p:cNvSpPr/>
          <p:nvPr/>
        </p:nvSpPr>
        <p:spPr>
          <a:xfrm>
            <a:off x="473622" y="1428902"/>
            <a:ext cx="11244755" cy="3720042"/>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600" dirty="0">
                <a:solidFill>
                  <a:srgbClr val="002060"/>
                </a:solidFill>
                <a:cs typeface="Times New Roman" panose="02020603050405020304" pitchFamily="18" charset="0"/>
              </a:rPr>
              <a:t>З метою забезпечення особам з інвалідністю, </a:t>
            </a:r>
            <a:r>
              <a:rPr lang="uk-UA" sz="1600" dirty="0">
                <a:solidFill>
                  <a:srgbClr val="C00000"/>
                </a:solidFill>
                <a:cs typeface="Times New Roman" panose="02020603050405020304" pitchFamily="18" charset="0"/>
              </a:rPr>
              <a:t>незалежно від їхнього віку, походження і характеру їхньої інвалідності</a:t>
            </a:r>
            <a:r>
              <a:rPr lang="uk-UA" sz="1600" dirty="0">
                <a:solidFill>
                  <a:srgbClr val="002060"/>
                </a:solidFill>
                <a:cs typeface="Times New Roman" panose="02020603050405020304" pitchFamily="18" charset="0"/>
              </a:rPr>
              <a:t>, ефективного здійснення </a:t>
            </a:r>
            <a:r>
              <a:rPr lang="uk-UA" sz="1600" b="1" dirty="0">
                <a:solidFill>
                  <a:schemeClr val="tx1"/>
                </a:solidFill>
                <a:cs typeface="Times New Roman" panose="02020603050405020304" pitchFamily="18" charset="0"/>
              </a:rPr>
              <a:t>права на самостійність, соціальну інтеграцію та участь у житті суспільства </a:t>
            </a:r>
            <a:r>
              <a:rPr lang="uk-UA" sz="1600" dirty="0">
                <a:solidFill>
                  <a:srgbClr val="002060"/>
                </a:solidFill>
                <a:cs typeface="Times New Roman" panose="02020603050405020304" pitchFamily="18" charset="0"/>
              </a:rPr>
              <a:t>Сторони зобов’язуються, зокрема:</a:t>
            </a:r>
          </a:p>
          <a:p>
            <a:r>
              <a:rPr lang="uk-UA" sz="1600" dirty="0">
                <a:solidFill>
                  <a:srgbClr val="002060"/>
                </a:solidFill>
                <a:cs typeface="Times New Roman" panose="02020603050405020304" pitchFamily="18" charset="0"/>
              </a:rPr>
              <a:t>1. вжити необхідних заходів для забезпечення особам з інвалідністю </a:t>
            </a:r>
            <a:r>
              <a:rPr lang="uk-UA" sz="1600" b="1" dirty="0">
                <a:solidFill>
                  <a:schemeClr val="tx1"/>
                </a:solidFill>
                <a:cs typeface="Times New Roman" panose="02020603050405020304" pitchFamily="18" charset="0"/>
              </a:rPr>
              <a:t>орієнтування, освіти та професійної підготовки, </a:t>
            </a:r>
            <a:r>
              <a:rPr lang="uk-UA" sz="1600" dirty="0">
                <a:solidFill>
                  <a:srgbClr val="002060"/>
                </a:solidFill>
                <a:cs typeface="Times New Roman" panose="02020603050405020304" pitchFamily="18" charset="0"/>
              </a:rPr>
              <a:t>коли це можливо, </a:t>
            </a:r>
            <a:r>
              <a:rPr lang="uk-UA" sz="1600" dirty="0">
                <a:solidFill>
                  <a:srgbClr val="00B050"/>
                </a:solidFill>
                <a:cs typeface="Times New Roman" panose="02020603050405020304" pitchFamily="18" charset="0"/>
              </a:rPr>
              <a:t>у </a:t>
            </a:r>
            <a:r>
              <a:rPr lang="uk-UA" sz="1600" b="1" dirty="0">
                <a:solidFill>
                  <a:schemeClr val="tx1"/>
                </a:solidFill>
                <a:cs typeface="Times New Roman" panose="02020603050405020304" pitchFamily="18" charset="0"/>
              </a:rPr>
              <a:t>межах загальних програм </a:t>
            </a:r>
            <a:r>
              <a:rPr lang="uk-UA" sz="1600" dirty="0">
                <a:solidFill>
                  <a:srgbClr val="002060"/>
                </a:solidFill>
                <a:cs typeface="Times New Roman" panose="02020603050405020304" pitchFamily="18" charset="0"/>
              </a:rPr>
              <a:t>або, коли це видається неможливим, у державних або приватних спеціалізованих закладах;</a:t>
            </a:r>
          </a:p>
          <a:p>
            <a:r>
              <a:rPr lang="uk-UA" sz="1600" dirty="0">
                <a:solidFill>
                  <a:srgbClr val="002060"/>
                </a:solidFill>
                <a:cs typeface="Times New Roman" panose="02020603050405020304" pitchFamily="18" charset="0"/>
              </a:rPr>
              <a:t>2. сприяти їхньому </a:t>
            </a:r>
            <a:r>
              <a:rPr lang="uk-UA" sz="1600" b="1" dirty="0">
                <a:solidFill>
                  <a:schemeClr val="tx1"/>
                </a:solidFill>
                <a:cs typeface="Times New Roman" panose="02020603050405020304" pitchFamily="18" charset="0"/>
              </a:rPr>
              <a:t>доступові до роботи </a:t>
            </a:r>
            <a:r>
              <a:rPr lang="uk-UA" sz="1600" dirty="0">
                <a:solidFill>
                  <a:srgbClr val="002060"/>
                </a:solidFill>
                <a:cs typeface="Times New Roman" panose="02020603050405020304" pitchFamily="18" charset="0"/>
              </a:rPr>
              <a:t>усіма засобами, які можуть заохочувати роботодавців приймати на роботу осіб з інвалідністю і утримувати їх у звичайному виробничому середовищі та пристосовувати умови праці до потреб осіб з інвалідністю, або, коли це видається неможливим у зв’язку з інвалідністю, шляхом облаштування або створення спеціальних робочих місць з урахуванням ступеня інвалідності. У деяких випадках такі заходи можуть вимагати використання спеціалізованих служб працевлаштування та надання допомоги;</a:t>
            </a:r>
          </a:p>
          <a:p>
            <a:r>
              <a:rPr lang="uk-UA" sz="1600" dirty="0">
                <a:solidFill>
                  <a:srgbClr val="002060"/>
                </a:solidFill>
                <a:cs typeface="Times New Roman" panose="02020603050405020304" pitchFamily="18" charset="0"/>
              </a:rPr>
              <a:t>3. сприяти їхній </a:t>
            </a:r>
            <a:r>
              <a:rPr lang="uk-UA" sz="1600" b="1" dirty="0">
                <a:solidFill>
                  <a:schemeClr val="tx1"/>
                </a:solidFill>
                <a:cs typeface="Times New Roman" panose="02020603050405020304" pitchFamily="18" charset="0"/>
              </a:rPr>
              <a:t>всебічній соціальній інтеграції та участі у житті суспільства</a:t>
            </a:r>
            <a:r>
              <a:rPr lang="uk-UA" sz="1600" dirty="0">
                <a:solidFill>
                  <a:srgbClr val="002060"/>
                </a:solidFill>
                <a:cs typeface="Times New Roman" panose="02020603050405020304" pitchFamily="18" charset="0"/>
              </a:rPr>
              <a:t>, зокрема, шляхом вжиття заходів, включаючи технічну допомогу, що спрямовані на усунення перешкод для спілкування і пересування і що надають доступ до транспорту, житла, культурної діяльності і відпочинку.</a:t>
            </a:r>
          </a:p>
        </p:txBody>
      </p:sp>
      <p:pic>
        <p:nvPicPr>
          <p:cNvPr id="13" name="Picture 12">
            <a:extLst>
              <a:ext uri="{FF2B5EF4-FFF2-40B4-BE49-F238E27FC236}">
                <a16:creationId xmlns:a16="http://schemas.microsoft.com/office/drawing/2014/main" id="{669FF0B3-43B4-5201-3713-AC64FE978973}"/>
              </a:ext>
            </a:extLst>
          </p:cNvPr>
          <p:cNvPicPr>
            <a:picLocks noChangeAspect="1"/>
          </p:cNvPicPr>
          <p:nvPr/>
        </p:nvPicPr>
        <p:blipFill>
          <a:blip r:embed="rId2"/>
          <a:stretch>
            <a:fillRect/>
          </a:stretch>
        </p:blipFill>
        <p:spPr>
          <a:xfrm>
            <a:off x="9694861" y="6064567"/>
            <a:ext cx="1807464" cy="512115"/>
          </a:xfrm>
          <a:prstGeom prst="rect">
            <a:avLst/>
          </a:prstGeom>
        </p:spPr>
      </p:pic>
      <p:sp>
        <p:nvSpPr>
          <p:cNvPr id="14" name="Rectangle 13">
            <a:extLst>
              <a:ext uri="{FF2B5EF4-FFF2-40B4-BE49-F238E27FC236}">
                <a16:creationId xmlns:a16="http://schemas.microsoft.com/office/drawing/2014/main" id="{C95AAEBD-1431-921F-D195-68B080F570A5}"/>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15" name="Rectangle 14">
            <a:extLst>
              <a:ext uri="{FF2B5EF4-FFF2-40B4-BE49-F238E27FC236}">
                <a16:creationId xmlns:a16="http://schemas.microsoft.com/office/drawing/2014/main" id="{E6C844C4-3F4A-F7D1-22A2-F0A2DBA8CD97}"/>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Прямоугольник: скругленные углы 4">
            <a:extLst>
              <a:ext uri="{FF2B5EF4-FFF2-40B4-BE49-F238E27FC236}">
                <a16:creationId xmlns:a16="http://schemas.microsoft.com/office/drawing/2014/main" id="{B171E674-9531-7215-CC41-F2F59ECF1FCB}"/>
              </a:ext>
            </a:extLst>
          </p:cNvPr>
          <p:cNvSpPr/>
          <p:nvPr/>
        </p:nvSpPr>
        <p:spPr>
          <a:xfrm>
            <a:off x="2344025" y="5260663"/>
            <a:ext cx="7089275" cy="14771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uk-UA" sz="1600" b="1" i="1" dirty="0">
                <a:solidFill>
                  <a:srgbClr val="002060"/>
                </a:solidFill>
              </a:rPr>
              <a:t>3 складові:</a:t>
            </a:r>
            <a:endParaRPr lang="uk-UA" sz="1600" b="1" i="1" dirty="0">
              <a:solidFill>
                <a:schemeClr val="tx1"/>
              </a:solidFill>
            </a:endParaRPr>
          </a:p>
          <a:p>
            <a:pPr marL="285750" indent="-285750">
              <a:buFont typeface="Wingdings" panose="05000000000000000000" pitchFamily="2" charset="2"/>
              <a:buChar char="§"/>
            </a:pPr>
            <a:r>
              <a:rPr lang="uk-UA" sz="1600" dirty="0">
                <a:solidFill>
                  <a:schemeClr val="tx1"/>
                </a:solidFill>
              </a:rPr>
              <a:t> Освітні права осіб з інвалідністю </a:t>
            </a:r>
            <a:endParaRPr lang="ru-RU" sz="1600" dirty="0">
              <a:solidFill>
                <a:schemeClr val="tx1"/>
              </a:solidFill>
            </a:endParaRPr>
          </a:p>
          <a:p>
            <a:pPr marL="285750" indent="-285750">
              <a:buFont typeface="Wingdings" panose="05000000000000000000" pitchFamily="2" charset="2"/>
              <a:buChar char="§"/>
            </a:pPr>
            <a:r>
              <a:rPr lang="uk-UA" sz="1600" dirty="0">
                <a:solidFill>
                  <a:schemeClr val="tx1"/>
                </a:solidFill>
              </a:rPr>
              <a:t> Зайнятість і працевлаштування осіб з інвалідністю</a:t>
            </a:r>
            <a:endParaRPr lang="ru-RU" sz="1600" dirty="0">
              <a:solidFill>
                <a:schemeClr val="tx1"/>
              </a:solidFill>
            </a:endParaRPr>
          </a:p>
          <a:p>
            <a:pPr marL="285750" indent="-285750">
              <a:buFont typeface="Wingdings" panose="05000000000000000000" pitchFamily="2" charset="2"/>
              <a:buChar char="§"/>
            </a:pPr>
            <a:r>
              <a:rPr lang="uk-UA" sz="1600" dirty="0">
                <a:solidFill>
                  <a:schemeClr val="tx1"/>
                </a:solidFill>
              </a:rPr>
              <a:t> Соціальна інтеграція , участь у суспільному житті людей з інвалідністю</a:t>
            </a:r>
          </a:p>
          <a:p>
            <a:pPr marL="0" indent="0">
              <a:buNone/>
            </a:pPr>
            <a:r>
              <a:rPr lang="uk-UA" sz="1600" b="1" i="1" dirty="0">
                <a:solidFill>
                  <a:schemeClr val="tx1"/>
                </a:solidFill>
              </a:rPr>
              <a:t>Основні права: незалежність, соціальна інтеграція, участь у житті громади</a:t>
            </a:r>
            <a:endParaRPr lang="ru-RU" sz="1600" b="1" i="1" dirty="0">
              <a:solidFill>
                <a:schemeClr val="tx1"/>
              </a:solidFill>
            </a:endParaRPr>
          </a:p>
        </p:txBody>
      </p:sp>
    </p:spTree>
    <p:extLst>
      <p:ext uri="{BB962C8B-B14F-4D97-AF65-F5344CB8AC3E}">
        <p14:creationId xmlns:p14="http://schemas.microsoft.com/office/powerpoint/2010/main" val="2948626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A4CF9-3547-88B2-3589-F75A36375C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1ED78B9-10AD-6E6F-A42D-33978DDA93AB}"/>
              </a:ext>
            </a:extLst>
          </p:cNvPr>
          <p:cNvSpPr txBox="1"/>
          <p:nvPr/>
        </p:nvSpPr>
        <p:spPr>
          <a:xfrm>
            <a:off x="942119" y="471561"/>
            <a:ext cx="6849063" cy="584775"/>
          </a:xfrm>
          <a:prstGeom prst="rect">
            <a:avLst/>
          </a:prstGeom>
          <a:noFill/>
        </p:spPr>
        <p:txBody>
          <a:bodyPr wrap="square">
            <a:spAutoFit/>
          </a:bodyPr>
          <a:lstStyle/>
          <a:p>
            <a:r>
              <a:rPr lang="ru-RU" sz="3200" b="1" dirty="0">
                <a:solidFill>
                  <a:srgbClr val="045D77"/>
                </a:solidFill>
                <a:latin typeface="MyriadPro-Regular"/>
              </a:rPr>
              <a:t>Освітні права осіб з інвалідністю </a:t>
            </a:r>
            <a:r>
              <a:rPr lang="ru-RU" sz="3200" b="1" dirty="0">
                <a:solidFill>
                  <a:srgbClr val="045D77"/>
                </a:solidFill>
              </a:rPr>
              <a:t>(§1)</a:t>
            </a:r>
            <a:endParaRPr lang="uk-UA" sz="3200" b="1" dirty="0">
              <a:solidFill>
                <a:srgbClr val="045D77"/>
              </a:solidFill>
            </a:endParaRPr>
          </a:p>
        </p:txBody>
      </p:sp>
      <p:sp>
        <p:nvSpPr>
          <p:cNvPr id="6" name="Скругленный прямоугольник 4">
            <a:extLst>
              <a:ext uri="{FF2B5EF4-FFF2-40B4-BE49-F238E27FC236}">
                <a16:creationId xmlns:a16="http://schemas.microsoft.com/office/drawing/2014/main" id="{EDD8067B-BBBA-155A-338A-C2ED666D46CC}"/>
              </a:ext>
            </a:extLst>
          </p:cNvPr>
          <p:cNvSpPr/>
          <p:nvPr/>
        </p:nvSpPr>
        <p:spPr>
          <a:xfrm>
            <a:off x="275167" y="1413548"/>
            <a:ext cx="11641666" cy="1847010"/>
          </a:xfrm>
          <a:prstGeom prst="roundRect">
            <a:avLst/>
          </a:prstGeom>
          <a:solidFill>
            <a:srgbClr val="D5F3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600" b="1" dirty="0">
                <a:solidFill>
                  <a:schemeClr val="accent1">
                    <a:lumMod val="50000"/>
                  </a:schemeClr>
                </a:solidFill>
              </a:rPr>
              <a:t>Всі особи з інвалідністю (діти, дорослі) мають право на освіту та професійну підготовку:</a:t>
            </a:r>
          </a:p>
          <a:p>
            <a:pPr marL="285750" indent="-285750">
              <a:buFont typeface="Arial" panose="020B0604020202020204" pitchFamily="34" charset="0"/>
              <a:buChar char="•"/>
            </a:pPr>
            <a:r>
              <a:rPr lang="uk-UA" sz="1600" b="1" dirty="0">
                <a:solidFill>
                  <a:schemeClr val="accent1">
                    <a:lumMod val="50000"/>
                  </a:schemeClr>
                </a:solidFill>
              </a:rPr>
              <a:t>Повну загальну середню освіту - початкову, базову середню, профільну середню </a:t>
            </a:r>
          </a:p>
          <a:p>
            <a:pPr marL="285750" indent="-285750">
              <a:buFont typeface="Arial" panose="020B0604020202020204" pitchFamily="34" charset="0"/>
              <a:buChar char="•"/>
            </a:pPr>
            <a:r>
              <a:rPr lang="uk-UA" sz="1600" b="1" dirty="0">
                <a:solidFill>
                  <a:schemeClr val="accent1">
                    <a:lumMod val="50000"/>
                  </a:schemeClr>
                </a:solidFill>
              </a:rPr>
              <a:t>Всі форми професійного навчання, вищої освіти</a:t>
            </a:r>
          </a:p>
          <a:p>
            <a:pPr marL="285750" indent="-285750">
              <a:buFont typeface="Arial" panose="020B0604020202020204" pitchFamily="34" charset="0"/>
              <a:buChar char="•"/>
            </a:pPr>
            <a:r>
              <a:rPr lang="uk-UA" sz="1600" b="1" dirty="0">
                <a:solidFill>
                  <a:schemeClr val="accent1">
                    <a:lumMod val="50000"/>
                  </a:schemeClr>
                </a:solidFill>
              </a:rPr>
              <a:t>Держави мають забезпечувати допомогу спеціального персоналу, необхідну для навчання дітей з інвалідністю у школах.</a:t>
            </a:r>
          </a:p>
          <a:p>
            <a:pPr algn="ctr"/>
            <a:endParaRPr lang="uk-UA" sz="1600" b="1" dirty="0">
              <a:solidFill>
                <a:schemeClr val="accent1">
                  <a:lumMod val="50000"/>
                </a:schemeClr>
              </a:solidFill>
            </a:endParaRPr>
          </a:p>
          <a:p>
            <a:pPr algn="ctr"/>
            <a:r>
              <a:rPr lang="uk-UA" sz="1600" b="1" dirty="0">
                <a:solidFill>
                  <a:schemeClr val="accent1">
                    <a:lumMod val="50000"/>
                  </a:schemeClr>
                </a:solidFill>
              </a:rPr>
              <a:t>Освіта та професійне навчання необхідна основа для доступу особи до відкритого ринку праці та можливості вести самостійне життя</a:t>
            </a:r>
          </a:p>
        </p:txBody>
      </p:sp>
      <p:sp>
        <p:nvSpPr>
          <p:cNvPr id="5" name="TextBox 4">
            <a:extLst>
              <a:ext uri="{FF2B5EF4-FFF2-40B4-BE49-F238E27FC236}">
                <a16:creationId xmlns:a16="http://schemas.microsoft.com/office/drawing/2014/main" id="{43471E14-F6FD-6138-81F2-82381754EAAF}"/>
              </a:ext>
            </a:extLst>
          </p:cNvPr>
          <p:cNvSpPr txBox="1"/>
          <p:nvPr/>
        </p:nvSpPr>
        <p:spPr>
          <a:xfrm>
            <a:off x="275167" y="3390208"/>
            <a:ext cx="11244755" cy="2862322"/>
          </a:xfrm>
          <a:prstGeom prst="rect">
            <a:avLst/>
          </a:prstGeom>
          <a:noFill/>
        </p:spPr>
        <p:txBody>
          <a:bodyPr wrap="square">
            <a:spAutoFit/>
          </a:bodyPr>
          <a:lstStyle/>
          <a:p>
            <a:pPr marL="285750" indent="-285750">
              <a:buFont typeface="Arial" panose="020B0604020202020204" pitchFamily="34" charset="0"/>
              <a:buChar char="•"/>
            </a:pPr>
            <a:r>
              <a:rPr lang="uk-UA" b="1" i="1" dirty="0"/>
              <a:t>Забезпечення права на освіту дітей та дорослих людей з інвалідністю відіграє важливу роль у просуванні захисту та гарантуванні їхніх основних та громадянських прав людини</a:t>
            </a:r>
          </a:p>
          <a:p>
            <a:r>
              <a:rPr lang="uk-UA" sz="1400" dirty="0"/>
              <a:t>(</a:t>
            </a:r>
            <a:r>
              <a:rPr lang="fr-FR" i="1" dirty="0">
                <a:cs typeface="Times New Roman" panose="02020603050405020304" pitchFamily="18" charset="0"/>
              </a:rPr>
              <a:t>Association internationale Autisme-Europe (AIAE) v. France, Complaint No. 13/2002</a:t>
            </a:r>
            <a:r>
              <a:rPr lang="uk-UA" i="1" dirty="0">
                <a:cs typeface="Times New Roman" panose="02020603050405020304" pitchFamily="18" charset="0"/>
              </a:rPr>
              <a:t>)</a:t>
            </a:r>
            <a:endParaRPr lang="ru-RU" i="1" dirty="0">
              <a:cs typeface="Times New Roman" panose="02020603050405020304" pitchFamily="18" charset="0"/>
            </a:endParaRPr>
          </a:p>
          <a:p>
            <a:pPr algn="just"/>
            <a:endParaRPr lang="uk-UA" sz="1800" b="1" dirty="0">
              <a:cs typeface="Times New Roman" panose="02020603050405020304" pitchFamily="18" charset="0"/>
            </a:endParaRPr>
          </a:p>
          <a:p>
            <a:pPr algn="just"/>
            <a:r>
              <a:rPr lang="uk-UA" sz="1800" b="1" dirty="0">
                <a:cs typeface="Times New Roman" panose="02020603050405020304" pitchFamily="18" charset="0"/>
              </a:rPr>
              <a:t>ЄКСП, </a:t>
            </a:r>
            <a:r>
              <a:rPr lang="uk-UA" sz="1800" dirty="0">
                <a:cs typeface="Times New Roman" panose="02020603050405020304" pitchFamily="18" charset="0"/>
              </a:rPr>
              <a:t>враховуючи складність та часто фінансові обмеження держав щодо реалізації та гарантування освітніх прав особам з інвалідністю, розробив 3 критерія, яким мають  відповідати дії та заходи держав-учасниць ЄСХ:</a:t>
            </a:r>
          </a:p>
          <a:p>
            <a:pPr marL="285750" indent="-285750" algn="just">
              <a:buFont typeface="Arial" panose="020B0604020202020204" pitchFamily="34" charset="0"/>
              <a:buChar char="•"/>
            </a:pPr>
            <a:r>
              <a:rPr lang="uk-UA" sz="1800" dirty="0">
                <a:cs typeface="Times New Roman" panose="02020603050405020304" pitchFamily="18" charset="0"/>
              </a:rPr>
              <a:t>Розумні строки</a:t>
            </a:r>
          </a:p>
          <a:p>
            <a:pPr marL="285750" indent="-285750" algn="just">
              <a:buFont typeface="Arial" panose="020B0604020202020204" pitchFamily="34" charset="0"/>
              <a:buChar char="•"/>
            </a:pPr>
            <a:r>
              <a:rPr lang="uk-UA" sz="1800" dirty="0">
                <a:cs typeface="Times New Roman" panose="02020603050405020304" pitchFamily="18" charset="0"/>
              </a:rPr>
              <a:t>Прогрес, який можна виміряти</a:t>
            </a:r>
          </a:p>
          <a:p>
            <a:pPr marL="285750" indent="-285750" algn="just">
              <a:buFont typeface="Arial" panose="020B0604020202020204" pitchFamily="34" charset="0"/>
              <a:buChar char="•"/>
            </a:pPr>
            <a:r>
              <a:rPr lang="uk-UA" sz="1800" dirty="0">
                <a:cs typeface="Times New Roman" panose="02020603050405020304" pitchFamily="18" charset="0"/>
              </a:rPr>
              <a:t>Фінансування у відповідності з максимальним використанням наявних ресурсів</a:t>
            </a:r>
          </a:p>
          <a:p>
            <a:pPr algn="just"/>
            <a:r>
              <a:rPr lang="uk-UA" sz="1800" i="1" dirty="0">
                <a:cs typeface="Times New Roman" panose="02020603050405020304" pitchFamily="18" charset="0"/>
              </a:rPr>
              <a:t>(</a:t>
            </a:r>
            <a:r>
              <a:rPr lang="en-GB" sz="1800" i="1" dirty="0">
                <a:cs typeface="Times New Roman" panose="02020603050405020304" pitchFamily="18" charset="0"/>
              </a:rPr>
              <a:t>European Action of the Disabled (AEH) v. France, </a:t>
            </a:r>
            <a:r>
              <a:rPr lang="uk-UA" sz="1800" i="1" dirty="0">
                <a:cs typeface="Times New Roman" panose="02020603050405020304" pitchFamily="18" charset="0"/>
              </a:rPr>
              <a:t>заява </a:t>
            </a:r>
            <a:r>
              <a:rPr lang="en-GB" sz="1800" i="1" dirty="0">
                <a:cs typeface="Times New Roman" panose="02020603050405020304" pitchFamily="18" charset="0"/>
              </a:rPr>
              <a:t>No. 81/2012, </a:t>
            </a:r>
            <a:r>
              <a:rPr lang="uk-UA" sz="1800" i="1" dirty="0">
                <a:cs typeface="Times New Roman" panose="02020603050405020304" pitchFamily="18" charset="0"/>
              </a:rPr>
              <a:t>рішення по суті від 11 вересня 2013)</a:t>
            </a:r>
          </a:p>
        </p:txBody>
      </p:sp>
      <p:pic>
        <p:nvPicPr>
          <p:cNvPr id="13" name="Picture 12">
            <a:extLst>
              <a:ext uri="{FF2B5EF4-FFF2-40B4-BE49-F238E27FC236}">
                <a16:creationId xmlns:a16="http://schemas.microsoft.com/office/drawing/2014/main" id="{61A15985-FDA6-CAB7-A3FD-F323BFD35DAD}"/>
              </a:ext>
            </a:extLst>
          </p:cNvPr>
          <p:cNvPicPr>
            <a:picLocks noChangeAspect="1"/>
          </p:cNvPicPr>
          <p:nvPr/>
        </p:nvPicPr>
        <p:blipFill>
          <a:blip r:embed="rId2"/>
          <a:stretch>
            <a:fillRect/>
          </a:stretch>
        </p:blipFill>
        <p:spPr>
          <a:xfrm>
            <a:off x="9694861" y="6064567"/>
            <a:ext cx="1807464" cy="512115"/>
          </a:xfrm>
          <a:prstGeom prst="rect">
            <a:avLst/>
          </a:prstGeom>
        </p:spPr>
      </p:pic>
      <p:sp>
        <p:nvSpPr>
          <p:cNvPr id="14" name="Rectangle 13">
            <a:extLst>
              <a:ext uri="{FF2B5EF4-FFF2-40B4-BE49-F238E27FC236}">
                <a16:creationId xmlns:a16="http://schemas.microsoft.com/office/drawing/2014/main" id="{4DA646CA-9CBD-1DB3-833A-4035AFB30DD3}"/>
              </a:ext>
            </a:extLst>
          </p:cNvPr>
          <p:cNvSpPr/>
          <p:nvPr/>
        </p:nvSpPr>
        <p:spPr>
          <a:xfrm>
            <a:off x="10812650" y="0"/>
            <a:ext cx="1379350" cy="1374183"/>
          </a:xfrm>
          <a:prstGeom prst="rect">
            <a:avLst/>
          </a:prstGeom>
          <a:solidFill>
            <a:srgbClr val="045D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A" dirty="0"/>
          </a:p>
        </p:txBody>
      </p:sp>
      <p:sp>
        <p:nvSpPr>
          <p:cNvPr id="15" name="Rectangle 14">
            <a:extLst>
              <a:ext uri="{FF2B5EF4-FFF2-40B4-BE49-F238E27FC236}">
                <a16:creationId xmlns:a16="http://schemas.microsoft.com/office/drawing/2014/main" id="{B2D97FBB-2033-017A-4136-E3920E8E6E0E}"/>
              </a:ext>
            </a:extLst>
          </p:cNvPr>
          <p:cNvSpPr/>
          <p:nvPr/>
        </p:nvSpPr>
        <p:spPr>
          <a:xfrm>
            <a:off x="8053950" y="0"/>
            <a:ext cx="1379350" cy="1374183"/>
          </a:xfrm>
          <a:prstGeom prst="rect">
            <a:avLst/>
          </a:prstGeom>
          <a:solidFill>
            <a:srgbClr val="9EE4FB">
              <a:alpha val="431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4314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3274</TotalTime>
  <Words>3013</Words>
  <Application>Microsoft Office PowerPoint</Application>
  <PresentationFormat>Widescreen</PresentationFormat>
  <Paragraphs>174</Paragraphs>
  <Slides>16</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Myriad Pro Light</vt:lpstr>
      <vt:lpstr>MyriadPro-Regular</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Yuliia NIZHYNSKA</dc:creator>
  <cp:lastModifiedBy>OSTAPA Iryna</cp:lastModifiedBy>
  <cp:revision>115</cp:revision>
  <dcterms:created xsi:type="dcterms:W3CDTF">2023-03-07T20:23:30Z</dcterms:created>
  <dcterms:modified xsi:type="dcterms:W3CDTF">2026-01-27T17:17:16Z</dcterms:modified>
</cp:coreProperties>
</file>