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85" r:id="rId3"/>
    <p:sldId id="287" r:id="rId4"/>
    <p:sldId id="294" r:id="rId5"/>
    <p:sldId id="293" r:id="rId6"/>
    <p:sldId id="290" r:id="rId7"/>
    <p:sldId id="286" r:id="rId8"/>
    <p:sldId id="288" r:id="rId9"/>
    <p:sldId id="289" r:id="rId10"/>
    <p:sldId id="292" r:id="rId11"/>
    <p:sldId id="291" r:id="rId12"/>
  </p:sldIdLst>
  <p:sldSz cx="9144000" cy="5143500" type="screen16x9"/>
  <p:notesSz cx="6805613" cy="99441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E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97783F-91B5-2449-AB48-5111A1A9EB67}" v="1" dt="2026-03-03T14:41:32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30"/>
    <p:restoredTop sz="95337" autoAdjust="0"/>
  </p:normalViewPr>
  <p:slideViewPr>
    <p:cSldViewPr snapToGrid="0" snapToObjects="1">
      <p:cViewPr varScale="1">
        <p:scale>
          <a:sx n="45" d="100"/>
          <a:sy n="45" d="100"/>
        </p:scale>
        <p:origin x="60" y="5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4" d="100"/>
          <a:sy n="44" d="100"/>
        </p:scale>
        <p:origin x="-3208" y="-96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D944A-39E3-6342-8B4B-855BBCB06BE2}" type="datetimeFigureOut">
              <a:rPr lang="it-IT" smtClean="0"/>
              <a:t>04/03/2026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2D778-F1F1-7C4E-A948-8C1DAF7099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36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Three medals and and awesome brain.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2D778-F1F1-7C4E-A948-8C1DAF70997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92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15 of 17 single gender medals won by Sweden's women (plus one mixed event): 6 golds to 1 men’s gold;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2D778-F1F1-7C4E-A948-8C1DAF70997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482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Francesca Lollobrigida</a:t>
            </a:r>
            <a:r>
              <a:rPr lang="en-GB" dirty="0"/>
              <a:t>, 35 and back after taking time out for a 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2D778-F1F1-7C4E-A948-8C1DAF70997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040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Janine Flock, beaten to fourth in 2018; gold at 36 years oldest ever female skeleton medallist, fourth Olympics.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2D778-F1F1-7C4E-A948-8C1DAF70997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88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41 and at 4</a:t>
            </a:r>
            <a:r>
              <a:rPr lang="en-GB" baseline="30000" dirty="0"/>
              <a:t>th</a:t>
            </a:r>
            <a:r>
              <a:rPr lang="en-GB" dirty="0"/>
              <a:t> Olympic Games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2D778-F1F1-7C4E-A948-8C1DAF70997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188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USA 6 women’s golds (to 4 men’s)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2D778-F1F1-7C4E-A948-8C1DAF70997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36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50% of Netherlands' medals from women; 6 gold to 4 men’s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2D778-F1F1-7C4E-A948-8C1DAF70997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621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50% of Italy’s medals women; 6 gold (to 3 men’s)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2D778-F1F1-7C4E-A948-8C1DAF70997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146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golds won by mixed teams and women made it GBs best ever Winter Games. – aim to inspire future skeleton riders.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2D778-F1F1-7C4E-A948-8C1DAF70997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96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over_genera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0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025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ontent_gener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15774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n-GB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3048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42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B4110F-B092-4F72-5A30-6FA2F8660B1C}"/>
              </a:ext>
            </a:extLst>
          </p:cNvPr>
          <p:cNvSpPr txBox="1"/>
          <p:nvPr/>
        </p:nvSpPr>
        <p:spPr>
          <a:xfrm>
            <a:off x="502024" y="2571750"/>
            <a:ext cx="82116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595959"/>
                </a:solidFill>
              </a:rPr>
              <a:t>Active and Equal: </a:t>
            </a:r>
          </a:p>
          <a:p>
            <a:pPr algn="ctr"/>
            <a:r>
              <a:rPr lang="en-GB" sz="2400" b="1" dirty="0">
                <a:solidFill>
                  <a:srgbClr val="595959"/>
                </a:solidFill>
              </a:rPr>
              <a:t>Women’s Health in Sport across Generations</a:t>
            </a:r>
          </a:p>
          <a:p>
            <a:endParaRPr lang="en-GB" sz="2400" dirty="0">
              <a:solidFill>
                <a:srgbClr val="595959"/>
              </a:solidFill>
            </a:endParaRPr>
          </a:p>
          <a:p>
            <a:pPr algn="r"/>
            <a:r>
              <a:rPr lang="en-GB" sz="2000" dirty="0">
                <a:solidFill>
                  <a:srgbClr val="595959"/>
                </a:solidFill>
              </a:rPr>
              <a:t>Annamarie Phelps</a:t>
            </a:r>
          </a:p>
          <a:p>
            <a:pPr algn="r"/>
            <a:r>
              <a:rPr lang="en-GB" sz="2000" dirty="0">
                <a:solidFill>
                  <a:srgbClr val="595959"/>
                </a:solidFill>
              </a:rPr>
              <a:t>European Olympic Committees</a:t>
            </a:r>
          </a:p>
          <a:p>
            <a:pPr algn="r"/>
            <a:r>
              <a:rPr lang="en-GB" sz="2000" dirty="0">
                <a:solidFill>
                  <a:srgbClr val="595959"/>
                </a:solidFill>
              </a:rPr>
              <a:t>IWG Women and Sport</a:t>
            </a:r>
          </a:p>
        </p:txBody>
      </p:sp>
    </p:spTree>
    <p:extLst>
      <p:ext uri="{BB962C8B-B14F-4D97-AF65-F5344CB8AC3E}">
        <p14:creationId xmlns:p14="http://schemas.microsoft.com/office/powerpoint/2010/main" val="17856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A08943C-F10D-11C0-AD55-1DD4C035D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7050" y="378142"/>
            <a:ext cx="7245546" cy="406958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75A754-FDCF-31E1-89C3-F3538059DFFF}"/>
              </a:ext>
            </a:extLst>
          </p:cNvPr>
          <p:cNvSpPr txBox="1"/>
          <p:nvPr/>
        </p:nvSpPr>
        <p:spPr>
          <a:xfrm>
            <a:off x="1003177" y="695776"/>
            <a:ext cx="23969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Crazy to think that moments like this can start a chain of events just like the one I had at the beginning of my journey with skeleton</a:t>
            </a:r>
            <a:endParaRPr lang="en-GB" sz="3200" dirty="0">
              <a:solidFill>
                <a:schemeClr val="bg1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04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BF00B3-966D-C3C0-5A36-91A1AFB18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943" y="375976"/>
            <a:ext cx="6592688" cy="439154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4EE6C1-4E48-7C49-BE95-A0D1E8F43D7B}"/>
              </a:ext>
            </a:extLst>
          </p:cNvPr>
          <p:cNvSpPr txBox="1"/>
          <p:nvPr/>
        </p:nvSpPr>
        <p:spPr>
          <a:xfrm>
            <a:off x="7270812" y="375976"/>
            <a:ext cx="1686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rebuchet MS" panose="020B0703020202090204" pitchFamily="34" charset="0"/>
              </a:rPr>
              <a:t>“…it's not my responsibility” to explain others' behaviour.</a:t>
            </a:r>
            <a:endParaRPr lang="en-GB" sz="3200" dirty="0">
              <a:solidFill>
                <a:srgbClr val="595959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60368-95E7-7BE8-71F6-9DD93C991540}"/>
              </a:ext>
            </a:extLst>
          </p:cNvPr>
          <p:cNvSpPr txBox="1"/>
          <p:nvPr/>
        </p:nvSpPr>
        <p:spPr>
          <a:xfrm>
            <a:off x="7270812" y="2183907"/>
            <a:ext cx="1686757" cy="949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“It is never just locker room talk,”</a:t>
            </a:r>
            <a:endParaRPr lang="en-GB" sz="3200" i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2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er mouth open and a person with skis&#10;&#10;AI-generated content may be incorrect.">
            <a:extLst>
              <a:ext uri="{FF2B5EF4-FFF2-40B4-BE49-F238E27FC236}">
                <a16:creationId xmlns:a16="http://schemas.microsoft.com/office/drawing/2014/main" id="{C54F1902-0721-F771-3CEF-20A2D453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" y="87611"/>
            <a:ext cx="7616508" cy="3998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26B67-FD9A-971C-784F-FF5F1BEA7D54}"/>
              </a:ext>
            </a:extLst>
          </p:cNvPr>
          <p:cNvSpPr txBox="1"/>
          <p:nvPr/>
        </p:nvSpPr>
        <p:spPr>
          <a:xfrm>
            <a:off x="438912" y="4101782"/>
            <a:ext cx="7843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595959"/>
                </a:solidFill>
                <a:latin typeface="Segoe Print" panose="02000800000000000000" pitchFamily="2" charset="0"/>
              </a:rPr>
              <a:t>I’m the most decorated freeskier in history. I think that’s an answer in itself…</a:t>
            </a:r>
          </a:p>
        </p:txBody>
      </p:sp>
    </p:spTree>
    <p:extLst>
      <p:ext uri="{BB962C8B-B14F-4D97-AF65-F5344CB8AC3E}">
        <p14:creationId xmlns:p14="http://schemas.microsoft.com/office/powerpoint/2010/main" val="12513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59F57-6BBD-95EB-9729-C2117751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11" y="197619"/>
            <a:ext cx="7144719" cy="474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1AFDE3-DD2F-2163-AC41-2CC0A5403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1699" y="250633"/>
            <a:ext cx="5926406" cy="39509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3EA70F-D8A3-32EE-FA00-3370E1F56D85}"/>
              </a:ext>
            </a:extLst>
          </p:cNvPr>
          <p:cNvSpPr txBox="1"/>
          <p:nvPr/>
        </p:nvSpPr>
        <p:spPr>
          <a:xfrm>
            <a:off x="741699" y="4246536"/>
            <a:ext cx="658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The message I want to show is I didn’t choose between a family, being a mom (and being a speed skater)…</a:t>
            </a:r>
            <a:endParaRPr lang="en-GB" sz="3200" b="1" i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6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39A51C-62B0-D1AC-5B4C-A17E277DA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39" y="333627"/>
            <a:ext cx="7957769" cy="44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8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51CE79-04A4-87C5-744F-75C45F13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95" y="450581"/>
            <a:ext cx="6363508" cy="4242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12F7E5-9B37-D1E7-14D6-A3ED6B09F0E2}"/>
              </a:ext>
            </a:extLst>
          </p:cNvPr>
          <p:cNvSpPr txBox="1"/>
          <p:nvPr/>
        </p:nvSpPr>
        <p:spPr>
          <a:xfrm>
            <a:off x="1171852" y="612559"/>
            <a:ext cx="5832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Bradley Hand" pitchFamily="2" charset="77"/>
              </a:rPr>
              <a:t>I want them to see me with medals around my neck. But I also want them to see me get knocked down, get back up and fight.</a:t>
            </a:r>
            <a:endParaRPr lang="en-GB" sz="3200" dirty="0">
              <a:solidFill>
                <a:schemeClr val="bg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7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13B604E-5716-2D44-054A-51CC77373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4483" y="311887"/>
            <a:ext cx="6463470" cy="430467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AC4770-0DCE-9EE9-C68E-B2A2A4F941F6}"/>
              </a:ext>
            </a:extLst>
          </p:cNvPr>
          <p:cNvSpPr txBox="1"/>
          <p:nvPr/>
        </p:nvSpPr>
        <p:spPr>
          <a:xfrm>
            <a:off x="7020733" y="313808"/>
            <a:ext cx="19062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95959"/>
                </a:solidFill>
                <a:latin typeface="Dreaming Outloud Pro" panose="020F0502020204030204" pitchFamily="34" charset="0"/>
                <a:cs typeface="Dreaming Outloud Pro" panose="020F0502020204030204" pitchFamily="34" charset="0"/>
              </a:rPr>
              <a:t>Winning isn’t all that and neither is losing. It’s just sometimes that happens. It’s an outcome. What matters is the input and the journey.</a:t>
            </a:r>
          </a:p>
        </p:txBody>
      </p:sp>
    </p:spTree>
    <p:extLst>
      <p:ext uri="{BB962C8B-B14F-4D97-AF65-F5344CB8AC3E}">
        <p14:creationId xmlns:p14="http://schemas.microsoft.com/office/powerpoint/2010/main" val="6080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DC352-528A-57DF-3A51-1FE0BCA4A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95" y="203846"/>
            <a:ext cx="6841082" cy="4556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669027-3C92-CBF4-30B9-C97B502B3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527" y="501650"/>
            <a:ext cx="3111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4128DA-3C99-6F83-75C9-1551FCBD5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05" y="268529"/>
            <a:ext cx="6909661" cy="460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stalación integrada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200" dirty="0" err="1" smtClean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8C2C4A19-3ACB-744A-8C02-DC820A0C2CDB}" vid="{50F8AF80-0E1B-6843-8C0E-29DA6B339CB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1791</TotalTime>
  <Words>307</Words>
  <Application>Microsoft Office PowerPoint</Application>
  <PresentationFormat>On-screen Show (16:9)</PresentationFormat>
  <Paragraphs>31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Bradley Hand</vt:lpstr>
      <vt:lpstr>Calibri</vt:lpstr>
      <vt:lpstr>Dreaming Outloud Pro</vt:lpstr>
      <vt:lpstr>Segoe Print</vt:lpstr>
      <vt:lpstr>Trebuchet MS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Annamarie Phelps</dc:creator>
  <cp:keywords/>
  <dc:description/>
  <cp:lastModifiedBy>RIZZI Marco</cp:lastModifiedBy>
  <cp:revision>3</cp:revision>
  <cp:lastPrinted>2017-01-11T16:14:53Z</cp:lastPrinted>
  <dcterms:created xsi:type="dcterms:W3CDTF">2026-03-02T10:44:12Z</dcterms:created>
  <dcterms:modified xsi:type="dcterms:W3CDTF">2026-03-04T15:26:30Z</dcterms:modified>
  <cp:category/>
</cp:coreProperties>
</file>