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304" r:id="rId4"/>
    <p:sldId id="296" r:id="rId5"/>
    <p:sldId id="297" r:id="rId6"/>
    <p:sldId id="257" r:id="rId7"/>
    <p:sldId id="290" r:id="rId8"/>
    <p:sldId id="282" r:id="rId9"/>
    <p:sldId id="293" r:id="rId10"/>
    <p:sldId id="294" r:id="rId11"/>
    <p:sldId id="283" r:id="rId12"/>
    <p:sldId id="298" r:id="rId13"/>
    <p:sldId id="295" r:id="rId14"/>
    <p:sldId id="299" r:id="rId15"/>
    <p:sldId id="300" r:id="rId16"/>
    <p:sldId id="301" r:id="rId17"/>
    <p:sldId id="302" r:id="rId18"/>
    <p:sldId id="288" r:id="rId19"/>
    <p:sldId id="303" r:id="rId20"/>
    <p:sldId id="291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660"/>
  </p:normalViewPr>
  <p:slideViewPr>
    <p:cSldViewPr snapToGrid="0">
      <p:cViewPr>
        <p:scale>
          <a:sx n="75" d="100"/>
          <a:sy n="75" d="100"/>
        </p:scale>
        <p:origin x="-564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84C-2381-40BA-9502-E6A698CDCC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4B6F-7F9E-4250-988A-74BCA4A1E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13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84C-2381-40BA-9502-E6A698CDCC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4B6F-7F9E-4250-988A-74BCA4A1E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87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84C-2381-40BA-9502-E6A698CDCC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4B6F-7F9E-4250-988A-74BCA4A1E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65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84C-2381-40BA-9502-E6A698CDCC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4B6F-7F9E-4250-988A-74BCA4A1E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97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84C-2381-40BA-9502-E6A698CDCC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4B6F-7F9E-4250-988A-74BCA4A1E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81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84C-2381-40BA-9502-E6A698CDCC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4B6F-7F9E-4250-988A-74BCA4A1E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488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84C-2381-40BA-9502-E6A698CDCC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4B6F-7F9E-4250-988A-74BCA4A1E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12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84C-2381-40BA-9502-E6A698CDCC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4B6F-7F9E-4250-988A-74BCA4A1E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304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84C-2381-40BA-9502-E6A698CDCC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4B6F-7F9E-4250-988A-74BCA4A1E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94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84C-2381-40BA-9502-E6A698CDCC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4B6F-7F9E-4250-988A-74BCA4A1E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54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84C-2381-40BA-9502-E6A698CDCC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4B6F-7F9E-4250-988A-74BCA4A1E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771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100000">
              <a:srgbClr val="7030A0">
                <a:alpha val="43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B784C-2381-40BA-9502-E6A698CDCC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44B6F-7F9E-4250-988A-74BCA4A1E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84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zakon3.rada.gov.ua/laws/show/117-2017-%D0%BF/paran10#n1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1560"/>
            <a:ext cx="12192000" cy="472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72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Функції органів виконавчої влади та місцевого самоврядування </a:t>
            </a:r>
            <a:r>
              <a:rPr lang="uk-UA" b="1" dirty="0" smtClean="0"/>
              <a:t> (стаття 12)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 подання пропозицій щодо   вдосконалення законодавства з питань забезпечення рівних  прав  та  можливостей  жінок  і  чоловіків; </a:t>
            </a:r>
            <a:endParaRPr lang="ru-RU" dirty="0"/>
          </a:p>
          <a:p>
            <a:r>
              <a:rPr lang="uk-UA" dirty="0"/>
              <a:t>     участь у підготовці фахівців з питань реалізації рівних прав та  можливостей жінок і чоловіків, запобігання та протидії  насильству за ознакою статі; </a:t>
            </a:r>
            <a:endParaRPr lang="ru-RU" dirty="0"/>
          </a:p>
          <a:p>
            <a:r>
              <a:rPr lang="uk-UA" dirty="0"/>
              <a:t>     </a:t>
            </a:r>
            <a:r>
              <a:rPr lang="uk-UA" dirty="0" smtClean="0"/>
              <a:t>сприяння </a:t>
            </a:r>
            <a:r>
              <a:rPr lang="uk-UA" dirty="0"/>
              <a:t>науковим розробкам у сфері ґендерних досліджень; </a:t>
            </a:r>
            <a:endParaRPr lang="ru-RU" dirty="0"/>
          </a:p>
          <a:p>
            <a:r>
              <a:rPr lang="uk-UA" dirty="0"/>
              <a:t>     </a:t>
            </a:r>
            <a:r>
              <a:rPr lang="uk-UA" dirty="0" smtClean="0"/>
              <a:t>дотримання </a:t>
            </a:r>
            <a:r>
              <a:rPr lang="uk-UA" dirty="0"/>
              <a:t>принципу забезпечення рівних прав та можливостей жінок і чоловіків у своїй діяльності; </a:t>
            </a:r>
            <a:endParaRPr lang="ru-RU" dirty="0"/>
          </a:p>
          <a:p>
            <a:r>
              <a:rPr lang="uk-UA" dirty="0"/>
              <a:t>     здійснюють позитивні дії.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944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959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Як працює інституційний механізм (національний рівень)   </a:t>
            </a:r>
            <a:r>
              <a:rPr lang="uk-UA" sz="9600" b="1" dirty="0" smtClean="0">
                <a:solidFill>
                  <a:schemeClr val="accent1">
                    <a:lumMod val="50000"/>
                  </a:schemeClr>
                </a:solidFill>
              </a:rPr>
              <a:t>???</a:t>
            </a:r>
            <a:endParaRPr lang="ru-RU" sz="9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/>
              <a:t>Липень 2018 року</a:t>
            </a:r>
          </a:p>
          <a:p>
            <a:r>
              <a:rPr lang="uk-UA" dirty="0" smtClean="0"/>
              <a:t>Уповноважені особи (координатори) – 53 (5 не відповідають вимогам)</a:t>
            </a:r>
          </a:p>
          <a:p>
            <a:r>
              <a:rPr lang="uk-UA" dirty="0" smtClean="0"/>
              <a:t>Радників – 9 </a:t>
            </a:r>
          </a:p>
          <a:p>
            <a:r>
              <a:rPr lang="uk-UA" dirty="0" smtClean="0"/>
              <a:t>КДО – 9 </a:t>
            </a:r>
          </a:p>
          <a:p>
            <a:r>
              <a:rPr lang="uk-UA" dirty="0" smtClean="0"/>
              <a:t>Відповідальних структурних підрозділів  - 24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6121021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/>
              <a:t>Грудень 2018 року</a:t>
            </a:r>
            <a:r>
              <a:rPr lang="en-US" b="1" dirty="0" smtClean="0"/>
              <a:t> </a:t>
            </a:r>
            <a:endParaRPr lang="uk-UA" b="1" dirty="0" smtClean="0"/>
          </a:p>
          <a:p>
            <a:pPr marL="0" indent="0">
              <a:buNone/>
            </a:pPr>
            <a:r>
              <a:rPr lang="uk-UA" dirty="0" smtClean="0"/>
              <a:t>Уповноважені </a:t>
            </a:r>
            <a:r>
              <a:rPr lang="uk-UA" dirty="0"/>
              <a:t>особи (координатори) </a:t>
            </a:r>
            <a:r>
              <a:rPr lang="uk-UA" dirty="0" smtClean="0"/>
              <a:t>– 63 (визначаються 3 </a:t>
            </a:r>
            <a:r>
              <a:rPr lang="uk-UA" dirty="0" err="1" smtClean="0"/>
              <a:t>цовв</a:t>
            </a:r>
            <a:r>
              <a:rPr lang="uk-UA" dirty="0" smtClean="0"/>
              <a:t>)</a:t>
            </a:r>
          </a:p>
          <a:p>
            <a:r>
              <a:rPr lang="uk-UA" dirty="0" smtClean="0"/>
              <a:t>Радників – 11</a:t>
            </a:r>
            <a:endParaRPr lang="uk-UA" dirty="0"/>
          </a:p>
          <a:p>
            <a:r>
              <a:rPr lang="uk-UA" dirty="0"/>
              <a:t>КДО – 9</a:t>
            </a:r>
          </a:p>
          <a:p>
            <a:r>
              <a:rPr lang="uk-UA" dirty="0"/>
              <a:t>Відповідальних структурних підрозділів  - </a:t>
            </a:r>
            <a:r>
              <a:rPr lang="uk-UA" dirty="0" smtClean="0"/>
              <a:t>34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600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Як працює інституційний механізм (національний рівень)   </a:t>
            </a:r>
            <a:r>
              <a:rPr lang="uk-UA" sz="9600" b="1" dirty="0">
                <a:solidFill>
                  <a:schemeClr val="accent1">
                    <a:lumMod val="50000"/>
                  </a:schemeClr>
                </a:solidFill>
              </a:rPr>
              <a:t>???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/>
              <a:t>Липень 2018 року</a:t>
            </a:r>
          </a:p>
          <a:p>
            <a:r>
              <a:rPr lang="uk-UA" dirty="0"/>
              <a:t>Уповноважені особи (координатори) </a:t>
            </a:r>
            <a:r>
              <a:rPr lang="uk-UA" dirty="0" smtClean="0"/>
              <a:t>– 17</a:t>
            </a:r>
          </a:p>
          <a:p>
            <a:r>
              <a:rPr lang="uk-UA" dirty="0" smtClean="0"/>
              <a:t>Радників – 9</a:t>
            </a:r>
          </a:p>
          <a:p>
            <a:r>
              <a:rPr lang="uk-UA" dirty="0" smtClean="0"/>
              <a:t>КДО </a:t>
            </a:r>
            <a:r>
              <a:rPr lang="uk-UA" dirty="0"/>
              <a:t>– </a:t>
            </a:r>
            <a:r>
              <a:rPr lang="uk-UA" dirty="0" smtClean="0"/>
              <a:t> 25</a:t>
            </a:r>
            <a:endParaRPr lang="uk-UA" dirty="0"/>
          </a:p>
          <a:p>
            <a:r>
              <a:rPr lang="uk-UA" dirty="0"/>
              <a:t>Відповідальних структурних підрозділів  </a:t>
            </a:r>
            <a:r>
              <a:rPr lang="uk-UA" dirty="0" smtClean="0"/>
              <a:t>- 25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/>
              <a:t>Грудень 2018 року</a:t>
            </a:r>
            <a:r>
              <a:rPr lang="en-US" b="1" dirty="0"/>
              <a:t> </a:t>
            </a:r>
            <a:endParaRPr lang="uk-UA" b="1" dirty="0"/>
          </a:p>
          <a:p>
            <a:pPr marL="0" indent="0">
              <a:buNone/>
            </a:pPr>
            <a:r>
              <a:rPr lang="uk-UA" dirty="0"/>
              <a:t>Уповноважені особи (координатори) – </a:t>
            </a:r>
            <a:r>
              <a:rPr lang="uk-UA" dirty="0" smtClean="0"/>
              <a:t>25 (всі) </a:t>
            </a:r>
            <a:endParaRPr lang="uk-UA" dirty="0"/>
          </a:p>
          <a:p>
            <a:r>
              <a:rPr lang="uk-UA" dirty="0"/>
              <a:t>Радників – </a:t>
            </a:r>
            <a:r>
              <a:rPr lang="uk-UA" dirty="0" smtClean="0"/>
              <a:t>10</a:t>
            </a:r>
            <a:endParaRPr lang="uk-UA" dirty="0"/>
          </a:p>
          <a:p>
            <a:r>
              <a:rPr lang="uk-UA" dirty="0"/>
              <a:t>КДО – </a:t>
            </a:r>
            <a:r>
              <a:rPr lang="uk-UA" dirty="0" smtClean="0"/>
              <a:t>25</a:t>
            </a:r>
            <a:endParaRPr lang="uk-UA" dirty="0"/>
          </a:p>
          <a:p>
            <a:r>
              <a:rPr lang="uk-UA" dirty="0"/>
              <a:t>Відповідальних структурних підрозділів  - </a:t>
            </a:r>
            <a:r>
              <a:rPr lang="uk-UA" dirty="0" smtClean="0"/>
              <a:t>25 (всі)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674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53466" cy="1325563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Змістовне наповнення роботи. Аналіз обласних програм. </a:t>
            </a:r>
            <a:r>
              <a:rPr lang="uk-UA" dirty="0"/>
              <a:t>Результати. Липень 2018 </a:t>
            </a:r>
            <a:r>
              <a:rPr lang="uk-UA" dirty="0" smtClean="0"/>
              <a:t>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 smtClean="0"/>
              <a:t>За </a:t>
            </a:r>
            <a:r>
              <a:rPr lang="uk-UA" dirty="0"/>
              <a:t>результатами аналізу Вінницька, Волинська. Дніпропетровська, Закарпатська, Запорізька, Миколаївська, Полтавська та Чернігівська обласні державні адміністрації реалізують державну гендерну політику відповідно до «</a:t>
            </a:r>
            <a:r>
              <a:rPr lang="uk-UA" b="1" dirty="0"/>
              <a:t>Обласних комплексних програм підтримки сім’ї запобігання домашньому насильству, забезпеченню рівних прав та можливостей жінок і чоловіків та попередження торгівлі людьми»</a:t>
            </a:r>
            <a:r>
              <a:rPr lang="uk-UA" dirty="0"/>
              <a:t>. </a:t>
            </a:r>
            <a:endParaRPr lang="ru-RU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Івано-Франківська</a:t>
            </a:r>
            <a:r>
              <a:rPr lang="uk-UA" dirty="0"/>
              <a:t>, Луганська, Сумська, Тернопільська, Харківська, Херсонська обласні державні адміністрації та м. Київ працюють відповідно до «</a:t>
            </a:r>
            <a:r>
              <a:rPr lang="uk-UA" b="1" dirty="0"/>
              <a:t>Обласних комплексних програм соціального захисту населення».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886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Змістовне наповнення роботи. Аналіз обласних програм. Результати. Липень 2018 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Донецька, Житомирська, Київська, Хмельницька та Чернівецька області реалізують програми </a:t>
            </a:r>
            <a:r>
              <a:rPr lang="uk-UA" b="1" dirty="0"/>
              <a:t>«Молоді та сім’ї»</a:t>
            </a:r>
            <a:r>
              <a:rPr lang="uk-UA" dirty="0"/>
              <a:t>. Одеська обласна державна адміністрація реалізовує </a:t>
            </a:r>
            <a:r>
              <a:rPr lang="uk-UA" b="1" dirty="0"/>
              <a:t>«Регіональну цільову програму сприяння розвитку громадянського суспільства».</a:t>
            </a:r>
            <a:r>
              <a:rPr lang="uk-UA" dirty="0"/>
              <a:t> Всі діючі програми прийнято у 2016-2017 роках. Розробка Черкаської обласної програми забезпечення рівних прав та можливосте жінок і чоловіків триває.</a:t>
            </a:r>
            <a:endParaRPr lang="ru-RU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Кіровоградська</a:t>
            </a:r>
            <a:r>
              <a:rPr lang="uk-UA" dirty="0"/>
              <a:t>, Львівська, Рівненська та Чернівецька обласні державні адміністрації представили регіональні заходи з реалізації </a:t>
            </a:r>
            <a:r>
              <a:rPr lang="uk-UA" b="1" dirty="0"/>
              <a:t>Національного плану дій з виконання резолюції Ради Безпеки ООН 1325 «Жінки, мир, безпека» </a:t>
            </a:r>
            <a:r>
              <a:rPr lang="uk-UA" dirty="0"/>
              <a:t>як такі, що відповідають забезпеченню рівних прав та можливостей жінок і чоловіків на регіональному рівні.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09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Змістовне наповнення роботи. Аналіз обласних програм. Результати. Липень 2018 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 smtClean="0"/>
              <a:t>Огляд </a:t>
            </a:r>
            <a:r>
              <a:rPr lang="uk-UA" dirty="0"/>
              <a:t>обласних програм відповідно до завдань та заходів Державної соціальної програми забезпечення рівних прав та можливостей жінок і чоловіків на період до 2021 </a:t>
            </a:r>
            <a:r>
              <a:rPr lang="uk-UA" dirty="0" smtClean="0"/>
              <a:t>року</a:t>
            </a:r>
          </a:p>
          <a:p>
            <a:pPr marL="0" indent="0">
              <a:buNone/>
            </a:pPr>
            <a:r>
              <a:rPr lang="uk-UA" dirty="0"/>
              <a:t>-</a:t>
            </a:r>
            <a:r>
              <a:rPr lang="uk-UA" dirty="0" smtClean="0"/>
              <a:t> </a:t>
            </a:r>
            <a:r>
              <a:rPr lang="uk-UA" dirty="0"/>
              <a:t>найбільш ґрунтовними є програми Вінницької, Донецької, Івано-Франківської, Київської, Полтавської, Сумської, Чернігівської областей. Крім того, Вінницька область в програмі представила повний аналіз ситуації в регіоні щодо визначення проблем та шляхів їх вирішення.</a:t>
            </a:r>
            <a:endParaRPr lang="ru-RU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УВАГА!</a:t>
            </a:r>
          </a:p>
          <a:p>
            <a:pPr marL="0" indent="0">
              <a:buNone/>
            </a:pPr>
            <a:r>
              <a:rPr lang="uk-UA" dirty="0" smtClean="0"/>
              <a:t>- Волинська</a:t>
            </a:r>
            <a:r>
              <a:rPr lang="uk-UA" dirty="0"/>
              <a:t>, Кіровоградська, Львівська, Одеська, Рівненська, Херсонська, Хмельницька, Чернівецька, м. Київ </a:t>
            </a:r>
            <a:r>
              <a:rPr lang="uk-UA" b="1" dirty="0">
                <a:solidFill>
                  <a:srgbClr val="FF0000"/>
                </a:solidFill>
              </a:rPr>
              <a:t>не мають у програмах  заходів, які безпосередньо направлено на реалізацію державної гендерної політики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246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Консультативно-дорадчі органи (2017-перша половина 2018 року)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- Кількість засідань</a:t>
            </a:r>
          </a:p>
          <a:p>
            <a:pPr marL="0" indent="0">
              <a:buNone/>
            </a:pPr>
            <a:r>
              <a:rPr lang="uk-UA" dirty="0" smtClean="0"/>
              <a:t>130 засідань</a:t>
            </a:r>
          </a:p>
          <a:p>
            <a:pPr>
              <a:buFontTx/>
              <a:buChar char="-"/>
            </a:pPr>
            <a:r>
              <a:rPr lang="uk-UA" dirty="0" smtClean="0"/>
              <a:t>Активність</a:t>
            </a:r>
          </a:p>
          <a:p>
            <a:pPr marL="0" indent="0">
              <a:buNone/>
            </a:pPr>
            <a:r>
              <a:rPr lang="uk-UA" dirty="0" smtClean="0"/>
              <a:t>Найбільш </a:t>
            </a:r>
            <a:r>
              <a:rPr lang="uk-UA" dirty="0"/>
              <a:t>активно працюють Ради у Вінницькій, Волинській, Донецькій, Закарпатській, Кіровоградській, Луганській, Миколаївській, Полтавській, Харківській, Херсонській, Хмельницькій, Чернівецькій областях та </a:t>
            </a:r>
            <a:r>
              <a:rPr lang="uk-UA" dirty="0" smtClean="0"/>
              <a:t>КМДА</a:t>
            </a:r>
          </a:p>
        </p:txBody>
      </p:sp>
    </p:spTree>
    <p:extLst>
      <p:ext uri="{BB962C8B-B14F-4D97-AF65-F5344CB8AC3E}">
        <p14:creationId xmlns:p14="http://schemas.microsoft.com/office/powerpoint/2010/main" val="2548933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Тематика засідань КДО (перша половина 2018 р)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uk-UA" dirty="0" smtClean="0"/>
              <a:t>Виконання </a:t>
            </a:r>
            <a:r>
              <a:rPr lang="uk-UA" dirty="0"/>
              <a:t>положень програмних документів у цій сфері;</a:t>
            </a:r>
          </a:p>
          <a:p>
            <a:pPr>
              <a:buFontTx/>
              <a:buChar char="-"/>
            </a:pPr>
            <a:r>
              <a:rPr lang="uk-UA" dirty="0"/>
              <a:t> запровадженням </a:t>
            </a:r>
            <a:r>
              <a:rPr lang="uk-UA" dirty="0" err="1"/>
              <a:t>гендерно</a:t>
            </a:r>
            <a:r>
              <a:rPr lang="uk-UA" dirty="0"/>
              <a:t>-орієнтовного бюджетування; </a:t>
            </a:r>
          </a:p>
          <a:p>
            <a:pPr>
              <a:buFontTx/>
              <a:buChar char="-"/>
            </a:pPr>
            <a:r>
              <a:rPr lang="uk-UA" dirty="0"/>
              <a:t>протидія дискримінації за ознакою статі, </a:t>
            </a:r>
          </a:p>
          <a:p>
            <a:pPr>
              <a:buFontTx/>
              <a:buChar char="-"/>
            </a:pPr>
            <a:r>
              <a:rPr lang="uk-UA" dirty="0"/>
              <a:t>протидія торгівлі людьми; </a:t>
            </a:r>
          </a:p>
          <a:p>
            <a:pPr>
              <a:buFontTx/>
              <a:buChar char="-"/>
            </a:pPr>
            <a:r>
              <a:rPr lang="uk-UA" dirty="0"/>
              <a:t>протидія домашньому насильству; </a:t>
            </a:r>
          </a:p>
          <a:p>
            <a:pPr>
              <a:buFontTx/>
              <a:buChar char="-"/>
            </a:pPr>
            <a:r>
              <a:rPr lang="uk-UA" dirty="0"/>
              <a:t>демографічний розвиток; захист прав дітей; соціальний захист.  </a:t>
            </a:r>
            <a:endParaRPr lang="ru-RU" dirty="0"/>
          </a:p>
          <a:p>
            <a:r>
              <a:rPr lang="uk-UA" dirty="0"/>
              <a:t>Найбільша </a:t>
            </a:r>
            <a:r>
              <a:rPr lang="uk-UA" dirty="0" smtClean="0"/>
              <a:t>увага - питанням </a:t>
            </a:r>
            <a:r>
              <a:rPr lang="uk-UA" dirty="0"/>
              <a:t>протидії дискримінації за ознакою статі, домашньому насильству та протидії торгівлі людьми; </a:t>
            </a:r>
            <a:endParaRPr lang="uk-UA" dirty="0" smtClean="0"/>
          </a:p>
          <a:p>
            <a:r>
              <a:rPr lang="uk-UA" dirty="0" smtClean="0"/>
              <a:t>Питання ГОБ  </a:t>
            </a:r>
            <a:r>
              <a:rPr lang="uk-UA" dirty="0"/>
              <a:t>розглядалися Вінницькою, Донецькою, Луганською, Сумською, Тернопільською, Хмельницькою та Чернівецькою областями; </a:t>
            </a:r>
            <a:endParaRPr lang="uk-UA" dirty="0" smtClean="0"/>
          </a:p>
          <a:p>
            <a:r>
              <a:rPr lang="uk-UA" dirty="0" smtClean="0"/>
              <a:t>Стан </a:t>
            </a:r>
            <a:r>
              <a:rPr lang="uk-UA" dirty="0"/>
              <a:t>реалізації Національного плану дій 1325 «Жінки, мир, безпека» оцінювали Закарпатська, Одеська, Тернопільська, Харківська, Хмельницька, Чернівецька області та </a:t>
            </a:r>
            <a:r>
              <a:rPr lang="uk-UA" dirty="0" smtClean="0"/>
              <a:t>КМДА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218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183" y="52861"/>
            <a:ext cx="1050878" cy="6061336"/>
          </a:xfrm>
        </p:spPr>
        <p:txBody>
          <a:bodyPr vert="vert270">
            <a:normAutofit/>
          </a:bodyPr>
          <a:lstStyle/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           ВИСНОВКИ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3957" y="313900"/>
            <a:ext cx="10358651" cy="62643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i="1" dirty="0" smtClean="0"/>
              <a:t>1. </a:t>
            </a:r>
            <a:r>
              <a:rPr lang="uk-UA" dirty="0" smtClean="0"/>
              <a:t>отримана </a:t>
            </a:r>
            <a:r>
              <a:rPr lang="uk-UA" dirty="0"/>
              <a:t>комплексна інформація про структури та посадових осіб, які мають за своїми повноваженнями формувати та реалізовувати єдину державну політику забезпечення рівних прав та можливостей жінок і чоловіків, що є передумовою уніфікації включення ґендерної складової у стратегії розвитку та програми на національному, регіональному та місцевих рівнях.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2. Спостерігається динаміка </a:t>
            </a:r>
            <a:r>
              <a:rPr lang="uk-UA" dirty="0"/>
              <a:t>розвитку </a:t>
            </a:r>
            <a:r>
              <a:rPr lang="uk-UA" dirty="0" smtClean="0"/>
              <a:t>національного механізму на </a:t>
            </a:r>
            <a:r>
              <a:rPr lang="uk-UA" dirty="0"/>
              <a:t>національному, так і регіональному </a:t>
            </a:r>
            <a:r>
              <a:rPr lang="uk-UA" dirty="0" smtClean="0"/>
              <a:t>рівні в 2018 році. </a:t>
            </a:r>
          </a:p>
          <a:p>
            <a:pPr marL="0" indent="0">
              <a:buNone/>
            </a:pPr>
            <a:r>
              <a:rPr lang="uk-UA" dirty="0" smtClean="0"/>
              <a:t>3.  Спостерігається </a:t>
            </a:r>
            <a:r>
              <a:rPr lang="uk-UA" dirty="0" err="1"/>
              <a:t>неслідування</a:t>
            </a:r>
            <a:r>
              <a:rPr lang="uk-UA" dirty="0"/>
              <a:t> нормам Закону України «Про забезпечення рівних прав та можливостей жінок і чоловіків» частиною </a:t>
            </a:r>
            <a:r>
              <a:rPr lang="uk-UA" dirty="0" smtClean="0"/>
              <a:t>ЦОВВ  ( призначення </a:t>
            </a:r>
            <a:r>
              <a:rPr lang="uk-UA" dirty="0"/>
              <a:t>уповноважених осіб (координаторів), які мають у межах своїх повноважень, організувати роботу відповідних органів у сфері забезпечення рівних прав та можливостей жінок і чоловіків; призначення радників та відповідальних структурних підрозділів; створення консультативно-дорадчих </a:t>
            </a:r>
            <a:r>
              <a:rPr lang="uk-UA" dirty="0" smtClean="0"/>
              <a:t>органів).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7326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593" y="112422"/>
            <a:ext cx="1176630" cy="605994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8660" y="586854"/>
            <a:ext cx="8817662" cy="614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000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2851" y="206285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uk-UA" sz="4900" b="1" dirty="0" smtClean="0">
                <a:latin typeface="+mn-lt"/>
              </a:rPr>
              <a:t>Стан інституційного механізму забезпечення ґендерної рівності на національному рівні (ціль 6 Стратегії Ґендерної рівності Ради Європи)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42580" y="4620133"/>
            <a:ext cx="4625419" cy="1655762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Катерина Левченко</a:t>
            </a:r>
          </a:p>
          <a:p>
            <a:r>
              <a:rPr lang="uk-UA" dirty="0"/>
              <a:t>Урядова уповноважена з питань ґендерної </a:t>
            </a:r>
            <a:r>
              <a:rPr lang="uk-UA" dirty="0" smtClean="0"/>
              <a:t>рівності, доктор юридичних наук, професор</a:t>
            </a:r>
            <a:endParaRPr lang="uk-UA" dirty="0"/>
          </a:p>
          <a:p>
            <a:r>
              <a:rPr lang="uk-UA" dirty="0" smtClean="0"/>
              <a:t>Київ, 12 грудня 2018 р.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79838"/>
            <a:ext cx="3301384" cy="127816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198" y="4620133"/>
            <a:ext cx="1159029" cy="115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256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39639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Питання та відповіді</a:t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 smtClean="0"/>
              <a:t>Дякую за увагу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5468" y="1184180"/>
            <a:ext cx="10029967" cy="4351338"/>
          </a:xfrm>
        </p:spPr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05227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ÐÐ° Ð´Ð°Ð½Ð½Ð¾Ð¼ Ð¸Ð·Ð¾Ð±ÑÐ°Ð¶ÐµÐ½Ð¸Ð¸ Ð¼Ð¾Ð¶ÐµÑ Ð½Ð°ÑÐ¾Ð´Ð¸ÑÑÑÑ: 1 ÑÐµÐ»Ð¾Ð²ÐµÐº, ÑÐµÐºÑÑ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3" y="1825625"/>
            <a:ext cx="541587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900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Стратегія Ради Європи з питань ґендерної рівності. Цілі 2018-2023 рр.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uk-UA" dirty="0"/>
              <a:t>Запобігання ґендерним стереотипам та </a:t>
            </a:r>
            <a:r>
              <a:rPr lang="uk-UA" dirty="0" err="1"/>
              <a:t>сексизму</a:t>
            </a:r>
            <a:r>
              <a:rPr lang="uk-UA" dirty="0"/>
              <a:t> й боротьба з такими явищами. </a:t>
            </a:r>
            <a:endParaRPr lang="ru-RU" dirty="0"/>
          </a:p>
          <a:p>
            <a:pPr lvl="0"/>
            <a:r>
              <a:rPr lang="uk-UA" dirty="0"/>
              <a:t>Запобігання та боротьба з насильством щодо жінок і домашнім насильством. </a:t>
            </a:r>
            <a:endParaRPr lang="ru-RU" dirty="0"/>
          </a:p>
          <a:p>
            <a:pPr lvl="0"/>
            <a:r>
              <a:rPr lang="uk-UA" dirty="0"/>
              <a:t>Забезпечення рівного доступу жінок до правосуддя. </a:t>
            </a:r>
            <a:endParaRPr lang="ru-RU" dirty="0"/>
          </a:p>
          <a:p>
            <a:pPr lvl="0"/>
            <a:r>
              <a:rPr lang="uk-UA" dirty="0"/>
              <a:t>Досягнення збалансованої участі жінок і чоловіків у процесі прийняття політичних та суспільних рішень. </a:t>
            </a:r>
            <a:endParaRPr lang="ru-RU" dirty="0"/>
          </a:p>
          <a:p>
            <a:pPr lvl="0"/>
            <a:r>
              <a:rPr lang="uk-UA" dirty="0"/>
              <a:t>Захист прав жінок-мігрантів, жінок-біженців та жінок-шукачів  притулку. </a:t>
            </a:r>
            <a:endParaRPr lang="ru-RU" dirty="0"/>
          </a:p>
          <a:p>
            <a:pPr lvl="0"/>
            <a:r>
              <a:rPr lang="uk-UA" dirty="0"/>
              <a:t>Реалізація стратегії досягнення ґендерної рівності в усіх політиках та заходах.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157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Цілі та завдання Стратегії відображені в нормативно-правових документах з питань забезпечення рівних прав та можливостей жінок і чоловіків, прийнятих Українським Урядом в 2018 році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Серед </a:t>
            </a:r>
            <a:r>
              <a:rPr lang="uk-UA" dirty="0"/>
              <a:t>них: </a:t>
            </a:r>
            <a:endParaRPr lang="ru-RU" dirty="0"/>
          </a:p>
          <a:p>
            <a:pPr marL="0" lvl="0" indent="0">
              <a:buNone/>
            </a:pPr>
            <a:r>
              <a:rPr lang="uk-UA" dirty="0"/>
              <a:t>Державна соціальна програма забезпечення рівних прав та можливостей жінок і чоловіків до 2021 року;</a:t>
            </a:r>
            <a:endParaRPr lang="ru-RU" dirty="0"/>
          </a:p>
          <a:p>
            <a:pPr marL="0" lvl="0" indent="0">
              <a:buNone/>
            </a:pPr>
            <a:endParaRPr lang="uk-UA" dirty="0" smtClean="0"/>
          </a:p>
          <a:p>
            <a:pPr marL="0" lvl="0" indent="0">
              <a:buNone/>
            </a:pPr>
            <a:r>
              <a:rPr lang="uk-UA" dirty="0" smtClean="0"/>
              <a:t>Національний </a:t>
            </a:r>
            <a:r>
              <a:rPr lang="uk-UA" dirty="0"/>
              <a:t>план дій на виконання рекомендацій Комітету ООН з ліквідації дискримінації щодо жінок за результатами представлення Україною Восьмої періодичної доповіді про виконання однойменної Конвенції до 2021 року;</a:t>
            </a:r>
            <a:endParaRPr lang="ru-RU" dirty="0"/>
          </a:p>
          <a:p>
            <a:pPr marL="0" lvl="0" indent="0">
              <a:buNone/>
            </a:pPr>
            <a:endParaRPr lang="uk-UA" dirty="0" smtClean="0"/>
          </a:p>
          <a:p>
            <a:pPr marL="0" lvl="0" indent="0">
              <a:buNone/>
            </a:pPr>
            <a:r>
              <a:rPr lang="uk-UA" dirty="0" smtClean="0"/>
              <a:t>оновлений </a:t>
            </a:r>
            <a:r>
              <a:rPr lang="uk-UA" dirty="0"/>
              <a:t>Національний план дій на виконання Резолюції Ради Безпеки ООН 1325 «Жінки, мир, безпека» до 2020.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940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8881"/>
            <a:ext cx="10515600" cy="1325563"/>
          </a:xfrm>
        </p:spPr>
        <p:txBody>
          <a:bodyPr/>
          <a:lstStyle/>
          <a:p>
            <a:pPr algn="ctr"/>
            <a:r>
              <a:rPr lang="uk-UA" sz="4000" b="1" dirty="0">
                <a:latin typeface="+mn-lt"/>
              </a:rPr>
              <a:t>Інституалізація державної політики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234911"/>
            <a:ext cx="10515600" cy="49420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600" dirty="0" smtClean="0"/>
              <a:t>До </a:t>
            </a:r>
            <a:r>
              <a:rPr lang="uk-UA" sz="2600" dirty="0"/>
              <a:t>сфери компетенції Віце-прем’єр-міністра з питань європейської та євроатлантичної інтеграції України додані питання, пов’язані із формуванням та забезпеченням державної політики щодо досягнення ґендерної </a:t>
            </a:r>
            <a:r>
              <a:rPr lang="uk-UA" sz="2600" dirty="0" smtClean="0"/>
              <a:t>рівності</a:t>
            </a:r>
            <a:r>
              <a:rPr lang="en-US" sz="2600" dirty="0" smtClean="0"/>
              <a:t>  </a:t>
            </a:r>
            <a:r>
              <a:rPr lang="en-US" sz="1400" dirty="0" smtClean="0"/>
              <a:t>(</a:t>
            </a:r>
            <a:r>
              <a:rPr lang="uk-UA" sz="1400" dirty="0" smtClean="0"/>
              <a:t>Постанова </a:t>
            </a:r>
            <a:r>
              <a:rPr lang="uk-UA" sz="1400" dirty="0"/>
              <a:t>КМ </a:t>
            </a:r>
            <a:r>
              <a:rPr lang="uk-UA" sz="1400" u="sng" dirty="0">
                <a:hlinkClick r:id="rId2"/>
              </a:rPr>
              <a:t>№ 117 від </a:t>
            </a:r>
            <a:r>
              <a:rPr lang="uk-UA" sz="1400" u="sng" dirty="0" smtClean="0">
                <a:hlinkClick r:id="rId2"/>
              </a:rPr>
              <a:t>01.03.2017</a:t>
            </a:r>
            <a:r>
              <a:rPr lang="en-US" sz="1400" u="sng" dirty="0" smtClean="0"/>
              <a:t>)</a:t>
            </a:r>
            <a:r>
              <a:rPr lang="uk-UA" sz="2400" u="sng" dirty="0" smtClean="0"/>
              <a:t>:</a:t>
            </a:r>
          </a:p>
          <a:p>
            <a:r>
              <a:rPr lang="uk-UA" sz="2000" dirty="0"/>
              <a:t>К</a:t>
            </a:r>
            <a:r>
              <a:rPr lang="uk-UA" sz="2000" dirty="0" smtClean="0"/>
              <a:t>оординація </a:t>
            </a:r>
            <a:r>
              <a:rPr lang="uk-UA" sz="2000" dirty="0"/>
              <a:t>взаємодії центральних органів виконавчої влади з питань ґендерної рівності; </a:t>
            </a:r>
            <a:endParaRPr lang="uk-UA" sz="2000" dirty="0" smtClean="0"/>
          </a:p>
          <a:p>
            <a:r>
              <a:rPr lang="uk-UA" sz="2000" dirty="0"/>
              <a:t>О</a:t>
            </a:r>
            <a:r>
              <a:rPr lang="uk-UA" sz="2000" dirty="0" smtClean="0"/>
              <a:t>рганізації </a:t>
            </a:r>
            <a:r>
              <a:rPr lang="uk-UA" sz="2000" dirty="0"/>
              <a:t>роботи, пов’язаної з формуванням та представленням позиції Української Сторони у відносинах між Україною та Організацією Північноатлантичного договору (далі - НАТО), у тому числі з питань ґендерної рівності</a:t>
            </a:r>
            <a:r>
              <a:rPr lang="uk-UA" sz="2000" dirty="0" smtClean="0"/>
              <a:t>.</a:t>
            </a:r>
          </a:p>
          <a:p>
            <a:pPr marL="0" indent="0">
              <a:buNone/>
            </a:pPr>
            <a:r>
              <a:rPr lang="uk-UA" sz="2600" dirty="0"/>
              <a:t>У червні 2017 р. введено посаду Урядового уповноваженого з питань ґендерної політики та затвердження Положення про Урядового </a:t>
            </a:r>
            <a:r>
              <a:rPr lang="uk-UA" sz="2600" dirty="0" smtClean="0"/>
              <a:t>уповноваженого (постанова КМУ 390 від 7 червня 2017 р.)</a:t>
            </a:r>
            <a:endParaRPr lang="en-US" sz="2600" dirty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uk-UA" sz="2600" dirty="0" smtClean="0"/>
              <a:t>Верховна Рада України – МФО «Рівні можливості».</a:t>
            </a:r>
            <a:endParaRPr lang="ru-RU" sz="1400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7682" y="5577729"/>
            <a:ext cx="3304318" cy="128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783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 smtClean="0"/>
              <a:t>Здійснення аналізу інституційного механізму забезпечення рівних прав та можливостей жінок і чоловіків (1-й етап та 2-й етапи)</a:t>
            </a:r>
            <a:br>
              <a:rPr lang="uk-UA" b="1" dirty="0" smtClean="0"/>
            </a:b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/>
          </a:p>
          <a:p>
            <a:r>
              <a:rPr lang="uk-UA" dirty="0" smtClean="0"/>
              <a:t>Час здійснення 1-го етапу аналізу: липень – серпень 2018 р.</a:t>
            </a:r>
          </a:p>
          <a:p>
            <a:r>
              <a:rPr lang="uk-UA" dirty="0" smtClean="0"/>
              <a:t>Методологія збору інформації – листи до всіх керівників ЦОВВ та ОДА (66 листів ЦОВВ та 25 ОДА та КМДА)</a:t>
            </a:r>
          </a:p>
          <a:p>
            <a:r>
              <a:rPr lang="uk-UA" dirty="0" smtClean="0"/>
              <a:t>Зміст запитів: наявність складових інституційного механізму забезпечення рівних прав та   можливостей жінок та чоловіків відповідно до статті 12 Закону «Про забезпечення рівних прав та можливостей жінок і чоловіків»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Час </a:t>
            </a:r>
            <a:r>
              <a:rPr lang="uk-UA" dirty="0"/>
              <a:t>здійснення 2-го етапу – листопад – грудень 2018 р.</a:t>
            </a:r>
          </a:p>
          <a:p>
            <a:r>
              <a:rPr lang="uk-UA" dirty="0"/>
              <a:t>Методологія збору інформації – листи до керівників ЦОВВ та ОДА, в яких є невідповідність існуючого </a:t>
            </a:r>
            <a:r>
              <a:rPr lang="uk-UA" dirty="0" smtClean="0"/>
              <a:t>механізму </a:t>
            </a:r>
            <a:r>
              <a:rPr lang="uk-UA" dirty="0"/>
              <a:t>забезпечення гендерної рівності вимогам статті 12 </a:t>
            </a:r>
            <a:r>
              <a:rPr lang="uk-UA" dirty="0" smtClean="0"/>
              <a:t>( _____ Листів ОДА та ____ ЦОВВ)</a:t>
            </a:r>
          </a:p>
          <a:p>
            <a:r>
              <a:rPr lang="uk-UA" dirty="0" smtClean="0"/>
              <a:t>Зміст листів – індивідуальні рекомендації керівникові кожному ЦОВВ та ОДА щодо приведення у відповідність чинного механізму вимогам статті 12 Закону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14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Стаття 12 Закону України «Про забезпечення рівних прав та можливостей жінок і чоловіків»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Інституціональний</a:t>
            </a:r>
            <a:r>
              <a:rPr lang="ru-RU" dirty="0" smtClean="0"/>
              <a:t> </a:t>
            </a:r>
            <a:r>
              <a:rPr lang="ru-RU" dirty="0" err="1"/>
              <a:t>механізм</a:t>
            </a:r>
            <a:r>
              <a:rPr lang="ru-RU" dirty="0"/>
              <a:t> в органах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err="1" smtClean="0"/>
              <a:t>уповноважених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(</a:t>
            </a:r>
            <a:r>
              <a:rPr lang="ru-RU" dirty="0" err="1" smtClean="0"/>
              <a:t>координаторів</a:t>
            </a:r>
            <a:r>
              <a:rPr lang="ru-RU" dirty="0" smtClean="0"/>
              <a:t>)</a:t>
            </a:r>
          </a:p>
          <a:p>
            <a:pPr>
              <a:buFontTx/>
              <a:buChar char="-"/>
            </a:pPr>
            <a:r>
              <a:rPr lang="ru-RU" dirty="0" smtClean="0"/>
              <a:t>консультативно-</a:t>
            </a:r>
            <a:r>
              <a:rPr lang="ru-RU" dirty="0" err="1" smtClean="0"/>
              <a:t>дорадчих</a:t>
            </a:r>
            <a:r>
              <a:rPr lang="ru-RU" dirty="0" smtClean="0"/>
              <a:t> </a:t>
            </a:r>
            <a:r>
              <a:rPr lang="ru-RU" dirty="0" err="1"/>
              <a:t>органів</a:t>
            </a:r>
            <a:r>
              <a:rPr lang="ru-RU" dirty="0" smtClean="0"/>
              <a:t>,</a:t>
            </a:r>
          </a:p>
          <a:p>
            <a:pPr>
              <a:buFontTx/>
              <a:buChar char="-"/>
            </a:pPr>
            <a:r>
              <a:rPr lang="ru-RU" dirty="0" err="1" smtClean="0"/>
              <a:t>радників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рівних</a:t>
            </a:r>
            <a:r>
              <a:rPr lang="ru-RU" dirty="0"/>
              <a:t> прав та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/>
              <a:t>жінок</a:t>
            </a:r>
            <a:r>
              <a:rPr lang="ru-RU" dirty="0"/>
              <a:t> і </a:t>
            </a:r>
            <a:r>
              <a:rPr lang="ru-RU" dirty="0" err="1"/>
              <a:t>чоловіків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відповідальних</a:t>
            </a:r>
            <a:r>
              <a:rPr lang="ru-RU" dirty="0" smtClean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24895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Функції органів виконавчої влади та місцевого самоврядування (стаття 12) 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Забезпечення надання жінкам і чоловікам  рівних  прав та можливостей,  запобігання та протидію насильству за ознакою статі; </a:t>
            </a:r>
            <a:endParaRPr lang="ru-RU" dirty="0"/>
          </a:p>
          <a:p>
            <a:r>
              <a:rPr lang="uk-UA" dirty="0"/>
              <a:t>     здійснення виконання загальнодержавних та регіональних програм з питань забезпечення рівних прав та можливостей жінок і чоловіків,  запобігання  та  протидії насильству за ознакою статі; </a:t>
            </a:r>
            <a:endParaRPr lang="ru-RU" dirty="0"/>
          </a:p>
          <a:p>
            <a:r>
              <a:rPr lang="uk-UA" dirty="0"/>
              <a:t>     створення умов для поєднання жінками і чоловіками професійних і сімейних обов'язків; </a:t>
            </a:r>
            <a:endParaRPr lang="ru-RU" dirty="0"/>
          </a:p>
          <a:p>
            <a:r>
              <a:rPr lang="uk-UA" dirty="0"/>
              <a:t>     проведення просвітницької діяльності з питань ґендерної рівності,  запобігання  та  протидії  насильству за ознакою статі; </a:t>
            </a:r>
            <a:endParaRPr lang="ru-RU" dirty="0"/>
          </a:p>
          <a:p>
            <a:r>
              <a:rPr lang="uk-UA" dirty="0"/>
              <a:t>     співпраця з громадськими та міжнародними організаціями щодо  забезпечення  рівності  прав  та можливостей;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53205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1413</Words>
  <Application>Microsoft Office PowerPoint</Application>
  <PresentationFormat>Custom</PresentationFormat>
  <Paragraphs>109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Тема Office</vt:lpstr>
      <vt:lpstr>PowerPoint Presentation</vt:lpstr>
      <vt:lpstr>Стан інституційного механізму забезпечення ґендерної рівності на національному рівні (ціль 6 Стратегії Ґендерної рівності Ради Європи) </vt:lpstr>
      <vt:lpstr>PowerPoint Presentation</vt:lpstr>
      <vt:lpstr>Стратегія Ради Європи з питань ґендерної рівності. Цілі 2018-2023 рр.</vt:lpstr>
      <vt:lpstr>Цілі та завдання Стратегії відображені в нормативно-правових документах з питань забезпечення рівних прав та можливостей жінок і чоловіків, прийнятих Українським Урядом в 2018 році</vt:lpstr>
      <vt:lpstr>Інституалізація державної політики </vt:lpstr>
      <vt:lpstr>  Здійснення аналізу інституційного механізму забезпечення рівних прав та можливостей жінок і чоловіків (1-й етап та 2-й етапи)  </vt:lpstr>
      <vt:lpstr>Стаття 12 Закону України «Про забезпечення рівних прав та можливостей жінок і чоловіків»</vt:lpstr>
      <vt:lpstr>Функції органів виконавчої влади та місцевого самоврядування (стаття 12)  </vt:lpstr>
      <vt:lpstr>Функції органів виконавчої влади та місцевого самоврядування  (стаття 12)</vt:lpstr>
      <vt:lpstr>Як працює інституційний механізм (національний рівень)   ???</vt:lpstr>
      <vt:lpstr>Як працює інституційний механізм (національний рівень)   ???</vt:lpstr>
      <vt:lpstr>Змістовне наповнення роботи. Аналіз обласних програм. Результати. Липень 2018 р. </vt:lpstr>
      <vt:lpstr>Змістовне наповнення роботи. Аналіз обласних програм. Результати. Липень 2018 р. </vt:lpstr>
      <vt:lpstr>Змістовне наповнення роботи. Аналіз обласних програм. Результати. Липень 2018 р. </vt:lpstr>
      <vt:lpstr>Консультативно-дорадчі органи (2017-перша половина 2018 року)</vt:lpstr>
      <vt:lpstr>Тематика засідань КДО (перша половина 2018 р)</vt:lpstr>
      <vt:lpstr>           ВИСНОВКИ </vt:lpstr>
      <vt:lpstr>PowerPoint Presentation</vt:lpstr>
      <vt:lpstr>Питання та відповіді  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УКРАЇНА. 2018. ОСНОВНІ НАПРЯМИ ТА ЗАВДАННЯ ДЕРЖАВНОЇ ПОЛІТИКИ ЗАБЕЗПЕЧЕННЯ ҐЕНДЕРНОЇ РІВНОСТІ</dc:title>
  <dc:creator>Olga Dunebabina</dc:creator>
  <cp:lastModifiedBy>PAVLYSH Svitlana</cp:lastModifiedBy>
  <cp:revision>83</cp:revision>
  <dcterms:created xsi:type="dcterms:W3CDTF">2018-05-13T21:46:15Z</dcterms:created>
  <dcterms:modified xsi:type="dcterms:W3CDTF">2018-12-11T12:35:28Z</dcterms:modified>
</cp:coreProperties>
</file>