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 id="2147483652" r:id="rId3"/>
  </p:sldMasterIdLst>
  <p:notesMasterIdLst>
    <p:notesMasterId r:id="rId14"/>
  </p:notesMasterIdLst>
  <p:handoutMasterIdLst>
    <p:handoutMasterId r:id="rId15"/>
  </p:handoutMasterIdLst>
  <p:sldIdLst>
    <p:sldId id="257" r:id="rId4"/>
    <p:sldId id="282" r:id="rId5"/>
    <p:sldId id="350" r:id="rId6"/>
    <p:sldId id="361" r:id="rId7"/>
    <p:sldId id="362" r:id="rId8"/>
    <p:sldId id="363" r:id="rId9"/>
    <p:sldId id="364" r:id="rId10"/>
    <p:sldId id="365" r:id="rId11"/>
    <p:sldId id="349" r:id="rId12"/>
    <p:sldId id="366" r:id="rId13"/>
  </p:sldIdLst>
  <p:sldSz cx="9144000" cy="6858000" type="screen4x3"/>
  <p:notesSz cx="6797675" cy="9928225"/>
  <p:defaultTextStyle>
    <a:defPPr>
      <a:defRPr lang="fr-FR"/>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B26"/>
    <a:srgbClr val="1F497D"/>
    <a:srgbClr val="7BBB53"/>
    <a:srgbClr val="FF4343"/>
    <a:srgbClr val="41A336"/>
    <a:srgbClr val="449535"/>
    <a:srgbClr val="2E3135"/>
    <a:srgbClr val="0047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44005" autoAdjust="0"/>
  </p:normalViewPr>
  <p:slideViewPr>
    <p:cSldViewPr snapToGrid="0" snapToObjects="1">
      <p:cViewPr varScale="1">
        <p:scale>
          <a:sx n="50" d="100"/>
          <a:sy n="50" d="100"/>
        </p:scale>
        <p:origin x="-319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45659" cy="496412"/>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sz="quarter" idx="1"/>
          </p:nvPr>
        </p:nvSpPr>
        <p:spPr>
          <a:xfrm>
            <a:off x="3850444" y="0"/>
            <a:ext cx="2945659" cy="496412"/>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2782C04F-98B5-4476-95AF-4C3B5F24ECC5}" type="datetimeFigureOut">
              <a:rPr lang="fr-FR"/>
              <a:pPr>
                <a:defRPr/>
              </a:pPr>
              <a:t>19/10/17</a:t>
            </a:fld>
            <a:endParaRPr lang="fr-FR"/>
          </a:p>
        </p:txBody>
      </p:sp>
      <p:sp>
        <p:nvSpPr>
          <p:cNvPr id="4" name="Espace réservé du pied de page 3"/>
          <p:cNvSpPr>
            <a:spLocks noGrp="1"/>
          </p:cNvSpPr>
          <p:nvPr>
            <p:ph type="ftr" sz="quarter" idx="2"/>
          </p:nvPr>
        </p:nvSpPr>
        <p:spPr>
          <a:xfrm>
            <a:off x="1" y="9430091"/>
            <a:ext cx="2945659" cy="4964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fr-FR"/>
          </a:p>
        </p:txBody>
      </p:sp>
      <p:sp>
        <p:nvSpPr>
          <p:cNvPr id="5" name="Espace réservé du numéro de diapositive 4"/>
          <p:cNvSpPr>
            <a:spLocks noGrp="1"/>
          </p:cNvSpPr>
          <p:nvPr>
            <p:ph type="sldNum" sz="quarter" idx="3"/>
          </p:nvPr>
        </p:nvSpPr>
        <p:spPr>
          <a:xfrm>
            <a:off x="3850444" y="9430091"/>
            <a:ext cx="2945659" cy="4964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A5A178-1469-4873-8CDD-76A34A576484}" type="slidenum">
              <a:rPr lang="fr-FR" altLang="fr-FR"/>
              <a:pPr>
                <a:defRPr/>
              </a:pPr>
              <a:t>‹#›</a:t>
            </a:fld>
            <a:endParaRPr lang="fr-FR" altLang="fr-FR"/>
          </a:p>
        </p:txBody>
      </p:sp>
    </p:spTree>
    <p:extLst>
      <p:ext uri="{BB962C8B-B14F-4D97-AF65-F5344CB8AC3E}">
        <p14:creationId xmlns:p14="http://schemas.microsoft.com/office/powerpoint/2010/main" val="723306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2"/>
            <a:ext cx="2945659" cy="498135"/>
          </a:xfrm>
          <a:prstGeom prst="rect">
            <a:avLst/>
          </a:prstGeom>
        </p:spPr>
        <p:txBody>
          <a:bodyPr vert="horz" lIns="91440" tIns="45720" rIns="91440" bIns="45720" rtlCol="0"/>
          <a:lstStyle>
            <a:lvl1pPr algn="l" eaLnBrk="1" hangingPunct="1">
              <a:defRPr sz="1200" smtClean="0"/>
            </a:lvl1pPr>
          </a:lstStyle>
          <a:p>
            <a:pPr>
              <a:defRPr/>
            </a:pPr>
            <a:endParaRPr lang="fr-BE"/>
          </a:p>
        </p:txBody>
      </p:sp>
      <p:sp>
        <p:nvSpPr>
          <p:cNvPr id="3" name="Espace réservé de la date 2"/>
          <p:cNvSpPr>
            <a:spLocks noGrp="1"/>
          </p:cNvSpPr>
          <p:nvPr>
            <p:ph type="dt" idx="1"/>
          </p:nvPr>
        </p:nvSpPr>
        <p:spPr>
          <a:xfrm>
            <a:off x="3850444" y="2"/>
            <a:ext cx="2945659" cy="498135"/>
          </a:xfrm>
          <a:prstGeom prst="rect">
            <a:avLst/>
          </a:prstGeom>
        </p:spPr>
        <p:txBody>
          <a:bodyPr vert="horz" lIns="91440" tIns="45720" rIns="91440" bIns="45720" rtlCol="0"/>
          <a:lstStyle>
            <a:lvl1pPr algn="r" eaLnBrk="1" hangingPunct="1">
              <a:defRPr sz="1200" smtClean="0"/>
            </a:lvl1pPr>
          </a:lstStyle>
          <a:p>
            <a:pPr>
              <a:defRPr/>
            </a:pPr>
            <a:fld id="{08E116E0-5169-43F9-A482-0107EA1C617D}" type="datetimeFigureOut">
              <a:rPr lang="fr-BE"/>
              <a:pPr>
                <a:defRPr/>
              </a:pPr>
              <a:t>19/10/17</a:t>
            </a:fld>
            <a:endParaRPr lang="fr-BE"/>
          </a:p>
        </p:txBody>
      </p:sp>
      <p:sp>
        <p:nvSpPr>
          <p:cNvPr id="4" name="Espace réservé de l'image des diapositives 3"/>
          <p:cNvSpPr>
            <a:spLocks noGrp="1" noRot="1" noChangeAspect="1"/>
          </p:cNvSpPr>
          <p:nvPr>
            <p:ph type="sldImg" idx="2"/>
          </p:nvPr>
        </p:nvSpPr>
        <p:spPr>
          <a:xfrm>
            <a:off x="1163638" y="1239838"/>
            <a:ext cx="4470400" cy="3352800"/>
          </a:xfrm>
          <a:prstGeom prst="rect">
            <a:avLst/>
          </a:prstGeom>
          <a:noFill/>
          <a:ln w="12700">
            <a:solidFill>
              <a:prstClr val="black"/>
            </a:solidFill>
          </a:ln>
        </p:spPr>
        <p:txBody>
          <a:bodyPr vert="horz" lIns="91440" tIns="45720" rIns="91440" bIns="45720" rtlCol="0" anchor="ctr"/>
          <a:lstStyle/>
          <a:p>
            <a:pPr lvl="0"/>
            <a:endParaRPr lang="fr-BE" noProof="0" smtClean="0"/>
          </a:p>
        </p:txBody>
      </p:sp>
      <p:sp>
        <p:nvSpPr>
          <p:cNvPr id="5" name="Espace réservé des commentaires 4"/>
          <p:cNvSpPr>
            <a:spLocks noGrp="1"/>
          </p:cNvSpPr>
          <p:nvPr>
            <p:ph type="body" sz="quarter" idx="3"/>
          </p:nvPr>
        </p:nvSpPr>
        <p:spPr>
          <a:xfrm>
            <a:off x="679768" y="4777958"/>
            <a:ext cx="5438140" cy="3909240"/>
          </a:xfrm>
          <a:prstGeom prst="rect">
            <a:avLst/>
          </a:prstGeom>
        </p:spPr>
        <p:txBody>
          <a:bodyPr vert="horz" lIns="91440" tIns="45720" rIns="91440" bIns="45720"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BE" noProof="0" smtClean="0"/>
          </a:p>
        </p:txBody>
      </p:sp>
      <p:sp>
        <p:nvSpPr>
          <p:cNvPr id="6" name="Espace réservé du pied de page 5"/>
          <p:cNvSpPr>
            <a:spLocks noGrp="1"/>
          </p:cNvSpPr>
          <p:nvPr>
            <p:ph type="ftr" sz="quarter" idx="4"/>
          </p:nvPr>
        </p:nvSpPr>
        <p:spPr>
          <a:xfrm>
            <a:off x="1" y="9430091"/>
            <a:ext cx="2945659" cy="498134"/>
          </a:xfrm>
          <a:prstGeom prst="rect">
            <a:avLst/>
          </a:prstGeom>
        </p:spPr>
        <p:txBody>
          <a:bodyPr vert="horz" lIns="91440" tIns="45720" rIns="91440" bIns="45720" rtlCol="0" anchor="b"/>
          <a:lstStyle>
            <a:lvl1pPr algn="l" eaLnBrk="1" hangingPunct="1">
              <a:defRPr sz="1200" smtClean="0"/>
            </a:lvl1pPr>
          </a:lstStyle>
          <a:p>
            <a:pPr>
              <a:defRPr/>
            </a:pPr>
            <a:endParaRPr lang="fr-BE"/>
          </a:p>
        </p:txBody>
      </p:sp>
      <p:sp>
        <p:nvSpPr>
          <p:cNvPr id="7" name="Espace réservé du numéro de diapositive 6"/>
          <p:cNvSpPr>
            <a:spLocks noGrp="1"/>
          </p:cNvSpPr>
          <p:nvPr>
            <p:ph type="sldNum" sz="quarter" idx="5"/>
          </p:nvPr>
        </p:nvSpPr>
        <p:spPr>
          <a:xfrm>
            <a:off x="3850444" y="9430091"/>
            <a:ext cx="2945659" cy="498134"/>
          </a:xfrm>
          <a:prstGeom prst="rect">
            <a:avLst/>
          </a:prstGeom>
        </p:spPr>
        <p:txBody>
          <a:bodyPr vert="horz" lIns="91440" tIns="45720" rIns="91440" bIns="45720" rtlCol="0" anchor="b"/>
          <a:lstStyle>
            <a:lvl1pPr algn="r" eaLnBrk="1" hangingPunct="1">
              <a:defRPr sz="1200" smtClean="0"/>
            </a:lvl1pPr>
          </a:lstStyle>
          <a:p>
            <a:pPr>
              <a:defRPr/>
            </a:pPr>
            <a:fld id="{F344FC44-91D1-456D-80A5-B5B3F6A4F62B}" type="slidenum">
              <a:rPr lang="fr-BE"/>
              <a:pPr>
                <a:defRPr/>
              </a:pPr>
              <a:t>‹#›</a:t>
            </a:fld>
            <a:endParaRPr lang="fr-BE"/>
          </a:p>
        </p:txBody>
      </p:sp>
    </p:spTree>
    <p:extLst>
      <p:ext uri="{BB962C8B-B14F-4D97-AF65-F5344CB8AC3E}">
        <p14:creationId xmlns:p14="http://schemas.microsoft.com/office/powerpoint/2010/main" val="22597093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Big</a:t>
            </a:r>
            <a:r>
              <a:rPr lang="fr-FR" dirty="0" smtClean="0"/>
              <a:t> </a:t>
            </a:r>
            <a:r>
              <a:rPr lang="fr-FR" dirty="0" err="1" smtClean="0"/>
              <a:t>Health</a:t>
            </a:r>
            <a:r>
              <a:rPr lang="fr-FR" dirty="0" smtClean="0"/>
              <a:t> Data</a:t>
            </a:r>
          </a:p>
          <a:p>
            <a:r>
              <a:rPr lang="fr-FR" dirty="0" err="1" smtClean="0"/>
              <a:t>Paradigm</a:t>
            </a:r>
            <a:r>
              <a:rPr lang="fr-FR" baseline="0" dirty="0" smtClean="0"/>
              <a:t> shift or </a:t>
            </a:r>
            <a:r>
              <a:rPr lang="fr-FR" baseline="0" dirty="0" err="1" smtClean="0"/>
              <a:t>epistemic</a:t>
            </a:r>
            <a:r>
              <a:rPr lang="fr-FR" baseline="0" dirty="0" smtClean="0"/>
              <a:t> </a:t>
            </a:r>
            <a:r>
              <a:rPr lang="fr-FR" baseline="0" dirty="0" err="1" smtClean="0"/>
              <a:t>revolution</a:t>
            </a:r>
            <a:r>
              <a:rPr lang="fr-FR" baseline="0" dirty="0" smtClean="0"/>
              <a:t> </a:t>
            </a:r>
            <a:r>
              <a:rPr lang="fr-FR" baseline="0" dirty="0" err="1" smtClean="0"/>
              <a:t>with</a:t>
            </a:r>
            <a:r>
              <a:rPr lang="fr-FR" baseline="0" dirty="0" smtClean="0"/>
              <a:t> </a:t>
            </a:r>
            <a:r>
              <a:rPr lang="fr-FR" baseline="0" dirty="0" err="1" smtClean="0"/>
              <a:t>ethical</a:t>
            </a:r>
            <a:r>
              <a:rPr lang="fr-FR" baseline="0" dirty="0" smtClean="0"/>
              <a:t>, </a:t>
            </a:r>
            <a:r>
              <a:rPr lang="fr-FR" baseline="0" dirty="0" err="1" smtClean="0"/>
              <a:t>legal</a:t>
            </a:r>
            <a:r>
              <a:rPr lang="fr-FR" baseline="0" dirty="0" smtClean="0"/>
              <a:t> and social ramifications</a:t>
            </a:r>
          </a:p>
          <a:p>
            <a:r>
              <a:rPr lang="fr-FR" baseline="0" dirty="0" err="1" smtClean="0"/>
              <a:t>Causasion</a:t>
            </a:r>
            <a:r>
              <a:rPr lang="fr-FR" baseline="0" dirty="0" smtClean="0"/>
              <a:t> vs. </a:t>
            </a:r>
            <a:r>
              <a:rPr lang="fr-FR" baseline="0" dirty="0" err="1" smtClean="0"/>
              <a:t>Correlations</a:t>
            </a:r>
            <a:r>
              <a:rPr lang="fr-FR" baseline="0" dirty="0" smtClean="0"/>
              <a:t> (</a:t>
            </a:r>
            <a:r>
              <a:rPr lang="fr-FR" baseline="0" dirty="0" err="1" smtClean="0"/>
              <a:t>safety</a:t>
            </a:r>
            <a:r>
              <a:rPr lang="fr-FR" baseline="0" dirty="0" smtClean="0"/>
              <a:t>)</a:t>
            </a:r>
          </a:p>
          <a:p>
            <a:r>
              <a:rPr lang="fr-FR" baseline="0" dirty="0" smtClean="0"/>
              <a:t>Discrimination</a:t>
            </a:r>
          </a:p>
          <a:p>
            <a:r>
              <a:rPr lang="fr-FR" baseline="0" dirty="0" err="1" smtClean="0"/>
              <a:t>Privacy</a:t>
            </a:r>
            <a:r>
              <a:rPr lang="fr-FR" baseline="0" dirty="0" smtClean="0"/>
              <a:t> and data protection</a:t>
            </a:r>
          </a:p>
          <a:p>
            <a:r>
              <a:rPr lang="fr-FR" baseline="0" dirty="0" smtClean="0"/>
              <a:t>Agency</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1</a:t>
            </a:fld>
            <a:endParaRPr lang="fr-BE"/>
          </a:p>
        </p:txBody>
      </p:sp>
    </p:spTree>
    <p:extLst>
      <p:ext uri="{BB962C8B-B14F-4D97-AF65-F5344CB8AC3E}">
        <p14:creationId xmlns:p14="http://schemas.microsoft.com/office/powerpoint/2010/main" val="3287985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lvl="1"/>
            <a:r>
              <a:rPr lang="fr-FR" b="1" dirty="0" smtClean="0"/>
              <a:t>Volume</a:t>
            </a:r>
            <a:r>
              <a:rPr lang="fr-FR" dirty="0" smtClean="0"/>
              <a:t>: </a:t>
            </a:r>
            <a:r>
              <a:rPr lang="fr-FR" sz="1200" kern="1200" dirty="0" smtClean="0">
                <a:solidFill>
                  <a:schemeClr val="tx1"/>
                </a:solidFill>
                <a:effectLst/>
                <a:latin typeface="+mn-lt"/>
                <a:ea typeface="+mn-ea"/>
                <a:cs typeface="+mn-cs"/>
              </a:rPr>
              <a:t>In the hyper-</a:t>
            </a:r>
            <a:r>
              <a:rPr lang="fr-FR" sz="1200" kern="1200" dirty="0" err="1" smtClean="0">
                <a:solidFill>
                  <a:schemeClr val="tx1"/>
                </a:solidFill>
                <a:effectLst/>
                <a:latin typeface="+mn-lt"/>
                <a:ea typeface="+mn-ea"/>
                <a:cs typeface="+mn-cs"/>
              </a:rPr>
              <a:t>connected</a:t>
            </a:r>
            <a:r>
              <a:rPr lang="fr-FR" sz="1200" kern="1200" dirty="0" smtClean="0">
                <a:solidFill>
                  <a:schemeClr val="tx1"/>
                </a:solidFill>
                <a:effectLst/>
                <a:latin typeface="+mn-lt"/>
                <a:ea typeface="+mn-ea"/>
                <a:cs typeface="+mn-cs"/>
              </a:rPr>
              <a:t> world </a:t>
            </a:r>
            <a:r>
              <a:rPr lang="fr-FR" sz="1200" kern="1200" dirty="0" err="1" smtClean="0">
                <a:solidFill>
                  <a:schemeClr val="tx1"/>
                </a:solidFill>
                <a:effectLst/>
                <a:latin typeface="+mn-lt"/>
                <a:ea typeface="+mn-ea"/>
                <a:cs typeface="+mn-cs"/>
              </a:rPr>
              <a:t>we</a:t>
            </a:r>
            <a:r>
              <a:rPr lang="fr-FR" sz="1200" kern="1200" dirty="0" smtClean="0">
                <a:solidFill>
                  <a:schemeClr val="tx1"/>
                </a:solidFill>
                <a:effectLst/>
                <a:latin typeface="+mn-lt"/>
                <a:ea typeface="+mn-ea"/>
                <a:cs typeface="+mn-cs"/>
              </a:rPr>
              <a:t> live in, </a:t>
            </a:r>
            <a:r>
              <a:rPr lang="fr-FR" sz="1200" kern="1200" dirty="0" err="1" smtClean="0">
                <a:solidFill>
                  <a:schemeClr val="tx1"/>
                </a:solidFill>
                <a:effectLst/>
                <a:latin typeface="+mn-lt"/>
                <a:ea typeface="+mn-ea"/>
                <a:cs typeface="+mn-cs"/>
              </a:rPr>
              <a:t>according</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calculations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performed</a:t>
            </a:r>
            <a:r>
              <a:rPr lang="fr-FR" sz="1200" kern="1200" dirty="0" smtClean="0">
                <a:solidFill>
                  <a:schemeClr val="tx1"/>
                </a:solidFill>
                <a:effectLst/>
                <a:latin typeface="+mn-lt"/>
                <a:ea typeface="+mn-ea"/>
                <a:cs typeface="+mn-cs"/>
              </a:rPr>
              <a:t> by IBM, </a:t>
            </a:r>
            <a:r>
              <a:rPr lang="fr-FR" sz="1200" b="1" kern="1200" dirty="0" err="1" smtClean="0">
                <a:solidFill>
                  <a:schemeClr val="tx1"/>
                </a:solidFill>
                <a:effectLst/>
                <a:latin typeface="+mn-lt"/>
                <a:ea typeface="+mn-ea"/>
                <a:cs typeface="+mn-cs"/>
              </a:rPr>
              <a:t>each</a:t>
            </a:r>
            <a:r>
              <a:rPr lang="fr-FR" sz="1200" b="1" kern="1200" dirty="0" smtClean="0">
                <a:solidFill>
                  <a:schemeClr val="tx1"/>
                </a:solidFill>
                <a:effectLst/>
                <a:latin typeface="+mn-lt"/>
                <a:ea typeface="+mn-ea"/>
                <a:cs typeface="+mn-cs"/>
              </a:rPr>
              <a:t> </a:t>
            </a:r>
            <a:r>
              <a:rPr lang="fr-FR" sz="1200" b="1" kern="1200" dirty="0" err="1" smtClean="0">
                <a:solidFill>
                  <a:schemeClr val="tx1"/>
                </a:solidFill>
                <a:effectLst/>
                <a:latin typeface="+mn-lt"/>
                <a:ea typeface="+mn-ea"/>
                <a:cs typeface="+mn-cs"/>
              </a:rPr>
              <a:t>person</a:t>
            </a:r>
            <a:r>
              <a:rPr lang="fr-FR" sz="1200" b="1" kern="1200" dirty="0" smtClean="0">
                <a:solidFill>
                  <a:schemeClr val="tx1"/>
                </a:solidFill>
                <a:effectLst/>
                <a:latin typeface="+mn-lt"/>
                <a:ea typeface="+mn-ea"/>
                <a:cs typeface="+mn-cs"/>
              </a:rPr>
              <a:t> </a:t>
            </a:r>
            <a:r>
              <a:rPr lang="fr-FR" sz="1200" b="1" kern="1200" dirty="0" err="1" smtClean="0">
                <a:solidFill>
                  <a:schemeClr val="tx1"/>
                </a:solidFill>
                <a:effectLst/>
                <a:latin typeface="+mn-lt"/>
                <a:ea typeface="+mn-ea"/>
                <a:cs typeface="+mn-cs"/>
              </a:rPr>
              <a:t>generates</a:t>
            </a:r>
            <a:r>
              <a:rPr lang="fr-FR" sz="1200" b="1" kern="1200" dirty="0" smtClean="0">
                <a:solidFill>
                  <a:schemeClr val="tx1"/>
                </a:solidFill>
                <a:effectLst/>
                <a:latin typeface="+mn-lt"/>
                <a:ea typeface="+mn-ea"/>
                <a:cs typeface="+mn-cs"/>
              </a:rPr>
              <a:t> more </a:t>
            </a:r>
            <a:r>
              <a:rPr lang="fr-FR" sz="1200" b="1" kern="1200" dirty="0" err="1" smtClean="0">
                <a:solidFill>
                  <a:schemeClr val="tx1"/>
                </a:solidFill>
                <a:effectLst/>
                <a:latin typeface="+mn-lt"/>
                <a:ea typeface="+mn-ea"/>
                <a:cs typeface="+mn-cs"/>
              </a:rPr>
              <a:t>than</a:t>
            </a:r>
            <a:r>
              <a:rPr lang="fr-FR" sz="1200" b="1" kern="1200" dirty="0" smtClean="0">
                <a:solidFill>
                  <a:schemeClr val="tx1"/>
                </a:solidFill>
                <a:effectLst/>
                <a:latin typeface="+mn-lt"/>
                <a:ea typeface="+mn-ea"/>
                <a:cs typeface="+mn-cs"/>
              </a:rPr>
              <a:t> one million </a:t>
            </a:r>
            <a:r>
              <a:rPr lang="fr-FR" sz="1200" b="1" kern="1200" dirty="0" err="1" smtClean="0">
                <a:solidFill>
                  <a:schemeClr val="tx1"/>
                </a:solidFill>
                <a:effectLst/>
                <a:latin typeface="+mn-lt"/>
                <a:ea typeface="+mn-ea"/>
                <a:cs typeface="+mn-cs"/>
              </a:rPr>
              <a:t>gigabytes</a:t>
            </a:r>
            <a:r>
              <a:rPr lang="fr-FR" sz="1200" b="1" kern="1200" dirty="0" smtClean="0">
                <a:solidFill>
                  <a:schemeClr val="tx1"/>
                </a:solidFill>
                <a:effectLst/>
                <a:latin typeface="+mn-lt"/>
                <a:ea typeface="+mn-ea"/>
                <a:cs typeface="+mn-cs"/>
              </a:rPr>
              <a:t> of </a:t>
            </a:r>
            <a:r>
              <a:rPr lang="fr-FR" sz="1200" b="1" kern="1200" dirty="0" err="1" smtClean="0">
                <a:solidFill>
                  <a:schemeClr val="tx1"/>
                </a:solidFill>
                <a:effectLst/>
                <a:latin typeface="+mn-lt"/>
                <a:ea typeface="+mn-ea"/>
                <a:cs typeface="+mn-cs"/>
              </a:rPr>
              <a:t>health-related</a:t>
            </a:r>
            <a:r>
              <a:rPr lang="fr-FR" sz="1200" b="1" kern="1200" dirty="0" smtClean="0">
                <a:solidFill>
                  <a:schemeClr val="tx1"/>
                </a:solidFill>
                <a:effectLst/>
                <a:latin typeface="+mn-lt"/>
                <a:ea typeface="+mn-ea"/>
                <a:cs typeface="+mn-cs"/>
              </a:rPr>
              <a:t> data over </a:t>
            </a:r>
            <a:r>
              <a:rPr lang="fr-FR" sz="1200" b="1" kern="1200" dirty="0" err="1" smtClean="0">
                <a:solidFill>
                  <a:schemeClr val="tx1"/>
                </a:solidFill>
                <a:effectLst/>
                <a:latin typeface="+mn-lt"/>
                <a:ea typeface="+mn-ea"/>
                <a:cs typeface="+mn-cs"/>
              </a:rPr>
              <a:t>their</a:t>
            </a:r>
            <a:r>
              <a:rPr lang="fr-FR" sz="1200" b="1" kern="1200" dirty="0" smtClean="0">
                <a:solidFill>
                  <a:schemeClr val="tx1"/>
                </a:solidFill>
                <a:effectLst/>
                <a:latin typeface="+mn-lt"/>
                <a:ea typeface="+mn-ea"/>
                <a:cs typeface="+mn-cs"/>
              </a:rPr>
              <a:t> </a:t>
            </a:r>
            <a:r>
              <a:rPr lang="fr-FR" sz="1200" b="1" kern="1200" dirty="0" err="1" smtClean="0">
                <a:solidFill>
                  <a:schemeClr val="tx1"/>
                </a:solidFill>
                <a:effectLst/>
                <a:latin typeface="+mn-lt"/>
                <a:ea typeface="+mn-ea"/>
                <a:cs typeface="+mn-cs"/>
              </a:rPr>
              <a:t>lifetime</a:t>
            </a:r>
            <a:r>
              <a:rPr lang="fr-FR" sz="1200" kern="1200" dirty="0" smtClean="0">
                <a:solidFill>
                  <a:schemeClr val="tx1"/>
                </a:solidFill>
                <a:effectLst/>
                <a:latin typeface="+mn-lt"/>
                <a:ea typeface="+mn-ea"/>
                <a:cs typeface="+mn-cs"/>
              </a:rPr>
              <a:t>. If </a:t>
            </a:r>
            <a:r>
              <a:rPr lang="fr-FR" sz="1200" kern="1200" dirty="0" err="1" smtClean="0">
                <a:solidFill>
                  <a:schemeClr val="tx1"/>
                </a:solidFill>
                <a:effectLst/>
                <a:latin typeface="+mn-lt"/>
                <a:ea typeface="+mn-ea"/>
                <a:cs typeface="+mn-cs"/>
              </a:rPr>
              <a:t>we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also</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include</a:t>
            </a:r>
            <a:r>
              <a:rPr lang="fr-FR" sz="1200" kern="1200" dirty="0" smtClean="0">
                <a:solidFill>
                  <a:schemeClr val="tx1"/>
                </a:solidFill>
                <a:effectLst/>
                <a:latin typeface="+mn-lt"/>
                <a:ea typeface="+mn-ea"/>
                <a:cs typeface="+mn-cs"/>
              </a:rPr>
              <a:t> the data </a:t>
            </a:r>
            <a:r>
              <a:rPr lang="fr-FR" sz="1200" kern="1200" dirty="0" err="1" smtClean="0">
                <a:solidFill>
                  <a:schemeClr val="tx1"/>
                </a:solidFill>
                <a:effectLst/>
                <a:latin typeface="+mn-lt"/>
                <a:ea typeface="+mn-ea"/>
                <a:cs typeface="+mn-cs"/>
              </a:rPr>
              <a:t>produced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through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human</a:t>
            </a:r>
            <a:r>
              <a:rPr lang="fr-FR" sz="1200" kern="1200" dirty="0" smtClean="0">
                <a:solidFill>
                  <a:schemeClr val="tx1"/>
                </a:solidFill>
                <a:effectLst/>
                <a:latin typeface="+mn-lt"/>
                <a:ea typeface="+mn-ea"/>
                <a:cs typeface="+mn-cs"/>
              </a:rPr>
              <a:t> DNA </a:t>
            </a:r>
            <a:r>
              <a:rPr lang="fr-FR" sz="1200" kern="1200" dirty="0" err="1" smtClean="0">
                <a:solidFill>
                  <a:schemeClr val="tx1"/>
                </a:solidFill>
                <a:effectLst/>
                <a:latin typeface="+mn-lt"/>
                <a:ea typeface="+mn-ea"/>
                <a:cs typeface="+mn-cs"/>
              </a:rPr>
              <a:t>sequencing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amounts</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tens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terabytes</a:t>
            </a:r>
            <a:r>
              <a:rPr lang="fr-FR" sz="1200" kern="1200" dirty="0" smtClean="0">
                <a:solidFill>
                  <a:schemeClr val="tx1"/>
                </a:solidFill>
                <a:effectLst/>
                <a:latin typeface="+mn-lt"/>
                <a:ea typeface="+mn-ea"/>
                <a:cs typeface="+mn-cs"/>
              </a:rPr>
              <a:t> per </a:t>
            </a:r>
            <a:r>
              <a:rPr lang="fr-FR" sz="1200" kern="1200" dirty="0" err="1" smtClean="0">
                <a:solidFill>
                  <a:schemeClr val="tx1"/>
                </a:solidFill>
                <a:effectLst/>
                <a:latin typeface="+mn-lt"/>
                <a:ea typeface="+mn-ea"/>
                <a:cs typeface="+mn-cs"/>
              </a:rPr>
              <a:t>genome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clear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health-related</a:t>
            </a:r>
            <a:r>
              <a:rPr lang="fr-FR" sz="1200" kern="1200" dirty="0" smtClean="0">
                <a:solidFill>
                  <a:schemeClr val="tx1"/>
                </a:solidFill>
                <a:effectLst/>
                <a:latin typeface="+mn-lt"/>
                <a:ea typeface="+mn-ea"/>
                <a:cs typeface="+mn-cs"/>
              </a:rPr>
              <a:t> data,</a:t>
            </a:r>
            <a:r>
              <a:rPr lang="fr-FR" sz="1200" kern="1200" baseline="0" dirty="0" smtClean="0">
                <a:solidFill>
                  <a:schemeClr val="tx1"/>
                </a:solidFill>
                <a:effectLst/>
                <a:latin typeface="+mn-lt"/>
                <a:ea typeface="+mn-ea"/>
                <a:cs typeface="+mn-cs"/>
              </a:rPr>
              <a:t> of all </a:t>
            </a:r>
            <a:r>
              <a:rPr lang="fr-FR" sz="1200" kern="1200" baseline="0" dirty="0" err="1" smtClean="0">
                <a:solidFill>
                  <a:schemeClr val="tx1"/>
                </a:solidFill>
                <a:effectLst/>
                <a:latin typeface="+mn-lt"/>
                <a:ea typeface="+mn-ea"/>
                <a:cs typeface="+mn-cs"/>
              </a:rPr>
              <a:t>different</a:t>
            </a:r>
            <a:r>
              <a:rPr lang="fr-FR" sz="1200" kern="1200" baseline="0" dirty="0" smtClean="0">
                <a:solidFill>
                  <a:schemeClr val="tx1"/>
                </a:solidFill>
                <a:effectLst/>
                <a:latin typeface="+mn-lt"/>
                <a:ea typeface="+mn-ea"/>
                <a:cs typeface="+mn-cs"/>
              </a:rPr>
              <a:t> types of </a:t>
            </a:r>
            <a:r>
              <a:rPr lang="fr-FR" sz="1200" kern="1200" dirty="0" err="1" smtClean="0">
                <a:solidFill>
                  <a:schemeClr val="tx1"/>
                </a:solidFill>
                <a:effectLst/>
                <a:latin typeface="+mn-lt"/>
                <a:ea typeface="+mn-ea"/>
                <a:cs typeface="+mn-cs"/>
              </a:rPr>
              <a:t>Big</a:t>
            </a:r>
            <a:r>
              <a:rPr lang="fr-FR" sz="1200" kern="1200" dirty="0" smtClean="0">
                <a:solidFill>
                  <a:schemeClr val="tx1"/>
                </a:solidFill>
                <a:effectLst/>
                <a:latin typeface="+mn-lt"/>
                <a:ea typeface="+mn-ea"/>
                <a:cs typeface="+mn-cs"/>
              </a:rPr>
              <a:t> Data, are the </a:t>
            </a:r>
            <a:r>
              <a:rPr lang="fr-FR" sz="1200" kern="1200" dirty="0" err="1" smtClean="0">
                <a:solidFill>
                  <a:schemeClr val="tx1"/>
                </a:solidFill>
                <a:effectLst/>
                <a:latin typeface="+mn-lt"/>
                <a:ea typeface="+mn-ea"/>
                <a:cs typeface="+mn-cs"/>
              </a:rPr>
              <a:t>fastest-growing</a:t>
            </a:r>
            <a:r>
              <a:rPr lang="fr-FR" sz="1200" kern="1200" dirty="0" smtClean="0">
                <a:solidFill>
                  <a:schemeClr val="tx1"/>
                </a:solidFill>
                <a:effectLst/>
                <a:latin typeface="+mn-lt"/>
                <a:ea typeface="+mn-ea"/>
                <a:cs typeface="+mn-cs"/>
              </a:rPr>
              <a:t> segment. As, </a:t>
            </a:r>
            <a:r>
              <a:rPr lang="fr-FR" sz="1200" kern="1200" dirty="0" err="1" smtClean="0">
                <a:solidFill>
                  <a:schemeClr val="tx1"/>
                </a:solidFill>
                <a:effectLst/>
                <a:latin typeface="+mn-lt"/>
                <a:ea typeface="+mn-ea"/>
                <a:cs typeface="+mn-cs"/>
              </a:rPr>
              <a:t>thanks</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Big</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correlation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emerges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between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at</a:t>
            </a:r>
            <a:r>
              <a:rPr lang="fr-FR" sz="1200" kern="1200" dirty="0" smtClean="0">
                <a:solidFill>
                  <a:schemeClr val="tx1"/>
                </a:solidFill>
                <a:effectLst/>
                <a:latin typeface="+mn-lt"/>
                <a:ea typeface="+mn-ea"/>
                <a:cs typeface="+mn-cs"/>
              </a:rPr>
              <a:t> first, </a:t>
            </a:r>
            <a:r>
              <a:rPr lang="fr-FR" sz="1200" kern="1200" dirty="0" err="1" smtClean="0">
                <a:solidFill>
                  <a:schemeClr val="tx1"/>
                </a:solidFill>
                <a:effectLst/>
                <a:latin typeface="+mn-lt"/>
                <a:ea typeface="+mn-ea"/>
                <a:cs typeface="+mn-cs"/>
              </a:rPr>
              <a:t>might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seem</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be</a:t>
            </a:r>
            <a:r>
              <a:rPr lang="fr-FR" sz="1200" kern="1200" dirty="0" smtClean="0">
                <a:solidFill>
                  <a:schemeClr val="tx1"/>
                </a:solidFill>
                <a:effectLst/>
                <a:latin typeface="+mn-lt"/>
                <a:ea typeface="+mn-ea"/>
                <a:cs typeface="+mn-cs"/>
              </a:rPr>
              <a:t> non-</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related</a:t>
            </a:r>
            <a:r>
              <a:rPr lang="fr-FR" sz="1200" kern="1200" dirty="0" smtClean="0">
                <a:solidFill>
                  <a:schemeClr val="tx1"/>
                </a:solidFill>
                <a:effectLst/>
                <a:latin typeface="+mn-lt"/>
                <a:ea typeface="+mn-ea"/>
                <a:cs typeface="+mn-cs"/>
              </a:rPr>
              <a:t> information and the </a:t>
            </a:r>
            <a:r>
              <a:rPr lang="fr-FR" sz="1200" kern="1200" dirty="0" err="1" smtClean="0">
                <a:solidFill>
                  <a:schemeClr val="tx1"/>
                </a:solidFill>
                <a:effectLst/>
                <a:latin typeface="+mn-lt"/>
                <a:ea typeface="+mn-ea"/>
                <a:cs typeface="+mn-cs"/>
              </a:rPr>
              <a:t>onset</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various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diseases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disabilities</a:t>
            </a:r>
            <a:r>
              <a:rPr lang="fr-FR" sz="1200" kern="1200" dirty="0" smtClean="0">
                <a:solidFill>
                  <a:schemeClr val="tx1"/>
                </a:solidFill>
                <a:effectLst/>
                <a:latin typeface="+mn-lt"/>
                <a:ea typeface="+mn-ea"/>
                <a:cs typeface="+mn-cs"/>
              </a:rPr>
              <a:t> or </a:t>
            </a:r>
            <a:r>
              <a:rPr lang="fr-FR" sz="1200" kern="1200" dirty="0" err="1" smtClean="0">
                <a:solidFill>
                  <a:schemeClr val="tx1"/>
                </a:solidFill>
                <a:effectLst/>
                <a:latin typeface="+mn-lt"/>
                <a:ea typeface="+mn-ea"/>
                <a:cs typeface="+mn-cs"/>
              </a:rPr>
              <a:t>physiological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status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such</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pregnancy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lifestyle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eating</a:t>
            </a:r>
            <a:r>
              <a:rPr lang="fr-FR" sz="1200" kern="1200" dirty="0" smtClean="0">
                <a:solidFill>
                  <a:schemeClr val="tx1"/>
                </a:solidFill>
                <a:effectLst/>
                <a:latin typeface="+mn-lt"/>
                <a:ea typeface="+mn-ea"/>
                <a:cs typeface="+mn-cs"/>
              </a:rPr>
              <a:t> habits, </a:t>
            </a:r>
            <a:r>
              <a:rPr lang="fr-FR" sz="1200" kern="1200" dirty="0" err="1" smtClean="0">
                <a:solidFill>
                  <a:schemeClr val="tx1"/>
                </a:solidFill>
                <a:effectLst/>
                <a:latin typeface="+mn-lt"/>
                <a:ea typeface="+mn-ea"/>
                <a:cs typeface="+mn-cs"/>
              </a:rPr>
              <a:t>climatic</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environment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factors</a:t>
            </a:r>
            <a:r>
              <a:rPr lang="fr-FR" sz="1200" kern="1200" dirty="0" smtClean="0">
                <a:solidFill>
                  <a:schemeClr val="tx1"/>
                </a:solidFill>
                <a:effectLst/>
                <a:latin typeface="+mn-lt"/>
                <a:ea typeface="+mn-ea"/>
                <a:cs typeface="+mn-cs"/>
              </a:rPr>
              <a:t>, etc.), the </a:t>
            </a:r>
            <a:r>
              <a:rPr lang="fr-FR" sz="1200" kern="1200" dirty="0" err="1" smtClean="0">
                <a:solidFill>
                  <a:schemeClr val="tx1"/>
                </a:solidFill>
                <a:effectLst/>
                <a:latin typeface="+mn-lt"/>
                <a:ea typeface="+mn-ea"/>
                <a:cs typeface="+mn-cs"/>
              </a:rPr>
              <a:t>list</a:t>
            </a:r>
            <a:r>
              <a:rPr lang="fr-FR" sz="1200" kern="1200" dirty="0" smtClean="0">
                <a:solidFill>
                  <a:schemeClr val="tx1"/>
                </a:solidFill>
                <a:effectLst/>
                <a:latin typeface="+mn-lt"/>
                <a:ea typeface="+mn-ea"/>
                <a:cs typeface="+mn-cs"/>
              </a:rPr>
              <a:t> of data </a:t>
            </a:r>
            <a:r>
              <a:rPr lang="fr-FR" sz="1200" kern="1200" dirty="0" err="1" smtClean="0">
                <a:solidFill>
                  <a:schemeClr val="tx1"/>
                </a:solidFill>
                <a:effectLst/>
                <a:latin typeface="+mn-lt"/>
                <a:ea typeface="+mn-ea"/>
                <a:cs typeface="+mn-cs"/>
              </a:rPr>
              <a:t>with</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potential</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become</a:t>
            </a:r>
            <a:r>
              <a:rPr lang="fr-FR" sz="1200" kern="1200" dirty="0" smtClean="0">
                <a:solidFill>
                  <a:schemeClr val="tx1"/>
                </a:solidFill>
                <a:effectLst/>
                <a:latin typeface="+mn-lt"/>
                <a:ea typeface="+mn-ea"/>
                <a:cs typeface="+mn-cs"/>
              </a:rPr>
              <a:t> sensitive </a:t>
            </a:r>
            <a:r>
              <a:rPr lang="fr-FR" sz="1200" kern="1200" dirty="0" err="1" smtClean="0">
                <a:solidFill>
                  <a:schemeClr val="tx1"/>
                </a:solidFill>
                <a:effectLst/>
                <a:latin typeface="+mn-lt"/>
                <a:ea typeface="+mn-ea"/>
                <a:cs typeface="+mn-cs"/>
              </a:rPr>
              <a:t>through</a:t>
            </a:r>
            <a:r>
              <a:rPr lang="fr-FR" sz="1200" kern="1200" dirty="0" smtClean="0">
                <a:solidFill>
                  <a:schemeClr val="tx1"/>
                </a:solidFill>
                <a:effectLst/>
                <a:latin typeface="+mn-lt"/>
                <a:ea typeface="+mn-ea"/>
                <a:cs typeface="+mn-cs"/>
              </a:rPr>
              <a:t> use </a:t>
            </a:r>
            <a:r>
              <a:rPr lang="fr-FR" sz="1200" kern="1200" dirty="0" err="1" smtClean="0">
                <a:solidFill>
                  <a:schemeClr val="tx1"/>
                </a:solidFill>
                <a:effectLst/>
                <a:latin typeface="+mn-lt"/>
                <a:ea typeface="+mn-ea"/>
                <a:cs typeface="+mn-cs"/>
              </a:rPr>
              <a:t>grows</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include</a:t>
            </a:r>
            <a:r>
              <a:rPr lang="fr-FR" sz="1200" kern="1200" dirty="0" smtClean="0">
                <a:solidFill>
                  <a:schemeClr val="tx1"/>
                </a:solidFill>
                <a:effectLst/>
                <a:latin typeface="+mn-lt"/>
                <a:ea typeface="+mn-ea"/>
                <a:cs typeface="+mn-cs"/>
              </a:rPr>
              <a:t> types of data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before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would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never</a:t>
            </a:r>
            <a:r>
              <a:rPr lang="fr-FR" sz="1200" kern="1200" dirty="0" smtClean="0">
                <a:solidFill>
                  <a:schemeClr val="tx1"/>
                </a:solidFill>
                <a:effectLst/>
                <a:latin typeface="+mn-lt"/>
                <a:ea typeface="+mn-ea"/>
                <a:cs typeface="+mn-cs"/>
              </a:rPr>
              <a:t> have been </a:t>
            </a:r>
            <a:r>
              <a:rPr lang="fr-FR" sz="1200" kern="1200" dirty="0" err="1" smtClean="0">
                <a:solidFill>
                  <a:schemeClr val="tx1"/>
                </a:solidFill>
                <a:effectLst/>
                <a:latin typeface="+mn-lt"/>
                <a:ea typeface="+mn-ea"/>
                <a:cs typeface="+mn-cs"/>
              </a:rPr>
              <a:t>considered</a:t>
            </a:r>
            <a:r>
              <a:rPr lang="fr-FR" sz="1200" kern="1200" dirty="0" smtClean="0">
                <a:solidFill>
                  <a:schemeClr val="tx1"/>
                </a:solidFill>
                <a:effectLst/>
                <a:latin typeface="+mn-lt"/>
                <a:ea typeface="+mn-ea"/>
                <a:cs typeface="+mn-cs"/>
              </a:rPr>
              <a:t> sensitive</a:t>
            </a:r>
          </a:p>
          <a:p>
            <a:pPr lvl="1"/>
            <a:endParaRPr lang="fr-FR" sz="1200" kern="1200" dirty="0" smtClean="0">
              <a:solidFill>
                <a:schemeClr val="tx1"/>
              </a:solidFill>
              <a:effectLst/>
              <a:latin typeface="+mn-lt"/>
              <a:ea typeface="+mn-ea"/>
              <a:cs typeface="+mn-cs"/>
            </a:endParaRPr>
          </a:p>
          <a:p>
            <a:pPr lvl="1"/>
            <a:r>
              <a:rPr lang="fr-FR" sz="1200" kern="1200" dirty="0" err="1" smtClean="0">
                <a:solidFill>
                  <a:schemeClr val="tx1"/>
                </a:solidFill>
                <a:effectLst/>
                <a:latin typeface="+mn-lt"/>
                <a:ea typeface="+mn-ea"/>
                <a:cs typeface="+mn-cs"/>
              </a:rPr>
              <a:t>These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health-related</a:t>
            </a:r>
            <a:r>
              <a:rPr lang="fr-FR" sz="1200" kern="1200" dirty="0" smtClean="0">
                <a:solidFill>
                  <a:schemeClr val="tx1"/>
                </a:solidFill>
                <a:effectLst/>
                <a:latin typeface="+mn-lt"/>
                <a:ea typeface="+mn-ea"/>
                <a:cs typeface="+mn-cs"/>
              </a:rPr>
              <a:t> data are no longer </a:t>
            </a:r>
            <a:r>
              <a:rPr lang="fr-FR" sz="1200" kern="1200" dirty="0" err="1" smtClean="0">
                <a:solidFill>
                  <a:schemeClr val="tx1"/>
                </a:solidFill>
                <a:effectLst/>
                <a:latin typeface="+mn-lt"/>
                <a:ea typeface="+mn-ea"/>
                <a:cs typeface="+mn-cs"/>
              </a:rPr>
              <a:t>produced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by </a:t>
            </a:r>
            <a:r>
              <a:rPr lang="fr-FR" sz="1200" kern="1200" dirty="0" err="1" smtClean="0">
                <a:solidFill>
                  <a:schemeClr val="tx1"/>
                </a:solidFill>
                <a:effectLst/>
                <a:latin typeface="+mn-lt"/>
                <a:ea typeface="+mn-ea"/>
                <a:cs typeface="+mn-cs"/>
              </a:rPr>
              <a:t>doctors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hospitals</a:t>
            </a:r>
            <a:r>
              <a:rPr lang="fr-FR" sz="1200" kern="1200" dirty="0" smtClean="0">
                <a:solidFill>
                  <a:schemeClr val="tx1"/>
                </a:solidFill>
                <a:effectLst/>
                <a:latin typeface="+mn-lt"/>
                <a:ea typeface="+mn-ea"/>
                <a:cs typeface="+mn-cs"/>
              </a:rPr>
              <a:t> or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insurers</a:t>
            </a:r>
            <a:r>
              <a:rPr lang="fr-FR" sz="1200" kern="1200" dirty="0" smtClean="0">
                <a:solidFill>
                  <a:schemeClr val="tx1"/>
                </a:solidFill>
                <a:effectLst/>
                <a:latin typeface="+mn-lt"/>
                <a:ea typeface="+mn-ea"/>
                <a:cs typeface="+mn-cs"/>
              </a:rPr>
              <a:t>, but </a:t>
            </a:r>
            <a:r>
              <a:rPr lang="fr-FR" sz="1200" kern="1200" dirty="0" err="1" smtClean="0">
                <a:solidFill>
                  <a:schemeClr val="tx1"/>
                </a:solidFill>
                <a:effectLst/>
                <a:latin typeface="+mn-lt"/>
                <a:ea typeface="+mn-ea"/>
                <a:cs typeface="+mn-cs"/>
              </a:rPr>
              <a:t>also</a:t>
            </a:r>
            <a:r>
              <a:rPr lang="fr-FR" sz="1200" kern="1200" dirty="0" smtClean="0">
                <a:solidFill>
                  <a:schemeClr val="tx1"/>
                </a:solidFill>
                <a:effectLst/>
                <a:latin typeface="+mn-lt"/>
                <a:ea typeface="+mn-ea"/>
                <a:cs typeface="+mn-cs"/>
              </a:rPr>
              <a:t> by the </a:t>
            </a:r>
            <a:r>
              <a:rPr lang="fr-FR" sz="1200" kern="1200" dirty="0" err="1" smtClean="0">
                <a:solidFill>
                  <a:schemeClr val="tx1"/>
                </a:solidFill>
                <a:effectLst/>
                <a:latin typeface="+mn-lt"/>
                <a:ea typeface="+mn-ea"/>
                <a:cs typeface="+mn-cs"/>
              </a:rPr>
              <a:t>individuals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themselves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whether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they</a:t>
            </a:r>
            <a:r>
              <a:rPr lang="fr-FR" sz="1200" kern="1200" dirty="0" smtClean="0">
                <a:solidFill>
                  <a:schemeClr val="tx1"/>
                </a:solidFill>
                <a:effectLst/>
                <a:latin typeface="+mn-lt"/>
                <a:ea typeface="+mn-ea"/>
                <a:cs typeface="+mn-cs"/>
              </a:rPr>
              <a:t> are </a:t>
            </a:r>
            <a:r>
              <a:rPr lang="fr-FR" sz="1200" kern="1200" dirty="0" err="1" smtClean="0">
                <a:solidFill>
                  <a:schemeClr val="tx1"/>
                </a:solidFill>
                <a:effectLst/>
                <a:latin typeface="+mn-lt"/>
                <a:ea typeface="+mn-ea"/>
                <a:cs typeface="+mn-cs"/>
              </a:rPr>
              <a:t>ill</a:t>
            </a:r>
            <a:r>
              <a:rPr lang="fr-FR" sz="1200" kern="1200" dirty="0" smtClean="0">
                <a:solidFill>
                  <a:schemeClr val="tx1"/>
                </a:solidFill>
                <a:effectLst/>
                <a:latin typeface="+mn-lt"/>
                <a:ea typeface="+mn-ea"/>
                <a:cs typeface="+mn-cs"/>
              </a:rPr>
              <a:t> or not, </a:t>
            </a:r>
            <a:r>
              <a:rPr lang="fr-FR" sz="1200" kern="1200" dirty="0" err="1" smtClean="0">
                <a:solidFill>
                  <a:schemeClr val="tx1"/>
                </a:solidFill>
                <a:effectLst/>
                <a:latin typeface="+mn-lt"/>
                <a:ea typeface="+mn-ea"/>
                <a:cs typeface="+mn-cs"/>
              </a:rPr>
              <a:t>thanks</a:t>
            </a:r>
            <a:r>
              <a:rPr lang="fr-FR" sz="1200" kern="1200" dirty="0" smtClean="0">
                <a:solidFill>
                  <a:schemeClr val="tx1"/>
                </a:solidFill>
                <a:effectLst/>
                <a:latin typeface="+mn-lt"/>
                <a:ea typeface="+mn-ea"/>
                <a:cs typeface="+mn-cs"/>
              </a:rPr>
              <a:t> to the </a:t>
            </a:r>
            <a:r>
              <a:rPr lang="fr-FR" sz="1200" kern="1200" dirty="0" err="1" smtClean="0">
                <a:solidFill>
                  <a:schemeClr val="tx1"/>
                </a:solidFill>
                <a:effectLst/>
                <a:latin typeface="+mn-lt"/>
                <a:ea typeface="+mn-ea"/>
                <a:cs typeface="+mn-cs"/>
              </a:rPr>
              <a:t>growing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popularity</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connected</a:t>
            </a:r>
            <a:r>
              <a:rPr lang="fr-FR" sz="1200" kern="1200" dirty="0" smtClean="0">
                <a:solidFill>
                  <a:schemeClr val="tx1"/>
                </a:solidFill>
                <a:effectLst/>
                <a:latin typeface="+mn-lt"/>
                <a:ea typeface="+mn-ea"/>
                <a:cs typeface="+mn-cs"/>
              </a:rPr>
              <a:t> gadgets for monitoring </a:t>
            </a:r>
            <a:r>
              <a:rPr lang="fr-FR" sz="1200" kern="1200" dirty="0" err="1" smtClean="0">
                <a:solidFill>
                  <a:schemeClr val="tx1"/>
                </a:solidFill>
                <a:effectLst/>
                <a:latin typeface="+mn-lt"/>
                <a:ea typeface="+mn-ea"/>
                <a:cs typeface="+mn-cs"/>
              </a:rPr>
              <a:t>physiological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parameters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such</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heart</a:t>
            </a:r>
            <a:r>
              <a:rPr lang="fr-FR" sz="1200" kern="1200" dirty="0" smtClean="0">
                <a:solidFill>
                  <a:schemeClr val="tx1"/>
                </a:solidFill>
                <a:effectLst/>
                <a:latin typeface="+mn-lt"/>
                <a:ea typeface="+mn-ea"/>
                <a:cs typeface="+mn-cs"/>
              </a:rPr>
              <a:t> rate, or the </a:t>
            </a:r>
            <a:r>
              <a:rPr lang="fr-FR" sz="1200" kern="1200" dirty="0" err="1" smtClean="0">
                <a:solidFill>
                  <a:schemeClr val="tx1"/>
                </a:solidFill>
                <a:effectLst/>
                <a:latin typeface="+mn-lt"/>
                <a:ea typeface="+mn-ea"/>
                <a:cs typeface="+mn-cs"/>
              </a:rPr>
              <a:t>number</a:t>
            </a:r>
            <a:r>
              <a:rPr lang="fr-FR" sz="1200" kern="1200" dirty="0" smtClean="0">
                <a:solidFill>
                  <a:schemeClr val="tx1"/>
                </a:solidFill>
                <a:effectLst/>
                <a:latin typeface="+mn-lt"/>
                <a:ea typeface="+mn-ea"/>
                <a:cs typeface="+mn-cs"/>
              </a:rPr>
              <a:t> of calories </a:t>
            </a:r>
            <a:r>
              <a:rPr lang="fr-FR" sz="1200" kern="1200" dirty="0" err="1" smtClean="0">
                <a:solidFill>
                  <a:schemeClr val="tx1"/>
                </a:solidFill>
                <a:effectLst/>
                <a:latin typeface="+mn-lt"/>
                <a:ea typeface="+mn-ea"/>
                <a:cs typeface="+mn-cs"/>
              </a:rPr>
              <a:t>burned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each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day</a:t>
            </a:r>
            <a:r>
              <a:rPr lang="fr-FR" sz="1200" kern="1200" dirty="0" smtClean="0">
                <a:solidFill>
                  <a:schemeClr val="tx1"/>
                </a:solidFill>
                <a:effectLst/>
                <a:latin typeface="+mn-lt"/>
                <a:ea typeface="+mn-ea"/>
                <a:cs typeface="+mn-cs"/>
              </a:rPr>
              <a:t>, etc. </a:t>
            </a:r>
            <a:r>
              <a:rPr lang="fr-FR" sz="1200" kern="1200" dirty="0" err="1" smtClean="0">
                <a:solidFill>
                  <a:schemeClr val="tx1"/>
                </a:solidFill>
                <a:effectLst/>
                <a:latin typeface="+mn-lt"/>
                <a:ea typeface="+mn-ea"/>
                <a:cs typeface="+mn-cs"/>
              </a:rPr>
              <a:t>smartphone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apps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wearable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sensors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detecting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movements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gait</a:t>
            </a:r>
            <a:r>
              <a:rPr lang="fr-FR" sz="1200" kern="1200" dirty="0" smtClean="0">
                <a:solidFill>
                  <a:schemeClr val="tx1"/>
                </a:solidFill>
                <a:effectLst/>
                <a:latin typeface="+mn-lt"/>
                <a:ea typeface="+mn-ea"/>
                <a:cs typeface="+mn-cs"/>
              </a:rPr>
              <a:t>) location, </a:t>
            </a:r>
            <a:r>
              <a:rPr lang="fr-FR" sz="1200" kern="1200" dirty="0" err="1" smtClean="0">
                <a:solidFill>
                  <a:schemeClr val="tx1"/>
                </a:solidFill>
                <a:effectLst/>
                <a:latin typeface="+mn-lt"/>
                <a:ea typeface="+mn-ea"/>
                <a:cs typeface="+mn-cs"/>
              </a:rPr>
              <a:t>heart</a:t>
            </a:r>
            <a:r>
              <a:rPr lang="fr-FR" sz="1200" kern="1200" dirty="0" smtClean="0">
                <a:solidFill>
                  <a:schemeClr val="tx1"/>
                </a:solidFill>
                <a:effectLst/>
                <a:latin typeface="+mn-lt"/>
                <a:ea typeface="+mn-ea"/>
                <a:cs typeface="+mn-cs"/>
              </a:rPr>
              <a:t> rate, </a:t>
            </a:r>
            <a:r>
              <a:rPr lang="fr-FR" sz="1200" kern="1200" dirty="0" err="1" smtClean="0">
                <a:solidFill>
                  <a:schemeClr val="tx1"/>
                </a:solidFill>
                <a:effectLst/>
                <a:latin typeface="+mn-lt"/>
                <a:ea typeface="+mn-ea"/>
                <a:cs typeface="+mn-cs"/>
              </a:rPr>
              <a:t>brain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activity</a:t>
            </a:r>
            <a:r>
              <a:rPr lang="fr-FR" sz="1200" kern="1200" dirty="0" smtClean="0">
                <a:solidFill>
                  <a:schemeClr val="tx1"/>
                </a:solidFill>
                <a:effectLst/>
                <a:latin typeface="+mn-lt"/>
                <a:ea typeface="+mn-ea"/>
                <a:cs typeface="+mn-cs"/>
              </a:rPr>
              <a:t>…&gt;</a:t>
            </a:r>
            <a:r>
              <a:rPr lang="fr-FR" sz="1200" kern="1200" dirty="0" err="1" smtClean="0">
                <a:solidFill>
                  <a:schemeClr val="tx1"/>
                </a:solidFill>
                <a:effectLst/>
                <a:latin typeface="+mn-lt"/>
                <a:ea typeface="+mn-ea"/>
                <a:cs typeface="+mn-cs"/>
              </a:rPr>
              <a:t>huge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amounts</a:t>
            </a:r>
            <a:r>
              <a:rPr lang="fr-FR" sz="1200" kern="1200" dirty="0" smtClean="0">
                <a:solidFill>
                  <a:schemeClr val="tx1"/>
                </a:solidFill>
                <a:effectLst/>
                <a:latin typeface="+mn-lt"/>
                <a:ea typeface="+mn-ea"/>
                <a:cs typeface="+mn-cs"/>
              </a:rPr>
              <a:t> of real time observations (</a:t>
            </a:r>
            <a:r>
              <a:rPr lang="fr-FR" sz="1200" kern="1200" dirty="0" err="1" smtClean="0">
                <a:solidFill>
                  <a:schemeClr val="tx1"/>
                </a:solidFill>
                <a:effectLst/>
                <a:latin typeface="+mn-lt"/>
                <a:ea typeface="+mn-ea"/>
                <a:cs typeface="+mn-cs"/>
              </a:rPr>
              <a:t>measures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collected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from</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tens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thousands</a:t>
            </a:r>
            <a:r>
              <a:rPr lang="fr-FR" sz="1200" kern="1200" dirty="0" smtClean="0">
                <a:solidFill>
                  <a:schemeClr val="tx1"/>
                </a:solidFill>
                <a:effectLst/>
                <a:latin typeface="+mn-lt"/>
                <a:ea typeface="+mn-ea"/>
                <a:cs typeface="+mn-cs"/>
              </a:rPr>
              <a:t> of people in real time. </a:t>
            </a:r>
            <a:endParaRPr lang="fr-BE" sz="1200" kern="1200" dirty="0" smtClean="0">
              <a:solidFill>
                <a:schemeClr val="tx1"/>
              </a:solidFill>
              <a:effectLst/>
              <a:latin typeface="+mn-lt"/>
              <a:ea typeface="+mn-ea"/>
              <a:cs typeface="+mn-cs"/>
            </a:endParaRPr>
          </a:p>
          <a:p>
            <a:pPr lvl="1"/>
            <a:r>
              <a:rPr lang="fr-FR" sz="1200" kern="1200" dirty="0" err="1" smtClean="0">
                <a:solidFill>
                  <a:schemeClr val="tx1"/>
                </a:solidFill>
                <a:effectLst/>
                <a:latin typeface="+mn-lt"/>
                <a:ea typeface="+mn-ea"/>
                <a:cs typeface="+mn-cs"/>
              </a:rPr>
              <a:t>Sear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behaviours</a:t>
            </a:r>
            <a:r>
              <a:rPr lang="fr-FR" sz="1200" kern="1200" dirty="0" smtClean="0">
                <a:solidFill>
                  <a:schemeClr val="tx1"/>
                </a:solidFill>
                <a:effectLst/>
                <a:latin typeface="+mn-lt"/>
                <a:ea typeface="+mn-ea"/>
                <a:cs typeface="+mn-cs"/>
              </a:rPr>
              <a:t>. Google </a:t>
            </a:r>
            <a:r>
              <a:rPr lang="fr-FR" sz="1200" kern="1200" dirty="0" err="1" smtClean="0">
                <a:solidFill>
                  <a:schemeClr val="tx1"/>
                </a:solidFill>
                <a:effectLst/>
                <a:latin typeface="+mn-lt"/>
                <a:ea typeface="+mn-ea"/>
                <a:cs typeface="+mn-cs"/>
              </a:rPr>
              <a:t>calculated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of the 40 000 or </a:t>
            </a:r>
            <a:r>
              <a:rPr lang="fr-FR" sz="1200" kern="1200" dirty="0" err="1" smtClean="0">
                <a:solidFill>
                  <a:schemeClr val="tx1"/>
                </a:solidFill>
                <a:effectLst/>
                <a:latin typeface="+mn-lt"/>
                <a:ea typeface="+mn-ea"/>
                <a:cs typeface="+mn-cs"/>
              </a:rPr>
              <a:t>so</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searches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are made </a:t>
            </a:r>
            <a:r>
              <a:rPr lang="fr-FR" sz="1200" kern="1200" dirty="0" err="1" smtClean="0">
                <a:solidFill>
                  <a:schemeClr val="tx1"/>
                </a:solidFill>
                <a:effectLst/>
                <a:latin typeface="+mn-lt"/>
                <a:ea typeface="+mn-ea"/>
                <a:cs typeface="+mn-cs"/>
              </a:rPr>
              <a:t>every</a:t>
            </a:r>
            <a:r>
              <a:rPr lang="fr-FR" sz="1200" kern="1200" dirty="0" smtClean="0">
                <a:solidFill>
                  <a:schemeClr val="tx1"/>
                </a:solidFill>
                <a:effectLst/>
                <a:latin typeface="+mn-lt"/>
                <a:ea typeface="+mn-ea"/>
                <a:cs typeface="+mn-cs"/>
              </a:rPr>
              <a:t> second, 2 000 are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related</a:t>
            </a:r>
            <a:r>
              <a:rPr lang="fr-FR" sz="1200" kern="1200" dirty="0" smtClean="0">
                <a:solidFill>
                  <a:schemeClr val="tx1"/>
                </a:solidFill>
                <a:effectLst/>
                <a:latin typeface="+mn-lt"/>
                <a:ea typeface="+mn-ea"/>
                <a:cs typeface="+mn-cs"/>
              </a:rPr>
              <a:t>. </a:t>
            </a:r>
            <a:endParaRPr lang="fr-BE"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Data about </a:t>
            </a:r>
            <a:r>
              <a:rPr lang="fr-FR" sz="1200" kern="1200" dirty="0" err="1" smtClean="0">
                <a:solidFill>
                  <a:schemeClr val="tx1"/>
                </a:solidFill>
                <a:effectLst/>
                <a:latin typeface="+mn-lt"/>
                <a:ea typeface="+mn-ea"/>
                <a:cs typeface="+mn-cs"/>
              </a:rPr>
              <a:t>diet</a:t>
            </a:r>
            <a:r>
              <a:rPr lang="fr-FR" sz="1200" kern="1200" dirty="0" smtClean="0">
                <a:solidFill>
                  <a:schemeClr val="tx1"/>
                </a:solidFill>
                <a:effectLst/>
                <a:latin typeface="+mn-lt"/>
                <a:ea typeface="+mn-ea"/>
                <a:cs typeface="+mn-cs"/>
              </a:rPr>
              <a:t>, gym </a:t>
            </a:r>
            <a:r>
              <a:rPr lang="fr-FR" sz="1200" kern="1200" dirty="0" err="1" smtClean="0">
                <a:solidFill>
                  <a:schemeClr val="tx1"/>
                </a:solidFill>
                <a:effectLst/>
                <a:latin typeface="+mn-lt"/>
                <a:ea typeface="+mn-ea"/>
                <a:cs typeface="+mn-cs"/>
              </a:rPr>
              <a:t>attendance</a:t>
            </a:r>
            <a:r>
              <a:rPr lang="fr-FR" sz="1200" kern="1200" dirty="0" smtClean="0">
                <a:solidFill>
                  <a:schemeClr val="tx1"/>
                </a:solidFill>
                <a:effectLst/>
                <a:latin typeface="+mn-lt"/>
                <a:ea typeface="+mn-ea"/>
                <a:cs typeface="+mn-cs"/>
              </a:rPr>
              <a:t>, or how </a:t>
            </a:r>
            <a:r>
              <a:rPr lang="fr-FR" sz="1200" kern="1200" dirty="0" err="1" smtClean="0">
                <a:solidFill>
                  <a:schemeClr val="tx1"/>
                </a:solidFill>
                <a:effectLst/>
                <a:latin typeface="+mn-lt"/>
                <a:ea typeface="+mn-ea"/>
                <a:cs typeface="+mn-cs"/>
              </a:rPr>
              <a:t>often</a:t>
            </a:r>
            <a:r>
              <a:rPr lang="fr-FR" sz="1200" kern="1200" dirty="0" smtClean="0">
                <a:solidFill>
                  <a:schemeClr val="tx1"/>
                </a:solidFill>
                <a:effectLst/>
                <a:latin typeface="+mn-lt"/>
                <a:ea typeface="+mn-ea"/>
                <a:cs typeface="+mn-cs"/>
              </a:rPr>
              <a:t> people </a:t>
            </a:r>
            <a:r>
              <a:rPr lang="fr-FR" sz="1200" kern="1200" dirty="0" err="1" smtClean="0">
                <a:solidFill>
                  <a:schemeClr val="tx1"/>
                </a:solidFill>
                <a:effectLst/>
                <a:latin typeface="+mn-lt"/>
                <a:ea typeface="+mn-ea"/>
                <a:cs typeface="+mn-cs"/>
              </a:rPr>
              <a:t>visit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health-related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websites</a:t>
            </a:r>
            <a:r>
              <a:rPr lang="fr-FR" sz="1200" kern="1200" dirty="0" smtClean="0">
                <a:solidFill>
                  <a:schemeClr val="tx1"/>
                </a:solidFill>
                <a:effectLst/>
                <a:latin typeface="+mn-lt"/>
                <a:ea typeface="+mn-ea"/>
                <a:cs typeface="+mn-cs"/>
              </a:rPr>
              <a:t> or discussion forums, etc. </a:t>
            </a:r>
            <a:r>
              <a:rPr lang="fr-FR" sz="1200" kern="1200" dirty="0" err="1" smtClean="0">
                <a:solidFill>
                  <a:schemeClr val="tx1"/>
                </a:solidFill>
                <a:effectLst/>
                <a:latin typeface="+mn-lt"/>
                <a:ea typeface="+mn-ea"/>
                <a:cs typeface="+mn-cs"/>
              </a:rPr>
              <a:t>can</a:t>
            </a:r>
            <a:r>
              <a:rPr lang="fr-FR" sz="1200" kern="1200" dirty="0" smtClean="0">
                <a:solidFill>
                  <a:schemeClr val="tx1"/>
                </a:solidFill>
                <a:effectLst/>
                <a:latin typeface="+mn-lt"/>
                <a:ea typeface="+mn-ea"/>
                <a:cs typeface="+mn-cs"/>
              </a:rPr>
              <a:t> all </a:t>
            </a:r>
            <a:r>
              <a:rPr lang="fr-FR" sz="1200" kern="1200" dirty="0" err="1" smtClean="0">
                <a:solidFill>
                  <a:schemeClr val="tx1"/>
                </a:solidFill>
                <a:effectLst/>
                <a:latin typeface="+mn-lt"/>
                <a:ea typeface="+mn-ea"/>
                <a:cs typeface="+mn-cs"/>
              </a:rPr>
              <a:t>potentially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classed</a:t>
            </a:r>
            <a:r>
              <a:rPr lang="fr-FR" sz="1200" kern="1200" dirty="0" smtClean="0">
                <a:solidFill>
                  <a:schemeClr val="tx1"/>
                </a:solidFill>
                <a:effectLst/>
                <a:latin typeface="+mn-lt"/>
                <a:ea typeface="+mn-ea"/>
                <a:cs typeface="+mn-cs"/>
              </a:rPr>
              <a:t> as data </a:t>
            </a:r>
            <a:r>
              <a:rPr lang="fr-FR" sz="1200" kern="1200" dirty="0" err="1" smtClean="0">
                <a:solidFill>
                  <a:schemeClr val="tx1"/>
                </a:solidFill>
                <a:effectLst/>
                <a:latin typeface="+mn-lt"/>
                <a:ea typeface="+mn-ea"/>
                <a:cs typeface="+mn-cs"/>
              </a:rPr>
              <a:t>relating</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current</a:t>
            </a:r>
            <a:r>
              <a:rPr lang="fr-FR" sz="1200" kern="1200" dirty="0" smtClean="0">
                <a:solidFill>
                  <a:schemeClr val="tx1"/>
                </a:solidFill>
                <a:effectLst/>
                <a:latin typeface="+mn-lt"/>
                <a:ea typeface="+mn-ea"/>
                <a:cs typeface="+mn-cs"/>
              </a:rPr>
              <a:t> or future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endParaRPr lang="fr-BE" sz="1200" kern="1200" dirty="0" smtClean="0">
              <a:solidFill>
                <a:schemeClr val="tx1"/>
              </a:solidFill>
              <a:effectLst/>
              <a:latin typeface="+mn-lt"/>
              <a:ea typeface="+mn-ea"/>
              <a:cs typeface="+mn-cs"/>
            </a:endParaRPr>
          </a:p>
          <a:p>
            <a:pPr lvl="0"/>
            <a:r>
              <a:rPr lang="fr-FR" sz="1200" kern="1200" dirty="0" smtClean="0">
                <a:solidFill>
                  <a:schemeClr val="tx1"/>
                </a:solidFill>
                <a:effectLst/>
                <a:latin typeface="+mn-lt"/>
                <a:ea typeface="+mn-ea"/>
                <a:cs typeface="+mn-cs"/>
              </a:rPr>
              <a:t>. If </a:t>
            </a:r>
            <a:r>
              <a:rPr lang="fr-FR" sz="1200" kern="1200" dirty="0" err="1" smtClean="0">
                <a:solidFill>
                  <a:schemeClr val="tx1"/>
                </a:solidFill>
                <a:effectLst/>
                <a:latin typeface="+mn-lt"/>
                <a:ea typeface="+mn-ea"/>
                <a:cs typeface="+mn-cs"/>
              </a:rPr>
              <a:t>health-related</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demand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particular</a:t>
            </a:r>
            <a:r>
              <a:rPr lang="fr-FR" sz="1200" kern="1200" dirty="0" smtClean="0">
                <a:solidFill>
                  <a:schemeClr val="tx1"/>
                </a:solidFill>
                <a:effectLst/>
                <a:latin typeface="+mn-lt"/>
                <a:ea typeface="+mn-ea"/>
                <a:cs typeface="+mn-cs"/>
              </a:rPr>
              <a:t> attention, </a:t>
            </a:r>
            <a:r>
              <a:rPr lang="fr-FR" sz="1200" kern="1200" dirty="0" err="1" smtClean="0">
                <a:solidFill>
                  <a:schemeClr val="tx1"/>
                </a:solidFill>
                <a:effectLst/>
                <a:latin typeface="+mn-lt"/>
                <a:ea typeface="+mn-ea"/>
                <a:cs typeface="+mn-cs"/>
              </a:rPr>
              <a:t>it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because</a:t>
            </a:r>
            <a:r>
              <a:rPr lang="fr-FR" sz="1200" kern="1200" dirty="0" smtClean="0">
                <a:solidFill>
                  <a:schemeClr val="tx1"/>
                </a:solidFill>
                <a:effectLst/>
                <a:latin typeface="+mn-lt"/>
                <a:ea typeface="+mn-ea"/>
                <a:cs typeface="+mn-cs"/>
              </a:rPr>
              <a:t>, of all the </a:t>
            </a:r>
            <a:r>
              <a:rPr lang="fr-FR" sz="1200" kern="1200" dirty="0" err="1" smtClean="0">
                <a:solidFill>
                  <a:schemeClr val="tx1"/>
                </a:solidFill>
                <a:effectLst/>
                <a:latin typeface="+mn-lt"/>
                <a:ea typeface="+mn-ea"/>
                <a:cs typeface="+mn-cs"/>
              </a:rPr>
              <a:t>different</a:t>
            </a:r>
            <a:r>
              <a:rPr lang="fr-FR" sz="1200" kern="1200" dirty="0" smtClean="0">
                <a:solidFill>
                  <a:schemeClr val="tx1"/>
                </a:solidFill>
                <a:effectLst/>
                <a:latin typeface="+mn-lt"/>
                <a:ea typeface="+mn-ea"/>
                <a:cs typeface="+mn-cs"/>
              </a:rPr>
              <a:t> types of </a:t>
            </a:r>
            <a:r>
              <a:rPr lang="fr-FR" sz="1200" kern="1200" dirty="0" err="1" smtClean="0">
                <a:solidFill>
                  <a:schemeClr val="tx1"/>
                </a:solidFill>
                <a:effectLst/>
                <a:latin typeface="+mn-lt"/>
                <a:ea typeface="+mn-ea"/>
                <a:cs typeface="+mn-cs"/>
              </a:rPr>
              <a:t>Big</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this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fastest-growing</a:t>
            </a:r>
            <a:r>
              <a:rPr lang="fr-FR" sz="1200" kern="1200" dirty="0" smtClean="0">
                <a:solidFill>
                  <a:schemeClr val="tx1"/>
                </a:solidFill>
                <a:effectLst/>
                <a:latin typeface="+mn-lt"/>
                <a:ea typeface="+mn-ea"/>
                <a:cs typeface="+mn-cs"/>
              </a:rPr>
              <a:t> segment, </a:t>
            </a:r>
            <a:r>
              <a:rPr lang="fr-FR" sz="1200" kern="1200" dirty="0" err="1" smtClean="0">
                <a:solidFill>
                  <a:schemeClr val="tx1"/>
                </a:solidFill>
                <a:effectLst/>
                <a:latin typeface="+mn-lt"/>
                <a:ea typeface="+mn-ea"/>
                <a:cs typeface="+mn-cs"/>
              </a:rPr>
              <a:t>thanks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among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other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things</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flourishing</a:t>
            </a:r>
            <a:r>
              <a:rPr lang="fr-FR" sz="1200" kern="1200" dirty="0" smtClean="0">
                <a:solidFill>
                  <a:schemeClr val="tx1"/>
                </a:solidFill>
                <a:effectLst/>
                <a:latin typeface="+mn-lt"/>
                <a:ea typeface="+mn-ea"/>
                <a:cs typeface="+mn-cs"/>
              </a:rPr>
              <a:t> new </a:t>
            </a:r>
            <a:r>
              <a:rPr lang="fr-FR" sz="1200" kern="1200" dirty="0" err="1" smtClean="0">
                <a:solidFill>
                  <a:schemeClr val="tx1"/>
                </a:solidFill>
                <a:effectLst/>
                <a:latin typeface="+mn-lt"/>
                <a:ea typeface="+mn-ea"/>
                <a:cs typeface="+mn-cs"/>
              </a:rPr>
              <a:t>markets</a:t>
            </a:r>
            <a:r>
              <a:rPr lang="fr-FR" sz="1200" kern="1200" dirty="0" smtClean="0">
                <a:solidFill>
                  <a:schemeClr val="tx1"/>
                </a:solidFill>
                <a:effectLst/>
                <a:latin typeface="+mn-lt"/>
                <a:ea typeface="+mn-ea"/>
                <a:cs typeface="+mn-cs"/>
              </a:rPr>
              <a:t> in “</a:t>
            </a:r>
            <a:r>
              <a:rPr lang="fr-FR" sz="1200" kern="1200" dirty="0" err="1" smtClean="0">
                <a:solidFill>
                  <a:schemeClr val="tx1"/>
                </a:solidFill>
                <a:effectLst/>
                <a:latin typeface="+mn-lt"/>
                <a:ea typeface="+mn-ea"/>
                <a:cs typeface="+mn-cs"/>
              </a:rPr>
              <a:t>connected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endParaRPr lang="fr-BE" sz="120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2</a:t>
            </a:fld>
            <a:endParaRPr lang="fr-BE"/>
          </a:p>
        </p:txBody>
      </p:sp>
    </p:spTree>
    <p:extLst>
      <p:ext uri="{BB962C8B-B14F-4D97-AF65-F5344CB8AC3E}">
        <p14:creationId xmlns:p14="http://schemas.microsoft.com/office/powerpoint/2010/main" val="3430386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fr-FR" sz="1200" kern="1200" dirty="0" err="1" smtClean="0">
                <a:solidFill>
                  <a:schemeClr val="tx1"/>
                </a:solidFill>
                <a:effectLst/>
                <a:latin typeface="+mn-lt"/>
                <a:ea typeface="+mn-ea"/>
                <a:cs typeface="+mn-cs"/>
              </a:rPr>
              <a:t>Deloitte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explains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It </a:t>
            </a:r>
            <a:r>
              <a:rPr lang="fr-FR" sz="1200" kern="1200" dirty="0" err="1" smtClean="0">
                <a:solidFill>
                  <a:schemeClr val="tx1"/>
                </a:solidFill>
                <a:effectLst/>
                <a:latin typeface="+mn-lt"/>
                <a:ea typeface="+mn-ea"/>
                <a:cs typeface="+mn-cs"/>
              </a:rPr>
              <a:t>becomes</a:t>
            </a:r>
            <a:r>
              <a:rPr lang="fr-FR" sz="1200" kern="1200" dirty="0" smtClean="0">
                <a:solidFill>
                  <a:schemeClr val="tx1"/>
                </a:solidFill>
                <a:effectLst/>
                <a:latin typeface="+mn-lt"/>
                <a:ea typeface="+mn-ea"/>
                <a:cs typeface="+mn-cs"/>
              </a:rPr>
              <a:t> possible, </a:t>
            </a:r>
            <a:r>
              <a:rPr lang="fr-FR" sz="1200" kern="1200" dirty="0" err="1" smtClean="0">
                <a:solidFill>
                  <a:schemeClr val="tx1"/>
                </a:solidFill>
                <a:effectLst/>
                <a:latin typeface="+mn-lt"/>
                <a:ea typeface="+mn-ea"/>
                <a:cs typeface="+mn-cs"/>
              </a:rPr>
              <a:t>using</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supermarket</a:t>
            </a:r>
            <a:r>
              <a:rPr lang="fr-FR" sz="1200" kern="1200" dirty="0" smtClean="0">
                <a:solidFill>
                  <a:schemeClr val="tx1"/>
                </a:solidFill>
                <a:effectLst/>
                <a:latin typeface="+mn-lt"/>
                <a:ea typeface="+mn-ea"/>
                <a:cs typeface="+mn-cs"/>
              </a:rPr>
              <a:t> shopping </a:t>
            </a:r>
            <a:r>
              <a:rPr lang="fr-FR" sz="1200" kern="1200" dirty="0" err="1" smtClean="0">
                <a:solidFill>
                  <a:schemeClr val="tx1"/>
                </a:solidFill>
                <a:effectLst/>
                <a:latin typeface="+mn-lt"/>
                <a:ea typeface="+mn-ea"/>
                <a:cs typeface="+mn-cs"/>
              </a:rPr>
              <a:t>database</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determine</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person’s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current</a:t>
            </a:r>
            <a:r>
              <a:rPr lang="fr-FR" sz="1200" kern="1200" dirty="0" smtClean="0">
                <a:solidFill>
                  <a:schemeClr val="tx1"/>
                </a:solidFill>
                <a:effectLst/>
                <a:latin typeface="+mn-lt"/>
                <a:ea typeface="+mn-ea"/>
                <a:cs typeface="+mn-cs"/>
              </a:rPr>
              <a:t> and future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status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with</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degree</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accuracy</a:t>
            </a:r>
            <a:r>
              <a:rPr lang="fr-FR" sz="1200" kern="1200" dirty="0" smtClean="0">
                <a:solidFill>
                  <a:schemeClr val="tx1"/>
                </a:solidFill>
                <a:effectLst/>
                <a:latin typeface="+mn-lt"/>
                <a:ea typeface="+mn-ea"/>
                <a:cs typeface="+mn-cs"/>
              </a:rPr>
              <a:t> comparable to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medical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examination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These</a:t>
            </a:r>
            <a:r>
              <a:rPr lang="fr-FR" sz="1200" kern="1200" dirty="0" smtClean="0">
                <a:solidFill>
                  <a:schemeClr val="tx1"/>
                </a:solidFill>
                <a:effectLst/>
                <a:latin typeface="+mn-lt"/>
                <a:ea typeface="+mn-ea"/>
                <a:cs typeface="+mn-cs"/>
              </a:rPr>
              <a:t> “consumer profiles” are </a:t>
            </a:r>
            <a:r>
              <a:rPr lang="fr-FR" sz="1200" kern="1200" dirty="0" err="1" smtClean="0">
                <a:solidFill>
                  <a:schemeClr val="tx1"/>
                </a:solidFill>
                <a:effectLst/>
                <a:latin typeface="+mn-lt"/>
                <a:ea typeface="+mn-ea"/>
                <a:cs typeface="+mn-cs"/>
              </a:rPr>
              <a:t>apparently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sufficient</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detect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individuals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propensity</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develop</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diseases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such</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diabetes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women’s</a:t>
            </a:r>
            <a:r>
              <a:rPr lang="fr-FR" sz="1200" kern="1200" dirty="0" smtClean="0">
                <a:solidFill>
                  <a:schemeClr val="tx1"/>
                </a:solidFill>
                <a:effectLst/>
                <a:latin typeface="+mn-lt"/>
                <a:ea typeface="+mn-ea"/>
                <a:cs typeface="+mn-cs"/>
              </a:rPr>
              <a:t> cancers, smoking-</a:t>
            </a:r>
            <a:r>
              <a:rPr lang="fr-FR" sz="1200" kern="1200" dirty="0" err="1" smtClean="0">
                <a:solidFill>
                  <a:schemeClr val="tx1"/>
                </a:solidFill>
                <a:effectLst/>
                <a:latin typeface="+mn-lt"/>
                <a:ea typeface="+mn-ea"/>
                <a:cs typeface="+mn-cs"/>
              </a:rPr>
              <a:t>related</a:t>
            </a:r>
            <a:r>
              <a:rPr lang="fr-FR" sz="1200" kern="1200" dirty="0" smtClean="0">
                <a:solidFill>
                  <a:schemeClr val="tx1"/>
                </a:solidFill>
                <a:effectLst/>
                <a:latin typeface="+mn-lt"/>
                <a:ea typeface="+mn-ea"/>
                <a:cs typeface="+mn-cs"/>
              </a:rPr>
              <a:t> cancers, </a:t>
            </a:r>
            <a:r>
              <a:rPr lang="fr-FR" sz="1200" kern="1200" dirty="0" err="1" smtClean="0">
                <a:solidFill>
                  <a:schemeClr val="tx1"/>
                </a:solidFill>
                <a:effectLst/>
                <a:latin typeface="+mn-lt"/>
                <a:ea typeface="+mn-ea"/>
                <a:cs typeface="+mn-cs"/>
              </a:rPr>
              <a:t>cardiovascular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disease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depression</a:t>
            </a:r>
            <a:r>
              <a:rPr lang="fr-FR" sz="1200" kern="1200" dirty="0" smtClean="0">
                <a:solidFill>
                  <a:schemeClr val="tx1"/>
                </a:solidFill>
                <a:effectLst/>
                <a:latin typeface="+mn-lt"/>
                <a:ea typeface="+mn-ea"/>
                <a:cs typeface="+mn-cs"/>
              </a:rPr>
              <a:t>, etc.</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nl-BE" sz="1200" kern="1200" dirty="0" smtClean="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nl-BE" sz="1200" kern="1200" dirty="0" smtClean="0">
                <a:solidFill>
                  <a:schemeClr val="tx1"/>
                </a:solidFill>
                <a:effectLst/>
                <a:latin typeface="+mn-lt"/>
                <a:ea typeface="+mn-ea"/>
                <a:cs typeface="+mn-cs"/>
              </a:rPr>
              <a:t>There</a:t>
            </a:r>
            <a:r>
              <a:rPr lang="nl-BE" sz="1200" kern="1200" baseline="0" dirty="0" smtClean="0">
                <a:solidFill>
                  <a:schemeClr val="tx1"/>
                </a:solidFill>
                <a:effectLst/>
                <a:latin typeface="+mn-lt"/>
                <a:ea typeface="+mn-ea"/>
                <a:cs typeface="+mn-cs"/>
              </a:rPr>
              <a:t> were the allegations, some years ago (2012), that Target (the supermarket) had detected pregnancy of a girl from Minnesotta, just from the fact that she bought fragrance-free lotions, cotton balls, and I don’t even remember what else. </a:t>
            </a:r>
            <a:endParaRPr lang="fr-BE" sz="1200" kern="1200" dirty="0" smtClean="0">
              <a:solidFill>
                <a:schemeClr val="tx1"/>
              </a:solidFill>
              <a:effectLst/>
              <a:latin typeface="+mn-lt"/>
              <a:ea typeface="+mn-ea"/>
              <a:cs typeface="+mn-cs"/>
            </a:endParaRPr>
          </a:p>
          <a:p>
            <a:endParaRPr lang="fr-FR" dirty="0" smtClean="0"/>
          </a:p>
          <a:p>
            <a:r>
              <a:rPr lang="fr-FR" dirty="0" smtClean="0"/>
              <a:t>More </a:t>
            </a:r>
            <a:r>
              <a:rPr lang="fr-FR" dirty="0" err="1" smtClean="0"/>
              <a:t>recently</a:t>
            </a:r>
            <a:r>
              <a:rPr lang="fr-FR" dirty="0" smtClean="0"/>
              <a:t> the IT </a:t>
            </a:r>
            <a:r>
              <a:rPr lang="fr-FR" dirty="0" err="1" smtClean="0"/>
              <a:t>giants</a:t>
            </a:r>
            <a:r>
              <a:rPr lang="fr-FR" dirty="0" smtClean="0"/>
              <a:t> Google, Facebook, Apple, IBM</a:t>
            </a:r>
            <a:r>
              <a:rPr lang="fr-FR" baseline="0" dirty="0" smtClean="0"/>
              <a:t> (of course) and </a:t>
            </a:r>
            <a:r>
              <a:rPr lang="fr-FR" baseline="0" dirty="0" err="1" smtClean="0"/>
              <a:t>even</a:t>
            </a:r>
            <a:r>
              <a:rPr lang="fr-FR" baseline="0" dirty="0" smtClean="0"/>
              <a:t> </a:t>
            </a:r>
            <a:r>
              <a:rPr lang="fr-FR" baseline="0" dirty="0" err="1" smtClean="0"/>
              <a:t>Uber</a:t>
            </a:r>
            <a:r>
              <a:rPr lang="fr-FR" baseline="0" dirty="0" smtClean="0"/>
              <a:t> have </a:t>
            </a:r>
            <a:r>
              <a:rPr lang="fr-FR" baseline="0" dirty="0" err="1" smtClean="0"/>
              <a:t>declared</a:t>
            </a:r>
            <a:r>
              <a:rPr lang="fr-FR" baseline="0" dirty="0" smtClean="0"/>
              <a:t> </a:t>
            </a:r>
            <a:r>
              <a:rPr lang="fr-FR" baseline="0" dirty="0" err="1" smtClean="0"/>
              <a:t>they</a:t>
            </a:r>
            <a:r>
              <a:rPr lang="fr-FR" baseline="0" dirty="0" smtClean="0"/>
              <a:t> </a:t>
            </a:r>
            <a:r>
              <a:rPr lang="fr-FR" baseline="0" dirty="0" err="1" smtClean="0"/>
              <a:t>would</a:t>
            </a:r>
            <a:r>
              <a:rPr lang="fr-FR" baseline="0" dirty="0" smtClean="0"/>
              <a:t> enter the digital </a:t>
            </a:r>
            <a:r>
              <a:rPr lang="fr-FR" baseline="0" dirty="0" err="1" smtClean="0"/>
              <a:t>health</a:t>
            </a:r>
            <a:r>
              <a:rPr lang="fr-FR" baseline="0" dirty="0" smtClean="0"/>
              <a:t> </a:t>
            </a:r>
            <a:r>
              <a:rPr lang="fr-FR" baseline="0" dirty="0" err="1" smtClean="0"/>
              <a:t>market</a:t>
            </a:r>
            <a:r>
              <a:rPr lang="fr-FR" baseline="0" dirty="0" smtClean="0"/>
              <a:t>. And </a:t>
            </a:r>
            <a:r>
              <a:rPr lang="fr-FR" baseline="0" dirty="0" err="1" smtClean="0"/>
              <a:t>indeed</a:t>
            </a:r>
            <a:r>
              <a:rPr lang="fr-FR" baseline="0" dirty="0" smtClean="0"/>
              <a:t> </a:t>
            </a:r>
            <a:r>
              <a:rPr lang="fr-FR" baseline="0" dirty="0" err="1" smtClean="0"/>
              <a:t>google</a:t>
            </a:r>
            <a:r>
              <a:rPr lang="fr-FR" baseline="0" dirty="0" smtClean="0"/>
              <a:t>, for </a:t>
            </a:r>
            <a:r>
              <a:rPr lang="fr-FR" baseline="0" dirty="0" err="1" smtClean="0"/>
              <a:t>example</a:t>
            </a:r>
            <a:r>
              <a:rPr lang="fr-FR" baseline="0" dirty="0" smtClean="0"/>
              <a:t>, </a:t>
            </a:r>
            <a:r>
              <a:rPr lang="fr-FR" baseline="0" dirty="0" err="1" smtClean="0"/>
              <a:t>is</a:t>
            </a:r>
            <a:r>
              <a:rPr lang="fr-FR" baseline="0" dirty="0" smtClean="0"/>
              <a:t> </a:t>
            </a:r>
            <a:r>
              <a:rPr lang="fr-FR" baseline="0" dirty="0" err="1" smtClean="0"/>
              <a:t>hiring</a:t>
            </a:r>
            <a:r>
              <a:rPr lang="fr-FR" baseline="0" dirty="0" smtClean="0"/>
              <a:t> </a:t>
            </a:r>
            <a:r>
              <a:rPr lang="fr-FR" baseline="0" dirty="0" err="1" smtClean="0"/>
              <a:t>highly</a:t>
            </a:r>
            <a:r>
              <a:rPr lang="fr-FR" baseline="0" dirty="0" smtClean="0"/>
              <a:t> </a:t>
            </a:r>
            <a:r>
              <a:rPr lang="fr-FR" baseline="0" dirty="0" err="1" smtClean="0"/>
              <a:t>qualified</a:t>
            </a:r>
            <a:r>
              <a:rPr lang="fr-FR" baseline="0" dirty="0" smtClean="0"/>
              <a:t> </a:t>
            </a:r>
            <a:r>
              <a:rPr lang="fr-FR" baseline="0" dirty="0" err="1" smtClean="0"/>
              <a:t>health</a:t>
            </a:r>
            <a:r>
              <a:rPr lang="fr-FR" baseline="0" dirty="0" smtClean="0"/>
              <a:t> </a:t>
            </a:r>
            <a:r>
              <a:rPr lang="fr-FR" baseline="0" dirty="0" err="1" smtClean="0"/>
              <a:t>practitioners</a:t>
            </a:r>
            <a:r>
              <a:rPr lang="fr-FR" baseline="0" dirty="0" smtClean="0"/>
              <a:t> and </a:t>
            </a:r>
            <a:r>
              <a:rPr lang="fr-FR" baseline="0" dirty="0" err="1" smtClean="0"/>
              <a:t>medical</a:t>
            </a:r>
            <a:r>
              <a:rPr lang="fr-FR" baseline="0" dirty="0" smtClean="0"/>
              <a:t> </a:t>
            </a:r>
            <a:r>
              <a:rPr lang="fr-FR" baseline="0" dirty="0" err="1" smtClean="0"/>
              <a:t>specialists</a:t>
            </a:r>
            <a:r>
              <a:rPr lang="fr-FR" baseline="0" dirty="0" smtClean="0"/>
              <a:t> </a:t>
            </a:r>
            <a:r>
              <a:rPr lang="mr-IN" baseline="0" dirty="0" smtClean="0"/>
              <a:t>–</a:t>
            </a:r>
            <a:r>
              <a:rPr lang="fr-FR" baseline="0" dirty="0" smtClean="0"/>
              <a:t> happy to </a:t>
            </a:r>
            <a:r>
              <a:rPr lang="fr-FR" baseline="0" dirty="0" err="1" smtClean="0"/>
              <a:t>get</a:t>
            </a:r>
            <a:r>
              <a:rPr lang="fr-FR" baseline="0" dirty="0" smtClean="0"/>
              <a:t> </a:t>
            </a:r>
            <a:r>
              <a:rPr lang="fr-FR" baseline="0" dirty="0" err="1" smtClean="0"/>
              <a:t>their</a:t>
            </a:r>
            <a:r>
              <a:rPr lang="fr-FR" baseline="0" dirty="0" smtClean="0"/>
              <a:t> hand on the mine of data </a:t>
            </a:r>
            <a:r>
              <a:rPr lang="fr-FR" baseline="0" dirty="0" err="1" smtClean="0"/>
              <a:t>held</a:t>
            </a:r>
            <a:r>
              <a:rPr lang="fr-FR" baseline="0" dirty="0" smtClean="0"/>
              <a:t> by Google. </a:t>
            </a:r>
            <a:r>
              <a:rPr lang="fr-FR" baseline="0" dirty="0" err="1" smtClean="0"/>
              <a:t>Governance</a:t>
            </a:r>
            <a:r>
              <a:rPr lang="fr-FR" baseline="0" dirty="0" smtClean="0"/>
              <a:t> of </a:t>
            </a:r>
            <a:r>
              <a:rPr lang="fr-FR" baseline="0" dirty="0" err="1" smtClean="0"/>
              <a:t>health</a:t>
            </a:r>
            <a:r>
              <a:rPr lang="fr-FR" baseline="0" dirty="0" smtClean="0"/>
              <a:t> data by </a:t>
            </a:r>
            <a:r>
              <a:rPr lang="fr-FR" baseline="0" dirty="0" err="1" smtClean="0"/>
              <a:t>private</a:t>
            </a:r>
            <a:r>
              <a:rPr lang="fr-FR" baseline="0" dirty="0" smtClean="0"/>
              <a:t> </a:t>
            </a:r>
            <a:r>
              <a:rPr lang="fr-FR" baseline="0" dirty="0" err="1" smtClean="0"/>
              <a:t>companies</a:t>
            </a:r>
            <a:r>
              <a:rPr lang="fr-FR" baseline="0" dirty="0" smtClean="0"/>
              <a:t> </a:t>
            </a:r>
            <a:r>
              <a:rPr lang="fr-FR" baseline="0" dirty="0" err="1" smtClean="0"/>
              <a:t>may</a:t>
            </a:r>
            <a:r>
              <a:rPr lang="fr-FR" baseline="0" dirty="0" smtClean="0"/>
              <a:t> </a:t>
            </a:r>
            <a:r>
              <a:rPr lang="fr-FR" baseline="0" dirty="0" err="1" smtClean="0"/>
              <a:t>raise</a:t>
            </a:r>
            <a:r>
              <a:rPr lang="fr-FR" baseline="0" dirty="0" smtClean="0"/>
              <a:t> </a:t>
            </a:r>
            <a:r>
              <a:rPr lang="fr-FR" baseline="0" dirty="0" err="1" smtClean="0"/>
              <a:t>some</a:t>
            </a:r>
            <a:r>
              <a:rPr lang="fr-FR" baseline="0" dirty="0" smtClean="0"/>
              <a:t> challenges, as, for </a:t>
            </a:r>
            <a:r>
              <a:rPr lang="fr-FR" baseline="0" dirty="0" err="1" smtClean="0"/>
              <a:t>exeple</a:t>
            </a:r>
            <a:r>
              <a:rPr lang="fr-FR" baseline="0" dirty="0" smtClean="0"/>
              <a:t>, data </a:t>
            </a:r>
            <a:r>
              <a:rPr lang="fr-FR" baseline="0" dirty="0" err="1" smtClean="0"/>
              <a:t>scientists</a:t>
            </a:r>
            <a:r>
              <a:rPr lang="fr-FR" baseline="0" dirty="0" smtClean="0"/>
              <a:t> are not </a:t>
            </a:r>
            <a:r>
              <a:rPr lang="fr-FR" baseline="0" dirty="0" err="1" smtClean="0"/>
              <a:t>necessarilly</a:t>
            </a:r>
            <a:r>
              <a:rPr lang="fr-FR" baseline="0" dirty="0" smtClean="0"/>
              <a:t> </a:t>
            </a:r>
            <a:r>
              <a:rPr lang="fr-FR" baseline="0" dirty="0" err="1" smtClean="0"/>
              <a:t>trained</a:t>
            </a:r>
            <a:r>
              <a:rPr lang="fr-FR" baseline="0" dirty="0" smtClean="0"/>
              <a:t> to </a:t>
            </a:r>
            <a:r>
              <a:rPr lang="fr-FR" baseline="0" dirty="0" err="1" smtClean="0"/>
              <a:t>address</a:t>
            </a:r>
            <a:r>
              <a:rPr lang="fr-FR" baseline="0" dirty="0" smtClean="0"/>
              <a:t> </a:t>
            </a:r>
            <a:r>
              <a:rPr lang="fr-FR" baseline="0" dirty="0" err="1" smtClean="0"/>
              <a:t>ethical</a:t>
            </a:r>
            <a:r>
              <a:rPr lang="fr-FR" baseline="0" dirty="0" smtClean="0"/>
              <a:t>, </a:t>
            </a:r>
            <a:r>
              <a:rPr lang="fr-FR" baseline="0" dirty="0" err="1" smtClean="0"/>
              <a:t>legal</a:t>
            </a:r>
            <a:r>
              <a:rPr lang="fr-FR" baseline="0" dirty="0" smtClean="0"/>
              <a:t> and </a:t>
            </a:r>
            <a:r>
              <a:rPr lang="fr-FR" baseline="0" dirty="0" err="1" smtClean="0"/>
              <a:t>societal</a:t>
            </a:r>
            <a:r>
              <a:rPr lang="fr-FR" baseline="0" dirty="0" smtClean="0"/>
              <a:t> ramifications of </a:t>
            </a:r>
            <a:r>
              <a:rPr lang="fr-FR" baseline="0" dirty="0" err="1" smtClean="0"/>
              <a:t>his</a:t>
            </a:r>
            <a:r>
              <a:rPr lang="fr-FR" baseline="0" dirty="0" smtClean="0"/>
              <a:t> actions; </a:t>
            </a:r>
            <a:r>
              <a:rPr lang="fr-FR" baseline="0" dirty="0" err="1" smtClean="0"/>
              <a:t>besides</a:t>
            </a:r>
            <a:r>
              <a:rPr lang="fr-FR" baseline="0" dirty="0" smtClean="0"/>
              <a:t>, </a:t>
            </a:r>
            <a:r>
              <a:rPr lang="fr-FR" baseline="0" dirty="0" err="1" smtClean="0"/>
              <a:t>there</a:t>
            </a:r>
            <a:r>
              <a:rPr lang="fr-FR" baseline="0" dirty="0" smtClean="0"/>
              <a:t> </a:t>
            </a:r>
            <a:r>
              <a:rPr lang="fr-FR" baseline="0" dirty="0" err="1" smtClean="0"/>
              <a:t>is</a:t>
            </a:r>
            <a:r>
              <a:rPr lang="fr-FR" baseline="0" dirty="0" smtClean="0"/>
              <a:t> </a:t>
            </a:r>
            <a:r>
              <a:rPr lang="fr-FR" baseline="0" dirty="0" err="1" smtClean="0"/>
              <a:t>aclear</a:t>
            </a:r>
            <a:r>
              <a:rPr lang="fr-FR" baseline="0" dirty="0" smtClean="0"/>
              <a:t> </a:t>
            </a:r>
            <a:r>
              <a:rPr lang="fr-FR" baseline="0" dirty="0" err="1" smtClean="0"/>
              <a:t>tendency</a:t>
            </a:r>
            <a:r>
              <a:rPr lang="fr-FR" baseline="0" dirty="0" smtClean="0"/>
              <a:t> for </a:t>
            </a:r>
            <a:r>
              <a:rPr lang="fr-FR" baseline="0" dirty="0" err="1" smtClean="0"/>
              <a:t>private</a:t>
            </a:r>
            <a:r>
              <a:rPr lang="fr-FR" baseline="0" dirty="0" smtClean="0"/>
              <a:t> </a:t>
            </a:r>
            <a:r>
              <a:rPr lang="fr-FR" baseline="0" dirty="0" err="1" smtClean="0"/>
              <a:t>companies</a:t>
            </a:r>
            <a:r>
              <a:rPr lang="fr-FR" baseline="0" dirty="0" smtClean="0"/>
              <a:t> to </a:t>
            </a:r>
            <a:r>
              <a:rPr lang="fr-FR" baseline="0" dirty="0" err="1" smtClean="0"/>
              <a:t>be</a:t>
            </a:r>
            <a:r>
              <a:rPr lang="fr-FR" baseline="0" dirty="0" smtClean="0"/>
              <a:t> </a:t>
            </a:r>
            <a:r>
              <a:rPr lang="fr-FR" baseline="0" dirty="0" err="1" smtClean="0"/>
              <a:t>reluctant</a:t>
            </a:r>
            <a:r>
              <a:rPr lang="fr-FR" baseline="0" dirty="0" smtClean="0"/>
              <a:t> to </a:t>
            </a:r>
            <a:r>
              <a:rPr lang="fr-FR" baseline="0" dirty="0" err="1" smtClean="0"/>
              <a:t>grant</a:t>
            </a:r>
            <a:r>
              <a:rPr lang="fr-FR" baseline="0" dirty="0" smtClean="0"/>
              <a:t> </a:t>
            </a:r>
            <a:r>
              <a:rPr lang="fr-FR" baseline="0" dirty="0" err="1" smtClean="0"/>
              <a:t>access</a:t>
            </a:r>
            <a:r>
              <a:rPr lang="fr-FR" baseline="0" dirty="0" smtClean="0"/>
              <a:t> to the </a:t>
            </a:r>
            <a:r>
              <a:rPr lang="fr-FR" baseline="0" dirty="0" err="1" smtClean="0"/>
              <a:t>harvested</a:t>
            </a:r>
            <a:r>
              <a:rPr lang="fr-FR" baseline="0" dirty="0" smtClean="0"/>
              <a:t> data </a:t>
            </a:r>
            <a:r>
              <a:rPr lang="fr-FR" baseline="0" dirty="0" err="1" smtClean="0"/>
              <a:t>even</a:t>
            </a:r>
            <a:r>
              <a:rPr lang="fr-FR" baseline="0" dirty="0" smtClean="0"/>
              <a:t> to </a:t>
            </a:r>
            <a:r>
              <a:rPr lang="fr-FR" baseline="0" dirty="0" err="1" smtClean="0"/>
              <a:t>individual</a:t>
            </a:r>
            <a:r>
              <a:rPr lang="fr-FR" baseline="0" dirty="0" smtClean="0"/>
              <a:t> patients </a:t>
            </a:r>
            <a:r>
              <a:rPr lang="fr-FR" baseline="0" dirty="0" err="1" smtClean="0"/>
              <a:t>themselves</a:t>
            </a:r>
            <a:r>
              <a:rPr lang="fr-FR" baseline="0" dirty="0" smtClean="0"/>
              <a:t>. </a:t>
            </a:r>
            <a:r>
              <a:rPr lang="fr-FR" baseline="0" dirty="0" err="1" smtClean="0"/>
              <a:t>E.g</a:t>
            </a:r>
            <a:r>
              <a:rPr lang="fr-FR" baseline="0" dirty="0" smtClean="0"/>
              <a:t> a </a:t>
            </a:r>
            <a:r>
              <a:rPr lang="fr-FR" baseline="0" dirty="0" err="1" smtClean="0"/>
              <a:t>firm</a:t>
            </a:r>
            <a:r>
              <a:rPr lang="fr-FR" baseline="0" dirty="0" smtClean="0"/>
              <a:t> </a:t>
            </a:r>
            <a:r>
              <a:rPr lang="fr-FR" baseline="0" dirty="0" err="1" smtClean="0"/>
              <a:t>tha</a:t>
            </a:r>
            <a:r>
              <a:rPr lang="fr-FR" baseline="0" dirty="0" smtClean="0"/>
              <a:t> </a:t>
            </a:r>
            <a:r>
              <a:rPr lang="fr-FR" baseline="0" dirty="0" err="1" smtClean="0"/>
              <a:t>had</a:t>
            </a:r>
            <a:r>
              <a:rPr lang="fr-FR" baseline="0" dirty="0" smtClean="0"/>
              <a:t> </a:t>
            </a:r>
            <a:r>
              <a:rPr lang="fr-FR" baseline="0" dirty="0" err="1" smtClean="0"/>
              <a:t>developped</a:t>
            </a:r>
            <a:r>
              <a:rPr lang="fr-FR" baseline="0" dirty="0" smtClean="0"/>
              <a:t> and </a:t>
            </a:r>
            <a:r>
              <a:rPr lang="fr-FR" baseline="0" dirty="0" err="1" smtClean="0"/>
              <a:t>commercialized</a:t>
            </a:r>
            <a:r>
              <a:rPr lang="fr-FR" baseline="0" dirty="0" smtClean="0"/>
              <a:t> a </a:t>
            </a:r>
            <a:r>
              <a:rPr lang="fr-FR" baseline="0" dirty="0" err="1" smtClean="0"/>
              <a:t>device</a:t>
            </a:r>
            <a:r>
              <a:rPr lang="fr-FR" baseline="0" dirty="0" smtClean="0"/>
              <a:t> </a:t>
            </a:r>
            <a:r>
              <a:rPr lang="fr-FR" baseline="0" dirty="0" err="1" smtClean="0"/>
              <a:t>allowing</a:t>
            </a:r>
            <a:r>
              <a:rPr lang="fr-FR" baseline="0" dirty="0" smtClean="0"/>
              <a:t> for real time monitoring of </a:t>
            </a:r>
            <a:r>
              <a:rPr lang="fr-FR" baseline="0" dirty="0" err="1" smtClean="0"/>
              <a:t>diabetes</a:t>
            </a:r>
            <a:r>
              <a:rPr lang="fr-FR" baseline="0" dirty="0" smtClean="0"/>
              <a:t> and </a:t>
            </a:r>
            <a:r>
              <a:rPr lang="fr-FR" baseline="0" dirty="0" err="1" smtClean="0"/>
              <a:t>alerting</a:t>
            </a:r>
            <a:r>
              <a:rPr lang="fr-FR" baseline="0" dirty="0" smtClean="0"/>
              <a:t> of the </a:t>
            </a:r>
            <a:r>
              <a:rPr lang="fr-FR" baseline="0" dirty="0" err="1" smtClean="0"/>
              <a:t>necessity</a:t>
            </a:r>
            <a:r>
              <a:rPr lang="fr-FR" baseline="0" dirty="0" smtClean="0"/>
              <a:t> and </a:t>
            </a:r>
            <a:r>
              <a:rPr lang="fr-FR" baseline="0" dirty="0" err="1" smtClean="0"/>
              <a:t>disage</a:t>
            </a:r>
            <a:r>
              <a:rPr lang="fr-FR" baseline="0" dirty="0" smtClean="0"/>
              <a:t> of </a:t>
            </a:r>
            <a:r>
              <a:rPr lang="fr-FR" baseline="0" dirty="0" err="1" smtClean="0"/>
              <a:t>insulin</a:t>
            </a:r>
            <a:r>
              <a:rPr lang="fr-FR" baseline="0" dirty="0" smtClean="0"/>
              <a:t> </a:t>
            </a:r>
            <a:r>
              <a:rPr lang="fr-FR" baseline="0" dirty="0" err="1" smtClean="0"/>
              <a:t>intake</a:t>
            </a:r>
            <a:r>
              <a:rPr lang="fr-FR" baseline="0" dirty="0" smtClean="0"/>
              <a:t> </a:t>
            </a:r>
            <a:r>
              <a:rPr lang="fr-FR" baseline="0" dirty="0" err="1" smtClean="0"/>
              <a:t>allowed</a:t>
            </a:r>
            <a:r>
              <a:rPr lang="fr-FR" baseline="0" dirty="0" smtClean="0"/>
              <a:t> patients to </a:t>
            </a:r>
            <a:r>
              <a:rPr lang="fr-FR" baseline="0" dirty="0" err="1" smtClean="0"/>
              <a:t>get</a:t>
            </a:r>
            <a:r>
              <a:rPr lang="fr-FR" baseline="0" dirty="0" smtClean="0"/>
              <a:t> real time information about </a:t>
            </a:r>
            <a:r>
              <a:rPr lang="fr-FR" baseline="0" dirty="0" err="1" smtClean="0"/>
              <a:t>their</a:t>
            </a:r>
            <a:r>
              <a:rPr lang="fr-FR" baseline="0" dirty="0" smtClean="0"/>
              <a:t> conditions, but not to the </a:t>
            </a:r>
            <a:r>
              <a:rPr lang="fr-FR" baseline="0" dirty="0" err="1" smtClean="0"/>
              <a:t>historic</a:t>
            </a:r>
            <a:r>
              <a:rPr lang="fr-FR" baseline="0" dirty="0" smtClean="0"/>
              <a:t> </a:t>
            </a:r>
            <a:r>
              <a:rPr lang="fr-FR" baseline="0" dirty="0" err="1" smtClean="0"/>
              <a:t>that</a:t>
            </a:r>
            <a:r>
              <a:rPr lang="fr-FR" baseline="0" dirty="0" smtClean="0"/>
              <a:t> </a:t>
            </a:r>
            <a:r>
              <a:rPr lang="fr-FR" baseline="0" dirty="0" err="1" smtClean="0"/>
              <a:t>would</a:t>
            </a:r>
            <a:r>
              <a:rPr lang="fr-FR" baseline="0" dirty="0" smtClean="0"/>
              <a:t> </a:t>
            </a:r>
            <a:r>
              <a:rPr lang="fr-FR" baseline="0" dirty="0" err="1" smtClean="0"/>
              <a:t>allow</a:t>
            </a:r>
            <a:r>
              <a:rPr lang="fr-FR" baseline="0" dirty="0" smtClean="0"/>
              <a:t> </a:t>
            </a:r>
            <a:r>
              <a:rPr lang="fr-FR" baseline="0" dirty="0" err="1" smtClean="0"/>
              <a:t>them</a:t>
            </a:r>
            <a:r>
              <a:rPr lang="fr-FR" baseline="0" dirty="0" smtClean="0"/>
              <a:t> and </a:t>
            </a:r>
            <a:r>
              <a:rPr lang="fr-FR" baseline="0" dirty="0" err="1" smtClean="0"/>
              <a:t>medical</a:t>
            </a:r>
            <a:r>
              <a:rPr lang="fr-FR" baseline="0" dirty="0" smtClean="0"/>
              <a:t> </a:t>
            </a:r>
            <a:r>
              <a:rPr lang="fr-FR" baseline="0" dirty="0" err="1" smtClean="0"/>
              <a:t>doctors</a:t>
            </a:r>
            <a:r>
              <a:rPr lang="fr-FR" baseline="0" dirty="0" smtClean="0"/>
              <a:t> to have a look </a:t>
            </a:r>
            <a:r>
              <a:rPr lang="fr-FR" baseline="0" dirty="0" err="1" smtClean="0"/>
              <a:t>at</a:t>
            </a:r>
            <a:r>
              <a:rPr lang="fr-FR" baseline="0" dirty="0" smtClean="0"/>
              <a:t> the </a:t>
            </a:r>
            <a:r>
              <a:rPr lang="fr-FR" baseline="0" dirty="0" err="1" smtClean="0"/>
              <a:t>evolution</a:t>
            </a:r>
            <a:r>
              <a:rPr lang="fr-FR" baseline="0" dirty="0" smtClean="0"/>
              <a:t> over time. This </a:t>
            </a:r>
            <a:r>
              <a:rPr lang="fr-FR" baseline="0" dirty="0" err="1" smtClean="0"/>
              <a:t>private</a:t>
            </a:r>
            <a:r>
              <a:rPr lang="fr-FR" baseline="0" dirty="0" smtClean="0"/>
              <a:t> appropriation of </a:t>
            </a:r>
            <a:r>
              <a:rPr lang="fr-FR" baseline="0" dirty="0" err="1" smtClean="0"/>
              <a:t>health</a:t>
            </a:r>
            <a:r>
              <a:rPr lang="fr-FR" baseline="0" dirty="0" smtClean="0"/>
              <a:t> data if of course </a:t>
            </a:r>
            <a:r>
              <a:rPr lang="fr-FR" baseline="0" dirty="0" err="1" smtClean="0"/>
              <a:t>inimical</a:t>
            </a:r>
            <a:r>
              <a:rPr lang="fr-FR" baseline="0" dirty="0" smtClean="0"/>
              <a:t> to innovation. </a:t>
            </a:r>
            <a:r>
              <a:rPr lang="fr-FR" b="1" baseline="0" dirty="0" err="1" smtClean="0"/>
              <a:t>Should</a:t>
            </a:r>
            <a:r>
              <a:rPr lang="fr-FR" b="1" baseline="0" dirty="0" smtClean="0"/>
              <a:t> </a:t>
            </a:r>
            <a:r>
              <a:rPr lang="fr-FR" b="1" baseline="0" dirty="0" err="1" smtClean="0"/>
              <a:t>private</a:t>
            </a:r>
            <a:r>
              <a:rPr lang="fr-FR" b="1" baseline="0" dirty="0" smtClean="0"/>
              <a:t> </a:t>
            </a:r>
            <a:r>
              <a:rPr lang="fr-FR" b="1" baseline="0" dirty="0" err="1" smtClean="0"/>
              <a:t>sector</a:t>
            </a:r>
            <a:r>
              <a:rPr lang="fr-FR" b="1" baseline="0" dirty="0" smtClean="0"/>
              <a:t> </a:t>
            </a:r>
            <a:r>
              <a:rPr lang="fr-FR" b="1" baseline="0" dirty="0" err="1" smtClean="0"/>
              <a:t>involved</a:t>
            </a:r>
            <a:r>
              <a:rPr lang="fr-FR" b="1" baseline="0" dirty="0" smtClean="0"/>
              <a:t> in </a:t>
            </a:r>
            <a:r>
              <a:rPr lang="fr-FR" b="1" baseline="0" dirty="0" err="1" smtClean="0"/>
              <a:t>healthcare</a:t>
            </a:r>
            <a:r>
              <a:rPr lang="fr-FR" b="1" baseline="0" dirty="0" smtClean="0"/>
              <a:t> </a:t>
            </a:r>
            <a:r>
              <a:rPr lang="fr-FR" b="1" baseline="0" dirty="0" err="1" smtClean="0"/>
              <a:t>be</a:t>
            </a:r>
            <a:r>
              <a:rPr lang="fr-FR" b="1" baseline="0" dirty="0" smtClean="0"/>
              <a:t> </a:t>
            </a:r>
            <a:r>
              <a:rPr lang="fr-FR" b="1" baseline="0" dirty="0" err="1" smtClean="0"/>
              <a:t>held</a:t>
            </a:r>
            <a:r>
              <a:rPr lang="fr-FR" b="1" baseline="0" dirty="0" smtClean="0"/>
              <a:t> </a:t>
            </a:r>
            <a:r>
              <a:rPr lang="fr-FR" b="1" baseline="0" dirty="0" err="1" smtClean="0"/>
              <a:t>accountable</a:t>
            </a:r>
            <a:r>
              <a:rPr lang="fr-FR" b="1" baseline="0" dirty="0" smtClean="0"/>
              <a:t> on moral and </a:t>
            </a:r>
            <a:r>
              <a:rPr lang="fr-FR" b="1" baseline="0" dirty="0" err="1" smtClean="0"/>
              <a:t>ethical</a:t>
            </a:r>
            <a:r>
              <a:rPr lang="fr-FR" b="1" baseline="0" dirty="0" smtClean="0"/>
              <a:t> standards comparable to the standards applicable to the </a:t>
            </a:r>
            <a:r>
              <a:rPr lang="fr-FR" b="1" baseline="0" dirty="0" err="1" smtClean="0"/>
              <a:t>medical</a:t>
            </a:r>
            <a:r>
              <a:rPr lang="fr-FR" b="1" baseline="0" dirty="0" smtClean="0"/>
              <a:t> profession? </a:t>
            </a:r>
          </a:p>
          <a:p>
            <a:endParaRPr lang="fr-FR" baseline="0" dirty="0" smtClean="0"/>
          </a:p>
          <a:p>
            <a:r>
              <a:rPr lang="fr-FR" baseline="0" dirty="0" smtClean="0"/>
              <a:t>New </a:t>
            </a:r>
            <a:r>
              <a:rPr lang="fr-FR" baseline="0" dirty="0" err="1" smtClean="0"/>
              <a:t>technical</a:t>
            </a:r>
            <a:r>
              <a:rPr lang="fr-FR" baseline="0" dirty="0" smtClean="0"/>
              <a:t> infrastructures: fit bits, Q-self, </a:t>
            </a:r>
            <a:r>
              <a:rPr lang="fr-FR" baseline="0" dirty="0" err="1" smtClean="0"/>
              <a:t>IoT</a:t>
            </a:r>
            <a:r>
              <a:rPr lang="fr-FR" baseline="0" dirty="0" smtClean="0"/>
              <a:t> (</a:t>
            </a:r>
            <a:r>
              <a:rPr lang="fr-FR" baseline="0" dirty="0" err="1" smtClean="0"/>
              <a:t>connected</a:t>
            </a:r>
            <a:r>
              <a:rPr lang="fr-FR" baseline="0" dirty="0" smtClean="0"/>
              <a:t> </a:t>
            </a:r>
            <a:r>
              <a:rPr lang="fr-FR" baseline="0" dirty="0" err="1" smtClean="0"/>
              <a:t>scales</a:t>
            </a:r>
            <a:r>
              <a:rPr lang="fr-FR" baseline="0" dirty="0" smtClean="0"/>
              <a:t>, </a:t>
            </a:r>
            <a:r>
              <a:rPr lang="fr-FR" baseline="0" dirty="0" err="1" smtClean="0"/>
              <a:t>sleep</a:t>
            </a:r>
            <a:r>
              <a:rPr lang="fr-FR" baseline="0" dirty="0" smtClean="0"/>
              <a:t> monitoring </a:t>
            </a:r>
            <a:r>
              <a:rPr lang="fr-FR" baseline="0" dirty="0" err="1" smtClean="0"/>
              <a:t>devices</a:t>
            </a:r>
            <a:r>
              <a:rPr lang="fr-FR" baseline="0" dirty="0" smtClean="0"/>
              <a:t>), </a:t>
            </a:r>
            <a:r>
              <a:rPr lang="fr-FR" baseline="0" dirty="0" err="1" smtClean="0"/>
              <a:t>sensors</a:t>
            </a:r>
            <a:r>
              <a:rPr lang="fr-FR" baseline="0" dirty="0" smtClean="0"/>
              <a:t>,</a:t>
            </a:r>
            <a:r>
              <a:rPr lang="mr-IN" baseline="0" dirty="0" smtClean="0"/>
              <a:t>…</a:t>
            </a:r>
            <a:endParaRPr lang="nl-BE" baseline="0" dirty="0" smtClean="0"/>
          </a:p>
          <a:p>
            <a:endParaRPr lang="nl-BE" baseline="0" dirty="0" smtClean="0"/>
          </a:p>
          <a:p>
            <a:pPr lvl="1" indent="0">
              <a:buNone/>
            </a:pPr>
            <a:endParaRPr lang="fr-FR" dirty="0" smtClean="0"/>
          </a:p>
          <a:p>
            <a:pPr marL="514350" indent="-514350">
              <a:buAutoNum type="arabicPeriod"/>
            </a:pPr>
            <a:r>
              <a:rPr lang="fr-FR" dirty="0" smtClean="0"/>
              <a:t>The « end of </a:t>
            </a:r>
            <a:r>
              <a:rPr lang="fr-FR" dirty="0" err="1" smtClean="0"/>
              <a:t>theory</a:t>
            </a:r>
            <a:r>
              <a:rPr lang="fr-FR" dirty="0" smtClean="0"/>
              <a:t> »</a:t>
            </a:r>
          </a:p>
          <a:p>
            <a:pPr marL="514350" indent="-514350">
              <a:buAutoNum type="arabicPeriod"/>
            </a:pPr>
            <a:r>
              <a:rPr lang="fr-FR" dirty="0" err="1" smtClean="0"/>
              <a:t>Correlations</a:t>
            </a:r>
            <a:r>
              <a:rPr lang="fr-FR" dirty="0" smtClean="0"/>
              <a:t> dispense of causation</a:t>
            </a:r>
          </a:p>
          <a:p>
            <a:pPr marL="514350" indent="-514350">
              <a:buAutoNum type="arabicPeriod"/>
            </a:pPr>
            <a:r>
              <a:rPr lang="fr-FR" dirty="0" err="1" smtClean="0"/>
              <a:t>Knowledge</a:t>
            </a:r>
            <a:r>
              <a:rPr lang="fr-FR" dirty="0" smtClean="0"/>
              <a:t> </a:t>
            </a:r>
            <a:r>
              <a:rPr lang="fr-FR" dirty="0" err="1" smtClean="0"/>
              <a:t>is</a:t>
            </a:r>
            <a:r>
              <a:rPr lang="fr-FR" dirty="0" smtClean="0"/>
              <a:t> not </a:t>
            </a:r>
            <a:r>
              <a:rPr lang="fr-FR" dirty="0" err="1" smtClean="0"/>
              <a:t>produced</a:t>
            </a:r>
            <a:r>
              <a:rPr lang="fr-FR" dirty="0" smtClean="0"/>
              <a:t> but </a:t>
            </a:r>
            <a:r>
              <a:rPr lang="fr-FR" dirty="0" err="1" smtClean="0"/>
              <a:t>always</a:t>
            </a:r>
            <a:r>
              <a:rPr lang="fr-FR" dirty="0" smtClean="0"/>
              <a:t> </a:t>
            </a:r>
            <a:r>
              <a:rPr lang="fr-FR" dirty="0" err="1" smtClean="0"/>
              <a:t>already</a:t>
            </a:r>
            <a:r>
              <a:rPr lang="fr-FR" dirty="0" smtClean="0"/>
              <a:t> </a:t>
            </a:r>
            <a:r>
              <a:rPr lang="fr-FR" dirty="0" err="1" smtClean="0"/>
              <a:t>there</a:t>
            </a:r>
            <a:r>
              <a:rPr lang="fr-FR" dirty="0" smtClean="0"/>
              <a:t>, in the data..</a:t>
            </a:r>
          </a:p>
          <a:p>
            <a:pPr marL="514350" indent="-514350">
              <a:buAutoNum type="arabicPeriod"/>
            </a:pPr>
            <a:r>
              <a:rPr lang="fr-FR" dirty="0" err="1" smtClean="0"/>
              <a:t>Machinic</a:t>
            </a:r>
            <a:r>
              <a:rPr lang="fr-FR" dirty="0" smtClean="0"/>
              <a:t> </a:t>
            </a:r>
            <a:r>
              <a:rPr lang="fr-FR" dirty="0" err="1" smtClean="0"/>
              <a:t>objectivity</a:t>
            </a:r>
            <a:r>
              <a:rPr lang="fr-FR" dirty="0" smtClean="0"/>
              <a:t> and </a:t>
            </a:r>
            <a:r>
              <a:rPr lang="fr-FR" dirty="0" err="1" smtClean="0"/>
              <a:t>substitability</a:t>
            </a:r>
            <a:r>
              <a:rPr lang="fr-FR" dirty="0" smtClean="0"/>
              <a:t> of (data) </a:t>
            </a:r>
            <a:r>
              <a:rPr lang="fr-FR" dirty="0" err="1" smtClean="0"/>
              <a:t>signals</a:t>
            </a:r>
            <a:r>
              <a:rPr lang="fr-FR" dirty="0" smtClean="0"/>
              <a:t> to </a:t>
            </a:r>
            <a:r>
              <a:rPr lang="fr-FR" dirty="0" err="1" smtClean="0"/>
              <a:t>things</a:t>
            </a:r>
            <a:r>
              <a:rPr lang="fr-FR" dirty="0" smtClean="0"/>
              <a:t> (</a:t>
            </a:r>
            <a:r>
              <a:rPr lang="fr-FR" dirty="0" err="1" smtClean="0"/>
              <a:t>organisms</a:t>
            </a:r>
            <a:r>
              <a:rPr lang="fr-FR" dirty="0" smtClean="0"/>
              <a:t>)</a:t>
            </a:r>
          </a:p>
          <a:p>
            <a:pPr marL="514350" indent="-514350">
              <a:buAutoNum type="arabicPeriod"/>
            </a:pPr>
            <a:r>
              <a:rPr lang="fr-FR" dirty="0" err="1" smtClean="0"/>
              <a:t>Exhaustivity</a:t>
            </a:r>
            <a:r>
              <a:rPr lang="fr-FR" dirty="0" smtClean="0"/>
              <a:t>. </a:t>
            </a:r>
          </a:p>
          <a:p>
            <a:pPr marL="1234350" lvl="1" indent="-514350">
              <a:buAutoNum type="arabicPeriod"/>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3</a:t>
            </a:fld>
            <a:endParaRPr lang="fr-BE"/>
          </a:p>
        </p:txBody>
      </p:sp>
    </p:spTree>
    <p:extLst>
      <p:ext uri="{BB962C8B-B14F-4D97-AF65-F5344CB8AC3E}">
        <p14:creationId xmlns:p14="http://schemas.microsoft.com/office/powerpoint/2010/main" val="3307112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fr-FR" sz="1200" kern="1200" dirty="0" smtClean="0">
                <a:solidFill>
                  <a:schemeClr val="tx1"/>
                </a:solidFill>
                <a:effectLst/>
                <a:latin typeface="+mn-lt"/>
                <a:ea typeface="+mn-ea"/>
                <a:cs typeface="+mn-cs"/>
              </a:rPr>
              <a:t>Causation vs. </a:t>
            </a:r>
            <a:r>
              <a:rPr lang="fr-FR" sz="1200" kern="1200" dirty="0" err="1" smtClean="0">
                <a:solidFill>
                  <a:schemeClr val="tx1"/>
                </a:solidFill>
                <a:effectLst/>
                <a:latin typeface="+mn-lt"/>
                <a:ea typeface="+mn-ea"/>
                <a:cs typeface="+mn-cs"/>
              </a:rPr>
              <a:t>Correlation</a:t>
            </a:r>
            <a:endParaRPr lang="fr-FR" sz="1200" kern="1200" dirty="0" smtClean="0">
              <a:solidFill>
                <a:schemeClr val="tx1"/>
              </a:solidFill>
              <a:effectLst/>
              <a:latin typeface="+mn-lt"/>
              <a:ea typeface="+mn-ea"/>
              <a:cs typeface="+mn-cs"/>
            </a:endParaRPr>
          </a:p>
          <a:p>
            <a:pPr marL="171450" marR="0" indent="-171450" algn="l" defTabSz="914400" rtl="0" eaLnBrk="1" fontAlgn="base" latinLnBrk="0" hangingPunct="1">
              <a:lnSpc>
                <a:spcPct val="100000"/>
              </a:lnSpc>
              <a:spcBef>
                <a:spcPct val="30000"/>
              </a:spcBef>
              <a:spcAft>
                <a:spcPct val="0"/>
              </a:spcAft>
              <a:buClrTx/>
              <a:buSzTx/>
              <a:buFontTx/>
              <a:buChar char="-"/>
              <a:tabLst/>
              <a:defRPr/>
            </a:pPr>
            <a:endParaRPr lang="fr-FR" sz="1200" kern="1200" dirty="0" smtClean="0">
              <a:solidFill>
                <a:schemeClr val="tx1"/>
              </a:solidFill>
              <a:effectLst/>
              <a:latin typeface="+mn-lt"/>
              <a:ea typeface="+mn-ea"/>
              <a:cs typeface="+mn-cs"/>
            </a:endParaRPr>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fr-FR" sz="1200" kern="1200" dirty="0" smtClean="0">
                <a:solidFill>
                  <a:schemeClr val="tx1"/>
                </a:solidFill>
                <a:effectLst/>
                <a:latin typeface="+mn-lt"/>
                <a:ea typeface="+mn-ea"/>
                <a:cs typeface="+mn-cs"/>
              </a:rPr>
              <a:t>Identification</a:t>
            </a:r>
            <a:r>
              <a:rPr lang="fr-FR" sz="1200" kern="1200" baseline="0" dirty="0" smtClean="0">
                <a:solidFill>
                  <a:schemeClr val="tx1"/>
                </a:solidFill>
                <a:effectLst/>
                <a:latin typeface="+mn-lt"/>
                <a:ea typeface="+mn-ea"/>
                <a:cs typeface="+mn-cs"/>
              </a:rPr>
              <a:t> of </a:t>
            </a:r>
            <a:r>
              <a:rPr lang="fr-FR" sz="1200" kern="1200" baseline="0" dirty="0" err="1" smtClean="0">
                <a:solidFill>
                  <a:schemeClr val="tx1"/>
                </a:solidFill>
                <a:effectLst/>
                <a:latin typeface="+mn-lt"/>
                <a:ea typeface="+mn-ea"/>
                <a:cs typeface="+mn-cs"/>
              </a:rPr>
              <a:t>vulnerable</a:t>
            </a:r>
            <a:r>
              <a:rPr lang="fr-FR" sz="1200" kern="1200" baseline="0" dirty="0" smtClean="0">
                <a:solidFill>
                  <a:schemeClr val="tx1"/>
                </a:solidFill>
                <a:effectLst/>
                <a:latin typeface="+mn-lt"/>
                <a:ea typeface="+mn-ea"/>
                <a:cs typeface="+mn-cs"/>
              </a:rPr>
              <a:t> « groups » or </a:t>
            </a:r>
            <a:r>
              <a:rPr lang="fr-FR" sz="1200" kern="1200" baseline="0" dirty="0" err="1" smtClean="0">
                <a:solidFill>
                  <a:schemeClr val="tx1"/>
                </a:solidFill>
                <a:effectLst/>
                <a:latin typeface="+mn-lt"/>
                <a:ea typeface="+mn-ea"/>
                <a:cs typeface="+mn-cs"/>
              </a:rPr>
              <a:t>attributes</a:t>
            </a:r>
            <a:r>
              <a:rPr lang="fr-FR" sz="1200" kern="1200" baseline="0" dirty="0" smtClean="0">
                <a:solidFill>
                  <a:schemeClr val="tx1"/>
                </a:solidFill>
                <a:effectLst/>
                <a:latin typeface="+mn-lt"/>
                <a:ea typeface="+mn-ea"/>
                <a:cs typeface="+mn-cs"/>
              </a:rPr>
              <a:t>? </a:t>
            </a:r>
            <a:r>
              <a:rPr lang="fr-FR" dirty="0" smtClean="0"/>
              <a:t>Anti-discrimination </a:t>
            </a:r>
            <a:r>
              <a:rPr lang="fr-FR" dirty="0" err="1" smtClean="0"/>
              <a:t>systems</a:t>
            </a:r>
            <a:r>
              <a:rPr lang="fr-FR" dirty="0" smtClean="0"/>
              <a:t> </a:t>
            </a:r>
            <a:r>
              <a:rPr lang="fr-FR" dirty="0" err="1" smtClean="0"/>
              <a:t>cannot</a:t>
            </a:r>
            <a:r>
              <a:rPr lang="fr-FR" dirty="0" smtClean="0"/>
              <a:t> </a:t>
            </a:r>
            <a:r>
              <a:rPr lang="fr-FR" dirty="0" err="1" smtClean="0"/>
              <a:t>easily</a:t>
            </a:r>
            <a:r>
              <a:rPr lang="fr-FR" dirty="0" smtClean="0"/>
              <a:t> </a:t>
            </a:r>
            <a:r>
              <a:rPr lang="fr-FR" dirty="0" err="1" smtClean="0"/>
              <a:t>be</a:t>
            </a:r>
            <a:r>
              <a:rPr lang="fr-FR" dirty="0" smtClean="0"/>
              <a:t> </a:t>
            </a:r>
            <a:r>
              <a:rPr lang="fr-FR" dirty="0" err="1" smtClean="0"/>
              <a:t>applied</a:t>
            </a:r>
            <a:r>
              <a:rPr lang="fr-FR" dirty="0" smtClean="0"/>
              <a:t> to </a:t>
            </a:r>
            <a:r>
              <a:rPr lang="fr-FR" dirty="0" err="1" smtClean="0"/>
              <a:t>differences</a:t>
            </a:r>
            <a:r>
              <a:rPr lang="fr-FR" dirty="0" smtClean="0"/>
              <a:t> in </a:t>
            </a:r>
            <a:r>
              <a:rPr lang="fr-FR" dirty="0" err="1" smtClean="0"/>
              <a:t>treatment</a:t>
            </a:r>
            <a:r>
              <a:rPr lang="fr-FR" dirty="0" smtClean="0"/>
              <a:t> </a:t>
            </a:r>
            <a:r>
              <a:rPr lang="fr-FR" dirty="0" err="1" smtClean="0"/>
              <a:t>based</a:t>
            </a:r>
            <a:r>
              <a:rPr lang="fr-FR" dirty="0" smtClean="0"/>
              <a:t> on </a:t>
            </a:r>
            <a:r>
              <a:rPr lang="fr-FR" dirty="0" err="1" smtClean="0"/>
              <a:t>this</a:t>
            </a:r>
            <a:r>
              <a:rPr lang="fr-FR" dirty="0" smtClean="0"/>
              <a:t> type of </a:t>
            </a:r>
            <a:r>
              <a:rPr lang="fr-FR" dirty="0" err="1" smtClean="0"/>
              <a:t>grouping</a:t>
            </a:r>
            <a:r>
              <a:rPr lang="fr-FR" dirty="0" smtClean="0"/>
              <a:t> </a:t>
            </a:r>
            <a:r>
              <a:rPr lang="fr-FR" dirty="0" err="1" smtClean="0"/>
              <a:t>process</a:t>
            </a:r>
            <a:r>
              <a:rPr lang="fr-FR" dirty="0" smtClean="0"/>
              <a:t> as </a:t>
            </a:r>
            <a:r>
              <a:rPr lang="fr-FR" dirty="0" err="1" smtClean="0"/>
              <a:t>it</a:t>
            </a:r>
            <a:r>
              <a:rPr lang="fr-FR" dirty="0" smtClean="0"/>
              <a:t> </a:t>
            </a:r>
            <a:r>
              <a:rPr lang="fr-FR" dirty="0" err="1" smtClean="0"/>
              <a:t>can</a:t>
            </a:r>
            <a:r>
              <a:rPr lang="fr-FR" dirty="0" smtClean="0"/>
              <a:t> </a:t>
            </a:r>
            <a:r>
              <a:rPr lang="fr-FR" dirty="0" err="1" smtClean="0"/>
              <a:t>be</a:t>
            </a:r>
            <a:r>
              <a:rPr lang="fr-FR" dirty="0" smtClean="0"/>
              <a:t> </a:t>
            </a:r>
            <a:r>
              <a:rPr lang="fr-FR" dirty="0" err="1" smtClean="0"/>
              <a:t>claimed</a:t>
            </a:r>
            <a:r>
              <a:rPr lang="fr-FR" dirty="0" smtClean="0"/>
              <a:t> </a:t>
            </a:r>
            <a:r>
              <a:rPr lang="fr-FR" dirty="0" err="1" smtClean="0"/>
              <a:t>that</a:t>
            </a:r>
            <a:r>
              <a:rPr lang="fr-FR" dirty="0" smtClean="0"/>
              <a:t> by </a:t>
            </a:r>
            <a:r>
              <a:rPr lang="fr-FR" dirty="0" err="1" smtClean="0"/>
              <a:t>definition</a:t>
            </a:r>
            <a:r>
              <a:rPr lang="fr-FR" dirty="0" smtClean="0"/>
              <a:t> </a:t>
            </a:r>
            <a:r>
              <a:rPr lang="fr-FR" dirty="0" err="1" smtClean="0"/>
              <a:t>it</a:t>
            </a:r>
            <a:r>
              <a:rPr lang="fr-FR" dirty="0" smtClean="0"/>
              <a:t> </a:t>
            </a:r>
            <a:r>
              <a:rPr lang="fr-FR" dirty="0" err="1" smtClean="0"/>
              <a:t>is</a:t>
            </a:r>
            <a:r>
              <a:rPr lang="fr-FR" dirty="0" smtClean="0"/>
              <a:t> not </a:t>
            </a:r>
            <a:r>
              <a:rPr lang="fr-FR" dirty="0" err="1" smtClean="0"/>
              <a:t>because</a:t>
            </a:r>
            <a:r>
              <a:rPr lang="fr-FR" dirty="0" smtClean="0"/>
              <a:t> people </a:t>
            </a:r>
            <a:r>
              <a:rPr lang="fr-FR" dirty="0" err="1" smtClean="0"/>
              <a:t>belong</a:t>
            </a:r>
            <a:r>
              <a:rPr lang="fr-FR" dirty="0" smtClean="0"/>
              <a:t> to one </a:t>
            </a:r>
            <a:r>
              <a:rPr lang="fr-FR" dirty="0" err="1" smtClean="0"/>
              <a:t>protected</a:t>
            </a:r>
            <a:r>
              <a:rPr lang="fr-FR" dirty="0" smtClean="0"/>
              <a:t> </a:t>
            </a:r>
            <a:r>
              <a:rPr lang="fr-FR" dirty="0" err="1" smtClean="0"/>
              <a:t>category</a:t>
            </a:r>
            <a:r>
              <a:rPr lang="fr-FR" dirty="0" smtClean="0"/>
              <a:t> or </a:t>
            </a:r>
            <a:r>
              <a:rPr lang="fr-FR" dirty="0" err="1" smtClean="0"/>
              <a:t>another</a:t>
            </a:r>
            <a:r>
              <a:rPr lang="fr-FR" dirty="0" smtClean="0"/>
              <a:t> </a:t>
            </a:r>
            <a:r>
              <a:rPr lang="fr-FR" dirty="0" err="1" smtClean="0"/>
              <a:t>that</a:t>
            </a:r>
            <a:r>
              <a:rPr lang="fr-FR" dirty="0" smtClean="0"/>
              <a:t> </a:t>
            </a:r>
            <a:r>
              <a:rPr lang="fr-FR" dirty="0" err="1" smtClean="0"/>
              <a:t>they</a:t>
            </a:r>
            <a:r>
              <a:rPr lang="fr-FR" dirty="0" smtClean="0"/>
              <a:t> are </a:t>
            </a:r>
            <a:r>
              <a:rPr lang="fr-FR" dirty="0" err="1" smtClean="0"/>
              <a:t>treated</a:t>
            </a:r>
            <a:r>
              <a:rPr lang="fr-FR" dirty="0" smtClean="0"/>
              <a:t> </a:t>
            </a:r>
            <a:r>
              <a:rPr lang="fr-FR" dirty="0" err="1" smtClean="0"/>
              <a:t>differently</a:t>
            </a:r>
            <a:r>
              <a:rPr lang="fr-FR" dirty="0" smtClean="0"/>
              <a:t> but </a:t>
            </a:r>
            <a:r>
              <a:rPr lang="fr-FR" dirty="0" err="1" smtClean="0"/>
              <a:t>because</a:t>
            </a:r>
            <a:r>
              <a:rPr lang="fr-FR" dirty="0" smtClean="0"/>
              <a:t> of imperceptible </a:t>
            </a:r>
            <a:r>
              <a:rPr lang="fr-FR" dirty="0" err="1" smtClean="0"/>
              <a:t>modelling</a:t>
            </a:r>
            <a:r>
              <a:rPr lang="fr-FR" dirty="0" smtClean="0"/>
              <a:t> </a:t>
            </a:r>
            <a:r>
              <a:rPr lang="fr-FR" dirty="0" err="1" smtClean="0"/>
              <a:t>processes</a:t>
            </a:r>
            <a:r>
              <a:rPr lang="fr-FR" dirty="0" smtClean="0"/>
              <a:t> or </a:t>
            </a:r>
            <a:r>
              <a:rPr lang="fr-FR" dirty="0" err="1" smtClean="0"/>
              <a:t>small</a:t>
            </a:r>
            <a:r>
              <a:rPr lang="fr-FR" dirty="0" smtClean="0"/>
              <a:t> patterns. </a:t>
            </a:r>
            <a:r>
              <a:rPr lang="fr-FR" sz="1200" kern="1200" dirty="0" smtClean="0">
                <a:solidFill>
                  <a:schemeClr val="tx1"/>
                </a:solidFill>
                <a:effectLst/>
                <a:latin typeface="+mn-lt"/>
                <a:ea typeface="+mn-ea"/>
                <a:cs typeface="+mn-cs"/>
              </a:rPr>
              <a:t>The question </a:t>
            </a:r>
            <a:r>
              <a:rPr lang="fr-FR" sz="1200" kern="1200" dirty="0" err="1" smtClean="0">
                <a:solidFill>
                  <a:schemeClr val="tx1"/>
                </a:solidFill>
                <a:effectLst/>
                <a:latin typeface="+mn-lt"/>
                <a:ea typeface="+mn-ea"/>
                <a:cs typeface="+mn-cs"/>
              </a:rPr>
              <a:t>then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follows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an </a:t>
            </a:r>
            <a:r>
              <a:rPr lang="fr-FR" sz="1200" kern="1200" dirty="0" err="1" smtClean="0">
                <a:solidFill>
                  <a:schemeClr val="tx1"/>
                </a:solidFill>
                <a:effectLst/>
                <a:latin typeface="+mn-lt"/>
                <a:ea typeface="+mn-ea"/>
                <a:cs typeface="+mn-cs"/>
              </a:rPr>
              <a:t>approach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involves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simply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enumerating</a:t>
            </a:r>
            <a:r>
              <a:rPr lang="fr-FR" sz="1200" kern="1200" dirty="0" smtClean="0">
                <a:solidFill>
                  <a:schemeClr val="tx1"/>
                </a:solidFill>
                <a:effectLst/>
                <a:latin typeface="+mn-lt"/>
                <a:ea typeface="+mn-ea"/>
                <a:cs typeface="+mn-cs"/>
              </a:rPr>
              <a:t> sensitive </a:t>
            </a:r>
            <a:r>
              <a:rPr lang="fr-FR" sz="1200" kern="1200" dirty="0" err="1" smtClean="0">
                <a:solidFill>
                  <a:schemeClr val="tx1"/>
                </a:solidFill>
                <a:effectLst/>
                <a:latin typeface="+mn-lt"/>
                <a:ea typeface="+mn-ea"/>
                <a:cs typeface="+mn-cs"/>
              </a:rPr>
              <a:t>categories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hence</a:t>
            </a:r>
            <a:r>
              <a:rPr lang="fr-FR" sz="1200" kern="1200" dirty="0" smtClean="0">
                <a:solidFill>
                  <a:schemeClr val="tx1"/>
                </a:solidFill>
                <a:effectLst/>
                <a:latin typeface="+mn-lt"/>
                <a:ea typeface="+mn-ea"/>
                <a:cs typeface="+mn-cs"/>
              </a:rPr>
              <a:t> data) the </a:t>
            </a:r>
            <a:r>
              <a:rPr lang="fr-FR" sz="1200" kern="1200" dirty="0" err="1" smtClean="0">
                <a:solidFill>
                  <a:schemeClr val="tx1"/>
                </a:solidFill>
                <a:effectLst/>
                <a:latin typeface="+mn-lt"/>
                <a:ea typeface="+mn-ea"/>
                <a:cs typeface="+mn-cs"/>
              </a:rPr>
              <a:t>most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appropriate</a:t>
            </a:r>
            <a:r>
              <a:rPr lang="fr-FR" sz="1200" kern="1200" dirty="0" smtClean="0">
                <a:solidFill>
                  <a:schemeClr val="tx1"/>
                </a:solidFill>
                <a:effectLst/>
                <a:latin typeface="+mn-lt"/>
                <a:ea typeface="+mn-ea"/>
                <a:cs typeface="+mn-cs"/>
              </a:rPr>
              <a:t> one for </a:t>
            </a:r>
            <a:r>
              <a:rPr lang="fr-FR" sz="1200" kern="1200" dirty="0" err="1" smtClean="0">
                <a:solidFill>
                  <a:schemeClr val="tx1"/>
                </a:solidFill>
                <a:effectLst/>
                <a:latin typeface="+mn-lt"/>
                <a:ea typeface="+mn-ea"/>
                <a:cs typeface="+mn-cs"/>
              </a:rPr>
              <a:t>preventing</a:t>
            </a:r>
            <a:r>
              <a:rPr lang="fr-FR" sz="1200" kern="1200" dirty="0" smtClean="0">
                <a:solidFill>
                  <a:schemeClr val="tx1"/>
                </a:solidFill>
                <a:effectLst/>
                <a:latin typeface="+mn-lt"/>
                <a:ea typeface="+mn-ea"/>
                <a:cs typeface="+mn-cs"/>
              </a:rPr>
              <a:t> discrimination in an </a:t>
            </a:r>
            <a:r>
              <a:rPr lang="fr-FR" sz="1200" kern="1200" dirty="0" err="1" smtClean="0">
                <a:solidFill>
                  <a:schemeClr val="tx1"/>
                </a:solidFill>
                <a:effectLst/>
                <a:latin typeface="+mn-lt"/>
                <a:ea typeface="+mn-ea"/>
                <a:cs typeface="+mn-cs"/>
              </a:rPr>
              <a:t>era</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when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firstly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even</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most</a:t>
            </a:r>
            <a:r>
              <a:rPr lang="fr-FR" sz="1200" kern="1200" dirty="0" smtClean="0">
                <a:solidFill>
                  <a:schemeClr val="tx1"/>
                </a:solidFill>
                <a:effectLst/>
                <a:latin typeface="+mn-lt"/>
                <a:ea typeface="+mn-ea"/>
                <a:cs typeface="+mn-cs"/>
              </a:rPr>
              <a:t> trivial aspects of </a:t>
            </a:r>
            <a:r>
              <a:rPr lang="fr-FR" sz="1200" kern="1200" dirty="0" err="1" smtClean="0">
                <a:solidFill>
                  <a:schemeClr val="tx1"/>
                </a:solidFill>
                <a:effectLst/>
                <a:latin typeface="+mn-lt"/>
                <a:ea typeface="+mn-ea"/>
                <a:cs typeface="+mn-cs"/>
              </a:rPr>
              <a:t>everyday</a:t>
            </a:r>
            <a:r>
              <a:rPr lang="fr-FR" sz="1200" kern="1200" dirty="0" smtClean="0">
                <a:solidFill>
                  <a:schemeClr val="tx1"/>
                </a:solidFill>
                <a:effectLst/>
                <a:latin typeface="+mn-lt"/>
                <a:ea typeface="+mn-ea"/>
                <a:cs typeface="+mn-cs"/>
              </a:rPr>
              <a:t> life are </a:t>
            </a:r>
            <a:r>
              <a:rPr lang="fr-FR" sz="1200" kern="1200" dirty="0" err="1" smtClean="0">
                <a:solidFill>
                  <a:schemeClr val="tx1"/>
                </a:solidFill>
                <a:effectLst/>
                <a:latin typeface="+mn-lt"/>
                <a:ea typeface="+mn-ea"/>
                <a:cs typeface="+mn-cs"/>
              </a:rPr>
              <a:t>potential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indicators</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person’s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current</a:t>
            </a:r>
            <a:r>
              <a:rPr lang="fr-FR" sz="1200" kern="1200" dirty="0" smtClean="0">
                <a:solidFill>
                  <a:schemeClr val="tx1"/>
                </a:solidFill>
                <a:effectLst/>
                <a:latin typeface="+mn-lt"/>
                <a:ea typeface="+mn-ea"/>
                <a:cs typeface="+mn-cs"/>
              </a:rPr>
              <a:t> or future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status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other</a:t>
            </a:r>
            <a:r>
              <a:rPr lang="fr-FR" sz="1200" kern="1200" dirty="0" smtClean="0">
                <a:solidFill>
                  <a:schemeClr val="tx1"/>
                </a:solidFill>
                <a:effectLst/>
                <a:latin typeface="+mn-lt"/>
                <a:ea typeface="+mn-ea"/>
                <a:cs typeface="+mn-cs"/>
              </a:rPr>
              <a:t> sensitive </a:t>
            </a:r>
            <a:r>
              <a:rPr lang="fr-FR" sz="1200" kern="1200" dirty="0" err="1" smtClean="0">
                <a:solidFill>
                  <a:schemeClr val="tx1"/>
                </a:solidFill>
                <a:effectLst/>
                <a:latin typeface="+mn-lt"/>
                <a:ea typeface="+mn-ea"/>
                <a:cs typeface="+mn-cs"/>
              </a:rPr>
              <a:t>characteristics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secondly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differences</a:t>
            </a:r>
            <a:r>
              <a:rPr lang="fr-FR" sz="1200" kern="1200" dirty="0" smtClean="0">
                <a:solidFill>
                  <a:schemeClr val="tx1"/>
                </a:solidFill>
                <a:effectLst/>
                <a:latin typeface="+mn-lt"/>
                <a:ea typeface="+mn-ea"/>
                <a:cs typeface="+mn-cs"/>
              </a:rPr>
              <a:t> in the </a:t>
            </a:r>
            <a:r>
              <a:rPr lang="fr-FR" sz="1200" kern="1200" dirty="0" err="1" smtClean="0">
                <a:solidFill>
                  <a:schemeClr val="tx1"/>
                </a:solidFill>
                <a:effectLst/>
                <a:latin typeface="+mn-lt"/>
                <a:ea typeface="+mn-ea"/>
                <a:cs typeface="+mn-cs"/>
              </a:rPr>
              <a:t>way</a:t>
            </a:r>
            <a:r>
              <a:rPr lang="fr-FR" sz="1200" kern="1200" dirty="0" smtClean="0">
                <a:solidFill>
                  <a:schemeClr val="tx1"/>
                </a:solidFill>
                <a:effectLst/>
                <a:latin typeface="+mn-lt"/>
                <a:ea typeface="+mn-ea"/>
                <a:cs typeface="+mn-cs"/>
              </a:rPr>
              <a:t> people are </a:t>
            </a:r>
            <a:r>
              <a:rPr lang="fr-FR" sz="1200" kern="1200" dirty="0" err="1" smtClean="0">
                <a:solidFill>
                  <a:schemeClr val="tx1"/>
                </a:solidFill>
                <a:effectLst/>
                <a:latin typeface="+mn-lt"/>
                <a:ea typeface="+mn-ea"/>
                <a:cs typeface="+mn-cs"/>
              </a:rPr>
              <a:t>treated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can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take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increasingly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subtle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forms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be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based</a:t>
            </a:r>
            <a:r>
              <a:rPr lang="fr-FR" sz="1200" kern="1200" dirty="0" smtClean="0">
                <a:solidFill>
                  <a:schemeClr val="tx1"/>
                </a:solidFill>
                <a:effectLst/>
                <a:latin typeface="+mn-lt"/>
                <a:ea typeface="+mn-ea"/>
                <a:cs typeface="+mn-cs"/>
              </a:rPr>
              <a:t> not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their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membership</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particular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historically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discriminated-against</a:t>
            </a:r>
            <a:r>
              <a:rPr lang="fr-FR" sz="1200" kern="1200" dirty="0" smtClean="0">
                <a:solidFill>
                  <a:schemeClr val="tx1"/>
                </a:solidFill>
                <a:effectLst/>
                <a:latin typeface="+mn-lt"/>
                <a:ea typeface="+mn-ea"/>
                <a:cs typeface="+mn-cs"/>
              </a:rPr>
              <a:t> group but </a:t>
            </a:r>
            <a:r>
              <a:rPr lang="fr-FR" sz="1200" kern="1200" dirty="0" err="1" smtClean="0">
                <a:solidFill>
                  <a:schemeClr val="tx1"/>
                </a:solidFill>
                <a:effectLst/>
                <a:latin typeface="+mn-lt"/>
                <a:ea typeface="+mn-ea"/>
                <a:cs typeface="+mn-cs"/>
              </a:rPr>
              <a:t>also</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particular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features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their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lifestyle</a:t>
            </a:r>
            <a:r>
              <a:rPr lang="fr-FR" sz="1200" kern="1200" dirty="0" smtClean="0">
                <a:solidFill>
                  <a:schemeClr val="tx1"/>
                </a:solidFill>
                <a:effectLst/>
                <a:latin typeface="+mn-lt"/>
                <a:ea typeface="+mn-ea"/>
                <a:cs typeface="+mn-cs"/>
              </a:rPr>
              <a:t>? </a:t>
            </a:r>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fr-FR" sz="1200" kern="1200" dirty="0" smtClean="0">
                <a:solidFill>
                  <a:schemeClr val="tx1"/>
                </a:solidFill>
                <a:effectLst/>
                <a:latin typeface="+mn-lt"/>
                <a:ea typeface="+mn-ea"/>
                <a:cs typeface="+mn-cs"/>
              </a:rPr>
              <a:t>&gt;</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of the </a:t>
            </a:r>
            <a:r>
              <a:rPr lang="fr-FR" sz="1200" kern="1200" dirty="0" err="1" smtClean="0">
                <a:solidFill>
                  <a:schemeClr val="tx1"/>
                </a:solidFill>
                <a:effectLst/>
                <a:latin typeface="+mn-lt"/>
                <a:ea typeface="+mn-ea"/>
                <a:cs typeface="+mn-cs"/>
              </a:rPr>
              <a:t>privacy</a:t>
            </a:r>
            <a:r>
              <a:rPr lang="fr-FR" sz="1200" kern="1200" baseline="0" dirty="0" smtClean="0">
                <a:solidFill>
                  <a:schemeClr val="tx1"/>
                </a:solidFill>
                <a:effectLst/>
                <a:latin typeface="+mn-lt"/>
                <a:ea typeface="+mn-ea"/>
                <a:cs typeface="+mn-cs"/>
              </a:rPr>
              <a:t> or </a:t>
            </a:r>
            <a:r>
              <a:rPr lang="fr-FR" sz="1200" kern="1200" baseline="0" dirty="0" err="1" smtClean="0">
                <a:solidFill>
                  <a:schemeClr val="tx1"/>
                </a:solidFill>
                <a:effectLst/>
                <a:latin typeface="+mn-lt"/>
                <a:ea typeface="+mn-ea"/>
                <a:cs typeface="+mn-cs"/>
              </a:rPr>
              <a:t>non-discriination</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framework</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is</a:t>
            </a:r>
            <a:r>
              <a:rPr lang="fr-FR" sz="1200" kern="1200" baseline="0" dirty="0" smtClean="0">
                <a:solidFill>
                  <a:schemeClr val="tx1"/>
                </a:solidFill>
                <a:effectLst/>
                <a:latin typeface="+mn-lt"/>
                <a:ea typeface="+mn-ea"/>
                <a:cs typeface="+mn-cs"/>
              </a:rPr>
              <a:t> best </a:t>
            </a:r>
            <a:r>
              <a:rPr lang="fr-FR" sz="1200" kern="1200" baseline="0" dirty="0" err="1" smtClean="0">
                <a:solidFill>
                  <a:schemeClr val="tx1"/>
                </a:solidFill>
                <a:effectLst/>
                <a:latin typeface="+mn-lt"/>
                <a:ea typeface="+mn-ea"/>
                <a:cs typeface="+mn-cs"/>
              </a:rPr>
              <a:t>suited</a:t>
            </a:r>
            <a:r>
              <a:rPr lang="fr-FR" sz="1200" kern="1200" baseline="0" dirty="0" smtClean="0">
                <a:solidFill>
                  <a:schemeClr val="tx1"/>
                </a:solidFill>
                <a:effectLst/>
                <a:latin typeface="+mn-lt"/>
                <a:ea typeface="+mn-ea"/>
                <a:cs typeface="+mn-cs"/>
              </a:rPr>
              <a:t> to the situation? Cf. Philippe </a:t>
            </a:r>
            <a:r>
              <a:rPr lang="fr-FR" sz="1200" kern="1200" baseline="0" dirty="0" err="1" smtClean="0">
                <a:solidFill>
                  <a:schemeClr val="tx1"/>
                </a:solidFill>
                <a:effectLst/>
                <a:latin typeface="+mn-lt"/>
                <a:ea typeface="+mn-ea"/>
                <a:cs typeface="+mn-cs"/>
              </a:rPr>
              <a:t>Agre’s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definition</a:t>
            </a:r>
            <a:r>
              <a:rPr lang="fr-FR" sz="1200" kern="1200" baseline="0" dirty="0" smtClean="0">
                <a:solidFill>
                  <a:schemeClr val="tx1"/>
                </a:solidFill>
                <a:effectLst/>
                <a:latin typeface="+mn-lt"/>
                <a:ea typeface="+mn-ea"/>
                <a:cs typeface="+mn-cs"/>
              </a:rPr>
              <a:t> of </a:t>
            </a:r>
            <a:r>
              <a:rPr lang="fr-FR" sz="1200" kern="1200" baseline="0" dirty="0" err="1" smtClean="0">
                <a:solidFill>
                  <a:schemeClr val="tx1"/>
                </a:solidFill>
                <a:effectLst/>
                <a:latin typeface="+mn-lt"/>
                <a:ea typeface="+mn-ea"/>
                <a:cs typeface="+mn-cs"/>
              </a:rPr>
              <a:t>privacy</a:t>
            </a:r>
            <a:r>
              <a:rPr lang="fr-FR" sz="1200" kern="1200" baseline="0" dirty="0" smtClean="0">
                <a:solidFill>
                  <a:schemeClr val="tx1"/>
                </a:solidFill>
                <a:effectLst/>
                <a:latin typeface="+mn-lt"/>
                <a:ea typeface="+mn-ea"/>
                <a:cs typeface="+mn-cs"/>
              </a:rPr>
              <a:t> and free </a:t>
            </a:r>
            <a:r>
              <a:rPr lang="fr-FR" sz="1200" kern="1200" baseline="0" dirty="0" err="1" smtClean="0">
                <a:solidFill>
                  <a:schemeClr val="tx1"/>
                </a:solidFill>
                <a:effectLst/>
                <a:latin typeface="+mn-lt"/>
                <a:ea typeface="+mn-ea"/>
                <a:cs typeface="+mn-cs"/>
              </a:rPr>
              <a:t>development</a:t>
            </a:r>
            <a:r>
              <a:rPr lang="fr-FR" sz="1200" kern="1200" baseline="0" dirty="0" smtClean="0">
                <a:solidFill>
                  <a:schemeClr val="tx1"/>
                </a:solidFill>
                <a:effectLst/>
                <a:latin typeface="+mn-lt"/>
                <a:ea typeface="+mn-ea"/>
                <a:cs typeface="+mn-cs"/>
              </a:rPr>
              <a:t> of </a:t>
            </a:r>
            <a:r>
              <a:rPr lang="fr-FR" sz="1200" kern="1200" baseline="0" dirty="0" err="1" smtClean="0">
                <a:solidFill>
                  <a:schemeClr val="tx1"/>
                </a:solidFill>
                <a:effectLst/>
                <a:latin typeface="+mn-lt"/>
                <a:ea typeface="+mn-ea"/>
                <a:cs typeface="+mn-cs"/>
              </a:rPr>
              <a:t>one’s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personality</a:t>
            </a:r>
            <a:r>
              <a:rPr lang="fr-FR" sz="1200" kern="1200" baseline="0" dirty="0" smtClean="0">
                <a:solidFill>
                  <a:schemeClr val="tx1"/>
                </a:solidFill>
                <a:effectLst/>
                <a:latin typeface="+mn-lt"/>
                <a:ea typeface="+mn-ea"/>
                <a:cs typeface="+mn-cs"/>
              </a:rPr>
              <a:t> but are « </a:t>
            </a:r>
            <a:r>
              <a:rPr lang="fr-FR" sz="1200" kern="1200" baseline="0" dirty="0" err="1" smtClean="0">
                <a:solidFill>
                  <a:schemeClr val="tx1"/>
                </a:solidFill>
                <a:effectLst/>
                <a:latin typeface="+mn-lt"/>
                <a:ea typeface="+mn-ea"/>
                <a:cs typeface="+mn-cs"/>
              </a:rPr>
              <a:t>siple</a:t>
            </a:r>
            <a:r>
              <a:rPr lang="fr-FR" sz="1200" kern="1200" baseline="0" dirty="0" smtClean="0">
                <a:solidFill>
                  <a:schemeClr val="tx1"/>
                </a:solidFill>
                <a:effectLst/>
                <a:latin typeface="+mn-lt"/>
                <a:ea typeface="+mn-ea"/>
                <a:cs typeface="+mn-cs"/>
              </a:rPr>
              <a:t> » </a:t>
            </a:r>
            <a:r>
              <a:rPr lang="fr-FR" sz="1200" kern="1200" baseline="0" dirty="0" err="1" smtClean="0">
                <a:solidFill>
                  <a:schemeClr val="tx1"/>
                </a:solidFill>
                <a:effectLst/>
                <a:latin typeface="+mn-lt"/>
                <a:ea typeface="+mn-ea"/>
                <a:cs typeface="+mn-cs"/>
              </a:rPr>
              <a:t>inferences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privacy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harms</a:t>
            </a:r>
            <a:r>
              <a:rPr lang="fr-FR" sz="1200" kern="1200" baseline="0" dirty="0" smtClean="0">
                <a:solidFill>
                  <a:schemeClr val="tx1"/>
                </a:solidFill>
                <a:effectLst/>
                <a:latin typeface="+mn-lt"/>
                <a:ea typeface="+mn-ea"/>
                <a:cs typeface="+mn-cs"/>
              </a:rPr>
              <a:t>?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4</a:t>
            </a:fld>
            <a:endParaRPr lang="fr-BE"/>
          </a:p>
        </p:txBody>
      </p:sp>
    </p:spTree>
    <p:extLst>
      <p:ext uri="{BB962C8B-B14F-4D97-AF65-F5344CB8AC3E}">
        <p14:creationId xmlns:p14="http://schemas.microsoft.com/office/powerpoint/2010/main" val="34159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5</a:t>
            </a:fld>
            <a:endParaRPr lang="fr-BE"/>
          </a:p>
        </p:txBody>
      </p:sp>
    </p:spTree>
    <p:extLst>
      <p:ext uri="{BB962C8B-B14F-4D97-AF65-F5344CB8AC3E}">
        <p14:creationId xmlns:p14="http://schemas.microsoft.com/office/powerpoint/2010/main" val="3321469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Identification</a:t>
            </a:r>
            <a:r>
              <a:rPr lang="fr-FR" sz="1200" kern="1200" baseline="0" dirty="0" smtClean="0">
                <a:solidFill>
                  <a:schemeClr val="tx1"/>
                </a:solidFill>
                <a:effectLst/>
                <a:latin typeface="+mn-lt"/>
                <a:ea typeface="+mn-ea"/>
                <a:cs typeface="+mn-cs"/>
              </a:rPr>
              <a:t> of </a:t>
            </a:r>
            <a:r>
              <a:rPr lang="fr-FR" sz="1200" kern="1200" baseline="0" dirty="0" err="1" smtClean="0">
                <a:solidFill>
                  <a:schemeClr val="tx1"/>
                </a:solidFill>
                <a:effectLst/>
                <a:latin typeface="+mn-lt"/>
                <a:ea typeface="+mn-ea"/>
                <a:cs typeface="+mn-cs"/>
              </a:rPr>
              <a:t>vulnerable</a:t>
            </a:r>
            <a:r>
              <a:rPr lang="fr-FR" sz="1200" kern="1200" baseline="0" dirty="0" smtClean="0">
                <a:solidFill>
                  <a:schemeClr val="tx1"/>
                </a:solidFill>
                <a:effectLst/>
                <a:latin typeface="+mn-lt"/>
                <a:ea typeface="+mn-ea"/>
                <a:cs typeface="+mn-cs"/>
              </a:rPr>
              <a:t> « groups » or </a:t>
            </a:r>
            <a:r>
              <a:rPr lang="fr-FR" sz="1200" kern="1200" baseline="0" dirty="0" err="1" smtClean="0">
                <a:solidFill>
                  <a:schemeClr val="tx1"/>
                </a:solidFill>
                <a:effectLst/>
                <a:latin typeface="+mn-lt"/>
                <a:ea typeface="+mn-ea"/>
                <a:cs typeface="+mn-cs"/>
              </a:rPr>
              <a:t>attributes</a:t>
            </a:r>
            <a:r>
              <a:rPr lang="fr-FR" sz="1200" kern="1200" baseline="0" dirty="0" smtClean="0">
                <a:solidFill>
                  <a:schemeClr val="tx1"/>
                </a:solidFill>
                <a:effectLst/>
                <a:latin typeface="+mn-lt"/>
                <a:ea typeface="+mn-ea"/>
                <a:cs typeface="+mn-cs"/>
              </a:rPr>
              <a:t>? </a:t>
            </a:r>
            <a:r>
              <a:rPr lang="fr-FR" dirty="0" smtClean="0"/>
              <a:t>Anti-discrimination </a:t>
            </a:r>
            <a:r>
              <a:rPr lang="fr-FR" dirty="0" err="1" smtClean="0"/>
              <a:t>systems</a:t>
            </a:r>
            <a:r>
              <a:rPr lang="fr-FR" dirty="0" smtClean="0"/>
              <a:t> </a:t>
            </a:r>
            <a:r>
              <a:rPr lang="fr-FR" dirty="0" err="1" smtClean="0"/>
              <a:t>cannot</a:t>
            </a:r>
            <a:r>
              <a:rPr lang="fr-FR" dirty="0" smtClean="0"/>
              <a:t> </a:t>
            </a:r>
            <a:r>
              <a:rPr lang="fr-FR" dirty="0" err="1" smtClean="0"/>
              <a:t>easily</a:t>
            </a:r>
            <a:r>
              <a:rPr lang="fr-FR" dirty="0" smtClean="0"/>
              <a:t> </a:t>
            </a:r>
            <a:r>
              <a:rPr lang="fr-FR" dirty="0" err="1" smtClean="0"/>
              <a:t>be</a:t>
            </a:r>
            <a:r>
              <a:rPr lang="fr-FR" dirty="0" smtClean="0"/>
              <a:t> </a:t>
            </a:r>
            <a:r>
              <a:rPr lang="fr-FR" dirty="0" err="1" smtClean="0"/>
              <a:t>applied</a:t>
            </a:r>
            <a:r>
              <a:rPr lang="fr-FR" dirty="0" smtClean="0"/>
              <a:t> to </a:t>
            </a:r>
            <a:r>
              <a:rPr lang="fr-FR" dirty="0" err="1" smtClean="0"/>
              <a:t>differences</a:t>
            </a:r>
            <a:r>
              <a:rPr lang="fr-FR" dirty="0" smtClean="0"/>
              <a:t> in </a:t>
            </a:r>
            <a:r>
              <a:rPr lang="fr-FR" dirty="0" err="1" smtClean="0"/>
              <a:t>treatment</a:t>
            </a:r>
            <a:r>
              <a:rPr lang="fr-FR" dirty="0" smtClean="0"/>
              <a:t> </a:t>
            </a:r>
            <a:r>
              <a:rPr lang="fr-FR" dirty="0" err="1" smtClean="0"/>
              <a:t>based</a:t>
            </a:r>
            <a:r>
              <a:rPr lang="fr-FR" dirty="0" smtClean="0"/>
              <a:t> on </a:t>
            </a:r>
            <a:r>
              <a:rPr lang="fr-FR" dirty="0" err="1" smtClean="0"/>
              <a:t>this</a:t>
            </a:r>
            <a:r>
              <a:rPr lang="fr-FR" dirty="0" smtClean="0"/>
              <a:t> type of </a:t>
            </a:r>
            <a:r>
              <a:rPr lang="fr-FR" dirty="0" err="1" smtClean="0"/>
              <a:t>grouping</a:t>
            </a:r>
            <a:r>
              <a:rPr lang="fr-FR" dirty="0" smtClean="0"/>
              <a:t> </a:t>
            </a:r>
            <a:r>
              <a:rPr lang="fr-FR" dirty="0" err="1" smtClean="0"/>
              <a:t>process</a:t>
            </a:r>
            <a:r>
              <a:rPr lang="fr-FR" dirty="0" smtClean="0"/>
              <a:t> as </a:t>
            </a:r>
            <a:r>
              <a:rPr lang="fr-FR" dirty="0" err="1" smtClean="0"/>
              <a:t>it</a:t>
            </a:r>
            <a:r>
              <a:rPr lang="fr-FR" dirty="0" smtClean="0"/>
              <a:t> </a:t>
            </a:r>
            <a:r>
              <a:rPr lang="fr-FR" dirty="0" err="1" smtClean="0"/>
              <a:t>can</a:t>
            </a:r>
            <a:r>
              <a:rPr lang="fr-FR" dirty="0" smtClean="0"/>
              <a:t> </a:t>
            </a:r>
            <a:r>
              <a:rPr lang="fr-FR" dirty="0" err="1" smtClean="0"/>
              <a:t>be</a:t>
            </a:r>
            <a:r>
              <a:rPr lang="fr-FR" dirty="0" smtClean="0"/>
              <a:t> </a:t>
            </a:r>
            <a:r>
              <a:rPr lang="fr-FR" dirty="0" err="1" smtClean="0"/>
              <a:t>claimed</a:t>
            </a:r>
            <a:r>
              <a:rPr lang="fr-FR" dirty="0" smtClean="0"/>
              <a:t> </a:t>
            </a:r>
            <a:r>
              <a:rPr lang="fr-FR" dirty="0" err="1" smtClean="0"/>
              <a:t>that</a:t>
            </a:r>
            <a:r>
              <a:rPr lang="fr-FR" dirty="0" smtClean="0"/>
              <a:t> by </a:t>
            </a:r>
            <a:r>
              <a:rPr lang="fr-FR" dirty="0" err="1" smtClean="0"/>
              <a:t>definition</a:t>
            </a:r>
            <a:r>
              <a:rPr lang="fr-FR" dirty="0" smtClean="0"/>
              <a:t> </a:t>
            </a:r>
            <a:r>
              <a:rPr lang="fr-FR" dirty="0" err="1" smtClean="0"/>
              <a:t>it</a:t>
            </a:r>
            <a:r>
              <a:rPr lang="fr-FR" dirty="0" smtClean="0"/>
              <a:t> </a:t>
            </a:r>
            <a:r>
              <a:rPr lang="fr-FR" dirty="0" err="1" smtClean="0"/>
              <a:t>is</a:t>
            </a:r>
            <a:r>
              <a:rPr lang="fr-FR" dirty="0" smtClean="0"/>
              <a:t> not </a:t>
            </a:r>
            <a:r>
              <a:rPr lang="fr-FR" dirty="0" err="1" smtClean="0"/>
              <a:t>because</a:t>
            </a:r>
            <a:r>
              <a:rPr lang="fr-FR" dirty="0" smtClean="0"/>
              <a:t> people </a:t>
            </a:r>
            <a:r>
              <a:rPr lang="fr-FR" dirty="0" err="1" smtClean="0"/>
              <a:t>belong</a:t>
            </a:r>
            <a:r>
              <a:rPr lang="fr-FR" dirty="0" smtClean="0"/>
              <a:t> to one </a:t>
            </a:r>
            <a:r>
              <a:rPr lang="fr-FR" dirty="0" err="1" smtClean="0"/>
              <a:t>protected</a:t>
            </a:r>
            <a:r>
              <a:rPr lang="fr-FR" dirty="0" smtClean="0"/>
              <a:t> </a:t>
            </a:r>
            <a:r>
              <a:rPr lang="fr-FR" dirty="0" err="1" smtClean="0"/>
              <a:t>category</a:t>
            </a:r>
            <a:r>
              <a:rPr lang="fr-FR" dirty="0" smtClean="0"/>
              <a:t> or </a:t>
            </a:r>
            <a:r>
              <a:rPr lang="fr-FR" dirty="0" err="1" smtClean="0"/>
              <a:t>another</a:t>
            </a:r>
            <a:r>
              <a:rPr lang="fr-FR" dirty="0" smtClean="0"/>
              <a:t> </a:t>
            </a:r>
            <a:r>
              <a:rPr lang="fr-FR" dirty="0" err="1" smtClean="0"/>
              <a:t>that</a:t>
            </a:r>
            <a:r>
              <a:rPr lang="fr-FR" dirty="0" smtClean="0"/>
              <a:t> </a:t>
            </a:r>
            <a:r>
              <a:rPr lang="fr-FR" dirty="0" err="1" smtClean="0"/>
              <a:t>they</a:t>
            </a:r>
            <a:r>
              <a:rPr lang="fr-FR" dirty="0" smtClean="0"/>
              <a:t> are </a:t>
            </a:r>
            <a:r>
              <a:rPr lang="fr-FR" dirty="0" err="1" smtClean="0"/>
              <a:t>treated</a:t>
            </a:r>
            <a:r>
              <a:rPr lang="fr-FR" dirty="0" smtClean="0"/>
              <a:t> </a:t>
            </a:r>
            <a:r>
              <a:rPr lang="fr-FR" dirty="0" err="1" smtClean="0"/>
              <a:t>differently</a:t>
            </a:r>
            <a:r>
              <a:rPr lang="fr-FR" dirty="0" smtClean="0"/>
              <a:t> but </a:t>
            </a:r>
            <a:r>
              <a:rPr lang="fr-FR" dirty="0" err="1" smtClean="0"/>
              <a:t>because</a:t>
            </a:r>
            <a:r>
              <a:rPr lang="fr-FR" dirty="0" smtClean="0"/>
              <a:t> of imperceptible </a:t>
            </a:r>
            <a:r>
              <a:rPr lang="fr-FR" dirty="0" err="1" smtClean="0"/>
              <a:t>modelling</a:t>
            </a:r>
            <a:r>
              <a:rPr lang="fr-FR" dirty="0" smtClean="0"/>
              <a:t> </a:t>
            </a:r>
            <a:r>
              <a:rPr lang="fr-FR" dirty="0" err="1" smtClean="0"/>
              <a:t>processes</a:t>
            </a:r>
            <a:r>
              <a:rPr lang="fr-FR" dirty="0" smtClean="0"/>
              <a:t> or </a:t>
            </a:r>
            <a:r>
              <a:rPr lang="fr-FR" dirty="0" err="1" smtClean="0"/>
              <a:t>small</a:t>
            </a:r>
            <a:r>
              <a:rPr lang="fr-FR" dirty="0" smtClean="0"/>
              <a:t> patterns. </a:t>
            </a:r>
            <a:r>
              <a:rPr lang="fr-FR" sz="1200" kern="1200" dirty="0" smtClean="0">
                <a:solidFill>
                  <a:schemeClr val="tx1"/>
                </a:solidFill>
                <a:effectLst/>
                <a:latin typeface="+mn-lt"/>
                <a:ea typeface="+mn-ea"/>
                <a:cs typeface="+mn-cs"/>
              </a:rPr>
              <a:t>The question </a:t>
            </a:r>
            <a:r>
              <a:rPr lang="fr-FR" sz="1200" kern="1200" dirty="0" err="1" smtClean="0">
                <a:solidFill>
                  <a:schemeClr val="tx1"/>
                </a:solidFill>
                <a:effectLst/>
                <a:latin typeface="+mn-lt"/>
                <a:ea typeface="+mn-ea"/>
                <a:cs typeface="+mn-cs"/>
              </a:rPr>
              <a:t>then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follows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an </a:t>
            </a:r>
            <a:r>
              <a:rPr lang="fr-FR" sz="1200" kern="1200" dirty="0" err="1" smtClean="0">
                <a:solidFill>
                  <a:schemeClr val="tx1"/>
                </a:solidFill>
                <a:effectLst/>
                <a:latin typeface="+mn-lt"/>
                <a:ea typeface="+mn-ea"/>
                <a:cs typeface="+mn-cs"/>
              </a:rPr>
              <a:t>approach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involves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simply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enumerating</a:t>
            </a:r>
            <a:r>
              <a:rPr lang="fr-FR" sz="1200" kern="1200" dirty="0" smtClean="0">
                <a:solidFill>
                  <a:schemeClr val="tx1"/>
                </a:solidFill>
                <a:effectLst/>
                <a:latin typeface="+mn-lt"/>
                <a:ea typeface="+mn-ea"/>
                <a:cs typeface="+mn-cs"/>
              </a:rPr>
              <a:t> sensitive </a:t>
            </a:r>
            <a:r>
              <a:rPr lang="fr-FR" sz="1200" kern="1200" dirty="0" err="1" smtClean="0">
                <a:solidFill>
                  <a:schemeClr val="tx1"/>
                </a:solidFill>
                <a:effectLst/>
                <a:latin typeface="+mn-lt"/>
                <a:ea typeface="+mn-ea"/>
                <a:cs typeface="+mn-cs"/>
              </a:rPr>
              <a:t>categories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hence</a:t>
            </a:r>
            <a:r>
              <a:rPr lang="fr-FR" sz="1200" kern="1200" dirty="0" smtClean="0">
                <a:solidFill>
                  <a:schemeClr val="tx1"/>
                </a:solidFill>
                <a:effectLst/>
                <a:latin typeface="+mn-lt"/>
                <a:ea typeface="+mn-ea"/>
                <a:cs typeface="+mn-cs"/>
              </a:rPr>
              <a:t> data) the </a:t>
            </a:r>
            <a:r>
              <a:rPr lang="fr-FR" sz="1200" kern="1200" dirty="0" err="1" smtClean="0">
                <a:solidFill>
                  <a:schemeClr val="tx1"/>
                </a:solidFill>
                <a:effectLst/>
                <a:latin typeface="+mn-lt"/>
                <a:ea typeface="+mn-ea"/>
                <a:cs typeface="+mn-cs"/>
              </a:rPr>
              <a:t>most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appropriate</a:t>
            </a:r>
            <a:r>
              <a:rPr lang="fr-FR" sz="1200" kern="1200" dirty="0" smtClean="0">
                <a:solidFill>
                  <a:schemeClr val="tx1"/>
                </a:solidFill>
                <a:effectLst/>
                <a:latin typeface="+mn-lt"/>
                <a:ea typeface="+mn-ea"/>
                <a:cs typeface="+mn-cs"/>
              </a:rPr>
              <a:t> one for </a:t>
            </a:r>
            <a:r>
              <a:rPr lang="fr-FR" sz="1200" kern="1200" dirty="0" err="1" smtClean="0">
                <a:solidFill>
                  <a:schemeClr val="tx1"/>
                </a:solidFill>
                <a:effectLst/>
                <a:latin typeface="+mn-lt"/>
                <a:ea typeface="+mn-ea"/>
                <a:cs typeface="+mn-cs"/>
              </a:rPr>
              <a:t>preventing</a:t>
            </a:r>
            <a:r>
              <a:rPr lang="fr-FR" sz="1200" kern="1200" dirty="0" smtClean="0">
                <a:solidFill>
                  <a:schemeClr val="tx1"/>
                </a:solidFill>
                <a:effectLst/>
                <a:latin typeface="+mn-lt"/>
                <a:ea typeface="+mn-ea"/>
                <a:cs typeface="+mn-cs"/>
              </a:rPr>
              <a:t> discrimination in an </a:t>
            </a:r>
            <a:r>
              <a:rPr lang="fr-FR" sz="1200" kern="1200" dirty="0" err="1" smtClean="0">
                <a:solidFill>
                  <a:schemeClr val="tx1"/>
                </a:solidFill>
                <a:effectLst/>
                <a:latin typeface="+mn-lt"/>
                <a:ea typeface="+mn-ea"/>
                <a:cs typeface="+mn-cs"/>
              </a:rPr>
              <a:t>era</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when</a:t>
            </a:r>
            <a:r>
              <a:rPr lang="fr-FR" sz="1200" kern="1200" dirty="0" smtClean="0">
                <a:solidFill>
                  <a:schemeClr val="tx1"/>
                </a:solidFill>
                <a:effectLst/>
                <a:latin typeface="+mn-lt"/>
                <a:ea typeface="+mn-ea"/>
                <a:cs typeface="+mn-cs"/>
              </a:rPr>
              <a:t>, </a:t>
            </a: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firstly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even</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most</a:t>
            </a:r>
            <a:r>
              <a:rPr lang="fr-FR" sz="1200" kern="1200" dirty="0" smtClean="0">
                <a:solidFill>
                  <a:schemeClr val="tx1"/>
                </a:solidFill>
                <a:effectLst/>
                <a:latin typeface="+mn-lt"/>
                <a:ea typeface="+mn-ea"/>
                <a:cs typeface="+mn-cs"/>
              </a:rPr>
              <a:t> trivial aspects of </a:t>
            </a:r>
            <a:r>
              <a:rPr lang="fr-FR" sz="1200" kern="1200" dirty="0" err="1" smtClean="0">
                <a:solidFill>
                  <a:schemeClr val="tx1"/>
                </a:solidFill>
                <a:effectLst/>
                <a:latin typeface="+mn-lt"/>
                <a:ea typeface="+mn-ea"/>
                <a:cs typeface="+mn-cs"/>
              </a:rPr>
              <a:t>everyday</a:t>
            </a:r>
            <a:r>
              <a:rPr lang="fr-FR" sz="1200" kern="1200" dirty="0" smtClean="0">
                <a:solidFill>
                  <a:schemeClr val="tx1"/>
                </a:solidFill>
                <a:effectLst/>
                <a:latin typeface="+mn-lt"/>
                <a:ea typeface="+mn-ea"/>
                <a:cs typeface="+mn-cs"/>
              </a:rPr>
              <a:t> life are </a:t>
            </a:r>
            <a:r>
              <a:rPr lang="fr-FR" sz="1200" kern="1200" dirty="0" err="1" smtClean="0">
                <a:solidFill>
                  <a:schemeClr val="tx1"/>
                </a:solidFill>
                <a:effectLst/>
                <a:latin typeface="+mn-lt"/>
                <a:ea typeface="+mn-ea"/>
                <a:cs typeface="+mn-cs"/>
              </a:rPr>
              <a:t>potential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indicators</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person’s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current</a:t>
            </a:r>
            <a:r>
              <a:rPr lang="fr-FR" sz="1200" kern="1200" dirty="0" smtClean="0">
                <a:solidFill>
                  <a:schemeClr val="tx1"/>
                </a:solidFill>
                <a:effectLst/>
                <a:latin typeface="+mn-lt"/>
                <a:ea typeface="+mn-ea"/>
                <a:cs typeface="+mn-cs"/>
              </a:rPr>
              <a:t> or future </a:t>
            </a:r>
            <a:r>
              <a:rPr lang="fr-FR" sz="1200" kern="1200" dirty="0" err="1" smtClean="0">
                <a:solidFill>
                  <a:schemeClr val="tx1"/>
                </a:solidFill>
                <a:effectLst/>
                <a:latin typeface="+mn-lt"/>
                <a:ea typeface="+mn-ea"/>
                <a:cs typeface="+mn-cs"/>
              </a:rPr>
              <a:t>health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status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other</a:t>
            </a:r>
            <a:r>
              <a:rPr lang="fr-FR" sz="1200" kern="1200" dirty="0" smtClean="0">
                <a:solidFill>
                  <a:schemeClr val="tx1"/>
                </a:solidFill>
                <a:effectLst/>
                <a:latin typeface="+mn-lt"/>
                <a:ea typeface="+mn-ea"/>
                <a:cs typeface="+mn-cs"/>
              </a:rPr>
              <a:t> sensitive </a:t>
            </a:r>
            <a:r>
              <a:rPr lang="fr-FR" sz="1200" kern="1200" dirty="0" err="1" smtClean="0">
                <a:solidFill>
                  <a:schemeClr val="tx1"/>
                </a:solidFill>
                <a:effectLst/>
                <a:latin typeface="+mn-lt"/>
                <a:ea typeface="+mn-ea"/>
                <a:cs typeface="+mn-cs"/>
              </a:rPr>
              <a:t>characteristics</a:t>
            </a:r>
            <a:r>
              <a:rPr lang="fr-FR" sz="1200" kern="1200" dirty="0" smtClean="0">
                <a:solidFill>
                  <a:schemeClr val="tx1"/>
                </a:solidFill>
                <a:effectLst/>
                <a:latin typeface="+mn-lt"/>
                <a:ea typeface="+mn-ea"/>
                <a:cs typeface="+mn-cs"/>
              </a:rPr>
              <a:t> and, </a:t>
            </a: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secondly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differences</a:t>
            </a:r>
            <a:r>
              <a:rPr lang="fr-FR" sz="1200" kern="1200" dirty="0" smtClean="0">
                <a:solidFill>
                  <a:schemeClr val="tx1"/>
                </a:solidFill>
                <a:effectLst/>
                <a:latin typeface="+mn-lt"/>
                <a:ea typeface="+mn-ea"/>
                <a:cs typeface="+mn-cs"/>
              </a:rPr>
              <a:t> in the </a:t>
            </a:r>
            <a:r>
              <a:rPr lang="fr-FR" sz="1200" kern="1200" dirty="0" err="1" smtClean="0">
                <a:solidFill>
                  <a:schemeClr val="tx1"/>
                </a:solidFill>
                <a:effectLst/>
                <a:latin typeface="+mn-lt"/>
                <a:ea typeface="+mn-ea"/>
                <a:cs typeface="+mn-cs"/>
              </a:rPr>
              <a:t>way</a:t>
            </a:r>
            <a:r>
              <a:rPr lang="fr-FR" sz="1200" kern="1200" dirty="0" smtClean="0">
                <a:solidFill>
                  <a:schemeClr val="tx1"/>
                </a:solidFill>
                <a:effectLst/>
                <a:latin typeface="+mn-lt"/>
                <a:ea typeface="+mn-ea"/>
                <a:cs typeface="+mn-cs"/>
              </a:rPr>
              <a:t> people are </a:t>
            </a:r>
            <a:r>
              <a:rPr lang="fr-FR" sz="1200" kern="1200" dirty="0" err="1" smtClean="0">
                <a:solidFill>
                  <a:schemeClr val="tx1"/>
                </a:solidFill>
                <a:effectLst/>
                <a:latin typeface="+mn-lt"/>
                <a:ea typeface="+mn-ea"/>
                <a:cs typeface="+mn-cs"/>
              </a:rPr>
              <a:t>treated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can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take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increasingly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subtle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forms</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be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based</a:t>
            </a:r>
            <a:r>
              <a:rPr lang="fr-FR" sz="1200" kern="1200" dirty="0" smtClean="0">
                <a:solidFill>
                  <a:schemeClr val="tx1"/>
                </a:solidFill>
                <a:effectLst/>
                <a:latin typeface="+mn-lt"/>
                <a:ea typeface="+mn-ea"/>
                <a:cs typeface="+mn-cs"/>
              </a:rPr>
              <a:t> not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their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membership</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particular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historically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discriminated-against</a:t>
            </a:r>
            <a:r>
              <a:rPr lang="fr-FR" sz="1200" kern="1200" dirty="0" smtClean="0">
                <a:solidFill>
                  <a:schemeClr val="tx1"/>
                </a:solidFill>
                <a:effectLst/>
                <a:latin typeface="+mn-lt"/>
                <a:ea typeface="+mn-ea"/>
                <a:cs typeface="+mn-cs"/>
              </a:rPr>
              <a:t> group but </a:t>
            </a:r>
            <a:r>
              <a:rPr lang="fr-FR" sz="1200" kern="1200" dirty="0" err="1" smtClean="0">
                <a:solidFill>
                  <a:schemeClr val="tx1"/>
                </a:solidFill>
                <a:effectLst/>
                <a:latin typeface="+mn-lt"/>
                <a:ea typeface="+mn-ea"/>
                <a:cs typeface="+mn-cs"/>
              </a:rPr>
              <a:t>also</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particular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features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their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lifestyle</a:t>
            </a:r>
            <a:r>
              <a:rPr lang="fr-FR" sz="1200" kern="1200" dirty="0" smtClean="0">
                <a:solidFill>
                  <a:schemeClr val="tx1"/>
                </a:solidFill>
                <a:effectLst/>
                <a:latin typeface="+mn-lt"/>
                <a:ea typeface="+mn-ea"/>
                <a:cs typeface="+mn-cs"/>
              </a:rPr>
              <a:t>? </a:t>
            </a:r>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6</a:t>
            </a:fld>
            <a:endParaRPr lang="fr-BE"/>
          </a:p>
        </p:txBody>
      </p:sp>
    </p:spTree>
    <p:extLst>
      <p:ext uri="{BB962C8B-B14F-4D97-AF65-F5344CB8AC3E}">
        <p14:creationId xmlns:p14="http://schemas.microsoft.com/office/powerpoint/2010/main" val="2290828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err="1" smtClean="0">
                <a:solidFill>
                  <a:schemeClr val="tx1"/>
                </a:solidFill>
                <a:effectLst/>
                <a:latin typeface="+mn-lt"/>
                <a:ea typeface="+mn-ea"/>
                <a:cs typeface="+mn-cs"/>
              </a:rPr>
              <a:t>Even</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carrying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very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little</a:t>
            </a:r>
            <a:r>
              <a:rPr lang="fr-FR" sz="1200" kern="1200" dirty="0" smtClean="0">
                <a:solidFill>
                  <a:schemeClr val="tx1"/>
                </a:solidFill>
                <a:effectLst/>
                <a:latin typeface="+mn-lt"/>
                <a:ea typeface="+mn-ea"/>
                <a:cs typeface="+mn-cs"/>
              </a:rPr>
              <a:t> information (</a:t>
            </a:r>
            <a:r>
              <a:rPr lang="fr-FR" sz="1200" kern="1200" dirty="0" err="1" smtClean="0">
                <a:solidFill>
                  <a:schemeClr val="tx1"/>
                </a:solidFill>
                <a:effectLst/>
                <a:latin typeface="+mn-lt"/>
                <a:ea typeface="+mn-ea"/>
                <a:cs typeface="+mn-cs"/>
              </a:rPr>
              <a:t>anonymous</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individually</a:t>
            </a:r>
            <a:r>
              <a:rPr lang="fr-FR" sz="1200" kern="1200" dirty="0" smtClean="0">
                <a:solidFill>
                  <a:schemeClr val="tx1"/>
                </a:solidFill>
                <a:effectLst/>
                <a:latin typeface="+mn-lt"/>
                <a:ea typeface="+mn-ea"/>
                <a:cs typeface="+mn-cs"/>
              </a:rPr>
              <a:t>, are </a:t>
            </a:r>
            <a:r>
              <a:rPr lang="fr-FR" sz="1200" kern="1200" dirty="0" err="1" smtClean="0">
                <a:solidFill>
                  <a:schemeClr val="tx1"/>
                </a:solidFill>
                <a:effectLst/>
                <a:latin typeface="+mn-lt"/>
                <a:ea typeface="+mn-ea"/>
                <a:cs typeface="+mn-cs"/>
              </a:rPr>
              <a:t>absolutely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mundane</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meaningless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become</a:t>
            </a:r>
            <a:r>
              <a:rPr lang="fr-FR" sz="1200" kern="1200" dirty="0" smtClean="0">
                <a:solidFill>
                  <a:schemeClr val="tx1"/>
                </a:solidFill>
                <a:effectLst/>
                <a:latin typeface="+mn-lt"/>
                <a:ea typeface="+mn-ea"/>
                <a:cs typeface="+mn-cs"/>
              </a:rPr>
              <a:t> more </a:t>
            </a:r>
            <a:r>
              <a:rPr lang="fr-FR" sz="1200" kern="1200" dirty="0" err="1" smtClean="0">
                <a:solidFill>
                  <a:schemeClr val="tx1"/>
                </a:solidFill>
                <a:effectLst/>
                <a:latin typeface="+mn-lt"/>
                <a:ea typeface="+mn-ea"/>
                <a:cs typeface="+mn-cs"/>
              </a:rPr>
              <a:t>useful</a:t>
            </a:r>
            <a:r>
              <a:rPr lang="fr-FR" sz="1200" kern="1200" dirty="0" smtClean="0">
                <a:solidFill>
                  <a:schemeClr val="tx1"/>
                </a:solidFill>
                <a:effectLst/>
                <a:latin typeface="+mn-lt"/>
                <a:ea typeface="+mn-ea"/>
                <a:cs typeface="+mn-cs"/>
              </a:rPr>
              <a:t> the more </a:t>
            </a:r>
            <a:r>
              <a:rPr lang="fr-FR" sz="1200" kern="1200" dirty="0" err="1" smtClean="0">
                <a:solidFill>
                  <a:schemeClr val="tx1"/>
                </a:solidFill>
                <a:effectLst/>
                <a:latin typeface="+mn-lt"/>
                <a:ea typeface="+mn-ea"/>
                <a:cs typeface="+mn-cs"/>
              </a:rPr>
              <a:t>numerous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they</a:t>
            </a:r>
            <a:r>
              <a:rPr lang="fr-FR" sz="1200" kern="1200" dirty="0" smtClean="0">
                <a:solidFill>
                  <a:schemeClr val="tx1"/>
                </a:solidFill>
                <a:effectLst/>
                <a:latin typeface="+mn-lt"/>
                <a:ea typeface="+mn-ea"/>
                <a:cs typeface="+mn-cs"/>
              </a:rPr>
              <a:t> are. </a:t>
            </a:r>
          </a:p>
          <a:p>
            <a:pPr marL="0" marR="0" indent="0" algn="l" defTabSz="914400" rtl="0" eaLnBrk="1" fontAlgn="base" latinLnBrk="0" hangingPunct="1">
              <a:lnSpc>
                <a:spcPct val="100000"/>
              </a:lnSpc>
              <a:spcBef>
                <a:spcPct val="30000"/>
              </a:spcBef>
              <a:spcAft>
                <a:spcPct val="0"/>
              </a:spcAft>
              <a:buClrTx/>
              <a:buSzTx/>
              <a:buFontTx/>
              <a:buNone/>
              <a:tabLst/>
              <a:defRPr/>
            </a:pPr>
            <a:endParaRPr lang="fr-FR"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The </a:t>
            </a:r>
            <a:r>
              <a:rPr lang="fr-FR" sz="1200" kern="1200" dirty="0" err="1" smtClean="0">
                <a:solidFill>
                  <a:schemeClr val="tx1"/>
                </a:solidFill>
                <a:effectLst/>
                <a:latin typeface="+mn-lt"/>
                <a:ea typeface="+mn-ea"/>
                <a:cs typeface="+mn-cs"/>
              </a:rPr>
              <a:t>exponential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increase</a:t>
            </a:r>
            <a:r>
              <a:rPr lang="fr-FR" sz="1200" kern="1200" dirty="0" smtClean="0">
                <a:solidFill>
                  <a:schemeClr val="tx1"/>
                </a:solidFill>
                <a:effectLst/>
                <a:latin typeface="+mn-lt"/>
                <a:ea typeface="+mn-ea"/>
                <a:cs typeface="+mn-cs"/>
              </a:rPr>
              <a:t> in </a:t>
            </a:r>
            <a:r>
              <a:rPr lang="fr-FR" sz="1200" kern="1200" dirty="0" err="1" smtClean="0">
                <a:solidFill>
                  <a:schemeClr val="tx1"/>
                </a:solidFill>
                <a:effectLst/>
                <a:latin typeface="+mn-lt"/>
                <a:ea typeface="+mn-ea"/>
                <a:cs typeface="+mn-cs"/>
              </a:rPr>
              <a:t>Big</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 </a:t>
            </a:r>
            <a:r>
              <a:rPr lang="fr-FR" sz="1200" kern="1200" dirty="0" err="1" smtClean="0">
                <a:solidFill>
                  <a:schemeClr val="tx1"/>
                </a:solidFill>
                <a:effectLst/>
                <a:latin typeface="+mn-lt"/>
                <a:ea typeface="+mn-ea"/>
                <a:cs typeface="+mn-cs"/>
              </a:rPr>
              <a:t>result</a:t>
            </a:r>
            <a:r>
              <a:rPr lang="fr-FR" sz="1200" kern="1200" dirty="0" smtClean="0">
                <a:solidFill>
                  <a:schemeClr val="tx1"/>
                </a:solidFill>
                <a:effectLst/>
                <a:latin typeface="+mn-lt"/>
                <a:ea typeface="+mn-ea"/>
                <a:cs typeface="+mn-cs"/>
              </a:rPr>
              <a:t> of the </a:t>
            </a:r>
            <a:r>
              <a:rPr lang="fr-FR" sz="1200" kern="1200" dirty="0" err="1" smtClean="0">
                <a:solidFill>
                  <a:schemeClr val="tx1"/>
                </a:solidFill>
                <a:effectLst/>
                <a:latin typeface="+mn-lt"/>
                <a:ea typeface="+mn-ea"/>
                <a:cs typeface="+mn-cs"/>
              </a:rPr>
              <a:t>retention</a:t>
            </a:r>
            <a:r>
              <a:rPr lang="fr-FR" sz="1200" kern="1200" dirty="0" smtClean="0">
                <a:solidFill>
                  <a:schemeClr val="tx1"/>
                </a:solidFill>
                <a:effectLst/>
                <a:latin typeface="+mn-lt"/>
                <a:ea typeface="+mn-ea"/>
                <a:cs typeface="+mn-cs"/>
              </a:rPr>
              <a:t> by default not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directly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useful</a:t>
            </a:r>
            <a:r>
              <a:rPr lang="fr-FR" sz="1200" kern="1200" dirty="0" smtClean="0">
                <a:solidFill>
                  <a:schemeClr val="tx1"/>
                </a:solidFill>
                <a:effectLst/>
                <a:latin typeface="+mn-lt"/>
                <a:ea typeface="+mn-ea"/>
                <a:cs typeface="+mn-cs"/>
              </a:rPr>
              <a:t> data (the </a:t>
            </a:r>
            <a:r>
              <a:rPr lang="fr-FR" sz="1200" kern="1200" dirty="0" err="1" smtClean="0">
                <a:solidFill>
                  <a:schemeClr val="tx1"/>
                </a:solidFill>
                <a:effectLst/>
                <a:latin typeface="+mn-lt"/>
                <a:ea typeface="+mn-ea"/>
                <a:cs typeface="+mn-cs"/>
              </a:rPr>
              <a:t>usefulness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defined</a:t>
            </a:r>
            <a:r>
              <a:rPr lang="fr-FR" sz="1200" kern="1200" dirty="0" smtClean="0">
                <a:solidFill>
                  <a:schemeClr val="tx1"/>
                </a:solidFill>
                <a:effectLst/>
                <a:latin typeface="+mn-lt"/>
                <a:ea typeface="+mn-ea"/>
                <a:cs typeface="+mn-cs"/>
              </a:rPr>
              <a:t> by the </a:t>
            </a:r>
            <a:r>
              <a:rPr lang="fr-FR" sz="1200" kern="1200" dirty="0" err="1" smtClean="0">
                <a:solidFill>
                  <a:schemeClr val="tx1"/>
                </a:solidFill>
                <a:effectLst/>
                <a:latin typeface="+mn-lt"/>
                <a:ea typeface="+mn-ea"/>
                <a:cs typeface="+mn-cs"/>
              </a:rPr>
              <a:t>actual</a:t>
            </a:r>
            <a:r>
              <a:rPr lang="fr-FR" sz="1200" kern="1200" dirty="0" smtClean="0">
                <a:solidFill>
                  <a:schemeClr val="tx1"/>
                </a:solidFill>
                <a:effectLst/>
                <a:latin typeface="+mn-lt"/>
                <a:ea typeface="+mn-ea"/>
                <a:cs typeface="+mn-cs"/>
              </a:rPr>
              <a:t> use for a </a:t>
            </a:r>
            <a:r>
              <a:rPr lang="fr-FR" sz="1200" kern="1200" dirty="0" err="1" smtClean="0">
                <a:solidFill>
                  <a:schemeClr val="tx1"/>
                </a:solidFill>
                <a:effectLst/>
                <a:latin typeface="+mn-lt"/>
                <a:ea typeface="+mn-ea"/>
                <a:cs typeface="+mn-cs"/>
              </a:rPr>
              <a:t>given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purpose</a:t>
            </a:r>
            <a:r>
              <a:rPr lang="fr-FR" sz="1200" kern="1200" dirty="0" smtClean="0">
                <a:solidFill>
                  <a:schemeClr val="tx1"/>
                </a:solidFill>
                <a:effectLst/>
                <a:latin typeface="+mn-lt"/>
                <a:ea typeface="+mn-ea"/>
                <a:cs typeface="+mn-cs"/>
              </a:rPr>
              <a:t>), but </a:t>
            </a:r>
            <a:r>
              <a:rPr lang="fr-FR" sz="1200" kern="1200" dirty="0" err="1" smtClean="0">
                <a:solidFill>
                  <a:schemeClr val="tx1"/>
                </a:solidFill>
                <a:effectLst/>
                <a:latin typeface="+mn-lt"/>
                <a:ea typeface="+mn-ea"/>
                <a:cs typeface="+mn-cs"/>
              </a:rPr>
              <a:t>also</a:t>
            </a:r>
            <a:r>
              <a:rPr lang="fr-FR" sz="1200" kern="1200" dirty="0" smtClean="0">
                <a:solidFill>
                  <a:schemeClr val="tx1"/>
                </a:solidFill>
                <a:effectLst/>
                <a:latin typeface="+mn-lt"/>
                <a:ea typeface="+mn-ea"/>
                <a:cs typeface="+mn-cs"/>
              </a:rPr>
              <a:t> of the data </a:t>
            </a:r>
            <a:r>
              <a:rPr lang="fr-FR" sz="1200" kern="1200" dirty="0" err="1" smtClean="0">
                <a:solidFill>
                  <a:schemeClr val="tx1"/>
                </a:solidFill>
                <a:effectLst/>
                <a:latin typeface="+mn-lt"/>
                <a:ea typeface="+mn-ea"/>
                <a:cs typeface="+mn-cs"/>
              </a:rPr>
              <a:t>whose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usefulness</a:t>
            </a:r>
            <a:r>
              <a:rPr lang="fr-FR" sz="1200" kern="1200" dirty="0" smtClean="0">
                <a:solidFill>
                  <a:schemeClr val="tx1"/>
                </a:solidFill>
                <a:effectLst/>
                <a:latin typeface="+mn-lt"/>
                <a:ea typeface="+mn-ea"/>
                <a:cs typeface="+mn-cs"/>
              </a:rPr>
              <a:t> has </a:t>
            </a:r>
            <a:r>
              <a:rPr lang="fr-FR" sz="1200" kern="1200" dirty="0" err="1" smtClean="0">
                <a:solidFill>
                  <a:schemeClr val="tx1"/>
                </a:solidFill>
                <a:effectLst/>
                <a:latin typeface="+mn-lt"/>
                <a:ea typeface="+mn-ea"/>
                <a:cs typeface="+mn-cs"/>
              </a:rPr>
              <a:t>expired</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are no longer </a:t>
            </a:r>
            <a:r>
              <a:rPr lang="fr-FR" sz="1200" kern="1200" dirty="0" err="1" smtClean="0">
                <a:solidFill>
                  <a:schemeClr val="tx1"/>
                </a:solidFill>
                <a:effectLst/>
                <a:latin typeface="+mn-lt"/>
                <a:ea typeface="+mn-ea"/>
                <a:cs typeface="+mn-cs"/>
              </a:rPr>
              <a:t>necessary</a:t>
            </a:r>
            <a:r>
              <a:rPr lang="fr-FR" sz="1200" kern="1200" dirty="0" smtClean="0">
                <a:solidFill>
                  <a:schemeClr val="tx1"/>
                </a:solidFill>
                <a:effectLst/>
                <a:latin typeface="+mn-lt"/>
                <a:ea typeface="+mn-ea"/>
                <a:cs typeface="+mn-cs"/>
              </a:rPr>
              <a:t> for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purpose</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those</a:t>
            </a:r>
            <a:r>
              <a:rPr lang="fr-FR" sz="1200" kern="1200" dirty="0" smtClean="0">
                <a:solidFill>
                  <a:schemeClr val="tx1"/>
                </a:solidFill>
                <a:effectLst/>
                <a:latin typeface="+mn-lt"/>
                <a:ea typeface="+mn-ea"/>
                <a:cs typeface="+mn-cs"/>
              </a:rPr>
              <a:t> data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are </a:t>
            </a:r>
            <a:r>
              <a:rPr lang="fr-FR" sz="1200" kern="1200" dirty="0" err="1" smtClean="0">
                <a:solidFill>
                  <a:schemeClr val="tx1"/>
                </a:solidFill>
                <a:effectLst/>
                <a:latin typeface="+mn-lt"/>
                <a:ea typeface="+mn-ea"/>
                <a:cs typeface="+mn-cs"/>
              </a:rPr>
              <a:t>merely</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potential</a:t>
            </a:r>
            <a:r>
              <a:rPr lang="fr-FR" sz="1200" kern="1200" dirty="0" smtClean="0">
                <a:solidFill>
                  <a:schemeClr val="tx1"/>
                </a:solidFill>
                <a:effectLst/>
                <a:latin typeface="+mn-lt"/>
                <a:ea typeface="+mn-ea"/>
                <a:cs typeface="+mn-cs"/>
              </a:rPr>
              <a:t> utility. It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quantity</a:t>
            </a:r>
            <a:r>
              <a:rPr lang="fr-FR" sz="1200" kern="1200" dirty="0" smtClean="0">
                <a:solidFill>
                  <a:schemeClr val="tx1"/>
                </a:solidFill>
                <a:effectLst/>
                <a:latin typeface="+mn-lt"/>
                <a:ea typeface="+mn-ea"/>
                <a:cs typeface="+mn-cs"/>
              </a:rPr>
              <a:t> (or volume) </a:t>
            </a:r>
            <a:r>
              <a:rPr lang="fr-FR" sz="1200" kern="1200" dirty="0" err="1" smtClean="0">
                <a:solidFill>
                  <a:schemeClr val="tx1"/>
                </a:solidFill>
                <a:effectLst/>
                <a:latin typeface="+mn-lt"/>
                <a:ea typeface="+mn-ea"/>
                <a:cs typeface="+mn-cs"/>
              </a:rPr>
              <a:t>much</a:t>
            </a:r>
            <a:r>
              <a:rPr lang="fr-FR" sz="1200" kern="1200" dirty="0" smtClean="0">
                <a:solidFill>
                  <a:schemeClr val="tx1"/>
                </a:solidFill>
                <a:effectLst/>
                <a:latin typeface="+mn-lt"/>
                <a:ea typeface="+mn-ea"/>
                <a:cs typeface="+mn-cs"/>
              </a:rPr>
              <a:t> more </a:t>
            </a:r>
            <a:r>
              <a:rPr lang="fr-FR" sz="1200" kern="1200" dirty="0" err="1" smtClean="0">
                <a:solidFill>
                  <a:schemeClr val="tx1"/>
                </a:solidFill>
                <a:effectLst/>
                <a:latin typeface="+mn-lt"/>
                <a:ea typeface="+mn-ea"/>
                <a:cs typeface="+mn-cs"/>
              </a:rPr>
              <a:t>than</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quality</a:t>
            </a:r>
            <a:r>
              <a:rPr lang="fr-FR" sz="1200" kern="1200" dirty="0" smtClean="0">
                <a:solidFill>
                  <a:schemeClr val="tx1"/>
                </a:solidFill>
                <a:effectLst/>
                <a:latin typeface="+mn-lt"/>
                <a:ea typeface="+mn-ea"/>
                <a:cs typeface="+mn-cs"/>
              </a:rPr>
              <a:t> of data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can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give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rise</a:t>
            </a:r>
            <a:r>
              <a:rPr lang="fr-FR" sz="1200" kern="1200" dirty="0" smtClean="0">
                <a:solidFill>
                  <a:schemeClr val="tx1"/>
                </a:solidFill>
                <a:effectLst/>
                <a:latin typeface="+mn-lt"/>
                <a:ea typeface="+mn-ea"/>
                <a:cs typeface="+mn-cs"/>
              </a:rPr>
              <a:t> to an </a:t>
            </a:r>
            <a:r>
              <a:rPr lang="fr-FR" sz="1200" kern="1200" dirty="0" err="1" smtClean="0">
                <a:solidFill>
                  <a:schemeClr val="tx1"/>
                </a:solidFill>
                <a:effectLst/>
                <a:latin typeface="+mn-lt"/>
                <a:ea typeface="+mn-ea"/>
                <a:cs typeface="+mn-cs"/>
              </a:rPr>
              <a:t>unexpected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usefulness</a:t>
            </a:r>
            <a:r>
              <a:rPr lang="fr-FR" sz="1200" kern="1200" dirty="0" smtClean="0">
                <a:solidFill>
                  <a:schemeClr val="tx1"/>
                </a:solidFill>
                <a:effectLst/>
                <a:latin typeface="+mn-lt"/>
                <a:ea typeface="+mn-ea"/>
                <a:cs typeface="+mn-cs"/>
              </a:rPr>
              <a:t> of all sorts of data, </a:t>
            </a:r>
            <a:r>
              <a:rPr lang="fr-FR" sz="1200" kern="1200" dirty="0" err="1" smtClean="0">
                <a:solidFill>
                  <a:schemeClr val="tx1"/>
                </a:solidFill>
                <a:effectLst/>
                <a:latin typeface="+mn-lt"/>
                <a:ea typeface="+mn-ea"/>
                <a:cs typeface="+mn-cs"/>
              </a:rPr>
              <a:t>including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those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on the face of </a:t>
            </a:r>
            <a:r>
              <a:rPr lang="fr-FR" sz="1200" kern="1200" dirty="0" err="1" smtClean="0">
                <a:solidFill>
                  <a:schemeClr val="tx1"/>
                </a:solidFill>
                <a:effectLst/>
                <a:latin typeface="+mn-lt"/>
                <a:ea typeface="+mn-ea"/>
                <a:cs typeface="+mn-cs"/>
              </a:rPr>
              <a:t>it</a:t>
            </a:r>
            <a:r>
              <a:rPr lang="fr-FR" sz="1200" kern="1200" dirty="0" smtClean="0">
                <a:solidFill>
                  <a:schemeClr val="tx1"/>
                </a:solidFill>
                <a:effectLst/>
                <a:latin typeface="+mn-lt"/>
                <a:ea typeface="+mn-ea"/>
                <a:cs typeface="+mn-cs"/>
              </a:rPr>
              <a:t> are the least </a:t>
            </a:r>
            <a:r>
              <a:rPr lang="fr-FR" sz="1200" kern="1200" dirty="0" err="1" smtClean="0">
                <a:solidFill>
                  <a:schemeClr val="tx1"/>
                </a:solidFill>
                <a:effectLst/>
                <a:latin typeface="+mn-lt"/>
                <a:ea typeface="+mn-ea"/>
                <a:cs typeface="+mn-cs"/>
              </a:rPr>
              <a:t>meaningful</a:t>
            </a:r>
            <a:r>
              <a:rPr lang="fr-FR" sz="1200" kern="1200" dirty="0" smtClean="0">
                <a:solidFill>
                  <a:schemeClr val="tx1"/>
                </a:solidFill>
                <a:effectLst/>
                <a:latin typeface="+mn-lt"/>
                <a:ea typeface="+mn-ea"/>
                <a:cs typeface="+mn-cs"/>
              </a:rPr>
              <a:t>, operating as pure </a:t>
            </a:r>
            <a:r>
              <a:rPr lang="fr-FR" sz="1200" kern="1200" dirty="0" err="1" smtClean="0">
                <a:solidFill>
                  <a:schemeClr val="tx1"/>
                </a:solidFill>
                <a:effectLst/>
                <a:latin typeface="+mn-lt"/>
                <a:ea typeface="+mn-ea"/>
                <a:cs typeface="+mn-cs"/>
              </a:rPr>
              <a:t>signals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individually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carrying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very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little</a:t>
            </a:r>
            <a:r>
              <a:rPr lang="fr-FR" sz="1200" kern="1200" dirty="0" smtClean="0">
                <a:solidFill>
                  <a:schemeClr val="tx1"/>
                </a:solidFill>
                <a:effectLst/>
                <a:latin typeface="+mn-lt"/>
                <a:ea typeface="+mn-ea"/>
                <a:cs typeface="+mn-cs"/>
              </a:rPr>
              <a:t> information (</a:t>
            </a:r>
            <a:r>
              <a:rPr lang="fr-FR" sz="1200" kern="1200" dirty="0" err="1" smtClean="0">
                <a:solidFill>
                  <a:schemeClr val="tx1"/>
                </a:solidFill>
                <a:effectLst/>
                <a:latin typeface="+mn-lt"/>
                <a:ea typeface="+mn-ea"/>
                <a:cs typeface="+mn-cs"/>
              </a:rPr>
              <a:t>referred</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occasionally</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weak</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signals</a:t>
            </a:r>
            <a:r>
              <a:rPr lang="fr-FR" sz="1200" kern="1200" dirty="0" smtClean="0">
                <a:solidFill>
                  <a:schemeClr val="tx1"/>
                </a:solidFill>
                <a:effectLst/>
                <a:latin typeface="+mn-lt"/>
                <a:ea typeface="+mn-ea"/>
                <a:cs typeface="+mn-cs"/>
              </a:rPr>
              <a:t>”) or </a:t>
            </a:r>
            <a:r>
              <a:rPr lang="fr-FR" sz="1200" kern="1200" dirty="0" err="1" smtClean="0">
                <a:solidFill>
                  <a:schemeClr val="tx1"/>
                </a:solidFill>
                <a:effectLst/>
                <a:latin typeface="+mn-lt"/>
                <a:ea typeface="+mn-ea"/>
                <a:cs typeface="+mn-cs"/>
              </a:rPr>
              <a:t>indeed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meaningless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derived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from</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connected</a:t>
            </a:r>
            <a:r>
              <a:rPr lang="fr-FR" sz="1200" kern="1200" dirty="0" smtClean="0">
                <a:solidFill>
                  <a:schemeClr val="tx1"/>
                </a:solidFill>
                <a:effectLst/>
                <a:latin typeface="+mn-lt"/>
                <a:ea typeface="+mn-ea"/>
                <a:cs typeface="+mn-cs"/>
              </a:rPr>
              <a:t> world. </a:t>
            </a: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This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gives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rise</a:t>
            </a:r>
            <a:r>
              <a:rPr lang="fr-FR" sz="1200" kern="1200" baseline="0" dirty="0" smtClean="0">
                <a:solidFill>
                  <a:schemeClr val="tx1"/>
                </a:solidFill>
                <a:effectLst/>
                <a:latin typeface="+mn-lt"/>
                <a:ea typeface="+mn-ea"/>
                <a:cs typeface="+mn-cs"/>
              </a:rPr>
              <a:t> to the </a:t>
            </a:r>
            <a:r>
              <a:rPr lang="fr-FR" sz="1200" kern="1200" baseline="0" dirty="0" err="1" smtClean="0">
                <a:solidFill>
                  <a:schemeClr val="tx1"/>
                </a:solidFill>
                <a:effectLst/>
                <a:latin typeface="+mn-lt"/>
                <a:ea typeface="+mn-ea"/>
                <a:cs typeface="+mn-cs"/>
              </a:rPr>
              <a:t>privacy-interdependency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paradox</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individual</a:t>
            </a:r>
            <a:r>
              <a:rPr lang="fr-FR" sz="1200" kern="1200" dirty="0" smtClean="0">
                <a:solidFill>
                  <a:schemeClr val="tx1"/>
                </a:solidFill>
                <a:effectLst/>
                <a:latin typeface="+mn-lt"/>
                <a:ea typeface="+mn-ea"/>
                <a:cs typeface="+mn-cs"/>
              </a:rPr>
              <a:t>,</a:t>
            </a:r>
            <a:r>
              <a:rPr lang="fr-FR" sz="1200" kern="1200" baseline="0" dirty="0" smtClean="0">
                <a:solidFill>
                  <a:schemeClr val="tx1"/>
                </a:solidFill>
                <a:effectLst/>
                <a:latin typeface="+mn-lt"/>
                <a:ea typeface="+mn-ea"/>
                <a:cs typeface="+mn-cs"/>
              </a:rPr>
              <a:t> as </a:t>
            </a:r>
            <a:r>
              <a:rPr lang="fr-FR" sz="1200" kern="1200" baseline="0" dirty="0" err="1" smtClean="0">
                <a:solidFill>
                  <a:schemeClr val="tx1"/>
                </a:solidFill>
                <a:effectLst/>
                <a:latin typeface="+mn-lt"/>
                <a:ea typeface="+mn-ea"/>
                <a:cs typeface="+mn-cs"/>
              </a:rPr>
              <a:t>such</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is</a:t>
            </a:r>
            <a:r>
              <a:rPr lang="fr-FR" sz="1200" kern="1200" baseline="0" dirty="0" smtClean="0">
                <a:solidFill>
                  <a:schemeClr val="tx1"/>
                </a:solidFill>
                <a:effectLst/>
                <a:latin typeface="+mn-lt"/>
                <a:ea typeface="+mn-ea"/>
                <a:cs typeface="+mn-cs"/>
              </a:rPr>
              <a:t> not the relevant unit </a:t>
            </a:r>
            <a:r>
              <a:rPr lang="fr-FR" sz="1200" kern="1200" baseline="0" dirty="0" err="1" smtClean="0">
                <a:solidFill>
                  <a:schemeClr val="tx1"/>
                </a:solidFill>
                <a:effectLst/>
                <a:latin typeface="+mn-lt"/>
                <a:ea typeface="+mn-ea"/>
                <a:cs typeface="+mn-cs"/>
              </a:rPr>
              <a:t>anymore</a:t>
            </a:r>
            <a:r>
              <a:rPr lang="fr-FR" sz="1200" kern="1200" baseline="0" dirty="0" smtClean="0">
                <a:solidFill>
                  <a:schemeClr val="tx1"/>
                </a:solidFill>
                <a:effectLst/>
                <a:latin typeface="+mn-lt"/>
                <a:ea typeface="+mn-ea"/>
                <a:cs typeface="+mn-cs"/>
              </a:rPr>
              <a:t>. He </a:t>
            </a:r>
            <a:r>
              <a:rPr lang="fr-FR" sz="1200" kern="1200" baseline="0" dirty="0" err="1" smtClean="0">
                <a:solidFill>
                  <a:schemeClr val="tx1"/>
                </a:solidFill>
                <a:effectLst/>
                <a:latin typeface="+mn-lt"/>
                <a:ea typeface="+mn-ea"/>
                <a:cs typeface="+mn-cs"/>
              </a:rPr>
              <a:t>is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replaced</a:t>
            </a:r>
            <a:r>
              <a:rPr lang="fr-FR" sz="1200" kern="1200" baseline="0" dirty="0" smtClean="0">
                <a:solidFill>
                  <a:schemeClr val="tx1"/>
                </a:solidFill>
                <a:effectLst/>
                <a:latin typeface="+mn-lt"/>
                <a:ea typeface="+mn-ea"/>
                <a:cs typeface="+mn-cs"/>
              </a:rPr>
              <a:t> by a </a:t>
            </a:r>
            <a:r>
              <a:rPr lang="fr-FR" sz="1200" kern="1200" baseline="0" dirty="0" err="1" smtClean="0">
                <a:solidFill>
                  <a:schemeClr val="tx1"/>
                </a:solidFill>
                <a:effectLst/>
                <a:latin typeface="+mn-lt"/>
                <a:ea typeface="+mn-ea"/>
                <a:cs typeface="+mn-cs"/>
              </a:rPr>
              <a:t>huge</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impersonal</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statistical</a:t>
            </a:r>
            <a:r>
              <a:rPr lang="fr-FR" sz="1200" kern="1200" baseline="0" dirty="0" smtClean="0">
                <a:solidFill>
                  <a:schemeClr val="tx1"/>
                </a:solidFill>
                <a:effectLst/>
                <a:latin typeface="+mn-lt"/>
                <a:ea typeface="+mn-ea"/>
                <a:cs typeface="+mn-cs"/>
              </a:rPr>
              <a:t> body </a:t>
            </a:r>
            <a:r>
              <a:rPr lang="fr-FR" sz="1200" kern="1200" baseline="0" dirty="0" err="1" smtClean="0">
                <a:solidFill>
                  <a:schemeClr val="tx1"/>
                </a:solidFill>
                <a:effectLst/>
                <a:latin typeface="+mn-lt"/>
                <a:ea typeface="+mn-ea"/>
                <a:cs typeface="+mn-cs"/>
              </a:rPr>
              <a:t>where</a:t>
            </a:r>
            <a:r>
              <a:rPr lang="fr-FR" sz="1200" kern="1200" baseline="0" dirty="0" smtClean="0">
                <a:solidFill>
                  <a:schemeClr val="tx1"/>
                </a:solidFill>
                <a:effectLst/>
                <a:latin typeface="+mn-lt"/>
                <a:ea typeface="+mn-ea"/>
                <a:cs typeface="+mn-cs"/>
              </a:rPr>
              <a:t> the </a:t>
            </a:r>
            <a:r>
              <a:rPr lang="fr-FR" sz="1200" kern="1200" baseline="0" dirty="0" err="1" smtClean="0">
                <a:solidFill>
                  <a:schemeClr val="tx1"/>
                </a:solidFill>
                <a:effectLst/>
                <a:latin typeface="+mn-lt"/>
                <a:ea typeface="+mn-ea"/>
                <a:cs typeface="+mn-cs"/>
              </a:rPr>
              <a:t>algorithmic</a:t>
            </a:r>
            <a:r>
              <a:rPr lang="fr-FR" sz="1200" kern="1200" baseline="0" dirty="0" smtClean="0">
                <a:solidFill>
                  <a:schemeClr val="tx1"/>
                </a:solidFill>
                <a:effectLst/>
                <a:latin typeface="+mn-lt"/>
                <a:ea typeface="+mn-ea"/>
                <a:cs typeface="+mn-cs"/>
              </a:rPr>
              <a:t> gaze </a:t>
            </a:r>
            <a:r>
              <a:rPr lang="fr-FR" sz="1200" kern="1200" baseline="0" dirty="0" err="1" smtClean="0">
                <a:solidFill>
                  <a:schemeClr val="tx1"/>
                </a:solidFill>
                <a:effectLst/>
                <a:latin typeface="+mn-lt"/>
                <a:ea typeface="+mn-ea"/>
                <a:cs typeface="+mn-cs"/>
              </a:rPr>
              <a:t>detects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predictive</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correlations</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that</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is</a:t>
            </a:r>
            <a:r>
              <a:rPr lang="fr-FR" sz="1200" kern="1200" baseline="0" dirty="0" smtClean="0">
                <a:solidFill>
                  <a:schemeClr val="tx1"/>
                </a:solidFill>
                <a:effectLst/>
                <a:latin typeface="+mn-lt"/>
                <a:ea typeface="+mn-ea"/>
                <a:cs typeface="+mn-cs"/>
              </a:rPr>
              <a:t>, open new « </a:t>
            </a:r>
            <a:r>
              <a:rPr lang="fr-FR" sz="1200" kern="1200" baseline="0" dirty="0" err="1" smtClean="0">
                <a:solidFill>
                  <a:schemeClr val="tx1"/>
                </a:solidFill>
                <a:effectLst/>
                <a:latin typeface="+mn-lt"/>
                <a:ea typeface="+mn-ea"/>
                <a:cs typeface="+mn-cs"/>
              </a:rPr>
              <a:t>speculative</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space</a:t>
            </a:r>
            <a:r>
              <a:rPr lang="fr-FR" sz="1200" kern="1200" baseline="0" dirty="0" smtClean="0">
                <a:solidFill>
                  <a:schemeClr val="tx1"/>
                </a:solidFill>
                <a:effectLst/>
                <a:latin typeface="+mn-lt"/>
                <a:ea typeface="+mn-ea"/>
                <a:cs typeface="+mn-cs"/>
              </a:rPr>
              <a:t> » (</a:t>
            </a:r>
            <a:r>
              <a:rPr lang="fr-FR" sz="1200" kern="1200" baseline="0" dirty="0" err="1" smtClean="0">
                <a:solidFill>
                  <a:schemeClr val="tx1"/>
                </a:solidFill>
                <a:effectLst/>
                <a:latin typeface="+mn-lt"/>
                <a:ea typeface="+mn-ea"/>
                <a:cs typeface="+mn-cs"/>
              </a:rPr>
              <a:t>risk</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propensity</a:t>
            </a:r>
            <a:r>
              <a:rPr lang="fr-FR" sz="1200" kern="1200" baseline="0" dirty="0" smtClean="0">
                <a:solidFill>
                  <a:schemeClr val="tx1"/>
                </a:solidFill>
                <a:effectLst/>
                <a:latin typeface="+mn-lt"/>
                <a:ea typeface="+mn-ea"/>
                <a:cs typeface="+mn-cs"/>
              </a:rPr>
              <a:t>, </a:t>
            </a:r>
            <a:r>
              <a:rPr lang="fr-FR" sz="1200" kern="1200" baseline="0" dirty="0" err="1" smtClean="0">
                <a:solidFill>
                  <a:schemeClr val="tx1"/>
                </a:solidFill>
                <a:effectLst/>
                <a:latin typeface="+mn-lt"/>
                <a:ea typeface="+mn-ea"/>
                <a:cs typeface="+mn-cs"/>
              </a:rPr>
              <a:t>is</a:t>
            </a:r>
            <a:r>
              <a:rPr lang="fr-FR" sz="1200" kern="1200" baseline="0" dirty="0" smtClean="0">
                <a:solidFill>
                  <a:schemeClr val="tx1"/>
                </a:solidFill>
                <a:effectLst/>
                <a:latin typeface="+mn-lt"/>
                <a:ea typeface="+mn-ea"/>
                <a:cs typeface="+mn-cs"/>
              </a:rPr>
              <a:t> no-one</a:t>
            </a:r>
            <a:r>
              <a:rPr lang="mr-IN" sz="1200" kern="1200" baseline="0" dirty="0" smtClean="0">
                <a:solidFill>
                  <a:schemeClr val="tx1"/>
                </a:solidFill>
                <a:effectLst/>
                <a:latin typeface="+mn-lt"/>
                <a:ea typeface="+mn-ea"/>
                <a:cs typeface="+mn-cs"/>
              </a:rPr>
              <a:t>…</a:t>
            </a:r>
            <a:r>
              <a:rPr lang="nl-BE" sz="1200" kern="1200" baseline="0" dirty="0" smtClean="0">
                <a:solidFill>
                  <a:schemeClr val="tx1"/>
                </a:solidFill>
                <a:effectLst/>
                <a:latin typeface="+mn-lt"/>
                <a:ea typeface="+mn-ea"/>
                <a:cs typeface="+mn-cs"/>
              </a:rPr>
              <a:t>therefore, it is hardly falsifiable</a:t>
            </a:r>
            <a:r>
              <a:rPr lang="mr-IN" sz="1200" kern="1200" baseline="0" dirty="0" smtClean="0">
                <a:solidFill>
                  <a:schemeClr val="tx1"/>
                </a:solidFill>
                <a:effectLst/>
                <a:latin typeface="+mn-lt"/>
                <a:ea typeface="+mn-ea"/>
                <a:cs typeface="+mn-cs"/>
              </a:rPr>
              <a:t>…</a:t>
            </a:r>
            <a:r>
              <a:rPr lang="nl-BE" sz="1200" kern="1200" baseline="0" dirty="0" smtClean="0">
                <a:solidFill>
                  <a:schemeClr val="tx1"/>
                </a:solidFill>
                <a:effectLst/>
                <a:latin typeface="+mn-lt"/>
                <a:ea typeface="+mn-ea"/>
                <a:cs typeface="+mn-cs"/>
              </a:rPr>
              <a:t>eg. Franck Pasquale, if data broker puts me under a profile of diabetic-concerned household, this is not allegation of a fact that I can contest counterfactually, but a mere inference, an inference which, given the black-boxing of processing, resembles an unjustified belief). </a:t>
            </a:r>
          </a:p>
          <a:p>
            <a:pPr marL="0" marR="0" indent="0" algn="l" defTabSz="914400" rtl="0" eaLnBrk="1" fontAlgn="base" latinLnBrk="0" hangingPunct="1">
              <a:lnSpc>
                <a:spcPct val="100000"/>
              </a:lnSpc>
              <a:spcBef>
                <a:spcPct val="30000"/>
              </a:spcBef>
              <a:spcAft>
                <a:spcPct val="0"/>
              </a:spcAft>
              <a:buClrTx/>
              <a:buSzTx/>
              <a:buFontTx/>
              <a:buNone/>
              <a:tabLst/>
              <a:defRPr/>
            </a:pPr>
            <a:endParaRPr lang="nl-BE" sz="120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nl-BE" sz="1200" kern="1200" dirty="0" smtClean="0">
                <a:solidFill>
                  <a:schemeClr val="tx1"/>
                </a:solidFill>
                <a:effectLst/>
                <a:latin typeface="+mn-lt"/>
                <a:ea typeface="+mn-ea"/>
                <a:cs typeface="+mn-cs"/>
              </a:rPr>
              <a:t>The types of power at play in the age of Big Data are perhaps exercised far less through personal data processing and identifying individuals than through algorithmic forms of constantly evolving, impersonal categorisations of risks and opportunities, in other words of the way people live (attitudes, movements, etc.). A profile is not, in reality, about any one person. No-one fits it exactly and no profile pertains to a single identified or identifiable individual. Being profiled in this or that way, however, affects the opportunities that are available to us and consequently the realm of possibilities that defines us: not only what we have already done or are doing, but also what we could have done or could do in the future.64 As demonstrated above, moreover, with the advent of Big Data, the value of any given piece of data is essentially relational in nature, rather than intrinsic: it is the (cor)relations between data that makes them valuable and useful, and perhaps also sensitive, to a greater or lesser degree. </a:t>
            </a:r>
            <a:endParaRPr lang="nl-BE"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7</a:t>
            </a:fld>
            <a:endParaRPr lang="fr-BE"/>
          </a:p>
        </p:txBody>
      </p:sp>
    </p:spTree>
    <p:extLst>
      <p:ext uri="{BB962C8B-B14F-4D97-AF65-F5344CB8AC3E}">
        <p14:creationId xmlns:p14="http://schemas.microsoft.com/office/powerpoint/2010/main" val="580050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smtClean="0">
                <a:solidFill>
                  <a:schemeClr val="tx1"/>
                </a:solidFill>
                <a:effectLst/>
                <a:latin typeface="+mn-lt"/>
                <a:ea typeface="+mn-ea"/>
                <a:cs typeface="+mn-cs"/>
              </a:rPr>
              <a:t>How </a:t>
            </a:r>
            <a:r>
              <a:rPr lang="fr-FR" sz="1200" kern="1200" dirty="0" err="1" smtClean="0">
                <a:solidFill>
                  <a:schemeClr val="tx1"/>
                </a:solidFill>
                <a:effectLst/>
                <a:latin typeface="+mn-lt"/>
                <a:ea typeface="+mn-ea"/>
                <a:cs typeface="+mn-cs"/>
              </a:rPr>
              <a:t>can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ensure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individuals</a:t>
            </a:r>
            <a:r>
              <a:rPr lang="fr-FR" sz="1200" kern="1200" dirty="0" smtClean="0">
                <a:solidFill>
                  <a:schemeClr val="tx1"/>
                </a:solidFill>
                <a:effectLst/>
                <a:latin typeface="+mn-lt"/>
                <a:ea typeface="+mn-ea"/>
                <a:cs typeface="+mn-cs"/>
              </a:rPr>
              <a:t> are not </a:t>
            </a:r>
            <a:r>
              <a:rPr lang="fr-FR" sz="1200" kern="1200" dirty="0" err="1" smtClean="0">
                <a:solidFill>
                  <a:schemeClr val="tx1"/>
                </a:solidFill>
                <a:effectLst/>
                <a:latin typeface="+mn-lt"/>
                <a:ea typeface="+mn-ea"/>
                <a:cs typeface="+mn-cs"/>
              </a:rPr>
              <a:t>viewed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temporary</a:t>
            </a:r>
            <a:r>
              <a:rPr lang="fr-FR" sz="1200" kern="1200" dirty="0" smtClean="0">
                <a:solidFill>
                  <a:schemeClr val="tx1"/>
                </a:solidFill>
                <a:effectLst/>
                <a:latin typeface="+mn-lt"/>
                <a:ea typeface="+mn-ea"/>
                <a:cs typeface="+mn-cs"/>
              </a:rPr>
              <a:t> digital data </a:t>
            </a:r>
            <a:r>
              <a:rPr lang="fr-FR" sz="1200" kern="1200" dirty="0" err="1" smtClean="0">
                <a:solidFill>
                  <a:schemeClr val="tx1"/>
                </a:solidFill>
                <a:effectLst/>
                <a:latin typeface="+mn-lt"/>
                <a:ea typeface="+mn-ea"/>
                <a:cs typeface="+mn-cs"/>
              </a:rPr>
              <a:t>aggregates</a:t>
            </a:r>
            <a:r>
              <a:rPr lang="fr-FR" sz="1200" kern="1200" dirty="0" smtClean="0">
                <a:solidFill>
                  <a:schemeClr val="tx1"/>
                </a:solidFill>
                <a:effectLst/>
                <a:latin typeface="+mn-lt"/>
                <a:ea typeface="+mn-ea"/>
                <a:cs typeface="+mn-cs"/>
              </a:rPr>
              <a:t> exploitable en masse on an </a:t>
            </a:r>
            <a:r>
              <a:rPr lang="fr-FR" sz="1200" kern="1200" dirty="0" err="1" smtClean="0">
                <a:solidFill>
                  <a:schemeClr val="tx1"/>
                </a:solidFill>
                <a:effectLst/>
                <a:latin typeface="+mn-lt"/>
                <a:ea typeface="+mn-ea"/>
                <a:cs typeface="+mn-cs"/>
              </a:rPr>
              <a:t>industrial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scale</a:t>
            </a:r>
            <a:r>
              <a:rPr lang="fr-FR" sz="1200" kern="1200" dirty="0" smtClean="0">
                <a:solidFill>
                  <a:schemeClr val="tx1"/>
                </a:solidFill>
                <a:effectLst/>
                <a:latin typeface="+mn-lt"/>
                <a:ea typeface="+mn-ea"/>
                <a:cs typeface="+mn-cs"/>
              </a:rPr>
              <a:t> but as </a:t>
            </a:r>
            <a:r>
              <a:rPr lang="fr-FR" sz="1200" kern="1200" dirty="0" err="1" smtClean="0">
                <a:solidFill>
                  <a:schemeClr val="tx1"/>
                </a:solidFill>
                <a:effectLst/>
                <a:latin typeface="+mn-lt"/>
                <a:ea typeface="+mn-ea"/>
                <a:cs typeface="+mn-cs"/>
              </a:rPr>
              <a:t>subjects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law</a:t>
            </a:r>
            <a:r>
              <a:rPr lang="fr-FR" sz="1200" kern="1200" dirty="0" smtClean="0">
                <a:solidFill>
                  <a:schemeClr val="tx1"/>
                </a:solidFill>
                <a:effectLst/>
                <a:latin typeface="+mn-lt"/>
                <a:ea typeface="+mn-ea"/>
                <a:cs typeface="+mn-cs"/>
              </a:rPr>
              <a:t> in </a:t>
            </a:r>
            <a:r>
              <a:rPr lang="fr-FR" sz="1200" kern="1200" dirty="0" err="1" smtClean="0">
                <a:solidFill>
                  <a:schemeClr val="tx1"/>
                </a:solidFill>
                <a:effectLst/>
                <a:latin typeface="+mn-lt"/>
                <a:ea typeface="+mn-ea"/>
                <a:cs typeface="+mn-cs"/>
              </a:rPr>
              <a:t>their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own</a:t>
            </a:r>
            <a:r>
              <a:rPr lang="fr-FR" sz="1200" kern="1200" dirty="0" smtClean="0">
                <a:solidFill>
                  <a:schemeClr val="tx1"/>
                </a:solidFill>
                <a:effectLst/>
                <a:latin typeface="+mn-lt"/>
                <a:ea typeface="+mn-ea"/>
                <a:cs typeface="+mn-cs"/>
              </a:rPr>
              <a:t> right. </a:t>
            </a:r>
          </a:p>
          <a:p>
            <a:pPr marL="0" marR="0" indent="0" algn="l" defTabSz="914400" rtl="0" eaLnBrk="1" fontAlgn="base" latinLnBrk="0" hangingPunct="1">
              <a:lnSpc>
                <a:spcPct val="100000"/>
              </a:lnSpc>
              <a:spcBef>
                <a:spcPct val="30000"/>
              </a:spcBef>
              <a:spcAft>
                <a:spcPct val="0"/>
              </a:spcAft>
              <a:buClrTx/>
              <a:buSzTx/>
              <a:buFontTx/>
              <a:buNone/>
              <a:tabLst/>
              <a:defRPr/>
            </a:pPr>
            <a:endParaRPr lang="fr-FR" sz="1200" kern="120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fr-FR" sz="1200" kern="1200" dirty="0" err="1" smtClean="0">
                <a:solidFill>
                  <a:schemeClr val="tx1"/>
                </a:solidFill>
                <a:effectLst/>
                <a:latin typeface="+mn-lt"/>
                <a:ea typeface="+mn-ea"/>
                <a:cs typeface="+mn-cs"/>
              </a:rPr>
              <a:t>Individuals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fragmented</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they</a:t>
            </a:r>
            <a:r>
              <a:rPr lang="fr-FR" sz="1200" kern="1200" dirty="0" smtClean="0">
                <a:solidFill>
                  <a:schemeClr val="tx1"/>
                </a:solidFill>
                <a:effectLst/>
                <a:latin typeface="+mn-lt"/>
                <a:ea typeface="+mn-ea"/>
                <a:cs typeface="+mn-cs"/>
              </a:rPr>
              <a:t> are in the </a:t>
            </a:r>
            <a:r>
              <a:rPr lang="fr-FR" sz="1200" kern="1200" dirty="0" err="1" smtClean="0">
                <a:solidFill>
                  <a:schemeClr val="tx1"/>
                </a:solidFill>
                <a:effectLst/>
                <a:latin typeface="+mn-lt"/>
                <a:ea typeface="+mn-ea"/>
                <a:cs typeface="+mn-cs"/>
              </a:rPr>
              <a:t>form</a:t>
            </a:r>
            <a:r>
              <a:rPr lang="fr-FR" sz="1200" kern="1200" dirty="0" smtClean="0">
                <a:solidFill>
                  <a:schemeClr val="tx1"/>
                </a:solidFill>
                <a:effectLst/>
                <a:latin typeface="+mn-lt"/>
                <a:ea typeface="+mn-ea"/>
                <a:cs typeface="+mn-cs"/>
              </a:rPr>
              <a:t> of a </a:t>
            </a:r>
            <a:r>
              <a:rPr lang="fr-FR" sz="1200" kern="1200" dirty="0" err="1" smtClean="0">
                <a:solidFill>
                  <a:schemeClr val="tx1"/>
                </a:solidFill>
                <a:effectLst/>
                <a:latin typeface="+mn-lt"/>
                <a:ea typeface="+mn-ea"/>
                <a:cs typeface="+mn-cs"/>
              </a:rPr>
              <a:t>myriad</a:t>
            </a:r>
            <a:r>
              <a:rPr lang="fr-FR" sz="1200" kern="1200" dirty="0" smtClean="0">
                <a:solidFill>
                  <a:schemeClr val="tx1"/>
                </a:solidFill>
                <a:effectLst/>
                <a:latin typeface="+mn-lt"/>
                <a:ea typeface="+mn-ea"/>
                <a:cs typeface="+mn-cs"/>
              </a:rPr>
              <a:t> of data </a:t>
            </a:r>
            <a:r>
              <a:rPr lang="fr-FR" sz="1200" kern="1200" dirty="0" err="1" smtClean="0">
                <a:solidFill>
                  <a:schemeClr val="tx1"/>
                </a:solidFill>
                <a:effectLst/>
                <a:latin typeface="+mn-lt"/>
                <a:ea typeface="+mn-ea"/>
                <a:cs typeface="+mn-cs"/>
              </a:rPr>
              <a:t>relating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them</a:t>
            </a:r>
            <a:r>
              <a:rPr lang="fr-FR" sz="1200" kern="1200" dirty="0" smtClean="0">
                <a:solidFill>
                  <a:schemeClr val="tx1"/>
                </a:solidFill>
                <a:effectLst/>
                <a:latin typeface="+mn-lt"/>
                <a:ea typeface="+mn-ea"/>
                <a:cs typeface="+mn-cs"/>
              </a:rPr>
              <a:t> to a multitude of profiles (</a:t>
            </a:r>
            <a:r>
              <a:rPr lang="fr-FR" sz="1200" kern="1200" dirty="0" err="1" smtClean="0">
                <a:solidFill>
                  <a:schemeClr val="tx1"/>
                </a:solidFill>
                <a:effectLst/>
                <a:latin typeface="+mn-lt"/>
                <a:ea typeface="+mn-ea"/>
                <a:cs typeface="+mn-cs"/>
              </a:rPr>
              <a:t>consumers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potential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fraudsters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employees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varying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degrees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reliability</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productivity</a:t>
            </a:r>
            <a:r>
              <a:rPr lang="fr-FR" sz="1200" kern="1200" dirty="0" smtClean="0">
                <a:solidFill>
                  <a:schemeClr val="tx1"/>
                </a:solidFill>
                <a:effectLst/>
                <a:latin typeface="+mn-lt"/>
                <a:ea typeface="+mn-ea"/>
                <a:cs typeface="+mn-cs"/>
              </a:rPr>
              <a:t>, etc.) all of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apply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only</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them</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individuals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without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considered</a:t>
            </a:r>
            <a:r>
              <a:rPr lang="fr-FR" sz="1200" kern="1200" dirty="0" smtClean="0">
                <a:solidFill>
                  <a:schemeClr val="tx1"/>
                </a:solidFill>
                <a:effectLst/>
                <a:latin typeface="+mn-lt"/>
                <a:ea typeface="+mn-ea"/>
                <a:cs typeface="+mn-cs"/>
              </a:rPr>
              <a:t> in </a:t>
            </a:r>
            <a:r>
              <a:rPr lang="fr-FR" sz="1200" kern="1200" dirty="0" err="1" smtClean="0">
                <a:solidFill>
                  <a:schemeClr val="tx1"/>
                </a:solidFill>
                <a:effectLst/>
                <a:latin typeface="+mn-lt"/>
                <a:ea typeface="+mn-ea"/>
                <a:cs typeface="+mn-cs"/>
              </a:rPr>
              <a:t>any</a:t>
            </a:r>
            <a:r>
              <a:rPr lang="fr-FR" sz="1200" kern="1200" dirty="0" smtClean="0">
                <a:solidFill>
                  <a:schemeClr val="tx1"/>
                </a:solidFill>
                <a:effectLst/>
                <a:latin typeface="+mn-lt"/>
                <a:ea typeface="+mn-ea"/>
                <a:cs typeface="+mn-cs"/>
              </a:rPr>
              <a:t> collective </a:t>
            </a:r>
            <a:r>
              <a:rPr lang="fr-FR" sz="1200" kern="1200" dirty="0" err="1" smtClean="0">
                <a:solidFill>
                  <a:schemeClr val="tx1"/>
                </a:solidFill>
                <a:effectLst/>
                <a:latin typeface="+mn-lt"/>
                <a:ea typeface="+mn-ea"/>
                <a:cs typeface="+mn-cs"/>
              </a:rPr>
              <a:t>context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unlike</a:t>
            </a:r>
            <a:r>
              <a:rPr lang="fr-FR" sz="1200" kern="1200" dirty="0" smtClean="0">
                <a:solidFill>
                  <a:schemeClr val="tx1"/>
                </a:solidFill>
                <a:effectLst/>
                <a:latin typeface="+mn-lt"/>
                <a:ea typeface="+mn-ea"/>
                <a:cs typeface="+mn-cs"/>
              </a:rPr>
              <a:t> the </a:t>
            </a:r>
            <a:r>
              <a:rPr lang="fr-FR" sz="1200" kern="1200" dirty="0" err="1" smtClean="0">
                <a:solidFill>
                  <a:schemeClr val="tx1"/>
                </a:solidFill>
                <a:effectLst/>
                <a:latin typeface="+mn-lt"/>
                <a:ea typeface="+mn-ea"/>
                <a:cs typeface="+mn-cs"/>
              </a:rPr>
              <a:t>traditional</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models</a:t>
            </a:r>
            <a:r>
              <a:rPr lang="fr-FR" sz="1200" kern="1200" dirty="0" smtClean="0">
                <a:solidFill>
                  <a:schemeClr val="tx1"/>
                </a:solidFill>
                <a:effectLst/>
                <a:latin typeface="+mn-lt"/>
                <a:ea typeface="+mn-ea"/>
                <a:cs typeface="+mn-cs"/>
              </a:rPr>
              <a:t> of </a:t>
            </a:r>
            <a:r>
              <a:rPr lang="fr-FR" sz="1200" kern="1200" dirty="0" err="1" smtClean="0">
                <a:solidFill>
                  <a:schemeClr val="tx1"/>
                </a:solidFill>
                <a:effectLst/>
                <a:latin typeface="+mn-lt"/>
                <a:ea typeface="+mn-ea"/>
                <a:cs typeface="+mn-cs"/>
              </a:rPr>
              <a:t>categorisation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such</a:t>
            </a:r>
            <a:r>
              <a:rPr lang="fr-FR" sz="1200" kern="1200" dirty="0" smtClean="0">
                <a:solidFill>
                  <a:schemeClr val="tx1"/>
                </a:solidFill>
                <a:effectLst/>
                <a:latin typeface="+mn-lt"/>
                <a:ea typeface="+mn-ea"/>
                <a:cs typeface="+mn-cs"/>
              </a:rPr>
              <a:t> as </a:t>
            </a:r>
            <a:r>
              <a:rPr lang="fr-FR" sz="1200" kern="1200" dirty="0" err="1" smtClean="0">
                <a:solidFill>
                  <a:schemeClr val="tx1"/>
                </a:solidFill>
                <a:effectLst/>
                <a:latin typeface="+mn-lt"/>
                <a:ea typeface="+mn-ea"/>
                <a:cs typeface="+mn-cs"/>
              </a:rPr>
              <a:t>ethnic</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profiling</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adjusted</a:t>
            </a:r>
            <a:r>
              <a:rPr lang="fr-FR" sz="1200" kern="1200" dirty="0" smtClean="0">
                <a:solidFill>
                  <a:schemeClr val="tx1"/>
                </a:solidFill>
                <a:effectLst/>
                <a:latin typeface="+mn-lt"/>
                <a:ea typeface="+mn-ea"/>
                <a:cs typeface="+mn-cs"/>
              </a:rPr>
              <a:t> in line </a:t>
            </a:r>
            <a:r>
              <a:rPr lang="fr-FR" sz="1200" kern="1200" dirty="0" err="1" smtClean="0">
                <a:solidFill>
                  <a:schemeClr val="tx1"/>
                </a:solidFill>
                <a:effectLst/>
                <a:latin typeface="+mn-lt"/>
                <a:ea typeface="+mn-ea"/>
                <a:cs typeface="+mn-cs"/>
              </a:rPr>
              <a:t>with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socially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proven</a:t>
            </a:r>
            <a:r>
              <a:rPr lang="fr-FR" sz="1200" kern="1200" dirty="0" smtClean="0">
                <a:solidFill>
                  <a:schemeClr val="tx1"/>
                </a:solidFill>
                <a:effectLst/>
                <a:latin typeface="+mn-lt"/>
                <a:ea typeface="+mn-ea"/>
                <a:cs typeface="+mn-cs"/>
              </a:rPr>
              <a:t> classifications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could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therefore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result</a:t>
            </a:r>
            <a:r>
              <a:rPr lang="fr-FR" sz="1200" kern="1200" dirty="0" smtClean="0">
                <a:solidFill>
                  <a:schemeClr val="tx1"/>
                </a:solidFill>
                <a:effectLst/>
                <a:latin typeface="+mn-lt"/>
                <a:ea typeface="+mn-ea"/>
                <a:cs typeface="+mn-cs"/>
              </a:rPr>
              <a:t> in collective action), and no longer </a:t>
            </a:r>
            <a:r>
              <a:rPr lang="fr-FR" sz="1200" kern="1200" dirty="0" err="1" smtClean="0">
                <a:solidFill>
                  <a:schemeClr val="tx1"/>
                </a:solidFill>
                <a:effectLst/>
                <a:latin typeface="+mn-lt"/>
                <a:ea typeface="+mn-ea"/>
                <a:cs typeface="+mn-cs"/>
              </a:rPr>
              <a:t>obliged</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account</a:t>
            </a:r>
            <a:r>
              <a:rPr lang="fr-FR" sz="1200" kern="1200" dirty="0" smtClean="0">
                <a:solidFill>
                  <a:schemeClr val="tx1"/>
                </a:solidFill>
                <a:effectLst/>
                <a:latin typeface="+mn-lt"/>
                <a:ea typeface="+mn-ea"/>
                <a:cs typeface="+mn-cs"/>
              </a:rPr>
              <a:t> for </a:t>
            </a:r>
            <a:r>
              <a:rPr lang="fr-FR" sz="1200" kern="1200" dirty="0" err="1" smtClean="0">
                <a:solidFill>
                  <a:schemeClr val="tx1"/>
                </a:solidFill>
                <a:effectLst/>
                <a:latin typeface="+mn-lt"/>
                <a:ea typeface="+mn-ea"/>
                <a:cs typeface="+mn-cs"/>
              </a:rPr>
              <a:t>themselves</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become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infinitely</a:t>
            </a:r>
            <a:r>
              <a:rPr lang="fr-FR" sz="1200" kern="1200" dirty="0" smtClean="0">
                <a:solidFill>
                  <a:schemeClr val="tx1"/>
                </a:solidFill>
                <a:effectLst/>
                <a:latin typeface="+mn-lt"/>
                <a:ea typeface="+mn-ea"/>
                <a:cs typeface="+mn-cs"/>
              </a:rPr>
              <a:t> calculable, comparable, </a:t>
            </a:r>
            <a:r>
              <a:rPr lang="fr-FR" sz="1200" kern="1200" dirty="0" err="1" smtClean="0">
                <a:solidFill>
                  <a:schemeClr val="tx1"/>
                </a:solidFill>
                <a:effectLst/>
                <a:latin typeface="+mn-lt"/>
                <a:ea typeface="+mn-ea"/>
                <a:cs typeface="+mn-cs"/>
              </a:rPr>
              <a:t>indexable</a:t>
            </a:r>
            <a:r>
              <a:rPr lang="fr-FR" sz="1200" kern="1200" dirty="0" smtClean="0">
                <a:solidFill>
                  <a:schemeClr val="tx1"/>
                </a:solidFill>
                <a:effectLst/>
                <a:latin typeface="+mn-lt"/>
                <a:ea typeface="+mn-ea"/>
                <a:cs typeface="+mn-cs"/>
              </a:rPr>
              <a:t>, interchangeable and in </a:t>
            </a:r>
            <a:r>
              <a:rPr lang="fr-FR" sz="1200" kern="1200" dirty="0" err="1" smtClean="0">
                <a:solidFill>
                  <a:schemeClr val="tx1"/>
                </a:solidFill>
                <a:effectLst/>
                <a:latin typeface="+mn-lt"/>
                <a:ea typeface="+mn-ea"/>
                <a:cs typeface="+mn-cs"/>
              </a:rPr>
              <a:t>competition</a:t>
            </a:r>
            <a:r>
              <a:rPr lang="fr-FR" sz="1200" kern="1200" dirty="0" smtClean="0">
                <a:solidFill>
                  <a:schemeClr val="tx1"/>
                </a:solidFill>
                <a:effectLst/>
                <a:latin typeface="+mn-lt"/>
                <a:ea typeface="+mn-ea"/>
                <a:cs typeface="+mn-cs"/>
              </a:rPr>
              <a:t> – an </a:t>
            </a:r>
            <a:r>
              <a:rPr lang="fr-FR" sz="1200" kern="1200" dirty="0" err="1" smtClean="0">
                <a:solidFill>
                  <a:schemeClr val="tx1"/>
                </a:solidFill>
                <a:effectLst/>
                <a:latin typeface="+mn-lt"/>
                <a:ea typeface="+mn-ea"/>
                <a:cs typeface="+mn-cs"/>
              </a:rPr>
              <a:t>absolute</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competition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which</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is</a:t>
            </a:r>
            <a:r>
              <a:rPr lang="fr-FR" sz="1200" kern="1200" dirty="0" smtClean="0">
                <a:solidFill>
                  <a:schemeClr val="tx1"/>
                </a:solidFill>
                <a:effectLst/>
                <a:latin typeface="+mn-lt"/>
                <a:ea typeface="+mn-ea"/>
                <a:cs typeface="+mn-cs"/>
              </a:rPr>
              <a:t> no longer </a:t>
            </a:r>
            <a:r>
              <a:rPr lang="fr-FR" sz="1200" kern="1200" dirty="0" err="1" smtClean="0">
                <a:solidFill>
                  <a:schemeClr val="tx1"/>
                </a:solidFill>
                <a:effectLst/>
                <a:latin typeface="+mn-lt"/>
                <a:ea typeface="+mn-ea"/>
                <a:cs typeface="+mn-cs"/>
              </a:rPr>
              <a:t>limited</a:t>
            </a:r>
            <a:r>
              <a:rPr lang="fr-FR" sz="1200" kern="1200" dirty="0" smtClean="0">
                <a:solidFill>
                  <a:schemeClr val="tx1"/>
                </a:solidFill>
                <a:effectLst/>
                <a:latin typeface="+mn-lt"/>
                <a:ea typeface="+mn-ea"/>
                <a:cs typeface="+mn-cs"/>
              </a:rPr>
              <a:t> by or </a:t>
            </a:r>
            <a:r>
              <a:rPr lang="fr-FR" sz="1200" kern="1200" dirty="0" err="1" smtClean="0">
                <a:solidFill>
                  <a:schemeClr val="tx1"/>
                </a:solidFill>
                <a:effectLst/>
                <a:latin typeface="+mn-lt"/>
                <a:ea typeface="+mn-ea"/>
                <a:cs typeface="+mn-cs"/>
              </a:rPr>
              <a:t>linked</a:t>
            </a:r>
            <a:r>
              <a:rPr lang="fr-FR" sz="1200" kern="1200" dirty="0" smtClean="0">
                <a:solidFill>
                  <a:schemeClr val="tx1"/>
                </a:solidFill>
                <a:effectLst/>
                <a:latin typeface="+mn-lt"/>
                <a:ea typeface="+mn-ea"/>
                <a:cs typeface="+mn-cs"/>
              </a:rPr>
              <a:t> to </a:t>
            </a:r>
            <a:r>
              <a:rPr lang="fr-FR" sz="1200" kern="1200" dirty="0" err="1" smtClean="0">
                <a:solidFill>
                  <a:schemeClr val="tx1"/>
                </a:solidFill>
                <a:effectLst/>
                <a:latin typeface="+mn-lt"/>
                <a:ea typeface="+mn-ea"/>
                <a:cs typeface="+mn-cs"/>
              </a:rPr>
              <a:t>any</a:t>
            </a:r>
            <a:r>
              <a:rPr lang="fr-FR" sz="1200" kern="1200" dirty="0" smtClean="0">
                <a:solidFill>
                  <a:schemeClr val="tx1"/>
                </a:solidFill>
                <a:effectLst/>
                <a:latin typeface="+mn-lt"/>
                <a:ea typeface="+mn-ea"/>
                <a:cs typeface="+mn-cs"/>
              </a:rPr>
              <a:t> standard (of </a:t>
            </a:r>
            <a:r>
              <a:rPr lang="fr-FR" sz="1200" kern="1200" dirty="0" err="1" smtClean="0">
                <a:solidFill>
                  <a:schemeClr val="tx1"/>
                </a:solidFill>
                <a:effectLst/>
                <a:latin typeface="+mn-lt"/>
                <a:ea typeface="+mn-ea"/>
                <a:cs typeface="+mn-cs"/>
              </a:rPr>
              <a:t>merit</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desirability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need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equity</a:t>
            </a:r>
            <a:r>
              <a:rPr lang="fr-FR" sz="1200" kern="1200" dirty="0" smtClean="0">
                <a:solidFill>
                  <a:schemeClr val="tx1"/>
                </a:solidFill>
                <a:effectLst/>
                <a:latin typeface="+mn-lt"/>
                <a:ea typeface="+mn-ea"/>
                <a:cs typeface="+mn-cs"/>
              </a:rPr>
              <a:t>, etc.) – </a:t>
            </a:r>
            <a:r>
              <a:rPr lang="fr-FR" sz="1200" kern="1200" dirty="0" err="1" smtClean="0">
                <a:solidFill>
                  <a:schemeClr val="tx1"/>
                </a:solidFill>
                <a:effectLst/>
                <a:latin typeface="+mn-lt"/>
                <a:ea typeface="+mn-ea"/>
                <a:cs typeface="+mn-cs"/>
              </a:rPr>
              <a:t>with</a:t>
            </a:r>
            <a:r>
              <a:rPr lang="fr-FR" sz="1200" kern="1200" dirty="0" smtClean="0">
                <a:solidFill>
                  <a:schemeClr val="tx1"/>
                </a:solidFill>
                <a:effectLst/>
                <a:latin typeface="+mn-lt"/>
                <a:ea typeface="+mn-ea"/>
                <a:cs typeface="+mn-cs"/>
              </a:rPr>
              <a:t> all </a:t>
            </a:r>
            <a:r>
              <a:rPr lang="fr-FR" sz="1200" kern="1200" dirty="0" err="1" smtClean="0">
                <a:solidFill>
                  <a:schemeClr val="tx1"/>
                </a:solidFill>
                <a:effectLst/>
                <a:latin typeface="+mn-lt"/>
                <a:ea typeface="+mn-ea"/>
                <a:cs typeface="+mn-cs"/>
              </a:rPr>
              <a:t>others</a:t>
            </a:r>
            <a:r>
              <a:rPr lang="fr-FR" sz="1200" kern="1200" dirty="0" smtClean="0">
                <a:solidFill>
                  <a:schemeClr val="tx1"/>
                </a:solidFill>
                <a:effectLst/>
                <a:latin typeface="+mn-lt"/>
                <a:ea typeface="+mn-ea"/>
                <a:cs typeface="+mn-cs"/>
              </a:rPr>
              <a:t> on a quasi-</a:t>
            </a:r>
            <a:r>
              <a:rPr lang="fr-FR" sz="1200" kern="1200" dirty="0" err="1" smtClean="0">
                <a:solidFill>
                  <a:schemeClr val="tx1"/>
                </a:solidFill>
                <a:effectLst/>
                <a:latin typeface="+mn-lt"/>
                <a:ea typeface="+mn-ea"/>
                <a:cs typeface="+mn-cs"/>
              </a:rPr>
              <a:t>molecular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scale</a:t>
            </a:r>
            <a:r>
              <a:rPr lang="fr-FR" sz="1200" kern="1200" dirty="0" smtClean="0">
                <a:solidFill>
                  <a:schemeClr val="tx1"/>
                </a:solidFill>
                <a:effectLst/>
                <a:latin typeface="+mn-lt"/>
                <a:ea typeface="+mn-ea"/>
                <a:cs typeface="+mn-cs"/>
              </a:rPr>
              <a:t> in a system </a:t>
            </a:r>
            <a:r>
              <a:rPr lang="fr-FR" sz="1200" kern="1200" dirty="0" err="1" smtClean="0">
                <a:solidFill>
                  <a:schemeClr val="tx1"/>
                </a:solidFill>
                <a:effectLst/>
                <a:latin typeface="+mn-lt"/>
                <a:ea typeface="+mn-ea"/>
                <a:cs typeface="+mn-cs"/>
              </a:rPr>
              <a:t>based</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reputation</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risk</a:t>
            </a:r>
            <a:r>
              <a:rPr lang="fr-FR" sz="1200" kern="1200" dirty="0" smtClean="0">
                <a:solidFill>
                  <a:schemeClr val="tx1"/>
                </a:solidFill>
                <a:effectLst/>
                <a:latin typeface="+mn-lt"/>
                <a:ea typeface="+mn-ea"/>
                <a:cs typeface="+mn-cs"/>
              </a:rPr>
              <a:t> and </a:t>
            </a:r>
            <a:r>
              <a:rPr lang="fr-FR" sz="1200" kern="1200" dirty="0" err="1" smtClean="0">
                <a:solidFill>
                  <a:schemeClr val="tx1"/>
                </a:solidFill>
                <a:effectLst/>
                <a:latin typeface="+mn-lt"/>
                <a:ea typeface="+mn-ea"/>
                <a:cs typeface="+mn-cs"/>
              </a:rPr>
              <a:t>opportunity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rather</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than</a:t>
            </a:r>
            <a:r>
              <a:rPr lang="fr-FR" sz="1200" kern="1200" dirty="0" smtClean="0">
                <a:solidFill>
                  <a:schemeClr val="tx1"/>
                </a:solidFill>
                <a:effectLst/>
                <a:latin typeface="+mn-lt"/>
                <a:ea typeface="+mn-ea"/>
                <a:cs typeface="+mn-cs"/>
              </a:rPr>
              <a:t> on </a:t>
            </a:r>
            <a:r>
              <a:rPr lang="fr-FR" sz="1200" kern="1200" dirty="0" err="1" smtClean="0">
                <a:solidFill>
                  <a:schemeClr val="tx1"/>
                </a:solidFill>
                <a:effectLst/>
                <a:latin typeface="+mn-lt"/>
                <a:ea typeface="+mn-ea"/>
                <a:cs typeface="+mn-cs"/>
              </a:rPr>
              <a:t>accomplishments</a:t>
            </a:r>
            <a:r>
              <a:rPr lang="fr-FR" sz="1200" kern="1200" dirty="0" smtClean="0">
                <a:solidFill>
                  <a:schemeClr val="tx1"/>
                </a:solidFill>
                <a:effectLst/>
                <a:latin typeface="+mn-lt"/>
                <a:ea typeface="+mn-ea"/>
                <a:cs typeface="+mn-cs"/>
              </a:rPr>
              <a:t>) operating in an </a:t>
            </a:r>
            <a:r>
              <a:rPr lang="fr-FR" sz="1200" kern="1200" dirty="0" err="1" smtClean="0">
                <a:solidFill>
                  <a:schemeClr val="tx1"/>
                </a:solidFill>
                <a:effectLst/>
                <a:latin typeface="+mn-lt"/>
                <a:ea typeface="+mn-ea"/>
                <a:cs typeface="+mn-cs"/>
              </a:rPr>
              <a:t>automated</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way</a:t>
            </a:r>
            <a:r>
              <a:rPr lang="fr-FR" sz="1200" kern="1200" dirty="0" smtClean="0">
                <a:solidFill>
                  <a:schemeClr val="tx1"/>
                </a:solidFill>
                <a:effectLst/>
                <a:latin typeface="+mn-lt"/>
                <a:ea typeface="+mn-ea"/>
                <a:cs typeface="+mn-cs"/>
              </a:rPr>
              <a:t> </a:t>
            </a:r>
            <a:r>
              <a:rPr lang="fr-FR" sz="1200" kern="1200" dirty="0" err="1" smtClean="0">
                <a:solidFill>
                  <a:schemeClr val="tx1"/>
                </a:solidFill>
                <a:effectLst/>
                <a:latin typeface="+mn-lt"/>
                <a:ea typeface="+mn-ea"/>
                <a:cs typeface="+mn-cs"/>
              </a:rPr>
              <a:t>at</a:t>
            </a:r>
            <a:r>
              <a:rPr lang="fr-FR" sz="1200" kern="1200" dirty="0" smtClean="0">
                <a:solidFill>
                  <a:schemeClr val="tx1"/>
                </a:solidFill>
                <a:effectLst/>
                <a:latin typeface="+mn-lt"/>
                <a:ea typeface="+mn-ea"/>
                <a:cs typeface="+mn-cs"/>
              </a:rPr>
              <a:t> the subliminal </a:t>
            </a:r>
            <a:r>
              <a:rPr lang="fr-FR" sz="1200" kern="1200" dirty="0" err="1" smtClean="0">
                <a:solidFill>
                  <a:schemeClr val="tx1"/>
                </a:solidFill>
                <a:effectLst/>
                <a:latin typeface="+mn-lt"/>
                <a:ea typeface="+mn-ea"/>
                <a:cs typeface="+mn-cs"/>
              </a:rPr>
              <a:t>level</a:t>
            </a:r>
            <a:r>
              <a:rPr lang="fr-FR" sz="1200" kern="1200" dirty="0" smtClean="0">
                <a:solidFill>
                  <a:schemeClr val="tx1"/>
                </a:solidFill>
                <a:effectLst/>
                <a:latin typeface="+mn-lt"/>
                <a:ea typeface="+mn-ea"/>
                <a:cs typeface="+mn-cs"/>
              </a:rPr>
              <a:t> of infra-</a:t>
            </a:r>
            <a:r>
              <a:rPr lang="fr-FR" sz="1200" kern="1200" dirty="0" err="1" smtClean="0">
                <a:solidFill>
                  <a:schemeClr val="tx1"/>
                </a:solidFill>
                <a:effectLst/>
                <a:latin typeface="+mn-lt"/>
                <a:ea typeface="+mn-ea"/>
                <a:cs typeface="+mn-cs"/>
              </a:rPr>
              <a:t>personal</a:t>
            </a:r>
            <a:r>
              <a:rPr lang="fr-FR" sz="1200" kern="1200" dirty="0" smtClean="0">
                <a:solidFill>
                  <a:schemeClr val="tx1"/>
                </a:solidFill>
                <a:effectLst/>
                <a:latin typeface="+mn-lt"/>
                <a:ea typeface="+mn-ea"/>
                <a:cs typeface="+mn-cs"/>
              </a:rPr>
              <a:t> data. </a:t>
            </a:r>
            <a:endParaRPr lang="fr-FR"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344FC44-91D1-456D-80A5-B5B3F6A4F62B}" type="slidenum">
              <a:rPr lang="fr-BE" smtClean="0"/>
              <a:pPr>
                <a:defRPr/>
              </a:pPr>
              <a:t>8</a:t>
            </a:fld>
            <a:endParaRPr lang="fr-BE"/>
          </a:p>
        </p:txBody>
      </p:sp>
    </p:spTree>
    <p:extLst>
      <p:ext uri="{BB962C8B-B14F-4D97-AF65-F5344CB8AC3E}">
        <p14:creationId xmlns:p14="http://schemas.microsoft.com/office/powerpoint/2010/main" val="520172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Espace réservé du contenu 2"/>
          <p:cNvSpPr>
            <a:spLocks noGrp="1"/>
          </p:cNvSpPr>
          <p:nvPr>
            <p:ph idx="1"/>
          </p:nvPr>
        </p:nvSpPr>
        <p:spPr>
          <a:xfrm>
            <a:off x="414000" y="0"/>
            <a:ext cx="8280000" cy="4554000"/>
          </a:xfrm>
          <a:prstGeom prst="rect">
            <a:avLst/>
          </a:prstGeom>
          <a:noFill/>
        </p:spPr>
        <p:txBody>
          <a:bodyPr anchor="ctr" anchorCtr="0"/>
          <a:lstStyle>
            <a:lvl1pPr algn="ctr">
              <a:lnSpc>
                <a:spcPct val="80000"/>
              </a:lnSpc>
              <a:spcAft>
                <a:spcPts val="0"/>
              </a:spcAft>
              <a:buClr>
                <a:srgbClr val="FF6600"/>
              </a:buClr>
              <a:buNone/>
              <a:defRPr sz="3500" b="0" i="0">
                <a:solidFill>
                  <a:schemeClr val="bg1"/>
                </a:solidFill>
                <a:latin typeface="Verdana"/>
                <a:cs typeface="Verdana"/>
              </a:defRPr>
            </a:lvl1pPr>
            <a:lvl2pPr marL="457200" indent="0" algn="ctr">
              <a:buClr>
                <a:srgbClr val="FF6600"/>
              </a:buClr>
              <a:buFontTx/>
              <a:buNone/>
              <a:defRPr sz="2500" b="0" i="0">
                <a:solidFill>
                  <a:schemeClr val="bg1"/>
                </a:solidFill>
                <a:latin typeface="Verdana"/>
                <a:cs typeface="Verdana"/>
              </a:defRPr>
            </a:lvl2pPr>
            <a:lvl3pPr>
              <a:buClr>
                <a:srgbClr val="FF6600"/>
              </a:buClr>
              <a:defRPr b="0" i="0">
                <a:latin typeface="Frutiger LT Std 45 Light"/>
                <a:cs typeface="Frutiger LT Std 45 Light"/>
              </a:defRPr>
            </a:lvl3pPr>
            <a:lvl4pPr>
              <a:buClr>
                <a:srgbClr val="FF6600"/>
              </a:buClr>
              <a:defRPr b="0" i="0">
                <a:latin typeface="Frutiger LT Std 45 Light"/>
                <a:cs typeface="Frutiger LT Std 45 Light"/>
              </a:defRPr>
            </a:lvl4pPr>
            <a:lvl5pPr>
              <a:buClr>
                <a:srgbClr val="FF6600"/>
              </a:buClr>
              <a:defRPr b="0" i="0">
                <a:latin typeface="Frutiger LT Std 45 Light"/>
                <a:cs typeface="Frutiger LT Std 45 Light"/>
              </a:defRPr>
            </a:lvl5pPr>
          </a:lstStyle>
          <a:p>
            <a:pPr lvl="0"/>
            <a:r>
              <a:rPr lang="fr-FR" smtClean="0"/>
              <a:t>Modifiez les styles du texte du masque</a:t>
            </a:r>
          </a:p>
        </p:txBody>
      </p:sp>
    </p:spTree>
    <p:extLst>
      <p:ext uri="{BB962C8B-B14F-4D97-AF65-F5344CB8AC3E}">
        <p14:creationId xmlns:p14="http://schemas.microsoft.com/office/powerpoint/2010/main" val="107115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799" y="2683279"/>
            <a:ext cx="6944783" cy="1470025"/>
          </a:xfrm>
          <a:prstGeom prst="rect">
            <a:avLst/>
          </a:prstGeom>
        </p:spPr>
        <p:txBody>
          <a:bodyPr anchor="ctr" anchorCtr="0"/>
          <a:lstStyle>
            <a:lvl1pPr algn="r">
              <a:defRPr sz="3000">
                <a:solidFill>
                  <a:schemeClr val="bg1"/>
                </a:solidFill>
                <a:latin typeface="Verdana"/>
                <a:cs typeface="Verdana"/>
              </a:defRPr>
            </a:lvl1pPr>
          </a:lstStyle>
          <a:p>
            <a:r>
              <a:rPr lang="nl-BE" dirty="0" smtClean="0"/>
              <a:t>Cliquez et modifiez le titre</a:t>
            </a:r>
            <a:endParaRPr lang="fr-FR" dirty="0"/>
          </a:p>
        </p:txBody>
      </p:sp>
    </p:spTree>
    <p:extLst>
      <p:ext uri="{BB962C8B-B14F-4D97-AF65-F5344CB8AC3E}">
        <p14:creationId xmlns:p14="http://schemas.microsoft.com/office/powerpoint/2010/main" val="3021926781"/>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Diapositive de titre">
    <p:spTree>
      <p:nvGrpSpPr>
        <p:cNvPr id="1" name=""/>
        <p:cNvGrpSpPr/>
        <p:nvPr/>
      </p:nvGrpSpPr>
      <p:grpSpPr>
        <a:xfrm>
          <a:off x="0" y="0"/>
          <a:ext cx="0" cy="0"/>
          <a:chOff x="0" y="0"/>
          <a:chExt cx="0" cy="0"/>
        </a:xfrm>
      </p:grpSpPr>
      <p:sp>
        <p:nvSpPr>
          <p:cNvPr id="7" name="Titre 1"/>
          <p:cNvSpPr>
            <a:spLocks noGrp="1"/>
          </p:cNvSpPr>
          <p:nvPr>
            <p:ph type="title"/>
          </p:nvPr>
        </p:nvSpPr>
        <p:spPr>
          <a:xfrm>
            <a:off x="457200" y="274638"/>
            <a:ext cx="8229600" cy="1143000"/>
          </a:xfrm>
          <a:prstGeom prst="rect">
            <a:avLst/>
          </a:prstGeom>
        </p:spPr>
        <p:txBody>
          <a:bodyPr/>
          <a:lstStyle>
            <a:lvl1pPr algn="l">
              <a:defRPr sz="2000" b="0" i="0">
                <a:solidFill>
                  <a:srgbClr val="2E3135"/>
                </a:solidFill>
                <a:latin typeface="Verdana"/>
                <a:cs typeface="Verdana"/>
              </a:defRPr>
            </a:lvl1pPr>
          </a:lstStyle>
          <a:p>
            <a:r>
              <a:rPr lang="nl-BE" dirty="0" smtClean="0"/>
              <a:t>Cliquez et modifiez le titre</a:t>
            </a:r>
            <a:endParaRPr lang="fr-FR" dirty="0"/>
          </a:p>
        </p:txBody>
      </p:sp>
      <p:sp>
        <p:nvSpPr>
          <p:cNvPr id="8" name="Espace réservé du contenu 2"/>
          <p:cNvSpPr>
            <a:spLocks noGrp="1"/>
          </p:cNvSpPr>
          <p:nvPr>
            <p:ph idx="1"/>
          </p:nvPr>
        </p:nvSpPr>
        <p:spPr>
          <a:xfrm>
            <a:off x="457200" y="1600200"/>
            <a:ext cx="8229600" cy="4525963"/>
          </a:xfrm>
          <a:prstGeom prst="rect">
            <a:avLst/>
          </a:prstGeom>
        </p:spPr>
        <p:txBody>
          <a:bodyPr/>
          <a:lstStyle>
            <a:lvl1pPr marL="0" indent="0" algn="l">
              <a:buClr>
                <a:srgbClr val="305291"/>
              </a:buClr>
              <a:buFont typeface="Arial"/>
              <a:buNone/>
              <a:defRPr sz="2700">
                <a:solidFill>
                  <a:srgbClr val="474746"/>
                </a:solidFill>
                <a:latin typeface="+mj-lt"/>
              </a:defRPr>
            </a:lvl1pPr>
            <a:lvl2pPr marL="720000" indent="-285750" algn="l">
              <a:buClr>
                <a:srgbClr val="41A336"/>
              </a:buClr>
              <a:buFont typeface="Arial"/>
              <a:buChar char="•"/>
              <a:defRPr sz="1600" b="0" i="0">
                <a:solidFill>
                  <a:srgbClr val="2E3135"/>
                </a:solidFill>
                <a:latin typeface="Verdana"/>
                <a:cs typeface="Verdana"/>
              </a:defRPr>
            </a:lvl2pPr>
            <a:lvl3pPr marL="990000" indent="-228600" algn="l">
              <a:buClr>
                <a:srgbClr val="41A336"/>
              </a:buClr>
              <a:buFont typeface="Arial"/>
              <a:buChar char="•"/>
              <a:defRPr sz="1400" b="0" i="0">
                <a:solidFill>
                  <a:srgbClr val="2E3135"/>
                </a:solidFill>
                <a:latin typeface="Verdana"/>
                <a:cs typeface="Verdana"/>
              </a:defRPr>
            </a:lvl3pPr>
            <a:lvl4pPr marL="1260000" indent="-228600" algn="l">
              <a:buClr>
                <a:srgbClr val="41A336"/>
              </a:buClr>
              <a:buFont typeface="Arial"/>
              <a:buChar char="•"/>
              <a:defRPr sz="1200" b="0" i="0">
                <a:solidFill>
                  <a:srgbClr val="2E3135"/>
                </a:solidFill>
                <a:latin typeface="Verdana"/>
                <a:cs typeface="Verdana"/>
              </a:defRPr>
            </a:lvl4pPr>
            <a:lvl5pPr marL="1530000" indent="-228600" algn="l">
              <a:buClr>
                <a:srgbClr val="41A336"/>
              </a:buClr>
              <a:buFont typeface="Arial"/>
              <a:buChar char="•"/>
              <a:defRPr sz="1000" b="0" i="0">
                <a:solidFill>
                  <a:srgbClr val="2E3135"/>
                </a:solidFill>
                <a:latin typeface="Verdana"/>
                <a:cs typeface="Verdana"/>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p:txBody>
      </p:sp>
    </p:spTree>
    <p:extLst>
      <p:ext uri="{BB962C8B-B14F-4D97-AF65-F5344CB8AC3E}">
        <p14:creationId xmlns:p14="http://schemas.microsoft.com/office/powerpoint/2010/main" val="1461949395"/>
      </p:ext>
    </p:extLst>
  </p:cSld>
  <p:clrMapOvr>
    <a:masterClrMapping/>
  </p:clrMapOvr>
  <p:timing>
    <p:tnLst>
      <p:par>
        <p:cTn xmlns:p14="http://schemas.microsoft.com/office/powerpoint/2010/mai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3.xml"/><Relationship Id="rId3"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Processus 8"/>
          <p:cNvSpPr/>
          <p:nvPr/>
        </p:nvSpPr>
        <p:spPr>
          <a:xfrm>
            <a:off x="0" y="0"/>
            <a:ext cx="9144000" cy="4554538"/>
          </a:xfrm>
          <a:prstGeom prst="flowChartProcess">
            <a:avLst/>
          </a:prstGeom>
          <a:solidFill>
            <a:srgbClr val="2E3135"/>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r>
              <a:rPr lang="fr-FR" dirty="0"/>
              <a:t>              </a:t>
            </a:r>
          </a:p>
        </p:txBody>
      </p:sp>
      <p:grpSp>
        <p:nvGrpSpPr>
          <p:cNvPr id="1027" name="Grouper 13"/>
          <p:cNvGrpSpPr>
            <a:grpSpLocks/>
          </p:cNvGrpSpPr>
          <p:nvPr userDrawn="1"/>
        </p:nvGrpSpPr>
        <p:grpSpPr bwMode="auto">
          <a:xfrm>
            <a:off x="6948488" y="4391025"/>
            <a:ext cx="1384300" cy="831850"/>
            <a:chOff x="6948948" y="4391742"/>
            <a:chExt cx="1384302" cy="830915"/>
          </a:xfrm>
        </p:grpSpPr>
        <p:sp>
          <p:nvSpPr>
            <p:cNvPr id="10" name="Processus 9"/>
            <p:cNvSpPr/>
            <p:nvPr userDrawn="1"/>
          </p:nvSpPr>
          <p:spPr>
            <a:xfrm>
              <a:off x="7298199" y="4391742"/>
              <a:ext cx="682626" cy="507429"/>
            </a:xfrm>
            <a:prstGeom prst="flowChartProcess">
              <a:avLst/>
            </a:prstGeom>
            <a:solidFill>
              <a:srgbClr val="2E3135"/>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r>
                <a:rPr lang="fr-FR" dirty="0"/>
                <a:t>     </a:t>
              </a:r>
            </a:p>
          </p:txBody>
        </p:sp>
        <p:sp>
          <p:nvSpPr>
            <p:cNvPr id="11" name="Connecteur 10"/>
            <p:cNvSpPr/>
            <p:nvPr userDrawn="1"/>
          </p:nvSpPr>
          <p:spPr>
            <a:xfrm>
              <a:off x="6948948" y="4553485"/>
              <a:ext cx="1384302" cy="669172"/>
            </a:xfrm>
            <a:custGeom>
              <a:avLst/>
              <a:gdLst/>
              <a:ahLst/>
              <a:cxnLst/>
              <a:rect l="l" t="t" r="r" b="b"/>
              <a:pathLst>
                <a:path w="1384302" h="668657">
                  <a:moveTo>
                    <a:pt x="350838" y="0"/>
                  </a:moveTo>
                  <a:cubicBezTo>
                    <a:pt x="496159" y="0"/>
                    <a:pt x="620845" y="84197"/>
                    <a:pt x="674105" y="204193"/>
                  </a:cubicBezTo>
                  <a:lnTo>
                    <a:pt x="692151" y="259591"/>
                  </a:lnTo>
                  <a:lnTo>
                    <a:pt x="710197" y="204194"/>
                  </a:lnTo>
                  <a:cubicBezTo>
                    <a:pt x="763457" y="84198"/>
                    <a:pt x="888143" y="1"/>
                    <a:pt x="1033464" y="1"/>
                  </a:cubicBezTo>
                  <a:cubicBezTo>
                    <a:pt x="1227226" y="1"/>
                    <a:pt x="1384302" y="149685"/>
                    <a:pt x="1384302" y="334329"/>
                  </a:cubicBezTo>
                  <a:cubicBezTo>
                    <a:pt x="1384302" y="518973"/>
                    <a:pt x="1227226" y="668657"/>
                    <a:pt x="1033464" y="668657"/>
                  </a:cubicBezTo>
                  <a:cubicBezTo>
                    <a:pt x="888143" y="668657"/>
                    <a:pt x="763457" y="584460"/>
                    <a:pt x="710197" y="464465"/>
                  </a:cubicBezTo>
                  <a:lnTo>
                    <a:pt x="692151" y="409067"/>
                  </a:lnTo>
                  <a:lnTo>
                    <a:pt x="674105" y="464464"/>
                  </a:lnTo>
                  <a:cubicBezTo>
                    <a:pt x="620845" y="584459"/>
                    <a:pt x="496159" y="668656"/>
                    <a:pt x="350838" y="668656"/>
                  </a:cubicBezTo>
                  <a:cubicBezTo>
                    <a:pt x="157076" y="668656"/>
                    <a:pt x="0" y="518972"/>
                    <a:pt x="0" y="334328"/>
                  </a:cubicBezTo>
                  <a:cubicBezTo>
                    <a:pt x="0" y="149684"/>
                    <a:pt x="157076" y="0"/>
                    <a:pt x="350838" y="0"/>
                  </a:cubicBez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fr-FR"/>
            </a:p>
          </p:txBody>
        </p:sp>
      </p:grpSp>
      <p:pic>
        <p:nvPicPr>
          <p:cNvPr id="1028" name="Image 15" descr="UNamur.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781800" y="4800600"/>
            <a:ext cx="1709738" cy="189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5"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Processus 6"/>
          <p:cNvSpPr/>
          <p:nvPr userDrawn="1"/>
        </p:nvSpPr>
        <p:spPr>
          <a:xfrm>
            <a:off x="0" y="0"/>
            <a:ext cx="9144000" cy="5497513"/>
          </a:xfrm>
          <a:prstGeom prst="flowChartProcess">
            <a:avLst/>
          </a:prstGeom>
          <a:solidFill>
            <a:srgbClr val="55AB26"/>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r>
              <a:rPr lang="fr-FR" dirty="0">
                <a:latin typeface="Verdana"/>
                <a:cs typeface="Verdana"/>
              </a:rPr>
              <a:t>               </a:t>
            </a:r>
          </a:p>
        </p:txBody>
      </p:sp>
      <p:pic>
        <p:nvPicPr>
          <p:cNvPr id="2051" name="Image 4" descr="PICTOS_blanc.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549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52" name="Grouper 12"/>
          <p:cNvGrpSpPr>
            <a:grpSpLocks/>
          </p:cNvGrpSpPr>
          <p:nvPr userDrawn="1"/>
        </p:nvGrpSpPr>
        <p:grpSpPr bwMode="auto">
          <a:xfrm>
            <a:off x="6948488" y="5353050"/>
            <a:ext cx="1384300" cy="814388"/>
            <a:chOff x="6948948" y="5525435"/>
            <a:chExt cx="1384302" cy="813222"/>
          </a:xfrm>
        </p:grpSpPr>
        <p:sp>
          <p:nvSpPr>
            <p:cNvPr id="9" name="Processus 8"/>
            <p:cNvSpPr/>
            <p:nvPr userDrawn="1"/>
          </p:nvSpPr>
          <p:spPr>
            <a:xfrm>
              <a:off x="7298199" y="5525435"/>
              <a:ext cx="682626" cy="507273"/>
            </a:xfrm>
            <a:prstGeom prst="flowChartProcess">
              <a:avLst/>
            </a:prstGeom>
            <a:solidFill>
              <a:srgbClr val="55AB26"/>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r>
                <a:rPr lang="fr-FR" dirty="0">
                  <a:latin typeface="Verdana"/>
                  <a:cs typeface="Verdana"/>
                </a:rPr>
                <a:t>     </a:t>
              </a:r>
            </a:p>
          </p:txBody>
        </p:sp>
        <p:sp>
          <p:nvSpPr>
            <p:cNvPr id="10" name="Connecteur 10"/>
            <p:cNvSpPr/>
            <p:nvPr userDrawn="1"/>
          </p:nvSpPr>
          <p:spPr>
            <a:xfrm>
              <a:off x="6948948" y="5669691"/>
              <a:ext cx="1384302" cy="668966"/>
            </a:xfrm>
            <a:custGeom>
              <a:avLst/>
              <a:gdLst/>
              <a:ahLst/>
              <a:cxnLst/>
              <a:rect l="l" t="t" r="r" b="b"/>
              <a:pathLst>
                <a:path w="1384302" h="668657">
                  <a:moveTo>
                    <a:pt x="350838" y="0"/>
                  </a:moveTo>
                  <a:cubicBezTo>
                    <a:pt x="496159" y="0"/>
                    <a:pt x="620845" y="84197"/>
                    <a:pt x="674105" y="204193"/>
                  </a:cubicBezTo>
                  <a:lnTo>
                    <a:pt x="692151" y="259591"/>
                  </a:lnTo>
                  <a:lnTo>
                    <a:pt x="710197" y="204194"/>
                  </a:lnTo>
                  <a:cubicBezTo>
                    <a:pt x="763457" y="84198"/>
                    <a:pt x="888143" y="1"/>
                    <a:pt x="1033464" y="1"/>
                  </a:cubicBezTo>
                  <a:cubicBezTo>
                    <a:pt x="1227226" y="1"/>
                    <a:pt x="1384302" y="149685"/>
                    <a:pt x="1384302" y="334329"/>
                  </a:cubicBezTo>
                  <a:cubicBezTo>
                    <a:pt x="1384302" y="518973"/>
                    <a:pt x="1227226" y="668657"/>
                    <a:pt x="1033464" y="668657"/>
                  </a:cubicBezTo>
                  <a:cubicBezTo>
                    <a:pt x="888143" y="668657"/>
                    <a:pt x="763457" y="584460"/>
                    <a:pt x="710197" y="464465"/>
                  </a:cubicBezTo>
                  <a:lnTo>
                    <a:pt x="692151" y="409067"/>
                  </a:lnTo>
                  <a:lnTo>
                    <a:pt x="674105" y="464464"/>
                  </a:lnTo>
                  <a:cubicBezTo>
                    <a:pt x="620845" y="584459"/>
                    <a:pt x="496159" y="668656"/>
                    <a:pt x="350838" y="668656"/>
                  </a:cubicBezTo>
                  <a:cubicBezTo>
                    <a:pt x="157076" y="668656"/>
                    <a:pt x="0" y="518972"/>
                    <a:pt x="0" y="334328"/>
                  </a:cubicBezTo>
                  <a:cubicBezTo>
                    <a:pt x="0" y="149684"/>
                    <a:pt x="157076" y="0"/>
                    <a:pt x="350838" y="0"/>
                  </a:cubicBezTo>
                  <a:close/>
                </a:path>
              </a:pathLst>
            </a:cu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fr-FR">
                <a:latin typeface="Verdana"/>
                <a:cs typeface="Verdana"/>
              </a:endParaRPr>
            </a:p>
          </p:txBody>
        </p:sp>
      </p:grpSp>
      <p:pic>
        <p:nvPicPr>
          <p:cNvPr id="2053" name="Image 11" descr="UNamur.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62800" y="5761038"/>
            <a:ext cx="954088" cy="105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Espace réservé du contenu 2"/>
          <p:cNvSpPr txBox="1">
            <a:spLocks/>
          </p:cNvSpPr>
          <p:nvPr userDrawn="1"/>
        </p:nvSpPr>
        <p:spPr>
          <a:xfrm>
            <a:off x="457200" y="6516688"/>
            <a:ext cx="8229600" cy="233362"/>
          </a:xfrm>
          <a:prstGeom prst="rect">
            <a:avLst/>
          </a:prstGeom>
          <a:noFill/>
        </p:spPr>
        <p:txBody>
          <a:bodyPr lIns="0" tIns="0" rIns="0" bIns="0" anchor="b"/>
          <a:lstStyle>
            <a:lvl1pPr marL="342900" indent="-342900" algn="r" defTabSz="457200" rtl="0" eaLnBrk="1" latinLnBrk="0" hangingPunct="1">
              <a:spcBef>
                <a:spcPct val="20000"/>
              </a:spcBef>
              <a:spcAft>
                <a:spcPts val="0"/>
              </a:spcAft>
              <a:buClr>
                <a:srgbClr val="FF6600"/>
              </a:buClr>
              <a:buFont typeface="Arial"/>
              <a:buNone/>
              <a:defRPr sz="2500" b="0" i="0" kern="1200">
                <a:solidFill>
                  <a:srgbClr val="211D61"/>
                </a:solidFill>
                <a:latin typeface="+mj-lt"/>
                <a:ea typeface="+mn-ea"/>
                <a:cs typeface="Frutiger LT Std 55 Roman"/>
              </a:defRPr>
            </a:lvl1pPr>
            <a:lvl2pPr marL="742950" indent="-285750" algn="l" defTabSz="457200" rtl="0" eaLnBrk="1" latinLnBrk="0" hangingPunct="1">
              <a:spcBef>
                <a:spcPct val="20000"/>
              </a:spcBef>
              <a:buClr>
                <a:srgbClr val="FF6600"/>
              </a:buClr>
              <a:buFont typeface="Arial"/>
              <a:buChar char="–"/>
              <a:defRPr sz="2800" b="0" i="0" kern="1200">
                <a:solidFill>
                  <a:schemeClr val="tx1"/>
                </a:solidFill>
                <a:latin typeface="Frutiger LT Std 45 Light"/>
                <a:ea typeface="+mn-ea"/>
                <a:cs typeface="Frutiger LT Std 45 Light"/>
              </a:defRPr>
            </a:lvl2pPr>
            <a:lvl3pPr marL="1143000" indent="-228600" algn="l" defTabSz="457200" rtl="0" eaLnBrk="1" latinLnBrk="0" hangingPunct="1">
              <a:spcBef>
                <a:spcPct val="20000"/>
              </a:spcBef>
              <a:buClr>
                <a:srgbClr val="FF6600"/>
              </a:buClr>
              <a:buFont typeface="Arial"/>
              <a:buChar char="•"/>
              <a:defRPr sz="2400" b="0" i="0" kern="1200">
                <a:solidFill>
                  <a:schemeClr val="tx1"/>
                </a:solidFill>
                <a:latin typeface="Frutiger LT Std 45 Light"/>
                <a:ea typeface="+mn-ea"/>
                <a:cs typeface="Frutiger LT Std 45 Light"/>
              </a:defRPr>
            </a:lvl3pPr>
            <a:lvl4pPr marL="1600200" indent="-228600" algn="l" defTabSz="457200" rtl="0" eaLnBrk="1" latinLnBrk="0" hangingPunct="1">
              <a:spcBef>
                <a:spcPct val="20000"/>
              </a:spcBef>
              <a:buClr>
                <a:srgbClr val="FF6600"/>
              </a:buClr>
              <a:buFont typeface="Arial"/>
              <a:buChar char="–"/>
              <a:defRPr sz="2000" b="0" i="0" kern="1200">
                <a:solidFill>
                  <a:schemeClr val="tx1"/>
                </a:solidFill>
                <a:latin typeface="Frutiger LT Std 45 Light"/>
                <a:ea typeface="+mn-ea"/>
                <a:cs typeface="Frutiger LT Std 45 Light"/>
              </a:defRPr>
            </a:lvl4pPr>
            <a:lvl5pPr marL="2057400" indent="-228600" algn="l" defTabSz="457200" rtl="0" eaLnBrk="1" latinLnBrk="0" hangingPunct="1">
              <a:spcBef>
                <a:spcPct val="20000"/>
              </a:spcBef>
              <a:buClr>
                <a:srgbClr val="FF6600"/>
              </a:buClr>
              <a:buFont typeface="Arial"/>
              <a:buChar char="»"/>
              <a:defRPr sz="2000" b="0" i="0" kern="1200">
                <a:solidFill>
                  <a:schemeClr val="tx1"/>
                </a:solidFill>
                <a:latin typeface="Frutiger LT Std 45 Light"/>
                <a:ea typeface="+mn-ea"/>
                <a:cs typeface="Frutiger LT Std 45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fontAlgn="auto">
              <a:defRPr/>
            </a:pPr>
            <a:r>
              <a:rPr lang="nl-BE" sz="800" dirty="0" smtClean="0">
                <a:solidFill>
                  <a:srgbClr val="2E3135"/>
                </a:solidFill>
                <a:latin typeface="Verdana"/>
                <a:cs typeface="Verdana"/>
              </a:rPr>
              <a:t>www.unamur.be</a:t>
            </a:r>
            <a:endParaRPr lang="fr-FR" sz="800" dirty="0">
              <a:solidFill>
                <a:srgbClr val="2E3135"/>
              </a:solidFill>
              <a:latin typeface="Verdana"/>
              <a:cs typeface="Verdana"/>
            </a:endParaRPr>
          </a:p>
        </p:txBody>
      </p:sp>
    </p:spTree>
  </p:cSld>
  <p:clrMap bg1="lt1" tx1="dk1" bg2="lt2" tx2="dk2" accent1="accent1" accent2="accent2" accent3="accent3" accent4="accent4" accent5="accent5" accent6="accent6" hlink="hlink" folHlink="folHlink"/>
  <p:sldLayoutIdLst>
    <p:sldLayoutId id="2147483666" r:id="rId1"/>
  </p:sldLayoutIdLst>
  <p:timing>
    <p:tnLst>
      <p:par>
        <p:cTn xmlns:p14="http://schemas.microsoft.com/office/powerpoint/2010/mai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Imag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91300"/>
            <a:ext cx="91440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7" r:id="rId1"/>
  </p:sldLayoutIdLst>
  <p:timing>
    <p:tnLst>
      <p:par>
        <p:cTn xmlns:p14="http://schemas.microsoft.com/office/powerpoint/2010/main" id="1" dur="indefinite" restart="never" nodeType="tmRoot"/>
      </p:par>
    </p:tnLst>
  </p:timing>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u contenu 1"/>
          <p:cNvSpPr>
            <a:spLocks noGrp="1"/>
          </p:cNvSpPr>
          <p:nvPr>
            <p:ph idx="1"/>
          </p:nvPr>
        </p:nvSpPr>
        <p:spPr bwMode="auto">
          <a:xfrm>
            <a:off x="637152" y="94759"/>
            <a:ext cx="8280400" cy="45545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spcAft>
                <a:spcPct val="0"/>
              </a:spcAft>
            </a:pPr>
            <a:endParaRPr lang="fr-BE" altLang="fr-FR" dirty="0" smtClean="0">
              <a:latin typeface="Verdana" panose="020B0604030504040204" pitchFamily="34" charset="0"/>
              <a:ea typeface="Verdana" panose="020B0604030504040204" pitchFamily="34" charset="0"/>
              <a:cs typeface="Verdana" panose="020B0604030504040204" pitchFamily="34" charset="0"/>
            </a:endParaRPr>
          </a:p>
          <a:p>
            <a:pPr eaLnBrk="1" hangingPunct="1">
              <a:spcAft>
                <a:spcPct val="0"/>
              </a:spcAft>
            </a:pPr>
            <a:endParaRPr lang="fr-BE" altLang="fr-FR" dirty="0">
              <a:latin typeface="Verdana" panose="020B0604030504040204" pitchFamily="34" charset="0"/>
              <a:ea typeface="Verdana" panose="020B0604030504040204" pitchFamily="34" charset="0"/>
              <a:cs typeface="Verdana" panose="020B0604030504040204" pitchFamily="34" charset="0"/>
            </a:endParaRPr>
          </a:p>
          <a:p>
            <a:pPr eaLnBrk="1" hangingPunct="1">
              <a:spcAft>
                <a:spcPct val="0"/>
              </a:spcAft>
            </a:pPr>
            <a:r>
              <a:rPr lang="fr-BE" altLang="fr-FR" dirty="0" smtClean="0">
                <a:latin typeface="Verdana" panose="020B0604030504040204" pitchFamily="34" charset="0"/>
                <a:ea typeface="Verdana" panose="020B0604030504040204" pitchFamily="34" charset="0"/>
                <a:cs typeface="Verdana" panose="020B0604030504040204" pitchFamily="34" charset="0"/>
              </a:rPr>
              <a:t>Taming correlations </a:t>
            </a:r>
          </a:p>
          <a:p>
            <a:pPr eaLnBrk="1" hangingPunct="1">
              <a:spcAft>
                <a:spcPct val="0"/>
              </a:spcAft>
            </a:pPr>
            <a:endParaRPr lang="fr-BE" altLang="fr-FR" sz="2800" dirty="0" smtClean="0">
              <a:latin typeface="Verdana" panose="020B0604030504040204" pitchFamily="34" charset="0"/>
              <a:ea typeface="Verdana" panose="020B0604030504040204" pitchFamily="34" charset="0"/>
              <a:cs typeface="Verdana" panose="020B0604030504040204" pitchFamily="34" charset="0"/>
            </a:endParaRPr>
          </a:p>
          <a:p>
            <a:pPr eaLnBrk="1" hangingPunct="1">
              <a:spcAft>
                <a:spcPct val="0"/>
              </a:spcAft>
            </a:pPr>
            <a:r>
              <a:rPr lang="fr-BE" altLang="fr-FR" sz="2800" dirty="0" smtClean="0">
                <a:latin typeface="Verdana" panose="020B0604030504040204" pitchFamily="34" charset="0"/>
                <a:ea typeface="Verdana" panose="020B0604030504040204" pitchFamily="34" charset="0"/>
                <a:cs typeface="Verdana" panose="020B0604030504040204" pitchFamily="34" charset="0"/>
              </a:rPr>
              <a:t>Protecting fundamental rights and freedoms in the Big Health Data Era</a:t>
            </a:r>
          </a:p>
          <a:p>
            <a:pPr eaLnBrk="1" hangingPunct="1">
              <a:spcAft>
                <a:spcPct val="0"/>
              </a:spcAft>
            </a:pPr>
            <a:endParaRPr lang="fr-BE" sz="2400" dirty="0" smtClean="0"/>
          </a:p>
          <a:p>
            <a:pPr eaLnBrk="1" hangingPunct="1">
              <a:spcAft>
                <a:spcPct val="0"/>
              </a:spcAft>
            </a:pPr>
            <a:r>
              <a:rPr lang="fr-BE" sz="2400" dirty="0" smtClean="0"/>
              <a:t>Dr. Antoinette Rouvroy </a:t>
            </a:r>
          </a:p>
          <a:p>
            <a:pPr eaLnBrk="1" hangingPunct="1">
              <a:spcAft>
                <a:spcPct val="0"/>
              </a:spcAft>
            </a:pPr>
            <a:r>
              <a:rPr lang="fr-BE" sz="2400" dirty="0" smtClean="0"/>
              <a:t>FNRS Permanent research associate,</a:t>
            </a:r>
          </a:p>
          <a:p>
            <a:pPr eaLnBrk="1" hangingPunct="1">
              <a:spcAft>
                <a:spcPct val="0"/>
              </a:spcAft>
            </a:pPr>
            <a:r>
              <a:rPr lang="fr-BE" sz="2400" dirty="0" smtClean="0"/>
              <a:t>CRIDS, UNamur</a:t>
            </a:r>
            <a:r>
              <a:rPr lang="fr-FR" sz="2400" dirty="0"/>
              <a:t/>
            </a:r>
            <a:br>
              <a:rPr lang="fr-FR" sz="2400" dirty="0"/>
            </a:br>
            <a:endParaRPr lang="fr-BE" sz="2400" b="1" cap="small" dirty="0"/>
          </a:p>
          <a:p>
            <a:pPr eaLnBrk="1" hangingPunct="1">
              <a:spcAft>
                <a:spcPct val="0"/>
              </a:spcAft>
            </a:pPr>
            <a:endParaRPr lang="fr-BE" altLang="fr-FR" dirty="0">
              <a:latin typeface="Verdana" panose="020B0604030504040204" pitchFamily="34" charset="0"/>
              <a:ea typeface="Verdana" panose="020B0604030504040204" pitchFamily="34" charset="0"/>
              <a:cs typeface="Verdana" panose="020B0604030504040204" pitchFamily="34" charset="0"/>
            </a:endParaRPr>
          </a:p>
        </p:txBody>
      </p:sp>
      <p:grpSp>
        <p:nvGrpSpPr>
          <p:cNvPr id="4" name="Group 10"/>
          <p:cNvGrpSpPr/>
          <p:nvPr/>
        </p:nvGrpSpPr>
        <p:grpSpPr>
          <a:xfrm>
            <a:off x="-3573" y="1"/>
            <a:ext cx="2280228" cy="6872672"/>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5" name="Rectangle 5"/>
            <p:cNvSpPr>
              <a:spLocks noChangeArrowheads="1"/>
            </p:cNvSpPr>
            <p:nvPr/>
          </p:nvSpPr>
          <p:spPr bwMode="auto">
            <a:xfrm>
              <a:off x="1209675" y="4763"/>
              <a:ext cx="23813" cy="2181225"/>
            </a:xfrm>
            <a:prstGeom prst="rect">
              <a:avLst/>
            </a:prstGeom>
            <a:grpFill/>
            <a:ln>
              <a:noFill/>
            </a:ln>
            <a:extLst/>
          </p:spPr>
        </p:sp>
        <p:sp>
          <p:nvSpPr>
            <p:cNvPr id="6"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p:spPr>
        </p:sp>
        <p:sp>
          <p:nvSpPr>
            <p:cNvPr id="7"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8" name="Rectangle 8"/>
            <p:cNvSpPr>
              <a:spLocks noChangeArrowheads="1"/>
            </p:cNvSpPr>
            <p:nvPr/>
          </p:nvSpPr>
          <p:spPr bwMode="auto">
            <a:xfrm>
              <a:off x="414338" y="9525"/>
              <a:ext cx="28575" cy="4481513"/>
            </a:xfrm>
            <a:prstGeom prst="rect">
              <a:avLst/>
            </a:prstGeom>
            <a:grpFill/>
            <a:ln>
              <a:noFill/>
            </a:ln>
            <a:extLst/>
          </p:spPr>
        </p:sp>
        <p:sp>
          <p:nvSpPr>
            <p:cNvPr id="9"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10"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p:spPr>
        </p:sp>
        <p:sp>
          <p:nvSpPr>
            <p:cNvPr id="11"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p:spPr>
        </p:sp>
        <p:sp>
          <p:nvSpPr>
            <p:cNvPr id="12"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p:spPr>
        </p:sp>
        <p:sp>
          <p:nvSpPr>
            <p:cNvPr id="13"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p:spPr>
        </p:sp>
        <p:sp>
          <p:nvSpPr>
            <p:cNvPr id="14"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p:spPr>
        </p:sp>
        <p:sp>
          <p:nvSpPr>
            <p:cNvPr id="15"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16"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17"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p:spPr>
        </p:sp>
        <p:sp>
          <p:nvSpPr>
            <p:cNvPr id="18"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p:spPr>
        </p:sp>
        <p:sp>
          <p:nvSpPr>
            <p:cNvPr id="19"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p:spPr>
        </p:sp>
        <p:sp>
          <p:nvSpPr>
            <p:cNvPr id="20"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p:spPr>
        </p:sp>
        <p:sp>
          <p:nvSpPr>
            <p:cNvPr id="21"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p:spPr>
        </p:sp>
        <p:sp>
          <p:nvSpPr>
            <p:cNvPr id="22"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p:spPr>
        </p:sp>
        <p:sp>
          <p:nvSpPr>
            <p:cNvPr id="23"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p:spPr>
        </p:sp>
        <p:sp>
          <p:nvSpPr>
            <p:cNvPr id="24"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p:spPr>
        </p:sp>
        <p:sp>
          <p:nvSpPr>
            <p:cNvPr id="25"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p:spPr>
        </p:sp>
        <p:sp>
          <p:nvSpPr>
            <p:cNvPr id="26"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p:spPr>
        </p:sp>
        <p:sp>
          <p:nvSpPr>
            <p:cNvPr id="27"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p:spPr>
        </p:sp>
        <p:sp>
          <p:nvSpPr>
            <p:cNvPr id="28"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p:spPr>
        </p:sp>
        <p:sp>
          <p:nvSpPr>
            <p:cNvPr id="29"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p:spPr>
        </p:sp>
        <p:sp>
          <p:nvSpPr>
            <p:cNvPr id="30"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p:spPr>
        </p:sp>
        <p:sp>
          <p:nvSpPr>
            <p:cNvPr id="31"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p:spPr>
        </p:sp>
        <p:sp>
          <p:nvSpPr>
            <p:cNvPr id="32"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p:spPr>
        </p:sp>
        <p:sp>
          <p:nvSpPr>
            <p:cNvPr id="33" name="Rectangle 33"/>
            <p:cNvSpPr>
              <a:spLocks noChangeArrowheads="1"/>
            </p:cNvSpPr>
            <p:nvPr/>
          </p:nvSpPr>
          <p:spPr bwMode="auto">
            <a:xfrm>
              <a:off x="642938" y="6610350"/>
              <a:ext cx="23813" cy="242888"/>
            </a:xfrm>
            <a:prstGeom prst="rect">
              <a:avLst/>
            </a:prstGeom>
            <a:grpFill/>
            <a:ln>
              <a:noFill/>
            </a:ln>
            <a:extLst/>
          </p:spPr>
        </p:sp>
        <p:sp>
          <p:nvSpPr>
            <p:cNvPr id="34"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p:spPr>
        </p:sp>
        <p:sp>
          <p:nvSpPr>
            <p:cNvPr id="35"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p:spPr>
        </p:sp>
        <p:sp>
          <p:nvSpPr>
            <p:cNvPr id="36"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p:spPr>
        </p:sp>
        <p:sp>
          <p:nvSpPr>
            <p:cNvPr id="37"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p:spPr>
        </p:sp>
        <p:sp>
          <p:nvSpPr>
            <p:cNvPr id="38"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p:spPr>
        </p:sp>
        <p:sp>
          <p:nvSpPr>
            <p:cNvPr id="39"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p:spPr>
        </p:sp>
        <p:sp>
          <p:nvSpPr>
            <p:cNvPr id="40"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p:spPr>
        </p:sp>
        <p:sp>
          <p:nvSpPr>
            <p:cNvPr id="41"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p:spPr>
        </p:sp>
        <p:sp>
          <p:nvSpPr>
            <p:cNvPr id="42"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p:spPr>
        </p:sp>
        <p:sp>
          <p:nvSpPr>
            <p:cNvPr id="43"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p:spPr>
        </p:sp>
        <p:sp>
          <p:nvSpPr>
            <p:cNvPr id="44"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p:spPr>
        </p:sp>
        <p:sp>
          <p:nvSpPr>
            <p:cNvPr id="45" name="Rectangle 45"/>
            <p:cNvSpPr>
              <a:spLocks noChangeArrowheads="1"/>
            </p:cNvSpPr>
            <p:nvPr/>
          </p:nvSpPr>
          <p:spPr bwMode="auto">
            <a:xfrm>
              <a:off x="1228725" y="4662488"/>
              <a:ext cx="23813" cy="2181225"/>
            </a:xfrm>
            <a:prstGeom prst="rect">
              <a:avLst/>
            </a:prstGeom>
            <a:grpFill/>
            <a:ln>
              <a:noFill/>
            </a:ln>
            <a:extLst/>
          </p:spPr>
        </p:sp>
        <p:sp>
          <p:nvSpPr>
            <p:cNvPr id="46"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p:spPr>
        </p:sp>
        <p:sp>
          <p:nvSpPr>
            <p:cNvPr id="47"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p:spPr>
        </p:sp>
        <p:sp>
          <p:nvSpPr>
            <p:cNvPr id="48"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p:spPr>
        </p:sp>
        <p:sp>
          <p:nvSpPr>
            <p:cNvPr id="49"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p:spPr>
        </p:sp>
        <p:sp>
          <p:nvSpPr>
            <p:cNvPr id="50"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p:spPr>
        </p:sp>
        <p:sp>
          <p:nvSpPr>
            <p:cNvPr id="51"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p:spPr>
        </p:sp>
        <p:sp>
          <p:nvSpPr>
            <p:cNvPr id="52"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p:spPr>
        </p:sp>
        <p:sp>
          <p:nvSpPr>
            <p:cNvPr id="53"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54"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p:spPr>
        </p:sp>
        <p:sp>
          <p:nvSpPr>
            <p:cNvPr id="55"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p:spPr>
        </p:sp>
        <p:sp>
          <p:nvSpPr>
            <p:cNvPr id="56"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p:spPr>
        </p:sp>
        <p:sp>
          <p:nvSpPr>
            <p:cNvPr id="57"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p:spPr>
        </p:sp>
        <p:sp>
          <p:nvSpPr>
            <p:cNvPr id="58"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p:spPr>
        </p:sp>
      </p:gr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457200" indent="-457200">
              <a:buFontTx/>
              <a:buChar char="-"/>
            </a:pPr>
            <a:r>
              <a:rPr lang="fr-FR" dirty="0" err="1" smtClean="0"/>
              <a:t>Even</a:t>
            </a:r>
            <a:r>
              <a:rPr lang="fr-FR" dirty="0" smtClean="0"/>
              <a:t> </a:t>
            </a:r>
            <a:r>
              <a:rPr lang="fr-FR" dirty="0" err="1"/>
              <a:t>when</a:t>
            </a:r>
            <a:r>
              <a:rPr lang="fr-FR" dirty="0"/>
              <a:t> </a:t>
            </a:r>
            <a:r>
              <a:rPr lang="fr-FR" dirty="0" err="1"/>
              <a:t>correlations</a:t>
            </a:r>
            <a:r>
              <a:rPr lang="fr-FR" dirty="0"/>
              <a:t> </a:t>
            </a:r>
            <a:r>
              <a:rPr lang="fr-FR" dirty="0" err="1"/>
              <a:t>appear</a:t>
            </a:r>
            <a:r>
              <a:rPr lang="fr-FR" dirty="0"/>
              <a:t> to </a:t>
            </a:r>
            <a:r>
              <a:rPr lang="fr-FR" dirty="0" err="1"/>
              <a:t>suffice</a:t>
            </a:r>
            <a:r>
              <a:rPr lang="fr-FR" dirty="0"/>
              <a:t>, </a:t>
            </a:r>
            <a:r>
              <a:rPr lang="fr-FR" dirty="0" err="1"/>
              <a:t>they</a:t>
            </a:r>
            <a:r>
              <a:rPr lang="fr-FR" dirty="0"/>
              <a:t> do not absolve </a:t>
            </a:r>
            <a:r>
              <a:rPr lang="fr-FR" dirty="0" err="1"/>
              <a:t>decision</a:t>
            </a:r>
            <a:r>
              <a:rPr lang="fr-FR" dirty="0"/>
              <a:t> </a:t>
            </a:r>
            <a:r>
              <a:rPr lang="fr-FR" dirty="0" err="1"/>
              <a:t>makers</a:t>
            </a:r>
            <a:r>
              <a:rPr lang="fr-FR" dirty="0"/>
              <a:t> </a:t>
            </a:r>
            <a:r>
              <a:rPr lang="fr-FR" dirty="0" err="1"/>
              <a:t>from</a:t>
            </a:r>
            <a:r>
              <a:rPr lang="fr-FR" dirty="0"/>
              <a:t> </a:t>
            </a:r>
            <a:r>
              <a:rPr lang="fr-FR" dirty="0" err="1"/>
              <a:t>justifying</a:t>
            </a:r>
            <a:r>
              <a:rPr lang="fr-FR" dirty="0"/>
              <a:t> </a:t>
            </a:r>
            <a:r>
              <a:rPr lang="fr-FR" dirty="0" err="1"/>
              <a:t>their</a:t>
            </a:r>
            <a:r>
              <a:rPr lang="fr-FR" dirty="0"/>
              <a:t> </a:t>
            </a:r>
            <a:r>
              <a:rPr lang="fr-FR" dirty="0" err="1"/>
              <a:t>decisions</a:t>
            </a:r>
            <a:r>
              <a:rPr lang="fr-FR" dirty="0"/>
              <a:t>, </a:t>
            </a:r>
            <a:r>
              <a:rPr lang="fr-FR" dirty="0" err="1"/>
              <a:t>nor</a:t>
            </a:r>
            <a:r>
              <a:rPr lang="fr-FR" dirty="0"/>
              <a:t> </a:t>
            </a:r>
            <a:r>
              <a:rPr lang="fr-FR" dirty="0" err="1"/>
              <a:t>should</a:t>
            </a:r>
            <a:r>
              <a:rPr lang="fr-FR" dirty="0"/>
              <a:t> </a:t>
            </a:r>
            <a:r>
              <a:rPr lang="fr-FR" dirty="0" err="1"/>
              <a:t>they</a:t>
            </a:r>
            <a:r>
              <a:rPr lang="fr-FR" dirty="0"/>
              <a:t> </a:t>
            </a:r>
            <a:r>
              <a:rPr lang="fr-FR" dirty="0" err="1"/>
              <a:t>prevent</a:t>
            </a:r>
            <a:r>
              <a:rPr lang="fr-FR" dirty="0"/>
              <a:t> </a:t>
            </a:r>
            <a:r>
              <a:rPr lang="fr-FR" dirty="0" err="1"/>
              <a:t>individuals</a:t>
            </a:r>
            <a:r>
              <a:rPr lang="fr-FR" dirty="0"/>
              <a:t> to </a:t>
            </a:r>
            <a:r>
              <a:rPr lang="fr-FR" dirty="0" err="1"/>
              <a:t>give</a:t>
            </a:r>
            <a:r>
              <a:rPr lang="fr-FR" dirty="0"/>
              <a:t> </a:t>
            </a:r>
            <a:r>
              <a:rPr lang="fr-FR" dirty="0" err="1"/>
              <a:t>account</a:t>
            </a:r>
            <a:r>
              <a:rPr lang="fr-FR" dirty="0"/>
              <a:t> by </a:t>
            </a:r>
            <a:r>
              <a:rPr lang="fr-FR" dirty="0" err="1" smtClean="0"/>
              <a:t>themselves</a:t>
            </a:r>
            <a:r>
              <a:rPr lang="fr-FR" dirty="0" smtClean="0"/>
              <a:t>, </a:t>
            </a:r>
            <a:r>
              <a:rPr lang="fr-FR" dirty="0" err="1" smtClean="0"/>
              <a:t>because</a:t>
            </a:r>
            <a:r>
              <a:rPr lang="fr-FR" dirty="0" smtClean="0"/>
              <a:t> </a:t>
            </a:r>
            <a:r>
              <a:rPr lang="fr-FR" dirty="0" err="1" smtClean="0"/>
              <a:t>there</a:t>
            </a:r>
            <a:r>
              <a:rPr lang="fr-FR" dirty="0" smtClean="0"/>
              <a:t> </a:t>
            </a:r>
            <a:r>
              <a:rPr lang="fr-FR" dirty="0" err="1" smtClean="0"/>
              <a:t>is</a:t>
            </a:r>
            <a:r>
              <a:rPr lang="fr-FR" dirty="0" smtClean="0"/>
              <a:t> no direct </a:t>
            </a:r>
            <a:r>
              <a:rPr lang="fr-FR" dirty="0" err="1" smtClean="0"/>
              <a:t>access</a:t>
            </a:r>
            <a:r>
              <a:rPr lang="fr-FR" dirty="0" smtClean="0"/>
              <a:t> to the world, </a:t>
            </a:r>
            <a:r>
              <a:rPr lang="fr-FR" dirty="0" err="1" smtClean="0"/>
              <a:t>even</a:t>
            </a:r>
            <a:r>
              <a:rPr lang="fr-FR" dirty="0" smtClean="0"/>
              <a:t> for </a:t>
            </a:r>
            <a:r>
              <a:rPr lang="fr-FR" dirty="0" err="1" smtClean="0"/>
              <a:t>algorithms</a:t>
            </a:r>
            <a:r>
              <a:rPr lang="fr-FR" dirty="0" smtClean="0"/>
              <a:t> (</a:t>
            </a:r>
            <a:r>
              <a:rPr lang="fr-FR" dirty="0" err="1" smtClean="0"/>
              <a:t>even</a:t>
            </a:r>
            <a:r>
              <a:rPr lang="fr-FR" dirty="0" smtClean="0"/>
              <a:t> </a:t>
            </a:r>
            <a:r>
              <a:rPr lang="fr-FR" dirty="0" err="1" smtClean="0"/>
              <a:t>though</a:t>
            </a:r>
            <a:r>
              <a:rPr lang="fr-FR" dirty="0" smtClean="0"/>
              <a:t> data are made </a:t>
            </a:r>
            <a:r>
              <a:rPr lang="fr-FR" dirty="0" err="1" smtClean="0"/>
              <a:t>amnesic</a:t>
            </a:r>
            <a:r>
              <a:rPr lang="fr-FR" dirty="0" smtClean="0"/>
              <a:t> of </a:t>
            </a:r>
            <a:r>
              <a:rPr lang="fr-FR" dirty="0" err="1" smtClean="0"/>
              <a:t>their</a:t>
            </a:r>
            <a:r>
              <a:rPr lang="fr-FR" dirty="0" smtClean="0"/>
              <a:t> conditions of production)</a:t>
            </a:r>
            <a:endParaRPr lang="fr-FR" dirty="0"/>
          </a:p>
          <a:p>
            <a:pPr marL="457200" indent="-457200">
              <a:buFontTx/>
              <a:buChar char="-"/>
            </a:pPr>
            <a:r>
              <a:rPr lang="fr-FR" dirty="0" err="1"/>
              <a:t>Preventing</a:t>
            </a:r>
            <a:r>
              <a:rPr lang="fr-FR" dirty="0"/>
              <a:t> </a:t>
            </a:r>
            <a:r>
              <a:rPr lang="fr-FR" dirty="0" err="1"/>
              <a:t>disappearence</a:t>
            </a:r>
            <a:r>
              <a:rPr lang="fr-FR" dirty="0"/>
              <a:t> of the </a:t>
            </a:r>
            <a:r>
              <a:rPr lang="fr-FR" dirty="0" err="1"/>
              <a:t>human</a:t>
            </a:r>
            <a:r>
              <a:rPr lang="fr-FR" dirty="0"/>
              <a:t> </a:t>
            </a:r>
            <a:r>
              <a:rPr lang="fr-FR" dirty="0" err="1"/>
              <a:t>subjects</a:t>
            </a:r>
            <a:r>
              <a:rPr lang="fr-FR" dirty="0"/>
              <a:t> </a:t>
            </a:r>
            <a:r>
              <a:rPr lang="fr-FR" dirty="0" err="1"/>
              <a:t>behind</a:t>
            </a:r>
            <a:r>
              <a:rPr lang="fr-FR" dirty="0"/>
              <a:t> </a:t>
            </a:r>
            <a:r>
              <a:rPr lang="fr-FR" dirty="0" err="1"/>
              <a:t>their</a:t>
            </a:r>
            <a:r>
              <a:rPr lang="fr-FR" dirty="0"/>
              <a:t> profiles, and </a:t>
            </a:r>
            <a:r>
              <a:rPr lang="fr-FR" dirty="0" err="1"/>
              <a:t>disappearence</a:t>
            </a:r>
            <a:r>
              <a:rPr lang="fr-FR" dirty="0"/>
              <a:t> of </a:t>
            </a:r>
            <a:r>
              <a:rPr lang="fr-FR" dirty="0" err="1"/>
              <a:t>organisms</a:t>
            </a:r>
            <a:r>
              <a:rPr lang="fr-FR" dirty="0"/>
              <a:t> </a:t>
            </a:r>
            <a:r>
              <a:rPr lang="fr-FR" dirty="0" err="1"/>
              <a:t>behind</a:t>
            </a:r>
            <a:r>
              <a:rPr lang="fr-FR" dirty="0"/>
              <a:t> the data. </a:t>
            </a:r>
          </a:p>
          <a:p>
            <a:endParaRPr lang="fr-FR" dirty="0"/>
          </a:p>
        </p:txBody>
      </p:sp>
    </p:spTree>
    <p:extLst>
      <p:ext uri="{BB962C8B-B14F-4D97-AF65-F5344CB8AC3E}">
        <p14:creationId xmlns:p14="http://schemas.microsoft.com/office/powerpoint/2010/main" val="241688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3000" dirty="0" smtClean="0"/>
              <a:t>Big Health Data</a:t>
            </a:r>
            <a:endParaRPr lang="fr-BE" sz="1800" dirty="0"/>
          </a:p>
        </p:txBody>
      </p:sp>
      <p:sp>
        <p:nvSpPr>
          <p:cNvPr id="3" name="Espace réservé du contenu 2"/>
          <p:cNvSpPr>
            <a:spLocks noGrp="1"/>
          </p:cNvSpPr>
          <p:nvPr>
            <p:ph idx="1"/>
          </p:nvPr>
        </p:nvSpPr>
        <p:spPr/>
        <p:txBody>
          <a:bodyPr/>
          <a:lstStyle/>
          <a:p>
            <a:pPr marL="457200" indent="-457200">
              <a:buFont typeface="Arial" panose="020B0604020202020204" pitchFamily="34" charset="0"/>
              <a:buChar char="•"/>
            </a:pPr>
            <a:r>
              <a:rPr lang="fr-BE" dirty="0" smtClean="0"/>
              <a:t>Volume: </a:t>
            </a:r>
          </a:p>
          <a:p>
            <a:pPr marL="1177200" lvl="1" indent="-457200">
              <a:buFont typeface="Arial" panose="020B0604020202020204" pitchFamily="34" charset="0"/>
              <a:buChar char="•"/>
            </a:pPr>
            <a:r>
              <a:rPr lang="fr-BE" dirty="0"/>
              <a:t>E</a:t>
            </a:r>
            <a:r>
              <a:rPr lang="fr-BE" dirty="0" smtClean="0"/>
              <a:t>ach person generates more than one million gigabytes of health-related data over their lifetime.</a:t>
            </a:r>
          </a:p>
          <a:p>
            <a:pPr marL="1177200" lvl="1" indent="-457200">
              <a:buFont typeface="Arial" panose="020B0604020202020204" pitchFamily="34" charset="0"/>
              <a:buChar char="•"/>
            </a:pPr>
            <a:r>
              <a:rPr lang="fr-BE" dirty="0" smtClean="0"/>
              <a:t>DNA sequencing: tens of terabytes per genome</a:t>
            </a:r>
          </a:p>
          <a:p>
            <a:pPr marL="1177200" lvl="1" indent="-457200">
              <a:buFont typeface="Arial" panose="020B0604020202020204" pitchFamily="34" charset="0"/>
              <a:buChar char="•"/>
            </a:pPr>
            <a:r>
              <a:rPr lang="fr-BE" dirty="0" smtClean="0"/>
              <a:t>Of the 40 000 or so searches that are made every second on Google, 2000 are health related</a:t>
            </a:r>
          </a:p>
          <a:p>
            <a:pPr marL="457200" indent="-457200">
              <a:buFont typeface="Arial" panose="020B0604020202020204" pitchFamily="34" charset="0"/>
              <a:buChar char="•"/>
            </a:pPr>
            <a:r>
              <a:rPr lang="fr-BE" dirty="0" smtClean="0"/>
              <a:t>V</a:t>
            </a:r>
            <a:r>
              <a:rPr lang="fr-BE" dirty="0" smtClean="0"/>
              <a:t>elocity</a:t>
            </a:r>
          </a:p>
          <a:p>
            <a:pPr marL="1177200" lvl="1" indent="-457200">
              <a:buFont typeface="Arial" panose="020B0604020202020204" pitchFamily="34" charset="0"/>
              <a:buChar char="•"/>
            </a:pPr>
            <a:r>
              <a:rPr lang="fr-BE" dirty="0" smtClean="0"/>
              <a:t>Data circulates high speed (at the speed of connection), allowing for real-time detection, processing, forward looking evaluation (profiling, scoring, ranking, matching)</a:t>
            </a:r>
          </a:p>
          <a:p>
            <a:pPr marL="1177200" lvl="1" indent="-457200">
              <a:buFont typeface="Arial" panose="020B0604020202020204" pitchFamily="34" charset="0"/>
              <a:buChar char="•"/>
            </a:pPr>
            <a:r>
              <a:rPr lang="fr-BE" dirty="0" smtClean="0"/>
              <a:t>They are transferable accross contexts</a:t>
            </a:r>
          </a:p>
        </p:txBody>
      </p:sp>
    </p:spTree>
    <p:extLst>
      <p:ext uri="{BB962C8B-B14F-4D97-AF65-F5344CB8AC3E}">
        <p14:creationId xmlns:p14="http://schemas.microsoft.com/office/powerpoint/2010/main" val="31939107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457200" indent="-457200">
              <a:buFont typeface="Arial" panose="020B0604020202020204" pitchFamily="34" charset="0"/>
              <a:buChar char="•"/>
            </a:pPr>
            <a:r>
              <a:rPr lang="fr-BE" dirty="0"/>
              <a:t>Variety of  sources, actors and formats (complexity of the expanded health ecosystem)</a:t>
            </a:r>
          </a:p>
          <a:p>
            <a:pPr marL="1177200" lvl="1" indent="-457200">
              <a:buFont typeface="Arial" panose="020B0604020202020204" pitchFamily="34" charset="0"/>
              <a:buChar char="•"/>
            </a:pPr>
            <a:r>
              <a:rPr lang="fr-BE" dirty="0"/>
              <a:t>New </a:t>
            </a:r>
            <a:r>
              <a:rPr lang="fr-BE" dirty="0" smtClean="0"/>
              <a:t>health data: data </a:t>
            </a:r>
            <a:r>
              <a:rPr lang="fr-BE" i="1" dirty="0" smtClean="0"/>
              <a:t>a priori </a:t>
            </a:r>
            <a:r>
              <a:rPr lang="fr-BE" u="sng" dirty="0" smtClean="0"/>
              <a:t>unrelated to health status or propensities may become « health data ». </a:t>
            </a:r>
            <a:endParaRPr lang="fr-BE" dirty="0"/>
          </a:p>
          <a:p>
            <a:pPr marL="1177200" lvl="1" indent="-457200">
              <a:buFont typeface="Arial" panose="020B0604020202020204" pitchFamily="34" charset="0"/>
              <a:buChar char="•"/>
            </a:pPr>
            <a:r>
              <a:rPr lang="fr-BE" dirty="0"/>
              <a:t>New </a:t>
            </a:r>
            <a:r>
              <a:rPr lang="fr-BE" dirty="0" smtClean="0"/>
              <a:t>actors of the digital health market: private companies including IT giants, data brokers, individuals </a:t>
            </a:r>
          </a:p>
          <a:p>
            <a:pPr marL="1177200" lvl="1" indent="-457200">
              <a:buFont typeface="Arial" panose="020B0604020202020204" pitchFamily="34" charset="0"/>
              <a:buChar char="•"/>
            </a:pPr>
            <a:r>
              <a:rPr lang="fr-BE" dirty="0"/>
              <a:t>N</a:t>
            </a:r>
            <a:r>
              <a:rPr lang="fr-BE" dirty="0" smtClean="0"/>
              <a:t>ew </a:t>
            </a:r>
            <a:r>
              <a:rPr lang="fr-BE" dirty="0"/>
              <a:t>technical </a:t>
            </a:r>
            <a:r>
              <a:rPr lang="fr-BE" dirty="0" smtClean="0"/>
              <a:t>infrastrcture; IoT, Q-Self, wearable sensors, mobile phones apps., </a:t>
            </a:r>
            <a:endParaRPr lang="fr-BE" dirty="0"/>
          </a:p>
          <a:p>
            <a:pPr marL="457200" indent="-457200">
              <a:buFont typeface="Arial" panose="020B0604020202020204" pitchFamily="34" charset="0"/>
              <a:buChar char="•"/>
            </a:pPr>
            <a:r>
              <a:rPr lang="fr-BE" dirty="0" smtClean="0"/>
              <a:t>Veracity ?</a:t>
            </a:r>
          </a:p>
          <a:p>
            <a:pPr marL="1177200" lvl="1" indent="-457200">
              <a:buFont typeface="Arial" panose="020B0604020202020204" pitchFamily="34" charset="0"/>
              <a:buChar char="•"/>
            </a:pPr>
            <a:r>
              <a:rPr lang="fr-BE" dirty="0" smtClean="0"/>
              <a:t>Ambitions of science: understanding the world, understand the mechanical pathways, the causes of phenomena </a:t>
            </a:r>
          </a:p>
          <a:p>
            <a:pPr marL="1177200" lvl="1" indent="-457200">
              <a:buFont typeface="Arial" panose="020B0604020202020204" pitchFamily="34" charset="0"/>
              <a:buChar char="•"/>
            </a:pPr>
            <a:r>
              <a:rPr lang="fr-BE" dirty="0" smtClean="0"/>
              <a:t>Ambitions of Big Data science: predictions dispensing of uderstanding?  « reliability without truth »? Success vs. </a:t>
            </a:r>
            <a:r>
              <a:rPr lang="fr-BE" dirty="0"/>
              <a:t>t</a:t>
            </a:r>
            <a:r>
              <a:rPr lang="fr-BE" dirty="0" smtClean="0"/>
              <a:t>ruth?  Correlations rather than causation? E.g. : Google Flu; detection of unreported side effects of drug interactions  from internet search data.</a:t>
            </a:r>
          </a:p>
          <a:p>
            <a:pPr marL="1177200" lvl="1" indent="-457200">
              <a:buFont typeface="Arial" panose="020B0604020202020204" pitchFamily="34" charset="0"/>
              <a:buChar char="•"/>
            </a:pPr>
            <a:endParaRPr lang="fr-BE" dirty="0" smtClean="0"/>
          </a:p>
        </p:txBody>
      </p:sp>
    </p:spTree>
    <p:extLst>
      <p:ext uri="{BB962C8B-B14F-4D97-AF65-F5344CB8AC3E}">
        <p14:creationId xmlns:p14="http://schemas.microsoft.com/office/powerpoint/2010/main" val="84847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457200" indent="-457200"/>
            <a:r>
              <a:rPr lang="fr-FR" sz="3000" dirty="0" err="1"/>
              <a:t>From</a:t>
            </a:r>
            <a:r>
              <a:rPr lang="fr-FR" sz="3000" dirty="0"/>
              <a:t> a </a:t>
            </a:r>
            <a:r>
              <a:rPr lang="fr-FR" sz="3000" dirty="0" err="1"/>
              <a:t>civilization</a:t>
            </a:r>
            <a:r>
              <a:rPr lang="fr-FR" sz="3000" dirty="0"/>
              <a:t> of </a:t>
            </a:r>
            <a:r>
              <a:rPr lang="fr-FR" sz="3000" dirty="0" err="1"/>
              <a:t>signs</a:t>
            </a:r>
            <a:r>
              <a:rPr lang="fr-FR" sz="3000" dirty="0"/>
              <a:t> and </a:t>
            </a:r>
            <a:r>
              <a:rPr lang="fr-FR" sz="3000" dirty="0" err="1"/>
              <a:t>texts</a:t>
            </a:r>
            <a:r>
              <a:rPr lang="fr-FR" sz="3000" dirty="0"/>
              <a:t> to a </a:t>
            </a:r>
            <a:r>
              <a:rPr lang="fr-FR" sz="3000" dirty="0" err="1"/>
              <a:t>civilization</a:t>
            </a:r>
            <a:r>
              <a:rPr lang="fr-FR" sz="3000" dirty="0"/>
              <a:t> of </a:t>
            </a:r>
            <a:r>
              <a:rPr lang="fr-FR" sz="3000" dirty="0" err="1"/>
              <a:t>signals</a:t>
            </a:r>
            <a:r>
              <a:rPr lang="fr-FR" sz="3000" dirty="0"/>
              <a:t> and </a:t>
            </a:r>
            <a:r>
              <a:rPr lang="fr-FR" sz="3000" dirty="0" err="1" smtClean="0"/>
              <a:t>algorithms</a:t>
            </a:r>
            <a:endParaRPr lang="fr-FR" dirty="0"/>
          </a:p>
        </p:txBody>
      </p:sp>
      <p:sp>
        <p:nvSpPr>
          <p:cNvPr id="3" name="Espace réservé du contenu 2"/>
          <p:cNvSpPr>
            <a:spLocks noGrp="1"/>
          </p:cNvSpPr>
          <p:nvPr>
            <p:ph idx="1"/>
          </p:nvPr>
        </p:nvSpPr>
        <p:spPr>
          <a:xfrm>
            <a:off x="406400" y="1600200"/>
            <a:ext cx="8229600" cy="4525963"/>
          </a:xfrm>
        </p:spPr>
        <p:txBody>
          <a:bodyPr/>
          <a:lstStyle/>
          <a:p>
            <a:r>
              <a:rPr lang="fr-BE" dirty="0" smtClean="0"/>
              <a:t>From human perception and representation to algorithmic filtering, decryption, patterns recognition</a:t>
            </a:r>
          </a:p>
          <a:p>
            <a:pPr marL="285750">
              <a:buFontTx/>
              <a:buChar char="-"/>
            </a:pPr>
            <a:r>
              <a:rPr lang="fr-BE" dirty="0" smtClean="0"/>
              <a:t>Profining based on small patterns (similar attributes)</a:t>
            </a:r>
          </a:p>
          <a:p>
            <a:pPr marL="1062900" lvl="1"/>
            <a:r>
              <a:rPr lang="fr-BE" dirty="0" smtClean="0"/>
              <a:t>digital epidemiology </a:t>
            </a:r>
          </a:p>
          <a:p>
            <a:pPr marL="1062900" lvl="1"/>
            <a:r>
              <a:rPr lang="fr-BE" dirty="0" smtClean="0"/>
              <a:t>precision medicine (risk stratification)</a:t>
            </a:r>
          </a:p>
          <a:p>
            <a:pPr marL="1062900" lvl="1"/>
            <a:r>
              <a:rPr lang="fr-BE" dirty="0" smtClean="0"/>
              <a:t>decisions in contexts of insurance, employment, education, marketing</a:t>
            </a:r>
            <a:r>
              <a:rPr lang="mr-IN" dirty="0" smtClean="0"/>
              <a:t>…</a:t>
            </a:r>
            <a:endParaRPr lang="fr-BE" dirty="0" smtClean="0"/>
          </a:p>
          <a:p>
            <a:r>
              <a:rPr lang="fr-FR" dirty="0"/>
              <a:t>	</a:t>
            </a:r>
            <a:r>
              <a:rPr lang="fr-FR" dirty="0" smtClean="0"/>
              <a:t>-For </a:t>
            </a:r>
            <a:r>
              <a:rPr lang="fr-FR" dirty="0" err="1"/>
              <a:t>each</a:t>
            </a:r>
            <a:r>
              <a:rPr lang="fr-FR" dirty="0"/>
              <a:t> type of </a:t>
            </a:r>
            <a:r>
              <a:rPr lang="fr-FR" dirty="0" err="1"/>
              <a:t>analytics</a:t>
            </a:r>
            <a:r>
              <a:rPr lang="fr-FR" dirty="0"/>
              <a:t>, </a:t>
            </a:r>
            <a:r>
              <a:rPr lang="fr-FR" dirty="0" err="1"/>
              <a:t>specfic</a:t>
            </a:r>
            <a:r>
              <a:rPr lang="fr-FR" dirty="0"/>
              <a:t> questions arise </a:t>
            </a:r>
            <a:r>
              <a:rPr lang="fr-FR" dirty="0" err="1"/>
              <a:t>with</a:t>
            </a:r>
            <a:r>
              <a:rPr lang="fr-FR" dirty="0"/>
              <a:t> regard to: </a:t>
            </a:r>
            <a:r>
              <a:rPr lang="fr-FR" dirty="0" smtClean="0"/>
              <a:t>causation vs. </a:t>
            </a:r>
            <a:r>
              <a:rPr lang="fr-FR" dirty="0" err="1"/>
              <a:t>c</a:t>
            </a:r>
            <a:r>
              <a:rPr lang="fr-FR" dirty="0" err="1" smtClean="0"/>
              <a:t>orrelation</a:t>
            </a:r>
            <a:r>
              <a:rPr lang="fr-FR" dirty="0" smtClean="0"/>
              <a:t>; identification of </a:t>
            </a:r>
            <a:r>
              <a:rPr lang="fr-FR" dirty="0" err="1" smtClean="0"/>
              <a:t>vulnerable</a:t>
            </a:r>
            <a:r>
              <a:rPr lang="fr-FR" dirty="0" smtClean="0"/>
              <a:t> groups or </a:t>
            </a:r>
            <a:r>
              <a:rPr lang="fr-FR" dirty="0" err="1" smtClean="0"/>
              <a:t>attributes</a:t>
            </a:r>
            <a:r>
              <a:rPr lang="fr-FR" dirty="0" smtClean="0"/>
              <a:t>; </a:t>
            </a:r>
            <a:r>
              <a:rPr lang="fr-FR" dirty="0" err="1" smtClean="0"/>
              <a:t>privacy</a:t>
            </a:r>
            <a:r>
              <a:rPr lang="fr-FR" dirty="0" smtClean="0"/>
              <a:t> and data protection; </a:t>
            </a:r>
            <a:r>
              <a:rPr lang="fr-FR" dirty="0" err="1" smtClean="0"/>
              <a:t>individual</a:t>
            </a:r>
            <a:r>
              <a:rPr lang="fr-FR" dirty="0" smtClean="0"/>
              <a:t> or collective </a:t>
            </a:r>
            <a:r>
              <a:rPr lang="fr-FR" dirty="0" err="1" smtClean="0"/>
              <a:t>agency</a:t>
            </a:r>
            <a:r>
              <a:rPr lang="fr-FR" dirty="0"/>
              <a:t>			</a:t>
            </a:r>
          </a:p>
          <a:p>
            <a:pPr marL="342900"/>
            <a:endParaRPr lang="nl-BE" dirty="0" smtClean="0"/>
          </a:p>
        </p:txBody>
      </p:sp>
    </p:spTree>
    <p:extLst>
      <p:ext uri="{BB962C8B-B14F-4D97-AF65-F5344CB8AC3E}">
        <p14:creationId xmlns:p14="http://schemas.microsoft.com/office/powerpoint/2010/main" val="3157094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229600" cy="1143000"/>
          </a:xfrm>
        </p:spPr>
        <p:txBody>
          <a:bodyPr/>
          <a:lstStyle/>
          <a:p>
            <a:pPr algn="ctr"/>
            <a:r>
              <a:rPr lang="fr-FR" sz="3000" dirty="0" smtClean="0"/>
              <a:t>Causation </a:t>
            </a:r>
            <a:r>
              <a:rPr lang="fr-FR" sz="3000" dirty="0"/>
              <a:t>vs</a:t>
            </a:r>
            <a:r>
              <a:rPr lang="fr-FR" sz="3000" dirty="0" smtClean="0"/>
              <a:t>. </a:t>
            </a:r>
            <a:r>
              <a:rPr lang="fr-FR" sz="3000" dirty="0" err="1" smtClean="0"/>
              <a:t>correlation</a:t>
            </a:r>
            <a:endParaRPr lang="fr-FR" sz="3000" dirty="0"/>
          </a:p>
        </p:txBody>
      </p:sp>
      <p:sp>
        <p:nvSpPr>
          <p:cNvPr id="3" name="Espace réservé du contenu 2"/>
          <p:cNvSpPr>
            <a:spLocks noGrp="1"/>
          </p:cNvSpPr>
          <p:nvPr>
            <p:ph idx="1"/>
          </p:nvPr>
        </p:nvSpPr>
        <p:spPr/>
        <p:txBody>
          <a:bodyPr/>
          <a:lstStyle/>
          <a:p>
            <a:pPr marL="457200" indent="-457200">
              <a:buFontTx/>
              <a:buChar char="-"/>
            </a:pPr>
            <a:r>
              <a:rPr lang="fr-FR" dirty="0" err="1"/>
              <a:t>Digitizing</a:t>
            </a:r>
            <a:r>
              <a:rPr lang="fr-FR" dirty="0"/>
              <a:t> the world and </a:t>
            </a:r>
            <a:r>
              <a:rPr lang="fr-FR" dirty="0" err="1"/>
              <a:t>its</a:t>
            </a:r>
            <a:r>
              <a:rPr lang="fr-FR" dirty="0"/>
              <a:t> </a:t>
            </a:r>
            <a:r>
              <a:rPr lang="fr-FR" dirty="0" err="1"/>
              <a:t>inhabitants</a:t>
            </a:r>
            <a:r>
              <a:rPr lang="fr-FR" dirty="0"/>
              <a:t> </a:t>
            </a:r>
            <a:r>
              <a:rPr lang="fr-FR" dirty="0" err="1"/>
              <a:t>does</a:t>
            </a:r>
            <a:r>
              <a:rPr lang="fr-FR" dirty="0"/>
              <a:t> not </a:t>
            </a:r>
            <a:r>
              <a:rPr lang="fr-FR" dirty="0" err="1"/>
              <a:t>purify</a:t>
            </a:r>
            <a:r>
              <a:rPr lang="fr-FR" dirty="0"/>
              <a:t> social reality </a:t>
            </a:r>
            <a:r>
              <a:rPr lang="fr-FR" dirty="0" err="1"/>
              <a:t>from</a:t>
            </a:r>
            <a:r>
              <a:rPr lang="fr-FR" dirty="0"/>
              <a:t> structural </a:t>
            </a:r>
            <a:r>
              <a:rPr lang="fr-FR" dirty="0" err="1"/>
              <a:t>biases</a:t>
            </a:r>
            <a:r>
              <a:rPr lang="fr-FR" dirty="0"/>
              <a:t> and </a:t>
            </a:r>
            <a:r>
              <a:rPr lang="fr-FR" dirty="0" err="1"/>
              <a:t>inequalities</a:t>
            </a:r>
            <a:r>
              <a:rPr lang="fr-FR" dirty="0"/>
              <a:t>.</a:t>
            </a:r>
          </a:p>
          <a:p>
            <a:pPr marL="457200" indent="-457200">
              <a:buFontTx/>
              <a:buChar char="-"/>
            </a:pPr>
            <a:r>
              <a:rPr lang="fr-FR" dirty="0" err="1"/>
              <a:t>Spurrious</a:t>
            </a:r>
            <a:r>
              <a:rPr lang="fr-FR" dirty="0"/>
              <a:t> </a:t>
            </a:r>
            <a:r>
              <a:rPr lang="fr-FR" dirty="0" err="1"/>
              <a:t>correlations</a:t>
            </a:r>
            <a:r>
              <a:rPr lang="fr-FR" dirty="0"/>
              <a:t> or </a:t>
            </a:r>
            <a:r>
              <a:rPr lang="fr-FR" dirty="0" err="1"/>
              <a:t>apophenia</a:t>
            </a:r>
            <a:endParaRPr lang="fr-FR" dirty="0"/>
          </a:p>
          <a:p>
            <a:pPr marL="457200" indent="-457200">
              <a:buFontTx/>
              <a:buChar char="-"/>
            </a:pPr>
            <a:r>
              <a:rPr lang="fr-FR" dirty="0" err="1"/>
              <a:t>Lack</a:t>
            </a:r>
            <a:r>
              <a:rPr lang="fr-FR" dirty="0"/>
              <a:t> of </a:t>
            </a:r>
            <a:r>
              <a:rPr lang="fr-FR" dirty="0" err="1"/>
              <a:t>intelligibility</a:t>
            </a:r>
            <a:r>
              <a:rPr lang="fr-FR" dirty="0"/>
              <a:t> (</a:t>
            </a:r>
            <a:r>
              <a:rPr lang="fr-FR" dirty="0" err="1"/>
              <a:t>equivocity</a:t>
            </a:r>
            <a:r>
              <a:rPr lang="fr-FR" dirty="0"/>
              <a:t>)</a:t>
            </a:r>
          </a:p>
          <a:p>
            <a:endParaRPr lang="fr-FR" dirty="0"/>
          </a:p>
        </p:txBody>
      </p:sp>
    </p:spTree>
    <p:extLst>
      <p:ext uri="{BB962C8B-B14F-4D97-AF65-F5344CB8AC3E}">
        <p14:creationId xmlns:p14="http://schemas.microsoft.com/office/powerpoint/2010/main" val="40358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pPr algn="ctr"/>
            <a:r>
              <a:rPr lang="fr-FR" sz="3000" dirty="0"/>
              <a:t>Discrimination</a:t>
            </a:r>
            <a:r>
              <a:rPr lang="fr-FR" dirty="0" smtClean="0"/>
              <a:t> </a:t>
            </a:r>
            <a:endParaRPr lang="fr-FR" dirty="0"/>
          </a:p>
        </p:txBody>
      </p:sp>
      <p:sp>
        <p:nvSpPr>
          <p:cNvPr id="3" name="Espace réservé du contenu 2"/>
          <p:cNvSpPr>
            <a:spLocks noGrp="1"/>
          </p:cNvSpPr>
          <p:nvPr>
            <p:ph idx="1"/>
          </p:nvPr>
        </p:nvSpPr>
        <p:spPr/>
        <p:txBody>
          <a:bodyPr/>
          <a:lstStyle/>
          <a:p>
            <a:r>
              <a:rPr lang="fr-FR" dirty="0"/>
              <a:t>I</a:t>
            </a:r>
            <a:r>
              <a:rPr lang="fr-FR" dirty="0" smtClean="0"/>
              <a:t>s </a:t>
            </a:r>
            <a:r>
              <a:rPr lang="fr-FR" dirty="0"/>
              <a:t>an </a:t>
            </a:r>
            <a:r>
              <a:rPr lang="fr-FR" dirty="0" err="1"/>
              <a:t>approach</a:t>
            </a:r>
            <a:r>
              <a:rPr lang="fr-FR" dirty="0"/>
              <a:t> </a:t>
            </a:r>
            <a:r>
              <a:rPr lang="fr-FR" dirty="0" err="1"/>
              <a:t>that</a:t>
            </a:r>
            <a:r>
              <a:rPr lang="fr-FR" dirty="0"/>
              <a:t> </a:t>
            </a:r>
            <a:r>
              <a:rPr lang="fr-FR" dirty="0" err="1"/>
              <a:t>involves</a:t>
            </a:r>
            <a:r>
              <a:rPr lang="fr-FR" dirty="0"/>
              <a:t> </a:t>
            </a:r>
            <a:r>
              <a:rPr lang="fr-FR" dirty="0" err="1"/>
              <a:t>simply</a:t>
            </a:r>
            <a:r>
              <a:rPr lang="fr-FR" dirty="0"/>
              <a:t> </a:t>
            </a:r>
            <a:r>
              <a:rPr lang="fr-FR" dirty="0" err="1"/>
              <a:t>enumerating</a:t>
            </a:r>
            <a:r>
              <a:rPr lang="fr-FR" dirty="0"/>
              <a:t> sensitive </a:t>
            </a:r>
            <a:r>
              <a:rPr lang="fr-FR" dirty="0" err="1"/>
              <a:t>categories</a:t>
            </a:r>
            <a:r>
              <a:rPr lang="fr-FR" dirty="0"/>
              <a:t> (and </a:t>
            </a:r>
            <a:r>
              <a:rPr lang="fr-FR" dirty="0" err="1"/>
              <a:t>hence</a:t>
            </a:r>
            <a:r>
              <a:rPr lang="fr-FR" dirty="0"/>
              <a:t> data) the </a:t>
            </a:r>
            <a:r>
              <a:rPr lang="fr-FR" dirty="0" err="1"/>
              <a:t>most</a:t>
            </a:r>
            <a:r>
              <a:rPr lang="fr-FR" dirty="0"/>
              <a:t> </a:t>
            </a:r>
            <a:r>
              <a:rPr lang="fr-FR" dirty="0" err="1"/>
              <a:t>appropriate</a:t>
            </a:r>
            <a:r>
              <a:rPr lang="fr-FR" dirty="0"/>
              <a:t> one for </a:t>
            </a:r>
            <a:r>
              <a:rPr lang="fr-FR" dirty="0" err="1"/>
              <a:t>preventing</a:t>
            </a:r>
            <a:r>
              <a:rPr lang="fr-FR" dirty="0"/>
              <a:t> discrimination in an </a:t>
            </a:r>
            <a:r>
              <a:rPr lang="fr-FR" dirty="0" err="1"/>
              <a:t>era</a:t>
            </a:r>
            <a:r>
              <a:rPr lang="fr-FR" dirty="0"/>
              <a:t> </a:t>
            </a:r>
            <a:r>
              <a:rPr lang="fr-FR" dirty="0" err="1"/>
              <a:t>when</a:t>
            </a:r>
            <a:r>
              <a:rPr lang="fr-FR" dirty="0"/>
              <a:t>, </a:t>
            </a:r>
            <a:r>
              <a:rPr lang="fr-FR" dirty="0" err="1"/>
              <a:t>firstly</a:t>
            </a:r>
            <a:r>
              <a:rPr lang="fr-FR" dirty="0"/>
              <a:t>, </a:t>
            </a:r>
            <a:r>
              <a:rPr lang="fr-FR" dirty="0" err="1"/>
              <a:t>even</a:t>
            </a:r>
            <a:r>
              <a:rPr lang="fr-FR" dirty="0"/>
              <a:t> the </a:t>
            </a:r>
            <a:r>
              <a:rPr lang="fr-FR" dirty="0" err="1"/>
              <a:t>most</a:t>
            </a:r>
            <a:r>
              <a:rPr lang="fr-FR" dirty="0"/>
              <a:t> trivial aspects of </a:t>
            </a:r>
            <a:r>
              <a:rPr lang="fr-FR" dirty="0" err="1"/>
              <a:t>everyday</a:t>
            </a:r>
            <a:r>
              <a:rPr lang="fr-FR" dirty="0"/>
              <a:t> life are </a:t>
            </a:r>
            <a:r>
              <a:rPr lang="fr-FR" dirty="0" err="1"/>
              <a:t>potential</a:t>
            </a:r>
            <a:r>
              <a:rPr lang="fr-FR" dirty="0"/>
              <a:t> </a:t>
            </a:r>
            <a:r>
              <a:rPr lang="fr-FR" dirty="0" err="1"/>
              <a:t>indicators</a:t>
            </a:r>
            <a:r>
              <a:rPr lang="fr-FR" dirty="0"/>
              <a:t> of a </a:t>
            </a:r>
            <a:r>
              <a:rPr lang="fr-FR" dirty="0" err="1"/>
              <a:t>person’s</a:t>
            </a:r>
            <a:r>
              <a:rPr lang="fr-FR" dirty="0"/>
              <a:t> </a:t>
            </a:r>
            <a:r>
              <a:rPr lang="fr-FR" dirty="0" err="1"/>
              <a:t>current</a:t>
            </a:r>
            <a:r>
              <a:rPr lang="fr-FR" dirty="0"/>
              <a:t> or future </a:t>
            </a:r>
            <a:r>
              <a:rPr lang="fr-FR" dirty="0" err="1"/>
              <a:t>health</a:t>
            </a:r>
            <a:r>
              <a:rPr lang="fr-FR" dirty="0"/>
              <a:t> </a:t>
            </a:r>
            <a:r>
              <a:rPr lang="fr-FR" dirty="0" err="1"/>
              <a:t>status</a:t>
            </a:r>
            <a:r>
              <a:rPr lang="fr-FR" dirty="0"/>
              <a:t> and </a:t>
            </a:r>
            <a:r>
              <a:rPr lang="fr-FR" dirty="0" err="1"/>
              <a:t>other</a:t>
            </a:r>
            <a:r>
              <a:rPr lang="fr-FR" dirty="0"/>
              <a:t> sensitive </a:t>
            </a:r>
            <a:r>
              <a:rPr lang="fr-FR" dirty="0" err="1"/>
              <a:t>characteristics</a:t>
            </a:r>
            <a:r>
              <a:rPr lang="fr-FR" dirty="0"/>
              <a:t> and, </a:t>
            </a:r>
            <a:r>
              <a:rPr lang="fr-FR" dirty="0" err="1"/>
              <a:t>secondly</a:t>
            </a:r>
            <a:r>
              <a:rPr lang="fr-FR" dirty="0"/>
              <a:t>, </a:t>
            </a:r>
            <a:r>
              <a:rPr lang="fr-FR" dirty="0" err="1"/>
              <a:t>differences</a:t>
            </a:r>
            <a:r>
              <a:rPr lang="fr-FR" dirty="0"/>
              <a:t> in the </a:t>
            </a:r>
            <a:r>
              <a:rPr lang="fr-FR" dirty="0" err="1"/>
              <a:t>way</a:t>
            </a:r>
            <a:r>
              <a:rPr lang="fr-FR" dirty="0"/>
              <a:t> people are </a:t>
            </a:r>
            <a:r>
              <a:rPr lang="fr-FR" dirty="0" err="1"/>
              <a:t>treated</a:t>
            </a:r>
            <a:r>
              <a:rPr lang="fr-FR" dirty="0"/>
              <a:t> </a:t>
            </a:r>
            <a:r>
              <a:rPr lang="fr-FR" dirty="0" err="1"/>
              <a:t>can</a:t>
            </a:r>
            <a:r>
              <a:rPr lang="fr-FR" dirty="0"/>
              <a:t> </a:t>
            </a:r>
            <a:r>
              <a:rPr lang="fr-FR" dirty="0" err="1"/>
              <a:t>take</a:t>
            </a:r>
            <a:r>
              <a:rPr lang="fr-FR" dirty="0"/>
              <a:t> </a:t>
            </a:r>
            <a:r>
              <a:rPr lang="fr-FR" dirty="0" err="1"/>
              <a:t>increasingly</a:t>
            </a:r>
            <a:r>
              <a:rPr lang="fr-FR" dirty="0"/>
              <a:t> </a:t>
            </a:r>
            <a:r>
              <a:rPr lang="fr-FR" dirty="0" err="1"/>
              <a:t>subtle</a:t>
            </a:r>
            <a:r>
              <a:rPr lang="fr-FR" dirty="0"/>
              <a:t> </a:t>
            </a:r>
            <a:r>
              <a:rPr lang="fr-FR" dirty="0" err="1"/>
              <a:t>forms</a:t>
            </a:r>
            <a:r>
              <a:rPr lang="fr-FR" dirty="0"/>
              <a:t>, and </a:t>
            </a:r>
            <a:r>
              <a:rPr lang="fr-FR" dirty="0" err="1"/>
              <a:t>be</a:t>
            </a:r>
            <a:r>
              <a:rPr lang="fr-FR" dirty="0"/>
              <a:t> </a:t>
            </a:r>
            <a:r>
              <a:rPr lang="fr-FR" dirty="0" err="1"/>
              <a:t>based</a:t>
            </a:r>
            <a:r>
              <a:rPr lang="fr-FR" dirty="0"/>
              <a:t> not </a:t>
            </a:r>
            <a:r>
              <a:rPr lang="fr-FR" dirty="0" err="1"/>
              <a:t>only</a:t>
            </a:r>
            <a:r>
              <a:rPr lang="fr-FR" dirty="0"/>
              <a:t> on </a:t>
            </a:r>
            <a:r>
              <a:rPr lang="fr-FR" dirty="0" err="1"/>
              <a:t>their</a:t>
            </a:r>
            <a:r>
              <a:rPr lang="fr-FR" dirty="0"/>
              <a:t> </a:t>
            </a:r>
            <a:r>
              <a:rPr lang="fr-FR" dirty="0" err="1"/>
              <a:t>membership</a:t>
            </a:r>
            <a:r>
              <a:rPr lang="fr-FR" dirty="0"/>
              <a:t> of a </a:t>
            </a:r>
            <a:r>
              <a:rPr lang="fr-FR" dirty="0" err="1"/>
              <a:t>particular</a:t>
            </a:r>
            <a:r>
              <a:rPr lang="fr-FR" dirty="0"/>
              <a:t> </a:t>
            </a:r>
            <a:r>
              <a:rPr lang="fr-FR" dirty="0" err="1"/>
              <a:t>historically</a:t>
            </a:r>
            <a:r>
              <a:rPr lang="fr-FR" dirty="0"/>
              <a:t> </a:t>
            </a:r>
            <a:r>
              <a:rPr lang="fr-FR" dirty="0" err="1"/>
              <a:t>discriminated-against</a:t>
            </a:r>
            <a:r>
              <a:rPr lang="fr-FR" dirty="0"/>
              <a:t> group but </a:t>
            </a:r>
            <a:r>
              <a:rPr lang="fr-FR" dirty="0" err="1"/>
              <a:t>also</a:t>
            </a:r>
            <a:r>
              <a:rPr lang="fr-FR" dirty="0"/>
              <a:t> on </a:t>
            </a:r>
            <a:r>
              <a:rPr lang="fr-FR" dirty="0" err="1"/>
              <a:t>particular</a:t>
            </a:r>
            <a:r>
              <a:rPr lang="fr-FR" dirty="0"/>
              <a:t> </a:t>
            </a:r>
            <a:r>
              <a:rPr lang="fr-FR" dirty="0" err="1"/>
              <a:t>features</a:t>
            </a:r>
            <a:r>
              <a:rPr lang="fr-FR" dirty="0"/>
              <a:t> of </a:t>
            </a:r>
            <a:r>
              <a:rPr lang="fr-FR" dirty="0" err="1"/>
              <a:t>their</a:t>
            </a:r>
            <a:r>
              <a:rPr lang="fr-FR" dirty="0"/>
              <a:t> </a:t>
            </a:r>
            <a:r>
              <a:rPr lang="fr-FR" dirty="0" err="1"/>
              <a:t>lifestyle</a:t>
            </a:r>
            <a:r>
              <a:rPr lang="fr-FR" dirty="0"/>
              <a:t>? </a:t>
            </a:r>
          </a:p>
          <a:p>
            <a:endParaRPr lang="fr-FR" dirty="0"/>
          </a:p>
        </p:txBody>
      </p:sp>
    </p:spTree>
    <p:extLst>
      <p:ext uri="{BB962C8B-B14F-4D97-AF65-F5344CB8AC3E}">
        <p14:creationId xmlns:p14="http://schemas.microsoft.com/office/powerpoint/2010/main" val="3600576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err="1" smtClean="0"/>
              <a:t>Privacy</a:t>
            </a:r>
            <a:r>
              <a:rPr lang="fr-FR" sz="3200" dirty="0" smtClean="0"/>
              <a:t> and data protection</a:t>
            </a:r>
            <a:endParaRPr lang="fr-FR" sz="3200" dirty="0"/>
          </a:p>
        </p:txBody>
      </p:sp>
      <p:sp>
        <p:nvSpPr>
          <p:cNvPr id="3" name="Espace réservé du contenu 2"/>
          <p:cNvSpPr>
            <a:spLocks noGrp="1"/>
          </p:cNvSpPr>
          <p:nvPr>
            <p:ph idx="1"/>
          </p:nvPr>
        </p:nvSpPr>
        <p:spPr/>
        <p:txBody>
          <a:bodyPr/>
          <a:lstStyle/>
          <a:p>
            <a:r>
              <a:rPr lang="fr-FR" dirty="0" smtClean="0"/>
              <a:t>- 	New </a:t>
            </a:r>
            <a:r>
              <a:rPr lang="fr-FR" dirty="0" err="1"/>
              <a:t>p</a:t>
            </a:r>
            <a:r>
              <a:rPr lang="fr-FR" dirty="0" err="1" smtClean="0"/>
              <a:t>ossibilities</a:t>
            </a:r>
            <a:r>
              <a:rPr lang="fr-FR" dirty="0" smtClean="0"/>
              <a:t> of </a:t>
            </a:r>
            <a:r>
              <a:rPr lang="fr-FR" dirty="0" err="1" smtClean="0"/>
              <a:t>nudging</a:t>
            </a:r>
            <a:r>
              <a:rPr lang="fr-FR" dirty="0" smtClean="0"/>
              <a:t> or </a:t>
            </a:r>
            <a:r>
              <a:rPr lang="fr-FR" dirty="0" err="1" smtClean="0"/>
              <a:t>liberal</a:t>
            </a:r>
            <a:r>
              <a:rPr lang="fr-FR" dirty="0" smtClean="0"/>
              <a:t> </a:t>
            </a:r>
            <a:r>
              <a:rPr lang="fr-FR" dirty="0" err="1" smtClean="0"/>
              <a:t>paternalism</a:t>
            </a:r>
            <a:r>
              <a:rPr lang="fr-FR" dirty="0" smtClean="0"/>
              <a:t> </a:t>
            </a:r>
            <a:r>
              <a:rPr lang="fr-FR" dirty="0" err="1" smtClean="0"/>
              <a:t>through</a:t>
            </a:r>
            <a:r>
              <a:rPr lang="fr-FR" dirty="0" smtClean="0"/>
              <a:t> constant monitoring and real time </a:t>
            </a:r>
            <a:r>
              <a:rPr lang="fr-FR" dirty="0" err="1" smtClean="0"/>
              <a:t>predictions</a:t>
            </a:r>
            <a:endParaRPr lang="fr-FR" dirty="0"/>
          </a:p>
          <a:p>
            <a:pPr marL="457200" indent="-457200">
              <a:buFontTx/>
              <a:buChar char="-"/>
            </a:pPr>
            <a:r>
              <a:rPr lang="fr-FR" dirty="0" smtClean="0"/>
              <a:t>Utility </a:t>
            </a:r>
            <a:r>
              <a:rPr lang="fr-FR" dirty="0"/>
              <a:t>of data </a:t>
            </a:r>
            <a:r>
              <a:rPr lang="fr-FR" dirty="0" err="1"/>
              <a:t>is</a:t>
            </a:r>
            <a:r>
              <a:rPr lang="fr-FR" dirty="0"/>
              <a:t> a </a:t>
            </a:r>
            <a:r>
              <a:rPr lang="fr-FR" dirty="0" err="1"/>
              <a:t>function</a:t>
            </a:r>
            <a:r>
              <a:rPr lang="fr-FR" dirty="0"/>
              <a:t> of </a:t>
            </a:r>
            <a:r>
              <a:rPr lang="fr-FR" dirty="0" err="1"/>
              <a:t>quantity</a:t>
            </a:r>
            <a:r>
              <a:rPr lang="fr-FR" dirty="0"/>
              <a:t> of </a:t>
            </a:r>
            <a:r>
              <a:rPr lang="fr-FR" dirty="0" err="1"/>
              <a:t>available</a:t>
            </a:r>
            <a:r>
              <a:rPr lang="fr-FR" dirty="0"/>
              <a:t> data </a:t>
            </a:r>
            <a:r>
              <a:rPr lang="fr-FR" dirty="0" err="1"/>
              <a:t>much</a:t>
            </a:r>
            <a:r>
              <a:rPr lang="fr-FR" dirty="0"/>
              <a:t> more </a:t>
            </a:r>
            <a:r>
              <a:rPr lang="fr-FR" dirty="0" err="1"/>
              <a:t>than</a:t>
            </a:r>
            <a:r>
              <a:rPr lang="fr-FR" dirty="0"/>
              <a:t> of </a:t>
            </a:r>
            <a:r>
              <a:rPr lang="fr-FR" dirty="0" err="1"/>
              <a:t>quality</a:t>
            </a:r>
            <a:r>
              <a:rPr lang="fr-FR" dirty="0"/>
              <a:t> or </a:t>
            </a:r>
            <a:r>
              <a:rPr lang="fr-FR" dirty="0" err="1"/>
              <a:t>density</a:t>
            </a:r>
            <a:r>
              <a:rPr lang="fr-FR" dirty="0"/>
              <a:t> in information of the data. </a:t>
            </a:r>
          </a:p>
          <a:p>
            <a:pPr marL="457200" indent="-457200">
              <a:buFontTx/>
              <a:buChar char="-"/>
            </a:pPr>
            <a:r>
              <a:rPr lang="fr-FR" dirty="0" err="1" smtClean="0"/>
              <a:t>Relationality</a:t>
            </a:r>
            <a:r>
              <a:rPr lang="fr-FR" dirty="0" smtClean="0"/>
              <a:t> of data: </a:t>
            </a:r>
            <a:r>
              <a:rPr lang="fr-FR" dirty="0"/>
              <a:t>how to </a:t>
            </a:r>
            <a:r>
              <a:rPr lang="fr-FR" dirty="0" err="1"/>
              <a:t>take</a:t>
            </a:r>
            <a:r>
              <a:rPr lang="fr-FR" dirty="0"/>
              <a:t> </a:t>
            </a:r>
            <a:r>
              <a:rPr lang="fr-FR" dirty="0" err="1"/>
              <a:t>account</a:t>
            </a:r>
            <a:r>
              <a:rPr lang="fr-FR" dirty="0"/>
              <a:t>, </a:t>
            </a:r>
            <a:r>
              <a:rPr lang="fr-FR" dirty="0" smtClean="0"/>
              <a:t>in </a:t>
            </a:r>
            <a:r>
              <a:rPr lang="fr-FR" dirty="0"/>
              <a:t>administration of « </a:t>
            </a:r>
            <a:r>
              <a:rPr lang="fr-FR" dirty="0" err="1"/>
              <a:t>subjects</a:t>
            </a:r>
            <a:r>
              <a:rPr lang="fr-FR" dirty="0"/>
              <a:t> » </a:t>
            </a:r>
            <a:r>
              <a:rPr lang="fr-FR" dirty="0" err="1"/>
              <a:t>rights</a:t>
            </a:r>
            <a:r>
              <a:rPr lang="fr-FR" dirty="0"/>
              <a:t>, of the </a:t>
            </a:r>
            <a:r>
              <a:rPr lang="fr-FR" dirty="0" err="1"/>
              <a:t>relational</a:t>
            </a:r>
            <a:r>
              <a:rPr lang="fr-FR" dirty="0"/>
              <a:t>, and </a:t>
            </a:r>
            <a:r>
              <a:rPr lang="fr-FR" dirty="0" err="1"/>
              <a:t>therefore</a:t>
            </a:r>
            <a:r>
              <a:rPr lang="fr-FR" dirty="0"/>
              <a:t> </a:t>
            </a:r>
            <a:r>
              <a:rPr lang="fr-FR" dirty="0" err="1"/>
              <a:t>also</a:t>
            </a:r>
            <a:r>
              <a:rPr lang="fr-FR" dirty="0"/>
              <a:t> collective, nature of </a:t>
            </a:r>
            <a:r>
              <a:rPr lang="fr-FR" dirty="0" err="1"/>
              <a:t>what</a:t>
            </a:r>
            <a:r>
              <a:rPr lang="fr-FR" dirty="0"/>
              <a:t>, </a:t>
            </a:r>
            <a:r>
              <a:rPr lang="fr-FR" dirty="0" err="1"/>
              <a:t>through</a:t>
            </a:r>
            <a:r>
              <a:rPr lang="fr-FR" dirty="0"/>
              <a:t> data, </a:t>
            </a:r>
            <a:r>
              <a:rPr lang="fr-FR" dirty="0" err="1"/>
              <a:t>deserves</a:t>
            </a:r>
            <a:r>
              <a:rPr lang="fr-FR" dirty="0"/>
              <a:t>  to </a:t>
            </a:r>
            <a:r>
              <a:rPr lang="fr-FR" dirty="0" err="1"/>
              <a:t>be</a:t>
            </a:r>
            <a:r>
              <a:rPr lang="fr-FR" dirty="0"/>
              <a:t> </a:t>
            </a:r>
            <a:r>
              <a:rPr lang="fr-FR" dirty="0" err="1"/>
              <a:t>promoted</a:t>
            </a:r>
            <a:r>
              <a:rPr lang="fr-FR" dirty="0"/>
              <a:t> (</a:t>
            </a:r>
            <a:r>
              <a:rPr lang="fr-FR" dirty="0" err="1"/>
              <a:t>health</a:t>
            </a:r>
            <a:r>
              <a:rPr lang="fr-FR" dirty="0"/>
              <a:t> </a:t>
            </a:r>
            <a:r>
              <a:rPr lang="fr-FR" dirty="0" err="1"/>
              <a:t>research</a:t>
            </a:r>
            <a:r>
              <a:rPr lang="fr-FR" dirty="0"/>
              <a:t>, innovation) or </a:t>
            </a:r>
            <a:r>
              <a:rPr lang="fr-FR" dirty="0" err="1"/>
              <a:t>prevented</a:t>
            </a:r>
            <a:r>
              <a:rPr lang="fr-FR" dirty="0"/>
              <a:t> (</a:t>
            </a:r>
            <a:r>
              <a:rPr lang="fr-FR" dirty="0" err="1"/>
              <a:t>individually</a:t>
            </a:r>
            <a:r>
              <a:rPr lang="fr-FR" dirty="0"/>
              <a:t> and </a:t>
            </a:r>
            <a:r>
              <a:rPr lang="fr-FR" dirty="0" err="1"/>
              <a:t>socially</a:t>
            </a:r>
            <a:r>
              <a:rPr lang="fr-FR" dirty="0"/>
              <a:t> </a:t>
            </a:r>
            <a:r>
              <a:rPr lang="fr-FR" dirty="0" err="1"/>
              <a:t>harmful</a:t>
            </a:r>
            <a:r>
              <a:rPr lang="fr-FR" dirty="0"/>
              <a:t> stratifications, </a:t>
            </a:r>
            <a:r>
              <a:rPr lang="fr-FR" dirty="0" err="1"/>
              <a:t>scoring</a:t>
            </a:r>
            <a:r>
              <a:rPr lang="fr-FR" dirty="0"/>
              <a:t>, discriminations) </a:t>
            </a:r>
            <a:r>
              <a:rPr lang="fr-FR" dirty="0" smtClean="0"/>
              <a:t>?</a:t>
            </a:r>
          </a:p>
          <a:p>
            <a:endParaRPr lang="fr-FR" dirty="0"/>
          </a:p>
          <a:p>
            <a:endParaRPr lang="fr-FR" dirty="0"/>
          </a:p>
        </p:txBody>
      </p:sp>
    </p:spTree>
    <p:extLst>
      <p:ext uri="{BB962C8B-B14F-4D97-AF65-F5344CB8AC3E}">
        <p14:creationId xmlns:p14="http://schemas.microsoft.com/office/powerpoint/2010/main" val="280538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smtClean="0"/>
              <a:t>Agency</a:t>
            </a:r>
            <a:endParaRPr lang="fr-FR" sz="3200" dirty="0"/>
          </a:p>
        </p:txBody>
      </p:sp>
      <p:sp>
        <p:nvSpPr>
          <p:cNvPr id="3" name="Espace réservé du contenu 2"/>
          <p:cNvSpPr>
            <a:spLocks noGrp="1"/>
          </p:cNvSpPr>
          <p:nvPr>
            <p:ph idx="1"/>
          </p:nvPr>
        </p:nvSpPr>
        <p:spPr/>
        <p:txBody>
          <a:bodyPr/>
          <a:lstStyle/>
          <a:p>
            <a:pPr marL="457200" indent="-457200">
              <a:buFontTx/>
              <a:buChar char="-"/>
            </a:pPr>
            <a:r>
              <a:rPr lang="fr-FR" smtClean="0"/>
              <a:t>Issu es </a:t>
            </a:r>
            <a:r>
              <a:rPr lang="fr-FR" dirty="0" smtClean="0"/>
              <a:t>of </a:t>
            </a:r>
            <a:r>
              <a:rPr lang="fr-FR" dirty="0" err="1" smtClean="0"/>
              <a:t>access</a:t>
            </a:r>
            <a:r>
              <a:rPr lang="fr-FR" dirty="0" smtClean="0"/>
              <a:t> to </a:t>
            </a:r>
            <a:r>
              <a:rPr lang="fr-FR" dirty="0" err="1" smtClean="0"/>
              <a:t>health</a:t>
            </a:r>
            <a:r>
              <a:rPr lang="fr-FR" dirty="0" smtClean="0"/>
              <a:t> data </a:t>
            </a:r>
          </a:p>
          <a:p>
            <a:pPr marL="457200" indent="-457200">
              <a:buFontTx/>
              <a:buChar char="-"/>
            </a:pPr>
            <a:r>
              <a:rPr lang="fr-FR" dirty="0" smtClean="0"/>
              <a:t>Importance of « </a:t>
            </a:r>
            <a:r>
              <a:rPr lang="fr-FR" dirty="0" err="1" smtClean="0"/>
              <a:t>giving</a:t>
            </a:r>
            <a:r>
              <a:rPr lang="fr-FR" dirty="0" smtClean="0"/>
              <a:t> </a:t>
            </a:r>
            <a:r>
              <a:rPr lang="fr-FR" dirty="0" err="1" smtClean="0"/>
              <a:t>account</a:t>
            </a:r>
            <a:r>
              <a:rPr lang="fr-FR" dirty="0" smtClean="0"/>
              <a:t> of </a:t>
            </a:r>
            <a:r>
              <a:rPr lang="fr-FR" dirty="0" err="1" smtClean="0"/>
              <a:t>oneself</a:t>
            </a:r>
            <a:r>
              <a:rPr lang="fr-FR" dirty="0" smtClean="0"/>
              <a:t> »</a:t>
            </a:r>
          </a:p>
          <a:p>
            <a:pPr marL="457200" indent="-457200">
              <a:buFontTx/>
              <a:buChar char="-"/>
            </a:pPr>
            <a:r>
              <a:rPr lang="fr-FR" dirty="0" err="1" smtClean="0"/>
              <a:t>Responsibility</a:t>
            </a:r>
            <a:r>
              <a:rPr lang="fr-FR" dirty="0" smtClean="0"/>
              <a:t> and </a:t>
            </a:r>
            <a:r>
              <a:rPr lang="fr-FR" dirty="0" err="1" smtClean="0"/>
              <a:t>accountability</a:t>
            </a:r>
            <a:r>
              <a:rPr lang="fr-FR" dirty="0" smtClean="0"/>
              <a:t> </a:t>
            </a:r>
          </a:p>
          <a:p>
            <a:pPr marL="457200" indent="-457200">
              <a:buFontTx/>
              <a:buChar char="-"/>
            </a:pPr>
            <a:r>
              <a:rPr lang="fr-FR" dirty="0" err="1" smtClean="0"/>
              <a:t>Making</a:t>
            </a:r>
            <a:r>
              <a:rPr lang="fr-FR" dirty="0" smtClean="0"/>
              <a:t> a </a:t>
            </a:r>
            <a:r>
              <a:rPr lang="fr-FR" dirty="0" err="1" smtClean="0"/>
              <a:t>decision</a:t>
            </a:r>
            <a:r>
              <a:rPr lang="fr-FR" dirty="0" smtClean="0"/>
              <a:t> </a:t>
            </a:r>
            <a:r>
              <a:rPr lang="fr-FR" dirty="0" err="1" smtClean="0"/>
              <a:t>is</a:t>
            </a:r>
            <a:r>
              <a:rPr lang="fr-FR" dirty="0" smtClean="0"/>
              <a:t> not the </a:t>
            </a:r>
            <a:r>
              <a:rPr lang="fr-FR" dirty="0" err="1" smtClean="0"/>
              <a:t>same</a:t>
            </a:r>
            <a:r>
              <a:rPr lang="fr-FR" dirty="0" smtClean="0"/>
              <a:t> </a:t>
            </a:r>
            <a:r>
              <a:rPr lang="fr-FR" dirty="0" err="1" smtClean="0"/>
              <a:t>thing</a:t>
            </a:r>
            <a:r>
              <a:rPr lang="fr-FR" dirty="0" smtClean="0"/>
              <a:t> as </a:t>
            </a:r>
            <a:r>
              <a:rPr lang="fr-FR" dirty="0" err="1" smtClean="0"/>
              <a:t>obeying</a:t>
            </a:r>
            <a:r>
              <a:rPr lang="fr-FR" dirty="0" smtClean="0"/>
              <a:t> the </a:t>
            </a:r>
            <a:r>
              <a:rPr lang="fr-FR" dirty="0" err="1" smtClean="0"/>
              <a:t>result</a:t>
            </a:r>
            <a:r>
              <a:rPr lang="fr-FR" dirty="0" smtClean="0"/>
              <a:t> of a </a:t>
            </a:r>
            <a:r>
              <a:rPr lang="fr-FR" dirty="0" err="1" smtClean="0"/>
              <a:t>calculation</a:t>
            </a:r>
            <a:r>
              <a:rPr lang="fr-FR" dirty="0" smtClean="0"/>
              <a:t>. </a:t>
            </a:r>
            <a:endParaRPr lang="fr-FR" dirty="0"/>
          </a:p>
        </p:txBody>
      </p:sp>
    </p:spTree>
    <p:extLst>
      <p:ext uri="{BB962C8B-B14F-4D97-AF65-F5344CB8AC3E}">
        <p14:creationId xmlns:p14="http://schemas.microsoft.com/office/powerpoint/2010/main" val="765426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dirty="0" err="1" smtClean="0"/>
              <a:t>Taming</a:t>
            </a:r>
            <a:r>
              <a:rPr lang="fr-FR" sz="2400" dirty="0" smtClean="0"/>
              <a:t> </a:t>
            </a:r>
            <a:r>
              <a:rPr lang="fr-FR" sz="3200" dirty="0" err="1"/>
              <a:t>correlations</a:t>
            </a:r>
            <a:endParaRPr lang="fr-FR" sz="3200" dirty="0"/>
          </a:p>
        </p:txBody>
      </p:sp>
      <p:sp>
        <p:nvSpPr>
          <p:cNvPr id="3" name="Espace réservé du contenu 2"/>
          <p:cNvSpPr>
            <a:spLocks noGrp="1"/>
          </p:cNvSpPr>
          <p:nvPr>
            <p:ph idx="1"/>
          </p:nvPr>
        </p:nvSpPr>
        <p:spPr>
          <a:xfrm>
            <a:off x="457200" y="1417638"/>
            <a:ext cx="8229600" cy="4525963"/>
          </a:xfrm>
        </p:spPr>
        <p:txBody>
          <a:bodyPr/>
          <a:lstStyle/>
          <a:p>
            <a:r>
              <a:rPr lang="fr-FR" dirty="0" smtClean="0"/>
              <a:t>- </a:t>
            </a:r>
            <a:r>
              <a:rPr lang="fr-FR" dirty="0" err="1" smtClean="0"/>
              <a:t>Resisting</a:t>
            </a:r>
            <a:r>
              <a:rPr lang="fr-FR" dirty="0" smtClean="0"/>
              <a:t> to the « </a:t>
            </a:r>
            <a:r>
              <a:rPr lang="fr-FR" dirty="0" err="1" smtClean="0"/>
              <a:t>lure</a:t>
            </a:r>
            <a:r>
              <a:rPr lang="fr-FR" dirty="0" smtClean="0"/>
              <a:t> » of </a:t>
            </a:r>
            <a:r>
              <a:rPr lang="fr-FR" dirty="0" err="1" smtClean="0"/>
              <a:t>purely</a:t>
            </a:r>
            <a:r>
              <a:rPr lang="fr-FR" dirty="0" smtClean="0"/>
              <a:t> inductive, </a:t>
            </a:r>
            <a:r>
              <a:rPr lang="fr-FR" dirty="0" err="1" smtClean="0"/>
              <a:t>inferential</a:t>
            </a:r>
            <a:r>
              <a:rPr lang="fr-FR" dirty="0" smtClean="0"/>
              <a:t> </a:t>
            </a:r>
            <a:r>
              <a:rPr lang="fr-FR" dirty="0" err="1" smtClean="0"/>
              <a:t>rationality</a:t>
            </a:r>
            <a:r>
              <a:rPr lang="fr-FR" dirty="0" smtClean="0"/>
              <a:t> </a:t>
            </a:r>
            <a:r>
              <a:rPr lang="fr-FR" dirty="0" err="1" smtClean="0"/>
              <a:t>pervading</a:t>
            </a:r>
            <a:r>
              <a:rPr lang="fr-FR" dirty="0" smtClean="0"/>
              <a:t> the </a:t>
            </a:r>
            <a:r>
              <a:rPr lang="fr-FR" dirty="0" err="1" smtClean="0"/>
              <a:t>Big</a:t>
            </a:r>
            <a:r>
              <a:rPr lang="fr-FR" dirty="0" smtClean="0"/>
              <a:t> Data </a:t>
            </a:r>
            <a:r>
              <a:rPr lang="fr-FR" dirty="0" err="1" smtClean="0"/>
              <a:t>ideology</a:t>
            </a:r>
            <a:r>
              <a:rPr lang="fr-FR" dirty="0"/>
              <a:t> </a:t>
            </a:r>
            <a:r>
              <a:rPr lang="fr-FR" dirty="0" smtClean="0"/>
              <a:t>(machine </a:t>
            </a:r>
            <a:r>
              <a:rPr lang="fr-FR" dirty="0" err="1" smtClean="0"/>
              <a:t>learning</a:t>
            </a:r>
            <a:r>
              <a:rPr lang="fr-FR" dirty="0" smtClean="0"/>
              <a:t>) </a:t>
            </a:r>
            <a:r>
              <a:rPr lang="fr-FR" dirty="0" err="1" smtClean="0"/>
              <a:t>is</a:t>
            </a:r>
            <a:r>
              <a:rPr lang="fr-FR" dirty="0" smtClean="0"/>
              <a:t> important not </a:t>
            </a:r>
            <a:r>
              <a:rPr lang="fr-FR" dirty="0" err="1" smtClean="0"/>
              <a:t>only</a:t>
            </a:r>
            <a:r>
              <a:rPr lang="fr-FR" dirty="0" smtClean="0"/>
              <a:t> for </a:t>
            </a:r>
            <a:r>
              <a:rPr lang="fr-FR" dirty="0" err="1" smtClean="0"/>
              <a:t>epistemic</a:t>
            </a:r>
            <a:r>
              <a:rPr lang="fr-FR" dirty="0" smtClean="0"/>
              <a:t> and </a:t>
            </a:r>
            <a:r>
              <a:rPr lang="fr-FR" dirty="0" err="1" smtClean="0"/>
              <a:t>thus</a:t>
            </a:r>
            <a:r>
              <a:rPr lang="fr-FR" dirty="0" smtClean="0"/>
              <a:t> </a:t>
            </a:r>
            <a:r>
              <a:rPr lang="fr-FR" dirty="0" err="1" smtClean="0"/>
              <a:t>also</a:t>
            </a:r>
            <a:r>
              <a:rPr lang="fr-FR" dirty="0" smtClean="0"/>
              <a:t> </a:t>
            </a:r>
            <a:r>
              <a:rPr lang="fr-FR" dirty="0" err="1" smtClean="0"/>
              <a:t>safety</a:t>
            </a:r>
            <a:r>
              <a:rPr lang="fr-FR" dirty="0" smtClean="0"/>
              <a:t> </a:t>
            </a:r>
            <a:r>
              <a:rPr lang="fr-FR" dirty="0" err="1" smtClean="0"/>
              <a:t>reasons</a:t>
            </a:r>
            <a:r>
              <a:rPr lang="fr-FR" dirty="0" smtClean="0"/>
              <a:t> but </a:t>
            </a:r>
            <a:r>
              <a:rPr lang="fr-FR" dirty="0" err="1" smtClean="0"/>
              <a:t>also</a:t>
            </a:r>
            <a:r>
              <a:rPr lang="fr-FR" dirty="0" smtClean="0"/>
              <a:t> </a:t>
            </a:r>
            <a:r>
              <a:rPr lang="fr-FR" dirty="0" err="1" smtClean="0"/>
              <a:t>because</a:t>
            </a:r>
            <a:r>
              <a:rPr lang="fr-FR" dirty="0" smtClean="0"/>
              <a:t> </a:t>
            </a:r>
            <a:r>
              <a:rPr lang="fr-FR" dirty="0" err="1" smtClean="0"/>
              <a:t>hypothesis</a:t>
            </a:r>
            <a:r>
              <a:rPr lang="fr-FR" dirty="0" smtClean="0"/>
              <a:t> and </a:t>
            </a:r>
            <a:r>
              <a:rPr lang="fr-FR" dirty="0" err="1" smtClean="0"/>
              <a:t>explanations</a:t>
            </a:r>
            <a:r>
              <a:rPr lang="fr-FR" dirty="0" smtClean="0"/>
              <a:t> </a:t>
            </a:r>
            <a:r>
              <a:rPr lang="fr-FR" dirty="0" err="1" smtClean="0"/>
              <a:t>enable</a:t>
            </a:r>
            <a:r>
              <a:rPr lang="fr-FR" dirty="0" smtClean="0"/>
              <a:t> </a:t>
            </a:r>
            <a:r>
              <a:rPr lang="fr-FR" dirty="0" err="1" smtClean="0"/>
              <a:t>individual</a:t>
            </a:r>
            <a:r>
              <a:rPr lang="fr-FR" dirty="0" smtClean="0"/>
              <a:t> and collective </a:t>
            </a:r>
            <a:r>
              <a:rPr lang="fr-FR" dirty="0" err="1" smtClean="0"/>
              <a:t>agancy</a:t>
            </a:r>
            <a:r>
              <a:rPr lang="fr-FR" dirty="0" smtClean="0"/>
              <a:t>. Machines </a:t>
            </a:r>
            <a:r>
              <a:rPr lang="fr-FR" dirty="0" err="1" smtClean="0"/>
              <a:t>can</a:t>
            </a:r>
            <a:r>
              <a:rPr lang="fr-FR" dirty="0" smtClean="0"/>
              <a:t> </a:t>
            </a:r>
            <a:r>
              <a:rPr lang="fr-FR" dirty="0" err="1" smtClean="0"/>
              <a:t>synthetize</a:t>
            </a:r>
            <a:r>
              <a:rPr lang="fr-FR" dirty="0" smtClean="0"/>
              <a:t> </a:t>
            </a:r>
            <a:r>
              <a:rPr lang="fr-FR" dirty="0" err="1" smtClean="0"/>
              <a:t>diversity</a:t>
            </a:r>
            <a:r>
              <a:rPr lang="fr-FR" dirty="0" smtClean="0"/>
              <a:t>, but </a:t>
            </a:r>
            <a:r>
              <a:rPr lang="fr-FR" dirty="0" err="1" smtClean="0"/>
              <a:t>cannot</a:t>
            </a:r>
            <a:r>
              <a:rPr lang="fr-FR" dirty="0" smtClean="0"/>
              <a:t> </a:t>
            </a:r>
            <a:r>
              <a:rPr lang="fr-FR" dirty="0" err="1" smtClean="0"/>
              <a:t>provide</a:t>
            </a:r>
            <a:r>
              <a:rPr lang="fr-FR" dirty="0" smtClean="0"/>
              <a:t> </a:t>
            </a:r>
            <a:r>
              <a:rPr lang="fr-FR" dirty="0" err="1" smtClean="0"/>
              <a:t>any</a:t>
            </a:r>
            <a:r>
              <a:rPr lang="fr-FR" dirty="0" smtClean="0"/>
              <a:t> </a:t>
            </a:r>
            <a:r>
              <a:rPr lang="fr-FR" dirty="0" err="1" smtClean="0"/>
              <a:t>meaning</a:t>
            </a:r>
            <a:r>
              <a:rPr lang="fr-FR" dirty="0" smtClean="0"/>
              <a:t> to the </a:t>
            </a:r>
            <a:r>
              <a:rPr lang="fr-FR" dirty="0" err="1" smtClean="0"/>
              <a:t>resulting</a:t>
            </a:r>
            <a:r>
              <a:rPr lang="fr-FR" dirty="0" smtClean="0"/>
              <a:t> </a:t>
            </a:r>
            <a:r>
              <a:rPr lang="fr-FR" dirty="0" err="1" smtClean="0"/>
              <a:t>synthesis</a:t>
            </a:r>
            <a:r>
              <a:rPr lang="fr-FR" dirty="0" smtClean="0"/>
              <a:t>. </a:t>
            </a:r>
            <a:r>
              <a:rPr lang="fr-FR" dirty="0" err="1" smtClean="0"/>
              <a:t>Meaning</a:t>
            </a:r>
            <a:r>
              <a:rPr lang="fr-FR" dirty="0" smtClean="0"/>
              <a:t> </a:t>
            </a:r>
            <a:r>
              <a:rPr lang="fr-FR" dirty="0" err="1" smtClean="0"/>
              <a:t>is</a:t>
            </a:r>
            <a:r>
              <a:rPr lang="fr-FR" dirty="0" smtClean="0"/>
              <a:t> </a:t>
            </a:r>
            <a:r>
              <a:rPr lang="fr-FR" dirty="0" err="1" smtClean="0"/>
              <a:t>provided</a:t>
            </a:r>
            <a:r>
              <a:rPr lang="fr-FR" dirty="0" smtClean="0"/>
              <a:t> by </a:t>
            </a:r>
            <a:r>
              <a:rPr lang="fr-FR" dirty="0" err="1" smtClean="0"/>
              <a:t>humans</a:t>
            </a:r>
            <a:r>
              <a:rPr lang="fr-FR" dirty="0" smtClean="0"/>
              <a:t> (</a:t>
            </a:r>
            <a:r>
              <a:rPr lang="fr-FR" dirty="0" err="1" smtClean="0"/>
              <a:t>cleaning</a:t>
            </a:r>
            <a:r>
              <a:rPr lang="fr-FR" dirty="0" smtClean="0"/>
              <a:t> and </a:t>
            </a:r>
            <a:r>
              <a:rPr lang="fr-FR" dirty="0" err="1" smtClean="0"/>
              <a:t>selecting</a:t>
            </a:r>
            <a:r>
              <a:rPr lang="fr-FR" dirty="0" smtClean="0"/>
              <a:t> the </a:t>
            </a:r>
            <a:r>
              <a:rPr lang="fr-FR" dirty="0" err="1" smtClean="0"/>
              <a:t>datasets</a:t>
            </a:r>
            <a:r>
              <a:rPr lang="fr-FR" dirty="0" smtClean="0"/>
              <a:t> in </a:t>
            </a:r>
            <a:r>
              <a:rPr lang="fr-FR" dirty="0" err="1" smtClean="0"/>
              <a:t>view</a:t>
            </a:r>
            <a:r>
              <a:rPr lang="fr-FR" dirty="0" smtClean="0"/>
              <a:t> of a goal, </a:t>
            </a:r>
            <a:r>
              <a:rPr lang="fr-FR" dirty="0" err="1" smtClean="0"/>
              <a:t>interpreting</a:t>
            </a:r>
            <a:r>
              <a:rPr lang="fr-FR" dirty="0" smtClean="0"/>
              <a:t> the </a:t>
            </a:r>
            <a:r>
              <a:rPr lang="fr-FR" dirty="0" err="1" smtClean="0"/>
              <a:t>results</a:t>
            </a:r>
            <a:r>
              <a:rPr lang="fr-FR" dirty="0" smtClean="0"/>
              <a:t>).  </a:t>
            </a:r>
          </a:p>
          <a:p>
            <a:endParaRPr lang="fr-FR" dirty="0" smtClean="0"/>
          </a:p>
        </p:txBody>
      </p:sp>
    </p:spTree>
    <p:extLst>
      <p:ext uri="{BB962C8B-B14F-4D97-AF65-F5344CB8AC3E}">
        <p14:creationId xmlns:p14="http://schemas.microsoft.com/office/powerpoint/2010/main" val="50282338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ception personnalisé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9833</TotalTime>
  <Words>1622</Words>
  <Application>Microsoft Macintosh PowerPoint</Application>
  <PresentationFormat>Présentation à l'écran (4:3)</PresentationFormat>
  <Paragraphs>100</Paragraphs>
  <Slides>10</Slides>
  <Notes>8</Notes>
  <HiddenSlides>0</HiddenSlides>
  <MMClips>0</MMClips>
  <ScaleCrop>false</ScaleCrop>
  <HeadingPairs>
    <vt:vector size="4" baseType="variant">
      <vt:variant>
        <vt:lpstr>Thème</vt:lpstr>
      </vt:variant>
      <vt:variant>
        <vt:i4>3</vt:i4>
      </vt:variant>
      <vt:variant>
        <vt:lpstr>Titres des diapositives</vt:lpstr>
      </vt:variant>
      <vt:variant>
        <vt:i4>10</vt:i4>
      </vt:variant>
    </vt:vector>
  </HeadingPairs>
  <TitlesOfParts>
    <vt:vector size="13" baseType="lpstr">
      <vt:lpstr>Thème Office</vt:lpstr>
      <vt:lpstr>Conception personnalisée</vt:lpstr>
      <vt:lpstr>1_Conception personnalisée</vt:lpstr>
      <vt:lpstr>Présentation PowerPoint</vt:lpstr>
      <vt:lpstr>Big Health Data</vt:lpstr>
      <vt:lpstr>Présentation PowerPoint</vt:lpstr>
      <vt:lpstr>From a civilization of signs and texts to a civilization of signals and algorithms</vt:lpstr>
      <vt:lpstr>Causation vs. correlation</vt:lpstr>
      <vt:lpstr>Discrimination </vt:lpstr>
      <vt:lpstr>Privacy and data protection</vt:lpstr>
      <vt:lpstr>Agency</vt:lpstr>
      <vt:lpstr>Taming correlations</vt:lpstr>
      <vt:lpstr>Présentation PowerPoint</vt:lpstr>
    </vt:vector>
  </TitlesOfParts>
  <Company>Hello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aaaaaa aaaaaaa</dc:creator>
  <cp:lastModifiedBy>Antoinette Rouvroy</cp:lastModifiedBy>
  <cp:revision>690</cp:revision>
  <cp:lastPrinted>2017-10-17T11:41:22Z</cp:lastPrinted>
  <dcterms:created xsi:type="dcterms:W3CDTF">2012-08-22T10:00:01Z</dcterms:created>
  <dcterms:modified xsi:type="dcterms:W3CDTF">2017-10-25T08:45:48Z</dcterms:modified>
</cp:coreProperties>
</file>