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3"/>
  </p:notesMasterIdLst>
  <p:sldIdLst>
    <p:sldId id="260" r:id="rId2"/>
    <p:sldId id="281" r:id="rId3"/>
    <p:sldId id="272" r:id="rId4"/>
    <p:sldId id="256" r:id="rId5"/>
    <p:sldId id="316" r:id="rId6"/>
    <p:sldId id="268" r:id="rId7"/>
    <p:sldId id="321" r:id="rId8"/>
    <p:sldId id="257" r:id="rId9"/>
    <p:sldId id="284" r:id="rId10"/>
    <p:sldId id="262" r:id="rId11"/>
    <p:sldId id="326" r:id="rId12"/>
    <p:sldId id="276" r:id="rId13"/>
    <p:sldId id="320" r:id="rId14"/>
    <p:sldId id="318" r:id="rId15"/>
    <p:sldId id="319" r:id="rId16"/>
    <p:sldId id="267" r:id="rId17"/>
    <p:sldId id="322" r:id="rId18"/>
    <p:sldId id="264" r:id="rId19"/>
    <p:sldId id="323" r:id="rId20"/>
    <p:sldId id="324" r:id="rId21"/>
    <p:sldId id="325" r:id="rId22"/>
    <p:sldId id="258" r:id="rId23"/>
    <p:sldId id="327" r:id="rId24"/>
    <p:sldId id="259" r:id="rId25"/>
    <p:sldId id="317" r:id="rId26"/>
    <p:sldId id="329" r:id="rId27"/>
    <p:sldId id="328" r:id="rId28"/>
    <p:sldId id="301" r:id="rId29"/>
    <p:sldId id="285" r:id="rId30"/>
    <p:sldId id="302" r:id="rId31"/>
    <p:sldId id="288" r:id="rId32"/>
    <p:sldId id="330" r:id="rId33"/>
    <p:sldId id="299" r:id="rId34"/>
    <p:sldId id="279" r:id="rId35"/>
    <p:sldId id="277" r:id="rId36"/>
    <p:sldId id="290" r:id="rId37"/>
    <p:sldId id="331" r:id="rId38"/>
    <p:sldId id="333" r:id="rId39"/>
    <p:sldId id="332" r:id="rId40"/>
    <p:sldId id="334" r:id="rId41"/>
    <p:sldId id="306" r:id="rId4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39" autoAdjust="0"/>
    <p:restoredTop sz="94624" autoAdjust="0"/>
  </p:normalViewPr>
  <p:slideViewPr>
    <p:cSldViewPr snapToGrid="0" snapToObjects="1">
      <p:cViewPr varScale="1">
        <p:scale>
          <a:sx n="118" d="100"/>
          <a:sy n="118" d="100"/>
        </p:scale>
        <p:origin x="120" y="21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70216693"/>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77D9A93-2731-6046-913E-BC4AD99196DF}"/>
              </a:ext>
            </a:extLst>
          </p:cNvPr>
          <p:cNvSpPr>
            <a:spLocks noGrp="1"/>
          </p:cNvSpPr>
          <p:nvPr>
            <p:ph type="pic" sz="quarter" idx="10"/>
          </p:nvPr>
        </p:nvSpPr>
        <p:spPr>
          <a:xfrm>
            <a:off x="1724025" y="1314450"/>
            <a:ext cx="1924050" cy="1924050"/>
          </a:xfrm>
        </p:spPr>
        <p:txBody>
          <a:bodyPr anchor="ctr">
            <a:normAutofit/>
          </a:bodyPr>
          <a:lstStyle>
            <a:lvl1pPr marL="0" indent="0" algn="ctr">
              <a:buNone/>
              <a:defRPr sz="14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7" name="Picture Placeholder 2">
            <a:extLst>
              <a:ext uri="{FF2B5EF4-FFF2-40B4-BE49-F238E27FC236}">
                <a16:creationId xmlns:a16="http://schemas.microsoft.com/office/drawing/2014/main" id="{F3B33315-9DC2-2B44-B298-F9A559108BA6}"/>
              </a:ext>
            </a:extLst>
          </p:cNvPr>
          <p:cNvSpPr>
            <a:spLocks noGrp="1"/>
          </p:cNvSpPr>
          <p:nvPr>
            <p:ph type="pic" sz="quarter" idx="11"/>
          </p:nvPr>
        </p:nvSpPr>
        <p:spPr>
          <a:xfrm>
            <a:off x="4137025" y="1314450"/>
            <a:ext cx="1924050" cy="1924050"/>
          </a:xfrm>
        </p:spPr>
        <p:txBody>
          <a:bodyPr anchor="ctr">
            <a:normAutofit/>
          </a:bodyPr>
          <a:lstStyle>
            <a:lvl1pPr marL="0" indent="0" algn="ctr">
              <a:buNone/>
              <a:defRPr sz="14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8" name="Picture Placeholder 2">
            <a:extLst>
              <a:ext uri="{FF2B5EF4-FFF2-40B4-BE49-F238E27FC236}">
                <a16:creationId xmlns:a16="http://schemas.microsoft.com/office/drawing/2014/main" id="{27BDDFB7-14F7-AF47-BDAD-14248D7A1885}"/>
              </a:ext>
            </a:extLst>
          </p:cNvPr>
          <p:cNvSpPr>
            <a:spLocks noGrp="1"/>
          </p:cNvSpPr>
          <p:nvPr>
            <p:ph type="pic" sz="quarter" idx="12"/>
          </p:nvPr>
        </p:nvSpPr>
        <p:spPr>
          <a:xfrm>
            <a:off x="6550025" y="1314450"/>
            <a:ext cx="1924050" cy="1924050"/>
          </a:xfrm>
        </p:spPr>
        <p:txBody>
          <a:bodyPr anchor="ctr">
            <a:normAutofit/>
          </a:bodyPr>
          <a:lstStyle>
            <a:lvl1pPr marL="0" indent="0" algn="ctr">
              <a:buNone/>
              <a:defRPr sz="14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9" name="Picture Placeholder 2">
            <a:extLst>
              <a:ext uri="{FF2B5EF4-FFF2-40B4-BE49-F238E27FC236}">
                <a16:creationId xmlns:a16="http://schemas.microsoft.com/office/drawing/2014/main" id="{A5A7A180-092F-DC4D-B063-0CC878242551}"/>
              </a:ext>
            </a:extLst>
          </p:cNvPr>
          <p:cNvSpPr>
            <a:spLocks noGrp="1"/>
          </p:cNvSpPr>
          <p:nvPr>
            <p:ph type="pic" sz="quarter" idx="13"/>
          </p:nvPr>
        </p:nvSpPr>
        <p:spPr>
          <a:xfrm>
            <a:off x="8963025" y="1314450"/>
            <a:ext cx="1924050" cy="1924050"/>
          </a:xfrm>
        </p:spPr>
        <p:txBody>
          <a:bodyPr anchor="ctr">
            <a:normAutofit/>
          </a:bodyPr>
          <a:lstStyle>
            <a:lvl1pPr marL="0" indent="0" algn="ctr">
              <a:buNone/>
              <a:defRPr sz="14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10" name="Picture Placeholder 2">
            <a:extLst>
              <a:ext uri="{FF2B5EF4-FFF2-40B4-BE49-F238E27FC236}">
                <a16:creationId xmlns:a16="http://schemas.microsoft.com/office/drawing/2014/main" id="{0A4737E7-1329-0B40-9FAC-F64457586EB2}"/>
              </a:ext>
            </a:extLst>
          </p:cNvPr>
          <p:cNvSpPr>
            <a:spLocks noGrp="1"/>
          </p:cNvSpPr>
          <p:nvPr>
            <p:ph type="pic" sz="quarter" idx="14"/>
          </p:nvPr>
        </p:nvSpPr>
        <p:spPr>
          <a:xfrm>
            <a:off x="1724025" y="3714750"/>
            <a:ext cx="1924050" cy="1924050"/>
          </a:xfrm>
        </p:spPr>
        <p:txBody>
          <a:bodyPr anchor="ctr">
            <a:normAutofit/>
          </a:bodyPr>
          <a:lstStyle>
            <a:lvl1pPr marL="0" indent="0" algn="ctr">
              <a:buNone/>
              <a:defRPr sz="14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14" name="Picture Placeholder 2">
            <a:extLst>
              <a:ext uri="{FF2B5EF4-FFF2-40B4-BE49-F238E27FC236}">
                <a16:creationId xmlns:a16="http://schemas.microsoft.com/office/drawing/2014/main" id="{2A241C96-EBCC-9940-894E-302C0A4380C9}"/>
              </a:ext>
            </a:extLst>
          </p:cNvPr>
          <p:cNvSpPr>
            <a:spLocks noGrp="1"/>
          </p:cNvSpPr>
          <p:nvPr>
            <p:ph type="pic" sz="quarter" idx="15"/>
          </p:nvPr>
        </p:nvSpPr>
        <p:spPr>
          <a:xfrm>
            <a:off x="4137025" y="3714750"/>
            <a:ext cx="1924050" cy="1924050"/>
          </a:xfrm>
        </p:spPr>
        <p:txBody>
          <a:bodyPr anchor="ctr">
            <a:normAutofit/>
          </a:bodyPr>
          <a:lstStyle>
            <a:lvl1pPr marL="0" indent="0" algn="ctr">
              <a:buNone/>
              <a:defRPr sz="14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15" name="Picture Placeholder 2">
            <a:extLst>
              <a:ext uri="{FF2B5EF4-FFF2-40B4-BE49-F238E27FC236}">
                <a16:creationId xmlns:a16="http://schemas.microsoft.com/office/drawing/2014/main" id="{8B528225-100A-0144-AC36-299A663DEE29}"/>
              </a:ext>
            </a:extLst>
          </p:cNvPr>
          <p:cNvSpPr>
            <a:spLocks noGrp="1"/>
          </p:cNvSpPr>
          <p:nvPr>
            <p:ph type="pic" sz="quarter" idx="16"/>
          </p:nvPr>
        </p:nvSpPr>
        <p:spPr>
          <a:xfrm>
            <a:off x="6550025" y="3714750"/>
            <a:ext cx="1924050" cy="1924050"/>
          </a:xfrm>
        </p:spPr>
        <p:txBody>
          <a:bodyPr anchor="ctr">
            <a:normAutofit/>
          </a:bodyPr>
          <a:lstStyle>
            <a:lvl1pPr marL="0" indent="0" algn="ctr">
              <a:buNone/>
              <a:defRPr sz="14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
        <p:nvSpPr>
          <p:cNvPr id="16" name="Picture Placeholder 2">
            <a:extLst>
              <a:ext uri="{FF2B5EF4-FFF2-40B4-BE49-F238E27FC236}">
                <a16:creationId xmlns:a16="http://schemas.microsoft.com/office/drawing/2014/main" id="{009C977C-F8F2-D143-A3CB-209600E0567B}"/>
              </a:ext>
            </a:extLst>
          </p:cNvPr>
          <p:cNvSpPr>
            <a:spLocks noGrp="1"/>
          </p:cNvSpPr>
          <p:nvPr>
            <p:ph type="pic" sz="quarter" idx="17"/>
          </p:nvPr>
        </p:nvSpPr>
        <p:spPr>
          <a:xfrm>
            <a:off x="8963025" y="3714750"/>
            <a:ext cx="1924050" cy="1924050"/>
          </a:xfrm>
        </p:spPr>
        <p:txBody>
          <a:bodyPr anchor="ctr">
            <a:normAutofit/>
          </a:bodyPr>
          <a:lstStyle>
            <a:lvl1pPr marL="0" indent="0" algn="ctr">
              <a:buNone/>
              <a:defRPr sz="14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stStyle>
          <a:p>
            <a:endParaRPr lang="x-none"/>
          </a:p>
        </p:txBody>
      </p:sp>
    </p:spTree>
    <p:extLst>
      <p:ext uri="{BB962C8B-B14F-4D97-AF65-F5344CB8AC3E}">
        <p14:creationId xmlns:p14="http://schemas.microsoft.com/office/powerpoint/2010/main" val="1377998105"/>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ection Name"/>
          <p:cNvSpPr txBox="1"/>
          <p:nvPr/>
        </p:nvSpPr>
        <p:spPr>
          <a:xfrm>
            <a:off x="614855" y="4133850"/>
            <a:ext cx="11130455"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6000">
                <a:solidFill>
                  <a:srgbClr val="1E222B"/>
                </a:solidFill>
                <a:latin typeface="Playfair Display Regular Bold"/>
                <a:ea typeface="Playfair Display Regular Bold"/>
                <a:cs typeface="Playfair Display Regular Bold"/>
                <a:sym typeface="Playfair Display Regular Bold"/>
              </a:defRPr>
            </a:lvl1pPr>
          </a:lstStyle>
          <a:p>
            <a:pPr lvl="0"/>
            <a:r>
              <a:rPr lang="en-GB" sz="4400" b="1" dirty="0">
                <a:latin typeface="Segoe UI Black" panose="020B0A02040204020203" pitchFamily="34" charset="0"/>
                <a:ea typeface="Segoe UI Black" panose="020B0A02040204020203" pitchFamily="34" charset="0"/>
              </a:rPr>
              <a:t>KYIVSKYI DISTRICT COURT OF ODESA</a:t>
            </a:r>
            <a:endParaRPr lang="uk-UA" sz="4400" dirty="0">
              <a:latin typeface="Segoe UI Black" panose="020B0A02040204020203" pitchFamily="34" charset="0"/>
              <a:ea typeface="Segoe UI Black" panose="020B0A02040204020203" pitchFamily="34" charset="0"/>
            </a:endParaRPr>
          </a:p>
        </p:txBody>
      </p:sp>
      <p:sp>
        <p:nvSpPr>
          <p:cNvPr id="125" name="Lorem ipsum dolor sit amet, consectetur adipiscing elit, sed do eiusmod tempor incididunt ut labore et dolore magna"/>
          <p:cNvSpPr txBox="1"/>
          <p:nvPr/>
        </p:nvSpPr>
        <p:spPr>
          <a:xfrm>
            <a:off x="1208691" y="5059186"/>
            <a:ext cx="9664262"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defTabSz="457200">
              <a:defRPr>
                <a:solidFill>
                  <a:srgbClr val="8F95A2"/>
                </a:solidFill>
                <a:latin typeface="OpenSans"/>
                <a:ea typeface="OpenSans"/>
                <a:cs typeface="OpenSans"/>
                <a:sym typeface="OpenSans"/>
              </a:defRPr>
            </a:lvl1pPr>
          </a:lstStyle>
          <a:p>
            <a:r>
              <a:rPr lang="en-US" sz="2800" dirty="0">
                <a:solidFill>
                  <a:schemeClr val="tx1"/>
                </a:solidFill>
                <a:latin typeface="Segoe UI Semibold" pitchFamily="34" charset="0"/>
                <a:cs typeface="Segoe UI Semibold" pitchFamily="34" charset="0"/>
              </a:rPr>
              <a:t>One of the largest local general courts in Ukraine</a:t>
            </a:r>
          </a:p>
        </p:txBody>
      </p:sp>
      <p:sp>
        <p:nvSpPr>
          <p:cNvPr id="127" name="Line"/>
          <p:cNvSpPr/>
          <p:nvPr/>
        </p:nvSpPr>
        <p:spPr>
          <a:xfrm>
            <a:off x="-22722" y="6096000"/>
            <a:ext cx="12211589" cy="0"/>
          </a:xfrm>
          <a:prstGeom prst="line">
            <a:avLst/>
          </a:prstGeom>
          <a:ln w="25400">
            <a:solidFill>
              <a:schemeClr val="bg1">
                <a:lumMod val="85000"/>
              </a:schemeClr>
            </a:solidFill>
            <a:miter lim="400000"/>
          </a:ln>
        </p:spPr>
        <p:txBody>
          <a:bodyPr lIns="45719" rIns="45719"/>
          <a:lstStyle/>
          <a:p>
            <a:endParaRPr/>
          </a:p>
        </p:txBody>
      </p:sp>
      <p:sp>
        <p:nvSpPr>
          <p:cNvPr id="128" name="Rectangle"/>
          <p:cNvSpPr/>
          <p:nvPr/>
        </p:nvSpPr>
        <p:spPr>
          <a:xfrm>
            <a:off x="-22722" y="6106159"/>
            <a:ext cx="12237444" cy="773660"/>
          </a:xfrm>
          <a:prstGeom prst="rect">
            <a:avLst/>
          </a:prstGeom>
          <a:solidFill>
            <a:schemeClr val="accent1">
              <a:lumMod val="75000"/>
            </a:schemeClr>
          </a:solidFill>
          <a:ln w="12700">
            <a:miter lim="400000"/>
          </a:ln>
        </p:spPr>
        <p:txBody>
          <a:bodyPr lIns="45719" rIns="45719" anchor="ctr"/>
          <a:lstStyle/>
          <a:p>
            <a:endParaRPr/>
          </a:p>
        </p:txBody>
      </p:sp>
      <p:pic>
        <p:nvPicPr>
          <p:cNvPr id="1026" name="Picture 2" descr="C:\Users\pressman\Desktop\logo.png"/>
          <p:cNvPicPr>
            <a:picLocks noChangeAspect="1" noChangeArrowheads="1"/>
          </p:cNvPicPr>
          <p:nvPr/>
        </p:nvPicPr>
        <p:blipFill>
          <a:blip r:embed="rId2" cstate="print"/>
          <a:srcRect/>
          <a:stretch>
            <a:fillRect/>
          </a:stretch>
        </p:blipFill>
        <p:spPr bwMode="auto">
          <a:xfrm>
            <a:off x="4209393" y="540165"/>
            <a:ext cx="3405352" cy="3380248"/>
          </a:xfrm>
          <a:prstGeom prst="rect">
            <a:avLst/>
          </a:prstGeom>
          <a:noFill/>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gs>
            <a:gs pos="99000">
              <a:schemeClr val="accent1"/>
            </a:gs>
          </a:gsLst>
          <a:lin ang="20633096" scaled="0"/>
        </a:gradFill>
        <a:effectLst/>
      </p:bgPr>
    </p:bg>
    <p:spTree>
      <p:nvGrpSpPr>
        <p:cNvPr id="1" name=""/>
        <p:cNvGrpSpPr/>
        <p:nvPr/>
      </p:nvGrpSpPr>
      <p:grpSpPr>
        <a:xfrm>
          <a:off x="0" y="0"/>
          <a:ext cx="0" cy="0"/>
          <a:chOff x="0" y="0"/>
          <a:chExt cx="0" cy="0"/>
        </a:xfrm>
      </p:grpSpPr>
      <p:sp>
        <p:nvSpPr>
          <p:cNvPr id="137" name="Project…"/>
          <p:cNvSpPr txBox="1"/>
          <p:nvPr/>
        </p:nvSpPr>
        <p:spPr>
          <a:xfrm>
            <a:off x="789864" y="782037"/>
            <a:ext cx="4412758" cy="53860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r>
              <a:rPr lang="en-US" sz="3200" b="1" dirty="0">
                <a:solidFill>
                  <a:schemeClr val="bg1"/>
                </a:solidFill>
                <a:latin typeface="Segoe UI Black" pitchFamily="34" charset="0"/>
                <a:ea typeface="Segoe UI Black" pitchFamily="34" charset="0"/>
              </a:rPr>
              <a:t>It is the only center in Ukraine that is court-annexed, offering a holistic approach to solving the legal problems of citizens not only from </a:t>
            </a:r>
            <a:r>
              <a:rPr lang="en-US" sz="3200" b="1" dirty="0" err="1">
                <a:solidFill>
                  <a:schemeClr val="bg1"/>
                </a:solidFill>
                <a:latin typeface="Segoe UI Black" pitchFamily="34" charset="0"/>
                <a:ea typeface="Segoe UI Black" pitchFamily="34" charset="0"/>
              </a:rPr>
              <a:t>Odesa</a:t>
            </a:r>
            <a:r>
              <a:rPr lang="en-US" sz="3200" b="1" dirty="0">
                <a:solidFill>
                  <a:schemeClr val="bg1"/>
                </a:solidFill>
                <a:latin typeface="Segoe UI Black" pitchFamily="34" charset="0"/>
                <a:ea typeface="Segoe UI Black" pitchFamily="34" charset="0"/>
              </a:rPr>
              <a:t> City, but the entire region</a:t>
            </a:r>
            <a:endParaRPr lang="en-US" sz="3200" dirty="0">
              <a:solidFill>
                <a:schemeClr val="bg1"/>
              </a:solidFill>
              <a:latin typeface="Segoe UI Black" pitchFamily="34" charset="0"/>
              <a:ea typeface="Segoe UI Black" pitchFamily="34" charset="0"/>
            </a:endParaRPr>
          </a:p>
          <a:p>
            <a:br>
              <a:rPr lang="en-US" sz="2800" dirty="0"/>
            </a:br>
            <a:endParaRPr lang="uk-UA" sz="2800" b="1" dirty="0">
              <a:solidFill>
                <a:schemeClr val="bg1"/>
              </a:solidFill>
              <a:latin typeface="Segoe UI Black" pitchFamily="34" charset="0"/>
              <a:ea typeface="Segoe UI Black" pitchFamily="34" charset="0"/>
              <a:cs typeface="Segoe UI Semibold" pitchFamily="34" charset="0"/>
            </a:endParaRPr>
          </a:p>
        </p:txBody>
      </p:sp>
      <p:sp>
        <p:nvSpPr>
          <p:cNvPr id="140" name="Line"/>
          <p:cNvSpPr/>
          <p:nvPr/>
        </p:nvSpPr>
        <p:spPr>
          <a:xfrm>
            <a:off x="957996" y="5801710"/>
            <a:ext cx="1016001" cy="0"/>
          </a:xfrm>
          <a:prstGeom prst="line">
            <a:avLst/>
          </a:prstGeom>
          <a:ln w="50800">
            <a:solidFill>
              <a:schemeClr val="accent3"/>
            </a:solidFill>
            <a:miter/>
          </a:ln>
        </p:spPr>
        <p:txBody>
          <a:bodyPr lIns="45719" rIns="45719"/>
          <a:lstStyle/>
          <a:p>
            <a:endParaRPr/>
          </a:p>
        </p:txBody>
      </p:sp>
      <p:pic>
        <p:nvPicPr>
          <p:cNvPr id="23" name="Рисунок 22" descr="IMG_4044.JPG"/>
          <p:cNvPicPr>
            <a:picLocks noGrp="1" noChangeAspect="1"/>
          </p:cNvPicPr>
          <p:nvPr>
            <p:ph type="pic" sz="quarter" idx="10"/>
          </p:nvPr>
        </p:nvPicPr>
        <p:blipFill>
          <a:blip r:embed="rId2" cstate="print"/>
          <a:srcRect l="3396" r="3396"/>
          <a:stretch>
            <a:fillRect/>
          </a:stretch>
        </p:blipFill>
        <p:spPr>
          <a:xfrm>
            <a:off x="5472113" y="782638"/>
            <a:ext cx="3071812" cy="2197100"/>
          </a:xfrm>
          <a:prstGeom prst="roundRect">
            <a:avLst>
              <a:gd name="adj" fmla="val 3636"/>
            </a:avLst>
          </a:prstGeom>
          <a:solidFill>
            <a:schemeClr val="tx2"/>
          </a:solidFill>
        </p:spPr>
      </p:pic>
      <p:pic>
        <p:nvPicPr>
          <p:cNvPr id="24" name="Рисунок 23" descr="IMG_9408-e1556278292356.jpg"/>
          <p:cNvPicPr>
            <a:picLocks noGrp="1" noChangeAspect="1"/>
          </p:cNvPicPr>
          <p:nvPr>
            <p:ph type="pic" sz="quarter" idx="10"/>
          </p:nvPr>
        </p:nvPicPr>
        <p:blipFill>
          <a:blip r:embed="rId3" cstate="print"/>
          <a:srcRect l="3432" r="3432"/>
          <a:stretch>
            <a:fillRect/>
          </a:stretch>
        </p:blipFill>
        <p:spPr>
          <a:xfrm>
            <a:off x="8750300" y="782638"/>
            <a:ext cx="3070225" cy="2197100"/>
          </a:xfrm>
          <a:prstGeom prst="roundRect">
            <a:avLst>
              <a:gd name="adj" fmla="val 3636"/>
            </a:avLst>
          </a:prstGeom>
          <a:solidFill>
            <a:schemeClr val="tx2"/>
          </a:solidFill>
        </p:spPr>
      </p:pic>
      <p:pic>
        <p:nvPicPr>
          <p:cNvPr id="25" name="Рисунок 24" descr="IMG_4822.JPG"/>
          <p:cNvPicPr>
            <a:picLocks noGrp="1" noChangeAspect="1"/>
          </p:cNvPicPr>
          <p:nvPr>
            <p:ph type="pic" sz="quarter" idx="10"/>
          </p:nvPr>
        </p:nvPicPr>
        <p:blipFill>
          <a:blip r:embed="rId4" cstate="print"/>
          <a:srcRect l="3396" r="3396"/>
          <a:stretch>
            <a:fillRect/>
          </a:stretch>
        </p:blipFill>
        <p:spPr>
          <a:xfrm>
            <a:off x="5472113" y="3325813"/>
            <a:ext cx="3071812" cy="2197100"/>
          </a:xfrm>
          <a:prstGeom prst="roundRect">
            <a:avLst>
              <a:gd name="adj" fmla="val 3636"/>
            </a:avLst>
          </a:prstGeom>
          <a:solidFill>
            <a:schemeClr val="tx2"/>
          </a:solidFill>
        </p:spPr>
      </p:pic>
      <p:pic>
        <p:nvPicPr>
          <p:cNvPr id="26" name="Рисунок 25" descr="73364123_545854142908865_3257505017799639040_o.jpg"/>
          <p:cNvPicPr>
            <a:picLocks noGrp="1" noChangeAspect="1"/>
          </p:cNvPicPr>
          <p:nvPr>
            <p:ph type="pic" sz="quarter" idx="10"/>
          </p:nvPr>
        </p:nvPicPr>
        <p:blipFill>
          <a:blip r:embed="rId5" cstate="print"/>
          <a:srcRect l="7423" r="7423"/>
          <a:stretch>
            <a:fillRect/>
          </a:stretch>
        </p:blipFill>
        <p:spPr>
          <a:xfrm>
            <a:off x="8750300" y="3325813"/>
            <a:ext cx="3070225" cy="2197100"/>
          </a:xfrm>
          <a:prstGeom prst="roundRect">
            <a:avLst>
              <a:gd name="adj" fmla="val 3636"/>
            </a:avLst>
          </a:prstGeom>
          <a:solidFill>
            <a:schemeClr val="tx2"/>
          </a:solidFill>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Line"/>
          <p:cNvSpPr/>
          <p:nvPr/>
        </p:nvSpPr>
        <p:spPr>
          <a:xfrm>
            <a:off x="1968" y="6096000"/>
            <a:ext cx="12186899" cy="0"/>
          </a:xfrm>
          <a:prstGeom prst="line">
            <a:avLst/>
          </a:prstGeom>
          <a:ln w="25400">
            <a:solidFill>
              <a:schemeClr val="accent1"/>
            </a:solidFill>
            <a:miter lim="400000"/>
          </a:ln>
        </p:spPr>
        <p:txBody>
          <a:bodyPr lIns="45719" rIns="45719"/>
          <a:lstStyle/>
          <a:p>
            <a:endParaRPr/>
          </a:p>
        </p:txBody>
      </p:sp>
      <p:sp>
        <p:nvSpPr>
          <p:cNvPr id="181" name="Rectangle"/>
          <p:cNvSpPr/>
          <p:nvPr/>
        </p:nvSpPr>
        <p:spPr>
          <a:xfrm>
            <a:off x="-22722" y="4954772"/>
            <a:ext cx="12237444" cy="1925047"/>
          </a:xfrm>
          <a:prstGeom prst="rect">
            <a:avLst/>
          </a:prstGeom>
          <a:solidFill>
            <a:schemeClr val="accent2"/>
          </a:solidFill>
          <a:ln w="12700">
            <a:miter lim="400000"/>
          </a:ln>
        </p:spPr>
        <p:txBody>
          <a:bodyPr lIns="45719" rIns="45719" anchor="ctr"/>
          <a:lstStyle/>
          <a:p>
            <a:endParaRPr/>
          </a:p>
        </p:txBody>
      </p:sp>
      <p:sp>
        <p:nvSpPr>
          <p:cNvPr id="179" name="Big photo slides for presentation"/>
          <p:cNvSpPr txBox="1"/>
          <p:nvPr/>
        </p:nvSpPr>
        <p:spPr>
          <a:xfrm>
            <a:off x="1258216" y="5319861"/>
            <a:ext cx="9777906" cy="23698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4000">
                <a:solidFill>
                  <a:srgbClr val="F8F8F9"/>
                </a:solidFill>
                <a:latin typeface="Playfair Display Regular Bold"/>
                <a:ea typeface="Playfair Display Regular Bold"/>
                <a:cs typeface="Playfair Display Regular Bold"/>
                <a:sym typeface="Playfair Display Regular Bold"/>
              </a:defRPr>
            </a:lvl1pPr>
          </a:lstStyle>
          <a:p>
            <a:r>
              <a:rPr lang="en-US" sz="3600" b="1" dirty="0">
                <a:latin typeface="Segoe UI Black" pitchFamily="34" charset="0"/>
                <a:ea typeface="Segoe UI Black" pitchFamily="34" charset="0"/>
              </a:rPr>
              <a:t>The Community Justice Center of </a:t>
            </a:r>
            <a:r>
              <a:rPr lang="en-US" sz="3600" b="1" dirty="0" err="1">
                <a:latin typeface="Segoe UI Black" pitchFamily="34" charset="0"/>
                <a:ea typeface="Segoe UI Black" pitchFamily="34" charset="0"/>
              </a:rPr>
              <a:t>Odesa</a:t>
            </a:r>
            <a:r>
              <a:rPr lang="en-US" sz="3600" b="1" dirty="0">
                <a:latin typeface="Segoe UI Black" pitchFamily="34" charset="0"/>
                <a:ea typeface="Segoe UI Black" pitchFamily="34" charset="0"/>
              </a:rPr>
              <a:t> offers a wide range of services</a:t>
            </a:r>
            <a:endParaRPr lang="en-US" sz="3600" dirty="0">
              <a:latin typeface="Segoe UI Black" pitchFamily="34" charset="0"/>
              <a:ea typeface="Segoe UI Black" pitchFamily="34" charset="0"/>
            </a:endParaRPr>
          </a:p>
          <a:p>
            <a:br>
              <a:rPr lang="en-US" sz="3600" dirty="0"/>
            </a:br>
            <a:endParaRPr lang="uk-UA" sz="3600" dirty="0">
              <a:solidFill>
                <a:schemeClr val="bg1"/>
              </a:solidFill>
              <a:latin typeface="Segoe UI Black" panose="020B0A02040204020203" pitchFamily="34" charset="0"/>
              <a:ea typeface="Segoe UI Black" panose="020B0A02040204020203" pitchFamily="34" charset="0"/>
            </a:endParaRPr>
          </a:p>
        </p:txBody>
      </p:sp>
      <p:sp>
        <p:nvSpPr>
          <p:cNvPr id="9" name="Line"/>
          <p:cNvSpPr/>
          <p:nvPr/>
        </p:nvSpPr>
        <p:spPr>
          <a:xfrm flipV="1">
            <a:off x="531628" y="5319861"/>
            <a:ext cx="0" cy="1281729"/>
          </a:xfrm>
          <a:prstGeom prst="line">
            <a:avLst/>
          </a:prstGeom>
          <a:ln w="50800">
            <a:solidFill>
              <a:schemeClr val="accent3"/>
            </a:solidFill>
            <a:miter/>
          </a:ln>
        </p:spPr>
        <p:txBody>
          <a:bodyPr lIns="45719" rIns="45719"/>
          <a:lstStyle/>
          <a:p>
            <a:endParaRPr/>
          </a:p>
        </p:txBody>
      </p:sp>
      <p:pic>
        <p:nvPicPr>
          <p:cNvPr id="20" name="Рисунок 19" descr="IMG_8632.JPG"/>
          <p:cNvPicPr>
            <a:picLocks noGrp="1" noChangeAspect="1"/>
          </p:cNvPicPr>
          <p:nvPr>
            <p:ph type="pic" sz="quarter" idx="10"/>
          </p:nvPr>
        </p:nvPicPr>
        <p:blipFill>
          <a:blip r:embed="rId2" cstate="print"/>
          <a:srcRect t="26161" b="12983"/>
          <a:stretch>
            <a:fillRect/>
          </a:stretch>
        </p:blipFill>
        <p:spPr>
          <a:xfrm>
            <a:off x="-23770" y="0"/>
            <a:ext cx="12212637" cy="4954772"/>
          </a:xfrm>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Rounded Rectangle"/>
          <p:cNvSpPr/>
          <p:nvPr/>
        </p:nvSpPr>
        <p:spPr>
          <a:xfrm>
            <a:off x="755921" y="699020"/>
            <a:ext cx="3445175" cy="2640561"/>
          </a:xfrm>
          <a:prstGeom prst="roundRect">
            <a:avLst>
              <a:gd name="adj" fmla="val 4941"/>
            </a:avLst>
          </a:prstGeom>
          <a:gradFill flip="none" rotWithShape="1">
            <a:gsLst>
              <a:gs pos="0">
                <a:schemeClr val="accent2"/>
              </a:gs>
              <a:gs pos="100000">
                <a:schemeClr val="accent1"/>
              </a:gs>
            </a:gsLst>
            <a:lin ang="19531584" scaled="0"/>
          </a:gradFill>
          <a:ln w="12700" cap="flat">
            <a:noFill/>
            <a:miter lim="400000"/>
          </a:ln>
          <a:effectLst/>
        </p:spPr>
        <p:txBody>
          <a:bodyPr wrap="square" lIns="45719" tIns="45719" rIns="45719" bIns="45719" numCol="1" anchor="ctr">
            <a:noAutofit/>
          </a:bodyPr>
          <a:lstStyle/>
          <a:p>
            <a:endParaRPr/>
          </a:p>
        </p:txBody>
      </p:sp>
      <p:sp>
        <p:nvSpPr>
          <p:cNvPr id="280" name="Lorem ipsum dolor sit incididunt exercitation ullamco laboris nisi."/>
          <p:cNvSpPr txBox="1"/>
          <p:nvPr/>
        </p:nvSpPr>
        <p:spPr>
          <a:xfrm>
            <a:off x="1116526" y="1955050"/>
            <a:ext cx="2957724" cy="4001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457200">
              <a:defRPr>
                <a:solidFill>
                  <a:srgbClr val="FFFFFF"/>
                </a:solidFill>
                <a:latin typeface="OpenSans"/>
                <a:ea typeface="OpenSans"/>
                <a:cs typeface="OpenSans"/>
                <a:sym typeface="OpenSans"/>
              </a:defRPr>
            </a:lvl1pPr>
          </a:lstStyle>
          <a:p>
            <a:pPr lvl="0"/>
            <a:r>
              <a:rPr lang="en-GB" sz="2000" dirty="0">
                <a:latin typeface="Segoe UI Black" panose="020B0A02040204020203" pitchFamily="34" charset="0"/>
                <a:ea typeface="Segoe UI Black" panose="020B0A02040204020203" pitchFamily="34" charset="0"/>
              </a:rPr>
              <a:t>primary legal aid </a:t>
            </a:r>
            <a:endParaRPr lang="en-US" sz="2000" dirty="0">
              <a:solidFill>
                <a:schemeClr val="bg1"/>
              </a:solidFill>
              <a:latin typeface="Segoe UI Black" panose="020B0A02040204020203" pitchFamily="34" charset="0"/>
              <a:ea typeface="Segoe UI Black" panose="020B0A02040204020203" pitchFamily="34" charset="0"/>
              <a:cs typeface="Segoe UI Semibold" pitchFamily="34" charset="0"/>
            </a:endParaRPr>
          </a:p>
        </p:txBody>
      </p:sp>
      <p:sp>
        <p:nvSpPr>
          <p:cNvPr id="281" name="01."/>
          <p:cNvSpPr txBox="1"/>
          <p:nvPr/>
        </p:nvSpPr>
        <p:spPr>
          <a:xfrm>
            <a:off x="1129226" y="964449"/>
            <a:ext cx="783244" cy="3693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457200">
              <a:defRPr>
                <a:solidFill>
                  <a:srgbClr val="FFFFFF"/>
                </a:solidFill>
                <a:latin typeface="Playfair Display Regular Bold"/>
                <a:ea typeface="Playfair Display Regular Bold"/>
                <a:cs typeface="Playfair Display Regular Bold"/>
                <a:sym typeface="Playfair Display Regular Bold"/>
              </a:defRPr>
            </a:lvl1pPr>
          </a:lstStyle>
          <a:p>
            <a:r>
              <a:rPr b="1" dirty="0">
                <a:solidFill>
                  <a:schemeClr val="bg1"/>
                </a:solidFill>
              </a:rPr>
              <a:t>01.</a:t>
            </a:r>
          </a:p>
        </p:txBody>
      </p:sp>
      <p:sp>
        <p:nvSpPr>
          <p:cNvPr id="282" name="Line"/>
          <p:cNvSpPr/>
          <p:nvPr/>
        </p:nvSpPr>
        <p:spPr>
          <a:xfrm>
            <a:off x="1162321" y="1657017"/>
            <a:ext cx="495902" cy="0"/>
          </a:xfrm>
          <a:prstGeom prst="line">
            <a:avLst/>
          </a:prstGeom>
          <a:noFill/>
          <a:ln w="50800" cap="flat">
            <a:solidFill>
              <a:schemeClr val="accent3"/>
            </a:solidFill>
            <a:prstDash val="solid"/>
            <a:miter lim="800000"/>
          </a:ln>
          <a:effectLst/>
        </p:spPr>
        <p:txBody>
          <a:bodyPr wrap="square" lIns="45719" tIns="45719" rIns="45719" bIns="45719" numCol="1" anchor="t">
            <a:noAutofit/>
          </a:bodyPr>
          <a:lstStyle/>
          <a:p>
            <a:endParaRPr/>
          </a:p>
        </p:txBody>
      </p:sp>
      <p:sp>
        <p:nvSpPr>
          <p:cNvPr id="284" name="Rounded Rectangle"/>
          <p:cNvSpPr/>
          <p:nvPr/>
        </p:nvSpPr>
        <p:spPr>
          <a:xfrm>
            <a:off x="4373413" y="699020"/>
            <a:ext cx="3445175" cy="2640561"/>
          </a:xfrm>
          <a:prstGeom prst="roundRect">
            <a:avLst>
              <a:gd name="adj" fmla="val 4941"/>
            </a:avLst>
          </a:prstGeom>
          <a:gradFill flip="none" rotWithShape="1">
            <a:gsLst>
              <a:gs pos="0">
                <a:schemeClr val="accent2"/>
              </a:gs>
              <a:gs pos="100000">
                <a:schemeClr val="accent1"/>
              </a:gs>
            </a:gsLst>
            <a:lin ang="19531584" scaled="0"/>
          </a:gradFill>
          <a:ln w="12700" cap="flat">
            <a:noFill/>
            <a:miter lim="400000"/>
          </a:ln>
          <a:effectLst/>
        </p:spPr>
        <p:txBody>
          <a:bodyPr wrap="square" lIns="45719" tIns="45719" rIns="45719" bIns="45719" numCol="1" anchor="ctr">
            <a:noAutofit/>
          </a:bodyPr>
          <a:lstStyle/>
          <a:p>
            <a:endParaRPr/>
          </a:p>
        </p:txBody>
      </p:sp>
      <p:sp>
        <p:nvSpPr>
          <p:cNvPr id="285" name="Lorem ipsum dolor sit incididunt exercitation ullamco laboris nisi."/>
          <p:cNvSpPr txBox="1"/>
          <p:nvPr/>
        </p:nvSpPr>
        <p:spPr>
          <a:xfrm>
            <a:off x="4734018" y="1955050"/>
            <a:ext cx="2957724" cy="13234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457200">
              <a:defRPr>
                <a:solidFill>
                  <a:srgbClr val="FFFFFF"/>
                </a:solidFill>
                <a:latin typeface="OpenSans"/>
                <a:ea typeface="OpenSans"/>
                <a:cs typeface="OpenSans"/>
                <a:sym typeface="OpenSans"/>
              </a:defRPr>
            </a:lvl1pPr>
          </a:lstStyle>
          <a:p>
            <a:r>
              <a:rPr lang="en-US" sz="2000" dirty="0">
                <a:latin typeface="Segoe UI Black" pitchFamily="34" charset="0"/>
                <a:ea typeface="Segoe UI Black" pitchFamily="34" charset="0"/>
              </a:rPr>
              <a:t>Legal awareness-raising of the public</a:t>
            </a:r>
          </a:p>
          <a:p>
            <a:br>
              <a:rPr lang="en-US" sz="2000" dirty="0"/>
            </a:br>
            <a:endParaRPr lang="uk-UA" sz="2000" dirty="0">
              <a:solidFill>
                <a:schemeClr val="bg1"/>
              </a:solidFill>
              <a:latin typeface="Segoe UI Black" panose="020B0A02040204020203" pitchFamily="34" charset="0"/>
              <a:ea typeface="Segoe UI Black" panose="020B0A02040204020203" pitchFamily="34" charset="0"/>
              <a:cs typeface="Segoe UI Semibold" pitchFamily="34" charset="0"/>
            </a:endParaRPr>
          </a:p>
        </p:txBody>
      </p:sp>
      <p:sp>
        <p:nvSpPr>
          <p:cNvPr id="286" name="02."/>
          <p:cNvSpPr txBox="1"/>
          <p:nvPr/>
        </p:nvSpPr>
        <p:spPr>
          <a:xfrm>
            <a:off x="4746718" y="964449"/>
            <a:ext cx="783244" cy="3693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457200">
              <a:defRPr>
                <a:solidFill>
                  <a:srgbClr val="FFFFFF"/>
                </a:solidFill>
                <a:latin typeface="Playfair Display Regular Bold"/>
                <a:ea typeface="Playfair Display Regular Bold"/>
                <a:cs typeface="Playfair Display Regular Bold"/>
                <a:sym typeface="Playfair Display Regular Bold"/>
              </a:defRPr>
            </a:lvl1pPr>
          </a:lstStyle>
          <a:p>
            <a:r>
              <a:rPr b="1">
                <a:solidFill>
                  <a:schemeClr val="bg1"/>
                </a:solidFill>
              </a:rPr>
              <a:t>02.</a:t>
            </a:r>
          </a:p>
        </p:txBody>
      </p:sp>
      <p:sp>
        <p:nvSpPr>
          <p:cNvPr id="287" name="Line"/>
          <p:cNvSpPr/>
          <p:nvPr/>
        </p:nvSpPr>
        <p:spPr>
          <a:xfrm>
            <a:off x="4779813" y="1657017"/>
            <a:ext cx="495902" cy="0"/>
          </a:xfrm>
          <a:prstGeom prst="line">
            <a:avLst/>
          </a:prstGeom>
          <a:noFill/>
          <a:ln w="50800" cap="flat">
            <a:solidFill>
              <a:schemeClr val="accent3"/>
            </a:solidFill>
            <a:prstDash val="solid"/>
            <a:miter lim="800000"/>
          </a:ln>
          <a:effectLst/>
        </p:spPr>
        <p:txBody>
          <a:bodyPr wrap="square" lIns="45719" tIns="45719" rIns="45719" bIns="45719" numCol="1" anchor="t">
            <a:noAutofit/>
          </a:bodyPr>
          <a:lstStyle/>
          <a:p>
            <a:endParaRPr/>
          </a:p>
        </p:txBody>
      </p:sp>
      <p:sp>
        <p:nvSpPr>
          <p:cNvPr id="289" name="Rounded Rectangle"/>
          <p:cNvSpPr/>
          <p:nvPr/>
        </p:nvSpPr>
        <p:spPr>
          <a:xfrm>
            <a:off x="7990906" y="699020"/>
            <a:ext cx="3445174" cy="2640561"/>
          </a:xfrm>
          <a:prstGeom prst="roundRect">
            <a:avLst>
              <a:gd name="adj" fmla="val 4941"/>
            </a:avLst>
          </a:prstGeom>
          <a:gradFill flip="none" rotWithShape="1">
            <a:gsLst>
              <a:gs pos="0">
                <a:schemeClr val="accent2"/>
              </a:gs>
              <a:gs pos="100000">
                <a:schemeClr val="accent1"/>
              </a:gs>
            </a:gsLst>
            <a:lin ang="19531584" scaled="0"/>
          </a:gradFill>
          <a:ln w="12700" cap="flat">
            <a:noFill/>
            <a:miter lim="400000"/>
          </a:ln>
          <a:effectLst/>
        </p:spPr>
        <p:txBody>
          <a:bodyPr wrap="square" lIns="45719" tIns="45719" rIns="45719" bIns="45719" numCol="1" anchor="ctr">
            <a:noAutofit/>
          </a:bodyPr>
          <a:lstStyle/>
          <a:p>
            <a:endParaRPr/>
          </a:p>
        </p:txBody>
      </p:sp>
      <p:sp>
        <p:nvSpPr>
          <p:cNvPr id="290" name="Lorem ipsum dolor sit incididunt exercitation ullamco laboris nisi."/>
          <p:cNvSpPr txBox="1"/>
          <p:nvPr/>
        </p:nvSpPr>
        <p:spPr>
          <a:xfrm>
            <a:off x="8351511" y="1955050"/>
            <a:ext cx="2957723" cy="163121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457200">
              <a:defRPr>
                <a:solidFill>
                  <a:srgbClr val="FFFFFF"/>
                </a:solidFill>
                <a:latin typeface="OpenSans"/>
                <a:ea typeface="OpenSans"/>
                <a:cs typeface="OpenSans"/>
                <a:sym typeface="OpenSans"/>
              </a:defRPr>
            </a:lvl1pPr>
          </a:lstStyle>
          <a:p>
            <a:r>
              <a:rPr lang="en-US" sz="2000" dirty="0">
                <a:latin typeface="Segoe UI Black" pitchFamily="34" charset="0"/>
                <a:ea typeface="Segoe UI Black" pitchFamily="34" charset="0"/>
              </a:rPr>
              <a:t>Consultations with a notary and psychologist</a:t>
            </a:r>
          </a:p>
          <a:p>
            <a:br>
              <a:rPr lang="en-US" sz="2000" dirty="0"/>
            </a:br>
            <a:endParaRPr lang="en-US" sz="2000" dirty="0">
              <a:solidFill>
                <a:schemeClr val="bg1"/>
              </a:solidFill>
              <a:latin typeface="Segoe UI Black" panose="020B0A02040204020203" pitchFamily="34" charset="0"/>
              <a:ea typeface="Segoe UI Black" panose="020B0A02040204020203" pitchFamily="34" charset="0"/>
              <a:cs typeface="Segoe UI Semibold" pitchFamily="34" charset="0"/>
            </a:endParaRPr>
          </a:p>
        </p:txBody>
      </p:sp>
      <p:sp>
        <p:nvSpPr>
          <p:cNvPr id="291" name="03."/>
          <p:cNvSpPr txBox="1"/>
          <p:nvPr/>
        </p:nvSpPr>
        <p:spPr>
          <a:xfrm>
            <a:off x="8364211" y="964449"/>
            <a:ext cx="783244" cy="3693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457200">
              <a:defRPr>
                <a:solidFill>
                  <a:srgbClr val="FFFFFF"/>
                </a:solidFill>
                <a:latin typeface="Playfair Display Regular Bold"/>
                <a:ea typeface="Playfair Display Regular Bold"/>
                <a:cs typeface="Playfair Display Regular Bold"/>
                <a:sym typeface="Playfair Display Regular Bold"/>
              </a:defRPr>
            </a:lvl1pPr>
          </a:lstStyle>
          <a:p>
            <a:r>
              <a:rPr b="1">
                <a:solidFill>
                  <a:schemeClr val="bg1"/>
                </a:solidFill>
              </a:rPr>
              <a:t>03.</a:t>
            </a:r>
          </a:p>
        </p:txBody>
      </p:sp>
      <p:sp>
        <p:nvSpPr>
          <p:cNvPr id="292" name="Line"/>
          <p:cNvSpPr/>
          <p:nvPr/>
        </p:nvSpPr>
        <p:spPr>
          <a:xfrm>
            <a:off x="8397306" y="1657017"/>
            <a:ext cx="495902" cy="0"/>
          </a:xfrm>
          <a:prstGeom prst="line">
            <a:avLst/>
          </a:prstGeom>
          <a:noFill/>
          <a:ln w="50800" cap="flat">
            <a:solidFill>
              <a:schemeClr val="accent3"/>
            </a:solidFill>
            <a:prstDash val="solid"/>
            <a:miter lim="800000"/>
          </a:ln>
          <a:effectLst/>
        </p:spPr>
        <p:txBody>
          <a:bodyPr wrap="square" lIns="45719" tIns="45719" rIns="45719" bIns="45719" numCol="1" anchor="t">
            <a:noAutofit/>
          </a:bodyPr>
          <a:lstStyle/>
          <a:p>
            <a:endParaRPr/>
          </a:p>
        </p:txBody>
      </p:sp>
      <p:sp>
        <p:nvSpPr>
          <p:cNvPr id="294" name="Rounded Rectangle"/>
          <p:cNvSpPr/>
          <p:nvPr/>
        </p:nvSpPr>
        <p:spPr>
          <a:xfrm>
            <a:off x="755921" y="3518420"/>
            <a:ext cx="3445175" cy="2640561"/>
          </a:xfrm>
          <a:prstGeom prst="roundRect">
            <a:avLst>
              <a:gd name="adj" fmla="val 4941"/>
            </a:avLst>
          </a:prstGeom>
          <a:gradFill flip="none" rotWithShape="1">
            <a:gsLst>
              <a:gs pos="0">
                <a:schemeClr val="accent2"/>
              </a:gs>
              <a:gs pos="100000">
                <a:schemeClr val="accent1"/>
              </a:gs>
            </a:gsLst>
            <a:lin ang="19531584" scaled="0"/>
          </a:gradFill>
          <a:ln w="12700" cap="flat">
            <a:noFill/>
            <a:miter lim="400000"/>
          </a:ln>
          <a:effectLst/>
        </p:spPr>
        <p:txBody>
          <a:bodyPr wrap="square" lIns="45719" tIns="45719" rIns="45719" bIns="45719" numCol="1" anchor="ctr">
            <a:noAutofit/>
          </a:bodyPr>
          <a:lstStyle/>
          <a:p>
            <a:endParaRPr/>
          </a:p>
        </p:txBody>
      </p:sp>
      <p:sp>
        <p:nvSpPr>
          <p:cNvPr id="295" name="Lorem ipsum dolor sit incididunt exercitation ullamco laboris nisi."/>
          <p:cNvSpPr txBox="1"/>
          <p:nvPr/>
        </p:nvSpPr>
        <p:spPr>
          <a:xfrm>
            <a:off x="1116526" y="4476417"/>
            <a:ext cx="2957724" cy="163121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457200">
              <a:defRPr>
                <a:solidFill>
                  <a:srgbClr val="FFFFFF"/>
                </a:solidFill>
                <a:latin typeface="OpenSans"/>
                <a:ea typeface="OpenSans"/>
                <a:cs typeface="OpenSans"/>
                <a:sym typeface="OpenSans"/>
              </a:defRPr>
            </a:lvl1pPr>
          </a:lstStyle>
          <a:p>
            <a:pPr lvl="0"/>
            <a:r>
              <a:rPr lang="en-GB" sz="2000" dirty="0">
                <a:latin typeface="Segoe UI Black" panose="020B0A02040204020203" pitchFamily="34" charset="0"/>
                <a:ea typeface="Segoe UI Black" panose="020B0A02040204020203" pitchFamily="34" charset="0"/>
              </a:rPr>
              <a:t>drafting of primary non-procedural documents (</a:t>
            </a:r>
            <a:r>
              <a:rPr lang="en-US" sz="2000" dirty="0">
                <a:latin typeface="Segoe UI Black" pitchFamily="34" charset="0"/>
                <a:ea typeface="Segoe UI Black" pitchFamily="34" charset="0"/>
              </a:rPr>
              <a:t>statements</a:t>
            </a:r>
            <a:r>
              <a:rPr lang="en-GB" sz="2000" dirty="0">
                <a:latin typeface="Segoe UI Black" panose="020B0A02040204020203" pitchFamily="34" charset="0"/>
                <a:ea typeface="Segoe UI Black" panose="020B0A02040204020203" pitchFamily="34" charset="0"/>
              </a:rPr>
              <a:t>, appeals, complaints) </a:t>
            </a:r>
            <a:endParaRPr lang="en-US" sz="2000" dirty="0">
              <a:solidFill>
                <a:schemeClr val="bg1"/>
              </a:solidFill>
              <a:latin typeface="Segoe UI Black" panose="020B0A02040204020203" pitchFamily="34" charset="0"/>
              <a:ea typeface="Segoe UI Black" panose="020B0A02040204020203" pitchFamily="34" charset="0"/>
              <a:cs typeface="Segoe UI Semibold" pitchFamily="34" charset="0"/>
            </a:endParaRPr>
          </a:p>
        </p:txBody>
      </p:sp>
      <p:sp>
        <p:nvSpPr>
          <p:cNvPr id="296" name="04."/>
          <p:cNvSpPr txBox="1"/>
          <p:nvPr/>
        </p:nvSpPr>
        <p:spPr>
          <a:xfrm>
            <a:off x="1129226" y="3783849"/>
            <a:ext cx="783244" cy="3693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457200">
              <a:defRPr>
                <a:solidFill>
                  <a:srgbClr val="FFFFFF"/>
                </a:solidFill>
                <a:latin typeface="Playfair Display Regular Bold"/>
                <a:ea typeface="Playfair Display Regular Bold"/>
                <a:cs typeface="Playfair Display Regular Bold"/>
                <a:sym typeface="Playfair Display Regular Bold"/>
              </a:defRPr>
            </a:lvl1pPr>
          </a:lstStyle>
          <a:p>
            <a:r>
              <a:rPr b="1">
                <a:solidFill>
                  <a:schemeClr val="bg1"/>
                </a:solidFill>
              </a:rPr>
              <a:t>04.</a:t>
            </a:r>
          </a:p>
        </p:txBody>
      </p:sp>
      <p:sp>
        <p:nvSpPr>
          <p:cNvPr id="297" name="Line"/>
          <p:cNvSpPr/>
          <p:nvPr/>
        </p:nvSpPr>
        <p:spPr>
          <a:xfrm>
            <a:off x="1129226" y="4314825"/>
            <a:ext cx="495902" cy="0"/>
          </a:xfrm>
          <a:prstGeom prst="line">
            <a:avLst/>
          </a:prstGeom>
          <a:noFill/>
          <a:ln w="50800" cap="flat">
            <a:solidFill>
              <a:schemeClr val="accent3"/>
            </a:solidFill>
            <a:prstDash val="solid"/>
            <a:miter lim="800000"/>
          </a:ln>
          <a:effectLst/>
        </p:spPr>
        <p:txBody>
          <a:bodyPr wrap="square" lIns="45719" tIns="45719" rIns="45719" bIns="45719" numCol="1" anchor="t">
            <a:noAutofit/>
          </a:bodyPr>
          <a:lstStyle/>
          <a:p>
            <a:endParaRPr/>
          </a:p>
        </p:txBody>
      </p:sp>
      <p:sp>
        <p:nvSpPr>
          <p:cNvPr id="299" name="Rounded Rectangle"/>
          <p:cNvSpPr/>
          <p:nvPr/>
        </p:nvSpPr>
        <p:spPr>
          <a:xfrm>
            <a:off x="4373413" y="3518420"/>
            <a:ext cx="3445175" cy="2640561"/>
          </a:xfrm>
          <a:prstGeom prst="roundRect">
            <a:avLst>
              <a:gd name="adj" fmla="val 4941"/>
            </a:avLst>
          </a:prstGeom>
          <a:gradFill flip="none" rotWithShape="1">
            <a:gsLst>
              <a:gs pos="0">
                <a:schemeClr val="accent2"/>
              </a:gs>
              <a:gs pos="100000">
                <a:schemeClr val="accent1"/>
              </a:gs>
            </a:gsLst>
            <a:lin ang="19531584" scaled="0"/>
          </a:gradFill>
          <a:ln w="12700" cap="flat">
            <a:noFill/>
            <a:miter lim="400000"/>
          </a:ln>
          <a:effectLst/>
        </p:spPr>
        <p:txBody>
          <a:bodyPr wrap="square" lIns="45719" tIns="45719" rIns="45719" bIns="45719" numCol="1" anchor="ctr">
            <a:noAutofit/>
          </a:bodyPr>
          <a:lstStyle/>
          <a:p>
            <a:endParaRPr/>
          </a:p>
        </p:txBody>
      </p:sp>
      <p:sp>
        <p:nvSpPr>
          <p:cNvPr id="300" name="Lorem ipsum dolor sit incididunt exercitation ullamco laboris nisi."/>
          <p:cNvSpPr txBox="1"/>
          <p:nvPr/>
        </p:nvSpPr>
        <p:spPr>
          <a:xfrm>
            <a:off x="4734018" y="4476417"/>
            <a:ext cx="2957724" cy="22467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457200">
              <a:defRPr>
                <a:solidFill>
                  <a:srgbClr val="FFFFFF"/>
                </a:solidFill>
                <a:latin typeface="OpenSans"/>
                <a:ea typeface="OpenSans"/>
                <a:cs typeface="OpenSans"/>
                <a:sym typeface="OpenSans"/>
              </a:defRPr>
            </a:lvl1pPr>
          </a:lstStyle>
          <a:p>
            <a:r>
              <a:rPr lang="en-US" sz="2000" dirty="0">
                <a:latin typeface="Segoe UI Black" pitchFamily="34" charset="0"/>
                <a:ea typeface="Segoe UI Black" pitchFamily="34" charset="0"/>
              </a:rPr>
              <a:t>Extrajudicial settlement of disputes and settlement of conflicts through mediation </a:t>
            </a:r>
          </a:p>
          <a:p>
            <a:br>
              <a:rPr lang="en-US" sz="2000" dirty="0"/>
            </a:br>
            <a:endParaRPr lang="uk-UA" sz="2000" dirty="0">
              <a:solidFill>
                <a:schemeClr val="bg1"/>
              </a:solidFill>
              <a:latin typeface="Segoe UI Black" panose="020B0A02040204020203" pitchFamily="34" charset="0"/>
              <a:ea typeface="Segoe UI Black" panose="020B0A02040204020203" pitchFamily="34" charset="0"/>
              <a:cs typeface="Segoe UI Semibold" pitchFamily="34" charset="0"/>
            </a:endParaRPr>
          </a:p>
        </p:txBody>
      </p:sp>
      <p:sp>
        <p:nvSpPr>
          <p:cNvPr id="301" name="05."/>
          <p:cNvSpPr txBox="1"/>
          <p:nvPr/>
        </p:nvSpPr>
        <p:spPr>
          <a:xfrm>
            <a:off x="4746718" y="3783849"/>
            <a:ext cx="783244" cy="3693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457200">
              <a:defRPr>
                <a:solidFill>
                  <a:srgbClr val="FFFFFF"/>
                </a:solidFill>
                <a:latin typeface="Playfair Display Regular Bold"/>
                <a:ea typeface="Playfair Display Regular Bold"/>
                <a:cs typeface="Playfair Display Regular Bold"/>
                <a:sym typeface="Playfair Display Regular Bold"/>
              </a:defRPr>
            </a:lvl1pPr>
          </a:lstStyle>
          <a:p>
            <a:r>
              <a:rPr b="1">
                <a:solidFill>
                  <a:schemeClr val="bg1"/>
                </a:solidFill>
              </a:rPr>
              <a:t>05.</a:t>
            </a:r>
          </a:p>
        </p:txBody>
      </p:sp>
      <p:sp>
        <p:nvSpPr>
          <p:cNvPr id="302" name="Line"/>
          <p:cNvSpPr/>
          <p:nvPr/>
        </p:nvSpPr>
        <p:spPr>
          <a:xfrm>
            <a:off x="4746718" y="4314825"/>
            <a:ext cx="495902" cy="0"/>
          </a:xfrm>
          <a:prstGeom prst="line">
            <a:avLst/>
          </a:prstGeom>
          <a:noFill/>
          <a:ln w="50800" cap="flat">
            <a:solidFill>
              <a:schemeClr val="accent3"/>
            </a:solidFill>
            <a:prstDash val="solid"/>
            <a:miter lim="800000"/>
          </a:ln>
          <a:effectLst/>
        </p:spPr>
        <p:txBody>
          <a:bodyPr wrap="square" lIns="45719" tIns="45719" rIns="45719" bIns="45719" numCol="1" anchor="t">
            <a:noAutofit/>
          </a:bodyPr>
          <a:lstStyle/>
          <a:p>
            <a:endParaRPr/>
          </a:p>
        </p:txBody>
      </p:sp>
      <p:sp>
        <p:nvSpPr>
          <p:cNvPr id="304" name="Rounded Rectangle"/>
          <p:cNvSpPr/>
          <p:nvPr/>
        </p:nvSpPr>
        <p:spPr>
          <a:xfrm>
            <a:off x="7990906" y="3518420"/>
            <a:ext cx="3445174" cy="2640561"/>
          </a:xfrm>
          <a:prstGeom prst="roundRect">
            <a:avLst>
              <a:gd name="adj" fmla="val 4941"/>
            </a:avLst>
          </a:prstGeom>
          <a:gradFill flip="none" rotWithShape="1">
            <a:gsLst>
              <a:gs pos="0">
                <a:schemeClr val="accent2"/>
              </a:gs>
              <a:gs pos="100000">
                <a:schemeClr val="accent1"/>
              </a:gs>
            </a:gsLst>
            <a:lin ang="19531584" scaled="0"/>
          </a:gradFill>
          <a:ln w="12700" cap="flat">
            <a:noFill/>
            <a:miter lim="400000"/>
          </a:ln>
          <a:effectLst/>
        </p:spPr>
        <p:txBody>
          <a:bodyPr wrap="square" lIns="45719" tIns="45719" rIns="45719" bIns="45719" numCol="1" anchor="ctr">
            <a:noAutofit/>
          </a:bodyPr>
          <a:lstStyle/>
          <a:p>
            <a:endParaRPr/>
          </a:p>
        </p:txBody>
      </p:sp>
      <p:sp>
        <p:nvSpPr>
          <p:cNvPr id="305" name="Lorem ipsum dolor sit incididunt exercitation ullamco laboris nisi."/>
          <p:cNvSpPr txBox="1"/>
          <p:nvPr/>
        </p:nvSpPr>
        <p:spPr>
          <a:xfrm>
            <a:off x="8351511" y="4476417"/>
            <a:ext cx="2957723" cy="18774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457200">
              <a:defRPr>
                <a:solidFill>
                  <a:srgbClr val="FFFFFF"/>
                </a:solidFill>
                <a:latin typeface="OpenSans"/>
                <a:ea typeface="OpenSans"/>
                <a:cs typeface="OpenSans"/>
                <a:sym typeface="OpenSans"/>
              </a:defRPr>
            </a:lvl1pPr>
          </a:lstStyle>
          <a:p>
            <a:r>
              <a:rPr lang="en-US" sz="2000" dirty="0">
                <a:latin typeface="Segoe UI Black" pitchFamily="34" charset="0"/>
                <a:ea typeface="Segoe UI Black" pitchFamily="34" charset="0"/>
              </a:rPr>
              <a:t>Referral of citizens to authorized public authorities, local self-governance bodies</a:t>
            </a:r>
          </a:p>
          <a:p>
            <a:br>
              <a:rPr lang="en-US" dirty="0"/>
            </a:br>
            <a:endParaRPr lang="uk-UA" dirty="0">
              <a:latin typeface="Segoe UI Black" panose="020B0A02040204020203" pitchFamily="34" charset="0"/>
              <a:ea typeface="Segoe UI Black" panose="020B0A02040204020203" pitchFamily="34" charset="0"/>
            </a:endParaRPr>
          </a:p>
        </p:txBody>
      </p:sp>
      <p:sp>
        <p:nvSpPr>
          <p:cNvPr id="306" name="06."/>
          <p:cNvSpPr txBox="1"/>
          <p:nvPr/>
        </p:nvSpPr>
        <p:spPr>
          <a:xfrm>
            <a:off x="8364211" y="3783849"/>
            <a:ext cx="783244" cy="3693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457200">
              <a:defRPr>
                <a:solidFill>
                  <a:srgbClr val="FFFFFF"/>
                </a:solidFill>
                <a:latin typeface="Playfair Display Regular Bold"/>
                <a:ea typeface="Playfair Display Regular Bold"/>
                <a:cs typeface="Playfair Display Regular Bold"/>
                <a:sym typeface="Playfair Display Regular Bold"/>
              </a:defRPr>
            </a:lvl1pPr>
          </a:lstStyle>
          <a:p>
            <a:r>
              <a:rPr b="1">
                <a:solidFill>
                  <a:schemeClr val="bg1"/>
                </a:solidFill>
              </a:rPr>
              <a:t>06.</a:t>
            </a:r>
          </a:p>
        </p:txBody>
      </p:sp>
      <p:sp>
        <p:nvSpPr>
          <p:cNvPr id="307" name="Line"/>
          <p:cNvSpPr/>
          <p:nvPr/>
        </p:nvSpPr>
        <p:spPr>
          <a:xfrm>
            <a:off x="8364211" y="4314825"/>
            <a:ext cx="495902" cy="0"/>
          </a:xfrm>
          <a:prstGeom prst="line">
            <a:avLst/>
          </a:prstGeom>
          <a:noFill/>
          <a:ln w="50800" cap="flat">
            <a:solidFill>
              <a:schemeClr val="accent3"/>
            </a:solidFill>
            <a:prstDash val="solid"/>
            <a:miter lim="800000"/>
          </a:ln>
          <a:effectLst/>
        </p:spPr>
        <p:txBody>
          <a:bodyPr wrap="square" lIns="45719" tIns="45719" rIns="45719" bIns="45719" numCol="1" anchor="t">
            <a:noAutofit/>
          </a:bodyPr>
          <a:lstStyle/>
          <a:p>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gs>
            <a:gs pos="99000">
              <a:schemeClr val="accent1"/>
            </a:gs>
          </a:gsLst>
          <a:lin ang="20633096" scaled="0"/>
        </a:gradFill>
        <a:effectLst/>
      </p:bgPr>
    </p:bg>
    <p:spTree>
      <p:nvGrpSpPr>
        <p:cNvPr id="1" name=""/>
        <p:cNvGrpSpPr/>
        <p:nvPr/>
      </p:nvGrpSpPr>
      <p:grpSpPr>
        <a:xfrm>
          <a:off x="0" y="0"/>
          <a:ext cx="0" cy="0"/>
          <a:chOff x="0" y="0"/>
          <a:chExt cx="0" cy="0"/>
        </a:xfrm>
      </p:grpSpPr>
      <p:sp>
        <p:nvSpPr>
          <p:cNvPr id="372" name="This is photo slide"/>
          <p:cNvSpPr txBox="1"/>
          <p:nvPr/>
        </p:nvSpPr>
        <p:spPr>
          <a:xfrm>
            <a:off x="795157" y="1584251"/>
            <a:ext cx="5387424" cy="45243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5600">
                <a:solidFill>
                  <a:srgbClr val="FFFFFF"/>
                </a:solidFill>
                <a:latin typeface="Playfair Display Regular Bold"/>
                <a:ea typeface="Playfair Display Regular Bold"/>
                <a:cs typeface="Playfair Display Regular Bold"/>
                <a:sym typeface="Playfair Display Regular Bold"/>
              </a:defRPr>
            </a:lvl1pPr>
          </a:lstStyle>
          <a:p>
            <a:r>
              <a:rPr lang="en-US" sz="3600" b="1" dirty="0">
                <a:latin typeface="Segoe UI Black" pitchFamily="34" charset="0"/>
                <a:ea typeface="Segoe UI Black" pitchFamily="34" charset="0"/>
              </a:rPr>
              <a:t>The Community Justice Center of </a:t>
            </a:r>
            <a:r>
              <a:rPr lang="en-US" sz="3600" b="1" dirty="0" err="1">
                <a:latin typeface="Segoe UI Black" pitchFamily="34" charset="0"/>
                <a:ea typeface="Segoe UI Black" pitchFamily="34" charset="0"/>
              </a:rPr>
              <a:t>Odesa</a:t>
            </a:r>
            <a:r>
              <a:rPr lang="en-US" sz="3600" b="1" dirty="0">
                <a:latin typeface="Segoe UI Black" pitchFamily="34" charset="0"/>
                <a:ea typeface="Segoe UI Black" pitchFamily="34" charset="0"/>
              </a:rPr>
              <a:t> hosted visits by 14 international delegations from different countries</a:t>
            </a:r>
            <a:endParaRPr lang="en-US" sz="3600" dirty="0">
              <a:latin typeface="Segoe UI Black" pitchFamily="34" charset="0"/>
              <a:ea typeface="Segoe UI Black" pitchFamily="34" charset="0"/>
            </a:endParaRPr>
          </a:p>
          <a:p>
            <a:br>
              <a:rPr lang="en-US" sz="3600" dirty="0"/>
            </a:br>
            <a:endParaRPr lang="uk-UA" sz="3600" dirty="0">
              <a:latin typeface="Segoe UI Black" panose="020B0A02040204020203" pitchFamily="34" charset="0"/>
              <a:ea typeface="Segoe UI Black" panose="020B0A02040204020203" pitchFamily="34" charset="0"/>
            </a:endParaRPr>
          </a:p>
        </p:txBody>
      </p:sp>
      <p:sp>
        <p:nvSpPr>
          <p:cNvPr id="375" name="Line"/>
          <p:cNvSpPr/>
          <p:nvPr/>
        </p:nvSpPr>
        <p:spPr>
          <a:xfrm>
            <a:off x="954645" y="5475767"/>
            <a:ext cx="1016001" cy="0"/>
          </a:xfrm>
          <a:prstGeom prst="line">
            <a:avLst/>
          </a:prstGeom>
          <a:ln w="50800">
            <a:solidFill>
              <a:schemeClr val="accent3"/>
            </a:solidFill>
            <a:miter/>
          </a:ln>
        </p:spPr>
        <p:txBody>
          <a:bodyPr lIns="45719" rIns="45719"/>
          <a:lstStyle/>
          <a:p>
            <a:endParaRPr/>
          </a:p>
        </p:txBody>
      </p:sp>
      <p:pic>
        <p:nvPicPr>
          <p:cNvPr id="15" name="Рисунок 14" descr="IMG_7094.JPG"/>
          <p:cNvPicPr>
            <a:picLocks noGrp="1" noChangeAspect="1"/>
          </p:cNvPicPr>
          <p:nvPr>
            <p:ph type="pic" sz="quarter" idx="10"/>
          </p:nvPr>
        </p:nvPicPr>
        <p:blipFill>
          <a:blip r:embed="rId2" cstate="print"/>
          <a:srcRect t="2786" b="2786"/>
          <a:stretch>
            <a:fillRect/>
          </a:stretch>
        </p:blipFill>
        <p:spPr>
          <a:xfrm>
            <a:off x="6964363" y="3543300"/>
            <a:ext cx="4572000" cy="2878138"/>
          </a:xfrm>
          <a:prstGeom prst="roundRect">
            <a:avLst>
              <a:gd name="adj" fmla="val 3347"/>
            </a:avLst>
          </a:prstGeom>
          <a:solidFill>
            <a:schemeClr val="tx2"/>
          </a:solidFill>
        </p:spPr>
      </p:pic>
      <p:pic>
        <p:nvPicPr>
          <p:cNvPr id="14" name="Рисунок 13" descr="IMG_6811.JPG"/>
          <p:cNvPicPr>
            <a:picLocks noGrp="1" noChangeAspect="1"/>
          </p:cNvPicPr>
          <p:nvPr>
            <p:ph type="pic" sz="quarter" idx="10"/>
          </p:nvPr>
        </p:nvPicPr>
        <p:blipFill>
          <a:blip r:embed="rId3" cstate="print"/>
          <a:srcRect t="2786" b="2786"/>
          <a:stretch>
            <a:fillRect/>
          </a:stretch>
        </p:blipFill>
        <p:spPr>
          <a:xfrm>
            <a:off x="6964363" y="488950"/>
            <a:ext cx="4572000" cy="2878138"/>
          </a:xfrm>
          <a:prstGeom prst="roundRect">
            <a:avLst>
              <a:gd name="adj" fmla="val 3347"/>
            </a:avLst>
          </a:prstGeom>
          <a:solidFill>
            <a:schemeClr val="tx2"/>
          </a:solidFill>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p:cNvSpPr/>
          <p:nvPr/>
        </p:nvSpPr>
        <p:spPr>
          <a:xfrm>
            <a:off x="5822016" y="257790"/>
            <a:ext cx="5650513" cy="6422410"/>
          </a:xfrm>
          <a:prstGeom prst="roundRect">
            <a:avLst>
              <a:gd name="adj" fmla="val 2528"/>
            </a:avLst>
          </a:prstGeom>
          <a:gradFill>
            <a:gsLst>
              <a:gs pos="0">
                <a:schemeClr val="accent2"/>
              </a:gs>
              <a:gs pos="100000">
                <a:schemeClr val="accent1"/>
              </a:gs>
            </a:gsLst>
            <a:lin ang="19531584"/>
          </a:gradFill>
          <a:ln w="12700">
            <a:miter lim="400000"/>
          </a:ln>
        </p:spPr>
        <p:txBody>
          <a:bodyPr lIns="45719" rIns="45719" anchor="ctr"/>
          <a:lstStyle/>
          <a:p>
            <a:endParaRPr lang="uk-UA" sz="3200" dirty="0">
              <a:solidFill>
                <a:schemeClr val="bg1"/>
              </a:solidFill>
              <a:latin typeface="Segoe UI Black" pitchFamily="34" charset="0"/>
              <a:ea typeface="Segoe UI Black" pitchFamily="34" charset="0"/>
              <a:cs typeface="Segoe UI Semibold" pitchFamily="34" charset="0"/>
            </a:endParaRPr>
          </a:p>
        </p:txBody>
      </p:sp>
      <p:grpSp>
        <p:nvGrpSpPr>
          <p:cNvPr id="2" name="Group"/>
          <p:cNvGrpSpPr/>
          <p:nvPr/>
        </p:nvGrpSpPr>
        <p:grpSpPr>
          <a:xfrm>
            <a:off x="6360147" y="1201349"/>
            <a:ext cx="4742120" cy="5047051"/>
            <a:chOff x="-13419" y="-439022"/>
            <a:chExt cx="5086985" cy="5346752"/>
          </a:xfrm>
        </p:grpSpPr>
        <p:sp>
          <p:nvSpPr>
            <p:cNvPr id="541" name="This is text and photo slide"/>
            <p:cNvSpPr txBox="1"/>
            <p:nvPr/>
          </p:nvSpPr>
          <p:spPr>
            <a:xfrm>
              <a:off x="343957" y="-439022"/>
              <a:ext cx="4729609" cy="5232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4000">
                  <a:solidFill>
                    <a:srgbClr val="1D222C"/>
                  </a:solidFill>
                  <a:latin typeface="Playfair Display Regular Bold"/>
                  <a:ea typeface="Playfair Display Regular Bold"/>
                  <a:cs typeface="Playfair Display Regular Bold"/>
                  <a:sym typeface="Playfair Display Regular Bold"/>
                </a:defRPr>
              </a:lvl1pPr>
            </a:lstStyle>
            <a:p>
              <a:endParaRPr lang="uk-UA" sz="2800" dirty="0">
                <a:ln w="18415" cmpd="sng">
                  <a:solidFill>
                    <a:srgbClr val="FFFFFF"/>
                  </a:solidFill>
                  <a:prstDash val="solid"/>
                </a:ln>
                <a:solidFill>
                  <a:srgbClr val="FFFFFF"/>
                </a:solidFill>
                <a:latin typeface="Segoe UI Black" pitchFamily="34" charset="0"/>
                <a:ea typeface="Segoe UI Black" pitchFamily="34" charset="0"/>
                <a:cs typeface="Segoe UI Semibold" pitchFamily="34" charset="0"/>
              </a:endParaRPr>
            </a:p>
          </p:txBody>
        </p:sp>
        <p:sp>
          <p:nvSpPr>
            <p:cNvPr id="542" name="Lorem ipsum dolor sit amet, consectetur adipisc elit, sed do eiusmod tempor incididunt ut labore et dolore magna aliqua. Ut enim ad exercitation consequat. reprehenderit in voluptate velit esse cillum dolore eu fugiat nulla pariatur."/>
            <p:cNvSpPr txBox="1"/>
            <p:nvPr/>
          </p:nvSpPr>
          <p:spPr>
            <a:xfrm>
              <a:off x="0" y="2146299"/>
              <a:ext cx="4573836" cy="3693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457200">
                <a:defRPr>
                  <a:solidFill>
                    <a:srgbClr val="8E95A2"/>
                  </a:solidFill>
                  <a:latin typeface="OpenSans"/>
                  <a:ea typeface="OpenSans"/>
                  <a:cs typeface="OpenSans"/>
                  <a:sym typeface="OpenSans"/>
                </a:defRPr>
              </a:lvl1pPr>
            </a:lstStyle>
            <a:p>
              <a:endParaRPr dirty="0">
                <a:solidFill>
                  <a:schemeClr val="bg2"/>
                </a:solidFill>
              </a:endParaRPr>
            </a:p>
          </p:txBody>
        </p:sp>
        <p:sp>
          <p:nvSpPr>
            <p:cNvPr id="543" name="Line"/>
            <p:cNvSpPr/>
            <p:nvPr/>
          </p:nvSpPr>
          <p:spPr>
            <a:xfrm>
              <a:off x="-13419" y="4907730"/>
              <a:ext cx="1016001" cy="0"/>
            </a:xfrm>
            <a:prstGeom prst="line">
              <a:avLst/>
            </a:prstGeom>
            <a:noFill/>
            <a:ln w="50800" cap="flat">
              <a:solidFill>
                <a:schemeClr val="accent3"/>
              </a:solidFill>
              <a:prstDash val="solid"/>
              <a:miter lim="800000"/>
            </a:ln>
            <a:effectLst/>
          </p:spPr>
          <p:txBody>
            <a:bodyPr wrap="square" lIns="45719" tIns="45719" rIns="45719" bIns="45719" numCol="1" anchor="t">
              <a:noAutofit/>
            </a:bodyPr>
            <a:lstStyle/>
            <a:p>
              <a:endParaRPr/>
            </a:p>
          </p:txBody>
        </p:sp>
      </p:grpSp>
      <p:pic>
        <p:nvPicPr>
          <p:cNvPr id="29" name="Рисунок 28" descr="57099059_2096428433738938_8133277253724274688_o.jpg"/>
          <p:cNvPicPr>
            <a:picLocks noGrp="1" noChangeAspect="1"/>
          </p:cNvPicPr>
          <p:nvPr>
            <p:ph type="pic" sz="quarter" idx="14"/>
          </p:nvPr>
        </p:nvPicPr>
        <p:blipFill>
          <a:blip r:embed="rId2" cstate="print"/>
          <a:srcRect l="3282" r="3282"/>
          <a:stretch>
            <a:fillRect/>
          </a:stretch>
        </p:blipFill>
        <p:spPr>
          <a:xfrm>
            <a:off x="987425" y="2460625"/>
            <a:ext cx="4111625" cy="2138363"/>
          </a:xfrm>
        </p:spPr>
      </p:pic>
      <p:pic>
        <p:nvPicPr>
          <p:cNvPr id="26" name="Рисунок 25" descr="56219848_567922207052865_4287986187437604864_n.jpg"/>
          <p:cNvPicPr>
            <a:picLocks noGrp="1" noChangeAspect="1"/>
          </p:cNvPicPr>
          <p:nvPr>
            <p:ph type="pic" sz="quarter" idx="12"/>
          </p:nvPr>
        </p:nvPicPr>
        <p:blipFill>
          <a:blip r:embed="rId3" cstate="print"/>
          <a:srcRect l="12500" r="12500"/>
          <a:stretch>
            <a:fillRect/>
          </a:stretch>
        </p:blipFill>
        <p:spPr>
          <a:xfrm>
            <a:off x="3175000" y="352425"/>
            <a:ext cx="1924050" cy="1924050"/>
          </a:xfrm>
        </p:spPr>
      </p:pic>
      <p:pic>
        <p:nvPicPr>
          <p:cNvPr id="30" name="Рисунок 29" descr="56652771_1306906026124727_4142451929282248704_n.jpg"/>
          <p:cNvPicPr>
            <a:picLocks noGrp="1" noChangeAspect="1"/>
          </p:cNvPicPr>
          <p:nvPr>
            <p:ph type="pic" sz="quarter" idx="15"/>
          </p:nvPr>
        </p:nvPicPr>
        <p:blipFill>
          <a:blip r:embed="rId4" cstate="print"/>
          <a:srcRect l="12500" r="12500"/>
          <a:stretch>
            <a:fillRect/>
          </a:stretch>
        </p:blipFill>
        <p:spPr>
          <a:xfrm>
            <a:off x="987425" y="4756150"/>
            <a:ext cx="1924050" cy="1924050"/>
          </a:xfrm>
        </p:spPr>
      </p:pic>
      <p:pic>
        <p:nvPicPr>
          <p:cNvPr id="32" name="Рисунок 31" descr="56702402_420021882094901_6294875060255588352_n.jpg"/>
          <p:cNvPicPr>
            <a:picLocks noGrp="1" noChangeAspect="1"/>
          </p:cNvPicPr>
          <p:nvPr>
            <p:ph type="pic" sz="quarter" idx="13"/>
          </p:nvPr>
        </p:nvPicPr>
        <p:blipFill>
          <a:blip r:embed="rId5" cstate="print"/>
          <a:srcRect t="12500" b="12500"/>
          <a:stretch>
            <a:fillRect/>
          </a:stretch>
        </p:blipFill>
        <p:spPr>
          <a:xfrm>
            <a:off x="3175000" y="4756150"/>
            <a:ext cx="1924050" cy="1924050"/>
          </a:xfrm>
        </p:spPr>
      </p:pic>
      <p:pic>
        <p:nvPicPr>
          <p:cNvPr id="25" name="Рисунок 24" descr="56225925_404881673406859_4141168945241522176_n.jpg"/>
          <p:cNvPicPr>
            <a:picLocks noGrp="1" noChangeAspect="1"/>
          </p:cNvPicPr>
          <p:nvPr>
            <p:ph type="pic" sz="quarter" idx="11"/>
          </p:nvPr>
        </p:nvPicPr>
        <p:blipFill>
          <a:blip r:embed="rId6" cstate="print"/>
          <a:srcRect l="12500" r="12500"/>
          <a:stretch>
            <a:fillRect/>
          </a:stretch>
        </p:blipFill>
        <p:spPr>
          <a:xfrm>
            <a:off x="987425" y="352425"/>
            <a:ext cx="1924050" cy="1924050"/>
          </a:xfrm>
        </p:spPr>
      </p:pic>
      <p:sp>
        <p:nvSpPr>
          <p:cNvPr id="34" name="This is photo slide"/>
          <p:cNvSpPr txBox="1"/>
          <p:nvPr/>
        </p:nvSpPr>
        <p:spPr>
          <a:xfrm>
            <a:off x="6347638" y="487025"/>
            <a:ext cx="4742120" cy="63709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5600">
                <a:solidFill>
                  <a:srgbClr val="FFFFFF"/>
                </a:solidFill>
                <a:latin typeface="Playfair Display Regular Bold"/>
                <a:ea typeface="Playfair Display Regular Bold"/>
                <a:cs typeface="Playfair Display Regular Bold"/>
                <a:sym typeface="Playfair Display Regular Bold"/>
              </a:defRPr>
            </a:lvl1pPr>
          </a:lstStyle>
          <a:p>
            <a:r>
              <a:rPr lang="en-US" sz="3200" b="1" dirty="0">
                <a:latin typeface="Segoe UI Black" pitchFamily="34" charset="0"/>
                <a:ea typeface="Segoe UI Black" pitchFamily="34" charset="0"/>
              </a:rPr>
              <a:t>In 2019, representatives of the Kyiv District Court of </a:t>
            </a:r>
            <a:r>
              <a:rPr lang="en-US" sz="3200" b="1" dirty="0" err="1">
                <a:latin typeface="Segoe UI Black" pitchFamily="34" charset="0"/>
                <a:ea typeface="Segoe UI Black" pitchFamily="34" charset="0"/>
              </a:rPr>
              <a:t>Odesa</a:t>
            </a:r>
            <a:r>
              <a:rPr lang="en-US" sz="3200" b="1" dirty="0">
                <a:latin typeface="Segoe UI Black" pitchFamily="34" charset="0"/>
                <a:ea typeface="Segoe UI Black" pitchFamily="34" charset="0"/>
              </a:rPr>
              <a:t> studied lessons learned in establishing  community justice centers in the United States with support from the USAID New Justice Program</a:t>
            </a:r>
            <a:endParaRPr lang="en-US" sz="3200" dirty="0">
              <a:latin typeface="Segoe UI Black" pitchFamily="34" charset="0"/>
              <a:ea typeface="Segoe UI Black" pitchFamily="34" charset="0"/>
            </a:endParaRPr>
          </a:p>
          <a:p>
            <a:br>
              <a:rPr lang="en-US" sz="2800" dirty="0"/>
            </a:br>
            <a:endParaRPr lang="uk-UA" sz="2800" dirty="0">
              <a:latin typeface="Segoe UI Black" panose="020B0A02040204020203" pitchFamily="34" charset="0"/>
              <a:ea typeface="Segoe UI Black" panose="020B0A02040204020203" pitchFamily="34" charset="0"/>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Rounded Rectangle"/>
          <p:cNvSpPr/>
          <p:nvPr/>
        </p:nvSpPr>
        <p:spPr>
          <a:xfrm>
            <a:off x="272955" y="698500"/>
            <a:ext cx="5215732" cy="5586960"/>
          </a:xfrm>
          <a:prstGeom prst="roundRect">
            <a:avLst>
              <a:gd name="adj" fmla="val 2528"/>
            </a:avLst>
          </a:prstGeom>
          <a:gradFill>
            <a:gsLst>
              <a:gs pos="0">
                <a:schemeClr val="accent2"/>
              </a:gs>
              <a:gs pos="100000">
                <a:schemeClr val="accent1"/>
              </a:gs>
            </a:gsLst>
            <a:lin ang="19531584"/>
          </a:gradFill>
          <a:ln w="12700">
            <a:miter lim="400000"/>
          </a:ln>
        </p:spPr>
        <p:txBody>
          <a:bodyPr lIns="45719" rIns="45719" anchor="ctr"/>
          <a:lstStyle/>
          <a:p>
            <a:endParaRPr/>
          </a:p>
        </p:txBody>
      </p:sp>
      <p:sp>
        <p:nvSpPr>
          <p:cNvPr id="406" name="This is photo slide"/>
          <p:cNvSpPr txBox="1"/>
          <p:nvPr/>
        </p:nvSpPr>
        <p:spPr>
          <a:xfrm>
            <a:off x="749176" y="997769"/>
            <a:ext cx="4272620" cy="3785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5600">
                <a:solidFill>
                  <a:srgbClr val="FFFFFF"/>
                </a:solidFill>
                <a:latin typeface="Playfair Display Regular Bold"/>
                <a:ea typeface="Playfair Display Regular Bold"/>
                <a:cs typeface="Playfair Display Regular Bold"/>
                <a:sym typeface="Playfair Display Regular Bold"/>
              </a:defRPr>
            </a:lvl1pPr>
          </a:lstStyle>
          <a:p>
            <a:r>
              <a:rPr lang="en-US" sz="2400" b="1" dirty="0">
                <a:latin typeface="Segoe UI Black" pitchFamily="34" charset="0"/>
                <a:ea typeface="Segoe UI Black" pitchFamily="34" charset="0"/>
              </a:rPr>
              <a:t>During 3 years of operations, the Community Justice Center of </a:t>
            </a:r>
            <a:r>
              <a:rPr lang="en-US" sz="2400" b="1" dirty="0" err="1">
                <a:latin typeface="Segoe UI Black" pitchFamily="34" charset="0"/>
                <a:ea typeface="Segoe UI Black" pitchFamily="34" charset="0"/>
              </a:rPr>
              <a:t>Odesa</a:t>
            </a:r>
            <a:r>
              <a:rPr lang="en-US" sz="2400" b="1" dirty="0">
                <a:latin typeface="Segoe UI Black" pitchFamily="34" charset="0"/>
                <a:ea typeface="Segoe UI Black" pitchFamily="34" charset="0"/>
              </a:rPr>
              <a:t>  established effective cooperation with over 30 governmental agencies and non-governmental organizations, including universities and the media</a:t>
            </a:r>
            <a:endParaRPr lang="uk-UA" sz="2400" dirty="0">
              <a:latin typeface="Segoe UI Black" pitchFamily="34" charset="0"/>
              <a:ea typeface="Segoe UI Black" pitchFamily="34" charset="0"/>
              <a:cs typeface="Segoe UI Semibold" pitchFamily="34" charset="0"/>
            </a:endParaRPr>
          </a:p>
        </p:txBody>
      </p:sp>
      <p:sp>
        <p:nvSpPr>
          <p:cNvPr id="408" name="Line"/>
          <p:cNvSpPr/>
          <p:nvPr/>
        </p:nvSpPr>
        <p:spPr>
          <a:xfrm>
            <a:off x="749176" y="5391807"/>
            <a:ext cx="1016001" cy="0"/>
          </a:xfrm>
          <a:prstGeom prst="line">
            <a:avLst/>
          </a:prstGeom>
          <a:ln w="50800">
            <a:solidFill>
              <a:schemeClr val="accent3"/>
            </a:solidFill>
            <a:miter/>
          </a:ln>
        </p:spPr>
        <p:txBody>
          <a:bodyPr lIns="45719" rIns="45719"/>
          <a:lstStyle/>
          <a:p>
            <a:endParaRPr/>
          </a:p>
        </p:txBody>
      </p:sp>
      <p:pic>
        <p:nvPicPr>
          <p:cNvPr id="21" name="Рисунок 20" descr="IMG_5288.JPG"/>
          <p:cNvPicPr>
            <a:picLocks noGrp="1" noChangeAspect="1"/>
          </p:cNvPicPr>
          <p:nvPr>
            <p:ph type="pic" sz="quarter" idx="10"/>
          </p:nvPr>
        </p:nvPicPr>
        <p:blipFill>
          <a:blip r:embed="rId2" cstate="print"/>
          <a:srcRect l="10572" r="10572"/>
          <a:stretch>
            <a:fillRect/>
          </a:stretch>
        </p:blipFill>
        <p:spPr>
          <a:xfrm>
            <a:off x="5759450" y="1109663"/>
            <a:ext cx="2825750" cy="2343150"/>
          </a:xfrm>
        </p:spPr>
      </p:pic>
      <p:pic>
        <p:nvPicPr>
          <p:cNvPr id="26" name="Рисунок 25" descr="IMG_1273.JPG"/>
          <p:cNvPicPr>
            <a:picLocks noGrp="1" noChangeAspect="1"/>
          </p:cNvPicPr>
          <p:nvPr>
            <p:ph type="pic" sz="quarter" idx="14"/>
          </p:nvPr>
        </p:nvPicPr>
        <p:blipFill>
          <a:blip r:embed="rId3" cstate="print"/>
          <a:srcRect l="8825" r="8825"/>
          <a:stretch>
            <a:fillRect/>
          </a:stretch>
        </p:blipFill>
        <p:spPr>
          <a:xfrm>
            <a:off x="5759450" y="3741738"/>
            <a:ext cx="2825750" cy="2287587"/>
          </a:xfrm>
        </p:spPr>
      </p:pic>
      <p:pic>
        <p:nvPicPr>
          <p:cNvPr id="25" name="Рисунок 24" descr="IMG_5961.JPG"/>
          <p:cNvPicPr>
            <a:picLocks noGrp="1" noChangeAspect="1"/>
          </p:cNvPicPr>
          <p:nvPr>
            <p:ph type="pic" sz="quarter" idx="10"/>
          </p:nvPr>
        </p:nvPicPr>
        <p:blipFill>
          <a:blip r:embed="rId4" cstate="print"/>
          <a:srcRect l="15853" r="15853"/>
          <a:stretch>
            <a:fillRect/>
          </a:stretch>
        </p:blipFill>
        <p:spPr>
          <a:xfrm>
            <a:off x="8890000" y="3741738"/>
            <a:ext cx="2792413" cy="2343150"/>
          </a:xfrm>
        </p:spPr>
      </p:pic>
      <p:pic>
        <p:nvPicPr>
          <p:cNvPr id="22" name="Рисунок 21" descr="IMG_5270.JPG"/>
          <p:cNvPicPr>
            <a:picLocks noGrp="1" noChangeAspect="1"/>
          </p:cNvPicPr>
          <p:nvPr>
            <p:ph type="pic" sz="quarter" idx="10"/>
          </p:nvPr>
        </p:nvPicPr>
        <p:blipFill>
          <a:blip r:embed="rId5" cstate="print"/>
          <a:srcRect l="9618" r="9618"/>
          <a:stretch>
            <a:fillRect/>
          </a:stretch>
        </p:blipFill>
        <p:spPr>
          <a:xfrm>
            <a:off x="8890000" y="1109663"/>
            <a:ext cx="2792413" cy="2343150"/>
          </a:xfr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gs>
            <a:gs pos="100000">
              <a:schemeClr val="accent1"/>
            </a:gs>
          </a:gsLst>
          <a:lin ang="20633096" scaled="0"/>
        </a:gradFill>
        <a:effectLst/>
      </p:bgPr>
    </p:bg>
    <p:spTree>
      <p:nvGrpSpPr>
        <p:cNvPr id="1" name=""/>
        <p:cNvGrpSpPr/>
        <p:nvPr/>
      </p:nvGrpSpPr>
      <p:grpSpPr>
        <a:xfrm>
          <a:off x="0" y="0"/>
          <a:ext cx="0" cy="0"/>
          <a:chOff x="0" y="0"/>
          <a:chExt cx="0" cy="0"/>
        </a:xfrm>
      </p:grpSpPr>
      <p:pic>
        <p:nvPicPr>
          <p:cNvPr id="9" name="Рисунок 8" descr="IMG_9411-e1556278326292.jpg"/>
          <p:cNvPicPr>
            <a:picLocks noGrp="1" noChangeAspect="1"/>
          </p:cNvPicPr>
          <p:nvPr>
            <p:ph type="pic" sz="quarter" idx="10"/>
          </p:nvPr>
        </p:nvPicPr>
        <p:blipFill>
          <a:blip r:embed="rId2"/>
          <a:srcRect l="26495" r="26495"/>
          <a:stretch>
            <a:fillRect/>
          </a:stretch>
        </p:blipFill>
        <p:spPr>
          <a:xfrm>
            <a:off x="0" y="0"/>
            <a:ext cx="4837113" cy="6858000"/>
          </a:xfrm>
          <a:solidFill>
            <a:schemeClr val="tx2"/>
          </a:solidFill>
        </p:spPr>
      </p:pic>
      <p:sp>
        <p:nvSpPr>
          <p:cNvPr id="170" name="This is photo slide"/>
          <p:cNvSpPr txBox="1"/>
          <p:nvPr/>
        </p:nvSpPr>
        <p:spPr>
          <a:xfrm>
            <a:off x="5167424" y="1199882"/>
            <a:ext cx="6602818" cy="3785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5600">
                <a:solidFill>
                  <a:srgbClr val="FFFFFF"/>
                </a:solidFill>
                <a:latin typeface="Playfair Display Regular Bold"/>
                <a:ea typeface="Playfair Display Regular Bold"/>
                <a:cs typeface="Playfair Display Regular Bold"/>
                <a:sym typeface="Playfair Display Regular Bold"/>
              </a:defRPr>
            </a:lvl1pPr>
          </a:lstStyle>
          <a:p>
            <a:pPr lvl="0"/>
            <a:r>
              <a:rPr lang="en-US" sz="4000" b="1" dirty="0">
                <a:latin typeface="Segoe UI Black" pitchFamily="34" charset="0"/>
                <a:ea typeface="Segoe UI Black" pitchFamily="34" charset="0"/>
              </a:rPr>
              <a:t>Capacity to provide various services within a short period of time is the advantage of the Community Justice Center of </a:t>
            </a:r>
            <a:r>
              <a:rPr lang="en-US" sz="4000" b="1" dirty="0" err="1">
                <a:latin typeface="Segoe UI Black" pitchFamily="34" charset="0"/>
                <a:ea typeface="Segoe UI Black" pitchFamily="34" charset="0"/>
              </a:rPr>
              <a:t>Odesa</a:t>
            </a:r>
            <a:r>
              <a:rPr lang="en-US" sz="4000" b="1" dirty="0">
                <a:latin typeface="Segoe UI Black" pitchFamily="34" charset="0"/>
                <a:ea typeface="Segoe UI Black" pitchFamily="34" charset="0"/>
              </a:rPr>
              <a:t> </a:t>
            </a:r>
            <a:endParaRPr lang="uk-UA" sz="4000" dirty="0">
              <a:latin typeface="Segoe UI Black" pitchFamily="34" charset="0"/>
              <a:ea typeface="Segoe UI Black" pitchFamily="34" charset="0"/>
            </a:endParaRPr>
          </a:p>
        </p:txBody>
      </p:sp>
      <p:sp>
        <p:nvSpPr>
          <p:cNvPr id="173" name="Line"/>
          <p:cNvSpPr/>
          <p:nvPr/>
        </p:nvSpPr>
        <p:spPr>
          <a:xfrm>
            <a:off x="5295015" y="5534025"/>
            <a:ext cx="1016001" cy="0"/>
          </a:xfrm>
          <a:prstGeom prst="line">
            <a:avLst/>
          </a:prstGeom>
          <a:ln w="50800">
            <a:solidFill>
              <a:schemeClr val="accent3"/>
            </a:solidFill>
            <a:miter/>
          </a:ln>
        </p:spPr>
        <p:txBody>
          <a:bodyPr lIns="45719" rIns="45719"/>
          <a:lstStyle/>
          <a:p>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0" name="Рисунок 9" descr="business-7SXX6KA.jpg"/>
          <p:cNvPicPr>
            <a:picLocks noGrp="1" noChangeAspect="1"/>
          </p:cNvPicPr>
          <p:nvPr>
            <p:ph type="pic" sz="quarter" idx="10"/>
          </p:nvPr>
        </p:nvPicPr>
        <p:blipFill>
          <a:blip r:embed="rId2" cstate="print"/>
          <a:srcRect t="11920" b="994"/>
          <a:stretch>
            <a:fillRect/>
          </a:stretch>
        </p:blipFill>
        <p:spPr>
          <a:xfrm>
            <a:off x="-27950" y="0"/>
            <a:ext cx="12217400" cy="6106159"/>
          </a:xfrm>
        </p:spPr>
      </p:pic>
      <p:sp>
        <p:nvSpPr>
          <p:cNvPr id="234" name="Rectangle"/>
          <p:cNvSpPr/>
          <p:nvPr/>
        </p:nvSpPr>
        <p:spPr>
          <a:xfrm>
            <a:off x="-27950" y="0"/>
            <a:ext cx="12217400" cy="6879819"/>
          </a:xfrm>
          <a:prstGeom prst="rect">
            <a:avLst/>
          </a:prstGeom>
          <a:solidFill>
            <a:schemeClr val="accent2">
              <a:alpha val="30541"/>
            </a:schemeClr>
          </a:solidFill>
          <a:ln w="12700">
            <a:miter lim="400000"/>
          </a:ln>
        </p:spPr>
        <p:txBody>
          <a:bodyPr lIns="45719" rIns="45719" anchor="ctr"/>
          <a:lstStyle/>
          <a:p>
            <a:endParaRPr/>
          </a:p>
        </p:txBody>
      </p:sp>
      <p:sp>
        <p:nvSpPr>
          <p:cNvPr id="235" name="Line"/>
          <p:cNvSpPr/>
          <p:nvPr/>
        </p:nvSpPr>
        <p:spPr>
          <a:xfrm>
            <a:off x="2550" y="6096000"/>
            <a:ext cx="12186900" cy="0"/>
          </a:xfrm>
          <a:prstGeom prst="line">
            <a:avLst/>
          </a:prstGeom>
          <a:ln w="25400">
            <a:solidFill>
              <a:schemeClr val="accent1"/>
            </a:solidFill>
            <a:miter lim="400000"/>
          </a:ln>
        </p:spPr>
        <p:txBody>
          <a:bodyPr lIns="45719" rIns="45719"/>
          <a:lstStyle/>
          <a:p>
            <a:endParaRPr/>
          </a:p>
        </p:txBody>
      </p:sp>
      <p:sp>
        <p:nvSpPr>
          <p:cNvPr id="236" name="Rectangle"/>
          <p:cNvSpPr/>
          <p:nvPr/>
        </p:nvSpPr>
        <p:spPr>
          <a:xfrm>
            <a:off x="-22722" y="6106159"/>
            <a:ext cx="12237444" cy="773660"/>
          </a:xfrm>
          <a:prstGeom prst="rect">
            <a:avLst/>
          </a:prstGeom>
          <a:solidFill>
            <a:schemeClr val="accent2"/>
          </a:solidFill>
          <a:ln w="12700">
            <a:miter lim="400000"/>
          </a:ln>
        </p:spPr>
        <p:txBody>
          <a:bodyPr lIns="45719" rIns="45719" anchor="ctr"/>
          <a:lstStyle/>
          <a:p>
            <a:endParaRPr/>
          </a:p>
        </p:txBody>
      </p:sp>
      <p:sp>
        <p:nvSpPr>
          <p:cNvPr id="238" name="This is the result of our work over a period of time"/>
          <p:cNvSpPr txBox="1"/>
          <p:nvPr/>
        </p:nvSpPr>
        <p:spPr>
          <a:xfrm>
            <a:off x="851338" y="152400"/>
            <a:ext cx="10610193" cy="3354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defTabSz="457200">
              <a:defRPr>
                <a:solidFill>
                  <a:srgbClr val="F8F8F9"/>
                </a:solidFill>
                <a:latin typeface="OpenSans"/>
                <a:ea typeface="OpenSans"/>
                <a:cs typeface="OpenSans"/>
                <a:sym typeface="OpenSans"/>
              </a:defRPr>
            </a:lvl1pPr>
          </a:lstStyle>
          <a:p>
            <a:r>
              <a:rPr lang="en-US" sz="4400" b="1" dirty="0">
                <a:latin typeface="Segoe UI Black" pitchFamily="34" charset="0"/>
                <a:ea typeface="Segoe UI Black" pitchFamily="34" charset="0"/>
              </a:rPr>
              <a:t>Mediation is an integral component of the Community Justice Center’s work</a:t>
            </a:r>
            <a:endParaRPr lang="en-US" sz="4400" dirty="0">
              <a:latin typeface="Segoe UI Black" pitchFamily="34" charset="0"/>
              <a:ea typeface="Segoe UI Black" pitchFamily="34" charset="0"/>
            </a:endParaRPr>
          </a:p>
          <a:p>
            <a:br>
              <a:rPr lang="en-US" sz="4000" dirty="0"/>
            </a:br>
            <a:endParaRPr lang="uk-UA" sz="4000" b="1" dirty="0">
              <a:ln w="3175">
                <a:solidFill>
                  <a:schemeClr val="tx1"/>
                </a:solidFill>
              </a:ln>
              <a:latin typeface="Segoe UI Black" panose="020B0A02040204020203" pitchFamily="34" charset="0"/>
              <a:ea typeface="Segoe UI Black" panose="020B0A02040204020203" pitchFamily="34" charset="0"/>
            </a:endParaRPr>
          </a:p>
        </p:txBody>
      </p:sp>
      <p:sp>
        <p:nvSpPr>
          <p:cNvPr id="239" name="Line"/>
          <p:cNvSpPr/>
          <p:nvPr/>
        </p:nvSpPr>
        <p:spPr>
          <a:xfrm>
            <a:off x="5588000" y="2569779"/>
            <a:ext cx="1016001" cy="0"/>
          </a:xfrm>
          <a:prstGeom prst="line">
            <a:avLst/>
          </a:prstGeom>
          <a:ln w="50800">
            <a:solidFill>
              <a:schemeClr val="accent3"/>
            </a:solidFill>
            <a:miter/>
          </a:ln>
        </p:spPr>
        <p:txBody>
          <a:bodyPr lIns="45719" rIns="45719"/>
          <a:lstStyle/>
          <a:p>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p:cNvSpPr/>
          <p:nvPr/>
        </p:nvSpPr>
        <p:spPr>
          <a:xfrm>
            <a:off x="0" y="1"/>
            <a:ext cx="12237444" cy="6879818"/>
          </a:xfrm>
          <a:prstGeom prst="rect">
            <a:avLst/>
          </a:prstGeom>
          <a:solidFill>
            <a:schemeClr val="accent2"/>
          </a:solidFill>
          <a:ln w="12700">
            <a:miter lim="400000"/>
          </a:ln>
        </p:spPr>
        <p:txBody>
          <a:bodyPr lIns="45719" rIns="45719" anchor="ctr"/>
          <a:lstStyle/>
          <a:p>
            <a:endParaRPr/>
          </a:p>
        </p:txBody>
      </p:sp>
      <p:sp>
        <p:nvSpPr>
          <p:cNvPr id="151" name="Three columns of content"/>
          <p:cNvSpPr txBox="1"/>
          <p:nvPr/>
        </p:nvSpPr>
        <p:spPr>
          <a:xfrm>
            <a:off x="881304" y="316246"/>
            <a:ext cx="10313581" cy="3785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5600">
                <a:solidFill>
                  <a:srgbClr val="1D222C"/>
                </a:solidFill>
                <a:latin typeface="Playfair Display Regular Bold"/>
                <a:ea typeface="Playfair Display Regular Bold"/>
                <a:cs typeface="Playfair Display Regular Bold"/>
                <a:sym typeface="Playfair Display Regular Bold"/>
              </a:defRPr>
            </a:lvl1pPr>
          </a:lstStyle>
          <a:p>
            <a:r>
              <a:rPr lang="en-US" sz="4000" b="1" dirty="0">
                <a:solidFill>
                  <a:schemeClr val="bg1"/>
                </a:solidFill>
                <a:latin typeface="Segoe UI Black" pitchFamily="34" charset="0"/>
                <a:ea typeface="Segoe UI Black" pitchFamily="34" charset="0"/>
              </a:rPr>
              <a:t>Comprehensive approach to ensuring access to information and mediation services at the Community Justice Center</a:t>
            </a:r>
            <a:endParaRPr lang="en-US" sz="4000" dirty="0">
              <a:solidFill>
                <a:schemeClr val="bg1"/>
              </a:solidFill>
              <a:latin typeface="Segoe UI Black" pitchFamily="34" charset="0"/>
              <a:ea typeface="Segoe UI Black" pitchFamily="34" charset="0"/>
            </a:endParaRPr>
          </a:p>
          <a:p>
            <a:br>
              <a:rPr lang="en-US" sz="4000" dirty="0"/>
            </a:br>
            <a:endParaRPr lang="uk-UA" sz="4000" dirty="0">
              <a:solidFill>
                <a:schemeClr val="bg1"/>
              </a:solidFill>
              <a:latin typeface="Segoe UI Black" pitchFamily="34" charset="0"/>
              <a:ea typeface="Segoe UI Black" pitchFamily="34" charset="0"/>
            </a:endParaRPr>
          </a:p>
        </p:txBody>
      </p:sp>
      <p:sp>
        <p:nvSpPr>
          <p:cNvPr id="152" name="Lorem ipsum dolor sit adipiscing elit, sed do incididunt exercitation ullamco laboris nisi consequat. Duis aute dolor velit esse cillum dolore eu fugiat nulla."/>
          <p:cNvSpPr txBox="1"/>
          <p:nvPr/>
        </p:nvSpPr>
        <p:spPr>
          <a:xfrm>
            <a:off x="754912" y="4012961"/>
            <a:ext cx="244548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457200">
              <a:defRPr>
                <a:solidFill>
                  <a:srgbClr val="8F95A1"/>
                </a:solidFill>
                <a:latin typeface="OpenSans"/>
                <a:ea typeface="OpenSans"/>
                <a:cs typeface="OpenSans"/>
                <a:sym typeface="OpenSans"/>
              </a:defRPr>
            </a:lvl1pPr>
          </a:lstStyle>
          <a:p>
            <a:r>
              <a:rPr lang="en-GB" dirty="0">
                <a:solidFill>
                  <a:schemeClr val="bg1"/>
                </a:solidFill>
                <a:latin typeface="Segoe UI Black" panose="020B0A02040204020203" pitchFamily="34" charset="0"/>
                <a:ea typeface="Segoe UI Black" panose="020B0A02040204020203" pitchFamily="34" charset="0"/>
              </a:rPr>
              <a:t>Access to mediation </a:t>
            </a:r>
            <a:endParaRPr lang="uk-UA" dirty="0">
              <a:solidFill>
                <a:schemeClr val="bg1"/>
              </a:solidFill>
              <a:latin typeface="Segoe UI Black" pitchFamily="34" charset="0"/>
              <a:ea typeface="Segoe UI Black" pitchFamily="34" charset="0"/>
            </a:endParaRPr>
          </a:p>
        </p:txBody>
      </p:sp>
      <p:sp>
        <p:nvSpPr>
          <p:cNvPr id="153" name="Lorem ipsum dolor sit adipiscing elit, sed do incididunt exercitation ullamco laboris nisi consequat. Duis aute dolor velit esse cillum dolore eu fugiat nulla."/>
          <p:cNvSpPr txBox="1"/>
          <p:nvPr/>
        </p:nvSpPr>
        <p:spPr>
          <a:xfrm>
            <a:off x="3712634" y="4012961"/>
            <a:ext cx="2475515" cy="18774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457200">
              <a:defRPr>
                <a:solidFill>
                  <a:srgbClr val="8F95A1"/>
                </a:solidFill>
                <a:latin typeface="OpenSans"/>
                <a:ea typeface="OpenSans"/>
                <a:cs typeface="OpenSans"/>
                <a:sym typeface="OpenSans"/>
              </a:defRPr>
            </a:lvl1pPr>
          </a:lstStyle>
          <a:p>
            <a:r>
              <a:rPr lang="en-US" sz="2000" b="1" dirty="0">
                <a:solidFill>
                  <a:schemeClr val="bg1"/>
                </a:solidFill>
                <a:latin typeface="Segoe UI Black" pitchFamily="34" charset="0"/>
                <a:ea typeface="Segoe UI Black" pitchFamily="34" charset="0"/>
              </a:rPr>
              <a:t>Training for judges and court employees on offering mediation</a:t>
            </a:r>
            <a:endParaRPr lang="en-US" sz="2000" dirty="0">
              <a:solidFill>
                <a:schemeClr val="bg1"/>
              </a:solidFill>
              <a:latin typeface="Segoe UI Black" pitchFamily="34" charset="0"/>
              <a:ea typeface="Segoe UI Black" pitchFamily="34" charset="0"/>
            </a:endParaRPr>
          </a:p>
          <a:p>
            <a:br>
              <a:rPr lang="en-US" dirty="0"/>
            </a:br>
            <a:endParaRPr lang="uk-UA" dirty="0">
              <a:solidFill>
                <a:schemeClr val="bg1"/>
              </a:solidFill>
              <a:latin typeface="Segoe UI Black" pitchFamily="34" charset="0"/>
              <a:ea typeface="Segoe UI Black" pitchFamily="34" charset="0"/>
            </a:endParaRPr>
          </a:p>
        </p:txBody>
      </p:sp>
      <p:sp>
        <p:nvSpPr>
          <p:cNvPr id="154" name="Lorem ipsum dolor sit adipiscing elit, sed do incididunt exercitation ullamco laboris nisi consequat. Duis aute dolor velit esse cillum dolore eu fugiat nulla."/>
          <p:cNvSpPr txBox="1"/>
          <p:nvPr/>
        </p:nvSpPr>
        <p:spPr>
          <a:xfrm>
            <a:off x="6457491" y="4012961"/>
            <a:ext cx="2282471" cy="1200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457200">
              <a:defRPr>
                <a:solidFill>
                  <a:srgbClr val="8F95A1"/>
                </a:solidFill>
                <a:latin typeface="OpenSans"/>
                <a:ea typeface="OpenSans"/>
                <a:cs typeface="OpenSans"/>
                <a:sym typeface="OpenSans"/>
              </a:defRPr>
            </a:lvl1pPr>
          </a:lstStyle>
          <a:p>
            <a:r>
              <a:rPr lang="en-GB" dirty="0">
                <a:solidFill>
                  <a:schemeClr val="bg1"/>
                </a:solidFill>
                <a:latin typeface="Segoe UI Black" panose="020B0A02040204020203" pitchFamily="34" charset="0"/>
                <a:ea typeface="Segoe UI Black" panose="020B0A02040204020203" pitchFamily="34" charset="0"/>
              </a:rPr>
              <a:t>Training  for employees of the </a:t>
            </a:r>
            <a:r>
              <a:rPr lang="en-US" dirty="0">
                <a:solidFill>
                  <a:schemeClr val="bg1"/>
                </a:solidFill>
                <a:latin typeface="Segoe UI Black" pitchFamily="34" charset="0"/>
                <a:ea typeface="Segoe UI Black" pitchFamily="34" charset="0"/>
              </a:rPr>
              <a:t>Community Justice Center</a:t>
            </a:r>
            <a:endParaRPr lang="uk-UA" dirty="0">
              <a:solidFill>
                <a:schemeClr val="bg1"/>
              </a:solidFill>
              <a:latin typeface="Segoe UI Black" pitchFamily="34" charset="0"/>
              <a:ea typeface="Segoe UI Black" pitchFamily="34" charset="0"/>
            </a:endParaRPr>
          </a:p>
        </p:txBody>
      </p:sp>
      <p:sp>
        <p:nvSpPr>
          <p:cNvPr id="155" name="Line"/>
          <p:cNvSpPr/>
          <p:nvPr/>
        </p:nvSpPr>
        <p:spPr>
          <a:xfrm>
            <a:off x="881304" y="3402419"/>
            <a:ext cx="1016001" cy="0"/>
          </a:xfrm>
          <a:prstGeom prst="line">
            <a:avLst/>
          </a:prstGeom>
          <a:ln w="50800">
            <a:solidFill>
              <a:schemeClr val="accent3"/>
            </a:solidFill>
            <a:miter/>
          </a:ln>
        </p:spPr>
        <p:txBody>
          <a:bodyPr lIns="45719" rIns="45719"/>
          <a:lstStyle/>
          <a:p>
            <a:endParaRPr/>
          </a:p>
        </p:txBody>
      </p:sp>
      <p:sp>
        <p:nvSpPr>
          <p:cNvPr id="9" name="Lorem ipsum dolor sit adipiscing elit, sed do incididunt exercitation ullamco laboris nisi consequat. Duis aute dolor velit esse cillum dolore eu fugiat nulla."/>
          <p:cNvSpPr txBox="1"/>
          <p:nvPr/>
        </p:nvSpPr>
        <p:spPr>
          <a:xfrm>
            <a:off x="8912414" y="4012961"/>
            <a:ext cx="2282471" cy="17543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457200">
              <a:defRPr>
                <a:solidFill>
                  <a:srgbClr val="8F95A1"/>
                </a:solidFill>
                <a:latin typeface="OpenSans"/>
                <a:ea typeface="OpenSans"/>
                <a:cs typeface="OpenSans"/>
                <a:sym typeface="OpenSans"/>
              </a:defRPr>
            </a:lvl1pPr>
          </a:lstStyle>
          <a:p>
            <a:r>
              <a:rPr lang="en-GB" dirty="0">
                <a:solidFill>
                  <a:schemeClr val="bg1"/>
                </a:solidFill>
                <a:latin typeface="Segoe UI Black" panose="020B0A02040204020203" pitchFamily="34" charset="0"/>
                <a:ea typeface="Segoe UI Black" panose="020B0A02040204020203" pitchFamily="34" charset="0"/>
              </a:rPr>
              <a:t>Information support for visitors of the court and </a:t>
            </a:r>
            <a:r>
              <a:rPr lang="en-US" dirty="0">
                <a:solidFill>
                  <a:schemeClr val="bg1"/>
                </a:solidFill>
                <a:latin typeface="Segoe UI Black" pitchFamily="34" charset="0"/>
                <a:ea typeface="Segoe UI Black" pitchFamily="34" charset="0"/>
              </a:rPr>
              <a:t>Community Justice Center</a:t>
            </a:r>
            <a:endParaRPr lang="uk-UA" dirty="0">
              <a:solidFill>
                <a:schemeClr val="bg1"/>
              </a:solidFill>
              <a:latin typeface="Segoe UI Black" pitchFamily="34" charset="0"/>
              <a:ea typeface="Segoe UI Black" pitchFamily="34" charset="0"/>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Rounded Rectangle"/>
          <p:cNvSpPr/>
          <p:nvPr/>
        </p:nvSpPr>
        <p:spPr>
          <a:xfrm>
            <a:off x="7214055" y="859081"/>
            <a:ext cx="4525557" cy="5059320"/>
          </a:xfrm>
          <a:prstGeom prst="roundRect">
            <a:avLst>
              <a:gd name="adj" fmla="val 2528"/>
            </a:avLst>
          </a:prstGeom>
          <a:gradFill>
            <a:gsLst>
              <a:gs pos="0">
                <a:schemeClr val="accent2"/>
              </a:gs>
              <a:gs pos="100000">
                <a:schemeClr val="accent1"/>
              </a:gs>
            </a:gsLst>
            <a:lin ang="19531584"/>
          </a:gradFill>
          <a:ln w="12700">
            <a:miter lim="400000"/>
          </a:ln>
        </p:spPr>
        <p:txBody>
          <a:bodyPr lIns="45719" rIns="45719" anchor="ctr"/>
          <a:lstStyle/>
          <a:p>
            <a:endParaRPr/>
          </a:p>
        </p:txBody>
      </p:sp>
      <p:sp>
        <p:nvSpPr>
          <p:cNvPr id="406" name="This is photo slide"/>
          <p:cNvSpPr txBox="1"/>
          <p:nvPr/>
        </p:nvSpPr>
        <p:spPr>
          <a:xfrm>
            <a:off x="7466993" y="2015976"/>
            <a:ext cx="4272620" cy="31700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5600">
                <a:solidFill>
                  <a:srgbClr val="FFFFFF"/>
                </a:solidFill>
                <a:latin typeface="Playfair Display Regular Bold"/>
                <a:ea typeface="Playfair Display Regular Bold"/>
                <a:cs typeface="Playfair Display Regular Bold"/>
                <a:sym typeface="Playfair Display Regular Bold"/>
              </a:defRPr>
            </a:lvl1pPr>
          </a:lstStyle>
          <a:p>
            <a:r>
              <a:rPr lang="en-US" sz="4000" b="1" dirty="0">
                <a:latin typeface="Segoe UI Black" pitchFamily="34" charset="0"/>
                <a:ea typeface="Segoe UI Black" pitchFamily="34" charset="0"/>
              </a:rPr>
              <a:t>Informing court visitors about mediation</a:t>
            </a:r>
            <a:endParaRPr lang="en-US" sz="4000" dirty="0">
              <a:latin typeface="Segoe UI Black" pitchFamily="34" charset="0"/>
              <a:ea typeface="Segoe UI Black" pitchFamily="34" charset="0"/>
            </a:endParaRPr>
          </a:p>
          <a:p>
            <a:br>
              <a:rPr lang="en-US" sz="4000" dirty="0"/>
            </a:br>
            <a:endParaRPr lang="uk-UA" sz="4000" dirty="0">
              <a:latin typeface="Segoe UI Black" panose="020B0A02040204020203" pitchFamily="34" charset="0"/>
              <a:ea typeface="Segoe UI Black" panose="020B0A02040204020203" pitchFamily="34" charset="0"/>
            </a:endParaRPr>
          </a:p>
        </p:txBody>
      </p:sp>
      <p:sp>
        <p:nvSpPr>
          <p:cNvPr id="408" name="Line"/>
          <p:cNvSpPr/>
          <p:nvPr/>
        </p:nvSpPr>
        <p:spPr>
          <a:xfrm>
            <a:off x="7639509" y="5010150"/>
            <a:ext cx="1016001" cy="0"/>
          </a:xfrm>
          <a:prstGeom prst="line">
            <a:avLst/>
          </a:prstGeom>
          <a:ln w="50800">
            <a:solidFill>
              <a:schemeClr val="accent3"/>
            </a:solidFill>
            <a:miter/>
          </a:ln>
        </p:spPr>
        <p:txBody>
          <a:bodyPr lIns="45719" rIns="45719"/>
          <a:lstStyle/>
          <a:p>
            <a:endParaRPr/>
          </a:p>
        </p:txBody>
      </p:sp>
      <p:pic>
        <p:nvPicPr>
          <p:cNvPr id="11" name="Picture 2" descr="D:\Documents\Desktop\ОНЛАЙН КУРС БПМ 2021\Презентации онлайн\банер_медиация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70364" y="892967"/>
            <a:ext cx="2791944" cy="50254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D:\Documents\Desktop\ОНЛАЙН КУРС БПМ 2021\Презентации онлайн\триплет=судьи_Pag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136" y="859080"/>
            <a:ext cx="3275831" cy="2328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Documents\Desktop\ОНЛАЙН КУРС БПМ 2021\Презентации онлайн\триплет=население_Page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136" y="3412954"/>
            <a:ext cx="3275832" cy="23289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gs>
            <a:gs pos="99000">
              <a:schemeClr val="accent1"/>
            </a:gs>
          </a:gsLst>
          <a:lin ang="20633096" scaled="0"/>
        </a:gradFill>
        <a:effectLst/>
      </p:bgPr>
    </p:bg>
    <p:spTree>
      <p:nvGrpSpPr>
        <p:cNvPr id="1" name=""/>
        <p:cNvGrpSpPr/>
        <p:nvPr/>
      </p:nvGrpSpPr>
      <p:grpSpPr>
        <a:xfrm>
          <a:off x="0" y="0"/>
          <a:ext cx="0" cy="0"/>
          <a:chOff x="0" y="0"/>
          <a:chExt cx="0" cy="0"/>
        </a:xfrm>
      </p:grpSpPr>
      <p:pic>
        <p:nvPicPr>
          <p:cNvPr id="6" name="Рисунок 5" descr="judges 1-3.jpg"/>
          <p:cNvPicPr>
            <a:picLocks noGrp="1" noChangeAspect="1"/>
          </p:cNvPicPr>
          <p:nvPr>
            <p:ph type="pic" sz="quarter" idx="15"/>
          </p:nvPr>
        </p:nvPicPr>
        <p:blipFill>
          <a:blip r:embed="rId2"/>
          <a:srcRect l="2569" r="2569"/>
          <a:stretch>
            <a:fillRect/>
          </a:stretch>
        </p:blipFill>
        <p:spPr>
          <a:xfrm>
            <a:off x="0" y="0"/>
            <a:ext cx="12192000" cy="4816475"/>
          </a:xfrm>
          <a:solidFill>
            <a:schemeClr val="bg2"/>
          </a:solidFill>
        </p:spPr>
      </p:pic>
      <p:sp>
        <p:nvSpPr>
          <p:cNvPr id="372" name="This is photo slide"/>
          <p:cNvSpPr txBox="1"/>
          <p:nvPr/>
        </p:nvSpPr>
        <p:spPr>
          <a:xfrm>
            <a:off x="2049517" y="4911365"/>
            <a:ext cx="9711559" cy="30469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5600">
                <a:solidFill>
                  <a:srgbClr val="FFFFFF"/>
                </a:solidFill>
                <a:latin typeface="Playfair Display Regular Bold"/>
                <a:ea typeface="Playfair Display Regular Bold"/>
                <a:cs typeface="Playfair Display Regular Bold"/>
                <a:sym typeface="Playfair Display Regular Bold"/>
              </a:defRPr>
            </a:lvl1pPr>
          </a:lstStyle>
          <a:p>
            <a:r>
              <a:rPr lang="en-US" sz="4800" b="1" dirty="0">
                <a:latin typeface="Segoe UI Black" pitchFamily="34" charset="0"/>
                <a:ea typeface="Segoe UI Black" pitchFamily="34" charset="0"/>
              </a:rPr>
              <a:t>23 judges administer justice in the court</a:t>
            </a:r>
            <a:endParaRPr lang="en-US" sz="4800" dirty="0">
              <a:latin typeface="Segoe UI Black" pitchFamily="34" charset="0"/>
              <a:ea typeface="Segoe UI Black" pitchFamily="34" charset="0"/>
            </a:endParaRPr>
          </a:p>
          <a:p>
            <a:br>
              <a:rPr lang="en-US" sz="4800" dirty="0"/>
            </a:br>
            <a:endParaRPr lang="uk-UA" sz="4800" b="1" dirty="0">
              <a:latin typeface="Segoe UI Black" panose="020B0A02040204020203" pitchFamily="34" charset="0"/>
              <a:ea typeface="Segoe UI Black" panose="020B0A02040204020203" pitchFamily="34" charset="0"/>
            </a:endParaRPr>
          </a:p>
        </p:txBody>
      </p:sp>
      <p:sp>
        <p:nvSpPr>
          <p:cNvPr id="5" name="Line"/>
          <p:cNvSpPr/>
          <p:nvPr/>
        </p:nvSpPr>
        <p:spPr>
          <a:xfrm flipV="1">
            <a:off x="1286540" y="5153130"/>
            <a:ext cx="0" cy="1281729"/>
          </a:xfrm>
          <a:prstGeom prst="line">
            <a:avLst/>
          </a:prstGeom>
          <a:ln w="50800">
            <a:solidFill>
              <a:schemeClr val="accent3"/>
            </a:solidFill>
            <a:miter/>
          </a:ln>
        </p:spPr>
        <p:txBody>
          <a:bodyPr lIns="45719" rIns="45719"/>
          <a:lstStyle/>
          <a:p>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Line"/>
          <p:cNvSpPr/>
          <p:nvPr/>
        </p:nvSpPr>
        <p:spPr>
          <a:xfrm>
            <a:off x="1968" y="6096000"/>
            <a:ext cx="12186899" cy="0"/>
          </a:xfrm>
          <a:prstGeom prst="line">
            <a:avLst/>
          </a:prstGeom>
          <a:ln w="25400">
            <a:solidFill>
              <a:schemeClr val="accent1"/>
            </a:solidFill>
            <a:miter lim="400000"/>
          </a:ln>
        </p:spPr>
        <p:txBody>
          <a:bodyPr lIns="45719" rIns="45719"/>
          <a:lstStyle/>
          <a:p>
            <a:endParaRPr/>
          </a:p>
        </p:txBody>
      </p:sp>
      <p:sp>
        <p:nvSpPr>
          <p:cNvPr id="181" name="Rectangle"/>
          <p:cNvSpPr/>
          <p:nvPr/>
        </p:nvSpPr>
        <p:spPr>
          <a:xfrm>
            <a:off x="-22722" y="4954772"/>
            <a:ext cx="12237444" cy="1925047"/>
          </a:xfrm>
          <a:prstGeom prst="rect">
            <a:avLst/>
          </a:prstGeom>
          <a:solidFill>
            <a:schemeClr val="accent2"/>
          </a:solidFill>
          <a:ln w="12700">
            <a:miter lim="400000"/>
          </a:ln>
        </p:spPr>
        <p:txBody>
          <a:bodyPr lIns="45719" rIns="45719" anchor="ctr"/>
          <a:lstStyle/>
          <a:p>
            <a:endParaRPr/>
          </a:p>
        </p:txBody>
      </p:sp>
      <p:sp>
        <p:nvSpPr>
          <p:cNvPr id="179" name="Big photo slides for presentation"/>
          <p:cNvSpPr txBox="1"/>
          <p:nvPr/>
        </p:nvSpPr>
        <p:spPr>
          <a:xfrm>
            <a:off x="1258216" y="5202621"/>
            <a:ext cx="9777906" cy="24314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4000">
                <a:solidFill>
                  <a:srgbClr val="F8F8F9"/>
                </a:solidFill>
                <a:latin typeface="Playfair Display Regular Bold"/>
                <a:ea typeface="Playfair Display Regular Bold"/>
                <a:cs typeface="Playfair Display Regular Bold"/>
                <a:sym typeface="Playfair Display Regular Bold"/>
              </a:defRPr>
            </a:lvl1pPr>
          </a:lstStyle>
          <a:p>
            <a:r>
              <a:rPr lang="en-US" b="1" dirty="0">
                <a:latin typeface="Segoe UI Black" pitchFamily="34" charset="0"/>
                <a:ea typeface="Segoe UI Black" pitchFamily="34" charset="0"/>
              </a:rPr>
              <a:t>Informing parties to a court case about mediation</a:t>
            </a:r>
            <a:endParaRPr lang="en-US" dirty="0">
              <a:latin typeface="Segoe UI Black" pitchFamily="34" charset="0"/>
              <a:ea typeface="Segoe UI Black" pitchFamily="34" charset="0"/>
            </a:endParaRPr>
          </a:p>
          <a:p>
            <a:br>
              <a:rPr lang="en-US" sz="3600" dirty="0"/>
            </a:br>
            <a:endParaRPr lang="uk-UA" sz="3600" dirty="0">
              <a:solidFill>
                <a:schemeClr val="bg1"/>
              </a:solidFill>
              <a:latin typeface="Segoe UI Black" pitchFamily="34" charset="0"/>
              <a:ea typeface="Segoe UI Black" pitchFamily="34" charset="0"/>
            </a:endParaRPr>
          </a:p>
        </p:txBody>
      </p:sp>
      <p:sp>
        <p:nvSpPr>
          <p:cNvPr id="9" name="Line"/>
          <p:cNvSpPr/>
          <p:nvPr/>
        </p:nvSpPr>
        <p:spPr>
          <a:xfrm flipV="1">
            <a:off x="531628" y="5202621"/>
            <a:ext cx="0" cy="1281729"/>
          </a:xfrm>
          <a:prstGeom prst="line">
            <a:avLst/>
          </a:prstGeom>
          <a:ln w="50800">
            <a:solidFill>
              <a:schemeClr val="accent3"/>
            </a:solidFill>
            <a:miter/>
          </a:ln>
        </p:spPr>
        <p:txBody>
          <a:bodyPr lIns="45719" rIns="45719"/>
          <a:lstStyle/>
          <a:p>
            <a:endParaRPr/>
          </a:p>
        </p:txBody>
      </p:sp>
      <p:pic>
        <p:nvPicPr>
          <p:cNvPr id="8" name="Объект 4"/>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4445" r="4445"/>
          <a:stretch>
            <a:fillRect/>
          </a:stretch>
        </p:blipFill>
        <p:spPr>
          <a:xfrm>
            <a:off x="1588" y="0"/>
            <a:ext cx="12187237" cy="4954588"/>
          </a:xfrm>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Rounded Rectangle"/>
          <p:cNvSpPr/>
          <p:nvPr/>
        </p:nvSpPr>
        <p:spPr>
          <a:xfrm>
            <a:off x="334789" y="922880"/>
            <a:ext cx="4525557" cy="5059320"/>
          </a:xfrm>
          <a:prstGeom prst="roundRect">
            <a:avLst>
              <a:gd name="adj" fmla="val 2528"/>
            </a:avLst>
          </a:prstGeom>
          <a:gradFill>
            <a:gsLst>
              <a:gs pos="0">
                <a:schemeClr val="accent2"/>
              </a:gs>
              <a:gs pos="100000">
                <a:schemeClr val="accent1"/>
              </a:gs>
            </a:gsLst>
            <a:lin ang="19531584"/>
          </a:gradFill>
          <a:ln w="12700">
            <a:miter lim="400000"/>
          </a:ln>
        </p:spPr>
        <p:txBody>
          <a:bodyPr lIns="45719" rIns="45719" anchor="ctr"/>
          <a:lstStyle/>
          <a:p>
            <a:endParaRPr/>
          </a:p>
        </p:txBody>
      </p:sp>
      <p:sp>
        <p:nvSpPr>
          <p:cNvPr id="406" name="This is photo slide"/>
          <p:cNvSpPr txBox="1"/>
          <p:nvPr/>
        </p:nvSpPr>
        <p:spPr>
          <a:xfrm>
            <a:off x="587726" y="1661853"/>
            <a:ext cx="4272620" cy="25545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5600">
                <a:solidFill>
                  <a:srgbClr val="FFFFFF"/>
                </a:solidFill>
                <a:latin typeface="Playfair Display Regular Bold"/>
                <a:ea typeface="Playfair Display Regular Bold"/>
                <a:cs typeface="Playfair Display Regular Bold"/>
                <a:sym typeface="Playfair Display Regular Bold"/>
              </a:defRPr>
            </a:lvl1pPr>
          </a:lstStyle>
          <a:p>
            <a:pPr lvl="0"/>
            <a:r>
              <a:rPr lang="en-GB" sz="4000" dirty="0">
                <a:latin typeface="Segoe UI Black" panose="020B0A02040204020203" pitchFamily="34" charset="0"/>
                <a:ea typeface="Segoe UI Black" panose="020B0A02040204020203" pitchFamily="34" charset="0"/>
              </a:rPr>
              <a:t>Online access to mediation at the </a:t>
            </a:r>
            <a:r>
              <a:rPr lang="en-US" sz="4000" dirty="0">
                <a:latin typeface="Segoe UI Black" pitchFamily="34" charset="0"/>
                <a:ea typeface="Segoe UI Black" pitchFamily="34" charset="0"/>
              </a:rPr>
              <a:t>Community Justice Center</a:t>
            </a:r>
            <a:endParaRPr lang="uk-UA" sz="4000" dirty="0">
              <a:latin typeface="Segoe UI Black" panose="020B0A02040204020203" pitchFamily="34" charset="0"/>
              <a:ea typeface="Segoe UI Black" panose="020B0A02040204020203" pitchFamily="34" charset="0"/>
            </a:endParaRPr>
          </a:p>
        </p:txBody>
      </p:sp>
      <p:sp>
        <p:nvSpPr>
          <p:cNvPr id="408" name="Line"/>
          <p:cNvSpPr/>
          <p:nvPr/>
        </p:nvSpPr>
        <p:spPr>
          <a:xfrm>
            <a:off x="603117" y="4918841"/>
            <a:ext cx="1016001" cy="0"/>
          </a:xfrm>
          <a:prstGeom prst="line">
            <a:avLst/>
          </a:prstGeom>
          <a:ln w="50800">
            <a:solidFill>
              <a:schemeClr val="accent3"/>
            </a:solidFill>
            <a:miter/>
          </a:ln>
        </p:spPr>
        <p:txBody>
          <a:bodyPr lIns="45719" rIns="45719"/>
          <a:lstStyle/>
          <a:p>
            <a:endParaRPr/>
          </a:p>
        </p:txBody>
      </p:sp>
      <p:pic>
        <p:nvPicPr>
          <p:cNvPr id="8" name="Picture 3" descr="D:\Documents\Desktop\КАРАНТИН\uam_post1_fb_03_04_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7246" y="1513493"/>
            <a:ext cx="3482685" cy="39091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947" b="4975"/>
          <a:stretch/>
        </p:blipFill>
        <p:spPr bwMode="auto">
          <a:xfrm>
            <a:off x="8718697" y="1757885"/>
            <a:ext cx="3186313" cy="1489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112" b="5110"/>
          <a:stretch/>
        </p:blipFill>
        <p:spPr bwMode="auto">
          <a:xfrm>
            <a:off x="8697522" y="3665191"/>
            <a:ext cx="3207488" cy="1475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p:cNvSpPr/>
          <p:nvPr/>
        </p:nvSpPr>
        <p:spPr>
          <a:xfrm>
            <a:off x="6700402" y="833153"/>
            <a:ext cx="4525557" cy="5059320"/>
          </a:xfrm>
          <a:prstGeom prst="roundRect">
            <a:avLst>
              <a:gd name="adj" fmla="val 2528"/>
            </a:avLst>
          </a:prstGeom>
          <a:gradFill>
            <a:gsLst>
              <a:gs pos="0">
                <a:schemeClr val="accent2"/>
              </a:gs>
              <a:gs pos="100000">
                <a:schemeClr val="accent1"/>
              </a:gs>
            </a:gsLst>
            <a:lin ang="19531584"/>
          </a:gradFill>
          <a:ln w="12700">
            <a:miter lim="400000"/>
          </a:ln>
        </p:spPr>
        <p:txBody>
          <a:bodyPr lIns="45719" rIns="45719" anchor="ctr"/>
          <a:lstStyle/>
          <a:p>
            <a:endParaRPr/>
          </a:p>
        </p:txBody>
      </p:sp>
      <p:sp>
        <p:nvSpPr>
          <p:cNvPr id="9" name="This is photo slide"/>
          <p:cNvSpPr txBox="1"/>
          <p:nvPr/>
        </p:nvSpPr>
        <p:spPr>
          <a:xfrm>
            <a:off x="6953339" y="1457325"/>
            <a:ext cx="4035227" cy="30469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5600">
                <a:solidFill>
                  <a:srgbClr val="FFFFFF"/>
                </a:solidFill>
                <a:latin typeface="Playfair Display Regular Bold"/>
                <a:ea typeface="Playfair Display Regular Bold"/>
                <a:cs typeface="Playfair Display Regular Bold"/>
                <a:sym typeface="Playfair Display Regular Bold"/>
              </a:defRPr>
            </a:lvl1pPr>
          </a:lstStyle>
          <a:p>
            <a:r>
              <a:rPr lang="en-US" sz="3200" b="1" dirty="0">
                <a:latin typeface="Segoe UI Black" pitchFamily="34" charset="0"/>
                <a:ea typeface="Segoe UI Black" pitchFamily="34" charset="0"/>
              </a:rPr>
              <a:t>Since 2018, 252 persons visited the mediation room, where 30 mediations were conducted</a:t>
            </a:r>
            <a:endParaRPr lang="uk-UA" sz="3200" dirty="0">
              <a:latin typeface="Segoe UI Black" pitchFamily="34" charset="0"/>
              <a:ea typeface="Segoe UI Black" pitchFamily="34" charset="0"/>
            </a:endParaRPr>
          </a:p>
        </p:txBody>
      </p:sp>
      <p:sp>
        <p:nvSpPr>
          <p:cNvPr id="10" name="Line"/>
          <p:cNvSpPr/>
          <p:nvPr/>
        </p:nvSpPr>
        <p:spPr>
          <a:xfrm>
            <a:off x="6968730" y="5082363"/>
            <a:ext cx="1016001" cy="0"/>
          </a:xfrm>
          <a:prstGeom prst="line">
            <a:avLst/>
          </a:prstGeom>
          <a:ln w="50800">
            <a:solidFill>
              <a:schemeClr val="accent3"/>
            </a:solidFill>
            <a:miter/>
          </a:ln>
        </p:spPr>
        <p:txBody>
          <a:bodyPr lIns="45719" rIns="45719"/>
          <a:lstStyle/>
          <a:p>
            <a:endParaRPr/>
          </a:p>
        </p:txBody>
      </p:sp>
      <p:pic>
        <p:nvPicPr>
          <p:cNvPr id="11" name="Рисунок 10"/>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13585" r="13585"/>
          <a:stretch/>
        </p:blipFill>
        <p:spPr>
          <a:xfrm>
            <a:off x="1052513" y="949325"/>
            <a:ext cx="4198937" cy="4943475"/>
          </a:xfrm>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Rounded Rectangle"/>
          <p:cNvSpPr/>
          <p:nvPr/>
        </p:nvSpPr>
        <p:spPr>
          <a:xfrm>
            <a:off x="272955" y="698500"/>
            <a:ext cx="5215732" cy="5586960"/>
          </a:xfrm>
          <a:prstGeom prst="roundRect">
            <a:avLst>
              <a:gd name="adj" fmla="val 2528"/>
            </a:avLst>
          </a:prstGeom>
          <a:gradFill>
            <a:gsLst>
              <a:gs pos="0">
                <a:schemeClr val="accent2"/>
              </a:gs>
              <a:gs pos="100000">
                <a:schemeClr val="accent1"/>
              </a:gs>
            </a:gsLst>
            <a:lin ang="19531584"/>
          </a:gradFill>
          <a:ln w="12700">
            <a:miter lim="400000"/>
          </a:ln>
        </p:spPr>
        <p:txBody>
          <a:bodyPr lIns="45719" rIns="45719" anchor="ctr"/>
          <a:lstStyle/>
          <a:p>
            <a:endParaRPr/>
          </a:p>
        </p:txBody>
      </p:sp>
      <p:sp>
        <p:nvSpPr>
          <p:cNvPr id="406" name="This is photo slide"/>
          <p:cNvSpPr txBox="1"/>
          <p:nvPr/>
        </p:nvSpPr>
        <p:spPr>
          <a:xfrm>
            <a:off x="749176" y="1109460"/>
            <a:ext cx="4272620" cy="46474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5600">
                <a:solidFill>
                  <a:srgbClr val="FFFFFF"/>
                </a:solidFill>
                <a:latin typeface="Playfair Display Regular Bold"/>
                <a:ea typeface="Playfair Display Regular Bold"/>
                <a:cs typeface="Playfair Display Regular Bold"/>
                <a:sym typeface="Playfair Display Regular Bold"/>
              </a:defRPr>
            </a:lvl1pPr>
          </a:lstStyle>
          <a:p>
            <a:pPr lvl="0"/>
            <a:r>
              <a:rPr lang="en-US" sz="3200" b="1" dirty="0">
                <a:latin typeface="Segoe UI Black" pitchFamily="34" charset="0"/>
                <a:ea typeface="Segoe UI Black" pitchFamily="34" charset="0"/>
              </a:rPr>
              <a:t>The School for Jurors at the Community Justice Center has been operational since 2020, providing training for current and future jurors</a:t>
            </a:r>
            <a:endParaRPr lang="uk-UA" sz="2800" dirty="0">
              <a:latin typeface="Segoe UI Black" pitchFamily="34" charset="0"/>
              <a:ea typeface="Segoe UI Black" pitchFamily="34" charset="0"/>
            </a:endParaRPr>
          </a:p>
          <a:p>
            <a:endParaRPr lang="uk-UA" sz="4000" dirty="0">
              <a:latin typeface="Segoe UI Black" pitchFamily="34" charset="0"/>
              <a:ea typeface="Segoe UI Black" pitchFamily="34" charset="0"/>
            </a:endParaRPr>
          </a:p>
        </p:txBody>
      </p:sp>
      <p:sp>
        <p:nvSpPr>
          <p:cNvPr id="408" name="Line"/>
          <p:cNvSpPr/>
          <p:nvPr/>
        </p:nvSpPr>
        <p:spPr>
          <a:xfrm>
            <a:off x="954128" y="5756886"/>
            <a:ext cx="1016001" cy="0"/>
          </a:xfrm>
          <a:prstGeom prst="line">
            <a:avLst/>
          </a:prstGeom>
          <a:ln w="50800">
            <a:solidFill>
              <a:schemeClr val="accent3"/>
            </a:solidFill>
            <a:miter/>
          </a:ln>
        </p:spPr>
        <p:txBody>
          <a:bodyPr lIns="45719" rIns="45719"/>
          <a:lstStyle/>
          <a:p>
            <a:endParaRPr/>
          </a:p>
        </p:txBody>
      </p:sp>
      <p:pic>
        <p:nvPicPr>
          <p:cNvPr id="16" name="Рисунок 15" descr="IMG_2868.JPG"/>
          <p:cNvPicPr>
            <a:picLocks noGrp="1" noChangeAspect="1"/>
          </p:cNvPicPr>
          <p:nvPr>
            <p:ph type="pic" sz="quarter" idx="10"/>
          </p:nvPr>
        </p:nvPicPr>
        <p:blipFill>
          <a:blip r:embed="rId2" cstate="print"/>
          <a:srcRect l="8825" r="8825"/>
          <a:stretch>
            <a:fillRect/>
          </a:stretch>
        </p:blipFill>
        <p:spPr>
          <a:xfrm>
            <a:off x="6067425" y="960438"/>
            <a:ext cx="2825750" cy="2287587"/>
          </a:xfrm>
        </p:spPr>
      </p:pic>
      <p:pic>
        <p:nvPicPr>
          <p:cNvPr id="19" name="Рисунок 18" descr="IMG_6490.JPG"/>
          <p:cNvPicPr>
            <a:picLocks noGrp="1" noChangeAspect="1"/>
          </p:cNvPicPr>
          <p:nvPr>
            <p:ph type="pic" sz="quarter" idx="10"/>
          </p:nvPr>
        </p:nvPicPr>
        <p:blipFill>
          <a:blip r:embed="rId3" cstate="print"/>
          <a:srcRect l="8825" r="8825"/>
          <a:stretch>
            <a:fillRect/>
          </a:stretch>
        </p:blipFill>
        <p:spPr>
          <a:xfrm>
            <a:off x="9045575" y="3549650"/>
            <a:ext cx="2825750" cy="2287588"/>
          </a:xfrm>
        </p:spPr>
      </p:pic>
      <p:pic>
        <p:nvPicPr>
          <p:cNvPr id="17" name="Рисунок 16" descr="IMG_2876.JPG"/>
          <p:cNvPicPr>
            <a:picLocks noGrp="1" noChangeAspect="1"/>
          </p:cNvPicPr>
          <p:nvPr>
            <p:ph type="pic" sz="quarter" idx="10"/>
          </p:nvPr>
        </p:nvPicPr>
        <p:blipFill>
          <a:blip r:embed="rId4" cstate="print"/>
          <a:srcRect l="8825" r="8825"/>
          <a:stretch>
            <a:fillRect/>
          </a:stretch>
        </p:blipFill>
        <p:spPr>
          <a:xfrm>
            <a:off x="9045575" y="960438"/>
            <a:ext cx="2825750" cy="2287587"/>
          </a:xfrm>
        </p:spPr>
      </p:pic>
      <p:pic>
        <p:nvPicPr>
          <p:cNvPr id="18" name="Рисунок 17" descr="IMG_6458.JPG"/>
          <p:cNvPicPr>
            <a:picLocks noGrp="1" noChangeAspect="1"/>
          </p:cNvPicPr>
          <p:nvPr>
            <p:ph type="pic" sz="quarter" idx="10"/>
          </p:nvPr>
        </p:nvPicPr>
        <p:blipFill>
          <a:blip r:embed="rId5" cstate="print"/>
          <a:srcRect l="8825" r="8825"/>
          <a:stretch>
            <a:fillRect/>
          </a:stretch>
        </p:blipFill>
        <p:spPr>
          <a:xfrm>
            <a:off x="6067425" y="3549650"/>
            <a:ext cx="2825750" cy="2287588"/>
          </a:xfrm>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ounded Rectangle"/>
          <p:cNvSpPr/>
          <p:nvPr/>
        </p:nvSpPr>
        <p:spPr>
          <a:xfrm>
            <a:off x="1032891" y="1085329"/>
            <a:ext cx="10126466" cy="4687342"/>
          </a:xfrm>
          <a:prstGeom prst="roundRect">
            <a:avLst>
              <a:gd name="adj" fmla="val 2737"/>
            </a:avLst>
          </a:prstGeom>
          <a:solidFill>
            <a:schemeClr val="accent1"/>
          </a:solidFill>
          <a:ln w="12700">
            <a:miter lim="400000"/>
          </a:ln>
        </p:spPr>
        <p:txBody>
          <a:bodyPr lIns="45719" rIns="45719" anchor="ctr"/>
          <a:lstStyle/>
          <a:p>
            <a:endParaRPr/>
          </a:p>
        </p:txBody>
      </p:sp>
      <p:sp>
        <p:nvSpPr>
          <p:cNvPr id="120" name="Quotation"/>
          <p:cNvSpPr txBox="1"/>
          <p:nvPr/>
        </p:nvSpPr>
        <p:spPr>
          <a:xfrm>
            <a:off x="1261241" y="1390650"/>
            <a:ext cx="9506607" cy="47705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4000">
                <a:solidFill>
                  <a:srgbClr val="FFFFFF"/>
                </a:solidFill>
                <a:latin typeface="Playfair Display Regular Bold"/>
                <a:ea typeface="Playfair Display Regular Bold"/>
                <a:cs typeface="Playfair Display Regular Bold"/>
                <a:sym typeface="Playfair Display Regular Bold"/>
              </a:defRPr>
            </a:lvl1pPr>
          </a:lstStyle>
          <a:p>
            <a:r>
              <a:rPr lang="en-US" b="1" dirty="0">
                <a:latin typeface="Segoe UI Black" pitchFamily="34" charset="0"/>
                <a:ea typeface="Segoe UI Black" pitchFamily="34" charset="0"/>
              </a:rPr>
              <a:t>Ongoing trainings for jurors of </a:t>
            </a:r>
            <a:r>
              <a:rPr lang="en-US" b="1" dirty="0" err="1">
                <a:latin typeface="Segoe UI Black" pitchFamily="34" charset="0"/>
                <a:ea typeface="Segoe UI Black" pitchFamily="34" charset="0"/>
              </a:rPr>
              <a:t>Odesa</a:t>
            </a:r>
            <a:r>
              <a:rPr lang="en-US" b="1" dirty="0">
                <a:latin typeface="Segoe UI Black" pitchFamily="34" charset="0"/>
                <a:ea typeface="Segoe UI Black" pitchFamily="34" charset="0"/>
              </a:rPr>
              <a:t> City and  region with the engagement of leading attorneys, judges, retired judges, and representatives of research institutions</a:t>
            </a:r>
            <a:endParaRPr lang="en-US" dirty="0">
              <a:latin typeface="Segoe UI Black" pitchFamily="34" charset="0"/>
              <a:ea typeface="Segoe UI Black" pitchFamily="34" charset="0"/>
            </a:endParaRPr>
          </a:p>
          <a:p>
            <a:br>
              <a:rPr lang="en-US" sz="3200" dirty="0"/>
            </a:br>
            <a:endParaRPr lang="uk-UA" sz="3200" dirty="0">
              <a:latin typeface="Segoe UI Black" panose="020B0A02040204020203" pitchFamily="34" charset="0"/>
              <a:ea typeface="Segoe UI Black" panose="020B0A02040204020203" pitchFamily="34" charset="0"/>
            </a:endParaRPr>
          </a:p>
        </p:txBody>
      </p:sp>
      <p:sp>
        <p:nvSpPr>
          <p:cNvPr id="122" name="Line"/>
          <p:cNvSpPr/>
          <p:nvPr/>
        </p:nvSpPr>
        <p:spPr>
          <a:xfrm>
            <a:off x="5588000" y="5439103"/>
            <a:ext cx="1016001" cy="0"/>
          </a:xfrm>
          <a:prstGeom prst="line">
            <a:avLst/>
          </a:prstGeom>
          <a:ln w="50800">
            <a:solidFill>
              <a:schemeClr val="accent3"/>
            </a:solidFill>
            <a:miter/>
          </a:ln>
        </p:spPr>
        <p:txBody>
          <a:bodyPr lIns="45719" rIns="45719"/>
          <a:lstStyle/>
          <a:p>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gs>
            <a:gs pos="99000">
              <a:schemeClr val="accent1"/>
            </a:gs>
          </a:gsLst>
          <a:lin ang="20633096" scaled="0"/>
        </a:gradFill>
        <a:effectLst/>
      </p:bgPr>
    </p:bg>
    <p:spTree>
      <p:nvGrpSpPr>
        <p:cNvPr id="1" name=""/>
        <p:cNvGrpSpPr/>
        <p:nvPr/>
      </p:nvGrpSpPr>
      <p:grpSpPr>
        <a:xfrm>
          <a:off x="0" y="0"/>
          <a:ext cx="0" cy="0"/>
          <a:chOff x="0" y="0"/>
          <a:chExt cx="0" cy="0"/>
        </a:xfrm>
      </p:grpSpPr>
      <p:sp>
        <p:nvSpPr>
          <p:cNvPr id="137" name="Project…"/>
          <p:cNvSpPr txBox="1"/>
          <p:nvPr/>
        </p:nvSpPr>
        <p:spPr>
          <a:xfrm>
            <a:off x="648594" y="782037"/>
            <a:ext cx="4193431" cy="44012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lang="en-US" sz="4000" b="1" dirty="0">
                <a:solidFill>
                  <a:schemeClr val="bg1"/>
                </a:solidFill>
                <a:latin typeface="Segoe UI Black" pitchFamily="34" charset="0"/>
                <a:ea typeface="Segoe UI Black" pitchFamily="34" charset="0"/>
              </a:rPr>
              <a:t>Community Justice Center provides assistance to survivors of domestic violence</a:t>
            </a:r>
            <a:endParaRPr lang="en-US" sz="4000" dirty="0">
              <a:solidFill>
                <a:schemeClr val="bg1"/>
              </a:solidFill>
              <a:latin typeface="Segoe UI Black" pitchFamily="34" charset="0"/>
              <a:ea typeface="Segoe UI Black" pitchFamily="34" charset="0"/>
            </a:endParaRPr>
          </a:p>
        </p:txBody>
      </p:sp>
      <p:sp>
        <p:nvSpPr>
          <p:cNvPr id="140" name="Line"/>
          <p:cNvSpPr/>
          <p:nvPr/>
        </p:nvSpPr>
        <p:spPr>
          <a:xfrm>
            <a:off x="814849" y="5819775"/>
            <a:ext cx="1016001" cy="0"/>
          </a:xfrm>
          <a:prstGeom prst="line">
            <a:avLst/>
          </a:prstGeom>
          <a:ln w="50800">
            <a:solidFill>
              <a:schemeClr val="accent3"/>
            </a:solidFill>
            <a:miter/>
          </a:ln>
        </p:spPr>
        <p:txBody>
          <a:bodyPr lIns="45719" rIns="45719"/>
          <a:lstStyle/>
          <a:p>
            <a:endParaRPr/>
          </a:p>
        </p:txBody>
      </p:sp>
      <p:pic>
        <p:nvPicPr>
          <p:cNvPr id="11" name="Рисунок 10" descr="little-girl-doesn-t-want-hear-arguing-parents.jpg"/>
          <p:cNvPicPr>
            <a:picLocks noGrp="1" noChangeAspect="1"/>
          </p:cNvPicPr>
          <p:nvPr>
            <p:ph type="pic" sz="quarter" idx="10"/>
          </p:nvPr>
        </p:nvPicPr>
        <p:blipFill>
          <a:blip r:embed="rId2" cstate="print"/>
          <a:srcRect l="7977" r="7977"/>
          <a:stretch>
            <a:fillRect/>
          </a:stretch>
        </p:blipFill>
        <p:spPr>
          <a:xfrm>
            <a:off x="5284788" y="782638"/>
            <a:ext cx="6602412" cy="5237162"/>
          </a:xfrm>
          <a:prstGeom prst="roundRect">
            <a:avLst>
              <a:gd name="adj" fmla="val 3636"/>
            </a:avLst>
          </a:prstGeom>
          <a:solidFill>
            <a:schemeClr val="tx2"/>
          </a:solidFill>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Rounded Rectangle"/>
          <p:cNvSpPr/>
          <p:nvPr/>
        </p:nvSpPr>
        <p:spPr>
          <a:xfrm>
            <a:off x="6374084" y="635520"/>
            <a:ext cx="5215732" cy="5586960"/>
          </a:xfrm>
          <a:prstGeom prst="roundRect">
            <a:avLst>
              <a:gd name="adj" fmla="val 2528"/>
            </a:avLst>
          </a:prstGeom>
          <a:gradFill>
            <a:gsLst>
              <a:gs pos="0">
                <a:schemeClr val="accent2"/>
              </a:gs>
              <a:gs pos="100000">
                <a:schemeClr val="accent1"/>
              </a:gs>
            </a:gsLst>
            <a:lin ang="19531584"/>
          </a:gradFill>
          <a:ln w="12700">
            <a:miter lim="400000"/>
          </a:ln>
        </p:spPr>
        <p:txBody>
          <a:bodyPr lIns="45719" rIns="45719" anchor="ctr"/>
          <a:lstStyle/>
          <a:p>
            <a:endParaRPr/>
          </a:p>
        </p:txBody>
      </p:sp>
      <p:sp>
        <p:nvSpPr>
          <p:cNvPr id="406" name="This is photo slide"/>
          <p:cNvSpPr txBox="1"/>
          <p:nvPr/>
        </p:nvSpPr>
        <p:spPr>
          <a:xfrm>
            <a:off x="6850305" y="987038"/>
            <a:ext cx="4272620" cy="52014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5600">
                <a:solidFill>
                  <a:srgbClr val="FFFFFF"/>
                </a:solidFill>
                <a:latin typeface="Playfair Display Regular Bold"/>
                <a:ea typeface="Playfair Display Regular Bold"/>
                <a:cs typeface="Playfair Display Regular Bold"/>
                <a:sym typeface="Playfair Display Regular Bold"/>
              </a:defRPr>
            </a:lvl1pPr>
          </a:lstStyle>
          <a:p>
            <a:r>
              <a:rPr lang="en-US" sz="2800" b="1" dirty="0">
                <a:latin typeface="Segoe UI Black" pitchFamily="34" charset="0"/>
                <a:ea typeface="Segoe UI Black" pitchFamily="34" charset="0"/>
              </a:rPr>
              <a:t>The Center provides survivors of domestic violence with consultations and support, including information about shelters and assistance with drafting required statements and related legal aid</a:t>
            </a:r>
            <a:endParaRPr lang="en-US" sz="2800" dirty="0">
              <a:latin typeface="Segoe UI Black" pitchFamily="34" charset="0"/>
              <a:ea typeface="Segoe UI Black" pitchFamily="34" charset="0"/>
            </a:endParaRPr>
          </a:p>
          <a:p>
            <a:br>
              <a:rPr lang="en-US" sz="2800" dirty="0"/>
            </a:br>
            <a:endParaRPr lang="uk-UA" sz="2400" dirty="0">
              <a:latin typeface="Segoe UI Black" pitchFamily="34" charset="0"/>
              <a:ea typeface="Segoe UI Black" pitchFamily="34" charset="0"/>
            </a:endParaRPr>
          </a:p>
        </p:txBody>
      </p:sp>
      <p:sp>
        <p:nvSpPr>
          <p:cNvPr id="408" name="Line"/>
          <p:cNvSpPr/>
          <p:nvPr/>
        </p:nvSpPr>
        <p:spPr>
          <a:xfrm>
            <a:off x="6908800" y="5880538"/>
            <a:ext cx="1016001" cy="0"/>
          </a:xfrm>
          <a:prstGeom prst="line">
            <a:avLst/>
          </a:prstGeom>
          <a:ln w="50800">
            <a:solidFill>
              <a:schemeClr val="accent3"/>
            </a:solidFill>
            <a:miter/>
          </a:ln>
        </p:spPr>
        <p:txBody>
          <a:bodyPr lIns="45719" rIns="45719"/>
          <a:lstStyle/>
          <a:p>
            <a:endParaRPr/>
          </a:p>
        </p:txBody>
      </p:sp>
      <p:pic>
        <p:nvPicPr>
          <p:cNvPr id="16" name="Рисунок 15" descr="IMG_6866.JPG"/>
          <p:cNvPicPr>
            <a:picLocks noGrp="1" noChangeAspect="1"/>
          </p:cNvPicPr>
          <p:nvPr>
            <p:ph type="pic" sz="quarter" idx="14"/>
          </p:nvPr>
        </p:nvPicPr>
        <p:blipFill>
          <a:blip r:embed="rId2" cstate="print"/>
          <a:srcRect t="2342" b="2342"/>
          <a:stretch>
            <a:fillRect/>
          </a:stretch>
        </p:blipFill>
        <p:spPr>
          <a:xfrm>
            <a:off x="955675" y="3587750"/>
            <a:ext cx="4711700" cy="2994025"/>
          </a:xfrm>
        </p:spPr>
      </p:pic>
      <p:pic>
        <p:nvPicPr>
          <p:cNvPr id="15" name="Рисунок 14" descr="IMG_8635.JPG"/>
          <p:cNvPicPr>
            <a:picLocks noGrp="1" noChangeAspect="1"/>
          </p:cNvPicPr>
          <p:nvPr>
            <p:ph type="pic" sz="quarter" idx="14"/>
          </p:nvPr>
        </p:nvPicPr>
        <p:blipFill>
          <a:blip r:embed="rId3" cstate="print"/>
          <a:srcRect t="2342" b="2342"/>
          <a:stretch>
            <a:fillRect/>
          </a:stretch>
        </p:blipFill>
        <p:spPr>
          <a:xfrm>
            <a:off x="955675" y="422275"/>
            <a:ext cx="4711700" cy="2994025"/>
          </a:xfrm>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Line"/>
          <p:cNvSpPr/>
          <p:nvPr/>
        </p:nvSpPr>
        <p:spPr>
          <a:xfrm>
            <a:off x="1968" y="6096000"/>
            <a:ext cx="12186899" cy="0"/>
          </a:xfrm>
          <a:prstGeom prst="line">
            <a:avLst/>
          </a:prstGeom>
          <a:ln w="25400">
            <a:solidFill>
              <a:schemeClr val="accent1"/>
            </a:solidFill>
            <a:miter lim="400000"/>
          </a:ln>
        </p:spPr>
        <p:txBody>
          <a:bodyPr lIns="45719" rIns="45719"/>
          <a:lstStyle/>
          <a:p>
            <a:endParaRPr/>
          </a:p>
        </p:txBody>
      </p:sp>
      <p:sp>
        <p:nvSpPr>
          <p:cNvPr id="181" name="Rectangle"/>
          <p:cNvSpPr/>
          <p:nvPr/>
        </p:nvSpPr>
        <p:spPr>
          <a:xfrm>
            <a:off x="-22722" y="4954772"/>
            <a:ext cx="12237444" cy="1925047"/>
          </a:xfrm>
          <a:prstGeom prst="rect">
            <a:avLst/>
          </a:prstGeom>
          <a:solidFill>
            <a:schemeClr val="accent2"/>
          </a:solidFill>
          <a:ln w="12700">
            <a:miter lim="400000"/>
          </a:ln>
        </p:spPr>
        <p:txBody>
          <a:bodyPr lIns="45719" rIns="45719" anchor="ctr"/>
          <a:lstStyle/>
          <a:p>
            <a:endParaRPr/>
          </a:p>
        </p:txBody>
      </p:sp>
      <p:sp>
        <p:nvSpPr>
          <p:cNvPr id="179" name="Big photo slides for presentation"/>
          <p:cNvSpPr txBox="1"/>
          <p:nvPr/>
        </p:nvSpPr>
        <p:spPr>
          <a:xfrm>
            <a:off x="1258216" y="5297995"/>
            <a:ext cx="9777906" cy="22467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4000">
                <a:solidFill>
                  <a:srgbClr val="F8F8F9"/>
                </a:solidFill>
                <a:latin typeface="Playfair Display Regular Bold"/>
                <a:ea typeface="Playfair Display Regular Bold"/>
                <a:cs typeface="Playfair Display Regular Bold"/>
                <a:sym typeface="Playfair Display Regular Bold"/>
              </a:defRPr>
            </a:lvl1pPr>
          </a:lstStyle>
          <a:p>
            <a:r>
              <a:rPr lang="en-US" sz="2800" b="1" dirty="0">
                <a:latin typeface="Segoe UI Black" pitchFamily="34" charset="0"/>
                <a:ea typeface="Segoe UI Black" pitchFamily="34" charset="0"/>
              </a:rPr>
              <a:t>The Community Justice Center of </a:t>
            </a:r>
            <a:r>
              <a:rPr lang="en-US" sz="2800" b="1" dirty="0" err="1">
                <a:latin typeface="Segoe UI Black" pitchFamily="34" charset="0"/>
                <a:ea typeface="Segoe UI Black" pitchFamily="34" charset="0"/>
              </a:rPr>
              <a:t>Odesa</a:t>
            </a:r>
            <a:r>
              <a:rPr lang="en-US" sz="2800" b="1" dirty="0">
                <a:latin typeface="Segoe UI Black" pitchFamily="34" charset="0"/>
                <a:ea typeface="Segoe UI Black" pitchFamily="34" charset="0"/>
              </a:rPr>
              <a:t> jointly with partners developed a roadmap for survivors of domestic violence </a:t>
            </a:r>
            <a:endParaRPr lang="en-US" sz="2800" dirty="0">
              <a:latin typeface="Segoe UI Black" pitchFamily="34" charset="0"/>
              <a:ea typeface="Segoe UI Black" pitchFamily="34" charset="0"/>
            </a:endParaRPr>
          </a:p>
          <a:p>
            <a:br>
              <a:rPr lang="en-US" sz="2800" dirty="0"/>
            </a:br>
            <a:endParaRPr lang="uk-UA" sz="2800" dirty="0">
              <a:latin typeface="Segoe UI Black" panose="020B0A02040204020203" pitchFamily="34" charset="0"/>
              <a:ea typeface="Segoe UI Black" panose="020B0A02040204020203" pitchFamily="34" charset="0"/>
            </a:endParaRPr>
          </a:p>
        </p:txBody>
      </p:sp>
      <p:sp>
        <p:nvSpPr>
          <p:cNvPr id="9" name="Line"/>
          <p:cNvSpPr/>
          <p:nvPr/>
        </p:nvSpPr>
        <p:spPr>
          <a:xfrm flipV="1">
            <a:off x="531628" y="5401261"/>
            <a:ext cx="0" cy="1281729"/>
          </a:xfrm>
          <a:prstGeom prst="line">
            <a:avLst/>
          </a:prstGeom>
          <a:ln w="50800">
            <a:solidFill>
              <a:schemeClr val="accent3"/>
            </a:solidFill>
            <a:miter/>
          </a:ln>
        </p:spPr>
        <p:txBody>
          <a:bodyPr lIns="45719" rIns="45719"/>
          <a:lstStyle/>
          <a:p>
            <a:endParaRPr/>
          </a:p>
        </p:txBody>
      </p:sp>
      <p:pic>
        <p:nvPicPr>
          <p:cNvPr id="10" name="Рисунок 9" descr="IMG_7666.JPG"/>
          <p:cNvPicPr>
            <a:picLocks noGrp="1" noChangeAspect="1"/>
          </p:cNvPicPr>
          <p:nvPr>
            <p:ph type="pic" sz="quarter" idx="10"/>
          </p:nvPr>
        </p:nvPicPr>
        <p:blipFill>
          <a:blip r:embed="rId2" cstate="print"/>
          <a:srcRect t="17675" b="21065"/>
          <a:stretch>
            <a:fillRect/>
          </a:stretch>
        </p:blipFill>
        <p:spPr>
          <a:xfrm>
            <a:off x="2085" y="-32864"/>
            <a:ext cx="12212637" cy="4987636"/>
          </a:xfrm>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descr="IMG_8123.JPG"/>
          <p:cNvPicPr>
            <a:picLocks noGrp="1" noChangeAspect="1"/>
          </p:cNvPicPr>
          <p:nvPr>
            <p:ph type="pic" sz="quarter" idx="13"/>
          </p:nvPr>
        </p:nvPicPr>
        <p:blipFill>
          <a:blip r:embed="rId2" cstate="print"/>
          <a:srcRect l="13773" r="13773"/>
          <a:stretch>
            <a:fillRect/>
          </a:stretch>
        </p:blipFill>
        <p:spPr>
          <a:xfrm>
            <a:off x="4738688" y="0"/>
            <a:ext cx="7453312" cy="6858000"/>
          </a:xfrm>
          <a:solidFill>
            <a:schemeClr val="tx2"/>
          </a:solidFill>
        </p:spPr>
      </p:pic>
      <p:sp>
        <p:nvSpPr>
          <p:cNvPr id="652" name="Rounded Rectangle"/>
          <p:cNvSpPr/>
          <p:nvPr/>
        </p:nvSpPr>
        <p:spPr>
          <a:xfrm>
            <a:off x="353297" y="760338"/>
            <a:ext cx="4943097" cy="5337324"/>
          </a:xfrm>
          <a:prstGeom prst="roundRect">
            <a:avLst>
              <a:gd name="adj" fmla="val 2404"/>
            </a:avLst>
          </a:prstGeom>
          <a:gradFill>
            <a:gsLst>
              <a:gs pos="0">
                <a:schemeClr val="accent2"/>
              </a:gs>
              <a:gs pos="100000">
                <a:schemeClr val="accent1"/>
              </a:gs>
            </a:gsLst>
            <a:lin ang="20633096"/>
          </a:gradFill>
          <a:ln w="12700">
            <a:miter lim="400000"/>
          </a:ln>
        </p:spPr>
        <p:txBody>
          <a:bodyPr lIns="45719" rIns="45719" anchor="ctr"/>
          <a:lstStyle/>
          <a:p>
            <a:endParaRPr/>
          </a:p>
        </p:txBody>
      </p:sp>
      <p:sp>
        <p:nvSpPr>
          <p:cNvPr id="656" name="This is text and photo slide"/>
          <p:cNvSpPr txBox="1"/>
          <p:nvPr/>
        </p:nvSpPr>
        <p:spPr>
          <a:xfrm>
            <a:off x="709289" y="1140031"/>
            <a:ext cx="4351442" cy="44012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4000">
                <a:solidFill>
                  <a:srgbClr val="FFFFFF"/>
                </a:solidFill>
                <a:latin typeface="Playfair Display Regular Bold"/>
                <a:ea typeface="Playfair Display Regular Bold"/>
                <a:cs typeface="Playfair Display Regular Bold"/>
                <a:sym typeface="Playfair Display Regular Bold"/>
              </a:defRPr>
            </a:lvl1pPr>
          </a:lstStyle>
          <a:p>
            <a:r>
              <a:rPr lang="en-US" sz="3200" b="1" dirty="0">
                <a:latin typeface="Segoe UI Black" pitchFamily="34" charset="0"/>
                <a:ea typeface="Segoe UI Black" pitchFamily="34" charset="0"/>
              </a:rPr>
              <a:t>The roadmap will not only help anyone affected by domestic violence, but will also strengthen coordination of all key stakeholders</a:t>
            </a:r>
            <a:endParaRPr lang="en-US" sz="3200" dirty="0">
              <a:latin typeface="Segoe UI Black" pitchFamily="34" charset="0"/>
              <a:ea typeface="Segoe UI Black" pitchFamily="34" charset="0"/>
            </a:endParaRPr>
          </a:p>
          <a:p>
            <a:br>
              <a:rPr lang="en-US" sz="2800" dirty="0"/>
            </a:br>
            <a:endParaRPr lang="uk-UA" sz="2800" dirty="0">
              <a:latin typeface="Segoe UI Black" panose="020B0A02040204020203" pitchFamily="34" charset="0"/>
              <a:ea typeface="Segoe UI Black" panose="020B0A02040204020203" pitchFamily="34" charset="0"/>
            </a:endParaRPr>
          </a:p>
        </p:txBody>
      </p:sp>
      <p:sp>
        <p:nvSpPr>
          <p:cNvPr id="658" name="Line"/>
          <p:cNvSpPr/>
          <p:nvPr/>
        </p:nvSpPr>
        <p:spPr>
          <a:xfrm>
            <a:off x="833114" y="5324475"/>
            <a:ext cx="1016001" cy="0"/>
          </a:xfrm>
          <a:prstGeom prst="line">
            <a:avLst/>
          </a:prstGeom>
          <a:ln w="50800">
            <a:solidFill>
              <a:schemeClr val="accent3"/>
            </a:solidFill>
            <a:miter/>
          </a:ln>
        </p:spPr>
        <p:txBody>
          <a:bodyPr lIns="45719" rIns="45719"/>
          <a:lstStyle/>
          <a:p>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descr="IMG_6596.JPG"/>
          <p:cNvPicPr>
            <a:picLocks noGrp="1" noChangeAspect="1"/>
          </p:cNvPicPr>
          <p:nvPr>
            <p:ph type="pic" sz="quarter" idx="10"/>
          </p:nvPr>
        </p:nvPicPr>
        <p:blipFill>
          <a:blip r:embed="rId2" cstate="print"/>
          <a:srcRect l="17576" r="17576"/>
          <a:stretch>
            <a:fillRect/>
          </a:stretch>
        </p:blipFill>
        <p:spPr>
          <a:xfrm>
            <a:off x="601663" y="635000"/>
            <a:ext cx="2722562" cy="2727325"/>
          </a:xfrm>
          <a:prstGeom prst="roundRect">
            <a:avLst>
              <a:gd name="adj" fmla="val 4784"/>
            </a:avLst>
          </a:prstGeom>
          <a:solidFill>
            <a:schemeClr val="tx2"/>
          </a:solidFill>
        </p:spPr>
      </p:pic>
      <p:pic>
        <p:nvPicPr>
          <p:cNvPr id="11" name="Рисунок 10" descr="IMG_6609.JPG"/>
          <p:cNvPicPr>
            <a:picLocks noGrp="1" noChangeAspect="1"/>
          </p:cNvPicPr>
          <p:nvPr>
            <p:ph type="pic" sz="quarter" idx="13"/>
          </p:nvPr>
        </p:nvPicPr>
        <p:blipFill>
          <a:blip r:embed="rId3" cstate="print"/>
          <a:srcRect l="16419" r="16419"/>
          <a:stretch>
            <a:fillRect/>
          </a:stretch>
        </p:blipFill>
        <p:spPr>
          <a:xfrm>
            <a:off x="8894763" y="635000"/>
            <a:ext cx="2722562" cy="2727325"/>
          </a:xfrm>
          <a:prstGeom prst="roundRect">
            <a:avLst>
              <a:gd name="adj" fmla="val 4784"/>
            </a:avLst>
          </a:prstGeom>
          <a:solidFill>
            <a:schemeClr val="tx2"/>
          </a:solidFill>
        </p:spPr>
      </p:pic>
      <p:pic>
        <p:nvPicPr>
          <p:cNvPr id="12" name="Рисунок 11" descr="IMG_4735.jpg"/>
          <p:cNvPicPr>
            <a:picLocks noGrp="1" noChangeAspect="1"/>
          </p:cNvPicPr>
          <p:nvPr>
            <p:ph type="pic" sz="quarter" idx="14"/>
          </p:nvPr>
        </p:nvPicPr>
        <p:blipFill>
          <a:blip r:embed="rId4" cstate="print"/>
          <a:srcRect l="2479" r="2479"/>
          <a:stretch>
            <a:fillRect/>
          </a:stretch>
        </p:blipFill>
        <p:spPr>
          <a:xfrm>
            <a:off x="601663" y="3498850"/>
            <a:ext cx="2722562" cy="2717800"/>
          </a:xfrm>
          <a:prstGeom prst="roundRect">
            <a:avLst>
              <a:gd name="adj" fmla="val 4759"/>
            </a:avLst>
          </a:prstGeom>
          <a:solidFill>
            <a:schemeClr val="tx2"/>
          </a:solidFill>
        </p:spPr>
      </p:pic>
      <p:pic>
        <p:nvPicPr>
          <p:cNvPr id="13" name="Рисунок 12" descr="67065068_2405402316217670_5511934558355849216_n.jpg"/>
          <p:cNvPicPr>
            <a:picLocks noGrp="1" noChangeAspect="1"/>
          </p:cNvPicPr>
          <p:nvPr>
            <p:ph type="pic" sz="quarter" idx="17"/>
          </p:nvPr>
        </p:nvPicPr>
        <p:blipFill>
          <a:blip r:embed="rId5" cstate="print"/>
          <a:srcRect t="3944" b="3944"/>
          <a:stretch>
            <a:fillRect/>
          </a:stretch>
        </p:blipFill>
        <p:spPr>
          <a:xfrm>
            <a:off x="8894763" y="3495675"/>
            <a:ext cx="2722562" cy="2720975"/>
          </a:xfrm>
          <a:prstGeom prst="roundRect">
            <a:avLst>
              <a:gd name="adj" fmla="val 4255"/>
            </a:avLst>
          </a:prstGeom>
          <a:solidFill>
            <a:schemeClr val="tx2"/>
          </a:solidFill>
        </p:spPr>
      </p:pic>
      <p:sp>
        <p:nvSpPr>
          <p:cNvPr id="417" name="This is text and photo slide"/>
          <p:cNvSpPr txBox="1"/>
          <p:nvPr/>
        </p:nvSpPr>
        <p:spPr>
          <a:xfrm>
            <a:off x="3667448" y="635519"/>
            <a:ext cx="4729610" cy="57554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4000">
                <a:solidFill>
                  <a:srgbClr val="1D222C"/>
                </a:solidFill>
                <a:latin typeface="Playfair Display Regular Bold"/>
                <a:ea typeface="Playfair Display Regular Bold"/>
                <a:cs typeface="Playfair Display Regular Bold"/>
                <a:sym typeface="Playfair Display Regular Bold"/>
              </a:defRPr>
            </a:lvl1pPr>
          </a:lstStyle>
          <a:p>
            <a:r>
              <a:rPr lang="en-US" sz="3200" b="1" dirty="0">
                <a:latin typeface="Segoe UI Black" pitchFamily="34" charset="0"/>
                <a:ea typeface="Segoe UI Black" pitchFamily="34" charset="0"/>
              </a:rPr>
              <a:t>In 2020, the Community Justice Center established a network of volunteer mediators, psychologists,  notaries, academics, and law students</a:t>
            </a:r>
            <a:endParaRPr lang="en-US" sz="3200" dirty="0">
              <a:latin typeface="Segoe UI Black" pitchFamily="34" charset="0"/>
              <a:ea typeface="Segoe UI Black" pitchFamily="34" charset="0"/>
            </a:endParaRPr>
          </a:p>
          <a:p>
            <a:br>
              <a:rPr lang="en-US" sz="3200" dirty="0"/>
            </a:br>
            <a:br>
              <a:rPr lang="ru-RU" dirty="0">
                <a:latin typeface="Segoe UI Black" panose="020B0A02040204020203" pitchFamily="34" charset="0"/>
                <a:ea typeface="Segoe UI Black" panose="020B0A02040204020203" pitchFamily="34" charset="0"/>
              </a:rPr>
            </a:br>
            <a:endParaRPr b="1" dirty="0">
              <a:solidFill>
                <a:schemeClr val="tx1"/>
              </a:solidFill>
              <a:latin typeface="Segoe UI Black" panose="020B0A02040204020203" pitchFamily="34" charset="0"/>
              <a:ea typeface="Segoe UI Black" panose="020B0A02040204020203" pitchFamily="34" charset="0"/>
            </a:endParaRPr>
          </a:p>
        </p:txBody>
      </p:sp>
      <p:sp>
        <p:nvSpPr>
          <p:cNvPr id="419" name="Line"/>
          <p:cNvSpPr/>
          <p:nvPr/>
        </p:nvSpPr>
        <p:spPr>
          <a:xfrm>
            <a:off x="5587250" y="5094514"/>
            <a:ext cx="1016001" cy="0"/>
          </a:xfrm>
          <a:prstGeom prst="line">
            <a:avLst/>
          </a:prstGeom>
          <a:ln w="50800">
            <a:solidFill>
              <a:schemeClr val="accent3"/>
            </a:solidFill>
            <a:miter/>
          </a:ln>
        </p:spPr>
        <p:txBody>
          <a:bodyPr lIns="45719" rIns="45719"/>
          <a:lstStyle/>
          <a:p>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34" name="Rectangle"/>
          <p:cNvSpPr/>
          <p:nvPr/>
        </p:nvSpPr>
        <p:spPr>
          <a:xfrm>
            <a:off x="-12700" y="0"/>
            <a:ext cx="12217400" cy="6872149"/>
          </a:xfrm>
          <a:prstGeom prst="rect">
            <a:avLst/>
          </a:prstGeom>
          <a:solidFill>
            <a:schemeClr val="accent2">
              <a:alpha val="30541"/>
            </a:schemeClr>
          </a:solidFill>
          <a:ln w="12700">
            <a:miter lim="400000"/>
          </a:ln>
        </p:spPr>
        <p:txBody>
          <a:bodyPr lIns="45719" rIns="45719" anchor="ctr"/>
          <a:lstStyle/>
          <a:p>
            <a:endParaRPr/>
          </a:p>
        </p:txBody>
      </p:sp>
      <p:pic>
        <p:nvPicPr>
          <p:cNvPr id="11" name="Рисунок 10" descr="shutterstock_1862583508.jpg"/>
          <p:cNvPicPr>
            <a:picLocks noGrp="1" noChangeAspect="1"/>
          </p:cNvPicPr>
          <p:nvPr>
            <p:ph type="pic" sz="quarter" idx="10"/>
          </p:nvPr>
        </p:nvPicPr>
        <p:blipFill>
          <a:blip r:embed="rId2" cstate="print"/>
          <a:srcRect t="7650" b="7650"/>
          <a:stretch>
            <a:fillRect/>
          </a:stretch>
        </p:blipFill>
        <p:spPr>
          <a:xfrm>
            <a:off x="-22722" y="0"/>
            <a:ext cx="12211547" cy="6880225"/>
          </a:xfrm>
        </p:spPr>
      </p:pic>
      <p:sp>
        <p:nvSpPr>
          <p:cNvPr id="235" name="Line"/>
          <p:cNvSpPr/>
          <p:nvPr/>
        </p:nvSpPr>
        <p:spPr>
          <a:xfrm>
            <a:off x="2550" y="6096000"/>
            <a:ext cx="12186900" cy="0"/>
          </a:xfrm>
          <a:prstGeom prst="line">
            <a:avLst/>
          </a:prstGeom>
          <a:ln w="25400">
            <a:solidFill>
              <a:schemeClr val="accent1"/>
            </a:solidFill>
            <a:miter lim="400000"/>
          </a:ln>
        </p:spPr>
        <p:txBody>
          <a:bodyPr lIns="45719" rIns="45719"/>
          <a:lstStyle/>
          <a:p>
            <a:endParaRPr/>
          </a:p>
        </p:txBody>
      </p:sp>
      <p:sp>
        <p:nvSpPr>
          <p:cNvPr id="236" name="Rectangle"/>
          <p:cNvSpPr/>
          <p:nvPr/>
        </p:nvSpPr>
        <p:spPr>
          <a:xfrm>
            <a:off x="-22722" y="6106159"/>
            <a:ext cx="12237444" cy="773660"/>
          </a:xfrm>
          <a:prstGeom prst="rect">
            <a:avLst/>
          </a:prstGeom>
          <a:solidFill>
            <a:schemeClr val="accent2"/>
          </a:solidFill>
          <a:ln w="12700">
            <a:miter lim="400000"/>
          </a:ln>
        </p:spPr>
        <p:txBody>
          <a:bodyPr lIns="45719" rIns="45719" anchor="ctr"/>
          <a:lstStyle/>
          <a:p>
            <a:endParaRPr/>
          </a:p>
        </p:txBody>
      </p:sp>
      <p:sp>
        <p:nvSpPr>
          <p:cNvPr id="237" name="73,890,800"/>
          <p:cNvSpPr txBox="1"/>
          <p:nvPr/>
        </p:nvSpPr>
        <p:spPr>
          <a:xfrm>
            <a:off x="2686961" y="3324225"/>
            <a:ext cx="6914239"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8000">
                <a:solidFill>
                  <a:srgbClr val="F7F8F8"/>
                </a:solidFill>
                <a:latin typeface="Playfair Display Regular Bold"/>
                <a:ea typeface="Playfair Display Regular Bold"/>
                <a:cs typeface="Playfair Display Regular Bold"/>
                <a:sym typeface="Playfair Display Regular Bold"/>
              </a:defRPr>
            </a:lvl1pPr>
          </a:lstStyle>
          <a:p>
            <a:r>
              <a:rPr lang="en-US" b="1" dirty="0">
                <a:ln w="3175">
                  <a:solidFill>
                    <a:schemeClr val="tx1"/>
                  </a:solidFill>
                </a:ln>
                <a:solidFill>
                  <a:schemeClr val="bg1"/>
                </a:solidFill>
                <a:latin typeface="Segoe UI Black" pitchFamily="34" charset="0"/>
                <a:ea typeface="Segoe UI Black" pitchFamily="34" charset="0"/>
              </a:rPr>
              <a:t>41</a:t>
            </a:r>
            <a:r>
              <a:rPr b="1" dirty="0">
                <a:ln w="3175">
                  <a:solidFill>
                    <a:schemeClr val="tx1"/>
                  </a:solidFill>
                </a:ln>
                <a:solidFill>
                  <a:schemeClr val="bg1"/>
                </a:solidFill>
                <a:latin typeface="Segoe UI Black" pitchFamily="34" charset="0"/>
                <a:ea typeface="Segoe UI Black" pitchFamily="34" charset="0"/>
              </a:rPr>
              <a:t>,</a:t>
            </a:r>
            <a:r>
              <a:rPr lang="en-US" b="1" dirty="0">
                <a:ln w="3175">
                  <a:solidFill>
                    <a:schemeClr val="tx1"/>
                  </a:solidFill>
                </a:ln>
                <a:solidFill>
                  <a:schemeClr val="bg1"/>
                </a:solidFill>
                <a:latin typeface="Segoe UI Black" pitchFamily="34" charset="0"/>
                <a:ea typeface="Segoe UI Black" pitchFamily="34" charset="0"/>
              </a:rPr>
              <a:t>000 cases</a:t>
            </a:r>
            <a:endParaRPr b="1" dirty="0">
              <a:ln w="3175">
                <a:solidFill>
                  <a:schemeClr val="tx1"/>
                </a:solidFill>
              </a:ln>
              <a:solidFill>
                <a:schemeClr val="bg1"/>
              </a:solidFill>
              <a:latin typeface="Segoe UI Black" pitchFamily="34" charset="0"/>
              <a:ea typeface="Segoe UI Black" pitchFamily="34" charset="0"/>
            </a:endParaRPr>
          </a:p>
        </p:txBody>
      </p:sp>
      <p:sp>
        <p:nvSpPr>
          <p:cNvPr id="238" name="This is the result of our work over a period of time"/>
          <p:cNvSpPr txBox="1"/>
          <p:nvPr/>
        </p:nvSpPr>
        <p:spPr>
          <a:xfrm>
            <a:off x="851338" y="714375"/>
            <a:ext cx="10610193" cy="28007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defTabSz="457200">
              <a:defRPr>
                <a:solidFill>
                  <a:srgbClr val="F8F8F9"/>
                </a:solidFill>
                <a:latin typeface="OpenSans"/>
                <a:ea typeface="OpenSans"/>
                <a:cs typeface="OpenSans"/>
                <a:sym typeface="OpenSans"/>
              </a:defRPr>
            </a:lvl1pPr>
          </a:lstStyle>
          <a:p>
            <a:r>
              <a:rPr lang="en-US" sz="4400" b="1" dirty="0">
                <a:ln w="3175">
                  <a:solidFill>
                    <a:schemeClr val="tx1"/>
                  </a:solidFill>
                </a:ln>
                <a:latin typeface="Segoe UI Black" pitchFamily="34" charset="0"/>
                <a:ea typeface="Segoe UI Black" pitchFamily="34" charset="0"/>
              </a:rPr>
              <a:t>In 2020, judges of the </a:t>
            </a:r>
            <a:r>
              <a:rPr lang="en-US" sz="4400" b="1" dirty="0" err="1">
                <a:ln w="3175">
                  <a:solidFill>
                    <a:schemeClr val="tx1"/>
                  </a:solidFill>
                </a:ln>
                <a:latin typeface="Segoe UI Black" pitchFamily="34" charset="0"/>
                <a:ea typeface="Segoe UI Black" pitchFamily="34" charset="0"/>
              </a:rPr>
              <a:t>Kyivskyi</a:t>
            </a:r>
            <a:r>
              <a:rPr lang="en-US" sz="4400" b="1" dirty="0">
                <a:ln w="3175">
                  <a:solidFill>
                    <a:schemeClr val="tx1"/>
                  </a:solidFill>
                </a:ln>
                <a:latin typeface="Segoe UI Black" pitchFamily="34" charset="0"/>
                <a:ea typeface="Segoe UI Black" pitchFamily="34" charset="0"/>
              </a:rPr>
              <a:t> District Court of </a:t>
            </a:r>
            <a:r>
              <a:rPr lang="en-US" sz="4400" b="1" dirty="0" err="1">
                <a:ln w="3175">
                  <a:solidFill>
                    <a:schemeClr val="tx1"/>
                  </a:solidFill>
                </a:ln>
                <a:latin typeface="Segoe UI Black" pitchFamily="34" charset="0"/>
                <a:ea typeface="Segoe UI Black" pitchFamily="34" charset="0"/>
              </a:rPr>
              <a:t>Odesa</a:t>
            </a:r>
            <a:r>
              <a:rPr lang="en-US" sz="4400" b="1" dirty="0">
                <a:ln w="3175">
                  <a:solidFill>
                    <a:schemeClr val="tx1"/>
                  </a:solidFill>
                </a:ln>
                <a:latin typeface="Segoe UI Black" pitchFamily="34" charset="0"/>
                <a:ea typeface="Segoe UI Black" pitchFamily="34" charset="0"/>
              </a:rPr>
              <a:t> considered</a:t>
            </a:r>
            <a:endParaRPr lang="en-US" sz="4400" dirty="0">
              <a:ln w="3175">
                <a:solidFill>
                  <a:schemeClr val="tx1"/>
                </a:solidFill>
              </a:ln>
              <a:latin typeface="Segoe UI Black" pitchFamily="34" charset="0"/>
              <a:ea typeface="Segoe UI Black" pitchFamily="34" charset="0"/>
            </a:endParaRPr>
          </a:p>
          <a:p>
            <a:br>
              <a:rPr lang="en-US" sz="4400" dirty="0"/>
            </a:br>
            <a:endParaRPr lang="ru-RU" sz="4400" dirty="0">
              <a:ln w="3175">
                <a:solidFill>
                  <a:schemeClr val="tx1"/>
                </a:solidFill>
              </a:ln>
              <a:latin typeface="Segoe UI Black" pitchFamily="34" charset="0"/>
              <a:ea typeface="Segoe UI Black" pitchFamily="34" charset="0"/>
            </a:endParaRPr>
          </a:p>
        </p:txBody>
      </p:sp>
      <p:sp>
        <p:nvSpPr>
          <p:cNvPr id="239" name="Line"/>
          <p:cNvSpPr/>
          <p:nvPr/>
        </p:nvSpPr>
        <p:spPr>
          <a:xfrm>
            <a:off x="5588000" y="2885090"/>
            <a:ext cx="1016001" cy="0"/>
          </a:xfrm>
          <a:prstGeom prst="line">
            <a:avLst/>
          </a:prstGeom>
          <a:ln w="50800">
            <a:solidFill>
              <a:schemeClr val="accent3"/>
            </a:solidFill>
            <a:miter/>
          </a:ln>
        </p:spPr>
        <p:txBody>
          <a:bodyPr lIns="45719" rIns="45719"/>
          <a:lstStyle/>
          <a:p>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IMG_7825.jpg"/>
          <p:cNvPicPr>
            <a:picLocks noGrp="1" noChangeAspect="1"/>
          </p:cNvPicPr>
          <p:nvPr>
            <p:ph type="pic" sz="quarter" idx="10"/>
          </p:nvPr>
        </p:nvPicPr>
        <p:blipFill>
          <a:blip r:embed="rId2"/>
          <a:srcRect l="2935" r="2935"/>
          <a:stretch>
            <a:fillRect/>
          </a:stretch>
        </p:blipFill>
        <p:spPr>
          <a:xfrm>
            <a:off x="617538" y="625475"/>
            <a:ext cx="3297237" cy="2335213"/>
          </a:xfrm>
          <a:prstGeom prst="roundRect">
            <a:avLst>
              <a:gd name="adj" fmla="val 5008"/>
            </a:avLst>
          </a:prstGeom>
          <a:solidFill>
            <a:schemeClr val="tx2"/>
          </a:solidFill>
        </p:spPr>
      </p:pic>
      <p:sp>
        <p:nvSpPr>
          <p:cNvPr id="664" name="This is text and photo slide"/>
          <p:cNvSpPr txBox="1"/>
          <p:nvPr/>
        </p:nvSpPr>
        <p:spPr>
          <a:xfrm>
            <a:off x="7637705" y="887730"/>
            <a:ext cx="4043017"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a:solidFill>
                  <a:srgbClr val="1D222C"/>
                </a:solidFill>
                <a:latin typeface="Playfair Display Regular Bold"/>
                <a:ea typeface="Playfair Display Regular Bold"/>
                <a:cs typeface="Playfair Display Regular Bold"/>
                <a:sym typeface="Playfair Display Regular Bold"/>
              </a:defRPr>
            </a:lvl1pPr>
          </a:lstStyle>
          <a:p>
            <a:endParaRPr b="1" dirty="0">
              <a:solidFill>
                <a:schemeClr val="tx1"/>
              </a:solidFill>
            </a:endParaRPr>
          </a:p>
        </p:txBody>
      </p:sp>
      <p:sp>
        <p:nvSpPr>
          <p:cNvPr id="665" name="Line"/>
          <p:cNvSpPr/>
          <p:nvPr/>
        </p:nvSpPr>
        <p:spPr>
          <a:xfrm>
            <a:off x="5654182" y="5864772"/>
            <a:ext cx="1016001" cy="0"/>
          </a:xfrm>
          <a:prstGeom prst="line">
            <a:avLst/>
          </a:prstGeom>
          <a:ln w="50800">
            <a:solidFill>
              <a:schemeClr val="accent3"/>
            </a:solidFill>
            <a:miter/>
          </a:ln>
        </p:spPr>
        <p:txBody>
          <a:bodyPr lIns="45719" rIns="45719"/>
          <a:lstStyle/>
          <a:p>
            <a:endParaRPr/>
          </a:p>
        </p:txBody>
      </p:sp>
      <p:sp>
        <p:nvSpPr>
          <p:cNvPr id="666" name="Lorem ipsum dolor sit amet, consectetur adipisc elit, sed do eiusmod tempor incididunt ut labore et dolore magna aliqua. Ut enim ad exercitation consequat. reprehenderit in voluptate velit esse cillum dolore eu fugiat nulla paria."/>
          <p:cNvSpPr txBox="1"/>
          <p:nvPr/>
        </p:nvSpPr>
        <p:spPr>
          <a:xfrm>
            <a:off x="617537" y="3257014"/>
            <a:ext cx="10832169" cy="31700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457200">
              <a:defRPr>
                <a:solidFill>
                  <a:srgbClr val="8E95A2"/>
                </a:solidFill>
                <a:latin typeface="OpenSans"/>
                <a:ea typeface="OpenSans"/>
                <a:cs typeface="OpenSans"/>
                <a:sym typeface="OpenSans"/>
              </a:defRPr>
            </a:lvl1pPr>
          </a:lstStyle>
          <a:p>
            <a:r>
              <a:rPr lang="en-US" sz="2800" b="1" dirty="0">
                <a:solidFill>
                  <a:schemeClr val="tx1"/>
                </a:solidFill>
                <a:latin typeface="Segoe UI Black" pitchFamily="34" charset="0"/>
                <a:ea typeface="Segoe UI Black" pitchFamily="34" charset="0"/>
              </a:rPr>
              <a:t>Kyiv District Court of </a:t>
            </a:r>
            <a:r>
              <a:rPr lang="en-US" sz="2800" b="1" dirty="0" err="1">
                <a:solidFill>
                  <a:schemeClr val="tx1"/>
                </a:solidFill>
                <a:latin typeface="Segoe UI Black" pitchFamily="34" charset="0"/>
                <a:ea typeface="Segoe UI Black" pitchFamily="34" charset="0"/>
              </a:rPr>
              <a:t>Odesa</a:t>
            </a:r>
            <a:r>
              <a:rPr lang="en-US" sz="2800" b="1" dirty="0">
                <a:solidFill>
                  <a:schemeClr val="tx1"/>
                </a:solidFill>
                <a:latin typeface="Segoe UI Black" pitchFamily="34" charset="0"/>
                <a:ea typeface="Segoe UI Black" pitchFamily="34" charset="0"/>
              </a:rPr>
              <a:t> continuously conducts public outreach and awareness campaigns using websites, TV-channels, radio, and printed publications that  inform about the work, activities, and types of services provided by the Community Justice Center of </a:t>
            </a:r>
            <a:r>
              <a:rPr lang="en-US" sz="2800" b="1" dirty="0" err="1">
                <a:solidFill>
                  <a:schemeClr val="tx1"/>
                </a:solidFill>
                <a:latin typeface="Segoe UI Black" pitchFamily="34" charset="0"/>
                <a:ea typeface="Segoe UI Black" pitchFamily="34" charset="0"/>
              </a:rPr>
              <a:t>Odesa</a:t>
            </a:r>
            <a:r>
              <a:rPr lang="en-US" sz="2800" b="1" dirty="0">
                <a:solidFill>
                  <a:schemeClr val="tx1"/>
                </a:solidFill>
                <a:latin typeface="Segoe UI Black" pitchFamily="34" charset="0"/>
                <a:ea typeface="Segoe UI Black" pitchFamily="34" charset="0"/>
              </a:rPr>
              <a:t> </a:t>
            </a:r>
            <a:endParaRPr lang="en-US" sz="2800" dirty="0">
              <a:solidFill>
                <a:schemeClr val="tx1"/>
              </a:solidFill>
              <a:latin typeface="Segoe UI Black" pitchFamily="34" charset="0"/>
              <a:ea typeface="Segoe UI Black" pitchFamily="34" charset="0"/>
            </a:endParaRPr>
          </a:p>
          <a:p>
            <a:br>
              <a:rPr lang="en-US" sz="2400" dirty="0"/>
            </a:br>
            <a:br>
              <a:rPr lang="ru-RU" dirty="0"/>
            </a:br>
            <a:endParaRPr lang="ru-RU" dirty="0"/>
          </a:p>
        </p:txBody>
      </p:sp>
      <p:pic>
        <p:nvPicPr>
          <p:cNvPr id="12" name="Рисунок 11" descr="IMG_8199.JPG"/>
          <p:cNvPicPr>
            <a:picLocks noGrp="1" noChangeAspect="1"/>
          </p:cNvPicPr>
          <p:nvPr>
            <p:ph type="pic" sz="quarter" idx="10"/>
          </p:nvPr>
        </p:nvPicPr>
        <p:blipFill>
          <a:blip r:embed="rId3" cstate="print"/>
          <a:srcRect l="2957" r="2957"/>
          <a:stretch>
            <a:fillRect/>
          </a:stretch>
        </p:blipFill>
        <p:spPr>
          <a:xfrm>
            <a:off x="4342055" y="625475"/>
            <a:ext cx="3295650" cy="2335213"/>
          </a:xfrm>
          <a:prstGeom prst="roundRect">
            <a:avLst>
              <a:gd name="adj" fmla="val 5008"/>
            </a:avLst>
          </a:prstGeom>
          <a:solidFill>
            <a:schemeClr val="tx2"/>
          </a:solidFill>
        </p:spPr>
      </p:pic>
      <p:pic>
        <p:nvPicPr>
          <p:cNvPr id="10" name="Рисунок 9" descr="IMG_7856.jpg"/>
          <p:cNvPicPr>
            <a:picLocks noGrp="1" noChangeAspect="1"/>
          </p:cNvPicPr>
          <p:nvPr>
            <p:ph type="pic" sz="quarter" idx="10"/>
          </p:nvPr>
        </p:nvPicPr>
        <p:blipFill>
          <a:blip r:embed="rId4"/>
          <a:srcRect l="2935" r="2935"/>
          <a:stretch>
            <a:fillRect/>
          </a:stretch>
        </p:blipFill>
        <p:spPr>
          <a:xfrm>
            <a:off x="8152470" y="625475"/>
            <a:ext cx="3297237" cy="2335213"/>
          </a:xfrm>
          <a:prstGeom prst="roundRect">
            <a:avLst>
              <a:gd name="adj" fmla="val 5008"/>
            </a:avLst>
          </a:prstGeom>
          <a:solidFill>
            <a:schemeClr val="tx2"/>
          </a:solidFill>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descr="IMG_6128.JPG"/>
          <p:cNvPicPr>
            <a:picLocks noGrp="1" noChangeAspect="1"/>
          </p:cNvPicPr>
          <p:nvPr>
            <p:ph type="pic" sz="quarter" idx="10"/>
          </p:nvPr>
        </p:nvPicPr>
        <p:blipFill>
          <a:blip r:embed="rId2" cstate="print"/>
          <a:srcRect l="16667" r="16667"/>
          <a:stretch>
            <a:fillRect/>
          </a:stretch>
        </p:blipFill>
        <p:spPr>
          <a:xfrm>
            <a:off x="609600" y="3495675"/>
            <a:ext cx="2660650" cy="2660650"/>
          </a:xfrm>
          <a:prstGeom prst="roundRect">
            <a:avLst>
              <a:gd name="adj" fmla="val 4405"/>
            </a:avLst>
          </a:prstGeom>
          <a:solidFill>
            <a:schemeClr val="tx2"/>
          </a:solidFill>
        </p:spPr>
      </p:pic>
      <p:pic>
        <p:nvPicPr>
          <p:cNvPr id="13" name="Рисунок 12" descr="IMG_9056.JPG"/>
          <p:cNvPicPr>
            <a:picLocks noGrp="1" noChangeAspect="1"/>
          </p:cNvPicPr>
          <p:nvPr>
            <p:ph type="pic" sz="quarter" idx="12"/>
          </p:nvPr>
        </p:nvPicPr>
        <p:blipFill>
          <a:blip r:embed="rId3" cstate="print"/>
          <a:srcRect l="16667" r="16667"/>
          <a:stretch>
            <a:fillRect/>
          </a:stretch>
        </p:blipFill>
        <p:spPr>
          <a:xfrm>
            <a:off x="3394075" y="3495675"/>
            <a:ext cx="2660650" cy="2660650"/>
          </a:xfrm>
          <a:prstGeom prst="roundRect">
            <a:avLst>
              <a:gd name="adj" fmla="val 4591"/>
            </a:avLst>
          </a:prstGeom>
          <a:solidFill>
            <a:schemeClr val="tx2"/>
          </a:solidFill>
        </p:spPr>
      </p:pic>
      <p:sp>
        <p:nvSpPr>
          <p:cNvPr id="450" name="This is text and photo slide"/>
          <p:cNvSpPr txBox="1"/>
          <p:nvPr/>
        </p:nvSpPr>
        <p:spPr>
          <a:xfrm>
            <a:off x="1117111" y="1056290"/>
            <a:ext cx="11074889" cy="2677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r">
              <a:defRPr sz="4000">
                <a:solidFill>
                  <a:srgbClr val="1D222C"/>
                </a:solidFill>
                <a:latin typeface="Playfair Display Regular Bold"/>
                <a:ea typeface="Playfair Display Regular Bold"/>
                <a:cs typeface="Playfair Display Regular Bold"/>
                <a:sym typeface="Playfair Display Regular Bold"/>
              </a:defRPr>
            </a:lvl1pPr>
          </a:lstStyle>
          <a:p>
            <a:pPr algn="l"/>
            <a:r>
              <a:rPr lang="en-US" sz="4400" b="1" dirty="0">
                <a:latin typeface="Segoe UI Black" pitchFamily="34" charset="0"/>
                <a:ea typeface="Segoe UI Black" pitchFamily="34" charset="0"/>
              </a:rPr>
              <a:t>The Court holds “Open House Days” at the Center for school children</a:t>
            </a:r>
            <a:endParaRPr lang="en-US" sz="4400" dirty="0">
              <a:latin typeface="Segoe UI Black" pitchFamily="34" charset="0"/>
              <a:ea typeface="Segoe UI Black" pitchFamily="34" charset="0"/>
            </a:endParaRPr>
          </a:p>
          <a:p>
            <a:br>
              <a:rPr lang="en-US" dirty="0"/>
            </a:br>
            <a:endParaRPr lang="uk-UA" dirty="0">
              <a:latin typeface="Segoe UI Black" panose="020B0A02040204020203" pitchFamily="34" charset="0"/>
              <a:ea typeface="Segoe UI Black" panose="020B0A02040204020203" pitchFamily="34" charset="0"/>
            </a:endParaRPr>
          </a:p>
        </p:txBody>
      </p:sp>
      <p:sp>
        <p:nvSpPr>
          <p:cNvPr id="452" name="Line"/>
          <p:cNvSpPr/>
          <p:nvPr/>
        </p:nvSpPr>
        <p:spPr>
          <a:xfrm flipV="1">
            <a:off x="545182" y="1311617"/>
            <a:ext cx="0" cy="809090"/>
          </a:xfrm>
          <a:prstGeom prst="line">
            <a:avLst/>
          </a:prstGeom>
          <a:ln w="50800">
            <a:solidFill>
              <a:schemeClr val="accent3"/>
            </a:solidFill>
            <a:miter/>
          </a:ln>
        </p:spPr>
        <p:txBody>
          <a:bodyPr lIns="45719" rIns="45719"/>
          <a:lstStyle/>
          <a:p>
            <a:endParaRPr/>
          </a:p>
        </p:txBody>
      </p:sp>
      <p:pic>
        <p:nvPicPr>
          <p:cNvPr id="18" name="Рисунок 17" descr="IMG_9085.JPG"/>
          <p:cNvPicPr>
            <a:picLocks noGrp="1" noChangeAspect="1"/>
          </p:cNvPicPr>
          <p:nvPr>
            <p:ph type="pic" sz="quarter" idx="12"/>
          </p:nvPr>
        </p:nvPicPr>
        <p:blipFill>
          <a:blip r:embed="rId4" cstate="print"/>
          <a:srcRect l="16667" r="16667"/>
          <a:stretch>
            <a:fillRect/>
          </a:stretch>
        </p:blipFill>
        <p:spPr>
          <a:xfrm>
            <a:off x="8988425" y="3495675"/>
            <a:ext cx="2660650" cy="2660650"/>
          </a:xfrm>
          <a:prstGeom prst="roundRect">
            <a:avLst>
              <a:gd name="adj" fmla="val 4591"/>
            </a:avLst>
          </a:prstGeom>
          <a:solidFill>
            <a:schemeClr val="tx2"/>
          </a:solidFill>
        </p:spPr>
      </p:pic>
      <p:pic>
        <p:nvPicPr>
          <p:cNvPr id="19" name="Рисунок 18" descr="IMG_0392.JPG"/>
          <p:cNvPicPr>
            <a:picLocks noGrp="1" noChangeAspect="1"/>
          </p:cNvPicPr>
          <p:nvPr>
            <p:ph type="pic" sz="quarter" idx="12"/>
          </p:nvPr>
        </p:nvPicPr>
        <p:blipFill>
          <a:blip r:embed="rId5" cstate="print"/>
          <a:srcRect l="16667" r="16667"/>
          <a:stretch>
            <a:fillRect/>
          </a:stretch>
        </p:blipFill>
        <p:spPr>
          <a:xfrm>
            <a:off x="6178550" y="3495675"/>
            <a:ext cx="2660650" cy="2660650"/>
          </a:xfrm>
          <a:prstGeom prst="roundRect">
            <a:avLst>
              <a:gd name="adj" fmla="val 4591"/>
            </a:avLst>
          </a:prstGeom>
          <a:solidFill>
            <a:schemeClr val="tx2"/>
          </a:solidFill>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descr="IMG_8732.JPG"/>
          <p:cNvPicPr>
            <a:picLocks noGrp="1" noChangeAspect="1"/>
          </p:cNvPicPr>
          <p:nvPr>
            <p:ph type="pic" sz="quarter" idx="10"/>
          </p:nvPr>
        </p:nvPicPr>
        <p:blipFill>
          <a:blip r:embed="rId2" cstate="print"/>
          <a:srcRect l="16383" r="16383"/>
          <a:stretch>
            <a:fillRect/>
          </a:stretch>
        </p:blipFill>
        <p:spPr>
          <a:xfrm>
            <a:off x="609600" y="3495675"/>
            <a:ext cx="2660650" cy="2660650"/>
          </a:xfrm>
          <a:prstGeom prst="roundRect">
            <a:avLst>
              <a:gd name="adj" fmla="val 4405"/>
            </a:avLst>
          </a:prstGeom>
          <a:solidFill>
            <a:schemeClr val="tx2"/>
          </a:solidFill>
        </p:spPr>
      </p:pic>
      <p:pic>
        <p:nvPicPr>
          <p:cNvPr id="11" name="Рисунок 10" descr="IMG_2212.JPG"/>
          <p:cNvPicPr>
            <a:picLocks noGrp="1" noChangeAspect="1"/>
          </p:cNvPicPr>
          <p:nvPr>
            <p:ph type="pic" sz="quarter" idx="11"/>
          </p:nvPr>
        </p:nvPicPr>
        <p:blipFill>
          <a:blip r:embed="rId3" cstate="print"/>
          <a:srcRect l="15977" r="15977"/>
          <a:stretch>
            <a:fillRect/>
          </a:stretch>
        </p:blipFill>
        <p:spPr>
          <a:xfrm>
            <a:off x="3392488" y="3495675"/>
            <a:ext cx="2660650" cy="2660650"/>
          </a:xfrm>
          <a:prstGeom prst="roundRect">
            <a:avLst>
              <a:gd name="adj" fmla="val 4219"/>
            </a:avLst>
          </a:prstGeom>
          <a:solidFill>
            <a:schemeClr val="tx2"/>
          </a:solidFill>
        </p:spPr>
      </p:pic>
      <p:pic>
        <p:nvPicPr>
          <p:cNvPr id="12" name="Рисунок 11" descr="IMG_8698.JPG"/>
          <p:cNvPicPr>
            <a:picLocks noGrp="1" noChangeAspect="1"/>
          </p:cNvPicPr>
          <p:nvPr>
            <p:ph type="pic" sz="quarter" idx="12"/>
          </p:nvPr>
        </p:nvPicPr>
        <p:blipFill>
          <a:blip r:embed="rId4" cstate="print"/>
          <a:srcRect l="13168" r="13168"/>
          <a:stretch>
            <a:fillRect/>
          </a:stretch>
        </p:blipFill>
        <p:spPr>
          <a:xfrm>
            <a:off x="6175375" y="3495675"/>
            <a:ext cx="2660650" cy="2660650"/>
          </a:xfrm>
          <a:prstGeom prst="roundRect">
            <a:avLst>
              <a:gd name="adj" fmla="val 4591"/>
            </a:avLst>
          </a:prstGeom>
          <a:solidFill>
            <a:schemeClr val="tx2"/>
          </a:solidFill>
        </p:spPr>
      </p:pic>
      <p:sp>
        <p:nvSpPr>
          <p:cNvPr id="450" name="This is text and photo slide"/>
          <p:cNvSpPr txBox="1"/>
          <p:nvPr/>
        </p:nvSpPr>
        <p:spPr>
          <a:xfrm>
            <a:off x="1117111" y="614855"/>
            <a:ext cx="11074889" cy="3354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r">
              <a:defRPr sz="4000">
                <a:solidFill>
                  <a:srgbClr val="1D222C"/>
                </a:solidFill>
                <a:latin typeface="Playfair Display Regular Bold"/>
                <a:ea typeface="Playfair Display Regular Bold"/>
                <a:cs typeface="Playfair Display Regular Bold"/>
                <a:sym typeface="Playfair Display Regular Bold"/>
              </a:defRPr>
            </a:lvl1pPr>
          </a:lstStyle>
          <a:p>
            <a:pPr algn="l"/>
            <a:r>
              <a:rPr lang="en-US" sz="4400" b="1" dirty="0">
                <a:latin typeface="Segoe UI Black" pitchFamily="34" charset="0"/>
                <a:ea typeface="Segoe UI Black" pitchFamily="34" charset="0"/>
              </a:rPr>
              <a:t>Students participate in mock court hearings and engage in internships at the court</a:t>
            </a:r>
            <a:endParaRPr lang="en-US" sz="4400" dirty="0">
              <a:latin typeface="Segoe UI Black" pitchFamily="34" charset="0"/>
              <a:ea typeface="Segoe UI Black" pitchFamily="34" charset="0"/>
            </a:endParaRPr>
          </a:p>
          <a:p>
            <a:br>
              <a:rPr lang="en-US" dirty="0"/>
            </a:br>
            <a:endParaRPr lang="uk-UA" dirty="0">
              <a:latin typeface="Segoe UI Black" pitchFamily="34" charset="0"/>
              <a:ea typeface="Segoe UI Black" pitchFamily="34" charset="0"/>
            </a:endParaRPr>
          </a:p>
        </p:txBody>
      </p:sp>
      <p:sp>
        <p:nvSpPr>
          <p:cNvPr id="452" name="Line"/>
          <p:cNvSpPr/>
          <p:nvPr/>
        </p:nvSpPr>
        <p:spPr>
          <a:xfrm flipV="1">
            <a:off x="545182" y="1159217"/>
            <a:ext cx="0" cy="809090"/>
          </a:xfrm>
          <a:prstGeom prst="line">
            <a:avLst/>
          </a:prstGeom>
          <a:ln w="50800">
            <a:solidFill>
              <a:schemeClr val="accent3"/>
            </a:solidFill>
            <a:miter/>
          </a:ln>
        </p:spPr>
        <p:txBody>
          <a:bodyPr lIns="45719" rIns="45719"/>
          <a:lstStyle/>
          <a:p>
            <a:endParaRPr/>
          </a:p>
        </p:txBody>
      </p:sp>
      <p:pic>
        <p:nvPicPr>
          <p:cNvPr id="13" name="Рисунок 12" descr="IMG_8746.JPG"/>
          <p:cNvPicPr>
            <a:picLocks noGrp="1" noChangeAspect="1"/>
          </p:cNvPicPr>
          <p:nvPr>
            <p:ph type="pic" sz="quarter" idx="12"/>
          </p:nvPr>
        </p:nvPicPr>
        <p:blipFill>
          <a:blip r:embed="rId5" cstate="print"/>
          <a:srcRect l="17821" r="17821"/>
          <a:stretch>
            <a:fillRect/>
          </a:stretch>
        </p:blipFill>
        <p:spPr>
          <a:xfrm>
            <a:off x="8988425" y="3495675"/>
            <a:ext cx="2660650" cy="2660650"/>
          </a:xfrm>
          <a:prstGeom prst="roundRect">
            <a:avLst>
              <a:gd name="adj" fmla="val 4591"/>
            </a:avLst>
          </a:prstGeom>
          <a:solidFill>
            <a:schemeClr val="tx2"/>
          </a:solidFill>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What We Expect"/>
          <p:cNvSpPr txBox="1"/>
          <p:nvPr/>
        </p:nvSpPr>
        <p:spPr>
          <a:xfrm>
            <a:off x="609600" y="856873"/>
            <a:ext cx="10519557" cy="28007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5600">
                <a:solidFill>
                  <a:srgbClr val="1D222A"/>
                </a:solidFill>
                <a:latin typeface="Playfair Display Regular Bold"/>
                <a:ea typeface="Playfair Display Regular Bold"/>
                <a:cs typeface="Playfair Display Regular Bold"/>
                <a:sym typeface="Playfair Display Regular Bold"/>
              </a:defRPr>
            </a:lvl1pPr>
          </a:lstStyle>
          <a:p>
            <a:r>
              <a:rPr lang="en-US" sz="4800" b="1" dirty="0">
                <a:latin typeface="Segoe UI Black" pitchFamily="34" charset="0"/>
                <a:ea typeface="Segoe UI Black" pitchFamily="34" charset="0"/>
              </a:rPr>
              <a:t>Since 2018, the Community Justice Center of </a:t>
            </a:r>
            <a:r>
              <a:rPr lang="en-US" sz="4800" b="1" dirty="0" err="1">
                <a:latin typeface="Segoe UI Black" pitchFamily="34" charset="0"/>
                <a:ea typeface="Segoe UI Black" pitchFamily="34" charset="0"/>
              </a:rPr>
              <a:t>Odesa</a:t>
            </a:r>
            <a:r>
              <a:rPr lang="en-US" sz="4800" b="1" dirty="0">
                <a:latin typeface="Segoe UI Black" pitchFamily="34" charset="0"/>
                <a:ea typeface="Segoe UI Black" pitchFamily="34" charset="0"/>
              </a:rPr>
              <a:t> served more than </a:t>
            </a:r>
            <a:endParaRPr lang="en-US" sz="4800" dirty="0">
              <a:latin typeface="Segoe UI Black" pitchFamily="34" charset="0"/>
              <a:ea typeface="Segoe UI Black" pitchFamily="34" charset="0"/>
            </a:endParaRPr>
          </a:p>
          <a:p>
            <a:br>
              <a:rPr lang="en-US" sz="4000" dirty="0"/>
            </a:br>
            <a:endParaRPr lang="en-GB" sz="4000" b="1" dirty="0">
              <a:solidFill>
                <a:schemeClr val="tx1"/>
              </a:solidFill>
              <a:latin typeface="Segoe UI Black" pitchFamily="34" charset="0"/>
              <a:ea typeface="Segoe UI Black" pitchFamily="34" charset="0"/>
            </a:endParaRPr>
          </a:p>
        </p:txBody>
      </p:sp>
      <p:sp>
        <p:nvSpPr>
          <p:cNvPr id="638" name="Shape"/>
          <p:cNvSpPr/>
          <p:nvPr/>
        </p:nvSpPr>
        <p:spPr>
          <a:xfrm>
            <a:off x="1032922" y="3324900"/>
            <a:ext cx="9591675" cy="3533100"/>
          </a:xfrm>
          <a:custGeom>
            <a:avLst/>
            <a:gdLst/>
            <a:ahLst/>
            <a:cxnLst>
              <a:cxn ang="0">
                <a:pos x="wd2" y="hd2"/>
              </a:cxn>
              <a:cxn ang="5400000">
                <a:pos x="wd2" y="hd2"/>
              </a:cxn>
              <a:cxn ang="10800000">
                <a:pos x="wd2" y="hd2"/>
              </a:cxn>
              <a:cxn ang="16200000">
                <a:pos x="wd2" y="hd2"/>
              </a:cxn>
            </a:cxnLst>
            <a:rect l="0" t="0" r="r" b="b"/>
            <a:pathLst>
              <a:path w="21600" h="21600" extrusionOk="0">
                <a:moveTo>
                  <a:pt x="397" y="0"/>
                </a:moveTo>
                <a:cubicBezTo>
                  <a:pt x="281" y="0"/>
                  <a:pt x="211" y="0"/>
                  <a:pt x="164" y="47"/>
                </a:cubicBezTo>
                <a:cubicBezTo>
                  <a:pt x="97" y="105"/>
                  <a:pt x="44" y="233"/>
                  <a:pt x="19" y="394"/>
                </a:cubicBezTo>
                <a:cubicBezTo>
                  <a:pt x="0" y="506"/>
                  <a:pt x="0" y="673"/>
                  <a:pt x="0" y="953"/>
                </a:cubicBezTo>
                <a:lnTo>
                  <a:pt x="0" y="21600"/>
                </a:lnTo>
                <a:lnTo>
                  <a:pt x="21600" y="21600"/>
                </a:lnTo>
                <a:lnTo>
                  <a:pt x="21600" y="953"/>
                </a:lnTo>
                <a:cubicBezTo>
                  <a:pt x="21600" y="673"/>
                  <a:pt x="21600" y="506"/>
                  <a:pt x="21581" y="394"/>
                </a:cubicBezTo>
                <a:cubicBezTo>
                  <a:pt x="21556" y="233"/>
                  <a:pt x="21503" y="105"/>
                  <a:pt x="21436" y="47"/>
                </a:cubicBezTo>
                <a:cubicBezTo>
                  <a:pt x="21389" y="0"/>
                  <a:pt x="21319" y="0"/>
                  <a:pt x="21203" y="0"/>
                </a:cubicBezTo>
                <a:lnTo>
                  <a:pt x="397" y="0"/>
                </a:lnTo>
                <a:close/>
              </a:path>
            </a:pathLst>
          </a:custGeom>
          <a:gradFill>
            <a:gsLst>
              <a:gs pos="0">
                <a:schemeClr val="accent2"/>
              </a:gs>
              <a:gs pos="100000">
                <a:schemeClr val="accent1"/>
              </a:gs>
            </a:gsLst>
            <a:lin ang="20633096"/>
          </a:gradFill>
          <a:ln w="12700">
            <a:miter lim="400000"/>
          </a:ln>
        </p:spPr>
        <p:txBody>
          <a:bodyPr lIns="45719" rIns="45719" anchor="ctr"/>
          <a:lstStyle/>
          <a:p>
            <a:endParaRPr/>
          </a:p>
        </p:txBody>
      </p:sp>
      <p:sp>
        <p:nvSpPr>
          <p:cNvPr id="639" name="Lorem ipsum dolor do sit elit amet, consectetur adipiscing elit, sed do eiusmod tempor incididunt ut labore et dolore magna aliqua. Ut enim ad exercitation ullamco laboris nisi ut reprehenderit in voluptate velit esse cillum dolore eu fugiat nulla pariat"/>
          <p:cNvSpPr txBox="1"/>
          <p:nvPr/>
        </p:nvSpPr>
        <p:spPr>
          <a:xfrm>
            <a:off x="2390515" y="3042086"/>
            <a:ext cx="726253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457200">
              <a:defRPr>
                <a:solidFill>
                  <a:srgbClr val="FFFFFF"/>
                </a:solidFill>
                <a:latin typeface="OpenSans"/>
                <a:ea typeface="OpenSans"/>
                <a:cs typeface="OpenSans"/>
                <a:sym typeface="OpenSans"/>
              </a:defRPr>
            </a:lvl1pPr>
          </a:lstStyle>
          <a:p>
            <a:endParaRPr dirty="0">
              <a:solidFill>
                <a:schemeClr val="bg1"/>
              </a:solidFill>
            </a:endParaRPr>
          </a:p>
        </p:txBody>
      </p:sp>
      <p:sp>
        <p:nvSpPr>
          <p:cNvPr id="9" name="What We Expect"/>
          <p:cNvSpPr txBox="1"/>
          <p:nvPr/>
        </p:nvSpPr>
        <p:spPr>
          <a:xfrm>
            <a:off x="836225" y="4209393"/>
            <a:ext cx="10519557" cy="1446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5600">
                <a:solidFill>
                  <a:srgbClr val="1D222A"/>
                </a:solidFill>
                <a:latin typeface="Playfair Display Regular Bold"/>
                <a:ea typeface="Playfair Display Regular Bold"/>
                <a:cs typeface="Playfair Display Regular Bold"/>
                <a:sym typeface="Playfair Display Regular Bold"/>
              </a:defRPr>
            </a:lvl1pPr>
          </a:lstStyle>
          <a:p>
            <a:r>
              <a:rPr lang="ru-RU" sz="8800" dirty="0">
                <a:solidFill>
                  <a:schemeClr val="bg1"/>
                </a:solidFill>
                <a:latin typeface="Segoe UI Black" pitchFamily="34" charset="0"/>
                <a:ea typeface="Segoe UI Black" pitchFamily="34" charset="0"/>
              </a:rPr>
              <a:t>6000 </a:t>
            </a:r>
            <a:r>
              <a:rPr lang="de-DE" sz="8800" dirty="0" err="1">
                <a:solidFill>
                  <a:schemeClr val="bg1"/>
                </a:solidFill>
                <a:latin typeface="Segoe UI Black" pitchFamily="34" charset="0"/>
                <a:ea typeface="Segoe UI Black" pitchFamily="34" charset="0"/>
              </a:rPr>
              <a:t>citizens</a:t>
            </a:r>
            <a:endParaRPr sz="8800" b="1" dirty="0">
              <a:solidFill>
                <a:schemeClr val="bg1"/>
              </a:solidFill>
              <a:latin typeface="Segoe UI Black" pitchFamily="34" charset="0"/>
              <a:ea typeface="Segoe UI Black" pitchFamily="34" charset="0"/>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 name="Group"/>
          <p:cNvGrpSpPr/>
          <p:nvPr/>
        </p:nvGrpSpPr>
        <p:grpSpPr>
          <a:xfrm>
            <a:off x="1278523" y="755067"/>
            <a:ext cx="5544604" cy="6124752"/>
            <a:chOff x="0" y="-1001517"/>
            <a:chExt cx="5544602" cy="6124748"/>
          </a:xfrm>
        </p:grpSpPr>
        <p:sp>
          <p:nvSpPr>
            <p:cNvPr id="345" name="Tablet project"/>
            <p:cNvSpPr txBox="1"/>
            <p:nvPr/>
          </p:nvSpPr>
          <p:spPr>
            <a:xfrm>
              <a:off x="0" y="-1001517"/>
              <a:ext cx="5544602" cy="61247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5600">
                  <a:solidFill>
                    <a:srgbClr val="1D222C"/>
                  </a:solidFill>
                  <a:latin typeface="Playfair Display Regular Bold"/>
                  <a:ea typeface="Playfair Display Regular Bold"/>
                  <a:cs typeface="Playfair Display Regular Bold"/>
                  <a:sym typeface="Playfair Display Regular Bold"/>
                </a:defRPr>
              </a:lvl1pPr>
            </a:lstStyle>
            <a:p>
              <a:r>
                <a:rPr lang="en-US" sz="4800" b="1" dirty="0">
                  <a:latin typeface="Segoe UI Black" pitchFamily="34" charset="0"/>
                  <a:ea typeface="Segoe UI Black" pitchFamily="34" charset="0"/>
                </a:rPr>
                <a:t>Over 700 persons received support online during Covid-19 related quarantine restrictions </a:t>
              </a:r>
              <a:endParaRPr lang="en-US" sz="4800" dirty="0">
                <a:latin typeface="Segoe UI Black" pitchFamily="34" charset="0"/>
                <a:ea typeface="Segoe UI Black" pitchFamily="34" charset="0"/>
              </a:endParaRPr>
            </a:p>
            <a:p>
              <a:br>
                <a:rPr lang="en-US" sz="4800" dirty="0"/>
              </a:br>
              <a:endParaRPr sz="4800" b="1" dirty="0">
                <a:solidFill>
                  <a:schemeClr val="tx1"/>
                </a:solidFill>
                <a:latin typeface="Segoe UI Black" pitchFamily="34" charset="0"/>
                <a:ea typeface="Segoe UI Black" pitchFamily="34" charset="0"/>
              </a:endParaRPr>
            </a:p>
          </p:txBody>
        </p:sp>
        <p:sp>
          <p:nvSpPr>
            <p:cNvPr id="347" name="Line"/>
            <p:cNvSpPr/>
            <p:nvPr/>
          </p:nvSpPr>
          <p:spPr>
            <a:xfrm>
              <a:off x="152400" y="4173776"/>
              <a:ext cx="1016001" cy="0"/>
            </a:xfrm>
            <a:prstGeom prst="line">
              <a:avLst/>
            </a:prstGeom>
            <a:noFill/>
            <a:ln w="50800" cap="flat">
              <a:solidFill>
                <a:schemeClr val="accent3"/>
              </a:solidFill>
              <a:prstDash val="solid"/>
              <a:miter lim="800000"/>
            </a:ln>
            <a:effectLst/>
          </p:spPr>
          <p:txBody>
            <a:bodyPr wrap="square" lIns="45719" tIns="45719" rIns="45719" bIns="45719" numCol="1" anchor="t">
              <a:noAutofit/>
            </a:bodyPr>
            <a:lstStyle/>
            <a:p>
              <a:endParaRPr/>
            </a:p>
          </p:txBody>
        </p:sp>
      </p:grpSp>
      <p:sp>
        <p:nvSpPr>
          <p:cNvPr id="349" name="Rectangle"/>
          <p:cNvSpPr/>
          <p:nvPr/>
        </p:nvSpPr>
        <p:spPr>
          <a:xfrm>
            <a:off x="8964662" y="-10875"/>
            <a:ext cx="3277940" cy="6890694"/>
          </a:xfrm>
          <a:prstGeom prst="rect">
            <a:avLst/>
          </a:prstGeom>
          <a:solidFill>
            <a:schemeClr val="accent2"/>
          </a:solidFill>
          <a:ln w="12700">
            <a:miter lim="400000"/>
          </a:ln>
        </p:spPr>
        <p:txBody>
          <a:bodyPr lIns="45719" rIns="45719" anchor="ctr"/>
          <a:lstStyle/>
          <a:p>
            <a:endParaRPr/>
          </a:p>
        </p:txBody>
      </p:sp>
      <p:sp>
        <p:nvSpPr>
          <p:cNvPr id="350" name="Line"/>
          <p:cNvSpPr/>
          <p:nvPr/>
        </p:nvSpPr>
        <p:spPr>
          <a:xfrm flipH="1">
            <a:off x="8963066" y="-8857"/>
            <a:ext cx="1" cy="6879558"/>
          </a:xfrm>
          <a:prstGeom prst="line">
            <a:avLst/>
          </a:prstGeom>
          <a:ln w="25400">
            <a:solidFill>
              <a:schemeClr val="accent1"/>
            </a:solidFill>
            <a:miter lim="400000"/>
          </a:ln>
        </p:spPr>
        <p:txBody>
          <a:bodyPr lIns="45719" rIns="45719"/>
          <a:lstStyle/>
          <a:p>
            <a:endParaRPr/>
          </a:p>
        </p:txBody>
      </p:sp>
      <p:pic>
        <p:nvPicPr>
          <p:cNvPr id="15" name="Рисунок 14" descr="hand-with-envelope-top-drawn-blackboard.jpg"/>
          <p:cNvPicPr>
            <a:picLocks noGrp="1" noChangeAspect="1"/>
          </p:cNvPicPr>
          <p:nvPr>
            <p:ph type="pic" sz="quarter" idx="12"/>
          </p:nvPr>
        </p:nvPicPr>
        <p:blipFill>
          <a:blip r:embed="rId2" cstate="print"/>
          <a:srcRect l="25870" r="25870"/>
          <a:stretch>
            <a:fillRect/>
          </a:stretch>
        </p:blipFill>
        <p:spPr>
          <a:xfrm>
            <a:off x="7964488" y="1503363"/>
            <a:ext cx="2784475" cy="3846512"/>
          </a:xfrm>
          <a:solidFill>
            <a:schemeClr val="bg2"/>
          </a:solidFill>
        </p:spPr>
      </p:pic>
      <p:grpSp>
        <p:nvGrpSpPr>
          <p:cNvPr id="357" name="Группа"/>
          <p:cNvGrpSpPr/>
          <p:nvPr/>
        </p:nvGrpSpPr>
        <p:grpSpPr>
          <a:xfrm>
            <a:off x="7852486" y="1214267"/>
            <a:ext cx="2986276" cy="4439583"/>
            <a:chOff x="0" y="0"/>
            <a:chExt cx="2986275" cy="4439582"/>
          </a:xfrm>
        </p:grpSpPr>
        <p:sp>
          <p:nvSpPr>
            <p:cNvPr id="352" name="Фигура"/>
            <p:cNvSpPr/>
            <p:nvPr/>
          </p:nvSpPr>
          <p:spPr>
            <a:xfrm>
              <a:off x="-1" y="-1"/>
              <a:ext cx="2986277" cy="4439584"/>
            </a:xfrm>
            <a:custGeom>
              <a:avLst/>
              <a:gdLst/>
              <a:ahLst/>
              <a:cxnLst>
                <a:cxn ang="0">
                  <a:pos x="wd2" y="hd2"/>
                </a:cxn>
                <a:cxn ang="5400000">
                  <a:pos x="wd2" y="hd2"/>
                </a:cxn>
                <a:cxn ang="10800000">
                  <a:pos x="wd2" y="hd2"/>
                </a:cxn>
                <a:cxn ang="16200000">
                  <a:pos x="wd2" y="hd2"/>
                </a:cxn>
              </a:cxnLst>
              <a:rect l="0" t="0" r="r" b="b"/>
              <a:pathLst>
                <a:path w="21600" h="21600" extrusionOk="0">
                  <a:moveTo>
                    <a:pt x="2643" y="0"/>
                  </a:moveTo>
                  <a:cubicBezTo>
                    <a:pt x="1882" y="0"/>
                    <a:pt x="1498" y="1"/>
                    <a:pt x="1091" y="87"/>
                  </a:cubicBezTo>
                  <a:cubicBezTo>
                    <a:pt x="644" y="197"/>
                    <a:pt x="292" y="433"/>
                    <a:pt x="130" y="734"/>
                  </a:cubicBezTo>
                  <a:cubicBezTo>
                    <a:pt x="0" y="1009"/>
                    <a:pt x="0" y="1268"/>
                    <a:pt x="0" y="1778"/>
                  </a:cubicBezTo>
                  <a:lnTo>
                    <a:pt x="0" y="19814"/>
                  </a:lnTo>
                  <a:cubicBezTo>
                    <a:pt x="0" y="20332"/>
                    <a:pt x="0" y="20591"/>
                    <a:pt x="130" y="20866"/>
                  </a:cubicBezTo>
                  <a:cubicBezTo>
                    <a:pt x="292" y="21167"/>
                    <a:pt x="644" y="21403"/>
                    <a:pt x="1091" y="21513"/>
                  </a:cubicBezTo>
                  <a:cubicBezTo>
                    <a:pt x="1500" y="21600"/>
                    <a:pt x="1885" y="21600"/>
                    <a:pt x="2643" y="21600"/>
                  </a:cubicBezTo>
                  <a:lnTo>
                    <a:pt x="18945" y="21600"/>
                  </a:lnTo>
                  <a:cubicBezTo>
                    <a:pt x="19715" y="21600"/>
                    <a:pt x="20100" y="21600"/>
                    <a:pt x="20509" y="21513"/>
                  </a:cubicBezTo>
                  <a:cubicBezTo>
                    <a:pt x="20956" y="21403"/>
                    <a:pt x="21308" y="21167"/>
                    <a:pt x="21470" y="20866"/>
                  </a:cubicBezTo>
                  <a:cubicBezTo>
                    <a:pt x="21600" y="20591"/>
                    <a:pt x="21600" y="20332"/>
                    <a:pt x="21600" y="19822"/>
                  </a:cubicBezTo>
                  <a:lnTo>
                    <a:pt x="21600" y="1786"/>
                  </a:lnTo>
                  <a:cubicBezTo>
                    <a:pt x="21600" y="1268"/>
                    <a:pt x="21600" y="1009"/>
                    <a:pt x="21470" y="734"/>
                  </a:cubicBezTo>
                  <a:cubicBezTo>
                    <a:pt x="21308" y="433"/>
                    <a:pt x="20956" y="197"/>
                    <a:pt x="20509" y="87"/>
                  </a:cubicBezTo>
                  <a:cubicBezTo>
                    <a:pt x="20100" y="0"/>
                    <a:pt x="19715" y="0"/>
                    <a:pt x="18957" y="0"/>
                  </a:cubicBezTo>
                  <a:lnTo>
                    <a:pt x="2643" y="0"/>
                  </a:lnTo>
                  <a:close/>
                  <a:moveTo>
                    <a:pt x="1319" y="2006"/>
                  </a:moveTo>
                  <a:lnTo>
                    <a:pt x="20281" y="2006"/>
                  </a:lnTo>
                  <a:cubicBezTo>
                    <a:pt x="20327" y="2006"/>
                    <a:pt x="20350" y="2006"/>
                    <a:pt x="20375" y="2011"/>
                  </a:cubicBezTo>
                  <a:cubicBezTo>
                    <a:pt x="20401" y="2017"/>
                    <a:pt x="20422" y="2032"/>
                    <a:pt x="20432" y="2050"/>
                  </a:cubicBezTo>
                  <a:cubicBezTo>
                    <a:pt x="20440" y="2066"/>
                    <a:pt x="20440" y="2081"/>
                    <a:pt x="20440" y="2112"/>
                  </a:cubicBezTo>
                  <a:lnTo>
                    <a:pt x="20440" y="19203"/>
                  </a:lnTo>
                  <a:cubicBezTo>
                    <a:pt x="20440" y="19234"/>
                    <a:pt x="20440" y="19249"/>
                    <a:pt x="20432" y="19266"/>
                  </a:cubicBezTo>
                  <a:cubicBezTo>
                    <a:pt x="20422" y="19284"/>
                    <a:pt x="20401" y="19298"/>
                    <a:pt x="20375" y="19304"/>
                  </a:cubicBezTo>
                  <a:cubicBezTo>
                    <a:pt x="20350" y="19310"/>
                    <a:pt x="20327" y="19310"/>
                    <a:pt x="20281" y="19310"/>
                  </a:cubicBezTo>
                  <a:lnTo>
                    <a:pt x="1319" y="19310"/>
                  </a:lnTo>
                  <a:cubicBezTo>
                    <a:pt x="1273" y="19310"/>
                    <a:pt x="1250" y="19310"/>
                    <a:pt x="1225" y="19304"/>
                  </a:cubicBezTo>
                  <a:cubicBezTo>
                    <a:pt x="1199" y="19298"/>
                    <a:pt x="1178" y="19284"/>
                    <a:pt x="1168" y="19266"/>
                  </a:cubicBezTo>
                  <a:cubicBezTo>
                    <a:pt x="1160" y="19249"/>
                    <a:pt x="1160" y="19234"/>
                    <a:pt x="1160" y="19203"/>
                  </a:cubicBezTo>
                  <a:lnTo>
                    <a:pt x="1160" y="2112"/>
                  </a:lnTo>
                  <a:cubicBezTo>
                    <a:pt x="1160" y="2082"/>
                    <a:pt x="1160" y="2066"/>
                    <a:pt x="1168" y="2050"/>
                  </a:cubicBezTo>
                  <a:cubicBezTo>
                    <a:pt x="1178" y="2032"/>
                    <a:pt x="1199" y="2017"/>
                    <a:pt x="1225" y="2011"/>
                  </a:cubicBezTo>
                  <a:cubicBezTo>
                    <a:pt x="1250" y="2006"/>
                    <a:pt x="1273" y="2006"/>
                    <a:pt x="1319" y="2006"/>
                  </a:cubicBezTo>
                  <a:close/>
                </a:path>
              </a:pathLst>
            </a:custGeom>
            <a:solidFill>
              <a:srgbClr val="414041"/>
            </a:solidFill>
            <a:ln w="12700" cap="flat">
              <a:noFill/>
              <a:miter lim="400000"/>
            </a:ln>
            <a:effectLst/>
          </p:spPr>
          <p:txBody>
            <a:bodyPr wrap="square" lIns="45719" tIns="45719" rIns="45719" bIns="45719" numCol="1" anchor="ctr">
              <a:noAutofit/>
            </a:bodyPr>
            <a:lstStyle/>
            <a:p>
              <a:pPr>
                <a:defRPr sz="3200">
                  <a:solidFill>
                    <a:srgbClr val="A88277"/>
                  </a:solidFill>
                </a:defRPr>
              </a:pPr>
              <a:endParaRPr/>
            </a:p>
          </p:txBody>
        </p:sp>
        <p:sp>
          <p:nvSpPr>
            <p:cNvPr id="353" name="Фигура"/>
            <p:cNvSpPr/>
            <p:nvPr/>
          </p:nvSpPr>
          <p:spPr>
            <a:xfrm>
              <a:off x="24203" y="23131"/>
              <a:ext cx="2937869" cy="4392248"/>
            </a:xfrm>
            <a:custGeom>
              <a:avLst/>
              <a:gdLst/>
              <a:ahLst/>
              <a:cxnLst>
                <a:cxn ang="0">
                  <a:pos x="wd2" y="hd2"/>
                </a:cxn>
                <a:cxn ang="5400000">
                  <a:pos x="wd2" y="hd2"/>
                </a:cxn>
                <a:cxn ang="10800000">
                  <a:pos x="wd2" y="hd2"/>
                </a:cxn>
                <a:cxn ang="16200000">
                  <a:pos x="wd2" y="hd2"/>
                </a:cxn>
              </a:cxnLst>
              <a:rect l="0" t="0" r="r" b="b"/>
              <a:pathLst>
                <a:path w="21600" h="21600" extrusionOk="0">
                  <a:moveTo>
                    <a:pt x="2406" y="0"/>
                  </a:moveTo>
                  <a:cubicBezTo>
                    <a:pt x="1714" y="0"/>
                    <a:pt x="1363" y="1"/>
                    <a:pt x="993" y="79"/>
                  </a:cubicBezTo>
                  <a:cubicBezTo>
                    <a:pt x="586" y="178"/>
                    <a:pt x="266" y="392"/>
                    <a:pt x="118" y="664"/>
                  </a:cubicBezTo>
                  <a:cubicBezTo>
                    <a:pt x="0" y="913"/>
                    <a:pt x="0" y="1147"/>
                    <a:pt x="0" y="1608"/>
                  </a:cubicBezTo>
                  <a:lnTo>
                    <a:pt x="0" y="19984"/>
                  </a:lnTo>
                  <a:cubicBezTo>
                    <a:pt x="0" y="20452"/>
                    <a:pt x="0" y="20687"/>
                    <a:pt x="118" y="20936"/>
                  </a:cubicBezTo>
                  <a:cubicBezTo>
                    <a:pt x="266" y="21208"/>
                    <a:pt x="586" y="21422"/>
                    <a:pt x="993" y="21521"/>
                  </a:cubicBezTo>
                  <a:cubicBezTo>
                    <a:pt x="1365" y="21600"/>
                    <a:pt x="1716" y="21600"/>
                    <a:pt x="2406" y="21600"/>
                  </a:cubicBezTo>
                  <a:lnTo>
                    <a:pt x="19184" y="21600"/>
                  </a:lnTo>
                  <a:cubicBezTo>
                    <a:pt x="19884" y="21600"/>
                    <a:pt x="20235" y="21600"/>
                    <a:pt x="20607" y="21521"/>
                  </a:cubicBezTo>
                  <a:cubicBezTo>
                    <a:pt x="21014" y="21422"/>
                    <a:pt x="21334" y="21208"/>
                    <a:pt x="21482" y="20936"/>
                  </a:cubicBezTo>
                  <a:cubicBezTo>
                    <a:pt x="21600" y="20687"/>
                    <a:pt x="21600" y="20453"/>
                    <a:pt x="21600" y="19992"/>
                  </a:cubicBezTo>
                  <a:lnTo>
                    <a:pt x="21600" y="1616"/>
                  </a:lnTo>
                  <a:cubicBezTo>
                    <a:pt x="21600" y="1148"/>
                    <a:pt x="21600" y="913"/>
                    <a:pt x="21482" y="664"/>
                  </a:cubicBezTo>
                  <a:cubicBezTo>
                    <a:pt x="21334" y="392"/>
                    <a:pt x="21014" y="178"/>
                    <a:pt x="20607" y="79"/>
                  </a:cubicBezTo>
                  <a:cubicBezTo>
                    <a:pt x="20235" y="0"/>
                    <a:pt x="19884" y="0"/>
                    <a:pt x="19194" y="0"/>
                  </a:cubicBezTo>
                  <a:lnTo>
                    <a:pt x="2406" y="0"/>
                  </a:lnTo>
                  <a:close/>
                  <a:moveTo>
                    <a:pt x="1162" y="1914"/>
                  </a:moveTo>
                  <a:lnTo>
                    <a:pt x="20438" y="1914"/>
                  </a:lnTo>
                  <a:cubicBezTo>
                    <a:pt x="20484" y="1914"/>
                    <a:pt x="20507" y="1914"/>
                    <a:pt x="20532" y="1919"/>
                  </a:cubicBezTo>
                  <a:cubicBezTo>
                    <a:pt x="20559" y="1925"/>
                    <a:pt x="20581" y="1940"/>
                    <a:pt x="20591" y="1958"/>
                  </a:cubicBezTo>
                  <a:cubicBezTo>
                    <a:pt x="20599" y="1975"/>
                    <a:pt x="20599" y="1990"/>
                    <a:pt x="20599" y="2021"/>
                  </a:cubicBezTo>
                  <a:lnTo>
                    <a:pt x="20599" y="19296"/>
                  </a:lnTo>
                  <a:cubicBezTo>
                    <a:pt x="20599" y="19327"/>
                    <a:pt x="20599" y="19343"/>
                    <a:pt x="20591" y="19360"/>
                  </a:cubicBezTo>
                  <a:cubicBezTo>
                    <a:pt x="20581" y="19378"/>
                    <a:pt x="20559" y="19392"/>
                    <a:pt x="20532" y="19399"/>
                  </a:cubicBezTo>
                  <a:cubicBezTo>
                    <a:pt x="20507" y="19404"/>
                    <a:pt x="20484" y="19404"/>
                    <a:pt x="20438" y="19404"/>
                  </a:cubicBezTo>
                  <a:lnTo>
                    <a:pt x="1162" y="19404"/>
                  </a:lnTo>
                  <a:cubicBezTo>
                    <a:pt x="1116" y="19404"/>
                    <a:pt x="1093" y="19404"/>
                    <a:pt x="1068" y="19399"/>
                  </a:cubicBezTo>
                  <a:cubicBezTo>
                    <a:pt x="1041" y="19392"/>
                    <a:pt x="1019" y="19378"/>
                    <a:pt x="1009" y="19360"/>
                  </a:cubicBezTo>
                  <a:cubicBezTo>
                    <a:pt x="1001" y="19343"/>
                    <a:pt x="1001" y="19328"/>
                    <a:pt x="1001" y="19296"/>
                  </a:cubicBezTo>
                  <a:lnTo>
                    <a:pt x="1001" y="2021"/>
                  </a:lnTo>
                  <a:cubicBezTo>
                    <a:pt x="1001" y="1990"/>
                    <a:pt x="1001" y="1975"/>
                    <a:pt x="1009" y="1958"/>
                  </a:cubicBezTo>
                  <a:cubicBezTo>
                    <a:pt x="1019" y="1940"/>
                    <a:pt x="1041" y="1925"/>
                    <a:pt x="1068" y="1919"/>
                  </a:cubicBezTo>
                  <a:cubicBezTo>
                    <a:pt x="1093" y="1914"/>
                    <a:pt x="1116" y="1914"/>
                    <a:pt x="1162" y="1914"/>
                  </a:cubicBezTo>
                  <a:close/>
                </a:path>
              </a:pathLst>
            </a:custGeom>
            <a:solidFill>
              <a:srgbClr val="131313"/>
            </a:solidFill>
            <a:ln w="12700" cap="flat">
              <a:noFill/>
              <a:miter lim="400000"/>
            </a:ln>
            <a:effectLst/>
          </p:spPr>
          <p:txBody>
            <a:bodyPr wrap="square" lIns="45719" tIns="45719" rIns="45719" bIns="45719" numCol="1" anchor="ctr">
              <a:noAutofit/>
            </a:bodyPr>
            <a:lstStyle/>
            <a:p>
              <a:pPr>
                <a:defRPr sz="3200">
                  <a:solidFill>
                    <a:srgbClr val="A88277"/>
                  </a:solidFill>
                </a:defRPr>
              </a:pPr>
              <a:endParaRPr/>
            </a:p>
          </p:txBody>
        </p:sp>
        <p:sp>
          <p:nvSpPr>
            <p:cNvPr id="354" name="Кружок"/>
            <p:cNvSpPr/>
            <p:nvPr/>
          </p:nvSpPr>
          <p:spPr>
            <a:xfrm>
              <a:off x="1460574" y="188489"/>
              <a:ext cx="65127" cy="65127"/>
            </a:xfrm>
            <a:prstGeom prst="ellipse">
              <a:avLst/>
            </a:prstGeom>
            <a:solidFill>
              <a:srgbClr val="414041"/>
            </a:solidFill>
            <a:ln w="12700" cap="flat">
              <a:noFill/>
              <a:miter lim="400000"/>
            </a:ln>
            <a:effectLst/>
          </p:spPr>
          <p:txBody>
            <a:bodyPr wrap="square" lIns="45719" tIns="45719" rIns="45719" bIns="45719" numCol="1" anchor="ctr">
              <a:noAutofit/>
            </a:bodyPr>
            <a:lstStyle/>
            <a:p>
              <a:pPr>
                <a:defRPr sz="3200">
                  <a:solidFill>
                    <a:srgbClr val="A88277"/>
                  </a:solidFill>
                </a:defRPr>
              </a:pPr>
              <a:endParaRPr/>
            </a:p>
          </p:txBody>
        </p:sp>
        <p:sp>
          <p:nvSpPr>
            <p:cNvPr id="355" name="Кружок"/>
            <p:cNvSpPr/>
            <p:nvPr/>
          </p:nvSpPr>
          <p:spPr>
            <a:xfrm>
              <a:off x="1378704" y="4082190"/>
              <a:ext cx="228868" cy="228868"/>
            </a:xfrm>
            <a:prstGeom prst="ellipse">
              <a:avLst/>
            </a:prstGeom>
            <a:solidFill>
              <a:srgbClr val="2A292A"/>
            </a:solidFill>
            <a:ln w="12700" cap="flat">
              <a:noFill/>
              <a:miter lim="400000"/>
            </a:ln>
            <a:effectLst/>
          </p:spPr>
          <p:txBody>
            <a:bodyPr wrap="square" lIns="45719" tIns="45719" rIns="45719" bIns="45719" numCol="1" anchor="ctr">
              <a:noAutofit/>
            </a:bodyPr>
            <a:lstStyle/>
            <a:p>
              <a:pPr>
                <a:defRPr sz="3200">
                  <a:solidFill>
                    <a:srgbClr val="A88277"/>
                  </a:solidFill>
                </a:defRPr>
              </a:pPr>
              <a:endParaRPr/>
            </a:p>
          </p:txBody>
        </p:sp>
        <p:sp>
          <p:nvSpPr>
            <p:cNvPr id="356" name="Фигура"/>
            <p:cNvSpPr/>
            <p:nvPr/>
          </p:nvSpPr>
          <p:spPr>
            <a:xfrm>
              <a:off x="1455450" y="4159703"/>
              <a:ext cx="75374" cy="75374"/>
            </a:xfrm>
            <a:custGeom>
              <a:avLst/>
              <a:gdLst/>
              <a:ahLst/>
              <a:cxnLst>
                <a:cxn ang="0">
                  <a:pos x="wd2" y="hd2"/>
                </a:cxn>
                <a:cxn ang="5400000">
                  <a:pos x="wd2" y="hd2"/>
                </a:cxn>
                <a:cxn ang="10800000">
                  <a:pos x="wd2" y="hd2"/>
                </a:cxn>
                <a:cxn ang="16200000">
                  <a:pos x="wd2" y="hd2"/>
                </a:cxn>
              </a:cxnLst>
              <a:rect l="0" t="0" r="r" b="b"/>
              <a:pathLst>
                <a:path w="21569" h="21569" extrusionOk="0">
                  <a:moveTo>
                    <a:pt x="7803" y="0"/>
                  </a:moveTo>
                  <a:cubicBezTo>
                    <a:pt x="5576" y="0"/>
                    <a:pt x="4439" y="16"/>
                    <a:pt x="3244" y="395"/>
                  </a:cubicBezTo>
                  <a:cubicBezTo>
                    <a:pt x="1925" y="875"/>
                    <a:pt x="875" y="1925"/>
                    <a:pt x="395" y="3244"/>
                  </a:cubicBezTo>
                  <a:cubicBezTo>
                    <a:pt x="12" y="4450"/>
                    <a:pt x="0" y="5568"/>
                    <a:pt x="0" y="7803"/>
                  </a:cubicBezTo>
                  <a:lnTo>
                    <a:pt x="0" y="13765"/>
                  </a:lnTo>
                  <a:cubicBezTo>
                    <a:pt x="0" y="16036"/>
                    <a:pt x="13" y="17163"/>
                    <a:pt x="395" y="18368"/>
                  </a:cubicBezTo>
                  <a:cubicBezTo>
                    <a:pt x="875" y="19688"/>
                    <a:pt x="1925" y="20738"/>
                    <a:pt x="3244" y="21218"/>
                  </a:cubicBezTo>
                  <a:cubicBezTo>
                    <a:pt x="4450" y="21600"/>
                    <a:pt x="5568" y="21568"/>
                    <a:pt x="7803" y="21568"/>
                  </a:cubicBezTo>
                  <a:lnTo>
                    <a:pt x="13765" y="21568"/>
                  </a:lnTo>
                  <a:cubicBezTo>
                    <a:pt x="16036" y="21569"/>
                    <a:pt x="17163" y="21600"/>
                    <a:pt x="18368" y="21218"/>
                  </a:cubicBezTo>
                  <a:cubicBezTo>
                    <a:pt x="19688" y="20737"/>
                    <a:pt x="20738" y="19688"/>
                    <a:pt x="21218" y="18368"/>
                  </a:cubicBezTo>
                  <a:cubicBezTo>
                    <a:pt x="21600" y="17162"/>
                    <a:pt x="21568" y="16045"/>
                    <a:pt x="21568" y="13809"/>
                  </a:cubicBezTo>
                  <a:lnTo>
                    <a:pt x="21568" y="7847"/>
                  </a:lnTo>
                  <a:cubicBezTo>
                    <a:pt x="21569" y="5577"/>
                    <a:pt x="21600" y="4450"/>
                    <a:pt x="21218" y="3244"/>
                  </a:cubicBezTo>
                  <a:cubicBezTo>
                    <a:pt x="20737" y="1925"/>
                    <a:pt x="19688" y="875"/>
                    <a:pt x="18368" y="395"/>
                  </a:cubicBezTo>
                  <a:cubicBezTo>
                    <a:pt x="17162" y="12"/>
                    <a:pt x="16045" y="0"/>
                    <a:pt x="13809" y="0"/>
                  </a:cubicBezTo>
                  <a:lnTo>
                    <a:pt x="7803" y="0"/>
                  </a:lnTo>
                  <a:close/>
                  <a:moveTo>
                    <a:pt x="7321" y="1271"/>
                  </a:moveTo>
                  <a:lnTo>
                    <a:pt x="14291" y="1271"/>
                  </a:lnTo>
                  <a:cubicBezTo>
                    <a:pt x="16027" y="1271"/>
                    <a:pt x="16906" y="1238"/>
                    <a:pt x="17842" y="1534"/>
                  </a:cubicBezTo>
                  <a:cubicBezTo>
                    <a:pt x="18867" y="1907"/>
                    <a:pt x="19661" y="2746"/>
                    <a:pt x="20034" y="3770"/>
                  </a:cubicBezTo>
                  <a:cubicBezTo>
                    <a:pt x="20331" y="4706"/>
                    <a:pt x="20341" y="5558"/>
                    <a:pt x="20341" y="7321"/>
                  </a:cubicBezTo>
                  <a:lnTo>
                    <a:pt x="20341" y="14291"/>
                  </a:lnTo>
                  <a:cubicBezTo>
                    <a:pt x="20341" y="16027"/>
                    <a:pt x="20331" y="16906"/>
                    <a:pt x="20034" y="17842"/>
                  </a:cubicBezTo>
                  <a:cubicBezTo>
                    <a:pt x="19661" y="18867"/>
                    <a:pt x="18866" y="19661"/>
                    <a:pt x="17842" y="20034"/>
                  </a:cubicBezTo>
                  <a:cubicBezTo>
                    <a:pt x="16906" y="20331"/>
                    <a:pt x="16054" y="20341"/>
                    <a:pt x="14291" y="20341"/>
                  </a:cubicBezTo>
                  <a:lnTo>
                    <a:pt x="7321" y="20341"/>
                  </a:lnTo>
                  <a:cubicBezTo>
                    <a:pt x="5586" y="20341"/>
                    <a:pt x="4707" y="20331"/>
                    <a:pt x="3770" y="20034"/>
                  </a:cubicBezTo>
                  <a:cubicBezTo>
                    <a:pt x="2746" y="19661"/>
                    <a:pt x="1907" y="18866"/>
                    <a:pt x="1534" y="17842"/>
                  </a:cubicBezTo>
                  <a:cubicBezTo>
                    <a:pt x="1238" y="16906"/>
                    <a:pt x="1272" y="16054"/>
                    <a:pt x="1271" y="14291"/>
                  </a:cubicBezTo>
                  <a:lnTo>
                    <a:pt x="1271" y="7321"/>
                  </a:lnTo>
                  <a:cubicBezTo>
                    <a:pt x="1271" y="5586"/>
                    <a:pt x="1238" y="4706"/>
                    <a:pt x="1534" y="3770"/>
                  </a:cubicBezTo>
                  <a:cubicBezTo>
                    <a:pt x="1907" y="2746"/>
                    <a:pt x="2746" y="1907"/>
                    <a:pt x="3770" y="1534"/>
                  </a:cubicBezTo>
                  <a:cubicBezTo>
                    <a:pt x="4706" y="1238"/>
                    <a:pt x="5558" y="1272"/>
                    <a:pt x="7321" y="1271"/>
                  </a:cubicBezTo>
                  <a:close/>
                </a:path>
              </a:pathLst>
            </a:custGeom>
            <a:solidFill>
              <a:srgbClr val="414041"/>
            </a:solidFill>
            <a:ln w="12700" cap="flat">
              <a:noFill/>
              <a:miter lim="400000"/>
            </a:ln>
            <a:effectLst/>
          </p:spPr>
          <p:txBody>
            <a:bodyPr wrap="square" lIns="45719" tIns="45719" rIns="45719" bIns="45719" numCol="1" anchor="ctr">
              <a:noAutofit/>
            </a:bodyPr>
            <a:lstStyle/>
            <a:p>
              <a:pPr>
                <a:defRPr sz="3200">
                  <a:solidFill>
                    <a:srgbClr val="A88277"/>
                  </a:solidFill>
                </a:defRPr>
              </a:pPr>
              <a:endParaRPr/>
            </a:p>
          </p:txBody>
        </p:sp>
      </p:gr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p:cNvSpPr/>
          <p:nvPr/>
        </p:nvSpPr>
        <p:spPr>
          <a:xfrm>
            <a:off x="0" y="-32694"/>
            <a:ext cx="3277940" cy="6890694"/>
          </a:xfrm>
          <a:prstGeom prst="rect">
            <a:avLst/>
          </a:prstGeom>
          <a:solidFill>
            <a:schemeClr val="accent2"/>
          </a:solidFill>
          <a:ln w="12700">
            <a:miter lim="400000"/>
          </a:ln>
        </p:spPr>
        <p:txBody>
          <a:bodyPr lIns="45719" rIns="45719" anchor="ctr"/>
          <a:lstStyle/>
          <a:p>
            <a:endParaRPr/>
          </a:p>
        </p:txBody>
      </p:sp>
      <p:grpSp>
        <p:nvGrpSpPr>
          <p:cNvPr id="324" name="Группа 9"/>
          <p:cNvGrpSpPr/>
          <p:nvPr/>
        </p:nvGrpSpPr>
        <p:grpSpPr>
          <a:xfrm>
            <a:off x="1714500" y="1001433"/>
            <a:ext cx="2962275" cy="4434127"/>
            <a:chOff x="0" y="-1"/>
            <a:chExt cx="2094306" cy="4434125"/>
          </a:xfrm>
        </p:grpSpPr>
        <p:sp>
          <p:nvSpPr>
            <p:cNvPr id="311" name="Фигура"/>
            <p:cNvSpPr/>
            <p:nvPr/>
          </p:nvSpPr>
          <p:spPr>
            <a:xfrm>
              <a:off x="0" y="705955"/>
              <a:ext cx="65030" cy="584575"/>
            </a:xfrm>
            <a:custGeom>
              <a:avLst/>
              <a:gdLst/>
              <a:ahLst/>
              <a:cxnLst>
                <a:cxn ang="0">
                  <a:pos x="wd2" y="hd2"/>
                </a:cxn>
                <a:cxn ang="5400000">
                  <a:pos x="wd2" y="hd2"/>
                </a:cxn>
                <a:cxn ang="10800000">
                  <a:pos x="wd2" y="hd2"/>
                </a:cxn>
                <a:cxn ang="16200000">
                  <a:pos x="wd2" y="hd2"/>
                </a:cxn>
              </a:cxnLst>
              <a:rect l="0" t="0" r="r" b="b"/>
              <a:pathLst>
                <a:path w="21594" h="21600" extrusionOk="0">
                  <a:moveTo>
                    <a:pt x="6202" y="0"/>
                  </a:moveTo>
                  <a:cubicBezTo>
                    <a:pt x="5322" y="0"/>
                    <a:pt x="4645" y="1"/>
                    <a:pt x="4071" y="6"/>
                  </a:cubicBezTo>
                  <a:cubicBezTo>
                    <a:pt x="3496" y="11"/>
                    <a:pt x="3023" y="20"/>
                    <a:pt x="2548" y="37"/>
                  </a:cubicBezTo>
                  <a:cubicBezTo>
                    <a:pt x="2021" y="58"/>
                    <a:pt x="1549" y="91"/>
                    <a:pt x="1162" y="132"/>
                  </a:cubicBezTo>
                  <a:cubicBezTo>
                    <a:pt x="774" y="174"/>
                    <a:pt x="470" y="225"/>
                    <a:pt x="278" y="283"/>
                  </a:cubicBezTo>
                  <a:cubicBezTo>
                    <a:pt x="125" y="337"/>
                    <a:pt x="56" y="391"/>
                    <a:pt x="25" y="455"/>
                  </a:cubicBezTo>
                  <a:cubicBezTo>
                    <a:pt x="-6" y="520"/>
                    <a:pt x="1" y="597"/>
                    <a:pt x="1" y="696"/>
                  </a:cubicBezTo>
                  <a:cubicBezTo>
                    <a:pt x="1" y="4063"/>
                    <a:pt x="1" y="7430"/>
                    <a:pt x="1" y="10797"/>
                  </a:cubicBezTo>
                  <a:cubicBezTo>
                    <a:pt x="1" y="14164"/>
                    <a:pt x="1" y="17531"/>
                    <a:pt x="1" y="20898"/>
                  </a:cubicBezTo>
                  <a:cubicBezTo>
                    <a:pt x="1" y="20999"/>
                    <a:pt x="-6" y="21075"/>
                    <a:pt x="25" y="21140"/>
                  </a:cubicBezTo>
                  <a:cubicBezTo>
                    <a:pt x="56" y="21204"/>
                    <a:pt x="125" y="21257"/>
                    <a:pt x="278" y="21310"/>
                  </a:cubicBezTo>
                  <a:cubicBezTo>
                    <a:pt x="470" y="21369"/>
                    <a:pt x="774" y="21422"/>
                    <a:pt x="1162" y="21465"/>
                  </a:cubicBezTo>
                  <a:cubicBezTo>
                    <a:pt x="1549" y="21508"/>
                    <a:pt x="2021" y="21542"/>
                    <a:pt x="2548" y="21563"/>
                  </a:cubicBezTo>
                  <a:cubicBezTo>
                    <a:pt x="3030" y="21580"/>
                    <a:pt x="3497" y="21589"/>
                    <a:pt x="4067" y="21594"/>
                  </a:cubicBezTo>
                  <a:cubicBezTo>
                    <a:pt x="4636" y="21599"/>
                    <a:pt x="5309" y="21600"/>
                    <a:pt x="6202" y="21600"/>
                  </a:cubicBezTo>
                  <a:lnTo>
                    <a:pt x="21594" y="21600"/>
                  </a:lnTo>
                  <a:lnTo>
                    <a:pt x="21594" y="0"/>
                  </a:lnTo>
                  <a:lnTo>
                    <a:pt x="6202" y="0"/>
                  </a:lnTo>
                  <a:close/>
                </a:path>
              </a:pathLst>
            </a:custGeom>
            <a:solidFill>
              <a:srgbClr val="919191"/>
            </a:solidFill>
            <a:ln w="12700" cap="flat">
              <a:noFill/>
              <a:miter lim="400000"/>
            </a:ln>
            <a:effectLst/>
          </p:spPr>
          <p:txBody>
            <a:bodyPr wrap="square" lIns="45719" tIns="45719" rIns="45719" bIns="45719" numCol="1" anchor="ctr">
              <a:noAutofit/>
            </a:bodyPr>
            <a:lstStyle/>
            <a:p>
              <a:endParaRPr/>
            </a:p>
          </p:txBody>
        </p:sp>
        <p:sp>
          <p:nvSpPr>
            <p:cNvPr id="312" name="Фигура"/>
            <p:cNvSpPr/>
            <p:nvPr/>
          </p:nvSpPr>
          <p:spPr>
            <a:xfrm>
              <a:off x="0" y="1502727"/>
              <a:ext cx="65030" cy="339140"/>
            </a:xfrm>
            <a:custGeom>
              <a:avLst/>
              <a:gdLst/>
              <a:ahLst/>
              <a:cxnLst>
                <a:cxn ang="0">
                  <a:pos x="wd2" y="hd2"/>
                </a:cxn>
                <a:cxn ang="5400000">
                  <a:pos x="wd2" y="hd2"/>
                </a:cxn>
                <a:cxn ang="10800000">
                  <a:pos x="wd2" y="hd2"/>
                </a:cxn>
                <a:cxn ang="16200000">
                  <a:pos x="wd2" y="hd2"/>
                </a:cxn>
              </a:cxnLst>
              <a:rect l="0" t="0" r="r" b="b"/>
              <a:pathLst>
                <a:path w="21594" h="21600" extrusionOk="0">
                  <a:moveTo>
                    <a:pt x="6202" y="0"/>
                  </a:moveTo>
                  <a:cubicBezTo>
                    <a:pt x="5322" y="0"/>
                    <a:pt x="4645" y="2"/>
                    <a:pt x="4071" y="10"/>
                  </a:cubicBezTo>
                  <a:cubicBezTo>
                    <a:pt x="3496" y="19"/>
                    <a:pt x="3023" y="35"/>
                    <a:pt x="2548" y="64"/>
                  </a:cubicBezTo>
                  <a:cubicBezTo>
                    <a:pt x="2028" y="98"/>
                    <a:pt x="1555" y="154"/>
                    <a:pt x="1162" y="228"/>
                  </a:cubicBezTo>
                  <a:cubicBezTo>
                    <a:pt x="771" y="301"/>
                    <a:pt x="469" y="390"/>
                    <a:pt x="278" y="488"/>
                  </a:cubicBezTo>
                  <a:cubicBezTo>
                    <a:pt x="125" y="581"/>
                    <a:pt x="56" y="673"/>
                    <a:pt x="25" y="785"/>
                  </a:cubicBezTo>
                  <a:cubicBezTo>
                    <a:pt x="-6" y="897"/>
                    <a:pt x="1" y="1029"/>
                    <a:pt x="1" y="1200"/>
                  </a:cubicBezTo>
                  <a:cubicBezTo>
                    <a:pt x="1" y="7004"/>
                    <a:pt x="1" y="12807"/>
                    <a:pt x="1" y="18611"/>
                  </a:cubicBezTo>
                  <a:cubicBezTo>
                    <a:pt x="1" y="19204"/>
                    <a:pt x="1" y="19796"/>
                    <a:pt x="1" y="20389"/>
                  </a:cubicBezTo>
                  <a:cubicBezTo>
                    <a:pt x="1" y="20563"/>
                    <a:pt x="-6" y="20695"/>
                    <a:pt x="25" y="20806"/>
                  </a:cubicBezTo>
                  <a:cubicBezTo>
                    <a:pt x="56" y="20918"/>
                    <a:pt x="125" y="21008"/>
                    <a:pt x="278" y="21101"/>
                  </a:cubicBezTo>
                  <a:cubicBezTo>
                    <a:pt x="468" y="21201"/>
                    <a:pt x="769" y="21292"/>
                    <a:pt x="1162" y="21367"/>
                  </a:cubicBezTo>
                  <a:cubicBezTo>
                    <a:pt x="1554" y="21442"/>
                    <a:pt x="2027" y="21500"/>
                    <a:pt x="2548" y="21536"/>
                  </a:cubicBezTo>
                  <a:cubicBezTo>
                    <a:pt x="3030" y="21566"/>
                    <a:pt x="3497" y="21581"/>
                    <a:pt x="4067" y="21590"/>
                  </a:cubicBezTo>
                  <a:cubicBezTo>
                    <a:pt x="4636" y="21599"/>
                    <a:pt x="5309" y="21600"/>
                    <a:pt x="6202" y="21600"/>
                  </a:cubicBezTo>
                  <a:lnTo>
                    <a:pt x="21594" y="21600"/>
                  </a:lnTo>
                  <a:lnTo>
                    <a:pt x="21594" y="0"/>
                  </a:lnTo>
                  <a:lnTo>
                    <a:pt x="6202" y="0"/>
                  </a:lnTo>
                  <a:close/>
                </a:path>
              </a:pathLst>
            </a:custGeom>
            <a:solidFill>
              <a:srgbClr val="919191"/>
            </a:solidFill>
            <a:ln w="12700" cap="flat">
              <a:noFill/>
              <a:miter lim="400000"/>
            </a:ln>
            <a:effectLst/>
          </p:spPr>
          <p:txBody>
            <a:bodyPr wrap="square" lIns="45719" tIns="45719" rIns="45719" bIns="45719" numCol="1" anchor="ctr">
              <a:noAutofit/>
            </a:bodyPr>
            <a:lstStyle/>
            <a:p>
              <a:endParaRPr/>
            </a:p>
          </p:txBody>
        </p:sp>
        <p:sp>
          <p:nvSpPr>
            <p:cNvPr id="313" name="Фигура"/>
            <p:cNvSpPr/>
            <p:nvPr/>
          </p:nvSpPr>
          <p:spPr>
            <a:xfrm rot="10800000">
              <a:off x="2029276" y="1175481"/>
              <a:ext cx="65030" cy="339141"/>
            </a:xfrm>
            <a:custGeom>
              <a:avLst/>
              <a:gdLst/>
              <a:ahLst/>
              <a:cxnLst>
                <a:cxn ang="0">
                  <a:pos x="wd2" y="hd2"/>
                </a:cxn>
                <a:cxn ang="5400000">
                  <a:pos x="wd2" y="hd2"/>
                </a:cxn>
                <a:cxn ang="10800000">
                  <a:pos x="wd2" y="hd2"/>
                </a:cxn>
                <a:cxn ang="16200000">
                  <a:pos x="wd2" y="hd2"/>
                </a:cxn>
              </a:cxnLst>
              <a:rect l="0" t="0" r="r" b="b"/>
              <a:pathLst>
                <a:path w="21594" h="21600" extrusionOk="0">
                  <a:moveTo>
                    <a:pt x="6202" y="0"/>
                  </a:moveTo>
                  <a:cubicBezTo>
                    <a:pt x="5322" y="0"/>
                    <a:pt x="4645" y="2"/>
                    <a:pt x="4071" y="10"/>
                  </a:cubicBezTo>
                  <a:cubicBezTo>
                    <a:pt x="3496" y="19"/>
                    <a:pt x="3023" y="35"/>
                    <a:pt x="2548" y="64"/>
                  </a:cubicBezTo>
                  <a:cubicBezTo>
                    <a:pt x="2028" y="98"/>
                    <a:pt x="1555" y="154"/>
                    <a:pt x="1162" y="228"/>
                  </a:cubicBezTo>
                  <a:cubicBezTo>
                    <a:pt x="771" y="301"/>
                    <a:pt x="469" y="390"/>
                    <a:pt x="278" y="488"/>
                  </a:cubicBezTo>
                  <a:cubicBezTo>
                    <a:pt x="125" y="581"/>
                    <a:pt x="56" y="673"/>
                    <a:pt x="25" y="785"/>
                  </a:cubicBezTo>
                  <a:cubicBezTo>
                    <a:pt x="-6" y="897"/>
                    <a:pt x="1" y="1029"/>
                    <a:pt x="1" y="1200"/>
                  </a:cubicBezTo>
                  <a:cubicBezTo>
                    <a:pt x="1" y="1793"/>
                    <a:pt x="1" y="2386"/>
                    <a:pt x="1" y="2979"/>
                  </a:cubicBezTo>
                  <a:cubicBezTo>
                    <a:pt x="1" y="8782"/>
                    <a:pt x="1" y="14586"/>
                    <a:pt x="1" y="20389"/>
                  </a:cubicBezTo>
                  <a:cubicBezTo>
                    <a:pt x="1" y="20563"/>
                    <a:pt x="-6" y="20695"/>
                    <a:pt x="25" y="20806"/>
                  </a:cubicBezTo>
                  <a:cubicBezTo>
                    <a:pt x="56" y="20918"/>
                    <a:pt x="125" y="21008"/>
                    <a:pt x="278" y="21101"/>
                  </a:cubicBezTo>
                  <a:cubicBezTo>
                    <a:pt x="468" y="21201"/>
                    <a:pt x="769" y="21292"/>
                    <a:pt x="1162" y="21367"/>
                  </a:cubicBezTo>
                  <a:cubicBezTo>
                    <a:pt x="1554" y="21442"/>
                    <a:pt x="2027" y="21500"/>
                    <a:pt x="2548" y="21536"/>
                  </a:cubicBezTo>
                  <a:cubicBezTo>
                    <a:pt x="3030" y="21566"/>
                    <a:pt x="3497" y="21581"/>
                    <a:pt x="4067" y="21590"/>
                  </a:cubicBezTo>
                  <a:cubicBezTo>
                    <a:pt x="4636" y="21599"/>
                    <a:pt x="5309" y="21600"/>
                    <a:pt x="6202" y="21600"/>
                  </a:cubicBezTo>
                  <a:lnTo>
                    <a:pt x="21594" y="21600"/>
                  </a:lnTo>
                  <a:lnTo>
                    <a:pt x="21594" y="0"/>
                  </a:lnTo>
                  <a:lnTo>
                    <a:pt x="6202" y="0"/>
                  </a:lnTo>
                  <a:close/>
                </a:path>
              </a:pathLst>
            </a:custGeom>
            <a:solidFill>
              <a:srgbClr val="919191"/>
            </a:solidFill>
            <a:ln w="12700" cap="flat">
              <a:noFill/>
              <a:miter lim="400000"/>
            </a:ln>
            <a:effectLst/>
          </p:spPr>
          <p:txBody>
            <a:bodyPr wrap="square" lIns="45719" tIns="45719" rIns="45719" bIns="45719" numCol="1" anchor="ctr">
              <a:noAutofit/>
            </a:bodyPr>
            <a:lstStyle/>
            <a:p>
              <a:endParaRPr/>
            </a:p>
          </p:txBody>
        </p:sp>
        <p:sp>
          <p:nvSpPr>
            <p:cNvPr id="314" name="Фигура"/>
            <p:cNvSpPr/>
            <p:nvPr/>
          </p:nvSpPr>
          <p:spPr>
            <a:xfrm>
              <a:off x="17953" y="-1"/>
              <a:ext cx="2061070" cy="4434125"/>
            </a:xfrm>
            <a:custGeom>
              <a:avLst/>
              <a:gdLst/>
              <a:ahLst/>
              <a:cxnLst>
                <a:cxn ang="0">
                  <a:pos x="wd2" y="hd2"/>
                </a:cxn>
                <a:cxn ang="5400000">
                  <a:pos x="wd2" y="hd2"/>
                </a:cxn>
                <a:cxn ang="10800000">
                  <a:pos x="wd2" y="hd2"/>
                </a:cxn>
                <a:cxn ang="16200000">
                  <a:pos x="wd2" y="hd2"/>
                </a:cxn>
              </a:cxnLst>
              <a:rect l="0" t="0" r="r" b="b"/>
              <a:pathLst>
                <a:path w="21600" h="21600" extrusionOk="0">
                  <a:moveTo>
                    <a:pt x="3697" y="0"/>
                  </a:moveTo>
                  <a:cubicBezTo>
                    <a:pt x="6065" y="0"/>
                    <a:pt x="8432" y="0"/>
                    <a:pt x="10800" y="0"/>
                  </a:cubicBezTo>
                  <a:cubicBezTo>
                    <a:pt x="13168" y="0"/>
                    <a:pt x="15535" y="0"/>
                    <a:pt x="17903" y="0"/>
                  </a:cubicBezTo>
                  <a:cubicBezTo>
                    <a:pt x="18433" y="0"/>
                    <a:pt x="18833" y="0"/>
                    <a:pt x="19171" y="11"/>
                  </a:cubicBezTo>
                  <a:cubicBezTo>
                    <a:pt x="19510" y="21"/>
                    <a:pt x="19787" y="42"/>
                    <a:pt x="20073" y="84"/>
                  </a:cubicBezTo>
                  <a:cubicBezTo>
                    <a:pt x="20386" y="137"/>
                    <a:pt x="20665" y="221"/>
                    <a:pt x="20895" y="328"/>
                  </a:cubicBezTo>
                  <a:cubicBezTo>
                    <a:pt x="21125" y="435"/>
                    <a:pt x="21305" y="564"/>
                    <a:pt x="21419" y="710"/>
                  </a:cubicBezTo>
                  <a:cubicBezTo>
                    <a:pt x="21509" y="843"/>
                    <a:pt x="21555" y="972"/>
                    <a:pt x="21577" y="1130"/>
                  </a:cubicBezTo>
                  <a:cubicBezTo>
                    <a:pt x="21600" y="1288"/>
                    <a:pt x="21600" y="1476"/>
                    <a:pt x="21600" y="1726"/>
                  </a:cubicBezTo>
                  <a:lnTo>
                    <a:pt x="21600" y="19882"/>
                  </a:lnTo>
                  <a:cubicBezTo>
                    <a:pt x="21600" y="20128"/>
                    <a:pt x="21600" y="20314"/>
                    <a:pt x="21577" y="20471"/>
                  </a:cubicBezTo>
                  <a:cubicBezTo>
                    <a:pt x="21555" y="20628"/>
                    <a:pt x="21509" y="20757"/>
                    <a:pt x="21419" y="20890"/>
                  </a:cubicBezTo>
                  <a:cubicBezTo>
                    <a:pt x="21305" y="21036"/>
                    <a:pt x="21125" y="21165"/>
                    <a:pt x="20895" y="21272"/>
                  </a:cubicBezTo>
                  <a:cubicBezTo>
                    <a:pt x="20665" y="21379"/>
                    <a:pt x="20386" y="21463"/>
                    <a:pt x="20073" y="21516"/>
                  </a:cubicBezTo>
                  <a:cubicBezTo>
                    <a:pt x="19787" y="21558"/>
                    <a:pt x="19510" y="21579"/>
                    <a:pt x="19169" y="21589"/>
                  </a:cubicBezTo>
                  <a:cubicBezTo>
                    <a:pt x="18828" y="21600"/>
                    <a:pt x="18425" y="21600"/>
                    <a:pt x="17887" y="21600"/>
                  </a:cubicBezTo>
                  <a:lnTo>
                    <a:pt x="3697" y="21600"/>
                  </a:lnTo>
                  <a:cubicBezTo>
                    <a:pt x="3167" y="21600"/>
                    <a:pt x="2767" y="21600"/>
                    <a:pt x="2429" y="21589"/>
                  </a:cubicBezTo>
                  <a:cubicBezTo>
                    <a:pt x="2090" y="21579"/>
                    <a:pt x="1813" y="21558"/>
                    <a:pt x="1527" y="21516"/>
                  </a:cubicBezTo>
                  <a:cubicBezTo>
                    <a:pt x="1214" y="21463"/>
                    <a:pt x="935" y="21379"/>
                    <a:pt x="705" y="21272"/>
                  </a:cubicBezTo>
                  <a:cubicBezTo>
                    <a:pt x="475" y="21165"/>
                    <a:pt x="295" y="21036"/>
                    <a:pt x="181" y="20890"/>
                  </a:cubicBezTo>
                  <a:cubicBezTo>
                    <a:pt x="91" y="20757"/>
                    <a:pt x="45" y="20628"/>
                    <a:pt x="23" y="20470"/>
                  </a:cubicBezTo>
                  <a:cubicBezTo>
                    <a:pt x="0" y="20312"/>
                    <a:pt x="0" y="20124"/>
                    <a:pt x="0" y="19874"/>
                  </a:cubicBezTo>
                  <a:lnTo>
                    <a:pt x="0" y="1718"/>
                  </a:lnTo>
                  <a:cubicBezTo>
                    <a:pt x="0" y="1472"/>
                    <a:pt x="0" y="1286"/>
                    <a:pt x="23" y="1129"/>
                  </a:cubicBezTo>
                  <a:cubicBezTo>
                    <a:pt x="45" y="972"/>
                    <a:pt x="91" y="843"/>
                    <a:pt x="181" y="710"/>
                  </a:cubicBezTo>
                  <a:cubicBezTo>
                    <a:pt x="295" y="564"/>
                    <a:pt x="475" y="435"/>
                    <a:pt x="705" y="328"/>
                  </a:cubicBezTo>
                  <a:cubicBezTo>
                    <a:pt x="935" y="221"/>
                    <a:pt x="1214" y="137"/>
                    <a:pt x="1527" y="84"/>
                  </a:cubicBezTo>
                  <a:cubicBezTo>
                    <a:pt x="1813" y="42"/>
                    <a:pt x="2090" y="21"/>
                    <a:pt x="2431" y="11"/>
                  </a:cubicBezTo>
                  <a:cubicBezTo>
                    <a:pt x="2772" y="0"/>
                    <a:pt x="3175" y="0"/>
                    <a:pt x="3713" y="0"/>
                  </a:cubicBezTo>
                  <a:lnTo>
                    <a:pt x="3697" y="0"/>
                  </a:lnTo>
                  <a:close/>
                </a:path>
              </a:pathLst>
            </a:custGeom>
            <a:solidFill>
              <a:srgbClr val="414041"/>
            </a:solidFill>
            <a:ln w="12700" cap="flat">
              <a:noFill/>
              <a:miter lim="400000"/>
            </a:ln>
            <a:effectLst/>
          </p:spPr>
          <p:txBody>
            <a:bodyPr wrap="square" lIns="45719" tIns="45719" rIns="45719" bIns="45719" numCol="1" anchor="ctr">
              <a:noAutofit/>
            </a:bodyPr>
            <a:lstStyle/>
            <a:p>
              <a:endParaRPr/>
            </a:p>
          </p:txBody>
        </p:sp>
        <p:sp>
          <p:nvSpPr>
            <p:cNvPr id="315" name="Фигура"/>
            <p:cNvSpPr/>
            <p:nvPr/>
          </p:nvSpPr>
          <p:spPr>
            <a:xfrm>
              <a:off x="37961" y="24482"/>
              <a:ext cx="2021054" cy="4385160"/>
            </a:xfrm>
            <a:custGeom>
              <a:avLst/>
              <a:gdLst/>
              <a:ahLst/>
              <a:cxnLst>
                <a:cxn ang="0">
                  <a:pos x="wd2" y="hd2"/>
                </a:cxn>
                <a:cxn ang="5400000">
                  <a:pos x="wd2" y="hd2"/>
                </a:cxn>
                <a:cxn ang="10800000">
                  <a:pos x="wd2" y="hd2"/>
                </a:cxn>
                <a:cxn ang="16200000">
                  <a:pos x="wd2" y="hd2"/>
                </a:cxn>
              </a:cxnLst>
              <a:rect l="0" t="0" r="r" b="b"/>
              <a:pathLst>
                <a:path w="21600" h="21600" extrusionOk="0">
                  <a:moveTo>
                    <a:pt x="3703" y="0"/>
                  </a:moveTo>
                  <a:cubicBezTo>
                    <a:pt x="6069" y="0"/>
                    <a:pt x="8434" y="0"/>
                    <a:pt x="10800" y="0"/>
                  </a:cubicBezTo>
                  <a:cubicBezTo>
                    <a:pt x="13166" y="0"/>
                    <a:pt x="15531" y="0"/>
                    <a:pt x="17897" y="0"/>
                  </a:cubicBezTo>
                  <a:cubicBezTo>
                    <a:pt x="18428" y="0"/>
                    <a:pt x="18828" y="0"/>
                    <a:pt x="19167" y="10"/>
                  </a:cubicBezTo>
                  <a:cubicBezTo>
                    <a:pt x="19506" y="21"/>
                    <a:pt x="19784" y="42"/>
                    <a:pt x="20070" y="84"/>
                  </a:cubicBezTo>
                  <a:cubicBezTo>
                    <a:pt x="20383" y="136"/>
                    <a:pt x="20664" y="219"/>
                    <a:pt x="20894" y="325"/>
                  </a:cubicBezTo>
                  <a:cubicBezTo>
                    <a:pt x="21124" y="432"/>
                    <a:pt x="21304" y="561"/>
                    <a:pt x="21419" y="705"/>
                  </a:cubicBezTo>
                  <a:cubicBezTo>
                    <a:pt x="21509" y="837"/>
                    <a:pt x="21555" y="965"/>
                    <a:pt x="21577" y="1122"/>
                  </a:cubicBezTo>
                  <a:cubicBezTo>
                    <a:pt x="21600" y="1280"/>
                    <a:pt x="21600" y="1466"/>
                    <a:pt x="21600" y="1714"/>
                  </a:cubicBezTo>
                  <a:lnTo>
                    <a:pt x="21600" y="19893"/>
                  </a:lnTo>
                  <a:cubicBezTo>
                    <a:pt x="21600" y="20138"/>
                    <a:pt x="21600" y="20322"/>
                    <a:pt x="21577" y="20479"/>
                  </a:cubicBezTo>
                  <a:cubicBezTo>
                    <a:pt x="21555" y="20635"/>
                    <a:pt x="21509" y="20763"/>
                    <a:pt x="21419" y="20895"/>
                  </a:cubicBezTo>
                  <a:cubicBezTo>
                    <a:pt x="21304" y="21039"/>
                    <a:pt x="21124" y="21168"/>
                    <a:pt x="20894" y="21275"/>
                  </a:cubicBezTo>
                  <a:cubicBezTo>
                    <a:pt x="20664" y="21381"/>
                    <a:pt x="20383" y="21464"/>
                    <a:pt x="20070" y="21516"/>
                  </a:cubicBezTo>
                  <a:cubicBezTo>
                    <a:pt x="19784" y="21558"/>
                    <a:pt x="19506" y="21579"/>
                    <a:pt x="19165" y="21590"/>
                  </a:cubicBezTo>
                  <a:cubicBezTo>
                    <a:pt x="18824" y="21600"/>
                    <a:pt x="18419" y="21600"/>
                    <a:pt x="17880" y="21600"/>
                  </a:cubicBezTo>
                  <a:lnTo>
                    <a:pt x="3703" y="21600"/>
                  </a:lnTo>
                  <a:cubicBezTo>
                    <a:pt x="3172" y="21600"/>
                    <a:pt x="2772" y="21600"/>
                    <a:pt x="2433" y="21590"/>
                  </a:cubicBezTo>
                  <a:cubicBezTo>
                    <a:pt x="2094" y="21579"/>
                    <a:pt x="1816" y="21558"/>
                    <a:pt x="1530" y="21516"/>
                  </a:cubicBezTo>
                  <a:cubicBezTo>
                    <a:pt x="1217" y="21464"/>
                    <a:pt x="936" y="21381"/>
                    <a:pt x="706" y="21275"/>
                  </a:cubicBezTo>
                  <a:cubicBezTo>
                    <a:pt x="476" y="21168"/>
                    <a:pt x="296" y="21039"/>
                    <a:pt x="181" y="20895"/>
                  </a:cubicBezTo>
                  <a:cubicBezTo>
                    <a:pt x="91" y="20763"/>
                    <a:pt x="45" y="20635"/>
                    <a:pt x="23" y="20478"/>
                  </a:cubicBezTo>
                  <a:cubicBezTo>
                    <a:pt x="0" y="20320"/>
                    <a:pt x="0" y="20134"/>
                    <a:pt x="0" y="19886"/>
                  </a:cubicBezTo>
                  <a:lnTo>
                    <a:pt x="0" y="1707"/>
                  </a:lnTo>
                  <a:cubicBezTo>
                    <a:pt x="0" y="1462"/>
                    <a:pt x="0" y="1278"/>
                    <a:pt x="23" y="1121"/>
                  </a:cubicBezTo>
                  <a:cubicBezTo>
                    <a:pt x="45" y="965"/>
                    <a:pt x="91" y="837"/>
                    <a:pt x="181" y="705"/>
                  </a:cubicBezTo>
                  <a:cubicBezTo>
                    <a:pt x="296" y="561"/>
                    <a:pt x="476" y="432"/>
                    <a:pt x="706" y="325"/>
                  </a:cubicBezTo>
                  <a:cubicBezTo>
                    <a:pt x="936" y="219"/>
                    <a:pt x="1217" y="136"/>
                    <a:pt x="1530" y="84"/>
                  </a:cubicBezTo>
                  <a:cubicBezTo>
                    <a:pt x="1816" y="42"/>
                    <a:pt x="2094" y="21"/>
                    <a:pt x="2435" y="10"/>
                  </a:cubicBezTo>
                  <a:cubicBezTo>
                    <a:pt x="2776" y="0"/>
                    <a:pt x="3181" y="0"/>
                    <a:pt x="3720" y="0"/>
                  </a:cubicBezTo>
                  <a:lnTo>
                    <a:pt x="3703" y="0"/>
                  </a:lnTo>
                  <a:close/>
                </a:path>
              </a:pathLst>
            </a:custGeom>
            <a:solidFill>
              <a:srgbClr val="131313"/>
            </a:solidFill>
            <a:ln w="12700" cap="flat">
              <a:noFill/>
              <a:miter lim="400000"/>
            </a:ln>
            <a:effectLst/>
          </p:spPr>
          <p:txBody>
            <a:bodyPr wrap="square" lIns="45719" tIns="45719" rIns="45719" bIns="45719" numCol="1" anchor="ctr">
              <a:noAutofit/>
            </a:bodyPr>
            <a:lstStyle/>
            <a:p>
              <a:endParaRPr/>
            </a:p>
          </p:txBody>
        </p:sp>
        <p:sp>
          <p:nvSpPr>
            <p:cNvPr id="317" name="Кружок"/>
            <p:cNvSpPr/>
            <p:nvPr/>
          </p:nvSpPr>
          <p:spPr>
            <a:xfrm>
              <a:off x="1601117" y="90884"/>
              <a:ext cx="67001" cy="67001"/>
            </a:xfrm>
            <a:prstGeom prst="ellipse">
              <a:avLst/>
            </a:prstGeom>
            <a:solidFill>
              <a:srgbClr val="252425"/>
            </a:solidFill>
            <a:ln w="12700" cap="flat">
              <a:noFill/>
              <a:miter lim="400000"/>
            </a:ln>
            <a:effectLst/>
          </p:spPr>
          <p:txBody>
            <a:bodyPr wrap="square" lIns="45719" tIns="45719" rIns="45719" bIns="45719" numCol="1" anchor="ctr">
              <a:noAutofit/>
            </a:bodyPr>
            <a:lstStyle/>
            <a:p>
              <a:endParaRPr/>
            </a:p>
          </p:txBody>
        </p:sp>
        <p:sp>
          <p:nvSpPr>
            <p:cNvPr id="318" name="Кружок"/>
            <p:cNvSpPr/>
            <p:nvPr/>
          </p:nvSpPr>
          <p:spPr>
            <a:xfrm>
              <a:off x="1387373" y="83447"/>
              <a:ext cx="81875" cy="81875"/>
            </a:xfrm>
            <a:prstGeom prst="ellipse">
              <a:avLst/>
            </a:prstGeom>
            <a:solidFill>
              <a:srgbClr val="414041"/>
            </a:solidFill>
            <a:ln w="12700" cap="flat">
              <a:noFill/>
              <a:miter lim="400000"/>
            </a:ln>
            <a:effectLst/>
          </p:spPr>
          <p:txBody>
            <a:bodyPr wrap="square" lIns="45719" tIns="45719" rIns="45719" bIns="45719" numCol="1" anchor="ctr">
              <a:noAutofit/>
            </a:bodyPr>
            <a:lstStyle/>
            <a:p>
              <a:endParaRPr/>
            </a:p>
          </p:txBody>
        </p:sp>
        <p:sp>
          <p:nvSpPr>
            <p:cNvPr id="319" name="Кружок"/>
            <p:cNvSpPr/>
            <p:nvPr/>
          </p:nvSpPr>
          <p:spPr>
            <a:xfrm>
              <a:off x="421643" y="83447"/>
              <a:ext cx="81875" cy="81875"/>
            </a:xfrm>
            <a:prstGeom prst="ellipse">
              <a:avLst/>
            </a:prstGeom>
            <a:solidFill>
              <a:srgbClr val="252425"/>
            </a:solidFill>
            <a:ln w="12700" cap="flat">
              <a:noFill/>
              <a:miter lim="400000"/>
            </a:ln>
            <a:effectLst/>
          </p:spPr>
          <p:txBody>
            <a:bodyPr wrap="square" lIns="45719" tIns="45719" rIns="45719" bIns="45719" numCol="1" anchor="ctr">
              <a:noAutofit/>
            </a:bodyPr>
            <a:lstStyle/>
            <a:p>
              <a:endParaRPr/>
            </a:p>
          </p:txBody>
        </p:sp>
        <p:sp>
          <p:nvSpPr>
            <p:cNvPr id="320" name="Кружок"/>
            <p:cNvSpPr/>
            <p:nvPr/>
          </p:nvSpPr>
          <p:spPr>
            <a:xfrm>
              <a:off x="576696" y="90884"/>
              <a:ext cx="67001" cy="67001"/>
            </a:xfrm>
            <a:prstGeom prst="ellipse">
              <a:avLst/>
            </a:prstGeom>
            <a:solidFill>
              <a:srgbClr val="252425"/>
            </a:solidFill>
            <a:ln w="12700" cap="flat">
              <a:noFill/>
              <a:miter lim="400000"/>
            </a:ln>
            <a:effectLst/>
          </p:spPr>
          <p:txBody>
            <a:bodyPr wrap="square" lIns="45719" tIns="45719" rIns="45719" bIns="45719" numCol="1" anchor="ctr">
              <a:noAutofit/>
            </a:bodyPr>
            <a:lstStyle/>
            <a:p>
              <a:endParaRPr/>
            </a:p>
          </p:txBody>
        </p:sp>
        <p:sp>
          <p:nvSpPr>
            <p:cNvPr id="321" name="Кружок"/>
            <p:cNvSpPr/>
            <p:nvPr/>
          </p:nvSpPr>
          <p:spPr>
            <a:xfrm>
              <a:off x="316213" y="100964"/>
              <a:ext cx="46841" cy="46841"/>
            </a:xfrm>
            <a:prstGeom prst="ellipse">
              <a:avLst/>
            </a:prstGeom>
            <a:solidFill>
              <a:srgbClr val="252425"/>
            </a:solidFill>
            <a:ln w="12700" cap="flat">
              <a:noFill/>
              <a:miter lim="400000"/>
            </a:ln>
            <a:effectLst/>
          </p:spPr>
          <p:txBody>
            <a:bodyPr wrap="square" lIns="45719" tIns="45719" rIns="45719" bIns="45719" numCol="1" anchor="ctr">
              <a:noAutofit/>
            </a:bodyPr>
            <a:lstStyle/>
            <a:p>
              <a:endParaRPr/>
            </a:p>
          </p:txBody>
        </p:sp>
        <p:sp>
          <p:nvSpPr>
            <p:cNvPr id="322" name="Кружок"/>
            <p:cNvSpPr/>
            <p:nvPr/>
          </p:nvSpPr>
          <p:spPr>
            <a:xfrm>
              <a:off x="700371" y="100964"/>
              <a:ext cx="46839" cy="46841"/>
            </a:xfrm>
            <a:prstGeom prst="ellipse">
              <a:avLst/>
            </a:prstGeom>
            <a:solidFill>
              <a:srgbClr val="252425"/>
            </a:solidFill>
            <a:ln w="12700" cap="flat">
              <a:noFill/>
              <a:miter lim="400000"/>
            </a:ln>
            <a:effectLst/>
          </p:spPr>
          <p:txBody>
            <a:bodyPr wrap="square" lIns="45719" tIns="45719" rIns="45719" bIns="45719" numCol="1" anchor="ctr">
              <a:noAutofit/>
            </a:bodyPr>
            <a:lstStyle/>
            <a:p>
              <a:endParaRPr/>
            </a:p>
          </p:txBody>
        </p:sp>
        <p:sp>
          <p:nvSpPr>
            <p:cNvPr id="323" name="Фигура"/>
            <p:cNvSpPr/>
            <p:nvPr/>
          </p:nvSpPr>
          <p:spPr>
            <a:xfrm>
              <a:off x="906143" y="102357"/>
              <a:ext cx="288008" cy="26270"/>
            </a:xfrm>
            <a:custGeom>
              <a:avLst/>
              <a:gdLst/>
              <a:ahLst/>
              <a:cxnLst>
                <a:cxn ang="0">
                  <a:pos x="wd2" y="hd2"/>
                </a:cxn>
                <a:cxn ang="5400000">
                  <a:pos x="wd2" y="hd2"/>
                </a:cxn>
                <a:cxn ang="10800000">
                  <a:pos x="wd2" y="hd2"/>
                </a:cxn>
                <a:cxn ang="16200000">
                  <a:pos x="wd2" y="hd2"/>
                </a:cxn>
              </a:cxnLst>
              <a:rect l="0" t="0" r="r" b="b"/>
              <a:pathLst>
                <a:path w="21600" h="21600" extrusionOk="0">
                  <a:moveTo>
                    <a:pt x="985" y="0"/>
                  </a:moveTo>
                  <a:lnTo>
                    <a:pt x="20615" y="0"/>
                  </a:lnTo>
                  <a:cubicBezTo>
                    <a:pt x="21159" y="0"/>
                    <a:pt x="21600" y="4835"/>
                    <a:pt x="21600" y="10800"/>
                  </a:cubicBezTo>
                  <a:cubicBezTo>
                    <a:pt x="21600" y="13782"/>
                    <a:pt x="21490" y="16482"/>
                    <a:pt x="21311" y="18437"/>
                  </a:cubicBezTo>
                  <a:cubicBezTo>
                    <a:pt x="21133" y="20391"/>
                    <a:pt x="20887" y="21600"/>
                    <a:pt x="20615" y="21600"/>
                  </a:cubicBezTo>
                  <a:cubicBezTo>
                    <a:pt x="17343" y="21600"/>
                    <a:pt x="14072" y="21600"/>
                    <a:pt x="10800" y="21600"/>
                  </a:cubicBezTo>
                  <a:cubicBezTo>
                    <a:pt x="7528" y="21600"/>
                    <a:pt x="4257" y="21600"/>
                    <a:pt x="985" y="21600"/>
                  </a:cubicBezTo>
                  <a:cubicBezTo>
                    <a:pt x="441" y="21600"/>
                    <a:pt x="0" y="16765"/>
                    <a:pt x="0" y="10800"/>
                  </a:cubicBezTo>
                  <a:cubicBezTo>
                    <a:pt x="0" y="4835"/>
                    <a:pt x="441" y="0"/>
                    <a:pt x="985" y="0"/>
                  </a:cubicBezTo>
                  <a:close/>
                </a:path>
              </a:pathLst>
            </a:custGeom>
            <a:solidFill>
              <a:srgbClr val="414041"/>
            </a:solidFill>
            <a:ln w="12700" cap="flat">
              <a:noFill/>
              <a:miter lim="400000"/>
            </a:ln>
            <a:effectLst/>
          </p:spPr>
          <p:txBody>
            <a:bodyPr wrap="square" lIns="45719" tIns="45719" rIns="45719" bIns="45719" numCol="1" anchor="ctr">
              <a:noAutofit/>
            </a:bodyPr>
            <a:lstStyle/>
            <a:p>
              <a:endParaRPr/>
            </a:p>
          </p:txBody>
        </p:sp>
      </p:grpSp>
      <p:grpSp>
        <p:nvGrpSpPr>
          <p:cNvPr id="328" name="Group"/>
          <p:cNvGrpSpPr/>
          <p:nvPr/>
        </p:nvGrpSpPr>
        <p:grpSpPr>
          <a:xfrm>
            <a:off x="5730131" y="764026"/>
            <a:ext cx="5544604" cy="6093974"/>
            <a:chOff x="4162682" y="22347"/>
            <a:chExt cx="5544602" cy="6093968"/>
          </a:xfrm>
        </p:grpSpPr>
        <p:sp>
          <p:nvSpPr>
            <p:cNvPr id="325" name="Mobile project"/>
            <p:cNvSpPr txBox="1"/>
            <p:nvPr/>
          </p:nvSpPr>
          <p:spPr>
            <a:xfrm>
              <a:off x="4162682" y="22347"/>
              <a:ext cx="5544602" cy="60939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5600">
                  <a:solidFill>
                    <a:srgbClr val="1D222C"/>
                  </a:solidFill>
                  <a:latin typeface="Playfair Display Regular Bold"/>
                  <a:ea typeface="Playfair Display Regular Bold"/>
                  <a:cs typeface="Playfair Display Regular Bold"/>
                  <a:sym typeface="Playfair Display Regular Bold"/>
                </a:defRPr>
              </a:lvl1pPr>
            </a:lstStyle>
            <a:p>
              <a:r>
                <a:rPr lang="en-US" sz="5400" b="1" dirty="0">
                  <a:latin typeface="Segoe UI Black" pitchFamily="34" charset="0"/>
                  <a:ea typeface="Segoe UI Black" pitchFamily="34" charset="0"/>
                </a:rPr>
                <a:t>Psychologists and mediators provided services using Zoom</a:t>
              </a:r>
              <a:endParaRPr lang="en-US" sz="5400" dirty="0">
                <a:latin typeface="Segoe UI Black" pitchFamily="34" charset="0"/>
                <a:ea typeface="Segoe UI Black" pitchFamily="34" charset="0"/>
              </a:endParaRPr>
            </a:p>
            <a:p>
              <a:br>
                <a:rPr lang="en-US" sz="5400" dirty="0"/>
              </a:br>
              <a:endParaRPr sz="5400" b="1" dirty="0">
                <a:solidFill>
                  <a:schemeClr val="tx1"/>
                </a:solidFill>
                <a:latin typeface="Segoe UI Black" pitchFamily="34" charset="0"/>
                <a:ea typeface="Segoe UI Black" pitchFamily="34" charset="0"/>
              </a:endParaRPr>
            </a:p>
          </p:txBody>
        </p:sp>
        <p:sp>
          <p:nvSpPr>
            <p:cNvPr id="327" name="Line"/>
            <p:cNvSpPr/>
            <p:nvPr/>
          </p:nvSpPr>
          <p:spPr>
            <a:xfrm>
              <a:off x="4162682" y="5135241"/>
              <a:ext cx="1016001" cy="0"/>
            </a:xfrm>
            <a:prstGeom prst="line">
              <a:avLst/>
            </a:prstGeom>
            <a:noFill/>
            <a:ln w="50800" cap="flat">
              <a:solidFill>
                <a:schemeClr val="accent3"/>
              </a:solidFill>
              <a:prstDash val="solid"/>
              <a:miter lim="800000"/>
            </a:ln>
            <a:effectLst/>
          </p:spPr>
          <p:txBody>
            <a:bodyPr wrap="square" lIns="45719" tIns="45719" rIns="45719" bIns="45719" numCol="1" anchor="t">
              <a:noAutofit/>
            </a:bodyPr>
            <a:lstStyle/>
            <a:p>
              <a:endParaRPr/>
            </a:p>
          </p:txBody>
        </p:sp>
      </p:grpSp>
      <p:pic>
        <p:nvPicPr>
          <p:cNvPr id="25" name="Рисунок 24" descr="man-with-headset-video-call.jpg"/>
          <p:cNvPicPr>
            <a:picLocks noGrp="1" noChangeAspect="1"/>
          </p:cNvPicPr>
          <p:nvPr>
            <p:ph type="pic" sz="quarter" idx="10"/>
          </p:nvPr>
        </p:nvPicPr>
        <p:blipFill>
          <a:blip r:embed="rId2" cstate="print"/>
          <a:srcRect l="24553" r="24553"/>
          <a:stretch>
            <a:fillRect/>
          </a:stretch>
        </p:blipFill>
        <p:spPr>
          <a:xfrm>
            <a:off x="1806575" y="1438275"/>
            <a:ext cx="2790825" cy="3657600"/>
          </a:xfrm>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the-text-inscription-http-is-written-on-a-semitran-XZQMHLA.jpg"/>
          <p:cNvPicPr>
            <a:picLocks noGrp="1" noChangeAspect="1"/>
          </p:cNvPicPr>
          <p:nvPr>
            <p:ph type="pic" sz="quarter" idx="10"/>
          </p:nvPr>
        </p:nvPicPr>
        <p:blipFill>
          <a:blip r:embed="rId2" cstate="print"/>
          <a:srcRect t="8626" b="8626"/>
          <a:stretch>
            <a:fillRect/>
          </a:stretch>
        </p:blipFill>
        <p:spPr>
          <a:xfrm>
            <a:off x="601663" y="635000"/>
            <a:ext cx="4970462" cy="2724150"/>
          </a:xfrm>
          <a:prstGeom prst="roundRect">
            <a:avLst>
              <a:gd name="adj" fmla="val 4420"/>
            </a:avLst>
          </a:prstGeom>
          <a:solidFill>
            <a:schemeClr val="tx2"/>
          </a:solidFill>
        </p:spPr>
      </p:pic>
      <p:pic>
        <p:nvPicPr>
          <p:cNvPr id="10" name="Рисунок 9" descr="Без імені.jpg"/>
          <p:cNvPicPr>
            <a:picLocks noGrp="1" noChangeAspect="1"/>
          </p:cNvPicPr>
          <p:nvPr>
            <p:ph type="pic" sz="quarter" idx="14"/>
          </p:nvPr>
        </p:nvPicPr>
        <p:blipFill>
          <a:blip r:embed="rId3"/>
          <a:srcRect t="2904" b="2904"/>
          <a:stretch>
            <a:fillRect/>
          </a:stretch>
        </p:blipFill>
        <p:spPr>
          <a:xfrm>
            <a:off x="601663" y="3495675"/>
            <a:ext cx="4970462" cy="2720975"/>
          </a:xfrm>
          <a:prstGeom prst="roundRect">
            <a:avLst>
              <a:gd name="adj" fmla="val 4407"/>
            </a:avLst>
          </a:prstGeom>
          <a:solidFill>
            <a:schemeClr val="tx2"/>
          </a:solidFill>
        </p:spPr>
      </p:pic>
      <p:sp>
        <p:nvSpPr>
          <p:cNvPr id="468" name="This is photo slide"/>
          <p:cNvSpPr txBox="1"/>
          <p:nvPr/>
        </p:nvSpPr>
        <p:spPr>
          <a:xfrm>
            <a:off x="6443905" y="635520"/>
            <a:ext cx="5086311" cy="5693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5600">
                <a:solidFill>
                  <a:srgbClr val="1E222B"/>
                </a:solidFill>
                <a:latin typeface="Playfair Display Regular Bold"/>
                <a:ea typeface="Playfair Display Regular Bold"/>
                <a:cs typeface="Playfair Display Regular Bold"/>
                <a:sym typeface="Playfair Display Regular Bold"/>
              </a:defRPr>
            </a:lvl1pPr>
          </a:lstStyle>
          <a:p>
            <a:r>
              <a:rPr lang="en-US" sz="4400" b="1" dirty="0">
                <a:latin typeface="Segoe UI Black" pitchFamily="34" charset="0"/>
                <a:ea typeface="Segoe UI Black" pitchFamily="34" charset="0"/>
              </a:rPr>
              <a:t>The Community Justice Center has its own website, </a:t>
            </a:r>
            <a:r>
              <a:rPr lang="en-US" sz="4400" b="1" dirty="0" err="1">
                <a:latin typeface="Segoe UI Black" pitchFamily="34" charset="0"/>
                <a:ea typeface="Segoe UI Black" pitchFamily="34" charset="0"/>
              </a:rPr>
              <a:t>Facebook</a:t>
            </a:r>
            <a:r>
              <a:rPr lang="en-US" sz="4400" b="1" dirty="0">
                <a:latin typeface="Segoe UI Black" pitchFamily="34" charset="0"/>
                <a:ea typeface="Segoe UI Black" pitchFamily="34" charset="0"/>
              </a:rPr>
              <a:t> page, and </a:t>
            </a:r>
            <a:r>
              <a:rPr lang="en-US" sz="4400" b="1" dirty="0" err="1">
                <a:latin typeface="Segoe UI Black" pitchFamily="34" charset="0"/>
                <a:ea typeface="Segoe UI Black" pitchFamily="34" charset="0"/>
              </a:rPr>
              <a:t>Instagram</a:t>
            </a:r>
            <a:r>
              <a:rPr lang="en-US" sz="4400" b="1" dirty="0">
                <a:latin typeface="Segoe UI Black" pitchFamily="34" charset="0"/>
                <a:ea typeface="Segoe UI Black" pitchFamily="34" charset="0"/>
              </a:rPr>
              <a:t> profile</a:t>
            </a:r>
            <a:endParaRPr lang="en-US" sz="4400" dirty="0">
              <a:latin typeface="Segoe UI Black" pitchFamily="34" charset="0"/>
              <a:ea typeface="Segoe UI Black" pitchFamily="34" charset="0"/>
            </a:endParaRPr>
          </a:p>
          <a:p>
            <a:br>
              <a:rPr lang="en-US" sz="4400" dirty="0"/>
            </a:br>
            <a:endParaRPr lang="uk-UA" sz="4400" dirty="0">
              <a:latin typeface="Segoe UI Black" panose="020B0A02040204020203" pitchFamily="34" charset="0"/>
              <a:ea typeface="Segoe UI Black" panose="020B0A02040204020203" pitchFamily="34" charset="0"/>
            </a:endParaRPr>
          </a:p>
        </p:txBody>
      </p:sp>
      <p:sp>
        <p:nvSpPr>
          <p:cNvPr id="470" name="Line"/>
          <p:cNvSpPr/>
          <p:nvPr/>
        </p:nvSpPr>
        <p:spPr>
          <a:xfrm>
            <a:off x="6577255" y="5381625"/>
            <a:ext cx="1016001" cy="0"/>
          </a:xfrm>
          <a:prstGeom prst="line">
            <a:avLst/>
          </a:prstGeom>
          <a:ln w="50800">
            <a:solidFill>
              <a:schemeClr val="accent3"/>
            </a:solidFill>
            <a:miter/>
          </a:ln>
        </p:spPr>
        <p:txBody>
          <a:bodyPr lIns="45719" rIns="45719"/>
          <a:lstStyle/>
          <a:p>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gs>
            <a:gs pos="99000">
              <a:schemeClr val="accent1"/>
            </a:gs>
          </a:gsLst>
          <a:lin ang="20633096" scaled="0"/>
        </a:gradFill>
        <a:effectLst/>
      </p:bgPr>
    </p:bg>
    <p:spTree>
      <p:nvGrpSpPr>
        <p:cNvPr id="1" name=""/>
        <p:cNvGrpSpPr/>
        <p:nvPr/>
      </p:nvGrpSpPr>
      <p:grpSpPr>
        <a:xfrm>
          <a:off x="0" y="0"/>
          <a:ext cx="0" cy="0"/>
          <a:chOff x="0" y="0"/>
          <a:chExt cx="0" cy="0"/>
        </a:xfrm>
      </p:grpSpPr>
      <p:sp>
        <p:nvSpPr>
          <p:cNvPr id="372" name="This is photo slide"/>
          <p:cNvSpPr txBox="1"/>
          <p:nvPr/>
        </p:nvSpPr>
        <p:spPr>
          <a:xfrm>
            <a:off x="549352" y="819150"/>
            <a:ext cx="5086311" cy="44012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5600">
                <a:solidFill>
                  <a:srgbClr val="FFFFFF"/>
                </a:solidFill>
                <a:latin typeface="Playfair Display Regular Bold"/>
                <a:ea typeface="Playfair Display Regular Bold"/>
                <a:cs typeface="Playfair Display Regular Bold"/>
                <a:sym typeface="Playfair Display Regular Bold"/>
              </a:defRPr>
            </a:lvl1pPr>
          </a:lstStyle>
          <a:p>
            <a:pPr lvl="0"/>
            <a:r>
              <a:rPr lang="en-GB" sz="4000" dirty="0">
                <a:latin typeface="Segoe UI Black" panose="020B0A02040204020203" pitchFamily="34" charset="0"/>
                <a:ea typeface="Segoe UI Black" panose="020B0A02040204020203" pitchFamily="34" charset="0"/>
              </a:rPr>
              <a:t>Compared to 2015, trust and satisfaction with the work of the Kyiv District Court of Odesa increased by 40% </a:t>
            </a:r>
            <a:endParaRPr lang="uk-UA" sz="4000" dirty="0">
              <a:latin typeface="Segoe UI Black" panose="020B0A02040204020203" pitchFamily="34" charset="0"/>
              <a:ea typeface="Segoe UI Black" panose="020B0A02040204020203" pitchFamily="34" charset="0"/>
            </a:endParaRPr>
          </a:p>
        </p:txBody>
      </p:sp>
      <p:sp>
        <p:nvSpPr>
          <p:cNvPr id="375" name="Line"/>
          <p:cNvSpPr/>
          <p:nvPr/>
        </p:nvSpPr>
        <p:spPr>
          <a:xfrm>
            <a:off x="663652" y="5734050"/>
            <a:ext cx="1016001" cy="0"/>
          </a:xfrm>
          <a:prstGeom prst="line">
            <a:avLst/>
          </a:prstGeom>
          <a:ln w="50800">
            <a:solidFill>
              <a:schemeClr val="accent3"/>
            </a:solidFill>
            <a:miter/>
          </a:ln>
        </p:spPr>
        <p:txBody>
          <a:bodyPr lIns="45719" rIns="45719"/>
          <a:lstStyle/>
          <a:p>
            <a:endParaRPr/>
          </a:p>
        </p:txBody>
      </p:sp>
      <p:pic>
        <p:nvPicPr>
          <p:cNvPr id="7" name="Рисунок 6" descr="american-football-40-yard-line-HC3VR98.jpg"/>
          <p:cNvPicPr>
            <a:picLocks noGrp="1" noChangeAspect="1"/>
          </p:cNvPicPr>
          <p:nvPr>
            <p:ph type="pic" sz="quarter" idx="15"/>
          </p:nvPr>
        </p:nvPicPr>
        <p:blipFill>
          <a:blip r:embed="rId2" cstate="print"/>
          <a:srcRect l="6883" r="6283"/>
          <a:stretch>
            <a:fillRect/>
          </a:stretch>
        </p:blipFill>
        <p:spPr>
          <a:xfrm>
            <a:off x="5915025" y="0"/>
            <a:ext cx="6276975" cy="6858000"/>
          </a:xfrm>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gs>
            <a:gs pos="99000">
              <a:schemeClr val="accent1"/>
            </a:gs>
          </a:gsLst>
          <a:lin ang="20633096" scaled="0"/>
        </a:gradFill>
        <a:effectLst/>
      </p:bgPr>
    </p:bg>
    <p:spTree>
      <p:nvGrpSpPr>
        <p:cNvPr id="1" name=""/>
        <p:cNvGrpSpPr/>
        <p:nvPr/>
      </p:nvGrpSpPr>
      <p:grpSpPr>
        <a:xfrm>
          <a:off x="0" y="0"/>
          <a:ext cx="0" cy="0"/>
          <a:chOff x="0" y="0"/>
          <a:chExt cx="0" cy="0"/>
        </a:xfrm>
      </p:grpSpPr>
      <p:sp>
        <p:nvSpPr>
          <p:cNvPr id="372" name="This is photo slide"/>
          <p:cNvSpPr txBox="1"/>
          <p:nvPr/>
        </p:nvSpPr>
        <p:spPr>
          <a:xfrm>
            <a:off x="7289604" y="1028700"/>
            <a:ext cx="5086311" cy="3785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5600">
                <a:solidFill>
                  <a:srgbClr val="FFFFFF"/>
                </a:solidFill>
                <a:latin typeface="Playfair Display Regular Bold"/>
                <a:ea typeface="Playfair Display Regular Bold"/>
                <a:cs typeface="Playfair Display Regular Bold"/>
                <a:sym typeface="Playfair Display Regular Bold"/>
              </a:defRPr>
            </a:lvl1pPr>
          </a:lstStyle>
          <a:p>
            <a:pPr lvl="0"/>
            <a:r>
              <a:rPr lang="en-GB" sz="4000" dirty="0">
                <a:latin typeface="Segoe UI Black" panose="020B0A02040204020203" pitchFamily="34" charset="0"/>
                <a:ea typeface="Segoe UI Black" panose="020B0A02040204020203" pitchFamily="34" charset="0"/>
              </a:rPr>
              <a:t>Almost 94% of visitors are satisfied with the work of the Kyiv District Court of Odesa </a:t>
            </a:r>
            <a:endParaRPr lang="uk-UA" sz="4000" dirty="0">
              <a:latin typeface="Segoe UI Black" panose="020B0A02040204020203" pitchFamily="34" charset="0"/>
              <a:ea typeface="Segoe UI Black" panose="020B0A02040204020203" pitchFamily="34" charset="0"/>
            </a:endParaRPr>
          </a:p>
        </p:txBody>
      </p:sp>
      <p:sp>
        <p:nvSpPr>
          <p:cNvPr id="375" name="Line"/>
          <p:cNvSpPr/>
          <p:nvPr/>
        </p:nvSpPr>
        <p:spPr>
          <a:xfrm>
            <a:off x="7473519" y="5438775"/>
            <a:ext cx="1016001" cy="0"/>
          </a:xfrm>
          <a:prstGeom prst="line">
            <a:avLst/>
          </a:prstGeom>
          <a:ln w="50800">
            <a:solidFill>
              <a:schemeClr val="accent3"/>
            </a:solidFill>
            <a:miter/>
          </a:ln>
        </p:spPr>
        <p:txBody>
          <a:bodyPr lIns="45719" rIns="45719"/>
          <a:lstStyle/>
          <a:p>
            <a:endParaRPr/>
          </a:p>
        </p:txBody>
      </p:sp>
      <p:pic>
        <p:nvPicPr>
          <p:cNvPr id="7" name="Рисунок 6" descr="likes-in-social-media-X4GJ28H.jpg"/>
          <p:cNvPicPr>
            <a:picLocks noGrp="1" noChangeAspect="1"/>
          </p:cNvPicPr>
          <p:nvPr>
            <p:ph type="pic" sz="quarter" idx="15"/>
          </p:nvPr>
        </p:nvPicPr>
        <p:blipFill>
          <a:blip r:embed="rId2" cstate="print"/>
          <a:srcRect l="22485" r="12886"/>
          <a:stretch>
            <a:fillRect/>
          </a:stretch>
        </p:blipFill>
        <p:spPr>
          <a:xfrm>
            <a:off x="0" y="0"/>
            <a:ext cx="6648450" cy="6858000"/>
          </a:xfrm>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ounded Rectangle"/>
          <p:cNvSpPr/>
          <p:nvPr/>
        </p:nvSpPr>
        <p:spPr>
          <a:xfrm>
            <a:off x="1032891" y="1085329"/>
            <a:ext cx="10126466" cy="4687342"/>
          </a:xfrm>
          <a:prstGeom prst="roundRect">
            <a:avLst>
              <a:gd name="adj" fmla="val 2737"/>
            </a:avLst>
          </a:prstGeom>
          <a:solidFill>
            <a:schemeClr val="accent1"/>
          </a:solidFill>
          <a:ln w="12700">
            <a:miter lim="400000"/>
          </a:ln>
        </p:spPr>
        <p:txBody>
          <a:bodyPr lIns="45719" rIns="45719" anchor="ctr"/>
          <a:lstStyle/>
          <a:p>
            <a:endParaRPr/>
          </a:p>
        </p:txBody>
      </p:sp>
      <p:sp>
        <p:nvSpPr>
          <p:cNvPr id="120" name="Quotation"/>
          <p:cNvSpPr txBox="1"/>
          <p:nvPr/>
        </p:nvSpPr>
        <p:spPr>
          <a:xfrm>
            <a:off x="1592317" y="1485900"/>
            <a:ext cx="9112469" cy="40318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4000">
                <a:solidFill>
                  <a:srgbClr val="FFFFFF"/>
                </a:solidFill>
                <a:latin typeface="Playfair Display Regular Bold"/>
                <a:ea typeface="Playfair Display Regular Bold"/>
                <a:cs typeface="Playfair Display Regular Bold"/>
                <a:sym typeface="Playfair Display Regular Bold"/>
              </a:defRPr>
            </a:lvl1pPr>
          </a:lstStyle>
          <a:p>
            <a:r>
              <a:rPr lang="en-US" sz="4400" b="1" dirty="0">
                <a:latin typeface="Segoe UI Black" pitchFamily="34" charset="0"/>
                <a:ea typeface="Segoe UI Black" pitchFamily="34" charset="0"/>
              </a:rPr>
              <a:t>This is demonstrated by the results of surveys conducted by the “International Foundation of Development”</a:t>
            </a:r>
            <a:endParaRPr lang="en-US" sz="4400" dirty="0">
              <a:latin typeface="Segoe UI Black" pitchFamily="34" charset="0"/>
              <a:ea typeface="Segoe UI Black" pitchFamily="34" charset="0"/>
            </a:endParaRPr>
          </a:p>
          <a:p>
            <a:br>
              <a:rPr lang="en-US" dirty="0"/>
            </a:br>
            <a:endParaRPr lang="uk-UA" dirty="0">
              <a:latin typeface="Segoe UI Black" panose="020B0A02040204020203" pitchFamily="34" charset="0"/>
              <a:ea typeface="Segoe UI Black" panose="020B0A02040204020203" pitchFamily="34" charset="0"/>
            </a:endParaRPr>
          </a:p>
        </p:txBody>
      </p:sp>
      <p:sp>
        <p:nvSpPr>
          <p:cNvPr id="122" name="Line"/>
          <p:cNvSpPr/>
          <p:nvPr/>
        </p:nvSpPr>
        <p:spPr>
          <a:xfrm>
            <a:off x="5588000" y="4855779"/>
            <a:ext cx="1016001" cy="0"/>
          </a:xfrm>
          <a:prstGeom prst="line">
            <a:avLst/>
          </a:prstGeom>
          <a:ln w="50800">
            <a:solidFill>
              <a:schemeClr val="accent3"/>
            </a:solidFill>
            <a:miter/>
          </a:ln>
        </p:spPr>
        <p:txBody>
          <a:bodyPr lIns="45719" rIns="45719"/>
          <a:lstStyle/>
          <a:p>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95" name="Rectangle"/>
          <p:cNvSpPr/>
          <p:nvPr/>
        </p:nvSpPr>
        <p:spPr>
          <a:xfrm>
            <a:off x="-13283" y="21818"/>
            <a:ext cx="12217400" cy="6879819"/>
          </a:xfrm>
          <a:prstGeom prst="rect">
            <a:avLst/>
          </a:prstGeom>
          <a:solidFill>
            <a:schemeClr val="accent2">
              <a:alpha val="30541"/>
            </a:schemeClr>
          </a:solidFill>
          <a:ln w="12700">
            <a:miter lim="400000"/>
          </a:ln>
        </p:spPr>
        <p:txBody>
          <a:bodyPr lIns="45719" rIns="45719" anchor="ctr"/>
          <a:lstStyle/>
          <a:p>
            <a:endParaRPr/>
          </a:p>
        </p:txBody>
      </p:sp>
      <p:pic>
        <p:nvPicPr>
          <p:cNvPr id="15" name="Рисунок 14" descr="judge-gavel-on-the-brown-wooden-background-PFK7YF8.jpg"/>
          <p:cNvPicPr>
            <a:picLocks noGrp="1" noChangeAspect="1"/>
          </p:cNvPicPr>
          <p:nvPr>
            <p:ph type="pic" sz="quarter" idx="10"/>
          </p:nvPr>
        </p:nvPicPr>
        <p:blipFill>
          <a:blip r:embed="rId2" cstate="print"/>
          <a:srcRect t="7665" b="7665"/>
          <a:stretch>
            <a:fillRect/>
          </a:stretch>
        </p:blipFill>
        <p:spPr>
          <a:xfrm>
            <a:off x="-19050" y="0"/>
            <a:ext cx="12188825" cy="6880225"/>
          </a:xfrm>
        </p:spPr>
      </p:pic>
      <p:sp>
        <p:nvSpPr>
          <p:cNvPr id="96" name="Law Presentation Template"/>
          <p:cNvSpPr txBox="1"/>
          <p:nvPr/>
        </p:nvSpPr>
        <p:spPr>
          <a:xfrm>
            <a:off x="5841364" y="409903"/>
            <a:ext cx="5572374" cy="6247864"/>
          </a:xfrm>
          <a:prstGeom prst="rect">
            <a:avLst/>
          </a:prstGeom>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r">
              <a:defRPr sz="5000">
                <a:solidFill>
                  <a:srgbClr val="FFFFFF"/>
                </a:solidFill>
                <a:latin typeface="Playfair Display Regular Bold"/>
                <a:ea typeface="Playfair Display Regular Bold"/>
                <a:cs typeface="Playfair Display Regular Bold"/>
                <a:sym typeface="Playfair Display Regular Bold"/>
              </a:defRPr>
            </a:lvl1pPr>
          </a:lstStyle>
          <a:p>
            <a:r>
              <a:rPr lang="en-US" sz="6000" b="1" dirty="0">
                <a:ln>
                  <a:solidFill>
                    <a:schemeClr val="tx1"/>
                  </a:solidFill>
                </a:ln>
                <a:latin typeface="Segoe UI Black" pitchFamily="34" charset="0"/>
                <a:ea typeface="Segoe UI Black" pitchFamily="34" charset="0"/>
              </a:rPr>
              <a:t>One of the top three courts in Ukraine in terms of workload</a:t>
            </a:r>
            <a:endParaRPr lang="en-US" sz="6000" dirty="0">
              <a:ln>
                <a:solidFill>
                  <a:schemeClr val="tx1"/>
                </a:solidFill>
              </a:ln>
              <a:latin typeface="Segoe UI Black" pitchFamily="34" charset="0"/>
              <a:ea typeface="Segoe UI Black" pitchFamily="34" charset="0"/>
            </a:endParaRPr>
          </a:p>
          <a:p>
            <a:br>
              <a:rPr lang="en-US" dirty="0"/>
            </a:br>
            <a:endParaRPr lang="uk-UA" dirty="0">
              <a:ln w="3175">
                <a:solidFill>
                  <a:schemeClr val="tx1"/>
                </a:solidFill>
              </a:ln>
              <a:latin typeface="Segoe UI Black" panose="020B0A02040204020203" pitchFamily="34" charset="0"/>
              <a:ea typeface="Segoe UI Black" panose="020B0A02040204020203" pitchFamily="34" charset="0"/>
            </a:endParaRPr>
          </a:p>
        </p:txBody>
      </p:sp>
      <p:sp>
        <p:nvSpPr>
          <p:cNvPr id="97" name="Line"/>
          <p:cNvSpPr/>
          <p:nvPr/>
        </p:nvSpPr>
        <p:spPr>
          <a:xfrm>
            <a:off x="10236200" y="5565228"/>
            <a:ext cx="1016001" cy="0"/>
          </a:xfrm>
          <a:prstGeom prst="line">
            <a:avLst/>
          </a:prstGeom>
          <a:ln w="50800">
            <a:solidFill>
              <a:schemeClr val="accent3"/>
            </a:solidFill>
            <a:miter/>
          </a:ln>
        </p:spPr>
        <p:txBody>
          <a:bodyPr lIns="45719" rIns="45719"/>
          <a:lstStyle/>
          <a:p>
            <a:endParaRPr/>
          </a:p>
        </p:txBody>
      </p:sp>
      <p:sp>
        <p:nvSpPr>
          <p:cNvPr id="98" name="Line"/>
          <p:cNvSpPr/>
          <p:nvPr/>
        </p:nvSpPr>
        <p:spPr>
          <a:xfrm>
            <a:off x="1968" y="6096000"/>
            <a:ext cx="12186899" cy="0"/>
          </a:xfrm>
          <a:prstGeom prst="line">
            <a:avLst/>
          </a:prstGeom>
          <a:ln w="25400">
            <a:solidFill>
              <a:schemeClr val="accent1"/>
            </a:solidFill>
            <a:miter lim="400000"/>
          </a:ln>
        </p:spPr>
        <p:txBody>
          <a:bodyPr lIns="45719" rIns="45719"/>
          <a:lstStyle/>
          <a:p>
            <a:endParaRPr/>
          </a:p>
        </p:txBody>
      </p:sp>
      <p:sp>
        <p:nvSpPr>
          <p:cNvPr id="99" name="Rectangle"/>
          <p:cNvSpPr/>
          <p:nvPr/>
        </p:nvSpPr>
        <p:spPr>
          <a:xfrm>
            <a:off x="-22722" y="6106159"/>
            <a:ext cx="12237444" cy="773660"/>
          </a:xfrm>
          <a:prstGeom prst="rect">
            <a:avLst/>
          </a:prstGeom>
          <a:solidFill>
            <a:schemeClr val="accent2"/>
          </a:solidFill>
          <a:ln w="12700">
            <a:miter lim="400000"/>
          </a:ln>
        </p:spPr>
        <p:txBody>
          <a:bodyPr lIns="45719" rIns="45719" anchor="ctr"/>
          <a:lstStyle/>
          <a:p>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Line"/>
          <p:cNvSpPr/>
          <p:nvPr/>
        </p:nvSpPr>
        <p:spPr>
          <a:xfrm>
            <a:off x="1968" y="6096000"/>
            <a:ext cx="12186899" cy="0"/>
          </a:xfrm>
          <a:prstGeom prst="line">
            <a:avLst/>
          </a:prstGeom>
          <a:ln w="25400">
            <a:solidFill>
              <a:schemeClr val="accent1"/>
            </a:solidFill>
            <a:miter lim="400000"/>
          </a:ln>
        </p:spPr>
        <p:txBody>
          <a:bodyPr lIns="45719" rIns="45719"/>
          <a:lstStyle/>
          <a:p>
            <a:endParaRPr/>
          </a:p>
        </p:txBody>
      </p:sp>
      <p:sp>
        <p:nvSpPr>
          <p:cNvPr id="181" name="Rectangle"/>
          <p:cNvSpPr/>
          <p:nvPr/>
        </p:nvSpPr>
        <p:spPr>
          <a:xfrm>
            <a:off x="-22722" y="5565228"/>
            <a:ext cx="12237444" cy="1314591"/>
          </a:xfrm>
          <a:prstGeom prst="rect">
            <a:avLst/>
          </a:prstGeom>
          <a:solidFill>
            <a:schemeClr val="accent2"/>
          </a:solidFill>
          <a:ln w="12700">
            <a:miter lim="400000"/>
          </a:ln>
        </p:spPr>
        <p:txBody>
          <a:bodyPr lIns="45719" rIns="45719" anchor="ctr"/>
          <a:lstStyle/>
          <a:p>
            <a:endParaRPr/>
          </a:p>
        </p:txBody>
      </p:sp>
      <p:sp>
        <p:nvSpPr>
          <p:cNvPr id="179" name="Big photo slides for presentation"/>
          <p:cNvSpPr txBox="1"/>
          <p:nvPr/>
        </p:nvSpPr>
        <p:spPr>
          <a:xfrm>
            <a:off x="1258215" y="5718000"/>
            <a:ext cx="10543260" cy="20005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4000">
                <a:solidFill>
                  <a:srgbClr val="F8F8F9"/>
                </a:solidFill>
                <a:latin typeface="Playfair Display Regular Bold"/>
                <a:ea typeface="Playfair Display Regular Bold"/>
                <a:cs typeface="Playfair Display Regular Bold"/>
                <a:sym typeface="Playfair Display Regular Bold"/>
              </a:defRPr>
            </a:lvl1pPr>
          </a:lstStyle>
          <a:p>
            <a:r>
              <a:rPr lang="en-US" sz="3000" b="1" dirty="0">
                <a:latin typeface="Segoe UI Black" pitchFamily="34" charset="0"/>
                <a:ea typeface="Segoe UI Black" pitchFamily="34" charset="0"/>
              </a:rPr>
              <a:t>Our goal is to create a successful Community Justice Center model for other courts in Ukraine to follow</a:t>
            </a:r>
            <a:endParaRPr lang="en-US" sz="3000" dirty="0">
              <a:latin typeface="Segoe UI Black" pitchFamily="34" charset="0"/>
              <a:ea typeface="Segoe UI Black" pitchFamily="34" charset="0"/>
            </a:endParaRPr>
          </a:p>
          <a:p>
            <a:br>
              <a:rPr lang="en-US" sz="3200" dirty="0"/>
            </a:br>
            <a:endParaRPr lang="uk-UA" sz="3200" dirty="0">
              <a:latin typeface="Segoe UI Black" panose="020B0A02040204020203" pitchFamily="34" charset="0"/>
              <a:ea typeface="Segoe UI Black" panose="020B0A02040204020203" pitchFamily="34" charset="0"/>
            </a:endParaRPr>
          </a:p>
        </p:txBody>
      </p:sp>
      <p:sp>
        <p:nvSpPr>
          <p:cNvPr id="9" name="Line"/>
          <p:cNvSpPr/>
          <p:nvPr/>
        </p:nvSpPr>
        <p:spPr>
          <a:xfrm flipV="1">
            <a:off x="531628" y="5849135"/>
            <a:ext cx="0" cy="756000"/>
          </a:xfrm>
          <a:prstGeom prst="line">
            <a:avLst/>
          </a:prstGeom>
          <a:ln w="50800">
            <a:solidFill>
              <a:schemeClr val="accent3"/>
            </a:solidFill>
            <a:miter/>
          </a:ln>
        </p:spPr>
        <p:txBody>
          <a:bodyPr lIns="45719" rIns="45719"/>
          <a:lstStyle/>
          <a:p>
            <a:endParaRPr/>
          </a:p>
        </p:txBody>
      </p:sp>
      <p:pic>
        <p:nvPicPr>
          <p:cNvPr id="8" name="Рисунок 7" descr="IMG_9605-e1556278394161.jpg"/>
          <p:cNvPicPr>
            <a:picLocks noGrp="1" noChangeAspect="1"/>
          </p:cNvPicPr>
          <p:nvPr>
            <p:ph type="pic" sz="quarter" idx="10"/>
          </p:nvPr>
        </p:nvPicPr>
        <p:blipFill>
          <a:blip r:embed="rId2"/>
          <a:srcRect t="11699" b="19787"/>
          <a:stretch>
            <a:fillRect/>
          </a:stretch>
        </p:blipFill>
        <p:spPr>
          <a:xfrm>
            <a:off x="4762" y="0"/>
            <a:ext cx="12187238" cy="5565228"/>
          </a:xfrm>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gs>
            <a:gs pos="99000">
              <a:schemeClr val="accent1"/>
            </a:gs>
          </a:gsLst>
          <a:lin ang="19531584" scaled="0"/>
        </a:gradFill>
        <a:effectLst/>
      </p:bgPr>
    </p:bg>
    <p:spTree>
      <p:nvGrpSpPr>
        <p:cNvPr id="1" name=""/>
        <p:cNvGrpSpPr/>
        <p:nvPr/>
      </p:nvGrpSpPr>
      <p:grpSpPr>
        <a:xfrm>
          <a:off x="0" y="0"/>
          <a:ext cx="0" cy="0"/>
          <a:chOff x="0" y="0"/>
          <a:chExt cx="0" cy="0"/>
        </a:xfrm>
      </p:grpSpPr>
      <p:sp>
        <p:nvSpPr>
          <p:cNvPr id="713" name="Thank you!"/>
          <p:cNvSpPr txBox="1"/>
          <p:nvPr/>
        </p:nvSpPr>
        <p:spPr>
          <a:xfrm>
            <a:off x="3521353" y="1286540"/>
            <a:ext cx="4768738" cy="28007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6000">
                <a:solidFill>
                  <a:srgbClr val="FFFFFF"/>
                </a:solidFill>
                <a:latin typeface="Playfair Display Regular Bold"/>
                <a:ea typeface="Playfair Display Regular Bold"/>
                <a:cs typeface="Playfair Display Regular Bold"/>
                <a:sym typeface="Playfair Display Regular Bold"/>
              </a:defRPr>
            </a:lvl1pPr>
          </a:lstStyle>
          <a:p>
            <a:r>
              <a:rPr lang="en-US" sz="8800" b="1" dirty="0">
                <a:solidFill>
                  <a:schemeClr val="bg1"/>
                </a:solidFill>
                <a:latin typeface="Segoe UI Black" pitchFamily="34" charset="0"/>
                <a:ea typeface="Segoe UI Black" pitchFamily="34" charset="0"/>
              </a:rPr>
              <a:t>Thank you!</a:t>
            </a:r>
          </a:p>
        </p:txBody>
      </p:sp>
      <p:sp>
        <p:nvSpPr>
          <p:cNvPr id="723" name="Line"/>
          <p:cNvSpPr/>
          <p:nvPr/>
        </p:nvSpPr>
        <p:spPr>
          <a:xfrm>
            <a:off x="0" y="5645888"/>
            <a:ext cx="12186899" cy="0"/>
          </a:xfrm>
          <a:prstGeom prst="line">
            <a:avLst/>
          </a:prstGeom>
          <a:ln w="25400">
            <a:solidFill>
              <a:schemeClr val="accent1"/>
            </a:solidFill>
            <a:miter lim="400000"/>
          </a:ln>
        </p:spPr>
        <p:txBody>
          <a:bodyPr lIns="45719" rIns="45719"/>
          <a:lstStyle/>
          <a:p>
            <a:endParaRPr/>
          </a:p>
        </p:txBody>
      </p:sp>
      <p:sp>
        <p:nvSpPr>
          <p:cNvPr id="21" name="Rectangle"/>
          <p:cNvSpPr/>
          <p:nvPr/>
        </p:nvSpPr>
        <p:spPr>
          <a:xfrm>
            <a:off x="-22722" y="5565228"/>
            <a:ext cx="12237444" cy="1314591"/>
          </a:xfrm>
          <a:prstGeom prst="rect">
            <a:avLst/>
          </a:prstGeom>
          <a:solidFill>
            <a:schemeClr val="accent2"/>
          </a:solidFill>
          <a:ln w="12700">
            <a:miter lim="400000"/>
          </a:ln>
        </p:spPr>
        <p:txBody>
          <a:bodyPr lIns="45719" rIns="45719" anchor="ctr"/>
          <a:lstStyle/>
          <a:p>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gs>
            <a:gs pos="99000">
              <a:schemeClr val="accent1"/>
            </a:gs>
          </a:gsLst>
          <a:lin ang="20633096" scaled="0"/>
        </a:gradFill>
        <a:effectLst/>
      </p:bgPr>
    </p:bg>
    <p:spTree>
      <p:nvGrpSpPr>
        <p:cNvPr id="1" name=""/>
        <p:cNvGrpSpPr/>
        <p:nvPr/>
      </p:nvGrpSpPr>
      <p:grpSpPr>
        <a:xfrm>
          <a:off x="0" y="0"/>
          <a:ext cx="0" cy="0"/>
          <a:chOff x="0" y="0"/>
          <a:chExt cx="0" cy="0"/>
        </a:xfrm>
      </p:grpSpPr>
      <p:pic>
        <p:nvPicPr>
          <p:cNvPr id="10" name="Рисунок 9" descr="DSC_2165.JPG"/>
          <p:cNvPicPr>
            <a:picLocks noGrp="1" noChangeAspect="1"/>
          </p:cNvPicPr>
          <p:nvPr>
            <p:ph type="pic" sz="quarter" idx="15"/>
          </p:nvPr>
        </p:nvPicPr>
        <p:blipFill>
          <a:blip r:embed="rId2" cstate="print"/>
          <a:srcRect l="18094" r="18094"/>
          <a:stretch>
            <a:fillRect/>
          </a:stretch>
        </p:blipFill>
        <p:spPr>
          <a:xfrm>
            <a:off x="5627688" y="0"/>
            <a:ext cx="6564312" cy="6858000"/>
          </a:xfrm>
          <a:solidFill>
            <a:schemeClr val="bg2"/>
          </a:solidFill>
        </p:spPr>
      </p:pic>
      <p:sp>
        <p:nvSpPr>
          <p:cNvPr id="372" name="This is photo slide"/>
          <p:cNvSpPr txBox="1"/>
          <p:nvPr/>
        </p:nvSpPr>
        <p:spPr>
          <a:xfrm>
            <a:off x="541377" y="488731"/>
            <a:ext cx="5086311" cy="66171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5600">
                <a:solidFill>
                  <a:srgbClr val="FFFFFF"/>
                </a:solidFill>
                <a:latin typeface="Playfair Display Regular Bold"/>
                <a:ea typeface="Playfair Display Regular Bold"/>
                <a:cs typeface="Playfair Display Regular Bold"/>
                <a:sym typeface="Playfair Display Regular Bold"/>
              </a:defRPr>
            </a:lvl1pPr>
          </a:lstStyle>
          <a:p>
            <a:r>
              <a:rPr lang="en-US" sz="4800" b="1" dirty="0">
                <a:latin typeface="Segoe UI Black" pitchFamily="34" charset="0"/>
                <a:ea typeface="Segoe UI Black" pitchFamily="34" charset="0"/>
              </a:rPr>
              <a:t>In 2015, the court  was one of the first to pilot implementation of the e-court system</a:t>
            </a:r>
            <a:endParaRPr lang="en-US" sz="4800" dirty="0">
              <a:latin typeface="Segoe UI Black" pitchFamily="34" charset="0"/>
              <a:ea typeface="Segoe UI Black" pitchFamily="34" charset="0"/>
            </a:endParaRPr>
          </a:p>
          <a:p>
            <a:br>
              <a:rPr lang="en-US" sz="4400" dirty="0"/>
            </a:br>
            <a:endParaRPr lang="uk-UA" sz="4400" dirty="0">
              <a:latin typeface="Segoe UI Black" panose="020B0A02040204020203" pitchFamily="34" charset="0"/>
              <a:ea typeface="Segoe UI Black" panose="020B0A02040204020203" pitchFamily="34" charset="0"/>
            </a:endParaRPr>
          </a:p>
        </p:txBody>
      </p:sp>
      <p:sp>
        <p:nvSpPr>
          <p:cNvPr id="375" name="Line"/>
          <p:cNvSpPr/>
          <p:nvPr/>
        </p:nvSpPr>
        <p:spPr>
          <a:xfrm>
            <a:off x="695480" y="6180083"/>
            <a:ext cx="1016001" cy="0"/>
          </a:xfrm>
          <a:prstGeom prst="line">
            <a:avLst/>
          </a:prstGeom>
          <a:ln w="50800">
            <a:solidFill>
              <a:schemeClr val="accent3"/>
            </a:solidFill>
            <a:miter/>
          </a:ln>
        </p:spPr>
        <p:txBody>
          <a:bodyPr lIns="45719" rIns="45719"/>
          <a:lstStyle/>
          <a:p>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Line"/>
          <p:cNvSpPr/>
          <p:nvPr/>
        </p:nvSpPr>
        <p:spPr>
          <a:xfrm>
            <a:off x="1968" y="6096000"/>
            <a:ext cx="12186899" cy="0"/>
          </a:xfrm>
          <a:prstGeom prst="line">
            <a:avLst/>
          </a:prstGeom>
          <a:ln w="25400">
            <a:solidFill>
              <a:schemeClr val="accent1"/>
            </a:solidFill>
            <a:miter lim="400000"/>
          </a:ln>
        </p:spPr>
        <p:txBody>
          <a:bodyPr lIns="45719" rIns="45719"/>
          <a:lstStyle/>
          <a:p>
            <a:endParaRPr/>
          </a:p>
        </p:txBody>
      </p:sp>
      <p:sp>
        <p:nvSpPr>
          <p:cNvPr id="181" name="Rectangle"/>
          <p:cNvSpPr/>
          <p:nvPr/>
        </p:nvSpPr>
        <p:spPr>
          <a:xfrm>
            <a:off x="-22722" y="4954772"/>
            <a:ext cx="12237444" cy="1925047"/>
          </a:xfrm>
          <a:prstGeom prst="rect">
            <a:avLst/>
          </a:prstGeom>
          <a:solidFill>
            <a:schemeClr val="accent2"/>
          </a:solidFill>
          <a:ln w="12700">
            <a:miter lim="400000"/>
          </a:ln>
        </p:spPr>
        <p:txBody>
          <a:bodyPr lIns="45719" rIns="45719" anchor="ctr"/>
          <a:lstStyle/>
          <a:p>
            <a:endParaRPr/>
          </a:p>
        </p:txBody>
      </p:sp>
      <p:pic>
        <p:nvPicPr>
          <p:cNvPr id="11" name="Рисунок 10" descr="IMG_9415.JPG"/>
          <p:cNvPicPr>
            <a:picLocks noGrp="1" noChangeAspect="1"/>
          </p:cNvPicPr>
          <p:nvPr>
            <p:ph type="pic" sz="quarter" idx="10"/>
          </p:nvPr>
        </p:nvPicPr>
        <p:blipFill>
          <a:blip r:embed="rId2" cstate="print"/>
          <a:srcRect t="28310" b="7878"/>
          <a:stretch>
            <a:fillRect/>
          </a:stretch>
        </p:blipFill>
        <p:spPr>
          <a:xfrm>
            <a:off x="-22722" y="0"/>
            <a:ext cx="12237444" cy="5194729"/>
          </a:xfrm>
        </p:spPr>
      </p:pic>
      <p:sp>
        <p:nvSpPr>
          <p:cNvPr id="179" name="Big photo slides for presentation"/>
          <p:cNvSpPr txBox="1"/>
          <p:nvPr/>
        </p:nvSpPr>
        <p:spPr>
          <a:xfrm>
            <a:off x="1258215" y="5194729"/>
            <a:ext cx="10219081" cy="24314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4000">
                <a:solidFill>
                  <a:srgbClr val="F8F8F9"/>
                </a:solidFill>
                <a:latin typeface="Playfair Display Regular Bold"/>
                <a:ea typeface="Playfair Display Regular Bold"/>
                <a:cs typeface="Playfair Display Regular Bold"/>
                <a:sym typeface="Playfair Display Regular Bold"/>
              </a:defRPr>
            </a:lvl1pPr>
          </a:lstStyle>
          <a:p>
            <a:r>
              <a:rPr lang="en-US" sz="3200" b="1" dirty="0">
                <a:latin typeface="Segoe UI Black" pitchFamily="34" charset="0"/>
                <a:ea typeface="Segoe UI Black" pitchFamily="34" charset="0"/>
              </a:rPr>
              <a:t>In 2017, the court conducted trainings on the e-court system for other courts from throughout Ukraine</a:t>
            </a:r>
            <a:endParaRPr lang="en-US" sz="3200" dirty="0">
              <a:latin typeface="Segoe UI Black" pitchFamily="34" charset="0"/>
              <a:ea typeface="Segoe UI Black" pitchFamily="34" charset="0"/>
            </a:endParaRPr>
          </a:p>
          <a:p>
            <a:br>
              <a:rPr lang="en-US" sz="2800" dirty="0"/>
            </a:br>
            <a:endParaRPr lang="uk-UA" sz="2800" dirty="0">
              <a:latin typeface="Segoe UI Black" panose="020B0A02040204020203" pitchFamily="34" charset="0"/>
              <a:ea typeface="Segoe UI Black" panose="020B0A02040204020203" pitchFamily="34" charset="0"/>
            </a:endParaRPr>
          </a:p>
        </p:txBody>
      </p:sp>
      <p:sp>
        <p:nvSpPr>
          <p:cNvPr id="9" name="Line"/>
          <p:cNvSpPr/>
          <p:nvPr/>
        </p:nvSpPr>
        <p:spPr>
          <a:xfrm flipV="1">
            <a:off x="531628" y="5401261"/>
            <a:ext cx="0" cy="1281729"/>
          </a:xfrm>
          <a:prstGeom prst="line">
            <a:avLst/>
          </a:prstGeom>
          <a:ln w="50800">
            <a:solidFill>
              <a:schemeClr val="accent3"/>
            </a:solidFill>
            <a:miter/>
          </a:ln>
        </p:spPr>
        <p:txBody>
          <a:bodyPr lIns="45719" rIns="45719"/>
          <a:lstStyle/>
          <a:p>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gs>
            <a:gs pos="99000">
              <a:schemeClr val="accent1"/>
            </a:gs>
          </a:gsLst>
          <a:lin ang="20633096" scaled="0"/>
        </a:gradFill>
        <a:effectLst/>
      </p:bgPr>
    </p:bg>
    <p:spTree>
      <p:nvGrpSpPr>
        <p:cNvPr id="1" name=""/>
        <p:cNvGrpSpPr/>
        <p:nvPr/>
      </p:nvGrpSpPr>
      <p:grpSpPr>
        <a:xfrm>
          <a:off x="0" y="0"/>
          <a:ext cx="0" cy="0"/>
          <a:chOff x="0" y="0"/>
          <a:chExt cx="0" cy="0"/>
        </a:xfrm>
      </p:grpSpPr>
      <p:sp>
        <p:nvSpPr>
          <p:cNvPr id="372" name="This is photo slide"/>
          <p:cNvSpPr txBox="1"/>
          <p:nvPr/>
        </p:nvSpPr>
        <p:spPr>
          <a:xfrm>
            <a:off x="5076497" y="1198179"/>
            <a:ext cx="6526923" cy="42473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5600">
                <a:solidFill>
                  <a:srgbClr val="FFFFFF"/>
                </a:solidFill>
                <a:latin typeface="Playfair Display Regular Bold"/>
                <a:ea typeface="Playfair Display Regular Bold"/>
                <a:cs typeface="Playfair Display Regular Bold"/>
                <a:sym typeface="Playfair Display Regular Bold"/>
              </a:defRPr>
            </a:lvl1pPr>
          </a:lstStyle>
          <a:p>
            <a:r>
              <a:rPr lang="en-US" sz="5400" b="1" dirty="0">
                <a:latin typeface="Segoe UI Black" pitchFamily="34" charset="0"/>
                <a:ea typeface="Segoe UI Black" pitchFamily="34" charset="0"/>
              </a:rPr>
              <a:t>Over 500 judges and court staff attended  trainings</a:t>
            </a:r>
            <a:endParaRPr lang="en-US" sz="5400" dirty="0">
              <a:latin typeface="Segoe UI Black" pitchFamily="34" charset="0"/>
              <a:ea typeface="Segoe UI Black" pitchFamily="34" charset="0"/>
            </a:endParaRPr>
          </a:p>
          <a:p>
            <a:br>
              <a:rPr lang="en-US" sz="5400" dirty="0"/>
            </a:br>
            <a:endParaRPr lang="uk-UA" sz="5400" dirty="0">
              <a:latin typeface="Segoe UI Black" panose="020B0A02040204020203" pitchFamily="34" charset="0"/>
              <a:ea typeface="Segoe UI Black" panose="020B0A02040204020203" pitchFamily="34" charset="0"/>
            </a:endParaRPr>
          </a:p>
        </p:txBody>
      </p:sp>
      <p:sp>
        <p:nvSpPr>
          <p:cNvPr id="375" name="Line"/>
          <p:cNvSpPr/>
          <p:nvPr/>
        </p:nvSpPr>
        <p:spPr>
          <a:xfrm>
            <a:off x="5316488" y="4745421"/>
            <a:ext cx="1016001" cy="0"/>
          </a:xfrm>
          <a:prstGeom prst="line">
            <a:avLst/>
          </a:prstGeom>
          <a:ln w="50800">
            <a:solidFill>
              <a:schemeClr val="accent3"/>
            </a:solidFill>
            <a:miter/>
          </a:ln>
        </p:spPr>
        <p:txBody>
          <a:bodyPr lIns="45719" rIns="45719"/>
          <a:lstStyle/>
          <a:p>
            <a:endParaRPr/>
          </a:p>
        </p:txBody>
      </p:sp>
      <p:pic>
        <p:nvPicPr>
          <p:cNvPr id="6" name="Рисунок 5" descr="IMG_4834.JPG"/>
          <p:cNvPicPr>
            <a:picLocks noGrp="1" noChangeAspect="1"/>
          </p:cNvPicPr>
          <p:nvPr>
            <p:ph type="pic" sz="quarter" idx="10"/>
          </p:nvPr>
        </p:nvPicPr>
        <p:blipFill>
          <a:blip r:embed="rId2" cstate="print"/>
          <a:srcRect l="16667" r="16667"/>
          <a:stretch>
            <a:fillRect/>
          </a:stretch>
        </p:blipFill>
        <p:spPr>
          <a:xfrm>
            <a:off x="601663" y="622300"/>
            <a:ext cx="1793875" cy="1793875"/>
          </a:xfrm>
          <a:prstGeom prst="roundRect">
            <a:avLst>
              <a:gd name="adj" fmla="val 8212"/>
            </a:avLst>
          </a:prstGeom>
          <a:solidFill>
            <a:schemeClr val="tx2"/>
          </a:solidFill>
        </p:spPr>
      </p:pic>
      <p:pic>
        <p:nvPicPr>
          <p:cNvPr id="7" name="Рисунок 6" descr="IMG_4714.JPG"/>
          <p:cNvPicPr>
            <a:picLocks noGrp="1" noChangeAspect="1"/>
          </p:cNvPicPr>
          <p:nvPr>
            <p:ph type="pic" sz="quarter" idx="11"/>
          </p:nvPr>
        </p:nvPicPr>
        <p:blipFill>
          <a:blip r:embed="rId3" cstate="print"/>
          <a:srcRect l="16696" r="16696"/>
          <a:stretch>
            <a:fillRect/>
          </a:stretch>
        </p:blipFill>
        <p:spPr>
          <a:xfrm>
            <a:off x="2493963" y="622300"/>
            <a:ext cx="1792287" cy="1793875"/>
          </a:xfrm>
          <a:prstGeom prst="roundRect">
            <a:avLst>
              <a:gd name="adj" fmla="val 7939"/>
            </a:avLst>
          </a:prstGeom>
          <a:solidFill>
            <a:schemeClr val="tx2"/>
          </a:solidFill>
        </p:spPr>
      </p:pic>
      <p:pic>
        <p:nvPicPr>
          <p:cNvPr id="8" name="Рисунок 7" descr="IMG_4740.JPG"/>
          <p:cNvPicPr>
            <a:picLocks noGrp="1" noChangeAspect="1"/>
          </p:cNvPicPr>
          <p:nvPr>
            <p:ph type="pic" sz="quarter" idx="12"/>
          </p:nvPr>
        </p:nvPicPr>
        <p:blipFill>
          <a:blip r:embed="rId4" cstate="print"/>
          <a:srcRect l="16667" r="16667"/>
          <a:stretch>
            <a:fillRect/>
          </a:stretch>
        </p:blipFill>
        <p:spPr>
          <a:xfrm>
            <a:off x="601663" y="2519363"/>
            <a:ext cx="1793875" cy="1793875"/>
          </a:xfrm>
          <a:prstGeom prst="roundRect">
            <a:avLst>
              <a:gd name="adj" fmla="val 8212"/>
            </a:avLst>
          </a:prstGeom>
          <a:solidFill>
            <a:schemeClr val="tx2"/>
          </a:solidFill>
        </p:spPr>
      </p:pic>
      <p:pic>
        <p:nvPicPr>
          <p:cNvPr id="9" name="Рисунок 8" descr="IMG_3948.JPG"/>
          <p:cNvPicPr>
            <a:picLocks noGrp="1" noChangeAspect="1"/>
          </p:cNvPicPr>
          <p:nvPr>
            <p:ph type="pic" sz="quarter" idx="13"/>
          </p:nvPr>
        </p:nvPicPr>
        <p:blipFill>
          <a:blip r:embed="rId5" cstate="print"/>
          <a:srcRect l="16696" r="16696"/>
          <a:stretch>
            <a:fillRect/>
          </a:stretch>
        </p:blipFill>
        <p:spPr>
          <a:xfrm>
            <a:off x="2493963" y="4416425"/>
            <a:ext cx="1792287" cy="1793875"/>
          </a:xfrm>
          <a:prstGeom prst="roundRect">
            <a:avLst>
              <a:gd name="adj" fmla="val 8212"/>
            </a:avLst>
          </a:prstGeom>
          <a:solidFill>
            <a:schemeClr val="tx2"/>
          </a:solidFill>
        </p:spPr>
      </p:pic>
      <p:pic>
        <p:nvPicPr>
          <p:cNvPr id="11" name="Рисунок 10" descr="IMG_3524.JPG"/>
          <p:cNvPicPr>
            <a:picLocks noGrp="1" noChangeAspect="1"/>
          </p:cNvPicPr>
          <p:nvPr>
            <p:ph type="pic" sz="quarter" idx="14"/>
          </p:nvPr>
        </p:nvPicPr>
        <p:blipFill>
          <a:blip r:embed="rId6" cstate="print"/>
          <a:srcRect l="16696" r="16696"/>
          <a:stretch>
            <a:fillRect/>
          </a:stretch>
        </p:blipFill>
        <p:spPr>
          <a:xfrm>
            <a:off x="2493963" y="2519363"/>
            <a:ext cx="1792287" cy="1793875"/>
          </a:xfrm>
          <a:prstGeom prst="roundRect">
            <a:avLst>
              <a:gd name="adj" fmla="val 7394"/>
            </a:avLst>
          </a:prstGeom>
          <a:solidFill>
            <a:schemeClr val="tx2"/>
          </a:solidFill>
        </p:spPr>
      </p:pic>
      <p:pic>
        <p:nvPicPr>
          <p:cNvPr id="12" name="Рисунок 11" descr="IMG_3710.JPG"/>
          <p:cNvPicPr>
            <a:picLocks noGrp="1" noChangeAspect="1"/>
          </p:cNvPicPr>
          <p:nvPr>
            <p:ph type="pic" sz="quarter" idx="15"/>
          </p:nvPr>
        </p:nvPicPr>
        <p:blipFill>
          <a:blip r:embed="rId7" cstate="print"/>
          <a:srcRect l="16667" r="16667"/>
          <a:stretch>
            <a:fillRect/>
          </a:stretch>
        </p:blipFill>
        <p:spPr>
          <a:xfrm>
            <a:off x="601663" y="4416425"/>
            <a:ext cx="1793875" cy="1793875"/>
          </a:xfrm>
          <a:prstGeom prst="roundRect">
            <a:avLst>
              <a:gd name="adj" fmla="val 8484"/>
            </a:avLst>
          </a:prstGeom>
          <a:solidFill>
            <a:schemeClr val="tx2"/>
          </a:solidFill>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p:cNvSpPr/>
          <p:nvPr/>
        </p:nvSpPr>
        <p:spPr>
          <a:xfrm>
            <a:off x="-22722" y="0"/>
            <a:ext cx="12237444" cy="6879819"/>
          </a:xfrm>
          <a:prstGeom prst="rect">
            <a:avLst/>
          </a:prstGeom>
          <a:solidFill>
            <a:schemeClr val="accent1">
              <a:lumMod val="75000"/>
            </a:schemeClr>
          </a:solidFill>
          <a:ln w="12700">
            <a:miter lim="400000"/>
          </a:ln>
        </p:spPr>
        <p:txBody>
          <a:bodyPr lIns="45719" rIns="45719" anchor="ctr"/>
          <a:lstStyle/>
          <a:p>
            <a:endParaRPr/>
          </a:p>
        </p:txBody>
      </p:sp>
      <p:sp>
        <p:nvSpPr>
          <p:cNvPr id="12" name="Скругленный прямоугольник 11"/>
          <p:cNvSpPr/>
          <p:nvPr/>
        </p:nvSpPr>
        <p:spPr>
          <a:xfrm>
            <a:off x="616688" y="574158"/>
            <a:ext cx="4699591" cy="5390707"/>
          </a:xfrm>
          <a:prstGeom prst="round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uk-UA" sz="1800" b="0" i="0" u="none" strike="noStrike" cap="none" spc="0" normalizeH="0" baseline="0">
              <a:ln>
                <a:noFill/>
              </a:ln>
              <a:solidFill>
                <a:srgbClr val="000000"/>
              </a:solidFill>
              <a:effectLst/>
              <a:uFillTx/>
              <a:latin typeface="+mj-lt"/>
              <a:ea typeface="+mj-ea"/>
              <a:cs typeface="+mj-cs"/>
              <a:sym typeface="Calibri"/>
            </a:endParaRPr>
          </a:p>
        </p:txBody>
      </p:sp>
      <p:sp>
        <p:nvSpPr>
          <p:cNvPr id="107" name="This is your first text slide"/>
          <p:cNvSpPr txBox="1"/>
          <p:nvPr/>
        </p:nvSpPr>
        <p:spPr>
          <a:xfrm>
            <a:off x="6349208" y="903040"/>
            <a:ext cx="4723493" cy="40318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5600">
                <a:solidFill>
                  <a:srgbClr val="1D222C"/>
                </a:solidFill>
                <a:latin typeface="Playfair Display Regular Bold"/>
                <a:ea typeface="Playfair Display Regular Bold"/>
                <a:cs typeface="Playfair Display Regular Bold"/>
                <a:sym typeface="Playfair Display Regular Bold"/>
              </a:defRPr>
            </a:lvl1pPr>
          </a:lstStyle>
          <a:p>
            <a:r>
              <a:rPr lang="en-US" sz="3200" b="1" dirty="0">
                <a:solidFill>
                  <a:schemeClr val="bg1"/>
                </a:solidFill>
                <a:latin typeface="Segoe UI Black" pitchFamily="34" charset="0"/>
                <a:ea typeface="Segoe UI Black" pitchFamily="34" charset="0"/>
              </a:rPr>
              <a:t>Launched innovative project “Establishment and Development of the Community Justice Center of </a:t>
            </a:r>
            <a:r>
              <a:rPr lang="en-US" sz="3200" b="1" dirty="0" err="1">
                <a:solidFill>
                  <a:schemeClr val="bg1"/>
                </a:solidFill>
                <a:latin typeface="Segoe UI Black" pitchFamily="34" charset="0"/>
                <a:ea typeface="Segoe UI Black" pitchFamily="34" charset="0"/>
              </a:rPr>
              <a:t>Odesa</a:t>
            </a:r>
            <a:r>
              <a:rPr lang="en-US" sz="3200" b="1" dirty="0">
                <a:solidFill>
                  <a:schemeClr val="bg1"/>
                </a:solidFill>
                <a:latin typeface="Segoe UI Black" pitchFamily="34" charset="0"/>
                <a:ea typeface="Segoe UI Black" pitchFamily="34" charset="0"/>
              </a:rPr>
              <a:t>” with the support of the USAID New Justice Program in 2018 </a:t>
            </a:r>
            <a:endParaRPr lang="en-US" sz="3200" dirty="0">
              <a:solidFill>
                <a:schemeClr val="bg1"/>
              </a:solidFill>
              <a:latin typeface="Segoe UI Black" pitchFamily="34" charset="0"/>
              <a:ea typeface="Segoe UI Black" pitchFamily="34" charset="0"/>
            </a:endParaRPr>
          </a:p>
        </p:txBody>
      </p:sp>
      <p:sp>
        <p:nvSpPr>
          <p:cNvPr id="109" name="Line"/>
          <p:cNvSpPr/>
          <p:nvPr/>
        </p:nvSpPr>
        <p:spPr>
          <a:xfrm>
            <a:off x="6514618" y="5591174"/>
            <a:ext cx="1016001" cy="1"/>
          </a:xfrm>
          <a:prstGeom prst="line">
            <a:avLst/>
          </a:prstGeom>
          <a:ln w="50800">
            <a:solidFill>
              <a:schemeClr val="accent3"/>
            </a:solidFill>
            <a:miter/>
          </a:ln>
        </p:spPr>
        <p:txBody>
          <a:bodyPr lIns="45719" rIns="45719"/>
          <a:lstStyle/>
          <a:p>
            <a:endParaRPr/>
          </a:p>
        </p:txBody>
      </p:sp>
      <p:pic>
        <p:nvPicPr>
          <p:cNvPr id="9" name="Рисунок 38">
            <a:extLst>
              <a:ext uri="{FF2B5EF4-FFF2-40B4-BE49-F238E27FC236}">
                <a16:creationId xmlns:a16="http://schemas.microsoft.com/office/drawing/2014/main" id="{8CFEA29A-9DDC-4299-8FE2-56D712CA66F1}"/>
              </a:ext>
            </a:extLst>
          </p:cNvPr>
          <p:cNvPicPr>
            <a:picLocks noChangeAspect="1"/>
          </p:cNvPicPr>
          <p:nvPr/>
        </p:nvPicPr>
        <p:blipFill>
          <a:blip r:embed="rId2" cstate="print"/>
          <a:stretch>
            <a:fillRect/>
          </a:stretch>
        </p:blipFill>
        <p:spPr>
          <a:xfrm>
            <a:off x="1163972" y="1173630"/>
            <a:ext cx="3660852" cy="1418580"/>
          </a:xfrm>
          <a:prstGeom prst="rect">
            <a:avLst/>
          </a:prstGeom>
        </p:spPr>
      </p:pic>
      <p:pic>
        <p:nvPicPr>
          <p:cNvPr id="10" name="Рисунок 42" descr="Изображение выглядит как текст&#10;&#10;Описание создано с очень высокой степенью достоверности">
            <a:extLst>
              <a:ext uri="{FF2B5EF4-FFF2-40B4-BE49-F238E27FC236}">
                <a16:creationId xmlns:a16="http://schemas.microsoft.com/office/drawing/2014/main" id="{52553C90-2F7C-4A72-B101-69689FDD4839}"/>
              </a:ext>
            </a:extLst>
          </p:cNvPr>
          <p:cNvPicPr>
            <a:picLocks noChangeAspect="1"/>
          </p:cNvPicPr>
          <p:nvPr/>
        </p:nvPicPr>
        <p:blipFill>
          <a:blip r:embed="rId3" cstate="print"/>
          <a:stretch>
            <a:fillRect/>
          </a:stretch>
        </p:blipFill>
        <p:spPr>
          <a:xfrm>
            <a:off x="3073016" y="3542226"/>
            <a:ext cx="1751808" cy="1392687"/>
          </a:xfrm>
          <a:prstGeom prst="rect">
            <a:avLst/>
          </a:prstGeom>
        </p:spPr>
      </p:pic>
      <p:pic>
        <p:nvPicPr>
          <p:cNvPr id="11" name="Picture 2" descr="C:\Users\.shapoval\Desktop\Новая папка (2)\лого ГЦП Од.області.jpg"/>
          <p:cNvPicPr>
            <a:picLocks noChangeAspect="1" noChangeArrowheads="1"/>
          </p:cNvPicPr>
          <p:nvPr/>
        </p:nvPicPr>
        <p:blipFill>
          <a:blip r:embed="rId4"/>
          <a:srcRect/>
          <a:stretch>
            <a:fillRect/>
          </a:stretch>
        </p:blipFill>
        <p:spPr bwMode="auto">
          <a:xfrm>
            <a:off x="994740" y="3266970"/>
            <a:ext cx="1942674" cy="1993797"/>
          </a:xfrm>
          <a:prstGeom prst="rect">
            <a:avLst/>
          </a:prstGeom>
          <a:noFill/>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descr="Для календаря.JPG"/>
          <p:cNvPicPr>
            <a:picLocks noGrp="1" noChangeAspect="1"/>
          </p:cNvPicPr>
          <p:nvPr>
            <p:ph type="pic" sz="quarter" idx="10"/>
          </p:nvPr>
        </p:nvPicPr>
        <p:blipFill>
          <a:blip r:embed="rId2" cstate="print"/>
          <a:srcRect l="15041" r="15041"/>
          <a:stretch>
            <a:fillRect/>
          </a:stretch>
        </p:blipFill>
        <p:spPr>
          <a:xfrm>
            <a:off x="601663" y="635000"/>
            <a:ext cx="2722562" cy="2720975"/>
          </a:xfrm>
          <a:prstGeom prst="roundRect">
            <a:avLst>
              <a:gd name="adj" fmla="val 4773"/>
            </a:avLst>
          </a:prstGeom>
          <a:solidFill>
            <a:schemeClr val="tx2"/>
          </a:solidFill>
        </p:spPr>
      </p:pic>
      <p:pic>
        <p:nvPicPr>
          <p:cNvPr id="14" name="Рисунок 13" descr="IMG_9411-e1556278326292.jpg"/>
          <p:cNvPicPr>
            <a:picLocks noGrp="1" noChangeAspect="1"/>
          </p:cNvPicPr>
          <p:nvPr>
            <p:ph type="pic" sz="quarter" idx="11"/>
          </p:nvPr>
        </p:nvPicPr>
        <p:blipFill>
          <a:blip r:embed="rId3"/>
          <a:srcRect l="33764" r="33764"/>
          <a:stretch>
            <a:fillRect/>
          </a:stretch>
        </p:blipFill>
        <p:spPr>
          <a:xfrm>
            <a:off x="3487738" y="635000"/>
            <a:ext cx="2722562" cy="5588000"/>
          </a:xfrm>
          <a:prstGeom prst="roundRect">
            <a:avLst>
              <a:gd name="adj" fmla="val 4267"/>
            </a:avLst>
          </a:prstGeom>
          <a:solidFill>
            <a:schemeClr val="tx2"/>
          </a:solidFill>
        </p:spPr>
      </p:pic>
      <p:pic>
        <p:nvPicPr>
          <p:cNvPr id="13" name="Рисунок 12" descr="116797805_754243032069974_3861854924926444679_n.jpg"/>
          <p:cNvPicPr>
            <a:picLocks noGrp="1" noChangeAspect="1"/>
          </p:cNvPicPr>
          <p:nvPr>
            <p:ph type="pic" sz="quarter" idx="14"/>
          </p:nvPr>
        </p:nvPicPr>
        <p:blipFill>
          <a:blip r:embed="rId4"/>
          <a:srcRect l="12609" r="12609"/>
          <a:stretch>
            <a:fillRect/>
          </a:stretch>
        </p:blipFill>
        <p:spPr>
          <a:xfrm>
            <a:off x="611188" y="3492500"/>
            <a:ext cx="2713037" cy="2720975"/>
          </a:xfrm>
          <a:prstGeom prst="roundRect">
            <a:avLst>
              <a:gd name="adj" fmla="val 4223"/>
            </a:avLst>
          </a:prstGeom>
          <a:solidFill>
            <a:schemeClr val="tx2"/>
          </a:solidFill>
        </p:spPr>
      </p:pic>
      <p:sp>
        <p:nvSpPr>
          <p:cNvPr id="402" name="Rounded Rectangle"/>
          <p:cNvSpPr/>
          <p:nvPr/>
        </p:nvSpPr>
        <p:spPr>
          <a:xfrm>
            <a:off x="6374084" y="635520"/>
            <a:ext cx="5215732" cy="5586960"/>
          </a:xfrm>
          <a:prstGeom prst="roundRect">
            <a:avLst>
              <a:gd name="adj" fmla="val 2528"/>
            </a:avLst>
          </a:prstGeom>
          <a:gradFill>
            <a:gsLst>
              <a:gs pos="0">
                <a:schemeClr val="accent2"/>
              </a:gs>
              <a:gs pos="100000">
                <a:schemeClr val="accent1"/>
              </a:gs>
            </a:gsLst>
            <a:lin ang="19531584"/>
          </a:gradFill>
          <a:ln w="12700">
            <a:miter lim="400000"/>
          </a:ln>
        </p:spPr>
        <p:txBody>
          <a:bodyPr lIns="45719" rIns="45719" anchor="ctr"/>
          <a:lstStyle/>
          <a:p>
            <a:endParaRPr/>
          </a:p>
        </p:txBody>
      </p:sp>
      <p:sp>
        <p:nvSpPr>
          <p:cNvPr id="406" name="This is photo slide"/>
          <p:cNvSpPr txBox="1"/>
          <p:nvPr/>
        </p:nvSpPr>
        <p:spPr>
          <a:xfrm>
            <a:off x="6850305" y="836910"/>
            <a:ext cx="4272620" cy="53860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5600">
                <a:solidFill>
                  <a:srgbClr val="FFFFFF"/>
                </a:solidFill>
                <a:latin typeface="Playfair Display Regular Bold"/>
                <a:ea typeface="Playfair Display Regular Bold"/>
                <a:cs typeface="Playfair Display Regular Bold"/>
                <a:sym typeface="Playfair Display Regular Bold"/>
              </a:defRPr>
            </a:lvl1pPr>
          </a:lstStyle>
          <a:p>
            <a:r>
              <a:rPr lang="en-US" sz="3200" b="1" dirty="0">
                <a:latin typeface="Segoe UI Black" pitchFamily="34" charset="0"/>
                <a:ea typeface="Segoe UI Black" pitchFamily="34" charset="0"/>
              </a:rPr>
              <a:t>The Community Justice Center of </a:t>
            </a:r>
            <a:r>
              <a:rPr lang="en-US" sz="3200" b="1" dirty="0" err="1">
                <a:latin typeface="Segoe UI Black" pitchFamily="34" charset="0"/>
                <a:ea typeface="Segoe UI Black" pitchFamily="34" charset="0"/>
              </a:rPr>
              <a:t>Odesa</a:t>
            </a:r>
            <a:r>
              <a:rPr lang="en-US" sz="3200" b="1" dirty="0">
                <a:latin typeface="Segoe UI Black" pitchFamily="34" charset="0"/>
                <a:ea typeface="Segoe UI Black" pitchFamily="34" charset="0"/>
              </a:rPr>
              <a:t> is a successful platform for providing legal assistance to the citizens of </a:t>
            </a:r>
            <a:r>
              <a:rPr lang="en-US" sz="3200" b="1" dirty="0" err="1">
                <a:latin typeface="Segoe UI Black" pitchFamily="34" charset="0"/>
                <a:ea typeface="Segoe UI Black" pitchFamily="34" charset="0"/>
              </a:rPr>
              <a:t>Odesa</a:t>
            </a:r>
            <a:r>
              <a:rPr lang="en-US" sz="3200" b="1" dirty="0">
                <a:latin typeface="Segoe UI Black" pitchFamily="34" charset="0"/>
                <a:ea typeface="Segoe UI Black" pitchFamily="34" charset="0"/>
              </a:rPr>
              <a:t> City and the broader region.</a:t>
            </a:r>
            <a:endParaRPr lang="en-US" sz="3200" dirty="0">
              <a:latin typeface="Segoe UI Black" pitchFamily="34" charset="0"/>
              <a:ea typeface="Segoe UI Black" pitchFamily="34" charset="0"/>
            </a:endParaRPr>
          </a:p>
          <a:p>
            <a:br>
              <a:rPr lang="en-US" sz="2800" dirty="0"/>
            </a:br>
            <a:endParaRPr lang="uk-UA" sz="2800" dirty="0">
              <a:latin typeface="Segoe UI Black" pitchFamily="34" charset="0"/>
              <a:ea typeface="Segoe UI Black" pitchFamily="34" charset="0"/>
              <a:cs typeface="Segoe UI Semibold" pitchFamily="34" charset="0"/>
            </a:endParaRPr>
          </a:p>
        </p:txBody>
      </p:sp>
      <p:sp>
        <p:nvSpPr>
          <p:cNvPr id="408" name="Line"/>
          <p:cNvSpPr/>
          <p:nvPr/>
        </p:nvSpPr>
        <p:spPr>
          <a:xfrm>
            <a:off x="6908800" y="5754414"/>
            <a:ext cx="1016001" cy="0"/>
          </a:xfrm>
          <a:prstGeom prst="line">
            <a:avLst/>
          </a:prstGeom>
          <a:ln w="50800">
            <a:solidFill>
              <a:schemeClr val="accent3"/>
            </a:solidFill>
            <a:miter/>
          </a:ln>
        </p:spPr>
        <p:txBody>
          <a:bodyPr lIns="45719" rIns="45719"/>
          <a:lstStyle/>
          <a:p>
            <a:endParaRPr/>
          </a:p>
        </p:txBody>
      </p:sp>
    </p:spTree>
  </p:cSld>
  <p:clrMapOvr>
    <a:masterClrMapping/>
  </p:clrMapOvr>
  <p:transition spd="med"/>
</p:sld>
</file>

<file path=ppt/theme/theme1.xml><?xml version="1.0" encoding="utf-8"?>
<a:theme xmlns:a="http://schemas.openxmlformats.org/drawingml/2006/main" name="Office Theme">
  <a:themeElements>
    <a:clrScheme name="Design Theme 02">
      <a:dk1>
        <a:srgbClr val="1A222B"/>
      </a:dk1>
      <a:lt1>
        <a:srgbClr val="FFFFFF"/>
      </a:lt1>
      <a:dk2>
        <a:srgbClr val="E4E7E9"/>
      </a:dk2>
      <a:lt2>
        <a:srgbClr val="8E95A2"/>
      </a:lt2>
      <a:accent1>
        <a:srgbClr val="33549A"/>
      </a:accent1>
      <a:accent2>
        <a:srgbClr val="142856"/>
      </a:accent2>
      <a:accent3>
        <a:srgbClr val="FDBA2A"/>
      </a:accent3>
      <a:accent4>
        <a:srgbClr val="31559A"/>
      </a:accent4>
      <a:accent5>
        <a:srgbClr val="142857"/>
      </a:accent5>
      <a:accent6>
        <a:srgbClr val="FDBB2A"/>
      </a:accent6>
      <a:hlink>
        <a:srgbClr val="31549A"/>
      </a:hlink>
      <a:folHlink>
        <a:srgbClr val="132957"/>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3E1FB"/>
        </a:solidFill>
        <a:ln w="12700" cap="flat">
          <a:noFill/>
          <a:miter lim="4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3E1FB"/>
        </a:solidFill>
        <a:ln w="12700" cap="flat">
          <a:noFill/>
          <a:miter lim="4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Apex</Template>
  <TotalTime>1118</TotalTime>
  <Words>808</Words>
  <Application>Microsoft Office PowerPoint</Application>
  <PresentationFormat>Widescreen</PresentationFormat>
  <Paragraphs>93</Paragraphs>
  <Slides>41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Arial</vt:lpstr>
      <vt:lpstr>Calibri</vt:lpstr>
      <vt:lpstr>Calibri Light</vt:lpstr>
      <vt:lpstr>Open Sans</vt:lpstr>
      <vt:lpstr>OpenSans</vt:lpstr>
      <vt:lpstr>Playfair Display Regular Bold</vt:lpstr>
      <vt:lpstr>Segoe UI Black</vt:lpstr>
      <vt:lpstr>Segoe UI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Артем Шаповал</dc:creator>
  <cp:lastModifiedBy>SATTEL Annette</cp:lastModifiedBy>
  <cp:revision>100</cp:revision>
  <dcterms:modified xsi:type="dcterms:W3CDTF">2021-09-28T07:49:04Z</dcterms:modified>
</cp:coreProperties>
</file>