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70" r:id="rId4"/>
    <p:sldId id="268" r:id="rId5"/>
    <p:sldId id="266" r:id="rId6"/>
    <p:sldId id="271" r:id="rId7"/>
    <p:sldId id="257" r:id="rId8"/>
    <p:sldId id="273" r:id="rId9"/>
    <p:sldId id="276" r:id="rId10"/>
    <p:sldId id="277" r:id="rId11"/>
    <p:sldId id="278" r:id="rId12"/>
    <p:sldId id="279" r:id="rId13"/>
    <p:sldId id="274" r:id="rId14"/>
    <p:sldId id="27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IRE Thomas" initials="GT" lastIdx="3" clrIdx="0">
    <p:extLst>
      <p:ext uri="{19B8F6BF-5375-455C-9EA6-DF929625EA0E}">
        <p15:presenceInfo xmlns:p15="http://schemas.microsoft.com/office/powerpoint/2012/main" userId="S-1-5-21-1390067357-1606980848-725345543-50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20" d="100"/>
          <a:sy n="120" d="100"/>
        </p:scale>
        <p:origin x="11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8T23:09:37.133" idx="1">
    <p:pos x="7028" y="304"/>
    <p:text>pas sûr de comprendre. S'agit-il de faire référence au spot télévisé ? auquel cas il faut mieux écrire : "presentation of the domestic violence ad (ou TV spot)"</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g"/><Relationship Id="rId4"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image" Target="../media/image8.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DFCD5-208E-43F1-95F6-569054DA4B3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C309879D-9B54-4BC2-9B16-97ED74725262}">
      <dgm:prSet phldrT="[Texte]"/>
      <dgm:spPr>
        <a:solidFill>
          <a:schemeClr val="accent1">
            <a:lumMod val="50000"/>
          </a:schemeClr>
        </a:solidFill>
      </dgm:spPr>
      <dgm:t>
        <a:bodyPr/>
        <a:lstStyle/>
        <a:p>
          <a:r>
            <a:rPr lang="fr-FR" u="none" dirty="0" err="1">
              <a:latin typeface="Marianne" panose="02000000000000000000" pitchFamily="50" charset="0"/>
            </a:rPr>
            <a:t>We</a:t>
          </a:r>
          <a:r>
            <a:rPr lang="fr-FR" u="none" dirty="0">
              <a:latin typeface="Marianne" panose="02000000000000000000" pitchFamily="50" charset="0"/>
            </a:rPr>
            <a:t> </a:t>
          </a:r>
          <a:r>
            <a:rPr lang="fr-FR" u="none" dirty="0" err="1">
              <a:latin typeface="Marianne" panose="02000000000000000000" pitchFamily="50" charset="0"/>
            </a:rPr>
            <a:t>gather</a:t>
          </a:r>
          <a:r>
            <a:rPr lang="fr-FR" u="none" dirty="0">
              <a:latin typeface="Marianne" panose="02000000000000000000" pitchFamily="50" charset="0"/>
            </a:rPr>
            <a:t> the </a:t>
          </a:r>
          <a:r>
            <a:rPr lang="fr-FR" u="none" dirty="0" err="1">
              <a:latin typeface="Marianne" panose="02000000000000000000" pitchFamily="50" charset="0"/>
            </a:rPr>
            <a:t>existing</a:t>
          </a:r>
          <a:r>
            <a:rPr lang="fr-FR" u="none" dirty="0">
              <a:latin typeface="Marianne" panose="02000000000000000000" pitchFamily="50" charset="0"/>
            </a:rPr>
            <a:t> </a:t>
          </a:r>
          <a:r>
            <a:rPr lang="fr-FR" u="none" dirty="0" err="1">
              <a:latin typeface="Marianne" panose="02000000000000000000" pitchFamily="50" charset="0"/>
            </a:rPr>
            <a:t>mechanisms</a:t>
          </a:r>
          <a:r>
            <a:rPr lang="fr-FR" u="none" dirty="0">
              <a:latin typeface="Marianne" panose="02000000000000000000" pitchFamily="50" charset="0"/>
            </a:rPr>
            <a:t> </a:t>
          </a:r>
          <a:r>
            <a:rPr lang="fr-FR" u="none" dirty="0" err="1">
              <a:latin typeface="Marianne" panose="02000000000000000000" pitchFamily="50" charset="0"/>
            </a:rPr>
            <a:t>through</a:t>
          </a:r>
          <a:r>
            <a:rPr lang="fr-FR" u="none" dirty="0">
              <a:latin typeface="Marianne" panose="02000000000000000000" pitchFamily="50" charset="0"/>
            </a:rPr>
            <a:t> exchanges </a:t>
          </a:r>
          <a:r>
            <a:rPr lang="fr-FR" u="none" dirty="0" err="1">
              <a:latin typeface="Marianne" panose="02000000000000000000" pitchFamily="50" charset="0"/>
            </a:rPr>
            <a:t>with</a:t>
          </a:r>
          <a:r>
            <a:rPr lang="fr-FR" u="none" dirty="0">
              <a:latin typeface="Marianne" panose="02000000000000000000" pitchFamily="50" charset="0"/>
            </a:rPr>
            <a:t> the courts and all the media at </a:t>
          </a:r>
          <a:r>
            <a:rPr lang="fr-FR" u="none" dirty="0" err="1">
              <a:latin typeface="Marianne" panose="02000000000000000000" pitchFamily="50" charset="0"/>
            </a:rPr>
            <a:t>our</a:t>
          </a:r>
          <a:r>
            <a:rPr lang="fr-FR" u="none" dirty="0">
              <a:latin typeface="Marianne" panose="02000000000000000000" pitchFamily="50" charset="0"/>
            </a:rPr>
            <a:t> </a:t>
          </a:r>
          <a:r>
            <a:rPr lang="fr-FR" u="none" dirty="0" err="1">
              <a:latin typeface="Marianne" panose="02000000000000000000" pitchFamily="50" charset="0"/>
            </a:rPr>
            <a:t>disposal</a:t>
          </a:r>
          <a:r>
            <a:rPr lang="fr-FR" u="none" dirty="0">
              <a:latin typeface="Marianne" panose="02000000000000000000" pitchFamily="50" charset="0"/>
            </a:rPr>
            <a:t> (</a:t>
          </a:r>
          <a:r>
            <a:rPr lang="fr-FR" u="none" dirty="0" err="1">
              <a:latin typeface="Marianne" panose="02000000000000000000" pitchFamily="50" charset="0"/>
            </a:rPr>
            <a:t>from</a:t>
          </a:r>
          <a:r>
            <a:rPr lang="fr-FR" u="none" dirty="0">
              <a:latin typeface="Marianne" panose="02000000000000000000" pitchFamily="50" charset="0"/>
            </a:rPr>
            <a:t> the </a:t>
          </a:r>
          <a:r>
            <a:rPr lang="fr-FR" u="none" dirty="0" err="1">
              <a:latin typeface="Marianne" panose="02000000000000000000" pitchFamily="50" charset="0"/>
            </a:rPr>
            <a:t>press</a:t>
          </a:r>
          <a:r>
            <a:rPr lang="fr-FR" u="none" dirty="0">
              <a:latin typeface="Marianne" panose="02000000000000000000" pitchFamily="50" charset="0"/>
            </a:rPr>
            <a:t> to the </a:t>
          </a:r>
          <a:r>
            <a:rPr lang="fr-FR" u="none" dirty="0" err="1">
              <a:latin typeface="Marianne" panose="02000000000000000000" pitchFamily="50" charset="0"/>
            </a:rPr>
            <a:t>annual</a:t>
          </a:r>
          <a:r>
            <a:rPr lang="fr-FR" u="none" dirty="0">
              <a:latin typeface="Marianne" panose="02000000000000000000" pitchFamily="50" charset="0"/>
            </a:rPr>
            <a:t> reports of the </a:t>
          </a:r>
          <a:r>
            <a:rPr lang="fr-FR" u="none" dirty="0" err="1">
              <a:latin typeface="Marianne" panose="02000000000000000000" pitchFamily="50" charset="0"/>
            </a:rPr>
            <a:t>prosecutors</a:t>
          </a:r>
          <a:r>
            <a:rPr lang="fr-FR" u="none" dirty="0">
              <a:latin typeface="Marianne" panose="02000000000000000000" pitchFamily="50" charset="0"/>
            </a:rPr>
            <a:t>)</a:t>
          </a:r>
        </a:p>
      </dgm:t>
    </dgm:pt>
    <dgm:pt modelId="{CE5C3E3E-E122-4EB0-83DB-C391A012EB71}" type="parTrans" cxnId="{63312B7F-6F1B-47A6-AA9D-DC87314122F2}">
      <dgm:prSet/>
      <dgm:spPr/>
      <dgm:t>
        <a:bodyPr/>
        <a:lstStyle/>
        <a:p>
          <a:endParaRPr lang="fr-FR"/>
        </a:p>
      </dgm:t>
    </dgm:pt>
    <dgm:pt modelId="{EAA32841-15F8-4B42-9CD1-CFE520A7F0F4}" type="sibTrans" cxnId="{63312B7F-6F1B-47A6-AA9D-DC87314122F2}">
      <dgm:prSet/>
      <dgm:spPr/>
      <dgm:t>
        <a:bodyPr/>
        <a:lstStyle/>
        <a:p>
          <a:endParaRPr lang="fr-FR"/>
        </a:p>
      </dgm:t>
    </dgm:pt>
    <dgm:pt modelId="{222AFDF2-E211-4CE1-B237-82EE345C7407}">
      <dgm:prSet phldrT="[Texte]"/>
      <dgm:spPr>
        <a:solidFill>
          <a:schemeClr val="accent1">
            <a:lumMod val="50000"/>
          </a:schemeClr>
        </a:solidFill>
      </dgm:spPr>
      <dgm:t>
        <a:bodyPr/>
        <a:lstStyle/>
        <a:p>
          <a:r>
            <a:rPr lang="fr-FR" u="none" dirty="0" err="1">
              <a:latin typeface="Marianne" panose="02000000000000000000" pitchFamily="50" charset="0"/>
            </a:rPr>
            <a:t>We</a:t>
          </a:r>
          <a:r>
            <a:rPr lang="fr-FR" u="none" dirty="0">
              <a:latin typeface="Marianne" panose="02000000000000000000" pitchFamily="50" charset="0"/>
            </a:rPr>
            <a:t> </a:t>
          </a:r>
          <a:r>
            <a:rPr lang="fr-FR" dirty="0">
              <a:latin typeface="Marianne" panose="02000000000000000000" pitchFamily="50" charset="0"/>
            </a:rPr>
            <a:t>carry out expert </a:t>
          </a:r>
          <a:r>
            <a:rPr lang="fr-FR" dirty="0" err="1">
              <a:latin typeface="Marianne" panose="02000000000000000000" pitchFamily="50" charset="0"/>
            </a:rPr>
            <a:t>assessments</a:t>
          </a:r>
          <a:r>
            <a:rPr lang="fr-FR" dirty="0">
              <a:latin typeface="Marianne" panose="02000000000000000000" pitchFamily="50" charset="0"/>
            </a:rPr>
            <a:t> in </a:t>
          </a:r>
          <a:r>
            <a:rPr lang="fr-FR" dirty="0" err="1">
              <a:latin typeface="Marianne" panose="02000000000000000000" pitchFamily="50" charset="0"/>
            </a:rPr>
            <a:t>order</a:t>
          </a:r>
          <a:r>
            <a:rPr lang="fr-FR" dirty="0">
              <a:latin typeface="Marianne" panose="02000000000000000000" pitchFamily="50" charset="0"/>
            </a:rPr>
            <a:t> to propose </a:t>
          </a:r>
          <a:r>
            <a:rPr lang="fr-FR" dirty="0" err="1">
              <a:latin typeface="Marianne" panose="02000000000000000000" pitchFamily="50" charset="0"/>
            </a:rPr>
            <a:t>only</a:t>
          </a:r>
          <a:r>
            <a:rPr lang="fr-FR" dirty="0">
              <a:latin typeface="Marianne" panose="02000000000000000000" pitchFamily="50" charset="0"/>
            </a:rPr>
            <a:t> </a:t>
          </a:r>
          <a:r>
            <a:rPr lang="fr-FR" dirty="0" err="1">
              <a:latin typeface="Marianne" panose="02000000000000000000" pitchFamily="50" charset="0"/>
            </a:rPr>
            <a:t>mechanisms</a:t>
          </a:r>
          <a:r>
            <a:rPr lang="fr-FR" dirty="0">
              <a:latin typeface="Marianne" panose="02000000000000000000" pitchFamily="50" charset="0"/>
            </a:rPr>
            <a:t> </a:t>
          </a:r>
          <a:r>
            <a:rPr lang="fr-FR" dirty="0" err="1">
              <a:latin typeface="Marianne" panose="02000000000000000000" pitchFamily="50" charset="0"/>
            </a:rPr>
            <a:t>that</a:t>
          </a:r>
          <a:r>
            <a:rPr lang="fr-FR" dirty="0">
              <a:latin typeface="Marianne" panose="02000000000000000000" pitchFamily="50" charset="0"/>
            </a:rPr>
            <a:t> </a:t>
          </a:r>
          <a:r>
            <a:rPr lang="fr-FR" dirty="0" err="1">
              <a:latin typeface="Marianne" panose="02000000000000000000" pitchFamily="50" charset="0"/>
            </a:rPr>
            <a:t>provide</a:t>
          </a:r>
          <a:r>
            <a:rPr lang="fr-FR" dirty="0">
              <a:latin typeface="Marianne" panose="02000000000000000000" pitchFamily="50" charset="0"/>
            </a:rPr>
            <a:t> </a:t>
          </a:r>
          <a:r>
            <a:rPr lang="fr-FR" dirty="0" err="1">
              <a:latin typeface="Marianne" panose="02000000000000000000" pitchFamily="50" charset="0"/>
            </a:rPr>
            <a:t>sufficient</a:t>
          </a:r>
          <a:r>
            <a:rPr lang="fr-FR" dirty="0">
              <a:latin typeface="Marianne" panose="02000000000000000000" pitchFamily="50" charset="0"/>
            </a:rPr>
            <a:t> </a:t>
          </a:r>
          <a:r>
            <a:rPr lang="fr-FR" dirty="0" err="1">
              <a:latin typeface="Marianne" panose="02000000000000000000" pitchFamily="50" charset="0"/>
            </a:rPr>
            <a:t>guarantees</a:t>
          </a:r>
          <a:r>
            <a:rPr lang="fr-FR" dirty="0">
              <a:latin typeface="Marianne" panose="02000000000000000000" pitchFamily="50" charset="0"/>
            </a:rPr>
            <a:t> to </a:t>
          </a:r>
          <a:r>
            <a:rPr lang="fr-FR" dirty="0" err="1">
              <a:latin typeface="Marianne" panose="02000000000000000000" pitchFamily="50" charset="0"/>
            </a:rPr>
            <a:t>be</a:t>
          </a:r>
          <a:r>
            <a:rPr lang="fr-FR" dirty="0">
              <a:latin typeface="Marianne" panose="02000000000000000000" pitchFamily="50" charset="0"/>
            </a:rPr>
            <a:t> </a:t>
          </a:r>
          <a:r>
            <a:rPr lang="fr-FR" dirty="0" err="1">
              <a:latin typeface="Marianne" panose="02000000000000000000" pitchFamily="50" charset="0"/>
            </a:rPr>
            <a:t>carried</a:t>
          </a:r>
          <a:r>
            <a:rPr lang="fr-FR" dirty="0">
              <a:latin typeface="Marianne" panose="02000000000000000000" pitchFamily="50" charset="0"/>
            </a:rPr>
            <a:t> out </a:t>
          </a:r>
          <a:r>
            <a:rPr lang="fr-FR" dirty="0" err="1">
              <a:latin typeface="Marianne" panose="02000000000000000000" pitchFamily="50" charset="0"/>
            </a:rPr>
            <a:t>efficiently</a:t>
          </a:r>
          <a:r>
            <a:rPr lang="fr-FR" dirty="0">
              <a:latin typeface="Marianne" panose="02000000000000000000" pitchFamily="50" charset="0"/>
            </a:rPr>
            <a:t> at the national </a:t>
          </a:r>
          <a:r>
            <a:rPr lang="fr-FR" dirty="0" err="1">
              <a:latin typeface="Marianne" panose="02000000000000000000" pitchFamily="50" charset="0"/>
            </a:rPr>
            <a:t>level</a:t>
          </a:r>
          <a:endParaRPr lang="fr-FR" dirty="0">
            <a:latin typeface="Marianne" panose="02000000000000000000" pitchFamily="50" charset="0"/>
          </a:endParaRPr>
        </a:p>
      </dgm:t>
    </dgm:pt>
    <dgm:pt modelId="{FDCF406B-21D1-4A6E-BB40-06E5CE746182}" type="parTrans" cxnId="{FFA9B3EC-DDA2-4AD5-844C-BFDF505B1D74}">
      <dgm:prSet/>
      <dgm:spPr/>
      <dgm:t>
        <a:bodyPr/>
        <a:lstStyle/>
        <a:p>
          <a:endParaRPr lang="fr-FR"/>
        </a:p>
      </dgm:t>
    </dgm:pt>
    <dgm:pt modelId="{8DA3DEFA-ED3C-46D7-A42A-87490424250D}" type="sibTrans" cxnId="{FFA9B3EC-DDA2-4AD5-844C-BFDF505B1D74}">
      <dgm:prSet/>
      <dgm:spPr/>
      <dgm:t>
        <a:bodyPr/>
        <a:lstStyle/>
        <a:p>
          <a:endParaRPr lang="fr-FR"/>
        </a:p>
      </dgm:t>
    </dgm:pt>
    <dgm:pt modelId="{F0F40D31-08F7-44C8-8078-6D41606B0565}">
      <dgm:prSet phldrT="[Texte]"/>
      <dgm:spPr>
        <a:solidFill>
          <a:schemeClr val="accent1">
            <a:lumMod val="50000"/>
          </a:schemeClr>
        </a:solidFill>
      </dgm:spPr>
      <dgm:t>
        <a:bodyPr/>
        <a:lstStyle/>
        <a:p>
          <a:r>
            <a:rPr lang="fr-FR" u="none" dirty="0" err="1">
              <a:latin typeface="Marianne" panose="02000000000000000000" pitchFamily="50" charset="0"/>
            </a:rPr>
            <a:t>We</a:t>
          </a:r>
          <a:r>
            <a:rPr lang="fr-FR" u="none" dirty="0">
              <a:latin typeface="Marianne" panose="02000000000000000000" pitchFamily="50" charset="0"/>
            </a:rPr>
            <a:t> </a:t>
          </a:r>
          <a:r>
            <a:rPr lang="fr-FR" u="none" dirty="0" err="1">
              <a:latin typeface="Marianne" panose="02000000000000000000" pitchFamily="50" charset="0"/>
            </a:rPr>
            <a:t>promote</a:t>
          </a:r>
          <a:r>
            <a:rPr lang="fr-FR" u="none" dirty="0">
              <a:latin typeface="Marianne" panose="02000000000000000000" pitchFamily="50" charset="0"/>
            </a:rPr>
            <a:t> </a:t>
          </a:r>
          <a:r>
            <a:rPr lang="fr-FR" u="none" dirty="0" err="1">
              <a:latin typeface="Marianne" panose="02000000000000000000" pitchFamily="50" charset="0"/>
            </a:rPr>
            <a:t>them</a:t>
          </a:r>
          <a:r>
            <a:rPr lang="fr-FR" u="none" dirty="0">
              <a:latin typeface="Marianne" panose="02000000000000000000" pitchFamily="50" charset="0"/>
            </a:rPr>
            <a:t> </a:t>
          </a:r>
          <a:r>
            <a:rPr lang="fr-FR" u="none" dirty="0" err="1">
              <a:latin typeface="Marianne" panose="02000000000000000000" pitchFamily="50" charset="0"/>
            </a:rPr>
            <a:t>through</a:t>
          </a:r>
          <a:r>
            <a:rPr lang="fr-FR" u="none" dirty="0">
              <a:latin typeface="Marianne" panose="02000000000000000000" pitchFamily="50" charset="0"/>
            </a:rPr>
            <a:t> </a:t>
          </a:r>
          <a:r>
            <a:rPr lang="fr-FR" u="none" dirty="0" err="1">
              <a:latin typeface="Marianne" panose="02000000000000000000" pitchFamily="50" charset="0"/>
            </a:rPr>
            <a:t>different</a:t>
          </a:r>
          <a:r>
            <a:rPr lang="fr-FR" u="none" dirty="0">
              <a:latin typeface="Marianne" panose="02000000000000000000" pitchFamily="50" charset="0"/>
            </a:rPr>
            <a:t> digital media </a:t>
          </a:r>
        </a:p>
      </dgm:t>
    </dgm:pt>
    <dgm:pt modelId="{61C5FEBB-79F1-40B3-A2C4-0FB7B31D7867}" type="parTrans" cxnId="{1A5EDBE6-41F7-4DAB-897D-1EC7024C6B49}">
      <dgm:prSet/>
      <dgm:spPr/>
      <dgm:t>
        <a:bodyPr/>
        <a:lstStyle/>
        <a:p>
          <a:endParaRPr lang="fr-FR"/>
        </a:p>
      </dgm:t>
    </dgm:pt>
    <dgm:pt modelId="{44060AB2-83C1-4F46-92E1-BE71E472981D}" type="sibTrans" cxnId="{1A5EDBE6-41F7-4DAB-897D-1EC7024C6B49}">
      <dgm:prSet/>
      <dgm:spPr/>
      <dgm:t>
        <a:bodyPr/>
        <a:lstStyle/>
        <a:p>
          <a:endParaRPr lang="fr-FR"/>
        </a:p>
      </dgm:t>
    </dgm:pt>
    <dgm:pt modelId="{6C915578-C3C1-4245-B230-D08F9CA3D6A2}" type="pres">
      <dgm:prSet presAssocID="{E7EDFCD5-208E-43F1-95F6-569054DA4B3B}" presName="linear" presStyleCnt="0">
        <dgm:presLayoutVars>
          <dgm:dir/>
          <dgm:resizeHandles val="exact"/>
        </dgm:presLayoutVars>
      </dgm:prSet>
      <dgm:spPr/>
    </dgm:pt>
    <dgm:pt modelId="{A7CD39E8-74F4-456A-812E-1DCCAE1A1DFC}" type="pres">
      <dgm:prSet presAssocID="{C309879D-9B54-4BC2-9B16-97ED74725262}" presName="comp" presStyleCnt="0"/>
      <dgm:spPr/>
    </dgm:pt>
    <dgm:pt modelId="{F7574AAB-3E2E-4399-A21E-8B7657E561FD}" type="pres">
      <dgm:prSet presAssocID="{C309879D-9B54-4BC2-9B16-97ED74725262}" presName="box" presStyleLbl="node1" presStyleIdx="0" presStyleCnt="3" custLinFactNeighborX="-18087" custLinFactNeighborY="-33623"/>
      <dgm:spPr/>
    </dgm:pt>
    <dgm:pt modelId="{E5EABA32-93CD-4971-8F2B-9C34FAA217EA}" type="pres">
      <dgm:prSet presAssocID="{C309879D-9B54-4BC2-9B16-97ED7472526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A4B0D7B-BF89-4BBD-A3E6-B2853DE0CDB7}" type="pres">
      <dgm:prSet presAssocID="{C309879D-9B54-4BC2-9B16-97ED74725262}" presName="text" presStyleLbl="node1" presStyleIdx="0" presStyleCnt="3">
        <dgm:presLayoutVars>
          <dgm:bulletEnabled val="1"/>
        </dgm:presLayoutVars>
      </dgm:prSet>
      <dgm:spPr/>
    </dgm:pt>
    <dgm:pt modelId="{F64D3C6E-245F-4616-9219-757B6FBBF10E}" type="pres">
      <dgm:prSet presAssocID="{EAA32841-15F8-4B42-9CD1-CFE520A7F0F4}" presName="spacer" presStyleCnt="0"/>
      <dgm:spPr/>
    </dgm:pt>
    <dgm:pt modelId="{09582AD7-F953-44C1-BA78-A8496EA6D2F9}" type="pres">
      <dgm:prSet presAssocID="{222AFDF2-E211-4CE1-B237-82EE345C7407}" presName="comp" presStyleCnt="0"/>
      <dgm:spPr/>
    </dgm:pt>
    <dgm:pt modelId="{CDAD6CE9-DC70-4CAC-8640-86D266581400}" type="pres">
      <dgm:prSet presAssocID="{222AFDF2-E211-4CE1-B237-82EE345C7407}" presName="box" presStyleLbl="node1" presStyleIdx="1" presStyleCnt="3"/>
      <dgm:spPr/>
    </dgm:pt>
    <dgm:pt modelId="{D7A72C76-E918-42BC-B5A1-F33C2A4F8BA7}" type="pres">
      <dgm:prSet presAssocID="{222AFDF2-E211-4CE1-B237-82EE345C740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dgm:spPr>
    </dgm:pt>
    <dgm:pt modelId="{4AA733E4-5CB7-44E9-ABEA-565DECAEC0CA}" type="pres">
      <dgm:prSet presAssocID="{222AFDF2-E211-4CE1-B237-82EE345C7407}" presName="text" presStyleLbl="node1" presStyleIdx="1" presStyleCnt="3">
        <dgm:presLayoutVars>
          <dgm:bulletEnabled val="1"/>
        </dgm:presLayoutVars>
      </dgm:prSet>
      <dgm:spPr/>
    </dgm:pt>
    <dgm:pt modelId="{21C46C82-16C2-4DDF-A0C7-BA36BDB1A528}" type="pres">
      <dgm:prSet presAssocID="{8DA3DEFA-ED3C-46D7-A42A-87490424250D}" presName="spacer" presStyleCnt="0"/>
      <dgm:spPr/>
    </dgm:pt>
    <dgm:pt modelId="{D1F13CBC-1728-4294-94F7-02A68A5C216D}" type="pres">
      <dgm:prSet presAssocID="{F0F40D31-08F7-44C8-8078-6D41606B0565}" presName="comp" presStyleCnt="0"/>
      <dgm:spPr/>
    </dgm:pt>
    <dgm:pt modelId="{CA5A17A4-A937-4AF4-9F30-0493601D04E6}" type="pres">
      <dgm:prSet presAssocID="{F0F40D31-08F7-44C8-8078-6D41606B0565}" presName="box" presStyleLbl="node1" presStyleIdx="2" presStyleCnt="3"/>
      <dgm:spPr/>
    </dgm:pt>
    <dgm:pt modelId="{E21727D1-8E43-47CC-ACDD-B4E1226C2839}" type="pres">
      <dgm:prSet presAssocID="{F0F40D31-08F7-44C8-8078-6D41606B0565}"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893EED17-0302-4505-AED2-723E72D0D893}" type="pres">
      <dgm:prSet presAssocID="{F0F40D31-08F7-44C8-8078-6D41606B0565}" presName="text" presStyleLbl="node1" presStyleIdx="2" presStyleCnt="3">
        <dgm:presLayoutVars>
          <dgm:bulletEnabled val="1"/>
        </dgm:presLayoutVars>
      </dgm:prSet>
      <dgm:spPr/>
    </dgm:pt>
  </dgm:ptLst>
  <dgm:cxnLst>
    <dgm:cxn modelId="{DC317221-1688-4997-A008-11603747D77E}" type="presOf" srcId="{C309879D-9B54-4BC2-9B16-97ED74725262}" destId="{F7574AAB-3E2E-4399-A21E-8B7657E561FD}" srcOrd="0" destOrd="0" presId="urn:microsoft.com/office/officeart/2005/8/layout/vList4"/>
    <dgm:cxn modelId="{E40DF422-CBAE-4AD5-A233-8C1F8715D38F}" type="presOf" srcId="{F0F40D31-08F7-44C8-8078-6D41606B0565}" destId="{893EED17-0302-4505-AED2-723E72D0D893}" srcOrd="1" destOrd="0" presId="urn:microsoft.com/office/officeart/2005/8/layout/vList4"/>
    <dgm:cxn modelId="{8FC5CD27-F0B5-4329-B62A-D6CAB0EA82CF}" type="presOf" srcId="{222AFDF2-E211-4CE1-B237-82EE345C7407}" destId="{CDAD6CE9-DC70-4CAC-8640-86D266581400}" srcOrd="0" destOrd="0" presId="urn:microsoft.com/office/officeart/2005/8/layout/vList4"/>
    <dgm:cxn modelId="{A12A432F-26E4-4F4E-9102-EF0A96C315E1}" type="presOf" srcId="{F0F40D31-08F7-44C8-8078-6D41606B0565}" destId="{CA5A17A4-A937-4AF4-9F30-0493601D04E6}" srcOrd="0" destOrd="0" presId="urn:microsoft.com/office/officeart/2005/8/layout/vList4"/>
    <dgm:cxn modelId="{63312B7F-6F1B-47A6-AA9D-DC87314122F2}" srcId="{E7EDFCD5-208E-43F1-95F6-569054DA4B3B}" destId="{C309879D-9B54-4BC2-9B16-97ED74725262}" srcOrd="0" destOrd="0" parTransId="{CE5C3E3E-E122-4EB0-83DB-C391A012EB71}" sibTransId="{EAA32841-15F8-4B42-9CD1-CFE520A7F0F4}"/>
    <dgm:cxn modelId="{7783A0BC-84FD-46A5-B8B3-353451394226}" type="presOf" srcId="{222AFDF2-E211-4CE1-B237-82EE345C7407}" destId="{4AA733E4-5CB7-44E9-ABEA-565DECAEC0CA}" srcOrd="1" destOrd="0" presId="urn:microsoft.com/office/officeart/2005/8/layout/vList4"/>
    <dgm:cxn modelId="{78600BD2-BFAF-457D-90D5-7150C47D0A0C}" type="presOf" srcId="{E7EDFCD5-208E-43F1-95F6-569054DA4B3B}" destId="{6C915578-C3C1-4245-B230-D08F9CA3D6A2}" srcOrd="0" destOrd="0" presId="urn:microsoft.com/office/officeart/2005/8/layout/vList4"/>
    <dgm:cxn modelId="{1A5EDBE6-41F7-4DAB-897D-1EC7024C6B49}" srcId="{E7EDFCD5-208E-43F1-95F6-569054DA4B3B}" destId="{F0F40D31-08F7-44C8-8078-6D41606B0565}" srcOrd="2" destOrd="0" parTransId="{61C5FEBB-79F1-40B3-A2C4-0FB7B31D7867}" sibTransId="{44060AB2-83C1-4F46-92E1-BE71E472981D}"/>
    <dgm:cxn modelId="{FFA9B3EC-DDA2-4AD5-844C-BFDF505B1D74}" srcId="{E7EDFCD5-208E-43F1-95F6-569054DA4B3B}" destId="{222AFDF2-E211-4CE1-B237-82EE345C7407}" srcOrd="1" destOrd="0" parTransId="{FDCF406B-21D1-4A6E-BB40-06E5CE746182}" sibTransId="{8DA3DEFA-ED3C-46D7-A42A-87490424250D}"/>
    <dgm:cxn modelId="{B45599F3-4845-4070-9797-C615109B579F}" type="presOf" srcId="{C309879D-9B54-4BC2-9B16-97ED74725262}" destId="{3A4B0D7B-BF89-4BBD-A3E6-B2853DE0CDB7}" srcOrd="1" destOrd="0" presId="urn:microsoft.com/office/officeart/2005/8/layout/vList4"/>
    <dgm:cxn modelId="{E93BCFB4-F9ED-4D93-BA1B-842634D703C9}" type="presParOf" srcId="{6C915578-C3C1-4245-B230-D08F9CA3D6A2}" destId="{A7CD39E8-74F4-456A-812E-1DCCAE1A1DFC}" srcOrd="0" destOrd="0" presId="urn:microsoft.com/office/officeart/2005/8/layout/vList4"/>
    <dgm:cxn modelId="{0B06CE2F-F6A0-4AC0-BAB5-DF39AC1B5133}" type="presParOf" srcId="{A7CD39E8-74F4-456A-812E-1DCCAE1A1DFC}" destId="{F7574AAB-3E2E-4399-A21E-8B7657E561FD}" srcOrd="0" destOrd="0" presId="urn:microsoft.com/office/officeart/2005/8/layout/vList4"/>
    <dgm:cxn modelId="{634AF362-0778-4191-BC10-5519ED432F4F}" type="presParOf" srcId="{A7CD39E8-74F4-456A-812E-1DCCAE1A1DFC}" destId="{E5EABA32-93CD-4971-8F2B-9C34FAA217EA}" srcOrd="1" destOrd="0" presId="urn:microsoft.com/office/officeart/2005/8/layout/vList4"/>
    <dgm:cxn modelId="{C3DA3476-6D90-4661-920D-BF0D543DA5BA}" type="presParOf" srcId="{A7CD39E8-74F4-456A-812E-1DCCAE1A1DFC}" destId="{3A4B0D7B-BF89-4BBD-A3E6-B2853DE0CDB7}" srcOrd="2" destOrd="0" presId="urn:microsoft.com/office/officeart/2005/8/layout/vList4"/>
    <dgm:cxn modelId="{530E9D83-B009-45FD-9D2B-53A9BBBAC527}" type="presParOf" srcId="{6C915578-C3C1-4245-B230-D08F9CA3D6A2}" destId="{F64D3C6E-245F-4616-9219-757B6FBBF10E}" srcOrd="1" destOrd="0" presId="urn:microsoft.com/office/officeart/2005/8/layout/vList4"/>
    <dgm:cxn modelId="{2CC0F4B0-8AD4-468C-AC49-C8347D1D5C04}" type="presParOf" srcId="{6C915578-C3C1-4245-B230-D08F9CA3D6A2}" destId="{09582AD7-F953-44C1-BA78-A8496EA6D2F9}" srcOrd="2" destOrd="0" presId="urn:microsoft.com/office/officeart/2005/8/layout/vList4"/>
    <dgm:cxn modelId="{63DD9CBE-1CE6-45F8-93E0-FB19AAA63FB5}" type="presParOf" srcId="{09582AD7-F953-44C1-BA78-A8496EA6D2F9}" destId="{CDAD6CE9-DC70-4CAC-8640-86D266581400}" srcOrd="0" destOrd="0" presId="urn:microsoft.com/office/officeart/2005/8/layout/vList4"/>
    <dgm:cxn modelId="{4D094471-3B75-484A-A18A-45B84A3CA27A}" type="presParOf" srcId="{09582AD7-F953-44C1-BA78-A8496EA6D2F9}" destId="{D7A72C76-E918-42BC-B5A1-F33C2A4F8BA7}" srcOrd="1" destOrd="0" presId="urn:microsoft.com/office/officeart/2005/8/layout/vList4"/>
    <dgm:cxn modelId="{87531C21-EF62-45F3-B9C6-6C87CF448A7A}" type="presParOf" srcId="{09582AD7-F953-44C1-BA78-A8496EA6D2F9}" destId="{4AA733E4-5CB7-44E9-ABEA-565DECAEC0CA}" srcOrd="2" destOrd="0" presId="urn:microsoft.com/office/officeart/2005/8/layout/vList4"/>
    <dgm:cxn modelId="{58091FF1-46BE-4E38-A4AF-B9829B15538E}" type="presParOf" srcId="{6C915578-C3C1-4245-B230-D08F9CA3D6A2}" destId="{21C46C82-16C2-4DDF-A0C7-BA36BDB1A528}" srcOrd="3" destOrd="0" presId="urn:microsoft.com/office/officeart/2005/8/layout/vList4"/>
    <dgm:cxn modelId="{C139526B-EE56-4D72-B226-8D07C81B5295}" type="presParOf" srcId="{6C915578-C3C1-4245-B230-D08F9CA3D6A2}" destId="{D1F13CBC-1728-4294-94F7-02A68A5C216D}" srcOrd="4" destOrd="0" presId="urn:microsoft.com/office/officeart/2005/8/layout/vList4"/>
    <dgm:cxn modelId="{3B25D973-8569-45E6-B8C7-C856A05FB1D2}" type="presParOf" srcId="{D1F13CBC-1728-4294-94F7-02A68A5C216D}" destId="{CA5A17A4-A937-4AF4-9F30-0493601D04E6}" srcOrd="0" destOrd="0" presId="urn:microsoft.com/office/officeart/2005/8/layout/vList4"/>
    <dgm:cxn modelId="{D2D9F677-D1B8-43A6-8429-0E5AC4D9DF41}" type="presParOf" srcId="{D1F13CBC-1728-4294-94F7-02A68A5C216D}" destId="{E21727D1-8E43-47CC-ACDD-B4E1226C2839}" srcOrd="1" destOrd="0" presId="urn:microsoft.com/office/officeart/2005/8/layout/vList4"/>
    <dgm:cxn modelId="{817261A6-6529-4424-8696-0C007B89CFCB}" type="presParOf" srcId="{D1F13CBC-1728-4294-94F7-02A68A5C216D}" destId="{893EED17-0302-4505-AED2-723E72D0D89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BD5C0-9984-4C98-BAB6-9AD4F173BB4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fr-FR"/>
        </a:p>
      </dgm:t>
    </dgm:pt>
    <dgm:pt modelId="{BD2D929A-DE5F-401E-AD96-ABAB4C1CB1EE}">
      <dgm:prSet/>
      <dgm:spPr/>
      <dgm:t>
        <a:bodyPr/>
        <a:lstStyle/>
        <a:p>
          <a:endParaRPr lang="fr-FR"/>
        </a:p>
      </dgm:t>
    </dgm:pt>
    <dgm:pt modelId="{A3C1D77E-5E72-4D9A-B3ED-3F17161EA949}" type="parTrans" cxnId="{1974C0F4-3568-4DBF-9523-C6C1C4218EE5}">
      <dgm:prSet/>
      <dgm:spPr/>
      <dgm:t>
        <a:bodyPr/>
        <a:lstStyle/>
        <a:p>
          <a:endParaRPr lang="fr-FR"/>
        </a:p>
      </dgm:t>
    </dgm:pt>
    <dgm:pt modelId="{59835954-EA5B-4792-ADDF-8A08CD75A80A}" type="sibTrans" cxnId="{1974C0F4-3568-4DBF-9523-C6C1C4218EE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fr-FR"/>
        </a:p>
      </dgm:t>
    </dgm:pt>
    <dgm:pt modelId="{50FD149C-28A3-4A97-BB6D-F810B8CB501E}">
      <dgm:prSet phldrT="[Texte]" custT="1"/>
      <dgm:spPr/>
      <dgm:t>
        <a:bodyPr/>
        <a:lstStyle/>
        <a:p>
          <a:pPr algn="just"/>
          <a:r>
            <a:rPr lang="fr-FR" sz="1600" dirty="0" err="1">
              <a:latin typeface="Marianne" panose="02000000000000000000" pitchFamily="50" charset="0"/>
            </a:rPr>
            <a:t>Liberate</a:t>
          </a:r>
          <a:r>
            <a:rPr lang="fr-FR" sz="1600" dirty="0">
              <a:latin typeface="Marianne" panose="02000000000000000000" pitchFamily="50" charset="0"/>
            </a:rPr>
            <a:t> the speech of </a:t>
          </a:r>
          <a:r>
            <a:rPr lang="fr-FR" sz="1600" dirty="0" err="1">
              <a:latin typeface="Marianne" panose="02000000000000000000" pitchFamily="50" charset="0"/>
            </a:rPr>
            <a:t>victims</a:t>
          </a:r>
          <a:r>
            <a:rPr lang="fr-FR" sz="1600" dirty="0">
              <a:latin typeface="Marianne" panose="02000000000000000000" pitchFamily="50" charset="0"/>
            </a:rPr>
            <a:t> and     </a:t>
          </a:r>
          <a:r>
            <a:rPr lang="fr-FR" sz="1600" dirty="0" err="1">
              <a:latin typeface="Marianne" panose="02000000000000000000" pitchFamily="50" charset="0"/>
            </a:rPr>
            <a:t>promote</a:t>
          </a:r>
          <a:r>
            <a:rPr lang="fr-FR" sz="1600" dirty="0">
              <a:latin typeface="Marianne" panose="02000000000000000000" pitchFamily="50" charset="0"/>
            </a:rPr>
            <a:t> the </a:t>
          </a:r>
          <a:r>
            <a:rPr lang="fr-FR" sz="1600" dirty="0" err="1">
              <a:latin typeface="Marianne" panose="02000000000000000000" pitchFamily="50" charset="0"/>
            </a:rPr>
            <a:t>disclosure</a:t>
          </a:r>
          <a:r>
            <a:rPr lang="fr-FR" sz="1600" dirty="0">
              <a:latin typeface="Marianne" panose="02000000000000000000" pitchFamily="50" charset="0"/>
            </a:rPr>
            <a:t> of violence, in </a:t>
          </a:r>
          <a:r>
            <a:rPr lang="fr-FR" sz="1600" dirty="0" err="1">
              <a:latin typeface="Marianne" panose="02000000000000000000" pitchFamily="50" charset="0"/>
            </a:rPr>
            <a:t>particular</a:t>
          </a:r>
          <a:r>
            <a:rPr lang="fr-FR" sz="1600" dirty="0">
              <a:latin typeface="Marianne" panose="02000000000000000000" pitchFamily="50" charset="0"/>
            </a:rPr>
            <a:t> via a 24/24 </a:t>
          </a:r>
          <a:r>
            <a:rPr lang="fr-FR" sz="1600" dirty="0" err="1">
              <a:latin typeface="Marianne" panose="02000000000000000000" pitchFamily="50" charset="0"/>
            </a:rPr>
            <a:t>number</a:t>
          </a:r>
          <a:r>
            <a:rPr lang="fr-FR" sz="1600" dirty="0">
              <a:latin typeface="Marianne" panose="02000000000000000000" pitchFamily="50" charset="0"/>
            </a:rPr>
            <a:t> -7/7 </a:t>
          </a:r>
        </a:p>
      </dgm:t>
    </dgm:pt>
    <dgm:pt modelId="{9DA14193-36B4-454E-ADEC-F1337C01F114}" type="parTrans" cxnId="{F67C9649-9F04-4D97-9343-7EA204F1A61A}">
      <dgm:prSet/>
      <dgm:spPr/>
      <dgm:t>
        <a:bodyPr/>
        <a:lstStyle/>
        <a:p>
          <a:endParaRPr lang="fr-FR"/>
        </a:p>
      </dgm:t>
    </dgm:pt>
    <dgm:pt modelId="{9C428A7C-461C-4B07-A61B-C0CC8D5F5184}" type="sibTrans" cxnId="{F67C9649-9F04-4D97-9343-7EA204F1A61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t>
        <a:bodyPr/>
        <a:lstStyle/>
        <a:p>
          <a:endParaRPr lang="fr-FR"/>
        </a:p>
      </dgm:t>
    </dgm:pt>
    <dgm:pt modelId="{5CE14C54-A9E3-4132-ADC1-90AD1998C058}">
      <dgm:prSet phldrT="[Texte]" custT="1"/>
      <dgm:spPr/>
      <dgm:t>
        <a:bodyPr/>
        <a:lstStyle/>
        <a:p>
          <a:pPr algn="just"/>
          <a:r>
            <a:rPr lang="fr-FR" sz="1600" dirty="0">
              <a:latin typeface="Marianne" panose="02000000000000000000" pitchFamily="50" charset="0"/>
            </a:rPr>
            <a:t>An </a:t>
          </a:r>
          <a:r>
            <a:rPr lang="fr-FR" sz="1600" dirty="0" err="1">
              <a:latin typeface="Marianne" panose="02000000000000000000" pitchFamily="50" charset="0"/>
            </a:rPr>
            <a:t>enhanced</a:t>
          </a:r>
          <a:r>
            <a:rPr lang="fr-FR" sz="1600" dirty="0">
              <a:latin typeface="Marianne" panose="02000000000000000000" pitchFamily="50" charset="0"/>
            </a:rPr>
            <a:t> initial and </a:t>
          </a:r>
          <a:r>
            <a:rPr lang="fr-FR" sz="1600" dirty="0" err="1">
              <a:latin typeface="Marianne" panose="02000000000000000000" pitchFamily="50" charset="0"/>
            </a:rPr>
            <a:t>ongoing</a:t>
          </a:r>
          <a:r>
            <a:rPr lang="fr-FR" sz="1600" dirty="0">
              <a:latin typeface="Marianne" panose="02000000000000000000" pitchFamily="50" charset="0"/>
            </a:rPr>
            <a:t> training course for </a:t>
          </a:r>
          <a:r>
            <a:rPr lang="fr-FR" sz="1600" dirty="0" err="1">
              <a:latin typeface="Marianne" panose="02000000000000000000" pitchFamily="50" charset="0"/>
            </a:rPr>
            <a:t>law</a:t>
          </a:r>
          <a:r>
            <a:rPr lang="fr-FR" sz="1600" dirty="0">
              <a:latin typeface="Marianne" panose="02000000000000000000" pitchFamily="50" charset="0"/>
            </a:rPr>
            <a:t> </a:t>
          </a:r>
          <a:r>
            <a:rPr lang="fr-FR" sz="1600" dirty="0" err="1">
              <a:latin typeface="Marianne" panose="02000000000000000000" pitchFamily="50" charset="0"/>
            </a:rPr>
            <a:t>enforcement</a:t>
          </a:r>
          <a:r>
            <a:rPr lang="fr-FR" sz="1600" dirty="0">
              <a:latin typeface="Marianne" panose="02000000000000000000" pitchFamily="50" charset="0"/>
            </a:rPr>
            <a:t> </a:t>
          </a:r>
          <a:r>
            <a:rPr lang="fr-FR" sz="1600" dirty="0" err="1">
              <a:latin typeface="Marianne" panose="02000000000000000000" pitchFamily="50" charset="0"/>
            </a:rPr>
            <a:t>authorities</a:t>
          </a:r>
          <a:r>
            <a:rPr lang="fr-FR" sz="1600" dirty="0">
              <a:latin typeface="Marianne" panose="02000000000000000000" pitchFamily="50" charset="0"/>
            </a:rPr>
            <a:t> in the </a:t>
          </a:r>
          <a:r>
            <a:rPr lang="fr-FR" sz="1600" dirty="0" err="1">
              <a:latin typeface="Marianne" panose="02000000000000000000" pitchFamily="50" charset="0"/>
            </a:rPr>
            <a:t>dealing</a:t>
          </a:r>
          <a:r>
            <a:rPr lang="fr-FR" sz="1600" dirty="0">
              <a:latin typeface="Marianne" panose="02000000000000000000" pitchFamily="50" charset="0"/>
            </a:rPr>
            <a:t> </a:t>
          </a:r>
          <a:r>
            <a:rPr lang="fr-FR" sz="1600" dirty="0" err="1">
              <a:latin typeface="Marianne" panose="02000000000000000000" pitchFamily="50" charset="0"/>
            </a:rPr>
            <a:t>with</a:t>
          </a:r>
          <a:r>
            <a:rPr lang="fr-FR" sz="1600" dirty="0">
              <a:latin typeface="Marianne" panose="02000000000000000000" pitchFamily="50" charset="0"/>
            </a:rPr>
            <a:t> </a:t>
          </a:r>
          <a:r>
            <a:rPr lang="fr-FR" sz="1600" dirty="0" err="1">
              <a:latin typeface="Marianne" panose="02000000000000000000" pitchFamily="50" charset="0"/>
            </a:rPr>
            <a:t>female</a:t>
          </a:r>
          <a:r>
            <a:rPr lang="fr-FR" sz="1600" dirty="0">
              <a:latin typeface="Marianne" panose="02000000000000000000" pitchFamily="50" charset="0"/>
            </a:rPr>
            <a:t> </a:t>
          </a:r>
          <a:r>
            <a:rPr lang="fr-FR" sz="1600" dirty="0" err="1">
              <a:latin typeface="Marianne" panose="02000000000000000000" pitchFamily="50" charset="0"/>
            </a:rPr>
            <a:t>victims</a:t>
          </a:r>
          <a:r>
            <a:rPr lang="fr-FR" sz="1600" dirty="0">
              <a:latin typeface="Marianne" panose="02000000000000000000" pitchFamily="50" charset="0"/>
            </a:rPr>
            <a:t> of </a:t>
          </a:r>
          <a:r>
            <a:rPr lang="fr-FR" sz="1600" dirty="0" err="1">
              <a:latin typeface="Marianne" panose="02000000000000000000" pitchFamily="50" charset="0"/>
            </a:rPr>
            <a:t>domestic</a:t>
          </a:r>
          <a:r>
            <a:rPr lang="fr-FR" sz="1600" dirty="0">
              <a:latin typeface="Marianne" panose="02000000000000000000" pitchFamily="50" charset="0"/>
            </a:rPr>
            <a:t> violence</a:t>
          </a:r>
        </a:p>
      </dgm:t>
    </dgm:pt>
    <dgm:pt modelId="{2DA91BF4-328C-454D-9BB0-D402D30228E4}" type="parTrans" cxnId="{9235B699-60D3-4C72-8D4D-1C8B5C5ACBE4}">
      <dgm:prSet/>
      <dgm:spPr/>
      <dgm:t>
        <a:bodyPr/>
        <a:lstStyle/>
        <a:p>
          <a:endParaRPr lang="fr-FR"/>
        </a:p>
      </dgm:t>
    </dgm:pt>
    <dgm:pt modelId="{EAEC245F-CC95-44C5-91E4-F476C0CC5776}" type="sibTrans" cxnId="{9235B699-60D3-4C72-8D4D-1C8B5C5ACBE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fr-FR"/>
        </a:p>
      </dgm:t>
    </dgm:pt>
    <dgm:pt modelId="{5C63C4D2-942D-431A-98B1-DA4CFCC3C707}">
      <dgm:prSet phldrT="[Texte]" custT="1"/>
      <dgm:spPr/>
      <dgm:t>
        <a:bodyPr/>
        <a:lstStyle/>
        <a:p>
          <a:pPr algn="just"/>
          <a:r>
            <a:rPr lang="fr-FR" sz="1600" dirty="0">
              <a:latin typeface="Marianne" panose="02000000000000000000" pitchFamily="50" charset="0"/>
            </a:rPr>
            <a:t>    A more protective justice</a:t>
          </a:r>
        </a:p>
      </dgm:t>
    </dgm:pt>
    <dgm:pt modelId="{6B1182DA-F0AE-47F9-98DB-B1F6B8944C7B}" type="parTrans" cxnId="{A9E73F28-38CC-4484-B661-89DFAF3CCE1B}">
      <dgm:prSet/>
      <dgm:spPr/>
      <dgm:t>
        <a:bodyPr/>
        <a:lstStyle/>
        <a:p>
          <a:endParaRPr lang="fr-FR"/>
        </a:p>
      </dgm:t>
    </dgm:pt>
    <dgm:pt modelId="{CE1BDDA4-E90B-4133-BF8D-8B92C3B65805}" type="sibTrans" cxnId="{A9E73F28-38CC-4484-B661-89DFAF3CCE1B}">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8B3A07C4-6D1A-431E-982E-2E117E2B98E3}" type="pres">
      <dgm:prSet presAssocID="{C33BD5C0-9984-4C98-BAB6-9AD4F173BB4D}" presName="Name0" presStyleCnt="0">
        <dgm:presLayoutVars>
          <dgm:chMax val="7"/>
          <dgm:chPref val="7"/>
          <dgm:dir/>
        </dgm:presLayoutVars>
      </dgm:prSet>
      <dgm:spPr/>
    </dgm:pt>
    <dgm:pt modelId="{F1AB3D06-93C1-4113-A983-A975263B2832}" type="pres">
      <dgm:prSet presAssocID="{C33BD5C0-9984-4C98-BAB6-9AD4F173BB4D}" presName="Name1" presStyleCnt="0"/>
      <dgm:spPr/>
    </dgm:pt>
    <dgm:pt modelId="{ECCD9A78-B7B3-451A-8BD9-1A0C4442D2C8}" type="pres">
      <dgm:prSet presAssocID="{59835954-EA5B-4792-ADDF-8A08CD75A80A}" presName="picture_1" presStyleCnt="0"/>
      <dgm:spPr/>
    </dgm:pt>
    <dgm:pt modelId="{42339FDB-46AF-4207-8DED-F7901F0ABFBD}" type="pres">
      <dgm:prSet presAssocID="{59835954-EA5B-4792-ADDF-8A08CD75A80A}" presName="pictureRepeatNode" presStyleLbl="alignImgPlace1" presStyleIdx="0" presStyleCnt="4" custScaleX="87627" custLinFactNeighborX="12025" custLinFactNeighborY="-630"/>
      <dgm:spPr/>
    </dgm:pt>
    <dgm:pt modelId="{76B8DEDF-66F3-4B6F-A3AE-B6CF9991F3D6}" type="pres">
      <dgm:prSet presAssocID="{BD2D929A-DE5F-401E-AD96-ABAB4C1CB1EE}" presName="text_1" presStyleLbl="node1" presStyleIdx="0" presStyleCnt="0">
        <dgm:presLayoutVars>
          <dgm:bulletEnabled val="1"/>
        </dgm:presLayoutVars>
      </dgm:prSet>
      <dgm:spPr/>
    </dgm:pt>
    <dgm:pt modelId="{1E3B73EA-3FE2-4B15-B7F9-1C258F2DC56E}" type="pres">
      <dgm:prSet presAssocID="{9C428A7C-461C-4B07-A61B-C0CC8D5F5184}" presName="picture_2" presStyleCnt="0"/>
      <dgm:spPr/>
    </dgm:pt>
    <dgm:pt modelId="{33655C69-2AE5-401D-AA73-78822EB6FE31}" type="pres">
      <dgm:prSet presAssocID="{9C428A7C-461C-4B07-A61B-C0CC8D5F5184}" presName="pictureRepeatNode" presStyleLbl="alignImgPlace1" presStyleIdx="1" presStyleCnt="4" custLinFactNeighborX="2280" custLinFactNeighborY="-1401"/>
      <dgm:spPr/>
    </dgm:pt>
    <dgm:pt modelId="{D542356B-A9EA-45D3-A442-8E59289A4E65}" type="pres">
      <dgm:prSet presAssocID="{50FD149C-28A3-4A97-BB6D-F810B8CB501E}" presName="line_2" presStyleLbl="parChTrans1D1" presStyleIdx="0" presStyleCnt="3"/>
      <dgm:spPr/>
    </dgm:pt>
    <dgm:pt modelId="{763E35FB-DCE4-4DA1-9E6C-BACDB3F1E3A1}" type="pres">
      <dgm:prSet presAssocID="{50FD149C-28A3-4A97-BB6D-F810B8CB501E}" presName="textparent_2" presStyleLbl="node1" presStyleIdx="0" presStyleCnt="0"/>
      <dgm:spPr/>
    </dgm:pt>
    <dgm:pt modelId="{6ACCCE09-43C3-4215-BC2D-F21247D57F7C}" type="pres">
      <dgm:prSet presAssocID="{50FD149C-28A3-4A97-BB6D-F810B8CB501E}" presName="text_2" presStyleLbl="revTx" presStyleIdx="0" presStyleCnt="3" custScaleX="873713" custScaleY="112030">
        <dgm:presLayoutVars>
          <dgm:bulletEnabled val="1"/>
        </dgm:presLayoutVars>
      </dgm:prSet>
      <dgm:spPr/>
    </dgm:pt>
    <dgm:pt modelId="{76EC431B-335B-4CAA-8068-6D75A37BE1AC}" type="pres">
      <dgm:prSet presAssocID="{EAEC245F-CC95-44C5-91E4-F476C0CC5776}" presName="picture_3" presStyleCnt="0"/>
      <dgm:spPr/>
    </dgm:pt>
    <dgm:pt modelId="{49AC5611-5605-458A-BFFC-534295CA568C}" type="pres">
      <dgm:prSet presAssocID="{EAEC245F-CC95-44C5-91E4-F476C0CC5776}" presName="pictureRepeatNode" presStyleLbl="alignImgPlace1" presStyleIdx="2" presStyleCnt="4" custLinFactNeighborX="61642" custLinFactNeighborY="-7005"/>
      <dgm:spPr/>
    </dgm:pt>
    <dgm:pt modelId="{2110B320-5B68-4733-8934-B8E2A18BF1A1}" type="pres">
      <dgm:prSet presAssocID="{5CE14C54-A9E3-4132-ADC1-90AD1998C058}" presName="line_3" presStyleLbl="parChTrans1D1" presStyleIdx="1" presStyleCnt="3"/>
      <dgm:spPr/>
    </dgm:pt>
    <dgm:pt modelId="{9D46D1AD-1AA2-43ED-A453-D72F79EBAE90}" type="pres">
      <dgm:prSet presAssocID="{5CE14C54-A9E3-4132-ADC1-90AD1998C058}" presName="textparent_3" presStyleLbl="node1" presStyleIdx="0" presStyleCnt="0"/>
      <dgm:spPr/>
    </dgm:pt>
    <dgm:pt modelId="{03129FC7-8577-44D7-9E21-6E52FE83F32E}" type="pres">
      <dgm:prSet presAssocID="{5CE14C54-A9E3-4132-ADC1-90AD1998C058}" presName="text_3" presStyleLbl="revTx" presStyleIdx="1" presStyleCnt="3" custScaleX="193141" custScaleY="142446" custLinFactNeighborX="80287" custLinFactNeighborY="-2802">
        <dgm:presLayoutVars>
          <dgm:bulletEnabled val="1"/>
        </dgm:presLayoutVars>
      </dgm:prSet>
      <dgm:spPr/>
    </dgm:pt>
    <dgm:pt modelId="{D6230D5E-3510-4BEC-A17E-A28B637DE98E}" type="pres">
      <dgm:prSet presAssocID="{CE1BDDA4-E90B-4133-BF8D-8B92C3B65805}" presName="picture_4" presStyleCnt="0"/>
      <dgm:spPr/>
    </dgm:pt>
    <dgm:pt modelId="{C9AAE06E-7DF0-4C68-8B04-708B5050B666}" type="pres">
      <dgm:prSet presAssocID="{CE1BDDA4-E90B-4133-BF8D-8B92C3B65805}" presName="pictureRepeatNode" presStyleLbl="alignImgPlace1" presStyleIdx="3" presStyleCnt="4" custLinFactNeighborX="15411" custLinFactNeighborY="-16111"/>
      <dgm:spPr/>
    </dgm:pt>
    <dgm:pt modelId="{6F4A9B80-5616-4422-A3B0-3FBC54B5922A}" type="pres">
      <dgm:prSet presAssocID="{5C63C4D2-942D-431A-98B1-DA4CFCC3C707}" presName="line_4" presStyleLbl="parChTrans1D1" presStyleIdx="2" presStyleCnt="3"/>
      <dgm:spPr/>
    </dgm:pt>
    <dgm:pt modelId="{C0D612E5-9F54-4359-9136-19D1686BD53B}" type="pres">
      <dgm:prSet presAssocID="{5C63C4D2-942D-431A-98B1-DA4CFCC3C707}" presName="textparent_4" presStyleLbl="node1" presStyleIdx="0" presStyleCnt="0"/>
      <dgm:spPr/>
    </dgm:pt>
    <dgm:pt modelId="{D29541F6-6531-451C-9C78-8ADF2910E504}" type="pres">
      <dgm:prSet presAssocID="{5C63C4D2-942D-431A-98B1-DA4CFCC3C707}" presName="text_4" presStyleLbl="revTx" presStyleIdx="2" presStyleCnt="3" custScaleX="479267" custScaleY="62435">
        <dgm:presLayoutVars>
          <dgm:bulletEnabled val="1"/>
        </dgm:presLayoutVars>
      </dgm:prSet>
      <dgm:spPr/>
    </dgm:pt>
  </dgm:ptLst>
  <dgm:cxnLst>
    <dgm:cxn modelId="{82F33409-5AF0-4932-8AEC-6EB48DAD5447}" type="presOf" srcId="{59835954-EA5B-4792-ADDF-8A08CD75A80A}" destId="{42339FDB-46AF-4207-8DED-F7901F0ABFBD}" srcOrd="0" destOrd="0" presId="urn:microsoft.com/office/officeart/2008/layout/CircularPictureCallout"/>
    <dgm:cxn modelId="{FB21AE21-FAFA-4EA1-A3FD-779CEF46B7B3}" type="presOf" srcId="{EAEC245F-CC95-44C5-91E4-F476C0CC5776}" destId="{49AC5611-5605-458A-BFFC-534295CA568C}" srcOrd="0" destOrd="0" presId="urn:microsoft.com/office/officeart/2008/layout/CircularPictureCallout"/>
    <dgm:cxn modelId="{A9E73F28-38CC-4484-B661-89DFAF3CCE1B}" srcId="{C33BD5C0-9984-4C98-BAB6-9AD4F173BB4D}" destId="{5C63C4D2-942D-431A-98B1-DA4CFCC3C707}" srcOrd="3" destOrd="0" parTransId="{6B1182DA-F0AE-47F9-98DB-B1F6B8944C7B}" sibTransId="{CE1BDDA4-E90B-4133-BF8D-8B92C3B65805}"/>
    <dgm:cxn modelId="{61495537-AC03-47B4-A507-1B171E591F9A}" type="presOf" srcId="{50FD149C-28A3-4A97-BB6D-F810B8CB501E}" destId="{6ACCCE09-43C3-4215-BC2D-F21247D57F7C}" srcOrd="0" destOrd="0" presId="urn:microsoft.com/office/officeart/2008/layout/CircularPictureCallout"/>
    <dgm:cxn modelId="{E426E837-341B-41A5-9191-1CC50568057D}" type="presOf" srcId="{CE1BDDA4-E90B-4133-BF8D-8B92C3B65805}" destId="{C9AAE06E-7DF0-4C68-8B04-708B5050B666}" srcOrd="0" destOrd="0" presId="urn:microsoft.com/office/officeart/2008/layout/CircularPictureCallout"/>
    <dgm:cxn modelId="{77764740-1B86-45D2-B56F-67A046E0A790}" type="presOf" srcId="{BD2D929A-DE5F-401E-AD96-ABAB4C1CB1EE}" destId="{76B8DEDF-66F3-4B6F-A3AE-B6CF9991F3D6}" srcOrd="0" destOrd="0" presId="urn:microsoft.com/office/officeart/2008/layout/CircularPictureCallout"/>
    <dgm:cxn modelId="{F67C9649-9F04-4D97-9343-7EA204F1A61A}" srcId="{C33BD5C0-9984-4C98-BAB6-9AD4F173BB4D}" destId="{50FD149C-28A3-4A97-BB6D-F810B8CB501E}" srcOrd="1" destOrd="0" parTransId="{9DA14193-36B4-454E-ADEC-F1337C01F114}" sibTransId="{9C428A7C-461C-4B07-A61B-C0CC8D5F5184}"/>
    <dgm:cxn modelId="{10E94F57-FF8B-425C-B573-9071A3093C2C}" type="presOf" srcId="{5C63C4D2-942D-431A-98B1-DA4CFCC3C707}" destId="{D29541F6-6531-451C-9C78-8ADF2910E504}" srcOrd="0" destOrd="0" presId="urn:microsoft.com/office/officeart/2008/layout/CircularPictureCallout"/>
    <dgm:cxn modelId="{630C228F-2845-4C85-8D1D-83C6F05050A9}" type="presOf" srcId="{9C428A7C-461C-4B07-A61B-C0CC8D5F5184}" destId="{33655C69-2AE5-401D-AA73-78822EB6FE31}" srcOrd="0" destOrd="0" presId="urn:microsoft.com/office/officeart/2008/layout/CircularPictureCallout"/>
    <dgm:cxn modelId="{9235B699-60D3-4C72-8D4D-1C8B5C5ACBE4}" srcId="{C33BD5C0-9984-4C98-BAB6-9AD4F173BB4D}" destId="{5CE14C54-A9E3-4132-ADC1-90AD1998C058}" srcOrd="2" destOrd="0" parTransId="{2DA91BF4-328C-454D-9BB0-D402D30228E4}" sibTransId="{EAEC245F-CC95-44C5-91E4-F476C0CC5776}"/>
    <dgm:cxn modelId="{4FB9FFC8-F52E-498A-AC2B-C6E99FB21ADC}" type="presOf" srcId="{5CE14C54-A9E3-4132-ADC1-90AD1998C058}" destId="{03129FC7-8577-44D7-9E21-6E52FE83F32E}" srcOrd="0" destOrd="0" presId="urn:microsoft.com/office/officeart/2008/layout/CircularPictureCallout"/>
    <dgm:cxn modelId="{F563DADE-18DE-4CC5-A7FC-5BDF2063427D}" type="presOf" srcId="{C33BD5C0-9984-4C98-BAB6-9AD4F173BB4D}" destId="{8B3A07C4-6D1A-431E-982E-2E117E2B98E3}" srcOrd="0" destOrd="0" presId="urn:microsoft.com/office/officeart/2008/layout/CircularPictureCallout"/>
    <dgm:cxn modelId="{1974C0F4-3568-4DBF-9523-C6C1C4218EE5}" srcId="{C33BD5C0-9984-4C98-BAB6-9AD4F173BB4D}" destId="{BD2D929A-DE5F-401E-AD96-ABAB4C1CB1EE}" srcOrd="0" destOrd="0" parTransId="{A3C1D77E-5E72-4D9A-B3ED-3F17161EA949}" sibTransId="{59835954-EA5B-4792-ADDF-8A08CD75A80A}"/>
    <dgm:cxn modelId="{AB3ED6AD-0304-4FE6-A260-80BC3610F9BB}" type="presParOf" srcId="{8B3A07C4-6D1A-431E-982E-2E117E2B98E3}" destId="{F1AB3D06-93C1-4113-A983-A975263B2832}" srcOrd="0" destOrd="0" presId="urn:microsoft.com/office/officeart/2008/layout/CircularPictureCallout"/>
    <dgm:cxn modelId="{A686BECC-0B33-49EE-BBB7-2A27869DC929}" type="presParOf" srcId="{F1AB3D06-93C1-4113-A983-A975263B2832}" destId="{ECCD9A78-B7B3-451A-8BD9-1A0C4442D2C8}" srcOrd="0" destOrd="0" presId="urn:microsoft.com/office/officeart/2008/layout/CircularPictureCallout"/>
    <dgm:cxn modelId="{E2C1A532-A357-415E-8763-0406F85F46FD}" type="presParOf" srcId="{ECCD9A78-B7B3-451A-8BD9-1A0C4442D2C8}" destId="{42339FDB-46AF-4207-8DED-F7901F0ABFBD}" srcOrd="0" destOrd="0" presId="urn:microsoft.com/office/officeart/2008/layout/CircularPictureCallout"/>
    <dgm:cxn modelId="{05CB7CB2-8EE7-415A-BE3F-50620B8D5A37}" type="presParOf" srcId="{F1AB3D06-93C1-4113-A983-A975263B2832}" destId="{76B8DEDF-66F3-4B6F-A3AE-B6CF9991F3D6}" srcOrd="1" destOrd="0" presId="urn:microsoft.com/office/officeart/2008/layout/CircularPictureCallout"/>
    <dgm:cxn modelId="{BB7B337E-3B6A-4028-A387-42FBBD8607D1}" type="presParOf" srcId="{F1AB3D06-93C1-4113-A983-A975263B2832}" destId="{1E3B73EA-3FE2-4B15-B7F9-1C258F2DC56E}" srcOrd="2" destOrd="0" presId="urn:microsoft.com/office/officeart/2008/layout/CircularPictureCallout"/>
    <dgm:cxn modelId="{49AEAD0C-C31E-42B8-A970-A813386FB516}" type="presParOf" srcId="{1E3B73EA-3FE2-4B15-B7F9-1C258F2DC56E}" destId="{33655C69-2AE5-401D-AA73-78822EB6FE31}" srcOrd="0" destOrd="0" presId="urn:microsoft.com/office/officeart/2008/layout/CircularPictureCallout"/>
    <dgm:cxn modelId="{A50BBE36-38AA-43DD-AB95-FE1397A7743D}" type="presParOf" srcId="{F1AB3D06-93C1-4113-A983-A975263B2832}" destId="{D542356B-A9EA-45D3-A442-8E59289A4E65}" srcOrd="3" destOrd="0" presId="urn:microsoft.com/office/officeart/2008/layout/CircularPictureCallout"/>
    <dgm:cxn modelId="{5D024594-4EA2-4DDD-8EF8-F7CD1A6A6CF5}" type="presParOf" srcId="{F1AB3D06-93C1-4113-A983-A975263B2832}" destId="{763E35FB-DCE4-4DA1-9E6C-BACDB3F1E3A1}" srcOrd="4" destOrd="0" presId="urn:microsoft.com/office/officeart/2008/layout/CircularPictureCallout"/>
    <dgm:cxn modelId="{13408FCB-5FEE-4A52-AB90-2086197BBD39}" type="presParOf" srcId="{763E35FB-DCE4-4DA1-9E6C-BACDB3F1E3A1}" destId="{6ACCCE09-43C3-4215-BC2D-F21247D57F7C}" srcOrd="0" destOrd="0" presId="urn:microsoft.com/office/officeart/2008/layout/CircularPictureCallout"/>
    <dgm:cxn modelId="{2BA3452D-079C-4F83-A390-48F3FFC63835}" type="presParOf" srcId="{F1AB3D06-93C1-4113-A983-A975263B2832}" destId="{76EC431B-335B-4CAA-8068-6D75A37BE1AC}" srcOrd="5" destOrd="0" presId="urn:microsoft.com/office/officeart/2008/layout/CircularPictureCallout"/>
    <dgm:cxn modelId="{78584D89-16BD-4465-88B5-5BAEE22A7C63}" type="presParOf" srcId="{76EC431B-335B-4CAA-8068-6D75A37BE1AC}" destId="{49AC5611-5605-458A-BFFC-534295CA568C}" srcOrd="0" destOrd="0" presId="urn:microsoft.com/office/officeart/2008/layout/CircularPictureCallout"/>
    <dgm:cxn modelId="{FB680063-DF83-40B4-8E2E-0D92E1CAF51D}" type="presParOf" srcId="{F1AB3D06-93C1-4113-A983-A975263B2832}" destId="{2110B320-5B68-4733-8934-B8E2A18BF1A1}" srcOrd="6" destOrd="0" presId="urn:microsoft.com/office/officeart/2008/layout/CircularPictureCallout"/>
    <dgm:cxn modelId="{22E93100-56AD-4436-8867-31796E3F2DCB}" type="presParOf" srcId="{F1AB3D06-93C1-4113-A983-A975263B2832}" destId="{9D46D1AD-1AA2-43ED-A453-D72F79EBAE90}" srcOrd="7" destOrd="0" presId="urn:microsoft.com/office/officeart/2008/layout/CircularPictureCallout"/>
    <dgm:cxn modelId="{EFBEF7B2-276A-43FC-9AA3-A3F8E899646C}" type="presParOf" srcId="{9D46D1AD-1AA2-43ED-A453-D72F79EBAE90}" destId="{03129FC7-8577-44D7-9E21-6E52FE83F32E}" srcOrd="0" destOrd="0" presId="urn:microsoft.com/office/officeart/2008/layout/CircularPictureCallout"/>
    <dgm:cxn modelId="{DCB8A7DE-D5B0-46AD-B78E-D53C664071B4}" type="presParOf" srcId="{F1AB3D06-93C1-4113-A983-A975263B2832}" destId="{D6230D5E-3510-4BEC-A17E-A28B637DE98E}" srcOrd="8" destOrd="0" presId="urn:microsoft.com/office/officeart/2008/layout/CircularPictureCallout"/>
    <dgm:cxn modelId="{D06A5D91-27F8-4625-8928-432BC28433EE}" type="presParOf" srcId="{D6230D5E-3510-4BEC-A17E-A28B637DE98E}" destId="{C9AAE06E-7DF0-4C68-8B04-708B5050B666}" srcOrd="0" destOrd="0" presId="urn:microsoft.com/office/officeart/2008/layout/CircularPictureCallout"/>
    <dgm:cxn modelId="{EA49B02D-0521-420B-89A9-4099977ABB42}" type="presParOf" srcId="{F1AB3D06-93C1-4113-A983-A975263B2832}" destId="{6F4A9B80-5616-4422-A3B0-3FBC54B5922A}" srcOrd="9" destOrd="0" presId="urn:microsoft.com/office/officeart/2008/layout/CircularPictureCallout"/>
    <dgm:cxn modelId="{D0D1EC4C-16BE-4977-8D51-E003A4E93587}" type="presParOf" srcId="{F1AB3D06-93C1-4113-A983-A975263B2832}" destId="{C0D612E5-9F54-4359-9136-19D1686BD53B}" srcOrd="10" destOrd="0" presId="urn:microsoft.com/office/officeart/2008/layout/CircularPictureCallout"/>
    <dgm:cxn modelId="{857EDC03-277F-4258-AE10-4CEA623FAC36}" type="presParOf" srcId="{C0D612E5-9F54-4359-9136-19D1686BD53B}" destId="{D29541F6-6531-451C-9C78-8ADF2910E50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AC5CA-5F2C-4374-A962-F56F0449DF8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A3450A7E-B698-4357-907B-755A6C2FBE89}">
      <dgm:prSet phldrT="[Texte]"/>
      <dgm:spPr>
        <a:solidFill>
          <a:schemeClr val="accent1">
            <a:lumMod val="50000"/>
          </a:schemeClr>
        </a:solidFill>
      </dgm:spPr>
      <dgm:t>
        <a:bodyPr/>
        <a:lstStyle/>
        <a:p>
          <a:r>
            <a:rPr lang="en-GB" dirty="0">
              <a:latin typeface="Marianne" panose="02000000000000000000" pitchFamily="50" charset="0"/>
            </a:rPr>
            <a:t>One doctor has been appointed as the domestic violence contact at the hospital</a:t>
          </a:r>
          <a:endParaRPr lang="fr-FR" dirty="0">
            <a:latin typeface="Marianne" panose="02000000000000000000" pitchFamily="50" charset="0"/>
          </a:endParaRPr>
        </a:p>
      </dgm:t>
    </dgm:pt>
    <dgm:pt modelId="{98E9A53E-9E51-4496-8244-264C85365640}" type="parTrans" cxnId="{E7005124-9BE0-48F0-9EF4-8AAA7698669D}">
      <dgm:prSet/>
      <dgm:spPr/>
      <dgm:t>
        <a:bodyPr/>
        <a:lstStyle/>
        <a:p>
          <a:endParaRPr lang="fr-FR"/>
        </a:p>
      </dgm:t>
    </dgm:pt>
    <dgm:pt modelId="{17CE641F-D016-4460-B894-852BAA32A761}" type="sibTrans" cxnId="{E7005124-9BE0-48F0-9EF4-8AAA7698669D}">
      <dgm:prSet/>
      <dgm:spPr>
        <a:solidFill>
          <a:srgbClr val="C00000"/>
        </a:solidFill>
      </dgm:spPr>
      <dgm:t>
        <a:bodyPr/>
        <a:lstStyle/>
        <a:p>
          <a:endParaRPr lang="fr-FR"/>
        </a:p>
      </dgm:t>
    </dgm:pt>
    <dgm:pt modelId="{51BD9262-D3DF-4CE3-A428-9E79BF895BCF}">
      <dgm:prSet phldrT="[Texte]"/>
      <dgm:spPr>
        <a:solidFill>
          <a:schemeClr val="accent1">
            <a:lumMod val="50000"/>
          </a:schemeClr>
        </a:solidFill>
      </dgm:spPr>
      <dgm:t>
        <a:bodyPr/>
        <a:lstStyle/>
        <a:p>
          <a:r>
            <a:rPr lang="en-GB" dirty="0">
              <a:latin typeface="Marianne" panose="02000000000000000000" pitchFamily="50" charset="0"/>
            </a:rPr>
            <a:t>The investigation team behave as civilians with unmarked police vehicles</a:t>
          </a:r>
          <a:r>
            <a:rPr lang="fr-FR" dirty="0">
              <a:latin typeface="Marianne" panose="02000000000000000000" pitchFamily="50" charset="0"/>
            </a:rPr>
            <a:t>.</a:t>
          </a:r>
        </a:p>
      </dgm:t>
    </dgm:pt>
    <dgm:pt modelId="{618C3314-18FE-40E7-AE3D-3B1EC3E3B142}" type="parTrans" cxnId="{BCCD21EE-D4D2-48BB-A2D3-5F6F35B6F896}">
      <dgm:prSet/>
      <dgm:spPr/>
      <dgm:t>
        <a:bodyPr/>
        <a:lstStyle/>
        <a:p>
          <a:endParaRPr lang="fr-FR"/>
        </a:p>
      </dgm:t>
    </dgm:pt>
    <dgm:pt modelId="{7641497D-5387-4BCE-9CFA-061C6CEA4950}" type="sibTrans" cxnId="{BCCD21EE-D4D2-48BB-A2D3-5F6F35B6F896}">
      <dgm:prSet/>
      <dgm:spPr>
        <a:solidFill>
          <a:srgbClr val="C00000"/>
        </a:solidFill>
      </dgm:spPr>
      <dgm:t>
        <a:bodyPr/>
        <a:lstStyle/>
        <a:p>
          <a:endParaRPr lang="fr-FR"/>
        </a:p>
      </dgm:t>
    </dgm:pt>
    <dgm:pt modelId="{0293312C-BF4E-4682-B528-0D0D7838F0A9}">
      <dgm:prSet phldrT="[Texte]"/>
      <dgm:spPr>
        <a:solidFill>
          <a:schemeClr val="accent1">
            <a:lumMod val="50000"/>
          </a:schemeClr>
        </a:solidFill>
      </dgm:spPr>
      <dgm:t>
        <a:bodyPr/>
        <a:lstStyle/>
        <a:p>
          <a:r>
            <a:rPr lang="en-GB" dirty="0">
              <a:latin typeface="Marianne" panose="02000000000000000000" pitchFamily="50" charset="0"/>
            </a:rPr>
            <a:t>This staff knows that it is possible to report to the investigation units and to call them to file a complaint of domestic violence directly at the hospital.</a:t>
          </a:r>
          <a:endParaRPr lang="fr-FR" dirty="0">
            <a:latin typeface="Marianne" panose="02000000000000000000" pitchFamily="50" charset="0"/>
          </a:endParaRPr>
        </a:p>
      </dgm:t>
    </dgm:pt>
    <dgm:pt modelId="{B7F18C59-18AF-458A-9EAA-72532F82A8BD}" type="parTrans" cxnId="{2CE05623-E09F-4FB7-BAE0-D0064AA7797C}">
      <dgm:prSet/>
      <dgm:spPr/>
      <dgm:t>
        <a:bodyPr/>
        <a:lstStyle/>
        <a:p>
          <a:endParaRPr lang="fr-FR"/>
        </a:p>
      </dgm:t>
    </dgm:pt>
    <dgm:pt modelId="{9CEF5F88-AFB2-4A92-8994-1109F5E9E7BE}" type="sibTrans" cxnId="{2CE05623-E09F-4FB7-BAE0-D0064AA7797C}">
      <dgm:prSet/>
      <dgm:spPr>
        <a:solidFill>
          <a:srgbClr val="C00000"/>
        </a:solidFill>
      </dgm:spPr>
      <dgm:t>
        <a:bodyPr/>
        <a:lstStyle/>
        <a:p>
          <a:endParaRPr lang="fr-FR">
            <a:solidFill>
              <a:srgbClr val="C00000"/>
            </a:solidFill>
          </a:endParaRPr>
        </a:p>
      </dgm:t>
    </dgm:pt>
    <dgm:pt modelId="{FA5DD8E6-D9DC-4C57-9CD0-A393A7833FCE}" type="pres">
      <dgm:prSet presAssocID="{D79AC5CA-5F2C-4374-A962-F56F0449DF83}" presName="Name0" presStyleCnt="0">
        <dgm:presLayoutVars>
          <dgm:dir/>
          <dgm:resizeHandles val="exact"/>
        </dgm:presLayoutVars>
      </dgm:prSet>
      <dgm:spPr/>
    </dgm:pt>
    <dgm:pt modelId="{C59D452E-6330-4E46-AB60-437F00719889}" type="pres">
      <dgm:prSet presAssocID="{A3450A7E-B698-4357-907B-755A6C2FBE89}" presName="node" presStyleLbl="node1" presStyleIdx="0" presStyleCnt="3" custRadScaleRad="98172" custRadScaleInc="-11622">
        <dgm:presLayoutVars>
          <dgm:bulletEnabled val="1"/>
        </dgm:presLayoutVars>
      </dgm:prSet>
      <dgm:spPr/>
    </dgm:pt>
    <dgm:pt modelId="{74D13F5E-C291-49E5-AD4A-1B49B84E2F56}" type="pres">
      <dgm:prSet presAssocID="{17CE641F-D016-4460-B894-852BAA32A761}" presName="sibTrans" presStyleLbl="sibTrans2D1" presStyleIdx="0" presStyleCnt="3"/>
      <dgm:spPr/>
    </dgm:pt>
    <dgm:pt modelId="{4BFB5F96-DEA6-47CD-8DA2-FE6C810408B1}" type="pres">
      <dgm:prSet presAssocID="{17CE641F-D016-4460-B894-852BAA32A761}" presName="connectorText" presStyleLbl="sibTrans2D1" presStyleIdx="0" presStyleCnt="3"/>
      <dgm:spPr/>
    </dgm:pt>
    <dgm:pt modelId="{A32C1217-1476-4F59-9263-1658B5BBC293}" type="pres">
      <dgm:prSet presAssocID="{51BD9262-D3DF-4CE3-A428-9E79BF895BCF}" presName="node" presStyleLbl="node1" presStyleIdx="1" presStyleCnt="3" custRadScaleRad="158080" custRadScaleInc="234905">
        <dgm:presLayoutVars>
          <dgm:bulletEnabled val="1"/>
        </dgm:presLayoutVars>
      </dgm:prSet>
      <dgm:spPr/>
    </dgm:pt>
    <dgm:pt modelId="{9D04B576-BFBF-495F-9B6A-5B27C712CE92}" type="pres">
      <dgm:prSet presAssocID="{7641497D-5387-4BCE-9CFA-061C6CEA4950}" presName="sibTrans" presStyleLbl="sibTrans2D1" presStyleIdx="1" presStyleCnt="3"/>
      <dgm:spPr/>
    </dgm:pt>
    <dgm:pt modelId="{E7A5F73C-E195-47FC-98AF-C1C7AE10D737}" type="pres">
      <dgm:prSet presAssocID="{7641497D-5387-4BCE-9CFA-061C6CEA4950}" presName="connectorText" presStyleLbl="sibTrans2D1" presStyleIdx="1" presStyleCnt="3"/>
      <dgm:spPr/>
    </dgm:pt>
    <dgm:pt modelId="{A0F939B1-14DF-44EB-BA8E-8A9186D60E99}" type="pres">
      <dgm:prSet presAssocID="{0293312C-BF4E-4682-B528-0D0D7838F0A9}" presName="node" presStyleLbl="node1" presStyleIdx="2" presStyleCnt="3" custRadScaleRad="121229" custRadScaleInc="-231624">
        <dgm:presLayoutVars>
          <dgm:bulletEnabled val="1"/>
        </dgm:presLayoutVars>
      </dgm:prSet>
      <dgm:spPr/>
    </dgm:pt>
    <dgm:pt modelId="{170F125D-EF44-49D0-9D3D-A171AD5E809B}" type="pres">
      <dgm:prSet presAssocID="{9CEF5F88-AFB2-4A92-8994-1109F5E9E7BE}" presName="sibTrans" presStyleLbl="sibTrans2D1" presStyleIdx="2" presStyleCnt="3"/>
      <dgm:spPr/>
    </dgm:pt>
    <dgm:pt modelId="{A9F3D70D-508E-4206-AA46-219655A0384C}" type="pres">
      <dgm:prSet presAssocID="{9CEF5F88-AFB2-4A92-8994-1109F5E9E7BE}" presName="connectorText" presStyleLbl="sibTrans2D1" presStyleIdx="2" presStyleCnt="3"/>
      <dgm:spPr/>
    </dgm:pt>
  </dgm:ptLst>
  <dgm:cxnLst>
    <dgm:cxn modelId="{2CE05623-E09F-4FB7-BAE0-D0064AA7797C}" srcId="{D79AC5CA-5F2C-4374-A962-F56F0449DF83}" destId="{0293312C-BF4E-4682-B528-0D0D7838F0A9}" srcOrd="2" destOrd="0" parTransId="{B7F18C59-18AF-458A-9EAA-72532F82A8BD}" sibTransId="{9CEF5F88-AFB2-4A92-8994-1109F5E9E7BE}"/>
    <dgm:cxn modelId="{E7005124-9BE0-48F0-9EF4-8AAA7698669D}" srcId="{D79AC5CA-5F2C-4374-A962-F56F0449DF83}" destId="{A3450A7E-B698-4357-907B-755A6C2FBE89}" srcOrd="0" destOrd="0" parTransId="{98E9A53E-9E51-4496-8244-264C85365640}" sibTransId="{17CE641F-D016-4460-B894-852BAA32A761}"/>
    <dgm:cxn modelId="{738BEF27-F941-4FC8-AB4E-EDB7ADE200F7}" type="presOf" srcId="{A3450A7E-B698-4357-907B-755A6C2FBE89}" destId="{C59D452E-6330-4E46-AB60-437F00719889}" srcOrd="0" destOrd="0" presId="urn:microsoft.com/office/officeart/2005/8/layout/cycle7"/>
    <dgm:cxn modelId="{F9F4CB65-D9A5-40DB-A9DE-079D6DD00AE5}" type="presOf" srcId="{51BD9262-D3DF-4CE3-A428-9E79BF895BCF}" destId="{A32C1217-1476-4F59-9263-1658B5BBC293}" srcOrd="0" destOrd="0" presId="urn:microsoft.com/office/officeart/2005/8/layout/cycle7"/>
    <dgm:cxn modelId="{3762614B-D6BB-4E9D-BA2E-43A309CDB460}" type="presOf" srcId="{D79AC5CA-5F2C-4374-A962-F56F0449DF83}" destId="{FA5DD8E6-D9DC-4C57-9CD0-A393A7833FCE}" srcOrd="0" destOrd="0" presId="urn:microsoft.com/office/officeart/2005/8/layout/cycle7"/>
    <dgm:cxn modelId="{C60FCA4E-CC41-4E6A-BE90-43F4BD996BF5}" type="presOf" srcId="{9CEF5F88-AFB2-4A92-8994-1109F5E9E7BE}" destId="{170F125D-EF44-49D0-9D3D-A171AD5E809B}" srcOrd="0" destOrd="0" presId="urn:microsoft.com/office/officeart/2005/8/layout/cycle7"/>
    <dgm:cxn modelId="{11193E88-8717-47EA-A69D-2528D064461C}" type="presOf" srcId="{7641497D-5387-4BCE-9CFA-061C6CEA4950}" destId="{E7A5F73C-E195-47FC-98AF-C1C7AE10D737}" srcOrd="1" destOrd="0" presId="urn:microsoft.com/office/officeart/2005/8/layout/cycle7"/>
    <dgm:cxn modelId="{666DD5AE-5D61-414E-B742-F38EE79DD395}" type="presOf" srcId="{9CEF5F88-AFB2-4A92-8994-1109F5E9E7BE}" destId="{A9F3D70D-508E-4206-AA46-219655A0384C}" srcOrd="1" destOrd="0" presId="urn:microsoft.com/office/officeart/2005/8/layout/cycle7"/>
    <dgm:cxn modelId="{01D676D4-4170-4AB6-951E-D79069D01088}" type="presOf" srcId="{17CE641F-D016-4460-B894-852BAA32A761}" destId="{4BFB5F96-DEA6-47CD-8DA2-FE6C810408B1}" srcOrd="1" destOrd="0" presId="urn:microsoft.com/office/officeart/2005/8/layout/cycle7"/>
    <dgm:cxn modelId="{5DD5EBDB-3B4A-44FE-B8E3-972CF802AD4F}" type="presOf" srcId="{0293312C-BF4E-4682-B528-0D0D7838F0A9}" destId="{A0F939B1-14DF-44EB-BA8E-8A9186D60E99}" srcOrd="0" destOrd="0" presId="urn:microsoft.com/office/officeart/2005/8/layout/cycle7"/>
    <dgm:cxn modelId="{D56E34DC-9A46-4D5D-BBB7-A78267F40F12}" type="presOf" srcId="{7641497D-5387-4BCE-9CFA-061C6CEA4950}" destId="{9D04B576-BFBF-495F-9B6A-5B27C712CE92}" srcOrd="0" destOrd="0" presId="urn:microsoft.com/office/officeart/2005/8/layout/cycle7"/>
    <dgm:cxn modelId="{0795FEE7-4514-4EA1-8CE0-219A66D48930}" type="presOf" srcId="{17CE641F-D016-4460-B894-852BAA32A761}" destId="{74D13F5E-C291-49E5-AD4A-1B49B84E2F56}" srcOrd="0" destOrd="0" presId="urn:microsoft.com/office/officeart/2005/8/layout/cycle7"/>
    <dgm:cxn modelId="{BCCD21EE-D4D2-48BB-A2D3-5F6F35B6F896}" srcId="{D79AC5CA-5F2C-4374-A962-F56F0449DF83}" destId="{51BD9262-D3DF-4CE3-A428-9E79BF895BCF}" srcOrd="1" destOrd="0" parTransId="{618C3314-18FE-40E7-AE3D-3B1EC3E3B142}" sibTransId="{7641497D-5387-4BCE-9CFA-061C6CEA4950}"/>
    <dgm:cxn modelId="{593A52D3-7309-45FD-8D61-06C897B09FD8}" type="presParOf" srcId="{FA5DD8E6-D9DC-4C57-9CD0-A393A7833FCE}" destId="{C59D452E-6330-4E46-AB60-437F00719889}" srcOrd="0" destOrd="0" presId="urn:microsoft.com/office/officeart/2005/8/layout/cycle7"/>
    <dgm:cxn modelId="{8DDC8C86-7276-4CE3-BC4B-41E9D1C5C944}" type="presParOf" srcId="{FA5DD8E6-D9DC-4C57-9CD0-A393A7833FCE}" destId="{74D13F5E-C291-49E5-AD4A-1B49B84E2F56}" srcOrd="1" destOrd="0" presId="urn:microsoft.com/office/officeart/2005/8/layout/cycle7"/>
    <dgm:cxn modelId="{95D216F3-9B9C-4BB5-81E7-1FBFEC302B06}" type="presParOf" srcId="{74D13F5E-C291-49E5-AD4A-1B49B84E2F56}" destId="{4BFB5F96-DEA6-47CD-8DA2-FE6C810408B1}" srcOrd="0" destOrd="0" presId="urn:microsoft.com/office/officeart/2005/8/layout/cycle7"/>
    <dgm:cxn modelId="{9EAF19BF-D943-4122-9B8B-7E3CB4E56A17}" type="presParOf" srcId="{FA5DD8E6-D9DC-4C57-9CD0-A393A7833FCE}" destId="{A32C1217-1476-4F59-9263-1658B5BBC293}" srcOrd="2" destOrd="0" presId="urn:microsoft.com/office/officeart/2005/8/layout/cycle7"/>
    <dgm:cxn modelId="{7AFE5930-0111-466B-9EB4-4E0F98758B4D}" type="presParOf" srcId="{FA5DD8E6-D9DC-4C57-9CD0-A393A7833FCE}" destId="{9D04B576-BFBF-495F-9B6A-5B27C712CE92}" srcOrd="3" destOrd="0" presId="urn:microsoft.com/office/officeart/2005/8/layout/cycle7"/>
    <dgm:cxn modelId="{1B6B46FB-0E19-4F81-A5EE-77BAF52D42D1}" type="presParOf" srcId="{9D04B576-BFBF-495F-9B6A-5B27C712CE92}" destId="{E7A5F73C-E195-47FC-98AF-C1C7AE10D737}" srcOrd="0" destOrd="0" presId="urn:microsoft.com/office/officeart/2005/8/layout/cycle7"/>
    <dgm:cxn modelId="{5B3ED798-9D6A-4939-9844-A4E65D4E2620}" type="presParOf" srcId="{FA5DD8E6-D9DC-4C57-9CD0-A393A7833FCE}" destId="{A0F939B1-14DF-44EB-BA8E-8A9186D60E99}" srcOrd="4" destOrd="0" presId="urn:microsoft.com/office/officeart/2005/8/layout/cycle7"/>
    <dgm:cxn modelId="{4C4D9B66-54E5-4595-9658-82209AFB78FC}" type="presParOf" srcId="{FA5DD8E6-D9DC-4C57-9CD0-A393A7833FCE}" destId="{170F125D-EF44-49D0-9D3D-A171AD5E809B}" srcOrd="5" destOrd="0" presId="urn:microsoft.com/office/officeart/2005/8/layout/cycle7"/>
    <dgm:cxn modelId="{31C37E48-C1FD-45AE-A1FB-6DCC459FAE33}" type="presParOf" srcId="{170F125D-EF44-49D0-9D3D-A171AD5E809B}" destId="{A9F3D70D-508E-4206-AA46-219655A0384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74AAB-3E2E-4399-A21E-8B7657E561FD}">
      <dsp:nvSpPr>
        <dsp:cNvPr id="0" name=""/>
        <dsp:cNvSpPr/>
      </dsp:nvSpPr>
      <dsp:spPr>
        <a:xfrm>
          <a:off x="0" y="0"/>
          <a:ext cx="10515600" cy="155448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u="none" kern="1200" dirty="0" err="1">
              <a:latin typeface="Marianne" panose="02000000000000000000" pitchFamily="50" charset="0"/>
            </a:rPr>
            <a:t>We</a:t>
          </a:r>
          <a:r>
            <a:rPr lang="fr-FR" sz="2800" u="none" kern="1200" dirty="0">
              <a:latin typeface="Marianne" panose="02000000000000000000" pitchFamily="50" charset="0"/>
            </a:rPr>
            <a:t> </a:t>
          </a:r>
          <a:r>
            <a:rPr lang="fr-FR" sz="2800" u="none" kern="1200" dirty="0" err="1">
              <a:latin typeface="Marianne" panose="02000000000000000000" pitchFamily="50" charset="0"/>
            </a:rPr>
            <a:t>gather</a:t>
          </a:r>
          <a:r>
            <a:rPr lang="fr-FR" sz="2800" u="none" kern="1200" dirty="0">
              <a:latin typeface="Marianne" panose="02000000000000000000" pitchFamily="50" charset="0"/>
            </a:rPr>
            <a:t> the </a:t>
          </a:r>
          <a:r>
            <a:rPr lang="fr-FR" sz="2800" u="none" kern="1200" dirty="0" err="1">
              <a:latin typeface="Marianne" panose="02000000000000000000" pitchFamily="50" charset="0"/>
            </a:rPr>
            <a:t>existing</a:t>
          </a:r>
          <a:r>
            <a:rPr lang="fr-FR" sz="2800" u="none" kern="1200" dirty="0">
              <a:latin typeface="Marianne" panose="02000000000000000000" pitchFamily="50" charset="0"/>
            </a:rPr>
            <a:t> </a:t>
          </a:r>
          <a:r>
            <a:rPr lang="fr-FR" sz="2800" u="none" kern="1200" dirty="0" err="1">
              <a:latin typeface="Marianne" panose="02000000000000000000" pitchFamily="50" charset="0"/>
            </a:rPr>
            <a:t>mechanisms</a:t>
          </a:r>
          <a:r>
            <a:rPr lang="fr-FR" sz="2800" u="none" kern="1200" dirty="0">
              <a:latin typeface="Marianne" panose="02000000000000000000" pitchFamily="50" charset="0"/>
            </a:rPr>
            <a:t> </a:t>
          </a:r>
          <a:r>
            <a:rPr lang="fr-FR" sz="2800" u="none" kern="1200" dirty="0" err="1">
              <a:latin typeface="Marianne" panose="02000000000000000000" pitchFamily="50" charset="0"/>
            </a:rPr>
            <a:t>through</a:t>
          </a:r>
          <a:r>
            <a:rPr lang="fr-FR" sz="2800" u="none" kern="1200" dirty="0">
              <a:latin typeface="Marianne" panose="02000000000000000000" pitchFamily="50" charset="0"/>
            </a:rPr>
            <a:t> exchanges </a:t>
          </a:r>
          <a:r>
            <a:rPr lang="fr-FR" sz="2800" u="none" kern="1200" dirty="0" err="1">
              <a:latin typeface="Marianne" panose="02000000000000000000" pitchFamily="50" charset="0"/>
            </a:rPr>
            <a:t>with</a:t>
          </a:r>
          <a:r>
            <a:rPr lang="fr-FR" sz="2800" u="none" kern="1200" dirty="0">
              <a:latin typeface="Marianne" panose="02000000000000000000" pitchFamily="50" charset="0"/>
            </a:rPr>
            <a:t> the courts and all the media at </a:t>
          </a:r>
          <a:r>
            <a:rPr lang="fr-FR" sz="2800" u="none" kern="1200" dirty="0" err="1">
              <a:latin typeface="Marianne" panose="02000000000000000000" pitchFamily="50" charset="0"/>
            </a:rPr>
            <a:t>our</a:t>
          </a:r>
          <a:r>
            <a:rPr lang="fr-FR" sz="2800" u="none" kern="1200" dirty="0">
              <a:latin typeface="Marianne" panose="02000000000000000000" pitchFamily="50" charset="0"/>
            </a:rPr>
            <a:t> </a:t>
          </a:r>
          <a:r>
            <a:rPr lang="fr-FR" sz="2800" u="none" kern="1200" dirty="0" err="1">
              <a:latin typeface="Marianne" panose="02000000000000000000" pitchFamily="50" charset="0"/>
            </a:rPr>
            <a:t>disposal</a:t>
          </a:r>
          <a:r>
            <a:rPr lang="fr-FR" sz="2800" u="none" kern="1200" dirty="0">
              <a:latin typeface="Marianne" panose="02000000000000000000" pitchFamily="50" charset="0"/>
            </a:rPr>
            <a:t> (</a:t>
          </a:r>
          <a:r>
            <a:rPr lang="fr-FR" sz="2800" u="none" kern="1200" dirty="0" err="1">
              <a:latin typeface="Marianne" panose="02000000000000000000" pitchFamily="50" charset="0"/>
            </a:rPr>
            <a:t>from</a:t>
          </a:r>
          <a:r>
            <a:rPr lang="fr-FR" sz="2800" u="none" kern="1200" dirty="0">
              <a:latin typeface="Marianne" panose="02000000000000000000" pitchFamily="50" charset="0"/>
            </a:rPr>
            <a:t> the </a:t>
          </a:r>
          <a:r>
            <a:rPr lang="fr-FR" sz="2800" u="none" kern="1200" dirty="0" err="1">
              <a:latin typeface="Marianne" panose="02000000000000000000" pitchFamily="50" charset="0"/>
            </a:rPr>
            <a:t>press</a:t>
          </a:r>
          <a:r>
            <a:rPr lang="fr-FR" sz="2800" u="none" kern="1200" dirty="0">
              <a:latin typeface="Marianne" panose="02000000000000000000" pitchFamily="50" charset="0"/>
            </a:rPr>
            <a:t> to the </a:t>
          </a:r>
          <a:r>
            <a:rPr lang="fr-FR" sz="2800" u="none" kern="1200" dirty="0" err="1">
              <a:latin typeface="Marianne" panose="02000000000000000000" pitchFamily="50" charset="0"/>
            </a:rPr>
            <a:t>annual</a:t>
          </a:r>
          <a:r>
            <a:rPr lang="fr-FR" sz="2800" u="none" kern="1200" dirty="0">
              <a:latin typeface="Marianne" panose="02000000000000000000" pitchFamily="50" charset="0"/>
            </a:rPr>
            <a:t> reports of the </a:t>
          </a:r>
          <a:r>
            <a:rPr lang="fr-FR" sz="2800" u="none" kern="1200" dirty="0" err="1">
              <a:latin typeface="Marianne" panose="02000000000000000000" pitchFamily="50" charset="0"/>
            </a:rPr>
            <a:t>prosecutors</a:t>
          </a:r>
          <a:r>
            <a:rPr lang="fr-FR" sz="2800" u="none" kern="1200" dirty="0">
              <a:latin typeface="Marianne" panose="02000000000000000000" pitchFamily="50" charset="0"/>
            </a:rPr>
            <a:t>)</a:t>
          </a:r>
        </a:p>
      </dsp:txBody>
      <dsp:txXfrm>
        <a:off x="2258568" y="0"/>
        <a:ext cx="8257031" cy="1554480"/>
      </dsp:txXfrm>
    </dsp:sp>
    <dsp:sp modelId="{E5EABA32-93CD-4971-8F2B-9C34FAA217EA}">
      <dsp:nvSpPr>
        <dsp:cNvPr id="0" name=""/>
        <dsp:cNvSpPr/>
      </dsp:nvSpPr>
      <dsp:spPr>
        <a:xfrm>
          <a:off x="155448" y="155448"/>
          <a:ext cx="2103120" cy="12435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AD6CE9-DC70-4CAC-8640-86D266581400}">
      <dsp:nvSpPr>
        <dsp:cNvPr id="0" name=""/>
        <dsp:cNvSpPr/>
      </dsp:nvSpPr>
      <dsp:spPr>
        <a:xfrm>
          <a:off x="0" y="1709928"/>
          <a:ext cx="10515600" cy="155448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u="none" kern="1200" dirty="0" err="1">
              <a:latin typeface="Marianne" panose="02000000000000000000" pitchFamily="50" charset="0"/>
            </a:rPr>
            <a:t>We</a:t>
          </a:r>
          <a:r>
            <a:rPr lang="fr-FR" sz="2800" u="none" kern="1200" dirty="0">
              <a:latin typeface="Marianne" panose="02000000000000000000" pitchFamily="50" charset="0"/>
            </a:rPr>
            <a:t> </a:t>
          </a:r>
          <a:r>
            <a:rPr lang="fr-FR" sz="2800" kern="1200" dirty="0">
              <a:latin typeface="Marianne" panose="02000000000000000000" pitchFamily="50" charset="0"/>
            </a:rPr>
            <a:t>carry out expert </a:t>
          </a:r>
          <a:r>
            <a:rPr lang="fr-FR" sz="2800" kern="1200" dirty="0" err="1">
              <a:latin typeface="Marianne" panose="02000000000000000000" pitchFamily="50" charset="0"/>
            </a:rPr>
            <a:t>assessments</a:t>
          </a:r>
          <a:r>
            <a:rPr lang="fr-FR" sz="2800" kern="1200" dirty="0">
              <a:latin typeface="Marianne" panose="02000000000000000000" pitchFamily="50" charset="0"/>
            </a:rPr>
            <a:t> in </a:t>
          </a:r>
          <a:r>
            <a:rPr lang="fr-FR" sz="2800" kern="1200" dirty="0" err="1">
              <a:latin typeface="Marianne" panose="02000000000000000000" pitchFamily="50" charset="0"/>
            </a:rPr>
            <a:t>order</a:t>
          </a:r>
          <a:r>
            <a:rPr lang="fr-FR" sz="2800" kern="1200" dirty="0">
              <a:latin typeface="Marianne" panose="02000000000000000000" pitchFamily="50" charset="0"/>
            </a:rPr>
            <a:t> to propose </a:t>
          </a:r>
          <a:r>
            <a:rPr lang="fr-FR" sz="2800" kern="1200" dirty="0" err="1">
              <a:latin typeface="Marianne" panose="02000000000000000000" pitchFamily="50" charset="0"/>
            </a:rPr>
            <a:t>only</a:t>
          </a:r>
          <a:r>
            <a:rPr lang="fr-FR" sz="2800" kern="1200" dirty="0">
              <a:latin typeface="Marianne" panose="02000000000000000000" pitchFamily="50" charset="0"/>
            </a:rPr>
            <a:t> </a:t>
          </a:r>
          <a:r>
            <a:rPr lang="fr-FR" sz="2800" kern="1200" dirty="0" err="1">
              <a:latin typeface="Marianne" panose="02000000000000000000" pitchFamily="50" charset="0"/>
            </a:rPr>
            <a:t>mechanisms</a:t>
          </a:r>
          <a:r>
            <a:rPr lang="fr-FR" sz="2800" kern="1200" dirty="0">
              <a:latin typeface="Marianne" panose="02000000000000000000" pitchFamily="50" charset="0"/>
            </a:rPr>
            <a:t> </a:t>
          </a:r>
          <a:r>
            <a:rPr lang="fr-FR" sz="2800" kern="1200" dirty="0" err="1">
              <a:latin typeface="Marianne" panose="02000000000000000000" pitchFamily="50" charset="0"/>
            </a:rPr>
            <a:t>that</a:t>
          </a:r>
          <a:r>
            <a:rPr lang="fr-FR" sz="2800" kern="1200" dirty="0">
              <a:latin typeface="Marianne" panose="02000000000000000000" pitchFamily="50" charset="0"/>
            </a:rPr>
            <a:t> </a:t>
          </a:r>
          <a:r>
            <a:rPr lang="fr-FR" sz="2800" kern="1200" dirty="0" err="1">
              <a:latin typeface="Marianne" panose="02000000000000000000" pitchFamily="50" charset="0"/>
            </a:rPr>
            <a:t>provide</a:t>
          </a:r>
          <a:r>
            <a:rPr lang="fr-FR" sz="2800" kern="1200" dirty="0">
              <a:latin typeface="Marianne" panose="02000000000000000000" pitchFamily="50" charset="0"/>
            </a:rPr>
            <a:t> </a:t>
          </a:r>
          <a:r>
            <a:rPr lang="fr-FR" sz="2800" kern="1200" dirty="0" err="1">
              <a:latin typeface="Marianne" panose="02000000000000000000" pitchFamily="50" charset="0"/>
            </a:rPr>
            <a:t>sufficient</a:t>
          </a:r>
          <a:r>
            <a:rPr lang="fr-FR" sz="2800" kern="1200" dirty="0">
              <a:latin typeface="Marianne" panose="02000000000000000000" pitchFamily="50" charset="0"/>
            </a:rPr>
            <a:t> </a:t>
          </a:r>
          <a:r>
            <a:rPr lang="fr-FR" sz="2800" kern="1200" dirty="0" err="1">
              <a:latin typeface="Marianne" panose="02000000000000000000" pitchFamily="50" charset="0"/>
            </a:rPr>
            <a:t>guarantees</a:t>
          </a:r>
          <a:r>
            <a:rPr lang="fr-FR" sz="2800" kern="1200" dirty="0">
              <a:latin typeface="Marianne" panose="02000000000000000000" pitchFamily="50" charset="0"/>
            </a:rPr>
            <a:t> to </a:t>
          </a:r>
          <a:r>
            <a:rPr lang="fr-FR" sz="2800" kern="1200" dirty="0" err="1">
              <a:latin typeface="Marianne" panose="02000000000000000000" pitchFamily="50" charset="0"/>
            </a:rPr>
            <a:t>be</a:t>
          </a:r>
          <a:r>
            <a:rPr lang="fr-FR" sz="2800" kern="1200" dirty="0">
              <a:latin typeface="Marianne" panose="02000000000000000000" pitchFamily="50" charset="0"/>
            </a:rPr>
            <a:t> </a:t>
          </a:r>
          <a:r>
            <a:rPr lang="fr-FR" sz="2800" kern="1200" dirty="0" err="1">
              <a:latin typeface="Marianne" panose="02000000000000000000" pitchFamily="50" charset="0"/>
            </a:rPr>
            <a:t>carried</a:t>
          </a:r>
          <a:r>
            <a:rPr lang="fr-FR" sz="2800" kern="1200" dirty="0">
              <a:latin typeface="Marianne" panose="02000000000000000000" pitchFamily="50" charset="0"/>
            </a:rPr>
            <a:t> out </a:t>
          </a:r>
          <a:r>
            <a:rPr lang="fr-FR" sz="2800" kern="1200" dirty="0" err="1">
              <a:latin typeface="Marianne" panose="02000000000000000000" pitchFamily="50" charset="0"/>
            </a:rPr>
            <a:t>efficiently</a:t>
          </a:r>
          <a:r>
            <a:rPr lang="fr-FR" sz="2800" kern="1200" dirty="0">
              <a:latin typeface="Marianne" panose="02000000000000000000" pitchFamily="50" charset="0"/>
            </a:rPr>
            <a:t> at the national </a:t>
          </a:r>
          <a:r>
            <a:rPr lang="fr-FR" sz="2800" kern="1200" dirty="0" err="1">
              <a:latin typeface="Marianne" panose="02000000000000000000" pitchFamily="50" charset="0"/>
            </a:rPr>
            <a:t>level</a:t>
          </a:r>
          <a:endParaRPr lang="fr-FR" sz="2800" kern="1200" dirty="0">
            <a:latin typeface="Marianne" panose="02000000000000000000" pitchFamily="50" charset="0"/>
          </a:endParaRPr>
        </a:p>
      </dsp:txBody>
      <dsp:txXfrm>
        <a:off x="2258568" y="1709928"/>
        <a:ext cx="8257031" cy="1554480"/>
      </dsp:txXfrm>
    </dsp:sp>
    <dsp:sp modelId="{D7A72C76-E918-42BC-B5A1-F33C2A4F8BA7}">
      <dsp:nvSpPr>
        <dsp:cNvPr id="0" name=""/>
        <dsp:cNvSpPr/>
      </dsp:nvSpPr>
      <dsp:spPr>
        <a:xfrm>
          <a:off x="155448" y="1865376"/>
          <a:ext cx="2103120" cy="12435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5A17A4-A937-4AF4-9F30-0493601D04E6}">
      <dsp:nvSpPr>
        <dsp:cNvPr id="0" name=""/>
        <dsp:cNvSpPr/>
      </dsp:nvSpPr>
      <dsp:spPr>
        <a:xfrm>
          <a:off x="0" y="3419856"/>
          <a:ext cx="10515600" cy="155448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u="none" kern="1200" dirty="0" err="1">
              <a:latin typeface="Marianne" panose="02000000000000000000" pitchFamily="50" charset="0"/>
            </a:rPr>
            <a:t>We</a:t>
          </a:r>
          <a:r>
            <a:rPr lang="fr-FR" sz="2800" u="none" kern="1200" dirty="0">
              <a:latin typeface="Marianne" panose="02000000000000000000" pitchFamily="50" charset="0"/>
            </a:rPr>
            <a:t> </a:t>
          </a:r>
          <a:r>
            <a:rPr lang="fr-FR" sz="2800" u="none" kern="1200" dirty="0" err="1">
              <a:latin typeface="Marianne" panose="02000000000000000000" pitchFamily="50" charset="0"/>
            </a:rPr>
            <a:t>promote</a:t>
          </a:r>
          <a:r>
            <a:rPr lang="fr-FR" sz="2800" u="none" kern="1200" dirty="0">
              <a:latin typeface="Marianne" panose="02000000000000000000" pitchFamily="50" charset="0"/>
            </a:rPr>
            <a:t> </a:t>
          </a:r>
          <a:r>
            <a:rPr lang="fr-FR" sz="2800" u="none" kern="1200" dirty="0" err="1">
              <a:latin typeface="Marianne" panose="02000000000000000000" pitchFamily="50" charset="0"/>
            </a:rPr>
            <a:t>them</a:t>
          </a:r>
          <a:r>
            <a:rPr lang="fr-FR" sz="2800" u="none" kern="1200" dirty="0">
              <a:latin typeface="Marianne" panose="02000000000000000000" pitchFamily="50" charset="0"/>
            </a:rPr>
            <a:t> </a:t>
          </a:r>
          <a:r>
            <a:rPr lang="fr-FR" sz="2800" u="none" kern="1200" dirty="0" err="1">
              <a:latin typeface="Marianne" panose="02000000000000000000" pitchFamily="50" charset="0"/>
            </a:rPr>
            <a:t>through</a:t>
          </a:r>
          <a:r>
            <a:rPr lang="fr-FR" sz="2800" u="none" kern="1200" dirty="0">
              <a:latin typeface="Marianne" panose="02000000000000000000" pitchFamily="50" charset="0"/>
            </a:rPr>
            <a:t> </a:t>
          </a:r>
          <a:r>
            <a:rPr lang="fr-FR" sz="2800" u="none" kern="1200" dirty="0" err="1">
              <a:latin typeface="Marianne" panose="02000000000000000000" pitchFamily="50" charset="0"/>
            </a:rPr>
            <a:t>different</a:t>
          </a:r>
          <a:r>
            <a:rPr lang="fr-FR" sz="2800" u="none" kern="1200" dirty="0">
              <a:latin typeface="Marianne" panose="02000000000000000000" pitchFamily="50" charset="0"/>
            </a:rPr>
            <a:t> digital media </a:t>
          </a:r>
        </a:p>
      </dsp:txBody>
      <dsp:txXfrm>
        <a:off x="2258568" y="3419856"/>
        <a:ext cx="8257031" cy="1554480"/>
      </dsp:txXfrm>
    </dsp:sp>
    <dsp:sp modelId="{E21727D1-8E43-47CC-ACDD-B4E1226C2839}">
      <dsp:nvSpPr>
        <dsp:cNvPr id="0" name=""/>
        <dsp:cNvSpPr/>
      </dsp:nvSpPr>
      <dsp:spPr>
        <a:xfrm>
          <a:off x="155448" y="3575304"/>
          <a:ext cx="2103120" cy="12435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A9B80-5616-4422-A3B0-3FBC54B5922A}">
      <dsp:nvSpPr>
        <dsp:cNvPr id="0" name=""/>
        <dsp:cNvSpPr/>
      </dsp:nvSpPr>
      <dsp:spPr>
        <a:xfrm>
          <a:off x="2042094" y="3737897"/>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0B320-5B68-4733-8934-B8E2A18BF1A1}">
      <dsp:nvSpPr>
        <dsp:cNvPr id="0" name=""/>
        <dsp:cNvSpPr/>
      </dsp:nvSpPr>
      <dsp:spPr>
        <a:xfrm>
          <a:off x="2042094" y="2214928"/>
          <a:ext cx="37421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2356B-A9EA-45D3-A442-8E59289A4E65}">
      <dsp:nvSpPr>
        <dsp:cNvPr id="0" name=""/>
        <dsp:cNvSpPr/>
      </dsp:nvSpPr>
      <dsp:spPr>
        <a:xfrm>
          <a:off x="2042094" y="691960"/>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339FDB-46AF-4207-8DED-F7901F0ABFBD}">
      <dsp:nvSpPr>
        <dsp:cNvPr id="0" name=""/>
        <dsp:cNvSpPr/>
      </dsp:nvSpPr>
      <dsp:spPr>
        <a:xfrm>
          <a:off x="658869" y="11846"/>
          <a:ext cx="3812946" cy="43513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B8DEDF-66F3-4B6F-A3AE-B6CF9991F3D6}">
      <dsp:nvSpPr>
        <dsp:cNvPr id="0" name=""/>
        <dsp:cNvSpPr/>
      </dsp:nvSpPr>
      <dsp:spPr>
        <a:xfrm>
          <a:off x="649666" y="2349820"/>
          <a:ext cx="2784856" cy="14359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fr-FR" sz="6500" kern="1200"/>
        </a:p>
      </dsp:txBody>
      <dsp:txXfrm>
        <a:off x="649666" y="2349820"/>
        <a:ext cx="2784856" cy="1435941"/>
      </dsp:txXfrm>
    </dsp:sp>
    <dsp:sp modelId="{33655C69-2AE5-401D-AA73-78822EB6FE31}">
      <dsp:nvSpPr>
        <dsp:cNvPr id="0" name=""/>
        <dsp:cNvSpPr/>
      </dsp:nvSpPr>
      <dsp:spPr>
        <a:xfrm>
          <a:off x="5787900" y="20971"/>
          <a:ext cx="1305401" cy="13054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CCCE09-43C3-4215-BC2D-F21247D57F7C}">
      <dsp:nvSpPr>
        <dsp:cNvPr id="0" name=""/>
        <dsp:cNvSpPr/>
      </dsp:nvSpPr>
      <dsp:spPr>
        <a:xfrm>
          <a:off x="7063538" y="-39259"/>
          <a:ext cx="4078440" cy="146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just" defTabSz="711200">
            <a:lnSpc>
              <a:spcPct val="90000"/>
            </a:lnSpc>
            <a:spcBef>
              <a:spcPct val="0"/>
            </a:spcBef>
            <a:spcAft>
              <a:spcPct val="35000"/>
            </a:spcAft>
            <a:buNone/>
          </a:pPr>
          <a:r>
            <a:rPr lang="fr-FR" sz="1600" kern="1200" dirty="0" err="1">
              <a:latin typeface="Marianne" panose="02000000000000000000" pitchFamily="50" charset="0"/>
            </a:rPr>
            <a:t>Liberate</a:t>
          </a:r>
          <a:r>
            <a:rPr lang="fr-FR" sz="1600" kern="1200" dirty="0">
              <a:latin typeface="Marianne" panose="02000000000000000000" pitchFamily="50" charset="0"/>
            </a:rPr>
            <a:t> the speech of </a:t>
          </a:r>
          <a:r>
            <a:rPr lang="fr-FR" sz="1600" kern="1200" dirty="0" err="1">
              <a:latin typeface="Marianne" panose="02000000000000000000" pitchFamily="50" charset="0"/>
            </a:rPr>
            <a:t>victims</a:t>
          </a:r>
          <a:r>
            <a:rPr lang="fr-FR" sz="1600" kern="1200" dirty="0">
              <a:latin typeface="Marianne" panose="02000000000000000000" pitchFamily="50" charset="0"/>
            </a:rPr>
            <a:t> and     </a:t>
          </a:r>
          <a:r>
            <a:rPr lang="fr-FR" sz="1600" kern="1200" dirty="0" err="1">
              <a:latin typeface="Marianne" panose="02000000000000000000" pitchFamily="50" charset="0"/>
            </a:rPr>
            <a:t>promote</a:t>
          </a:r>
          <a:r>
            <a:rPr lang="fr-FR" sz="1600" kern="1200" dirty="0">
              <a:latin typeface="Marianne" panose="02000000000000000000" pitchFamily="50" charset="0"/>
            </a:rPr>
            <a:t> the </a:t>
          </a:r>
          <a:r>
            <a:rPr lang="fr-FR" sz="1600" kern="1200" dirty="0" err="1">
              <a:latin typeface="Marianne" panose="02000000000000000000" pitchFamily="50" charset="0"/>
            </a:rPr>
            <a:t>disclosure</a:t>
          </a:r>
          <a:r>
            <a:rPr lang="fr-FR" sz="1600" kern="1200" dirty="0">
              <a:latin typeface="Marianne" panose="02000000000000000000" pitchFamily="50" charset="0"/>
            </a:rPr>
            <a:t> of violence, in </a:t>
          </a:r>
          <a:r>
            <a:rPr lang="fr-FR" sz="1600" kern="1200" dirty="0" err="1">
              <a:latin typeface="Marianne" panose="02000000000000000000" pitchFamily="50" charset="0"/>
            </a:rPr>
            <a:t>particular</a:t>
          </a:r>
          <a:r>
            <a:rPr lang="fr-FR" sz="1600" kern="1200" dirty="0">
              <a:latin typeface="Marianne" panose="02000000000000000000" pitchFamily="50" charset="0"/>
            </a:rPr>
            <a:t> via a 24/24 </a:t>
          </a:r>
          <a:r>
            <a:rPr lang="fr-FR" sz="1600" kern="1200" dirty="0" err="1">
              <a:latin typeface="Marianne" panose="02000000000000000000" pitchFamily="50" charset="0"/>
            </a:rPr>
            <a:t>number</a:t>
          </a:r>
          <a:r>
            <a:rPr lang="fr-FR" sz="1600" kern="1200" dirty="0">
              <a:latin typeface="Marianne" panose="02000000000000000000" pitchFamily="50" charset="0"/>
            </a:rPr>
            <a:t> -7/7 </a:t>
          </a:r>
        </a:p>
      </dsp:txBody>
      <dsp:txXfrm>
        <a:off x="7063538" y="-39259"/>
        <a:ext cx="4078440" cy="1462441"/>
      </dsp:txXfrm>
    </dsp:sp>
    <dsp:sp modelId="{49AC5611-5605-458A-BFFC-534295CA568C}">
      <dsp:nvSpPr>
        <dsp:cNvPr id="0" name=""/>
        <dsp:cNvSpPr/>
      </dsp:nvSpPr>
      <dsp:spPr>
        <a:xfrm>
          <a:off x="5936219" y="1470784"/>
          <a:ext cx="1305401" cy="13054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129FC7-8577-44D7-9E21-6E52FE83F32E}">
      <dsp:nvSpPr>
        <dsp:cNvPr id="0" name=""/>
        <dsp:cNvSpPr/>
      </dsp:nvSpPr>
      <dsp:spPr>
        <a:xfrm>
          <a:off x="7771466" y="1248605"/>
          <a:ext cx="3210365" cy="185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just" defTabSz="711200">
            <a:lnSpc>
              <a:spcPct val="90000"/>
            </a:lnSpc>
            <a:spcBef>
              <a:spcPct val="0"/>
            </a:spcBef>
            <a:spcAft>
              <a:spcPct val="35000"/>
            </a:spcAft>
            <a:buNone/>
          </a:pPr>
          <a:r>
            <a:rPr lang="fr-FR" sz="1600" kern="1200" dirty="0">
              <a:latin typeface="Marianne" panose="02000000000000000000" pitchFamily="50" charset="0"/>
            </a:rPr>
            <a:t>An </a:t>
          </a:r>
          <a:r>
            <a:rPr lang="fr-FR" sz="1600" kern="1200" dirty="0" err="1">
              <a:latin typeface="Marianne" panose="02000000000000000000" pitchFamily="50" charset="0"/>
            </a:rPr>
            <a:t>enhanced</a:t>
          </a:r>
          <a:r>
            <a:rPr lang="fr-FR" sz="1600" kern="1200" dirty="0">
              <a:latin typeface="Marianne" panose="02000000000000000000" pitchFamily="50" charset="0"/>
            </a:rPr>
            <a:t> initial and </a:t>
          </a:r>
          <a:r>
            <a:rPr lang="fr-FR" sz="1600" kern="1200" dirty="0" err="1">
              <a:latin typeface="Marianne" panose="02000000000000000000" pitchFamily="50" charset="0"/>
            </a:rPr>
            <a:t>ongoing</a:t>
          </a:r>
          <a:r>
            <a:rPr lang="fr-FR" sz="1600" kern="1200" dirty="0">
              <a:latin typeface="Marianne" panose="02000000000000000000" pitchFamily="50" charset="0"/>
            </a:rPr>
            <a:t> training course for </a:t>
          </a:r>
          <a:r>
            <a:rPr lang="fr-FR" sz="1600" kern="1200" dirty="0" err="1">
              <a:latin typeface="Marianne" panose="02000000000000000000" pitchFamily="50" charset="0"/>
            </a:rPr>
            <a:t>law</a:t>
          </a:r>
          <a:r>
            <a:rPr lang="fr-FR" sz="1600" kern="1200" dirty="0">
              <a:latin typeface="Marianne" panose="02000000000000000000" pitchFamily="50" charset="0"/>
            </a:rPr>
            <a:t> </a:t>
          </a:r>
          <a:r>
            <a:rPr lang="fr-FR" sz="1600" kern="1200" dirty="0" err="1">
              <a:latin typeface="Marianne" panose="02000000000000000000" pitchFamily="50" charset="0"/>
            </a:rPr>
            <a:t>enforcement</a:t>
          </a:r>
          <a:r>
            <a:rPr lang="fr-FR" sz="1600" kern="1200" dirty="0">
              <a:latin typeface="Marianne" panose="02000000000000000000" pitchFamily="50" charset="0"/>
            </a:rPr>
            <a:t> </a:t>
          </a:r>
          <a:r>
            <a:rPr lang="fr-FR" sz="1600" kern="1200" dirty="0" err="1">
              <a:latin typeface="Marianne" panose="02000000000000000000" pitchFamily="50" charset="0"/>
            </a:rPr>
            <a:t>authorities</a:t>
          </a:r>
          <a:r>
            <a:rPr lang="fr-FR" sz="1600" kern="1200" dirty="0">
              <a:latin typeface="Marianne" panose="02000000000000000000" pitchFamily="50" charset="0"/>
            </a:rPr>
            <a:t> in the </a:t>
          </a:r>
          <a:r>
            <a:rPr lang="fr-FR" sz="1600" kern="1200" dirty="0" err="1">
              <a:latin typeface="Marianne" panose="02000000000000000000" pitchFamily="50" charset="0"/>
            </a:rPr>
            <a:t>dealing</a:t>
          </a:r>
          <a:r>
            <a:rPr lang="fr-FR" sz="1600" kern="1200" dirty="0">
              <a:latin typeface="Marianne" panose="02000000000000000000" pitchFamily="50" charset="0"/>
            </a:rPr>
            <a:t> </a:t>
          </a:r>
          <a:r>
            <a:rPr lang="fr-FR" sz="1600" kern="1200" dirty="0" err="1">
              <a:latin typeface="Marianne" panose="02000000000000000000" pitchFamily="50" charset="0"/>
            </a:rPr>
            <a:t>with</a:t>
          </a:r>
          <a:r>
            <a:rPr lang="fr-FR" sz="1600" kern="1200" dirty="0">
              <a:latin typeface="Marianne" panose="02000000000000000000" pitchFamily="50" charset="0"/>
            </a:rPr>
            <a:t> </a:t>
          </a:r>
          <a:r>
            <a:rPr lang="fr-FR" sz="1600" kern="1200" dirty="0" err="1">
              <a:latin typeface="Marianne" panose="02000000000000000000" pitchFamily="50" charset="0"/>
            </a:rPr>
            <a:t>female</a:t>
          </a:r>
          <a:r>
            <a:rPr lang="fr-FR" sz="1600" kern="1200" dirty="0">
              <a:latin typeface="Marianne" panose="02000000000000000000" pitchFamily="50" charset="0"/>
            </a:rPr>
            <a:t> </a:t>
          </a:r>
          <a:r>
            <a:rPr lang="fr-FR" sz="1600" kern="1200" dirty="0" err="1">
              <a:latin typeface="Marianne" panose="02000000000000000000" pitchFamily="50" charset="0"/>
            </a:rPr>
            <a:t>victims</a:t>
          </a:r>
          <a:r>
            <a:rPr lang="fr-FR" sz="1600" kern="1200" dirty="0">
              <a:latin typeface="Marianne" panose="02000000000000000000" pitchFamily="50" charset="0"/>
            </a:rPr>
            <a:t> of </a:t>
          </a:r>
          <a:r>
            <a:rPr lang="fr-FR" sz="1600" kern="1200" dirty="0" err="1">
              <a:latin typeface="Marianne" panose="02000000000000000000" pitchFamily="50" charset="0"/>
            </a:rPr>
            <a:t>domestic</a:t>
          </a:r>
          <a:r>
            <a:rPr lang="fr-FR" sz="1600" kern="1200" dirty="0">
              <a:latin typeface="Marianne" panose="02000000000000000000" pitchFamily="50" charset="0"/>
            </a:rPr>
            <a:t> violence</a:t>
          </a:r>
        </a:p>
      </dsp:txBody>
      <dsp:txXfrm>
        <a:off x="7771466" y="1248605"/>
        <a:ext cx="3210365" cy="1859492"/>
      </dsp:txXfrm>
    </dsp:sp>
    <dsp:sp modelId="{C9AAE06E-7DF0-4C68-8B04-708B5050B666}">
      <dsp:nvSpPr>
        <dsp:cNvPr id="0" name=""/>
        <dsp:cNvSpPr/>
      </dsp:nvSpPr>
      <dsp:spPr>
        <a:xfrm>
          <a:off x="5959312" y="2874883"/>
          <a:ext cx="1305401" cy="130540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9541F6-6531-451C-9C78-8ADF2910E504}">
      <dsp:nvSpPr>
        <dsp:cNvPr id="0" name=""/>
        <dsp:cNvSpPr/>
      </dsp:nvSpPr>
      <dsp:spPr>
        <a:xfrm>
          <a:off x="7063538" y="3330383"/>
          <a:ext cx="4076185" cy="81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just" defTabSz="711200">
            <a:lnSpc>
              <a:spcPct val="90000"/>
            </a:lnSpc>
            <a:spcBef>
              <a:spcPct val="0"/>
            </a:spcBef>
            <a:spcAft>
              <a:spcPct val="35000"/>
            </a:spcAft>
            <a:buNone/>
          </a:pPr>
          <a:r>
            <a:rPr lang="fr-FR" sz="1600" kern="1200" dirty="0">
              <a:latin typeface="Marianne" panose="02000000000000000000" pitchFamily="50" charset="0"/>
            </a:rPr>
            <a:t>    A more protective justice</a:t>
          </a:r>
        </a:p>
      </dsp:txBody>
      <dsp:txXfrm>
        <a:off x="7063538" y="3330383"/>
        <a:ext cx="4076185" cy="815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452E-6330-4E46-AB60-437F00719889}">
      <dsp:nvSpPr>
        <dsp:cNvPr id="0" name=""/>
        <dsp:cNvSpPr/>
      </dsp:nvSpPr>
      <dsp:spPr>
        <a:xfrm>
          <a:off x="3874728" y="55876"/>
          <a:ext cx="2254076" cy="112703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arianne" panose="02000000000000000000" pitchFamily="50" charset="0"/>
            </a:rPr>
            <a:t>One doctor has been appointed as the domestic violence contact at the hospital</a:t>
          </a:r>
          <a:endParaRPr lang="fr-FR" sz="1200" kern="1200" dirty="0">
            <a:latin typeface="Marianne" panose="02000000000000000000" pitchFamily="50" charset="0"/>
          </a:endParaRPr>
        </a:p>
      </dsp:txBody>
      <dsp:txXfrm>
        <a:off x="3907738" y="88886"/>
        <a:ext cx="2188056" cy="1061018"/>
      </dsp:txXfrm>
    </dsp:sp>
    <dsp:sp modelId="{74D13F5E-C291-49E5-AD4A-1B49B84E2F56}">
      <dsp:nvSpPr>
        <dsp:cNvPr id="0" name=""/>
        <dsp:cNvSpPr/>
      </dsp:nvSpPr>
      <dsp:spPr>
        <a:xfrm rot="8381337">
          <a:off x="2588657" y="1736107"/>
          <a:ext cx="1728733" cy="394463"/>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rot="10800000">
        <a:off x="2706996" y="1815000"/>
        <a:ext cx="1492055" cy="236677"/>
      </dsp:txXfrm>
    </dsp:sp>
    <dsp:sp modelId="{A32C1217-1476-4F59-9263-1658B5BBC293}">
      <dsp:nvSpPr>
        <dsp:cNvPr id="0" name=""/>
        <dsp:cNvSpPr/>
      </dsp:nvSpPr>
      <dsp:spPr>
        <a:xfrm>
          <a:off x="777243" y="2683762"/>
          <a:ext cx="2254076" cy="112703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arianne" panose="02000000000000000000" pitchFamily="50" charset="0"/>
            </a:rPr>
            <a:t>The investigation team behave as civilians with unmarked police vehicles</a:t>
          </a:r>
          <a:r>
            <a:rPr lang="fr-FR" sz="1200" kern="1200" dirty="0">
              <a:latin typeface="Marianne" panose="02000000000000000000" pitchFamily="50" charset="0"/>
            </a:rPr>
            <a:t>.</a:t>
          </a:r>
        </a:p>
      </dsp:txBody>
      <dsp:txXfrm>
        <a:off x="810253" y="2716772"/>
        <a:ext cx="2188056" cy="1061018"/>
      </dsp:txXfrm>
    </dsp:sp>
    <dsp:sp modelId="{9D04B576-BFBF-495F-9B6A-5B27C712CE92}">
      <dsp:nvSpPr>
        <dsp:cNvPr id="0" name=""/>
        <dsp:cNvSpPr/>
      </dsp:nvSpPr>
      <dsp:spPr>
        <a:xfrm rot="21578760">
          <a:off x="3994753" y="3031793"/>
          <a:ext cx="1728733" cy="394463"/>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113092" y="3110686"/>
        <a:ext cx="1492055" cy="236677"/>
      </dsp:txXfrm>
    </dsp:sp>
    <dsp:sp modelId="{A0F939B1-14DF-44EB-BA8E-8A9186D60E99}">
      <dsp:nvSpPr>
        <dsp:cNvPr id="0" name=""/>
        <dsp:cNvSpPr/>
      </dsp:nvSpPr>
      <dsp:spPr>
        <a:xfrm>
          <a:off x="6686920" y="2647249"/>
          <a:ext cx="2254076" cy="112703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Marianne" panose="02000000000000000000" pitchFamily="50" charset="0"/>
            </a:rPr>
            <a:t>This staff knows that it is possible to report to the investigation units and to call them to file a complaint of domestic violence directly at the hospital.</a:t>
          </a:r>
          <a:endParaRPr lang="fr-FR" sz="1200" kern="1200" dirty="0">
            <a:latin typeface="Marianne" panose="02000000000000000000" pitchFamily="50" charset="0"/>
          </a:endParaRPr>
        </a:p>
      </dsp:txBody>
      <dsp:txXfrm>
        <a:off x="6719930" y="2680259"/>
        <a:ext cx="2188056" cy="1061018"/>
      </dsp:txXfrm>
    </dsp:sp>
    <dsp:sp modelId="{170F125D-EF44-49D0-9D3D-A171AD5E809B}">
      <dsp:nvSpPr>
        <dsp:cNvPr id="0" name=""/>
        <dsp:cNvSpPr/>
      </dsp:nvSpPr>
      <dsp:spPr>
        <a:xfrm rot="13359593">
          <a:off x="5543495" y="1717850"/>
          <a:ext cx="1728733" cy="394463"/>
        </a:xfrm>
        <a:prstGeom prst="lef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solidFill>
              <a:srgbClr val="C00000"/>
            </a:solidFill>
          </a:endParaRPr>
        </a:p>
      </dsp:txBody>
      <dsp:txXfrm rot="10800000">
        <a:off x="5661834" y="1796743"/>
        <a:ext cx="1492055" cy="23667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F9CBFA8-937D-4907-8EC1-1F6C74176E8E}"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27575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9CBFA8-937D-4907-8EC1-1F6C74176E8E}"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174066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9CBFA8-937D-4907-8EC1-1F6C74176E8E}"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58672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9CBFA8-937D-4907-8EC1-1F6C74176E8E}"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315226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F9CBFA8-937D-4907-8EC1-1F6C74176E8E}"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192074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9CBFA8-937D-4907-8EC1-1F6C74176E8E}" type="datetimeFigureOut">
              <a:rPr lang="fr-FR" smtClean="0"/>
              <a:t>29/09/2021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71261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9CBFA8-937D-4907-8EC1-1F6C74176E8E}" type="datetimeFigureOut">
              <a:rPr lang="fr-FR" smtClean="0"/>
              <a:t>29/09/2021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134666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9CBFA8-937D-4907-8EC1-1F6C74176E8E}" type="datetimeFigureOut">
              <a:rPr lang="fr-FR" smtClean="0"/>
              <a:t>29/09/2021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227036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9CBFA8-937D-4907-8EC1-1F6C74176E8E}" type="datetimeFigureOut">
              <a:rPr lang="fr-FR" smtClean="0"/>
              <a:t>29/09/2021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360767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F9CBFA8-937D-4907-8EC1-1F6C74176E8E}" type="datetimeFigureOut">
              <a:rPr lang="fr-FR" smtClean="0"/>
              <a:t>29/09/2021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344091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F9CBFA8-937D-4907-8EC1-1F6C74176E8E}" type="datetimeFigureOut">
              <a:rPr lang="fr-FR" smtClean="0"/>
              <a:t>29/09/2021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7D104C-8197-43B1-8C75-9D9B6FBF538E}" type="slidenum">
              <a:rPr lang="fr-FR" smtClean="0"/>
              <a:t>‹#›</a:t>
            </a:fld>
            <a:endParaRPr lang="fr-FR"/>
          </a:p>
        </p:txBody>
      </p:sp>
    </p:spTree>
    <p:extLst>
      <p:ext uri="{BB962C8B-B14F-4D97-AF65-F5344CB8AC3E}">
        <p14:creationId xmlns:p14="http://schemas.microsoft.com/office/powerpoint/2010/main" val="97057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CBFA8-937D-4907-8EC1-1F6C74176E8E}" type="datetimeFigureOut">
              <a:rPr lang="fr-FR" smtClean="0"/>
              <a:t>29/09/2021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D104C-8197-43B1-8C75-9D9B6FBF538E}" type="slidenum">
              <a:rPr lang="fr-FR" smtClean="0"/>
              <a:t>‹#›</a:t>
            </a:fld>
            <a:endParaRPr lang="fr-FR"/>
          </a:p>
        </p:txBody>
      </p:sp>
    </p:spTree>
    <p:extLst>
      <p:ext uri="{BB962C8B-B14F-4D97-AF65-F5344CB8AC3E}">
        <p14:creationId xmlns:p14="http://schemas.microsoft.com/office/powerpoint/2010/main" val="387866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b="1" dirty="0">
                <a:solidFill>
                  <a:srgbClr val="C00000"/>
                </a:solidFill>
                <a:latin typeface="Marianne" panose="02000000000000000000" pitchFamily="50" charset="0"/>
              </a:rPr>
              <a:t>Ceremony for the Council of Europe Crystal Balance Award in Slovenia</a:t>
            </a:r>
            <a:endParaRPr lang="fr-FR" sz="4000" b="1" dirty="0">
              <a:solidFill>
                <a:srgbClr val="C00000"/>
              </a:solidFill>
              <a:latin typeface="Marianne" panose="02000000000000000000" pitchFamily="50" charset="0"/>
            </a:endParaRPr>
          </a:p>
        </p:txBody>
      </p:sp>
      <p:pic>
        <p:nvPicPr>
          <p:cNvPr id="10" name="Espace réservé du contenu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56232"/>
            <a:ext cx="5181600" cy="4217195"/>
          </a:xfrm>
        </p:spPr>
      </p:pic>
      <p:pic>
        <p:nvPicPr>
          <p:cNvPr id="11" name="Espace réservé du contenu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5575" y="2350008"/>
            <a:ext cx="4514850" cy="3246120"/>
          </a:xfrm>
        </p:spPr>
      </p:pic>
    </p:spTree>
    <p:extLst>
      <p:ext uri="{BB962C8B-B14F-4D97-AF65-F5344CB8AC3E}">
        <p14:creationId xmlns:p14="http://schemas.microsoft.com/office/powerpoint/2010/main" val="238171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err="1">
                <a:solidFill>
                  <a:srgbClr val="FF0000"/>
                </a:solidFill>
                <a:latin typeface="Marianne" panose="02000000000000000000" pitchFamily="50" charset="0"/>
              </a:rPr>
              <a:t>Implementation</a:t>
            </a:r>
            <a:r>
              <a:rPr lang="fr-FR" sz="3600" b="1" dirty="0">
                <a:solidFill>
                  <a:srgbClr val="FF0000"/>
                </a:solidFill>
                <a:latin typeface="Marianne" panose="02000000000000000000" pitchFamily="50" charset="0"/>
              </a:rPr>
              <a:t> of the </a:t>
            </a:r>
            <a:r>
              <a:rPr lang="fr-FR" sz="3600" b="1" dirty="0" err="1">
                <a:solidFill>
                  <a:srgbClr val="FF0000"/>
                </a:solidFill>
                <a:latin typeface="Marianne" panose="02000000000000000000" pitchFamily="50" charset="0"/>
              </a:rPr>
              <a:t>process</a:t>
            </a:r>
            <a:r>
              <a:rPr lang="fr-FR" sz="3600" b="1" dirty="0">
                <a:solidFill>
                  <a:srgbClr val="FF0000"/>
                </a:solidFill>
                <a:latin typeface="Marianne" panose="02000000000000000000" pitchFamily="50" charset="0"/>
              </a:rPr>
              <a:t> </a:t>
            </a:r>
            <a:r>
              <a:rPr lang="fr-FR" sz="3600" b="1" dirty="0" err="1">
                <a:solidFill>
                  <a:srgbClr val="FF0000"/>
                </a:solidFill>
                <a:latin typeface="Marianne" panose="02000000000000000000" pitchFamily="50" charset="0"/>
              </a:rPr>
              <a:t>within</a:t>
            </a:r>
            <a:r>
              <a:rPr lang="fr-FR" sz="3600" b="1" dirty="0">
                <a:solidFill>
                  <a:srgbClr val="FF0000"/>
                </a:solidFill>
                <a:latin typeface="Marianne" panose="02000000000000000000" pitchFamily="50" charset="0"/>
              </a:rPr>
              <a:t> the </a:t>
            </a:r>
            <a:r>
              <a:rPr lang="fr-FR" sz="3600" b="1" dirty="0" err="1">
                <a:solidFill>
                  <a:srgbClr val="FF0000"/>
                </a:solidFill>
                <a:latin typeface="Marianne" panose="02000000000000000000" pitchFamily="50" charset="0"/>
              </a:rPr>
              <a:t>hospital</a:t>
            </a:r>
            <a:endParaRPr lang="fr-FR" sz="3600" b="1" dirty="0">
              <a:solidFill>
                <a:srgbClr val="FF0000"/>
              </a:solidFill>
              <a:latin typeface="Marianne" panose="02000000000000000000" pitchFamily="50" charset="0"/>
            </a:endParaRPr>
          </a:p>
        </p:txBody>
      </p:sp>
      <p:sp>
        <p:nvSpPr>
          <p:cNvPr id="3" name="Espace réservé du contenu 2"/>
          <p:cNvSpPr>
            <a:spLocks noGrp="1"/>
          </p:cNvSpPr>
          <p:nvPr>
            <p:ph idx="1"/>
          </p:nvPr>
        </p:nvSpPr>
        <p:spPr/>
        <p:txBody>
          <a:bodyPr>
            <a:normAutofit lnSpcReduction="10000"/>
          </a:bodyPr>
          <a:lstStyle/>
          <a:p>
            <a:pPr algn="just"/>
            <a:r>
              <a:rPr lang="en-GB" u="sng" dirty="0">
                <a:latin typeface="Marianne" panose="02000000000000000000" pitchFamily="50" charset="0"/>
              </a:rPr>
              <a:t>Necessity to ensure the application of all the victim’s rights with sufficient conditions of comfort, dignity and confidentiality </a:t>
            </a:r>
            <a:r>
              <a:rPr lang="en-GB" dirty="0">
                <a:latin typeface="Marianne" panose="02000000000000000000" pitchFamily="50" charset="0"/>
              </a:rPr>
              <a:t>: the hospital has a reserved room, with furniture and the necessary materials for the filing of the complaint. </a:t>
            </a:r>
          </a:p>
          <a:p>
            <a:pPr algn="just"/>
            <a:r>
              <a:rPr lang="en-GB" u="sng" dirty="0">
                <a:latin typeface="Marianne" panose="02000000000000000000" pitchFamily="50" charset="0"/>
              </a:rPr>
              <a:t>Necessity to coordinate with other doctors </a:t>
            </a:r>
            <a:r>
              <a:rPr lang="en-GB" dirty="0">
                <a:latin typeface="Marianne" panose="02000000000000000000" pitchFamily="50" charset="0"/>
              </a:rPr>
              <a:t>: the head doctor of the Medical-Legal Unit coordinates with other doctors and plans frequent meetings of coordination, during which the cases of patients that have justified the filing of a complaint in the hospital are dealt with.</a:t>
            </a:r>
          </a:p>
          <a:p>
            <a:pPr algn="just"/>
            <a:r>
              <a:rPr lang="en-GB" u="sng" dirty="0">
                <a:latin typeface="Marianne" panose="02000000000000000000" pitchFamily="50" charset="0"/>
              </a:rPr>
              <a:t>This staff knows that it is possible to resort to the investigation units </a:t>
            </a:r>
            <a:r>
              <a:rPr lang="en-GB" dirty="0">
                <a:latin typeface="Marianne" panose="02000000000000000000" pitchFamily="50" charset="0"/>
              </a:rPr>
              <a:t>and to call them to file a complaint of domestic violence directly at the hospital. </a:t>
            </a:r>
            <a:endParaRPr lang="fr-FR" dirty="0">
              <a:latin typeface="Marianne" panose="02000000000000000000" pitchFamily="50" charset="0"/>
            </a:endParaRPr>
          </a:p>
          <a:p>
            <a:pPr algn="just"/>
            <a:endParaRPr lang="fr-FR" dirty="0"/>
          </a:p>
          <a:p>
            <a:endParaRPr lang="en-GB" dirty="0"/>
          </a:p>
          <a:p>
            <a:endParaRPr lang="fr-FR" dirty="0"/>
          </a:p>
        </p:txBody>
      </p:sp>
    </p:spTree>
    <p:extLst>
      <p:ext uri="{BB962C8B-B14F-4D97-AF65-F5344CB8AC3E}">
        <p14:creationId xmlns:p14="http://schemas.microsoft.com/office/powerpoint/2010/main" val="180272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597" y="2341819"/>
            <a:ext cx="4133781" cy="3100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re 1"/>
          <p:cNvSpPr>
            <a:spLocks noGrp="1"/>
          </p:cNvSpPr>
          <p:nvPr>
            <p:ph type="title"/>
          </p:nvPr>
        </p:nvSpPr>
        <p:spPr/>
        <p:txBody>
          <a:bodyPr>
            <a:normAutofit/>
          </a:bodyPr>
          <a:lstStyle/>
          <a:p>
            <a:pPr algn="ctr"/>
            <a:r>
              <a:rPr lang="fr-FR" sz="3600" b="1" dirty="0" err="1">
                <a:solidFill>
                  <a:srgbClr val="FF0000"/>
                </a:solidFill>
                <a:latin typeface="Marianne" panose="02000000000000000000" pitchFamily="50" charset="0"/>
              </a:rPr>
              <a:t>Implementation</a:t>
            </a:r>
            <a:r>
              <a:rPr lang="fr-FR" sz="3600" b="1" dirty="0">
                <a:solidFill>
                  <a:srgbClr val="FF0000"/>
                </a:solidFill>
                <a:latin typeface="Marianne" panose="02000000000000000000" pitchFamily="50" charset="0"/>
              </a:rPr>
              <a:t> of the </a:t>
            </a:r>
            <a:r>
              <a:rPr lang="fr-FR" sz="3600" b="1" dirty="0" err="1">
                <a:solidFill>
                  <a:srgbClr val="FF0000"/>
                </a:solidFill>
                <a:latin typeface="Marianne" panose="02000000000000000000" pitchFamily="50" charset="0"/>
              </a:rPr>
              <a:t>process</a:t>
            </a:r>
            <a:r>
              <a:rPr lang="fr-FR" sz="3600" b="1" dirty="0">
                <a:solidFill>
                  <a:srgbClr val="FF0000"/>
                </a:solidFill>
                <a:latin typeface="Marianne" panose="02000000000000000000" pitchFamily="50" charset="0"/>
              </a:rPr>
              <a:t> </a:t>
            </a:r>
            <a:r>
              <a:rPr lang="fr-FR" sz="3600" b="1" dirty="0" err="1">
                <a:solidFill>
                  <a:srgbClr val="FF0000"/>
                </a:solidFill>
                <a:latin typeface="Marianne" panose="02000000000000000000" pitchFamily="50" charset="0"/>
              </a:rPr>
              <a:t>with</a:t>
            </a:r>
            <a:r>
              <a:rPr lang="fr-FR" sz="3600" b="1" dirty="0">
                <a:solidFill>
                  <a:srgbClr val="FF0000"/>
                </a:solidFill>
                <a:latin typeface="Marianne" panose="02000000000000000000" pitchFamily="50" charset="0"/>
              </a:rPr>
              <a:t> the police (1/2)</a:t>
            </a:r>
          </a:p>
        </p:txBody>
      </p:sp>
      <p:sp>
        <p:nvSpPr>
          <p:cNvPr id="3" name="Espace réservé du contenu 2"/>
          <p:cNvSpPr>
            <a:spLocks noGrp="1"/>
          </p:cNvSpPr>
          <p:nvPr>
            <p:ph idx="1"/>
          </p:nvPr>
        </p:nvSpPr>
        <p:spPr>
          <a:xfrm>
            <a:off x="838200" y="1825625"/>
            <a:ext cx="6875206" cy="4351338"/>
          </a:xfrm>
        </p:spPr>
        <p:txBody>
          <a:bodyPr/>
          <a:lstStyle/>
          <a:p>
            <a:pPr algn="just"/>
            <a:r>
              <a:rPr lang="en-GB" sz="2600" dirty="0">
                <a:latin typeface="Marianne" panose="02000000000000000000" pitchFamily="50" charset="0"/>
              </a:rPr>
              <a:t>The investigation team behave as civilians with unmarked police vehicles.</a:t>
            </a:r>
          </a:p>
          <a:p>
            <a:pPr algn="just"/>
            <a:r>
              <a:rPr lang="en-GB" sz="2600" u="sng" dirty="0">
                <a:latin typeface="Marianne" panose="02000000000000000000" pitchFamily="50" charset="0"/>
              </a:rPr>
              <a:t>For the heaviest cases and most severe violence, it is agreed that the referring doctor will invoke the family protection unit</a:t>
            </a:r>
            <a:r>
              <a:rPr lang="en-GB" sz="2600" dirty="0">
                <a:latin typeface="Marianne" panose="02000000000000000000" pitchFamily="50" charset="0"/>
              </a:rPr>
              <a:t>. It is made up of 6 investigators that have received a national specific training with a “knowledge code” and can be reinforced if needed. </a:t>
            </a:r>
            <a:endParaRPr lang="fr-FR" sz="2600" dirty="0">
              <a:latin typeface="Marianne" panose="02000000000000000000" pitchFamily="50" charset="0"/>
            </a:endParaRPr>
          </a:p>
          <a:p>
            <a:pPr algn="just"/>
            <a:r>
              <a:rPr lang="fr-FR" sz="2600" dirty="0">
                <a:latin typeface="Marianne" panose="02000000000000000000" pitchFamily="50" charset="0"/>
              </a:rPr>
              <a:t>Use of </a:t>
            </a:r>
            <a:r>
              <a:rPr lang="fr-FR" sz="2600" dirty="0" err="1">
                <a:latin typeface="Marianne" panose="02000000000000000000" pitchFamily="50" charset="0"/>
              </a:rPr>
              <a:t>necessary</a:t>
            </a:r>
            <a:r>
              <a:rPr lang="fr-FR" sz="2600" dirty="0">
                <a:latin typeface="Marianne" panose="02000000000000000000" pitchFamily="50" charset="0"/>
              </a:rPr>
              <a:t> </a:t>
            </a:r>
            <a:r>
              <a:rPr lang="fr-FR" sz="2600" dirty="0" err="1">
                <a:latin typeface="Marianne" panose="02000000000000000000" pitchFamily="50" charset="0"/>
              </a:rPr>
              <a:t>tools</a:t>
            </a:r>
            <a:r>
              <a:rPr lang="fr-FR" sz="2600" dirty="0">
                <a:latin typeface="Marianne" panose="02000000000000000000" pitchFamily="50" charset="0"/>
              </a:rPr>
              <a:t> for the </a:t>
            </a:r>
            <a:r>
              <a:rPr lang="fr-FR" sz="2600" dirty="0" err="1">
                <a:latin typeface="Marianne" panose="02000000000000000000" pitchFamily="50" charset="0"/>
              </a:rPr>
              <a:t>hearing</a:t>
            </a:r>
            <a:r>
              <a:rPr lang="fr-FR" sz="2600" dirty="0">
                <a:latin typeface="Marianne" panose="02000000000000000000" pitchFamily="50" charset="0"/>
              </a:rPr>
              <a:t> ; </a:t>
            </a:r>
          </a:p>
          <a:p>
            <a:pPr marL="0" indent="0">
              <a:buNone/>
            </a:pPr>
            <a:endParaRPr lang="fr-FR" dirty="0"/>
          </a:p>
        </p:txBody>
      </p:sp>
    </p:spTree>
    <p:extLst>
      <p:ext uri="{BB962C8B-B14F-4D97-AF65-F5344CB8AC3E}">
        <p14:creationId xmlns:p14="http://schemas.microsoft.com/office/powerpoint/2010/main" val="136273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err="1">
                <a:solidFill>
                  <a:srgbClr val="FF0000"/>
                </a:solidFill>
                <a:latin typeface="Marianne" panose="02000000000000000000" pitchFamily="50" charset="0"/>
              </a:rPr>
              <a:t>Implementation</a:t>
            </a:r>
            <a:r>
              <a:rPr lang="fr-FR" sz="3600" b="1" dirty="0">
                <a:solidFill>
                  <a:srgbClr val="FF0000"/>
                </a:solidFill>
                <a:latin typeface="Marianne" panose="02000000000000000000" pitchFamily="50" charset="0"/>
              </a:rPr>
              <a:t> of the </a:t>
            </a:r>
            <a:r>
              <a:rPr lang="fr-FR" sz="3600" b="1" dirty="0" err="1">
                <a:solidFill>
                  <a:srgbClr val="FF0000"/>
                </a:solidFill>
                <a:latin typeface="Marianne" panose="02000000000000000000" pitchFamily="50" charset="0"/>
              </a:rPr>
              <a:t>process</a:t>
            </a:r>
            <a:r>
              <a:rPr lang="fr-FR" sz="3600" b="1" dirty="0">
                <a:solidFill>
                  <a:srgbClr val="FF0000"/>
                </a:solidFill>
                <a:latin typeface="Marianne" panose="02000000000000000000" pitchFamily="50" charset="0"/>
              </a:rPr>
              <a:t> </a:t>
            </a:r>
            <a:r>
              <a:rPr lang="fr-FR" sz="3600" b="1" dirty="0" err="1">
                <a:solidFill>
                  <a:srgbClr val="FF0000"/>
                </a:solidFill>
                <a:latin typeface="Marianne" panose="02000000000000000000" pitchFamily="50" charset="0"/>
              </a:rPr>
              <a:t>with</a:t>
            </a:r>
            <a:r>
              <a:rPr lang="fr-FR" sz="3600" b="1" dirty="0">
                <a:solidFill>
                  <a:srgbClr val="FF0000"/>
                </a:solidFill>
                <a:latin typeface="Marianne" panose="02000000000000000000" pitchFamily="50" charset="0"/>
              </a:rPr>
              <a:t> the police (2/2)</a:t>
            </a:r>
          </a:p>
        </p:txBody>
      </p:sp>
      <p:sp>
        <p:nvSpPr>
          <p:cNvPr id="3" name="Espace réservé du contenu 2"/>
          <p:cNvSpPr>
            <a:spLocks noGrp="1"/>
          </p:cNvSpPr>
          <p:nvPr>
            <p:ph idx="1"/>
          </p:nvPr>
        </p:nvSpPr>
        <p:spPr/>
        <p:txBody>
          <a:bodyPr/>
          <a:lstStyle/>
          <a:p>
            <a:pPr algn="just"/>
            <a:r>
              <a:rPr lang="en-GB" sz="2600" dirty="0">
                <a:latin typeface="Marianne" panose="02000000000000000000" pitchFamily="50" charset="0"/>
              </a:rPr>
              <a:t>Investigators can make good use of the moment of hospitalization of the victim as she is momentarily isolated from her aggressor to try to convince her to act before her potential return home. </a:t>
            </a:r>
          </a:p>
          <a:p>
            <a:pPr algn="just"/>
            <a:r>
              <a:rPr lang="en-GB" sz="2600" dirty="0">
                <a:latin typeface="Marianne" panose="02000000000000000000" pitchFamily="50" charset="0"/>
              </a:rPr>
              <a:t>In line with this, it is agreed that they steadily seek for the Medical-Legal team to perform medical and psychological assessments of the victim. </a:t>
            </a:r>
          </a:p>
          <a:p>
            <a:endParaRPr lang="fr-FR" dirty="0"/>
          </a:p>
        </p:txBody>
      </p:sp>
    </p:spTree>
    <p:extLst>
      <p:ext uri="{BB962C8B-B14F-4D97-AF65-F5344CB8AC3E}">
        <p14:creationId xmlns:p14="http://schemas.microsoft.com/office/powerpoint/2010/main" val="25411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pPr algn="ctr"/>
            <a:r>
              <a:rPr lang="en-US" sz="3600" b="1" dirty="0">
                <a:solidFill>
                  <a:srgbClr val="C00000"/>
                </a:solidFill>
                <a:latin typeface="Marianne" panose="02000000000000000000" pitchFamily="50" charset="0"/>
              </a:rPr>
              <a:t>IMPLEMENTATION OF THE PROCESS OF FILING A COMPLAINT BY THE VICTIM AT THE HOSPITAL</a:t>
            </a:r>
            <a:endParaRPr lang="fr-FR" sz="3600" dirty="0">
              <a:solidFill>
                <a:srgbClr val="C00000"/>
              </a:solidFill>
              <a:latin typeface="Marianne" panose="02000000000000000000" pitchFamily="50" charset="0"/>
            </a:endParaRPr>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34570331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87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FF0000"/>
                </a:solidFill>
                <a:latin typeface="Marianne" panose="02000000000000000000" pitchFamily="50" charset="0"/>
              </a:rPr>
              <a:t>CONCLUSION OF THE PROCEDURE</a:t>
            </a:r>
            <a:endParaRPr lang="fr-FR" sz="3600" dirty="0">
              <a:solidFill>
                <a:srgbClr val="FF0000"/>
              </a:solidFill>
              <a:latin typeface="Marianne" panose="02000000000000000000" pitchFamily="50" charset="0"/>
            </a:endParaRPr>
          </a:p>
        </p:txBody>
      </p:sp>
      <p:sp>
        <p:nvSpPr>
          <p:cNvPr id="3" name="Espace réservé du contenu 2"/>
          <p:cNvSpPr>
            <a:spLocks noGrp="1"/>
          </p:cNvSpPr>
          <p:nvPr>
            <p:ph idx="1"/>
          </p:nvPr>
        </p:nvSpPr>
        <p:spPr/>
        <p:txBody>
          <a:bodyPr/>
          <a:lstStyle/>
          <a:p>
            <a:pPr algn="just"/>
            <a:r>
              <a:rPr lang="en-GB" sz="2600" dirty="0"/>
              <a:t>This procedure of complaint filing by the victims, directly at the hospital, is overall extremely well received by investigators and medical staff ; </a:t>
            </a:r>
            <a:endParaRPr lang="fr-FR" sz="2600" dirty="0"/>
          </a:p>
          <a:p>
            <a:pPr algn="just"/>
            <a:r>
              <a:rPr lang="en-GB" sz="2600" dirty="0"/>
              <a:t>They have also anticipated, in the context of the deployment of the digital penal procedure, the possibility for the victim to sign electronically ; </a:t>
            </a:r>
            <a:endParaRPr lang="fr-FR" sz="2600" dirty="0"/>
          </a:p>
          <a:p>
            <a:pPr algn="just"/>
            <a:r>
              <a:rPr lang="en-GB" sz="2600" dirty="0"/>
              <a:t>As most hospital structures already have adequate spaces for these procedures</a:t>
            </a:r>
            <a:r>
              <a:rPr lang="en-GB" sz="2600"/>
              <a:t>, they can </a:t>
            </a:r>
            <a:r>
              <a:rPr lang="en-GB" sz="2600" dirty="0"/>
              <a:t>easily be deployed throughout all countries of the EU</a:t>
            </a:r>
            <a:r>
              <a:rPr lang="fr-FR" sz="2600" dirty="0"/>
              <a:t>. </a:t>
            </a:r>
          </a:p>
          <a:p>
            <a:endParaRPr lang="fr-FR" dirty="0"/>
          </a:p>
        </p:txBody>
      </p:sp>
    </p:spTree>
    <p:extLst>
      <p:ext uri="{BB962C8B-B14F-4D97-AF65-F5344CB8AC3E}">
        <p14:creationId xmlns:p14="http://schemas.microsoft.com/office/powerpoint/2010/main" val="226069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712" y="5074285"/>
            <a:ext cx="10515600" cy="1325563"/>
          </a:xfrm>
        </p:spPr>
        <p:txBody>
          <a:bodyPr>
            <a:normAutofit/>
          </a:bodyPr>
          <a:lstStyle/>
          <a:p>
            <a:pPr algn="r"/>
            <a:r>
              <a:rPr lang="fr-FR" sz="2800" b="1" dirty="0">
                <a:solidFill>
                  <a:srgbClr val="C00000"/>
                </a:solidFill>
                <a:latin typeface="Marianne" panose="02000000000000000000" pitchFamily="50" charset="0"/>
              </a:rPr>
              <a:t>FRENCH MINISTRY OF JUSTICE</a:t>
            </a:r>
            <a:br>
              <a:rPr lang="fr-FR" sz="2800" b="1" dirty="0">
                <a:solidFill>
                  <a:srgbClr val="C00000"/>
                </a:solidFill>
                <a:latin typeface="Marianne" panose="02000000000000000000" pitchFamily="50" charset="0"/>
              </a:rPr>
            </a:br>
            <a:r>
              <a:rPr lang="fr-FR" sz="2800" b="1" i="1" dirty="0" err="1"/>
              <a:t>Directorate</a:t>
            </a:r>
            <a:r>
              <a:rPr lang="fr-FR" sz="2800" b="1" i="1" dirty="0"/>
              <a:t> of </a:t>
            </a:r>
            <a:r>
              <a:rPr lang="fr-FR" sz="2800" b="1" i="1" dirty="0" err="1"/>
              <a:t>Criminal</a:t>
            </a:r>
            <a:r>
              <a:rPr lang="fr-FR" sz="2800" b="1" i="1" dirty="0"/>
              <a:t> </a:t>
            </a:r>
            <a:r>
              <a:rPr lang="fr-FR" sz="2800" b="1" i="1" dirty="0" err="1"/>
              <a:t>Affairs</a:t>
            </a:r>
            <a:r>
              <a:rPr lang="fr-FR" sz="2800" b="1" i="1" dirty="0"/>
              <a:t> and Pardons</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2456" y="380301"/>
            <a:ext cx="9784080" cy="469398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3888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831850" y="1051560"/>
            <a:ext cx="10515600" cy="5038091"/>
          </a:xfrm>
        </p:spPr>
        <p:txBody>
          <a:bodyPr>
            <a:normAutofit/>
          </a:bodyPr>
          <a:lstStyle/>
          <a:p>
            <a:pPr marL="342900" indent="-342900" algn="just">
              <a:buFont typeface="Wingdings" panose="05000000000000000000" pitchFamily="2" charset="2"/>
              <a:buChar char="v"/>
            </a:pPr>
            <a:r>
              <a:rPr lang="fr-FR" sz="3000" b="1" u="sng" dirty="0">
                <a:solidFill>
                  <a:srgbClr val="C00000"/>
                </a:solidFill>
                <a:latin typeface="Marianne" panose="02000000000000000000" pitchFamily="50" charset="0"/>
              </a:rPr>
              <a:t>PRESENTATION OF THE MISSION OF GOOD PRACTICES</a:t>
            </a:r>
          </a:p>
          <a:p>
            <a:pPr marL="342900" indent="-342900" algn="just">
              <a:buFont typeface="Wingdings" panose="05000000000000000000" pitchFamily="2" charset="2"/>
              <a:buChar char="v"/>
            </a:pPr>
            <a:endParaRPr lang="fr-FR" sz="3000" b="1" u="sng" dirty="0">
              <a:solidFill>
                <a:srgbClr val="C00000"/>
              </a:solidFill>
              <a:latin typeface="Marianne" panose="02000000000000000000" pitchFamily="50" charset="0"/>
            </a:endParaRPr>
          </a:p>
          <a:p>
            <a:pPr marL="342900" indent="-342900" algn="just">
              <a:buFont typeface="Wingdings" panose="05000000000000000000" pitchFamily="2" charset="2"/>
              <a:buChar char="v"/>
            </a:pPr>
            <a:r>
              <a:rPr lang="fr-FR" sz="3000" b="1" u="sng" dirty="0">
                <a:solidFill>
                  <a:srgbClr val="C00000"/>
                </a:solidFill>
                <a:latin typeface="Marianne" panose="02000000000000000000" pitchFamily="50" charset="0"/>
              </a:rPr>
              <a:t>PRESENTATION OF THE PUBLIC POLICY TO COMBAT DOMESTIC VIOLENCE</a:t>
            </a:r>
            <a:endParaRPr lang="fr-FR" sz="3000" u="sng" dirty="0">
              <a:solidFill>
                <a:srgbClr val="C00000"/>
              </a:solidFill>
              <a:latin typeface="Marianne" panose="02000000000000000000" pitchFamily="50" charset="0"/>
            </a:endParaRPr>
          </a:p>
          <a:p>
            <a:pPr marL="342900" indent="-342900" algn="just">
              <a:buFont typeface="Wingdings" panose="05000000000000000000" pitchFamily="2" charset="2"/>
              <a:buChar char="v"/>
            </a:pPr>
            <a:endParaRPr lang="fr-FR" sz="3000" b="1" u="sng" dirty="0">
              <a:solidFill>
                <a:srgbClr val="C00000"/>
              </a:solidFill>
              <a:latin typeface="Marianne" panose="02000000000000000000" pitchFamily="50" charset="0"/>
            </a:endParaRPr>
          </a:p>
          <a:p>
            <a:pPr marL="342900" indent="-342900" algn="just">
              <a:buFont typeface="Wingdings" panose="05000000000000000000" pitchFamily="2" charset="2"/>
              <a:buChar char="v"/>
            </a:pPr>
            <a:r>
              <a:rPr lang="fr-FR" sz="3000" b="1" u="sng" dirty="0">
                <a:solidFill>
                  <a:srgbClr val="C00000"/>
                </a:solidFill>
                <a:latin typeface="Marianne" panose="02000000000000000000" pitchFamily="50" charset="0"/>
              </a:rPr>
              <a:t>PRESENTATION OF THE CONVENTION BETWEEN CRIMINAL POLICE AND HEALTH PROFESSIONALS TO GATHER COMPLAINTS OF DOMESTIC VIOLENCE VICTIMS AT THE HOSPITAL</a:t>
            </a:r>
            <a:endParaRPr lang="fr-FR" sz="3000" u="sng" dirty="0">
              <a:solidFill>
                <a:srgbClr val="C00000"/>
              </a:solidFill>
              <a:latin typeface="Marianne" panose="02000000000000000000" pitchFamily="50" charset="0"/>
            </a:endParaRPr>
          </a:p>
        </p:txBody>
      </p:sp>
    </p:spTree>
    <p:extLst>
      <p:ext uri="{BB962C8B-B14F-4D97-AF65-F5344CB8AC3E}">
        <p14:creationId xmlns:p14="http://schemas.microsoft.com/office/powerpoint/2010/main" val="356570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br>
              <a:rPr lang="fr-FR" sz="4000" b="1" dirty="0">
                <a:solidFill>
                  <a:srgbClr val="C00000"/>
                </a:solidFill>
                <a:latin typeface="Marianne" panose="02000000000000000000" pitchFamily="50" charset="0"/>
              </a:rPr>
            </a:br>
            <a:r>
              <a:rPr lang="fr-FR" sz="4000" b="1" dirty="0">
                <a:solidFill>
                  <a:srgbClr val="C00000"/>
                </a:solidFill>
                <a:latin typeface="Marianne" panose="02000000000000000000" pitchFamily="50" charset="0"/>
              </a:rPr>
              <a:t>PRESENTATION OF THE MISSION OF GOOD PRACTICES</a:t>
            </a:r>
            <a:endParaRPr lang="fr-FR" sz="4000" dirty="0">
              <a:solidFill>
                <a:srgbClr val="C00000"/>
              </a:solidFill>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00730" y="2118233"/>
            <a:ext cx="1671967" cy="2507951"/>
          </a:xfrm>
        </p:spPr>
      </p:pic>
      <p:sp>
        <p:nvSpPr>
          <p:cNvPr id="4" name="Espace réservé du contenu 3"/>
          <p:cNvSpPr>
            <a:spLocks noGrp="1"/>
          </p:cNvSpPr>
          <p:nvPr>
            <p:ph sz="half" idx="2"/>
          </p:nvPr>
        </p:nvSpPr>
        <p:spPr>
          <a:xfrm>
            <a:off x="3749040" y="2118233"/>
            <a:ext cx="7604760" cy="2792889"/>
          </a:xfrm>
          <a:solidFill>
            <a:schemeClr val="accent1">
              <a:lumMod val="50000"/>
            </a:schemeClr>
          </a:solidFill>
        </p:spPr>
        <p:txBody>
          <a:bodyPr>
            <a:normAutofit/>
          </a:bodyPr>
          <a:lstStyle/>
          <a:p>
            <a:pPr algn="just"/>
            <a:r>
              <a:rPr lang="en-US" dirty="0">
                <a:solidFill>
                  <a:schemeClr val="bg1"/>
                </a:solidFill>
                <a:latin typeface="Marianne" panose="02000000000000000000" pitchFamily="50" charset="0"/>
              </a:rPr>
              <a:t>Objective : same as the one pursued by the Crystal Balance Award </a:t>
            </a:r>
          </a:p>
          <a:p>
            <a:pPr algn="just"/>
            <a:r>
              <a:rPr lang="en-US" dirty="0">
                <a:solidFill>
                  <a:schemeClr val="bg1"/>
                </a:solidFill>
                <a:latin typeface="Marianne" panose="02000000000000000000" pitchFamily="50" charset="0"/>
              </a:rPr>
              <a:t>To identify innovative practices that improve the efficiency and quality of justice : Procedure management/ court organization/ functioning of the justice system in general.</a:t>
            </a:r>
            <a:endParaRPr lang="fr-FR" dirty="0">
              <a:solidFill>
                <a:schemeClr val="bg1"/>
              </a:solidFill>
              <a:latin typeface="Marianne" panose="02000000000000000000" pitchFamily="50" charset="0"/>
            </a:endParaRPr>
          </a:p>
        </p:txBody>
      </p:sp>
      <p:sp>
        <p:nvSpPr>
          <p:cNvPr id="3" name="ZoneTexte 2"/>
          <p:cNvSpPr txBox="1"/>
          <p:nvPr/>
        </p:nvSpPr>
        <p:spPr>
          <a:xfrm>
            <a:off x="572487" y="4911122"/>
            <a:ext cx="2728452" cy="1323439"/>
          </a:xfrm>
          <a:prstGeom prst="rect">
            <a:avLst/>
          </a:prstGeom>
          <a:noFill/>
        </p:spPr>
        <p:txBody>
          <a:bodyPr wrap="square" rtlCol="0">
            <a:spAutoFit/>
          </a:bodyPr>
          <a:lstStyle/>
          <a:p>
            <a:pPr algn="just"/>
            <a:r>
              <a:rPr lang="fr-FR" sz="1600" b="1" i="1" dirty="0"/>
              <a:t>Valéry Morron </a:t>
            </a:r>
          </a:p>
          <a:p>
            <a:pPr algn="just"/>
            <a:r>
              <a:rPr lang="fr-FR" sz="1600" i="1" dirty="0" err="1"/>
              <a:t>Magistrate</a:t>
            </a:r>
            <a:r>
              <a:rPr lang="fr-FR" sz="1600" i="1" dirty="0"/>
              <a:t> – Head of mission </a:t>
            </a:r>
            <a:r>
              <a:rPr lang="fr-FR" sz="1600" i="1" dirty="0" err="1"/>
              <a:t>dedicated</a:t>
            </a:r>
            <a:r>
              <a:rPr lang="fr-FR" sz="1600" i="1" dirty="0"/>
              <a:t> to good practices – </a:t>
            </a:r>
            <a:r>
              <a:rPr lang="fr-FR" sz="1600" i="1" dirty="0" err="1"/>
              <a:t>Directorate</a:t>
            </a:r>
            <a:r>
              <a:rPr lang="fr-FR" sz="1600" i="1" dirty="0"/>
              <a:t> of </a:t>
            </a:r>
            <a:r>
              <a:rPr lang="fr-FR" sz="1600" i="1" dirty="0" err="1"/>
              <a:t>criminal</a:t>
            </a:r>
            <a:r>
              <a:rPr lang="fr-FR" sz="1600" i="1" dirty="0"/>
              <a:t> </a:t>
            </a:r>
            <a:r>
              <a:rPr lang="fr-FR" sz="1600" i="1" dirty="0" err="1"/>
              <a:t>affairs</a:t>
            </a:r>
            <a:r>
              <a:rPr lang="fr-FR" sz="1600" i="1" dirty="0"/>
              <a:t> and Pardons</a:t>
            </a:r>
          </a:p>
        </p:txBody>
      </p:sp>
    </p:spTree>
    <p:extLst>
      <p:ext uri="{BB962C8B-B14F-4D97-AF65-F5344CB8AC3E}">
        <p14:creationId xmlns:p14="http://schemas.microsoft.com/office/powerpoint/2010/main" val="18503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br>
              <a:rPr lang="fr-FR" sz="4000" b="1" dirty="0">
                <a:latin typeface="Marianne" panose="02000000000000000000" pitchFamily="50" charset="0"/>
              </a:rPr>
            </a:br>
            <a:br>
              <a:rPr lang="fr-FR" dirty="0"/>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908233846"/>
              </p:ext>
            </p:extLst>
          </p:nvPr>
        </p:nvGraphicFramePr>
        <p:xfrm>
          <a:off x="838200" y="822959"/>
          <a:ext cx="10515600" cy="4974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75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sz="4000" b="1" dirty="0">
                <a:solidFill>
                  <a:srgbClr val="C00000"/>
                </a:solidFill>
              </a:rPr>
              <a:t>PRESENTATION OF THE PUBLIC </a:t>
            </a:r>
            <a:r>
              <a:rPr lang="fr-FR" sz="4000" b="1">
                <a:solidFill>
                  <a:srgbClr val="C00000"/>
                </a:solidFill>
              </a:rPr>
              <a:t>POLICY TO COMBAT </a:t>
            </a:r>
            <a:r>
              <a:rPr lang="fr-FR" sz="4000" b="1" dirty="0">
                <a:solidFill>
                  <a:srgbClr val="C00000"/>
                </a:solidFill>
              </a:rPr>
              <a:t>DOMESTIC VIOLENCE  </a:t>
            </a:r>
            <a:br>
              <a:rPr lang="fr-FR" dirty="0"/>
            </a:br>
            <a:r>
              <a:rPr lang="en-US" sz="2000" b="1" dirty="0">
                <a:solidFill>
                  <a:schemeClr val="tx1">
                    <a:lumMod val="95000"/>
                    <a:lumOff val="5000"/>
                  </a:schemeClr>
                </a:solidFill>
                <a:latin typeface="Marianne" panose="02000000000000000000" pitchFamily="50" charset="0"/>
              </a:rPr>
              <a:t>More than 100 women are killed each year and nearly 220,000 report being victims of violence</a:t>
            </a:r>
            <a:endParaRPr lang="fr-FR" sz="2000" b="1" dirty="0">
              <a:solidFill>
                <a:schemeClr val="tx1">
                  <a:lumMod val="95000"/>
                  <a:lumOff val="5000"/>
                </a:schemeClr>
              </a:solidFill>
              <a:latin typeface="Marianne" panose="02000000000000000000" pitchFamily="50" charset="0"/>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90868636"/>
              </p:ext>
            </p:extLst>
          </p:nvPr>
        </p:nvGraphicFramePr>
        <p:xfrm>
          <a:off x="307848" y="1843913"/>
          <a:ext cx="11277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12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3313" y="619433"/>
            <a:ext cx="9921240" cy="1106424"/>
          </a:xfrm>
        </p:spPr>
        <p:txBody>
          <a:bodyPr>
            <a:normAutofit fontScale="90000"/>
          </a:bodyPr>
          <a:lstStyle/>
          <a:p>
            <a:pPr algn="ctr"/>
            <a:r>
              <a:rPr lang="en-US" b="1" dirty="0">
                <a:solidFill>
                  <a:srgbClr val="C00000"/>
                </a:solidFill>
                <a:latin typeface="Marianne" panose="02000000000000000000" pitchFamily="50" charset="0"/>
              </a:rPr>
              <a:t>PRESENTATION OF THE CONVENTION BETWEEN CRIMINAL POLICE AND HEALTH PROFESSIONALS TO GATHER COMPLAINTS OF DOMESTIC VIOLENCE VICTIMS AT THE HOSPITAL</a:t>
            </a:r>
          </a:p>
        </p:txBody>
      </p:sp>
      <p:sp>
        <p:nvSpPr>
          <p:cNvPr id="13" name="Espace réservé du texte 12"/>
          <p:cNvSpPr>
            <a:spLocks noGrp="1"/>
          </p:cNvSpPr>
          <p:nvPr>
            <p:ph type="body" sz="half" idx="2"/>
          </p:nvPr>
        </p:nvSpPr>
        <p:spPr>
          <a:xfrm>
            <a:off x="4372897" y="1896449"/>
            <a:ext cx="6391656" cy="4092426"/>
          </a:xfrm>
          <a:solidFill>
            <a:schemeClr val="accent5">
              <a:lumMod val="50000"/>
            </a:schemeClr>
          </a:solidFill>
        </p:spPr>
        <p:txBody>
          <a:bodyPr>
            <a:normAutofit/>
          </a:bodyPr>
          <a:lstStyle/>
          <a:p>
            <a:pPr algn="ctr"/>
            <a:r>
              <a:rPr lang="en-US" sz="2000" u="sng" dirty="0">
                <a:solidFill>
                  <a:schemeClr val="bg1"/>
                </a:solidFill>
                <a:latin typeface="Marianne" panose="02000000000000000000" pitchFamily="50" charset="0"/>
              </a:rPr>
              <a:t>Origin</a:t>
            </a:r>
          </a:p>
          <a:p>
            <a:pPr algn="just"/>
            <a:r>
              <a:rPr lang="en-US" sz="2000" dirty="0">
                <a:solidFill>
                  <a:schemeClr val="bg1"/>
                </a:solidFill>
                <a:latin typeface="Marianne" panose="02000000000000000000" pitchFamily="50" charset="0"/>
              </a:rPr>
              <a:t>The convention between criminal police and health professionals, signed on December, 20,  2020, at the Hospital of Carcassonne is the result of a close collaboration led with the different actors in order to ensure an immediate care of the domestic violence victim. </a:t>
            </a:r>
          </a:p>
          <a:p>
            <a:pPr algn="just"/>
            <a:endParaRPr lang="en-US" sz="2000" dirty="0">
              <a:solidFill>
                <a:schemeClr val="bg1"/>
              </a:solidFill>
              <a:latin typeface="Marianne" panose="02000000000000000000" pitchFamily="50" charset="0"/>
            </a:endParaRPr>
          </a:p>
          <a:p>
            <a:pPr marL="342900" indent="-342900" algn="just">
              <a:buFont typeface="Wingdings" panose="05000000000000000000" pitchFamily="2" charset="2"/>
              <a:buChar char="Ø"/>
            </a:pPr>
            <a:r>
              <a:rPr lang="fr-FR" sz="2000" dirty="0" err="1">
                <a:solidFill>
                  <a:schemeClr val="bg1"/>
                </a:solidFill>
                <a:latin typeface="Marianne" panose="02000000000000000000" pitchFamily="50" charset="0"/>
              </a:rPr>
              <a:t>Ensure</a:t>
            </a:r>
            <a:r>
              <a:rPr lang="fr-FR" sz="2000" dirty="0">
                <a:solidFill>
                  <a:schemeClr val="bg1"/>
                </a:solidFill>
                <a:latin typeface="Marianne" panose="02000000000000000000" pitchFamily="50" charset="0"/>
              </a:rPr>
              <a:t> the </a:t>
            </a:r>
            <a:r>
              <a:rPr lang="fr-FR" sz="2000" dirty="0" err="1">
                <a:solidFill>
                  <a:schemeClr val="bg1"/>
                </a:solidFill>
                <a:latin typeface="Marianne" panose="02000000000000000000" pitchFamily="50" charset="0"/>
              </a:rPr>
              <a:t>deposition</a:t>
            </a:r>
            <a:r>
              <a:rPr lang="fr-FR" sz="2000" dirty="0">
                <a:solidFill>
                  <a:schemeClr val="bg1"/>
                </a:solidFill>
                <a:latin typeface="Marianne" panose="02000000000000000000" pitchFamily="50" charset="0"/>
              </a:rPr>
              <a:t> of the </a:t>
            </a:r>
            <a:r>
              <a:rPr lang="fr-FR" sz="2000" dirty="0" err="1">
                <a:solidFill>
                  <a:schemeClr val="bg1"/>
                </a:solidFill>
                <a:latin typeface="Marianne" panose="02000000000000000000" pitchFamily="50" charset="0"/>
              </a:rPr>
              <a:t>victim’s</a:t>
            </a:r>
            <a:r>
              <a:rPr lang="fr-FR" sz="2000" dirty="0">
                <a:solidFill>
                  <a:schemeClr val="bg1"/>
                </a:solidFill>
                <a:latin typeface="Marianne" panose="02000000000000000000" pitchFamily="50" charset="0"/>
              </a:rPr>
              <a:t> claim</a:t>
            </a:r>
          </a:p>
          <a:p>
            <a:pPr marL="342900" indent="-342900" algn="just">
              <a:buFont typeface="Wingdings" panose="05000000000000000000" pitchFamily="2" charset="2"/>
              <a:buChar char="Ø"/>
            </a:pPr>
            <a:r>
              <a:rPr lang="fr-FR" sz="2000" dirty="0" err="1">
                <a:solidFill>
                  <a:schemeClr val="bg1"/>
                </a:solidFill>
                <a:latin typeface="Marianne" panose="02000000000000000000" pitchFamily="50" charset="0"/>
              </a:rPr>
              <a:t>Possess</a:t>
            </a:r>
            <a:r>
              <a:rPr lang="fr-FR" sz="2000" dirty="0">
                <a:solidFill>
                  <a:schemeClr val="bg1"/>
                </a:solidFill>
                <a:latin typeface="Marianne" panose="02000000000000000000" pitchFamily="50" charset="0"/>
              </a:rPr>
              <a:t> the </a:t>
            </a:r>
            <a:r>
              <a:rPr lang="fr-FR" sz="2000" dirty="0" err="1">
                <a:solidFill>
                  <a:schemeClr val="bg1"/>
                </a:solidFill>
                <a:latin typeface="Marianne" panose="02000000000000000000" pitchFamily="50" charset="0"/>
              </a:rPr>
              <a:t>medical</a:t>
            </a:r>
            <a:r>
              <a:rPr lang="fr-FR" sz="2000" dirty="0">
                <a:solidFill>
                  <a:schemeClr val="bg1"/>
                </a:solidFill>
                <a:latin typeface="Marianne" panose="02000000000000000000" pitchFamily="50" charset="0"/>
              </a:rPr>
              <a:t> report </a:t>
            </a:r>
            <a:r>
              <a:rPr lang="fr-FR" sz="2000" dirty="0" err="1">
                <a:solidFill>
                  <a:schemeClr val="bg1"/>
                </a:solidFill>
                <a:latin typeface="Marianne" panose="02000000000000000000" pitchFamily="50" charset="0"/>
              </a:rPr>
              <a:t>detailing</a:t>
            </a:r>
            <a:r>
              <a:rPr lang="fr-FR" sz="2000" dirty="0">
                <a:solidFill>
                  <a:schemeClr val="bg1"/>
                </a:solidFill>
                <a:latin typeface="Marianne" panose="02000000000000000000" pitchFamily="50" charset="0"/>
              </a:rPr>
              <a:t> the injuries and </a:t>
            </a:r>
            <a:r>
              <a:rPr lang="fr-FR" sz="2000" dirty="0" err="1">
                <a:solidFill>
                  <a:schemeClr val="bg1"/>
                </a:solidFill>
                <a:latin typeface="Marianne" panose="02000000000000000000" pitchFamily="50" charset="0"/>
              </a:rPr>
              <a:t>confirming</a:t>
            </a:r>
            <a:r>
              <a:rPr lang="fr-FR" sz="2000" dirty="0">
                <a:solidFill>
                  <a:schemeClr val="bg1"/>
                </a:solidFill>
                <a:latin typeface="Marianne" panose="02000000000000000000" pitchFamily="50" charset="0"/>
              </a:rPr>
              <a:t> a </a:t>
            </a:r>
            <a:r>
              <a:rPr lang="fr-FR" sz="2000" dirty="0" err="1">
                <a:solidFill>
                  <a:schemeClr val="bg1"/>
                </a:solidFill>
                <a:latin typeface="Marianne" panose="02000000000000000000" pitchFamily="50" charset="0"/>
              </a:rPr>
              <a:t>complete</a:t>
            </a:r>
            <a:r>
              <a:rPr lang="fr-FR" sz="2000" dirty="0">
                <a:solidFill>
                  <a:schemeClr val="bg1"/>
                </a:solidFill>
                <a:latin typeface="Marianne" panose="02000000000000000000" pitchFamily="50" charset="0"/>
              </a:rPr>
              <a:t> </a:t>
            </a:r>
            <a:r>
              <a:rPr lang="fr-FR" sz="2000" dirty="0" err="1">
                <a:solidFill>
                  <a:schemeClr val="bg1"/>
                </a:solidFill>
                <a:latin typeface="Marianne" panose="02000000000000000000" pitchFamily="50" charset="0"/>
              </a:rPr>
              <a:t>inability</a:t>
            </a:r>
            <a:r>
              <a:rPr lang="fr-FR" sz="2000" dirty="0">
                <a:solidFill>
                  <a:schemeClr val="bg1"/>
                </a:solidFill>
                <a:latin typeface="Marianne" panose="02000000000000000000" pitchFamily="50" charset="0"/>
              </a:rPr>
              <a:t> to </a:t>
            </a:r>
            <a:r>
              <a:rPr lang="fr-FR" sz="2000" dirty="0" err="1">
                <a:solidFill>
                  <a:schemeClr val="bg1"/>
                </a:solidFill>
                <a:latin typeface="Marianne" panose="02000000000000000000" pitchFamily="50" charset="0"/>
              </a:rPr>
              <a:t>work</a:t>
            </a:r>
            <a:r>
              <a:rPr lang="fr-FR" sz="2000" dirty="0">
                <a:solidFill>
                  <a:schemeClr val="bg1"/>
                </a:solidFill>
                <a:latin typeface="Marianne" panose="02000000000000000000" pitchFamily="50" charset="0"/>
              </a:rPr>
              <a:t>, </a:t>
            </a:r>
            <a:r>
              <a:rPr lang="fr-FR" sz="2000" dirty="0" err="1">
                <a:solidFill>
                  <a:schemeClr val="bg1"/>
                </a:solidFill>
                <a:latin typeface="Marianne" panose="02000000000000000000" pitchFamily="50" charset="0"/>
              </a:rPr>
              <a:t>which</a:t>
            </a:r>
            <a:r>
              <a:rPr lang="fr-FR" sz="2000" dirty="0">
                <a:solidFill>
                  <a:schemeClr val="bg1"/>
                </a:solidFill>
                <a:latin typeface="Marianne" panose="02000000000000000000" pitchFamily="50" charset="0"/>
              </a:rPr>
              <a:t> </a:t>
            </a:r>
            <a:r>
              <a:rPr lang="fr-FR" sz="2000" dirty="0" err="1">
                <a:solidFill>
                  <a:schemeClr val="bg1"/>
                </a:solidFill>
                <a:latin typeface="Marianne" panose="02000000000000000000" pitchFamily="50" charset="0"/>
              </a:rPr>
              <a:t>is</a:t>
            </a:r>
            <a:r>
              <a:rPr lang="fr-FR" sz="2000" dirty="0">
                <a:solidFill>
                  <a:schemeClr val="bg1"/>
                </a:solidFill>
                <a:latin typeface="Marianne" panose="02000000000000000000" pitchFamily="50" charset="0"/>
              </a:rPr>
              <a:t> </a:t>
            </a:r>
            <a:r>
              <a:rPr lang="fr-FR" sz="2000" dirty="0" err="1">
                <a:solidFill>
                  <a:schemeClr val="bg1"/>
                </a:solidFill>
                <a:latin typeface="Marianne" panose="02000000000000000000" pitchFamily="50" charset="0"/>
              </a:rPr>
              <a:t>necessary</a:t>
            </a:r>
            <a:r>
              <a:rPr lang="fr-FR" sz="2000" dirty="0">
                <a:solidFill>
                  <a:schemeClr val="bg1"/>
                </a:solidFill>
                <a:latin typeface="Marianne" panose="02000000000000000000" pitchFamily="50" charset="0"/>
              </a:rPr>
              <a:t> for the </a:t>
            </a:r>
            <a:r>
              <a:rPr lang="fr-FR" sz="2000" dirty="0" err="1">
                <a:solidFill>
                  <a:schemeClr val="bg1"/>
                </a:solidFill>
                <a:latin typeface="Marianne" panose="02000000000000000000" pitchFamily="50" charset="0"/>
              </a:rPr>
              <a:t>penaliaztion</a:t>
            </a:r>
            <a:r>
              <a:rPr lang="fr-FR" sz="2000" dirty="0">
                <a:solidFill>
                  <a:schemeClr val="bg1"/>
                </a:solidFill>
                <a:latin typeface="Marianne" panose="02000000000000000000" pitchFamily="50" charset="0"/>
              </a:rPr>
              <a:t> of the offense</a:t>
            </a:r>
          </a:p>
          <a:p>
            <a:endParaRPr lang="fr-FR" dirty="0"/>
          </a:p>
        </p:txBody>
      </p:sp>
      <p:sp>
        <p:nvSpPr>
          <p:cNvPr id="3" name="ZoneTexte 2"/>
          <p:cNvSpPr txBox="1"/>
          <p:nvPr/>
        </p:nvSpPr>
        <p:spPr>
          <a:xfrm>
            <a:off x="1168359" y="5007738"/>
            <a:ext cx="2698955" cy="923330"/>
          </a:xfrm>
          <a:prstGeom prst="rect">
            <a:avLst/>
          </a:prstGeom>
          <a:noFill/>
        </p:spPr>
        <p:txBody>
          <a:bodyPr wrap="square" rtlCol="0">
            <a:spAutoFit/>
          </a:bodyPr>
          <a:lstStyle/>
          <a:p>
            <a:r>
              <a:rPr lang="fr-FR" b="1" dirty="0"/>
              <a:t>Florence GALTIER </a:t>
            </a:r>
            <a:endParaRPr lang="fr-FR" dirty="0"/>
          </a:p>
          <a:p>
            <a:r>
              <a:rPr lang="fr-FR" i="1" dirty="0"/>
              <a:t>State </a:t>
            </a:r>
            <a:r>
              <a:rPr lang="fr-FR" i="1" dirty="0" err="1"/>
              <a:t>prosecutor</a:t>
            </a:r>
            <a:r>
              <a:rPr lang="fr-FR" i="1" dirty="0"/>
              <a:t> - Carcassonne</a:t>
            </a:r>
          </a:p>
        </p:txBody>
      </p:sp>
      <p:pic>
        <p:nvPicPr>
          <p:cNvPr id="1027" name="Picture 3" descr="f8b7fe45-c9b4-4c08-bab7-17d75b9c9e4a@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461" y="1918320"/>
            <a:ext cx="1681316" cy="308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78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endParaRPr lang="fr-FR" sz="3600" b="1" dirty="0">
              <a:solidFill>
                <a:srgbClr val="C00000"/>
              </a:solidFill>
              <a:latin typeface="Marianne" panose="02000000000000000000" pitchFamily="50" charset="0"/>
            </a:endParaRPr>
          </a:p>
        </p:txBody>
      </p:sp>
      <p:pic>
        <p:nvPicPr>
          <p:cNvPr id="9" name="Espace réservé du contenu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340747"/>
            <a:ext cx="9158748" cy="3974871"/>
          </a:xfrm>
        </p:spPr>
      </p:pic>
      <p:pic>
        <p:nvPicPr>
          <p:cNvPr id="10" name="Espace réservé du conten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8561" y="3521279"/>
            <a:ext cx="5181600" cy="3116362"/>
          </a:xfrm>
        </p:spPr>
      </p:pic>
    </p:spTree>
    <p:extLst>
      <p:ext uri="{BB962C8B-B14F-4D97-AF65-F5344CB8AC3E}">
        <p14:creationId xmlns:p14="http://schemas.microsoft.com/office/powerpoint/2010/main" val="307034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a:solidFill>
                  <a:schemeClr val="accent2">
                    <a:lumMod val="50000"/>
                  </a:schemeClr>
                </a:solidFill>
                <a:latin typeface="Marianne" panose="02000000000000000000" pitchFamily="50" charset="0"/>
              </a:rPr>
              <a:t>Hurdles</a:t>
            </a:r>
            <a:endParaRPr lang="fr-FR" b="1" dirty="0">
              <a:solidFill>
                <a:schemeClr val="accent2">
                  <a:lumMod val="50000"/>
                </a:schemeClr>
              </a:solidFill>
              <a:latin typeface="Marianne" panose="02000000000000000000" pitchFamily="50" charset="0"/>
            </a:endParaRPr>
          </a:p>
        </p:txBody>
      </p:sp>
      <p:sp>
        <p:nvSpPr>
          <p:cNvPr id="3" name="Espace réservé du contenu 2"/>
          <p:cNvSpPr>
            <a:spLocks noGrp="1"/>
          </p:cNvSpPr>
          <p:nvPr>
            <p:ph sz="half" idx="1"/>
          </p:nvPr>
        </p:nvSpPr>
        <p:spPr>
          <a:xfrm>
            <a:off x="838200" y="1825625"/>
            <a:ext cx="10515600" cy="2480904"/>
          </a:xfrm>
        </p:spPr>
        <p:txBody>
          <a:bodyPr>
            <a:noAutofit/>
          </a:bodyPr>
          <a:lstStyle/>
          <a:p>
            <a:r>
              <a:rPr lang="fr-FR" sz="2600" dirty="0">
                <a:latin typeface="Marianne" panose="02000000000000000000" pitchFamily="50" charset="0"/>
              </a:rPr>
              <a:t>Fear of </a:t>
            </a:r>
            <a:r>
              <a:rPr lang="fr-FR" sz="2600" dirty="0" err="1">
                <a:latin typeface="Marianne" panose="02000000000000000000" pitchFamily="50" charset="0"/>
              </a:rPr>
              <a:t>retaliation</a:t>
            </a:r>
            <a:endParaRPr lang="fr-FR" sz="2600" dirty="0">
              <a:latin typeface="Marianne" panose="02000000000000000000" pitchFamily="50" charset="0"/>
            </a:endParaRPr>
          </a:p>
          <a:p>
            <a:r>
              <a:rPr lang="fr-FR" sz="2600" dirty="0">
                <a:latin typeface="Marianne" panose="02000000000000000000" pitchFamily="50" charset="0"/>
              </a:rPr>
              <a:t>Situation of </a:t>
            </a:r>
            <a:r>
              <a:rPr lang="fr-FR" sz="2600" dirty="0" err="1">
                <a:latin typeface="Marianne" panose="02000000000000000000" pitchFamily="50" charset="0"/>
              </a:rPr>
              <a:t>psychological</a:t>
            </a:r>
            <a:r>
              <a:rPr lang="fr-FR" sz="2600" dirty="0">
                <a:latin typeface="Marianne" panose="02000000000000000000" pitchFamily="50" charset="0"/>
              </a:rPr>
              <a:t> grip</a:t>
            </a:r>
          </a:p>
          <a:p>
            <a:r>
              <a:rPr lang="fr-FR" sz="2600" dirty="0">
                <a:latin typeface="Marianne" panose="02000000000000000000" pitchFamily="50" charset="0"/>
              </a:rPr>
              <a:t>The </a:t>
            </a:r>
            <a:r>
              <a:rPr lang="fr-FR" sz="2600" dirty="0" err="1">
                <a:latin typeface="Marianne" panose="02000000000000000000" pitchFamily="50" charset="0"/>
              </a:rPr>
              <a:t>will</a:t>
            </a:r>
            <a:r>
              <a:rPr lang="fr-FR" sz="2600" dirty="0">
                <a:latin typeface="Marianne" panose="02000000000000000000" pitchFamily="50" charset="0"/>
              </a:rPr>
              <a:t> to </a:t>
            </a:r>
            <a:r>
              <a:rPr lang="fr-FR" sz="2600" dirty="0" err="1">
                <a:latin typeface="Marianne" panose="02000000000000000000" pitchFamily="50" charset="0"/>
              </a:rPr>
              <a:t>preserve</a:t>
            </a:r>
            <a:r>
              <a:rPr lang="fr-FR" sz="2600" dirty="0">
                <a:latin typeface="Marianne" panose="02000000000000000000" pitchFamily="50" charset="0"/>
              </a:rPr>
              <a:t> </a:t>
            </a:r>
            <a:r>
              <a:rPr lang="fr-FR" sz="2600" dirty="0" err="1">
                <a:latin typeface="Marianne" panose="02000000000000000000" pitchFamily="50" charset="0"/>
              </a:rPr>
              <a:t>children</a:t>
            </a:r>
            <a:r>
              <a:rPr lang="fr-FR" sz="2600" dirty="0">
                <a:latin typeface="Marianne" panose="02000000000000000000" pitchFamily="50" charset="0"/>
              </a:rPr>
              <a:t> </a:t>
            </a:r>
            <a:r>
              <a:rPr lang="fr-FR" sz="2600" dirty="0" err="1">
                <a:latin typeface="Marianne" panose="02000000000000000000" pitchFamily="50" charset="0"/>
              </a:rPr>
              <a:t>from</a:t>
            </a:r>
            <a:r>
              <a:rPr lang="fr-FR" sz="2600" dirty="0">
                <a:latin typeface="Marianne" panose="02000000000000000000" pitchFamily="50" charset="0"/>
              </a:rPr>
              <a:t> </a:t>
            </a:r>
            <a:r>
              <a:rPr lang="fr-FR" sz="2600" dirty="0" err="1">
                <a:latin typeface="Marianne" panose="02000000000000000000" pitchFamily="50" charset="0"/>
              </a:rPr>
              <a:t>knowing</a:t>
            </a:r>
            <a:r>
              <a:rPr lang="fr-FR" sz="2600" dirty="0">
                <a:latin typeface="Marianne" panose="02000000000000000000" pitchFamily="50" charset="0"/>
              </a:rPr>
              <a:t> about </a:t>
            </a:r>
            <a:r>
              <a:rPr lang="fr-FR" sz="2600" dirty="0" err="1">
                <a:latin typeface="Marianne" panose="02000000000000000000" pitchFamily="50" charset="0"/>
              </a:rPr>
              <a:t>this</a:t>
            </a:r>
            <a:r>
              <a:rPr lang="fr-FR" sz="2600" dirty="0">
                <a:latin typeface="Marianne" panose="02000000000000000000" pitchFamily="50" charset="0"/>
              </a:rPr>
              <a:t> situation</a:t>
            </a:r>
          </a:p>
          <a:p>
            <a:r>
              <a:rPr lang="fr-FR" sz="2600" dirty="0">
                <a:latin typeface="Marianne" panose="02000000000000000000" pitchFamily="50" charset="0"/>
              </a:rPr>
              <a:t>The </a:t>
            </a:r>
            <a:r>
              <a:rPr lang="fr-FR" sz="2600" dirty="0" err="1">
                <a:latin typeface="Marianne" panose="02000000000000000000" pitchFamily="50" charset="0"/>
              </a:rPr>
              <a:t>fear</a:t>
            </a:r>
            <a:r>
              <a:rPr lang="fr-FR" sz="2600" dirty="0">
                <a:latin typeface="Marianne" panose="02000000000000000000" pitchFamily="50" charset="0"/>
              </a:rPr>
              <a:t> of the image of </a:t>
            </a:r>
            <a:r>
              <a:rPr lang="fr-FR" sz="2600" dirty="0" err="1">
                <a:latin typeface="Marianne" panose="02000000000000000000" pitchFamily="50" charset="0"/>
              </a:rPr>
              <a:t>neighborhood’s</a:t>
            </a:r>
            <a:r>
              <a:rPr lang="fr-FR" sz="2600" dirty="0">
                <a:latin typeface="Marianne" panose="02000000000000000000" pitchFamily="50" charset="0"/>
              </a:rPr>
              <a:t> </a:t>
            </a:r>
            <a:r>
              <a:rPr lang="fr-FR" sz="2600" dirty="0" err="1">
                <a:latin typeface="Marianne" panose="02000000000000000000" pitchFamily="50" charset="0"/>
              </a:rPr>
              <a:t>gossiping</a:t>
            </a:r>
            <a:endParaRPr lang="fr-FR" sz="2600" dirty="0">
              <a:latin typeface="Marianne" panose="02000000000000000000" pitchFamily="50" charset="0"/>
            </a:endParaRPr>
          </a:p>
          <a:p>
            <a:r>
              <a:rPr lang="fr-FR" sz="2600" dirty="0">
                <a:latin typeface="Marianne" panose="02000000000000000000" pitchFamily="50" charset="0"/>
              </a:rPr>
              <a:t>Financial </a:t>
            </a:r>
            <a:r>
              <a:rPr lang="fr-FR" sz="2600" dirty="0" err="1">
                <a:latin typeface="Marianne" panose="02000000000000000000" pitchFamily="50" charset="0"/>
              </a:rPr>
              <a:t>difficulties</a:t>
            </a:r>
            <a:endParaRPr lang="fr-FR" sz="2600" dirty="0">
              <a:latin typeface="Marianne" panose="02000000000000000000" pitchFamily="50" charset="0"/>
            </a:endParaRPr>
          </a:p>
          <a:p>
            <a:r>
              <a:rPr lang="fr-FR" sz="2600" dirty="0">
                <a:latin typeface="Marianne" panose="02000000000000000000" pitchFamily="50" charset="0"/>
              </a:rPr>
              <a:t>(…)</a:t>
            </a:r>
          </a:p>
        </p:txBody>
      </p:sp>
    </p:spTree>
    <p:extLst>
      <p:ext uri="{BB962C8B-B14F-4D97-AF65-F5344CB8AC3E}">
        <p14:creationId xmlns:p14="http://schemas.microsoft.com/office/powerpoint/2010/main" val="29909562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807</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Marianne</vt:lpstr>
      <vt:lpstr>Wingdings</vt:lpstr>
      <vt:lpstr>Thème Office</vt:lpstr>
      <vt:lpstr>Ceremony for the Council of Europe Crystal Balance Award in Slovenia</vt:lpstr>
      <vt:lpstr>FRENCH MINISTRY OF JUSTICE Directorate of Criminal Affairs and Pardons</vt:lpstr>
      <vt:lpstr>PowerPoint Presentation</vt:lpstr>
      <vt:lpstr> PRESENTATION OF THE MISSION OF GOOD PRACTICES</vt:lpstr>
      <vt:lpstr>  </vt:lpstr>
      <vt:lpstr>PRESENTATION OF THE PUBLIC POLICY TO COMBAT DOMESTIC VIOLENCE   More than 100 women are killed each year and nearly 220,000 report being victims of violence</vt:lpstr>
      <vt:lpstr>PRESENTATION OF THE CONVENTION BETWEEN CRIMINAL POLICE AND HEALTH PROFESSIONALS TO GATHER COMPLAINTS OF DOMESTIC VIOLENCE VICTIMS AT THE HOSPITAL</vt:lpstr>
      <vt:lpstr>PowerPoint Presentation</vt:lpstr>
      <vt:lpstr>Hurdles</vt:lpstr>
      <vt:lpstr>Implementation of the process within the hospital</vt:lpstr>
      <vt:lpstr>Implementation of the process with the police (1/2)</vt:lpstr>
      <vt:lpstr>Implementation of the process with the police (2/2)</vt:lpstr>
      <vt:lpstr>IMPLEMENTATION OF THE PROCESS OF FILING A COMPLAINT BY THE VICTIM AT THE HOSPITAL</vt:lpstr>
      <vt:lpstr>CONCLUSION OF THE PROCEDURE</vt:lpstr>
    </vt:vector>
  </TitlesOfParts>
  <Company>Ministère de la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MINISTRY OF JUSTICE</dc:title>
  <dc:creator>OKSUZ Lea</dc:creator>
  <cp:lastModifiedBy>SATTEL Annette</cp:lastModifiedBy>
  <cp:revision>43</cp:revision>
  <dcterms:created xsi:type="dcterms:W3CDTF">2021-09-27T13:53:38Z</dcterms:created>
  <dcterms:modified xsi:type="dcterms:W3CDTF">2021-09-29T06:59:45Z</dcterms:modified>
</cp:coreProperties>
</file>