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93" r:id="rId6"/>
    <p:sldId id="280" r:id="rId7"/>
    <p:sldId id="287" r:id="rId8"/>
    <p:sldId id="283" r:id="rId9"/>
    <p:sldId id="286" r:id="rId10"/>
    <p:sldId id="288" r:id="rId11"/>
    <p:sldId id="285" r:id="rId12"/>
    <p:sldId id="281" r:id="rId13"/>
    <p:sldId id="289" r:id="rId14"/>
    <p:sldId id="290" r:id="rId15"/>
    <p:sldId id="291" r:id="rId16"/>
    <p:sldId id="264" r:id="rId1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C27"/>
    <a:srgbClr val="4B6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97760-24A7-42FB-8A2C-22B0E1FC067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80259-BC0E-40B1-9AE9-64816227F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5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80259-BC0E-40B1-9AE9-64816227F6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B2438-60BD-3B4D-A184-54AA74A0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21"/>
            <a:ext cx="12192000" cy="689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91641-396F-7542-9291-2872F07A3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686" y="3067275"/>
            <a:ext cx="5657815" cy="534763"/>
          </a:xfrm>
        </p:spPr>
        <p:txBody>
          <a:bodyPr anchor="b">
            <a:noAutofit/>
          </a:bodyPr>
          <a:lstStyle>
            <a:lvl1pPr algn="ctr">
              <a:defRPr sz="6000">
                <a:noFill/>
              </a:defRPr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3DE69-961C-5842-944C-CBE9D715D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086" y="3790724"/>
            <a:ext cx="4235415" cy="424732"/>
          </a:xfrm>
        </p:spPr>
        <p:txBody>
          <a:bodyPr lIns="90000">
            <a:normAutofit/>
          </a:bodyPr>
          <a:lstStyle>
            <a:lvl1pPr marL="0" indent="0" algn="ctr">
              <a:buNone/>
              <a:defRPr sz="2400">
                <a:noFill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IT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968ADC99-98D5-F047-AFD1-94DE6E84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85572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FDED7D1-5BC9-F342-87CC-A008A88D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5972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1694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F7F0B7-A032-9247-B4C4-E08D21A90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5F91B-4372-8540-9591-93C36759C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92A74-2A70-D84C-9EDA-3A58DB154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A9BA8EFE-C859-4147-A44A-B551904D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A6C3E62-FE63-A247-88DC-22D42E62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4987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A2090D-88D7-F343-AB8F-29F3102C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442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6D45590B-F3D3-B748-8F4E-A9C85CBF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00704" y="6231661"/>
            <a:ext cx="2493818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4493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758D28-5E1D-AD46-A6D7-0BB61DC50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21"/>
            <a:ext cx="12192000" cy="689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86737-D61F-F745-9A04-055C766E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70" y="3429000"/>
            <a:ext cx="10288930" cy="5639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0F4E0A10-0306-5C43-A0D8-17AD5F68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1C9D0CC-7A6B-C141-83F7-1CE1C327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3618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758D28-5E1D-AD46-A6D7-0BB61DC50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21"/>
            <a:ext cx="12192000" cy="689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86737-D61F-F745-9A04-055C766E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70" y="3429000"/>
            <a:ext cx="10288930" cy="6102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9CA31-5328-364A-9A48-2A3C3AF0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70" y="4039284"/>
            <a:ext cx="10288929" cy="19014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05D81219-7D17-4249-B7C7-954FAD66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711C538-66E3-594F-9A06-364D03BB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960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551A-2565-7D45-80F2-D22CEF82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1F21E-4016-5049-8FC2-1DB943F9F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BEB67-1A55-E547-BA2F-9D392CB93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C017E-5A64-4F43-90BA-9CBD26BDB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21"/>
            <a:ext cx="12192000" cy="6893442"/>
          </a:xfrm>
          <a:prstGeom prst="rect">
            <a:avLst/>
          </a:prstGeom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0CFDADE-F350-E74C-93AA-C9A65911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0B78330-B502-4B47-BB83-9413DAD0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99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DD94-B528-694A-AE7C-1E18580E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DAB16-3A67-014F-A45D-7988C26F6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219CA-008A-0B4F-9752-19AAA5BA5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C83A7-5654-C040-8DBD-7A60B17E2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CEBBA-AEC1-CC41-85BB-33EF2AD85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E0542D-ADD9-DB4D-A6DB-653385B3A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21"/>
            <a:ext cx="12192000" cy="6893442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8B32E52-3A85-4A4D-9B2B-36980CE7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1"/>
            <a:ext cx="4114800" cy="365125"/>
          </a:xfrm>
        </p:spPr>
        <p:txBody>
          <a:bodyPr/>
          <a:lstStyle/>
          <a:p>
            <a:endParaRPr lang="en-IT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1A77ECAF-8A93-6743-A425-5F48F2AC4648}"/>
              </a:ext>
            </a:extLst>
          </p:cNvPr>
          <p:cNvSpPr txBox="1">
            <a:spLocks/>
          </p:cNvSpPr>
          <p:nvPr userDrawn="1"/>
        </p:nvSpPr>
        <p:spPr>
          <a:xfrm>
            <a:off x="838200" y="6208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D8D2C8-8C22-2842-94FC-C9B219B777B7}" type="datetimeFigureOut">
              <a:rPr lang="en-IT" smtClean="0"/>
              <a:pPr/>
              <a:t>10/03/2023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028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5286C-7C42-854C-8B45-4D1E640C3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FB2F9-0511-8342-87C9-BEA29F97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106C7-2958-A842-ACB5-CBFFCDC5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350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0A337-99B1-9747-9380-EE89F094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99C82-A3D1-624B-B97D-441652A8E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10EB5-7061-4B4B-8F84-5C76FEC26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7ABAD-5346-A947-9F87-75223B930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F489D52F-40F8-EE4B-9248-2A5694D8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85CB992-E2F4-884B-861A-29F488F5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2945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3CA0-D246-E147-BD8E-28E4D50B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6C7C4-9CC6-324D-A33C-0157962D4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7BD4A-0F1C-0A40-9194-143BC086A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FC6A8-5EA4-644B-9AA5-B88DA8708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6614C94C-BEB4-6343-9077-CBF3D251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9C9009-CC2E-964B-9F74-9AC1C1F7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3726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8CF-E6C7-FF45-A723-3C8847BA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9E73B-FF9C-964D-BD6F-772921406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C8688-E506-C04A-99B3-24D43C7B4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9123AB9-79D6-5144-9418-C95A4C89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511"/>
            <a:ext cx="2743200" cy="365125"/>
          </a:xfrm>
        </p:spPr>
        <p:txBody>
          <a:bodyPr/>
          <a:lstStyle/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10EBBB0-75D4-5F41-AF72-C0BEBB50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8512"/>
            <a:ext cx="4114800" cy="365125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8113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59B62-D477-0F42-B31E-29E6C4F9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5590A-C833-0944-B8DC-4F76BD52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8AFFB-7683-C540-9433-C6DB33B31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D2C8-8C22-2842-94FC-C9B219B777B7}" type="datetimeFigureOut">
              <a:rPr lang="en-IT" smtClean="0"/>
              <a:t>10/03/2023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28409-04BB-C64C-8DA5-D301D8FA2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FF829-2213-D34C-A192-89203AF99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0FCC-0744-E642-9F57-6AC258C85F4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59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im-support.eu/" TargetMode="External"/><Relationship Id="rId2" Type="http://schemas.openxmlformats.org/officeDocument/2006/relationships/hyperlink" Target="mailto:a.ivankovic@victimsupporteurope.eu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16" y="5922523"/>
            <a:ext cx="962647" cy="776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"/>
          <a:stretch/>
        </p:blipFill>
        <p:spPr>
          <a:xfrm>
            <a:off x="2655382" y="5720752"/>
            <a:ext cx="756230" cy="101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28" y="5922523"/>
            <a:ext cx="1052614" cy="695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58" y="5868955"/>
            <a:ext cx="871232" cy="871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t="6802" r="9990" b="9333"/>
          <a:stretch/>
        </p:blipFill>
        <p:spPr>
          <a:xfrm>
            <a:off x="6288719" y="5868955"/>
            <a:ext cx="1679510" cy="830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77" y="-458509"/>
            <a:ext cx="2863759" cy="1753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7" y="5950002"/>
            <a:ext cx="1884207" cy="668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10803" r="21271" b="18278"/>
          <a:stretch/>
        </p:blipFill>
        <p:spPr>
          <a:xfrm>
            <a:off x="9954784" y="5831632"/>
            <a:ext cx="1395771" cy="9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19599"/>
            <a:ext cx="2261999" cy="3769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30536" y="-115747"/>
            <a:ext cx="5389727" cy="7072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13" y="151736"/>
            <a:ext cx="11271813" cy="63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280271" y="3015124"/>
            <a:ext cx="4854361" cy="229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09416" y="2020358"/>
            <a:ext cx="8119031" cy="3836465"/>
          </a:xfrm>
          <a:prstGeom prst="rect">
            <a:avLst/>
          </a:prstGeom>
        </p:spPr>
      </p:pic>
      <p:pic>
        <p:nvPicPr>
          <p:cNvPr id="6" name="Copy of FDP PRESENTATIO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12173" y="4009083"/>
            <a:ext cx="3430272" cy="1005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48738" y="1784500"/>
            <a:ext cx="6942384" cy="3204620"/>
          </a:xfrm>
          <a:prstGeom prst="rect">
            <a:avLst/>
          </a:prstGeom>
        </p:spPr>
      </p:pic>
      <p:pic>
        <p:nvPicPr>
          <p:cNvPr id="3074" name="Picture 2" descr="https://victim-support.eu/wp-content/uploads/2023/09/FYDO-12-oct-FB-CO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97" y="1424750"/>
            <a:ext cx="10313386" cy="39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3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6046" y="4475975"/>
            <a:ext cx="4537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242424"/>
                </a:solidFill>
                <a:latin typeface="-apple-system"/>
              </a:rPr>
              <a:t>Aleksandra </a:t>
            </a:r>
            <a:r>
              <a:rPr lang="en-GB" b="1" dirty="0" smtClean="0">
                <a:solidFill>
                  <a:srgbClr val="242424"/>
                </a:solidFill>
                <a:latin typeface="-apple-system"/>
              </a:rPr>
              <a:t>Ivankovic</a:t>
            </a:r>
          </a:p>
          <a:p>
            <a:pPr algn="ctr"/>
            <a:r>
              <a:rPr lang="en-GB" i="1" dirty="0" smtClean="0">
                <a:solidFill>
                  <a:srgbClr val="242424"/>
                </a:solidFill>
                <a:latin typeface="-apple-system"/>
              </a:rPr>
              <a:t>Deputy Director Victim Support Europe</a:t>
            </a:r>
          </a:p>
          <a:p>
            <a:pPr algn="ctr"/>
            <a:r>
              <a:rPr lang="en-GB" dirty="0" smtClean="0">
                <a:solidFill>
                  <a:srgbClr val="242424"/>
                </a:solidFill>
                <a:latin typeface="-apple-system"/>
                <a:hlinkClick r:id="rId2"/>
              </a:rPr>
              <a:t>a.ivankovic@victimsupporteurope.eu</a:t>
            </a:r>
            <a:endParaRPr lang="en-GB" dirty="0" smtClean="0">
              <a:solidFill>
                <a:srgbClr val="242424"/>
              </a:solidFill>
              <a:latin typeface="-apple-system"/>
            </a:endParaRPr>
          </a:p>
          <a:p>
            <a:pPr algn="ctr"/>
            <a:r>
              <a:rPr lang="en-GB" dirty="0">
                <a:hlinkClick r:id="rId3"/>
              </a:rPr>
              <a:t>Victim Support Europe (victim-support.eu)</a:t>
            </a:r>
            <a:endParaRPr lang="en-GB" dirty="0" smtClean="0">
              <a:solidFill>
                <a:srgbClr val="242424"/>
              </a:solidFill>
              <a:latin typeface="-apple-system"/>
            </a:endParaRPr>
          </a:p>
          <a:p>
            <a:pPr algn="ctr"/>
            <a:endParaRPr lang="en-GB" sz="2400" dirty="0" smtClean="0">
              <a:solidFill>
                <a:srgbClr val="242424"/>
              </a:solidFill>
              <a:latin typeface="-apple-system"/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347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7991-C4BC-C11F-119F-A8277485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4" y="616210"/>
            <a:ext cx="10288930" cy="61028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D6AC27"/>
                </a:solidFill>
              </a:rPr>
              <a:t>FYDO project achievements</a:t>
            </a:r>
            <a:endParaRPr lang="en-GB" b="1" dirty="0">
              <a:solidFill>
                <a:srgbClr val="D6AC2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41ACE-073A-E12F-3474-5D6AFCB0C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70" y="1684868"/>
            <a:ext cx="10288929" cy="425584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4B6CB2"/>
                </a:solidFill>
              </a:rPr>
              <a:t>6 dogs trained and placed in </a:t>
            </a:r>
            <a:r>
              <a:rPr lang="sr-Latn-BA" dirty="0" smtClean="0">
                <a:solidFill>
                  <a:srgbClr val="4B6CB2"/>
                </a:solidFill>
              </a:rPr>
              <a:t>Belgium</a:t>
            </a:r>
            <a:r>
              <a:rPr lang="en-GB" dirty="0" smtClean="0">
                <a:solidFill>
                  <a:srgbClr val="4B6CB2"/>
                </a:solidFill>
              </a:rPr>
              <a:t>, F</a:t>
            </a:r>
            <a:r>
              <a:rPr lang="sr-Latn-BA" dirty="0" smtClean="0">
                <a:solidFill>
                  <a:srgbClr val="4B6CB2"/>
                </a:solidFill>
              </a:rPr>
              <a:t>rance</a:t>
            </a:r>
            <a:r>
              <a:rPr lang="sr-Latn-BA" dirty="0">
                <a:solidFill>
                  <a:srgbClr val="4B6CB2"/>
                </a:solidFill>
              </a:rPr>
              <a:t> </a:t>
            </a:r>
            <a:r>
              <a:rPr lang="sr-Latn-BA" dirty="0" smtClean="0">
                <a:solidFill>
                  <a:srgbClr val="4B6CB2"/>
                </a:solidFill>
              </a:rPr>
              <a:t>and Italy</a:t>
            </a:r>
            <a:endParaRPr lang="en-GB" dirty="0" smtClean="0">
              <a:solidFill>
                <a:srgbClr val="4B6CB2"/>
              </a:solidFill>
            </a:endParaRPr>
          </a:p>
          <a:p>
            <a:r>
              <a:rPr lang="en-GB" dirty="0" smtClean="0">
                <a:solidFill>
                  <a:srgbClr val="4B6CB2"/>
                </a:solidFill>
              </a:rPr>
              <a:t>Awareness raising and campaigns </a:t>
            </a:r>
            <a:r>
              <a:rPr lang="en-GB" dirty="0" smtClean="0">
                <a:solidFill>
                  <a:srgbClr val="4B6CB2"/>
                </a:solidFill>
              </a:rPr>
              <a:t>B</a:t>
            </a:r>
            <a:r>
              <a:rPr lang="sr-Latn-BA" dirty="0" smtClean="0">
                <a:solidFill>
                  <a:srgbClr val="4B6CB2"/>
                </a:solidFill>
              </a:rPr>
              <a:t>elgium, France, Italy and Ireland</a:t>
            </a:r>
            <a:endParaRPr lang="en-GB" dirty="0" smtClean="0">
              <a:solidFill>
                <a:srgbClr val="4B6CB2"/>
              </a:solidFill>
            </a:endParaRPr>
          </a:p>
          <a:p>
            <a:r>
              <a:rPr lang="en-GB" dirty="0" smtClean="0">
                <a:solidFill>
                  <a:srgbClr val="4B6CB2"/>
                </a:solidFill>
              </a:rPr>
              <a:t>Data collection and analysis of victims’ experience with FYDO dogs</a:t>
            </a:r>
          </a:p>
          <a:p>
            <a:r>
              <a:rPr lang="en-GB" b="1" dirty="0" smtClean="0">
                <a:solidFill>
                  <a:srgbClr val="4B6CB2"/>
                </a:solidFill>
              </a:rPr>
              <a:t>Manual</a:t>
            </a:r>
            <a:r>
              <a:rPr lang="en-GB" dirty="0" smtClean="0">
                <a:solidFill>
                  <a:srgbClr val="4B6CB2"/>
                </a:solidFill>
              </a:rPr>
              <a:t> on FYDO dogs training </a:t>
            </a:r>
          </a:p>
          <a:p>
            <a:r>
              <a:rPr lang="en-GB" b="1" dirty="0" smtClean="0">
                <a:solidFill>
                  <a:srgbClr val="4B6CB2"/>
                </a:solidFill>
              </a:rPr>
              <a:t>Guidelines</a:t>
            </a:r>
            <a:r>
              <a:rPr lang="en-GB" dirty="0" smtClean="0">
                <a:solidFill>
                  <a:srgbClr val="4B6CB2"/>
                </a:solidFill>
              </a:rPr>
              <a:t> on how to integrate a FYDO dog in a victim support service</a:t>
            </a:r>
          </a:p>
          <a:p>
            <a:r>
              <a:rPr lang="en-GB" b="1" dirty="0" smtClean="0">
                <a:solidFill>
                  <a:srgbClr val="4B6CB2"/>
                </a:solidFill>
              </a:rPr>
              <a:t>Policy paper </a:t>
            </a:r>
            <a:r>
              <a:rPr lang="en-GB" dirty="0" smtClean="0">
                <a:solidFill>
                  <a:srgbClr val="4B6CB2"/>
                </a:solidFill>
              </a:rPr>
              <a:t>on national framework for FYDO programme</a:t>
            </a:r>
          </a:p>
          <a:p>
            <a:r>
              <a:rPr lang="en-GB" dirty="0" smtClean="0">
                <a:solidFill>
                  <a:srgbClr val="4B6CB2"/>
                </a:solidFill>
              </a:rPr>
              <a:t>Final conference (18</a:t>
            </a:r>
            <a:r>
              <a:rPr lang="en-GB" baseline="30000" dirty="0" smtClean="0">
                <a:solidFill>
                  <a:srgbClr val="4B6CB2"/>
                </a:solidFill>
              </a:rPr>
              <a:t>th</a:t>
            </a:r>
            <a:r>
              <a:rPr lang="en-GB" dirty="0" smtClean="0">
                <a:solidFill>
                  <a:srgbClr val="4B6CB2"/>
                </a:solidFill>
              </a:rPr>
              <a:t> October 2022 - Brussels) – 90 </a:t>
            </a:r>
            <a:r>
              <a:rPr lang="en-GB" dirty="0" smtClean="0">
                <a:solidFill>
                  <a:srgbClr val="4B6CB2"/>
                </a:solidFill>
              </a:rPr>
              <a:t>participants</a:t>
            </a:r>
            <a:endParaRPr lang="sr-Latn-BA" dirty="0" smtClean="0">
              <a:solidFill>
                <a:srgbClr val="4B6CB2"/>
              </a:solidFill>
            </a:endParaRPr>
          </a:p>
          <a:p>
            <a:r>
              <a:rPr lang="sr-Latn-BA" b="1" dirty="0" smtClean="0">
                <a:solidFill>
                  <a:srgbClr val="4B6CB2"/>
                </a:solidFill>
              </a:rPr>
              <a:t>EUROPEAN FYDO NETWORK</a:t>
            </a:r>
            <a:endParaRPr lang="en-GB" b="1" dirty="0">
              <a:solidFill>
                <a:srgbClr val="4B6C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-1874565" y="342404"/>
            <a:ext cx="14839916" cy="62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2400" b="1" dirty="0">
                <a:solidFill>
                  <a:srgbClr val="4B6CB2"/>
                </a:solidFill>
                <a:latin typeface="Clear Sans Regular Bold"/>
              </a:rPr>
              <a:t>FACILITY DOGS SUPPORTING</a:t>
            </a:r>
            <a:r>
              <a:rPr lang="en-US" sz="2800" b="1" dirty="0">
                <a:solidFill>
                  <a:srgbClr val="4B6CB2"/>
                </a:solidFill>
                <a:latin typeface="Clear Sans Regular Bold"/>
              </a:rPr>
              <a:t> </a:t>
            </a:r>
            <a:r>
              <a:rPr lang="en-US" sz="2400" b="1" dirty="0">
                <a:solidFill>
                  <a:srgbClr val="4B6CB2"/>
                </a:solidFill>
                <a:latin typeface="Clear Sans Regular Bold"/>
              </a:rPr>
              <a:t>VICTIMS OF CRIME</a:t>
            </a:r>
          </a:p>
        </p:txBody>
      </p:sp>
      <p:sp>
        <p:nvSpPr>
          <p:cNvPr id="8" name="Freeform 2"/>
          <p:cNvSpPr/>
          <p:nvPr/>
        </p:nvSpPr>
        <p:spPr>
          <a:xfrm>
            <a:off x="1350051" y="1428891"/>
            <a:ext cx="2115822" cy="2036980"/>
          </a:xfrm>
          <a:custGeom>
            <a:avLst/>
            <a:gdLst/>
            <a:ahLst/>
            <a:cxnLst/>
            <a:rect l="l" t="t" r="r" b="b"/>
            <a:pathLst>
              <a:path w="3180999" h="3444861">
                <a:moveTo>
                  <a:pt x="0" y="0"/>
                </a:moveTo>
                <a:lnTo>
                  <a:pt x="3180999" y="0"/>
                </a:lnTo>
                <a:lnTo>
                  <a:pt x="3180999" y="3444861"/>
                </a:lnTo>
                <a:lnTo>
                  <a:pt x="0" y="3444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3765710" y="1428891"/>
            <a:ext cx="2059904" cy="2036980"/>
          </a:xfrm>
          <a:custGeom>
            <a:avLst/>
            <a:gdLst/>
            <a:ahLst/>
            <a:cxnLst/>
            <a:rect l="l" t="t" r="r" b="b"/>
            <a:pathLst>
              <a:path w="3640381" h="3439281">
                <a:moveTo>
                  <a:pt x="0" y="0"/>
                </a:moveTo>
                <a:lnTo>
                  <a:pt x="3640381" y="0"/>
                </a:lnTo>
                <a:lnTo>
                  <a:pt x="3640381" y="3439281"/>
                </a:lnTo>
                <a:lnTo>
                  <a:pt x="0" y="3439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5" t="-8520" r="-1395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7799"/>
          <a:stretch/>
        </p:blipFill>
        <p:spPr>
          <a:xfrm>
            <a:off x="6125451" y="1428891"/>
            <a:ext cx="2413865" cy="203698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>
          <a:xfrm>
            <a:off x="8839153" y="1428891"/>
            <a:ext cx="2133646" cy="2036979"/>
          </a:xfrm>
          <a:custGeom>
            <a:avLst/>
            <a:gdLst/>
            <a:ahLst/>
            <a:cxnLst/>
            <a:rect l="l" t="t" r="r" b="b"/>
            <a:pathLst>
              <a:path w="3401551" h="3383263">
                <a:moveTo>
                  <a:pt x="0" y="0"/>
                </a:moveTo>
                <a:lnTo>
                  <a:pt x="3401551" y="0"/>
                </a:lnTo>
                <a:lnTo>
                  <a:pt x="3401551" y="3383264"/>
                </a:lnTo>
                <a:lnTo>
                  <a:pt x="0" y="338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7"/>
          <p:cNvSpPr txBox="1"/>
          <p:nvPr/>
        </p:nvSpPr>
        <p:spPr>
          <a:xfrm>
            <a:off x="1212783" y="3580380"/>
            <a:ext cx="239035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ED8C02"/>
                </a:solidFill>
                <a:latin typeface="Roboto Bold"/>
              </a:rPr>
              <a:t>ORPHÉE</a:t>
            </a:r>
            <a:r>
              <a:rPr lang="sr-Latn-BA" sz="1400" b="1" spc="39" dirty="0" smtClean="0">
                <a:solidFill>
                  <a:srgbClr val="ED8C02"/>
                </a:solidFill>
                <a:latin typeface="Roboto Bold"/>
              </a:rPr>
              <a:t> (FR)</a:t>
            </a:r>
            <a:endParaRPr lang="en-US" sz="1400" b="1" spc="39" dirty="0" smtClean="0">
              <a:solidFill>
                <a:srgbClr val="ED8C02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Trained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by </a:t>
            </a:r>
            <a:r>
              <a:rPr lang="en-US" sz="1400" b="1" spc="39" dirty="0" err="1" smtClean="0">
                <a:solidFill>
                  <a:srgbClr val="11324D"/>
                </a:solidFill>
                <a:latin typeface="Roboto Bold"/>
              </a:rPr>
              <a:t>Handi'chiens</a:t>
            </a:r>
            <a:endParaRPr lang="en-US" sz="1400" b="1" spc="39" dirty="0">
              <a:solidFill>
                <a:srgbClr val="11324D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endParaRPr lang="en-US" sz="100" b="1" spc="39" dirty="0" smtClean="0">
              <a:solidFill>
                <a:srgbClr val="11324D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Supported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more than 70 victims</a:t>
            </a:r>
          </a:p>
          <a:p>
            <a:pPr algn="ctr">
              <a:lnSpc>
                <a:spcPts val="2799"/>
              </a:lnSpc>
            </a:pPr>
            <a:endParaRPr lang="en-US" sz="1400" spc="39" dirty="0">
              <a:solidFill>
                <a:srgbClr val="11324D"/>
              </a:solidFill>
              <a:latin typeface="Roboto Bold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400" spc="39" dirty="0">
              <a:solidFill>
                <a:srgbClr val="11324D"/>
              </a:solidFill>
              <a:latin typeface="Roboto 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51856" y="3580380"/>
            <a:ext cx="263731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400" b="1" spc="39" dirty="0">
                <a:solidFill>
                  <a:srgbClr val="ED8C02"/>
                </a:solidFill>
                <a:latin typeface="Roboto Bold"/>
              </a:rPr>
              <a:t>LOVE, BRIO, </a:t>
            </a:r>
            <a:r>
              <a:rPr lang="en-US" sz="1400" b="1" spc="39" dirty="0" smtClean="0">
                <a:solidFill>
                  <a:srgbClr val="ED8C02"/>
                </a:solidFill>
                <a:latin typeface="Roboto Bold"/>
              </a:rPr>
              <a:t>OPHELIA</a:t>
            </a:r>
            <a:r>
              <a:rPr lang="sr-Latn-BA" sz="1400" b="1" spc="39" dirty="0" smtClean="0">
                <a:solidFill>
                  <a:srgbClr val="ED8C02"/>
                </a:solidFill>
                <a:latin typeface="Roboto Bold"/>
              </a:rPr>
              <a:t> (IT)</a:t>
            </a:r>
            <a:endParaRPr lang="en-US" sz="1400" b="1" spc="39" dirty="0">
              <a:solidFill>
                <a:srgbClr val="ED8C02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Trained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by </a:t>
            </a: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Dog4Life</a:t>
            </a:r>
            <a:endParaRPr lang="en-US" sz="1400" b="1" spc="39" dirty="0">
              <a:solidFill>
                <a:srgbClr val="11324D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endParaRPr lang="en-US" sz="200" b="1" spc="39" dirty="0" smtClean="0">
              <a:solidFill>
                <a:srgbClr val="11324D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Support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women and children victims of violence in shelters in Tuscany, Italy​</a:t>
            </a:r>
          </a:p>
          <a:p>
            <a:pPr algn="ctr">
              <a:lnSpc>
                <a:spcPts val="2799"/>
              </a:lnSpc>
            </a:pPr>
            <a:endParaRPr lang="en-US" sz="1400" b="1" spc="39" dirty="0">
              <a:solidFill>
                <a:srgbClr val="11324D"/>
              </a:solidFill>
              <a:latin typeface="Roboto 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5451" y="3580380"/>
            <a:ext cx="240025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ED8C02"/>
                </a:solidFill>
                <a:latin typeface="Roboto Bold"/>
              </a:rPr>
              <a:t>FLUF</a:t>
            </a:r>
            <a:r>
              <a:rPr lang="sr-Latn-BA" sz="1400" b="1" spc="39" dirty="0" smtClean="0">
                <a:solidFill>
                  <a:srgbClr val="ED8C02"/>
                </a:solidFill>
                <a:latin typeface="Roboto Bold"/>
              </a:rPr>
              <a:t> (BE)</a:t>
            </a:r>
            <a:endParaRPr lang="en-US" sz="1200" b="1" spc="39" dirty="0">
              <a:solidFill>
                <a:srgbClr val="ED8C02"/>
              </a:solidFill>
              <a:latin typeface="Roboto Bold"/>
            </a:endParaRPr>
          </a:p>
          <a:p>
            <a:pPr lvl="0"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Works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with the Ghent police to support victims​</a:t>
            </a:r>
          </a:p>
          <a:p>
            <a:pPr lvl="0" algn="ctr">
              <a:lnSpc>
                <a:spcPts val="2799"/>
              </a:lnSpc>
            </a:pPr>
            <a:endParaRPr lang="en-US" sz="1400" b="1" spc="39" dirty="0">
              <a:solidFill>
                <a:srgbClr val="11324D"/>
              </a:solidFill>
              <a:latin typeface="Roboto Bold"/>
            </a:endParaRPr>
          </a:p>
          <a:p>
            <a:pPr lvl="0" algn="ctr">
              <a:lnSpc>
                <a:spcPts val="2799"/>
              </a:lnSpc>
            </a:pP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Supported more than 60 victims</a:t>
            </a:r>
            <a:r>
              <a:rPr lang="en-US" sz="1600" spc="39" dirty="0">
                <a:solidFill>
                  <a:srgbClr val="11324D"/>
                </a:solidFill>
                <a:latin typeface="Roboto Bold"/>
              </a:rPr>
              <a:t>​</a:t>
            </a:r>
          </a:p>
          <a:p>
            <a:pPr lvl="0" algn="ctr">
              <a:lnSpc>
                <a:spcPts val="2799"/>
              </a:lnSpc>
              <a:spcBef>
                <a:spcPct val="0"/>
              </a:spcBef>
            </a:pPr>
            <a:endParaRPr lang="en-US" sz="1999" spc="39" dirty="0">
              <a:solidFill>
                <a:srgbClr val="11324D"/>
              </a:solidFill>
              <a:latin typeface="Roboto Bold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33431" y="3580380"/>
            <a:ext cx="25450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ED8C02"/>
                </a:solidFill>
                <a:latin typeface="Roboto Bold"/>
              </a:rPr>
              <a:t>SAM</a:t>
            </a:r>
            <a:r>
              <a:rPr lang="sr-Latn-BA" sz="1400" b="1" spc="39" dirty="0" smtClean="0">
                <a:solidFill>
                  <a:srgbClr val="ED8C02"/>
                </a:solidFill>
                <a:latin typeface="Roboto Bold"/>
              </a:rPr>
              <a:t> (BE)</a:t>
            </a:r>
            <a:endParaRPr lang="en-US" sz="1400" b="1" spc="39" dirty="0">
              <a:solidFill>
                <a:srgbClr val="ED8C02"/>
              </a:solidFill>
              <a:latin typeface="Roboto Bold"/>
            </a:endParaRP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Trained </a:t>
            </a: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by Canisha and Hachiko</a:t>
            </a: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​</a:t>
            </a:r>
          </a:p>
          <a:p>
            <a:pPr algn="ctr">
              <a:lnSpc>
                <a:spcPts val="2799"/>
              </a:lnSpc>
            </a:pP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​</a:t>
            </a:r>
            <a:endParaRPr lang="en-US" sz="1400" b="1" spc="39" dirty="0">
              <a:solidFill>
                <a:srgbClr val="11324D"/>
              </a:solidFill>
              <a:latin typeface="Roboto Bold"/>
            </a:endParaRPr>
          </a:p>
          <a:p>
            <a:pPr lvl="0" algn="ctr">
              <a:lnSpc>
                <a:spcPts val="2799"/>
              </a:lnSpc>
              <a:spcBef>
                <a:spcPct val="0"/>
              </a:spcBef>
            </a:pPr>
            <a:r>
              <a:rPr lang="en-US" sz="1400" b="1" spc="39" dirty="0">
                <a:solidFill>
                  <a:srgbClr val="11324D"/>
                </a:solidFill>
                <a:latin typeface="Roboto Bold"/>
              </a:rPr>
              <a:t>Works with Emmaus to support </a:t>
            </a:r>
            <a:r>
              <a:rPr lang="en-US" sz="1400" b="1" spc="39" dirty="0" smtClean="0">
                <a:solidFill>
                  <a:srgbClr val="11324D"/>
                </a:solidFill>
                <a:latin typeface="Roboto Bold"/>
              </a:rPr>
              <a:t>children</a:t>
            </a:r>
            <a:endParaRPr lang="en-US" sz="1400" b="1" spc="39" dirty="0">
              <a:solidFill>
                <a:srgbClr val="11324D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5714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352"/>
            <a:ext cx="1496764" cy="3851968"/>
          </a:xfrm>
          <a:prstGeom prst="rect">
            <a:avLst/>
          </a:prstGeom>
        </p:spPr>
      </p:pic>
      <p:sp>
        <p:nvSpPr>
          <p:cNvPr id="5" name="Freeform 7"/>
          <p:cNvSpPr/>
          <p:nvPr/>
        </p:nvSpPr>
        <p:spPr>
          <a:xfrm>
            <a:off x="1" y="0"/>
            <a:ext cx="1036320" cy="777240"/>
          </a:xfrm>
          <a:custGeom>
            <a:avLst/>
            <a:gdLst/>
            <a:ahLst/>
            <a:cxnLst/>
            <a:rect l="l" t="t" r="r" b="b"/>
            <a:pathLst>
              <a:path w="1195003" h="967090">
                <a:moveTo>
                  <a:pt x="0" y="0"/>
                </a:moveTo>
                <a:lnTo>
                  <a:pt x="1195003" y="0"/>
                </a:lnTo>
                <a:lnTo>
                  <a:pt x="1195003" y="967090"/>
                </a:lnTo>
                <a:lnTo>
                  <a:pt x="0" y="96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8"/>
          <p:cNvSpPr/>
          <p:nvPr/>
        </p:nvSpPr>
        <p:spPr>
          <a:xfrm>
            <a:off x="1203961" y="-7620"/>
            <a:ext cx="1053784" cy="777240"/>
          </a:xfrm>
          <a:custGeom>
            <a:avLst/>
            <a:gdLst/>
            <a:ahLst/>
            <a:cxnLst/>
            <a:rect l="l" t="t" r="r" b="b"/>
            <a:pathLst>
              <a:path w="1436895" h="952637">
                <a:moveTo>
                  <a:pt x="0" y="0"/>
                </a:moveTo>
                <a:lnTo>
                  <a:pt x="1436895" y="0"/>
                </a:lnTo>
                <a:lnTo>
                  <a:pt x="1436895" y="952637"/>
                </a:lnTo>
                <a:lnTo>
                  <a:pt x="0" y="952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>
            <a:off x="5680041" y="1653020"/>
            <a:ext cx="5480117" cy="3625573"/>
          </a:xfrm>
          <a:custGeom>
            <a:avLst/>
            <a:gdLst/>
            <a:ahLst/>
            <a:cxnLst/>
            <a:rect l="l" t="t" r="r" b="b"/>
            <a:pathLst>
              <a:path w="7680011" h="5121963">
                <a:moveTo>
                  <a:pt x="0" y="0"/>
                </a:moveTo>
                <a:lnTo>
                  <a:pt x="7680011" y="0"/>
                </a:lnTo>
                <a:lnTo>
                  <a:pt x="7680011" y="5121963"/>
                </a:lnTo>
                <a:lnTo>
                  <a:pt x="0" y="512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2909455" y="197594"/>
            <a:ext cx="612024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87"/>
              </a:lnSpc>
            </a:pPr>
            <a:r>
              <a:rPr lang="sr-Latn-BA" sz="2400" b="1" spc="54" dirty="0" smtClean="0">
                <a:solidFill>
                  <a:srgbClr val="ED8C02"/>
                </a:solidFill>
                <a:latin typeface="Roboto Bold"/>
              </a:rPr>
              <a:t>EDUCATION</a:t>
            </a:r>
            <a:r>
              <a:rPr lang="en-US" sz="2400" spc="54" dirty="0" smtClean="0">
                <a:solidFill>
                  <a:srgbClr val="ED8C02"/>
                </a:solidFill>
                <a:latin typeface="Roboto Bold"/>
              </a:rPr>
              <a:t> </a:t>
            </a:r>
            <a:r>
              <a:rPr lang="en-US" sz="2400" b="1" spc="54" dirty="0">
                <a:solidFill>
                  <a:srgbClr val="ED8C02"/>
                </a:solidFill>
                <a:latin typeface="Roboto Bold"/>
              </a:rPr>
              <a:t>DES CHIENS FYDO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70584" y="1547380"/>
            <a:ext cx="4810991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5" lvl="1" algn="just">
              <a:lnSpc>
                <a:spcPts val="3249"/>
              </a:lnSpc>
              <a:buFont typeface="Arial" panose="020B0604020202020204" pitchFamily="34" charset="0"/>
              <a:buChar char="•"/>
            </a:pPr>
            <a:r>
              <a:rPr lang="sr-Latn-BA" b="1" spc="49" dirty="0">
                <a:solidFill>
                  <a:srgbClr val="062A50"/>
                </a:solidFill>
                <a:latin typeface="Roboto Bold"/>
              </a:rPr>
              <a:t>L</a:t>
            </a:r>
            <a:r>
              <a:rPr lang="en-GB" b="1" spc="49" dirty="0" err="1" smtClean="0">
                <a:solidFill>
                  <a:srgbClr val="062A50"/>
                </a:solidFill>
                <a:latin typeface="Roboto Bold"/>
              </a:rPr>
              <a:t>es</a:t>
            </a:r>
            <a:r>
              <a:rPr lang="en-GB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GB" b="1" spc="49" dirty="0" err="1" smtClean="0">
                <a:solidFill>
                  <a:srgbClr val="062A50"/>
                </a:solidFill>
                <a:latin typeface="Roboto Bold"/>
              </a:rPr>
              <a:t>critèries</a:t>
            </a:r>
            <a:r>
              <a:rPr lang="en-GB" b="1" spc="49" dirty="0" smtClean="0">
                <a:solidFill>
                  <a:srgbClr val="062A50"/>
                </a:solidFill>
                <a:latin typeface="Roboto Bold"/>
              </a:rPr>
              <a:t> pour </a:t>
            </a:r>
            <a:r>
              <a:rPr lang="en-GB" b="1" spc="49" dirty="0" err="1" smtClean="0">
                <a:solidFill>
                  <a:srgbClr val="062A50"/>
                </a:solidFill>
                <a:latin typeface="Roboto Bold"/>
              </a:rPr>
              <a:t>sélectionner</a:t>
            </a:r>
            <a:r>
              <a:rPr lang="en-GB" b="1" spc="49" dirty="0" smtClean="0">
                <a:solidFill>
                  <a:srgbClr val="062A50"/>
                </a:solidFill>
                <a:latin typeface="Roboto Bold"/>
              </a:rPr>
              <a:t> le bon </a:t>
            </a:r>
            <a:r>
              <a:rPr lang="en-GB" b="1" spc="49" dirty="0" err="1" smtClean="0">
                <a:solidFill>
                  <a:srgbClr val="062A50"/>
                </a:solidFill>
                <a:latin typeface="Roboto Bold"/>
              </a:rPr>
              <a:t>chien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FYDO</a:t>
            </a:r>
            <a:endParaRPr lang="sr-Latn-BA" b="1" spc="49" dirty="0" smtClean="0">
              <a:solidFill>
                <a:srgbClr val="062A50"/>
              </a:solidFill>
              <a:latin typeface="Roboto Bold"/>
            </a:endParaRPr>
          </a:p>
          <a:p>
            <a:pPr marL="269875" lvl="1" algn="just">
              <a:lnSpc>
                <a:spcPts val="3249"/>
              </a:lnSpc>
              <a:buFont typeface="Arial" panose="020B0604020202020204" pitchFamily="34" charset="0"/>
              <a:buChar char="•"/>
            </a:pPr>
            <a:endParaRPr lang="en-US" b="1" i="1" spc="49" dirty="0">
              <a:solidFill>
                <a:srgbClr val="062A50"/>
              </a:solidFill>
              <a:latin typeface="Roboto Bold"/>
            </a:endParaRPr>
          </a:p>
          <a:p>
            <a:pPr marL="269875" algn="just">
              <a:lnSpc>
                <a:spcPts val="32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b="1" spc="49" dirty="0" smtClean="0">
                <a:solidFill>
                  <a:srgbClr val="062A50"/>
                </a:solidFill>
                <a:latin typeface="Roboto Bold"/>
              </a:rPr>
              <a:t>Les</a:t>
            </a:r>
            <a:r>
              <a:rPr lang="en-GB" sz="1000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 smtClean="0">
                <a:solidFill>
                  <a:srgbClr val="062A50"/>
                </a:solidFill>
                <a:latin typeface="Roboto Bold"/>
              </a:rPr>
              <a:t>principes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de l’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education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d'un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chien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FYDO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en application des </a:t>
            </a:r>
            <a:r>
              <a:rPr lang="en-US" b="1" spc="49" dirty="0" err="1" smtClean="0">
                <a:solidFill>
                  <a:srgbClr val="062A50"/>
                </a:solidFill>
                <a:latin typeface="Roboto Bold"/>
              </a:rPr>
              <a:t>normes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de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l'Assistance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Dog 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International</a:t>
            </a: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 (ADI)</a:t>
            </a:r>
          </a:p>
          <a:p>
            <a:pPr marL="269875" algn="just">
              <a:lnSpc>
                <a:spcPts val="32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b="1" spc="49" dirty="0">
              <a:solidFill>
                <a:srgbClr val="062A50"/>
              </a:solidFill>
              <a:latin typeface="Roboto Bold"/>
            </a:endParaRPr>
          </a:p>
          <a:p>
            <a:pPr marL="269875" algn="just">
              <a:lnSpc>
                <a:spcPts val="32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La 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situation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actuelle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et future des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chiens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sr-Latn-BA" b="1" spc="49" dirty="0">
                <a:solidFill>
                  <a:srgbClr val="062A50"/>
                </a:solidFill>
                <a:latin typeface="Roboto Bold"/>
              </a:rPr>
              <a:t>FYDO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en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Belgique</a:t>
            </a:r>
            <a:endParaRPr lang="en-US" b="1" spc="49" dirty="0">
              <a:solidFill>
                <a:srgbClr val="062A50"/>
              </a:solidFill>
              <a:latin typeface="Roboto Bold"/>
            </a:endParaRPr>
          </a:p>
          <a:p>
            <a:pPr marL="269875" lvl="1" algn="just">
              <a:lnSpc>
                <a:spcPts val="3249"/>
              </a:lnSpc>
              <a:buFont typeface="Arial" panose="020B0604020202020204" pitchFamily="34" charset="0"/>
              <a:buChar char="•"/>
            </a:pPr>
            <a:endParaRPr lang="en-US" sz="1100" b="1" spc="49" dirty="0">
              <a:solidFill>
                <a:srgbClr val="062A50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3235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352"/>
            <a:ext cx="1496764" cy="385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0"/>
            <a:ext cx="1341120" cy="7051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03438" y="-390242"/>
            <a:ext cx="1935480" cy="2441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4" y="652276"/>
            <a:ext cx="3894507" cy="5508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10" y="830580"/>
            <a:ext cx="6435090" cy="4290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6320" y="6087963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Fluf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1110" y="5234523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Sam</a:t>
            </a:r>
            <a:r>
              <a:rPr lang="en-GB" b="1" dirty="0" smtClean="0">
                <a:solidFill>
                  <a:srgbClr val="4B6CB2"/>
                </a:solidFill>
              </a:rPr>
              <a:t> </a:t>
            </a:r>
            <a:endParaRPr lang="en-GB" b="1" dirty="0">
              <a:solidFill>
                <a:srgbClr val="4B6CB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9455" y="197594"/>
            <a:ext cx="6120245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87"/>
              </a:lnSpc>
            </a:pPr>
            <a:r>
              <a:rPr lang="en-US" sz="2400" b="1" spc="54" dirty="0" smtClean="0">
                <a:solidFill>
                  <a:srgbClr val="ED8C02"/>
                </a:solidFill>
                <a:latin typeface="Roboto Bold"/>
              </a:rPr>
              <a:t>FYDO</a:t>
            </a:r>
            <a:r>
              <a:rPr lang="sr-Latn-BA" sz="2400" b="1" spc="54" dirty="0" smtClean="0">
                <a:solidFill>
                  <a:srgbClr val="ED8C02"/>
                </a:solidFill>
                <a:latin typeface="Roboto Bold"/>
              </a:rPr>
              <a:t> EN BELGIQUE</a:t>
            </a:r>
            <a:endParaRPr lang="en-US" sz="2400" b="1" spc="54" dirty="0">
              <a:solidFill>
                <a:srgbClr val="ED8C02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8083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963364" cy="942392"/>
          </a:xfrm>
          <a:custGeom>
            <a:avLst/>
            <a:gdLst/>
            <a:ahLst/>
            <a:cxnLst/>
            <a:rect l="l" t="t" r="r" b="b"/>
            <a:pathLst>
              <a:path w="1028700" h="1202377">
                <a:moveTo>
                  <a:pt x="0" y="0"/>
                </a:moveTo>
                <a:lnTo>
                  <a:pt x="1028700" y="0"/>
                </a:lnTo>
                <a:lnTo>
                  <a:pt x="1028700" y="1202377"/>
                </a:lnTo>
                <a:lnTo>
                  <a:pt x="0" y="1202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9360"/>
            <a:ext cx="963364" cy="3851968"/>
          </a:xfrm>
          <a:prstGeom prst="rect">
            <a:avLst/>
          </a:prstGeom>
        </p:spPr>
      </p:pic>
      <p:sp>
        <p:nvSpPr>
          <p:cNvPr id="9" name="Freeform 5"/>
          <p:cNvSpPr/>
          <p:nvPr/>
        </p:nvSpPr>
        <p:spPr>
          <a:xfrm>
            <a:off x="481682" y="1451968"/>
            <a:ext cx="3464608" cy="3954064"/>
          </a:xfrm>
          <a:custGeom>
            <a:avLst/>
            <a:gdLst/>
            <a:ahLst/>
            <a:cxnLst/>
            <a:rect l="l" t="t" r="r" b="b"/>
            <a:pathLst>
              <a:path w="5821777" h="6475568">
                <a:moveTo>
                  <a:pt x="0" y="0"/>
                </a:moveTo>
                <a:lnTo>
                  <a:pt x="5821777" y="0"/>
                </a:lnTo>
                <a:lnTo>
                  <a:pt x="5821777" y="6475568"/>
                </a:lnTo>
                <a:lnTo>
                  <a:pt x="0" y="647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077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0" y="4548408"/>
            <a:ext cx="2382416" cy="2309592"/>
          </a:xfrm>
          <a:custGeom>
            <a:avLst/>
            <a:gdLst/>
            <a:ahLst/>
            <a:cxnLst/>
            <a:rect l="l" t="t" r="r" b="b"/>
            <a:pathLst>
              <a:path w="2827356" h="2521888">
                <a:moveTo>
                  <a:pt x="0" y="0"/>
                </a:moveTo>
                <a:lnTo>
                  <a:pt x="2827356" y="0"/>
                </a:lnTo>
                <a:lnTo>
                  <a:pt x="2827356" y="2521888"/>
                </a:lnTo>
                <a:lnTo>
                  <a:pt x="0" y="2521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6"/>
          <p:cNvSpPr txBox="1"/>
          <p:nvPr/>
        </p:nvSpPr>
        <p:spPr>
          <a:xfrm>
            <a:off x="4078749" y="1465604"/>
            <a:ext cx="6475445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6" lvl="1" indent="-269873" algn="just">
              <a:lnSpc>
                <a:spcPts val="3249"/>
              </a:lnSpc>
              <a:buFont typeface="Arial"/>
              <a:buChar char="•"/>
            </a:pPr>
            <a:r>
              <a:rPr lang="sr-Latn-BA" b="1" spc="49" dirty="0" smtClean="0">
                <a:solidFill>
                  <a:srgbClr val="062A50"/>
                </a:solidFill>
                <a:latin typeface="Roboto Bold"/>
              </a:rPr>
              <a:t>T</a:t>
            </a:r>
            <a:r>
              <a:rPr lang="en-US" b="1" spc="49" dirty="0" err="1" smtClean="0">
                <a:solidFill>
                  <a:srgbClr val="062A50"/>
                </a:solidFill>
                <a:latin typeface="Roboto Bold"/>
              </a:rPr>
              <a:t>ravail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exclusivement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avec des handler de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l’association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qui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ont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une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formation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comme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professionnels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de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l’assistance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aux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victimes</a:t>
            </a:r>
            <a:endParaRPr lang="en-US" b="1" spc="49" dirty="0">
              <a:solidFill>
                <a:srgbClr val="062A50"/>
              </a:solidFill>
              <a:latin typeface="Roboto Bold"/>
            </a:endParaRPr>
          </a:p>
          <a:p>
            <a:pPr marL="539746" lvl="1" indent="-269873" algn="just">
              <a:lnSpc>
                <a:spcPts val="3249"/>
              </a:lnSpc>
              <a:buFont typeface="Arial"/>
              <a:buChar char="•"/>
            </a:pP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La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particularité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du travail avec les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victimes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de violence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conjugale</a:t>
            </a:r>
            <a:endParaRPr lang="en-US" b="1" spc="49" dirty="0">
              <a:solidFill>
                <a:srgbClr val="062A50"/>
              </a:solidFill>
              <a:latin typeface="Roboto Bold"/>
            </a:endParaRPr>
          </a:p>
          <a:p>
            <a:pPr marL="539746" lvl="1" indent="-269873" algn="just">
              <a:lnSpc>
                <a:spcPts val="324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Le 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travail avec les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victimes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de la guerre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en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Ukraine</a:t>
            </a:r>
          </a:p>
          <a:p>
            <a:pPr marL="539746" lvl="1" indent="-269873" algn="just">
              <a:lnSpc>
                <a:spcPts val="324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49" dirty="0" err="1" smtClean="0">
                <a:solidFill>
                  <a:srgbClr val="062A50"/>
                </a:solidFill>
                <a:latin typeface="Roboto Bold"/>
              </a:rPr>
              <a:t>L’importance</a:t>
            </a:r>
            <a:r>
              <a:rPr lang="en-US" b="1" spc="49" dirty="0" smtClean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de la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sensibilisation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des adolescents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en</a:t>
            </a:r>
            <a:r>
              <a:rPr lang="en-US" b="1" spc="49" dirty="0">
                <a:solidFill>
                  <a:srgbClr val="062A50"/>
                </a:solidFill>
                <a:latin typeface="Roboto Bold"/>
              </a:rPr>
              <a:t> milieu </a:t>
            </a:r>
            <a:r>
              <a:rPr lang="en-US" b="1" spc="49" dirty="0" err="1">
                <a:solidFill>
                  <a:srgbClr val="062A50"/>
                </a:solidFill>
                <a:latin typeface="Roboto Bold"/>
              </a:rPr>
              <a:t>scolastique</a:t>
            </a:r>
            <a:endParaRPr lang="en-US" b="1" spc="49" dirty="0">
              <a:solidFill>
                <a:srgbClr val="062A50"/>
              </a:solidFill>
              <a:latin typeface="Roboto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226" y="2971797"/>
            <a:ext cx="240026" cy="45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306" y="2696711"/>
            <a:ext cx="264071" cy="50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386" y="2994656"/>
            <a:ext cx="320068" cy="609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09455" y="197594"/>
            <a:ext cx="6120245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87"/>
              </a:lnSpc>
            </a:pPr>
            <a:r>
              <a:rPr lang="en-US" sz="2400" b="1" spc="54" dirty="0" smtClean="0">
                <a:solidFill>
                  <a:srgbClr val="ED8C02"/>
                </a:solidFill>
                <a:latin typeface="Roboto Bold"/>
              </a:rPr>
              <a:t>FYDO</a:t>
            </a:r>
            <a:r>
              <a:rPr lang="sr-Latn-BA" sz="2400" b="1" spc="54" dirty="0" smtClean="0">
                <a:solidFill>
                  <a:srgbClr val="ED8C02"/>
                </a:solidFill>
                <a:latin typeface="Roboto Bold"/>
              </a:rPr>
              <a:t> EN ITALIE</a:t>
            </a:r>
            <a:endParaRPr lang="en-US" sz="2400" b="1" spc="54" dirty="0">
              <a:solidFill>
                <a:srgbClr val="ED8C02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5233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352"/>
            <a:ext cx="1496764" cy="385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0"/>
            <a:ext cx="1341120" cy="7051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03438" y="-390242"/>
            <a:ext cx="1935480" cy="244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4240" y="5248335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Love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481" y="5248335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Brio </a:t>
            </a:r>
            <a:r>
              <a:rPr lang="en-GB" b="1" dirty="0" smtClean="0">
                <a:solidFill>
                  <a:srgbClr val="4B6CB2"/>
                </a:solidFill>
              </a:rPr>
              <a:t> </a:t>
            </a:r>
            <a:endParaRPr lang="en-GB" b="1" dirty="0">
              <a:solidFill>
                <a:srgbClr val="4B6CB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1832" y="5248335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Ophelia </a:t>
            </a:r>
            <a:r>
              <a:rPr lang="en-GB" b="1" dirty="0" smtClean="0">
                <a:solidFill>
                  <a:srgbClr val="4B6CB2"/>
                </a:solidFill>
              </a:rPr>
              <a:t> </a:t>
            </a:r>
            <a:endParaRPr lang="en-GB" b="1" dirty="0">
              <a:solidFill>
                <a:srgbClr val="4B6CB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687" y="1154298"/>
            <a:ext cx="3315313" cy="3970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79" y="1167344"/>
            <a:ext cx="3985605" cy="39398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09455" y="197594"/>
            <a:ext cx="6120245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87"/>
              </a:lnSpc>
            </a:pPr>
            <a:r>
              <a:rPr lang="en-US" sz="2400" b="1" spc="54" dirty="0" smtClean="0">
                <a:solidFill>
                  <a:srgbClr val="ED8C02"/>
                </a:solidFill>
                <a:latin typeface="Roboto Bold"/>
              </a:rPr>
              <a:t>FYDO</a:t>
            </a:r>
            <a:r>
              <a:rPr lang="sr-Latn-BA" sz="2400" b="1" spc="54" dirty="0" smtClean="0">
                <a:solidFill>
                  <a:srgbClr val="ED8C02"/>
                </a:solidFill>
                <a:latin typeface="Roboto Bold"/>
              </a:rPr>
              <a:t> EN ITALIE</a:t>
            </a:r>
            <a:endParaRPr lang="en-US" sz="2400" b="1" spc="54" dirty="0">
              <a:solidFill>
                <a:srgbClr val="ED8C02"/>
              </a:solidFill>
              <a:latin typeface="Roboto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155396"/>
            <a:ext cx="3086100" cy="39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310639"/>
            <a:ext cx="7640320" cy="3162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Education canine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spécifique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par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Handi'chiens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sr-Latn-BA" sz="1400" b="1" spc="50" dirty="0">
                <a:solidFill>
                  <a:srgbClr val="062A50"/>
                </a:solidFill>
                <a:latin typeface="Roboto Bold"/>
              </a:rPr>
              <a:t>(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Florian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Auffret</a:t>
            </a:r>
            <a:r>
              <a:rPr lang="sr-Latn-BA" sz="1400" b="1" spc="50" dirty="0">
                <a:solidFill>
                  <a:srgbClr val="062A50"/>
                </a:solidFill>
                <a:latin typeface="Roboto Bold"/>
              </a:rPr>
              <a:t>)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</a:p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Quatre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référents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 smtClean="0">
                <a:solidFill>
                  <a:srgbClr val="062A50"/>
                </a:solidFill>
                <a:latin typeface="Roboto Bold"/>
              </a:rPr>
              <a:t>pluridisciplinaires</a:t>
            </a:r>
            <a:endParaRPr lang="en-US" sz="1400" b="1" spc="50" dirty="0">
              <a:solidFill>
                <a:srgbClr val="062A50"/>
              </a:solidFill>
              <a:latin typeface="Roboto Bold"/>
            </a:endParaRPr>
          </a:p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Infractions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pénales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et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âge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des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bénéficiaires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variés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(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mineur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/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majeur</a:t>
            </a:r>
            <a:r>
              <a:rPr lang="en-US" sz="1400" b="1" spc="50" dirty="0" smtClean="0">
                <a:solidFill>
                  <a:srgbClr val="062A50"/>
                </a:solidFill>
                <a:latin typeface="Roboto Bold"/>
              </a:rPr>
              <a:t>)</a:t>
            </a:r>
            <a:endParaRPr lang="en-US" sz="1400" b="1" spc="50" dirty="0">
              <a:solidFill>
                <a:srgbClr val="062A50"/>
              </a:solidFill>
              <a:latin typeface="Roboto Bold"/>
            </a:endParaRPr>
          </a:p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Présence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possible tout du long de la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procédure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 smtClean="0">
                <a:solidFill>
                  <a:srgbClr val="062A50"/>
                </a:solidFill>
                <a:latin typeface="Roboto Bold"/>
              </a:rPr>
              <a:t>pénale</a:t>
            </a:r>
            <a:endParaRPr lang="en-US" sz="1400" b="1" spc="50" dirty="0">
              <a:solidFill>
                <a:srgbClr val="062A50"/>
              </a:solidFill>
              <a:latin typeface="Roboto Bold"/>
            </a:endParaRPr>
          </a:p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Trois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procès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sensibles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dont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le dernier fin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septembre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 smtClean="0">
                <a:solidFill>
                  <a:srgbClr val="062A50"/>
                </a:solidFill>
                <a:latin typeface="Roboto Bold"/>
              </a:rPr>
              <a:t>2023</a:t>
            </a:r>
            <a:endParaRPr lang="en-US" sz="2505" b="1" spc="50" dirty="0">
              <a:solidFill>
                <a:srgbClr val="062A50"/>
              </a:solidFill>
              <a:latin typeface="Roboto Bold"/>
            </a:endParaRPr>
          </a:p>
          <a:p>
            <a:pPr marL="540893" lvl="1" indent="-270446">
              <a:lnSpc>
                <a:spcPts val="3507"/>
              </a:lnSpc>
              <a:buFont typeface="Arial"/>
              <a:buChar char="•"/>
            </a:pP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En</a:t>
            </a:r>
            <a:r>
              <a:rPr lang="sr-Latn-BA" sz="1400" b="1" spc="50" dirty="0">
                <a:solidFill>
                  <a:srgbClr val="062A50"/>
                </a:solidFill>
                <a:latin typeface="Roboto Bold"/>
              </a:rPr>
              <a:t> 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2023, interventions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auprès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de 56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personnes</a:t>
            </a:r>
            <a:r>
              <a:rPr lang="en-US" sz="1400" b="1" spc="50" dirty="0">
                <a:solidFill>
                  <a:srgbClr val="062A50"/>
                </a:solidFill>
                <a:latin typeface="Roboto Bold"/>
              </a:rPr>
              <a:t> avec un total de 113 </a:t>
            </a:r>
            <a:r>
              <a:rPr lang="en-US" sz="1400" b="1" spc="50" dirty="0" err="1">
                <a:solidFill>
                  <a:srgbClr val="062A50"/>
                </a:solidFill>
                <a:latin typeface="Roboto Bold"/>
              </a:rPr>
              <a:t>entretiens</a:t>
            </a:r>
            <a:endParaRPr lang="en-US" sz="1400" b="1" spc="50" dirty="0">
              <a:solidFill>
                <a:srgbClr val="062A50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2042160" cy="782320"/>
          </a:xfrm>
          <a:custGeom>
            <a:avLst/>
            <a:gdLst/>
            <a:ahLst/>
            <a:cxnLst/>
            <a:rect l="l" t="t" r="r" b="b"/>
            <a:pathLst>
              <a:path w="2497592" h="881028">
                <a:moveTo>
                  <a:pt x="0" y="0"/>
                </a:moveTo>
                <a:lnTo>
                  <a:pt x="2497592" y="0"/>
                </a:lnTo>
                <a:lnTo>
                  <a:pt x="2497592" y="881028"/>
                </a:lnTo>
                <a:lnTo>
                  <a:pt x="0" y="881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"/>
          <p:cNvSpPr/>
          <p:nvPr/>
        </p:nvSpPr>
        <p:spPr>
          <a:xfrm>
            <a:off x="8321041" y="2580640"/>
            <a:ext cx="2875280" cy="3255166"/>
          </a:xfrm>
          <a:custGeom>
            <a:avLst/>
            <a:gdLst/>
            <a:ahLst/>
            <a:cxnLst/>
            <a:rect l="l" t="t" r="r" b="b"/>
            <a:pathLst>
              <a:path w="5145681" h="5777053">
                <a:moveTo>
                  <a:pt x="0" y="0"/>
                </a:moveTo>
                <a:lnTo>
                  <a:pt x="5145681" y="0"/>
                </a:lnTo>
                <a:lnTo>
                  <a:pt x="5145681" y="5777054"/>
                </a:lnTo>
                <a:lnTo>
                  <a:pt x="0" y="5777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2909455" y="197594"/>
            <a:ext cx="6120245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87"/>
              </a:lnSpc>
            </a:pPr>
            <a:r>
              <a:rPr lang="en-US" sz="2400" b="1" spc="54" dirty="0" smtClean="0">
                <a:solidFill>
                  <a:srgbClr val="ED8C02"/>
                </a:solidFill>
                <a:latin typeface="Roboto Bold"/>
              </a:rPr>
              <a:t>FYDO</a:t>
            </a:r>
            <a:r>
              <a:rPr lang="sr-Latn-BA" sz="2400" b="1" spc="54" dirty="0" smtClean="0">
                <a:solidFill>
                  <a:srgbClr val="ED8C02"/>
                </a:solidFill>
                <a:latin typeface="Roboto Bold"/>
              </a:rPr>
              <a:t> EN FRANCE</a:t>
            </a:r>
            <a:endParaRPr lang="en-US" sz="2400" b="1" spc="54" dirty="0">
              <a:solidFill>
                <a:srgbClr val="ED8C02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9627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1"/>
            <a:ext cx="899160" cy="868679"/>
          </a:xfrm>
          <a:custGeom>
            <a:avLst/>
            <a:gdLst/>
            <a:ahLst/>
            <a:cxnLst/>
            <a:rect l="l" t="t" r="r" b="b"/>
            <a:pathLst>
              <a:path w="1142767" h="1111741">
                <a:moveTo>
                  <a:pt x="0" y="0"/>
                </a:moveTo>
                <a:lnTo>
                  <a:pt x="1142767" y="0"/>
                </a:lnTo>
                <a:lnTo>
                  <a:pt x="1142767" y="1111741"/>
                </a:lnTo>
                <a:lnTo>
                  <a:pt x="0" y="1111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3"/>
          <p:cNvSpPr/>
          <p:nvPr/>
        </p:nvSpPr>
        <p:spPr>
          <a:xfrm>
            <a:off x="6152242" y="1474133"/>
            <a:ext cx="4993687" cy="4307444"/>
          </a:xfrm>
          <a:custGeom>
            <a:avLst/>
            <a:gdLst/>
            <a:ahLst/>
            <a:cxnLst/>
            <a:rect l="l" t="t" r="r" b="b"/>
            <a:pathLst>
              <a:path w="7672360" h="6761084">
                <a:moveTo>
                  <a:pt x="0" y="0"/>
                </a:moveTo>
                <a:lnTo>
                  <a:pt x="7672361" y="0"/>
                </a:lnTo>
                <a:lnTo>
                  <a:pt x="7672361" y="6761084"/>
                </a:lnTo>
                <a:lnTo>
                  <a:pt x="0" y="6761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8352"/>
            <a:ext cx="1496764" cy="3851968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>
            <a:off x="-379553" y="4358640"/>
            <a:ext cx="1876317" cy="2499360"/>
          </a:xfrm>
          <a:custGeom>
            <a:avLst/>
            <a:gdLst/>
            <a:ahLst/>
            <a:cxnLst/>
            <a:rect l="l" t="t" r="r" b="b"/>
            <a:pathLst>
              <a:path w="2520420" h="3780630">
                <a:moveTo>
                  <a:pt x="0" y="0"/>
                </a:moveTo>
                <a:lnTo>
                  <a:pt x="2520420" y="0"/>
                </a:lnTo>
                <a:lnTo>
                  <a:pt x="2520420" y="3780630"/>
                </a:lnTo>
                <a:lnTo>
                  <a:pt x="0" y="378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1142767" y="1570300"/>
            <a:ext cx="4655478" cy="2329781"/>
            <a:chOff x="0" y="0"/>
            <a:chExt cx="2043999" cy="887230"/>
          </a:xfrm>
        </p:grpSpPr>
        <p:sp>
          <p:nvSpPr>
            <p:cNvPr id="11" name="Freeform 10"/>
            <p:cNvSpPr/>
            <p:nvPr/>
          </p:nvSpPr>
          <p:spPr>
            <a:xfrm>
              <a:off x="0" y="0"/>
              <a:ext cx="2043999" cy="887231"/>
            </a:xfrm>
            <a:custGeom>
              <a:avLst/>
              <a:gdLst/>
              <a:ahLst/>
              <a:cxnLst/>
              <a:rect l="l" t="t" r="r" b="b"/>
              <a:pathLst>
                <a:path w="2043999" h="887231">
                  <a:moveTo>
                    <a:pt x="0" y="0"/>
                  </a:moveTo>
                  <a:lnTo>
                    <a:pt x="2043999" y="0"/>
                  </a:lnTo>
                  <a:lnTo>
                    <a:pt x="2043999" y="887231"/>
                  </a:lnTo>
                  <a:lnTo>
                    <a:pt x="0" y="8872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D8C02"/>
              </a:solidFill>
              <a:prstDash val="solid"/>
              <a:miter/>
            </a:ln>
          </p:spPr>
        </p:sp>
        <p:sp>
          <p:nvSpPr>
            <p:cNvPr id="12" name="TextBox 11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Freeform 5"/>
          <p:cNvSpPr/>
          <p:nvPr/>
        </p:nvSpPr>
        <p:spPr>
          <a:xfrm>
            <a:off x="1313749" y="1865569"/>
            <a:ext cx="754647" cy="718994"/>
          </a:xfrm>
          <a:custGeom>
            <a:avLst/>
            <a:gdLst/>
            <a:ahLst/>
            <a:cxnLst/>
            <a:rect l="l" t="t" r="r" b="b"/>
            <a:pathLst>
              <a:path w="754647" h="718994">
                <a:moveTo>
                  <a:pt x="0" y="0"/>
                </a:moveTo>
                <a:lnTo>
                  <a:pt x="754647" y="0"/>
                </a:lnTo>
                <a:lnTo>
                  <a:pt x="754647" y="718995"/>
                </a:lnTo>
                <a:lnTo>
                  <a:pt x="0" y="718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1370782" y="2899043"/>
            <a:ext cx="640580" cy="491111"/>
          </a:xfrm>
          <a:custGeom>
            <a:avLst/>
            <a:gdLst/>
            <a:ahLst/>
            <a:cxnLst/>
            <a:rect l="l" t="t" r="r" b="b"/>
            <a:pathLst>
              <a:path w="640580" h="491111">
                <a:moveTo>
                  <a:pt x="0" y="0"/>
                </a:moveTo>
                <a:lnTo>
                  <a:pt x="640580" y="0"/>
                </a:lnTo>
                <a:lnTo>
                  <a:pt x="640580" y="491111"/>
                </a:lnTo>
                <a:lnTo>
                  <a:pt x="0" y="4911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2048244" y="1743948"/>
            <a:ext cx="3729849" cy="84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80"/>
              </a:lnSpc>
            </a:pP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CHIEN</a:t>
            </a:r>
            <a:r>
              <a:rPr lang="en-US" sz="1400" dirty="0">
                <a:solidFill>
                  <a:srgbClr val="062A50"/>
                </a:solidFill>
                <a:latin typeface="Clear Sans Regular Bold"/>
              </a:rPr>
              <a:t> </a:t>
            </a: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D'ASSISTANCE</a:t>
            </a:r>
            <a:r>
              <a:rPr lang="en-US" sz="1400" dirty="0">
                <a:solidFill>
                  <a:srgbClr val="062A50"/>
                </a:solidFill>
                <a:latin typeface="Clear Sans Regular Bold"/>
              </a:rPr>
              <a:t> </a:t>
            </a: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JUDICIAIRE</a:t>
            </a:r>
            <a:r>
              <a:rPr lang="en-US" sz="1400" dirty="0">
                <a:solidFill>
                  <a:srgbClr val="062A50"/>
                </a:solidFill>
                <a:latin typeface="Clear Sans Regular Bold"/>
              </a:rPr>
              <a:t> </a:t>
            </a: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EN</a:t>
            </a:r>
            <a:r>
              <a:rPr lang="en-US" sz="1400" dirty="0">
                <a:solidFill>
                  <a:srgbClr val="062A50"/>
                </a:solidFill>
                <a:latin typeface="Clear Sans Regular Bold"/>
              </a:rPr>
              <a:t> </a:t>
            </a: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ACTIVITÉ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73473" y="2827453"/>
            <a:ext cx="2008820" cy="431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80"/>
              </a:lnSpc>
            </a:pPr>
            <a:r>
              <a:rPr lang="en-US" sz="1400" b="1" dirty="0">
                <a:solidFill>
                  <a:srgbClr val="062A50"/>
                </a:solidFill>
                <a:latin typeface="Clear Sans Regular Bold"/>
              </a:rPr>
              <a:t>PROJET EN COURSE</a:t>
            </a:r>
          </a:p>
        </p:txBody>
      </p:sp>
    </p:spTree>
    <p:extLst>
      <p:ext uri="{BB962C8B-B14F-4D97-AF65-F5344CB8AC3E}">
        <p14:creationId xmlns:p14="http://schemas.microsoft.com/office/powerpoint/2010/main" val="8551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9762e67-9a1c-4eed-bd92-c70a579c4de1" xsi:nil="true"/>
    <lcf76f155ced4ddcb4097134ff3c332f xmlns="a9762e67-9a1c-4eed-bd92-c70a579c4de1">
      <Terms xmlns="http://schemas.microsoft.com/office/infopath/2007/PartnerControls"/>
    </lcf76f155ced4ddcb4097134ff3c332f>
    <TaxCatchAll xmlns="ee3cc669-fd3c-4137-a29c-09f260218b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4255BCB076BF47A30976FF0756ECA5" ma:contentTypeVersion="19" ma:contentTypeDescription="Crée un document." ma:contentTypeScope="" ma:versionID="97135cce0f51384422da010f62c96a59">
  <xsd:schema xmlns:xsd="http://www.w3.org/2001/XMLSchema" xmlns:xs="http://www.w3.org/2001/XMLSchema" xmlns:p="http://schemas.microsoft.com/office/2006/metadata/properties" xmlns:ns2="ee3cc669-fd3c-4137-a29c-09f260218be2" xmlns:ns3="a9762e67-9a1c-4eed-bd92-c70a579c4de1" targetNamespace="http://schemas.microsoft.com/office/2006/metadata/properties" ma:root="true" ma:fieldsID="dfc362faa14e7db7f5ea319cf45f9030" ns2:_="" ns3:_="">
    <xsd:import namespace="ee3cc669-fd3c-4137-a29c-09f260218be2"/>
    <xsd:import namespace="a9762e67-9a1c-4eed-bd92-c70a579c4d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cc669-fd3c-4137-a29c-09f260218b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Dernier partage par heur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c145010e-75a5-4e03-81da-6cca8a242080}" ma:internalName="TaxCatchAll" ma:showField="CatchAllData" ma:web="ee3cc669-fd3c-4137-a29c-09f260218b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62e67-9a1c-4eed-bd92-c70a579c4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État de validation" ma:internalName="_x00c9_tat_x0020_de_x0020_validation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alises d’images" ma:readOnly="false" ma:fieldId="{5cf76f15-5ced-4ddc-b409-7134ff3c332f}" ma:taxonomyMulti="true" ma:sspId="4a8e77a1-ecb7-45aa-ba3f-8e796bdfaa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00E538-F944-4C53-9B72-E25A1BC29A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16458-642B-490B-B5AC-CFA60BC74C02}">
  <ds:schemaRefs>
    <ds:schemaRef ds:uri="http://purl.org/dc/dcmitype/"/>
    <ds:schemaRef ds:uri="http://purl.org/dc/elements/1.1/"/>
    <ds:schemaRef ds:uri="a9762e67-9a1c-4eed-bd92-c70a579c4de1"/>
    <ds:schemaRef ds:uri="http://schemas.microsoft.com/office/2006/metadata/properties"/>
    <ds:schemaRef ds:uri="http://purl.org/dc/terms/"/>
    <ds:schemaRef ds:uri="http://schemas.microsoft.com/office/2006/documentManagement/types"/>
    <ds:schemaRef ds:uri="ee3cc669-fd3c-4137-a29c-09f260218be2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E1CA7-59BD-4602-ACEC-41F7DD8E12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cc669-fd3c-4137-a29c-09f260218be2"/>
    <ds:schemaRef ds:uri="a9762e67-9a1c-4eed-bd92-c70a579c4d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342</Words>
  <Application>Microsoft Office PowerPoint</Application>
  <PresentationFormat>Widescreen</PresentationFormat>
  <Paragraphs>58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Clear Sans Regular Bold</vt:lpstr>
      <vt:lpstr>Roboto Bold</vt:lpstr>
      <vt:lpstr>Office Theme</vt:lpstr>
      <vt:lpstr>PowerPoint Presentation</vt:lpstr>
      <vt:lpstr>FYDO project achievements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elastik - contact lab</dc:creator>
  <cp:lastModifiedBy>Aleksandra Ivankovic | VSE</cp:lastModifiedBy>
  <cp:revision>54</cp:revision>
  <dcterms:created xsi:type="dcterms:W3CDTF">2021-04-27T16:51:28Z</dcterms:created>
  <dcterms:modified xsi:type="dcterms:W3CDTF">2023-10-03T18:38:44Z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0x0101006E4255BCB076BF47A30976FF0756ECA5</vt:lpwstr>
  </property>
</Properties>
</file>