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8" r:id="rId1"/>
    <p:sldMasterId id="2147485027" r:id="rId2"/>
  </p:sldMasterIdLst>
  <p:notesMasterIdLst>
    <p:notesMasterId r:id="rId23"/>
  </p:notesMasterIdLst>
  <p:sldIdLst>
    <p:sldId id="825" r:id="rId3"/>
    <p:sldId id="881" r:id="rId4"/>
    <p:sldId id="883" r:id="rId5"/>
    <p:sldId id="842" r:id="rId6"/>
    <p:sldId id="844" r:id="rId7"/>
    <p:sldId id="845" r:id="rId8"/>
    <p:sldId id="906" r:id="rId9"/>
    <p:sldId id="907" r:id="rId10"/>
    <p:sldId id="908" r:id="rId11"/>
    <p:sldId id="911" r:id="rId12"/>
    <p:sldId id="905" r:id="rId13"/>
    <p:sldId id="826" r:id="rId14"/>
    <p:sldId id="827" r:id="rId15"/>
    <p:sldId id="912" r:id="rId16"/>
    <p:sldId id="652" r:id="rId17"/>
    <p:sldId id="913" r:id="rId18"/>
    <p:sldId id="735" r:id="rId19"/>
    <p:sldId id="891" r:id="rId20"/>
    <p:sldId id="892" r:id="rId21"/>
    <p:sldId id="89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Garamond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Garamond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Garamond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Garamond" charset="0"/>
        <a:ea typeface="Arial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/>
    <p:restoredTop sz="92582"/>
  </p:normalViewPr>
  <p:slideViewPr>
    <p:cSldViewPr>
      <p:cViewPr>
        <p:scale>
          <a:sx n="70" d="100"/>
          <a:sy n="70" d="100"/>
        </p:scale>
        <p:origin x="-3078" y="-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3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68B2422-274C-1C4A-9381-516FAAD18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40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88906E4B-5AA8-E149-97D4-8EAE9AB525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750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0D62CD12-C5E0-EC4D-99EE-48EFFE77729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905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328E0F60-163E-BF44-9F57-9F27C0604F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511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C9347015-A284-3D40-9EFC-479823BD5E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987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8074FB4A-3A36-BA49-A845-A0B7A414FE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0265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2923567D-052F-F849-B75C-1B8373C71D3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6705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65F0E94D-92B8-4C48-A3B2-204737C3D01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4169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34863-2F1E-214A-8E36-322943C0DE5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040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CD464-8D01-6C43-98A3-2DDAFECB36CC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135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BD80A-7F84-E149-8AAF-9E205AC59419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73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1A7B1-C822-7B4D-9D7B-6DA85C1D1652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09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4481148E-0F6F-6F44-80DC-8DDE777AF09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849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820BE-6B0E-AD47-9CE4-A9470DDAEA6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38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D668-CC0D-D540-932B-F2BB2FBFF8A9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966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1B4B9-338E-3440-9D42-A663B7F0655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354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83B49-C035-E149-8CE8-23E887BD20D2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447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C62AD-4D72-1948-B5F5-1048DBFAF080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691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212B2-D6B6-724B-A833-C0CBFE1176F0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9882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4F729-1748-884C-9B94-2A2CCD4552EA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02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95C7B54D-7C52-D545-B326-FA01E80E750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670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968D38FA-E6FC-704A-9846-90C6558E8E9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33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F39FE15A-F592-C645-9975-CCA3264908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982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6996FB6E-6094-3547-A0F2-A3BB8468F9B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588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224EAC2E-0EA6-8B45-848D-25CF0E60566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608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5A204EC0-8314-934B-81AC-F98023ECA4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066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Garamond" charset="0"/>
              </a:defRPr>
            </a:lvl1pPr>
          </a:lstStyle>
          <a:p>
            <a:pPr>
              <a:defRPr/>
            </a:pPr>
            <a:fld id="{A95A1848-43B6-4B44-AC7F-1FF24FCB83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63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EE5811-D23A-9D43-ABCF-6A0DBE0841C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78" r:id="rId1"/>
    <p:sldLayoutId id="2147484979" r:id="rId2"/>
    <p:sldLayoutId id="2147484980" r:id="rId3"/>
    <p:sldLayoutId id="2147484981" r:id="rId4"/>
    <p:sldLayoutId id="2147484982" r:id="rId5"/>
    <p:sldLayoutId id="2147484983" r:id="rId6"/>
    <p:sldLayoutId id="2147484984" r:id="rId7"/>
    <p:sldLayoutId id="2147484985" r:id="rId8"/>
    <p:sldLayoutId id="2147484986" r:id="rId9"/>
    <p:sldLayoutId id="2147484987" r:id="rId10"/>
    <p:sldLayoutId id="2147484988" r:id="rId11"/>
    <p:sldLayoutId id="2147484989" r:id="rId12"/>
    <p:sldLayoutId id="2147484990" r:id="rId13"/>
    <p:sldLayoutId id="2147484991" r:id="rId14"/>
    <p:sldLayoutId id="2147484992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Arial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Arial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 eaLnBrk="1" hangingPunct="1">
              <a:defRPr/>
            </a:pPr>
            <a:endParaRPr lang="pl-PL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 eaLnBrk="1" hangingPunct="1">
              <a:defRPr/>
            </a:pPr>
            <a:endParaRPr lang="pl-PL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eaLnBrk="1" hangingPunct="1">
              <a:defRPr/>
            </a:pPr>
            <a:fld id="{DCB80F49-9C5B-7343-9AD3-5EC765A7DD00}" type="slidenum">
              <a:rPr lang="pl-PL">
                <a:solidFill>
                  <a:srgbClr val="000000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pl-PL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28" r:id="rId1"/>
    <p:sldLayoutId id="2147485029" r:id="rId2"/>
    <p:sldLayoutId id="2147485030" r:id="rId3"/>
    <p:sldLayoutId id="2147485031" r:id="rId4"/>
    <p:sldLayoutId id="2147485032" r:id="rId5"/>
    <p:sldLayoutId id="2147485033" r:id="rId6"/>
    <p:sldLayoutId id="2147485034" r:id="rId7"/>
    <p:sldLayoutId id="2147485035" r:id="rId8"/>
    <p:sldLayoutId id="2147485036" r:id="rId9"/>
    <p:sldLayoutId id="2147485037" r:id="rId10"/>
    <p:sldLayoutId id="214748503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Arial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Arial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link.springer.com/search?facet-creator=%22Rui+Huang%22" TargetMode="External"/><Relationship Id="rId13" Type="http://schemas.openxmlformats.org/officeDocument/2006/relationships/hyperlink" Target="http://link.springer.com/search?facet-creator=%22Yujing+Li%22" TargetMode="External"/><Relationship Id="rId3" Type="http://schemas.openxmlformats.org/officeDocument/2006/relationships/hyperlink" Target="http://link.springer.com/journal/13238/6/5/page/1" TargetMode="External"/><Relationship Id="rId7" Type="http://schemas.openxmlformats.org/officeDocument/2006/relationships/hyperlink" Target="http://link.springer.com/search?facet-creator=%22Chenhui+Ding%22" TargetMode="External"/><Relationship Id="rId12" Type="http://schemas.openxmlformats.org/officeDocument/2006/relationships/hyperlink" Target="http://link.springer.com/search?facet-creator=%22Yuxi+Chen%22" TargetMode="External"/><Relationship Id="rId2" Type="http://schemas.openxmlformats.org/officeDocument/2006/relationships/hyperlink" Target="http://link.springer.com/journal/1323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nk.springer.com/search?facet-creator=%22Xiya+Zhang%22" TargetMode="External"/><Relationship Id="rId11" Type="http://schemas.openxmlformats.org/officeDocument/2006/relationships/hyperlink" Target="http://link.springer.com/search?facet-creator=%22Xiaowei+Xie%22" TargetMode="External"/><Relationship Id="rId5" Type="http://schemas.openxmlformats.org/officeDocument/2006/relationships/hyperlink" Target="http://link.springer.com/search?facet-creator=%22Yanwen+Xu%22" TargetMode="External"/><Relationship Id="rId10" Type="http://schemas.openxmlformats.org/officeDocument/2006/relationships/hyperlink" Target="http://link.springer.com/search?facet-creator=%22Jie+Lv%22" TargetMode="External"/><Relationship Id="rId4" Type="http://schemas.openxmlformats.org/officeDocument/2006/relationships/hyperlink" Target="http://link.springer.com/search?facet-creator=%22Puping+Liang%22" TargetMode="External"/><Relationship Id="rId9" Type="http://schemas.openxmlformats.org/officeDocument/2006/relationships/hyperlink" Target="http://link.springer.com/search?facet-creator=%22Zhen+Zhang%22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hjunjiu@mail.sysu.edu.cn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uffieldbioethics.org/wp-content/uploads/Genome-editing-an-ethical-review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pl-PL" sz="2800" dirty="0" smtClean="0">
                <a:cs typeface="+mj-cs"/>
              </a:rPr>
              <a:t>Ewa Bartnik </a:t>
            </a:r>
            <a:br>
              <a:rPr kumimoji="0" lang="pl-PL" sz="2800" dirty="0" smtClean="0">
                <a:cs typeface="+mj-cs"/>
              </a:rPr>
            </a:br>
            <a:r>
              <a:rPr kumimoji="0" lang="pl-PL" sz="2800" dirty="0" smtClean="0">
                <a:cs typeface="+mj-cs"/>
              </a:rPr>
              <a:t>University of </a:t>
            </a:r>
            <a:r>
              <a:rPr kumimoji="0" lang="pl-PL" sz="2800" dirty="0" err="1" smtClean="0">
                <a:cs typeface="+mj-cs"/>
              </a:rPr>
              <a:t>Warsaw</a:t>
            </a:r>
            <a:r>
              <a:rPr kumimoji="0" lang="pl-PL" sz="2800" dirty="0" smtClean="0">
                <a:cs typeface="+mj-cs"/>
              </a:rPr>
              <a:t>/</a:t>
            </a:r>
            <a:r>
              <a:rPr kumimoji="0" lang="pl-PL" sz="2800" dirty="0" err="1" smtClean="0">
                <a:cs typeface="+mj-cs"/>
              </a:rPr>
              <a:t>Institute</a:t>
            </a:r>
            <a:r>
              <a:rPr kumimoji="0" lang="pl-PL" sz="2800" dirty="0" smtClean="0">
                <a:cs typeface="+mj-cs"/>
              </a:rPr>
              <a:t> of </a:t>
            </a:r>
            <a:r>
              <a:rPr kumimoji="0" lang="pl-PL" sz="2800" dirty="0" err="1" smtClean="0">
                <a:cs typeface="+mj-cs"/>
              </a:rPr>
              <a:t>Biochemistry</a:t>
            </a:r>
            <a:r>
              <a:rPr kumimoji="0" lang="pl-PL" sz="2800" dirty="0" smtClean="0">
                <a:cs typeface="+mj-cs"/>
              </a:rPr>
              <a:t> and </a:t>
            </a:r>
            <a:r>
              <a:rPr kumimoji="0" lang="pl-PL" sz="2800" dirty="0" err="1" smtClean="0">
                <a:cs typeface="+mj-cs"/>
              </a:rPr>
              <a:t>Biophysics</a:t>
            </a:r>
            <a:r>
              <a:rPr kumimoji="0" lang="pl-PL" sz="2800" dirty="0" smtClean="0">
                <a:cs typeface="+mj-cs"/>
              </a:rPr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kumimoji="0" lang="pl-PL" dirty="0" err="1"/>
              <a:t>Modification</a:t>
            </a:r>
            <a:r>
              <a:rPr kumimoji="0" lang="pl-PL" dirty="0"/>
              <a:t> of the </a:t>
            </a:r>
            <a:r>
              <a:rPr kumimoji="0" lang="pl-PL" dirty="0" err="1"/>
              <a:t>human</a:t>
            </a:r>
            <a:r>
              <a:rPr kumimoji="0" lang="pl-PL" dirty="0"/>
              <a:t> </a:t>
            </a:r>
            <a:r>
              <a:rPr kumimoji="0" lang="pl-PL" dirty="0" err="1"/>
              <a:t>genome</a:t>
            </a:r>
            <a:r>
              <a:rPr kumimoji="0" lang="pl-PL" dirty="0"/>
              <a:t> </a:t>
            </a:r>
            <a:r>
              <a:rPr kumimoji="0" lang="mr-IN" dirty="0"/>
              <a:t>–</a:t>
            </a:r>
            <a:r>
              <a:rPr kumimoji="0" lang="pl-PL" dirty="0"/>
              <a:t> Action(s) to be </a:t>
            </a:r>
            <a:r>
              <a:rPr kumimoji="0" lang="pl-PL" dirty="0" err="1"/>
              <a:t>undertaken</a:t>
            </a:r>
            <a:r>
              <a:rPr kumimoji="0" lang="pl-PL" dirty="0"/>
              <a:t> </a:t>
            </a:r>
            <a:r>
              <a:rPr kumimoji="0" lang="pl-PL" dirty="0" err="1"/>
              <a:t>at</a:t>
            </a:r>
            <a:r>
              <a:rPr kumimoji="0" lang="pl-PL" dirty="0"/>
              <a:t> the </a:t>
            </a:r>
            <a:r>
              <a:rPr kumimoji="0" lang="pl-PL" dirty="0" err="1"/>
              <a:t>intergovernmental</a:t>
            </a:r>
            <a:r>
              <a:rPr kumimoji="0" lang="pl-PL" dirty="0"/>
              <a:t> </a:t>
            </a:r>
            <a:r>
              <a:rPr kumimoji="0" lang="pl-PL" dirty="0" err="1"/>
              <a:t>level</a:t>
            </a:r>
            <a:r>
              <a:rPr kumimoji="0" lang="pl-PL" dirty="0"/>
              <a:t> to </a:t>
            </a:r>
            <a:r>
              <a:rPr kumimoji="0" lang="pl-PL" dirty="0" err="1"/>
              <a:t>address</a:t>
            </a:r>
            <a:r>
              <a:rPr kumimoji="0" lang="pl-PL" dirty="0"/>
              <a:t> the </a:t>
            </a:r>
            <a:r>
              <a:rPr kumimoji="0" lang="pl-PL" dirty="0" err="1"/>
              <a:t>identified</a:t>
            </a:r>
            <a:r>
              <a:rPr kumimoji="0" lang="pl-PL" dirty="0"/>
              <a:t> </a:t>
            </a:r>
            <a:r>
              <a:rPr kumimoji="0" lang="pl-PL" dirty="0" err="1" smtClean="0"/>
              <a:t>challenges</a:t>
            </a:r>
            <a:endParaRPr lang="en-US" altLang="x-none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Council of Europe </a:t>
            </a:r>
            <a:r>
              <a:rPr lang="en-US" sz="4000" dirty="0" smtClean="0"/>
              <a:t>Parliamentary Assembly </a:t>
            </a:r>
            <a:r>
              <a:rPr lang="mr-IN" sz="4000" dirty="0" smtClean="0"/>
              <a:t>–</a:t>
            </a:r>
            <a:r>
              <a:rPr lang="en-US" sz="4000" dirty="0" smtClean="0"/>
              <a:t> 5 steps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common regulatory and legal framework should be developed</a:t>
            </a:r>
          </a:p>
          <a:p>
            <a:r>
              <a:rPr lang="en-US" dirty="0" smtClean="0"/>
              <a:t>Member states should develop a clear national position on use of new genetic technologies “setting the limits and promoting good practices”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0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pl-PL" sz="3200" dirty="0" smtClean="0">
                <a:cs typeface="+mj-cs"/>
              </a:rPr>
              <a:t> 2016 and 2017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x-none" b="1" dirty="0"/>
              <a:t>Exclusive: World’s first baby born with new “3 parent” technique </a:t>
            </a:r>
            <a:r>
              <a:rPr lang="mr-IN" altLang="x-none" b="1" dirty="0"/>
              <a:t>–</a:t>
            </a:r>
            <a:r>
              <a:rPr lang="en-US" altLang="x-none" b="1" dirty="0"/>
              <a:t> boy born April 2016 to mother with Leigh syndrome </a:t>
            </a:r>
            <a:r>
              <a:rPr lang="mr-IN" altLang="x-none" b="1" dirty="0"/>
              <a:t>–</a:t>
            </a:r>
            <a:r>
              <a:rPr lang="en-US" altLang="x-none" b="1" dirty="0"/>
              <a:t> via spindle transfer (in Mexico) &lt; 1% of affected </a:t>
            </a:r>
            <a:r>
              <a:rPr lang="en-US" altLang="x-none" b="1" dirty="0" err="1"/>
              <a:t>mtDNA</a:t>
            </a:r>
            <a:endParaRPr lang="en-US" altLang="x-none" b="1" dirty="0"/>
          </a:p>
          <a:p>
            <a:pPr eaLnBrk="1" hangingPunct="1"/>
            <a:r>
              <a:rPr lang="en-US" altLang="x-none" b="1" dirty="0">
                <a:solidFill>
                  <a:srgbClr val="FF0000"/>
                </a:solidFill>
              </a:rPr>
              <a:t>20 more babies planned for </a:t>
            </a:r>
            <a:r>
              <a:rPr lang="en-US" altLang="x-none" b="1" dirty="0" smtClean="0">
                <a:solidFill>
                  <a:srgbClr val="FF0000"/>
                </a:solidFill>
              </a:rPr>
              <a:t>2017</a:t>
            </a:r>
            <a:endParaRPr lang="en-US" altLang="x-non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35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pl-PL" sz="3200" dirty="0" smtClean="0">
                <a:cs typeface="+mj-cs"/>
              </a:rPr>
              <a:t>In 2016 and 2017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x-none" b="1" dirty="0"/>
              <a:t>World-First in Ukraine as 'three-Parent' Baby Born to an Infertile Couple </a:t>
            </a:r>
          </a:p>
          <a:p>
            <a:pPr eaLnBrk="1" hangingPunct="1"/>
            <a:r>
              <a:rPr lang="en-US" altLang="x-none" b="1" dirty="0" smtClean="0"/>
              <a:t>“Three parents”, </a:t>
            </a:r>
            <a:r>
              <a:rPr lang="en-US" altLang="x-none" b="1" dirty="0"/>
              <a:t>one baby, and a lot of controversy.</a:t>
            </a:r>
            <a:r>
              <a:rPr lang="en-US" altLang="x-none" dirty="0"/>
              <a:t> </a:t>
            </a:r>
          </a:p>
          <a:p>
            <a:pPr eaLnBrk="1" hangingPunct="1"/>
            <a:r>
              <a:rPr lang="en-US" altLang="x-none" dirty="0"/>
              <a:t>19 JAN 2017 </a:t>
            </a:r>
          </a:p>
          <a:p>
            <a:pPr eaLnBrk="1" hangingPunct="1"/>
            <a:r>
              <a:rPr lang="en-US" altLang="x-none" dirty="0"/>
              <a:t>No disease, failed IVF, pronuclear transfer</a:t>
            </a:r>
          </a:p>
          <a:p>
            <a:pPr eaLnBrk="1" hangingPunct="1"/>
            <a:r>
              <a:rPr lang="en-US" altLang="x-none" dirty="0">
                <a:solidFill>
                  <a:srgbClr val="FF0000"/>
                </a:solidFill>
              </a:rPr>
              <a:t>Second baby expected in March, also failed IVF</a:t>
            </a:r>
            <a:r>
              <a:rPr lang="en-US" altLang="x-none" dirty="0"/>
              <a:t/>
            </a:r>
            <a:br>
              <a:rPr lang="en-US" altLang="x-none" dirty="0"/>
            </a:br>
            <a:endParaRPr lang="en-US" altLang="x-non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pl-PL" sz="3200" dirty="0" smtClean="0">
                <a:cs typeface="+mj-cs"/>
              </a:rPr>
              <a:t>2017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x-none" b="1" dirty="0" smtClean="0"/>
              <a:t>Newcastle scientists get permission from HFEA: 5 years</a:t>
            </a:r>
          </a:p>
          <a:p>
            <a:pPr eaLnBrk="1" hangingPunct="1"/>
            <a:r>
              <a:rPr lang="en-US" altLang="x-none" b="1" dirty="0" smtClean="0"/>
              <a:t>5 procedures/year for 5 years</a:t>
            </a:r>
          </a:p>
          <a:p>
            <a:pPr eaLnBrk="1" hangingPunct="1"/>
            <a:endParaRPr lang="en-US" altLang="x-none" b="1" dirty="0" smtClean="0"/>
          </a:p>
        </p:txBody>
      </p:sp>
    </p:spTree>
    <p:extLst>
      <p:ext uri="{BB962C8B-B14F-4D97-AF65-F5344CB8AC3E}">
        <p14:creationId xmlns:p14="http://schemas.microsoft.com/office/powerpoint/2010/main" val="893780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of oversight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Mexican baby </a:t>
            </a:r>
            <a:r>
              <a:rPr lang="mr-IN" dirty="0" smtClean="0"/>
              <a:t>–</a:t>
            </a:r>
            <a:r>
              <a:rPr lang="en-US" dirty="0" smtClean="0"/>
              <a:t> “prepared” in US, then everything in Mexico</a:t>
            </a:r>
          </a:p>
          <a:p>
            <a:r>
              <a:rPr lang="en-US" dirty="0" smtClean="0"/>
              <a:t>Problem of “genetic enhancement” tourism?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844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Editing </a:t>
            </a:r>
            <a:r>
              <a:rPr lang="pl-PL" dirty="0" err="1" smtClean="0"/>
              <a:t>humanity</a:t>
            </a:r>
            <a:r>
              <a:rPr lang="pl-PL" dirty="0" smtClean="0"/>
              <a:t> </a:t>
            </a:r>
            <a:r>
              <a:rPr lang="pl-PL" sz="800" dirty="0" smtClean="0"/>
              <a:t>The </a:t>
            </a:r>
            <a:r>
              <a:rPr lang="pl-PL" sz="800" dirty="0" err="1" smtClean="0"/>
              <a:t>Economist</a:t>
            </a:r>
            <a:r>
              <a:rPr lang="pl-PL" sz="800" dirty="0" smtClean="0"/>
              <a:t> </a:t>
            </a:r>
            <a:r>
              <a:rPr lang="pl-PL" sz="800" dirty="0" err="1" smtClean="0"/>
              <a:t>Aug</a:t>
            </a:r>
            <a:r>
              <a:rPr lang="pl-PL" sz="800" dirty="0" smtClean="0"/>
              <a:t>. 22, 2015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</p:txBody>
      </p:sp>
      <p:pic>
        <p:nvPicPr>
          <p:cNvPr id="18435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1295400"/>
            <a:ext cx="7556500" cy="425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of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GMOs, vaccines, stem cell treatments 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EDUCATION AND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454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CRISPR/Cas9-mediated gene editing in human </a:t>
            </a:r>
            <a:r>
              <a:rPr lang="en-US" sz="3600" dirty="0" err="1"/>
              <a:t>tripronuclear</a:t>
            </a:r>
            <a:r>
              <a:rPr lang="en-US" sz="3600" dirty="0"/>
              <a:t> zygotes</a:t>
            </a:r>
            <a:r>
              <a:rPr lang="en-US" dirty="0"/>
              <a:t>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Protein &amp; Cell</a:t>
            </a:r>
          </a:p>
          <a:p>
            <a:r>
              <a:rPr lang="en-US" dirty="0"/>
              <a:t>May 2015, Volume 6, </a:t>
            </a:r>
            <a:r>
              <a:rPr lang="en-US" dirty="0" smtClean="0">
                <a:hlinkClick r:id="rId3"/>
              </a:rPr>
              <a:t>pp </a:t>
            </a:r>
            <a:r>
              <a:rPr lang="en-US" dirty="0">
                <a:hlinkClick r:id="rId3"/>
              </a:rPr>
              <a:t>363-372,</a:t>
            </a:r>
          </a:p>
          <a:p>
            <a:r>
              <a:rPr lang="en-US" dirty="0" smtClean="0"/>
              <a:t>Date</a:t>
            </a:r>
            <a:r>
              <a:rPr lang="en-US" dirty="0"/>
              <a:t>: 18 Apr 2015</a:t>
            </a:r>
          </a:p>
          <a:p>
            <a:r>
              <a:rPr lang="en-US" dirty="0" smtClean="0">
                <a:hlinkClick r:id="rId4" invalidUrl="http://link.springer.com/search?facet-creator=&quot;Puping+Liang&quot;"/>
              </a:rPr>
              <a:t>Puping </a:t>
            </a:r>
            <a:r>
              <a:rPr lang="en-US" dirty="0">
                <a:hlinkClick r:id="rId4" invalidUrl="http://link.springer.com/search?facet-creator=&quot;Puping+Liang&quot;"/>
              </a:rPr>
              <a:t>Liang, </a:t>
            </a:r>
            <a:r>
              <a:rPr lang="en-US" dirty="0">
                <a:hlinkClick r:id="rId5" invalidUrl="http://link.springer.com/search?facet-creator=&quot;Yanwen+Xu&quot;"/>
              </a:rPr>
              <a:t>Yanwen Xu, </a:t>
            </a:r>
            <a:r>
              <a:rPr lang="en-US" dirty="0">
                <a:hlinkClick r:id="rId6" invalidUrl="http://link.springer.com/search?facet-creator=&quot;Xiya+Zhang&quot;"/>
              </a:rPr>
              <a:t>Xiya Zhang, </a:t>
            </a:r>
            <a:r>
              <a:rPr lang="en-US" dirty="0">
                <a:hlinkClick r:id="rId7" invalidUrl="http://link.springer.com/search?facet-creator=&quot;Chenhui+Ding&quot;"/>
              </a:rPr>
              <a:t>Chenhui Ding, </a:t>
            </a:r>
            <a:r>
              <a:rPr lang="en-US" dirty="0">
                <a:hlinkClick r:id="rId8" invalidUrl="http://link.springer.com/search?facet-creator=&quot;Rui+Huang&quot;"/>
              </a:rPr>
              <a:t>Rui Huang, </a:t>
            </a:r>
            <a:r>
              <a:rPr lang="en-US" dirty="0">
                <a:hlinkClick r:id="rId9" invalidUrl="http://link.springer.com/search?facet-creator=&quot;Zhen+Zhang&quot;"/>
              </a:rPr>
              <a:t>Zhen Zhang, </a:t>
            </a:r>
            <a:r>
              <a:rPr lang="en-US" dirty="0">
                <a:hlinkClick r:id="rId10" invalidUrl="http://link.springer.com/search?facet-creator=&quot;Jie+Lv&quot;"/>
              </a:rPr>
              <a:t>Jie Lv, </a:t>
            </a:r>
            <a:r>
              <a:rPr lang="en-US" dirty="0">
                <a:hlinkClick r:id="rId11" invalidUrl="http://link.springer.com/search?facet-creator=&quot;Xiaowei+Xie&quot;"/>
              </a:rPr>
              <a:t>Xiaowei Xie, </a:t>
            </a:r>
            <a:r>
              <a:rPr lang="en-US" dirty="0">
                <a:hlinkClick r:id="rId12" invalidUrl="http://link.springer.com/search?facet-creator=&quot;Yuxi+Chen&quot;"/>
              </a:rPr>
              <a:t>Yuxi Chen, </a:t>
            </a:r>
            <a:r>
              <a:rPr lang="en-US" dirty="0">
                <a:hlinkClick r:id="rId13" invalidUrl="http://link.springer.com/search?facet-creator=&quot;Yujing+Li&quot;"/>
              </a:rPr>
              <a:t>Yujing Li, </a:t>
            </a:r>
            <a:r>
              <a:rPr lang="en-US" dirty="0" smtClean="0">
                <a:hlinkClick r:id="rId13" invalidUrl="http://link.springer.com/search?facet-creator=&quot;Yujing+Li&quot;"/>
              </a:rPr>
              <a:t>…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358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260350"/>
            <a:ext cx="7772400" cy="5835650"/>
          </a:xfrm>
        </p:spPr>
        <p:txBody>
          <a:bodyPr/>
          <a:lstStyle/>
          <a:p>
            <a:pPr>
              <a:defRPr/>
            </a:pPr>
            <a:r>
              <a:rPr lang="is-IS" dirty="0" smtClean="0">
                <a:solidFill>
                  <a:srgbClr val="FF0000"/>
                </a:solidFill>
              </a:rPr>
              <a:t>Correction of a pathogenic gene mutation in human embryos </a:t>
            </a:r>
          </a:p>
          <a:p>
            <a:pPr>
              <a:defRPr/>
            </a:pPr>
            <a:r>
              <a:rPr lang="en-US" dirty="0" smtClean="0">
                <a:solidFill>
                  <a:schemeClr val="tx2"/>
                </a:solidFill>
              </a:rPr>
              <a:t>Ma </a:t>
            </a:r>
            <a:r>
              <a:rPr lang="en-US" dirty="0">
                <a:solidFill>
                  <a:schemeClr val="tx2"/>
                </a:solidFill>
              </a:rPr>
              <a:t>H,</a:t>
            </a:r>
            <a:r>
              <a:rPr lang="en-US" dirty="0"/>
              <a:t> Marti-Gutierrez N, Park SW, Wu J, Lee Y, Suzuki K, </a:t>
            </a:r>
            <a:r>
              <a:rPr lang="en-US" dirty="0" err="1"/>
              <a:t>Koski</a:t>
            </a:r>
            <a:r>
              <a:rPr lang="en-US" dirty="0"/>
              <a:t> A, Ji D, </a:t>
            </a:r>
            <a:r>
              <a:rPr lang="en-US" dirty="0" err="1"/>
              <a:t>Hayama</a:t>
            </a:r>
            <a:r>
              <a:rPr lang="en-US" dirty="0"/>
              <a:t> T, Ahmed R, Darby H, Van </a:t>
            </a:r>
            <a:r>
              <a:rPr lang="en-US" dirty="0" err="1"/>
              <a:t>Dyken</a:t>
            </a:r>
            <a:r>
              <a:rPr lang="en-US" dirty="0"/>
              <a:t> C, Li Y, Kang E, Park AR, Kim D, Kim ST, Gong J, </a:t>
            </a:r>
            <a:r>
              <a:rPr lang="en-US" dirty="0" err="1"/>
              <a:t>Gu</a:t>
            </a:r>
            <a:r>
              <a:rPr lang="en-US" dirty="0"/>
              <a:t> Y, Xu X, </a:t>
            </a:r>
            <a:r>
              <a:rPr lang="en-US" dirty="0" err="1"/>
              <a:t>Battaglia</a:t>
            </a:r>
            <a:r>
              <a:rPr lang="en-US" dirty="0"/>
              <a:t> D, Krieg SA, Lee DM, Wu DH, Wolf DP, </a:t>
            </a:r>
            <a:r>
              <a:rPr lang="en-US" dirty="0" err="1"/>
              <a:t>Heitner</a:t>
            </a:r>
            <a:r>
              <a:rPr lang="en-US" dirty="0"/>
              <a:t> SB, Belmonte JCI, Amato P, Kim JS, </a:t>
            </a:r>
            <a:r>
              <a:rPr lang="en-US" dirty="0" err="1"/>
              <a:t>Kaul</a:t>
            </a:r>
            <a:r>
              <a:rPr lang="en-US" dirty="0"/>
              <a:t> S, </a:t>
            </a:r>
            <a:r>
              <a:rPr lang="en-US" b="1" dirty="0" err="1"/>
              <a:t>Mitalipov</a:t>
            </a:r>
            <a:r>
              <a:rPr lang="en-US" b="1" dirty="0"/>
              <a:t> S</a:t>
            </a:r>
            <a:r>
              <a:rPr lang="en-US" dirty="0" smtClean="0"/>
              <a:t>. </a:t>
            </a:r>
            <a:r>
              <a:rPr lang="is-IS" dirty="0"/>
              <a:t>Nature. 2017 Aug 24;548(7668):</a:t>
            </a:r>
            <a:r>
              <a:rPr lang="is-IS" dirty="0" smtClean="0"/>
              <a:t>413-419.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/>
              <a:t>bioRxiv</a:t>
            </a:r>
            <a:r>
              <a:rPr lang="en-US" sz="3200" dirty="0"/>
              <a:t> preprint first posted online Aug. 28, 2017; </a:t>
            </a:r>
            <a:r>
              <a:rPr lang="en-US" sz="3200" dirty="0" err="1"/>
              <a:t>doi</a:t>
            </a:r>
            <a:r>
              <a:rPr lang="en-US" sz="3200" dirty="0"/>
              <a:t>: http://</a:t>
            </a:r>
            <a:r>
              <a:rPr lang="en-US" sz="3200" dirty="0" err="1"/>
              <a:t>dx.doi.org</a:t>
            </a:r>
            <a:r>
              <a:rPr lang="en-US" sz="3200" dirty="0"/>
              <a:t>/10.1101/181255.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Inter-homologue </a:t>
            </a:r>
            <a:r>
              <a:rPr lang="en-US" b="1" dirty="0"/>
              <a:t>repair in fertilized human eggs? </a:t>
            </a:r>
            <a:endParaRPr lang="en-US" dirty="0" smtClean="0"/>
          </a:p>
          <a:p>
            <a:pPr>
              <a:defRPr/>
            </a:pPr>
            <a:r>
              <a:rPr lang="en-US" dirty="0"/>
              <a:t>Dieter </a:t>
            </a:r>
            <a:r>
              <a:rPr lang="en-US" dirty="0" err="1"/>
              <a:t>Egli</a:t>
            </a:r>
            <a:r>
              <a:rPr lang="en-US" dirty="0"/>
              <a:t> 1,*, Michael V. Zuccaro2, Michal Kosicki3, George M. Church4, Allan Bradley3, and Maria </a:t>
            </a:r>
            <a:r>
              <a:rPr lang="en-US" dirty="0" err="1"/>
              <a:t>Jasin</a:t>
            </a:r>
            <a:r>
              <a:rPr lang="en-US" dirty="0"/>
              <a:t> 5,* 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3200" u="sng" dirty="0"/>
              <a:t>Biotechnology. A prudent path forward for genomic engineering and germline </a:t>
            </a:r>
            <a:r>
              <a:rPr lang="pl-PL" sz="3200" u="sng" dirty="0" err="1"/>
              <a:t>gene</a:t>
            </a:r>
            <a:r>
              <a:rPr lang="pl-PL" sz="3200" u="sng" dirty="0"/>
              <a:t> </a:t>
            </a:r>
            <a:r>
              <a:rPr lang="pl-PL" sz="3200" u="sng" dirty="0" err="1" smtClean="0"/>
              <a:t>modification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19200" y="1981200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dirty="0" smtClean="0"/>
              <a:t>Baltimore </a:t>
            </a:r>
            <a:r>
              <a:rPr lang="pl-PL" dirty="0"/>
              <a:t>D, Berg P, </a:t>
            </a:r>
            <a:r>
              <a:rPr lang="pl-PL" dirty="0" err="1"/>
              <a:t>Botchan</a:t>
            </a:r>
            <a:r>
              <a:rPr lang="pl-PL" dirty="0"/>
              <a:t> M, Carroll D, Charo RA, Church G, </a:t>
            </a:r>
            <a:r>
              <a:rPr lang="pl-PL" dirty="0" err="1"/>
              <a:t>Corn</a:t>
            </a:r>
            <a:r>
              <a:rPr lang="pl-PL" dirty="0"/>
              <a:t> JE, </a:t>
            </a:r>
            <a:r>
              <a:rPr lang="pl-PL" dirty="0" err="1"/>
              <a:t>Daley</a:t>
            </a:r>
            <a:r>
              <a:rPr lang="pl-PL" dirty="0"/>
              <a:t> GQ, </a:t>
            </a:r>
            <a:r>
              <a:rPr lang="pl-PL" dirty="0" err="1"/>
              <a:t>Doudna</a:t>
            </a:r>
            <a:r>
              <a:rPr lang="pl-PL" dirty="0"/>
              <a:t> JA, </a:t>
            </a:r>
            <a:r>
              <a:rPr lang="pl-PL" dirty="0" err="1"/>
              <a:t>Fenner</a:t>
            </a:r>
            <a:r>
              <a:rPr lang="pl-PL" dirty="0"/>
              <a:t> M, </a:t>
            </a:r>
            <a:r>
              <a:rPr lang="pl-PL" dirty="0" err="1"/>
              <a:t>Greely</a:t>
            </a:r>
            <a:r>
              <a:rPr lang="pl-PL" dirty="0"/>
              <a:t> HT, </a:t>
            </a:r>
            <a:r>
              <a:rPr lang="pl-PL" dirty="0" err="1"/>
              <a:t>Jinek</a:t>
            </a:r>
            <a:r>
              <a:rPr lang="pl-PL" dirty="0"/>
              <a:t> M, Martin GS, </a:t>
            </a:r>
            <a:r>
              <a:rPr lang="pl-PL" dirty="0" err="1"/>
              <a:t>Penhoet</a:t>
            </a:r>
            <a:r>
              <a:rPr lang="pl-PL" dirty="0"/>
              <a:t> E, Puck J, Sternberg SH, </a:t>
            </a:r>
            <a:r>
              <a:rPr lang="pl-PL" dirty="0" err="1"/>
              <a:t>Weissman</a:t>
            </a:r>
            <a:r>
              <a:rPr lang="pl-PL" dirty="0"/>
              <a:t> JS, Yamamoto KR</a:t>
            </a:r>
            <a:r>
              <a:rPr lang="pl-PL" dirty="0" smtClean="0"/>
              <a:t>. </a:t>
            </a:r>
            <a:r>
              <a:rPr lang="pl-PL" b="1" dirty="0" err="1"/>
              <a:t>Biotechnology</a:t>
            </a:r>
            <a:r>
              <a:rPr lang="pl-PL" b="1" dirty="0"/>
              <a:t>. A </a:t>
            </a:r>
            <a:r>
              <a:rPr lang="pl-PL" b="1" dirty="0" err="1"/>
              <a:t>prudent</a:t>
            </a:r>
            <a:r>
              <a:rPr lang="pl-PL" b="1" dirty="0"/>
              <a:t> </a:t>
            </a:r>
            <a:r>
              <a:rPr lang="pl-PL" b="1" dirty="0" err="1"/>
              <a:t>path</a:t>
            </a:r>
            <a:r>
              <a:rPr lang="pl-PL" b="1" dirty="0"/>
              <a:t> </a:t>
            </a:r>
            <a:r>
              <a:rPr lang="pl-PL" b="1" dirty="0" err="1"/>
              <a:t>forward</a:t>
            </a:r>
            <a:r>
              <a:rPr lang="pl-PL" b="1" dirty="0"/>
              <a:t> for </a:t>
            </a:r>
            <a:r>
              <a:rPr lang="pl-PL" b="1" dirty="0" err="1"/>
              <a:t>genomic</a:t>
            </a:r>
            <a:r>
              <a:rPr lang="pl-PL" b="1" dirty="0"/>
              <a:t> engineering and </a:t>
            </a:r>
            <a:r>
              <a:rPr lang="pl-PL" b="1" dirty="0" err="1"/>
              <a:t>germline</a:t>
            </a:r>
            <a:r>
              <a:rPr lang="pl-PL" b="1" dirty="0"/>
              <a:t> </a:t>
            </a:r>
            <a:r>
              <a:rPr lang="pl-PL" b="1" dirty="0" err="1"/>
              <a:t>gene</a:t>
            </a:r>
            <a:r>
              <a:rPr lang="pl-PL" b="1" dirty="0"/>
              <a:t> </a:t>
            </a:r>
            <a:r>
              <a:rPr lang="pl-PL" b="1" dirty="0" err="1" smtClean="0"/>
              <a:t>modification</a:t>
            </a:r>
            <a:endParaRPr lang="pl-PL" dirty="0"/>
          </a:p>
          <a:p>
            <a:pPr>
              <a:defRPr/>
            </a:pPr>
            <a:r>
              <a:rPr lang="fr-FR" dirty="0"/>
              <a:t>Science. 2015 </a:t>
            </a:r>
            <a:r>
              <a:rPr lang="fr-FR" dirty="0" err="1"/>
              <a:t>Apr</a:t>
            </a:r>
            <a:r>
              <a:rPr lang="fr-FR" dirty="0"/>
              <a:t> 3;348(6230):36-</a:t>
            </a:r>
            <a:r>
              <a:rPr lang="fr-FR" dirty="0" smtClean="0"/>
              <a:t>8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. </a:t>
            </a:r>
            <a:endParaRPr lang="en-US" sz="32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Protein &amp; Cell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smtClean="0"/>
              <a:t>pp </a:t>
            </a:r>
            <a:r>
              <a:rPr lang="en-US" dirty="0"/>
              <a:t>1–12| </a:t>
            </a:r>
            <a:r>
              <a:rPr lang="en-US" dirty="0" smtClean="0"/>
              <a:t>Correction </a:t>
            </a:r>
            <a:r>
              <a:rPr lang="en-US" dirty="0"/>
              <a:t>of β-thalassemia mutant by base editor in human </a:t>
            </a:r>
            <a:r>
              <a:rPr lang="en-US" dirty="0" smtClean="0"/>
              <a:t>embryos; </a:t>
            </a:r>
            <a:r>
              <a:rPr lang="en-US" dirty="0" err="1" smtClean="0">
                <a:solidFill>
                  <a:srgbClr val="00B050"/>
                </a:solidFill>
              </a:rPr>
              <a:t>Puping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Liang, </a:t>
            </a:r>
            <a:r>
              <a:rPr lang="en-US" dirty="0" err="1" smtClean="0">
                <a:solidFill>
                  <a:srgbClr val="00B050"/>
                </a:solidFill>
              </a:rPr>
              <a:t>Chenhui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Ding, </a:t>
            </a:r>
            <a:r>
              <a:rPr lang="en-US" dirty="0" err="1" smtClean="0">
                <a:solidFill>
                  <a:srgbClr val="00B050"/>
                </a:solidFill>
              </a:rPr>
              <a:t>Hongwei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Sun,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Xiaowei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Xi, </a:t>
            </a:r>
            <a:r>
              <a:rPr lang="en-US" dirty="0" err="1" smtClean="0">
                <a:solidFill>
                  <a:srgbClr val="00B050"/>
                </a:solidFill>
              </a:rPr>
              <a:t>Yanwen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Xu, </a:t>
            </a:r>
            <a:r>
              <a:rPr lang="en-US" dirty="0" err="1" smtClean="0">
                <a:solidFill>
                  <a:srgbClr val="00B050"/>
                </a:solidFill>
              </a:rPr>
              <a:t>Xiya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Zhang, Ying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Sun, </a:t>
            </a:r>
            <a:r>
              <a:rPr lang="en-US" dirty="0" err="1" smtClean="0">
                <a:solidFill>
                  <a:srgbClr val="00B050"/>
                </a:solidFill>
              </a:rPr>
              <a:t>Yuanyan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err="1" smtClean="0">
                <a:solidFill>
                  <a:srgbClr val="00B050"/>
                </a:solidFill>
              </a:rPr>
              <a:t>Xiong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Wenbin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Ma, </a:t>
            </a:r>
            <a:r>
              <a:rPr lang="en-US" dirty="0" err="1" smtClean="0">
                <a:solidFill>
                  <a:srgbClr val="00B050"/>
                </a:solidFill>
              </a:rPr>
              <a:t>Yongxiang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Liu, </a:t>
            </a:r>
            <a:r>
              <a:rPr lang="en-US" dirty="0" err="1" smtClean="0">
                <a:solidFill>
                  <a:srgbClr val="00B050"/>
                </a:solidFill>
              </a:rPr>
              <a:t>Yali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Wang, </a:t>
            </a:r>
            <a:r>
              <a:rPr lang="en-US" dirty="0" err="1" smtClean="0">
                <a:solidFill>
                  <a:srgbClr val="00B050"/>
                </a:solidFill>
              </a:rPr>
              <a:t>Jianpei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Fang, Dan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Liu, Zhou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err="1" smtClean="0">
                <a:solidFill>
                  <a:srgbClr val="00B050"/>
                </a:solidFill>
              </a:rPr>
              <a:t>Songyang</a:t>
            </a:r>
            <a:r>
              <a:rPr lang="en-US" dirty="0" smtClean="0">
                <a:solidFill>
                  <a:srgbClr val="00B050"/>
                </a:solidFill>
              </a:rPr>
              <a:t>,</a:t>
            </a:r>
            <a:r>
              <a:rPr lang="en-US" u="sng" dirty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Canquan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smtClean="0">
                <a:solidFill>
                  <a:srgbClr val="00B050"/>
                </a:solidFill>
              </a:rPr>
              <a:t>Zhou</a:t>
            </a:r>
            <a:r>
              <a:rPr lang="en-US" u="sng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Junjiu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 err="1" smtClean="0">
                <a:solidFill>
                  <a:srgbClr val="00B050"/>
                </a:solidFill>
              </a:rPr>
              <a:t>Huang</a:t>
            </a:r>
            <a:r>
              <a:rPr lang="en-US" u="sng" dirty="0" err="1" smtClean="0">
                <a:hlinkClick r:id="rId2" tooltip="hjunjiu@mail.sysu.edu.cn"/>
              </a:rPr>
              <a:t>E</a:t>
            </a:r>
            <a:r>
              <a:rPr lang="en-US" b="1" dirty="0">
                <a:solidFill>
                  <a:srgbClr val="00B050"/>
                </a:solidFill>
              </a:rPr>
              <a:t> </a:t>
            </a:r>
            <a:r>
              <a:rPr lang="en-US" b="1" dirty="0" smtClean="0">
                <a:solidFill>
                  <a:srgbClr val="00B050"/>
                </a:solidFill>
              </a:rPr>
              <a:t>23 September 2017</a:t>
            </a:r>
            <a:endParaRPr lang="en-US" dirty="0">
              <a:solidFill>
                <a:srgbClr val="00B050"/>
              </a:solidFill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Baltimore et al..1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pl-PL" dirty="0" smtClean="0"/>
              <a:t>„</a:t>
            </a:r>
            <a:r>
              <a:rPr lang="pl-PL" dirty="0" err="1" smtClean="0"/>
              <a:t>Strongly</a:t>
            </a:r>
            <a:r>
              <a:rPr lang="pl-PL" dirty="0" smtClean="0"/>
              <a:t> </a:t>
            </a:r>
            <a:r>
              <a:rPr lang="pl-PL" dirty="0" err="1" smtClean="0"/>
              <a:t>discourage</a:t>
            </a:r>
            <a:r>
              <a:rPr lang="pl-PL" dirty="0" smtClean="0"/>
              <a:t>…</a:t>
            </a:r>
            <a:r>
              <a:rPr lang="pl-PL" dirty="0" err="1" smtClean="0"/>
              <a:t>any</a:t>
            </a:r>
            <a:r>
              <a:rPr lang="pl-PL" dirty="0" smtClean="0"/>
              <a:t> </a:t>
            </a:r>
            <a:r>
              <a:rPr lang="pl-PL" dirty="0" err="1" smtClean="0"/>
              <a:t>attempts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germline</a:t>
            </a:r>
            <a:r>
              <a:rPr lang="pl-PL" dirty="0" smtClean="0"/>
              <a:t> </a:t>
            </a:r>
            <a:r>
              <a:rPr lang="pl-PL" dirty="0" err="1" smtClean="0"/>
              <a:t>modification</a:t>
            </a:r>
            <a:r>
              <a:rPr lang="pl-PL" dirty="0" smtClean="0"/>
              <a:t> for </a:t>
            </a:r>
            <a:r>
              <a:rPr lang="pl-PL" dirty="0" err="1" smtClean="0"/>
              <a:t>clinical</a:t>
            </a:r>
            <a:r>
              <a:rPr lang="pl-PL" dirty="0" smtClean="0"/>
              <a:t> </a:t>
            </a:r>
            <a:r>
              <a:rPr lang="pl-PL" dirty="0" err="1" smtClean="0"/>
              <a:t>application</a:t>
            </a:r>
            <a:r>
              <a:rPr lang="pl-PL" dirty="0" smtClean="0"/>
              <a:t> in </a:t>
            </a:r>
            <a:r>
              <a:rPr lang="pl-PL" dirty="0" err="1" smtClean="0"/>
              <a:t>humans</a:t>
            </a:r>
            <a:r>
              <a:rPr lang="pl-PL" dirty="0" smtClean="0"/>
              <a:t> </a:t>
            </a:r>
            <a:r>
              <a:rPr lang="pl-PL" dirty="0" err="1" smtClean="0"/>
              <a:t>while</a:t>
            </a:r>
            <a:r>
              <a:rPr lang="pl-PL" dirty="0" smtClean="0"/>
              <a:t> </a:t>
            </a:r>
            <a:r>
              <a:rPr lang="pl-PL" dirty="0" err="1" smtClean="0"/>
              <a:t>societal</a:t>
            </a:r>
            <a:r>
              <a:rPr lang="pl-PL" dirty="0" smtClean="0"/>
              <a:t>, </a:t>
            </a:r>
            <a:r>
              <a:rPr lang="pl-PL" dirty="0" err="1"/>
              <a:t>e</a:t>
            </a:r>
            <a:r>
              <a:rPr lang="pl-PL" dirty="0" err="1" smtClean="0"/>
              <a:t>nvironmental</a:t>
            </a:r>
            <a:r>
              <a:rPr lang="pl-PL" dirty="0" smtClean="0"/>
              <a:t>, and </a:t>
            </a:r>
            <a:r>
              <a:rPr lang="pl-PL" dirty="0" err="1" smtClean="0"/>
              <a:t>ethical</a:t>
            </a:r>
            <a:r>
              <a:rPr lang="pl-PL" dirty="0" smtClean="0"/>
              <a:t> </a:t>
            </a:r>
            <a:r>
              <a:rPr lang="pl-PL" dirty="0" err="1" smtClean="0"/>
              <a:t>implications</a:t>
            </a:r>
            <a:r>
              <a:rPr lang="pl-PL" dirty="0" smtClean="0"/>
              <a:t> of </a:t>
            </a:r>
            <a:r>
              <a:rPr lang="pl-PL" dirty="0" err="1" smtClean="0"/>
              <a:t>such</a:t>
            </a:r>
            <a:r>
              <a:rPr lang="pl-PL" dirty="0" smtClean="0"/>
              <a:t> </a:t>
            </a:r>
            <a:r>
              <a:rPr lang="pl-PL" dirty="0" err="1" smtClean="0"/>
              <a:t>activity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discussed</a:t>
            </a:r>
            <a:r>
              <a:rPr lang="pl-PL" dirty="0" smtClean="0"/>
              <a:t> </a:t>
            </a:r>
            <a:r>
              <a:rPr lang="pl-PL" dirty="0" err="1" smtClean="0"/>
              <a:t>among</a:t>
            </a:r>
            <a:r>
              <a:rPr lang="pl-PL" dirty="0" smtClean="0"/>
              <a:t> </a:t>
            </a:r>
            <a:r>
              <a:rPr lang="pl-PL" dirty="0" err="1" smtClean="0"/>
              <a:t>scientific</a:t>
            </a:r>
            <a:r>
              <a:rPr lang="pl-PL" dirty="0" smtClean="0"/>
              <a:t> and </a:t>
            </a:r>
            <a:r>
              <a:rPr lang="pl-PL" dirty="0" err="1" smtClean="0"/>
              <a:t>governmental</a:t>
            </a:r>
            <a:r>
              <a:rPr lang="pl-PL" dirty="0" smtClean="0"/>
              <a:t> </a:t>
            </a:r>
            <a:r>
              <a:rPr lang="pl-PL" dirty="0" err="1" smtClean="0"/>
              <a:t>organizations</a:t>
            </a:r>
            <a:r>
              <a:rPr lang="pl-PL" dirty="0" smtClean="0"/>
              <a:t>….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will</a:t>
            </a:r>
            <a:r>
              <a:rPr lang="pl-PL" dirty="0" smtClean="0"/>
              <a:t> </a:t>
            </a:r>
            <a:r>
              <a:rPr lang="pl-PL" dirty="0" err="1" smtClean="0"/>
              <a:t>enable</a:t>
            </a:r>
            <a:r>
              <a:rPr lang="pl-PL" dirty="0" smtClean="0"/>
              <a:t> </a:t>
            </a:r>
            <a:r>
              <a:rPr lang="pl-PL" dirty="0" err="1" smtClean="0"/>
              <a:t>pathways</a:t>
            </a:r>
            <a:r>
              <a:rPr lang="pl-PL" dirty="0" smtClean="0"/>
              <a:t> to </a:t>
            </a:r>
            <a:r>
              <a:rPr lang="pl-PL" dirty="0" err="1" smtClean="0"/>
              <a:t>responsible</a:t>
            </a:r>
            <a:r>
              <a:rPr lang="pl-PL" dirty="0" smtClean="0"/>
              <a:t> </a:t>
            </a:r>
            <a:r>
              <a:rPr lang="pl-PL" dirty="0" err="1" smtClean="0"/>
              <a:t>uses</a:t>
            </a:r>
            <a:r>
              <a:rPr lang="pl-PL" dirty="0" smtClean="0"/>
              <a:t> of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technology</a:t>
            </a:r>
            <a:r>
              <a:rPr lang="pl-PL" dirty="0" smtClean="0"/>
              <a:t>,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any</a:t>
            </a:r>
            <a:r>
              <a:rPr lang="pl-PL" dirty="0" smtClean="0"/>
              <a:t>, to be </a:t>
            </a:r>
            <a:r>
              <a:rPr lang="pl-PL" dirty="0" err="1" smtClean="0"/>
              <a:t>identified</a:t>
            </a:r>
            <a:r>
              <a:rPr lang="pl-PL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33850" y="1447800"/>
            <a:ext cx="8229600" cy="4525963"/>
          </a:xfrm>
        </p:spPr>
        <p:txBody>
          <a:bodyPr/>
          <a:lstStyle/>
          <a:p>
            <a:endParaRPr lang="en-US" dirty="0"/>
          </a:p>
          <a:p>
            <a:endParaRPr lang="pl-PL" dirty="0"/>
          </a:p>
        </p:txBody>
      </p:sp>
      <p:pic>
        <p:nvPicPr>
          <p:cNvPr id="1025" name="Picture 1" descr="/var/folders/1r/_80xg6cs0d738cs0nqhg5lch0000gn/T/com.microsoft.Powerpoint/WebArchiveCopyPasteTempFiles/4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9414"/>
            <a:ext cx="3829050" cy="574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90800" y="80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x-none" altLang="x-non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x-none" altLang="x-non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393873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1A0DAB"/>
                </a:solidFill>
                <a:latin typeface="arial" charset="0"/>
              </a:rPr>
              <a:t>PDF]</a:t>
            </a:r>
            <a:r>
              <a:rPr lang="en-US" sz="2400" dirty="0">
                <a:solidFill>
                  <a:srgbClr val="660099"/>
                </a:solidFill>
                <a:latin typeface="arial" charset="0"/>
                <a:hlinkClick r:id="rId3"/>
              </a:rPr>
              <a:t>Genome editing: an ethical review - Nuffield Bioethics</a:t>
            </a:r>
            <a:endParaRPr lang="en-US" sz="2400" dirty="0">
              <a:solidFill>
                <a:srgbClr val="222222"/>
              </a:solidFill>
              <a:latin typeface="arial" charset="0"/>
            </a:endParaRPr>
          </a:p>
          <a:p>
            <a:r>
              <a:rPr lang="en-US" sz="2400" dirty="0" err="1">
                <a:solidFill>
                  <a:srgbClr val="006621"/>
                </a:solidFill>
                <a:latin typeface="arial" charset="0"/>
              </a:rPr>
              <a:t>nuffieldbioethics.org</a:t>
            </a:r>
            <a:r>
              <a:rPr lang="en-US" sz="2400" dirty="0">
                <a:solidFill>
                  <a:srgbClr val="006621"/>
                </a:solidFill>
                <a:latin typeface="arial" charset="0"/>
              </a:rPr>
              <a:t>/</a:t>
            </a:r>
            <a:r>
              <a:rPr lang="en-US" sz="2400" dirty="0" err="1">
                <a:solidFill>
                  <a:srgbClr val="006621"/>
                </a:solidFill>
                <a:latin typeface="arial" charset="0"/>
              </a:rPr>
              <a:t>wp</a:t>
            </a:r>
            <a:r>
              <a:rPr lang="en-US" sz="2400" dirty="0">
                <a:solidFill>
                  <a:srgbClr val="006621"/>
                </a:solidFill>
                <a:latin typeface="arial" charset="0"/>
              </a:rPr>
              <a:t>-content/uploads/Genome-editing-an-ethical-</a:t>
            </a:r>
            <a:r>
              <a:rPr lang="en-US" sz="2400" dirty="0" err="1">
                <a:solidFill>
                  <a:srgbClr val="006621"/>
                </a:solidFill>
                <a:latin typeface="arial" charset="0"/>
              </a:rPr>
              <a:t>review.pdf</a:t>
            </a:r>
            <a:endParaRPr lang="en-US" sz="2400" b="0" i="0" dirty="0">
              <a:solidFill>
                <a:srgbClr val="80808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3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/>
              <a:t>Human Genome editing Science, ethics, and Governance </a:t>
            </a:r>
            <a:endParaRPr kumimoji="0" lang="pl-PL" sz="3200" dirty="0" smtClean="0">
              <a:cs typeface="+mj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r>
              <a:rPr lang="en-US" dirty="0"/>
              <a:t>absence of reasonable alternatives; </a:t>
            </a:r>
          </a:p>
          <a:p>
            <a:r>
              <a:rPr lang="en-US" dirty="0" smtClean="0"/>
              <a:t>restriction </a:t>
            </a:r>
            <a:r>
              <a:rPr lang="en-US" dirty="0"/>
              <a:t>to editing genes that have been </a:t>
            </a:r>
            <a:r>
              <a:rPr lang="en-US" dirty="0" smtClean="0"/>
              <a:t>convincingly </a:t>
            </a:r>
            <a:r>
              <a:rPr lang="en-US" dirty="0"/>
              <a:t>demonstrated to cause or strongly predispose to a serious disease or condition; </a:t>
            </a:r>
            <a:endParaRPr lang="en-US" dirty="0" smtClean="0"/>
          </a:p>
          <a:p>
            <a:pPr fontAlgn="auto"/>
            <a:r>
              <a:rPr lang="en-US" dirty="0"/>
              <a:t>credible pre-clinical and/or clinical data on risks and potential health </a:t>
            </a:r>
            <a:r>
              <a:rPr lang="en-US" dirty="0" smtClean="0"/>
              <a:t>benefits</a:t>
            </a:r>
            <a:r>
              <a:rPr lang="en-US" dirty="0"/>
              <a:t>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57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Human Genome </a:t>
            </a:r>
            <a:r>
              <a:rPr lang="en-US" sz="3200" b="1" dirty="0" smtClean="0"/>
              <a:t>editing </a:t>
            </a:r>
            <a:r>
              <a:rPr lang="en-US" sz="3200" b="1" dirty="0"/>
              <a:t>Science, </a:t>
            </a:r>
            <a:r>
              <a:rPr lang="en-US" sz="3200" b="1" dirty="0" smtClean="0"/>
              <a:t>ethics, </a:t>
            </a:r>
            <a:r>
              <a:rPr lang="en-US" sz="3200" b="1" dirty="0"/>
              <a:t>and Governance </a:t>
            </a:r>
            <a:endParaRPr lang="en-US" sz="3200" dirty="0"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fontAlgn="auto"/>
            <a:r>
              <a:rPr lang="en-US" dirty="0"/>
              <a:t>ongoing, rigorous oversight during clinical trials; </a:t>
            </a:r>
          </a:p>
          <a:p>
            <a:pPr fontAlgn="auto"/>
            <a:r>
              <a:rPr lang="en-US" dirty="0"/>
              <a:t>comprehensive plans for long-term </a:t>
            </a:r>
            <a:r>
              <a:rPr lang="en-US" dirty="0" smtClean="0"/>
              <a:t>multigenerational </a:t>
            </a:r>
            <a:r>
              <a:rPr lang="en-US" dirty="0"/>
              <a:t>follow-up; and </a:t>
            </a:r>
          </a:p>
          <a:p>
            <a:pPr fontAlgn="auto"/>
            <a:r>
              <a:rPr lang="en-US" dirty="0"/>
              <a:t>continued reassessment of both health and societal </a:t>
            </a:r>
            <a:r>
              <a:rPr lang="en-US" dirty="0" smtClean="0"/>
              <a:t>benefits </a:t>
            </a:r>
            <a:r>
              <a:rPr lang="en-US" dirty="0"/>
              <a:t>and risks, with wide-ranging, ongoing input from the public.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017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Deutscher</a:t>
            </a:r>
            <a:r>
              <a:rPr lang="en-US" dirty="0" smtClean="0"/>
              <a:t> </a:t>
            </a:r>
            <a:r>
              <a:rPr lang="en-US" dirty="0" err="1" smtClean="0"/>
              <a:t>Ethikrat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document goes from “do not allow as long as the risks are not clear” to “Allow, when the risk can be better evaluated”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07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Group on Ethics in Science and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Inclusive debate on “acceptability and desirability” extending to civil society not limited to safety issues, potential health risks and health benefits</a:t>
            </a:r>
          </a:p>
          <a:p>
            <a:r>
              <a:rPr lang="en-US" dirty="0" smtClean="0"/>
              <a:t>Dignity, justice, equity, proportionality and autonomy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21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Council of Europe Parliamentary Assembly </a:t>
            </a:r>
            <a:r>
              <a:rPr lang="mr-IN" sz="4000" dirty="0" smtClean="0"/>
              <a:t>–</a:t>
            </a:r>
            <a:r>
              <a:rPr lang="en-US" sz="4000" dirty="0" smtClean="0"/>
              <a:t> 5 steps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 states should be urged to ratify the Oviedo Convention or at least implement ban on pregnancy with a modified embryo</a:t>
            </a:r>
          </a:p>
          <a:p>
            <a:r>
              <a:rPr lang="en-US" dirty="0" smtClean="0"/>
              <a:t>A broad and </a:t>
            </a:r>
            <a:r>
              <a:rPr lang="en-US" smtClean="0"/>
              <a:t>informed </a:t>
            </a:r>
            <a:r>
              <a:rPr lang="en-US" smtClean="0"/>
              <a:t>public </a:t>
            </a:r>
            <a:r>
              <a:rPr lang="en-US" dirty="0" smtClean="0"/>
              <a:t>debate should be fostered</a:t>
            </a:r>
          </a:p>
          <a:p>
            <a:r>
              <a:rPr lang="en-US" dirty="0" smtClean="0"/>
              <a:t>Council of Europe Committee on Bioethics should assess the ethical and legal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29865"/>
      </p:ext>
    </p:extLst>
  </p:cSld>
  <p:clrMapOvr>
    <a:masterClrMapping/>
  </p:clrMapOvr>
</p:sld>
</file>

<file path=ppt/theme/theme1.xml><?xml version="1.0" encoding="utf-8"?>
<a:theme xmlns:a="http://schemas.openxmlformats.org/drawingml/2006/main" name="5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2727</TotalTime>
  <Words>764</Words>
  <Application>Microsoft Office PowerPoint</Application>
  <PresentationFormat>On-screen Show (4:3)</PresentationFormat>
  <Paragraphs>62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5_Projekt domyślny</vt:lpstr>
      <vt:lpstr>Projekt domyślny</vt:lpstr>
      <vt:lpstr>Ewa Bartnik  University of Warsaw/Institute of Biochemistry and Biophysics </vt:lpstr>
      <vt:lpstr>Biotechnology. A prudent path forward for genomic engineering and germline gene modification</vt:lpstr>
      <vt:lpstr>Baltimore et al..1</vt:lpstr>
      <vt:lpstr>PowerPoint Presentation</vt:lpstr>
      <vt:lpstr>Human Genome editing Science, ethics, and Governance </vt:lpstr>
      <vt:lpstr>Human Genome editing Science, ethics, and Governance </vt:lpstr>
      <vt:lpstr>Deutscher Ethikrat</vt:lpstr>
      <vt:lpstr>European Group on Ethics in Science and Technology</vt:lpstr>
      <vt:lpstr>Council of Europe Parliamentary Assembly – 5 steps</vt:lpstr>
      <vt:lpstr>Council of Europe Parliamentary Assembly – 5 steps</vt:lpstr>
      <vt:lpstr> 2016 and 2017</vt:lpstr>
      <vt:lpstr>In 2016 and 2017</vt:lpstr>
      <vt:lpstr>2017</vt:lpstr>
      <vt:lpstr>Problem of oversight</vt:lpstr>
      <vt:lpstr>Editing humanity The Economist Aug. 22, 2015</vt:lpstr>
      <vt:lpstr>Problem of education</vt:lpstr>
      <vt:lpstr>CRISPR/Cas9-mediated gene editing in human tripronuclear zygotes </vt:lpstr>
      <vt:lpstr>PowerPoint Presentation</vt:lpstr>
      <vt:lpstr>bioRxiv preprint first posted online Aug. 28, 2017; doi: http://dx.doi.org/10.1101/181255. </vt:lpstr>
      <vt:lpstr>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Infertility, In Vitro Fertilization (IVF) and Genetic Testing</dc:title>
  <dc:creator>Michele Evans</dc:creator>
  <cp:lastModifiedBy>local-PDA461</cp:lastModifiedBy>
  <cp:revision>198</cp:revision>
  <dcterms:created xsi:type="dcterms:W3CDTF">2005-02-14T03:24:03Z</dcterms:created>
  <dcterms:modified xsi:type="dcterms:W3CDTF">2017-10-24T12:28:32Z</dcterms:modified>
</cp:coreProperties>
</file>