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26"/>
  </p:notesMasterIdLst>
  <p:handoutMasterIdLst>
    <p:handoutMasterId r:id="rId27"/>
  </p:handoutMasterIdLst>
  <p:sldIdLst>
    <p:sldId id="258" r:id="rId2"/>
    <p:sldId id="259" r:id="rId3"/>
    <p:sldId id="260" r:id="rId4"/>
    <p:sldId id="289" r:id="rId5"/>
    <p:sldId id="306" r:id="rId6"/>
    <p:sldId id="307" r:id="rId7"/>
    <p:sldId id="261" r:id="rId8"/>
    <p:sldId id="280" r:id="rId9"/>
    <p:sldId id="309" r:id="rId10"/>
    <p:sldId id="256" r:id="rId11"/>
    <p:sldId id="310" r:id="rId12"/>
    <p:sldId id="287" r:id="rId13"/>
    <p:sldId id="303" r:id="rId14"/>
    <p:sldId id="311" r:id="rId15"/>
    <p:sldId id="286" r:id="rId16"/>
    <p:sldId id="290" r:id="rId17"/>
    <p:sldId id="270" r:id="rId18"/>
    <p:sldId id="314" r:id="rId19"/>
    <p:sldId id="292" r:id="rId20"/>
    <p:sldId id="297" r:id="rId21"/>
    <p:sldId id="283" r:id="rId22"/>
    <p:sldId id="313" r:id="rId23"/>
    <p:sldId id="302" r:id="rId24"/>
    <p:sldId id="301" r:id="rId25"/>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2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DEEF"/>
    <a:srgbClr val="FEC2C2"/>
    <a:srgbClr val="FEA4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1418" autoAdjust="0"/>
  </p:normalViewPr>
  <p:slideViewPr>
    <p:cSldViewPr>
      <p:cViewPr varScale="1">
        <p:scale>
          <a:sx n="67" d="100"/>
          <a:sy n="67" d="100"/>
        </p:scale>
        <p:origin x="1260" y="48"/>
      </p:cViewPr>
      <p:guideLst>
        <p:guide orient="horz" pos="2160"/>
        <p:guide pos="2880"/>
      </p:guideLst>
    </p:cSldViewPr>
  </p:slideViewPr>
  <p:notesTextViewPr>
    <p:cViewPr>
      <p:scale>
        <a:sx n="1" d="1"/>
        <a:sy n="1" d="1"/>
      </p:scale>
      <p:origin x="0" y="0"/>
    </p:cViewPr>
  </p:notesTextViewPr>
  <p:sorterViewPr>
    <p:cViewPr>
      <p:scale>
        <a:sx n="100" d="100"/>
        <a:sy n="100" d="100"/>
      </p:scale>
      <p:origin x="0" y="1890"/>
    </p:cViewPr>
  </p:sorterViewPr>
  <p:notesViewPr>
    <p:cSldViewPr>
      <p:cViewPr varScale="1">
        <p:scale>
          <a:sx n="67" d="100"/>
          <a:sy n="67" d="100"/>
        </p:scale>
        <p:origin x="-3234" y="-90"/>
      </p:cViewPr>
      <p:guideLst>
        <p:guide orient="horz" pos="2932"/>
        <p:guide pos="222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4DE15A-FC8C-4AC5-BD75-D6CDD91B62EE}"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8E8FD576-7F33-4B26-95BB-C8A0FE318DDE}">
      <dgm:prSet phldrT="[Text]" custT="1"/>
      <dgm:spPr/>
      <dgm:t>
        <a:bodyPr/>
        <a:lstStyle/>
        <a:p>
          <a:r>
            <a:rPr lang="en-US" sz="1800" b="1" dirty="0"/>
            <a:t>Georgia joined the  Bologna process </a:t>
          </a:r>
        </a:p>
      </dgm:t>
    </dgm:pt>
    <dgm:pt modelId="{D4E73E61-B1B9-4CDE-9C19-E08CEB43764F}" type="parTrans" cxnId="{D523C578-0ABB-4F5C-B728-6212A2D6A213}">
      <dgm:prSet/>
      <dgm:spPr/>
      <dgm:t>
        <a:bodyPr/>
        <a:lstStyle/>
        <a:p>
          <a:endParaRPr lang="en-US"/>
        </a:p>
      </dgm:t>
    </dgm:pt>
    <dgm:pt modelId="{389AA052-4F89-4A19-BEBD-7C387E060ED8}" type="sibTrans" cxnId="{D523C578-0ABB-4F5C-B728-6212A2D6A213}">
      <dgm:prSet/>
      <dgm:spPr/>
      <dgm:t>
        <a:bodyPr/>
        <a:lstStyle/>
        <a:p>
          <a:endParaRPr lang="en-US"/>
        </a:p>
      </dgm:t>
    </dgm:pt>
    <dgm:pt modelId="{7AED507B-8672-4D78-83B5-CB19586071D9}">
      <dgm:prSet phldrT="[Text]" custT="1"/>
      <dgm:spPr/>
      <dgm:t>
        <a:bodyPr/>
        <a:lstStyle/>
        <a:p>
          <a:r>
            <a:rPr lang="en-US" sz="1800" b="1" dirty="0"/>
            <a:t>Implementation of Three-level structured HE system (QA  system,  ECTS credit, diploma supplements  DS )</a:t>
          </a:r>
        </a:p>
        <a:p>
          <a:r>
            <a:rPr lang="en-US" sz="1800" b="1" dirty="0"/>
            <a:t>Project of Higher Education Qualifications Framework</a:t>
          </a:r>
        </a:p>
      </dgm:t>
    </dgm:pt>
    <dgm:pt modelId="{D44F8D6B-1675-4E21-A49F-BD3FD43F1A40}" type="parTrans" cxnId="{C6742FC8-BF58-40D9-ABBA-271108066F12}">
      <dgm:prSet/>
      <dgm:spPr/>
      <dgm:t>
        <a:bodyPr/>
        <a:lstStyle/>
        <a:p>
          <a:endParaRPr lang="en-US"/>
        </a:p>
      </dgm:t>
    </dgm:pt>
    <dgm:pt modelId="{7978D99B-DCC2-4BE9-A15A-89BC2B006A1C}" type="sibTrans" cxnId="{C6742FC8-BF58-40D9-ABBA-271108066F12}">
      <dgm:prSet/>
      <dgm:spPr/>
      <dgm:t>
        <a:bodyPr/>
        <a:lstStyle/>
        <a:p>
          <a:endParaRPr lang="en-US"/>
        </a:p>
      </dgm:t>
    </dgm:pt>
    <dgm:pt modelId="{7A64D1AD-F398-42E5-8369-1561B577A48E}">
      <dgm:prSet phldrT="[Text]"/>
      <dgm:spPr/>
      <dgm:t>
        <a:bodyPr/>
        <a:lstStyle/>
        <a:p>
          <a:r>
            <a:rPr lang="en-US" b="1" dirty="0"/>
            <a:t>Renewed National Qualifications Framework was approved</a:t>
          </a:r>
        </a:p>
      </dgm:t>
    </dgm:pt>
    <dgm:pt modelId="{66E6AE31-5443-4C61-A5DB-186EE2821155}" type="parTrans" cxnId="{733FE908-8849-41A8-9D84-80A3141172C9}">
      <dgm:prSet/>
      <dgm:spPr/>
      <dgm:t>
        <a:bodyPr/>
        <a:lstStyle/>
        <a:p>
          <a:endParaRPr lang="en-US"/>
        </a:p>
      </dgm:t>
    </dgm:pt>
    <dgm:pt modelId="{3E2EDF0F-CFEC-44F4-A573-647E473CDDA4}" type="sibTrans" cxnId="{733FE908-8849-41A8-9D84-80A3141172C9}">
      <dgm:prSet/>
      <dgm:spPr/>
      <dgm:t>
        <a:bodyPr/>
        <a:lstStyle/>
        <a:p>
          <a:endParaRPr lang="en-US"/>
        </a:p>
      </dgm:t>
    </dgm:pt>
    <dgm:pt modelId="{3B2C30FF-F48D-4EA6-BEC3-6F6F4E2C166B}">
      <dgm:prSet phldrT="[Text]" custT="1"/>
      <dgm:spPr/>
      <dgm:t>
        <a:bodyPr/>
        <a:lstStyle/>
        <a:p>
          <a:r>
            <a:rPr lang="en-US" sz="1800" b="1" dirty="0"/>
            <a:t>National Qualification Framework (HE,VET, General ed.) was approved</a:t>
          </a:r>
        </a:p>
      </dgm:t>
    </dgm:pt>
    <dgm:pt modelId="{38AC7C19-6BA3-4BDC-B588-2CBA19E75958}" type="parTrans" cxnId="{0C78F82D-EBF8-46B0-9BF1-B7B8BAB604FD}">
      <dgm:prSet/>
      <dgm:spPr/>
      <dgm:t>
        <a:bodyPr/>
        <a:lstStyle/>
        <a:p>
          <a:endParaRPr lang="en-US"/>
        </a:p>
      </dgm:t>
    </dgm:pt>
    <dgm:pt modelId="{D5D3B919-CAEF-4652-AACF-D0C04774BB68}" type="sibTrans" cxnId="{0C78F82D-EBF8-46B0-9BF1-B7B8BAB604FD}">
      <dgm:prSet/>
      <dgm:spPr/>
      <dgm:t>
        <a:bodyPr/>
        <a:lstStyle/>
        <a:p>
          <a:endParaRPr lang="en-US"/>
        </a:p>
      </dgm:t>
    </dgm:pt>
    <dgm:pt modelId="{76430A9A-6655-4C15-9D2A-4CBF7CC0F8ED}">
      <dgm:prSet phldrT="[Text]"/>
      <dgm:spPr/>
      <dgm:t>
        <a:bodyPr/>
        <a:lstStyle/>
        <a:p>
          <a:r>
            <a:rPr lang="en-US" b="1" dirty="0"/>
            <a:t>NQF analysis with wide involvement of stakeholders. Legislative amendments were provided +  revised NQF was drafted</a:t>
          </a:r>
        </a:p>
      </dgm:t>
    </dgm:pt>
    <dgm:pt modelId="{E322EEEC-E2B4-4F9C-896E-F365987B123E}" type="parTrans" cxnId="{757A6524-5C97-43DC-8C57-373441BD2DAF}">
      <dgm:prSet/>
      <dgm:spPr/>
      <dgm:t>
        <a:bodyPr/>
        <a:lstStyle/>
        <a:p>
          <a:endParaRPr lang="en-US"/>
        </a:p>
      </dgm:t>
    </dgm:pt>
    <dgm:pt modelId="{AF7F5731-606D-49AD-9E88-2CD7B12757EB}" type="sibTrans" cxnId="{757A6524-5C97-43DC-8C57-373441BD2DAF}">
      <dgm:prSet/>
      <dgm:spPr/>
      <dgm:t>
        <a:bodyPr/>
        <a:lstStyle/>
        <a:p>
          <a:endParaRPr lang="en-US"/>
        </a:p>
      </dgm:t>
    </dgm:pt>
    <dgm:pt modelId="{77F075FD-326A-4452-9126-83BC73A1E85E}" type="pres">
      <dgm:prSet presAssocID="{954DE15A-FC8C-4AC5-BD75-D6CDD91B62EE}" presName="Name0" presStyleCnt="0">
        <dgm:presLayoutVars>
          <dgm:chMax val="7"/>
          <dgm:chPref val="7"/>
          <dgm:dir/>
        </dgm:presLayoutVars>
      </dgm:prSet>
      <dgm:spPr/>
    </dgm:pt>
    <dgm:pt modelId="{CD60C389-00A0-4E67-8DC5-50A8C3BCD3D2}" type="pres">
      <dgm:prSet presAssocID="{954DE15A-FC8C-4AC5-BD75-D6CDD91B62EE}" presName="Name1" presStyleCnt="0"/>
      <dgm:spPr/>
    </dgm:pt>
    <dgm:pt modelId="{B86BFA12-7BD0-46B8-AE76-446D63F758DF}" type="pres">
      <dgm:prSet presAssocID="{954DE15A-FC8C-4AC5-BD75-D6CDD91B62EE}" presName="cycle" presStyleCnt="0"/>
      <dgm:spPr/>
    </dgm:pt>
    <dgm:pt modelId="{80AB0798-7261-4D5C-B87E-872E08D86F87}" type="pres">
      <dgm:prSet presAssocID="{954DE15A-FC8C-4AC5-BD75-D6CDD91B62EE}" presName="srcNode" presStyleLbl="node1" presStyleIdx="0" presStyleCnt="5"/>
      <dgm:spPr/>
    </dgm:pt>
    <dgm:pt modelId="{F0C6E354-309B-42E1-8E23-5E5BDD109DFC}" type="pres">
      <dgm:prSet presAssocID="{954DE15A-FC8C-4AC5-BD75-D6CDD91B62EE}" presName="conn" presStyleLbl="parChTrans1D2" presStyleIdx="0" presStyleCnt="1"/>
      <dgm:spPr/>
    </dgm:pt>
    <dgm:pt modelId="{90C63294-F5FF-4234-A07F-7B2C7AA471FB}" type="pres">
      <dgm:prSet presAssocID="{954DE15A-FC8C-4AC5-BD75-D6CDD91B62EE}" presName="extraNode" presStyleLbl="node1" presStyleIdx="0" presStyleCnt="5"/>
      <dgm:spPr/>
    </dgm:pt>
    <dgm:pt modelId="{C81EAD4A-395D-4806-8401-D93928EF1D45}" type="pres">
      <dgm:prSet presAssocID="{954DE15A-FC8C-4AC5-BD75-D6CDD91B62EE}" presName="dstNode" presStyleLbl="node1" presStyleIdx="0" presStyleCnt="5"/>
      <dgm:spPr/>
    </dgm:pt>
    <dgm:pt modelId="{1CAD0DBB-0814-4C2E-B264-640EF9401F5E}" type="pres">
      <dgm:prSet presAssocID="{8E8FD576-7F33-4B26-95BB-C8A0FE318DDE}" presName="text_1" presStyleLbl="node1" presStyleIdx="0" presStyleCnt="5">
        <dgm:presLayoutVars>
          <dgm:bulletEnabled val="1"/>
        </dgm:presLayoutVars>
      </dgm:prSet>
      <dgm:spPr/>
    </dgm:pt>
    <dgm:pt modelId="{9E037CF1-7D97-4A64-BBF5-B13E497B17F6}" type="pres">
      <dgm:prSet presAssocID="{8E8FD576-7F33-4B26-95BB-C8A0FE318DDE}" presName="accent_1" presStyleCnt="0"/>
      <dgm:spPr/>
    </dgm:pt>
    <dgm:pt modelId="{AB9B0D85-4A4F-49E7-BFA3-F42747CE024D}" type="pres">
      <dgm:prSet presAssocID="{8E8FD576-7F33-4B26-95BB-C8A0FE318DDE}" presName="accentRepeatNode" presStyleLbl="solidFgAcc1" presStyleIdx="0" presStyleCnt="5"/>
      <dgm:spPr/>
    </dgm:pt>
    <dgm:pt modelId="{1A8FB2C9-BD41-4395-A862-2DEBDD19099E}" type="pres">
      <dgm:prSet presAssocID="{7AED507B-8672-4D78-83B5-CB19586071D9}" presName="text_2" presStyleLbl="node1" presStyleIdx="1" presStyleCnt="5" custScaleY="128812" custLinFactNeighborX="1082" custLinFactNeighborY="3348">
        <dgm:presLayoutVars>
          <dgm:bulletEnabled val="1"/>
        </dgm:presLayoutVars>
      </dgm:prSet>
      <dgm:spPr/>
    </dgm:pt>
    <dgm:pt modelId="{5AA024F9-9E19-444D-B245-5929352B39DF}" type="pres">
      <dgm:prSet presAssocID="{7AED507B-8672-4D78-83B5-CB19586071D9}" presName="accent_2" presStyleCnt="0"/>
      <dgm:spPr/>
    </dgm:pt>
    <dgm:pt modelId="{2DE64844-F7F4-48FA-A5EE-94EBE82C2434}" type="pres">
      <dgm:prSet presAssocID="{7AED507B-8672-4D78-83B5-CB19586071D9}" presName="accentRepeatNode" presStyleLbl="solidFgAcc1" presStyleIdx="1" presStyleCnt="5"/>
      <dgm:spPr/>
    </dgm:pt>
    <dgm:pt modelId="{2E7B3A23-6FE9-4A5E-9D43-3E7D5466AAE4}" type="pres">
      <dgm:prSet presAssocID="{3B2C30FF-F48D-4EA6-BEC3-6F6F4E2C166B}" presName="text_3" presStyleLbl="node1" presStyleIdx="2" presStyleCnt="5">
        <dgm:presLayoutVars>
          <dgm:bulletEnabled val="1"/>
        </dgm:presLayoutVars>
      </dgm:prSet>
      <dgm:spPr/>
    </dgm:pt>
    <dgm:pt modelId="{127DAACB-0F8E-49B9-8985-B8E40D07E91F}" type="pres">
      <dgm:prSet presAssocID="{3B2C30FF-F48D-4EA6-BEC3-6F6F4E2C166B}" presName="accent_3" presStyleCnt="0"/>
      <dgm:spPr/>
    </dgm:pt>
    <dgm:pt modelId="{B46083FE-79B2-4951-BBBD-625D5EE70F0F}" type="pres">
      <dgm:prSet presAssocID="{3B2C30FF-F48D-4EA6-BEC3-6F6F4E2C166B}" presName="accentRepeatNode" presStyleLbl="solidFgAcc1" presStyleIdx="2" presStyleCnt="5"/>
      <dgm:spPr/>
    </dgm:pt>
    <dgm:pt modelId="{AB68A7B9-9954-4714-B555-370AA8378583}" type="pres">
      <dgm:prSet presAssocID="{76430A9A-6655-4C15-9D2A-4CBF7CC0F8ED}" presName="text_4" presStyleLbl="node1" presStyleIdx="3" presStyleCnt="5">
        <dgm:presLayoutVars>
          <dgm:bulletEnabled val="1"/>
        </dgm:presLayoutVars>
      </dgm:prSet>
      <dgm:spPr/>
    </dgm:pt>
    <dgm:pt modelId="{B3D6BE22-8C9E-4AB6-9C67-4D1FF3DD6010}" type="pres">
      <dgm:prSet presAssocID="{76430A9A-6655-4C15-9D2A-4CBF7CC0F8ED}" presName="accent_4" presStyleCnt="0"/>
      <dgm:spPr/>
    </dgm:pt>
    <dgm:pt modelId="{A0B005F5-40C6-4FD6-94CB-2283F1DFF3C9}" type="pres">
      <dgm:prSet presAssocID="{76430A9A-6655-4C15-9D2A-4CBF7CC0F8ED}" presName="accentRepeatNode" presStyleLbl="solidFgAcc1" presStyleIdx="3" presStyleCnt="5"/>
      <dgm:spPr/>
    </dgm:pt>
    <dgm:pt modelId="{434E2E5E-A185-4777-B646-BD802F0D6C5E}" type="pres">
      <dgm:prSet presAssocID="{7A64D1AD-F398-42E5-8369-1561B577A48E}" presName="text_5" presStyleLbl="node1" presStyleIdx="4" presStyleCnt="5">
        <dgm:presLayoutVars>
          <dgm:bulletEnabled val="1"/>
        </dgm:presLayoutVars>
      </dgm:prSet>
      <dgm:spPr/>
    </dgm:pt>
    <dgm:pt modelId="{545C5F4C-7150-4367-8C5B-80E7ABA06045}" type="pres">
      <dgm:prSet presAssocID="{7A64D1AD-F398-42E5-8369-1561B577A48E}" presName="accent_5" presStyleCnt="0"/>
      <dgm:spPr/>
    </dgm:pt>
    <dgm:pt modelId="{8C4AD798-69C3-4CBA-9409-E39D6F941DBB}" type="pres">
      <dgm:prSet presAssocID="{7A64D1AD-F398-42E5-8369-1561B577A48E}" presName="accentRepeatNode" presStyleLbl="solidFgAcc1" presStyleIdx="4" presStyleCnt="5"/>
      <dgm:spPr/>
    </dgm:pt>
  </dgm:ptLst>
  <dgm:cxnLst>
    <dgm:cxn modelId="{733FE908-8849-41A8-9D84-80A3141172C9}" srcId="{954DE15A-FC8C-4AC5-BD75-D6CDD91B62EE}" destId="{7A64D1AD-F398-42E5-8369-1561B577A48E}" srcOrd="4" destOrd="0" parTransId="{66E6AE31-5443-4C61-A5DB-186EE2821155}" sibTransId="{3E2EDF0F-CFEC-44F4-A573-647E473CDDA4}"/>
    <dgm:cxn modelId="{757A6524-5C97-43DC-8C57-373441BD2DAF}" srcId="{954DE15A-FC8C-4AC5-BD75-D6CDD91B62EE}" destId="{76430A9A-6655-4C15-9D2A-4CBF7CC0F8ED}" srcOrd="3" destOrd="0" parTransId="{E322EEEC-E2B4-4F9C-896E-F365987B123E}" sibTransId="{AF7F5731-606D-49AD-9E88-2CD7B12757EB}"/>
    <dgm:cxn modelId="{0C78F82D-EBF8-46B0-9BF1-B7B8BAB604FD}" srcId="{954DE15A-FC8C-4AC5-BD75-D6CDD91B62EE}" destId="{3B2C30FF-F48D-4EA6-BEC3-6F6F4E2C166B}" srcOrd="2" destOrd="0" parTransId="{38AC7C19-6BA3-4BDC-B588-2CBA19E75958}" sibTransId="{D5D3B919-CAEF-4652-AACF-D0C04774BB68}"/>
    <dgm:cxn modelId="{EFCD4439-F68F-40C8-A5BB-E8F5F1D011F8}" type="presOf" srcId="{7A64D1AD-F398-42E5-8369-1561B577A48E}" destId="{434E2E5E-A185-4777-B646-BD802F0D6C5E}" srcOrd="0" destOrd="0" presId="urn:microsoft.com/office/officeart/2008/layout/VerticalCurvedList"/>
    <dgm:cxn modelId="{530AA341-31C7-4DE6-A9D0-5A5986CC31E1}" type="presOf" srcId="{76430A9A-6655-4C15-9D2A-4CBF7CC0F8ED}" destId="{AB68A7B9-9954-4714-B555-370AA8378583}" srcOrd="0" destOrd="0" presId="urn:microsoft.com/office/officeart/2008/layout/VerticalCurvedList"/>
    <dgm:cxn modelId="{7FDCDC6D-AE40-4669-9A35-49814192FA93}" type="presOf" srcId="{8E8FD576-7F33-4B26-95BB-C8A0FE318DDE}" destId="{1CAD0DBB-0814-4C2E-B264-640EF9401F5E}" srcOrd="0" destOrd="0" presId="urn:microsoft.com/office/officeart/2008/layout/VerticalCurvedList"/>
    <dgm:cxn modelId="{F89A5C78-C94E-4585-ABC0-6450E61F809C}" type="presOf" srcId="{7AED507B-8672-4D78-83B5-CB19586071D9}" destId="{1A8FB2C9-BD41-4395-A862-2DEBDD19099E}" srcOrd="0" destOrd="0" presId="urn:microsoft.com/office/officeart/2008/layout/VerticalCurvedList"/>
    <dgm:cxn modelId="{D523C578-0ABB-4F5C-B728-6212A2D6A213}" srcId="{954DE15A-FC8C-4AC5-BD75-D6CDD91B62EE}" destId="{8E8FD576-7F33-4B26-95BB-C8A0FE318DDE}" srcOrd="0" destOrd="0" parTransId="{D4E73E61-B1B9-4CDE-9C19-E08CEB43764F}" sibTransId="{389AA052-4F89-4A19-BEBD-7C387E060ED8}"/>
    <dgm:cxn modelId="{D3121AA7-AFD6-4199-A748-6CE1CADD6907}" type="presOf" srcId="{954DE15A-FC8C-4AC5-BD75-D6CDD91B62EE}" destId="{77F075FD-326A-4452-9126-83BC73A1E85E}" srcOrd="0" destOrd="0" presId="urn:microsoft.com/office/officeart/2008/layout/VerticalCurvedList"/>
    <dgm:cxn modelId="{B7F39CC3-8E2C-4633-BB26-A316241ED0AB}" type="presOf" srcId="{389AA052-4F89-4A19-BEBD-7C387E060ED8}" destId="{F0C6E354-309B-42E1-8E23-5E5BDD109DFC}" srcOrd="0" destOrd="0" presId="urn:microsoft.com/office/officeart/2008/layout/VerticalCurvedList"/>
    <dgm:cxn modelId="{C6742FC8-BF58-40D9-ABBA-271108066F12}" srcId="{954DE15A-FC8C-4AC5-BD75-D6CDD91B62EE}" destId="{7AED507B-8672-4D78-83B5-CB19586071D9}" srcOrd="1" destOrd="0" parTransId="{D44F8D6B-1675-4E21-A49F-BD3FD43F1A40}" sibTransId="{7978D99B-DCC2-4BE9-A15A-89BC2B006A1C}"/>
    <dgm:cxn modelId="{864682D5-AFCC-47CE-A4C2-4B87F9CBF3EC}" type="presOf" srcId="{3B2C30FF-F48D-4EA6-BEC3-6F6F4E2C166B}" destId="{2E7B3A23-6FE9-4A5E-9D43-3E7D5466AAE4}" srcOrd="0" destOrd="0" presId="urn:microsoft.com/office/officeart/2008/layout/VerticalCurvedList"/>
    <dgm:cxn modelId="{3ADB468D-782F-4BC0-A4C4-0BB120D17B11}" type="presParOf" srcId="{77F075FD-326A-4452-9126-83BC73A1E85E}" destId="{CD60C389-00A0-4E67-8DC5-50A8C3BCD3D2}" srcOrd="0" destOrd="0" presId="urn:microsoft.com/office/officeart/2008/layout/VerticalCurvedList"/>
    <dgm:cxn modelId="{05735940-DDEB-487A-88FD-D7A15DB0B357}" type="presParOf" srcId="{CD60C389-00A0-4E67-8DC5-50A8C3BCD3D2}" destId="{B86BFA12-7BD0-46B8-AE76-446D63F758DF}" srcOrd="0" destOrd="0" presId="urn:microsoft.com/office/officeart/2008/layout/VerticalCurvedList"/>
    <dgm:cxn modelId="{5017F36F-5F0F-402A-8AA5-9673E3189E49}" type="presParOf" srcId="{B86BFA12-7BD0-46B8-AE76-446D63F758DF}" destId="{80AB0798-7261-4D5C-B87E-872E08D86F87}" srcOrd="0" destOrd="0" presId="urn:microsoft.com/office/officeart/2008/layout/VerticalCurvedList"/>
    <dgm:cxn modelId="{E43CD38C-E7C8-4B08-8278-B8C91BCFD1DB}" type="presParOf" srcId="{B86BFA12-7BD0-46B8-AE76-446D63F758DF}" destId="{F0C6E354-309B-42E1-8E23-5E5BDD109DFC}" srcOrd="1" destOrd="0" presId="urn:microsoft.com/office/officeart/2008/layout/VerticalCurvedList"/>
    <dgm:cxn modelId="{BD3E7D31-D622-4FDB-B487-4A526C266F61}" type="presParOf" srcId="{B86BFA12-7BD0-46B8-AE76-446D63F758DF}" destId="{90C63294-F5FF-4234-A07F-7B2C7AA471FB}" srcOrd="2" destOrd="0" presId="urn:microsoft.com/office/officeart/2008/layout/VerticalCurvedList"/>
    <dgm:cxn modelId="{60CEBD5A-D949-4499-98FA-2060492C853B}" type="presParOf" srcId="{B86BFA12-7BD0-46B8-AE76-446D63F758DF}" destId="{C81EAD4A-395D-4806-8401-D93928EF1D45}" srcOrd="3" destOrd="0" presId="urn:microsoft.com/office/officeart/2008/layout/VerticalCurvedList"/>
    <dgm:cxn modelId="{3BB87B54-C123-446F-BBA2-2AC48934C4D6}" type="presParOf" srcId="{CD60C389-00A0-4E67-8DC5-50A8C3BCD3D2}" destId="{1CAD0DBB-0814-4C2E-B264-640EF9401F5E}" srcOrd="1" destOrd="0" presId="urn:microsoft.com/office/officeart/2008/layout/VerticalCurvedList"/>
    <dgm:cxn modelId="{25FE9C4C-3F0A-45F4-80EA-92B41521BB29}" type="presParOf" srcId="{CD60C389-00A0-4E67-8DC5-50A8C3BCD3D2}" destId="{9E037CF1-7D97-4A64-BBF5-B13E497B17F6}" srcOrd="2" destOrd="0" presId="urn:microsoft.com/office/officeart/2008/layout/VerticalCurvedList"/>
    <dgm:cxn modelId="{63782F51-A883-4ED9-9037-63E6C0B9FE8D}" type="presParOf" srcId="{9E037CF1-7D97-4A64-BBF5-B13E497B17F6}" destId="{AB9B0D85-4A4F-49E7-BFA3-F42747CE024D}" srcOrd="0" destOrd="0" presId="urn:microsoft.com/office/officeart/2008/layout/VerticalCurvedList"/>
    <dgm:cxn modelId="{E4838C5D-7D00-40DA-9B8E-1F2962112870}" type="presParOf" srcId="{CD60C389-00A0-4E67-8DC5-50A8C3BCD3D2}" destId="{1A8FB2C9-BD41-4395-A862-2DEBDD19099E}" srcOrd="3" destOrd="0" presId="urn:microsoft.com/office/officeart/2008/layout/VerticalCurvedList"/>
    <dgm:cxn modelId="{5E23F02F-81D5-4B08-B587-37956F8C9B70}" type="presParOf" srcId="{CD60C389-00A0-4E67-8DC5-50A8C3BCD3D2}" destId="{5AA024F9-9E19-444D-B245-5929352B39DF}" srcOrd="4" destOrd="0" presId="urn:microsoft.com/office/officeart/2008/layout/VerticalCurvedList"/>
    <dgm:cxn modelId="{4BA27A1E-B4EB-4923-87B8-BFEABE7A8684}" type="presParOf" srcId="{5AA024F9-9E19-444D-B245-5929352B39DF}" destId="{2DE64844-F7F4-48FA-A5EE-94EBE82C2434}" srcOrd="0" destOrd="0" presId="urn:microsoft.com/office/officeart/2008/layout/VerticalCurvedList"/>
    <dgm:cxn modelId="{2F82F063-79B3-46C7-B767-BE94508DF905}" type="presParOf" srcId="{CD60C389-00A0-4E67-8DC5-50A8C3BCD3D2}" destId="{2E7B3A23-6FE9-4A5E-9D43-3E7D5466AAE4}" srcOrd="5" destOrd="0" presId="urn:microsoft.com/office/officeart/2008/layout/VerticalCurvedList"/>
    <dgm:cxn modelId="{0259B7A3-DED8-4CE5-AE44-42783E3ADB64}" type="presParOf" srcId="{CD60C389-00A0-4E67-8DC5-50A8C3BCD3D2}" destId="{127DAACB-0F8E-49B9-8985-B8E40D07E91F}" srcOrd="6" destOrd="0" presId="urn:microsoft.com/office/officeart/2008/layout/VerticalCurvedList"/>
    <dgm:cxn modelId="{2C9CF543-9F6B-40A8-BAA5-8AA51217E100}" type="presParOf" srcId="{127DAACB-0F8E-49B9-8985-B8E40D07E91F}" destId="{B46083FE-79B2-4951-BBBD-625D5EE70F0F}" srcOrd="0" destOrd="0" presId="urn:microsoft.com/office/officeart/2008/layout/VerticalCurvedList"/>
    <dgm:cxn modelId="{F5CCA08B-F939-4016-A89D-E1C92959EB39}" type="presParOf" srcId="{CD60C389-00A0-4E67-8DC5-50A8C3BCD3D2}" destId="{AB68A7B9-9954-4714-B555-370AA8378583}" srcOrd="7" destOrd="0" presId="urn:microsoft.com/office/officeart/2008/layout/VerticalCurvedList"/>
    <dgm:cxn modelId="{808B8C68-87DF-42C7-AA56-791037E0AC4D}" type="presParOf" srcId="{CD60C389-00A0-4E67-8DC5-50A8C3BCD3D2}" destId="{B3D6BE22-8C9E-4AB6-9C67-4D1FF3DD6010}" srcOrd="8" destOrd="0" presId="urn:microsoft.com/office/officeart/2008/layout/VerticalCurvedList"/>
    <dgm:cxn modelId="{4ED7D603-508B-4C97-BEE6-303107682B1D}" type="presParOf" srcId="{B3D6BE22-8C9E-4AB6-9C67-4D1FF3DD6010}" destId="{A0B005F5-40C6-4FD6-94CB-2283F1DFF3C9}" srcOrd="0" destOrd="0" presId="urn:microsoft.com/office/officeart/2008/layout/VerticalCurvedList"/>
    <dgm:cxn modelId="{737CE5A4-CFD4-495A-989A-6C5BE63969F9}" type="presParOf" srcId="{CD60C389-00A0-4E67-8DC5-50A8C3BCD3D2}" destId="{434E2E5E-A185-4777-B646-BD802F0D6C5E}" srcOrd="9" destOrd="0" presId="urn:microsoft.com/office/officeart/2008/layout/VerticalCurvedList"/>
    <dgm:cxn modelId="{2A3ABD40-958C-43C1-AA11-49D67AA22A8E}" type="presParOf" srcId="{CD60C389-00A0-4E67-8DC5-50A8C3BCD3D2}" destId="{545C5F4C-7150-4367-8C5B-80E7ABA06045}" srcOrd="10" destOrd="0" presId="urn:microsoft.com/office/officeart/2008/layout/VerticalCurvedList"/>
    <dgm:cxn modelId="{2DF4DB7B-9EF1-4140-AF7D-69690DD57D7A}" type="presParOf" srcId="{545C5F4C-7150-4367-8C5B-80E7ABA06045}" destId="{8C4AD798-69C3-4CBA-9409-E39D6F941DBB}"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DA6CD3-425C-4F0B-A282-C83324D454E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57326865-9A63-45B6-89C0-03DA95454812}">
      <dgm:prSet phldrT="[Text]"/>
      <dgm:spPr/>
      <dgm:t>
        <a:bodyPr/>
        <a:lstStyle/>
        <a:p>
          <a:r>
            <a:rPr lang="en-US" b="1" dirty="0">
              <a:solidFill>
                <a:schemeClr val="bg1"/>
              </a:solidFill>
              <a:latin typeface="Calibri" pitchFamily="34" charset="0"/>
              <a:cs typeface="Calibri" pitchFamily="34" charset="0"/>
            </a:rPr>
            <a:t>Law of Georgia On the Educational Quality Enhancement </a:t>
          </a:r>
          <a:endParaRPr lang="en-US" dirty="0"/>
        </a:p>
      </dgm:t>
    </dgm:pt>
    <dgm:pt modelId="{6655C01D-94E4-4D5F-8D71-27B75683E666}" type="parTrans" cxnId="{168887A5-4AAB-4466-8D1B-BD906919DC71}">
      <dgm:prSet/>
      <dgm:spPr/>
      <dgm:t>
        <a:bodyPr/>
        <a:lstStyle/>
        <a:p>
          <a:endParaRPr lang="en-US"/>
        </a:p>
      </dgm:t>
    </dgm:pt>
    <dgm:pt modelId="{D422D59D-940B-451D-A33F-1BD5EDD6EAB2}" type="sibTrans" cxnId="{168887A5-4AAB-4466-8D1B-BD906919DC71}">
      <dgm:prSet/>
      <dgm:spPr/>
      <dgm:t>
        <a:bodyPr/>
        <a:lstStyle/>
        <a:p>
          <a:endParaRPr lang="en-US"/>
        </a:p>
      </dgm:t>
    </dgm:pt>
    <dgm:pt modelId="{A5948878-D067-468A-9FC8-278C2985FA1A}">
      <dgm:prSet phldrT="[Text]" custT="1"/>
      <dgm:spPr/>
      <dgm:t>
        <a:bodyPr/>
        <a:lstStyle/>
        <a:p>
          <a:r>
            <a:rPr lang="en-US" sz="1400" b="1" dirty="0">
              <a:solidFill>
                <a:srgbClr val="002060"/>
              </a:solidFill>
              <a:latin typeface="Calibri" pitchFamily="34" charset="0"/>
              <a:cs typeface="Calibri" pitchFamily="34" charset="0"/>
            </a:rPr>
            <a:t>Defines the basic terminology of the framework;</a:t>
          </a:r>
          <a:endParaRPr lang="en-US" sz="1400" b="1" dirty="0">
            <a:solidFill>
              <a:srgbClr val="002060"/>
            </a:solidFill>
          </a:endParaRPr>
        </a:p>
      </dgm:t>
    </dgm:pt>
    <dgm:pt modelId="{6C836AFA-0DF1-4F07-BC61-50B5AA625328}" type="parTrans" cxnId="{CB206D9C-5C51-4166-BA23-AEDA65004AA3}">
      <dgm:prSet/>
      <dgm:spPr/>
      <dgm:t>
        <a:bodyPr/>
        <a:lstStyle/>
        <a:p>
          <a:endParaRPr lang="en-US"/>
        </a:p>
      </dgm:t>
    </dgm:pt>
    <dgm:pt modelId="{852608D0-C132-455F-A878-B5307ABA7735}" type="sibTrans" cxnId="{CB206D9C-5C51-4166-BA23-AEDA65004AA3}">
      <dgm:prSet/>
      <dgm:spPr/>
      <dgm:t>
        <a:bodyPr/>
        <a:lstStyle/>
        <a:p>
          <a:endParaRPr lang="en-US"/>
        </a:p>
      </dgm:t>
    </dgm:pt>
    <dgm:pt modelId="{889B30F4-5276-4ACB-A6D9-AE9420EB58EF}">
      <dgm:prSet phldrT="[Text]" custT="1"/>
      <dgm:spPr/>
      <dgm:t>
        <a:bodyPr/>
        <a:lstStyle/>
        <a:p>
          <a:r>
            <a:rPr lang="en-US" sz="1400" b="1" dirty="0">
              <a:solidFill>
                <a:srgbClr val="002060"/>
              </a:solidFill>
              <a:latin typeface="Calibri" pitchFamily="34" charset="0"/>
              <a:cs typeface="Calibri" pitchFamily="34" charset="0"/>
            </a:rPr>
            <a:t>Formulates the framework objectives;</a:t>
          </a:r>
          <a:endParaRPr lang="en-US" sz="1400" b="1" dirty="0">
            <a:solidFill>
              <a:srgbClr val="002060"/>
            </a:solidFill>
          </a:endParaRPr>
        </a:p>
      </dgm:t>
    </dgm:pt>
    <dgm:pt modelId="{BFF94231-FE03-41A7-8492-A1F27A46E5AF}" type="parTrans" cxnId="{9C200251-D620-4606-9A10-BBE61F730787}">
      <dgm:prSet/>
      <dgm:spPr/>
      <dgm:t>
        <a:bodyPr/>
        <a:lstStyle/>
        <a:p>
          <a:endParaRPr lang="en-US"/>
        </a:p>
      </dgm:t>
    </dgm:pt>
    <dgm:pt modelId="{55AB4101-CF25-406E-BEB3-D02058E2D656}" type="sibTrans" cxnId="{9C200251-D620-4606-9A10-BBE61F730787}">
      <dgm:prSet/>
      <dgm:spPr/>
      <dgm:t>
        <a:bodyPr/>
        <a:lstStyle/>
        <a:p>
          <a:endParaRPr lang="en-US"/>
        </a:p>
      </dgm:t>
    </dgm:pt>
    <dgm:pt modelId="{27A56F33-2FBD-4F52-92ED-954FB432C2D1}">
      <dgm:prSet phldrT="[Text]"/>
      <dgm:spPr/>
      <dgm:t>
        <a:bodyPr/>
        <a:lstStyle/>
        <a:p>
          <a:r>
            <a:rPr lang="en-US" b="1" dirty="0">
              <a:solidFill>
                <a:schemeClr val="bg1"/>
              </a:solidFill>
              <a:latin typeface="Calibri" pitchFamily="34" charset="0"/>
              <a:cs typeface="Calibri" pitchFamily="34" charset="0"/>
            </a:rPr>
            <a:t>Law of Georgia on Higher Education</a:t>
          </a:r>
          <a:endParaRPr lang="en-US" dirty="0"/>
        </a:p>
      </dgm:t>
    </dgm:pt>
    <dgm:pt modelId="{8DABEED3-A6B6-4426-9AB8-3FCAABB6D4A1}" type="parTrans" cxnId="{7128CDA9-DB21-4456-81FA-43ADA1D7B1C3}">
      <dgm:prSet/>
      <dgm:spPr/>
      <dgm:t>
        <a:bodyPr/>
        <a:lstStyle/>
        <a:p>
          <a:endParaRPr lang="en-US"/>
        </a:p>
      </dgm:t>
    </dgm:pt>
    <dgm:pt modelId="{04837EB4-1C0F-4A8A-B055-468E25B99F47}" type="sibTrans" cxnId="{7128CDA9-DB21-4456-81FA-43ADA1D7B1C3}">
      <dgm:prSet/>
      <dgm:spPr/>
      <dgm:t>
        <a:bodyPr/>
        <a:lstStyle/>
        <a:p>
          <a:endParaRPr lang="en-US"/>
        </a:p>
      </dgm:t>
    </dgm:pt>
    <dgm:pt modelId="{42DC84B7-ED0D-4FA8-AC94-DEB49267C3E5}">
      <dgm:prSet phldrT="[Text]" custT="1"/>
      <dgm:spPr/>
      <dgm:t>
        <a:bodyPr/>
        <a:lstStyle/>
        <a:p>
          <a:r>
            <a:rPr lang="en-US" sz="1400" b="1" dirty="0">
              <a:solidFill>
                <a:srgbClr val="002060"/>
              </a:solidFill>
              <a:latin typeface="Calibri" pitchFamily="34" charset="0"/>
              <a:cs typeface="Calibri" pitchFamily="34" charset="0"/>
            </a:rPr>
            <a:t>Creates the basis for development  of the new, bachelor's </a:t>
          </a:r>
          <a:r>
            <a:rPr lang="ka-GE" sz="1400" b="1" dirty="0">
              <a:solidFill>
                <a:srgbClr val="002060"/>
              </a:solidFill>
              <a:cs typeface="Calibri" pitchFamily="34" charset="0"/>
            </a:rPr>
            <a:t> (</a:t>
          </a:r>
          <a:r>
            <a:rPr lang="en-US" sz="1400" b="1" dirty="0">
              <a:solidFill>
                <a:srgbClr val="002060"/>
              </a:solidFill>
              <a:latin typeface="Calibri" pitchFamily="34" charset="0"/>
              <a:cs typeface="Calibri" pitchFamily="34" charset="0"/>
            </a:rPr>
            <a:t>180 ECTS</a:t>
          </a:r>
          <a:r>
            <a:rPr lang="ka-GE" sz="1400" b="1" dirty="0">
              <a:solidFill>
                <a:srgbClr val="002060"/>
              </a:solidFill>
              <a:cs typeface="Calibri" pitchFamily="34" charset="0"/>
            </a:rPr>
            <a:t>) </a:t>
          </a:r>
          <a:r>
            <a:rPr lang="en-US" sz="1400" b="1" dirty="0">
              <a:solidFill>
                <a:srgbClr val="002060"/>
              </a:solidFill>
              <a:latin typeface="Calibri" pitchFamily="34" charset="0"/>
              <a:cs typeface="Calibri" pitchFamily="34" charset="0"/>
            </a:rPr>
            <a:t>and master's (60 ECTS) programs development</a:t>
          </a:r>
          <a:endParaRPr lang="en-US" sz="1400" b="1" dirty="0">
            <a:solidFill>
              <a:srgbClr val="002060"/>
            </a:solidFill>
          </a:endParaRPr>
        </a:p>
      </dgm:t>
    </dgm:pt>
    <dgm:pt modelId="{1B82A6AA-6575-4F46-B0BB-7BB2CD8A03FE}" type="parTrans" cxnId="{0675A505-369A-4205-A8DD-A61D47B2BA0F}">
      <dgm:prSet/>
      <dgm:spPr/>
      <dgm:t>
        <a:bodyPr/>
        <a:lstStyle/>
        <a:p>
          <a:endParaRPr lang="en-US"/>
        </a:p>
      </dgm:t>
    </dgm:pt>
    <dgm:pt modelId="{48385AAE-8D65-4CA2-8506-20433878AABF}" type="sibTrans" cxnId="{0675A505-369A-4205-A8DD-A61D47B2BA0F}">
      <dgm:prSet/>
      <dgm:spPr/>
      <dgm:t>
        <a:bodyPr/>
        <a:lstStyle/>
        <a:p>
          <a:endParaRPr lang="en-US"/>
        </a:p>
      </dgm:t>
    </dgm:pt>
    <dgm:pt modelId="{F4303E92-78BD-4C28-B880-D85461920476}">
      <dgm:prSet phldrT="[Text]"/>
      <dgm:spPr/>
      <dgm:t>
        <a:bodyPr/>
        <a:lstStyle/>
        <a:p>
          <a:r>
            <a:rPr lang="en-US" b="1" dirty="0">
              <a:solidFill>
                <a:schemeClr val="bg1"/>
              </a:solidFill>
              <a:latin typeface="Calibri" pitchFamily="34" charset="0"/>
              <a:cs typeface="Calibri" pitchFamily="34" charset="0"/>
            </a:rPr>
            <a:t>Law of Georgia on Vocational Education</a:t>
          </a:r>
        </a:p>
      </dgm:t>
    </dgm:pt>
    <dgm:pt modelId="{750ED160-80D2-4863-A3A8-16DE1A175429}" type="parTrans" cxnId="{976D5BCF-BA15-4545-B6C2-C850D1E2D6AF}">
      <dgm:prSet/>
      <dgm:spPr/>
      <dgm:t>
        <a:bodyPr/>
        <a:lstStyle/>
        <a:p>
          <a:endParaRPr lang="en-US"/>
        </a:p>
      </dgm:t>
    </dgm:pt>
    <dgm:pt modelId="{B9DA4222-D62B-4C1D-AF1F-47C97C9093A9}" type="sibTrans" cxnId="{976D5BCF-BA15-4545-B6C2-C850D1E2D6AF}">
      <dgm:prSet/>
      <dgm:spPr/>
      <dgm:t>
        <a:bodyPr/>
        <a:lstStyle/>
        <a:p>
          <a:endParaRPr lang="en-US"/>
        </a:p>
      </dgm:t>
    </dgm:pt>
    <dgm:pt modelId="{EBF43D4C-13A5-45BD-A1EF-B51A49CE0223}">
      <dgm:prSet phldrT="[Text]" custT="1"/>
      <dgm:spPr/>
      <dgm:t>
        <a:bodyPr/>
        <a:lstStyle/>
        <a:p>
          <a:r>
            <a:rPr lang="en-US" sz="1400" b="1" dirty="0">
              <a:solidFill>
                <a:srgbClr val="002060"/>
              </a:solidFill>
              <a:latin typeface="Calibri" pitchFamily="34" charset="0"/>
              <a:cs typeface="Calibri" pitchFamily="34" charset="0"/>
            </a:rPr>
            <a:t>States compliance of higher education qualifications with the NQF levels;</a:t>
          </a:r>
          <a:endParaRPr lang="en-US" sz="1400" b="1" dirty="0">
            <a:solidFill>
              <a:srgbClr val="002060"/>
            </a:solidFill>
          </a:endParaRPr>
        </a:p>
      </dgm:t>
    </dgm:pt>
    <dgm:pt modelId="{F2437B49-C65D-4009-B0E5-0E57F2B8C220}" type="parTrans" cxnId="{07F499AE-48B5-4AA4-BD99-9169CFB62B25}">
      <dgm:prSet/>
      <dgm:spPr/>
      <dgm:t>
        <a:bodyPr/>
        <a:lstStyle/>
        <a:p>
          <a:endParaRPr lang="en-US"/>
        </a:p>
      </dgm:t>
    </dgm:pt>
    <dgm:pt modelId="{E0FE95E5-D544-4C02-BE23-24DECA74694E}" type="sibTrans" cxnId="{07F499AE-48B5-4AA4-BD99-9169CFB62B25}">
      <dgm:prSet/>
      <dgm:spPr/>
      <dgm:t>
        <a:bodyPr/>
        <a:lstStyle/>
        <a:p>
          <a:endParaRPr lang="en-US"/>
        </a:p>
      </dgm:t>
    </dgm:pt>
    <dgm:pt modelId="{0405B101-3703-4D65-AAA9-B527A1680225}">
      <dgm:prSet phldrT="[Text]" custT="1"/>
      <dgm:spPr/>
      <dgm:t>
        <a:bodyPr anchor="t"/>
        <a:lstStyle/>
        <a:p>
          <a:r>
            <a:rPr lang="en-US" sz="1400" b="1" dirty="0">
              <a:solidFill>
                <a:srgbClr val="002060"/>
              </a:solidFill>
              <a:latin typeface="Calibri" pitchFamily="34" charset="0"/>
              <a:cs typeface="Calibri" pitchFamily="34" charset="0"/>
            </a:rPr>
            <a:t>States compliance of vocational education levels with the NQF levels;</a:t>
          </a:r>
          <a:endParaRPr lang="en-US" sz="1400" b="1" dirty="0">
            <a:solidFill>
              <a:srgbClr val="002060"/>
            </a:solidFill>
          </a:endParaRPr>
        </a:p>
      </dgm:t>
    </dgm:pt>
    <dgm:pt modelId="{8A322957-6932-4F7C-B227-19DB35AFBDD3}" type="parTrans" cxnId="{03F5146A-EFB9-47D2-BF6F-29BEA6344C10}">
      <dgm:prSet/>
      <dgm:spPr/>
      <dgm:t>
        <a:bodyPr/>
        <a:lstStyle/>
        <a:p>
          <a:endParaRPr lang="en-US"/>
        </a:p>
      </dgm:t>
    </dgm:pt>
    <dgm:pt modelId="{D70F8750-20BD-419E-852F-0C9008AE34F5}" type="sibTrans" cxnId="{03F5146A-EFB9-47D2-BF6F-29BEA6344C10}">
      <dgm:prSet/>
      <dgm:spPr/>
      <dgm:t>
        <a:bodyPr/>
        <a:lstStyle/>
        <a:p>
          <a:endParaRPr lang="en-US"/>
        </a:p>
      </dgm:t>
    </dgm:pt>
    <dgm:pt modelId="{F984DE08-3480-429C-80F4-7A0184DD35E0}">
      <dgm:prSet/>
      <dgm:spPr/>
      <dgm:t>
        <a:bodyPr/>
        <a:lstStyle/>
        <a:p>
          <a:r>
            <a:rPr lang="en-US" b="1" dirty="0">
              <a:solidFill>
                <a:schemeClr val="bg1"/>
              </a:solidFill>
              <a:latin typeface="Calibri" pitchFamily="34" charset="0"/>
              <a:cs typeface="Calibri" pitchFamily="34" charset="0"/>
            </a:rPr>
            <a:t>Law of Georgia on General Education</a:t>
          </a:r>
        </a:p>
      </dgm:t>
    </dgm:pt>
    <dgm:pt modelId="{4B74339B-B618-4212-B3B4-F33E7A77D69B}" type="parTrans" cxnId="{80BC97E9-0A28-41FF-BF52-32A4AAC01BB5}">
      <dgm:prSet/>
      <dgm:spPr/>
      <dgm:t>
        <a:bodyPr/>
        <a:lstStyle/>
        <a:p>
          <a:endParaRPr lang="en-US"/>
        </a:p>
      </dgm:t>
    </dgm:pt>
    <dgm:pt modelId="{CC9B0EB0-B48B-40DE-8F1A-621F7EE04A39}" type="sibTrans" cxnId="{80BC97E9-0A28-41FF-BF52-32A4AAC01BB5}">
      <dgm:prSet/>
      <dgm:spPr/>
      <dgm:t>
        <a:bodyPr/>
        <a:lstStyle/>
        <a:p>
          <a:endParaRPr lang="en-US"/>
        </a:p>
      </dgm:t>
    </dgm:pt>
    <dgm:pt modelId="{4DAE4C16-9BDE-44F4-B1FF-16B1A8EC15F2}">
      <dgm:prSet custT="1"/>
      <dgm:spPr/>
      <dgm:t>
        <a:bodyPr anchor="t"/>
        <a:lstStyle/>
        <a:p>
          <a:r>
            <a:rPr lang="en-US" sz="1400" b="1" dirty="0">
              <a:solidFill>
                <a:srgbClr val="002060"/>
              </a:solidFill>
              <a:latin typeface="Calibri" pitchFamily="34" charset="0"/>
              <a:cs typeface="Calibri" pitchFamily="34" charset="0"/>
            </a:rPr>
            <a:t>States compliance of general education levels with the NQF levels</a:t>
          </a:r>
        </a:p>
      </dgm:t>
    </dgm:pt>
    <dgm:pt modelId="{1DFC9262-8F4C-4C1B-BE75-FB90C0B68C06}" type="parTrans" cxnId="{8B6A7100-48BB-4B99-97E6-253EDD846651}">
      <dgm:prSet/>
      <dgm:spPr/>
      <dgm:t>
        <a:bodyPr/>
        <a:lstStyle/>
        <a:p>
          <a:endParaRPr lang="en-US"/>
        </a:p>
      </dgm:t>
    </dgm:pt>
    <dgm:pt modelId="{C566C35C-50FB-4A7E-A7A3-0FBFC1972027}" type="sibTrans" cxnId="{8B6A7100-48BB-4B99-97E6-253EDD846651}">
      <dgm:prSet/>
      <dgm:spPr/>
      <dgm:t>
        <a:bodyPr/>
        <a:lstStyle/>
        <a:p>
          <a:endParaRPr lang="en-US"/>
        </a:p>
      </dgm:t>
    </dgm:pt>
    <dgm:pt modelId="{B8274DD5-8F29-4BBE-AFB5-EC5557E2EF65}">
      <dgm:prSet/>
      <dgm:spPr/>
      <dgm:t>
        <a:bodyPr anchor="t"/>
        <a:lstStyle/>
        <a:p>
          <a:endParaRPr lang="en-US" sz="1200" b="1" dirty="0">
            <a:latin typeface="Calibri" pitchFamily="34" charset="0"/>
            <a:cs typeface="Calibri" pitchFamily="34" charset="0"/>
          </a:endParaRPr>
        </a:p>
      </dgm:t>
    </dgm:pt>
    <dgm:pt modelId="{995126B0-B345-42DB-BB34-E5E76B69FCA3}" type="parTrans" cxnId="{B76A196F-E9EA-4767-8126-44379DEC3B2E}">
      <dgm:prSet/>
      <dgm:spPr/>
      <dgm:t>
        <a:bodyPr/>
        <a:lstStyle/>
        <a:p>
          <a:endParaRPr lang="en-US"/>
        </a:p>
      </dgm:t>
    </dgm:pt>
    <dgm:pt modelId="{F616DE5C-9D57-494A-AAF2-860B7227F48A}" type="sibTrans" cxnId="{B76A196F-E9EA-4767-8126-44379DEC3B2E}">
      <dgm:prSet/>
      <dgm:spPr/>
      <dgm:t>
        <a:bodyPr/>
        <a:lstStyle/>
        <a:p>
          <a:endParaRPr lang="en-US"/>
        </a:p>
      </dgm:t>
    </dgm:pt>
    <dgm:pt modelId="{E662C7D0-F6E7-4551-BB07-C445A06D5943}">
      <dgm:prSet phldrT="[Text]" custT="1"/>
      <dgm:spPr/>
      <dgm:t>
        <a:bodyPr/>
        <a:lstStyle/>
        <a:p>
          <a:r>
            <a:rPr lang="en-US" sz="1400" b="1" dirty="0">
              <a:solidFill>
                <a:srgbClr val="002060"/>
              </a:solidFill>
              <a:latin typeface="Calibri" pitchFamily="34" charset="0"/>
              <a:cs typeface="Calibri" pitchFamily="34" charset="0"/>
            </a:rPr>
            <a:t>Creates the basis for development  of  rules and procedures for NQF management and monitoring processes;</a:t>
          </a:r>
          <a:endParaRPr lang="en-US" sz="1400" b="1" dirty="0">
            <a:solidFill>
              <a:srgbClr val="002060"/>
            </a:solidFill>
          </a:endParaRPr>
        </a:p>
      </dgm:t>
    </dgm:pt>
    <dgm:pt modelId="{3838BEF0-14C2-4486-B4DC-ACB0EAAF7AA3}" type="parTrans" cxnId="{F71BBCDB-9E67-4147-B34F-C2BD1E8C585C}">
      <dgm:prSet/>
      <dgm:spPr/>
      <dgm:t>
        <a:bodyPr/>
        <a:lstStyle/>
        <a:p>
          <a:endParaRPr lang="en-US"/>
        </a:p>
      </dgm:t>
    </dgm:pt>
    <dgm:pt modelId="{04CCAAB2-5581-4DAD-AED7-CE61DD2EE130}" type="sibTrans" cxnId="{F71BBCDB-9E67-4147-B34F-C2BD1E8C585C}">
      <dgm:prSet/>
      <dgm:spPr/>
      <dgm:t>
        <a:bodyPr/>
        <a:lstStyle/>
        <a:p>
          <a:endParaRPr lang="en-US"/>
        </a:p>
      </dgm:t>
    </dgm:pt>
    <dgm:pt modelId="{960104B9-F98C-4B9F-9B1C-2AB3C122D092}">
      <dgm:prSet phldrT="[Text]" custT="1"/>
      <dgm:spPr/>
      <dgm:t>
        <a:bodyPr/>
        <a:lstStyle/>
        <a:p>
          <a:r>
            <a:rPr lang="en-US" sz="1400" b="1" dirty="0">
              <a:solidFill>
                <a:srgbClr val="002060"/>
              </a:solidFill>
              <a:latin typeface="Calibri" pitchFamily="34" charset="0"/>
              <a:cs typeface="Calibri" pitchFamily="34" charset="0"/>
            </a:rPr>
            <a:t>Creates the basis  for development Qualifications Electronic Registry </a:t>
          </a:r>
          <a:r>
            <a:rPr lang="en-US" sz="1200" b="1" dirty="0">
              <a:solidFill>
                <a:srgbClr val="002060"/>
              </a:solidFill>
              <a:latin typeface="Calibri" pitchFamily="34" charset="0"/>
              <a:cs typeface="Calibri" pitchFamily="34" charset="0"/>
            </a:rPr>
            <a:t>.</a:t>
          </a:r>
          <a:endParaRPr lang="en-US" sz="1200" b="1" dirty="0">
            <a:solidFill>
              <a:srgbClr val="002060"/>
            </a:solidFill>
          </a:endParaRPr>
        </a:p>
      </dgm:t>
    </dgm:pt>
    <dgm:pt modelId="{7D6699E1-28BC-43E3-8A51-7AA3A58F7298}" type="parTrans" cxnId="{DE55CABD-1A73-4355-A40D-EC3392CE95D0}">
      <dgm:prSet/>
      <dgm:spPr/>
      <dgm:t>
        <a:bodyPr/>
        <a:lstStyle/>
        <a:p>
          <a:endParaRPr lang="en-US"/>
        </a:p>
      </dgm:t>
    </dgm:pt>
    <dgm:pt modelId="{3FBF31F7-BB4A-4484-9688-5476B57742D8}" type="sibTrans" cxnId="{DE55CABD-1A73-4355-A40D-EC3392CE95D0}">
      <dgm:prSet/>
      <dgm:spPr/>
      <dgm:t>
        <a:bodyPr/>
        <a:lstStyle/>
        <a:p>
          <a:endParaRPr lang="en-US"/>
        </a:p>
      </dgm:t>
    </dgm:pt>
    <dgm:pt modelId="{8326DD84-49D2-4CC7-8006-D7546C8B9BBE}">
      <dgm:prSet custT="1"/>
      <dgm:spPr/>
      <dgm:t>
        <a:bodyPr anchor="t"/>
        <a:lstStyle/>
        <a:p>
          <a:r>
            <a:rPr lang="en-US" sz="1400" b="1" dirty="0">
              <a:solidFill>
                <a:srgbClr val="002060"/>
              </a:solidFill>
              <a:latin typeface="Calibri" pitchFamily="34" charset="0"/>
              <a:cs typeface="Calibri" pitchFamily="34" charset="0"/>
            </a:rPr>
            <a:t>Creates the possibility for recognition of  informal and non-formal education at all levels of vocational education</a:t>
          </a:r>
        </a:p>
      </dgm:t>
    </dgm:pt>
    <dgm:pt modelId="{2F38D750-E20B-4FBF-8C20-83C79637FBBC}" type="parTrans" cxnId="{C97A39F5-B52D-405B-9D36-7D85CA0E8D36}">
      <dgm:prSet/>
      <dgm:spPr/>
      <dgm:t>
        <a:bodyPr/>
        <a:lstStyle/>
        <a:p>
          <a:endParaRPr lang="en-US"/>
        </a:p>
      </dgm:t>
    </dgm:pt>
    <dgm:pt modelId="{08190834-4FB3-48A7-BE4D-6E10D9704E4D}" type="sibTrans" cxnId="{C97A39F5-B52D-405B-9D36-7D85CA0E8D36}">
      <dgm:prSet/>
      <dgm:spPr/>
      <dgm:t>
        <a:bodyPr/>
        <a:lstStyle/>
        <a:p>
          <a:endParaRPr lang="en-US"/>
        </a:p>
      </dgm:t>
    </dgm:pt>
    <dgm:pt modelId="{C5B301E7-2C13-45D0-BBFC-2E58D8916F75}">
      <dgm:prSet custT="1"/>
      <dgm:spPr/>
      <dgm:t>
        <a:bodyPr anchor="t"/>
        <a:lstStyle/>
        <a:p>
          <a:r>
            <a:rPr lang="en-US" sz="1400" b="1" dirty="0">
              <a:solidFill>
                <a:srgbClr val="002060"/>
              </a:solidFill>
              <a:latin typeface="Calibri" pitchFamily="34" charset="0"/>
              <a:cs typeface="Calibri" pitchFamily="34" charset="0"/>
            </a:rPr>
            <a:t>Basic - NQF level 2</a:t>
          </a:r>
        </a:p>
      </dgm:t>
    </dgm:pt>
    <dgm:pt modelId="{D30ED6BF-3AF9-481E-893A-C6C340903444}" type="parTrans" cxnId="{A8343B9D-C261-4240-AD34-57225A9ADBE4}">
      <dgm:prSet/>
      <dgm:spPr/>
      <dgm:t>
        <a:bodyPr/>
        <a:lstStyle/>
        <a:p>
          <a:endParaRPr lang="en-US"/>
        </a:p>
      </dgm:t>
    </dgm:pt>
    <dgm:pt modelId="{F8812CF7-4A98-4890-9B63-125AF53C927A}" type="sibTrans" cxnId="{A8343B9D-C261-4240-AD34-57225A9ADBE4}">
      <dgm:prSet/>
      <dgm:spPr/>
      <dgm:t>
        <a:bodyPr/>
        <a:lstStyle/>
        <a:p>
          <a:endParaRPr lang="en-US"/>
        </a:p>
      </dgm:t>
    </dgm:pt>
    <dgm:pt modelId="{8B7E0AD5-3AF2-4F20-82F9-174C94C1CC74}">
      <dgm:prSet custT="1"/>
      <dgm:spPr/>
      <dgm:t>
        <a:bodyPr anchor="t"/>
        <a:lstStyle/>
        <a:p>
          <a:r>
            <a:rPr lang="en-US" sz="1400" b="1" dirty="0">
              <a:solidFill>
                <a:srgbClr val="002060"/>
              </a:solidFill>
              <a:latin typeface="Calibri" pitchFamily="34" charset="0"/>
              <a:cs typeface="Calibri" pitchFamily="34" charset="0"/>
            </a:rPr>
            <a:t>Full General - NQF level 4</a:t>
          </a:r>
        </a:p>
      </dgm:t>
    </dgm:pt>
    <dgm:pt modelId="{EC326EDA-F8C6-4A4B-B80F-886D6441E951}" type="parTrans" cxnId="{B7AF087D-F0D4-4B3B-B9D7-DFE716F92E77}">
      <dgm:prSet/>
      <dgm:spPr/>
      <dgm:t>
        <a:bodyPr/>
        <a:lstStyle/>
        <a:p>
          <a:endParaRPr lang="en-US"/>
        </a:p>
      </dgm:t>
    </dgm:pt>
    <dgm:pt modelId="{FF855B90-D9EF-47E3-8A6F-66FBFB0CCE12}" type="sibTrans" cxnId="{B7AF087D-F0D4-4B3B-B9D7-DFE716F92E77}">
      <dgm:prSet/>
      <dgm:spPr/>
      <dgm:t>
        <a:bodyPr/>
        <a:lstStyle/>
        <a:p>
          <a:endParaRPr lang="en-US"/>
        </a:p>
      </dgm:t>
    </dgm:pt>
    <dgm:pt modelId="{BA118F27-6FD9-4B56-A4BB-1D992F383A88}" type="pres">
      <dgm:prSet presAssocID="{E8DA6CD3-425C-4F0B-A282-C83324D454EE}" presName="Name0" presStyleCnt="0">
        <dgm:presLayoutVars>
          <dgm:dir/>
          <dgm:animLvl val="lvl"/>
          <dgm:resizeHandles val="exact"/>
        </dgm:presLayoutVars>
      </dgm:prSet>
      <dgm:spPr/>
    </dgm:pt>
    <dgm:pt modelId="{AAB863A7-0E4A-438E-B892-9F99592C400C}" type="pres">
      <dgm:prSet presAssocID="{57326865-9A63-45B6-89C0-03DA95454812}" presName="linNode" presStyleCnt="0"/>
      <dgm:spPr/>
    </dgm:pt>
    <dgm:pt modelId="{C05DF3D3-752A-44C0-B83A-FEB43D94C8ED}" type="pres">
      <dgm:prSet presAssocID="{57326865-9A63-45B6-89C0-03DA95454812}" presName="parentText" presStyleLbl="node1" presStyleIdx="0" presStyleCnt="4" custScaleX="86869">
        <dgm:presLayoutVars>
          <dgm:chMax val="1"/>
          <dgm:bulletEnabled val="1"/>
        </dgm:presLayoutVars>
      </dgm:prSet>
      <dgm:spPr/>
    </dgm:pt>
    <dgm:pt modelId="{066E2872-A140-4D96-8A23-E0A19AD86B80}" type="pres">
      <dgm:prSet presAssocID="{57326865-9A63-45B6-89C0-03DA95454812}" presName="descendantText" presStyleLbl="alignAccFollowNode1" presStyleIdx="0" presStyleCnt="4" custScaleX="120443" custScaleY="124328" custLinFactNeighborX="694" custLinFactNeighborY="3467">
        <dgm:presLayoutVars>
          <dgm:bulletEnabled val="1"/>
        </dgm:presLayoutVars>
      </dgm:prSet>
      <dgm:spPr/>
    </dgm:pt>
    <dgm:pt modelId="{58606135-5F50-4744-9B55-7916A776052F}" type="pres">
      <dgm:prSet presAssocID="{D422D59D-940B-451D-A33F-1BD5EDD6EAB2}" presName="sp" presStyleCnt="0"/>
      <dgm:spPr/>
    </dgm:pt>
    <dgm:pt modelId="{D59D06BF-DE87-4903-BE2C-4FD2580B6F7E}" type="pres">
      <dgm:prSet presAssocID="{27A56F33-2FBD-4F52-92ED-954FB432C2D1}" presName="linNode" presStyleCnt="0"/>
      <dgm:spPr/>
    </dgm:pt>
    <dgm:pt modelId="{47A24969-C44A-4E28-897C-0386A843DEC0}" type="pres">
      <dgm:prSet presAssocID="{27A56F33-2FBD-4F52-92ED-954FB432C2D1}" presName="parentText" presStyleLbl="node1" presStyleIdx="1" presStyleCnt="4" custScaleX="84250">
        <dgm:presLayoutVars>
          <dgm:chMax val="1"/>
          <dgm:bulletEnabled val="1"/>
        </dgm:presLayoutVars>
      </dgm:prSet>
      <dgm:spPr/>
    </dgm:pt>
    <dgm:pt modelId="{AABF3757-7B96-4750-87F5-484263C6B1A1}" type="pres">
      <dgm:prSet presAssocID="{27A56F33-2FBD-4F52-92ED-954FB432C2D1}" presName="descendantText" presStyleLbl="alignAccFollowNode1" presStyleIdx="1" presStyleCnt="4" custScaleX="117545" custLinFactNeighborX="21212" custLinFactNeighborY="1500">
        <dgm:presLayoutVars>
          <dgm:bulletEnabled val="1"/>
        </dgm:presLayoutVars>
      </dgm:prSet>
      <dgm:spPr/>
    </dgm:pt>
    <dgm:pt modelId="{E547E82B-A7C0-4292-8FD7-0D2925BC223D}" type="pres">
      <dgm:prSet presAssocID="{04837EB4-1C0F-4A8A-B055-468E25B99F47}" presName="sp" presStyleCnt="0"/>
      <dgm:spPr/>
    </dgm:pt>
    <dgm:pt modelId="{BAAD38BE-F0C5-4E72-8CDD-FF4C98E84D71}" type="pres">
      <dgm:prSet presAssocID="{F4303E92-78BD-4C28-B880-D85461920476}" presName="linNode" presStyleCnt="0"/>
      <dgm:spPr/>
    </dgm:pt>
    <dgm:pt modelId="{69D81CF8-756E-4E78-B0F2-E9B051CD70FD}" type="pres">
      <dgm:prSet presAssocID="{F4303E92-78BD-4C28-B880-D85461920476}" presName="parentText" presStyleLbl="node1" presStyleIdx="2" presStyleCnt="4" custScaleX="79798">
        <dgm:presLayoutVars>
          <dgm:chMax val="1"/>
          <dgm:bulletEnabled val="1"/>
        </dgm:presLayoutVars>
      </dgm:prSet>
      <dgm:spPr/>
    </dgm:pt>
    <dgm:pt modelId="{8B17A7B6-E86F-4F79-9A37-1FCE4A9DB86F}" type="pres">
      <dgm:prSet presAssocID="{F4303E92-78BD-4C28-B880-D85461920476}" presName="descendantText" presStyleLbl="alignAccFollowNode1" presStyleIdx="2" presStyleCnt="4" custScaleX="111023" custLinFactNeighborX="6061" custLinFactNeighborY="-1359">
        <dgm:presLayoutVars>
          <dgm:bulletEnabled val="1"/>
        </dgm:presLayoutVars>
      </dgm:prSet>
      <dgm:spPr/>
    </dgm:pt>
    <dgm:pt modelId="{14E6DF49-7A64-4B83-8B3B-31411DD81FB9}" type="pres">
      <dgm:prSet presAssocID="{B9DA4222-D62B-4C1D-AF1F-47C97C9093A9}" presName="sp" presStyleCnt="0"/>
      <dgm:spPr/>
    </dgm:pt>
    <dgm:pt modelId="{0EA94142-6CF7-41C4-9730-D4CB963F278D}" type="pres">
      <dgm:prSet presAssocID="{F984DE08-3480-429C-80F4-7A0184DD35E0}" presName="linNode" presStyleCnt="0"/>
      <dgm:spPr/>
    </dgm:pt>
    <dgm:pt modelId="{FC25DD8F-5956-44CE-A811-51BFA97E79AF}" type="pres">
      <dgm:prSet presAssocID="{F984DE08-3480-429C-80F4-7A0184DD35E0}" presName="parentText" presStyleLbl="node1" presStyleIdx="3" presStyleCnt="4" custScaleX="81818">
        <dgm:presLayoutVars>
          <dgm:chMax val="1"/>
          <dgm:bulletEnabled val="1"/>
        </dgm:presLayoutVars>
      </dgm:prSet>
      <dgm:spPr/>
    </dgm:pt>
    <dgm:pt modelId="{01BE6247-2396-405A-9F2A-EE62AA987A42}" type="pres">
      <dgm:prSet presAssocID="{F984DE08-3480-429C-80F4-7A0184DD35E0}" presName="descendantText" presStyleLbl="alignAccFollowNode1" presStyleIdx="3" presStyleCnt="4" custScaleX="114265" custLinFactNeighborX="1511" custLinFactNeighborY="4341">
        <dgm:presLayoutVars>
          <dgm:bulletEnabled val="1"/>
        </dgm:presLayoutVars>
      </dgm:prSet>
      <dgm:spPr/>
    </dgm:pt>
  </dgm:ptLst>
  <dgm:cxnLst>
    <dgm:cxn modelId="{8B6A7100-48BB-4B99-97E6-253EDD846651}" srcId="{F984DE08-3480-429C-80F4-7A0184DD35E0}" destId="{4DAE4C16-9BDE-44F4-B1FF-16B1A8EC15F2}" srcOrd="0" destOrd="0" parTransId="{1DFC9262-8F4C-4C1B-BE75-FB90C0B68C06}" sibTransId="{C566C35C-50FB-4A7E-A7A3-0FBFC1972027}"/>
    <dgm:cxn modelId="{EB38CD01-C6C3-4E76-B02B-66BA2E098AFA}" type="presOf" srcId="{F984DE08-3480-429C-80F4-7A0184DD35E0}" destId="{FC25DD8F-5956-44CE-A811-51BFA97E79AF}" srcOrd="0" destOrd="0" presId="urn:microsoft.com/office/officeart/2005/8/layout/vList5"/>
    <dgm:cxn modelId="{0675A505-369A-4205-A8DD-A61D47B2BA0F}" srcId="{27A56F33-2FBD-4F52-92ED-954FB432C2D1}" destId="{42DC84B7-ED0D-4FA8-AC94-DEB49267C3E5}" srcOrd="1" destOrd="0" parTransId="{1B82A6AA-6575-4F46-B0BB-7BB2CD8A03FE}" sibTransId="{48385AAE-8D65-4CA2-8506-20433878AABF}"/>
    <dgm:cxn modelId="{1259E90A-CED3-419D-B69A-206A5FEED20C}" type="presOf" srcId="{E8DA6CD3-425C-4F0B-A282-C83324D454EE}" destId="{BA118F27-6FD9-4B56-A4BB-1D992F383A88}" srcOrd="0" destOrd="0" presId="urn:microsoft.com/office/officeart/2005/8/layout/vList5"/>
    <dgm:cxn modelId="{4B9A581C-7386-4BB7-81CA-BB72B1DBAEFA}" type="presOf" srcId="{27A56F33-2FBD-4F52-92ED-954FB432C2D1}" destId="{47A24969-C44A-4E28-897C-0386A843DEC0}" srcOrd="0" destOrd="0" presId="urn:microsoft.com/office/officeart/2005/8/layout/vList5"/>
    <dgm:cxn modelId="{8900B922-C56B-4AEC-8799-BEC4F7430332}" type="presOf" srcId="{42DC84B7-ED0D-4FA8-AC94-DEB49267C3E5}" destId="{AABF3757-7B96-4750-87F5-484263C6B1A1}" srcOrd="0" destOrd="1" presId="urn:microsoft.com/office/officeart/2005/8/layout/vList5"/>
    <dgm:cxn modelId="{197D6C2F-146C-4E17-B86D-5F7BF92056A2}" type="presOf" srcId="{960104B9-F98C-4B9F-9B1C-2AB3C122D092}" destId="{066E2872-A140-4D96-8A23-E0A19AD86B80}" srcOrd="0" destOrd="3" presId="urn:microsoft.com/office/officeart/2005/8/layout/vList5"/>
    <dgm:cxn modelId="{A15E2A44-284A-45E5-960A-AC2A3B94DA45}" type="presOf" srcId="{0405B101-3703-4D65-AAA9-B527A1680225}" destId="{8B17A7B6-E86F-4F79-9A37-1FCE4A9DB86F}" srcOrd="0" destOrd="0" presId="urn:microsoft.com/office/officeart/2005/8/layout/vList5"/>
    <dgm:cxn modelId="{03F5146A-EFB9-47D2-BF6F-29BEA6344C10}" srcId="{F4303E92-78BD-4C28-B880-D85461920476}" destId="{0405B101-3703-4D65-AAA9-B527A1680225}" srcOrd="0" destOrd="0" parTransId="{8A322957-6932-4F7C-B227-19DB35AFBDD3}" sibTransId="{D70F8750-20BD-419E-852F-0C9008AE34F5}"/>
    <dgm:cxn modelId="{3121596B-EDB9-48E5-8533-13255FFD97C9}" type="presOf" srcId="{EBF43D4C-13A5-45BD-A1EF-B51A49CE0223}" destId="{AABF3757-7B96-4750-87F5-484263C6B1A1}" srcOrd="0" destOrd="0" presId="urn:microsoft.com/office/officeart/2005/8/layout/vList5"/>
    <dgm:cxn modelId="{B76A196F-E9EA-4767-8126-44379DEC3B2E}" srcId="{F984DE08-3480-429C-80F4-7A0184DD35E0}" destId="{B8274DD5-8F29-4BBE-AFB5-EC5557E2EF65}" srcOrd="3" destOrd="0" parTransId="{995126B0-B345-42DB-BB34-E5E76B69FCA3}" sibTransId="{F616DE5C-9D57-494A-AAF2-860B7227F48A}"/>
    <dgm:cxn modelId="{22CF5F6F-ECC3-43C0-9D81-DD9D98329CCC}" type="presOf" srcId="{A5948878-D067-468A-9FC8-278C2985FA1A}" destId="{066E2872-A140-4D96-8A23-E0A19AD86B80}" srcOrd="0" destOrd="0" presId="urn:microsoft.com/office/officeart/2005/8/layout/vList5"/>
    <dgm:cxn modelId="{9C200251-D620-4606-9A10-BBE61F730787}" srcId="{57326865-9A63-45B6-89C0-03DA95454812}" destId="{889B30F4-5276-4ACB-A6D9-AE9420EB58EF}" srcOrd="1" destOrd="0" parTransId="{BFF94231-FE03-41A7-8492-A1F27A46E5AF}" sibTransId="{55AB4101-CF25-406E-BEB3-D02058E2D656}"/>
    <dgm:cxn modelId="{7C05C256-D852-4310-8955-7F80FFF55EF3}" type="presOf" srcId="{889B30F4-5276-4ACB-A6D9-AE9420EB58EF}" destId="{066E2872-A140-4D96-8A23-E0A19AD86B80}" srcOrd="0" destOrd="1" presId="urn:microsoft.com/office/officeart/2005/8/layout/vList5"/>
    <dgm:cxn modelId="{2BB30F5A-26E1-44A7-BB62-6244134FFD46}" type="presOf" srcId="{57326865-9A63-45B6-89C0-03DA95454812}" destId="{C05DF3D3-752A-44C0-B83A-FEB43D94C8ED}" srcOrd="0" destOrd="0" presId="urn:microsoft.com/office/officeart/2005/8/layout/vList5"/>
    <dgm:cxn modelId="{E56C617C-7A8A-41EF-9D8A-ECB1B53DF387}" type="presOf" srcId="{4DAE4C16-9BDE-44F4-B1FF-16B1A8EC15F2}" destId="{01BE6247-2396-405A-9F2A-EE62AA987A42}" srcOrd="0" destOrd="0" presId="urn:microsoft.com/office/officeart/2005/8/layout/vList5"/>
    <dgm:cxn modelId="{B7AF087D-F0D4-4B3B-B9D7-DFE716F92E77}" srcId="{F984DE08-3480-429C-80F4-7A0184DD35E0}" destId="{8B7E0AD5-3AF2-4F20-82F9-174C94C1CC74}" srcOrd="2" destOrd="0" parTransId="{EC326EDA-F8C6-4A4B-B80F-886D6441E951}" sibTransId="{FF855B90-D9EF-47E3-8A6F-66FBFB0CCE12}"/>
    <dgm:cxn modelId="{E49B6B80-A835-41FD-BCC7-3C0FFC6C16CE}" type="presOf" srcId="{8326DD84-49D2-4CC7-8006-D7546C8B9BBE}" destId="{8B17A7B6-E86F-4F79-9A37-1FCE4A9DB86F}" srcOrd="0" destOrd="1" presId="urn:microsoft.com/office/officeart/2005/8/layout/vList5"/>
    <dgm:cxn modelId="{167B858A-1F28-42D5-9AAD-2213949D3F51}" type="presOf" srcId="{C5B301E7-2C13-45D0-BBFC-2E58D8916F75}" destId="{01BE6247-2396-405A-9F2A-EE62AA987A42}" srcOrd="0" destOrd="1" presId="urn:microsoft.com/office/officeart/2005/8/layout/vList5"/>
    <dgm:cxn modelId="{CB206D9C-5C51-4166-BA23-AEDA65004AA3}" srcId="{57326865-9A63-45B6-89C0-03DA95454812}" destId="{A5948878-D067-468A-9FC8-278C2985FA1A}" srcOrd="0" destOrd="0" parTransId="{6C836AFA-0DF1-4F07-BC61-50B5AA625328}" sibTransId="{852608D0-C132-455F-A878-B5307ABA7735}"/>
    <dgm:cxn modelId="{A8343B9D-C261-4240-AD34-57225A9ADBE4}" srcId="{F984DE08-3480-429C-80F4-7A0184DD35E0}" destId="{C5B301E7-2C13-45D0-BBFC-2E58D8916F75}" srcOrd="1" destOrd="0" parTransId="{D30ED6BF-3AF9-481E-893A-C6C340903444}" sibTransId="{F8812CF7-4A98-4890-9B63-125AF53C927A}"/>
    <dgm:cxn modelId="{168887A5-4AAB-4466-8D1B-BD906919DC71}" srcId="{E8DA6CD3-425C-4F0B-A282-C83324D454EE}" destId="{57326865-9A63-45B6-89C0-03DA95454812}" srcOrd="0" destOrd="0" parTransId="{6655C01D-94E4-4D5F-8D71-27B75683E666}" sibTransId="{D422D59D-940B-451D-A33F-1BD5EDD6EAB2}"/>
    <dgm:cxn modelId="{7128CDA9-DB21-4456-81FA-43ADA1D7B1C3}" srcId="{E8DA6CD3-425C-4F0B-A282-C83324D454EE}" destId="{27A56F33-2FBD-4F52-92ED-954FB432C2D1}" srcOrd="1" destOrd="0" parTransId="{8DABEED3-A6B6-4426-9AB8-3FCAABB6D4A1}" sibTransId="{04837EB4-1C0F-4A8A-B055-468E25B99F47}"/>
    <dgm:cxn modelId="{07F499AE-48B5-4AA4-BD99-9169CFB62B25}" srcId="{27A56F33-2FBD-4F52-92ED-954FB432C2D1}" destId="{EBF43D4C-13A5-45BD-A1EF-B51A49CE0223}" srcOrd="0" destOrd="0" parTransId="{F2437B49-C65D-4009-B0E5-0E57F2B8C220}" sibTransId="{E0FE95E5-D544-4C02-BE23-24DECA74694E}"/>
    <dgm:cxn modelId="{DE55CABD-1A73-4355-A40D-EC3392CE95D0}" srcId="{57326865-9A63-45B6-89C0-03DA95454812}" destId="{960104B9-F98C-4B9F-9B1C-2AB3C122D092}" srcOrd="3" destOrd="0" parTransId="{7D6699E1-28BC-43E3-8A51-7AA3A58F7298}" sibTransId="{3FBF31F7-BB4A-4484-9688-5476B57742D8}"/>
    <dgm:cxn modelId="{976D5BCF-BA15-4545-B6C2-C850D1E2D6AF}" srcId="{E8DA6CD3-425C-4F0B-A282-C83324D454EE}" destId="{F4303E92-78BD-4C28-B880-D85461920476}" srcOrd="2" destOrd="0" parTransId="{750ED160-80D2-4863-A3A8-16DE1A175429}" sibTransId="{B9DA4222-D62B-4C1D-AF1F-47C97C9093A9}"/>
    <dgm:cxn modelId="{EA0BE5D0-7D03-4150-8FCC-8DF6B3DAE1AE}" type="presOf" srcId="{8B7E0AD5-3AF2-4F20-82F9-174C94C1CC74}" destId="{01BE6247-2396-405A-9F2A-EE62AA987A42}" srcOrd="0" destOrd="2" presId="urn:microsoft.com/office/officeart/2005/8/layout/vList5"/>
    <dgm:cxn modelId="{F71BBCDB-9E67-4147-B34F-C2BD1E8C585C}" srcId="{57326865-9A63-45B6-89C0-03DA95454812}" destId="{E662C7D0-F6E7-4551-BB07-C445A06D5943}" srcOrd="2" destOrd="0" parTransId="{3838BEF0-14C2-4486-B4DC-ACB0EAAF7AA3}" sibTransId="{04CCAAB2-5581-4DAD-AED7-CE61DD2EE130}"/>
    <dgm:cxn modelId="{06D0CBE1-BB93-4F09-A91B-9A4C46299B44}" type="presOf" srcId="{E662C7D0-F6E7-4551-BB07-C445A06D5943}" destId="{066E2872-A140-4D96-8A23-E0A19AD86B80}" srcOrd="0" destOrd="2" presId="urn:microsoft.com/office/officeart/2005/8/layout/vList5"/>
    <dgm:cxn modelId="{80BC97E9-0A28-41FF-BF52-32A4AAC01BB5}" srcId="{E8DA6CD3-425C-4F0B-A282-C83324D454EE}" destId="{F984DE08-3480-429C-80F4-7A0184DD35E0}" srcOrd="3" destOrd="0" parTransId="{4B74339B-B618-4212-B3B4-F33E7A77D69B}" sibTransId="{CC9B0EB0-B48B-40DE-8F1A-621F7EE04A39}"/>
    <dgm:cxn modelId="{C97A39F5-B52D-405B-9D36-7D85CA0E8D36}" srcId="{F4303E92-78BD-4C28-B880-D85461920476}" destId="{8326DD84-49D2-4CC7-8006-D7546C8B9BBE}" srcOrd="1" destOrd="0" parTransId="{2F38D750-E20B-4FBF-8C20-83C79637FBBC}" sibTransId="{08190834-4FB3-48A7-BE4D-6E10D9704E4D}"/>
    <dgm:cxn modelId="{DC9E7CF7-E712-4C78-A405-B41D2E43A7A5}" type="presOf" srcId="{F4303E92-78BD-4C28-B880-D85461920476}" destId="{69D81CF8-756E-4E78-B0F2-E9B051CD70FD}" srcOrd="0" destOrd="0" presId="urn:microsoft.com/office/officeart/2005/8/layout/vList5"/>
    <dgm:cxn modelId="{A4EEB4FB-36D7-48A1-B7D5-5B23309FF9B2}" type="presOf" srcId="{B8274DD5-8F29-4BBE-AFB5-EC5557E2EF65}" destId="{01BE6247-2396-405A-9F2A-EE62AA987A42}" srcOrd="0" destOrd="3" presId="urn:microsoft.com/office/officeart/2005/8/layout/vList5"/>
    <dgm:cxn modelId="{0587851F-E2A7-4033-BF6E-7CF8BF1BD582}" type="presParOf" srcId="{BA118F27-6FD9-4B56-A4BB-1D992F383A88}" destId="{AAB863A7-0E4A-438E-B892-9F99592C400C}" srcOrd="0" destOrd="0" presId="urn:microsoft.com/office/officeart/2005/8/layout/vList5"/>
    <dgm:cxn modelId="{7FEA885F-34AF-455A-A30F-F941DC55DF4E}" type="presParOf" srcId="{AAB863A7-0E4A-438E-B892-9F99592C400C}" destId="{C05DF3D3-752A-44C0-B83A-FEB43D94C8ED}" srcOrd="0" destOrd="0" presId="urn:microsoft.com/office/officeart/2005/8/layout/vList5"/>
    <dgm:cxn modelId="{AE2CBEF3-F3B2-4799-91F4-47FE04BEB5E7}" type="presParOf" srcId="{AAB863A7-0E4A-438E-B892-9F99592C400C}" destId="{066E2872-A140-4D96-8A23-E0A19AD86B80}" srcOrd="1" destOrd="0" presId="urn:microsoft.com/office/officeart/2005/8/layout/vList5"/>
    <dgm:cxn modelId="{E6672C58-E0BC-4495-93DC-DB66CCF69DDE}" type="presParOf" srcId="{BA118F27-6FD9-4B56-A4BB-1D992F383A88}" destId="{58606135-5F50-4744-9B55-7916A776052F}" srcOrd="1" destOrd="0" presId="urn:microsoft.com/office/officeart/2005/8/layout/vList5"/>
    <dgm:cxn modelId="{571D488F-B527-496D-B3E3-27ABA4EC2984}" type="presParOf" srcId="{BA118F27-6FD9-4B56-A4BB-1D992F383A88}" destId="{D59D06BF-DE87-4903-BE2C-4FD2580B6F7E}" srcOrd="2" destOrd="0" presId="urn:microsoft.com/office/officeart/2005/8/layout/vList5"/>
    <dgm:cxn modelId="{0CDEC6B6-3A4E-40C9-B889-6A01FF69B472}" type="presParOf" srcId="{D59D06BF-DE87-4903-BE2C-4FD2580B6F7E}" destId="{47A24969-C44A-4E28-897C-0386A843DEC0}" srcOrd="0" destOrd="0" presId="urn:microsoft.com/office/officeart/2005/8/layout/vList5"/>
    <dgm:cxn modelId="{D574A833-E9DC-4FDE-AA83-972BDB2D43C3}" type="presParOf" srcId="{D59D06BF-DE87-4903-BE2C-4FD2580B6F7E}" destId="{AABF3757-7B96-4750-87F5-484263C6B1A1}" srcOrd="1" destOrd="0" presId="urn:microsoft.com/office/officeart/2005/8/layout/vList5"/>
    <dgm:cxn modelId="{3EEFD0B6-5665-4302-9EA4-1ABECA8BC6C0}" type="presParOf" srcId="{BA118F27-6FD9-4B56-A4BB-1D992F383A88}" destId="{E547E82B-A7C0-4292-8FD7-0D2925BC223D}" srcOrd="3" destOrd="0" presId="urn:microsoft.com/office/officeart/2005/8/layout/vList5"/>
    <dgm:cxn modelId="{023D7073-2C84-4CBD-A21D-D7EE8BD870E0}" type="presParOf" srcId="{BA118F27-6FD9-4B56-A4BB-1D992F383A88}" destId="{BAAD38BE-F0C5-4E72-8CDD-FF4C98E84D71}" srcOrd="4" destOrd="0" presId="urn:microsoft.com/office/officeart/2005/8/layout/vList5"/>
    <dgm:cxn modelId="{2FEF9686-C374-4ED2-BEBA-27D47CD40099}" type="presParOf" srcId="{BAAD38BE-F0C5-4E72-8CDD-FF4C98E84D71}" destId="{69D81CF8-756E-4E78-B0F2-E9B051CD70FD}" srcOrd="0" destOrd="0" presId="urn:microsoft.com/office/officeart/2005/8/layout/vList5"/>
    <dgm:cxn modelId="{BBE6E327-445B-4237-878A-FDCFBF0320F5}" type="presParOf" srcId="{BAAD38BE-F0C5-4E72-8CDD-FF4C98E84D71}" destId="{8B17A7B6-E86F-4F79-9A37-1FCE4A9DB86F}" srcOrd="1" destOrd="0" presId="urn:microsoft.com/office/officeart/2005/8/layout/vList5"/>
    <dgm:cxn modelId="{1A9E472B-1FA0-46B9-B0DC-AABD81EE5B9A}" type="presParOf" srcId="{BA118F27-6FD9-4B56-A4BB-1D992F383A88}" destId="{14E6DF49-7A64-4B83-8B3B-31411DD81FB9}" srcOrd="5" destOrd="0" presId="urn:microsoft.com/office/officeart/2005/8/layout/vList5"/>
    <dgm:cxn modelId="{F0ABB158-A82D-4AE0-91BD-1FA75220B28F}" type="presParOf" srcId="{BA118F27-6FD9-4B56-A4BB-1D992F383A88}" destId="{0EA94142-6CF7-41C4-9730-D4CB963F278D}" srcOrd="6" destOrd="0" presId="urn:microsoft.com/office/officeart/2005/8/layout/vList5"/>
    <dgm:cxn modelId="{9E8D91E5-5EB5-495A-871F-81C7C091BDB0}" type="presParOf" srcId="{0EA94142-6CF7-41C4-9730-D4CB963F278D}" destId="{FC25DD8F-5956-44CE-A811-51BFA97E79AF}" srcOrd="0" destOrd="0" presId="urn:microsoft.com/office/officeart/2005/8/layout/vList5"/>
    <dgm:cxn modelId="{F949FC5C-D3AE-4406-A47B-AA6C4BC47C9A}" type="presParOf" srcId="{0EA94142-6CF7-41C4-9730-D4CB963F278D}" destId="{01BE6247-2396-405A-9F2A-EE62AA987A42}"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C6E354-309B-42E1-8E23-5E5BDD109DFC}">
      <dsp:nvSpPr>
        <dsp:cNvPr id="0" name=""/>
        <dsp:cNvSpPr/>
      </dsp:nvSpPr>
      <dsp:spPr>
        <a:xfrm>
          <a:off x="-5944979" y="-909741"/>
          <a:ext cx="7077283" cy="7077283"/>
        </a:xfrm>
        <a:prstGeom prst="blockArc">
          <a:avLst>
            <a:gd name="adj1" fmla="val 18900000"/>
            <a:gd name="adj2" fmla="val 2700000"/>
            <a:gd name="adj3" fmla="val 305"/>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CAD0DBB-0814-4C2E-B264-640EF9401F5E}">
      <dsp:nvSpPr>
        <dsp:cNvPr id="0" name=""/>
        <dsp:cNvSpPr/>
      </dsp:nvSpPr>
      <dsp:spPr>
        <a:xfrm>
          <a:off x="494852" y="328507"/>
          <a:ext cx="7813106" cy="65743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1839" tIns="45720" rIns="45720" bIns="45720" numCol="1" spcCol="1270" anchor="ctr" anchorCtr="0">
          <a:noAutofit/>
        </a:bodyPr>
        <a:lstStyle/>
        <a:p>
          <a:pPr marL="0" lvl="0" indent="0" algn="l" defTabSz="800100">
            <a:lnSpc>
              <a:spcPct val="90000"/>
            </a:lnSpc>
            <a:spcBef>
              <a:spcPct val="0"/>
            </a:spcBef>
            <a:spcAft>
              <a:spcPct val="35000"/>
            </a:spcAft>
            <a:buNone/>
          </a:pPr>
          <a:r>
            <a:rPr lang="en-US" sz="1800" b="1" kern="1200" dirty="0"/>
            <a:t>Georgia joined the  Bologna process </a:t>
          </a:r>
        </a:p>
      </dsp:txBody>
      <dsp:txXfrm>
        <a:off x="494852" y="328507"/>
        <a:ext cx="7813106" cy="657435"/>
      </dsp:txXfrm>
    </dsp:sp>
    <dsp:sp modelId="{AB9B0D85-4A4F-49E7-BFA3-F42747CE024D}">
      <dsp:nvSpPr>
        <dsp:cNvPr id="0" name=""/>
        <dsp:cNvSpPr/>
      </dsp:nvSpPr>
      <dsp:spPr>
        <a:xfrm>
          <a:off x="83955" y="246327"/>
          <a:ext cx="821794" cy="82179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8FB2C9-BD41-4395-A862-2DEBDD19099E}">
      <dsp:nvSpPr>
        <dsp:cNvPr id="0" name=""/>
        <dsp:cNvSpPr/>
      </dsp:nvSpPr>
      <dsp:spPr>
        <a:xfrm>
          <a:off x="1039992" y="1241645"/>
          <a:ext cx="7342007" cy="84685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1839" tIns="45720" rIns="45720" bIns="45720" numCol="1" spcCol="1270" anchor="ctr" anchorCtr="0">
          <a:noAutofit/>
        </a:bodyPr>
        <a:lstStyle/>
        <a:p>
          <a:pPr marL="0" lvl="0" indent="0" algn="l" defTabSz="800100">
            <a:lnSpc>
              <a:spcPct val="90000"/>
            </a:lnSpc>
            <a:spcBef>
              <a:spcPct val="0"/>
            </a:spcBef>
            <a:spcAft>
              <a:spcPct val="35000"/>
            </a:spcAft>
            <a:buNone/>
          </a:pPr>
          <a:r>
            <a:rPr lang="en-US" sz="1800" b="1" kern="1200" dirty="0"/>
            <a:t>Implementation of Three-level structured HE system (QA  system,  ECTS credit, diploma supplements  DS )</a:t>
          </a:r>
        </a:p>
        <a:p>
          <a:pPr marL="0" lvl="0" indent="0" algn="l" defTabSz="800100">
            <a:lnSpc>
              <a:spcPct val="90000"/>
            </a:lnSpc>
            <a:spcBef>
              <a:spcPct val="0"/>
            </a:spcBef>
            <a:spcAft>
              <a:spcPct val="35000"/>
            </a:spcAft>
            <a:buNone/>
          </a:pPr>
          <a:r>
            <a:rPr lang="en-US" sz="1800" b="1" kern="1200" dirty="0"/>
            <a:t>Project of Higher Education Qualifications Framework</a:t>
          </a:r>
        </a:p>
      </dsp:txBody>
      <dsp:txXfrm>
        <a:off x="1039992" y="1241645"/>
        <a:ext cx="7342007" cy="846855"/>
      </dsp:txXfrm>
    </dsp:sp>
    <dsp:sp modelId="{2DE64844-F7F4-48FA-A5EE-94EBE82C2434}">
      <dsp:nvSpPr>
        <dsp:cNvPr id="0" name=""/>
        <dsp:cNvSpPr/>
      </dsp:nvSpPr>
      <dsp:spPr>
        <a:xfrm>
          <a:off x="555054" y="1232165"/>
          <a:ext cx="821794" cy="82179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E7B3A23-6FE9-4A5E-9D43-3E7D5466AAE4}">
      <dsp:nvSpPr>
        <dsp:cNvPr id="0" name=""/>
        <dsp:cNvSpPr/>
      </dsp:nvSpPr>
      <dsp:spPr>
        <a:xfrm>
          <a:off x="1110540" y="2300182"/>
          <a:ext cx="7197417" cy="65743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1839" tIns="45720" rIns="45720" bIns="45720" numCol="1" spcCol="1270" anchor="ctr" anchorCtr="0">
          <a:noAutofit/>
        </a:bodyPr>
        <a:lstStyle/>
        <a:p>
          <a:pPr marL="0" lvl="0" indent="0" algn="l" defTabSz="800100">
            <a:lnSpc>
              <a:spcPct val="90000"/>
            </a:lnSpc>
            <a:spcBef>
              <a:spcPct val="0"/>
            </a:spcBef>
            <a:spcAft>
              <a:spcPct val="35000"/>
            </a:spcAft>
            <a:buNone/>
          </a:pPr>
          <a:r>
            <a:rPr lang="en-US" sz="1800" b="1" kern="1200" dirty="0"/>
            <a:t>National Qualification Framework (HE,VET, General ed.) was approved</a:t>
          </a:r>
        </a:p>
      </dsp:txBody>
      <dsp:txXfrm>
        <a:off x="1110540" y="2300182"/>
        <a:ext cx="7197417" cy="657435"/>
      </dsp:txXfrm>
    </dsp:sp>
    <dsp:sp modelId="{B46083FE-79B2-4951-BBBD-625D5EE70F0F}">
      <dsp:nvSpPr>
        <dsp:cNvPr id="0" name=""/>
        <dsp:cNvSpPr/>
      </dsp:nvSpPr>
      <dsp:spPr>
        <a:xfrm>
          <a:off x="699643" y="2218002"/>
          <a:ext cx="821794" cy="82179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B68A7B9-9954-4714-B555-370AA8378583}">
      <dsp:nvSpPr>
        <dsp:cNvPr id="0" name=""/>
        <dsp:cNvSpPr/>
      </dsp:nvSpPr>
      <dsp:spPr>
        <a:xfrm>
          <a:off x="965951" y="3286019"/>
          <a:ext cx="7342007" cy="65743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1839" tIns="48260" rIns="48260" bIns="48260" numCol="1" spcCol="1270" anchor="ctr" anchorCtr="0">
          <a:noAutofit/>
        </a:bodyPr>
        <a:lstStyle/>
        <a:p>
          <a:pPr marL="0" lvl="0" indent="0" algn="l" defTabSz="844550">
            <a:lnSpc>
              <a:spcPct val="90000"/>
            </a:lnSpc>
            <a:spcBef>
              <a:spcPct val="0"/>
            </a:spcBef>
            <a:spcAft>
              <a:spcPct val="35000"/>
            </a:spcAft>
            <a:buNone/>
          </a:pPr>
          <a:r>
            <a:rPr lang="en-US" sz="1900" b="1" kern="1200" dirty="0"/>
            <a:t>NQF analysis with wide involvement of stakeholders. Legislative amendments were provided +  revised NQF was drafted</a:t>
          </a:r>
        </a:p>
      </dsp:txBody>
      <dsp:txXfrm>
        <a:off x="965951" y="3286019"/>
        <a:ext cx="7342007" cy="657435"/>
      </dsp:txXfrm>
    </dsp:sp>
    <dsp:sp modelId="{A0B005F5-40C6-4FD6-94CB-2283F1DFF3C9}">
      <dsp:nvSpPr>
        <dsp:cNvPr id="0" name=""/>
        <dsp:cNvSpPr/>
      </dsp:nvSpPr>
      <dsp:spPr>
        <a:xfrm>
          <a:off x="555054" y="3203840"/>
          <a:ext cx="821794" cy="82179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34E2E5E-A185-4777-B646-BD802F0D6C5E}">
      <dsp:nvSpPr>
        <dsp:cNvPr id="0" name=""/>
        <dsp:cNvSpPr/>
      </dsp:nvSpPr>
      <dsp:spPr>
        <a:xfrm>
          <a:off x="494852" y="4271857"/>
          <a:ext cx="7813106" cy="65743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1839" tIns="48260" rIns="48260" bIns="48260" numCol="1" spcCol="1270" anchor="ctr" anchorCtr="0">
          <a:noAutofit/>
        </a:bodyPr>
        <a:lstStyle/>
        <a:p>
          <a:pPr marL="0" lvl="0" indent="0" algn="l" defTabSz="844550">
            <a:lnSpc>
              <a:spcPct val="90000"/>
            </a:lnSpc>
            <a:spcBef>
              <a:spcPct val="0"/>
            </a:spcBef>
            <a:spcAft>
              <a:spcPct val="35000"/>
            </a:spcAft>
            <a:buNone/>
          </a:pPr>
          <a:r>
            <a:rPr lang="en-US" sz="1900" b="1" kern="1200" dirty="0"/>
            <a:t>Renewed National Qualifications Framework was approved</a:t>
          </a:r>
        </a:p>
      </dsp:txBody>
      <dsp:txXfrm>
        <a:off x="494852" y="4271857"/>
        <a:ext cx="7813106" cy="657435"/>
      </dsp:txXfrm>
    </dsp:sp>
    <dsp:sp modelId="{8C4AD798-69C3-4CBA-9409-E39D6F941DBB}">
      <dsp:nvSpPr>
        <dsp:cNvPr id="0" name=""/>
        <dsp:cNvSpPr/>
      </dsp:nvSpPr>
      <dsp:spPr>
        <a:xfrm>
          <a:off x="83955" y="4189677"/>
          <a:ext cx="821794" cy="82179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6E2872-A140-4D96-8A23-E0A19AD86B80}">
      <dsp:nvSpPr>
        <dsp:cNvPr id="0" name=""/>
        <dsp:cNvSpPr/>
      </dsp:nvSpPr>
      <dsp:spPr>
        <a:xfrm rot="5400000">
          <a:off x="4847248" y="-2391751"/>
          <a:ext cx="1106830" cy="596267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b="1" kern="1200" dirty="0">
              <a:solidFill>
                <a:srgbClr val="002060"/>
              </a:solidFill>
              <a:latin typeface="Calibri" pitchFamily="34" charset="0"/>
              <a:cs typeface="Calibri" pitchFamily="34" charset="0"/>
            </a:rPr>
            <a:t>Defines the basic terminology of the framework;</a:t>
          </a:r>
          <a:endParaRPr lang="en-US" sz="1400" b="1" kern="1200" dirty="0">
            <a:solidFill>
              <a:srgbClr val="002060"/>
            </a:solidFill>
          </a:endParaRPr>
        </a:p>
        <a:p>
          <a:pPr marL="114300" lvl="1" indent="-114300" algn="l" defTabSz="622300">
            <a:lnSpc>
              <a:spcPct val="90000"/>
            </a:lnSpc>
            <a:spcBef>
              <a:spcPct val="0"/>
            </a:spcBef>
            <a:spcAft>
              <a:spcPct val="15000"/>
            </a:spcAft>
            <a:buChar char="•"/>
          </a:pPr>
          <a:r>
            <a:rPr lang="en-US" sz="1400" b="1" kern="1200" dirty="0">
              <a:solidFill>
                <a:srgbClr val="002060"/>
              </a:solidFill>
              <a:latin typeface="Calibri" pitchFamily="34" charset="0"/>
              <a:cs typeface="Calibri" pitchFamily="34" charset="0"/>
            </a:rPr>
            <a:t>Formulates the framework objectives;</a:t>
          </a:r>
          <a:endParaRPr lang="en-US" sz="1400" b="1" kern="1200" dirty="0">
            <a:solidFill>
              <a:srgbClr val="002060"/>
            </a:solidFill>
          </a:endParaRPr>
        </a:p>
        <a:p>
          <a:pPr marL="114300" lvl="1" indent="-114300" algn="l" defTabSz="622300">
            <a:lnSpc>
              <a:spcPct val="90000"/>
            </a:lnSpc>
            <a:spcBef>
              <a:spcPct val="0"/>
            </a:spcBef>
            <a:spcAft>
              <a:spcPct val="15000"/>
            </a:spcAft>
            <a:buChar char="•"/>
          </a:pPr>
          <a:r>
            <a:rPr lang="en-US" sz="1400" b="1" kern="1200" dirty="0">
              <a:solidFill>
                <a:srgbClr val="002060"/>
              </a:solidFill>
              <a:latin typeface="Calibri" pitchFamily="34" charset="0"/>
              <a:cs typeface="Calibri" pitchFamily="34" charset="0"/>
            </a:rPr>
            <a:t>Creates the basis for development  of  rules and procedures for NQF management and monitoring processes;</a:t>
          </a:r>
          <a:endParaRPr lang="en-US" sz="1400" b="1" kern="1200" dirty="0">
            <a:solidFill>
              <a:srgbClr val="002060"/>
            </a:solidFill>
          </a:endParaRPr>
        </a:p>
        <a:p>
          <a:pPr marL="114300" lvl="1" indent="-114300" algn="l" defTabSz="622300">
            <a:lnSpc>
              <a:spcPct val="90000"/>
            </a:lnSpc>
            <a:spcBef>
              <a:spcPct val="0"/>
            </a:spcBef>
            <a:spcAft>
              <a:spcPct val="15000"/>
            </a:spcAft>
            <a:buChar char="•"/>
          </a:pPr>
          <a:r>
            <a:rPr lang="en-US" sz="1400" b="1" kern="1200" dirty="0">
              <a:solidFill>
                <a:srgbClr val="002060"/>
              </a:solidFill>
              <a:latin typeface="Calibri" pitchFamily="34" charset="0"/>
              <a:cs typeface="Calibri" pitchFamily="34" charset="0"/>
            </a:rPr>
            <a:t>Creates the basis  for development Qualifications Electronic Registry </a:t>
          </a:r>
          <a:r>
            <a:rPr lang="en-US" sz="1200" b="1" kern="1200" dirty="0">
              <a:solidFill>
                <a:srgbClr val="002060"/>
              </a:solidFill>
              <a:latin typeface="Calibri" pitchFamily="34" charset="0"/>
              <a:cs typeface="Calibri" pitchFamily="34" charset="0"/>
            </a:rPr>
            <a:t>.</a:t>
          </a:r>
          <a:endParaRPr lang="en-US" sz="1200" b="1" kern="1200" dirty="0">
            <a:solidFill>
              <a:srgbClr val="002060"/>
            </a:solidFill>
          </a:endParaRPr>
        </a:p>
      </dsp:txBody>
      <dsp:txXfrm rot="-5400000">
        <a:off x="2419327" y="90201"/>
        <a:ext cx="5908642" cy="998768"/>
      </dsp:txXfrm>
    </dsp:sp>
    <dsp:sp modelId="{C05DF3D3-752A-44C0-B83A-FEB43D94C8ED}">
      <dsp:nvSpPr>
        <dsp:cNvPr id="0" name=""/>
        <dsp:cNvSpPr/>
      </dsp:nvSpPr>
      <dsp:spPr>
        <a:xfrm>
          <a:off x="132" y="2313"/>
          <a:ext cx="2419061" cy="111281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en-US" sz="1900" b="1" kern="1200" dirty="0">
              <a:solidFill>
                <a:schemeClr val="bg1"/>
              </a:solidFill>
              <a:latin typeface="Calibri" pitchFamily="34" charset="0"/>
              <a:cs typeface="Calibri" pitchFamily="34" charset="0"/>
            </a:rPr>
            <a:t>Law of Georgia On the Educational Quality Enhancement </a:t>
          </a:r>
          <a:endParaRPr lang="en-US" sz="1900" kern="1200" dirty="0"/>
        </a:p>
      </dsp:txBody>
      <dsp:txXfrm>
        <a:off x="54455" y="56636"/>
        <a:ext cx="2310415" cy="1004166"/>
      </dsp:txXfrm>
    </dsp:sp>
    <dsp:sp modelId="{AABF3757-7B96-4750-87F5-484263C6B1A1}">
      <dsp:nvSpPr>
        <dsp:cNvPr id="0" name=""/>
        <dsp:cNvSpPr/>
      </dsp:nvSpPr>
      <dsp:spPr>
        <a:xfrm rot="5400000">
          <a:off x="4950298" y="-1246048"/>
          <a:ext cx="890250" cy="597315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b="1" kern="1200" dirty="0">
              <a:solidFill>
                <a:srgbClr val="002060"/>
              </a:solidFill>
              <a:latin typeface="Calibri" pitchFamily="34" charset="0"/>
              <a:cs typeface="Calibri" pitchFamily="34" charset="0"/>
            </a:rPr>
            <a:t>States compliance of higher education qualifications with the NQF levels;</a:t>
          </a:r>
          <a:endParaRPr lang="en-US" sz="1400" b="1" kern="1200" dirty="0">
            <a:solidFill>
              <a:srgbClr val="002060"/>
            </a:solidFill>
          </a:endParaRPr>
        </a:p>
        <a:p>
          <a:pPr marL="114300" lvl="1" indent="-114300" algn="l" defTabSz="622300">
            <a:lnSpc>
              <a:spcPct val="90000"/>
            </a:lnSpc>
            <a:spcBef>
              <a:spcPct val="0"/>
            </a:spcBef>
            <a:spcAft>
              <a:spcPct val="15000"/>
            </a:spcAft>
            <a:buChar char="•"/>
          </a:pPr>
          <a:r>
            <a:rPr lang="en-US" sz="1400" b="1" kern="1200" dirty="0">
              <a:solidFill>
                <a:srgbClr val="002060"/>
              </a:solidFill>
              <a:latin typeface="Calibri" pitchFamily="34" charset="0"/>
              <a:cs typeface="Calibri" pitchFamily="34" charset="0"/>
            </a:rPr>
            <a:t>Creates the basis for development  of the new, bachelor's </a:t>
          </a:r>
          <a:r>
            <a:rPr lang="ka-GE" sz="1400" b="1" kern="1200" dirty="0">
              <a:solidFill>
                <a:srgbClr val="002060"/>
              </a:solidFill>
              <a:cs typeface="Calibri" pitchFamily="34" charset="0"/>
            </a:rPr>
            <a:t> (</a:t>
          </a:r>
          <a:r>
            <a:rPr lang="en-US" sz="1400" b="1" kern="1200" dirty="0">
              <a:solidFill>
                <a:srgbClr val="002060"/>
              </a:solidFill>
              <a:latin typeface="Calibri" pitchFamily="34" charset="0"/>
              <a:cs typeface="Calibri" pitchFamily="34" charset="0"/>
            </a:rPr>
            <a:t>180 ECTS</a:t>
          </a:r>
          <a:r>
            <a:rPr lang="ka-GE" sz="1400" b="1" kern="1200" dirty="0">
              <a:solidFill>
                <a:srgbClr val="002060"/>
              </a:solidFill>
              <a:cs typeface="Calibri" pitchFamily="34" charset="0"/>
            </a:rPr>
            <a:t>) </a:t>
          </a:r>
          <a:r>
            <a:rPr lang="en-US" sz="1400" b="1" kern="1200" dirty="0">
              <a:solidFill>
                <a:srgbClr val="002060"/>
              </a:solidFill>
              <a:latin typeface="Calibri" pitchFamily="34" charset="0"/>
              <a:cs typeface="Calibri" pitchFamily="34" charset="0"/>
            </a:rPr>
            <a:t>and master's (60 ECTS) programs development</a:t>
          </a:r>
          <a:endParaRPr lang="en-US" sz="1400" b="1" kern="1200" dirty="0">
            <a:solidFill>
              <a:srgbClr val="002060"/>
            </a:solidFill>
          </a:endParaRPr>
        </a:p>
      </dsp:txBody>
      <dsp:txXfrm rot="-5400000">
        <a:off x="2408847" y="1338861"/>
        <a:ext cx="5929694" cy="803334"/>
      </dsp:txXfrm>
    </dsp:sp>
    <dsp:sp modelId="{47A24969-C44A-4E28-897C-0386A843DEC0}">
      <dsp:nvSpPr>
        <dsp:cNvPr id="0" name=""/>
        <dsp:cNvSpPr/>
      </dsp:nvSpPr>
      <dsp:spPr>
        <a:xfrm>
          <a:off x="132" y="1170766"/>
          <a:ext cx="2408196" cy="111281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en-US" sz="1900" b="1" kern="1200" dirty="0">
              <a:solidFill>
                <a:schemeClr val="bg1"/>
              </a:solidFill>
              <a:latin typeface="Calibri" pitchFamily="34" charset="0"/>
              <a:cs typeface="Calibri" pitchFamily="34" charset="0"/>
            </a:rPr>
            <a:t>Law of Georgia on Higher Education</a:t>
          </a:r>
          <a:endParaRPr lang="en-US" sz="1900" kern="1200" dirty="0"/>
        </a:p>
      </dsp:txBody>
      <dsp:txXfrm>
        <a:off x="54455" y="1225089"/>
        <a:ext cx="2299550" cy="1004166"/>
      </dsp:txXfrm>
    </dsp:sp>
    <dsp:sp modelId="{8B17A7B6-E86F-4F79-9A37-1FCE4A9DB86F}">
      <dsp:nvSpPr>
        <dsp:cNvPr id="0" name=""/>
        <dsp:cNvSpPr/>
      </dsp:nvSpPr>
      <dsp:spPr>
        <a:xfrm rot="5400000">
          <a:off x="4958971" y="-94375"/>
          <a:ext cx="890250" cy="595580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114300" lvl="1" indent="-114300" algn="l" defTabSz="622300">
            <a:lnSpc>
              <a:spcPct val="90000"/>
            </a:lnSpc>
            <a:spcBef>
              <a:spcPct val="0"/>
            </a:spcBef>
            <a:spcAft>
              <a:spcPct val="15000"/>
            </a:spcAft>
            <a:buChar char="•"/>
          </a:pPr>
          <a:r>
            <a:rPr lang="en-US" sz="1400" b="1" kern="1200" dirty="0">
              <a:solidFill>
                <a:srgbClr val="002060"/>
              </a:solidFill>
              <a:latin typeface="Calibri" pitchFamily="34" charset="0"/>
              <a:cs typeface="Calibri" pitchFamily="34" charset="0"/>
            </a:rPr>
            <a:t>States compliance of vocational education levels with the NQF levels;</a:t>
          </a:r>
          <a:endParaRPr lang="en-US" sz="1400" b="1" kern="1200" dirty="0">
            <a:solidFill>
              <a:srgbClr val="002060"/>
            </a:solidFill>
          </a:endParaRPr>
        </a:p>
        <a:p>
          <a:pPr marL="114300" lvl="1" indent="-114300" algn="l" defTabSz="622300">
            <a:lnSpc>
              <a:spcPct val="90000"/>
            </a:lnSpc>
            <a:spcBef>
              <a:spcPct val="0"/>
            </a:spcBef>
            <a:spcAft>
              <a:spcPct val="15000"/>
            </a:spcAft>
            <a:buChar char="•"/>
          </a:pPr>
          <a:r>
            <a:rPr lang="en-US" sz="1400" b="1" kern="1200" dirty="0">
              <a:solidFill>
                <a:srgbClr val="002060"/>
              </a:solidFill>
              <a:latin typeface="Calibri" pitchFamily="34" charset="0"/>
              <a:cs typeface="Calibri" pitchFamily="34" charset="0"/>
            </a:rPr>
            <a:t>Creates the possibility for recognition of  informal and non-formal education at all levels of vocational education</a:t>
          </a:r>
        </a:p>
      </dsp:txBody>
      <dsp:txXfrm rot="-5400000">
        <a:off x="2426193" y="2481861"/>
        <a:ext cx="5912348" cy="803334"/>
      </dsp:txXfrm>
    </dsp:sp>
    <dsp:sp modelId="{69D81CF8-756E-4E78-B0F2-E9B051CD70FD}">
      <dsp:nvSpPr>
        <dsp:cNvPr id="0" name=""/>
        <dsp:cNvSpPr/>
      </dsp:nvSpPr>
      <dsp:spPr>
        <a:xfrm>
          <a:off x="132" y="2339220"/>
          <a:ext cx="2407920" cy="111281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en-US" sz="1900" b="1" kern="1200" dirty="0">
              <a:solidFill>
                <a:schemeClr val="bg1"/>
              </a:solidFill>
              <a:latin typeface="Calibri" pitchFamily="34" charset="0"/>
              <a:cs typeface="Calibri" pitchFamily="34" charset="0"/>
            </a:rPr>
            <a:t>Law of Georgia on Vocational Education</a:t>
          </a:r>
        </a:p>
      </dsp:txBody>
      <dsp:txXfrm>
        <a:off x="54455" y="2393543"/>
        <a:ext cx="2299274" cy="1004166"/>
      </dsp:txXfrm>
    </dsp:sp>
    <dsp:sp modelId="{01BE6247-2396-405A-9F2A-EE62AA987A42}">
      <dsp:nvSpPr>
        <dsp:cNvPr id="0" name=""/>
        <dsp:cNvSpPr/>
      </dsp:nvSpPr>
      <dsp:spPr>
        <a:xfrm rot="5400000">
          <a:off x="4949832" y="1115682"/>
          <a:ext cx="890250" cy="5974085"/>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114300" lvl="1" indent="-114300" algn="l" defTabSz="622300">
            <a:lnSpc>
              <a:spcPct val="90000"/>
            </a:lnSpc>
            <a:spcBef>
              <a:spcPct val="0"/>
            </a:spcBef>
            <a:spcAft>
              <a:spcPct val="15000"/>
            </a:spcAft>
            <a:buChar char="•"/>
          </a:pPr>
          <a:r>
            <a:rPr lang="en-US" sz="1400" b="1" kern="1200" dirty="0">
              <a:solidFill>
                <a:srgbClr val="002060"/>
              </a:solidFill>
              <a:latin typeface="Calibri" pitchFamily="34" charset="0"/>
              <a:cs typeface="Calibri" pitchFamily="34" charset="0"/>
            </a:rPr>
            <a:t>States compliance of general education levels with the NQF levels</a:t>
          </a:r>
        </a:p>
        <a:p>
          <a:pPr marL="114300" lvl="1" indent="-114300" algn="l" defTabSz="622300">
            <a:lnSpc>
              <a:spcPct val="90000"/>
            </a:lnSpc>
            <a:spcBef>
              <a:spcPct val="0"/>
            </a:spcBef>
            <a:spcAft>
              <a:spcPct val="15000"/>
            </a:spcAft>
            <a:buChar char="•"/>
          </a:pPr>
          <a:r>
            <a:rPr lang="en-US" sz="1400" b="1" kern="1200" dirty="0">
              <a:solidFill>
                <a:srgbClr val="002060"/>
              </a:solidFill>
              <a:latin typeface="Calibri" pitchFamily="34" charset="0"/>
              <a:cs typeface="Calibri" pitchFamily="34" charset="0"/>
            </a:rPr>
            <a:t>Basic - NQF level 2</a:t>
          </a:r>
        </a:p>
        <a:p>
          <a:pPr marL="114300" lvl="1" indent="-114300" algn="l" defTabSz="622300">
            <a:lnSpc>
              <a:spcPct val="90000"/>
            </a:lnSpc>
            <a:spcBef>
              <a:spcPct val="0"/>
            </a:spcBef>
            <a:spcAft>
              <a:spcPct val="15000"/>
            </a:spcAft>
            <a:buChar char="•"/>
          </a:pPr>
          <a:r>
            <a:rPr lang="en-US" sz="1400" b="1" kern="1200" dirty="0">
              <a:solidFill>
                <a:srgbClr val="002060"/>
              </a:solidFill>
              <a:latin typeface="Calibri" pitchFamily="34" charset="0"/>
              <a:cs typeface="Calibri" pitchFamily="34" charset="0"/>
            </a:rPr>
            <a:t>Full General - NQF level 4</a:t>
          </a:r>
        </a:p>
        <a:p>
          <a:pPr marL="114300" lvl="1" indent="-114300" algn="l" defTabSz="533400">
            <a:lnSpc>
              <a:spcPct val="90000"/>
            </a:lnSpc>
            <a:spcBef>
              <a:spcPct val="0"/>
            </a:spcBef>
            <a:spcAft>
              <a:spcPct val="15000"/>
            </a:spcAft>
            <a:buChar char="•"/>
          </a:pPr>
          <a:endParaRPr lang="en-US" sz="1200" b="1" kern="1200" dirty="0">
            <a:latin typeface="Calibri" pitchFamily="34" charset="0"/>
            <a:cs typeface="Calibri" pitchFamily="34" charset="0"/>
          </a:endParaRPr>
        </a:p>
      </dsp:txBody>
      <dsp:txXfrm rot="-5400000">
        <a:off x="2407915" y="3701057"/>
        <a:ext cx="5930627" cy="803334"/>
      </dsp:txXfrm>
    </dsp:sp>
    <dsp:sp modelId="{FC25DD8F-5956-44CE-A811-51BFA97E79AF}">
      <dsp:nvSpPr>
        <dsp:cNvPr id="0" name=""/>
        <dsp:cNvSpPr/>
      </dsp:nvSpPr>
      <dsp:spPr>
        <a:xfrm>
          <a:off x="132" y="3507673"/>
          <a:ext cx="2406188" cy="111281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en-US" sz="1900" b="1" kern="1200" dirty="0">
              <a:solidFill>
                <a:schemeClr val="bg1"/>
              </a:solidFill>
              <a:latin typeface="Calibri" pitchFamily="34" charset="0"/>
              <a:cs typeface="Calibri" pitchFamily="34" charset="0"/>
            </a:rPr>
            <a:t>Law of Georgia on General Education</a:t>
          </a:r>
        </a:p>
      </dsp:txBody>
      <dsp:txXfrm>
        <a:off x="54455" y="3561996"/>
        <a:ext cx="2297542" cy="1004166"/>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95738" y="0"/>
            <a:ext cx="3055937" cy="465138"/>
          </a:xfrm>
          <a:prstGeom prst="rect">
            <a:avLst/>
          </a:prstGeom>
        </p:spPr>
        <p:txBody>
          <a:bodyPr vert="horz" lIns="91440" tIns="45720" rIns="91440" bIns="45720" rtlCol="0"/>
          <a:lstStyle>
            <a:lvl1pPr algn="r">
              <a:defRPr sz="1200"/>
            </a:lvl1pPr>
          </a:lstStyle>
          <a:p>
            <a:fld id="{904D0612-1774-4830-BD3B-9E4A6E54D951}" type="datetimeFigureOut">
              <a:rPr lang="en-US" smtClean="0"/>
              <a:t>9/6/2019</a:t>
            </a:fld>
            <a:endParaRPr lang="en-US"/>
          </a:p>
        </p:txBody>
      </p:sp>
      <p:sp>
        <p:nvSpPr>
          <p:cNvPr id="4" name="Footer Placeholder 3"/>
          <p:cNvSpPr>
            <a:spLocks noGrp="1"/>
          </p:cNvSpPr>
          <p:nvPr>
            <p:ph type="ftr" sz="quarter" idx="2"/>
          </p:nvPr>
        </p:nvSpPr>
        <p:spPr>
          <a:xfrm>
            <a:off x="0" y="8842375"/>
            <a:ext cx="30559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95738" y="8842375"/>
            <a:ext cx="3055937" cy="465138"/>
          </a:xfrm>
          <a:prstGeom prst="rect">
            <a:avLst/>
          </a:prstGeom>
        </p:spPr>
        <p:txBody>
          <a:bodyPr vert="horz" lIns="91440" tIns="45720" rIns="91440" bIns="45720" rtlCol="0" anchor="b"/>
          <a:lstStyle>
            <a:lvl1pPr algn="r">
              <a:defRPr sz="1200"/>
            </a:lvl1pPr>
          </a:lstStyle>
          <a:p>
            <a:fld id="{E942CE93-65FC-4E51-8139-32997F26DE22}" type="slidenum">
              <a:rPr lang="en-US" smtClean="0"/>
              <a:t>‹#›</a:t>
            </a:fld>
            <a:endParaRPr lang="en-US"/>
          </a:p>
        </p:txBody>
      </p:sp>
    </p:spTree>
    <p:extLst>
      <p:ext uri="{BB962C8B-B14F-4D97-AF65-F5344CB8AC3E}">
        <p14:creationId xmlns:p14="http://schemas.microsoft.com/office/powerpoint/2010/main" val="3192282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3497" tIns="46749" rIns="93497" bIns="46749" rtlCol="0"/>
          <a:lstStyle>
            <a:lvl1pPr algn="r">
              <a:defRPr sz="1200"/>
            </a:lvl1pPr>
          </a:lstStyle>
          <a:p>
            <a:fld id="{8C5B647F-C835-4692-8DCC-231D3EEE5C27}" type="datetimeFigureOut">
              <a:rPr lang="en-US" smtClean="0"/>
              <a:t>9/6/2019</a:t>
            </a:fld>
            <a:endParaRPr lang="en-US"/>
          </a:p>
        </p:txBody>
      </p:sp>
      <p:sp>
        <p:nvSpPr>
          <p:cNvPr id="4" name="Slide Image Placeholder 3"/>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3497" tIns="46749" rIns="93497" bIns="46749" rtlCol="0" anchor="ctr"/>
          <a:lstStyle/>
          <a:p>
            <a:endParaRPr lang="en-US"/>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97" tIns="46749" rIns="93497" bIns="4674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a:defRPr sz="1200"/>
            </a:lvl1pPr>
          </a:lstStyle>
          <a:p>
            <a:fld id="{FEA50B52-E9C8-4429-84B2-C7DB33448B23}" type="slidenum">
              <a:rPr lang="en-US" smtClean="0"/>
              <a:t>‹#›</a:t>
            </a:fld>
            <a:endParaRPr lang="en-US"/>
          </a:p>
        </p:txBody>
      </p:sp>
    </p:spTree>
    <p:extLst>
      <p:ext uri="{BB962C8B-B14F-4D97-AF65-F5344CB8AC3E}">
        <p14:creationId xmlns:p14="http://schemas.microsoft.com/office/powerpoint/2010/main" val="723897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1</a:t>
            </a:fld>
            <a:endParaRPr lang="en-US"/>
          </a:p>
        </p:txBody>
      </p:sp>
    </p:spTree>
    <p:extLst>
      <p:ext uri="{BB962C8B-B14F-4D97-AF65-F5344CB8AC3E}">
        <p14:creationId xmlns:p14="http://schemas.microsoft.com/office/powerpoint/2010/main" val="3281784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11</a:t>
            </a:fld>
            <a:endParaRPr lang="en-US"/>
          </a:p>
        </p:txBody>
      </p:sp>
    </p:spTree>
    <p:extLst>
      <p:ext uri="{BB962C8B-B14F-4D97-AF65-F5344CB8AC3E}">
        <p14:creationId xmlns:p14="http://schemas.microsoft.com/office/powerpoint/2010/main" val="4134968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12</a:t>
            </a:fld>
            <a:endParaRPr lang="en-US"/>
          </a:p>
        </p:txBody>
      </p:sp>
    </p:spTree>
    <p:extLst>
      <p:ext uri="{BB962C8B-B14F-4D97-AF65-F5344CB8AC3E}">
        <p14:creationId xmlns:p14="http://schemas.microsoft.com/office/powerpoint/2010/main" val="8425320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13</a:t>
            </a:fld>
            <a:endParaRPr lang="en-US"/>
          </a:p>
        </p:txBody>
      </p:sp>
    </p:spTree>
    <p:extLst>
      <p:ext uri="{BB962C8B-B14F-4D97-AF65-F5344CB8AC3E}">
        <p14:creationId xmlns:p14="http://schemas.microsoft.com/office/powerpoint/2010/main" val="4469647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15</a:t>
            </a:fld>
            <a:endParaRPr lang="en-US"/>
          </a:p>
        </p:txBody>
      </p:sp>
    </p:spTree>
    <p:extLst>
      <p:ext uri="{BB962C8B-B14F-4D97-AF65-F5344CB8AC3E}">
        <p14:creationId xmlns:p14="http://schemas.microsoft.com/office/powerpoint/2010/main" val="24107627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308" indent="-175308">
              <a:buFont typeface="Wingdings" pitchFamily="2" charset="2"/>
              <a:buChar char="§"/>
            </a:pPr>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16</a:t>
            </a:fld>
            <a:endParaRPr lang="en-US"/>
          </a:p>
        </p:txBody>
      </p:sp>
    </p:spTree>
    <p:extLst>
      <p:ext uri="{BB962C8B-B14F-4D97-AF65-F5344CB8AC3E}">
        <p14:creationId xmlns:p14="http://schemas.microsoft.com/office/powerpoint/2010/main" val="29007757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17</a:t>
            </a:fld>
            <a:endParaRPr lang="en-US"/>
          </a:p>
        </p:txBody>
      </p:sp>
    </p:spTree>
    <p:extLst>
      <p:ext uri="{BB962C8B-B14F-4D97-AF65-F5344CB8AC3E}">
        <p14:creationId xmlns:p14="http://schemas.microsoft.com/office/powerpoint/2010/main" val="9789949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19</a:t>
            </a:fld>
            <a:endParaRPr lang="en-US"/>
          </a:p>
        </p:txBody>
      </p:sp>
    </p:spTree>
    <p:extLst>
      <p:ext uri="{BB962C8B-B14F-4D97-AF65-F5344CB8AC3E}">
        <p14:creationId xmlns:p14="http://schemas.microsoft.com/office/powerpoint/2010/main" val="7335559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20</a:t>
            </a:fld>
            <a:endParaRPr lang="en-US"/>
          </a:p>
        </p:txBody>
      </p:sp>
    </p:spTree>
    <p:extLst>
      <p:ext uri="{BB962C8B-B14F-4D97-AF65-F5344CB8AC3E}">
        <p14:creationId xmlns:p14="http://schemas.microsoft.com/office/powerpoint/2010/main" val="20194423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21</a:t>
            </a:fld>
            <a:endParaRPr lang="en-US"/>
          </a:p>
        </p:txBody>
      </p:sp>
    </p:spTree>
    <p:extLst>
      <p:ext uri="{BB962C8B-B14F-4D97-AF65-F5344CB8AC3E}">
        <p14:creationId xmlns:p14="http://schemas.microsoft.com/office/powerpoint/2010/main" val="30666112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FEA50B52-E9C8-4429-84B2-C7DB33448B23}" type="slidenum">
              <a:rPr lang="en-US" smtClean="0"/>
              <a:t>22</a:t>
            </a:fld>
            <a:endParaRPr lang="en-US"/>
          </a:p>
        </p:txBody>
      </p:sp>
    </p:spTree>
    <p:extLst>
      <p:ext uri="{BB962C8B-B14F-4D97-AF65-F5344CB8AC3E}">
        <p14:creationId xmlns:p14="http://schemas.microsoft.com/office/powerpoint/2010/main" val="2473276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3</a:t>
            </a:fld>
            <a:endParaRPr lang="en-US"/>
          </a:p>
        </p:txBody>
      </p:sp>
    </p:spTree>
    <p:extLst>
      <p:ext uri="{BB962C8B-B14F-4D97-AF65-F5344CB8AC3E}">
        <p14:creationId xmlns:p14="http://schemas.microsoft.com/office/powerpoint/2010/main" val="15324584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FEA50B52-E9C8-4429-84B2-C7DB33448B23}" type="slidenum">
              <a:rPr lang="en-US" smtClean="0"/>
              <a:t>23</a:t>
            </a:fld>
            <a:endParaRPr lang="en-US"/>
          </a:p>
        </p:txBody>
      </p:sp>
    </p:spTree>
    <p:extLst>
      <p:ext uri="{BB962C8B-B14F-4D97-AF65-F5344CB8AC3E}">
        <p14:creationId xmlns:p14="http://schemas.microsoft.com/office/powerpoint/2010/main" val="2437397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698500"/>
            <a:ext cx="4654550" cy="3490913"/>
          </a:xfrm>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940ACD30-9981-4D08-B78C-FF446BE8FF78}" type="slidenum">
              <a:rPr lang="ru-RU" smtClean="0">
                <a:solidFill>
                  <a:prstClr val="black"/>
                </a:solidFill>
              </a:rPr>
              <a:pPr/>
              <a:t>4</a:t>
            </a:fld>
            <a:endParaRPr lang="ru-RU">
              <a:solidFill>
                <a:prstClr val="black"/>
              </a:solidFill>
            </a:endParaRPr>
          </a:p>
        </p:txBody>
      </p:sp>
    </p:spTree>
    <p:extLst>
      <p:ext uri="{BB962C8B-B14F-4D97-AF65-F5344CB8AC3E}">
        <p14:creationId xmlns:p14="http://schemas.microsoft.com/office/powerpoint/2010/main" val="1727562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5</a:t>
            </a:fld>
            <a:endParaRPr lang="en-US"/>
          </a:p>
        </p:txBody>
      </p:sp>
    </p:spTree>
    <p:extLst>
      <p:ext uri="{BB962C8B-B14F-4D97-AF65-F5344CB8AC3E}">
        <p14:creationId xmlns:p14="http://schemas.microsoft.com/office/powerpoint/2010/main" val="3084462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6</a:t>
            </a:fld>
            <a:endParaRPr lang="en-US"/>
          </a:p>
        </p:txBody>
      </p:sp>
    </p:spTree>
    <p:extLst>
      <p:ext uri="{BB962C8B-B14F-4D97-AF65-F5344CB8AC3E}">
        <p14:creationId xmlns:p14="http://schemas.microsoft.com/office/powerpoint/2010/main" val="1163423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7</a:t>
            </a:fld>
            <a:endParaRPr lang="en-US"/>
          </a:p>
        </p:txBody>
      </p:sp>
    </p:spTree>
    <p:extLst>
      <p:ext uri="{BB962C8B-B14F-4D97-AF65-F5344CB8AC3E}">
        <p14:creationId xmlns:p14="http://schemas.microsoft.com/office/powerpoint/2010/main" val="24034919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8</a:t>
            </a:fld>
            <a:endParaRPr lang="en-US"/>
          </a:p>
        </p:txBody>
      </p:sp>
    </p:spTree>
    <p:extLst>
      <p:ext uri="{BB962C8B-B14F-4D97-AF65-F5344CB8AC3E}">
        <p14:creationId xmlns:p14="http://schemas.microsoft.com/office/powerpoint/2010/main" val="3399480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A50B52-E9C8-4429-84B2-C7DB33448B23}" type="slidenum">
              <a:rPr lang="en-US" smtClean="0"/>
              <a:t>9</a:t>
            </a:fld>
            <a:endParaRPr lang="en-US"/>
          </a:p>
        </p:txBody>
      </p:sp>
    </p:spTree>
    <p:extLst>
      <p:ext uri="{BB962C8B-B14F-4D97-AF65-F5344CB8AC3E}">
        <p14:creationId xmlns:p14="http://schemas.microsoft.com/office/powerpoint/2010/main" val="33941057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FEA50B52-E9C8-4429-84B2-C7DB33448B23}" type="slidenum">
              <a:rPr lang="en-US" smtClean="0"/>
              <a:t>10</a:t>
            </a:fld>
            <a:endParaRPr lang="en-US"/>
          </a:p>
        </p:txBody>
      </p:sp>
    </p:spTree>
    <p:extLst>
      <p:ext uri="{BB962C8B-B14F-4D97-AF65-F5344CB8AC3E}">
        <p14:creationId xmlns:p14="http://schemas.microsoft.com/office/powerpoint/2010/main" val="3407926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B0262610-6EED-4716-A862-329D9BAB5A69}"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8EE478-841A-4EB3-A512-2B72C4DFA891}" type="slidenum">
              <a:rPr lang="en-US" smtClean="0"/>
              <a:t>‹#›</a:t>
            </a:fld>
            <a:endParaRPr lang="en-US"/>
          </a:p>
        </p:txBody>
      </p:sp>
    </p:spTree>
    <p:extLst>
      <p:ext uri="{BB962C8B-B14F-4D97-AF65-F5344CB8AC3E}">
        <p14:creationId xmlns:p14="http://schemas.microsoft.com/office/powerpoint/2010/main" val="642340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262610-6EED-4716-A862-329D9BAB5A69}"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8EE478-841A-4EB3-A512-2B72C4DFA891}" type="slidenum">
              <a:rPr lang="en-US" smtClean="0"/>
              <a:t>‹#›</a:t>
            </a:fld>
            <a:endParaRPr lang="en-US"/>
          </a:p>
        </p:txBody>
      </p:sp>
    </p:spTree>
    <p:extLst>
      <p:ext uri="{BB962C8B-B14F-4D97-AF65-F5344CB8AC3E}">
        <p14:creationId xmlns:p14="http://schemas.microsoft.com/office/powerpoint/2010/main" val="2076058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262610-6EED-4716-A862-329D9BAB5A69}"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8EE478-841A-4EB3-A512-2B72C4DFA891}" type="slidenum">
              <a:rPr lang="en-US" smtClean="0"/>
              <a:t>‹#›</a:t>
            </a:fld>
            <a:endParaRPr lang="en-US"/>
          </a:p>
        </p:txBody>
      </p:sp>
    </p:spTree>
    <p:extLst>
      <p:ext uri="{BB962C8B-B14F-4D97-AF65-F5344CB8AC3E}">
        <p14:creationId xmlns:p14="http://schemas.microsoft.com/office/powerpoint/2010/main" val="17905192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lvl1pPr>
              <a:defRPr>
                <a:solidFill>
                  <a:schemeClr val="accent1">
                    <a:lumMod val="50000"/>
                  </a:schemeClr>
                </a:solidFill>
                <a:latin typeface="Arial" pitchFamily="34" charset="0"/>
                <a:cs typeface="Arial" pitchFamily="34" charset="0"/>
              </a:defRPr>
            </a:lvl1pPr>
          </a:lstStyle>
          <a:p>
            <a:r>
              <a:rPr lang="en-US" dirty="0">
                <a:solidFill>
                  <a:srgbClr val="9DBFBE">
                    <a:lumMod val="50000"/>
                  </a:srgbClr>
                </a:solidFill>
              </a:rPr>
              <a:t>2/1/2013</a:t>
            </a:r>
          </a:p>
        </p:txBody>
      </p:sp>
    </p:spTree>
    <p:extLst>
      <p:ext uri="{BB962C8B-B14F-4D97-AF65-F5344CB8AC3E}">
        <p14:creationId xmlns:p14="http://schemas.microsoft.com/office/powerpoint/2010/main" val="3306226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lvl1pPr>
              <a:defRPr>
                <a:solidFill>
                  <a:schemeClr val="accent1">
                    <a:lumMod val="50000"/>
                  </a:schemeClr>
                </a:solidFill>
                <a:latin typeface="Arial" pitchFamily="34" charset="0"/>
                <a:cs typeface="Arial" pitchFamily="34" charset="0"/>
              </a:defRPr>
            </a:lvl1pPr>
          </a:lstStyle>
          <a:p>
            <a:r>
              <a:rPr lang="en-US">
                <a:solidFill>
                  <a:srgbClr val="9DBFBE">
                    <a:lumMod val="50000"/>
                  </a:srgbClr>
                </a:solidFill>
              </a:rPr>
              <a:t>2/1/2013</a:t>
            </a:r>
            <a:endParaRPr lang="en-US" dirty="0">
              <a:solidFill>
                <a:srgbClr val="9DBFBE">
                  <a:lumMod val="50000"/>
                </a:srgbClr>
              </a:solidFill>
            </a:endParaRPr>
          </a:p>
        </p:txBody>
      </p:sp>
    </p:spTree>
    <p:extLst>
      <p:ext uri="{BB962C8B-B14F-4D97-AF65-F5344CB8AC3E}">
        <p14:creationId xmlns:p14="http://schemas.microsoft.com/office/powerpoint/2010/main" val="3710617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262610-6EED-4716-A862-329D9BAB5A69}"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8EE478-841A-4EB3-A512-2B72C4DFA891}" type="slidenum">
              <a:rPr lang="en-US" smtClean="0"/>
              <a:t>‹#›</a:t>
            </a:fld>
            <a:endParaRPr lang="en-US"/>
          </a:p>
        </p:txBody>
      </p:sp>
    </p:spTree>
    <p:extLst>
      <p:ext uri="{BB962C8B-B14F-4D97-AF65-F5344CB8AC3E}">
        <p14:creationId xmlns:p14="http://schemas.microsoft.com/office/powerpoint/2010/main" val="3418243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62610-6EED-4716-A862-329D9BAB5A69}"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8EE478-841A-4EB3-A512-2B72C4DFA891}" type="slidenum">
              <a:rPr lang="en-US" smtClean="0"/>
              <a:t>‹#›</a:t>
            </a:fld>
            <a:endParaRPr lang="en-US"/>
          </a:p>
        </p:txBody>
      </p:sp>
    </p:spTree>
    <p:extLst>
      <p:ext uri="{BB962C8B-B14F-4D97-AF65-F5344CB8AC3E}">
        <p14:creationId xmlns:p14="http://schemas.microsoft.com/office/powerpoint/2010/main" val="1979867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262610-6EED-4716-A862-329D9BAB5A69}" type="datetimeFigureOut">
              <a:rPr lang="en-US" smtClean="0"/>
              <a:t>9/6/2019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8EE478-841A-4EB3-A512-2B72C4DFA891}" type="slidenum">
              <a:rPr lang="en-US" smtClean="0"/>
              <a:t>‹#›</a:t>
            </a:fld>
            <a:endParaRPr lang="en-US"/>
          </a:p>
        </p:txBody>
      </p:sp>
    </p:spTree>
    <p:extLst>
      <p:ext uri="{BB962C8B-B14F-4D97-AF65-F5344CB8AC3E}">
        <p14:creationId xmlns:p14="http://schemas.microsoft.com/office/powerpoint/2010/main" val="3643972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262610-6EED-4716-A862-329D9BAB5A69}" type="datetimeFigureOut">
              <a:rPr lang="en-US" smtClean="0"/>
              <a:t>9/6/2019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8EE478-841A-4EB3-A512-2B72C4DFA891}" type="slidenum">
              <a:rPr lang="en-US" smtClean="0"/>
              <a:t>‹#›</a:t>
            </a:fld>
            <a:endParaRPr lang="en-US"/>
          </a:p>
        </p:txBody>
      </p:sp>
    </p:spTree>
    <p:extLst>
      <p:ext uri="{BB962C8B-B14F-4D97-AF65-F5344CB8AC3E}">
        <p14:creationId xmlns:p14="http://schemas.microsoft.com/office/powerpoint/2010/main" val="2741517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262610-6EED-4716-A862-329D9BAB5A69}" type="datetimeFigureOut">
              <a:rPr lang="en-US" smtClean="0"/>
              <a:t>9/6/2019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8EE478-841A-4EB3-A512-2B72C4DFA891}" type="slidenum">
              <a:rPr lang="en-US" smtClean="0"/>
              <a:t>‹#›</a:t>
            </a:fld>
            <a:endParaRPr lang="en-US"/>
          </a:p>
        </p:txBody>
      </p:sp>
    </p:spTree>
    <p:extLst>
      <p:ext uri="{BB962C8B-B14F-4D97-AF65-F5344CB8AC3E}">
        <p14:creationId xmlns:p14="http://schemas.microsoft.com/office/powerpoint/2010/main" val="2361587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262610-6EED-4716-A862-329D9BAB5A69}" type="datetimeFigureOut">
              <a:rPr lang="en-US" smtClean="0"/>
              <a:t>9/6/2019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8EE478-841A-4EB3-A512-2B72C4DFA891}" type="slidenum">
              <a:rPr lang="en-US" smtClean="0"/>
              <a:t>‹#›</a:t>
            </a:fld>
            <a:endParaRPr lang="en-US"/>
          </a:p>
        </p:txBody>
      </p:sp>
    </p:spTree>
    <p:extLst>
      <p:ext uri="{BB962C8B-B14F-4D97-AF65-F5344CB8AC3E}">
        <p14:creationId xmlns:p14="http://schemas.microsoft.com/office/powerpoint/2010/main" val="821978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0262610-6EED-4716-A862-329D9BAB5A69}" type="datetimeFigureOut">
              <a:rPr lang="en-US" smtClean="0"/>
              <a:t>9/6/2019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8EE478-841A-4EB3-A512-2B72C4DFA891}" type="slidenum">
              <a:rPr lang="en-US" smtClean="0"/>
              <a:t>‹#›</a:t>
            </a:fld>
            <a:endParaRPr lang="en-US"/>
          </a:p>
        </p:txBody>
      </p:sp>
    </p:spTree>
    <p:extLst>
      <p:ext uri="{BB962C8B-B14F-4D97-AF65-F5344CB8AC3E}">
        <p14:creationId xmlns:p14="http://schemas.microsoft.com/office/powerpoint/2010/main" val="3424615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0262610-6EED-4716-A862-329D9BAB5A69}" type="datetimeFigureOut">
              <a:rPr lang="en-US" smtClean="0"/>
              <a:t>9/6/2019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8EE478-841A-4EB3-A512-2B72C4DFA891}" type="slidenum">
              <a:rPr lang="en-US" smtClean="0"/>
              <a:t>‹#›</a:t>
            </a:fld>
            <a:endParaRPr lang="en-US"/>
          </a:p>
        </p:txBody>
      </p:sp>
    </p:spTree>
    <p:extLst>
      <p:ext uri="{BB962C8B-B14F-4D97-AF65-F5344CB8AC3E}">
        <p14:creationId xmlns:p14="http://schemas.microsoft.com/office/powerpoint/2010/main" val="1442751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0262610-6EED-4716-A862-329D9BAB5A69}" type="datetimeFigureOut">
              <a:rPr lang="en-US" smtClean="0"/>
              <a:t>9/6/2019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08EE478-841A-4EB3-A512-2B72C4DFA891}" type="slidenum">
              <a:rPr lang="en-US" smtClean="0"/>
              <a:t>‹#›</a:t>
            </a:fld>
            <a:endParaRPr lang="en-US"/>
          </a:p>
        </p:txBody>
      </p:sp>
    </p:spTree>
    <p:extLst>
      <p:ext uri="{BB962C8B-B14F-4D97-AF65-F5344CB8AC3E}">
        <p14:creationId xmlns:p14="http://schemas.microsoft.com/office/powerpoint/2010/main" val="1252963492"/>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672" r:id="rId12"/>
    <p:sldLayoutId id="2147483685" r:id="rId1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4801" y="1600200"/>
            <a:ext cx="7772400" cy="1828800"/>
          </a:xfrm>
        </p:spPr>
        <p:txBody>
          <a:bodyPr>
            <a:normAutofit fontScale="90000"/>
          </a:bodyPr>
          <a:lstStyle/>
          <a:p>
            <a:r>
              <a:rPr lang="en-US" b="1" dirty="0">
                <a:solidFill>
                  <a:schemeClr val="accent1">
                    <a:lumMod val="75000"/>
                  </a:schemeClr>
                </a:solidFill>
              </a:rPr>
              <a:t>National Qualification Framework Reforms in Georgia</a:t>
            </a:r>
            <a:br>
              <a:rPr lang="en-US" dirty="0">
                <a:solidFill>
                  <a:srgbClr val="002060"/>
                </a:solidFill>
              </a:rPr>
            </a:br>
            <a:endParaRPr lang="en-US" dirty="0">
              <a:solidFill>
                <a:srgbClr val="002060"/>
              </a:solidFill>
            </a:endParaRPr>
          </a:p>
        </p:txBody>
      </p:sp>
      <p:sp>
        <p:nvSpPr>
          <p:cNvPr id="3" name="Subtitle 2"/>
          <p:cNvSpPr>
            <a:spLocks noGrp="1"/>
          </p:cNvSpPr>
          <p:nvPr>
            <p:ph type="subTitle" idx="1"/>
          </p:nvPr>
        </p:nvSpPr>
        <p:spPr>
          <a:xfrm>
            <a:off x="457200" y="4114800"/>
            <a:ext cx="8001000" cy="2438400"/>
          </a:xfrm>
        </p:spPr>
        <p:txBody>
          <a:bodyPr>
            <a:normAutofit fontScale="32500" lnSpcReduction="20000"/>
          </a:bodyPr>
          <a:lstStyle/>
          <a:p>
            <a:r>
              <a:rPr lang="en-US" sz="2200" b="1" dirty="0">
                <a:solidFill>
                  <a:srgbClr val="212121"/>
                </a:solidFill>
                <a:latin typeface="Arial"/>
              </a:rPr>
              <a:t> </a:t>
            </a:r>
            <a:endParaRPr lang="en-US" sz="4400" b="1" dirty="0">
              <a:solidFill>
                <a:srgbClr val="002060"/>
              </a:solidFill>
              <a:latin typeface="Arial"/>
            </a:endParaRPr>
          </a:p>
          <a:p>
            <a:pPr algn="r"/>
            <a:r>
              <a:rPr lang="en-US" sz="4400" dirty="0">
                <a:solidFill>
                  <a:srgbClr val="002060"/>
                </a:solidFill>
                <a:latin typeface="Arial"/>
              </a:rPr>
              <a:t>Ketevan Panchulidze</a:t>
            </a:r>
          </a:p>
          <a:p>
            <a:pPr algn="r"/>
            <a:r>
              <a:rPr lang="en-US" sz="4400" dirty="0">
                <a:solidFill>
                  <a:srgbClr val="002060"/>
                </a:solidFill>
                <a:latin typeface="Arial"/>
              </a:rPr>
              <a:t>Coordinator of Qualifications Development Division</a:t>
            </a:r>
          </a:p>
          <a:p>
            <a:pPr algn="r"/>
            <a:r>
              <a:rPr lang="en-US" sz="4400" dirty="0">
                <a:solidFill>
                  <a:srgbClr val="002060"/>
                </a:solidFill>
                <a:latin typeface="Arial"/>
              </a:rPr>
              <a:t>National Center for Education Quality Enhancement  (NCEQE</a:t>
            </a:r>
            <a:r>
              <a:rPr lang="en-US" sz="4000" dirty="0">
                <a:solidFill>
                  <a:srgbClr val="002060"/>
                </a:solidFill>
                <a:latin typeface="Arial"/>
              </a:rPr>
              <a:t>)</a:t>
            </a:r>
          </a:p>
          <a:p>
            <a:endParaRPr lang="en-US" sz="3200" dirty="0">
              <a:solidFill>
                <a:srgbClr val="002060"/>
              </a:solidFill>
              <a:latin typeface="Arial"/>
            </a:endParaRPr>
          </a:p>
          <a:p>
            <a:endParaRPr lang="en-US" sz="3200" dirty="0">
              <a:solidFill>
                <a:srgbClr val="002060"/>
              </a:solidFill>
              <a:latin typeface="Arial"/>
            </a:endParaRPr>
          </a:p>
          <a:p>
            <a:endParaRPr lang="en-US" sz="3200" dirty="0">
              <a:solidFill>
                <a:srgbClr val="002060"/>
              </a:solidFill>
              <a:latin typeface="Arial"/>
            </a:endParaRPr>
          </a:p>
          <a:p>
            <a:endParaRPr lang="en-US" sz="3200" dirty="0">
              <a:solidFill>
                <a:srgbClr val="002060"/>
              </a:solidFill>
              <a:latin typeface="Arial"/>
            </a:endParaRPr>
          </a:p>
          <a:p>
            <a:r>
              <a:rPr lang="en-US" sz="3200" dirty="0">
                <a:solidFill>
                  <a:srgbClr val="002060"/>
                </a:solidFill>
                <a:latin typeface="Arial"/>
              </a:rPr>
              <a:t> </a:t>
            </a:r>
          </a:p>
          <a:p>
            <a:r>
              <a:rPr lang="en-US" sz="3100" dirty="0">
                <a:solidFill>
                  <a:srgbClr val="002060"/>
                </a:solidFill>
                <a:latin typeface="Arial"/>
              </a:rPr>
              <a:t>Self-certification workshop TPG A on Qualifications Frameworks, </a:t>
            </a:r>
          </a:p>
          <a:p>
            <a:r>
              <a:rPr lang="en-US" sz="3100" dirty="0">
                <a:solidFill>
                  <a:srgbClr val="002060"/>
                </a:solidFill>
                <a:latin typeface="Arial"/>
              </a:rPr>
              <a:t>Strasbourg, 6 September, 2019</a:t>
            </a:r>
          </a:p>
          <a:p>
            <a:endParaRPr lang="en-US" sz="2400" b="1" dirty="0">
              <a:solidFill>
                <a:srgbClr val="212121"/>
              </a:solidFill>
              <a:latin typeface="Arial"/>
            </a:endParaRPr>
          </a:p>
          <a:p>
            <a:endParaRPr lang="en-US" sz="22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4312" y="152400"/>
            <a:ext cx="942975" cy="981075"/>
          </a:xfrm>
          <a:prstGeom prst="rect">
            <a:avLst/>
          </a:prstGeom>
        </p:spPr>
      </p:pic>
    </p:spTree>
    <p:extLst>
      <p:ext uri="{BB962C8B-B14F-4D97-AF65-F5344CB8AC3E}">
        <p14:creationId xmlns:p14="http://schemas.microsoft.com/office/powerpoint/2010/main" val="2066852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339421"/>
            <a:ext cx="2971800" cy="685799"/>
          </a:xfrm>
        </p:spPr>
        <p:txBody>
          <a:bodyPr>
            <a:noAutofit/>
          </a:bodyPr>
          <a:lstStyle/>
          <a:p>
            <a:pPr algn="l"/>
            <a:r>
              <a:rPr lang="en-US" sz="2800" b="1" dirty="0">
                <a:solidFill>
                  <a:schemeClr val="accent1">
                    <a:lumMod val="75000"/>
                  </a:schemeClr>
                </a:solidFill>
                <a:latin typeface="+mn-lt"/>
                <a:ea typeface="+mn-ea"/>
                <a:cs typeface="+mn-cs"/>
              </a:rPr>
              <a:t>Objectives of NQF </a:t>
            </a:r>
          </a:p>
        </p:txBody>
      </p:sp>
      <p:sp>
        <p:nvSpPr>
          <p:cNvPr id="3" name="Subtitle 2"/>
          <p:cNvSpPr>
            <a:spLocks noGrp="1"/>
          </p:cNvSpPr>
          <p:nvPr>
            <p:ph type="subTitle" idx="1"/>
          </p:nvPr>
        </p:nvSpPr>
        <p:spPr>
          <a:xfrm>
            <a:off x="152400" y="1981200"/>
            <a:ext cx="8686800" cy="4038600"/>
          </a:xfrm>
        </p:spPr>
        <p:txBody>
          <a:bodyPr>
            <a:normAutofit/>
          </a:bodyPr>
          <a:lstStyle/>
          <a:p>
            <a:pPr marL="342900" lvl="0" indent="-342900" algn="l" eaLnBrk="0" fontAlgn="base" hangingPunct="0">
              <a:spcAft>
                <a:spcPts val="600"/>
              </a:spcAft>
              <a:buClr>
                <a:srgbClr val="FF0000"/>
              </a:buClr>
              <a:buFont typeface="Wingdings" panose="05000000000000000000" pitchFamily="2" charset="2"/>
              <a:buChar char="q"/>
              <a:defRPr/>
            </a:pPr>
            <a:r>
              <a:rPr lang="en-US" sz="2000" b="1" dirty="0">
                <a:solidFill>
                  <a:srgbClr val="002060"/>
                </a:solidFill>
                <a:latin typeface="Calibri" pitchFamily="34" charset="0"/>
                <a:cs typeface="Calibri" pitchFamily="34" charset="0"/>
              </a:rPr>
              <a:t>Classification of qualifications</a:t>
            </a:r>
          </a:p>
          <a:p>
            <a:pPr marL="342900" lvl="0" indent="-342900" algn="l" eaLnBrk="0" fontAlgn="base" hangingPunct="0">
              <a:spcAft>
                <a:spcPts val="600"/>
              </a:spcAft>
              <a:buClr>
                <a:srgbClr val="FF0000"/>
              </a:buClr>
              <a:buFont typeface="Wingdings" panose="05000000000000000000" pitchFamily="2" charset="2"/>
              <a:buChar char="q"/>
              <a:defRPr/>
            </a:pPr>
            <a:r>
              <a:rPr lang="en-US" sz="2000" b="1" dirty="0">
                <a:solidFill>
                  <a:srgbClr val="002060"/>
                </a:solidFill>
                <a:latin typeface="Calibri" pitchFamily="34" charset="0"/>
                <a:cs typeface="Calibri" pitchFamily="34" charset="0"/>
              </a:rPr>
              <a:t>Interconnections of different levels (General. VET, Higher) qualifications</a:t>
            </a:r>
          </a:p>
          <a:p>
            <a:pPr marL="342900" lvl="0" indent="-342900" algn="l" eaLnBrk="0" fontAlgn="base" hangingPunct="0">
              <a:spcAft>
                <a:spcPts val="600"/>
              </a:spcAft>
              <a:buClr>
                <a:srgbClr val="FF0000"/>
              </a:buClr>
              <a:buFont typeface="Wingdings" panose="05000000000000000000" pitchFamily="2" charset="2"/>
              <a:buChar char="q"/>
              <a:defRPr/>
            </a:pPr>
            <a:r>
              <a:rPr lang="en-US" sz="2000" b="1" dirty="0">
                <a:solidFill>
                  <a:srgbClr val="002060"/>
                </a:solidFill>
                <a:latin typeface="Calibri" pitchFamily="34" charset="0"/>
                <a:cs typeface="Calibri" pitchFamily="34" charset="0"/>
              </a:rPr>
              <a:t>Supporting Life-Long Learning</a:t>
            </a:r>
          </a:p>
          <a:p>
            <a:pPr marL="342900" lvl="0" indent="-342900" algn="l" eaLnBrk="0" fontAlgn="base" hangingPunct="0">
              <a:spcAft>
                <a:spcPts val="600"/>
              </a:spcAft>
              <a:buClr>
                <a:srgbClr val="FF0000"/>
              </a:buClr>
              <a:buFont typeface="Wingdings" panose="05000000000000000000" pitchFamily="2" charset="2"/>
              <a:buChar char="q"/>
              <a:defRPr/>
            </a:pPr>
            <a:r>
              <a:rPr lang="en-US" sz="2000" b="1" dirty="0">
                <a:solidFill>
                  <a:srgbClr val="002060"/>
                </a:solidFill>
                <a:latin typeface="Calibri" pitchFamily="34" charset="0"/>
                <a:cs typeface="Calibri" pitchFamily="34" charset="0"/>
              </a:rPr>
              <a:t>Promoting quality assurance system</a:t>
            </a:r>
          </a:p>
          <a:p>
            <a:pPr marL="342900" lvl="0" indent="-342900" algn="l" eaLnBrk="0" fontAlgn="base" hangingPunct="0">
              <a:spcAft>
                <a:spcPts val="600"/>
              </a:spcAft>
              <a:buClr>
                <a:srgbClr val="FF0000"/>
              </a:buClr>
              <a:buFont typeface="Wingdings" panose="05000000000000000000" pitchFamily="2" charset="2"/>
              <a:buChar char="q"/>
              <a:defRPr/>
            </a:pPr>
            <a:r>
              <a:rPr lang="en-US" sz="2000" b="1" dirty="0">
                <a:solidFill>
                  <a:srgbClr val="002060"/>
                </a:solidFill>
                <a:latin typeface="Calibri" pitchFamily="34" charset="0"/>
                <a:cs typeface="Calibri" pitchFamily="34" charset="0"/>
              </a:rPr>
              <a:t>Ensuring compatibility, comparability and transparency of qualifications at an  international level</a:t>
            </a:r>
          </a:p>
          <a:p>
            <a:pPr marL="342900" lvl="0" indent="-342900" algn="l" eaLnBrk="0" fontAlgn="base" hangingPunct="0">
              <a:spcAft>
                <a:spcPts val="600"/>
              </a:spcAft>
              <a:buClr>
                <a:srgbClr val="FF0000"/>
              </a:buClr>
              <a:buFont typeface="Wingdings" panose="05000000000000000000" pitchFamily="2" charset="2"/>
              <a:buChar char="q"/>
              <a:defRPr/>
            </a:pPr>
            <a:r>
              <a:rPr lang="en-US" sz="2000" b="1" dirty="0">
                <a:solidFill>
                  <a:srgbClr val="002060"/>
                </a:solidFill>
                <a:latin typeface="Calibri" pitchFamily="34" charset="0"/>
                <a:cs typeface="Calibri" pitchFamily="34" charset="0"/>
              </a:rPr>
              <a:t>Facilitating mobility; recognition of formal and non-formal education</a:t>
            </a:r>
          </a:p>
          <a:p>
            <a:pPr marL="342900" lvl="0" indent="-342900" algn="l" eaLnBrk="0" fontAlgn="base" hangingPunct="0">
              <a:spcAft>
                <a:spcPts val="600"/>
              </a:spcAft>
              <a:buClr>
                <a:srgbClr val="FF0000"/>
              </a:buClr>
              <a:buFont typeface="Wingdings" panose="05000000000000000000" pitchFamily="2" charset="2"/>
              <a:buChar char="q"/>
              <a:defRPr/>
            </a:pPr>
            <a:r>
              <a:rPr lang="en-US" sz="2000" b="1" dirty="0">
                <a:solidFill>
                  <a:srgbClr val="002060"/>
                </a:solidFill>
                <a:latin typeface="Calibri" pitchFamily="34" charset="0"/>
                <a:cs typeface="Calibri" pitchFamily="34" charset="0"/>
              </a:rPr>
              <a:t>Informing public about existing qualifications</a:t>
            </a:r>
          </a:p>
          <a:p>
            <a:pPr marL="342900" lvl="0" indent="-342900" algn="l" eaLnBrk="0" fontAlgn="base" hangingPunct="0">
              <a:spcAft>
                <a:spcPts val="600"/>
              </a:spcAft>
              <a:buFont typeface="Arial" pitchFamily="34" charset="0"/>
              <a:buChar char="•"/>
              <a:defRPr/>
            </a:pPr>
            <a:endParaRPr lang="en-US" sz="2000" dirty="0">
              <a:solidFill>
                <a:schemeClr val="tx1"/>
              </a:solidFill>
              <a:latin typeface="Calibri" pitchFamily="34" charset="0"/>
              <a:cs typeface="Calibri" pitchFamily="34" charset="0"/>
            </a:endParaRPr>
          </a:p>
          <a:p>
            <a:pPr marL="342900" lvl="0" indent="-342900" algn="l" eaLnBrk="0" fontAlgn="base" hangingPunct="0">
              <a:spcAft>
                <a:spcPts val="600"/>
              </a:spcAft>
              <a:buFont typeface="Arial" pitchFamily="34" charset="0"/>
              <a:buChar char="•"/>
              <a:defRPr/>
            </a:pPr>
            <a:endParaRPr lang="en-US" sz="1700" dirty="0">
              <a:solidFill>
                <a:schemeClr val="tx1"/>
              </a:solidFill>
              <a:latin typeface="Calibri" pitchFamily="34" charset="0"/>
              <a:cs typeface="Calibri" pitchFamily="34" charset="0"/>
            </a:endParaRP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55623"/>
            <a:ext cx="990600" cy="1053397"/>
          </a:xfrm>
          <a:prstGeom prst="rect">
            <a:avLst/>
          </a:prstGeom>
        </p:spPr>
      </p:pic>
    </p:spTree>
    <p:extLst>
      <p:ext uri="{BB962C8B-B14F-4D97-AF65-F5344CB8AC3E}">
        <p14:creationId xmlns:p14="http://schemas.microsoft.com/office/powerpoint/2010/main" val="2267095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55623"/>
            <a:ext cx="990600" cy="1053397"/>
          </a:xfrm>
          <a:prstGeom prst="rect">
            <a:avLst/>
          </a:prstGeom>
        </p:spPr>
      </p:pic>
      <p:sp>
        <p:nvSpPr>
          <p:cNvPr id="7" name="Title 1"/>
          <p:cNvSpPr txBox="1">
            <a:spLocks/>
          </p:cNvSpPr>
          <p:nvPr/>
        </p:nvSpPr>
        <p:spPr>
          <a:xfrm>
            <a:off x="3200400" y="457200"/>
            <a:ext cx="2514600" cy="56802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800" b="1" dirty="0">
                <a:solidFill>
                  <a:schemeClr val="accent1">
                    <a:lumMod val="75000"/>
                  </a:schemeClr>
                </a:solidFill>
                <a:latin typeface="+mn-lt"/>
                <a:ea typeface="+mn-ea"/>
                <a:cs typeface="+mn-cs"/>
              </a:rPr>
              <a:t>NQF Structure </a:t>
            </a:r>
          </a:p>
        </p:txBody>
      </p:sp>
      <p:sp>
        <p:nvSpPr>
          <p:cNvPr id="4" name="TextBox 3"/>
          <p:cNvSpPr txBox="1"/>
          <p:nvPr/>
        </p:nvSpPr>
        <p:spPr>
          <a:xfrm>
            <a:off x="533400" y="1600200"/>
            <a:ext cx="7772400" cy="6955750"/>
          </a:xfrm>
          <a:prstGeom prst="rect">
            <a:avLst/>
          </a:prstGeom>
          <a:noFill/>
        </p:spPr>
        <p:txBody>
          <a:bodyPr wrap="square" rtlCol="0">
            <a:spAutoFit/>
          </a:bodyPr>
          <a:lstStyle/>
          <a:p>
            <a:pPr marL="285750" lvl="0" indent="-285750">
              <a:buClr>
                <a:srgbClr val="FF0000"/>
              </a:buClr>
              <a:buFont typeface="Wingdings" panose="05000000000000000000" pitchFamily="2" charset="2"/>
              <a:buChar char="q"/>
            </a:pPr>
            <a:r>
              <a:rPr lang="en-US" sz="2000" b="1" dirty="0">
                <a:solidFill>
                  <a:srgbClr val="002060"/>
                </a:solidFill>
              </a:rPr>
              <a:t>Unified structure of </a:t>
            </a:r>
            <a:r>
              <a:rPr lang="en-US" sz="2000" b="1" dirty="0">
                <a:solidFill>
                  <a:srgbClr val="002060"/>
                </a:solidFill>
                <a:latin typeface="Calibri" pitchFamily="34" charset="0"/>
                <a:ea typeface="Menlo Regular"/>
                <a:cs typeface="Calibri" pitchFamily="34" charset="0"/>
              </a:rPr>
              <a:t>education (General, VET, HE) subsystems;</a:t>
            </a:r>
            <a:endParaRPr lang="en-US" sz="2000" dirty="0">
              <a:solidFill>
                <a:srgbClr val="002060"/>
              </a:solidFill>
            </a:endParaRPr>
          </a:p>
          <a:p>
            <a:pPr marL="285750" indent="-285750">
              <a:buClr>
                <a:srgbClr val="FF0000"/>
              </a:buClr>
              <a:buFont typeface="Wingdings" panose="05000000000000000000" pitchFamily="2" charset="2"/>
              <a:buChar char="q"/>
            </a:pPr>
            <a:endParaRPr lang="en-US" sz="2000" dirty="0"/>
          </a:p>
          <a:p>
            <a:pPr marL="285750" lvl="0" indent="-285750">
              <a:buClr>
                <a:srgbClr val="FF0000"/>
              </a:buClr>
              <a:buFont typeface="Wingdings" panose="05000000000000000000" pitchFamily="2" charset="2"/>
              <a:buChar char="q"/>
            </a:pPr>
            <a:r>
              <a:rPr lang="en-US" sz="2000" b="1" dirty="0">
                <a:solidFill>
                  <a:srgbClr val="002060"/>
                </a:solidFill>
                <a:latin typeface="Calibri" pitchFamily="34" charset="0"/>
                <a:cs typeface="Calibri" pitchFamily="34" charset="0"/>
              </a:rPr>
              <a:t>8 levels- described by learning outcomes/descriptors;</a:t>
            </a:r>
            <a:endParaRPr lang="en-US" sz="2000" b="1" dirty="0">
              <a:solidFill>
                <a:srgbClr val="002060"/>
              </a:solidFill>
            </a:endParaRPr>
          </a:p>
          <a:p>
            <a:pPr marL="285750" indent="-285750">
              <a:buClr>
                <a:srgbClr val="FF0000"/>
              </a:buClr>
              <a:buFont typeface="Wingdings" panose="05000000000000000000" pitchFamily="2" charset="2"/>
              <a:buChar char="q"/>
            </a:pPr>
            <a:endParaRPr lang="en-US" sz="2000" dirty="0"/>
          </a:p>
          <a:p>
            <a:pPr marL="285750" lvl="0" indent="-285750">
              <a:buClr>
                <a:srgbClr val="FF0000"/>
              </a:buClr>
              <a:buFont typeface="Wingdings" panose="05000000000000000000" pitchFamily="2" charset="2"/>
              <a:buChar char="q"/>
            </a:pPr>
            <a:r>
              <a:rPr lang="en-US" sz="2000" b="1" dirty="0">
                <a:solidFill>
                  <a:srgbClr val="002060"/>
                </a:solidFill>
                <a:latin typeface="Calibri" pitchFamily="34" charset="0"/>
                <a:cs typeface="Calibri" pitchFamily="34" charset="0"/>
              </a:rPr>
              <a:t>Level 1-  the lowest, initial level;</a:t>
            </a:r>
          </a:p>
          <a:p>
            <a:pPr marL="285750" lvl="0" indent="-285750">
              <a:buClr>
                <a:srgbClr val="FF0000"/>
              </a:buClr>
              <a:buFont typeface="Wingdings" panose="05000000000000000000" pitchFamily="2" charset="2"/>
              <a:buChar char="q"/>
            </a:pPr>
            <a:endParaRPr lang="en-US" sz="2000" b="1" dirty="0">
              <a:solidFill>
                <a:srgbClr val="002060"/>
              </a:solidFill>
              <a:latin typeface="Calibri" pitchFamily="34" charset="0"/>
              <a:cs typeface="Calibri" pitchFamily="34" charset="0"/>
            </a:endParaRPr>
          </a:p>
          <a:p>
            <a:pPr marL="285750" indent="-285750">
              <a:buClr>
                <a:srgbClr val="FF0000"/>
              </a:buClr>
              <a:buFont typeface="Wingdings" panose="05000000000000000000" pitchFamily="2" charset="2"/>
              <a:buChar char="q"/>
            </a:pPr>
            <a:r>
              <a:rPr lang="en-US" sz="2000" b="1" dirty="0">
                <a:solidFill>
                  <a:srgbClr val="002060"/>
                </a:solidFill>
                <a:latin typeface="Calibri" pitchFamily="34" charset="0"/>
                <a:cs typeface="Calibri" pitchFamily="34" charset="0"/>
              </a:rPr>
              <a:t>Level 8- the highest, ultimate level;</a:t>
            </a:r>
          </a:p>
          <a:p>
            <a:pPr marL="285750" indent="-285750">
              <a:buClr>
                <a:srgbClr val="FF0000"/>
              </a:buClr>
              <a:buFont typeface="Wingdings" panose="05000000000000000000" pitchFamily="2" charset="2"/>
              <a:buChar char="q"/>
            </a:pPr>
            <a:endParaRPr lang="en-US" sz="2000" b="1" dirty="0">
              <a:solidFill>
                <a:srgbClr val="002060"/>
              </a:solidFill>
              <a:latin typeface="Calibri" pitchFamily="34" charset="0"/>
              <a:cs typeface="Calibri" pitchFamily="34" charset="0"/>
            </a:endParaRPr>
          </a:p>
          <a:p>
            <a:pPr marL="285750" lvl="0" indent="-285750">
              <a:buClr>
                <a:srgbClr val="FF0000"/>
              </a:buClr>
              <a:buFont typeface="Wingdings" panose="05000000000000000000" pitchFamily="2" charset="2"/>
              <a:buChar char="q"/>
            </a:pPr>
            <a:r>
              <a:rPr lang="en-US" sz="2000" b="1" dirty="0">
                <a:solidFill>
                  <a:srgbClr val="002060"/>
                </a:solidFill>
              </a:rPr>
              <a:t>The level descriptor is general, neutral and does not refer to any field </a:t>
            </a:r>
            <a:r>
              <a:rPr lang="en-US" sz="2000" b="1" dirty="0">
                <a:solidFill>
                  <a:srgbClr val="002060"/>
                </a:solidFill>
                <a:latin typeface="Calibri" pitchFamily="34" charset="0"/>
                <a:cs typeface="Calibri" pitchFamily="34" charset="0"/>
              </a:rPr>
              <a:t>of education or occupation;</a:t>
            </a:r>
          </a:p>
          <a:p>
            <a:pPr marL="285750" lvl="0" indent="-285750">
              <a:buClr>
                <a:srgbClr val="FF0000"/>
              </a:buClr>
              <a:buFont typeface="Wingdings" panose="05000000000000000000" pitchFamily="2" charset="2"/>
              <a:buChar char="q"/>
            </a:pPr>
            <a:endParaRPr lang="en-US" sz="2000" b="1" dirty="0">
              <a:solidFill>
                <a:srgbClr val="002060"/>
              </a:solidFill>
              <a:latin typeface="Calibri" pitchFamily="34" charset="0"/>
              <a:cs typeface="Calibri" pitchFamily="34" charset="0"/>
            </a:endParaRPr>
          </a:p>
          <a:p>
            <a:pPr marL="285750" indent="-285750">
              <a:buClr>
                <a:srgbClr val="FF0000"/>
              </a:buClr>
              <a:buFont typeface="Wingdings" panose="05000000000000000000" pitchFamily="2" charset="2"/>
              <a:buChar char="q"/>
            </a:pPr>
            <a:r>
              <a:rPr lang="en-US" sz="2000" b="1" dirty="0">
                <a:solidFill>
                  <a:srgbClr val="002060"/>
                </a:solidFill>
                <a:latin typeface="Calibri" pitchFamily="34" charset="0"/>
                <a:cs typeface="Calibri" pitchFamily="34" charset="0"/>
              </a:rPr>
              <a:t>The level descriptor is a minimal threshold of learning outcomes and is not exhaustive;</a:t>
            </a:r>
          </a:p>
          <a:p>
            <a:pPr marL="285750" indent="-285750">
              <a:buClr>
                <a:srgbClr val="FF0000"/>
              </a:buClr>
              <a:buFont typeface="Wingdings" panose="05000000000000000000" pitchFamily="2" charset="2"/>
              <a:buChar char="q"/>
            </a:pPr>
            <a:endParaRPr lang="en-US" sz="2000" b="1" dirty="0">
              <a:solidFill>
                <a:srgbClr val="002060"/>
              </a:solidFill>
              <a:latin typeface="Calibri" pitchFamily="34" charset="0"/>
              <a:cs typeface="Calibri" pitchFamily="34" charset="0"/>
            </a:endParaRPr>
          </a:p>
          <a:p>
            <a:pPr marL="285750" lvl="0" indent="-285750">
              <a:buClr>
                <a:srgbClr val="FF0000"/>
              </a:buClr>
              <a:buFont typeface="Wingdings" panose="05000000000000000000" pitchFamily="2" charset="2"/>
              <a:buChar char="q"/>
            </a:pPr>
            <a:r>
              <a:rPr lang="en-US" sz="2000" b="1" dirty="0">
                <a:solidFill>
                  <a:srgbClr val="002060"/>
                </a:solidFill>
              </a:rPr>
              <a:t>The level descriptor is a basis for formation of an educational standard and/or </a:t>
            </a:r>
            <a:r>
              <a:rPr lang="en-US" sz="2000" b="1" dirty="0" err="1">
                <a:solidFill>
                  <a:srgbClr val="002060"/>
                </a:solidFill>
              </a:rPr>
              <a:t>programmes</a:t>
            </a:r>
            <a:r>
              <a:rPr lang="en-US" sz="2000" b="1" dirty="0">
                <a:solidFill>
                  <a:srgbClr val="002060"/>
                </a:solidFill>
              </a:rPr>
              <a:t> learning outcomes </a:t>
            </a:r>
          </a:p>
          <a:p>
            <a:endParaRPr lang="en-US" dirty="0">
              <a:solidFill>
                <a:srgbClr val="002060"/>
              </a:solidFill>
            </a:endParaRPr>
          </a:p>
          <a:p>
            <a:pPr marL="285750" lvl="0" indent="-285750">
              <a:buFont typeface="Wingdings" panose="05000000000000000000" pitchFamily="2" charset="2"/>
              <a:buChar char="q"/>
            </a:pPr>
            <a:endParaRPr lang="en-US" b="1" dirty="0">
              <a:solidFill>
                <a:srgbClr val="002060"/>
              </a:solidFill>
            </a:endParaRPr>
          </a:p>
          <a:p>
            <a:pPr marL="285750" indent="-285750">
              <a:buFont typeface="Wingdings" panose="05000000000000000000" pitchFamily="2" charset="2"/>
              <a:buChar char="q"/>
            </a:pPr>
            <a:endParaRPr lang="en-US" b="1" dirty="0">
              <a:solidFill>
                <a:srgbClr val="002060"/>
              </a:solidFill>
              <a:latin typeface="Calibri" pitchFamily="34" charset="0"/>
              <a:cs typeface="Calibri" pitchFamily="34" charset="0"/>
            </a:endParaRPr>
          </a:p>
          <a:p>
            <a:pPr marL="285750" lvl="0" indent="-285750">
              <a:buFont typeface="Wingdings" panose="05000000000000000000" pitchFamily="2" charset="2"/>
              <a:buChar char="q"/>
            </a:pPr>
            <a:endParaRPr lang="en-US" dirty="0">
              <a:solidFill>
                <a:srgbClr val="002060"/>
              </a:solidFill>
            </a:endParaRPr>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endParaRPr lang="en-US" dirty="0"/>
          </a:p>
          <a:p>
            <a:pPr marL="285750" indent="-285750">
              <a:buFont typeface="Wingdings" panose="05000000000000000000" pitchFamily="2" charset="2"/>
              <a:buChar char="q"/>
            </a:pPr>
            <a:endParaRPr lang="en-US" dirty="0"/>
          </a:p>
        </p:txBody>
      </p:sp>
    </p:spTree>
    <p:extLst>
      <p:ext uri="{BB962C8B-B14F-4D97-AF65-F5344CB8AC3E}">
        <p14:creationId xmlns:p14="http://schemas.microsoft.com/office/powerpoint/2010/main" val="1583291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4600" y="381000"/>
            <a:ext cx="3429000" cy="533400"/>
          </a:xfrm>
        </p:spPr>
        <p:txBody>
          <a:bodyPr>
            <a:normAutofit/>
          </a:bodyPr>
          <a:lstStyle/>
          <a:p>
            <a:pPr algn="l"/>
            <a:r>
              <a:rPr lang="en-US" sz="2800" b="1" dirty="0">
                <a:solidFill>
                  <a:schemeClr val="accent1">
                    <a:lumMod val="75000"/>
                  </a:schemeClr>
                </a:solidFill>
                <a:latin typeface="+mn-lt"/>
                <a:ea typeface="+mn-ea"/>
                <a:cs typeface="+mn-cs"/>
              </a:rPr>
              <a:t>The Level Descriptors</a:t>
            </a:r>
          </a:p>
        </p:txBody>
      </p:sp>
      <p:sp>
        <p:nvSpPr>
          <p:cNvPr id="3" name="Subtitle 2"/>
          <p:cNvSpPr>
            <a:spLocks noGrp="1"/>
          </p:cNvSpPr>
          <p:nvPr>
            <p:ph type="subTitle" idx="1"/>
          </p:nvPr>
        </p:nvSpPr>
        <p:spPr>
          <a:xfrm>
            <a:off x="228600" y="1143000"/>
            <a:ext cx="8382000" cy="5562600"/>
          </a:xfrm>
        </p:spPr>
        <p:txBody>
          <a:bodyPr>
            <a:normAutofit/>
          </a:bodyPr>
          <a:lstStyle/>
          <a:p>
            <a:pPr lvl="0" algn="l" defTabSz="457200"/>
            <a:r>
              <a:rPr lang="en-US" sz="2000" dirty="0">
                <a:solidFill>
                  <a:srgbClr val="002060"/>
                </a:solidFill>
                <a:latin typeface="Calibri" pitchFamily="34" charset="0"/>
                <a:cs typeface="Calibri" pitchFamily="34" charset="0"/>
              </a:rPr>
              <a:t>	</a:t>
            </a:r>
          </a:p>
          <a:p>
            <a:pPr lvl="0" algn="l" defTabSz="457200"/>
            <a:r>
              <a:rPr lang="en-US" sz="2000" b="1" dirty="0">
                <a:solidFill>
                  <a:srgbClr val="002060"/>
                </a:solidFill>
                <a:latin typeface="Calibri" pitchFamily="34" charset="0"/>
                <a:cs typeface="Calibri" pitchFamily="34" charset="0"/>
              </a:rPr>
              <a:t>Each NQF level is an element, defining complexity of qualification, which unifies generalized learning outcomes/descriptors, described by:  “knowledge and understanding”, “skills”, “responsibility and autonomy”. </a:t>
            </a:r>
            <a:endParaRPr lang="en-US" sz="2000" b="1" dirty="0">
              <a:solidFill>
                <a:srgbClr val="FF0000"/>
              </a:solidFill>
              <a:latin typeface="Calibri" pitchFamily="34" charset="0"/>
              <a:cs typeface="Calibri" pitchFamily="34" charset="0"/>
            </a:endParaRPr>
          </a:p>
          <a:p>
            <a:pPr lvl="0" algn="l" defTabSz="457200"/>
            <a:endParaRPr lang="en-US" sz="3000" b="1" dirty="0">
              <a:solidFill>
                <a:srgbClr val="002060"/>
              </a:solidFill>
              <a:latin typeface="+mj-lt"/>
              <a:cs typeface="Menlo Regular"/>
            </a:endParaRPr>
          </a:p>
          <a:p>
            <a:pPr lvl="0" algn="l" defTabSz="457200"/>
            <a:r>
              <a:rPr lang="en-US" sz="3000" b="1" dirty="0">
                <a:solidFill>
                  <a:srgbClr val="002060"/>
                </a:solidFill>
                <a:latin typeface="+mj-lt"/>
                <a:cs typeface="Menlo Regular"/>
              </a:rPr>
              <a:t>Level descriptor categories:</a:t>
            </a:r>
          </a:p>
          <a:p>
            <a:pPr lvl="0" algn="l" defTabSz="457200"/>
            <a:endParaRPr lang="en-US" sz="2400" b="1" dirty="0">
              <a:solidFill>
                <a:srgbClr val="002060"/>
              </a:solidFill>
              <a:latin typeface="+mj-lt"/>
              <a:cs typeface="Menlo Regular"/>
            </a:endParaRPr>
          </a:p>
          <a:p>
            <a:pPr marL="457200" indent="-457200" algn="l" defTabSz="457200">
              <a:buClr>
                <a:srgbClr val="FF0000"/>
              </a:buClr>
              <a:buFont typeface="Wingdings" panose="05000000000000000000" pitchFamily="2" charset="2"/>
              <a:buChar char="q"/>
            </a:pPr>
            <a:r>
              <a:rPr lang="en-US" sz="2000" b="1" dirty="0">
                <a:solidFill>
                  <a:srgbClr val="002060"/>
                </a:solidFill>
                <a:cs typeface="Menlo Regular"/>
              </a:rPr>
              <a:t>Knowledge and understanding</a:t>
            </a:r>
          </a:p>
          <a:p>
            <a:pPr algn="l" defTabSz="457200">
              <a:buClr>
                <a:srgbClr val="FF0000"/>
              </a:buClr>
            </a:pPr>
            <a:endParaRPr lang="en-US" sz="2000" b="1" dirty="0">
              <a:solidFill>
                <a:srgbClr val="002060"/>
              </a:solidFill>
            </a:endParaRPr>
          </a:p>
          <a:p>
            <a:pPr marL="457200" lvl="0" indent="-457200" algn="l" defTabSz="457200">
              <a:buClr>
                <a:srgbClr val="FF0000"/>
              </a:buClr>
              <a:buFont typeface="Wingdings" panose="05000000000000000000" pitchFamily="2" charset="2"/>
              <a:buChar char="q"/>
            </a:pPr>
            <a:r>
              <a:rPr lang="en-US" sz="2000" b="1" dirty="0">
                <a:solidFill>
                  <a:srgbClr val="002060"/>
                </a:solidFill>
                <a:cs typeface="Menlo Regular"/>
              </a:rPr>
              <a:t>Skills </a:t>
            </a:r>
            <a:endParaRPr lang="en-US" sz="2000" b="1" dirty="0">
              <a:solidFill>
                <a:srgbClr val="002060"/>
              </a:solidFill>
            </a:endParaRPr>
          </a:p>
          <a:p>
            <a:pPr marL="457200" indent="-457200" algn="l" defTabSz="457200">
              <a:buClr>
                <a:srgbClr val="FF0000"/>
              </a:buClr>
              <a:buFont typeface="Wingdings" panose="05000000000000000000" pitchFamily="2" charset="2"/>
              <a:buChar char="q"/>
            </a:pPr>
            <a:endParaRPr lang="en-US" sz="2000" b="1" dirty="0">
              <a:solidFill>
                <a:srgbClr val="002060"/>
              </a:solidFill>
            </a:endParaRPr>
          </a:p>
          <a:p>
            <a:pPr marL="457200" lvl="0" indent="-457200" algn="l" defTabSz="457200">
              <a:buClr>
                <a:srgbClr val="FF0000"/>
              </a:buClr>
              <a:buFont typeface="Wingdings" panose="05000000000000000000" pitchFamily="2" charset="2"/>
              <a:buChar char="q"/>
            </a:pPr>
            <a:r>
              <a:rPr lang="en-US" sz="2000" b="1" dirty="0">
                <a:solidFill>
                  <a:srgbClr val="002060"/>
                </a:solidFill>
                <a:cs typeface="Menlo Regular"/>
              </a:rPr>
              <a:t>Responsibility and autonomy</a:t>
            </a:r>
          </a:p>
          <a:p>
            <a:pPr marL="457200" lvl="0" indent="-457200" algn="l" defTabSz="457200">
              <a:buClr>
                <a:srgbClr val="FF0000"/>
              </a:buClr>
              <a:buFont typeface="Wingdings" panose="05000000000000000000" pitchFamily="2" charset="2"/>
              <a:buChar char="q"/>
            </a:pPr>
            <a:endParaRPr lang="en-US" sz="2000" b="1" dirty="0">
              <a:solidFill>
                <a:srgbClr val="002060"/>
              </a:solidFill>
              <a:cs typeface="Menlo Regular"/>
            </a:endParaRPr>
          </a:p>
          <a:p>
            <a:pPr algn="r" defTabSz="457200"/>
            <a:r>
              <a:rPr lang="en-US" sz="2000" dirty="0">
                <a:solidFill>
                  <a:srgbClr val="FF0000"/>
                </a:solidFill>
              </a:rPr>
              <a:t>“Vertical and horizontal dimensions"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55623"/>
            <a:ext cx="928516" cy="987377"/>
          </a:xfrm>
          <a:prstGeom prst="rect">
            <a:avLst/>
          </a:prstGeom>
        </p:spPr>
      </p:pic>
    </p:spTree>
    <p:extLst>
      <p:ext uri="{BB962C8B-B14F-4D97-AF65-F5344CB8AC3E}">
        <p14:creationId xmlns:p14="http://schemas.microsoft.com/office/powerpoint/2010/main" val="2585037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04800"/>
            <a:ext cx="5334000" cy="533400"/>
          </a:xfrm>
        </p:spPr>
        <p:txBody>
          <a:bodyPr>
            <a:normAutofit/>
          </a:bodyPr>
          <a:lstStyle/>
          <a:p>
            <a:pPr algn="l"/>
            <a:r>
              <a:rPr lang="en-US" sz="2800" b="1" dirty="0">
                <a:solidFill>
                  <a:schemeClr val="accent1">
                    <a:lumMod val="75000"/>
                  </a:schemeClr>
                </a:solidFill>
                <a:latin typeface="+mn-lt"/>
                <a:ea typeface="+mn-ea"/>
                <a:cs typeface="+mn-cs"/>
              </a:rPr>
              <a:t>Qualifications According to Levels</a:t>
            </a:r>
          </a:p>
        </p:txBody>
      </p:sp>
      <p:graphicFrame>
        <p:nvGraphicFramePr>
          <p:cNvPr id="5" name="Table 4"/>
          <p:cNvGraphicFramePr>
            <a:graphicFrameLocks noGrp="1"/>
          </p:cNvGraphicFramePr>
          <p:nvPr>
            <p:extLst>
              <p:ext uri="{D42A27DB-BD31-4B8C-83A1-F6EECF244321}">
                <p14:modId xmlns:p14="http://schemas.microsoft.com/office/powerpoint/2010/main" val="2071083528"/>
              </p:ext>
            </p:extLst>
          </p:nvPr>
        </p:nvGraphicFramePr>
        <p:xfrm>
          <a:off x="533400" y="1447800"/>
          <a:ext cx="8244133" cy="5199399"/>
        </p:xfrm>
        <a:graphic>
          <a:graphicData uri="http://schemas.openxmlformats.org/drawingml/2006/table">
            <a:tbl>
              <a:tblPr firstRow="1" firstCol="1" bandRow="1">
                <a:tableStyleId>{5C22544A-7EE6-4342-B048-85BDC9FD1C3A}</a:tableStyleId>
              </a:tblPr>
              <a:tblGrid>
                <a:gridCol w="776534">
                  <a:extLst>
                    <a:ext uri="{9D8B030D-6E8A-4147-A177-3AD203B41FA5}">
                      <a16:colId xmlns:a16="http://schemas.microsoft.com/office/drawing/2014/main" val="20000"/>
                    </a:ext>
                  </a:extLst>
                </a:gridCol>
                <a:gridCol w="4392612">
                  <a:extLst>
                    <a:ext uri="{9D8B030D-6E8A-4147-A177-3AD203B41FA5}">
                      <a16:colId xmlns:a16="http://schemas.microsoft.com/office/drawing/2014/main" val="20001"/>
                    </a:ext>
                  </a:extLst>
                </a:gridCol>
                <a:gridCol w="3074987">
                  <a:extLst>
                    <a:ext uri="{9D8B030D-6E8A-4147-A177-3AD203B41FA5}">
                      <a16:colId xmlns:a16="http://schemas.microsoft.com/office/drawing/2014/main" val="20002"/>
                    </a:ext>
                  </a:extLst>
                </a:gridCol>
              </a:tblGrid>
              <a:tr h="472930">
                <a:tc>
                  <a:txBody>
                    <a:bodyPr/>
                    <a:lstStyle/>
                    <a:p>
                      <a:pPr algn="ctr">
                        <a:lnSpc>
                          <a:spcPct val="115000"/>
                        </a:lnSpc>
                        <a:spcAft>
                          <a:spcPts val="0"/>
                        </a:spcAft>
                      </a:pPr>
                      <a:r>
                        <a:rPr lang="en-US" sz="1400" dirty="0">
                          <a:effectLst/>
                        </a:rPr>
                        <a:t>NQF level</a:t>
                      </a:r>
                      <a:endParaRPr lang="en-US" sz="1200" dirty="0">
                        <a:effectLst/>
                        <a:latin typeface="Calibri"/>
                        <a:ea typeface="Calibri"/>
                        <a:cs typeface="Times New Roman"/>
                      </a:endParaRPr>
                    </a:p>
                  </a:txBody>
                  <a:tcPr marL="67084" marR="67084" marT="0" marB="0" anchor="ctr"/>
                </a:tc>
                <a:tc>
                  <a:txBody>
                    <a:bodyPr/>
                    <a:lstStyle/>
                    <a:p>
                      <a:pPr algn="ctr">
                        <a:lnSpc>
                          <a:spcPct val="115000"/>
                        </a:lnSpc>
                        <a:spcAft>
                          <a:spcPts val="0"/>
                        </a:spcAft>
                      </a:pPr>
                      <a:r>
                        <a:rPr lang="en-US" sz="1400" dirty="0">
                          <a:effectLst/>
                        </a:rPr>
                        <a:t>Education system</a:t>
                      </a:r>
                      <a:endParaRPr lang="en-US" sz="1200" dirty="0">
                        <a:effectLst/>
                        <a:latin typeface="Calibri"/>
                        <a:ea typeface="Calibri"/>
                        <a:cs typeface="Times New Roman"/>
                      </a:endParaRPr>
                    </a:p>
                  </a:txBody>
                  <a:tcPr marL="67084" marR="67084" marT="0" marB="0" anchor="ctr"/>
                </a:tc>
                <a:tc>
                  <a:txBody>
                    <a:bodyPr/>
                    <a:lstStyle/>
                    <a:p>
                      <a:pPr algn="ctr">
                        <a:lnSpc>
                          <a:spcPct val="115000"/>
                        </a:lnSpc>
                        <a:spcAft>
                          <a:spcPts val="0"/>
                        </a:spcAft>
                      </a:pPr>
                      <a:r>
                        <a:rPr lang="en-US" sz="1400" dirty="0">
                          <a:effectLst/>
                        </a:rPr>
                        <a:t>Training and Re-Training </a:t>
                      </a:r>
                      <a:endParaRPr lang="en-US" sz="1200" dirty="0">
                        <a:effectLst/>
                        <a:latin typeface="Calibri"/>
                        <a:ea typeface="Calibri"/>
                        <a:cs typeface="Times New Roman"/>
                      </a:endParaRPr>
                    </a:p>
                  </a:txBody>
                  <a:tcPr marL="67084" marR="67084" marT="0" marB="0" anchor="ctr"/>
                </a:tc>
                <a:extLst>
                  <a:ext uri="{0D108BD9-81ED-4DB2-BD59-A6C34878D82A}">
                    <a16:rowId xmlns:a16="http://schemas.microsoft.com/office/drawing/2014/main" val="10000"/>
                  </a:ext>
                </a:extLst>
              </a:tr>
              <a:tr h="236465">
                <a:tc>
                  <a:txBody>
                    <a:bodyPr/>
                    <a:lstStyle/>
                    <a:p>
                      <a:pPr algn="ctr">
                        <a:lnSpc>
                          <a:spcPct val="115000"/>
                        </a:lnSpc>
                        <a:spcAft>
                          <a:spcPts val="0"/>
                        </a:spcAft>
                      </a:pPr>
                      <a:r>
                        <a:rPr lang="en-US" sz="1200" dirty="0">
                          <a:effectLst/>
                        </a:rPr>
                        <a:t>1</a:t>
                      </a:r>
                      <a:endParaRPr lang="en-US" sz="1100" dirty="0">
                        <a:effectLst/>
                        <a:latin typeface="Calibri"/>
                        <a:ea typeface="Calibri"/>
                        <a:cs typeface="Times New Roman"/>
                      </a:endParaRPr>
                    </a:p>
                  </a:txBody>
                  <a:tcPr marL="67084" marR="67084" marT="0" marB="0" anchor="ctr"/>
                </a:tc>
                <a:tc>
                  <a:txBody>
                    <a:bodyPr/>
                    <a:lstStyle/>
                    <a:p>
                      <a:pPr>
                        <a:lnSpc>
                          <a:spcPct val="115000"/>
                        </a:lnSpc>
                        <a:spcAft>
                          <a:spcPts val="0"/>
                        </a:spcAft>
                      </a:pPr>
                      <a:r>
                        <a:rPr lang="en-US" sz="1200">
                          <a:solidFill>
                            <a:srgbClr val="002060"/>
                          </a:solidFill>
                          <a:effectLst/>
                        </a:rPr>
                        <a:t>Georgian – Language course certificate</a:t>
                      </a:r>
                      <a:endParaRPr lang="en-US" sz="1100">
                        <a:solidFill>
                          <a:srgbClr val="002060"/>
                        </a:solidFill>
                        <a:effectLst/>
                        <a:latin typeface="Calibri"/>
                        <a:ea typeface="Calibri"/>
                        <a:cs typeface="Times New Roman"/>
                      </a:endParaRPr>
                    </a:p>
                  </a:txBody>
                  <a:tcPr marL="67084" marR="67084" marT="0" marB="0"/>
                </a:tc>
                <a:tc>
                  <a:txBody>
                    <a:bodyPr/>
                    <a:lstStyle/>
                    <a:p>
                      <a:pPr>
                        <a:lnSpc>
                          <a:spcPct val="115000"/>
                        </a:lnSpc>
                        <a:spcAft>
                          <a:spcPts val="0"/>
                        </a:spcAft>
                      </a:pPr>
                      <a:r>
                        <a:rPr lang="en-US" sz="1200" dirty="0">
                          <a:solidFill>
                            <a:srgbClr val="002060"/>
                          </a:solidFill>
                          <a:effectLst/>
                        </a:rPr>
                        <a:t> </a:t>
                      </a:r>
                      <a:endParaRPr lang="en-US" sz="1100" dirty="0">
                        <a:solidFill>
                          <a:srgbClr val="002060"/>
                        </a:solidFill>
                        <a:effectLst/>
                        <a:latin typeface="Calibri"/>
                        <a:ea typeface="Calibri"/>
                        <a:cs typeface="Times New Roman"/>
                      </a:endParaRPr>
                    </a:p>
                  </a:txBody>
                  <a:tcPr marL="67084" marR="67084" marT="0" marB="0"/>
                </a:tc>
                <a:extLst>
                  <a:ext uri="{0D108BD9-81ED-4DB2-BD59-A6C34878D82A}">
                    <a16:rowId xmlns:a16="http://schemas.microsoft.com/office/drawing/2014/main" val="10001"/>
                  </a:ext>
                </a:extLst>
              </a:tr>
              <a:tr h="472930">
                <a:tc>
                  <a:txBody>
                    <a:bodyPr/>
                    <a:lstStyle/>
                    <a:p>
                      <a:pPr algn="ctr">
                        <a:lnSpc>
                          <a:spcPct val="115000"/>
                        </a:lnSpc>
                        <a:spcAft>
                          <a:spcPts val="0"/>
                        </a:spcAft>
                      </a:pPr>
                      <a:r>
                        <a:rPr lang="en-US" sz="1200" dirty="0">
                          <a:effectLst/>
                        </a:rPr>
                        <a:t>2</a:t>
                      </a:r>
                      <a:endParaRPr lang="en-US" sz="1100" dirty="0">
                        <a:effectLst/>
                        <a:latin typeface="Calibri"/>
                        <a:ea typeface="Calibri"/>
                        <a:cs typeface="Times New Roman"/>
                      </a:endParaRPr>
                    </a:p>
                  </a:txBody>
                  <a:tcPr marL="67084" marR="67084" marT="0" marB="0" anchor="ctr"/>
                </a:tc>
                <a:tc>
                  <a:txBody>
                    <a:bodyPr/>
                    <a:lstStyle/>
                    <a:p>
                      <a:pPr>
                        <a:lnSpc>
                          <a:spcPct val="115000"/>
                        </a:lnSpc>
                        <a:spcAft>
                          <a:spcPts val="0"/>
                        </a:spcAft>
                      </a:pPr>
                      <a:r>
                        <a:rPr lang="en-US" sz="1200" dirty="0">
                          <a:solidFill>
                            <a:srgbClr val="002060"/>
                          </a:solidFill>
                          <a:effectLst/>
                        </a:rPr>
                        <a:t>State document, verifying elementary education </a:t>
                      </a:r>
                      <a:endParaRPr lang="en-US" sz="1100" dirty="0">
                        <a:solidFill>
                          <a:srgbClr val="002060"/>
                        </a:solidFill>
                        <a:effectLst/>
                      </a:endParaRPr>
                    </a:p>
                    <a:p>
                      <a:pPr>
                        <a:lnSpc>
                          <a:spcPct val="115000"/>
                        </a:lnSpc>
                        <a:spcAft>
                          <a:spcPts val="0"/>
                        </a:spcAft>
                      </a:pPr>
                      <a:r>
                        <a:rPr lang="en-US" sz="1200" dirty="0">
                          <a:solidFill>
                            <a:srgbClr val="002060"/>
                          </a:solidFill>
                          <a:effectLst/>
                        </a:rPr>
                        <a:t>Georgian – Language course certificate</a:t>
                      </a:r>
                      <a:endParaRPr lang="en-US" sz="1100" dirty="0">
                        <a:solidFill>
                          <a:srgbClr val="002060"/>
                        </a:solidFill>
                        <a:effectLst/>
                        <a:latin typeface="Calibri"/>
                        <a:ea typeface="Calibri"/>
                        <a:cs typeface="Times New Roman"/>
                      </a:endParaRPr>
                    </a:p>
                  </a:txBody>
                  <a:tcPr marL="67084" marR="67084" marT="0" marB="0"/>
                </a:tc>
                <a:tc>
                  <a:txBody>
                    <a:bodyPr/>
                    <a:lstStyle/>
                    <a:p>
                      <a:pPr>
                        <a:lnSpc>
                          <a:spcPct val="115000"/>
                        </a:lnSpc>
                        <a:spcAft>
                          <a:spcPts val="0"/>
                        </a:spcAft>
                      </a:pPr>
                      <a:r>
                        <a:rPr lang="en-US" sz="1200">
                          <a:solidFill>
                            <a:srgbClr val="002060"/>
                          </a:solidFill>
                          <a:effectLst/>
                        </a:rPr>
                        <a:t>2</a:t>
                      </a:r>
                      <a:r>
                        <a:rPr lang="en-US" sz="1200" baseline="30000">
                          <a:solidFill>
                            <a:srgbClr val="002060"/>
                          </a:solidFill>
                          <a:effectLst/>
                        </a:rPr>
                        <a:t>th </a:t>
                      </a:r>
                      <a:r>
                        <a:rPr lang="en-US" sz="1200">
                          <a:solidFill>
                            <a:srgbClr val="002060"/>
                          </a:solidFill>
                          <a:effectLst/>
                        </a:rPr>
                        <a:t>level VET training certificate</a:t>
                      </a:r>
                      <a:endParaRPr lang="en-US" sz="1100">
                        <a:solidFill>
                          <a:srgbClr val="002060"/>
                        </a:solidFill>
                        <a:effectLst/>
                      </a:endParaRPr>
                    </a:p>
                    <a:p>
                      <a:pPr>
                        <a:lnSpc>
                          <a:spcPct val="115000"/>
                        </a:lnSpc>
                        <a:spcAft>
                          <a:spcPts val="0"/>
                        </a:spcAft>
                      </a:pPr>
                      <a:r>
                        <a:rPr lang="en-US" sz="1200">
                          <a:solidFill>
                            <a:srgbClr val="002060"/>
                          </a:solidFill>
                          <a:effectLst/>
                        </a:rPr>
                        <a:t>2</a:t>
                      </a:r>
                      <a:r>
                        <a:rPr lang="en-US" sz="1200" baseline="30000">
                          <a:solidFill>
                            <a:srgbClr val="002060"/>
                          </a:solidFill>
                          <a:effectLst/>
                        </a:rPr>
                        <a:t>th</a:t>
                      </a:r>
                      <a:r>
                        <a:rPr lang="en-US" sz="1200">
                          <a:solidFill>
                            <a:srgbClr val="002060"/>
                          </a:solidFill>
                          <a:effectLst/>
                        </a:rPr>
                        <a:t> level VET re- training certificate</a:t>
                      </a:r>
                      <a:endParaRPr lang="en-US" sz="1100">
                        <a:solidFill>
                          <a:srgbClr val="002060"/>
                        </a:solidFill>
                        <a:effectLst/>
                        <a:latin typeface="Calibri"/>
                        <a:ea typeface="Calibri"/>
                        <a:cs typeface="Times New Roman"/>
                      </a:endParaRPr>
                    </a:p>
                  </a:txBody>
                  <a:tcPr marL="67084" marR="67084" marT="0" marB="0"/>
                </a:tc>
                <a:extLst>
                  <a:ext uri="{0D108BD9-81ED-4DB2-BD59-A6C34878D82A}">
                    <a16:rowId xmlns:a16="http://schemas.microsoft.com/office/drawing/2014/main" val="10002"/>
                  </a:ext>
                </a:extLst>
              </a:tr>
              <a:tr h="472930">
                <a:tc>
                  <a:txBody>
                    <a:bodyPr/>
                    <a:lstStyle/>
                    <a:p>
                      <a:pPr algn="ctr">
                        <a:lnSpc>
                          <a:spcPct val="115000"/>
                        </a:lnSpc>
                        <a:spcAft>
                          <a:spcPts val="0"/>
                        </a:spcAft>
                      </a:pPr>
                      <a:r>
                        <a:rPr lang="en-US" sz="1200" dirty="0">
                          <a:effectLst/>
                        </a:rPr>
                        <a:t>3</a:t>
                      </a:r>
                      <a:endParaRPr lang="en-US" sz="1100" dirty="0">
                        <a:effectLst/>
                        <a:latin typeface="Calibri"/>
                        <a:ea typeface="Calibri"/>
                        <a:cs typeface="Times New Roman"/>
                      </a:endParaRPr>
                    </a:p>
                  </a:txBody>
                  <a:tcPr marL="67084" marR="67084" marT="0" marB="0" anchor="ctr"/>
                </a:tc>
                <a:tc>
                  <a:txBody>
                    <a:bodyPr/>
                    <a:lstStyle/>
                    <a:p>
                      <a:pPr>
                        <a:lnSpc>
                          <a:spcPct val="115000"/>
                        </a:lnSpc>
                        <a:spcAft>
                          <a:spcPts val="0"/>
                        </a:spcAft>
                      </a:pPr>
                      <a:r>
                        <a:rPr lang="en-US" sz="1200" dirty="0">
                          <a:solidFill>
                            <a:srgbClr val="002060"/>
                          </a:solidFill>
                          <a:effectLst/>
                        </a:rPr>
                        <a:t>Basic VET diploma</a:t>
                      </a:r>
                      <a:endParaRPr lang="en-US" sz="1100" dirty="0">
                        <a:solidFill>
                          <a:srgbClr val="002060"/>
                        </a:solidFill>
                        <a:effectLst/>
                      </a:endParaRPr>
                    </a:p>
                    <a:p>
                      <a:pPr>
                        <a:lnSpc>
                          <a:spcPct val="115000"/>
                        </a:lnSpc>
                        <a:spcAft>
                          <a:spcPts val="0"/>
                        </a:spcAft>
                      </a:pPr>
                      <a:r>
                        <a:rPr lang="en-US" sz="1200" dirty="0">
                          <a:solidFill>
                            <a:srgbClr val="002060"/>
                          </a:solidFill>
                          <a:effectLst/>
                        </a:rPr>
                        <a:t>Georgian – Language course certificate</a:t>
                      </a:r>
                      <a:endParaRPr lang="en-US" sz="1100" dirty="0">
                        <a:solidFill>
                          <a:srgbClr val="002060"/>
                        </a:solidFill>
                        <a:effectLst/>
                        <a:latin typeface="Calibri"/>
                        <a:ea typeface="Calibri"/>
                        <a:cs typeface="Times New Roman"/>
                      </a:endParaRPr>
                    </a:p>
                  </a:txBody>
                  <a:tcPr marL="67084" marR="67084" marT="0" marB="0"/>
                </a:tc>
                <a:tc>
                  <a:txBody>
                    <a:bodyPr/>
                    <a:lstStyle/>
                    <a:p>
                      <a:pPr>
                        <a:lnSpc>
                          <a:spcPct val="115000"/>
                        </a:lnSpc>
                        <a:spcAft>
                          <a:spcPts val="0"/>
                        </a:spcAft>
                      </a:pPr>
                      <a:r>
                        <a:rPr lang="en-US" sz="1200">
                          <a:solidFill>
                            <a:srgbClr val="002060"/>
                          </a:solidFill>
                          <a:effectLst/>
                        </a:rPr>
                        <a:t>3</a:t>
                      </a:r>
                      <a:r>
                        <a:rPr lang="en-US" sz="1200" baseline="30000">
                          <a:solidFill>
                            <a:srgbClr val="002060"/>
                          </a:solidFill>
                          <a:effectLst/>
                        </a:rPr>
                        <a:t>th</a:t>
                      </a:r>
                      <a:r>
                        <a:rPr lang="en-US" sz="1200">
                          <a:solidFill>
                            <a:srgbClr val="002060"/>
                          </a:solidFill>
                          <a:effectLst/>
                        </a:rPr>
                        <a:t> level VET training certificate</a:t>
                      </a:r>
                      <a:endParaRPr lang="en-US" sz="1100">
                        <a:solidFill>
                          <a:srgbClr val="002060"/>
                        </a:solidFill>
                        <a:effectLst/>
                      </a:endParaRPr>
                    </a:p>
                    <a:p>
                      <a:pPr>
                        <a:lnSpc>
                          <a:spcPct val="115000"/>
                        </a:lnSpc>
                        <a:spcAft>
                          <a:spcPts val="0"/>
                        </a:spcAft>
                      </a:pPr>
                      <a:r>
                        <a:rPr lang="en-US" sz="1200">
                          <a:solidFill>
                            <a:srgbClr val="002060"/>
                          </a:solidFill>
                          <a:effectLst/>
                        </a:rPr>
                        <a:t>3</a:t>
                      </a:r>
                      <a:r>
                        <a:rPr lang="en-US" sz="1200" baseline="30000">
                          <a:solidFill>
                            <a:srgbClr val="002060"/>
                          </a:solidFill>
                          <a:effectLst/>
                        </a:rPr>
                        <a:t>th</a:t>
                      </a:r>
                      <a:r>
                        <a:rPr lang="en-US" sz="1200">
                          <a:solidFill>
                            <a:srgbClr val="002060"/>
                          </a:solidFill>
                          <a:effectLst/>
                        </a:rPr>
                        <a:t> level VET re- training certificate</a:t>
                      </a:r>
                      <a:endParaRPr lang="en-US" sz="1100">
                        <a:solidFill>
                          <a:srgbClr val="002060"/>
                        </a:solidFill>
                        <a:effectLst/>
                        <a:latin typeface="Calibri"/>
                        <a:ea typeface="Calibri"/>
                        <a:cs typeface="Times New Roman"/>
                      </a:endParaRPr>
                    </a:p>
                  </a:txBody>
                  <a:tcPr marL="67084" marR="67084" marT="0" marB="0"/>
                </a:tc>
                <a:extLst>
                  <a:ext uri="{0D108BD9-81ED-4DB2-BD59-A6C34878D82A}">
                    <a16:rowId xmlns:a16="http://schemas.microsoft.com/office/drawing/2014/main" val="10003"/>
                  </a:ext>
                </a:extLst>
              </a:tr>
              <a:tr h="925231">
                <a:tc>
                  <a:txBody>
                    <a:bodyPr/>
                    <a:lstStyle/>
                    <a:p>
                      <a:pPr algn="ctr">
                        <a:lnSpc>
                          <a:spcPct val="115000"/>
                        </a:lnSpc>
                        <a:spcAft>
                          <a:spcPts val="0"/>
                        </a:spcAft>
                      </a:pPr>
                      <a:r>
                        <a:rPr lang="en-US" sz="1200" dirty="0">
                          <a:effectLst/>
                        </a:rPr>
                        <a:t>4</a:t>
                      </a:r>
                      <a:endParaRPr lang="en-US" sz="1100" dirty="0">
                        <a:effectLst/>
                        <a:latin typeface="Calibri"/>
                        <a:ea typeface="Calibri"/>
                        <a:cs typeface="Times New Roman"/>
                      </a:endParaRPr>
                    </a:p>
                  </a:txBody>
                  <a:tcPr marL="67084" marR="67084" marT="0" marB="0" anchor="ctr"/>
                </a:tc>
                <a:tc>
                  <a:txBody>
                    <a:bodyPr/>
                    <a:lstStyle/>
                    <a:p>
                      <a:pPr>
                        <a:lnSpc>
                          <a:spcPct val="115000"/>
                        </a:lnSpc>
                        <a:spcAft>
                          <a:spcPts val="0"/>
                        </a:spcAft>
                      </a:pPr>
                      <a:r>
                        <a:rPr lang="en-US" sz="1200" dirty="0">
                          <a:solidFill>
                            <a:srgbClr val="002060"/>
                          </a:solidFill>
                          <a:effectLst/>
                        </a:rPr>
                        <a:t>State document, verifying complete general education</a:t>
                      </a:r>
                      <a:endParaRPr lang="en-US" sz="1100" dirty="0">
                        <a:solidFill>
                          <a:srgbClr val="002060"/>
                        </a:solidFill>
                        <a:effectLst/>
                      </a:endParaRPr>
                    </a:p>
                    <a:p>
                      <a:pPr>
                        <a:lnSpc>
                          <a:spcPct val="115000"/>
                        </a:lnSpc>
                        <a:spcAft>
                          <a:spcPts val="0"/>
                        </a:spcAft>
                      </a:pPr>
                      <a:r>
                        <a:rPr lang="en-US" sz="1200" dirty="0">
                          <a:solidFill>
                            <a:srgbClr val="002060"/>
                          </a:solidFill>
                          <a:effectLst/>
                        </a:rPr>
                        <a:t>Secondary VET education diploma</a:t>
                      </a:r>
                      <a:endParaRPr lang="en-US" sz="1100" dirty="0">
                        <a:solidFill>
                          <a:srgbClr val="002060"/>
                        </a:solidFill>
                        <a:effectLst/>
                      </a:endParaRPr>
                    </a:p>
                    <a:p>
                      <a:pPr>
                        <a:lnSpc>
                          <a:spcPct val="115000"/>
                        </a:lnSpc>
                        <a:spcAft>
                          <a:spcPts val="0"/>
                        </a:spcAft>
                      </a:pPr>
                      <a:r>
                        <a:rPr lang="en-US" sz="1200" dirty="0">
                          <a:solidFill>
                            <a:srgbClr val="002060"/>
                          </a:solidFill>
                          <a:effectLst/>
                        </a:rPr>
                        <a:t>Georgian – Language course certificate</a:t>
                      </a:r>
                      <a:endParaRPr lang="en-US" sz="1100" dirty="0">
                        <a:solidFill>
                          <a:srgbClr val="002060"/>
                        </a:solidFill>
                        <a:effectLst/>
                        <a:latin typeface="Calibri"/>
                        <a:ea typeface="Calibri"/>
                        <a:cs typeface="Times New Roman"/>
                      </a:endParaRPr>
                    </a:p>
                  </a:txBody>
                  <a:tcPr marL="67084" marR="67084" marT="0" marB="0"/>
                </a:tc>
                <a:tc>
                  <a:txBody>
                    <a:bodyPr/>
                    <a:lstStyle/>
                    <a:p>
                      <a:pPr>
                        <a:lnSpc>
                          <a:spcPct val="115000"/>
                        </a:lnSpc>
                        <a:spcAft>
                          <a:spcPts val="0"/>
                        </a:spcAft>
                      </a:pPr>
                      <a:r>
                        <a:rPr lang="en-US" sz="1200">
                          <a:solidFill>
                            <a:srgbClr val="002060"/>
                          </a:solidFill>
                          <a:effectLst/>
                        </a:rPr>
                        <a:t>4</a:t>
                      </a:r>
                      <a:r>
                        <a:rPr lang="en-US" sz="1200" baseline="30000">
                          <a:solidFill>
                            <a:srgbClr val="002060"/>
                          </a:solidFill>
                          <a:effectLst/>
                        </a:rPr>
                        <a:t>th</a:t>
                      </a:r>
                      <a:r>
                        <a:rPr lang="en-US" sz="1200">
                          <a:solidFill>
                            <a:srgbClr val="002060"/>
                          </a:solidFill>
                          <a:effectLst/>
                        </a:rPr>
                        <a:t> level VET training certificate</a:t>
                      </a:r>
                      <a:endParaRPr lang="en-US" sz="1100">
                        <a:solidFill>
                          <a:srgbClr val="002060"/>
                        </a:solidFill>
                        <a:effectLst/>
                      </a:endParaRPr>
                    </a:p>
                    <a:p>
                      <a:pPr>
                        <a:lnSpc>
                          <a:spcPct val="115000"/>
                        </a:lnSpc>
                        <a:spcAft>
                          <a:spcPts val="0"/>
                        </a:spcAft>
                      </a:pPr>
                      <a:r>
                        <a:rPr lang="en-US" sz="1200">
                          <a:solidFill>
                            <a:srgbClr val="002060"/>
                          </a:solidFill>
                          <a:effectLst/>
                        </a:rPr>
                        <a:t>4</a:t>
                      </a:r>
                      <a:r>
                        <a:rPr lang="en-US" sz="1200" baseline="30000">
                          <a:solidFill>
                            <a:srgbClr val="002060"/>
                          </a:solidFill>
                          <a:effectLst/>
                        </a:rPr>
                        <a:t>th</a:t>
                      </a:r>
                      <a:r>
                        <a:rPr lang="en-US" sz="1200">
                          <a:solidFill>
                            <a:srgbClr val="002060"/>
                          </a:solidFill>
                          <a:effectLst/>
                        </a:rPr>
                        <a:t> level VET re- training certificate</a:t>
                      </a:r>
                      <a:endParaRPr lang="en-US" sz="1100">
                        <a:solidFill>
                          <a:srgbClr val="002060"/>
                        </a:solidFill>
                        <a:effectLst/>
                        <a:latin typeface="Calibri"/>
                        <a:ea typeface="Calibri"/>
                        <a:cs typeface="Times New Roman"/>
                      </a:endParaRPr>
                    </a:p>
                  </a:txBody>
                  <a:tcPr marL="67084" marR="67084" marT="0" marB="0"/>
                </a:tc>
                <a:extLst>
                  <a:ext uri="{0D108BD9-81ED-4DB2-BD59-A6C34878D82A}">
                    <a16:rowId xmlns:a16="http://schemas.microsoft.com/office/drawing/2014/main" val="10004"/>
                  </a:ext>
                </a:extLst>
              </a:tr>
              <a:tr h="472930">
                <a:tc>
                  <a:txBody>
                    <a:bodyPr/>
                    <a:lstStyle/>
                    <a:p>
                      <a:pPr algn="ctr">
                        <a:lnSpc>
                          <a:spcPct val="115000"/>
                        </a:lnSpc>
                        <a:spcAft>
                          <a:spcPts val="0"/>
                        </a:spcAft>
                      </a:pPr>
                      <a:r>
                        <a:rPr lang="en-US" sz="1200" dirty="0">
                          <a:effectLst/>
                        </a:rPr>
                        <a:t>5</a:t>
                      </a:r>
                      <a:endParaRPr lang="en-US" sz="1100" dirty="0">
                        <a:effectLst/>
                        <a:latin typeface="Calibri"/>
                        <a:ea typeface="Calibri"/>
                        <a:cs typeface="Times New Roman"/>
                      </a:endParaRPr>
                    </a:p>
                  </a:txBody>
                  <a:tcPr marL="67084" marR="67084" marT="0" marB="0" anchor="ctr"/>
                </a:tc>
                <a:tc>
                  <a:txBody>
                    <a:bodyPr/>
                    <a:lstStyle/>
                    <a:p>
                      <a:pPr>
                        <a:lnSpc>
                          <a:spcPct val="115000"/>
                        </a:lnSpc>
                        <a:spcAft>
                          <a:spcPts val="0"/>
                        </a:spcAft>
                      </a:pPr>
                      <a:r>
                        <a:rPr lang="en-US" sz="1200">
                          <a:solidFill>
                            <a:srgbClr val="002060"/>
                          </a:solidFill>
                          <a:effectLst/>
                        </a:rPr>
                        <a:t>Associate Degree</a:t>
                      </a:r>
                      <a:endParaRPr lang="en-US" sz="1100">
                        <a:solidFill>
                          <a:srgbClr val="002060"/>
                        </a:solidFill>
                        <a:effectLst/>
                      </a:endParaRPr>
                    </a:p>
                    <a:p>
                      <a:pPr>
                        <a:lnSpc>
                          <a:spcPct val="115000"/>
                        </a:lnSpc>
                        <a:spcAft>
                          <a:spcPts val="0"/>
                        </a:spcAft>
                      </a:pPr>
                      <a:r>
                        <a:rPr lang="en-US" sz="1200">
                          <a:solidFill>
                            <a:srgbClr val="002060"/>
                          </a:solidFill>
                          <a:effectLst/>
                        </a:rPr>
                        <a:t>Higher VET education diploma</a:t>
                      </a:r>
                      <a:endParaRPr lang="en-US" sz="1100">
                        <a:solidFill>
                          <a:srgbClr val="002060"/>
                        </a:solidFill>
                        <a:effectLst/>
                        <a:latin typeface="Calibri"/>
                        <a:ea typeface="Calibri"/>
                        <a:cs typeface="Times New Roman"/>
                      </a:endParaRPr>
                    </a:p>
                  </a:txBody>
                  <a:tcPr marL="67084" marR="67084" marT="0" marB="0"/>
                </a:tc>
                <a:tc>
                  <a:txBody>
                    <a:bodyPr/>
                    <a:lstStyle/>
                    <a:p>
                      <a:pPr>
                        <a:lnSpc>
                          <a:spcPct val="115000"/>
                        </a:lnSpc>
                        <a:spcAft>
                          <a:spcPts val="0"/>
                        </a:spcAft>
                      </a:pPr>
                      <a:r>
                        <a:rPr lang="en-US" sz="1200">
                          <a:solidFill>
                            <a:srgbClr val="002060"/>
                          </a:solidFill>
                          <a:effectLst/>
                        </a:rPr>
                        <a:t>5</a:t>
                      </a:r>
                      <a:r>
                        <a:rPr lang="en-US" sz="1200" baseline="30000">
                          <a:solidFill>
                            <a:srgbClr val="002060"/>
                          </a:solidFill>
                          <a:effectLst/>
                        </a:rPr>
                        <a:t>th</a:t>
                      </a:r>
                      <a:r>
                        <a:rPr lang="en-US" sz="1200">
                          <a:solidFill>
                            <a:srgbClr val="002060"/>
                          </a:solidFill>
                          <a:effectLst/>
                        </a:rPr>
                        <a:t> level VET training certificate</a:t>
                      </a:r>
                      <a:endParaRPr lang="en-US" sz="1100">
                        <a:solidFill>
                          <a:srgbClr val="002060"/>
                        </a:solidFill>
                        <a:effectLst/>
                      </a:endParaRPr>
                    </a:p>
                    <a:p>
                      <a:pPr>
                        <a:lnSpc>
                          <a:spcPct val="115000"/>
                        </a:lnSpc>
                        <a:spcAft>
                          <a:spcPts val="0"/>
                        </a:spcAft>
                      </a:pPr>
                      <a:r>
                        <a:rPr lang="en-US" sz="1200">
                          <a:solidFill>
                            <a:srgbClr val="002060"/>
                          </a:solidFill>
                          <a:effectLst/>
                        </a:rPr>
                        <a:t>5</a:t>
                      </a:r>
                      <a:r>
                        <a:rPr lang="en-US" sz="1200" baseline="30000">
                          <a:solidFill>
                            <a:srgbClr val="002060"/>
                          </a:solidFill>
                          <a:effectLst/>
                        </a:rPr>
                        <a:t>th</a:t>
                      </a:r>
                      <a:r>
                        <a:rPr lang="en-US" sz="1200">
                          <a:solidFill>
                            <a:srgbClr val="002060"/>
                          </a:solidFill>
                          <a:effectLst/>
                        </a:rPr>
                        <a:t> level VET re- training certificate</a:t>
                      </a:r>
                      <a:endParaRPr lang="en-US" sz="1100">
                        <a:solidFill>
                          <a:srgbClr val="002060"/>
                        </a:solidFill>
                        <a:effectLst/>
                        <a:latin typeface="Calibri"/>
                        <a:ea typeface="Calibri"/>
                        <a:cs typeface="Times New Roman"/>
                      </a:endParaRPr>
                    </a:p>
                  </a:txBody>
                  <a:tcPr marL="67084" marR="67084" marT="0" marB="0"/>
                </a:tc>
                <a:extLst>
                  <a:ext uri="{0D108BD9-81ED-4DB2-BD59-A6C34878D82A}">
                    <a16:rowId xmlns:a16="http://schemas.microsoft.com/office/drawing/2014/main" val="10005"/>
                  </a:ext>
                </a:extLst>
              </a:tr>
              <a:tr h="472930">
                <a:tc>
                  <a:txBody>
                    <a:bodyPr/>
                    <a:lstStyle/>
                    <a:p>
                      <a:pPr algn="ctr">
                        <a:lnSpc>
                          <a:spcPct val="115000"/>
                        </a:lnSpc>
                        <a:spcAft>
                          <a:spcPts val="0"/>
                        </a:spcAft>
                      </a:pPr>
                      <a:r>
                        <a:rPr lang="en-US" sz="1200" dirty="0">
                          <a:effectLst/>
                        </a:rPr>
                        <a:t>6</a:t>
                      </a:r>
                      <a:endParaRPr lang="en-US" sz="1100" dirty="0">
                        <a:effectLst/>
                        <a:latin typeface="Calibri"/>
                        <a:ea typeface="Calibri"/>
                        <a:cs typeface="Times New Roman"/>
                      </a:endParaRPr>
                    </a:p>
                  </a:txBody>
                  <a:tcPr marL="67084" marR="67084" marT="0" marB="0" anchor="ctr"/>
                </a:tc>
                <a:tc>
                  <a:txBody>
                    <a:bodyPr/>
                    <a:lstStyle/>
                    <a:p>
                      <a:pPr>
                        <a:lnSpc>
                          <a:spcPct val="115000"/>
                        </a:lnSpc>
                        <a:spcAft>
                          <a:spcPts val="0"/>
                        </a:spcAft>
                      </a:pPr>
                      <a:r>
                        <a:rPr lang="en-US" sz="1200">
                          <a:solidFill>
                            <a:srgbClr val="002060"/>
                          </a:solidFill>
                          <a:effectLst/>
                        </a:rPr>
                        <a:t>Bachelor </a:t>
                      </a:r>
                      <a:endParaRPr lang="en-US" sz="1100">
                        <a:solidFill>
                          <a:srgbClr val="002060"/>
                        </a:solidFill>
                        <a:effectLst/>
                      </a:endParaRPr>
                    </a:p>
                    <a:p>
                      <a:pPr>
                        <a:lnSpc>
                          <a:spcPct val="115000"/>
                        </a:lnSpc>
                        <a:spcAft>
                          <a:spcPts val="0"/>
                        </a:spcAft>
                      </a:pPr>
                      <a:r>
                        <a:rPr lang="en-US" sz="1200">
                          <a:solidFill>
                            <a:srgbClr val="002060"/>
                          </a:solidFill>
                          <a:effectLst/>
                        </a:rPr>
                        <a:t>Teaching training certificate</a:t>
                      </a:r>
                      <a:endParaRPr lang="en-US" sz="1100">
                        <a:solidFill>
                          <a:srgbClr val="002060"/>
                        </a:solidFill>
                        <a:effectLst/>
                        <a:latin typeface="Calibri"/>
                        <a:ea typeface="Calibri"/>
                        <a:cs typeface="Times New Roman"/>
                      </a:endParaRPr>
                    </a:p>
                  </a:txBody>
                  <a:tcPr marL="67084" marR="67084" marT="0" marB="0"/>
                </a:tc>
                <a:tc>
                  <a:txBody>
                    <a:bodyPr/>
                    <a:lstStyle/>
                    <a:p>
                      <a:pPr>
                        <a:lnSpc>
                          <a:spcPct val="115000"/>
                        </a:lnSpc>
                        <a:spcAft>
                          <a:spcPts val="0"/>
                        </a:spcAft>
                      </a:pPr>
                      <a:r>
                        <a:rPr lang="en-US" sz="1200">
                          <a:solidFill>
                            <a:srgbClr val="002060"/>
                          </a:solidFill>
                          <a:effectLst/>
                        </a:rPr>
                        <a:t> </a:t>
                      </a:r>
                      <a:endParaRPr lang="en-US" sz="1100">
                        <a:solidFill>
                          <a:srgbClr val="002060"/>
                        </a:solidFill>
                        <a:effectLst/>
                        <a:latin typeface="Calibri"/>
                        <a:ea typeface="Calibri"/>
                        <a:cs typeface="Times New Roman"/>
                      </a:endParaRPr>
                    </a:p>
                  </a:txBody>
                  <a:tcPr marL="67084" marR="67084" marT="0" marB="0"/>
                </a:tc>
                <a:extLst>
                  <a:ext uri="{0D108BD9-81ED-4DB2-BD59-A6C34878D82A}">
                    <a16:rowId xmlns:a16="http://schemas.microsoft.com/office/drawing/2014/main" val="10006"/>
                  </a:ext>
                </a:extLst>
              </a:tr>
              <a:tr h="1418790">
                <a:tc>
                  <a:txBody>
                    <a:bodyPr/>
                    <a:lstStyle/>
                    <a:p>
                      <a:pPr algn="ctr">
                        <a:lnSpc>
                          <a:spcPct val="115000"/>
                        </a:lnSpc>
                        <a:spcAft>
                          <a:spcPts val="0"/>
                        </a:spcAft>
                      </a:pPr>
                      <a:r>
                        <a:rPr lang="en-US" sz="1200" dirty="0">
                          <a:effectLst/>
                        </a:rPr>
                        <a:t>7</a:t>
                      </a:r>
                      <a:endParaRPr lang="en-US" sz="1100" dirty="0">
                        <a:effectLst/>
                        <a:latin typeface="Calibri"/>
                        <a:ea typeface="Calibri"/>
                        <a:cs typeface="Times New Roman"/>
                      </a:endParaRPr>
                    </a:p>
                  </a:txBody>
                  <a:tcPr marL="67084" marR="67084" marT="0" marB="0" anchor="ctr"/>
                </a:tc>
                <a:tc>
                  <a:txBody>
                    <a:bodyPr/>
                    <a:lstStyle/>
                    <a:p>
                      <a:pPr>
                        <a:lnSpc>
                          <a:spcPct val="115000"/>
                        </a:lnSpc>
                        <a:spcAft>
                          <a:spcPts val="0"/>
                        </a:spcAft>
                      </a:pPr>
                      <a:r>
                        <a:rPr lang="en-US" sz="1200">
                          <a:solidFill>
                            <a:srgbClr val="002060"/>
                          </a:solidFill>
                          <a:effectLst/>
                        </a:rPr>
                        <a:t>Master</a:t>
                      </a:r>
                      <a:endParaRPr lang="en-US" sz="1100">
                        <a:solidFill>
                          <a:srgbClr val="002060"/>
                        </a:solidFill>
                        <a:effectLst/>
                      </a:endParaRPr>
                    </a:p>
                    <a:p>
                      <a:pPr>
                        <a:lnSpc>
                          <a:spcPct val="115000"/>
                        </a:lnSpc>
                        <a:spcAft>
                          <a:spcPts val="0"/>
                        </a:spcAft>
                      </a:pPr>
                      <a:r>
                        <a:rPr lang="en-US" sz="1200">
                          <a:solidFill>
                            <a:srgbClr val="002060"/>
                          </a:solidFill>
                          <a:effectLst/>
                        </a:rPr>
                        <a:t>Doctor of Medicine (MD)</a:t>
                      </a:r>
                      <a:endParaRPr lang="en-US" sz="1100">
                        <a:solidFill>
                          <a:srgbClr val="002060"/>
                        </a:solidFill>
                        <a:effectLst/>
                      </a:endParaRPr>
                    </a:p>
                    <a:p>
                      <a:pPr>
                        <a:lnSpc>
                          <a:spcPct val="115000"/>
                        </a:lnSpc>
                        <a:spcAft>
                          <a:spcPts val="0"/>
                        </a:spcAft>
                      </a:pPr>
                      <a:r>
                        <a:rPr lang="en-US" sz="1200">
                          <a:solidFill>
                            <a:srgbClr val="002060"/>
                          </a:solidFill>
                          <a:effectLst/>
                        </a:rPr>
                        <a:t>Doctor of Dental Medicine (DDM)</a:t>
                      </a:r>
                      <a:endParaRPr lang="en-US" sz="1100">
                        <a:solidFill>
                          <a:srgbClr val="002060"/>
                        </a:solidFill>
                        <a:effectLst/>
                      </a:endParaRPr>
                    </a:p>
                    <a:p>
                      <a:pPr>
                        <a:lnSpc>
                          <a:spcPct val="115000"/>
                        </a:lnSpc>
                        <a:spcAft>
                          <a:spcPts val="0"/>
                        </a:spcAft>
                      </a:pPr>
                      <a:r>
                        <a:rPr lang="en-US" sz="1200">
                          <a:solidFill>
                            <a:srgbClr val="002060"/>
                          </a:solidFill>
                          <a:effectLst/>
                        </a:rPr>
                        <a:t>Master of Education (M.Ed)</a:t>
                      </a:r>
                      <a:endParaRPr lang="en-US" sz="1100">
                        <a:solidFill>
                          <a:srgbClr val="002060"/>
                        </a:solidFill>
                        <a:effectLst/>
                      </a:endParaRPr>
                    </a:p>
                    <a:p>
                      <a:pPr>
                        <a:lnSpc>
                          <a:spcPct val="115000"/>
                        </a:lnSpc>
                        <a:spcAft>
                          <a:spcPts val="0"/>
                        </a:spcAft>
                      </a:pPr>
                      <a:r>
                        <a:rPr lang="en-US" sz="1200">
                          <a:solidFill>
                            <a:srgbClr val="002060"/>
                          </a:solidFill>
                          <a:effectLst/>
                        </a:rPr>
                        <a:t>Master of Veterinary Science (MVSC)</a:t>
                      </a:r>
                      <a:endParaRPr lang="en-US" sz="1100">
                        <a:solidFill>
                          <a:srgbClr val="002060"/>
                        </a:solidFill>
                        <a:effectLst/>
                      </a:endParaRPr>
                    </a:p>
                    <a:p>
                      <a:pPr>
                        <a:lnSpc>
                          <a:spcPct val="115000"/>
                        </a:lnSpc>
                        <a:spcAft>
                          <a:spcPts val="0"/>
                        </a:spcAft>
                      </a:pPr>
                      <a:r>
                        <a:rPr lang="en-US" sz="1200">
                          <a:solidFill>
                            <a:srgbClr val="002060"/>
                          </a:solidFill>
                          <a:effectLst/>
                        </a:rPr>
                        <a:t>Veterinary training course certificate</a:t>
                      </a:r>
                      <a:endParaRPr lang="en-US" sz="1100">
                        <a:solidFill>
                          <a:srgbClr val="002060"/>
                        </a:solidFill>
                        <a:effectLst/>
                        <a:latin typeface="Calibri"/>
                        <a:ea typeface="Calibri"/>
                        <a:cs typeface="Times New Roman"/>
                      </a:endParaRPr>
                    </a:p>
                  </a:txBody>
                  <a:tcPr marL="67084" marR="67084" marT="0" marB="0"/>
                </a:tc>
                <a:tc>
                  <a:txBody>
                    <a:bodyPr/>
                    <a:lstStyle/>
                    <a:p>
                      <a:pPr>
                        <a:lnSpc>
                          <a:spcPct val="115000"/>
                        </a:lnSpc>
                        <a:spcAft>
                          <a:spcPts val="0"/>
                        </a:spcAft>
                      </a:pPr>
                      <a:r>
                        <a:rPr lang="en-US" sz="1200" dirty="0">
                          <a:solidFill>
                            <a:srgbClr val="002060"/>
                          </a:solidFill>
                          <a:effectLst/>
                        </a:rPr>
                        <a:t> </a:t>
                      </a:r>
                      <a:endParaRPr lang="en-US" sz="1100" dirty="0">
                        <a:solidFill>
                          <a:srgbClr val="002060"/>
                        </a:solidFill>
                        <a:effectLst/>
                        <a:latin typeface="Calibri"/>
                        <a:ea typeface="Calibri"/>
                        <a:cs typeface="Times New Roman"/>
                      </a:endParaRPr>
                    </a:p>
                  </a:txBody>
                  <a:tcPr marL="67084" marR="67084" marT="0" marB="0">
                    <a:solidFill>
                      <a:srgbClr val="D2DEEF"/>
                    </a:solidFill>
                  </a:tcPr>
                </a:tc>
                <a:extLst>
                  <a:ext uri="{0D108BD9-81ED-4DB2-BD59-A6C34878D82A}">
                    <a16:rowId xmlns:a16="http://schemas.microsoft.com/office/drawing/2014/main" val="10007"/>
                  </a:ext>
                </a:extLst>
              </a:tr>
              <a:tr h="236465">
                <a:tc>
                  <a:txBody>
                    <a:bodyPr/>
                    <a:lstStyle/>
                    <a:p>
                      <a:pPr algn="ctr">
                        <a:lnSpc>
                          <a:spcPct val="115000"/>
                        </a:lnSpc>
                        <a:spcAft>
                          <a:spcPts val="0"/>
                        </a:spcAft>
                      </a:pPr>
                      <a:r>
                        <a:rPr lang="en-US" sz="1200" dirty="0">
                          <a:effectLst/>
                        </a:rPr>
                        <a:t>8</a:t>
                      </a:r>
                      <a:endParaRPr lang="en-US" sz="1100" dirty="0">
                        <a:effectLst/>
                        <a:latin typeface="Calibri"/>
                        <a:ea typeface="Calibri"/>
                        <a:cs typeface="Times New Roman"/>
                      </a:endParaRPr>
                    </a:p>
                  </a:txBody>
                  <a:tcPr marL="67084" marR="67084" marT="0" marB="0" anchor="ctr"/>
                </a:tc>
                <a:tc>
                  <a:txBody>
                    <a:bodyPr/>
                    <a:lstStyle/>
                    <a:p>
                      <a:pPr>
                        <a:lnSpc>
                          <a:spcPct val="115000"/>
                        </a:lnSpc>
                        <a:spcAft>
                          <a:spcPts val="0"/>
                        </a:spcAft>
                      </a:pPr>
                      <a:r>
                        <a:rPr lang="en-US" sz="1200">
                          <a:solidFill>
                            <a:srgbClr val="002060"/>
                          </a:solidFill>
                          <a:effectLst/>
                        </a:rPr>
                        <a:t>PHD</a:t>
                      </a:r>
                      <a:endParaRPr lang="en-US" sz="1100">
                        <a:solidFill>
                          <a:srgbClr val="002060"/>
                        </a:solidFill>
                        <a:effectLst/>
                        <a:latin typeface="Calibri"/>
                        <a:ea typeface="Calibri"/>
                        <a:cs typeface="Times New Roman"/>
                      </a:endParaRPr>
                    </a:p>
                  </a:txBody>
                  <a:tcPr marL="67084" marR="67084" marT="0" marB="0"/>
                </a:tc>
                <a:tc>
                  <a:txBody>
                    <a:bodyPr/>
                    <a:lstStyle/>
                    <a:p>
                      <a:pPr>
                        <a:lnSpc>
                          <a:spcPct val="115000"/>
                        </a:lnSpc>
                        <a:spcAft>
                          <a:spcPts val="0"/>
                        </a:spcAft>
                      </a:pPr>
                      <a:r>
                        <a:rPr lang="en-US" sz="1200" dirty="0">
                          <a:solidFill>
                            <a:srgbClr val="002060"/>
                          </a:solidFill>
                          <a:effectLst/>
                        </a:rPr>
                        <a:t> </a:t>
                      </a:r>
                      <a:endParaRPr lang="en-US" sz="1100" dirty="0">
                        <a:solidFill>
                          <a:srgbClr val="002060"/>
                        </a:solidFill>
                        <a:effectLst/>
                        <a:latin typeface="Calibri"/>
                        <a:ea typeface="Calibri"/>
                        <a:cs typeface="Times New Roman"/>
                      </a:endParaRPr>
                    </a:p>
                  </a:txBody>
                  <a:tcPr marL="67084" marR="67084" marT="0" marB="0"/>
                </a:tc>
                <a:extLst>
                  <a:ext uri="{0D108BD9-81ED-4DB2-BD59-A6C34878D82A}">
                    <a16:rowId xmlns:a16="http://schemas.microsoft.com/office/drawing/2014/main" val="10008"/>
                  </a:ext>
                </a:extLst>
              </a:tr>
            </a:tbl>
          </a:graphicData>
        </a:graphic>
      </p:graphicFrame>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55623"/>
            <a:ext cx="990600" cy="1053397"/>
          </a:xfrm>
          <a:prstGeom prst="rect">
            <a:avLst/>
          </a:prstGeom>
        </p:spPr>
      </p:pic>
    </p:spTree>
    <p:extLst>
      <p:ext uri="{BB962C8B-B14F-4D97-AF65-F5344CB8AC3E}">
        <p14:creationId xmlns:p14="http://schemas.microsoft.com/office/powerpoint/2010/main" val="2604141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71800" y="420711"/>
            <a:ext cx="2819400" cy="523220"/>
          </a:xfrm>
          <a:prstGeom prst="rect">
            <a:avLst/>
          </a:prstGeom>
        </p:spPr>
        <p:txBody>
          <a:bodyPr wrap="square">
            <a:spAutoFit/>
          </a:bodyPr>
          <a:lstStyle/>
          <a:p>
            <a:r>
              <a:rPr lang="en-US" sz="2800" b="1" dirty="0">
                <a:solidFill>
                  <a:schemeClr val="accent1">
                    <a:lumMod val="75000"/>
                  </a:schemeClr>
                </a:solidFill>
              </a:rPr>
              <a:t>HE Qualifications</a:t>
            </a:r>
          </a:p>
        </p:txBody>
      </p:sp>
      <p:graphicFrame>
        <p:nvGraphicFramePr>
          <p:cNvPr id="7" name="Table 6"/>
          <p:cNvGraphicFramePr>
            <a:graphicFrameLocks noGrp="1"/>
          </p:cNvGraphicFramePr>
          <p:nvPr>
            <p:extLst>
              <p:ext uri="{D42A27DB-BD31-4B8C-83A1-F6EECF244321}">
                <p14:modId xmlns:p14="http://schemas.microsoft.com/office/powerpoint/2010/main" val="3749225613"/>
              </p:ext>
            </p:extLst>
          </p:nvPr>
        </p:nvGraphicFramePr>
        <p:xfrm>
          <a:off x="1752600" y="1295400"/>
          <a:ext cx="5242242" cy="5201920"/>
        </p:xfrm>
        <a:graphic>
          <a:graphicData uri="http://schemas.openxmlformats.org/drawingml/2006/table">
            <a:tbl>
              <a:tblPr firstRow="1" bandRow="1">
                <a:tableStyleId>{5C22544A-7EE6-4342-B048-85BDC9FD1C3A}</a:tableStyleId>
              </a:tblPr>
              <a:tblGrid>
                <a:gridCol w="1083373">
                  <a:extLst>
                    <a:ext uri="{9D8B030D-6E8A-4147-A177-3AD203B41FA5}">
                      <a16:colId xmlns:a16="http://schemas.microsoft.com/office/drawing/2014/main" val="20000"/>
                    </a:ext>
                  </a:extLst>
                </a:gridCol>
                <a:gridCol w="2480310">
                  <a:extLst>
                    <a:ext uri="{9D8B030D-6E8A-4147-A177-3AD203B41FA5}">
                      <a16:colId xmlns:a16="http://schemas.microsoft.com/office/drawing/2014/main" val="20001"/>
                    </a:ext>
                  </a:extLst>
                </a:gridCol>
                <a:gridCol w="1678559">
                  <a:extLst>
                    <a:ext uri="{9D8B030D-6E8A-4147-A177-3AD203B41FA5}">
                      <a16:colId xmlns:a16="http://schemas.microsoft.com/office/drawing/2014/main" val="20002"/>
                    </a:ext>
                  </a:extLst>
                </a:gridCol>
              </a:tblGrid>
              <a:tr h="528320">
                <a:tc>
                  <a:txBody>
                    <a:bodyPr/>
                    <a:lstStyle/>
                    <a:p>
                      <a:pPr algn="ctr"/>
                      <a:r>
                        <a:rPr lang="en-US" sz="1700" dirty="0">
                          <a:solidFill>
                            <a:schemeClr val="bg1"/>
                          </a:solidFill>
                        </a:rPr>
                        <a:t>NQF Level</a:t>
                      </a:r>
                    </a:p>
                  </a:txBody>
                  <a:tcPr marL="68580" marR="68580" anchor="ctr"/>
                </a:tc>
                <a:tc>
                  <a:txBody>
                    <a:bodyPr/>
                    <a:lstStyle/>
                    <a:p>
                      <a:pPr algn="ctr"/>
                      <a:r>
                        <a:rPr lang="en-US" sz="1700" dirty="0">
                          <a:solidFill>
                            <a:schemeClr val="bg1"/>
                          </a:solidFill>
                        </a:rPr>
                        <a:t>Qualification</a:t>
                      </a:r>
                    </a:p>
                  </a:txBody>
                  <a:tcPr marL="68580" marR="68580" anchor="ctr"/>
                </a:tc>
                <a:tc>
                  <a:txBody>
                    <a:bodyPr/>
                    <a:lstStyle/>
                    <a:p>
                      <a:pPr algn="ctr"/>
                      <a:r>
                        <a:rPr lang="en-US" sz="1700" dirty="0">
                          <a:solidFill>
                            <a:schemeClr val="bg1"/>
                          </a:solidFill>
                        </a:rPr>
                        <a:t>ECTS</a:t>
                      </a:r>
                    </a:p>
                  </a:txBody>
                  <a:tcPr marL="68580" marR="68580" anchor="ctr"/>
                </a:tc>
                <a:extLst>
                  <a:ext uri="{0D108BD9-81ED-4DB2-BD59-A6C34878D82A}">
                    <a16:rowId xmlns:a16="http://schemas.microsoft.com/office/drawing/2014/main" val="10000"/>
                  </a:ext>
                </a:extLst>
              </a:tr>
              <a:tr h="360680">
                <a:tc>
                  <a:txBody>
                    <a:bodyPr/>
                    <a:lstStyle/>
                    <a:p>
                      <a:pPr algn="ctr"/>
                      <a:r>
                        <a:rPr lang="en-US" dirty="0">
                          <a:solidFill>
                            <a:srgbClr val="002060"/>
                          </a:solidFill>
                        </a:rPr>
                        <a:t>5</a:t>
                      </a:r>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400" dirty="0">
                          <a:solidFill>
                            <a:srgbClr val="002060"/>
                          </a:solidFill>
                        </a:rPr>
                        <a:t>Associate Degree</a:t>
                      </a:r>
                    </a:p>
                    <a:p>
                      <a:pPr algn="ctr"/>
                      <a:endParaRPr lang="en-US" dirty="0">
                        <a:solidFill>
                          <a:srgbClr val="002060"/>
                        </a:solidFill>
                      </a:endParaRPr>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400" dirty="0">
                          <a:solidFill>
                            <a:srgbClr val="002060"/>
                          </a:solidFill>
                        </a:rPr>
                        <a:t>90 - 120</a:t>
                      </a:r>
                    </a:p>
                    <a:p>
                      <a:pPr algn="ctr"/>
                      <a:endParaRPr lang="en-US" dirty="0">
                        <a:solidFill>
                          <a:srgbClr val="002060"/>
                        </a:solidFill>
                      </a:endParaRPr>
                    </a:p>
                  </a:txBody>
                  <a:tcPr anchor="ctr"/>
                </a:tc>
                <a:extLst>
                  <a:ext uri="{0D108BD9-81ED-4DB2-BD59-A6C34878D82A}">
                    <a16:rowId xmlns:a16="http://schemas.microsoft.com/office/drawing/2014/main" val="10001"/>
                  </a:ext>
                </a:extLst>
              </a:tr>
              <a:tr h="990600">
                <a:tc>
                  <a:txBody>
                    <a:bodyPr/>
                    <a:lstStyle/>
                    <a:p>
                      <a:pPr algn="ctr"/>
                      <a:r>
                        <a:rPr lang="en-US" dirty="0">
                          <a:solidFill>
                            <a:srgbClr val="002060"/>
                          </a:solidFill>
                        </a:rPr>
                        <a:t>6</a:t>
                      </a:r>
                    </a:p>
                  </a:txBody>
                  <a:tcPr anchor="ctr"/>
                </a:tc>
                <a:tc>
                  <a:txBody>
                    <a:bodyPr/>
                    <a:lstStyle/>
                    <a:p>
                      <a:pPr algn="ctr"/>
                      <a:r>
                        <a:rPr lang="en-US" sz="1400" dirty="0">
                          <a:solidFill>
                            <a:srgbClr val="002060"/>
                          </a:solidFill>
                        </a:rPr>
                        <a:t>Bachelor</a:t>
                      </a:r>
                    </a:p>
                    <a:p>
                      <a:pPr algn="ctr"/>
                      <a:endParaRPr lang="en-US" sz="1400" dirty="0">
                        <a:solidFill>
                          <a:srgbClr val="002060"/>
                        </a:solidFill>
                      </a:endParaRPr>
                    </a:p>
                    <a:p>
                      <a:pPr algn="ctr"/>
                      <a:r>
                        <a:rPr lang="en-US" sz="1400" dirty="0">
                          <a:solidFill>
                            <a:srgbClr val="002060"/>
                          </a:solidFill>
                        </a:rPr>
                        <a:t>Teacher Training</a:t>
                      </a:r>
                      <a:r>
                        <a:rPr lang="en-US" sz="1400" baseline="0" dirty="0">
                          <a:solidFill>
                            <a:srgbClr val="002060"/>
                          </a:solidFill>
                        </a:rPr>
                        <a:t> Certificate</a:t>
                      </a:r>
                    </a:p>
                  </a:txBody>
                  <a:tcPr anchor="ctr"/>
                </a:tc>
                <a:tc>
                  <a:txBody>
                    <a:bodyPr/>
                    <a:lstStyle/>
                    <a:p>
                      <a:pPr algn="ctr"/>
                      <a:r>
                        <a:rPr lang="en-US" sz="1400" dirty="0">
                          <a:solidFill>
                            <a:srgbClr val="002060"/>
                          </a:solidFill>
                        </a:rPr>
                        <a:t>180 - 240</a:t>
                      </a:r>
                    </a:p>
                    <a:p>
                      <a:pPr algn="ctr"/>
                      <a:endParaRPr lang="en-US" sz="1400" dirty="0">
                        <a:solidFill>
                          <a:srgbClr val="002060"/>
                        </a:solidFill>
                      </a:endParaRPr>
                    </a:p>
                    <a:p>
                      <a:pPr algn="ctr"/>
                      <a:r>
                        <a:rPr lang="en-US" sz="1400" dirty="0">
                          <a:solidFill>
                            <a:srgbClr val="002060"/>
                          </a:solidFill>
                        </a:rPr>
                        <a:t>60</a:t>
                      </a:r>
                    </a:p>
                    <a:p>
                      <a:pPr algn="ctr"/>
                      <a:endParaRPr lang="en-US" dirty="0">
                        <a:solidFill>
                          <a:srgbClr val="002060"/>
                        </a:solidFill>
                      </a:endParaRPr>
                    </a:p>
                  </a:txBody>
                  <a:tcPr anchor="ctr"/>
                </a:tc>
                <a:extLst>
                  <a:ext uri="{0D108BD9-81ED-4DB2-BD59-A6C34878D82A}">
                    <a16:rowId xmlns:a16="http://schemas.microsoft.com/office/drawing/2014/main" val="10002"/>
                  </a:ext>
                </a:extLst>
              </a:tr>
              <a:tr h="528320">
                <a:tc>
                  <a:txBody>
                    <a:bodyPr/>
                    <a:lstStyle/>
                    <a:p>
                      <a:pPr algn="ctr"/>
                      <a:r>
                        <a:rPr lang="en-US" dirty="0">
                          <a:solidFill>
                            <a:srgbClr val="002060"/>
                          </a:solidFill>
                        </a:rPr>
                        <a:t>7</a:t>
                      </a:r>
                    </a:p>
                  </a:txBody>
                  <a:tcPr anchor="ctr"/>
                </a:tc>
                <a:tc>
                  <a:txBody>
                    <a:bodyPr/>
                    <a:lstStyle/>
                    <a:p>
                      <a:pPr algn="ctr"/>
                      <a:r>
                        <a:rPr lang="en-US" sz="1400" dirty="0">
                          <a:solidFill>
                            <a:srgbClr val="002060"/>
                          </a:solidFill>
                        </a:rPr>
                        <a:t>Master</a:t>
                      </a:r>
                    </a:p>
                    <a:p>
                      <a:pPr algn="ctr"/>
                      <a:endParaRPr lang="en-US" sz="1400" dirty="0">
                        <a:solidFill>
                          <a:srgbClr val="002060"/>
                        </a:solidFill>
                      </a:endParaRPr>
                    </a:p>
                    <a:p>
                      <a:pPr algn="ctr"/>
                      <a:r>
                        <a:rPr lang="en-US" sz="1400" dirty="0">
                          <a:solidFill>
                            <a:srgbClr val="002060"/>
                          </a:solidFill>
                        </a:rPr>
                        <a:t>Veterinary</a:t>
                      </a:r>
                    </a:p>
                    <a:p>
                      <a:pPr algn="ctr"/>
                      <a:endParaRPr lang="en-US" sz="1400" dirty="0">
                        <a:solidFill>
                          <a:srgbClr val="002060"/>
                        </a:solidFill>
                      </a:endParaRPr>
                    </a:p>
                    <a:p>
                      <a:pPr algn="ctr"/>
                      <a:r>
                        <a:rPr lang="en-US" sz="1400" dirty="0">
                          <a:solidFill>
                            <a:srgbClr val="002060"/>
                          </a:solidFill>
                        </a:rPr>
                        <a:t>Teacher Training</a:t>
                      </a:r>
                      <a:r>
                        <a:rPr lang="en-US" sz="1400" baseline="0" dirty="0">
                          <a:solidFill>
                            <a:srgbClr val="002060"/>
                          </a:solidFill>
                        </a:rPr>
                        <a:t> program</a:t>
                      </a:r>
                      <a:endParaRPr lang="en-US" sz="1400" dirty="0">
                        <a:solidFill>
                          <a:srgbClr val="002060"/>
                        </a:solidFill>
                      </a:endParaRPr>
                    </a:p>
                    <a:p>
                      <a:pPr algn="ctr"/>
                      <a:endParaRPr lang="en-US" sz="1400" dirty="0">
                        <a:solidFill>
                          <a:srgbClr val="002060"/>
                        </a:solidFill>
                      </a:endParaRPr>
                    </a:p>
                    <a:p>
                      <a:pPr algn="ctr"/>
                      <a:r>
                        <a:rPr lang="en-US" sz="1400" dirty="0">
                          <a:solidFill>
                            <a:srgbClr val="002060"/>
                          </a:solidFill>
                        </a:rPr>
                        <a:t>Doctor of Dental Medicine</a:t>
                      </a:r>
                    </a:p>
                    <a:p>
                      <a:pPr algn="ctr"/>
                      <a:endParaRPr lang="en-US" sz="1400" dirty="0">
                        <a:solidFill>
                          <a:srgbClr val="002060"/>
                        </a:solidFill>
                      </a:endParaRPr>
                    </a:p>
                    <a:p>
                      <a:pPr algn="ctr"/>
                      <a:r>
                        <a:rPr lang="en-US" sz="1400" dirty="0">
                          <a:solidFill>
                            <a:srgbClr val="002060"/>
                          </a:solidFill>
                        </a:rPr>
                        <a:t>Medical Doctor</a:t>
                      </a:r>
                    </a:p>
                    <a:p>
                      <a:pPr algn="ctr"/>
                      <a:endParaRPr lang="en-US" sz="1400" dirty="0">
                        <a:solidFill>
                          <a:srgbClr val="002060"/>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1400" kern="1200" dirty="0">
                          <a:solidFill>
                            <a:srgbClr val="002060"/>
                          </a:solidFill>
                          <a:effectLst/>
                          <a:latin typeface="+mn-lt"/>
                          <a:ea typeface="+mn-ea"/>
                          <a:cs typeface="+mn-cs"/>
                        </a:rPr>
                        <a:t>Veterinarian training certificate</a:t>
                      </a:r>
                    </a:p>
                    <a:p>
                      <a:pPr algn="ctr"/>
                      <a:endParaRPr lang="en-US" dirty="0">
                        <a:solidFill>
                          <a:srgbClr val="002060"/>
                        </a:solidFill>
                      </a:endParaRPr>
                    </a:p>
                  </a:txBody>
                  <a:tcPr anchor="ctr"/>
                </a:tc>
                <a:tc>
                  <a:txBody>
                    <a:bodyPr/>
                    <a:lstStyle/>
                    <a:p>
                      <a:pPr algn="ctr"/>
                      <a:r>
                        <a:rPr lang="en-US" sz="1400" dirty="0">
                          <a:solidFill>
                            <a:srgbClr val="002060"/>
                          </a:solidFill>
                        </a:rPr>
                        <a:t>60 - 120</a:t>
                      </a:r>
                    </a:p>
                    <a:p>
                      <a:pPr algn="ctr"/>
                      <a:endParaRPr lang="en-US" sz="1400" dirty="0">
                        <a:solidFill>
                          <a:srgbClr val="002060"/>
                        </a:solidFill>
                      </a:endParaRPr>
                    </a:p>
                    <a:p>
                      <a:pPr algn="ctr"/>
                      <a:r>
                        <a:rPr lang="en-US" sz="1400" dirty="0">
                          <a:solidFill>
                            <a:srgbClr val="002060"/>
                          </a:solidFill>
                        </a:rPr>
                        <a:t>300</a:t>
                      </a:r>
                    </a:p>
                    <a:p>
                      <a:pPr algn="ctr"/>
                      <a:endParaRPr lang="en-US" sz="1400" dirty="0">
                        <a:solidFill>
                          <a:srgbClr val="002060"/>
                        </a:solidFill>
                      </a:endParaRPr>
                    </a:p>
                    <a:p>
                      <a:pPr algn="ctr"/>
                      <a:r>
                        <a:rPr lang="en-US" sz="1400" dirty="0">
                          <a:solidFill>
                            <a:srgbClr val="002060"/>
                          </a:solidFill>
                        </a:rPr>
                        <a:t>300</a:t>
                      </a:r>
                    </a:p>
                    <a:p>
                      <a:pPr algn="ctr"/>
                      <a:endParaRPr lang="en-US" sz="1400" dirty="0">
                        <a:solidFill>
                          <a:srgbClr val="002060"/>
                        </a:solidFill>
                      </a:endParaRPr>
                    </a:p>
                    <a:p>
                      <a:pPr algn="ctr"/>
                      <a:r>
                        <a:rPr lang="en-US" sz="1400" dirty="0">
                          <a:solidFill>
                            <a:srgbClr val="002060"/>
                          </a:solidFill>
                        </a:rPr>
                        <a:t>300</a:t>
                      </a:r>
                    </a:p>
                    <a:p>
                      <a:pPr algn="ctr"/>
                      <a:endParaRPr lang="en-US" sz="1400" dirty="0">
                        <a:solidFill>
                          <a:srgbClr val="002060"/>
                        </a:solidFill>
                      </a:endParaRPr>
                    </a:p>
                    <a:p>
                      <a:pPr algn="ctr"/>
                      <a:r>
                        <a:rPr lang="en-US" sz="1400" dirty="0">
                          <a:solidFill>
                            <a:srgbClr val="002060"/>
                          </a:solidFill>
                        </a:rPr>
                        <a:t>360</a:t>
                      </a:r>
                    </a:p>
                    <a:p>
                      <a:pPr algn="ctr"/>
                      <a:endParaRPr lang="en-US" sz="1400" dirty="0">
                        <a:solidFill>
                          <a:srgbClr val="002060"/>
                        </a:solidFill>
                      </a:endParaRPr>
                    </a:p>
                    <a:p>
                      <a:pPr algn="ctr"/>
                      <a:r>
                        <a:rPr lang="en-US" sz="1400" dirty="0">
                          <a:solidFill>
                            <a:srgbClr val="002060"/>
                          </a:solidFill>
                        </a:rPr>
                        <a:t>60</a:t>
                      </a:r>
                    </a:p>
                    <a:p>
                      <a:pPr algn="ctr"/>
                      <a:endParaRPr lang="en-US" dirty="0">
                        <a:solidFill>
                          <a:srgbClr val="002060"/>
                        </a:solidFill>
                      </a:endParaRPr>
                    </a:p>
                  </a:txBody>
                  <a:tcPr anchor="ctr"/>
                </a:tc>
                <a:extLst>
                  <a:ext uri="{0D108BD9-81ED-4DB2-BD59-A6C34878D82A}">
                    <a16:rowId xmlns:a16="http://schemas.microsoft.com/office/drawing/2014/main" val="10003"/>
                  </a:ext>
                </a:extLst>
              </a:tr>
              <a:tr h="528320">
                <a:tc>
                  <a:txBody>
                    <a:bodyPr/>
                    <a:lstStyle/>
                    <a:p>
                      <a:pPr algn="ctr"/>
                      <a:r>
                        <a:rPr lang="en-US" dirty="0">
                          <a:solidFill>
                            <a:srgbClr val="002060"/>
                          </a:solidFill>
                        </a:rPr>
                        <a:t>8</a:t>
                      </a:r>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400" dirty="0">
                          <a:solidFill>
                            <a:srgbClr val="002060"/>
                          </a:solidFill>
                        </a:rPr>
                        <a:t>PhD</a:t>
                      </a:r>
                    </a:p>
                    <a:p>
                      <a:pPr algn="ctr"/>
                      <a:endParaRPr lang="en-US" dirty="0">
                        <a:solidFill>
                          <a:srgbClr val="002060"/>
                        </a:solidFill>
                      </a:endParaRPr>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400" dirty="0">
                          <a:solidFill>
                            <a:srgbClr val="002060"/>
                          </a:solidFill>
                        </a:rPr>
                        <a:t>At</a:t>
                      </a:r>
                      <a:r>
                        <a:rPr lang="en-US" sz="1400" baseline="0" dirty="0">
                          <a:solidFill>
                            <a:srgbClr val="002060"/>
                          </a:solidFill>
                        </a:rPr>
                        <a:t> Least Three years</a:t>
                      </a:r>
                      <a:endParaRPr lang="en-US" sz="1400" dirty="0">
                        <a:solidFill>
                          <a:srgbClr val="002060"/>
                        </a:solidFill>
                      </a:endParaRPr>
                    </a:p>
                  </a:txBody>
                  <a:tcPr anchor="ctr"/>
                </a:tc>
                <a:extLst>
                  <a:ext uri="{0D108BD9-81ED-4DB2-BD59-A6C34878D82A}">
                    <a16:rowId xmlns:a16="http://schemas.microsoft.com/office/drawing/2014/main" val="10004"/>
                  </a:ext>
                </a:extLst>
              </a:tr>
            </a:tbl>
          </a:graphicData>
        </a:graphic>
      </p:graphicFrame>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91615"/>
            <a:ext cx="990600" cy="1053397"/>
          </a:xfrm>
          <a:prstGeom prst="rect">
            <a:avLst/>
          </a:prstGeom>
        </p:spPr>
      </p:pic>
    </p:spTree>
    <p:extLst>
      <p:ext uri="{BB962C8B-B14F-4D97-AF65-F5344CB8AC3E}">
        <p14:creationId xmlns:p14="http://schemas.microsoft.com/office/powerpoint/2010/main" val="4203248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00400" y="228600"/>
            <a:ext cx="2057400" cy="685799"/>
          </a:xfrm>
        </p:spPr>
        <p:txBody>
          <a:bodyPr>
            <a:normAutofit/>
          </a:bodyPr>
          <a:lstStyle/>
          <a:p>
            <a:pPr algn="l"/>
            <a:r>
              <a:rPr lang="en-US" sz="2800" b="1" dirty="0">
                <a:solidFill>
                  <a:schemeClr val="accent1">
                    <a:lumMod val="75000"/>
                  </a:schemeClr>
                </a:solidFill>
                <a:latin typeface="+mn-lt"/>
                <a:ea typeface="+mn-ea"/>
                <a:cs typeface="+mn-cs"/>
              </a:rPr>
              <a:t>ECTS System</a:t>
            </a:r>
          </a:p>
        </p:txBody>
      </p:sp>
      <p:sp>
        <p:nvSpPr>
          <p:cNvPr id="5" name="Rectangle 4"/>
          <p:cNvSpPr/>
          <p:nvPr/>
        </p:nvSpPr>
        <p:spPr>
          <a:xfrm>
            <a:off x="170543" y="1219200"/>
            <a:ext cx="8592457" cy="4647426"/>
          </a:xfrm>
          <a:prstGeom prst="rect">
            <a:avLst/>
          </a:prstGeom>
        </p:spPr>
        <p:txBody>
          <a:bodyPr wrap="square">
            <a:spAutoFit/>
          </a:bodyPr>
          <a:lstStyle/>
          <a:p>
            <a:endParaRPr lang="en-US" sz="1600" b="1" dirty="0"/>
          </a:p>
          <a:p>
            <a:r>
              <a:rPr lang="en-US" sz="2000" b="1" i="1" dirty="0">
                <a:solidFill>
                  <a:srgbClr val="002060"/>
                </a:solidFill>
              </a:rPr>
              <a:t>Ministerial Decree on Regulation of Calculation of Credits for Educational Programs (Ministerial Decree/Order No.3, 03.01.2007).</a:t>
            </a:r>
          </a:p>
          <a:p>
            <a:endParaRPr lang="en-US" sz="2000" b="1" i="1" dirty="0">
              <a:solidFill>
                <a:srgbClr val="002060"/>
              </a:solidFill>
            </a:endParaRPr>
          </a:p>
          <a:p>
            <a:r>
              <a:rPr lang="en-US" sz="2000" b="1" i="1" dirty="0">
                <a:solidFill>
                  <a:srgbClr val="002060"/>
                </a:solidFill>
              </a:rPr>
              <a:t>Decree defines:</a:t>
            </a:r>
          </a:p>
          <a:p>
            <a:pPr marL="457200" indent="-457200">
              <a:buClr>
                <a:srgbClr val="FF0000"/>
              </a:buClr>
              <a:buFont typeface="Wingdings" panose="05000000000000000000" pitchFamily="2" charset="2"/>
              <a:buChar char="q"/>
            </a:pPr>
            <a:r>
              <a:rPr lang="en-US" sz="2000" dirty="0">
                <a:solidFill>
                  <a:srgbClr val="002060"/>
                </a:solidFill>
              </a:rPr>
              <a:t>Detailed </a:t>
            </a:r>
            <a:r>
              <a:rPr lang="en-US" sz="2000" b="1" dirty="0">
                <a:solidFill>
                  <a:srgbClr val="002060"/>
                </a:solidFill>
              </a:rPr>
              <a:t>use of ECTS credits </a:t>
            </a:r>
            <a:r>
              <a:rPr lang="en-US" sz="2000" dirty="0">
                <a:solidFill>
                  <a:srgbClr val="002060"/>
                </a:solidFill>
              </a:rPr>
              <a:t>in Georgian academia and the use of learning outcomes as mandatory for higher education</a:t>
            </a:r>
          </a:p>
          <a:p>
            <a:pPr marL="457200" indent="-457200">
              <a:buClr>
                <a:srgbClr val="FF0000"/>
              </a:buClr>
              <a:buFont typeface="Wingdings" panose="05000000000000000000" pitchFamily="2" charset="2"/>
              <a:buChar char="q"/>
            </a:pPr>
            <a:r>
              <a:rPr lang="en-US" sz="2000" b="1" dirty="0">
                <a:solidFill>
                  <a:srgbClr val="002060"/>
                </a:solidFill>
              </a:rPr>
              <a:t>ECTS as a student centered system</a:t>
            </a:r>
            <a:r>
              <a:rPr lang="en-US" sz="2000" dirty="0">
                <a:solidFill>
                  <a:srgbClr val="002060"/>
                </a:solidFill>
              </a:rPr>
              <a:t>, which relies on learning outcomes and transparency of the learning process</a:t>
            </a:r>
          </a:p>
          <a:p>
            <a:pPr marL="457200" indent="-457200">
              <a:buClr>
                <a:srgbClr val="FF0000"/>
              </a:buClr>
              <a:buFont typeface="Wingdings" panose="05000000000000000000" pitchFamily="2" charset="2"/>
              <a:buChar char="q"/>
            </a:pPr>
            <a:r>
              <a:rPr lang="en-US" sz="2000" dirty="0">
                <a:solidFill>
                  <a:srgbClr val="002060"/>
                </a:solidFill>
              </a:rPr>
              <a:t>The </a:t>
            </a:r>
            <a:r>
              <a:rPr lang="en-US" sz="2000" b="1" dirty="0">
                <a:solidFill>
                  <a:srgbClr val="002060"/>
                </a:solidFill>
              </a:rPr>
              <a:t>hours or range of hours for each ECTS </a:t>
            </a:r>
            <a:r>
              <a:rPr lang="en-US" sz="2000" dirty="0">
                <a:solidFill>
                  <a:srgbClr val="002060"/>
                </a:solidFill>
              </a:rPr>
              <a:t>as 25-30 hours</a:t>
            </a:r>
          </a:p>
          <a:p>
            <a:pPr marL="457200" indent="-457200">
              <a:buClr>
                <a:srgbClr val="FF0000"/>
              </a:buClr>
              <a:buFont typeface="Wingdings" panose="05000000000000000000" pitchFamily="2" charset="2"/>
              <a:buChar char="q"/>
            </a:pPr>
            <a:r>
              <a:rPr lang="en-US" sz="2000" b="1" dirty="0">
                <a:solidFill>
                  <a:srgbClr val="002060"/>
                </a:solidFill>
              </a:rPr>
              <a:t>The workload for an academic year </a:t>
            </a:r>
            <a:r>
              <a:rPr lang="en-US" sz="2000" dirty="0">
                <a:solidFill>
                  <a:srgbClr val="002060"/>
                </a:solidFill>
              </a:rPr>
              <a:t>as 60 ECTS, with a maximal amount of 75 ECTS in individual programs</a:t>
            </a:r>
          </a:p>
          <a:p>
            <a:pPr marL="457200" indent="-457200">
              <a:buClr>
                <a:srgbClr val="FF0000"/>
              </a:buClr>
              <a:buFont typeface="Wingdings" panose="05000000000000000000" pitchFamily="2" charset="2"/>
              <a:buChar char="q"/>
            </a:pPr>
            <a:r>
              <a:rPr lang="en-US" sz="2000" b="1" dirty="0">
                <a:solidFill>
                  <a:srgbClr val="002060"/>
                </a:solidFill>
              </a:rPr>
              <a:t>Details of assessment for the entire system </a:t>
            </a:r>
            <a:r>
              <a:rPr lang="en-US" sz="2000" dirty="0">
                <a:solidFill>
                  <a:srgbClr val="002060"/>
                </a:solidFill>
              </a:rPr>
              <a:t>including regulations on mandatory intermediate assessment and thresholds for each type of assessment</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91615"/>
            <a:ext cx="990600" cy="1053397"/>
          </a:xfrm>
          <a:prstGeom prst="rect">
            <a:avLst/>
          </a:prstGeom>
        </p:spPr>
      </p:pic>
    </p:spTree>
    <p:extLst>
      <p:ext uri="{BB962C8B-B14F-4D97-AF65-F5344CB8AC3E}">
        <p14:creationId xmlns:p14="http://schemas.microsoft.com/office/powerpoint/2010/main" val="271539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00400" y="381000"/>
            <a:ext cx="2362200" cy="609600"/>
          </a:xfrm>
        </p:spPr>
        <p:txBody>
          <a:bodyPr>
            <a:normAutofit/>
          </a:bodyPr>
          <a:lstStyle/>
          <a:p>
            <a:pPr algn="l"/>
            <a:r>
              <a:rPr lang="en-US" sz="2800" b="1" dirty="0">
                <a:solidFill>
                  <a:schemeClr val="accent1">
                    <a:lumMod val="75000"/>
                  </a:schemeClr>
                </a:solidFill>
                <a:latin typeface="+mn-lt"/>
                <a:ea typeface="+mn-ea"/>
                <a:cs typeface="+mn-cs"/>
              </a:rPr>
              <a:t>QA System</a:t>
            </a:r>
          </a:p>
        </p:txBody>
      </p:sp>
      <p:sp>
        <p:nvSpPr>
          <p:cNvPr id="3" name="Subtitle 2"/>
          <p:cNvSpPr>
            <a:spLocks noGrp="1"/>
          </p:cNvSpPr>
          <p:nvPr>
            <p:ph type="subTitle" idx="1"/>
          </p:nvPr>
        </p:nvSpPr>
        <p:spPr>
          <a:xfrm>
            <a:off x="304800" y="1219200"/>
            <a:ext cx="8534400" cy="5257800"/>
          </a:xfrm>
        </p:spPr>
        <p:txBody>
          <a:bodyPr>
            <a:normAutofit/>
          </a:bodyPr>
          <a:lstStyle/>
          <a:p>
            <a:pPr marL="342900" indent="-342900" algn="l">
              <a:buClr>
                <a:srgbClr val="FF0000"/>
              </a:buClr>
              <a:buFont typeface="Wingdings" panose="05000000000000000000" pitchFamily="2" charset="2"/>
              <a:buChar char="q"/>
            </a:pPr>
            <a:endParaRPr lang="en-US" sz="2000" dirty="0">
              <a:solidFill>
                <a:srgbClr val="002060"/>
              </a:solidFill>
            </a:endParaRPr>
          </a:p>
          <a:p>
            <a:pPr marL="457200" indent="-457200" algn="l">
              <a:buClr>
                <a:srgbClr val="FF0000"/>
              </a:buClr>
              <a:buFont typeface="Wingdings" panose="05000000000000000000" pitchFamily="2" charset="2"/>
              <a:buChar char="q"/>
            </a:pPr>
            <a:r>
              <a:rPr lang="en-US" sz="2000" b="1" dirty="0">
                <a:solidFill>
                  <a:srgbClr val="002060"/>
                </a:solidFill>
              </a:rPr>
              <a:t>External quality assurance mechanisms </a:t>
            </a:r>
            <a:r>
              <a:rPr lang="en-US" sz="2000" dirty="0">
                <a:solidFill>
                  <a:srgbClr val="002060"/>
                </a:solidFill>
              </a:rPr>
              <a:t>– Authorization of educational institutions and Accreditation of educational </a:t>
            </a:r>
            <a:r>
              <a:rPr lang="en-US" sz="2000" dirty="0" err="1">
                <a:solidFill>
                  <a:srgbClr val="002060"/>
                </a:solidFill>
              </a:rPr>
              <a:t>programmes</a:t>
            </a:r>
            <a:r>
              <a:rPr lang="en-US" sz="2000" dirty="0">
                <a:solidFill>
                  <a:srgbClr val="002060"/>
                </a:solidFill>
              </a:rPr>
              <a:t> </a:t>
            </a:r>
          </a:p>
          <a:p>
            <a:pPr marL="342900" indent="-342900" algn="l">
              <a:buClr>
                <a:srgbClr val="FF0000"/>
              </a:buClr>
              <a:buFont typeface="Wingdings" panose="05000000000000000000" pitchFamily="2" charset="2"/>
              <a:buChar char="q"/>
            </a:pPr>
            <a:endParaRPr lang="en-US" sz="2000" dirty="0">
              <a:solidFill>
                <a:srgbClr val="002060"/>
              </a:solidFill>
            </a:endParaRPr>
          </a:p>
          <a:p>
            <a:pPr marL="457200" indent="-457200" algn="l">
              <a:buClr>
                <a:srgbClr val="FF0000"/>
              </a:buClr>
              <a:buFont typeface="Wingdings" panose="05000000000000000000" pitchFamily="2" charset="2"/>
              <a:buChar char="q"/>
            </a:pPr>
            <a:r>
              <a:rPr lang="en-US" sz="2000" b="1" dirty="0">
                <a:solidFill>
                  <a:srgbClr val="002060"/>
                </a:solidFill>
              </a:rPr>
              <a:t>Harmonization with </a:t>
            </a:r>
            <a:r>
              <a:rPr lang="en-US" sz="2000" dirty="0">
                <a:solidFill>
                  <a:srgbClr val="002060"/>
                </a:solidFill>
              </a:rPr>
              <a:t>the Standards and Guidelines for Quality Assurance in the European Higher Education Area (ESG 2015)</a:t>
            </a:r>
          </a:p>
          <a:p>
            <a:pPr marL="342900" indent="-342900" algn="l">
              <a:buClr>
                <a:srgbClr val="FF0000"/>
              </a:buClr>
              <a:buFont typeface="Wingdings" panose="05000000000000000000" pitchFamily="2" charset="2"/>
              <a:buChar char="q"/>
            </a:pPr>
            <a:endParaRPr lang="en-US" sz="2000" dirty="0">
              <a:solidFill>
                <a:srgbClr val="002060"/>
              </a:solidFill>
            </a:endParaRPr>
          </a:p>
          <a:p>
            <a:pPr marL="457200" indent="-457200" algn="l">
              <a:buClr>
                <a:srgbClr val="FF0000"/>
              </a:buClr>
              <a:buFont typeface="Wingdings" panose="05000000000000000000" pitchFamily="2" charset="2"/>
              <a:buChar char="q"/>
            </a:pPr>
            <a:r>
              <a:rPr lang="en-US" sz="2000" b="1" dirty="0">
                <a:solidFill>
                  <a:srgbClr val="002060"/>
                </a:solidFill>
              </a:rPr>
              <a:t>Full Member o</a:t>
            </a:r>
            <a:r>
              <a:rPr lang="en-US" sz="2000" dirty="0">
                <a:solidFill>
                  <a:srgbClr val="002060"/>
                </a:solidFill>
              </a:rPr>
              <a:t>f  European Association for Quality Assurance in Higher Education  (</a:t>
            </a:r>
            <a:r>
              <a:rPr lang="en-US" sz="2000" b="1" dirty="0">
                <a:solidFill>
                  <a:srgbClr val="002060"/>
                </a:solidFill>
              </a:rPr>
              <a:t>ENQA)</a:t>
            </a:r>
          </a:p>
          <a:p>
            <a:pPr algn="l">
              <a:buClr>
                <a:srgbClr val="FF0000"/>
              </a:buClr>
            </a:pPr>
            <a:r>
              <a:rPr lang="en-US" sz="2000" b="1" dirty="0">
                <a:solidFill>
                  <a:srgbClr val="002060"/>
                </a:solidFill>
              </a:rPr>
              <a:t> </a:t>
            </a:r>
          </a:p>
          <a:p>
            <a:pPr marL="457200" indent="-457200" algn="l">
              <a:buClr>
                <a:srgbClr val="FF0000"/>
              </a:buClr>
              <a:buFont typeface="Wingdings" panose="05000000000000000000" pitchFamily="2" charset="2"/>
              <a:buChar char="q"/>
            </a:pPr>
            <a:r>
              <a:rPr lang="en-US" sz="2000" b="1" dirty="0">
                <a:solidFill>
                  <a:srgbClr val="002060"/>
                </a:solidFill>
              </a:rPr>
              <a:t>Registered in </a:t>
            </a:r>
            <a:r>
              <a:rPr lang="en-US" sz="2000" dirty="0">
                <a:solidFill>
                  <a:srgbClr val="002060"/>
                </a:solidFill>
              </a:rPr>
              <a:t>European Quality Assurance Register for Higher Education </a:t>
            </a:r>
            <a:r>
              <a:rPr lang="en-US" sz="2000" b="1" dirty="0">
                <a:solidFill>
                  <a:srgbClr val="002060"/>
                </a:solidFill>
              </a:rPr>
              <a:t>(EQAR)</a:t>
            </a:r>
            <a:endParaRPr lang="en-US" sz="2000" dirty="0">
              <a:solidFill>
                <a:srgbClr val="002060"/>
              </a:solidFill>
            </a:endParaRPr>
          </a:p>
          <a:p>
            <a:pPr algn="l">
              <a:buClr>
                <a:srgbClr val="FF0000"/>
              </a:buClr>
            </a:pPr>
            <a:endParaRPr lang="en-US" sz="2000" dirty="0">
              <a:solidFill>
                <a:srgbClr val="002060"/>
              </a:solidFill>
            </a:endParaRPr>
          </a:p>
          <a:p>
            <a:pPr marL="457200" indent="-457200" algn="l">
              <a:buClr>
                <a:srgbClr val="FF0000"/>
              </a:buClr>
              <a:buFont typeface="Wingdings" panose="05000000000000000000" pitchFamily="2" charset="2"/>
              <a:buChar char="q"/>
            </a:pPr>
            <a:r>
              <a:rPr lang="en-US" sz="2000" b="1" dirty="0">
                <a:solidFill>
                  <a:srgbClr val="002060"/>
                </a:solidFill>
              </a:rPr>
              <a:t> Recognition </a:t>
            </a:r>
            <a:r>
              <a:rPr lang="en-US" sz="2000" dirty="0">
                <a:solidFill>
                  <a:srgbClr val="002060"/>
                </a:solidFill>
              </a:rPr>
              <a:t>of World Federation for Medical Education (</a:t>
            </a:r>
            <a:r>
              <a:rPr lang="en-US" sz="2000" b="1" dirty="0">
                <a:solidFill>
                  <a:srgbClr val="002060"/>
                </a:solidFill>
              </a:rPr>
              <a:t>WFME)</a:t>
            </a:r>
            <a:endParaRPr lang="en-US" b="1" dirty="0">
              <a:solidFill>
                <a:srgbClr val="002060"/>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91615"/>
            <a:ext cx="990600" cy="1053397"/>
          </a:xfrm>
          <a:prstGeom prst="rect">
            <a:avLst/>
          </a:prstGeom>
        </p:spPr>
      </p:pic>
    </p:spTree>
    <p:extLst>
      <p:ext uri="{BB962C8B-B14F-4D97-AF65-F5344CB8AC3E}">
        <p14:creationId xmlns:p14="http://schemas.microsoft.com/office/powerpoint/2010/main" val="37554228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304800"/>
            <a:ext cx="7162800" cy="990599"/>
          </a:xfrm>
        </p:spPr>
        <p:txBody>
          <a:bodyPr>
            <a:normAutofit/>
          </a:bodyPr>
          <a:lstStyle/>
          <a:p>
            <a:pPr algn="l"/>
            <a:r>
              <a:rPr lang="en-US" sz="2800" b="1" dirty="0">
                <a:solidFill>
                  <a:schemeClr val="accent1">
                    <a:lumMod val="75000"/>
                  </a:schemeClr>
                </a:solidFill>
                <a:latin typeface="+mn-lt"/>
                <a:ea typeface="+mn-ea"/>
                <a:cs typeface="+mn-cs"/>
              </a:rPr>
              <a:t>Standards and components of authorization and Accreditation (higher education)</a:t>
            </a:r>
          </a:p>
        </p:txBody>
      </p:sp>
      <p:sp>
        <p:nvSpPr>
          <p:cNvPr id="3" name="Subtitle 2"/>
          <p:cNvSpPr>
            <a:spLocks noGrp="1"/>
          </p:cNvSpPr>
          <p:nvPr>
            <p:ph type="subTitle" idx="1"/>
          </p:nvPr>
        </p:nvSpPr>
        <p:spPr>
          <a:xfrm>
            <a:off x="304800" y="1828800"/>
            <a:ext cx="8382000" cy="4800600"/>
          </a:xfrm>
        </p:spPr>
        <p:txBody>
          <a:bodyPr/>
          <a:lstStyle/>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837466670"/>
              </p:ext>
            </p:extLst>
          </p:nvPr>
        </p:nvGraphicFramePr>
        <p:xfrm>
          <a:off x="304800" y="1676400"/>
          <a:ext cx="8610600" cy="4952999"/>
        </p:xfrm>
        <a:graphic>
          <a:graphicData uri="http://schemas.openxmlformats.org/drawingml/2006/table">
            <a:tbl>
              <a:tblPr firstRow="1" firstCol="1" bandRow="1">
                <a:tableStyleId>{5C22544A-7EE6-4342-B048-85BDC9FD1C3A}</a:tableStyleId>
              </a:tblPr>
              <a:tblGrid>
                <a:gridCol w="4305300">
                  <a:extLst>
                    <a:ext uri="{9D8B030D-6E8A-4147-A177-3AD203B41FA5}">
                      <a16:colId xmlns:a16="http://schemas.microsoft.com/office/drawing/2014/main" val="20000"/>
                    </a:ext>
                  </a:extLst>
                </a:gridCol>
                <a:gridCol w="4305300">
                  <a:extLst>
                    <a:ext uri="{9D8B030D-6E8A-4147-A177-3AD203B41FA5}">
                      <a16:colId xmlns:a16="http://schemas.microsoft.com/office/drawing/2014/main" val="20001"/>
                    </a:ext>
                  </a:extLst>
                </a:gridCol>
              </a:tblGrid>
              <a:tr h="493186">
                <a:tc>
                  <a:txBody>
                    <a:bodyPr/>
                    <a:lstStyle/>
                    <a:p>
                      <a:pPr marL="0" marR="0" algn="ctr">
                        <a:lnSpc>
                          <a:spcPts val="1400"/>
                        </a:lnSpc>
                        <a:spcBef>
                          <a:spcPts val="0"/>
                        </a:spcBef>
                        <a:spcAft>
                          <a:spcPts val="600"/>
                        </a:spcAft>
                      </a:pPr>
                      <a:endParaRPr lang="en-US" sz="1800" dirty="0">
                        <a:effectLst/>
                      </a:endParaRPr>
                    </a:p>
                    <a:p>
                      <a:pPr marL="0" marR="0" algn="ctr">
                        <a:lnSpc>
                          <a:spcPts val="1400"/>
                        </a:lnSpc>
                        <a:spcBef>
                          <a:spcPts val="0"/>
                        </a:spcBef>
                        <a:spcAft>
                          <a:spcPts val="600"/>
                        </a:spcAft>
                      </a:pPr>
                      <a:r>
                        <a:rPr lang="en-US" sz="1800" dirty="0">
                          <a:effectLst/>
                        </a:rPr>
                        <a:t>Authorization standards</a:t>
                      </a:r>
                      <a:endParaRPr lang="en-US" sz="1800" dirty="0">
                        <a:effectLst/>
                        <a:latin typeface="Cambria"/>
                        <a:ea typeface="MS Mincho"/>
                        <a:cs typeface="Times New Roman"/>
                      </a:endParaRPr>
                    </a:p>
                  </a:txBody>
                  <a:tcPr marL="68580" marR="68580" marT="0" marB="0"/>
                </a:tc>
                <a:tc>
                  <a:txBody>
                    <a:bodyPr/>
                    <a:lstStyle/>
                    <a:p>
                      <a:pPr marL="0" marR="0" algn="ctr">
                        <a:lnSpc>
                          <a:spcPts val="1400"/>
                        </a:lnSpc>
                        <a:spcBef>
                          <a:spcPts val="0"/>
                        </a:spcBef>
                        <a:spcAft>
                          <a:spcPts val="600"/>
                        </a:spcAft>
                      </a:pPr>
                      <a:endParaRPr lang="en-US" sz="1800" dirty="0">
                        <a:solidFill>
                          <a:srgbClr val="002060"/>
                        </a:solidFill>
                        <a:effectLst/>
                      </a:endParaRPr>
                    </a:p>
                    <a:p>
                      <a:pPr marL="0" marR="0" algn="ctr">
                        <a:lnSpc>
                          <a:spcPts val="1400"/>
                        </a:lnSpc>
                        <a:spcBef>
                          <a:spcPts val="0"/>
                        </a:spcBef>
                        <a:spcAft>
                          <a:spcPts val="600"/>
                        </a:spcAft>
                      </a:pPr>
                      <a:r>
                        <a:rPr lang="en-US" sz="1800" dirty="0">
                          <a:solidFill>
                            <a:srgbClr val="002060"/>
                          </a:solidFill>
                          <a:effectLst/>
                        </a:rPr>
                        <a:t>Accreditation standards</a:t>
                      </a:r>
                      <a:endParaRPr lang="en-US" sz="1800" dirty="0">
                        <a:solidFill>
                          <a:srgbClr val="002060"/>
                        </a:solidFill>
                        <a:effectLst/>
                        <a:latin typeface="Cambria"/>
                        <a:ea typeface="MS Mincho"/>
                        <a:cs typeface="Times New Roman"/>
                      </a:endParaRPr>
                    </a:p>
                  </a:txBody>
                  <a:tcPr marL="68580" marR="68580" marT="0" marB="0"/>
                </a:tc>
                <a:extLst>
                  <a:ext uri="{0D108BD9-81ED-4DB2-BD59-A6C34878D82A}">
                    <a16:rowId xmlns:a16="http://schemas.microsoft.com/office/drawing/2014/main" val="10000"/>
                  </a:ext>
                </a:extLst>
              </a:tr>
              <a:tr h="4459813">
                <a:tc>
                  <a:txBody>
                    <a:bodyPr/>
                    <a:lstStyle/>
                    <a:p>
                      <a:pPr marL="0" marR="0" algn="just">
                        <a:spcBef>
                          <a:spcPts val="0"/>
                        </a:spcBef>
                        <a:spcAft>
                          <a:spcPts val="300"/>
                        </a:spcAft>
                      </a:pPr>
                      <a:endParaRPr lang="en-US" sz="2000" dirty="0">
                        <a:effectLst/>
                      </a:endParaRPr>
                    </a:p>
                    <a:p>
                      <a:pPr marL="0" marR="0" algn="l">
                        <a:spcBef>
                          <a:spcPts val="0"/>
                        </a:spcBef>
                        <a:spcAft>
                          <a:spcPts val="300"/>
                        </a:spcAft>
                      </a:pPr>
                      <a:r>
                        <a:rPr lang="en-US" sz="2000" dirty="0">
                          <a:effectLst/>
                        </a:rPr>
                        <a:t>1. Mission and strategic development of HEI</a:t>
                      </a:r>
                    </a:p>
                    <a:p>
                      <a:pPr marL="0" marR="0" algn="l">
                        <a:spcBef>
                          <a:spcPts val="0"/>
                        </a:spcBef>
                        <a:spcAft>
                          <a:spcPts val="300"/>
                        </a:spcAft>
                      </a:pPr>
                      <a:r>
                        <a:rPr lang="en-US" sz="2000" dirty="0">
                          <a:effectLst/>
                        </a:rPr>
                        <a:t>2.</a:t>
                      </a:r>
                      <a:r>
                        <a:rPr lang="en-US" sz="2000" baseline="0" dirty="0">
                          <a:effectLst/>
                        </a:rPr>
                        <a:t> </a:t>
                      </a:r>
                      <a:r>
                        <a:rPr lang="en-US" sz="2000" dirty="0">
                          <a:effectLst/>
                        </a:rPr>
                        <a:t>Organizational structure and management of HEI</a:t>
                      </a:r>
                    </a:p>
                    <a:p>
                      <a:pPr marL="0" marR="0" algn="l">
                        <a:spcBef>
                          <a:spcPts val="0"/>
                        </a:spcBef>
                        <a:spcAft>
                          <a:spcPts val="300"/>
                        </a:spcAft>
                      </a:pPr>
                      <a:r>
                        <a:rPr lang="en-US" sz="2000" dirty="0">
                          <a:effectLst/>
                        </a:rPr>
                        <a:t>3. Educational programs</a:t>
                      </a:r>
                    </a:p>
                    <a:p>
                      <a:pPr marL="0" marR="0" algn="l">
                        <a:spcBef>
                          <a:spcPts val="0"/>
                        </a:spcBef>
                        <a:spcAft>
                          <a:spcPts val="300"/>
                        </a:spcAft>
                      </a:pPr>
                      <a:r>
                        <a:rPr lang="en-US" sz="2000" dirty="0">
                          <a:effectLst/>
                        </a:rPr>
                        <a:t>4. Staff of the HEI</a:t>
                      </a:r>
                    </a:p>
                    <a:p>
                      <a:pPr marL="0" marR="0" algn="l">
                        <a:spcBef>
                          <a:spcPts val="0"/>
                        </a:spcBef>
                        <a:spcAft>
                          <a:spcPts val="300"/>
                        </a:spcAft>
                      </a:pPr>
                      <a:r>
                        <a:rPr lang="en-US" sz="2000" dirty="0">
                          <a:effectLst/>
                        </a:rPr>
                        <a:t>5. Students and their support services</a:t>
                      </a:r>
                    </a:p>
                    <a:p>
                      <a:pPr marL="0" marR="0" algn="l">
                        <a:spcBef>
                          <a:spcPts val="0"/>
                        </a:spcBef>
                        <a:spcAft>
                          <a:spcPts val="300"/>
                        </a:spcAft>
                      </a:pPr>
                      <a:r>
                        <a:rPr lang="en-US" sz="2000" dirty="0">
                          <a:effectLst/>
                        </a:rPr>
                        <a:t>6. Research, development and / or other creative work</a:t>
                      </a:r>
                    </a:p>
                    <a:p>
                      <a:pPr marL="0" marR="0" algn="l">
                        <a:spcBef>
                          <a:spcPts val="0"/>
                        </a:spcBef>
                        <a:spcAft>
                          <a:spcPts val="300"/>
                        </a:spcAft>
                      </a:pPr>
                      <a:r>
                        <a:rPr lang="en-US" sz="2000" dirty="0">
                          <a:effectLst/>
                        </a:rPr>
                        <a:t>7. Material, information and financial resources</a:t>
                      </a:r>
                    </a:p>
                    <a:p>
                      <a:pPr marL="0" marR="0" algn="l">
                        <a:spcBef>
                          <a:spcPts val="0"/>
                        </a:spcBef>
                        <a:spcAft>
                          <a:spcPts val="300"/>
                        </a:spcAft>
                      </a:pPr>
                      <a:r>
                        <a:rPr lang="en-US" sz="2000" dirty="0">
                          <a:effectLst/>
                        </a:rPr>
                        <a:t> </a:t>
                      </a:r>
                      <a:endParaRPr lang="en-US" sz="2000" dirty="0">
                        <a:effectLst/>
                        <a:latin typeface="Cambria"/>
                        <a:ea typeface="MS Mincho"/>
                        <a:cs typeface="Times New Roman"/>
                      </a:endParaRPr>
                    </a:p>
                  </a:txBody>
                  <a:tcPr marL="68580" marR="68580" marT="0" marB="0"/>
                </a:tc>
                <a:tc>
                  <a:txBody>
                    <a:bodyPr/>
                    <a:lstStyle/>
                    <a:p>
                      <a:pPr marL="0" marR="0" algn="just">
                        <a:spcBef>
                          <a:spcPts val="0"/>
                        </a:spcBef>
                        <a:spcAft>
                          <a:spcPts val="300"/>
                        </a:spcAft>
                      </a:pPr>
                      <a:endParaRPr lang="en-US" sz="2000" b="1" dirty="0">
                        <a:solidFill>
                          <a:srgbClr val="002060"/>
                        </a:solidFill>
                        <a:effectLst/>
                      </a:endParaRPr>
                    </a:p>
                    <a:p>
                      <a:pPr marL="0" marR="0" algn="l">
                        <a:spcBef>
                          <a:spcPts val="0"/>
                        </a:spcBef>
                        <a:spcAft>
                          <a:spcPts val="300"/>
                        </a:spcAft>
                      </a:pPr>
                      <a:r>
                        <a:rPr lang="en-US" sz="2000" b="1" dirty="0">
                          <a:solidFill>
                            <a:srgbClr val="002060"/>
                          </a:solidFill>
                          <a:effectLst/>
                        </a:rPr>
                        <a:t>1. Educational </a:t>
                      </a:r>
                      <a:r>
                        <a:rPr lang="en-US" sz="2000" b="1" dirty="0" err="1">
                          <a:solidFill>
                            <a:srgbClr val="002060"/>
                          </a:solidFill>
                          <a:effectLst/>
                        </a:rPr>
                        <a:t>programme</a:t>
                      </a:r>
                      <a:r>
                        <a:rPr lang="en-US" sz="2000" b="1" dirty="0">
                          <a:solidFill>
                            <a:srgbClr val="002060"/>
                          </a:solidFill>
                          <a:effectLst/>
                        </a:rPr>
                        <a:t> objectives, learning outcomes and their compliance with the program</a:t>
                      </a:r>
                    </a:p>
                    <a:p>
                      <a:pPr marL="0" marR="0" algn="l">
                        <a:spcBef>
                          <a:spcPts val="0"/>
                        </a:spcBef>
                        <a:spcAft>
                          <a:spcPts val="300"/>
                        </a:spcAft>
                      </a:pPr>
                      <a:r>
                        <a:rPr lang="en-US" sz="2000" b="1" dirty="0">
                          <a:solidFill>
                            <a:srgbClr val="002060"/>
                          </a:solidFill>
                          <a:effectLst/>
                        </a:rPr>
                        <a:t>2. Teaching methodology and organization, adequate assessment of students</a:t>
                      </a:r>
                    </a:p>
                    <a:p>
                      <a:pPr marL="0" marR="0" algn="l">
                        <a:spcBef>
                          <a:spcPts val="0"/>
                        </a:spcBef>
                        <a:spcAft>
                          <a:spcPts val="300"/>
                        </a:spcAft>
                      </a:pPr>
                      <a:r>
                        <a:rPr lang="en-US" sz="2000" b="1" dirty="0">
                          <a:solidFill>
                            <a:srgbClr val="002060"/>
                          </a:solidFill>
                          <a:effectLst/>
                        </a:rPr>
                        <a:t>3. Student achievements and individual work with students</a:t>
                      </a:r>
                    </a:p>
                    <a:p>
                      <a:pPr marL="0" marR="0" algn="l">
                        <a:spcBef>
                          <a:spcPts val="0"/>
                        </a:spcBef>
                        <a:spcAft>
                          <a:spcPts val="300"/>
                        </a:spcAft>
                      </a:pPr>
                      <a:r>
                        <a:rPr lang="en-US" sz="2000" b="1" dirty="0">
                          <a:solidFill>
                            <a:srgbClr val="002060"/>
                          </a:solidFill>
                          <a:effectLst/>
                        </a:rPr>
                        <a:t>4. Provision of teaching resources</a:t>
                      </a:r>
                    </a:p>
                    <a:p>
                      <a:pPr marL="0" marR="0" algn="l">
                        <a:spcBef>
                          <a:spcPts val="0"/>
                        </a:spcBef>
                        <a:spcAft>
                          <a:spcPts val="300"/>
                        </a:spcAft>
                      </a:pPr>
                      <a:r>
                        <a:rPr lang="en-US" sz="2000" b="1" dirty="0">
                          <a:solidFill>
                            <a:srgbClr val="002060"/>
                          </a:solidFill>
                          <a:effectLst/>
                        </a:rPr>
                        <a:t>5. Teaching quality enhancement opportunities</a:t>
                      </a:r>
                      <a:endParaRPr lang="en-US" sz="2000" b="1" dirty="0">
                        <a:solidFill>
                          <a:srgbClr val="002060"/>
                        </a:solidFill>
                        <a:effectLst/>
                        <a:latin typeface="Cambria"/>
                        <a:ea typeface="MS Mincho"/>
                        <a:cs typeface="Times New Roman"/>
                      </a:endParaRPr>
                    </a:p>
                  </a:txBody>
                  <a:tcPr marL="68580" marR="68580" marT="0" marB="0"/>
                </a:tc>
                <a:extLst>
                  <a:ext uri="{0D108BD9-81ED-4DB2-BD59-A6C34878D82A}">
                    <a16:rowId xmlns:a16="http://schemas.microsoft.com/office/drawing/2014/main" val="10001"/>
                  </a:ext>
                </a:extLst>
              </a:tr>
            </a:tbl>
          </a:graphicData>
        </a:graphic>
      </p:graphicFrame>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242002"/>
            <a:ext cx="990600" cy="1053397"/>
          </a:xfrm>
          <a:prstGeom prst="rect">
            <a:avLst/>
          </a:prstGeom>
        </p:spPr>
      </p:pic>
    </p:spTree>
    <p:extLst>
      <p:ext uri="{BB962C8B-B14F-4D97-AF65-F5344CB8AC3E}">
        <p14:creationId xmlns:p14="http://schemas.microsoft.com/office/powerpoint/2010/main" val="1639656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57199"/>
            <a:ext cx="6534150" cy="896938"/>
          </a:xfrm>
        </p:spPr>
        <p:txBody>
          <a:bodyPr/>
          <a:lstStyle/>
          <a:p>
            <a:r>
              <a:rPr lang="en-US" sz="2800" b="1" dirty="0">
                <a:solidFill>
                  <a:srgbClr val="5B9BD5">
                    <a:lumMod val="75000"/>
                  </a:srgbClr>
                </a:solidFill>
                <a:latin typeface="Calibri"/>
              </a:rPr>
              <a:t> </a:t>
            </a:r>
            <a:r>
              <a:rPr lang="en-US" sz="2800" b="1" dirty="0">
                <a:solidFill>
                  <a:schemeClr val="accent1">
                    <a:lumMod val="75000"/>
                  </a:schemeClr>
                </a:solidFill>
                <a:latin typeface="Calibri"/>
              </a:rPr>
              <a:t>Subject Benchmarks (Standard) in HE</a:t>
            </a:r>
            <a:endParaRPr lang="en-US" dirty="0">
              <a:solidFill>
                <a:schemeClr val="accent1">
                  <a:lumMod val="75000"/>
                </a:schemeClr>
              </a:solidFill>
            </a:endParaRPr>
          </a:p>
        </p:txBody>
      </p:sp>
      <p:sp>
        <p:nvSpPr>
          <p:cNvPr id="3" name="Content Placeholder 2"/>
          <p:cNvSpPr>
            <a:spLocks noGrp="1"/>
          </p:cNvSpPr>
          <p:nvPr>
            <p:ph idx="1"/>
          </p:nvPr>
        </p:nvSpPr>
        <p:spPr>
          <a:xfrm>
            <a:off x="609600" y="1828800"/>
            <a:ext cx="7905750" cy="4348162"/>
          </a:xfrm>
        </p:spPr>
        <p:txBody>
          <a:bodyPr>
            <a:normAutofit/>
          </a:bodyPr>
          <a:lstStyle/>
          <a:p>
            <a:pPr marL="0" indent="0">
              <a:buNone/>
            </a:pPr>
            <a:r>
              <a:rPr lang="en-US" sz="2000" b="1" dirty="0">
                <a:solidFill>
                  <a:srgbClr val="002060"/>
                </a:solidFill>
              </a:rPr>
              <a:t>Objectives</a:t>
            </a:r>
          </a:p>
          <a:p>
            <a:pPr marL="0" indent="0">
              <a:buNone/>
            </a:pPr>
            <a:endParaRPr lang="en-US" sz="2000" b="1" dirty="0">
              <a:solidFill>
                <a:srgbClr val="002060"/>
              </a:solidFill>
            </a:endParaRPr>
          </a:p>
          <a:p>
            <a:pPr>
              <a:buClr>
                <a:srgbClr val="FF0000"/>
              </a:buClr>
              <a:buFont typeface="Wingdings" pitchFamily="2" charset="2"/>
              <a:buChar char="q"/>
            </a:pPr>
            <a:r>
              <a:rPr lang="en-US" sz="2000" b="1" dirty="0">
                <a:solidFill>
                  <a:srgbClr val="002060"/>
                </a:solidFill>
              </a:rPr>
              <a:t>   </a:t>
            </a:r>
            <a:r>
              <a:rPr lang="en-US" sz="2000" dirty="0">
                <a:solidFill>
                  <a:srgbClr val="002060"/>
                </a:solidFill>
              </a:rPr>
              <a:t>Facilitate the process of developing and implementing a nationally </a:t>
            </a:r>
          </a:p>
          <a:p>
            <a:pPr marL="0" indent="0">
              <a:buClr>
                <a:srgbClr val="FF0000"/>
              </a:buClr>
              <a:buNone/>
            </a:pPr>
            <a:r>
              <a:rPr lang="en-US" sz="2000" dirty="0">
                <a:solidFill>
                  <a:srgbClr val="002060"/>
                </a:solidFill>
              </a:rPr>
              <a:t>        and internationally compatible higher education program</a:t>
            </a:r>
          </a:p>
          <a:p>
            <a:pPr marL="0" indent="0">
              <a:buClr>
                <a:srgbClr val="FF0000"/>
              </a:buClr>
              <a:buNone/>
            </a:pPr>
            <a:endParaRPr lang="en-US" sz="2000" dirty="0">
              <a:solidFill>
                <a:srgbClr val="002060"/>
              </a:solidFill>
            </a:endParaRPr>
          </a:p>
          <a:p>
            <a:pPr>
              <a:buClr>
                <a:srgbClr val="FF0000"/>
              </a:buClr>
              <a:buFont typeface="Wingdings" pitchFamily="2" charset="2"/>
              <a:buChar char="q"/>
            </a:pPr>
            <a:r>
              <a:rPr lang="en-US" sz="2000" dirty="0">
                <a:solidFill>
                  <a:srgbClr val="002060"/>
                </a:solidFill>
              </a:rPr>
              <a:t>   Promoting internal and external quality assurance  mechanisms</a:t>
            </a:r>
          </a:p>
          <a:p>
            <a:pPr marL="0" indent="0">
              <a:buClr>
                <a:srgbClr val="FF0000"/>
              </a:buClr>
              <a:buNone/>
            </a:pPr>
            <a:endParaRPr lang="en-US" sz="2000" dirty="0">
              <a:solidFill>
                <a:srgbClr val="002060"/>
              </a:solidFill>
            </a:endParaRPr>
          </a:p>
          <a:p>
            <a:pPr>
              <a:buClr>
                <a:srgbClr val="FF0000"/>
              </a:buClr>
              <a:buFont typeface="Wingdings" pitchFamily="2" charset="2"/>
              <a:buChar char="q"/>
            </a:pPr>
            <a:r>
              <a:rPr lang="en-US" sz="2000" dirty="0">
                <a:solidFill>
                  <a:srgbClr val="002060"/>
                </a:solidFill>
              </a:rPr>
              <a:t>   Developing a common vision of the academic community regarding </a:t>
            </a:r>
          </a:p>
          <a:p>
            <a:pPr marL="0" indent="0">
              <a:buClr>
                <a:srgbClr val="FF0000"/>
              </a:buClr>
              <a:buNone/>
            </a:pPr>
            <a:r>
              <a:rPr lang="en-US" sz="2000" dirty="0">
                <a:solidFill>
                  <a:srgbClr val="002060"/>
                </a:solidFill>
              </a:rPr>
              <a:t>       the specification of learning outcomes of educational programs</a:t>
            </a:r>
          </a:p>
          <a:p>
            <a:pPr marL="0" indent="0">
              <a:buNone/>
            </a:pPr>
            <a:endParaRPr lang="en-US" sz="2000" b="1" dirty="0">
              <a:solidFill>
                <a:srgbClr val="002060"/>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04800"/>
            <a:ext cx="993775" cy="1049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2043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228600"/>
            <a:ext cx="5943600" cy="838199"/>
          </a:xfrm>
        </p:spPr>
        <p:txBody>
          <a:bodyPr>
            <a:noAutofit/>
          </a:bodyPr>
          <a:lstStyle/>
          <a:p>
            <a:pPr algn="l"/>
            <a:r>
              <a:rPr lang="en-US" sz="2800" b="1" dirty="0">
                <a:solidFill>
                  <a:schemeClr val="accent1">
                    <a:lumMod val="75000"/>
                  </a:schemeClr>
                </a:solidFill>
                <a:latin typeface="+mn-lt"/>
                <a:ea typeface="+mn-ea"/>
                <a:cs typeface="+mn-cs"/>
              </a:rPr>
              <a:t>Subject Benchmarks (Standard) in HE</a:t>
            </a:r>
          </a:p>
        </p:txBody>
      </p:sp>
      <p:sp>
        <p:nvSpPr>
          <p:cNvPr id="3" name="Subtitle 2"/>
          <p:cNvSpPr>
            <a:spLocks noGrp="1"/>
          </p:cNvSpPr>
          <p:nvPr>
            <p:ph type="subTitle" idx="1"/>
          </p:nvPr>
        </p:nvSpPr>
        <p:spPr>
          <a:xfrm>
            <a:off x="381000" y="1676400"/>
            <a:ext cx="8458200" cy="4876800"/>
          </a:xfrm>
        </p:spPr>
        <p:txBody>
          <a:bodyPr>
            <a:normAutofit fontScale="92500" lnSpcReduction="10000"/>
          </a:bodyPr>
          <a:lstStyle/>
          <a:p>
            <a:pPr algn="l"/>
            <a:r>
              <a:rPr lang="en-US" sz="2200" b="1" dirty="0">
                <a:solidFill>
                  <a:srgbClr val="002060"/>
                </a:solidFill>
              </a:rPr>
              <a:t>Rules on formation Sector Councils and development a new or update existing Sector Benchmarks (Order of the  director NCEQE )</a:t>
            </a:r>
          </a:p>
          <a:p>
            <a:pPr algn="l"/>
            <a:endParaRPr lang="en-US" sz="2200" b="1" dirty="0">
              <a:solidFill>
                <a:srgbClr val="002060"/>
              </a:solidFill>
            </a:endParaRPr>
          </a:p>
          <a:p>
            <a:pPr algn="l"/>
            <a:r>
              <a:rPr lang="en-US" sz="2200" b="1" dirty="0">
                <a:solidFill>
                  <a:srgbClr val="002060"/>
                </a:solidFill>
              </a:rPr>
              <a:t>Subject Benchmarks:</a:t>
            </a:r>
          </a:p>
          <a:p>
            <a:pPr marL="457200" indent="-457200" algn="l">
              <a:buClr>
                <a:srgbClr val="FF0000"/>
              </a:buClr>
              <a:buFont typeface="Wingdings" panose="05000000000000000000" pitchFamily="2" charset="2"/>
              <a:buChar char="q"/>
            </a:pPr>
            <a:r>
              <a:rPr lang="en-US" sz="2200" dirty="0">
                <a:solidFill>
                  <a:srgbClr val="002060"/>
                </a:solidFill>
              </a:rPr>
              <a:t>standard for academic education</a:t>
            </a:r>
          </a:p>
          <a:p>
            <a:pPr marL="457200" indent="-457200" algn="l">
              <a:buClr>
                <a:srgbClr val="FF0000"/>
              </a:buClr>
              <a:buFont typeface="Wingdings" panose="05000000000000000000" pitchFamily="2" charset="2"/>
              <a:buChar char="q"/>
            </a:pPr>
            <a:r>
              <a:rPr lang="en-US" sz="2200" dirty="0">
                <a:solidFill>
                  <a:srgbClr val="002060"/>
                </a:solidFill>
              </a:rPr>
              <a:t>Developed for first and second level higher education programs</a:t>
            </a:r>
          </a:p>
          <a:p>
            <a:pPr marL="457200" indent="-457200" algn="l">
              <a:buClr>
                <a:srgbClr val="FF0000"/>
              </a:buClr>
              <a:buFont typeface="Wingdings" panose="05000000000000000000" pitchFamily="2" charset="2"/>
              <a:buChar char="q"/>
            </a:pPr>
            <a:r>
              <a:rPr lang="en-US" sz="2200" dirty="0">
                <a:solidFill>
                  <a:srgbClr val="002060"/>
                </a:solidFill>
              </a:rPr>
              <a:t>based on the NQF, EHEA QF and  EQF LLL</a:t>
            </a:r>
          </a:p>
          <a:p>
            <a:pPr marL="457200" indent="-457200" algn="l">
              <a:buClr>
                <a:srgbClr val="FF0000"/>
              </a:buClr>
              <a:buFont typeface="Wingdings" panose="05000000000000000000" pitchFamily="2" charset="2"/>
              <a:buChar char="q"/>
            </a:pPr>
            <a:r>
              <a:rPr lang="en-US" sz="2200" dirty="0">
                <a:solidFill>
                  <a:srgbClr val="002060"/>
                </a:solidFill>
              </a:rPr>
              <a:t>basis for adding new qualifications to the NQF</a:t>
            </a:r>
          </a:p>
          <a:p>
            <a:pPr marL="457200" indent="-457200" algn="l">
              <a:buFont typeface="Wingdings" pitchFamily="2" charset="2"/>
              <a:buChar char="§"/>
            </a:pPr>
            <a:endParaRPr lang="en-US" sz="2000" dirty="0"/>
          </a:p>
          <a:p>
            <a:pPr algn="l"/>
            <a:r>
              <a:rPr lang="en-US" sz="2200" b="1" dirty="0">
                <a:solidFill>
                  <a:srgbClr val="002060"/>
                </a:solidFill>
              </a:rPr>
              <a:t>Sector Councils are responsible for:</a:t>
            </a:r>
          </a:p>
          <a:p>
            <a:pPr algn="l">
              <a:buClr>
                <a:srgbClr val="FF0000"/>
              </a:buClr>
            </a:pPr>
            <a:endParaRPr lang="en-US" sz="2200" dirty="0">
              <a:solidFill>
                <a:srgbClr val="002060"/>
              </a:solidFill>
            </a:endParaRPr>
          </a:p>
          <a:p>
            <a:pPr marL="342900" indent="-342900" algn="l">
              <a:buClr>
                <a:srgbClr val="FF0000"/>
              </a:buClr>
              <a:buFont typeface="Wingdings" panose="05000000000000000000" pitchFamily="2" charset="2"/>
              <a:buChar char="q"/>
            </a:pPr>
            <a:r>
              <a:rPr lang="en-US" sz="2200" dirty="0">
                <a:solidFill>
                  <a:srgbClr val="002060"/>
                </a:solidFill>
              </a:rPr>
              <a:t>Setting up a working group to develop/update the subject benchmarks</a:t>
            </a:r>
          </a:p>
          <a:p>
            <a:pPr marL="342900" indent="-342900" algn="l">
              <a:buClr>
                <a:srgbClr val="FF0000"/>
              </a:buClr>
              <a:buFont typeface="Wingdings" panose="05000000000000000000" pitchFamily="2" charset="2"/>
              <a:buChar char="q"/>
            </a:pPr>
            <a:r>
              <a:rPr lang="en-US" sz="2200" dirty="0">
                <a:solidFill>
                  <a:srgbClr val="002060"/>
                </a:solidFill>
              </a:rPr>
              <a:t>Discuss the draft SB at the Sector Council meeting</a:t>
            </a:r>
          </a:p>
          <a:p>
            <a:pPr marL="342900" indent="-342900" algn="l">
              <a:buClr>
                <a:srgbClr val="FF0000"/>
              </a:buClr>
              <a:buFont typeface="Wingdings" panose="05000000000000000000" pitchFamily="2" charset="2"/>
              <a:buChar char="q"/>
            </a:pPr>
            <a:r>
              <a:rPr lang="en-US" sz="2200" dirty="0">
                <a:solidFill>
                  <a:srgbClr val="002060"/>
                </a:solidFill>
              </a:rPr>
              <a:t>Prepare a recommendation for the director of NCEQE on approval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242002"/>
            <a:ext cx="990600" cy="1053397"/>
          </a:xfrm>
          <a:prstGeom prst="rect">
            <a:avLst/>
          </a:prstGeom>
        </p:spPr>
      </p:pic>
    </p:spTree>
    <p:extLst>
      <p:ext uri="{BB962C8B-B14F-4D97-AF65-F5344CB8AC3E}">
        <p14:creationId xmlns:p14="http://schemas.microsoft.com/office/powerpoint/2010/main" val="46024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223837"/>
            <a:ext cx="2057400" cy="838199"/>
          </a:xfrm>
        </p:spPr>
        <p:txBody>
          <a:bodyPr>
            <a:noAutofit/>
          </a:bodyPr>
          <a:lstStyle/>
          <a:p>
            <a:pPr algn="l"/>
            <a:r>
              <a:rPr lang="en-US" sz="4100" b="1" dirty="0">
                <a:solidFill>
                  <a:schemeClr val="accent1">
                    <a:lumMod val="75000"/>
                  </a:schemeClr>
                </a:solidFill>
              </a:rPr>
              <a:t>Content</a:t>
            </a:r>
          </a:p>
        </p:txBody>
      </p:sp>
      <p:sp>
        <p:nvSpPr>
          <p:cNvPr id="3" name="Subtitle 2"/>
          <p:cNvSpPr>
            <a:spLocks noGrp="1"/>
          </p:cNvSpPr>
          <p:nvPr>
            <p:ph type="subTitle" idx="1"/>
          </p:nvPr>
        </p:nvSpPr>
        <p:spPr>
          <a:xfrm>
            <a:off x="411480" y="1600200"/>
            <a:ext cx="8351520" cy="4724400"/>
          </a:xfrm>
        </p:spPr>
        <p:txBody>
          <a:bodyPr>
            <a:normAutofit fontScale="25000" lnSpcReduction="20000"/>
          </a:bodyPr>
          <a:lstStyle/>
          <a:p>
            <a:pPr algn="l">
              <a:lnSpc>
                <a:spcPct val="220000"/>
              </a:lnSpc>
            </a:pPr>
            <a:r>
              <a:rPr lang="en-US" sz="6400" dirty="0">
                <a:solidFill>
                  <a:srgbClr val="002060"/>
                </a:solidFill>
              </a:rPr>
              <a:t>Core Activities of NCEQE ……………………………………………………………………………………………………………..</a:t>
            </a:r>
          </a:p>
          <a:p>
            <a:pPr algn="l">
              <a:lnSpc>
                <a:spcPct val="220000"/>
              </a:lnSpc>
            </a:pPr>
            <a:r>
              <a:rPr lang="en-US" sz="6400" dirty="0">
                <a:solidFill>
                  <a:srgbClr val="002060"/>
                </a:solidFill>
              </a:rPr>
              <a:t>Education System …………………………………………………………………………………………………………………………</a:t>
            </a:r>
          </a:p>
          <a:p>
            <a:pPr algn="l">
              <a:lnSpc>
                <a:spcPct val="220000"/>
              </a:lnSpc>
            </a:pPr>
            <a:r>
              <a:rPr lang="en-US" sz="6400" dirty="0">
                <a:solidFill>
                  <a:srgbClr val="002060"/>
                </a:solidFill>
              </a:rPr>
              <a:t>Development of NQF in Georgia ………………………………………………………………………………………………….</a:t>
            </a:r>
          </a:p>
          <a:p>
            <a:pPr algn="l">
              <a:lnSpc>
                <a:spcPct val="220000"/>
              </a:lnSpc>
            </a:pPr>
            <a:r>
              <a:rPr lang="en-US" sz="6400" dirty="0">
                <a:solidFill>
                  <a:srgbClr val="002060"/>
                </a:solidFill>
              </a:rPr>
              <a:t>NQF Objectives and Structure ……………………………………………………………………………………………………..</a:t>
            </a:r>
          </a:p>
          <a:p>
            <a:pPr algn="l">
              <a:lnSpc>
                <a:spcPct val="220000"/>
              </a:lnSpc>
            </a:pPr>
            <a:r>
              <a:rPr lang="en-US" sz="6400" dirty="0">
                <a:solidFill>
                  <a:srgbClr val="002060"/>
                </a:solidFill>
              </a:rPr>
              <a:t>Existing ECTS System …………………………………………………………………………………………………………………….</a:t>
            </a:r>
          </a:p>
          <a:p>
            <a:pPr algn="l">
              <a:lnSpc>
                <a:spcPct val="220000"/>
              </a:lnSpc>
            </a:pPr>
            <a:r>
              <a:rPr lang="en-US" sz="6400" dirty="0">
                <a:solidFill>
                  <a:srgbClr val="002060"/>
                </a:solidFill>
              </a:rPr>
              <a:t>Quality Assurance Mechanisms of Qualifications ………………………………………………………………………….</a:t>
            </a:r>
          </a:p>
          <a:p>
            <a:pPr algn="l">
              <a:lnSpc>
                <a:spcPct val="220000"/>
              </a:lnSpc>
            </a:pPr>
            <a:r>
              <a:rPr lang="en-US" sz="6400" dirty="0">
                <a:solidFill>
                  <a:srgbClr val="002060"/>
                </a:solidFill>
              </a:rPr>
              <a:t>Subject Benchmarks in HE …………………………………………………………………………………………………………….</a:t>
            </a:r>
          </a:p>
          <a:p>
            <a:pPr algn="l">
              <a:lnSpc>
                <a:spcPct val="220000"/>
              </a:lnSpc>
            </a:pPr>
            <a:r>
              <a:rPr lang="en-US" sz="6400" dirty="0">
                <a:solidFill>
                  <a:srgbClr val="002060"/>
                </a:solidFill>
              </a:rPr>
              <a:t>Challenges and Next Steps ……………………………………………………………………………………………………………</a:t>
            </a:r>
          </a:p>
          <a:p>
            <a:pPr algn="l"/>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152400"/>
            <a:ext cx="942975" cy="981075"/>
          </a:xfrm>
          <a:prstGeom prst="rect">
            <a:avLst/>
          </a:prstGeom>
        </p:spPr>
      </p:pic>
    </p:spTree>
    <p:extLst>
      <p:ext uri="{BB962C8B-B14F-4D97-AF65-F5344CB8AC3E}">
        <p14:creationId xmlns:p14="http://schemas.microsoft.com/office/powerpoint/2010/main" val="1989947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540100"/>
            <a:ext cx="7010400" cy="457200"/>
          </a:xfrm>
        </p:spPr>
        <p:txBody>
          <a:bodyPr>
            <a:noAutofit/>
          </a:bodyPr>
          <a:lstStyle/>
          <a:p>
            <a:pPr algn="l"/>
            <a:r>
              <a:rPr lang="en-US" sz="2800" b="1" dirty="0">
                <a:solidFill>
                  <a:schemeClr val="accent1">
                    <a:lumMod val="75000"/>
                  </a:schemeClr>
                </a:solidFill>
                <a:latin typeface="+mn-lt"/>
                <a:ea typeface="+mn-ea"/>
                <a:cs typeface="+mn-cs"/>
              </a:rPr>
              <a:t>Subject Benchmarks for Regulated Professions </a:t>
            </a:r>
          </a:p>
        </p:txBody>
      </p:sp>
      <p:sp>
        <p:nvSpPr>
          <p:cNvPr id="3" name="Subtitle 2"/>
          <p:cNvSpPr>
            <a:spLocks noGrp="1"/>
          </p:cNvSpPr>
          <p:nvPr>
            <p:ph type="subTitle" idx="1"/>
          </p:nvPr>
        </p:nvSpPr>
        <p:spPr>
          <a:xfrm>
            <a:off x="647700" y="1828800"/>
            <a:ext cx="8382000" cy="4343400"/>
          </a:xfrm>
        </p:spPr>
        <p:txBody>
          <a:bodyPr>
            <a:normAutofit/>
          </a:bodyPr>
          <a:lstStyle/>
          <a:p>
            <a:pPr marL="457200" indent="-457200" algn="l">
              <a:buClr>
                <a:srgbClr val="FF0000"/>
              </a:buClr>
              <a:buFont typeface="Wingdings" panose="05000000000000000000" pitchFamily="2" charset="2"/>
              <a:buChar char="q"/>
            </a:pPr>
            <a:r>
              <a:rPr lang="en-US" sz="2000" b="1" dirty="0">
                <a:solidFill>
                  <a:srgbClr val="002060"/>
                </a:solidFill>
                <a:latin typeface="Calibri" pitchFamily="34" charset="0"/>
                <a:cs typeface="Calibri" pitchFamily="34" charset="0"/>
              </a:rPr>
              <a:t>Teacher Education </a:t>
            </a:r>
          </a:p>
          <a:p>
            <a:pPr algn="l">
              <a:buClr>
                <a:srgbClr val="FF0000"/>
              </a:buClr>
            </a:pPr>
            <a:endParaRPr lang="en-US" sz="2000" b="1" dirty="0">
              <a:solidFill>
                <a:srgbClr val="002060"/>
              </a:solidFill>
              <a:latin typeface="Calibri" pitchFamily="34" charset="0"/>
              <a:cs typeface="Calibri" pitchFamily="34" charset="0"/>
            </a:endParaRPr>
          </a:p>
          <a:p>
            <a:pPr marL="457200" indent="-457200" algn="l">
              <a:buClr>
                <a:srgbClr val="FF0000"/>
              </a:buClr>
              <a:buFont typeface="Wingdings" panose="05000000000000000000" pitchFamily="2" charset="2"/>
              <a:buChar char="q"/>
            </a:pPr>
            <a:r>
              <a:rPr lang="en-US" sz="2000" b="1" dirty="0">
                <a:solidFill>
                  <a:srgbClr val="002060"/>
                </a:solidFill>
                <a:latin typeface="Calibri" pitchFamily="34" charset="0"/>
                <a:cs typeface="Calibri" pitchFamily="34" charset="0"/>
              </a:rPr>
              <a:t>Law</a:t>
            </a:r>
          </a:p>
          <a:p>
            <a:pPr algn="l">
              <a:buClr>
                <a:srgbClr val="FF0000"/>
              </a:buClr>
            </a:pPr>
            <a:endParaRPr lang="en-US" sz="2000" b="1" dirty="0">
              <a:solidFill>
                <a:srgbClr val="002060"/>
              </a:solidFill>
              <a:latin typeface="Calibri" pitchFamily="34" charset="0"/>
              <a:cs typeface="Calibri" pitchFamily="34" charset="0"/>
            </a:endParaRPr>
          </a:p>
          <a:p>
            <a:pPr marL="457200" indent="-457200" algn="l">
              <a:buClr>
                <a:srgbClr val="FF0000"/>
              </a:buClr>
              <a:buFont typeface="Wingdings" panose="05000000000000000000" pitchFamily="2" charset="2"/>
              <a:buChar char="q"/>
            </a:pPr>
            <a:r>
              <a:rPr lang="en-US" sz="2000" b="1" dirty="0">
                <a:solidFill>
                  <a:srgbClr val="002060"/>
                </a:solidFill>
                <a:latin typeface="Calibri" pitchFamily="34" charset="0"/>
                <a:cs typeface="Calibri" pitchFamily="34" charset="0"/>
              </a:rPr>
              <a:t>Medicine (Medical Doctor)</a:t>
            </a:r>
          </a:p>
          <a:p>
            <a:pPr marL="457200" indent="-457200" algn="l">
              <a:buClr>
                <a:srgbClr val="FF0000"/>
              </a:buClr>
              <a:buFont typeface="Wingdings" panose="05000000000000000000" pitchFamily="2" charset="2"/>
              <a:buChar char="q"/>
            </a:pPr>
            <a:endParaRPr lang="en-US" sz="2000" b="1" dirty="0">
              <a:solidFill>
                <a:srgbClr val="002060"/>
              </a:solidFill>
              <a:latin typeface="Calibri" pitchFamily="34" charset="0"/>
              <a:cs typeface="Calibri" pitchFamily="34" charset="0"/>
            </a:endParaRPr>
          </a:p>
          <a:p>
            <a:pPr marL="457200" indent="-457200" algn="l">
              <a:buClr>
                <a:srgbClr val="FF0000"/>
              </a:buClr>
              <a:buFont typeface="Wingdings" panose="05000000000000000000" pitchFamily="2" charset="2"/>
              <a:buChar char="q"/>
            </a:pPr>
            <a:r>
              <a:rPr lang="en-US" sz="2000" b="1" dirty="0">
                <a:solidFill>
                  <a:srgbClr val="002060"/>
                </a:solidFill>
                <a:latin typeface="Calibri" pitchFamily="34" charset="0"/>
                <a:cs typeface="Calibri" pitchFamily="34" charset="0"/>
              </a:rPr>
              <a:t>Maritime</a:t>
            </a:r>
          </a:p>
          <a:p>
            <a:pPr marL="457200" indent="-457200" algn="l">
              <a:buClr>
                <a:srgbClr val="FF0000"/>
              </a:buClr>
              <a:buFont typeface="Wingdings" panose="05000000000000000000" pitchFamily="2" charset="2"/>
              <a:buChar char="q"/>
            </a:pPr>
            <a:endParaRPr lang="en-US" sz="2000" b="1" dirty="0">
              <a:solidFill>
                <a:srgbClr val="002060"/>
              </a:solidFill>
              <a:latin typeface="Calibri" pitchFamily="34" charset="0"/>
              <a:cs typeface="Calibri" pitchFamily="34" charset="0"/>
            </a:endParaRPr>
          </a:p>
          <a:p>
            <a:pPr marL="457200" indent="-457200" algn="l">
              <a:buClr>
                <a:srgbClr val="FF0000"/>
              </a:buClr>
              <a:buFont typeface="Wingdings" panose="05000000000000000000" pitchFamily="2" charset="2"/>
              <a:buChar char="q"/>
            </a:pPr>
            <a:r>
              <a:rPr lang="en-US" sz="2000" b="1" dirty="0">
                <a:solidFill>
                  <a:srgbClr val="002060"/>
                </a:solidFill>
                <a:latin typeface="Calibri" pitchFamily="34" charset="0"/>
                <a:cs typeface="Calibri" pitchFamily="34" charset="0"/>
              </a:rPr>
              <a:t>Veterinary (300 ECTS)</a:t>
            </a:r>
          </a:p>
          <a:p>
            <a:pPr marL="457200" indent="-457200" algn="l">
              <a:buClr>
                <a:srgbClr val="FF0000"/>
              </a:buClr>
              <a:buFont typeface="Wingdings" panose="05000000000000000000" pitchFamily="2" charset="2"/>
              <a:buChar char="q"/>
            </a:pPr>
            <a:endParaRPr lang="en-US" sz="2000" b="1" dirty="0">
              <a:solidFill>
                <a:srgbClr val="002060"/>
              </a:solidFill>
              <a:latin typeface="Calibri" pitchFamily="34" charset="0"/>
              <a:cs typeface="Calibri" pitchFamily="34" charset="0"/>
            </a:endParaRPr>
          </a:p>
          <a:p>
            <a:pPr marL="457200" indent="-457200" algn="l">
              <a:buClr>
                <a:srgbClr val="FF0000"/>
              </a:buClr>
              <a:buFont typeface="Wingdings" panose="05000000000000000000" pitchFamily="2" charset="2"/>
              <a:buChar char="q"/>
            </a:pPr>
            <a:r>
              <a:rPr lang="en-US" sz="2000" b="1" dirty="0">
                <a:solidFill>
                  <a:srgbClr val="002060"/>
                </a:solidFill>
                <a:latin typeface="Calibri" pitchFamily="34" charset="0"/>
                <a:cs typeface="Calibri" pitchFamily="34" charset="0"/>
              </a:rPr>
              <a:t>Veterinary Training </a:t>
            </a:r>
            <a:r>
              <a:rPr lang="en-US" sz="2000" b="1" dirty="0" err="1">
                <a:solidFill>
                  <a:srgbClr val="002060"/>
                </a:solidFill>
                <a:latin typeface="Calibri" pitchFamily="34" charset="0"/>
                <a:cs typeface="Calibri" pitchFamily="34" charset="0"/>
              </a:rPr>
              <a:t>Programme</a:t>
            </a:r>
            <a:r>
              <a:rPr lang="en-US" sz="2000" b="1" dirty="0">
                <a:solidFill>
                  <a:srgbClr val="002060"/>
                </a:solidFill>
                <a:latin typeface="Calibri" pitchFamily="34" charset="0"/>
                <a:cs typeface="Calibri" pitchFamily="34" charset="0"/>
              </a:rPr>
              <a:t> (60 ECTS)</a:t>
            </a:r>
          </a:p>
          <a:p>
            <a:pPr marL="342900" indent="-342900" algn="l">
              <a:buClr>
                <a:srgbClr val="FF0000"/>
              </a:buClr>
              <a:buFont typeface="Wingdings" panose="05000000000000000000" pitchFamily="2" charset="2"/>
              <a:buChar char="q"/>
            </a:pPr>
            <a:endParaRPr lang="en-US" sz="2000" b="1" dirty="0">
              <a:solidFill>
                <a:srgbClr val="002060"/>
              </a:solidFill>
              <a:latin typeface="Calibri" pitchFamily="34" charset="0"/>
              <a:cs typeface="Calibri"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242002"/>
            <a:ext cx="990600" cy="1053397"/>
          </a:xfrm>
          <a:prstGeom prst="rect">
            <a:avLst/>
          </a:prstGeom>
        </p:spPr>
      </p:pic>
    </p:spTree>
    <p:extLst>
      <p:ext uri="{BB962C8B-B14F-4D97-AF65-F5344CB8AC3E}">
        <p14:creationId xmlns:p14="http://schemas.microsoft.com/office/powerpoint/2010/main" val="2623414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228600"/>
            <a:ext cx="7239000" cy="914399"/>
          </a:xfrm>
        </p:spPr>
        <p:txBody>
          <a:bodyPr>
            <a:normAutofit/>
          </a:bodyPr>
          <a:lstStyle/>
          <a:p>
            <a:pPr algn="l"/>
            <a:r>
              <a:rPr lang="en-US" sz="2800" b="1" dirty="0">
                <a:solidFill>
                  <a:schemeClr val="accent1">
                    <a:lumMod val="75000"/>
                  </a:schemeClr>
                </a:solidFill>
                <a:latin typeface="+mn-lt"/>
                <a:ea typeface="+mn-ea"/>
                <a:cs typeface="+mn-cs"/>
              </a:rPr>
              <a:t>Validation of Georgian Educational Documents and Recognition of Foreign Education</a:t>
            </a:r>
          </a:p>
        </p:txBody>
      </p:sp>
      <p:sp>
        <p:nvSpPr>
          <p:cNvPr id="3" name="Subtitle 2"/>
          <p:cNvSpPr>
            <a:spLocks noGrp="1"/>
          </p:cNvSpPr>
          <p:nvPr>
            <p:ph type="subTitle" idx="1"/>
          </p:nvPr>
        </p:nvSpPr>
        <p:spPr>
          <a:xfrm>
            <a:off x="228600" y="1524000"/>
            <a:ext cx="8686800" cy="5257800"/>
          </a:xfrm>
        </p:spPr>
        <p:txBody>
          <a:bodyPr>
            <a:normAutofit/>
          </a:bodyPr>
          <a:lstStyle/>
          <a:p>
            <a:pPr algn="l"/>
            <a:r>
              <a:rPr lang="en-US" sz="2000" b="1" dirty="0">
                <a:solidFill>
                  <a:srgbClr val="002060"/>
                </a:solidFill>
              </a:rPr>
              <a:t>The Order N 98/N  of the Minister of Education and Science of Georgia “on Approval of the Procedure of Validation of Georgian Educational Documents and Recognition of Foreign Education and Fees” was adopted on October 1, 2010.</a:t>
            </a:r>
          </a:p>
          <a:p>
            <a:pPr algn="l"/>
            <a:endParaRPr lang="en-US" sz="2000" b="1" dirty="0">
              <a:solidFill>
                <a:schemeClr val="tx1"/>
              </a:solidFill>
            </a:endParaRPr>
          </a:p>
          <a:p>
            <a:pPr algn="l"/>
            <a:r>
              <a:rPr lang="en-US" sz="2000" b="1" dirty="0">
                <a:solidFill>
                  <a:srgbClr val="002060"/>
                </a:solidFill>
              </a:rPr>
              <a:t>NCEQE represents Georgia in the ENIC-NARIC Network.</a:t>
            </a:r>
          </a:p>
          <a:p>
            <a:pPr algn="l"/>
            <a:endParaRPr lang="en-US" sz="2000" b="1" dirty="0">
              <a:solidFill>
                <a:srgbClr val="002060"/>
              </a:solidFill>
            </a:endParaRPr>
          </a:p>
          <a:p>
            <a:pPr algn="l"/>
            <a:r>
              <a:rPr lang="en-US" sz="2000" b="1" dirty="0">
                <a:solidFill>
                  <a:srgbClr val="002060"/>
                </a:solidFill>
              </a:rPr>
              <a:t>NCEQE is responsible: </a:t>
            </a:r>
          </a:p>
          <a:p>
            <a:pPr marL="342900" indent="-342900" algn="l">
              <a:buClr>
                <a:srgbClr val="FF0000"/>
              </a:buClr>
              <a:buFont typeface="Wingdings" panose="05000000000000000000" pitchFamily="2" charset="2"/>
              <a:buChar char="q"/>
            </a:pPr>
            <a:r>
              <a:rPr lang="en-US" sz="2000" dirty="0">
                <a:solidFill>
                  <a:srgbClr val="002060"/>
                </a:solidFill>
              </a:rPr>
              <a:t>For the recognition of foreign qualifications</a:t>
            </a:r>
          </a:p>
          <a:p>
            <a:pPr marL="342900" indent="-342900" algn="l">
              <a:buClr>
                <a:srgbClr val="FF0000"/>
              </a:buClr>
              <a:buFont typeface="Wingdings" panose="05000000000000000000" pitchFamily="2" charset="2"/>
              <a:buChar char="q"/>
            </a:pPr>
            <a:r>
              <a:rPr lang="en-US" sz="2000" dirty="0">
                <a:solidFill>
                  <a:srgbClr val="002060"/>
                </a:solidFill>
              </a:rPr>
              <a:t>State Recognition of Education of Persons who Studied at Licensed Higher Educational Institutions</a:t>
            </a:r>
          </a:p>
          <a:p>
            <a:pPr marL="342900" indent="-342900" algn="l">
              <a:buClr>
                <a:srgbClr val="FF0000"/>
              </a:buClr>
              <a:buFont typeface="Wingdings" panose="05000000000000000000" pitchFamily="2" charset="2"/>
              <a:buChar char="q"/>
            </a:pPr>
            <a:r>
              <a:rPr lang="en-US" sz="2000" dirty="0">
                <a:solidFill>
                  <a:srgbClr val="002060"/>
                </a:solidFill>
              </a:rPr>
              <a:t>Recognition of Education of Refugees and Internally Displaced People and persons who cannot prove their education or qualification as they had studied at institution, which were liquidated or ceased educational activities</a:t>
            </a:r>
          </a:p>
          <a:p>
            <a:pPr marL="342900" indent="-342900" algn="l">
              <a:buClr>
                <a:srgbClr val="FF0000"/>
              </a:buClr>
              <a:buFont typeface="Wingdings" panose="05000000000000000000" pitchFamily="2" charset="2"/>
              <a:buChar char="q"/>
            </a:pPr>
            <a:r>
              <a:rPr lang="en-US" sz="2000" dirty="0">
                <a:solidFill>
                  <a:srgbClr val="002060"/>
                </a:solidFill>
              </a:rPr>
              <a:t>Recognition of Education received on Occupied Territories</a:t>
            </a:r>
          </a:p>
          <a:p>
            <a:pPr algn="l"/>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242002"/>
            <a:ext cx="990600" cy="1053397"/>
          </a:xfrm>
          <a:prstGeom prst="rect">
            <a:avLst/>
          </a:prstGeom>
        </p:spPr>
      </p:pic>
    </p:spTree>
    <p:extLst>
      <p:ext uri="{BB962C8B-B14F-4D97-AF65-F5344CB8AC3E}">
        <p14:creationId xmlns:p14="http://schemas.microsoft.com/office/powerpoint/2010/main" val="13654342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92936" y="381000"/>
            <a:ext cx="7543800" cy="609600"/>
          </a:xfrm>
        </p:spPr>
        <p:txBody>
          <a:bodyPr>
            <a:normAutofit/>
          </a:bodyPr>
          <a:lstStyle/>
          <a:p>
            <a:pPr algn="l"/>
            <a:r>
              <a:rPr lang="en-US" sz="2800" b="1" dirty="0">
                <a:solidFill>
                  <a:schemeClr val="accent1">
                    <a:lumMod val="75000"/>
                  </a:schemeClr>
                </a:solidFill>
                <a:latin typeface="+mn-lt"/>
                <a:ea typeface="+mn-ea"/>
                <a:cs typeface="+mn-cs"/>
              </a:rPr>
              <a:t>NQF management, development and monitoring </a:t>
            </a:r>
          </a:p>
        </p:txBody>
      </p:sp>
      <p:sp>
        <p:nvSpPr>
          <p:cNvPr id="3" name="Subtitle 2"/>
          <p:cNvSpPr>
            <a:spLocks noGrp="1"/>
          </p:cNvSpPr>
          <p:nvPr>
            <p:ph type="subTitle" idx="1"/>
          </p:nvPr>
        </p:nvSpPr>
        <p:spPr>
          <a:xfrm>
            <a:off x="152400" y="1600200"/>
            <a:ext cx="8763000" cy="4572000"/>
          </a:xfrm>
        </p:spPr>
        <p:txBody>
          <a:bodyPr>
            <a:normAutofit fontScale="92500" lnSpcReduction="10000"/>
          </a:bodyPr>
          <a:lstStyle/>
          <a:p>
            <a:pPr lvl="1" algn="l" defTabSz="457200"/>
            <a:r>
              <a:rPr lang="en-US" sz="2200" b="1" dirty="0">
                <a:solidFill>
                  <a:srgbClr val="002060"/>
                </a:solidFill>
                <a:latin typeface="Calibri" pitchFamily="34" charset="0"/>
                <a:cs typeface="Calibri" pitchFamily="34" charset="0"/>
              </a:rPr>
              <a:t>Ministerial order on rules and procedures for NQF management and monitoring processes.</a:t>
            </a:r>
          </a:p>
          <a:p>
            <a:pPr lvl="1" algn="l" defTabSz="457200"/>
            <a:endParaRPr lang="en-US" sz="2000" dirty="0">
              <a:solidFill>
                <a:prstClr val="black"/>
              </a:solidFill>
              <a:latin typeface="Calibri" panose="020F0502020204030204" pitchFamily="34" charset="0"/>
              <a:cs typeface="Menlo Regular"/>
            </a:endParaRPr>
          </a:p>
          <a:p>
            <a:pPr lvl="1" algn="l" defTabSz="457200"/>
            <a:r>
              <a:rPr lang="en-US" sz="2100" b="1" dirty="0">
                <a:solidFill>
                  <a:srgbClr val="002060"/>
                </a:solidFill>
                <a:latin typeface="Calibri" panose="020F0502020204030204" pitchFamily="34" charset="0"/>
                <a:cs typeface="Menlo Regular"/>
              </a:rPr>
              <a:t>Governing Bodies</a:t>
            </a:r>
          </a:p>
          <a:p>
            <a:pPr lvl="1" algn="l" defTabSz="457200"/>
            <a:endParaRPr lang="en-US" sz="2100" b="1" dirty="0">
              <a:solidFill>
                <a:srgbClr val="002060"/>
              </a:solidFill>
              <a:latin typeface="Calibri" panose="020F0502020204030204" pitchFamily="34" charset="0"/>
              <a:cs typeface="Menlo Regular"/>
            </a:endParaRPr>
          </a:p>
          <a:p>
            <a:pPr marL="800100" lvl="1" indent="-342900" algn="l" defTabSz="457200">
              <a:buClr>
                <a:srgbClr val="FF0000"/>
              </a:buClr>
              <a:buFont typeface="Wingdings" panose="05000000000000000000" pitchFamily="2" charset="2"/>
              <a:buChar char="q"/>
            </a:pPr>
            <a:r>
              <a:rPr lang="en-US" sz="2200" dirty="0">
                <a:solidFill>
                  <a:srgbClr val="002060"/>
                </a:solidFill>
              </a:rPr>
              <a:t>NCEQE</a:t>
            </a:r>
          </a:p>
          <a:p>
            <a:pPr marL="800100" lvl="1" indent="-342900" algn="l" defTabSz="457200">
              <a:buClr>
                <a:srgbClr val="FF0000"/>
              </a:buClr>
              <a:buFont typeface="Wingdings" panose="05000000000000000000" pitchFamily="2" charset="2"/>
              <a:buChar char="q"/>
            </a:pPr>
            <a:r>
              <a:rPr lang="en-US" sz="2200" dirty="0">
                <a:solidFill>
                  <a:srgbClr val="002060"/>
                </a:solidFill>
              </a:rPr>
              <a:t>Coordinating Council</a:t>
            </a:r>
          </a:p>
          <a:p>
            <a:pPr lvl="1" algn="l" defTabSz="457200"/>
            <a:endParaRPr lang="en-US" sz="2000" dirty="0">
              <a:solidFill>
                <a:prstClr val="black"/>
              </a:solidFill>
              <a:latin typeface="Calibri" panose="020F0502020204030204" pitchFamily="34" charset="0"/>
              <a:cs typeface="Menlo Regular"/>
            </a:endParaRPr>
          </a:p>
          <a:p>
            <a:pPr lvl="1" algn="l" defTabSz="457200"/>
            <a:r>
              <a:rPr lang="en-US" sz="2000" b="1" dirty="0">
                <a:solidFill>
                  <a:srgbClr val="002060"/>
                </a:solidFill>
                <a:latin typeface="Calibri" panose="020F0502020204030204" pitchFamily="34" charset="0"/>
                <a:cs typeface="Menlo Regular"/>
              </a:rPr>
              <a:t>NQF Governance issues</a:t>
            </a:r>
          </a:p>
          <a:p>
            <a:pPr lvl="1" algn="l" defTabSz="457200"/>
            <a:endParaRPr lang="en-US" sz="2000" dirty="0">
              <a:solidFill>
                <a:prstClr val="black"/>
              </a:solidFill>
              <a:latin typeface="Calibri" panose="020F0502020204030204" pitchFamily="34" charset="0"/>
              <a:cs typeface="Menlo Regular"/>
            </a:endParaRPr>
          </a:p>
          <a:p>
            <a:pPr marL="800100" lvl="1" indent="-342900" algn="l" defTabSz="457200">
              <a:buClr>
                <a:srgbClr val="FF0000"/>
              </a:buClr>
              <a:buFont typeface="Wingdings" panose="05000000000000000000" pitchFamily="2" charset="2"/>
              <a:buChar char="q"/>
            </a:pPr>
            <a:r>
              <a:rPr lang="en-US" sz="2200" dirty="0">
                <a:solidFill>
                  <a:srgbClr val="002060"/>
                </a:solidFill>
              </a:rPr>
              <a:t>Further development of the NQF structure and content  </a:t>
            </a:r>
          </a:p>
          <a:p>
            <a:pPr marL="800100" lvl="1" indent="-342900" algn="l" defTabSz="457200">
              <a:buClr>
                <a:srgbClr val="FF0000"/>
              </a:buClr>
              <a:buFont typeface="Wingdings" panose="05000000000000000000" pitchFamily="2" charset="2"/>
              <a:buChar char="q"/>
            </a:pPr>
            <a:r>
              <a:rPr lang="en-US" sz="2200" dirty="0">
                <a:solidFill>
                  <a:srgbClr val="002060"/>
                </a:solidFill>
              </a:rPr>
              <a:t>Supporting development of learning outcomes-based </a:t>
            </a:r>
            <a:r>
              <a:rPr lang="en-US" sz="2200" dirty="0" err="1">
                <a:solidFill>
                  <a:srgbClr val="002060"/>
                </a:solidFill>
              </a:rPr>
              <a:t>programmes</a:t>
            </a:r>
            <a:r>
              <a:rPr lang="en-US" sz="2200" dirty="0">
                <a:solidFill>
                  <a:srgbClr val="002060"/>
                </a:solidFill>
              </a:rPr>
              <a:t> and respective qualifications</a:t>
            </a:r>
          </a:p>
          <a:p>
            <a:pPr marL="800100" lvl="1" indent="-342900" algn="l" defTabSz="457200">
              <a:buClr>
                <a:srgbClr val="FF0000"/>
              </a:buClr>
              <a:buFont typeface="Wingdings" panose="05000000000000000000" pitchFamily="2" charset="2"/>
              <a:buChar char="q"/>
            </a:pPr>
            <a:r>
              <a:rPr lang="en-US" sz="2200" dirty="0">
                <a:solidFill>
                  <a:srgbClr val="002060"/>
                </a:solidFill>
              </a:rPr>
              <a:t>Inclusion of qualifications into the NQF and registering in the electronic registry </a:t>
            </a:r>
          </a:p>
          <a:p>
            <a:pPr marL="800100" lvl="1" indent="-342900" algn="l" defTabSz="457200">
              <a:buClr>
                <a:srgbClr val="FF0000"/>
              </a:buClr>
              <a:buFont typeface="Wingdings" panose="05000000000000000000" pitchFamily="2" charset="2"/>
              <a:buChar char="q"/>
            </a:pPr>
            <a:r>
              <a:rPr lang="en-US" sz="2200" dirty="0">
                <a:solidFill>
                  <a:srgbClr val="002060"/>
                </a:solidFill>
              </a:rPr>
              <a:t>Dissemination of information at national and international level</a:t>
            </a:r>
          </a:p>
          <a:p>
            <a:pPr lvl="1" algn="l" defTabSz="457200"/>
            <a:endParaRPr lang="en-US" sz="2000" b="1" dirty="0">
              <a:solidFill>
                <a:prstClr val="black"/>
              </a:solidFill>
              <a:latin typeface="Calibri" panose="020F0502020204030204" pitchFamily="34" charset="0"/>
              <a:cs typeface="Menlo Regular"/>
            </a:endParaRPr>
          </a:p>
          <a:p>
            <a:pPr marL="800100" lvl="1" indent="-342900" algn="l" defTabSz="457200">
              <a:buFont typeface="Wingdings" pitchFamily="2" charset="2"/>
              <a:buChar char="§"/>
            </a:pPr>
            <a:endParaRPr lang="en-US" sz="2000" dirty="0">
              <a:solidFill>
                <a:prstClr val="black"/>
              </a:solidFill>
              <a:latin typeface="Calibri" panose="020F0502020204030204" pitchFamily="34" charset="0"/>
              <a:cs typeface="Menlo Regular"/>
            </a:endParaRPr>
          </a:p>
          <a:p>
            <a:pPr lvl="1" algn="l" defTabSz="457200"/>
            <a:endParaRPr lang="en-US" sz="2000" dirty="0">
              <a:solidFill>
                <a:prstClr val="black"/>
              </a:solidFill>
              <a:latin typeface="Calibri" panose="020F0502020204030204" pitchFamily="34" charset="0"/>
              <a:cs typeface="Menlo Regular"/>
            </a:endParaRP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91615"/>
            <a:ext cx="990600" cy="1053397"/>
          </a:xfrm>
          <a:prstGeom prst="rect">
            <a:avLst/>
          </a:prstGeom>
        </p:spPr>
      </p:pic>
    </p:spTree>
    <p:extLst>
      <p:ext uri="{BB962C8B-B14F-4D97-AF65-F5344CB8AC3E}">
        <p14:creationId xmlns:p14="http://schemas.microsoft.com/office/powerpoint/2010/main" val="41070214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457200"/>
            <a:ext cx="4114800" cy="533400"/>
          </a:xfrm>
        </p:spPr>
        <p:txBody>
          <a:bodyPr>
            <a:normAutofit/>
          </a:bodyPr>
          <a:lstStyle/>
          <a:p>
            <a:pPr algn="l"/>
            <a:r>
              <a:rPr lang="en-US" sz="2800" b="1" dirty="0">
                <a:solidFill>
                  <a:schemeClr val="accent1">
                    <a:lumMod val="75000"/>
                  </a:schemeClr>
                </a:solidFill>
                <a:latin typeface="+mn-lt"/>
                <a:ea typeface="+mn-ea"/>
                <a:cs typeface="+mn-cs"/>
              </a:rPr>
              <a:t>Challenges and next steps  </a:t>
            </a:r>
          </a:p>
        </p:txBody>
      </p:sp>
      <p:sp>
        <p:nvSpPr>
          <p:cNvPr id="3" name="Subtitle 2"/>
          <p:cNvSpPr>
            <a:spLocks noGrp="1"/>
          </p:cNvSpPr>
          <p:nvPr>
            <p:ph type="subTitle" idx="1"/>
          </p:nvPr>
        </p:nvSpPr>
        <p:spPr>
          <a:xfrm>
            <a:off x="152400" y="1371600"/>
            <a:ext cx="8763000" cy="5029200"/>
          </a:xfrm>
        </p:spPr>
        <p:txBody>
          <a:bodyPr>
            <a:normAutofit fontScale="25000" lnSpcReduction="20000"/>
          </a:bodyPr>
          <a:lstStyle/>
          <a:p>
            <a:pPr algn="l"/>
            <a:endParaRPr lang="en-US" sz="7200" b="1" dirty="0">
              <a:solidFill>
                <a:schemeClr val="tx1"/>
              </a:solidFill>
            </a:endParaRPr>
          </a:p>
          <a:p>
            <a:pPr algn="l"/>
            <a:r>
              <a:rPr lang="en-US" sz="7200" b="1" dirty="0">
                <a:solidFill>
                  <a:srgbClr val="002060"/>
                </a:solidFill>
              </a:rPr>
              <a:t>On the way of implementation of new NQF NCEQE   faces the following challenges:</a:t>
            </a:r>
          </a:p>
          <a:p>
            <a:pPr algn="l"/>
            <a:endParaRPr lang="en-US" sz="6400" b="1" dirty="0">
              <a:solidFill>
                <a:srgbClr val="002060"/>
              </a:solidFill>
            </a:endParaRPr>
          </a:p>
          <a:p>
            <a:pPr marL="457200" indent="-457200" algn="l">
              <a:buClr>
                <a:srgbClr val="FF0000"/>
              </a:buClr>
              <a:buFont typeface="Wingdings" panose="05000000000000000000" pitchFamily="2" charset="2"/>
              <a:buChar char="q"/>
            </a:pPr>
            <a:r>
              <a:rPr lang="en-US" sz="6400" dirty="0">
                <a:solidFill>
                  <a:srgbClr val="002060"/>
                </a:solidFill>
              </a:rPr>
              <a:t>Implement a solid and sound system for managing an monitoring of  NQF</a:t>
            </a:r>
          </a:p>
          <a:p>
            <a:pPr marL="457200" indent="-457200" algn="l">
              <a:buClr>
                <a:srgbClr val="FF0000"/>
              </a:buClr>
              <a:buFont typeface="Wingdings" panose="05000000000000000000" pitchFamily="2" charset="2"/>
              <a:buChar char="q"/>
            </a:pPr>
            <a:r>
              <a:rPr lang="en-US" sz="6400" dirty="0">
                <a:solidFill>
                  <a:srgbClr val="002060"/>
                </a:solidFill>
              </a:rPr>
              <a:t>Implement effective communication mechanisms to raise public awareness</a:t>
            </a:r>
          </a:p>
          <a:p>
            <a:pPr marL="457200" indent="-457200" algn="l">
              <a:buClr>
                <a:srgbClr val="FF0000"/>
              </a:buClr>
              <a:buFont typeface="Wingdings" panose="05000000000000000000" pitchFamily="2" charset="2"/>
              <a:buChar char="q"/>
            </a:pPr>
            <a:r>
              <a:rPr lang="en-US" sz="6400" dirty="0">
                <a:solidFill>
                  <a:srgbClr val="002060"/>
                </a:solidFill>
              </a:rPr>
              <a:t>Implement the self-certification process of the NQF</a:t>
            </a:r>
            <a:endParaRPr lang="en-US" sz="2900" b="1" dirty="0">
              <a:solidFill>
                <a:schemeClr val="tx1"/>
              </a:solidFill>
            </a:endParaRPr>
          </a:p>
          <a:p>
            <a:pPr algn="l"/>
            <a:endParaRPr lang="en-US" sz="2900" b="1" dirty="0">
              <a:solidFill>
                <a:schemeClr val="tx1"/>
              </a:solidFill>
            </a:endParaRPr>
          </a:p>
          <a:p>
            <a:pPr algn="l"/>
            <a:r>
              <a:rPr lang="en-US" sz="7200" b="1" dirty="0">
                <a:solidFill>
                  <a:srgbClr val="002060"/>
                </a:solidFill>
              </a:rPr>
              <a:t>Activities for next steps</a:t>
            </a:r>
          </a:p>
          <a:p>
            <a:pPr algn="l"/>
            <a:endParaRPr lang="en-US" sz="7200" b="1" dirty="0">
              <a:solidFill>
                <a:srgbClr val="002060"/>
              </a:solidFill>
            </a:endParaRPr>
          </a:p>
          <a:p>
            <a:pPr algn="l"/>
            <a:r>
              <a:rPr lang="en-US" sz="7200" b="1" dirty="0">
                <a:solidFill>
                  <a:srgbClr val="002060"/>
                </a:solidFill>
              </a:rPr>
              <a:t>With the frame of Twining project-  Strengthening capacities for quality assurance and governance of qualifications - The following activities will be implemented:</a:t>
            </a:r>
          </a:p>
          <a:p>
            <a:pPr algn="l"/>
            <a:endParaRPr lang="en-US" sz="6400" b="1" dirty="0">
              <a:solidFill>
                <a:srgbClr val="002060"/>
              </a:solidFill>
            </a:endParaRPr>
          </a:p>
          <a:p>
            <a:pPr marL="685800" indent="-685800" algn="l">
              <a:buClr>
                <a:srgbClr val="FF0000"/>
              </a:buClr>
              <a:buFont typeface="Wingdings" panose="05000000000000000000" pitchFamily="2" charset="2"/>
              <a:buChar char="q"/>
            </a:pPr>
            <a:r>
              <a:rPr lang="en-US" sz="6400" dirty="0">
                <a:solidFill>
                  <a:srgbClr val="002060"/>
                </a:solidFill>
              </a:rPr>
              <a:t>Revision of NQF Implementation Plan </a:t>
            </a:r>
          </a:p>
          <a:p>
            <a:pPr marL="685800" indent="-685800" algn="l">
              <a:buClr>
                <a:srgbClr val="FF0000"/>
              </a:buClr>
              <a:buFont typeface="Wingdings" panose="05000000000000000000" pitchFamily="2" charset="2"/>
              <a:buChar char="q"/>
            </a:pPr>
            <a:r>
              <a:rPr lang="en-US" sz="6400" dirty="0">
                <a:solidFill>
                  <a:srgbClr val="002060"/>
                </a:solidFill>
              </a:rPr>
              <a:t>Development  a concept, architecture and specifications for the digital NQF Register</a:t>
            </a:r>
          </a:p>
          <a:p>
            <a:pPr marL="685800" lvl="0" indent="-685800" algn="l">
              <a:buClr>
                <a:srgbClr val="FF0000"/>
              </a:buClr>
              <a:buFont typeface="Wingdings" panose="05000000000000000000" pitchFamily="2" charset="2"/>
              <a:buChar char="q"/>
            </a:pPr>
            <a:r>
              <a:rPr lang="en-US" sz="6400" dirty="0">
                <a:solidFill>
                  <a:srgbClr val="002060"/>
                </a:solidFill>
              </a:rPr>
              <a:t>Development of analysis report on implementation of the Georgian NQF (self-certification)</a:t>
            </a:r>
          </a:p>
          <a:p>
            <a:pPr marL="685800" lvl="0" indent="-685800" algn="l">
              <a:buClr>
                <a:srgbClr val="FF0000"/>
              </a:buClr>
              <a:buFont typeface="Wingdings" panose="05000000000000000000" pitchFamily="2" charset="2"/>
              <a:buChar char="q"/>
            </a:pPr>
            <a:r>
              <a:rPr lang="en-US" sz="6400" dirty="0">
                <a:solidFill>
                  <a:srgbClr val="002060"/>
                </a:solidFill>
              </a:rPr>
              <a:t>Revision of existing methodology package for benchmarks for HE programs</a:t>
            </a:r>
          </a:p>
          <a:p>
            <a:pPr marL="685800" lvl="0" indent="-685800" algn="l">
              <a:buClr>
                <a:srgbClr val="FF0000"/>
              </a:buClr>
              <a:buFont typeface="Wingdings" panose="05000000000000000000" pitchFamily="2" charset="2"/>
              <a:buChar char="q"/>
            </a:pPr>
            <a:r>
              <a:rPr lang="en-US" sz="6400" dirty="0">
                <a:solidFill>
                  <a:srgbClr val="002060"/>
                </a:solidFill>
              </a:rPr>
              <a:t>Elaboration of the communication and awareness raising plan with relevant stakeholders</a:t>
            </a:r>
          </a:p>
          <a:p>
            <a:pPr marL="685800" lvl="0" indent="-685800" algn="l">
              <a:buClr>
                <a:srgbClr val="FF0000"/>
              </a:buClr>
              <a:buFont typeface="Wingdings" panose="05000000000000000000" pitchFamily="2" charset="2"/>
              <a:buChar char="q"/>
            </a:pPr>
            <a:r>
              <a:rPr lang="en-US" sz="6400" dirty="0">
                <a:solidFill>
                  <a:srgbClr val="002060"/>
                </a:solidFill>
              </a:rPr>
              <a:t>Development of communication tools and various visibility/information materials</a:t>
            </a:r>
          </a:p>
          <a:p>
            <a:pPr algn="l"/>
            <a:endParaRPr lang="en-US" sz="2000" dirty="0"/>
          </a:p>
          <a:p>
            <a:pPr algn="l"/>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242002"/>
            <a:ext cx="990600" cy="1053397"/>
          </a:xfrm>
          <a:prstGeom prst="rect">
            <a:avLst/>
          </a:prstGeom>
        </p:spPr>
      </p:pic>
    </p:spTree>
    <p:extLst>
      <p:ext uri="{BB962C8B-B14F-4D97-AF65-F5344CB8AC3E}">
        <p14:creationId xmlns:p14="http://schemas.microsoft.com/office/powerpoint/2010/main" val="4282652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3200399"/>
          </a:xfrm>
        </p:spPr>
        <p:txBody>
          <a:bodyPr>
            <a:noAutofit/>
          </a:bodyPr>
          <a:lstStyle/>
          <a:p>
            <a:br>
              <a:rPr lang="en-US" b="1" dirty="0">
                <a:solidFill>
                  <a:srgbClr val="0070C0"/>
                </a:solidFill>
              </a:rPr>
            </a:br>
            <a:br>
              <a:rPr lang="en-US" b="1" dirty="0">
                <a:solidFill>
                  <a:srgbClr val="0070C0"/>
                </a:solidFill>
              </a:rPr>
            </a:br>
            <a:br>
              <a:rPr lang="en-US" b="1" dirty="0">
                <a:solidFill>
                  <a:srgbClr val="0070C0"/>
                </a:solidFill>
              </a:rPr>
            </a:br>
            <a:r>
              <a:rPr lang="en-US" sz="4400" b="1" dirty="0">
                <a:solidFill>
                  <a:schemeClr val="accent1">
                    <a:lumMod val="75000"/>
                  </a:schemeClr>
                </a:solidFill>
                <a:latin typeface="+mn-lt"/>
                <a:ea typeface="+mn-ea"/>
                <a:cs typeface="+mn-cs"/>
              </a:rPr>
              <a:t>Thank you for your attention!</a:t>
            </a:r>
            <a:br>
              <a:rPr lang="en-US" sz="4400" b="1" dirty="0">
                <a:solidFill>
                  <a:schemeClr val="accent1">
                    <a:lumMod val="75000"/>
                  </a:schemeClr>
                </a:solidFill>
                <a:latin typeface="+mn-lt"/>
                <a:ea typeface="+mn-ea"/>
                <a:cs typeface="+mn-cs"/>
              </a:rPr>
            </a:br>
            <a:br>
              <a:rPr lang="en-US" dirty="0"/>
            </a:b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33800" y="3429000"/>
            <a:ext cx="990600" cy="1053397"/>
          </a:xfrm>
          <a:prstGeom prst="rect">
            <a:avLst/>
          </a:prstGeom>
        </p:spPr>
      </p:pic>
      <p:sp>
        <p:nvSpPr>
          <p:cNvPr id="6" name="TextBox 5"/>
          <p:cNvSpPr txBox="1"/>
          <p:nvPr/>
        </p:nvSpPr>
        <p:spPr>
          <a:xfrm>
            <a:off x="2209800" y="4953000"/>
            <a:ext cx="4114800" cy="523220"/>
          </a:xfrm>
          <a:prstGeom prst="rect">
            <a:avLst/>
          </a:prstGeom>
          <a:noFill/>
        </p:spPr>
        <p:txBody>
          <a:bodyPr wrap="square" rtlCol="0">
            <a:spAutoFit/>
          </a:bodyPr>
          <a:lstStyle/>
          <a:p>
            <a:r>
              <a:rPr lang="en-US" sz="2800" dirty="0">
                <a:solidFill>
                  <a:srgbClr val="002060"/>
                </a:solidFill>
              </a:rPr>
              <a:t>Web-page:   </a:t>
            </a:r>
            <a:r>
              <a:rPr lang="en-US" sz="2800" b="1" dirty="0">
                <a:solidFill>
                  <a:schemeClr val="accent1">
                    <a:lumMod val="75000"/>
                  </a:schemeClr>
                </a:solidFill>
              </a:rPr>
              <a:t>www.eqe.ge</a:t>
            </a:r>
          </a:p>
        </p:txBody>
      </p:sp>
    </p:spTree>
    <p:extLst>
      <p:ext uri="{BB962C8B-B14F-4D97-AF65-F5344CB8AC3E}">
        <p14:creationId xmlns:p14="http://schemas.microsoft.com/office/powerpoint/2010/main" val="4183815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99273"/>
            <a:ext cx="4648200" cy="1371599"/>
          </a:xfrm>
        </p:spPr>
        <p:txBody>
          <a:bodyPr>
            <a:normAutofit fontScale="90000"/>
          </a:bodyPr>
          <a:lstStyle/>
          <a:p>
            <a:pPr algn="l"/>
            <a:r>
              <a:rPr lang="en-US" sz="3600" b="1" dirty="0">
                <a:solidFill>
                  <a:srgbClr val="0070C0"/>
                </a:solidFill>
              </a:rPr>
              <a:t>Main Activities of NCEQE </a:t>
            </a:r>
            <a:br>
              <a:rPr lang="en-US" sz="3200" dirty="0"/>
            </a:br>
            <a:endParaRPr lang="en-US" sz="3200" dirty="0"/>
          </a:p>
        </p:txBody>
      </p:sp>
      <p:sp>
        <p:nvSpPr>
          <p:cNvPr id="3" name="Subtitle 2"/>
          <p:cNvSpPr>
            <a:spLocks noGrp="1"/>
          </p:cNvSpPr>
          <p:nvPr>
            <p:ph type="subTitle" idx="1"/>
          </p:nvPr>
        </p:nvSpPr>
        <p:spPr>
          <a:xfrm>
            <a:off x="114300" y="1981200"/>
            <a:ext cx="8839200" cy="4648200"/>
          </a:xfrm>
        </p:spPr>
        <p:txBody>
          <a:bodyPr>
            <a:normAutofit/>
          </a:bodyPr>
          <a:lstStyle/>
          <a:p>
            <a:pPr marL="342900" indent="-342900" algn="l">
              <a:buClr>
                <a:srgbClr val="FF0000"/>
              </a:buClr>
              <a:buFont typeface="Wingdings" pitchFamily="2" charset="2"/>
              <a:buChar char="q"/>
            </a:pPr>
            <a:r>
              <a:rPr lang="en-US" sz="2000" b="1" dirty="0">
                <a:solidFill>
                  <a:srgbClr val="002060"/>
                </a:solidFill>
              </a:rPr>
              <a:t>External Quality Assurance of Educational Institutions and Programs (Schools, VETs, HEIs, Adult Ed)</a:t>
            </a:r>
          </a:p>
          <a:p>
            <a:pPr algn="l"/>
            <a:endParaRPr lang="en-US" sz="2000" b="1" dirty="0">
              <a:solidFill>
                <a:srgbClr val="002060"/>
              </a:solidFill>
            </a:endParaRPr>
          </a:p>
          <a:p>
            <a:pPr marL="342900" indent="-342900" algn="l">
              <a:buClr>
                <a:srgbClr val="FF0000"/>
              </a:buClr>
              <a:buFont typeface="Wingdings" pitchFamily="2" charset="2"/>
              <a:buChar char="q"/>
            </a:pPr>
            <a:r>
              <a:rPr lang="en-US" sz="2000" b="1" dirty="0">
                <a:solidFill>
                  <a:srgbClr val="002060"/>
                </a:solidFill>
              </a:rPr>
              <a:t>Supporting Development of Quality Culture at Educational Institutions</a:t>
            </a:r>
          </a:p>
          <a:p>
            <a:pPr marL="342900" indent="-342900" algn="l">
              <a:buFont typeface="Wingdings" pitchFamily="2" charset="2"/>
              <a:buChar char="q"/>
            </a:pPr>
            <a:endParaRPr lang="en-US" sz="2000" b="1" dirty="0">
              <a:solidFill>
                <a:srgbClr val="002060"/>
              </a:solidFill>
            </a:endParaRPr>
          </a:p>
          <a:p>
            <a:pPr marL="342900" indent="-342900" algn="l">
              <a:buClr>
                <a:srgbClr val="FF0000"/>
              </a:buClr>
              <a:buFont typeface="Wingdings" pitchFamily="2" charset="2"/>
              <a:buChar char="q"/>
            </a:pPr>
            <a:r>
              <a:rPr lang="en-US" sz="2000" b="1" dirty="0">
                <a:solidFill>
                  <a:srgbClr val="002060"/>
                </a:solidFill>
              </a:rPr>
              <a:t>Recognition of Education</a:t>
            </a:r>
          </a:p>
          <a:p>
            <a:pPr marL="342900" indent="-342900" algn="l">
              <a:buClr>
                <a:srgbClr val="FF0000"/>
              </a:buClr>
              <a:buFont typeface="Wingdings" pitchFamily="2" charset="2"/>
              <a:buChar char="q"/>
            </a:pPr>
            <a:endParaRPr lang="en-US" sz="2000" b="1" dirty="0">
              <a:solidFill>
                <a:srgbClr val="002060"/>
              </a:solidFill>
            </a:endParaRPr>
          </a:p>
          <a:p>
            <a:pPr marL="342900" indent="-342900" algn="l">
              <a:buClr>
                <a:srgbClr val="FF0000"/>
              </a:buClr>
              <a:buFont typeface="Wingdings" pitchFamily="2" charset="2"/>
              <a:buChar char="q"/>
            </a:pPr>
            <a:r>
              <a:rPr lang="en-US" sz="2000" b="1" dirty="0">
                <a:solidFill>
                  <a:srgbClr val="002060"/>
                </a:solidFill>
              </a:rPr>
              <a:t>Governance and Management of Qualifications</a:t>
            </a:r>
          </a:p>
          <a:p>
            <a:pPr marL="342900" indent="-342900" algn="l">
              <a:buFont typeface="Wingdings" pitchFamily="2" charset="2"/>
              <a:buChar char="q"/>
            </a:pPr>
            <a:endParaRPr lang="en-US" sz="2000" b="1" dirty="0">
              <a:solidFill>
                <a:schemeClr val="tx1"/>
              </a:solidFill>
            </a:endParaRPr>
          </a:p>
          <a:p>
            <a:pPr marL="342900" indent="-342900" algn="l">
              <a:buClr>
                <a:srgbClr val="FF0000"/>
              </a:buClr>
              <a:buFont typeface="Wingdings" pitchFamily="2" charset="2"/>
              <a:buChar char="q"/>
            </a:pPr>
            <a:r>
              <a:rPr lang="en-US" sz="2000" b="1" dirty="0">
                <a:solidFill>
                  <a:srgbClr val="002060"/>
                </a:solidFill>
              </a:rPr>
              <a:t>Development of Subject Benchmark statements  for HE</a:t>
            </a:r>
          </a:p>
          <a:p>
            <a:pPr algn="l">
              <a:buClr>
                <a:srgbClr val="FF0000"/>
              </a:buClr>
            </a:pPr>
            <a:endParaRPr lang="en-US" sz="2000" b="1" dirty="0">
              <a:solidFill>
                <a:srgbClr val="002060"/>
              </a:solidFill>
            </a:endParaRPr>
          </a:p>
          <a:p>
            <a:pPr marL="342900" indent="-342900" algn="l">
              <a:buClr>
                <a:srgbClr val="FF0000"/>
              </a:buClr>
              <a:buFont typeface="Wingdings" pitchFamily="2" charset="2"/>
              <a:buChar char="q"/>
            </a:pPr>
            <a:r>
              <a:rPr lang="en-US" sz="2000" b="1" dirty="0">
                <a:solidFill>
                  <a:srgbClr val="002060"/>
                </a:solidFill>
              </a:rPr>
              <a:t>Development of Educational Standards for VET</a:t>
            </a:r>
          </a:p>
          <a:p>
            <a:pPr marL="342900" indent="-342900" algn="l">
              <a:buClr>
                <a:srgbClr val="FF0000"/>
              </a:buClr>
              <a:buFont typeface="Wingdings" pitchFamily="2" charset="2"/>
              <a:buChar char="q"/>
            </a:pPr>
            <a:endParaRPr lang="en-US" sz="2000" b="1" dirty="0">
              <a:solidFill>
                <a:srgbClr val="002060"/>
              </a:solidFill>
            </a:endParaRP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15838"/>
            <a:ext cx="1066800" cy="1103362"/>
          </a:xfrm>
          <a:prstGeom prst="rect">
            <a:avLst/>
          </a:prstGeom>
        </p:spPr>
      </p:pic>
    </p:spTree>
    <p:extLst>
      <p:ext uri="{BB962C8B-B14F-4D97-AF65-F5344CB8AC3E}">
        <p14:creationId xmlns:p14="http://schemas.microsoft.com/office/powerpoint/2010/main" val="4193912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46159" y="151015"/>
            <a:ext cx="5617349" cy="523220"/>
          </a:xfrm>
          <a:prstGeom prst="rect">
            <a:avLst/>
          </a:prstGeom>
          <a:noFill/>
        </p:spPr>
        <p:txBody>
          <a:bodyPr wrap="square" rtlCol="0">
            <a:spAutoFit/>
          </a:bodyPr>
          <a:lstStyle/>
          <a:p>
            <a:pPr algn="ctr"/>
            <a:r>
              <a:rPr lang="en-US" sz="2800" b="1" dirty="0">
                <a:solidFill>
                  <a:schemeClr val="accent1">
                    <a:lumMod val="75000"/>
                  </a:schemeClr>
                </a:solidFill>
              </a:rPr>
              <a:t>EDUCATION SYSTEM IN GEORGIA</a:t>
            </a:r>
          </a:p>
        </p:txBody>
      </p:sp>
      <p:sp>
        <p:nvSpPr>
          <p:cNvPr id="6" name="TextBox 5"/>
          <p:cNvSpPr txBox="1"/>
          <p:nvPr/>
        </p:nvSpPr>
        <p:spPr>
          <a:xfrm>
            <a:off x="340042" y="819432"/>
            <a:ext cx="3984701" cy="368027"/>
          </a:xfrm>
          <a:prstGeom prst="rect">
            <a:avLst/>
          </a:prstGeom>
          <a:solidFill>
            <a:schemeClr val="accent5">
              <a:lumMod val="60000"/>
              <a:lumOff val="40000"/>
            </a:schemeClr>
          </a:solidFill>
        </p:spPr>
        <p:txBody>
          <a:bodyPr wrap="square" rtlCol="0">
            <a:spAutoFit/>
          </a:bodyPr>
          <a:lstStyle/>
          <a:p>
            <a:pPr algn="ctr"/>
            <a:r>
              <a:rPr lang="en-US" b="1" dirty="0">
                <a:solidFill>
                  <a:prstClr val="black"/>
                </a:solidFill>
                <a:effectLst>
                  <a:outerShdw blurRad="38100" dist="38100" dir="2700000" algn="tl">
                    <a:srgbClr val="000000">
                      <a:alpha val="43137"/>
                    </a:srgbClr>
                  </a:outerShdw>
                </a:effectLst>
                <a:latin typeface="Georgia" panose="02040502050405020303" pitchFamily="18" charset="0"/>
              </a:rPr>
              <a:t>ACADEMIC EDUCATION</a:t>
            </a:r>
          </a:p>
        </p:txBody>
      </p:sp>
      <p:sp>
        <p:nvSpPr>
          <p:cNvPr id="7" name="TextBox 6"/>
          <p:cNvSpPr txBox="1"/>
          <p:nvPr/>
        </p:nvSpPr>
        <p:spPr>
          <a:xfrm>
            <a:off x="340043" y="1241776"/>
            <a:ext cx="3984701" cy="369332"/>
          </a:xfrm>
          <a:prstGeom prst="rect">
            <a:avLst/>
          </a:prstGeom>
          <a:solidFill>
            <a:srgbClr val="FEC2C2"/>
          </a:solidFill>
        </p:spPr>
        <p:txBody>
          <a:bodyPr wrap="square" rtlCol="0">
            <a:spAutoFit/>
          </a:bodyPr>
          <a:lstStyle/>
          <a:p>
            <a:pPr algn="ctr"/>
            <a:r>
              <a:rPr lang="en-US" b="1" dirty="0">
                <a:solidFill>
                  <a:prstClr val="black"/>
                </a:solidFill>
                <a:latin typeface="Georgia" panose="02040502050405020303" pitchFamily="18" charset="0"/>
              </a:rPr>
              <a:t>Doctoral Degree</a:t>
            </a:r>
          </a:p>
        </p:txBody>
      </p:sp>
      <p:sp>
        <p:nvSpPr>
          <p:cNvPr id="9" name="TextBox 8"/>
          <p:cNvSpPr txBox="1"/>
          <p:nvPr/>
        </p:nvSpPr>
        <p:spPr>
          <a:xfrm>
            <a:off x="2230299" y="1958891"/>
            <a:ext cx="2213104" cy="509178"/>
          </a:xfrm>
          <a:prstGeom prst="rect">
            <a:avLst/>
          </a:prstGeom>
          <a:solidFill>
            <a:srgbClr val="FEC2C2"/>
          </a:solidFill>
        </p:spPr>
        <p:txBody>
          <a:bodyPr wrap="square" rtlCol="0" anchor="t">
            <a:spAutoFit/>
          </a:bodyPr>
          <a:lstStyle/>
          <a:p>
            <a:pPr algn="ctr">
              <a:lnSpc>
                <a:spcPct val="200000"/>
              </a:lnSpc>
            </a:pPr>
            <a:r>
              <a:rPr lang="en-US" sz="1600" b="1" dirty="0">
                <a:solidFill>
                  <a:prstClr val="black"/>
                </a:solidFill>
                <a:latin typeface="Georgia" panose="02040502050405020303" pitchFamily="18" charset="0"/>
              </a:rPr>
              <a:t>Master’s Degree</a:t>
            </a:r>
          </a:p>
        </p:txBody>
      </p:sp>
      <p:sp>
        <p:nvSpPr>
          <p:cNvPr id="10" name="TextBox 9"/>
          <p:cNvSpPr txBox="1"/>
          <p:nvPr/>
        </p:nvSpPr>
        <p:spPr>
          <a:xfrm rot="16200000">
            <a:off x="-533521" y="2720806"/>
            <a:ext cx="2143555" cy="646331"/>
          </a:xfrm>
          <a:prstGeom prst="rect">
            <a:avLst/>
          </a:prstGeom>
          <a:solidFill>
            <a:srgbClr val="FEC2C2"/>
          </a:solidFill>
        </p:spPr>
        <p:txBody>
          <a:bodyPr wrap="square" rtlCol="0">
            <a:spAutoFit/>
          </a:bodyPr>
          <a:lstStyle/>
          <a:p>
            <a:pPr algn="ctr"/>
            <a:r>
              <a:rPr lang="en-US" b="1" dirty="0">
                <a:solidFill>
                  <a:prstClr val="black"/>
                </a:solidFill>
                <a:latin typeface="Georgia" panose="02040502050405020303" pitchFamily="18" charset="0"/>
              </a:rPr>
              <a:t>Medical Education</a:t>
            </a:r>
          </a:p>
        </p:txBody>
      </p:sp>
      <p:sp>
        <p:nvSpPr>
          <p:cNvPr id="11" name="TextBox 10"/>
          <p:cNvSpPr txBox="1"/>
          <p:nvPr/>
        </p:nvSpPr>
        <p:spPr>
          <a:xfrm rot="16200000">
            <a:off x="66799" y="2720812"/>
            <a:ext cx="2141717" cy="646331"/>
          </a:xfrm>
          <a:prstGeom prst="rect">
            <a:avLst/>
          </a:prstGeom>
          <a:solidFill>
            <a:srgbClr val="FEC2C2"/>
          </a:solidFill>
        </p:spPr>
        <p:txBody>
          <a:bodyPr wrap="square" rtlCol="0">
            <a:spAutoFit/>
          </a:bodyPr>
          <a:lstStyle/>
          <a:p>
            <a:pPr algn="ctr"/>
            <a:r>
              <a:rPr lang="en-US" b="1" dirty="0">
                <a:solidFill>
                  <a:prstClr val="black"/>
                </a:solidFill>
                <a:latin typeface="Georgia" panose="02040502050405020303" pitchFamily="18" charset="0"/>
              </a:rPr>
              <a:t>Dental Medical Education</a:t>
            </a:r>
          </a:p>
        </p:txBody>
      </p:sp>
      <p:sp>
        <p:nvSpPr>
          <p:cNvPr id="13" name="TextBox 12"/>
          <p:cNvSpPr txBox="1"/>
          <p:nvPr/>
        </p:nvSpPr>
        <p:spPr>
          <a:xfrm>
            <a:off x="2262104" y="2734138"/>
            <a:ext cx="2218729" cy="707886"/>
          </a:xfrm>
          <a:prstGeom prst="rect">
            <a:avLst/>
          </a:prstGeom>
          <a:solidFill>
            <a:srgbClr val="FEC2C2"/>
          </a:solidFill>
        </p:spPr>
        <p:txBody>
          <a:bodyPr wrap="square" rtlCol="0" anchor="b">
            <a:spAutoFit/>
          </a:bodyPr>
          <a:lstStyle/>
          <a:p>
            <a:pPr>
              <a:lnSpc>
                <a:spcPct val="250000"/>
              </a:lnSpc>
            </a:pPr>
            <a:r>
              <a:rPr lang="en-US" sz="1600" b="1" dirty="0">
                <a:solidFill>
                  <a:prstClr val="black"/>
                </a:solidFill>
                <a:latin typeface="Georgia" panose="02040502050405020303" pitchFamily="18" charset="0"/>
              </a:rPr>
              <a:t>Bachelor’s Degree</a:t>
            </a:r>
          </a:p>
        </p:txBody>
      </p:sp>
      <p:sp>
        <p:nvSpPr>
          <p:cNvPr id="14" name="TextBox 13"/>
          <p:cNvSpPr txBox="1"/>
          <p:nvPr/>
        </p:nvSpPr>
        <p:spPr>
          <a:xfrm>
            <a:off x="2268866" y="3428326"/>
            <a:ext cx="893733" cy="646331"/>
          </a:xfrm>
          <a:prstGeom prst="rect">
            <a:avLst/>
          </a:prstGeom>
          <a:solidFill>
            <a:srgbClr val="FEC2C2"/>
          </a:solidFill>
        </p:spPr>
        <p:txBody>
          <a:bodyPr wrap="square" rtlCol="0">
            <a:spAutoFit/>
          </a:bodyPr>
          <a:lstStyle/>
          <a:p>
            <a:pPr algn="ctr"/>
            <a:endParaRPr lang="en-US" b="1" dirty="0">
              <a:solidFill>
                <a:prstClr val="black"/>
              </a:solidFill>
              <a:latin typeface="Georgia" panose="02040502050405020303" pitchFamily="18" charset="0"/>
            </a:endParaRPr>
          </a:p>
          <a:p>
            <a:pPr algn="ctr"/>
            <a:endParaRPr lang="en-US" b="1" dirty="0">
              <a:solidFill>
                <a:prstClr val="black"/>
              </a:solidFill>
              <a:latin typeface="Georgia" panose="02040502050405020303" pitchFamily="18" charset="0"/>
            </a:endParaRPr>
          </a:p>
        </p:txBody>
      </p:sp>
      <p:sp>
        <p:nvSpPr>
          <p:cNvPr id="15" name="TextBox 14"/>
          <p:cNvSpPr txBox="1"/>
          <p:nvPr/>
        </p:nvSpPr>
        <p:spPr>
          <a:xfrm>
            <a:off x="3271106" y="3513946"/>
            <a:ext cx="1101219" cy="523220"/>
          </a:xfrm>
          <a:prstGeom prst="rect">
            <a:avLst/>
          </a:prstGeom>
          <a:solidFill>
            <a:srgbClr val="FEC2C2"/>
          </a:solidFill>
        </p:spPr>
        <p:txBody>
          <a:bodyPr wrap="square" rtlCol="0">
            <a:spAutoFit/>
          </a:bodyPr>
          <a:lstStyle/>
          <a:p>
            <a:pPr algn="ctr"/>
            <a:r>
              <a:rPr lang="en-US" sz="1400" b="1" dirty="0">
                <a:solidFill>
                  <a:prstClr val="black"/>
                </a:solidFill>
                <a:latin typeface="Georgia" panose="02040502050405020303" pitchFamily="18" charset="0"/>
              </a:rPr>
              <a:t>Associate Degree</a:t>
            </a:r>
          </a:p>
        </p:txBody>
      </p:sp>
      <p:sp>
        <p:nvSpPr>
          <p:cNvPr id="16" name="Down Arrow 15"/>
          <p:cNvSpPr/>
          <p:nvPr/>
        </p:nvSpPr>
        <p:spPr>
          <a:xfrm rot="10800000">
            <a:off x="2879411" y="1677863"/>
            <a:ext cx="283187" cy="251444"/>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 name="Down Arrow 17"/>
          <p:cNvSpPr/>
          <p:nvPr/>
        </p:nvSpPr>
        <p:spPr>
          <a:xfrm rot="10800000">
            <a:off x="1830256" y="1685217"/>
            <a:ext cx="279726" cy="271755"/>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9" name="Down Arrow 18"/>
          <p:cNvSpPr/>
          <p:nvPr/>
        </p:nvSpPr>
        <p:spPr>
          <a:xfrm rot="10800000">
            <a:off x="1362568" y="1698042"/>
            <a:ext cx="283022" cy="251550"/>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0" name="TextBox 19"/>
          <p:cNvSpPr txBox="1"/>
          <p:nvPr/>
        </p:nvSpPr>
        <p:spPr>
          <a:xfrm>
            <a:off x="5153550" y="3082337"/>
            <a:ext cx="3169967" cy="923330"/>
          </a:xfrm>
          <a:prstGeom prst="rect">
            <a:avLst/>
          </a:prstGeom>
          <a:solidFill>
            <a:schemeClr val="accent1">
              <a:lumMod val="60000"/>
              <a:lumOff val="40000"/>
            </a:schemeClr>
          </a:solidFill>
        </p:spPr>
        <p:txBody>
          <a:bodyPr wrap="square" rtlCol="0">
            <a:spAutoFit/>
          </a:bodyPr>
          <a:lstStyle/>
          <a:p>
            <a:pPr algn="ctr"/>
            <a:r>
              <a:rPr lang="en-US" b="1" dirty="0">
                <a:solidFill>
                  <a:prstClr val="black"/>
                </a:solidFill>
                <a:effectLst>
                  <a:outerShdw blurRad="38100" dist="38100" dir="2700000" algn="tl">
                    <a:srgbClr val="000000">
                      <a:alpha val="43137"/>
                    </a:srgbClr>
                  </a:outerShdw>
                </a:effectLst>
                <a:latin typeface="Georgia" panose="02040502050405020303" pitchFamily="18" charset="0"/>
              </a:rPr>
              <a:t>VOCATIONAL EDUCATION AND TRAINING</a:t>
            </a:r>
          </a:p>
        </p:txBody>
      </p:sp>
      <p:sp>
        <p:nvSpPr>
          <p:cNvPr id="23" name="TextBox 22"/>
          <p:cNvSpPr txBox="1"/>
          <p:nvPr/>
        </p:nvSpPr>
        <p:spPr>
          <a:xfrm>
            <a:off x="5153550" y="4008522"/>
            <a:ext cx="3169967" cy="338554"/>
          </a:xfrm>
          <a:prstGeom prst="rect">
            <a:avLst/>
          </a:prstGeom>
          <a:solidFill>
            <a:schemeClr val="accent1">
              <a:lumMod val="60000"/>
              <a:lumOff val="40000"/>
            </a:schemeClr>
          </a:solidFill>
        </p:spPr>
        <p:txBody>
          <a:bodyPr wrap="square" rtlCol="0">
            <a:spAutoFit/>
          </a:bodyPr>
          <a:lstStyle/>
          <a:p>
            <a:pPr algn="ctr"/>
            <a:r>
              <a:rPr lang="en-US" sz="1600" b="1" dirty="0">
                <a:solidFill>
                  <a:prstClr val="black"/>
                </a:solidFill>
                <a:latin typeface="Georgia" panose="02040502050405020303" pitchFamily="18" charset="0"/>
              </a:rPr>
              <a:t>Higher VET</a:t>
            </a:r>
          </a:p>
        </p:txBody>
      </p:sp>
      <p:sp>
        <p:nvSpPr>
          <p:cNvPr id="24" name="TextBox 23"/>
          <p:cNvSpPr txBox="1"/>
          <p:nvPr/>
        </p:nvSpPr>
        <p:spPr>
          <a:xfrm>
            <a:off x="5153551" y="4500467"/>
            <a:ext cx="3169966" cy="338554"/>
          </a:xfrm>
          <a:prstGeom prst="rect">
            <a:avLst/>
          </a:prstGeom>
          <a:solidFill>
            <a:schemeClr val="accent1">
              <a:lumMod val="60000"/>
              <a:lumOff val="40000"/>
            </a:schemeClr>
          </a:solidFill>
        </p:spPr>
        <p:txBody>
          <a:bodyPr wrap="square" rtlCol="0">
            <a:spAutoFit/>
          </a:bodyPr>
          <a:lstStyle/>
          <a:p>
            <a:pPr algn="ctr"/>
            <a:r>
              <a:rPr lang="en-US" sz="1600" b="1" dirty="0">
                <a:solidFill>
                  <a:prstClr val="black"/>
                </a:solidFill>
                <a:latin typeface="Georgia" panose="02040502050405020303" pitchFamily="18" charset="0"/>
              </a:rPr>
              <a:t>Secondary VET</a:t>
            </a:r>
          </a:p>
        </p:txBody>
      </p:sp>
      <p:sp>
        <p:nvSpPr>
          <p:cNvPr id="28" name="TextBox 27"/>
          <p:cNvSpPr txBox="1"/>
          <p:nvPr/>
        </p:nvSpPr>
        <p:spPr>
          <a:xfrm>
            <a:off x="5153551" y="4951688"/>
            <a:ext cx="3169967" cy="338554"/>
          </a:xfrm>
          <a:prstGeom prst="rect">
            <a:avLst/>
          </a:prstGeom>
          <a:solidFill>
            <a:schemeClr val="accent1">
              <a:lumMod val="60000"/>
              <a:lumOff val="40000"/>
            </a:schemeClr>
          </a:solidFill>
        </p:spPr>
        <p:txBody>
          <a:bodyPr wrap="square" rtlCol="0">
            <a:spAutoFit/>
          </a:bodyPr>
          <a:lstStyle/>
          <a:p>
            <a:pPr algn="ctr"/>
            <a:r>
              <a:rPr lang="en-US" sz="1600" b="1" dirty="0">
                <a:solidFill>
                  <a:prstClr val="black"/>
                </a:solidFill>
                <a:latin typeface="Georgia" panose="02040502050405020303" pitchFamily="18" charset="0"/>
              </a:rPr>
              <a:t>Basic VET</a:t>
            </a:r>
          </a:p>
        </p:txBody>
      </p:sp>
      <p:sp>
        <p:nvSpPr>
          <p:cNvPr id="29" name="TextBox 28"/>
          <p:cNvSpPr txBox="1"/>
          <p:nvPr/>
        </p:nvSpPr>
        <p:spPr>
          <a:xfrm>
            <a:off x="554937" y="4557461"/>
            <a:ext cx="3554915" cy="338554"/>
          </a:xfrm>
          <a:prstGeom prst="rect">
            <a:avLst/>
          </a:prstGeom>
          <a:solidFill>
            <a:srgbClr val="9BCFEF"/>
          </a:solidFill>
        </p:spPr>
        <p:txBody>
          <a:bodyPr wrap="square" rtlCol="0">
            <a:spAutoFit/>
          </a:bodyPr>
          <a:lstStyle/>
          <a:p>
            <a:pPr algn="ctr"/>
            <a:r>
              <a:rPr lang="en-US" sz="1600" b="1" dirty="0">
                <a:solidFill>
                  <a:prstClr val="black"/>
                </a:solidFill>
                <a:latin typeface="Georgia" panose="02040502050405020303" pitchFamily="18" charset="0"/>
              </a:rPr>
              <a:t>Secondary Education</a:t>
            </a:r>
          </a:p>
        </p:txBody>
      </p:sp>
      <p:sp>
        <p:nvSpPr>
          <p:cNvPr id="31" name="TextBox 30"/>
          <p:cNvSpPr txBox="1"/>
          <p:nvPr/>
        </p:nvSpPr>
        <p:spPr>
          <a:xfrm>
            <a:off x="938306" y="5640875"/>
            <a:ext cx="6893148" cy="338554"/>
          </a:xfrm>
          <a:prstGeom prst="rect">
            <a:avLst/>
          </a:prstGeom>
          <a:solidFill>
            <a:srgbClr val="9BCFEF"/>
          </a:solidFill>
        </p:spPr>
        <p:txBody>
          <a:bodyPr wrap="square" rtlCol="0">
            <a:spAutoFit/>
          </a:bodyPr>
          <a:lstStyle/>
          <a:p>
            <a:pPr algn="ctr"/>
            <a:r>
              <a:rPr lang="en-US" sz="1600" b="1" dirty="0">
                <a:solidFill>
                  <a:prstClr val="black"/>
                </a:solidFill>
                <a:latin typeface="Georgia" panose="02040502050405020303" pitchFamily="18" charset="0"/>
              </a:rPr>
              <a:t>Basic Education</a:t>
            </a:r>
          </a:p>
        </p:txBody>
      </p:sp>
      <p:sp>
        <p:nvSpPr>
          <p:cNvPr id="32" name="TextBox 31"/>
          <p:cNvSpPr txBox="1"/>
          <p:nvPr/>
        </p:nvSpPr>
        <p:spPr>
          <a:xfrm>
            <a:off x="942547" y="6368540"/>
            <a:ext cx="6893148" cy="338554"/>
          </a:xfrm>
          <a:prstGeom prst="rect">
            <a:avLst/>
          </a:prstGeom>
          <a:solidFill>
            <a:srgbClr val="9BCFEF"/>
          </a:solidFill>
        </p:spPr>
        <p:txBody>
          <a:bodyPr wrap="square" rtlCol="0">
            <a:spAutoFit/>
          </a:bodyPr>
          <a:lstStyle/>
          <a:p>
            <a:pPr algn="ctr"/>
            <a:r>
              <a:rPr lang="en-US" sz="1600" b="1" dirty="0">
                <a:solidFill>
                  <a:prstClr val="black"/>
                </a:solidFill>
                <a:latin typeface="Georgia" panose="02040502050405020303" pitchFamily="18" charset="0"/>
              </a:rPr>
              <a:t>Primary Education</a:t>
            </a:r>
          </a:p>
        </p:txBody>
      </p:sp>
      <p:sp>
        <p:nvSpPr>
          <p:cNvPr id="33" name="Down Arrow 32"/>
          <p:cNvSpPr/>
          <p:nvPr/>
        </p:nvSpPr>
        <p:spPr>
          <a:xfrm rot="10800000">
            <a:off x="6589645" y="5312476"/>
            <a:ext cx="382249" cy="322688"/>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4" name="Down Arrow 33"/>
          <p:cNvSpPr/>
          <p:nvPr/>
        </p:nvSpPr>
        <p:spPr>
          <a:xfrm rot="10800000">
            <a:off x="4098584" y="5983892"/>
            <a:ext cx="382249" cy="392417"/>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5" name="Down Arrow 34"/>
          <p:cNvSpPr/>
          <p:nvPr/>
        </p:nvSpPr>
        <p:spPr>
          <a:xfrm rot="10800000">
            <a:off x="2154498" y="4947459"/>
            <a:ext cx="382249" cy="694128"/>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6" name="Down Arrow 35"/>
          <p:cNvSpPr/>
          <p:nvPr/>
        </p:nvSpPr>
        <p:spPr>
          <a:xfrm rot="10800000">
            <a:off x="1339481" y="4124850"/>
            <a:ext cx="382249" cy="424177"/>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7" name="Down Arrow 36"/>
          <p:cNvSpPr/>
          <p:nvPr/>
        </p:nvSpPr>
        <p:spPr>
          <a:xfrm rot="10800000">
            <a:off x="1832120" y="4101719"/>
            <a:ext cx="382249" cy="429360"/>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8" name="Down Arrow 37"/>
          <p:cNvSpPr/>
          <p:nvPr/>
        </p:nvSpPr>
        <p:spPr>
          <a:xfrm rot="10800000">
            <a:off x="2508883" y="4119183"/>
            <a:ext cx="382249" cy="412556"/>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0" name="TextBox 39"/>
          <p:cNvSpPr txBox="1"/>
          <p:nvPr/>
        </p:nvSpPr>
        <p:spPr>
          <a:xfrm>
            <a:off x="-46442" y="4556892"/>
            <a:ext cx="700070" cy="646331"/>
          </a:xfrm>
          <a:prstGeom prst="rect">
            <a:avLst/>
          </a:prstGeom>
          <a:noFill/>
        </p:spPr>
        <p:txBody>
          <a:bodyPr wrap="square" rtlCol="0">
            <a:spAutoFit/>
          </a:bodyPr>
          <a:lstStyle/>
          <a:p>
            <a:r>
              <a:rPr lang="en-US" b="1" dirty="0">
                <a:solidFill>
                  <a:prstClr val="black"/>
                </a:solidFill>
              </a:rPr>
              <a:t>X-XII</a:t>
            </a:r>
          </a:p>
        </p:txBody>
      </p:sp>
      <p:sp>
        <p:nvSpPr>
          <p:cNvPr id="41" name="Rectangle 40"/>
          <p:cNvSpPr/>
          <p:nvPr/>
        </p:nvSpPr>
        <p:spPr>
          <a:xfrm>
            <a:off x="-46442" y="5654731"/>
            <a:ext cx="891591" cy="369332"/>
          </a:xfrm>
          <a:prstGeom prst="rect">
            <a:avLst/>
          </a:prstGeom>
        </p:spPr>
        <p:txBody>
          <a:bodyPr wrap="none">
            <a:spAutoFit/>
          </a:bodyPr>
          <a:lstStyle/>
          <a:p>
            <a:r>
              <a:rPr lang="en-US" b="1" dirty="0">
                <a:solidFill>
                  <a:prstClr val="black"/>
                </a:solidFill>
              </a:rPr>
              <a:t>VII-IX</a:t>
            </a:r>
          </a:p>
        </p:txBody>
      </p:sp>
      <p:sp>
        <p:nvSpPr>
          <p:cNvPr id="42" name="Rectangle 41"/>
          <p:cNvSpPr/>
          <p:nvPr/>
        </p:nvSpPr>
        <p:spPr>
          <a:xfrm>
            <a:off x="12969" y="6407557"/>
            <a:ext cx="622286" cy="369332"/>
          </a:xfrm>
          <a:prstGeom prst="rect">
            <a:avLst/>
          </a:prstGeom>
        </p:spPr>
        <p:txBody>
          <a:bodyPr wrap="none">
            <a:spAutoFit/>
          </a:bodyPr>
          <a:lstStyle/>
          <a:p>
            <a:r>
              <a:rPr lang="en-US" b="1" dirty="0">
                <a:solidFill>
                  <a:prstClr val="black"/>
                </a:solidFill>
              </a:rPr>
              <a:t>I-VI</a:t>
            </a:r>
          </a:p>
        </p:txBody>
      </p:sp>
      <p:sp>
        <p:nvSpPr>
          <p:cNvPr id="39" name="TextBox 38"/>
          <p:cNvSpPr txBox="1"/>
          <p:nvPr/>
        </p:nvSpPr>
        <p:spPr>
          <a:xfrm rot="16200000">
            <a:off x="949163" y="2857002"/>
            <a:ext cx="2131518" cy="369332"/>
          </a:xfrm>
          <a:prstGeom prst="rect">
            <a:avLst/>
          </a:prstGeom>
          <a:solidFill>
            <a:srgbClr val="FEC2C2"/>
          </a:solidFill>
        </p:spPr>
        <p:txBody>
          <a:bodyPr wrap="square" rtlCol="0">
            <a:spAutoFit/>
          </a:bodyPr>
          <a:lstStyle/>
          <a:p>
            <a:pPr algn="ctr"/>
            <a:r>
              <a:rPr lang="en-US" b="1" dirty="0">
                <a:solidFill>
                  <a:prstClr val="black"/>
                </a:solidFill>
                <a:latin typeface="Georgia" panose="02040502050405020303" pitchFamily="18" charset="0"/>
              </a:rPr>
              <a:t>Veterinary</a:t>
            </a:r>
          </a:p>
        </p:txBody>
      </p:sp>
      <p:sp>
        <p:nvSpPr>
          <p:cNvPr id="43" name="Down Arrow 42"/>
          <p:cNvSpPr/>
          <p:nvPr/>
        </p:nvSpPr>
        <p:spPr>
          <a:xfrm rot="10800000">
            <a:off x="938306" y="4129123"/>
            <a:ext cx="382249" cy="412556"/>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4" name="Down Arrow 43"/>
          <p:cNvSpPr/>
          <p:nvPr/>
        </p:nvSpPr>
        <p:spPr>
          <a:xfrm rot="10800000">
            <a:off x="859165" y="1702287"/>
            <a:ext cx="286742" cy="248010"/>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5" name="TextBox 44"/>
          <p:cNvSpPr txBox="1"/>
          <p:nvPr/>
        </p:nvSpPr>
        <p:spPr>
          <a:xfrm rot="16200000">
            <a:off x="579830" y="2862179"/>
            <a:ext cx="2131520" cy="369332"/>
          </a:xfrm>
          <a:prstGeom prst="rect">
            <a:avLst/>
          </a:prstGeom>
          <a:solidFill>
            <a:srgbClr val="FEC2C2"/>
          </a:solidFill>
        </p:spPr>
        <p:txBody>
          <a:bodyPr wrap="square" rtlCol="0">
            <a:spAutoFit/>
          </a:bodyPr>
          <a:lstStyle/>
          <a:p>
            <a:pPr algn="ctr"/>
            <a:r>
              <a:rPr lang="en-US" b="1" dirty="0">
                <a:solidFill>
                  <a:prstClr val="black"/>
                </a:solidFill>
                <a:latin typeface="Georgia" panose="02040502050405020303" pitchFamily="18" charset="0"/>
              </a:rPr>
              <a:t>Teacher Ed.</a:t>
            </a:r>
          </a:p>
        </p:txBody>
      </p:sp>
      <p:sp>
        <p:nvSpPr>
          <p:cNvPr id="46" name="Down Arrow 45"/>
          <p:cNvSpPr/>
          <p:nvPr/>
        </p:nvSpPr>
        <p:spPr>
          <a:xfrm rot="10800000">
            <a:off x="488668" y="4118523"/>
            <a:ext cx="382249" cy="412556"/>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7" name="Down Arrow 46"/>
          <p:cNvSpPr/>
          <p:nvPr/>
        </p:nvSpPr>
        <p:spPr>
          <a:xfrm rot="10800000">
            <a:off x="366227" y="1716137"/>
            <a:ext cx="276278" cy="232224"/>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8" name="Down Arrow 47"/>
          <p:cNvSpPr/>
          <p:nvPr/>
        </p:nvSpPr>
        <p:spPr>
          <a:xfrm rot="5400000">
            <a:off x="4498974" y="3512371"/>
            <a:ext cx="509665" cy="560572"/>
          </a:xfrm>
          <a:prstGeom prst="downArrow">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1132" y="2456228"/>
            <a:ext cx="345222" cy="271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 name="Picture 4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4312" y="152400"/>
            <a:ext cx="420943" cy="437951"/>
          </a:xfrm>
          <a:prstGeom prst="rect">
            <a:avLst/>
          </a:prstGeom>
        </p:spPr>
      </p:pic>
    </p:spTree>
    <p:extLst>
      <p:ext uri="{BB962C8B-B14F-4D97-AF65-F5344CB8AC3E}">
        <p14:creationId xmlns:p14="http://schemas.microsoft.com/office/powerpoint/2010/main" val="2231376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Content Placeholder 25"/>
          <p:cNvGraphicFramePr>
            <a:graphicFrameLocks noGrp="1"/>
          </p:cNvGraphicFramePr>
          <p:nvPr>
            <p:ph idx="1"/>
            <p:extLst>
              <p:ext uri="{D42A27DB-BD31-4B8C-83A1-F6EECF244321}">
                <p14:modId xmlns:p14="http://schemas.microsoft.com/office/powerpoint/2010/main" val="1010185181"/>
              </p:ext>
            </p:extLst>
          </p:nvPr>
        </p:nvGraphicFramePr>
        <p:xfrm>
          <a:off x="990600" y="1524000"/>
          <a:ext cx="7467600" cy="4648200"/>
        </p:xfrm>
        <a:graphic>
          <a:graphicData uri="http://schemas.openxmlformats.org/drawingml/2006/table">
            <a:tbl>
              <a:tblPr firstRow="1" bandRow="1">
                <a:effectLst>
                  <a:outerShdw blurRad="342900" dir="3900000" sx="101000" sy="101000" algn="t" rotWithShape="0">
                    <a:schemeClr val="accent1">
                      <a:lumMod val="40000"/>
                      <a:lumOff val="60000"/>
                      <a:alpha val="40000"/>
                    </a:schemeClr>
                  </a:outerShdw>
                  <a:reflection endPos="18000" dist="50800" dir="5400000" sy="-100000" algn="bl" rotWithShape="0"/>
                </a:effectLst>
                <a:tableStyleId>{5C22544A-7EE6-4342-B048-85BDC9FD1C3A}</a:tableStyleId>
              </a:tblPr>
              <a:tblGrid>
                <a:gridCol w="3657600">
                  <a:extLst>
                    <a:ext uri="{9D8B030D-6E8A-4147-A177-3AD203B41FA5}">
                      <a16:colId xmlns:a16="http://schemas.microsoft.com/office/drawing/2014/main" val="20000"/>
                    </a:ext>
                  </a:extLst>
                </a:gridCol>
                <a:gridCol w="1320800">
                  <a:extLst>
                    <a:ext uri="{9D8B030D-6E8A-4147-A177-3AD203B41FA5}">
                      <a16:colId xmlns:a16="http://schemas.microsoft.com/office/drawing/2014/main" val="20001"/>
                    </a:ext>
                  </a:extLst>
                </a:gridCol>
                <a:gridCol w="584200">
                  <a:extLst>
                    <a:ext uri="{9D8B030D-6E8A-4147-A177-3AD203B41FA5}">
                      <a16:colId xmlns:a16="http://schemas.microsoft.com/office/drawing/2014/main" val="20002"/>
                    </a:ext>
                  </a:extLst>
                </a:gridCol>
                <a:gridCol w="1905000">
                  <a:extLst>
                    <a:ext uri="{9D8B030D-6E8A-4147-A177-3AD203B41FA5}">
                      <a16:colId xmlns:a16="http://schemas.microsoft.com/office/drawing/2014/main" val="20003"/>
                    </a:ext>
                  </a:extLst>
                </a:gridCol>
              </a:tblGrid>
              <a:tr h="584367">
                <a:tc gridSpan="4">
                  <a:txBody>
                    <a:bodyPr/>
                    <a:lstStyle/>
                    <a:p>
                      <a:pPr algn="ctr"/>
                      <a:r>
                        <a:rPr lang="en-US" sz="1600" dirty="0"/>
                        <a:t>HE</a:t>
                      </a:r>
                      <a:r>
                        <a:rPr lang="en-US" sz="1600" baseline="0" dirty="0"/>
                        <a:t> Institutions</a:t>
                      </a:r>
                      <a:endParaRPr lang="en-US" sz="16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43857">
                <a:tc rowSpan="3">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800" b="1" dirty="0">
                          <a:solidFill>
                            <a:srgbClr val="002060"/>
                          </a:solidFill>
                        </a:rPr>
                        <a:t>University</a:t>
                      </a:r>
                      <a:r>
                        <a:rPr lang="en-US" sz="1800" dirty="0">
                          <a:solidFill>
                            <a:srgbClr val="002060"/>
                          </a:solidFill>
                        </a:rPr>
                        <a:t> </a:t>
                      </a:r>
                      <a:endParaRPr lang="en-US" sz="1600" dirty="0">
                        <a:solidFill>
                          <a:srgbClr val="002060"/>
                        </a:solidFill>
                      </a:endParaRPr>
                    </a:p>
                    <a:p>
                      <a:endParaRPr lang="en-US" dirty="0"/>
                    </a:p>
                    <a:p>
                      <a:r>
                        <a:rPr lang="en-US" sz="1600" dirty="0" err="1">
                          <a:solidFill>
                            <a:srgbClr val="002060"/>
                          </a:solidFill>
                        </a:rPr>
                        <a:t>Authorised</a:t>
                      </a:r>
                      <a:r>
                        <a:rPr lang="en-US" sz="1600" dirty="0">
                          <a:solidFill>
                            <a:srgbClr val="002060"/>
                          </a:solidFill>
                        </a:rPr>
                        <a:t> to award all three academic degrees (Bachelor, Master and PhD)</a:t>
                      </a:r>
                    </a:p>
                    <a:p>
                      <a:endParaRPr lang="en-US" dirty="0"/>
                    </a:p>
                  </a:txBody>
                  <a:tcPr anchor="ctr"/>
                </a:tc>
                <a:tc gridSpan="2">
                  <a:txBody>
                    <a:bodyPr/>
                    <a:lstStyle/>
                    <a:p>
                      <a:pPr algn="ctr"/>
                      <a:r>
                        <a:rPr lang="en-US" b="1" dirty="0">
                          <a:solidFill>
                            <a:srgbClr val="002060"/>
                          </a:solidFill>
                        </a:rPr>
                        <a:t>Public</a:t>
                      </a:r>
                    </a:p>
                  </a:txBody>
                  <a:tcPr anchor="ctr"/>
                </a:tc>
                <a:tc hMerge="1">
                  <a:txBody>
                    <a:bodyPr/>
                    <a:lstStyle/>
                    <a:p>
                      <a:pPr algn="ctr"/>
                      <a:endParaRPr lang="en-US" b="1" dirty="0">
                        <a:solidFill>
                          <a:srgbClr val="002060"/>
                        </a:solidFill>
                      </a:endParaRPr>
                    </a:p>
                  </a:txBody>
                  <a:tcPr anchor="ctr"/>
                </a:tc>
                <a:tc>
                  <a:txBody>
                    <a:bodyPr/>
                    <a:lstStyle/>
                    <a:p>
                      <a:pPr algn="ctr"/>
                      <a:r>
                        <a:rPr lang="en-US" b="1" dirty="0">
                          <a:solidFill>
                            <a:srgbClr val="002060"/>
                          </a:solidFill>
                        </a:rPr>
                        <a:t>Private</a:t>
                      </a:r>
                    </a:p>
                  </a:txBody>
                  <a:tcPr anchor="ctr"/>
                </a:tc>
                <a:extLst>
                  <a:ext uri="{0D108BD9-81ED-4DB2-BD59-A6C34878D82A}">
                    <a16:rowId xmlns:a16="http://schemas.microsoft.com/office/drawing/2014/main" val="10001"/>
                  </a:ext>
                </a:extLst>
              </a:tr>
              <a:tr h="343857">
                <a:tc vMerge="1">
                  <a:txBody>
                    <a:bodyPr/>
                    <a:lstStyle/>
                    <a:p>
                      <a:endParaRPr lang="en-US" dirty="0"/>
                    </a:p>
                  </a:txBody>
                  <a:tcPr/>
                </a:tc>
                <a:tc gridSpan="2">
                  <a:txBody>
                    <a:bodyPr/>
                    <a:lstStyle/>
                    <a:p>
                      <a:r>
                        <a:rPr lang="en-US" dirty="0">
                          <a:solidFill>
                            <a:srgbClr val="002060"/>
                          </a:solidFill>
                        </a:rPr>
                        <a:t>                       12</a:t>
                      </a:r>
                    </a:p>
                  </a:txBody>
                  <a:tcPr/>
                </a:tc>
                <a:tc hMerge="1">
                  <a:txBody>
                    <a:bodyPr/>
                    <a:lstStyle/>
                    <a:p>
                      <a:endParaRPr lang="en-US" dirty="0">
                        <a:solidFill>
                          <a:srgbClr val="002060"/>
                        </a:solidFill>
                      </a:endParaRPr>
                    </a:p>
                  </a:txBody>
                  <a:tcPr/>
                </a:tc>
                <a:tc>
                  <a:txBody>
                    <a:bodyPr/>
                    <a:lstStyle/>
                    <a:p>
                      <a:r>
                        <a:rPr lang="en-US" dirty="0">
                          <a:solidFill>
                            <a:srgbClr val="002060"/>
                          </a:solidFill>
                        </a:rPr>
                        <a:t>                  18</a:t>
                      </a:r>
                    </a:p>
                  </a:txBody>
                  <a:tcPr/>
                </a:tc>
                <a:extLst>
                  <a:ext uri="{0D108BD9-81ED-4DB2-BD59-A6C34878D82A}">
                    <a16:rowId xmlns:a16="http://schemas.microsoft.com/office/drawing/2014/main" val="10002"/>
                  </a:ext>
                </a:extLst>
              </a:tr>
              <a:tr h="965208">
                <a:tc vMerge="1">
                  <a:txBody>
                    <a:bodyPr/>
                    <a:lstStyle/>
                    <a:p>
                      <a:endParaRPr lang="en-US" dirty="0"/>
                    </a:p>
                  </a:txBody>
                  <a:tcPr/>
                </a:tc>
                <a:tc gridSpan="3">
                  <a:txBody>
                    <a:bodyPr/>
                    <a:lstStyle/>
                    <a:p>
                      <a:pPr algn="ctr"/>
                      <a:r>
                        <a:rPr lang="en-US" dirty="0">
                          <a:solidFill>
                            <a:srgbClr val="002060"/>
                          </a:solidFill>
                        </a:rPr>
                        <a:t>30</a:t>
                      </a:r>
                    </a:p>
                  </a:txBody>
                  <a:tcPr anchor="ct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3"/>
                  </a:ext>
                </a:extLst>
              </a:tr>
              <a:tr h="401902">
                <a:tc rowSpan="3">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800" b="1" dirty="0">
                          <a:solidFill>
                            <a:srgbClr val="002060"/>
                          </a:solidFill>
                        </a:rPr>
                        <a:t>Teaching University</a:t>
                      </a:r>
                      <a:r>
                        <a:rPr lang="en-US" sz="1600" b="1" dirty="0">
                          <a:solidFill>
                            <a:srgbClr val="002060"/>
                          </a:solidFill>
                        </a:rPr>
                        <a:t> </a:t>
                      </a:r>
                    </a:p>
                    <a:p>
                      <a:pPr marL="0" marR="0" indent="0" algn="ctr" defTabSz="685800" rtl="0" eaLnBrk="1" fontAlgn="auto" latinLnBrk="0" hangingPunct="1">
                        <a:lnSpc>
                          <a:spcPct val="100000"/>
                        </a:lnSpc>
                        <a:spcBef>
                          <a:spcPts val="0"/>
                        </a:spcBef>
                        <a:spcAft>
                          <a:spcPts val="0"/>
                        </a:spcAft>
                        <a:buClrTx/>
                        <a:buSzTx/>
                        <a:buFontTx/>
                        <a:buNone/>
                        <a:tabLst/>
                        <a:defRPr/>
                      </a:pPr>
                      <a:endParaRPr lang="en-US" sz="1600" dirty="0">
                        <a:solidFill>
                          <a:srgbClr val="002060"/>
                        </a:solidFill>
                      </a:endParaRPr>
                    </a:p>
                    <a:p>
                      <a:r>
                        <a:rPr lang="en-US" sz="1600" dirty="0" err="1">
                          <a:solidFill>
                            <a:srgbClr val="002060"/>
                          </a:solidFill>
                        </a:rPr>
                        <a:t>Authorised</a:t>
                      </a:r>
                      <a:r>
                        <a:rPr lang="en-US" sz="1600" dirty="0">
                          <a:solidFill>
                            <a:srgbClr val="002060"/>
                          </a:solidFill>
                        </a:rPr>
                        <a:t> to award first and second cycles (Bachelor, Master ) of higher education</a:t>
                      </a:r>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b="1" dirty="0">
                          <a:solidFill>
                            <a:srgbClr val="002060"/>
                          </a:solidFill>
                        </a:rPr>
                        <a:t>Public</a:t>
                      </a:r>
                    </a:p>
                  </a:txBody>
                  <a:tcPr anchor="ctr"/>
                </a:tc>
                <a:tc gridSpan="2">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b="1" dirty="0">
                          <a:solidFill>
                            <a:srgbClr val="002060"/>
                          </a:solidFill>
                        </a:rPr>
                        <a:t>Private</a:t>
                      </a:r>
                    </a:p>
                  </a:txBody>
                  <a:tcPr anchor="ctr"/>
                </a:tc>
                <a:tc hMerge="1">
                  <a:txBody>
                    <a:bodyPr/>
                    <a:lstStyle/>
                    <a:p>
                      <a:endParaRPr lang="en-US"/>
                    </a:p>
                  </a:txBody>
                  <a:tcPr/>
                </a:tc>
                <a:extLst>
                  <a:ext uri="{0D108BD9-81ED-4DB2-BD59-A6C34878D82A}">
                    <a16:rowId xmlns:a16="http://schemas.microsoft.com/office/drawing/2014/main" val="10004"/>
                  </a:ext>
                </a:extLst>
              </a:tr>
              <a:tr h="352674">
                <a:tc vMerge="1">
                  <a:txBody>
                    <a:bodyPr/>
                    <a:lstStyle/>
                    <a:p>
                      <a:endParaRPr lang="en-US" dirty="0"/>
                    </a:p>
                  </a:txBody>
                  <a:tcPr/>
                </a:tc>
                <a:tc>
                  <a:txBody>
                    <a:bodyPr/>
                    <a:lstStyle/>
                    <a:p>
                      <a:pPr algn="ctr"/>
                      <a:r>
                        <a:rPr lang="en-US" dirty="0">
                          <a:solidFill>
                            <a:srgbClr val="002060"/>
                          </a:solidFill>
                        </a:rPr>
                        <a:t>4</a:t>
                      </a:r>
                    </a:p>
                  </a:txBody>
                  <a:tcPr anchor="ctr"/>
                </a:tc>
                <a:tc gridSpan="2">
                  <a:txBody>
                    <a:bodyPr/>
                    <a:lstStyle/>
                    <a:p>
                      <a:pPr algn="ctr"/>
                      <a:r>
                        <a:rPr lang="en-US" dirty="0">
                          <a:solidFill>
                            <a:srgbClr val="002060"/>
                          </a:solidFill>
                        </a:rPr>
                        <a:t>16</a:t>
                      </a:r>
                    </a:p>
                  </a:txBody>
                  <a:tcPr anchor="ctr"/>
                </a:tc>
                <a:tc hMerge="1">
                  <a:txBody>
                    <a:bodyPr/>
                    <a:lstStyle/>
                    <a:p>
                      <a:endParaRPr lang="en-US"/>
                    </a:p>
                  </a:txBody>
                  <a:tcPr/>
                </a:tc>
                <a:extLst>
                  <a:ext uri="{0D108BD9-81ED-4DB2-BD59-A6C34878D82A}">
                    <a16:rowId xmlns:a16="http://schemas.microsoft.com/office/drawing/2014/main" val="10005"/>
                  </a:ext>
                </a:extLst>
              </a:tr>
              <a:tr h="624764">
                <a:tc vMerge="1">
                  <a:txBody>
                    <a:bodyPr/>
                    <a:lstStyle/>
                    <a:p>
                      <a:endParaRPr lang="en-US" dirty="0"/>
                    </a:p>
                  </a:txBody>
                  <a:tcPr/>
                </a:tc>
                <a:tc gridSpan="3">
                  <a:txBody>
                    <a:bodyPr/>
                    <a:lstStyle/>
                    <a:p>
                      <a:pPr algn="ctr"/>
                      <a:r>
                        <a:rPr lang="en-US" dirty="0">
                          <a:solidFill>
                            <a:srgbClr val="002060"/>
                          </a:solidFill>
                        </a:rPr>
                        <a:t>20</a:t>
                      </a:r>
                    </a:p>
                  </a:txBody>
                  <a:tcPr anchor="ct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6"/>
                  </a:ext>
                </a:extLst>
              </a:tr>
              <a:tr h="343857">
                <a:tc rowSpan="3">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000" b="1" dirty="0">
                          <a:solidFill>
                            <a:srgbClr val="002060"/>
                          </a:solidFill>
                        </a:rPr>
                        <a:t>College</a:t>
                      </a:r>
                    </a:p>
                    <a:p>
                      <a:pPr marL="0" marR="0" indent="0" algn="l" defTabSz="685800" rtl="0" eaLnBrk="1" fontAlgn="auto" latinLnBrk="0" hangingPunct="1">
                        <a:lnSpc>
                          <a:spcPct val="100000"/>
                        </a:lnSpc>
                        <a:spcBef>
                          <a:spcPts val="0"/>
                        </a:spcBef>
                        <a:spcAft>
                          <a:spcPts val="0"/>
                        </a:spcAft>
                        <a:buClrTx/>
                        <a:buSzTx/>
                        <a:buFontTx/>
                        <a:buNone/>
                        <a:tabLst/>
                        <a:defRPr/>
                      </a:pPr>
                      <a:r>
                        <a:rPr lang="en-US" sz="1600" b="0" dirty="0" err="1">
                          <a:solidFill>
                            <a:srgbClr val="002060"/>
                          </a:solidFill>
                        </a:rPr>
                        <a:t>Authorised</a:t>
                      </a:r>
                      <a:r>
                        <a:rPr lang="en-US" sz="1600" b="0" dirty="0">
                          <a:solidFill>
                            <a:srgbClr val="002060"/>
                          </a:solidFill>
                        </a:rPr>
                        <a:t> to Implement</a:t>
                      </a:r>
                      <a:r>
                        <a:rPr lang="en-US" sz="1600" b="0" baseline="0" dirty="0">
                          <a:solidFill>
                            <a:srgbClr val="002060"/>
                          </a:solidFill>
                        </a:rPr>
                        <a:t> </a:t>
                      </a:r>
                      <a:r>
                        <a:rPr lang="en-US" sz="1600" b="0" dirty="0">
                          <a:solidFill>
                            <a:srgbClr val="002060"/>
                          </a:solidFill>
                        </a:rPr>
                        <a:t>higher vocational  and Bachelor </a:t>
                      </a:r>
                      <a:r>
                        <a:rPr lang="en-US" sz="1600" b="0" dirty="0" err="1">
                          <a:solidFill>
                            <a:srgbClr val="002060"/>
                          </a:solidFill>
                        </a:rPr>
                        <a:t>programmes</a:t>
                      </a:r>
                      <a:r>
                        <a:rPr lang="en-US" sz="1600" b="0" dirty="0">
                          <a:solidFill>
                            <a:srgbClr val="002060"/>
                          </a:solidFill>
                        </a:rPr>
                        <a:t> </a:t>
                      </a:r>
                      <a:endParaRPr lang="en-US" sz="1600" b="0" dirty="0"/>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b="1" dirty="0">
                          <a:solidFill>
                            <a:srgbClr val="002060"/>
                          </a:solidFill>
                        </a:rPr>
                        <a:t>Public</a:t>
                      </a:r>
                    </a:p>
                  </a:txBody>
                  <a:tcPr anchor="ctr"/>
                </a:tc>
                <a:tc gridSpan="2">
                  <a:txBody>
                    <a:bodyPr/>
                    <a:lstStyle/>
                    <a:p>
                      <a:pPr algn="ctr"/>
                      <a:r>
                        <a:rPr lang="en-US" b="1" dirty="0">
                          <a:solidFill>
                            <a:srgbClr val="002060"/>
                          </a:solidFill>
                        </a:rPr>
                        <a:t>Private</a:t>
                      </a:r>
                    </a:p>
                  </a:txBody>
                  <a:tcPr anchor="ctr"/>
                </a:tc>
                <a:tc hMerge="1">
                  <a:txBody>
                    <a:bodyPr/>
                    <a:lstStyle/>
                    <a:p>
                      <a:endParaRPr lang="en-US"/>
                    </a:p>
                  </a:txBody>
                  <a:tcPr/>
                </a:tc>
                <a:extLst>
                  <a:ext uri="{0D108BD9-81ED-4DB2-BD59-A6C34878D82A}">
                    <a16:rowId xmlns:a16="http://schemas.microsoft.com/office/drawing/2014/main" val="10007"/>
                  </a:ext>
                </a:extLst>
              </a:tr>
              <a:tr h="343857">
                <a:tc vMerge="1">
                  <a:txBody>
                    <a:bodyPr/>
                    <a:lstStyle/>
                    <a:p>
                      <a:endParaRPr lang="en-US" dirty="0"/>
                    </a:p>
                  </a:txBody>
                  <a:tcPr/>
                </a:tc>
                <a:tc>
                  <a:txBody>
                    <a:bodyPr/>
                    <a:lstStyle/>
                    <a:p>
                      <a:pPr algn="ctr"/>
                      <a:r>
                        <a:rPr lang="en-US" dirty="0">
                          <a:solidFill>
                            <a:srgbClr val="002060"/>
                          </a:solidFill>
                        </a:rPr>
                        <a:t>1</a:t>
                      </a:r>
                    </a:p>
                  </a:txBody>
                  <a:tcPr anchor="ctr"/>
                </a:tc>
                <a:tc gridSpan="2">
                  <a:txBody>
                    <a:bodyPr/>
                    <a:lstStyle/>
                    <a:p>
                      <a:pPr algn="ctr"/>
                      <a:r>
                        <a:rPr lang="en-US" dirty="0">
                          <a:solidFill>
                            <a:srgbClr val="002060"/>
                          </a:solidFill>
                        </a:rPr>
                        <a:t>4</a:t>
                      </a:r>
                    </a:p>
                  </a:txBody>
                  <a:tcPr anchor="ctr"/>
                </a:tc>
                <a:tc hMerge="1">
                  <a:txBody>
                    <a:bodyPr/>
                    <a:lstStyle/>
                    <a:p>
                      <a:endParaRPr lang="en-US"/>
                    </a:p>
                  </a:txBody>
                  <a:tcPr/>
                </a:tc>
                <a:extLst>
                  <a:ext uri="{0D108BD9-81ED-4DB2-BD59-A6C34878D82A}">
                    <a16:rowId xmlns:a16="http://schemas.microsoft.com/office/drawing/2014/main" val="10008"/>
                  </a:ext>
                </a:extLst>
              </a:tr>
              <a:tr h="343857">
                <a:tc vMerge="1">
                  <a:txBody>
                    <a:bodyPr/>
                    <a:lstStyle/>
                    <a:p>
                      <a:endParaRPr lang="en-US"/>
                    </a:p>
                  </a:txBody>
                  <a:tcPr/>
                </a:tc>
                <a:tc gridSpan="3">
                  <a:txBody>
                    <a:bodyPr/>
                    <a:lstStyle/>
                    <a:p>
                      <a:pPr algn="ctr"/>
                      <a:r>
                        <a:rPr lang="en-US" dirty="0">
                          <a:solidFill>
                            <a:srgbClr val="002060"/>
                          </a:solidFill>
                        </a:rPr>
                        <a:t>5</a:t>
                      </a:r>
                    </a:p>
                  </a:txBody>
                  <a:tcPr anchor="ct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9"/>
                  </a:ext>
                </a:extLst>
              </a:tr>
            </a:tbl>
          </a:graphicData>
        </a:graphic>
      </p:graphicFrame>
      <p:pic>
        <p:nvPicPr>
          <p:cNvPr id="27" name="Picture 2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55623"/>
            <a:ext cx="990600" cy="1053397"/>
          </a:xfrm>
          <a:prstGeom prst="rect">
            <a:avLst/>
          </a:prstGeom>
        </p:spPr>
      </p:pic>
      <p:sp>
        <p:nvSpPr>
          <p:cNvPr id="28" name="Rectangle 27"/>
          <p:cNvSpPr/>
          <p:nvPr/>
        </p:nvSpPr>
        <p:spPr>
          <a:xfrm>
            <a:off x="2057400" y="685800"/>
            <a:ext cx="5486400" cy="523220"/>
          </a:xfrm>
          <a:prstGeom prst="rect">
            <a:avLst/>
          </a:prstGeom>
        </p:spPr>
        <p:txBody>
          <a:bodyPr wrap="square">
            <a:spAutoFit/>
          </a:bodyPr>
          <a:lstStyle/>
          <a:p>
            <a:r>
              <a:rPr lang="en-US" sz="2800" b="1" dirty="0">
                <a:solidFill>
                  <a:schemeClr val="accent1">
                    <a:lumMod val="75000"/>
                  </a:schemeClr>
                </a:solidFill>
              </a:rPr>
              <a:t>Types of HE Institutions in Georgia</a:t>
            </a:r>
            <a:endParaRPr lang="en-US" sz="2800" dirty="0">
              <a:solidFill>
                <a:schemeClr val="accent1">
                  <a:lumMod val="75000"/>
                </a:schemeClr>
              </a:solidFill>
            </a:endParaRPr>
          </a:p>
        </p:txBody>
      </p:sp>
    </p:spTree>
    <p:extLst>
      <p:ext uri="{BB962C8B-B14F-4D97-AF65-F5344CB8AC3E}">
        <p14:creationId xmlns:p14="http://schemas.microsoft.com/office/powerpoint/2010/main" val="1901794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55623"/>
            <a:ext cx="990600" cy="1053397"/>
          </a:xfrm>
          <a:prstGeom prst="rect">
            <a:avLst/>
          </a:prstGeom>
        </p:spPr>
      </p:pic>
      <p:sp>
        <p:nvSpPr>
          <p:cNvPr id="6" name="Rectangle 5"/>
          <p:cNvSpPr/>
          <p:nvPr/>
        </p:nvSpPr>
        <p:spPr>
          <a:xfrm>
            <a:off x="2057400" y="838200"/>
            <a:ext cx="5006050" cy="523220"/>
          </a:xfrm>
          <a:prstGeom prst="rect">
            <a:avLst/>
          </a:prstGeom>
        </p:spPr>
        <p:txBody>
          <a:bodyPr wrap="none">
            <a:spAutoFit/>
          </a:bodyPr>
          <a:lstStyle/>
          <a:p>
            <a:r>
              <a:rPr lang="en-US" sz="2800" b="1" dirty="0">
                <a:solidFill>
                  <a:schemeClr val="accent1">
                    <a:lumMod val="75000"/>
                  </a:schemeClr>
                </a:solidFill>
              </a:rPr>
              <a:t>Types of HE Programs in Georgia</a:t>
            </a:r>
            <a:endParaRPr lang="en-US" sz="2800" dirty="0">
              <a:solidFill>
                <a:schemeClr val="accent1">
                  <a:lumMod val="75000"/>
                </a:schemeClr>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3657494397"/>
              </p:ext>
            </p:extLst>
          </p:nvPr>
        </p:nvGraphicFramePr>
        <p:xfrm>
          <a:off x="2209800" y="2286000"/>
          <a:ext cx="4572000" cy="3676650"/>
        </p:xfrm>
        <a:graphic>
          <a:graphicData uri="http://schemas.openxmlformats.org/drawingml/2006/table">
            <a:tbl>
              <a:tblPr firstRow="1" bandRow="1">
                <a:effectLst>
                  <a:outerShdw blurRad="50800" dist="50800" dir="5400000" sx="102000" sy="102000" algn="ctr" rotWithShape="0">
                    <a:schemeClr val="accent1">
                      <a:lumMod val="20000"/>
                      <a:lumOff val="80000"/>
                      <a:alpha val="71000"/>
                    </a:schemeClr>
                  </a:outerShdw>
                  <a:reflection endPos="10000" dist="50800" dir="5400000" sy="-100000" algn="bl" rotWithShape="0"/>
                </a:effectLst>
                <a:tableStyleId>{5C22544A-7EE6-4342-B048-85BDC9FD1C3A}</a:tableStyleId>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tblGrid>
              <a:tr h="762000">
                <a:tc gridSpan="2">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600" dirty="0"/>
                        <a:t>HE Programs</a:t>
                      </a:r>
                    </a:p>
                  </a:txBody>
                  <a:tcPr anchor="ctr"/>
                </a:tc>
                <a:tc hMerge="1">
                  <a:txBody>
                    <a:bodyPr/>
                    <a:lstStyle/>
                    <a:p>
                      <a:endParaRPr lang="en-US" dirty="0"/>
                    </a:p>
                  </a:txBody>
                  <a:tcPr/>
                </a:tc>
                <a:extLst>
                  <a:ext uri="{0D108BD9-81ED-4DB2-BD59-A6C34878D82A}">
                    <a16:rowId xmlns:a16="http://schemas.microsoft.com/office/drawing/2014/main" val="10000"/>
                  </a:ext>
                </a:extLst>
              </a:tr>
              <a:tr h="971550">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600" b="1" dirty="0">
                          <a:solidFill>
                            <a:srgbClr val="002060"/>
                          </a:solidFill>
                        </a:rPr>
                        <a:t>BA </a:t>
                      </a:r>
                      <a:r>
                        <a:rPr lang="en-US" sz="1600" b="1" dirty="0" err="1">
                          <a:solidFill>
                            <a:srgbClr val="002060"/>
                          </a:solidFill>
                        </a:rPr>
                        <a:t>programmes</a:t>
                      </a:r>
                      <a:r>
                        <a:rPr lang="en-US" sz="1600" b="1" dirty="0">
                          <a:solidFill>
                            <a:srgbClr val="002060"/>
                          </a:solidFill>
                        </a:rPr>
                        <a:t> </a:t>
                      </a:r>
                    </a:p>
                    <a:p>
                      <a:endParaRPr lang="en-US" b="1" dirty="0">
                        <a:solidFill>
                          <a:srgbClr val="002060"/>
                        </a:solidFill>
                      </a:endParaRPr>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400" dirty="0">
                          <a:solidFill>
                            <a:srgbClr val="002060"/>
                          </a:solidFill>
                        </a:rPr>
                        <a:t>858</a:t>
                      </a:r>
                    </a:p>
                    <a:p>
                      <a:pPr algn="ctr"/>
                      <a:endParaRPr lang="en-US" sz="1400" dirty="0">
                        <a:solidFill>
                          <a:srgbClr val="002060"/>
                        </a:solidFill>
                      </a:endParaRPr>
                    </a:p>
                  </a:txBody>
                  <a:tcPr anchor="ctr"/>
                </a:tc>
                <a:extLst>
                  <a:ext uri="{0D108BD9-81ED-4DB2-BD59-A6C34878D82A}">
                    <a16:rowId xmlns:a16="http://schemas.microsoft.com/office/drawing/2014/main" val="10001"/>
                  </a:ext>
                </a:extLst>
              </a:tr>
              <a:tr h="971550">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600" b="1" dirty="0">
                          <a:solidFill>
                            <a:srgbClr val="002060"/>
                          </a:solidFill>
                        </a:rPr>
                        <a:t>MA </a:t>
                      </a:r>
                      <a:r>
                        <a:rPr lang="en-US" sz="1600" b="1" dirty="0" err="1">
                          <a:solidFill>
                            <a:srgbClr val="002060"/>
                          </a:solidFill>
                        </a:rPr>
                        <a:t>programmes</a:t>
                      </a:r>
                      <a:r>
                        <a:rPr lang="en-US" sz="1600" b="1" dirty="0">
                          <a:solidFill>
                            <a:srgbClr val="002060"/>
                          </a:solidFill>
                        </a:rPr>
                        <a:t> </a:t>
                      </a:r>
                    </a:p>
                    <a:p>
                      <a:endParaRPr lang="en-US" b="1" dirty="0">
                        <a:solidFill>
                          <a:srgbClr val="002060"/>
                        </a:solidFill>
                      </a:endParaRPr>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400" dirty="0">
                          <a:solidFill>
                            <a:srgbClr val="002060"/>
                          </a:solidFill>
                        </a:rPr>
                        <a:t>663</a:t>
                      </a:r>
                    </a:p>
                    <a:p>
                      <a:pPr algn="ctr"/>
                      <a:endParaRPr lang="en-US" sz="1400" dirty="0">
                        <a:solidFill>
                          <a:srgbClr val="002060"/>
                        </a:solidFill>
                      </a:endParaRPr>
                    </a:p>
                  </a:txBody>
                  <a:tcPr anchor="ctr"/>
                </a:tc>
                <a:extLst>
                  <a:ext uri="{0D108BD9-81ED-4DB2-BD59-A6C34878D82A}">
                    <a16:rowId xmlns:a16="http://schemas.microsoft.com/office/drawing/2014/main" val="10002"/>
                  </a:ext>
                </a:extLst>
              </a:tr>
              <a:tr h="971550">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600" b="1" dirty="0">
                          <a:solidFill>
                            <a:srgbClr val="002060"/>
                          </a:solidFill>
                        </a:rPr>
                        <a:t>PHD </a:t>
                      </a:r>
                      <a:r>
                        <a:rPr lang="en-US" sz="1600" b="1" dirty="0" err="1">
                          <a:solidFill>
                            <a:srgbClr val="002060"/>
                          </a:solidFill>
                        </a:rPr>
                        <a:t>programmes</a:t>
                      </a:r>
                      <a:r>
                        <a:rPr lang="en-US" sz="1600" b="1" dirty="0">
                          <a:solidFill>
                            <a:srgbClr val="002060"/>
                          </a:solidFill>
                        </a:rPr>
                        <a:t> </a:t>
                      </a:r>
                    </a:p>
                    <a:p>
                      <a:endParaRPr lang="en-US" b="1" dirty="0">
                        <a:solidFill>
                          <a:srgbClr val="002060"/>
                        </a:solidFill>
                      </a:endParaRPr>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400" dirty="0">
                          <a:solidFill>
                            <a:srgbClr val="002060"/>
                          </a:solidFill>
                        </a:rPr>
                        <a:t>240</a:t>
                      </a:r>
                    </a:p>
                    <a:p>
                      <a:pPr algn="ctr"/>
                      <a:endParaRPr lang="en-US" sz="1400" dirty="0">
                        <a:solidFill>
                          <a:srgbClr val="002060"/>
                        </a:solidFill>
                      </a:endParaRP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094817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71800" y="301321"/>
            <a:ext cx="3048000" cy="762000"/>
          </a:xfrm>
        </p:spPr>
        <p:txBody>
          <a:bodyPr>
            <a:normAutofit/>
          </a:bodyPr>
          <a:lstStyle/>
          <a:p>
            <a:pPr algn="l"/>
            <a:r>
              <a:rPr lang="en-US" sz="2800" b="1" dirty="0">
                <a:solidFill>
                  <a:schemeClr val="accent1">
                    <a:lumMod val="75000"/>
                  </a:schemeClr>
                </a:solidFill>
                <a:latin typeface="+mn-lt"/>
                <a:ea typeface="+mn-ea"/>
                <a:cs typeface="+mn-cs"/>
              </a:rPr>
              <a:t>History of the NQF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55623"/>
            <a:ext cx="990600" cy="1053397"/>
          </a:xfrm>
          <a:prstGeom prst="rect">
            <a:avLst/>
          </a:prstGeom>
        </p:spPr>
      </p:pic>
      <p:graphicFrame>
        <p:nvGraphicFramePr>
          <p:cNvPr id="14" name="Diagram 13"/>
          <p:cNvGraphicFramePr/>
          <p:nvPr>
            <p:extLst>
              <p:ext uri="{D42A27DB-BD31-4B8C-83A1-F6EECF244321}">
                <p14:modId xmlns:p14="http://schemas.microsoft.com/office/powerpoint/2010/main" val="2250233123"/>
              </p:ext>
            </p:extLst>
          </p:nvPr>
        </p:nvGraphicFramePr>
        <p:xfrm>
          <a:off x="381000" y="1371600"/>
          <a:ext cx="8382000" cy="5257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5" name="TextBox 14"/>
          <p:cNvSpPr txBox="1"/>
          <p:nvPr/>
        </p:nvSpPr>
        <p:spPr>
          <a:xfrm>
            <a:off x="533400" y="1794106"/>
            <a:ext cx="723900" cy="369332"/>
          </a:xfrm>
          <a:prstGeom prst="rect">
            <a:avLst/>
          </a:prstGeom>
          <a:noFill/>
        </p:spPr>
        <p:txBody>
          <a:bodyPr wrap="square" rtlCol="0">
            <a:spAutoFit/>
          </a:bodyPr>
          <a:lstStyle/>
          <a:p>
            <a:r>
              <a:rPr lang="en-US" b="1" dirty="0">
                <a:solidFill>
                  <a:srgbClr val="002060"/>
                </a:solidFill>
              </a:rPr>
              <a:t>2005</a:t>
            </a:r>
          </a:p>
        </p:txBody>
      </p:sp>
      <p:sp>
        <p:nvSpPr>
          <p:cNvPr id="16" name="TextBox 15"/>
          <p:cNvSpPr txBox="1"/>
          <p:nvPr/>
        </p:nvSpPr>
        <p:spPr>
          <a:xfrm>
            <a:off x="952500" y="2613244"/>
            <a:ext cx="762000" cy="646331"/>
          </a:xfrm>
          <a:prstGeom prst="rect">
            <a:avLst/>
          </a:prstGeom>
          <a:noFill/>
        </p:spPr>
        <p:txBody>
          <a:bodyPr wrap="square" rtlCol="0">
            <a:spAutoFit/>
          </a:bodyPr>
          <a:lstStyle/>
          <a:p>
            <a:r>
              <a:rPr lang="en-US" b="1" dirty="0">
                <a:solidFill>
                  <a:srgbClr val="002060"/>
                </a:solidFill>
              </a:rPr>
              <a:t>2006-2009</a:t>
            </a:r>
            <a:endParaRPr lang="en-US" dirty="0">
              <a:solidFill>
                <a:srgbClr val="002060"/>
              </a:solidFill>
            </a:endParaRPr>
          </a:p>
        </p:txBody>
      </p:sp>
      <p:sp>
        <p:nvSpPr>
          <p:cNvPr id="17" name="TextBox 16"/>
          <p:cNvSpPr txBox="1"/>
          <p:nvPr/>
        </p:nvSpPr>
        <p:spPr>
          <a:xfrm>
            <a:off x="1083297" y="3658601"/>
            <a:ext cx="685800" cy="369332"/>
          </a:xfrm>
          <a:prstGeom prst="rect">
            <a:avLst/>
          </a:prstGeom>
          <a:noFill/>
        </p:spPr>
        <p:txBody>
          <a:bodyPr wrap="square" rtlCol="0">
            <a:spAutoFit/>
          </a:bodyPr>
          <a:lstStyle/>
          <a:p>
            <a:r>
              <a:rPr lang="en-US" b="1" dirty="0">
                <a:solidFill>
                  <a:srgbClr val="002060"/>
                </a:solidFill>
              </a:rPr>
              <a:t>2010</a:t>
            </a:r>
          </a:p>
        </p:txBody>
      </p:sp>
      <p:sp>
        <p:nvSpPr>
          <p:cNvPr id="18" name="TextBox 17"/>
          <p:cNvSpPr txBox="1"/>
          <p:nvPr/>
        </p:nvSpPr>
        <p:spPr>
          <a:xfrm>
            <a:off x="930897" y="4460128"/>
            <a:ext cx="838200" cy="646331"/>
          </a:xfrm>
          <a:prstGeom prst="rect">
            <a:avLst/>
          </a:prstGeom>
          <a:noFill/>
        </p:spPr>
        <p:txBody>
          <a:bodyPr wrap="square" rtlCol="0">
            <a:spAutoFit/>
          </a:bodyPr>
          <a:lstStyle/>
          <a:p>
            <a:r>
              <a:rPr lang="en-US" b="1" dirty="0">
                <a:solidFill>
                  <a:srgbClr val="002060"/>
                </a:solidFill>
              </a:rPr>
              <a:t>2015-2018</a:t>
            </a:r>
          </a:p>
        </p:txBody>
      </p:sp>
      <p:sp>
        <p:nvSpPr>
          <p:cNvPr id="20" name="TextBox 19"/>
          <p:cNvSpPr txBox="1"/>
          <p:nvPr/>
        </p:nvSpPr>
        <p:spPr>
          <a:xfrm>
            <a:off x="533400" y="5527979"/>
            <a:ext cx="723900" cy="369332"/>
          </a:xfrm>
          <a:prstGeom prst="rect">
            <a:avLst/>
          </a:prstGeom>
          <a:noFill/>
        </p:spPr>
        <p:txBody>
          <a:bodyPr wrap="square" rtlCol="0">
            <a:spAutoFit/>
          </a:bodyPr>
          <a:lstStyle/>
          <a:p>
            <a:r>
              <a:rPr lang="en-US" b="1" dirty="0">
                <a:solidFill>
                  <a:srgbClr val="002060"/>
                </a:solidFill>
              </a:rPr>
              <a:t>2019</a:t>
            </a:r>
          </a:p>
        </p:txBody>
      </p:sp>
    </p:spTree>
    <p:extLst>
      <p:ext uri="{BB962C8B-B14F-4D97-AF65-F5344CB8AC3E}">
        <p14:creationId xmlns:p14="http://schemas.microsoft.com/office/powerpoint/2010/main" val="715943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4600" y="435523"/>
            <a:ext cx="3810000" cy="838199"/>
          </a:xfrm>
        </p:spPr>
        <p:txBody>
          <a:bodyPr>
            <a:normAutofit/>
          </a:bodyPr>
          <a:lstStyle/>
          <a:p>
            <a:pPr algn="l"/>
            <a:r>
              <a:rPr lang="en-US" sz="2800" b="1" dirty="0">
                <a:solidFill>
                  <a:schemeClr val="accent1">
                    <a:lumMod val="75000"/>
                  </a:schemeClr>
                </a:solidFill>
                <a:latin typeface="+mn-lt"/>
                <a:ea typeface="+mn-ea"/>
                <a:cs typeface="+mn-cs"/>
              </a:rPr>
              <a:t>Key factors for changes</a:t>
            </a:r>
          </a:p>
        </p:txBody>
      </p:sp>
      <p:sp>
        <p:nvSpPr>
          <p:cNvPr id="3" name="Subtitle 2"/>
          <p:cNvSpPr>
            <a:spLocks noGrp="1"/>
          </p:cNvSpPr>
          <p:nvPr>
            <p:ph type="subTitle" idx="1"/>
          </p:nvPr>
        </p:nvSpPr>
        <p:spPr>
          <a:xfrm>
            <a:off x="152400" y="2286000"/>
            <a:ext cx="8763000" cy="3048000"/>
          </a:xfrm>
        </p:spPr>
        <p:txBody>
          <a:bodyPr>
            <a:normAutofit/>
          </a:bodyPr>
          <a:lstStyle/>
          <a:p>
            <a:pPr marL="457200" indent="-457200" algn="l">
              <a:buClr>
                <a:srgbClr val="FF0000"/>
              </a:buClr>
              <a:buFont typeface="Wingdings" pitchFamily="2" charset="2"/>
              <a:buChar char="q"/>
            </a:pPr>
            <a:r>
              <a:rPr lang="en-US" sz="2000" b="1" dirty="0">
                <a:solidFill>
                  <a:srgbClr val="002060"/>
                </a:solidFill>
              </a:rPr>
              <a:t>Association Agreement between Georgia and the EU</a:t>
            </a:r>
          </a:p>
          <a:p>
            <a:pPr marL="457200" indent="-457200">
              <a:buFont typeface="Wingdings" pitchFamily="2" charset="2"/>
              <a:buChar char="q"/>
            </a:pPr>
            <a:endParaRPr lang="ka-GE" sz="2000" b="1" dirty="0">
              <a:solidFill>
                <a:srgbClr val="002060"/>
              </a:solidFill>
            </a:endParaRPr>
          </a:p>
          <a:p>
            <a:pPr marL="457200" indent="-457200" algn="l">
              <a:buClr>
                <a:srgbClr val="FF0000"/>
              </a:buClr>
              <a:buFont typeface="Wingdings" pitchFamily="2" charset="2"/>
              <a:buChar char="q"/>
            </a:pPr>
            <a:r>
              <a:rPr lang="en-US" sz="2000" b="1" dirty="0">
                <a:solidFill>
                  <a:srgbClr val="002060"/>
                </a:solidFill>
              </a:rPr>
              <a:t>Gaps between the sub systems</a:t>
            </a:r>
          </a:p>
          <a:p>
            <a:pPr algn="l"/>
            <a:endParaRPr lang="en-US" sz="2000" b="1" dirty="0">
              <a:solidFill>
                <a:srgbClr val="002060"/>
              </a:solidFill>
            </a:endParaRPr>
          </a:p>
          <a:p>
            <a:pPr marL="457200" indent="-457200" algn="l">
              <a:buClr>
                <a:srgbClr val="FF0000"/>
              </a:buClr>
              <a:buFont typeface="Wingdings" pitchFamily="2" charset="2"/>
              <a:buChar char="q"/>
            </a:pPr>
            <a:r>
              <a:rPr lang="en-US" sz="2000" b="1" dirty="0">
                <a:solidFill>
                  <a:srgbClr val="002060"/>
                </a:solidFill>
              </a:rPr>
              <a:t>Level and Level descriptors - Compatibility with European Frameworks (QF-EHEA - EQF-LLL)</a:t>
            </a:r>
          </a:p>
          <a:p>
            <a:pPr marL="457200" indent="-457200" algn="l">
              <a:buFont typeface="Wingdings" pitchFamily="2" charset="2"/>
              <a:buChar char="q"/>
            </a:pPr>
            <a:endParaRPr lang="en-US" sz="3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55623"/>
            <a:ext cx="990600" cy="1053397"/>
          </a:xfrm>
          <a:prstGeom prst="rect">
            <a:avLst/>
          </a:prstGeom>
        </p:spPr>
      </p:pic>
    </p:spTree>
    <p:extLst>
      <p:ext uri="{BB962C8B-B14F-4D97-AF65-F5344CB8AC3E}">
        <p14:creationId xmlns:p14="http://schemas.microsoft.com/office/powerpoint/2010/main" val="573680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316333129"/>
              </p:ext>
            </p:extLst>
          </p:nvPr>
        </p:nvGraphicFramePr>
        <p:xfrm>
          <a:off x="533400" y="1524000"/>
          <a:ext cx="8382000" cy="462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52400" y="155623"/>
            <a:ext cx="990600" cy="1053397"/>
          </a:xfrm>
          <a:prstGeom prst="rect">
            <a:avLst/>
          </a:prstGeom>
        </p:spPr>
      </p:pic>
      <p:sp>
        <p:nvSpPr>
          <p:cNvPr id="6" name="Title 1"/>
          <p:cNvSpPr txBox="1">
            <a:spLocks/>
          </p:cNvSpPr>
          <p:nvPr/>
        </p:nvSpPr>
        <p:spPr>
          <a:xfrm>
            <a:off x="3200400" y="432472"/>
            <a:ext cx="2286000" cy="499697"/>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800" b="1" dirty="0">
                <a:solidFill>
                  <a:schemeClr val="accent1">
                    <a:lumMod val="75000"/>
                  </a:schemeClr>
                </a:solidFill>
                <a:latin typeface="+mn-lt"/>
                <a:ea typeface="+mn-ea"/>
                <a:cs typeface="+mn-cs"/>
              </a:rPr>
              <a:t>Revised laws</a:t>
            </a:r>
          </a:p>
        </p:txBody>
      </p:sp>
    </p:spTree>
    <p:extLst>
      <p:ext uri="{BB962C8B-B14F-4D97-AF65-F5344CB8AC3E}">
        <p14:creationId xmlns:p14="http://schemas.microsoft.com/office/powerpoint/2010/main" val="1389236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7022</TotalTime>
  <Words>1675</Words>
  <Application>Microsoft Office PowerPoint</Application>
  <PresentationFormat>Näytössä katseltava diaesitys (4:3)</PresentationFormat>
  <Paragraphs>389</Paragraphs>
  <Slides>24</Slides>
  <Notes>20</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24</vt:i4>
      </vt:variant>
    </vt:vector>
  </HeadingPairs>
  <TitlesOfParts>
    <vt:vector size="32" baseType="lpstr">
      <vt:lpstr>Arial</vt:lpstr>
      <vt:lpstr>Calibri</vt:lpstr>
      <vt:lpstr>Calibri Light</vt:lpstr>
      <vt:lpstr>Cambria</vt:lpstr>
      <vt:lpstr>Georgia</vt:lpstr>
      <vt:lpstr>Sylfaen</vt:lpstr>
      <vt:lpstr>Wingdings</vt:lpstr>
      <vt:lpstr>Office Theme</vt:lpstr>
      <vt:lpstr>National Qualification Framework Reforms in Georgia </vt:lpstr>
      <vt:lpstr>Content</vt:lpstr>
      <vt:lpstr>Main Activities of NCEQE  </vt:lpstr>
      <vt:lpstr>PowerPoint-esitys</vt:lpstr>
      <vt:lpstr>PowerPoint-esitys</vt:lpstr>
      <vt:lpstr>PowerPoint-esitys</vt:lpstr>
      <vt:lpstr>History of the NQF </vt:lpstr>
      <vt:lpstr>Key factors for changes</vt:lpstr>
      <vt:lpstr>PowerPoint-esitys</vt:lpstr>
      <vt:lpstr>Objectives of NQF </vt:lpstr>
      <vt:lpstr>PowerPoint-esitys</vt:lpstr>
      <vt:lpstr>The Level Descriptors</vt:lpstr>
      <vt:lpstr>Qualifications According to Levels</vt:lpstr>
      <vt:lpstr>PowerPoint-esitys</vt:lpstr>
      <vt:lpstr>ECTS System</vt:lpstr>
      <vt:lpstr>QA System</vt:lpstr>
      <vt:lpstr>Standards and components of authorization and Accreditation (higher education)</vt:lpstr>
      <vt:lpstr> Subject Benchmarks (Standard) in HE</vt:lpstr>
      <vt:lpstr>Subject Benchmarks (Standard) in HE</vt:lpstr>
      <vt:lpstr>Subject Benchmarks for Regulated Professions </vt:lpstr>
      <vt:lpstr>Validation of Georgian Educational Documents and Recognition of Foreign Education</vt:lpstr>
      <vt:lpstr>NQF management, development and monitoring </vt:lpstr>
      <vt:lpstr>Challenges and next steps  </vt:lpstr>
      <vt:lpstr>   Thank you for your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Blomqvist Carita</cp:lastModifiedBy>
  <cp:revision>325</cp:revision>
  <cp:lastPrinted>2019-08-29T07:03:33Z</cp:lastPrinted>
  <dcterms:created xsi:type="dcterms:W3CDTF">2019-07-23T10:40:11Z</dcterms:created>
  <dcterms:modified xsi:type="dcterms:W3CDTF">2019-09-06T06:35:52Z</dcterms:modified>
</cp:coreProperties>
</file>