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687" r:id="rId3"/>
    <p:sldMasterId id="2147483677" r:id="rId4"/>
  </p:sldMasterIdLst>
  <p:notesMasterIdLst>
    <p:notesMasterId r:id="rId30"/>
  </p:notesMasterIdLst>
  <p:handoutMasterIdLst>
    <p:handoutMasterId r:id="rId31"/>
  </p:handoutMasterIdLst>
  <p:sldIdLst>
    <p:sldId id="273" r:id="rId5"/>
    <p:sldId id="277" r:id="rId6"/>
    <p:sldId id="271" r:id="rId7"/>
    <p:sldId id="278" r:id="rId8"/>
    <p:sldId id="279" r:id="rId9"/>
    <p:sldId id="281" r:id="rId10"/>
    <p:sldId id="280" r:id="rId11"/>
    <p:sldId id="283" r:id="rId12"/>
    <p:sldId id="282" r:id="rId13"/>
    <p:sldId id="2001" r:id="rId14"/>
    <p:sldId id="2003" r:id="rId15"/>
    <p:sldId id="395" r:id="rId16"/>
    <p:sldId id="1995" r:id="rId17"/>
    <p:sldId id="1996" r:id="rId18"/>
    <p:sldId id="2002" r:id="rId19"/>
    <p:sldId id="1997" r:id="rId20"/>
    <p:sldId id="1998" r:id="rId21"/>
    <p:sldId id="1999" r:id="rId22"/>
    <p:sldId id="364" r:id="rId23"/>
    <p:sldId id="365" r:id="rId24"/>
    <p:sldId id="388" r:id="rId25"/>
    <p:sldId id="389" r:id="rId26"/>
    <p:sldId id="387" r:id="rId27"/>
    <p:sldId id="2007" r:id="rId28"/>
    <p:sldId id="2004" r:id="rId29"/>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00"/>
    <a:srgbClr val="002A40"/>
    <a:srgbClr val="0D34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6" autoAdjust="0"/>
    <p:restoredTop sz="93540" autoAdjust="0"/>
  </p:normalViewPr>
  <p:slideViewPr>
    <p:cSldViewPr snapToGrid="0" snapToObjects="1">
      <p:cViewPr varScale="1">
        <p:scale>
          <a:sx n="90" d="100"/>
          <a:sy n="90" d="100"/>
        </p:scale>
        <p:origin x="16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t>16/10/2019</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t>‹#›</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t>16/10/2019</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t>‹#›</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5"/>
          </p:nvPr>
        </p:nvSpPr>
        <p:spPr/>
        <p:txBody>
          <a:bodyPr/>
          <a:lstStyle/>
          <a:p>
            <a:pPr algn="r" rtl="1"/>
            <a:fld id="{958706C7-F2C3-48B6-8A22-C484D800B5D4}" type="slidenum">
              <a:rPr lang="en-US" smtClean="0"/>
              <a:t>16</a:t>
            </a:fld>
            <a:endParaRPr lang="en-US"/>
          </a:p>
        </p:txBody>
      </p:sp>
    </p:spTree>
    <p:extLst>
      <p:ext uri="{BB962C8B-B14F-4D97-AF65-F5344CB8AC3E}">
        <p14:creationId xmlns:p14="http://schemas.microsoft.com/office/powerpoint/2010/main" val="137655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5"/>
          </p:nvPr>
        </p:nvSpPr>
        <p:spPr/>
        <p:txBody>
          <a:bodyPr/>
          <a:lstStyle/>
          <a:p>
            <a:pPr algn="r" rtl="1"/>
            <a:fld id="{958706C7-F2C3-48B6-8A22-C484D800B5D4}" type="slidenum">
              <a:rPr lang="en-US" smtClean="0"/>
              <a:t>17</a:t>
            </a:fld>
            <a:endParaRPr lang="en-US"/>
          </a:p>
        </p:txBody>
      </p:sp>
    </p:spTree>
    <p:extLst>
      <p:ext uri="{BB962C8B-B14F-4D97-AF65-F5344CB8AC3E}">
        <p14:creationId xmlns:p14="http://schemas.microsoft.com/office/powerpoint/2010/main" val="4035107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a:t>
            </a:fld>
            <a:endParaRPr lang="fr-FR"/>
          </a:p>
        </p:txBody>
      </p:sp>
    </p:spTree>
    <p:extLst>
      <p:ext uri="{BB962C8B-B14F-4D97-AF65-F5344CB8AC3E}">
        <p14:creationId xmlns:p14="http://schemas.microsoft.com/office/powerpoint/2010/main" val="342344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16/10/2019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a:lstStyle>
            <a:lvl5pPr algn="r" latinLnBrk="0">
              <a:defRPr lang="he-IL"/>
            </a:lvl5pPr>
            <a:lvl6pPr algn="r" latinLnBrk="0">
              <a:defRPr lang="he-IL"/>
            </a:lvl6pPr>
            <a:lvl7pPr algn="r" latinLnBrk="0">
              <a:defRPr lang="he-IL"/>
            </a:lvl7pPr>
            <a:lvl8pPr algn="r" latinLnBrk="0">
              <a:defRPr lang="he-IL"/>
            </a:lvl8pPr>
            <a:lvl9pPr algn="r" latinLnBrk="0">
              <a:defRPr lang="he-IL"/>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p>
            <a:pPr rtl="1"/>
            <a:fld id="{F8759639-E46F-413A-90AA-57457421957E}" type="datetime13">
              <a:rPr lang="he-IL" smtClean="0"/>
              <a:pPr rtl="1"/>
              <a:t>16/10/2019</a:t>
            </a:fld>
            <a:endParaRPr lang="he-IL" dirty="0"/>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C749032-2A07-4AE8-BA90-74324CAE0C87}" type="slidenum">
              <a:t>‹#›</a:t>
            </a:fld>
            <a:endParaRPr lang="he-IL"/>
          </a:p>
        </p:txBody>
      </p:sp>
    </p:spTree>
    <p:extLst>
      <p:ext uri="{BB962C8B-B14F-4D97-AF65-F5344CB8AC3E}">
        <p14:creationId xmlns:p14="http://schemas.microsoft.com/office/powerpoint/2010/main" val="400965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16/10/2019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16/10/2019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249920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a:lstStyle>
            <a:lvl5pPr algn="r" latinLnBrk="0">
              <a:defRPr lang="he-IL"/>
            </a:lvl5pPr>
            <a:lvl6pPr algn="r" latinLnBrk="0">
              <a:defRPr lang="he-IL"/>
            </a:lvl6pPr>
            <a:lvl7pPr algn="r" latinLnBrk="0">
              <a:defRPr lang="he-IL"/>
            </a:lvl7pPr>
            <a:lvl8pPr algn="r" latinLnBrk="0">
              <a:defRPr lang="he-IL"/>
            </a:lvl8pPr>
            <a:lvl9pPr algn="r" latinLnBrk="0">
              <a:defRPr lang="he-IL"/>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p>
            <a:pPr rtl="1"/>
            <a:fld id="{F8759639-E46F-413A-90AA-57457421957E}" type="datetime13">
              <a:rPr lang="he-IL" smtClean="0"/>
              <a:pPr rtl="1"/>
              <a:t>16/10/2019</a:t>
            </a:fld>
            <a:endParaRPr lang="he-IL" dirty="0"/>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C749032-2A07-4AE8-BA90-74324CAE0C87}" type="slidenum">
              <a:t>‹#›</a:t>
            </a:fld>
            <a:endParaRPr lang="he-IL"/>
          </a:p>
        </p:txBody>
      </p:sp>
    </p:spTree>
    <p:extLst>
      <p:ext uri="{BB962C8B-B14F-4D97-AF65-F5344CB8AC3E}">
        <p14:creationId xmlns:p14="http://schemas.microsoft.com/office/powerpoint/2010/main" val="23434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16/10/2019</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 id="21474836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16/10/2019</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16/10/2019</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 id="2147483689" r:id="rId2"/>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8416" y="3795804"/>
            <a:ext cx="9144001" cy="3062195"/>
          </a:xfrm>
          <a:prstGeom prst="rect">
            <a:avLst/>
          </a:prstGeom>
        </p:spPr>
        <p:txBody>
          <a:bodyPr>
            <a:normAutofit/>
          </a:bodyPr>
          <a:lstStyle/>
          <a:p>
            <a:pPr algn="ctr"/>
            <a:r>
              <a:rPr lang="en-US" b="1" dirty="0">
                <a:solidFill>
                  <a:srgbClr val="0D347D"/>
                </a:solidFill>
              </a:rPr>
              <a:t>Achieving Equal Opportunities for All Migrants Through Learning and Assessment</a:t>
            </a:r>
            <a:br>
              <a:rPr lang="en-US" b="1" dirty="0">
                <a:solidFill>
                  <a:srgbClr val="0D347D"/>
                </a:solidFill>
              </a:rPr>
            </a:br>
            <a:br>
              <a:rPr lang="he-IL" b="1" dirty="0">
                <a:solidFill>
                  <a:srgbClr val="7030A0"/>
                </a:solidFill>
              </a:rPr>
            </a:br>
            <a:endParaRPr lang="fr-FR" sz="14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4" y="0"/>
            <a:ext cx="9160314" cy="3795805"/>
          </a:xfrm>
          <a:prstGeom prst="rect">
            <a:avLst/>
          </a:prstGeom>
        </p:spPr>
      </p:pic>
      <p:sp>
        <p:nvSpPr>
          <p:cNvPr id="1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latin typeface="Arial Narrow" charset="0"/>
                <a:ea typeface="Arial Narrow" charset="0"/>
                <a:cs typeface="Arial Narrow" charset="0"/>
              </a:rPr>
              <a:pPr/>
              <a:t>16/10/2019</a:t>
            </a:fld>
            <a:endParaRPr lang="fr-FR" dirty="0">
              <a:latin typeface="Arial Narrow" charset="0"/>
              <a:ea typeface="Arial Narrow" charset="0"/>
              <a:cs typeface="Arial Narrow" charset="0"/>
            </a:endParaRPr>
          </a:p>
        </p:txBody>
      </p:sp>
      <p:sp>
        <p:nvSpPr>
          <p:cNvPr id="1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Tree>
    <p:extLst>
      <p:ext uri="{BB962C8B-B14F-4D97-AF65-F5344CB8AC3E}">
        <p14:creationId xmlns:p14="http://schemas.microsoft.com/office/powerpoint/2010/main" val="152481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042F-501C-974E-A5BD-9A22B31D12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DED0CD-8B93-DB49-B7E9-D908F757049B}"/>
              </a:ext>
            </a:extLst>
          </p:cNvPr>
          <p:cNvSpPr>
            <a:spLocks noGrp="1"/>
          </p:cNvSpPr>
          <p:nvPr>
            <p:ph idx="1"/>
          </p:nvPr>
        </p:nvSpPr>
        <p:spPr/>
        <p:txBody>
          <a:bodyPr>
            <a:normAutofit/>
          </a:bodyPr>
          <a:lstStyle/>
          <a:p>
            <a:pPr marL="0" indent="0" algn="ctr">
              <a:buNone/>
            </a:pPr>
            <a:r>
              <a:rPr lang="en-US" sz="4400" b="1" dirty="0">
                <a:solidFill>
                  <a:srgbClr val="9B0000"/>
                </a:solidFill>
              </a:rPr>
              <a:t>One case of change:</a:t>
            </a:r>
          </a:p>
          <a:p>
            <a:pPr marL="0" indent="0" algn="ctr">
              <a:buNone/>
            </a:pPr>
            <a:r>
              <a:rPr lang="en-US" sz="4400" b="1" dirty="0" err="1">
                <a:solidFill>
                  <a:srgbClr val="9B0000"/>
                </a:solidFill>
              </a:rPr>
              <a:t>Introductying</a:t>
            </a:r>
            <a:r>
              <a:rPr lang="en-US" sz="4400" b="1" dirty="0">
                <a:solidFill>
                  <a:srgbClr val="9B0000"/>
                </a:solidFill>
              </a:rPr>
              <a:t> Bi-Multilingual tests</a:t>
            </a:r>
          </a:p>
          <a:p>
            <a:pPr marL="0" indent="0" algn="ctr">
              <a:buNone/>
            </a:pPr>
            <a:r>
              <a:rPr lang="en-US" sz="4400" b="1" dirty="0">
                <a:solidFill>
                  <a:srgbClr val="9B0000"/>
                </a:solidFill>
              </a:rPr>
              <a:t>driven by research </a:t>
            </a:r>
            <a:r>
              <a:rPr lang="en-US" sz="4400" b="1" dirty="0">
                <a:solidFill>
                  <a:srgbClr val="7030A0"/>
                </a:solidFill>
              </a:rPr>
              <a:t> </a:t>
            </a:r>
          </a:p>
        </p:txBody>
      </p:sp>
      <p:pic>
        <p:nvPicPr>
          <p:cNvPr id="4" name="Picture 3">
            <a:extLst>
              <a:ext uri="{FF2B5EF4-FFF2-40B4-BE49-F238E27FC236}">
                <a16:creationId xmlns:a16="http://schemas.microsoft.com/office/drawing/2014/main" id="{C18A464D-8E26-9441-B136-6D34CBC554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8257" y="3900487"/>
            <a:ext cx="3637722" cy="2700338"/>
          </a:xfrm>
          <a:prstGeom prst="rect">
            <a:avLst/>
          </a:prstGeom>
        </p:spPr>
      </p:pic>
    </p:spTree>
    <p:extLst>
      <p:ext uri="{BB962C8B-B14F-4D97-AF65-F5344CB8AC3E}">
        <p14:creationId xmlns:p14="http://schemas.microsoft.com/office/powerpoint/2010/main" val="412484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4334A-8E40-AB43-B716-A5CC12B99506}"/>
              </a:ext>
            </a:extLst>
          </p:cNvPr>
          <p:cNvSpPr>
            <a:spLocks noGrp="1"/>
          </p:cNvSpPr>
          <p:nvPr>
            <p:ph idx="1"/>
          </p:nvPr>
        </p:nvSpPr>
        <p:spPr/>
        <p:txBody>
          <a:bodyPr/>
          <a:lstStyle/>
          <a:p>
            <a:pPr marL="0" indent="0" algn="ctr">
              <a:buNone/>
            </a:pPr>
            <a:r>
              <a:rPr lang="en-US" sz="4000" b="1" dirty="0">
                <a:solidFill>
                  <a:srgbClr val="9B0000"/>
                </a:solidFill>
              </a:rPr>
              <a:t>Point of exit</a:t>
            </a:r>
          </a:p>
          <a:p>
            <a:endParaRPr lang="en-US" b="1" dirty="0"/>
          </a:p>
          <a:p>
            <a:r>
              <a:rPr lang="en-US" b="1" dirty="0"/>
              <a:t>Immigrants and all second language  learners do not leave their language behind and develop a bilingual version where language are being mixed. These are manifested in reading, writing, speaking </a:t>
            </a:r>
            <a:r>
              <a:rPr lang="en-US" dirty="0"/>
              <a:t>and </a:t>
            </a:r>
            <a:r>
              <a:rPr lang="en-US" b="1" dirty="0">
                <a:solidFill>
                  <a:srgbClr val="002A40"/>
                </a:solidFill>
              </a:rPr>
              <a:t>listening.  </a:t>
            </a:r>
          </a:p>
        </p:txBody>
      </p:sp>
    </p:spTree>
    <p:extLst>
      <p:ext uri="{BB962C8B-B14F-4D97-AF65-F5344CB8AC3E}">
        <p14:creationId xmlns:p14="http://schemas.microsoft.com/office/powerpoint/2010/main" val="72047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9F25-56E6-264C-97DC-9574EA8A7157}"/>
              </a:ext>
            </a:extLst>
          </p:cNvPr>
          <p:cNvSpPr>
            <a:spLocks noGrp="1"/>
          </p:cNvSpPr>
          <p:nvPr>
            <p:ph type="title"/>
          </p:nvPr>
        </p:nvSpPr>
        <p:spPr>
          <a:xfrm>
            <a:off x="1494518" y="966561"/>
            <a:ext cx="6404882" cy="1080347"/>
          </a:xfrm>
          <a:solidFill>
            <a:schemeClr val="accent5">
              <a:lumMod val="60000"/>
              <a:lumOff val="40000"/>
            </a:schemeClr>
          </a:solidFill>
          <a:ln w="19050">
            <a:solidFill>
              <a:srgbClr val="B72060"/>
            </a:solidFill>
          </a:ln>
        </p:spPr>
        <p:txBody>
          <a:bodyPr>
            <a:normAutofit fontScale="90000"/>
          </a:bodyPr>
          <a:lstStyle/>
          <a:p>
            <a:pPr algn="ctr" rtl="0"/>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r>
              <a:rPr lang="he-IL" sz="3675" dirty="0">
                <a:solidFill>
                  <a:srgbClr val="C00000"/>
                </a:solidFill>
              </a:rPr>
              <a:t>  </a:t>
            </a:r>
            <a:r>
              <a:rPr lang="en-US" sz="3675" dirty="0">
                <a:solidFill>
                  <a:srgbClr val="9C2060"/>
                </a:solidFill>
              </a:rPr>
              <a:t>Sample </a:t>
            </a:r>
            <a:br>
              <a:rPr lang="en-US" sz="2700" dirty="0">
                <a:solidFill>
                  <a:srgbClr val="C00000"/>
                </a:solidFill>
              </a:rPr>
            </a:br>
            <a:endParaRPr lang="en-US" dirty="0">
              <a:solidFill>
                <a:srgbClr val="C00000"/>
              </a:solidFill>
            </a:endParaRPr>
          </a:p>
        </p:txBody>
      </p:sp>
      <p:sp>
        <p:nvSpPr>
          <p:cNvPr id="3" name="Content Placeholder 2">
            <a:extLst>
              <a:ext uri="{FF2B5EF4-FFF2-40B4-BE49-F238E27FC236}">
                <a16:creationId xmlns:a16="http://schemas.microsoft.com/office/drawing/2014/main" id="{71ABA0B7-78A5-7542-B507-61FC8BFB15C8}"/>
              </a:ext>
            </a:extLst>
          </p:cNvPr>
          <p:cNvSpPr>
            <a:spLocks noGrp="1"/>
          </p:cNvSpPr>
          <p:nvPr>
            <p:ph idx="1"/>
          </p:nvPr>
        </p:nvSpPr>
        <p:spPr>
          <a:xfrm>
            <a:off x="557214" y="2184400"/>
            <a:ext cx="8201024" cy="3544888"/>
          </a:xfrm>
          <a:solidFill>
            <a:srgbClr val="CDC8C5"/>
          </a:solidFill>
          <a:ln>
            <a:solidFill>
              <a:srgbClr val="C00000"/>
            </a:solidFill>
          </a:ln>
        </p:spPr>
        <p:txBody>
          <a:bodyPr>
            <a:normAutofit fontScale="25000" lnSpcReduction="20000"/>
          </a:bodyPr>
          <a:lstStyle/>
          <a:p>
            <a:pPr marL="34290" indent="0">
              <a:lnSpc>
                <a:spcPct val="100000"/>
              </a:lnSpc>
              <a:spcBef>
                <a:spcPts val="0"/>
              </a:spcBef>
              <a:buNone/>
            </a:pPr>
            <a:endParaRPr lang="en-US" sz="12000" dirty="0">
              <a:solidFill>
                <a:srgbClr val="FF0000"/>
              </a:solidFill>
              <a:latin typeface="David" panose="020E0502060401010101" pitchFamily="34" charset="-79"/>
              <a:cs typeface="David" panose="020E0502060401010101" pitchFamily="34" charset="-79"/>
            </a:endParaRPr>
          </a:p>
          <a:p>
            <a:pPr marL="34290" indent="0">
              <a:lnSpc>
                <a:spcPct val="100000"/>
              </a:lnSpc>
              <a:spcBef>
                <a:spcPts val="0"/>
              </a:spcBef>
              <a:buNone/>
            </a:pPr>
            <a:r>
              <a:rPr lang="en-US" sz="11200" u="sng" dirty="0">
                <a:solidFill>
                  <a:srgbClr val="9C2060"/>
                </a:solidFill>
                <a:latin typeface="+mj-lt"/>
                <a:cs typeface="David" panose="020E0502060401010101" pitchFamily="34" charset="-79"/>
              </a:rPr>
              <a:t>Grades 10 and 11</a:t>
            </a:r>
          </a:p>
          <a:p>
            <a:pPr>
              <a:lnSpc>
                <a:spcPct val="170000"/>
              </a:lnSpc>
              <a:spcBef>
                <a:spcPts val="0"/>
              </a:spcBef>
              <a:buFont typeface="Wingdings" pitchFamily="2" charset="2"/>
              <a:buChar char="§"/>
            </a:pPr>
            <a:r>
              <a:rPr lang="en-US" sz="9150" b="1" dirty="0">
                <a:solidFill>
                  <a:srgbClr val="9C2060"/>
                </a:solidFill>
                <a:cs typeface="David" panose="020E0502060401010101" pitchFamily="34" charset="-79"/>
              </a:rPr>
              <a:t>Four</a:t>
            </a:r>
            <a:r>
              <a:rPr lang="en-US" sz="9150" b="1" dirty="0">
                <a:solidFill>
                  <a:srgbClr val="002060"/>
                </a:solidFill>
                <a:cs typeface="David" panose="020E0502060401010101" pitchFamily="34" charset="-79"/>
              </a:rPr>
              <a:t> schools with </a:t>
            </a:r>
            <a:r>
              <a:rPr lang="en-US" sz="9150" b="1" u="sng" dirty="0">
                <a:solidFill>
                  <a:srgbClr val="9C2060"/>
                </a:solidFill>
                <a:cs typeface="David" panose="020E0502060401010101" pitchFamily="34" charset="-79"/>
              </a:rPr>
              <a:t>Russian</a:t>
            </a:r>
            <a:r>
              <a:rPr lang="en-US" sz="9150" b="1" dirty="0">
                <a:solidFill>
                  <a:srgbClr val="9C2060"/>
                </a:solidFill>
                <a:cs typeface="David" panose="020E0502060401010101" pitchFamily="34" charset="-79"/>
              </a:rPr>
              <a:t> immigrant students </a:t>
            </a:r>
          </a:p>
          <a:p>
            <a:pPr>
              <a:lnSpc>
                <a:spcPct val="170000"/>
              </a:lnSpc>
              <a:spcBef>
                <a:spcPts val="0"/>
              </a:spcBef>
              <a:buFont typeface="Wingdings" pitchFamily="2" charset="2"/>
              <a:buChar char="§"/>
            </a:pPr>
            <a:r>
              <a:rPr lang="en-US" sz="9150" b="1" dirty="0">
                <a:solidFill>
                  <a:srgbClr val="9C2060"/>
                </a:solidFill>
                <a:cs typeface="David" panose="020E0502060401010101" pitchFamily="34" charset="-79"/>
              </a:rPr>
              <a:t>One</a:t>
            </a:r>
            <a:r>
              <a:rPr lang="en-US" sz="9150" b="1" dirty="0">
                <a:solidFill>
                  <a:srgbClr val="002060"/>
                </a:solidFill>
                <a:cs typeface="David" panose="020E0502060401010101" pitchFamily="34" charset="-79"/>
              </a:rPr>
              <a:t> </a:t>
            </a:r>
            <a:r>
              <a:rPr lang="en-US" sz="9150" b="1" u="sng" dirty="0">
                <a:solidFill>
                  <a:srgbClr val="9C2060"/>
                </a:solidFill>
                <a:cs typeface="David" panose="020E0502060401010101" pitchFamily="34" charset="-79"/>
              </a:rPr>
              <a:t>Arab</a:t>
            </a:r>
            <a:r>
              <a:rPr lang="en-US" sz="9150" b="1" dirty="0">
                <a:solidFill>
                  <a:srgbClr val="002060"/>
                </a:solidFill>
                <a:cs typeface="David" panose="020E0502060401010101" pitchFamily="34" charset="-79"/>
              </a:rPr>
              <a:t> school in a </a:t>
            </a:r>
            <a:r>
              <a:rPr lang="en-US" sz="9150" b="1" dirty="0">
                <a:solidFill>
                  <a:srgbClr val="9C2060"/>
                </a:solidFill>
                <a:cs typeface="David" panose="020E0502060401010101" pitchFamily="34" charset="-79"/>
              </a:rPr>
              <a:t>heterogeneous</a:t>
            </a:r>
            <a:r>
              <a:rPr lang="en-US" sz="9150" b="1" dirty="0">
                <a:solidFill>
                  <a:srgbClr val="002060"/>
                </a:solidFill>
                <a:cs typeface="David" panose="020E0502060401010101" pitchFamily="34" charset="-79"/>
              </a:rPr>
              <a:t> city</a:t>
            </a:r>
            <a:r>
              <a:rPr lang="he-IL" sz="9150" b="1" dirty="0">
                <a:solidFill>
                  <a:srgbClr val="002060"/>
                </a:solidFill>
                <a:cs typeface="David" panose="020E0502060401010101" pitchFamily="34" charset="-79"/>
              </a:rPr>
              <a:t> </a:t>
            </a:r>
            <a:r>
              <a:rPr lang="en-US" sz="9150" b="1" dirty="0">
                <a:solidFill>
                  <a:srgbClr val="002060"/>
                </a:solidFill>
                <a:cs typeface="David" panose="020E0502060401010101" pitchFamily="34" charset="-79"/>
              </a:rPr>
              <a:t>  (Jaffa)</a:t>
            </a:r>
            <a:endParaRPr lang="he-IL" sz="9150" b="1" dirty="0">
              <a:solidFill>
                <a:srgbClr val="002060"/>
              </a:solidFill>
              <a:cs typeface="David" panose="020E0502060401010101" pitchFamily="34" charset="-79"/>
            </a:endParaRPr>
          </a:p>
          <a:p>
            <a:pPr>
              <a:lnSpc>
                <a:spcPct val="170000"/>
              </a:lnSpc>
              <a:spcBef>
                <a:spcPts val="0"/>
              </a:spcBef>
              <a:buFont typeface="Wingdings" pitchFamily="2" charset="2"/>
              <a:buChar char="§"/>
            </a:pPr>
            <a:r>
              <a:rPr lang="en-US" sz="9600" b="1" u="sng" dirty="0">
                <a:solidFill>
                  <a:srgbClr val="9C2060"/>
                </a:solidFill>
                <a:cs typeface="David" panose="020E0502060401010101" pitchFamily="34" charset="-79"/>
              </a:rPr>
              <a:t>One</a:t>
            </a:r>
            <a:r>
              <a:rPr lang="en-US" sz="9600" b="1" u="sng" dirty="0">
                <a:solidFill>
                  <a:srgbClr val="002060"/>
                </a:solidFill>
                <a:cs typeface="David" panose="020E0502060401010101" pitchFamily="34" charset="-79"/>
              </a:rPr>
              <a:t> </a:t>
            </a:r>
            <a:r>
              <a:rPr lang="en-US" sz="9600" b="1" u="sng" dirty="0">
                <a:solidFill>
                  <a:srgbClr val="9C2060"/>
                </a:solidFill>
                <a:cs typeface="David" panose="020E0502060401010101" pitchFamily="34" charset="-79"/>
              </a:rPr>
              <a:t>Arab</a:t>
            </a:r>
            <a:r>
              <a:rPr lang="en-US" sz="9600" b="1" u="sng" dirty="0">
                <a:solidFill>
                  <a:srgbClr val="002060"/>
                </a:solidFill>
                <a:cs typeface="David" panose="020E0502060401010101" pitchFamily="34" charset="-79"/>
              </a:rPr>
              <a:t> </a:t>
            </a:r>
            <a:r>
              <a:rPr lang="en-US" sz="9600" b="1" dirty="0">
                <a:solidFill>
                  <a:srgbClr val="002060"/>
                </a:solidFill>
                <a:cs typeface="David" panose="020E0502060401010101" pitchFamily="34" charset="-79"/>
              </a:rPr>
              <a:t>school in a </a:t>
            </a:r>
            <a:r>
              <a:rPr lang="en-US" sz="9600" b="1" dirty="0">
                <a:solidFill>
                  <a:srgbClr val="9C2060"/>
                </a:solidFill>
                <a:cs typeface="David" panose="020E0502060401010101" pitchFamily="34" charset="-79"/>
              </a:rPr>
              <a:t>homogenous</a:t>
            </a:r>
            <a:r>
              <a:rPr lang="en-US" sz="9600" b="1" dirty="0">
                <a:solidFill>
                  <a:srgbClr val="002060"/>
                </a:solidFill>
                <a:cs typeface="David" panose="020E0502060401010101" pitchFamily="34" charset="-79"/>
              </a:rPr>
              <a:t> city (</a:t>
            </a:r>
            <a:r>
              <a:rPr lang="en-US" sz="9600" b="1" dirty="0" err="1">
                <a:solidFill>
                  <a:srgbClr val="002060"/>
                </a:solidFill>
                <a:cs typeface="David" panose="020E0502060401010101" pitchFamily="34" charset="-79"/>
              </a:rPr>
              <a:t>Taibe</a:t>
            </a:r>
            <a:r>
              <a:rPr lang="en-US" sz="9600" b="1" dirty="0">
                <a:solidFill>
                  <a:srgbClr val="002060"/>
                </a:solidFill>
                <a:cs typeface="David" panose="020E0502060401010101" pitchFamily="34" charset="-79"/>
              </a:rPr>
              <a:t>)</a:t>
            </a:r>
          </a:p>
          <a:p>
            <a:pPr marL="34290" indent="0">
              <a:lnSpc>
                <a:spcPct val="170000"/>
              </a:lnSpc>
              <a:spcBef>
                <a:spcPts val="0"/>
              </a:spcBef>
              <a:buNone/>
            </a:pPr>
            <a:endParaRPr lang="en-US" sz="8325" b="1" dirty="0">
              <a:solidFill>
                <a:srgbClr val="C00000"/>
              </a:solidFill>
              <a:cs typeface="David" panose="020E0502060401010101" pitchFamily="34" charset="-79"/>
            </a:endParaRPr>
          </a:p>
          <a:p>
            <a:pPr marL="34290" indent="0">
              <a:lnSpc>
                <a:spcPct val="100000"/>
              </a:lnSpc>
              <a:spcBef>
                <a:spcPts val="0"/>
              </a:spcBef>
              <a:buNone/>
            </a:pPr>
            <a:endParaRPr lang="en-US" sz="8325" dirty="0">
              <a:solidFill>
                <a:srgbClr val="002060"/>
              </a:solidFill>
              <a:cs typeface="David" panose="020E0502060401010101" pitchFamily="34" charset="-79"/>
            </a:endParaRPr>
          </a:p>
          <a:p>
            <a:pPr marL="34290" indent="0">
              <a:lnSpc>
                <a:spcPct val="100000"/>
              </a:lnSpc>
              <a:spcBef>
                <a:spcPts val="0"/>
              </a:spcBef>
              <a:buNone/>
            </a:pPr>
            <a:endParaRPr lang="en-US" sz="2400" dirty="0">
              <a:solidFill>
                <a:srgbClr val="FF0000"/>
              </a:solidFill>
              <a:latin typeface="David" panose="020E0502060401010101" pitchFamily="34" charset="-79"/>
              <a:cs typeface="David" panose="020E0502060401010101" pitchFamily="34" charset="-79"/>
            </a:endParaRPr>
          </a:p>
          <a:p>
            <a:pPr marL="34290" indent="0">
              <a:lnSpc>
                <a:spcPct val="100000"/>
              </a:lnSpc>
              <a:spcBef>
                <a:spcPts val="0"/>
              </a:spcBef>
              <a:buNone/>
            </a:pPr>
            <a:r>
              <a:rPr lang="en-US" sz="2400" dirty="0">
                <a:solidFill>
                  <a:srgbClr val="FF0000"/>
                </a:solidFill>
                <a:latin typeface="David" panose="020E0502060401010101" pitchFamily="34" charset="-79"/>
                <a:cs typeface="David" panose="020E0502060401010101" pitchFamily="34" charset="-79"/>
              </a:rPr>
              <a:t> </a:t>
            </a:r>
            <a:r>
              <a:rPr lang="en-US" sz="2400" dirty="0">
                <a:solidFill>
                  <a:srgbClr val="002060"/>
                </a:solidFill>
                <a:latin typeface="David" panose="020E0502060401010101" pitchFamily="34" charset="-79"/>
                <a:cs typeface="David" panose="020E0502060401010101" pitchFamily="34" charset="-79"/>
              </a:rPr>
              <a:t> </a:t>
            </a:r>
            <a:endParaRPr lang="he-IL" sz="2400" dirty="0">
              <a:solidFill>
                <a:srgbClr val="0070C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7543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9F25-56E6-264C-97DC-9574EA8A7157}"/>
              </a:ext>
            </a:extLst>
          </p:cNvPr>
          <p:cNvSpPr>
            <a:spLocks noGrp="1"/>
          </p:cNvSpPr>
          <p:nvPr>
            <p:ph type="title"/>
          </p:nvPr>
        </p:nvSpPr>
        <p:spPr>
          <a:xfrm>
            <a:off x="1311966" y="1298122"/>
            <a:ext cx="6415532" cy="662372"/>
          </a:xfrm>
          <a:solidFill>
            <a:schemeClr val="accent5">
              <a:lumMod val="60000"/>
              <a:lumOff val="40000"/>
            </a:schemeClr>
          </a:solidFill>
          <a:ln w="38100">
            <a:solidFill>
              <a:srgbClr val="FF0000"/>
            </a:solidFill>
          </a:ln>
        </p:spPr>
        <p:txBody>
          <a:bodyPr>
            <a:normAutofit fontScale="90000"/>
          </a:bodyPr>
          <a:lstStyle/>
          <a:p>
            <a:pPr algn="ctr" rtl="0"/>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br>
              <a:rPr lang="en-US" sz="3300" dirty="0">
                <a:solidFill>
                  <a:srgbClr val="C00000"/>
                </a:solidFill>
              </a:rPr>
            </a:br>
            <a:r>
              <a:rPr lang="en-US" sz="3300" dirty="0">
                <a:solidFill>
                  <a:srgbClr val="C00000"/>
                </a:solidFill>
              </a:rPr>
              <a:t> </a:t>
            </a:r>
            <a:br>
              <a:rPr lang="en-US" sz="3300" dirty="0">
                <a:solidFill>
                  <a:srgbClr val="C00000"/>
                </a:solidFill>
              </a:rPr>
            </a:br>
            <a:br>
              <a:rPr lang="en-US" sz="7200" dirty="0">
                <a:solidFill>
                  <a:srgbClr val="C00000"/>
                </a:solidFill>
                <a:cs typeface="David" panose="020E0502060401010101" pitchFamily="34" charset="-79"/>
              </a:rPr>
            </a:br>
            <a:r>
              <a:rPr lang="en-US" sz="3300" dirty="0">
                <a:solidFill>
                  <a:srgbClr val="C00000"/>
                </a:solidFill>
              </a:rPr>
              <a:t>  </a:t>
            </a:r>
            <a:r>
              <a:rPr lang="en-US" sz="4500" dirty="0">
                <a:solidFill>
                  <a:srgbClr val="A20605"/>
                </a:solidFill>
                <a:latin typeface="+mn-lt"/>
                <a:cs typeface="David" panose="020E0502060401010101" pitchFamily="34" charset="-79"/>
              </a:rPr>
              <a:t> Design </a:t>
            </a:r>
            <a:endParaRPr lang="en-US" sz="4500" dirty="0">
              <a:solidFill>
                <a:srgbClr val="A20605"/>
              </a:solidFill>
            </a:endParaRPr>
          </a:p>
        </p:txBody>
      </p:sp>
      <p:sp>
        <p:nvSpPr>
          <p:cNvPr id="3" name="Content Placeholder 2">
            <a:extLst>
              <a:ext uri="{FF2B5EF4-FFF2-40B4-BE49-F238E27FC236}">
                <a16:creationId xmlns:a16="http://schemas.microsoft.com/office/drawing/2014/main" id="{71ABA0B7-78A5-7542-B507-61FC8BFB15C8}"/>
              </a:ext>
            </a:extLst>
          </p:cNvPr>
          <p:cNvSpPr>
            <a:spLocks noGrp="1"/>
          </p:cNvSpPr>
          <p:nvPr>
            <p:ph idx="1"/>
          </p:nvPr>
        </p:nvSpPr>
        <p:spPr>
          <a:xfrm>
            <a:off x="96012" y="2064258"/>
            <a:ext cx="8769605" cy="3785616"/>
          </a:xfrm>
          <a:solidFill>
            <a:srgbClr val="CDC8C5"/>
          </a:solidFill>
          <a:ln>
            <a:solidFill>
              <a:srgbClr val="C00000"/>
            </a:solidFill>
          </a:ln>
        </p:spPr>
        <p:txBody>
          <a:bodyPr>
            <a:normAutofit fontScale="25000" lnSpcReduction="20000"/>
          </a:bodyPr>
          <a:lstStyle/>
          <a:p>
            <a:pPr marL="205740" indent="-171450" defTabSz="685800">
              <a:spcBef>
                <a:spcPts val="1350"/>
              </a:spcBef>
              <a:buSzPct val="100000"/>
              <a:buFont typeface="Arial" pitchFamily="34" charset="0"/>
              <a:buChar char="▪"/>
            </a:pPr>
            <a:endParaRPr lang="en-US" sz="2400" b="1" dirty="0">
              <a:solidFill>
                <a:srgbClr val="002060"/>
              </a:solidFill>
            </a:endParaRPr>
          </a:p>
          <a:p>
            <a:pPr marL="34290" indent="0">
              <a:lnSpc>
                <a:spcPct val="170000"/>
              </a:lnSpc>
              <a:spcBef>
                <a:spcPts val="0"/>
              </a:spcBef>
              <a:buNone/>
            </a:pPr>
            <a:r>
              <a:rPr lang="en-US" sz="10800" b="1" dirty="0">
                <a:solidFill>
                  <a:srgbClr val="002060"/>
                </a:solidFill>
                <a:cs typeface="David" panose="020E0502060401010101" pitchFamily="34" charset="-79"/>
              </a:rPr>
              <a:t>1. Two content tests (science and health) in a </a:t>
            </a:r>
            <a:r>
              <a:rPr lang="en-US" sz="10800" b="1" dirty="0">
                <a:solidFill>
                  <a:srgbClr val="9B0000"/>
                </a:solidFill>
                <a:cs typeface="David" panose="020E0502060401010101" pitchFamily="34" charset="-79"/>
              </a:rPr>
              <a:t>bilingual </a:t>
            </a:r>
            <a:r>
              <a:rPr lang="en-US" sz="10800" b="1" dirty="0">
                <a:solidFill>
                  <a:srgbClr val="002060"/>
                </a:solidFill>
                <a:cs typeface="David" panose="020E0502060401010101" pitchFamily="34" charset="-79"/>
              </a:rPr>
              <a:t>version (exp. group) and in a </a:t>
            </a:r>
            <a:r>
              <a:rPr lang="en-US" sz="10800" b="1" dirty="0">
                <a:solidFill>
                  <a:srgbClr val="9B0000"/>
                </a:solidFill>
                <a:cs typeface="David" panose="020E0502060401010101" pitchFamily="34" charset="-79"/>
              </a:rPr>
              <a:t>monolingual</a:t>
            </a:r>
            <a:r>
              <a:rPr lang="en-US" sz="10800" b="1" dirty="0">
                <a:solidFill>
                  <a:srgbClr val="002060"/>
                </a:solidFill>
                <a:cs typeface="David" panose="020E0502060401010101" pitchFamily="34" charset="-79"/>
              </a:rPr>
              <a:t> version (control)</a:t>
            </a:r>
          </a:p>
          <a:p>
            <a:pPr marL="34290" indent="0">
              <a:lnSpc>
                <a:spcPct val="170000"/>
              </a:lnSpc>
              <a:spcBef>
                <a:spcPts val="0"/>
              </a:spcBef>
              <a:buNone/>
            </a:pPr>
            <a:r>
              <a:rPr lang="en-US" sz="10800" b="1" dirty="0">
                <a:solidFill>
                  <a:srgbClr val="002060"/>
                </a:solidFill>
                <a:cs typeface="David" panose="020E0502060401010101" pitchFamily="34" charset="-79"/>
              </a:rPr>
              <a:t>2. Writing task:  choice bet. writing  in  </a:t>
            </a:r>
            <a:r>
              <a:rPr lang="en-US" sz="10800" b="1" dirty="0">
                <a:solidFill>
                  <a:srgbClr val="9B0000"/>
                </a:solidFill>
                <a:cs typeface="David" panose="020E0502060401010101" pitchFamily="34" charset="-79"/>
              </a:rPr>
              <a:t>L-1, L-2 </a:t>
            </a:r>
            <a:r>
              <a:rPr lang="en-US" sz="10800" b="1" dirty="0">
                <a:solidFill>
                  <a:srgbClr val="002060"/>
                </a:solidFill>
                <a:cs typeface="David" panose="020E0502060401010101" pitchFamily="34" charset="-79"/>
              </a:rPr>
              <a:t>or mixed.</a:t>
            </a:r>
          </a:p>
          <a:p>
            <a:pPr marL="34290" indent="0">
              <a:lnSpc>
                <a:spcPct val="170000"/>
              </a:lnSpc>
              <a:spcBef>
                <a:spcPts val="0"/>
              </a:spcBef>
              <a:buNone/>
            </a:pPr>
            <a:r>
              <a:rPr lang="en-US" sz="10800" b="1" dirty="0">
                <a:solidFill>
                  <a:srgbClr val="002060"/>
                </a:solidFill>
                <a:cs typeface="David" panose="020E0502060401010101" pitchFamily="34" charset="-79"/>
              </a:rPr>
              <a:t>3. Attitude questionnaires</a:t>
            </a:r>
          </a:p>
          <a:p>
            <a:pPr marL="34290" indent="0">
              <a:lnSpc>
                <a:spcPct val="170000"/>
              </a:lnSpc>
              <a:spcBef>
                <a:spcPts val="0"/>
              </a:spcBef>
              <a:buNone/>
            </a:pPr>
            <a:r>
              <a:rPr lang="en-US" sz="10800" b="1" dirty="0">
                <a:solidFill>
                  <a:srgbClr val="002060"/>
                </a:solidFill>
                <a:cs typeface="David" panose="020E0502060401010101" pitchFamily="34" charset="-79"/>
              </a:rPr>
              <a:t>4. Focus groups</a:t>
            </a:r>
          </a:p>
          <a:p>
            <a:pPr marL="34290" indent="0">
              <a:lnSpc>
                <a:spcPct val="170000"/>
              </a:lnSpc>
              <a:spcBef>
                <a:spcPts val="0"/>
              </a:spcBef>
              <a:buNone/>
            </a:pPr>
            <a:r>
              <a:rPr lang="en-US" sz="10800" b="1" dirty="0">
                <a:solidFill>
                  <a:srgbClr val="002060"/>
                </a:solidFill>
                <a:cs typeface="David" panose="020E0502060401010101" pitchFamily="34" charset="-79"/>
              </a:rPr>
              <a:t>5. Think aloud protocols</a:t>
            </a:r>
          </a:p>
          <a:p>
            <a:pPr marL="34290" indent="0" algn="r">
              <a:lnSpc>
                <a:spcPct val="100000"/>
              </a:lnSpc>
              <a:spcBef>
                <a:spcPts val="0"/>
              </a:spcBef>
              <a:buNone/>
            </a:pPr>
            <a:r>
              <a:rPr lang="en-US" sz="7500" b="1" dirty="0">
                <a:solidFill>
                  <a:srgbClr val="002060"/>
                </a:solidFill>
                <a:cs typeface="David" panose="020E0502060401010101" pitchFamily="34" charset="-79"/>
              </a:rPr>
              <a:t> </a:t>
            </a:r>
          </a:p>
          <a:p>
            <a:pPr marL="205740" indent="-171450" defTabSz="685800">
              <a:spcBef>
                <a:spcPts val="1350"/>
              </a:spcBef>
              <a:buSzPct val="100000"/>
              <a:buFont typeface="Arial" pitchFamily="34" charset="0"/>
              <a:buChar char="▪"/>
            </a:pPr>
            <a:endParaRPr lang="en-US" sz="5700" b="1" dirty="0">
              <a:solidFill>
                <a:srgbClr val="002060"/>
              </a:solidFill>
            </a:endParaRPr>
          </a:p>
          <a:p>
            <a:pPr marL="205740" indent="-171450" defTabSz="685800">
              <a:spcBef>
                <a:spcPts val="1350"/>
              </a:spcBef>
              <a:buSzPct val="100000"/>
              <a:buFont typeface="Arial" pitchFamily="34" charset="0"/>
              <a:buChar char="▪"/>
            </a:pPr>
            <a:endParaRPr lang="en-US" sz="4350" b="1" dirty="0">
              <a:solidFill>
                <a:srgbClr val="002060"/>
              </a:solidFill>
            </a:endParaRPr>
          </a:p>
          <a:p>
            <a:pPr marL="205740" indent="-171450" defTabSz="685800">
              <a:spcBef>
                <a:spcPts val="1350"/>
              </a:spcBef>
              <a:buSzPct val="100000"/>
              <a:buFont typeface="Arial" pitchFamily="34" charset="0"/>
              <a:buChar char="▪"/>
            </a:pPr>
            <a:endParaRPr lang="en-US" dirty="0">
              <a:solidFill>
                <a:srgbClr val="0070C0"/>
              </a:solidFill>
            </a:endParaRPr>
          </a:p>
          <a:p>
            <a:pPr marL="205740" indent="-171450" defTabSz="685800">
              <a:spcBef>
                <a:spcPts val="1350"/>
              </a:spcBef>
              <a:buSzPct val="100000"/>
              <a:buFont typeface="Arial" pitchFamily="34" charset="0"/>
              <a:buChar char="▪"/>
            </a:pPr>
            <a:r>
              <a:rPr lang="en-US" dirty="0">
                <a:solidFill>
                  <a:srgbClr val="0070C0"/>
                </a:solidFill>
              </a:rPr>
              <a:t> </a:t>
            </a:r>
            <a:endParaRPr lang="en-US" dirty="0"/>
          </a:p>
        </p:txBody>
      </p:sp>
    </p:spTree>
    <p:extLst>
      <p:ext uri="{BB962C8B-B14F-4D97-AF65-F5344CB8AC3E}">
        <p14:creationId xmlns:p14="http://schemas.microsoft.com/office/powerpoint/2010/main" val="322466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0916-06C5-A847-B242-C5A35A54D23C}"/>
              </a:ext>
            </a:extLst>
          </p:cNvPr>
          <p:cNvSpPr>
            <a:spLocks noGrp="1"/>
          </p:cNvSpPr>
          <p:nvPr>
            <p:ph type="title"/>
          </p:nvPr>
        </p:nvSpPr>
        <p:spPr>
          <a:xfrm>
            <a:off x="1005840" y="1207770"/>
            <a:ext cx="7132320" cy="482764"/>
          </a:xfrm>
        </p:spPr>
        <p:txBody>
          <a:bodyPr>
            <a:noAutofit/>
          </a:bodyPr>
          <a:lstStyle/>
          <a:p>
            <a:pPr algn="ctr"/>
            <a:r>
              <a:rPr lang="en-US" sz="3200" b="1" dirty="0">
                <a:solidFill>
                  <a:srgbClr val="9C2060"/>
                </a:solidFill>
                <a:latin typeface="David" panose="020E0502060401010101" pitchFamily="34" charset="-79"/>
                <a:cs typeface="David" panose="020E0502060401010101" pitchFamily="34" charset="-79"/>
              </a:rPr>
              <a:t>Example of bilingual version in Russian</a:t>
            </a:r>
          </a:p>
        </p:txBody>
      </p:sp>
      <p:pic>
        <p:nvPicPr>
          <p:cNvPr id="4" name="Content Placeholder 3">
            <a:extLst>
              <a:ext uri="{FF2B5EF4-FFF2-40B4-BE49-F238E27FC236}">
                <a16:creationId xmlns:a16="http://schemas.microsoft.com/office/drawing/2014/main" id="{2C214A96-BCDE-EE40-8017-05702D294A10}"/>
              </a:ext>
            </a:extLst>
          </p:cNvPr>
          <p:cNvPicPr>
            <a:picLocks noGrp="1" noChangeAspect="1"/>
          </p:cNvPicPr>
          <p:nvPr>
            <p:ph idx="1"/>
          </p:nvPr>
        </p:nvPicPr>
        <p:blipFill>
          <a:blip r:embed="rId2"/>
          <a:stretch>
            <a:fillRect/>
          </a:stretch>
        </p:blipFill>
        <p:spPr>
          <a:xfrm>
            <a:off x="121175" y="1830644"/>
            <a:ext cx="8997495" cy="3876251"/>
          </a:xfrm>
          <a:prstGeom prst="rect">
            <a:avLst/>
          </a:prstGeom>
        </p:spPr>
      </p:pic>
    </p:spTree>
    <p:extLst>
      <p:ext uri="{BB962C8B-B14F-4D97-AF65-F5344CB8AC3E}">
        <p14:creationId xmlns:p14="http://schemas.microsoft.com/office/powerpoint/2010/main" val="26536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CA3604-B1D1-F14E-B7AD-5F61452CA8A9}"/>
              </a:ext>
            </a:extLst>
          </p:cNvPr>
          <p:cNvSpPr>
            <a:spLocks noGrp="1"/>
          </p:cNvSpPr>
          <p:nvPr>
            <p:ph idx="1"/>
          </p:nvPr>
        </p:nvSpPr>
        <p:spPr/>
        <p:txBody>
          <a:bodyPr/>
          <a:lstStyle/>
          <a:p>
            <a:pPr marL="0" indent="0">
              <a:buNone/>
            </a:pPr>
            <a:r>
              <a:rPr lang="en-US" dirty="0"/>
              <a:t>.</a:t>
            </a:r>
          </a:p>
          <a:p>
            <a:pPr marL="0" indent="0">
              <a:buNone/>
            </a:pPr>
            <a:r>
              <a:rPr lang="en-US" sz="3600" dirty="0">
                <a:solidFill>
                  <a:srgbClr val="9B0000"/>
                </a:solidFill>
              </a:rPr>
              <a:t> </a:t>
            </a:r>
            <a:r>
              <a:rPr lang="en-US" sz="3600" b="1" dirty="0">
                <a:solidFill>
                  <a:srgbClr val="9B0000"/>
                </a:solidFill>
              </a:rPr>
              <a:t>10</a:t>
            </a:r>
            <a:r>
              <a:rPr lang="en-US" sz="3600" b="1" baseline="30000" dirty="0">
                <a:solidFill>
                  <a:srgbClr val="9B0000"/>
                </a:solidFill>
              </a:rPr>
              <a:t>th</a:t>
            </a:r>
            <a:r>
              <a:rPr lang="en-US" sz="3600" b="1" dirty="0">
                <a:solidFill>
                  <a:srgbClr val="9B0000"/>
                </a:solidFill>
              </a:rPr>
              <a:t> and 11 grade immigrant students tested in the bilingual content test  performed significantly better than those of the monolingual version content test  </a:t>
            </a:r>
          </a:p>
        </p:txBody>
      </p:sp>
    </p:spTree>
    <p:extLst>
      <p:ext uri="{BB962C8B-B14F-4D97-AF65-F5344CB8AC3E}">
        <p14:creationId xmlns:p14="http://schemas.microsoft.com/office/powerpoint/2010/main" val="256475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50021" y="932262"/>
            <a:ext cx="8797528" cy="964096"/>
          </a:xfrm>
          <a:solidFill>
            <a:schemeClr val="accent5">
              <a:lumMod val="60000"/>
              <a:lumOff val="40000"/>
            </a:schemeClr>
          </a:solidFill>
          <a:ln w="38100">
            <a:solidFill>
              <a:srgbClr val="C00000"/>
            </a:solidFill>
          </a:ln>
        </p:spPr>
        <p:txBody>
          <a:bodyPr anchor="ctr" anchorCtr="1">
            <a:normAutofit fontScale="90000"/>
          </a:bodyPr>
          <a:lstStyle/>
          <a:p>
            <a:pPr algn="ctr"/>
            <a:br>
              <a:rPr lang="en-US" sz="3600" dirty="0">
                <a:solidFill>
                  <a:schemeClr val="accent5">
                    <a:lumMod val="50000"/>
                  </a:schemeClr>
                </a:solidFill>
                <a:cs typeface="David" panose="020E0502060401010101" pitchFamily="34" charset="-79"/>
              </a:rPr>
            </a:br>
            <a:r>
              <a:rPr lang="en-US" sz="3600" dirty="0">
                <a:solidFill>
                  <a:schemeClr val="accent5">
                    <a:lumMod val="50000"/>
                  </a:schemeClr>
                </a:solidFill>
                <a:cs typeface="David" panose="020E0502060401010101" pitchFamily="34" charset="-79"/>
              </a:rPr>
              <a:t> </a:t>
            </a:r>
            <a:br>
              <a:rPr lang="en-US" sz="3600" dirty="0">
                <a:solidFill>
                  <a:srgbClr val="9B0000"/>
                </a:solidFill>
                <a:cs typeface="David" panose="020E0502060401010101" pitchFamily="34" charset="-79"/>
              </a:rPr>
            </a:br>
            <a:r>
              <a:rPr lang="en-US" sz="4000" b="1" dirty="0">
                <a:solidFill>
                  <a:srgbClr val="9B0000"/>
                </a:solidFill>
                <a:cs typeface="David" panose="020E0502060401010101" pitchFamily="34" charset="-79"/>
              </a:rPr>
              <a:t> </a:t>
            </a:r>
            <a:r>
              <a:rPr lang="en-US" sz="4000" b="1" dirty="0">
                <a:solidFill>
                  <a:srgbClr val="9B0000"/>
                </a:solidFill>
                <a:latin typeface="David" panose="020E0502060401010101" pitchFamily="34" charset="-79"/>
                <a:cs typeface="David" panose="020E0502060401010101" pitchFamily="34" charset="-79"/>
              </a:rPr>
              <a:t> </a:t>
            </a:r>
            <a:r>
              <a:rPr lang="en-US" sz="4000" b="1" dirty="0">
                <a:solidFill>
                  <a:srgbClr val="9B0000"/>
                </a:solidFill>
                <a:latin typeface="+mn-lt"/>
                <a:cs typeface="David" panose="020E0502060401010101" pitchFamily="34" charset="-79"/>
              </a:rPr>
              <a:t> </a:t>
            </a:r>
            <a:r>
              <a:rPr lang="en-US" sz="4000" b="1" u="sng" dirty="0">
                <a:solidFill>
                  <a:srgbClr val="9B0000"/>
                </a:solidFill>
                <a:latin typeface="+mn-lt"/>
                <a:cs typeface="David" panose="020E0502060401010101" pitchFamily="34" charset="-79"/>
              </a:rPr>
              <a:t>Russian</a:t>
            </a:r>
            <a:r>
              <a:rPr lang="en-US" sz="4000" b="1" dirty="0">
                <a:solidFill>
                  <a:srgbClr val="9B0000"/>
                </a:solidFill>
                <a:latin typeface="+mn-lt"/>
                <a:cs typeface="David" panose="020E0502060401010101" pitchFamily="34" charset="-79"/>
              </a:rPr>
              <a:t> </a:t>
            </a:r>
            <a:r>
              <a:rPr lang="en-US" sz="4000" b="1" dirty="0">
                <a:solidFill>
                  <a:srgbClr val="9C2060"/>
                </a:solidFill>
                <a:latin typeface="+mn-lt"/>
                <a:cs typeface="David" panose="020E0502060401010101" pitchFamily="34" charset="-79"/>
              </a:rPr>
              <a:t>Speaking Students</a:t>
            </a:r>
            <a:br>
              <a:rPr lang="en-US" sz="3600" dirty="0">
                <a:solidFill>
                  <a:srgbClr val="9C2060"/>
                </a:solidFill>
                <a:latin typeface="+mn-lt"/>
                <a:cs typeface="David" panose="020E0502060401010101" pitchFamily="34" charset="-79"/>
              </a:rPr>
            </a:br>
            <a:r>
              <a:rPr lang="en-US" sz="3600" dirty="0">
                <a:solidFill>
                  <a:schemeClr val="accent5">
                    <a:lumMod val="50000"/>
                  </a:schemeClr>
                </a:solidFill>
                <a:latin typeface="David" panose="020E0502060401010101" pitchFamily="34" charset="-79"/>
                <a:cs typeface="David" panose="020E0502060401010101" pitchFamily="34" charset="-79"/>
              </a:rPr>
              <a:t> </a:t>
            </a:r>
            <a:endParaRPr lang="he-IL" sz="3600" dirty="0">
              <a:solidFill>
                <a:schemeClr val="accent5">
                  <a:lumMod val="50000"/>
                </a:schemeClr>
              </a:solidFill>
              <a:latin typeface="David" panose="020E0502060401010101" pitchFamily="34" charset="-79"/>
              <a:cs typeface="David" panose="020E0502060401010101" pitchFamily="34" charset="-79"/>
            </a:endParaRPr>
          </a:p>
        </p:txBody>
      </p:sp>
      <p:sp>
        <p:nvSpPr>
          <p:cNvPr id="14" name="מציין מיקום תוכן 13"/>
          <p:cNvSpPr>
            <a:spLocks noGrp="1"/>
          </p:cNvSpPr>
          <p:nvPr>
            <p:ph idx="1"/>
          </p:nvPr>
        </p:nvSpPr>
        <p:spPr>
          <a:xfrm>
            <a:off x="239760" y="2043916"/>
            <a:ext cx="8904240" cy="3860822"/>
          </a:xfrm>
          <a:solidFill>
            <a:srgbClr val="CDC8C5"/>
          </a:solidFill>
          <a:ln w="57150">
            <a:solidFill>
              <a:srgbClr val="FF0000"/>
            </a:solidFill>
          </a:ln>
        </p:spPr>
        <p:txBody>
          <a:bodyPr>
            <a:noAutofit/>
          </a:bodyPr>
          <a:lstStyle/>
          <a:p>
            <a:pPr algn="l" rtl="0">
              <a:lnSpc>
                <a:spcPct val="100000"/>
              </a:lnSpc>
            </a:pPr>
            <a:r>
              <a:rPr lang="en-US" sz="2400" b="1" dirty="0">
                <a:solidFill>
                  <a:srgbClr val="073960"/>
                </a:solidFill>
                <a:cs typeface="David" panose="020E0502060401010101" pitchFamily="34" charset="-79"/>
              </a:rPr>
              <a:t>Significant results in favor of the experimental group in the achievement on the </a:t>
            </a:r>
            <a:r>
              <a:rPr lang="en-US" sz="2400" b="1" dirty="0">
                <a:solidFill>
                  <a:srgbClr val="9C2060"/>
                </a:solidFill>
                <a:cs typeface="David" panose="020E0502060401010101" pitchFamily="34" charset="-79"/>
              </a:rPr>
              <a:t>content test   </a:t>
            </a:r>
          </a:p>
          <a:p>
            <a:pPr algn="l" rtl="0">
              <a:lnSpc>
                <a:spcPct val="100000"/>
              </a:lnSpc>
            </a:pPr>
            <a:r>
              <a:rPr lang="en-US" sz="3200" b="1" dirty="0">
                <a:solidFill>
                  <a:srgbClr val="073960"/>
                </a:solidFill>
                <a:cs typeface="David" panose="020E0502060401010101" pitchFamily="34" charset="-79"/>
              </a:rPr>
              <a:t>Experimental group </a:t>
            </a:r>
            <a:r>
              <a:rPr lang="en-US" b="1" dirty="0">
                <a:solidFill>
                  <a:srgbClr val="9B0000"/>
                </a:solidFill>
              </a:rPr>
              <a:t>x̄ - </a:t>
            </a:r>
            <a:r>
              <a:rPr lang="en-US" sz="3200" b="1" dirty="0">
                <a:solidFill>
                  <a:srgbClr val="9B0000"/>
                </a:solidFill>
              </a:rPr>
              <a:t>15.3</a:t>
            </a:r>
            <a:r>
              <a:rPr lang="en-US" b="1" dirty="0">
                <a:solidFill>
                  <a:srgbClr val="9B0000"/>
                </a:solidFill>
              </a:rPr>
              <a:t>         </a:t>
            </a:r>
            <a:endParaRPr lang="en-US" sz="3200" b="1" dirty="0">
              <a:solidFill>
                <a:srgbClr val="9B0000"/>
              </a:solidFill>
              <a:cs typeface="David" panose="020E0502060401010101" pitchFamily="34" charset="-79"/>
            </a:endParaRPr>
          </a:p>
          <a:p>
            <a:pPr algn="l" rtl="0">
              <a:lnSpc>
                <a:spcPct val="100000"/>
              </a:lnSpc>
            </a:pPr>
            <a:r>
              <a:rPr lang="en-US" sz="3200" b="1" dirty="0">
                <a:solidFill>
                  <a:srgbClr val="073960"/>
                </a:solidFill>
                <a:cs typeface="David" panose="020E0502060401010101" pitchFamily="34" charset="-79"/>
              </a:rPr>
              <a:t>Control group</a:t>
            </a:r>
            <a:r>
              <a:rPr lang="en-US" b="1" dirty="0">
                <a:solidFill>
                  <a:srgbClr val="073960"/>
                </a:solidFill>
                <a:cs typeface="David" panose="020E0502060401010101" pitchFamily="34" charset="-79"/>
              </a:rPr>
              <a:t>:           </a:t>
            </a:r>
            <a:r>
              <a:rPr lang="en-US" sz="3200" b="1" dirty="0">
                <a:solidFill>
                  <a:srgbClr val="9B0000"/>
                </a:solidFill>
                <a:cs typeface="David" panose="020E0502060401010101" pitchFamily="34" charset="-79"/>
              </a:rPr>
              <a:t>x̄ - 8.27 </a:t>
            </a:r>
            <a:r>
              <a:rPr lang="en-US" sz="3200" b="1" dirty="0">
                <a:solidFill>
                  <a:srgbClr val="073960"/>
                </a:solidFill>
                <a:cs typeface="David" panose="020E0502060401010101" pitchFamily="34" charset="-79"/>
              </a:rPr>
              <a:t> </a:t>
            </a:r>
          </a:p>
          <a:p>
            <a:pPr algn="l" rtl="0">
              <a:lnSpc>
                <a:spcPct val="100000"/>
              </a:lnSpc>
            </a:pPr>
            <a:r>
              <a:rPr lang="en-US" sz="1800" b="1" dirty="0">
                <a:solidFill>
                  <a:srgbClr val="073960"/>
                </a:solidFill>
                <a:cs typeface="David" panose="020E0502060401010101" pitchFamily="34" charset="-79"/>
              </a:rPr>
              <a:t>t= 5.01, </a:t>
            </a:r>
            <a:r>
              <a:rPr lang="en-US" sz="1800" b="1" i="1" dirty="0" err="1">
                <a:solidFill>
                  <a:srgbClr val="073960"/>
                </a:solidFill>
                <a:cs typeface="David" panose="020E0502060401010101" pitchFamily="34" charset="-79"/>
              </a:rPr>
              <a:t>df</a:t>
            </a:r>
            <a:r>
              <a:rPr lang="en-US" sz="1800" b="1" dirty="0">
                <a:solidFill>
                  <a:srgbClr val="073960"/>
                </a:solidFill>
                <a:cs typeface="David" panose="020E0502060401010101" pitchFamily="34" charset="-79"/>
              </a:rPr>
              <a:t>=23, p.&lt;.000)</a:t>
            </a:r>
          </a:p>
          <a:p>
            <a:pPr marL="34290" indent="0">
              <a:lnSpc>
                <a:spcPct val="100000"/>
              </a:lnSpc>
              <a:buNone/>
            </a:pPr>
            <a:r>
              <a:rPr lang="en-US" sz="2400" b="1" dirty="0">
                <a:solidFill>
                  <a:srgbClr val="073960"/>
                </a:solidFill>
                <a:cs typeface="David" panose="020E0502060401010101" pitchFamily="34" charset="-79"/>
              </a:rPr>
              <a:t>Many of the students selected the Russian version in both reading and writing but it varied by years of residence</a:t>
            </a:r>
          </a:p>
          <a:p>
            <a:pPr marL="34290" indent="0">
              <a:lnSpc>
                <a:spcPct val="100000"/>
              </a:lnSpc>
              <a:buNone/>
            </a:pPr>
            <a:endParaRPr lang="en-US" sz="2400" b="1" dirty="0">
              <a:solidFill>
                <a:srgbClr val="073960"/>
              </a:solidFill>
              <a:cs typeface="David" panose="020E0502060401010101" pitchFamily="34" charset="-79"/>
            </a:endParaRPr>
          </a:p>
          <a:p>
            <a:pPr algn="l" rtl="0">
              <a:lnSpc>
                <a:spcPct val="100000"/>
              </a:lnSpc>
            </a:pPr>
            <a:endParaRPr lang="en-US" sz="2400" b="1" dirty="0">
              <a:solidFill>
                <a:srgbClr val="073960"/>
              </a:solidFill>
              <a:cs typeface="David" panose="020E0502060401010101" pitchFamily="34" charset="-79"/>
            </a:endParaRPr>
          </a:p>
          <a:p>
            <a:pPr algn="l" rtl="0">
              <a:lnSpc>
                <a:spcPct val="100000"/>
              </a:lnSpc>
            </a:pPr>
            <a:endParaRPr lang="en-US" sz="2400" b="1" dirty="0">
              <a:solidFill>
                <a:srgbClr val="073960"/>
              </a:solidFill>
              <a:cs typeface="David" panose="020E0502060401010101" pitchFamily="34" charset="-79"/>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655" y="1003677"/>
            <a:ext cx="849437" cy="821266"/>
          </a:xfrm>
          <a:prstGeom prst="rect">
            <a:avLst/>
          </a:prstGeom>
        </p:spPr>
      </p:pic>
    </p:spTree>
    <p:extLst>
      <p:ext uri="{BB962C8B-B14F-4D97-AF65-F5344CB8AC3E}">
        <p14:creationId xmlns:p14="http://schemas.microsoft.com/office/powerpoint/2010/main" val="359525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00013" y="932262"/>
            <a:ext cx="8847536" cy="892681"/>
          </a:xfrm>
          <a:solidFill>
            <a:schemeClr val="accent5">
              <a:lumMod val="60000"/>
              <a:lumOff val="40000"/>
            </a:schemeClr>
          </a:solidFill>
          <a:ln w="38100">
            <a:solidFill>
              <a:srgbClr val="C00000"/>
            </a:solidFill>
          </a:ln>
        </p:spPr>
        <p:txBody>
          <a:bodyPr anchor="ctr" anchorCtr="1">
            <a:normAutofit/>
          </a:bodyPr>
          <a:lstStyle/>
          <a:p>
            <a:pPr algn="ctr"/>
            <a:r>
              <a:rPr lang="en-US" sz="3600" b="1" dirty="0">
                <a:solidFill>
                  <a:srgbClr val="9B0000"/>
                </a:solidFill>
                <a:cs typeface="David" panose="020E0502060401010101" pitchFamily="34" charset="-79"/>
              </a:rPr>
              <a:t>Results : Arabic speaking students</a:t>
            </a:r>
            <a:r>
              <a:rPr lang="en-US" sz="3600" b="1" dirty="0">
                <a:solidFill>
                  <a:srgbClr val="9B0000"/>
                </a:solidFill>
                <a:latin typeface="David" panose="020E0502060401010101" pitchFamily="34" charset="-79"/>
                <a:cs typeface="David" panose="020E0502060401010101" pitchFamily="34" charset="-79"/>
              </a:rPr>
              <a:t>  </a:t>
            </a:r>
            <a:endParaRPr lang="he-IL" sz="3600" b="1" dirty="0">
              <a:solidFill>
                <a:srgbClr val="9B0000"/>
              </a:solidFill>
              <a:latin typeface="David" panose="020E0502060401010101" pitchFamily="34" charset="-79"/>
              <a:cs typeface="David" panose="020E0502060401010101" pitchFamily="34" charset="-79"/>
            </a:endParaRPr>
          </a:p>
        </p:txBody>
      </p:sp>
      <p:sp>
        <p:nvSpPr>
          <p:cNvPr id="14" name="מציין מיקום תוכן 13"/>
          <p:cNvSpPr>
            <a:spLocks noGrp="1"/>
          </p:cNvSpPr>
          <p:nvPr>
            <p:ph idx="1"/>
          </p:nvPr>
        </p:nvSpPr>
        <p:spPr>
          <a:xfrm>
            <a:off x="239761" y="2043917"/>
            <a:ext cx="8707787" cy="3061200"/>
          </a:xfrm>
          <a:solidFill>
            <a:srgbClr val="CDC8C5"/>
          </a:solidFill>
          <a:ln w="57150">
            <a:solidFill>
              <a:srgbClr val="FF0000"/>
            </a:solidFill>
          </a:ln>
        </p:spPr>
        <p:txBody>
          <a:bodyPr>
            <a:noAutofit/>
          </a:bodyPr>
          <a:lstStyle/>
          <a:p>
            <a:pPr marL="34290" indent="0">
              <a:buNone/>
            </a:pPr>
            <a:r>
              <a:rPr lang="en-US" sz="2400" b="1" dirty="0">
                <a:solidFill>
                  <a:srgbClr val="FF0000"/>
                </a:solidFill>
                <a:cs typeface="David" panose="020E0502060401010101" pitchFamily="34" charset="-79"/>
              </a:rPr>
              <a:t> </a:t>
            </a:r>
            <a:r>
              <a:rPr lang="en-US" sz="2700" u="sng" dirty="0">
                <a:solidFill>
                  <a:srgbClr val="9C2060"/>
                </a:solidFill>
                <a:cs typeface="David" panose="020E0502060401010101" pitchFamily="34" charset="-79"/>
              </a:rPr>
              <a:t>Arabic</a:t>
            </a:r>
            <a:r>
              <a:rPr lang="en-US" sz="2700" dirty="0">
                <a:solidFill>
                  <a:srgbClr val="9C2060"/>
                </a:solidFill>
                <a:cs typeface="David" panose="020E0502060401010101" pitchFamily="34" charset="-79"/>
              </a:rPr>
              <a:t> speaking students in the heterogenous city (Jaffa</a:t>
            </a:r>
            <a:r>
              <a:rPr lang="en-US" sz="2700" b="1" dirty="0">
                <a:solidFill>
                  <a:srgbClr val="9C2060"/>
                </a:solidFill>
                <a:cs typeface="David" panose="020E0502060401010101" pitchFamily="34" charset="-79"/>
              </a:rPr>
              <a:t>) </a:t>
            </a:r>
          </a:p>
          <a:p>
            <a:pPr marL="274320" lvl="1" indent="0">
              <a:buNone/>
            </a:pPr>
            <a:r>
              <a:rPr lang="en-US" sz="2250" b="1" dirty="0">
                <a:solidFill>
                  <a:srgbClr val="073960"/>
                </a:solidFill>
                <a:cs typeface="David" panose="020E0502060401010101" pitchFamily="34" charset="-79"/>
              </a:rPr>
              <a:t>No significant differences between the monolingual and the bilingual exams in content areas;  </a:t>
            </a:r>
            <a:r>
              <a:rPr lang="en-US" sz="2250" b="1" dirty="0">
                <a:solidFill>
                  <a:srgbClr val="9C2060"/>
                </a:solidFill>
                <a:cs typeface="David" panose="020E0502060401010101" pitchFamily="34" charset="-79"/>
              </a:rPr>
              <a:t>except in writing where many chose Arabic.</a:t>
            </a:r>
          </a:p>
          <a:p>
            <a:pPr marL="274320" lvl="1" indent="0">
              <a:buNone/>
            </a:pPr>
            <a:r>
              <a:rPr lang="en-US" sz="2250" b="1" dirty="0">
                <a:solidFill>
                  <a:srgbClr val="009051"/>
                </a:solidFill>
                <a:cs typeface="David" panose="020E0502060401010101" pitchFamily="34" charset="-79"/>
              </a:rPr>
              <a:t>(They stated that it is natural for them to use both languages)</a:t>
            </a:r>
          </a:p>
          <a:p>
            <a:pPr marL="34290" indent="0">
              <a:lnSpc>
                <a:spcPct val="100000"/>
              </a:lnSpc>
              <a:buNone/>
            </a:pPr>
            <a:r>
              <a:rPr lang="en-US" sz="2700" b="1" u="sng" dirty="0">
                <a:solidFill>
                  <a:srgbClr val="9C2060"/>
                </a:solidFill>
                <a:latin typeface="+mj-lt"/>
                <a:cs typeface="David" panose="020E0502060401010101" pitchFamily="34" charset="-79"/>
              </a:rPr>
              <a:t>Arabic</a:t>
            </a:r>
            <a:r>
              <a:rPr lang="en-US" sz="2700" b="1" dirty="0">
                <a:solidFill>
                  <a:srgbClr val="9C2060"/>
                </a:solidFill>
                <a:latin typeface="+mj-lt"/>
                <a:cs typeface="David" panose="020E0502060401010101" pitchFamily="34" charset="-79"/>
              </a:rPr>
              <a:t>  speaking students in the homogenous city (</a:t>
            </a:r>
            <a:r>
              <a:rPr lang="en-US" sz="2700" b="1" dirty="0" err="1">
                <a:solidFill>
                  <a:srgbClr val="9C2060"/>
                </a:solidFill>
                <a:latin typeface="+mj-lt"/>
                <a:cs typeface="David" panose="020E0502060401010101" pitchFamily="34" charset="-79"/>
              </a:rPr>
              <a:t>Taibe</a:t>
            </a:r>
            <a:r>
              <a:rPr lang="en-US" sz="2700" b="1" dirty="0">
                <a:solidFill>
                  <a:srgbClr val="9C2060"/>
                </a:solidFill>
                <a:latin typeface="+mj-lt"/>
                <a:cs typeface="David" panose="020E0502060401010101" pitchFamily="34" charset="-79"/>
              </a:rPr>
              <a:t>)</a:t>
            </a:r>
          </a:p>
          <a:p>
            <a:pPr marL="34290" indent="0">
              <a:lnSpc>
                <a:spcPct val="100000"/>
              </a:lnSpc>
              <a:buNone/>
            </a:pPr>
            <a:r>
              <a:rPr lang="en-US" sz="2400" b="1" dirty="0">
                <a:solidFill>
                  <a:srgbClr val="073960"/>
                </a:solidFill>
                <a:latin typeface="+mj-lt"/>
                <a:cs typeface="David" panose="020E0502060401010101" pitchFamily="34" charset="-79"/>
              </a:rPr>
              <a:t>No differences in content  area. Many did not do the writing task at all.   </a:t>
            </a:r>
          </a:p>
          <a:p>
            <a:pPr marL="34290" indent="0">
              <a:lnSpc>
                <a:spcPct val="100000"/>
              </a:lnSpc>
              <a:buNone/>
            </a:pPr>
            <a:endParaRPr lang="en-US" sz="2400" b="1" dirty="0">
              <a:solidFill>
                <a:srgbClr val="073960"/>
              </a:solidFill>
              <a:cs typeface="David" panose="020E0502060401010101" pitchFamily="34" charset="-79"/>
            </a:endParaRPr>
          </a:p>
          <a:p>
            <a:pPr marL="34290" indent="0">
              <a:lnSpc>
                <a:spcPct val="100000"/>
              </a:lnSpc>
              <a:buNone/>
            </a:pPr>
            <a:endParaRPr lang="en-US" sz="2400" b="1" dirty="0">
              <a:solidFill>
                <a:srgbClr val="073960"/>
              </a:solidFill>
              <a:cs typeface="David" panose="020E0502060401010101" pitchFamily="34" charset="-79"/>
            </a:endParaRPr>
          </a:p>
          <a:p>
            <a:pPr algn="l" rtl="0">
              <a:lnSpc>
                <a:spcPct val="100000"/>
              </a:lnSpc>
            </a:pPr>
            <a:endParaRPr lang="en-US" sz="2400" b="1" dirty="0">
              <a:solidFill>
                <a:srgbClr val="073960"/>
              </a:solidFill>
              <a:cs typeface="David" panose="020E0502060401010101" pitchFamily="34" charset="-79"/>
            </a:endParaRPr>
          </a:p>
          <a:p>
            <a:pPr algn="l" rtl="0">
              <a:lnSpc>
                <a:spcPct val="100000"/>
              </a:lnSpc>
            </a:pPr>
            <a:endParaRPr lang="en-US" sz="2400" b="1" dirty="0">
              <a:solidFill>
                <a:srgbClr val="073960"/>
              </a:solidFill>
              <a:cs typeface="David" panose="020E0502060401010101" pitchFamily="34" charset="-79"/>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655" y="1003677"/>
            <a:ext cx="849437" cy="821266"/>
          </a:xfrm>
          <a:prstGeom prst="rect">
            <a:avLst/>
          </a:prstGeom>
        </p:spPr>
      </p:pic>
    </p:spTree>
    <p:extLst>
      <p:ext uri="{BB962C8B-B14F-4D97-AF65-F5344CB8AC3E}">
        <p14:creationId xmlns:p14="http://schemas.microsoft.com/office/powerpoint/2010/main" val="321362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50021" y="912484"/>
            <a:ext cx="8452298" cy="964096"/>
          </a:xfrm>
          <a:solidFill>
            <a:schemeClr val="accent5">
              <a:lumMod val="60000"/>
              <a:lumOff val="40000"/>
            </a:schemeClr>
          </a:solidFill>
          <a:ln w="38100">
            <a:solidFill>
              <a:srgbClr val="C00000"/>
            </a:solidFill>
          </a:ln>
        </p:spPr>
        <p:txBody>
          <a:bodyPr anchor="ctr" anchorCtr="1">
            <a:normAutofit/>
          </a:bodyPr>
          <a:lstStyle/>
          <a:p>
            <a:pPr algn="ctr"/>
            <a:r>
              <a:rPr lang="en-US" sz="3300" b="1" dirty="0">
                <a:solidFill>
                  <a:srgbClr val="A20605"/>
                </a:solidFill>
                <a:cs typeface="David" panose="020E0502060401010101" pitchFamily="34" charset="-79"/>
              </a:rPr>
              <a:t>Qualitative results: </a:t>
            </a:r>
            <a:r>
              <a:rPr lang="en-US" sz="3300" b="1" u="sng" dirty="0">
                <a:solidFill>
                  <a:srgbClr val="A20605"/>
                </a:solidFill>
                <a:cs typeface="David" panose="020E0502060401010101" pitchFamily="34" charset="-79"/>
              </a:rPr>
              <a:t>Arab</a:t>
            </a:r>
            <a:r>
              <a:rPr lang="en-US" sz="3300" b="1" dirty="0">
                <a:solidFill>
                  <a:srgbClr val="A20605"/>
                </a:solidFill>
                <a:cs typeface="David" panose="020E0502060401010101" pitchFamily="34" charset="-79"/>
              </a:rPr>
              <a:t> students</a:t>
            </a:r>
            <a:endParaRPr lang="he-IL" sz="4500" b="1" dirty="0">
              <a:solidFill>
                <a:srgbClr val="A20605"/>
              </a:solidFill>
              <a:cs typeface="David" panose="020E0502060401010101" pitchFamily="34" charset="-79"/>
            </a:endParaRPr>
          </a:p>
        </p:txBody>
      </p:sp>
      <p:sp>
        <p:nvSpPr>
          <p:cNvPr id="14" name="מציין מיקום תוכן 13"/>
          <p:cNvSpPr>
            <a:spLocks noGrp="1"/>
          </p:cNvSpPr>
          <p:nvPr>
            <p:ph idx="1"/>
          </p:nvPr>
        </p:nvSpPr>
        <p:spPr>
          <a:xfrm>
            <a:off x="150022" y="2082016"/>
            <a:ext cx="8993979" cy="3040910"/>
          </a:xfrm>
          <a:solidFill>
            <a:srgbClr val="CDC8C5"/>
          </a:solidFill>
          <a:ln w="57150">
            <a:solidFill>
              <a:srgbClr val="C00000"/>
            </a:solidFill>
          </a:ln>
        </p:spPr>
        <p:txBody>
          <a:bodyPr>
            <a:noAutofit/>
          </a:bodyPr>
          <a:lstStyle/>
          <a:p>
            <a:pPr algn="l" rtl="0">
              <a:buFont typeface="Arial" panose="020B0604020202020204" pitchFamily="34" charset="0"/>
              <a:buChar char="•"/>
            </a:pPr>
            <a:r>
              <a:rPr lang="en-US" sz="2400" b="1" dirty="0">
                <a:solidFill>
                  <a:srgbClr val="002060"/>
                </a:solidFill>
                <a:cs typeface="David" panose="020E0502060401010101" pitchFamily="34" charset="-79"/>
              </a:rPr>
              <a:t> Most students were in favor of the bilingual exams, because it gave them the </a:t>
            </a:r>
            <a:r>
              <a:rPr lang="en-US" sz="2400" b="1" u="sng" dirty="0">
                <a:solidFill>
                  <a:srgbClr val="002060"/>
                </a:solidFill>
                <a:cs typeface="David" panose="020E0502060401010101" pitchFamily="34" charset="-79"/>
              </a:rPr>
              <a:t>freedom to choose </a:t>
            </a:r>
            <a:r>
              <a:rPr lang="en-US" sz="2400" b="1" dirty="0">
                <a:solidFill>
                  <a:srgbClr val="002060"/>
                </a:solidFill>
                <a:cs typeface="David" panose="020E0502060401010101" pitchFamily="34" charset="-79"/>
              </a:rPr>
              <a:t>the language that was more convenient for them. “some time one word can throw me off; the presence of Russian gives me confidence”.</a:t>
            </a:r>
          </a:p>
          <a:p>
            <a:pPr algn="l" rtl="0">
              <a:buFont typeface="Arial" panose="020B0604020202020204" pitchFamily="34" charset="0"/>
              <a:buChar char="•"/>
            </a:pPr>
            <a:r>
              <a:rPr lang="en-US" sz="2400" b="1" dirty="0">
                <a:solidFill>
                  <a:srgbClr val="002060"/>
                </a:solidFill>
                <a:cs typeface="David" panose="020E0502060401010101" pitchFamily="34" charset="-79"/>
              </a:rPr>
              <a:t>Some Arab students wrote they were in favor of learning more educational materials in Hebrew language, because they would need it for their future in academic settings in Israel.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5943" y="1055314"/>
            <a:ext cx="849437" cy="821266"/>
          </a:xfrm>
          <a:prstGeom prst="rect">
            <a:avLst/>
          </a:prstGeom>
          <a:solidFill>
            <a:schemeClr val="accent5">
              <a:lumMod val="60000"/>
              <a:lumOff val="40000"/>
            </a:schemeClr>
          </a:solidFill>
        </p:spPr>
      </p:pic>
    </p:spTree>
    <p:extLst>
      <p:ext uri="{BB962C8B-B14F-4D97-AF65-F5344CB8AC3E}">
        <p14:creationId xmlns:p14="http://schemas.microsoft.com/office/powerpoint/2010/main" val="14287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50021" y="932262"/>
            <a:ext cx="8797528" cy="964096"/>
          </a:xfrm>
          <a:ln w="38100">
            <a:solidFill>
              <a:srgbClr val="C00000"/>
            </a:solidFill>
          </a:ln>
        </p:spPr>
        <p:txBody>
          <a:bodyPr anchor="ctr" anchorCtr="1">
            <a:normAutofit/>
          </a:bodyPr>
          <a:lstStyle/>
          <a:p>
            <a:pPr algn="ctr"/>
            <a:r>
              <a:rPr lang="fr-FR" sz="3300" dirty="0">
                <a:solidFill>
                  <a:srgbClr val="002060"/>
                </a:solidFill>
                <a:latin typeface="+mn-lt"/>
                <a:cs typeface="David" panose="020E0502060401010101" pitchFamily="34" charset="-79"/>
              </a:rPr>
              <a:t>Focus Groups: </a:t>
            </a:r>
            <a:r>
              <a:rPr lang="fr-FR" sz="3300" dirty="0" err="1">
                <a:solidFill>
                  <a:srgbClr val="002060"/>
                </a:solidFill>
                <a:latin typeface="+mn-lt"/>
                <a:cs typeface="David" panose="020E0502060401010101" pitchFamily="34" charset="-79"/>
              </a:rPr>
              <a:t>Arab</a:t>
            </a:r>
            <a:r>
              <a:rPr lang="fr-FR" sz="3300" dirty="0">
                <a:solidFill>
                  <a:srgbClr val="002060"/>
                </a:solidFill>
                <a:latin typeface="+mn-lt"/>
                <a:cs typeface="David" panose="020E0502060401010101" pitchFamily="34" charset="-79"/>
              </a:rPr>
              <a:t> </a:t>
            </a:r>
            <a:r>
              <a:rPr lang="fr-FR" sz="3300" dirty="0" err="1">
                <a:solidFill>
                  <a:srgbClr val="002060"/>
                </a:solidFill>
                <a:latin typeface="+mn-lt"/>
                <a:cs typeface="David" panose="020E0502060401010101" pitchFamily="34" charset="-79"/>
              </a:rPr>
              <a:t>sector</a:t>
            </a:r>
            <a:r>
              <a:rPr lang="fr-FR" sz="3300" dirty="0">
                <a:solidFill>
                  <a:srgbClr val="002060"/>
                </a:solidFill>
                <a:latin typeface="+mn-lt"/>
                <a:cs typeface="David" panose="020E0502060401010101" pitchFamily="34" charset="-79"/>
              </a:rPr>
              <a:t> students</a:t>
            </a:r>
            <a:endParaRPr lang="he-IL" sz="3300" dirty="0">
              <a:solidFill>
                <a:srgbClr val="002060"/>
              </a:solidFill>
              <a:latin typeface="+mn-lt"/>
              <a:cs typeface="David" panose="020E0502060401010101" pitchFamily="34" charset="-79"/>
            </a:endParaRPr>
          </a:p>
        </p:txBody>
      </p:sp>
      <p:sp>
        <p:nvSpPr>
          <p:cNvPr id="14" name="מציין מיקום תוכן 13"/>
          <p:cNvSpPr>
            <a:spLocks noGrp="1"/>
          </p:cNvSpPr>
          <p:nvPr>
            <p:ph idx="1"/>
          </p:nvPr>
        </p:nvSpPr>
        <p:spPr>
          <a:xfrm>
            <a:off x="346472" y="2133650"/>
            <a:ext cx="8797528" cy="3733446"/>
          </a:xfrm>
          <a:solidFill>
            <a:schemeClr val="accent5">
              <a:lumMod val="20000"/>
              <a:lumOff val="80000"/>
            </a:schemeClr>
          </a:solidFill>
          <a:ln w="57150">
            <a:noFill/>
          </a:ln>
        </p:spPr>
        <p:txBody>
          <a:bodyPr>
            <a:noAutofit/>
          </a:bodyPr>
          <a:lstStyle/>
          <a:p>
            <a:pPr algn="l"/>
            <a:r>
              <a:rPr lang="en-US" sz="1725" b="1" dirty="0">
                <a:solidFill>
                  <a:srgbClr val="002060"/>
                </a:solidFill>
                <a:latin typeface="Calibri" panose="020F0502020204030204" pitchFamily="34" charset="0"/>
                <a:cs typeface="Calibri" panose="020F0502020204030204" pitchFamily="34" charset="0"/>
              </a:rPr>
              <a:t>There were five categories detected, most of which indicated that the bilingual test experience was not unusual for the students.</a:t>
            </a:r>
          </a:p>
          <a:p>
            <a:pPr algn="l"/>
            <a:r>
              <a:rPr lang="he-IL" sz="1725" dirty="0">
                <a:solidFill>
                  <a:srgbClr val="002060"/>
                </a:solidFill>
                <a:latin typeface="Calibri" panose="020F0502020204030204" pitchFamily="34" charset="0"/>
                <a:cs typeface="Calibri" panose="020F0502020204030204" pitchFamily="34" charset="0"/>
              </a:rPr>
              <a:t> </a:t>
            </a:r>
            <a:r>
              <a:rPr lang="en-US" sz="1725" b="1" dirty="0">
                <a:solidFill>
                  <a:srgbClr val="002060"/>
                </a:solidFill>
                <a:latin typeface="Calibri" panose="020F0502020204030204" pitchFamily="34" charset="0"/>
                <a:cs typeface="Calibri" panose="020F0502020204030204" pitchFamily="34" charset="0"/>
              </a:rPr>
              <a:t>Attitudes toward the bilingual test: </a:t>
            </a:r>
            <a:r>
              <a:rPr lang="en-US" sz="1725" dirty="0">
                <a:solidFill>
                  <a:srgbClr val="002060"/>
                </a:solidFill>
                <a:latin typeface="Calibri" panose="020F0502020204030204" pitchFamily="34" charset="0"/>
                <a:cs typeface="Calibri" panose="020F0502020204030204" pitchFamily="34" charset="0"/>
              </a:rPr>
              <a:t>overall positive; Some students said that they used it during the exam mainly </a:t>
            </a:r>
            <a:r>
              <a:rPr lang="en-US" sz="1725" i="1" dirty="0">
                <a:solidFill>
                  <a:srgbClr val="002060"/>
                </a:solidFill>
                <a:latin typeface="Calibri" panose="020F0502020204030204" pitchFamily="34" charset="0"/>
                <a:cs typeface="Calibri" panose="020F0502020204030204" pitchFamily="34" charset="0"/>
              </a:rPr>
              <a:t>"in words or terms that I did not remember then I wrote them in Arabic."</a:t>
            </a:r>
            <a:r>
              <a:rPr lang="en-US" sz="1725" dirty="0">
                <a:solidFill>
                  <a:srgbClr val="002060"/>
                </a:solidFill>
                <a:latin typeface="Calibri" panose="020F0502020204030204" pitchFamily="34" charset="0"/>
                <a:cs typeface="Calibri" panose="020F0502020204030204" pitchFamily="34" charset="0"/>
              </a:rPr>
              <a:t>  There were students who said that although they did the whole test in Hebrew, the writing task they did in Arabic.</a:t>
            </a:r>
          </a:p>
          <a:p>
            <a:pPr algn="l"/>
            <a:r>
              <a:rPr lang="en-US" sz="1725" b="1" dirty="0">
                <a:solidFill>
                  <a:srgbClr val="002060"/>
                </a:solidFill>
                <a:latin typeface="Calibri" panose="020F0502020204030204" pitchFamily="34" charset="0"/>
                <a:cs typeface="Calibri" panose="020F0502020204030204" pitchFamily="34" charset="0"/>
              </a:rPr>
              <a:t>Hebrew is not a foreign language: </a:t>
            </a:r>
            <a:r>
              <a:rPr lang="en-US" sz="1725" dirty="0">
                <a:solidFill>
                  <a:srgbClr val="002060"/>
                </a:solidFill>
                <a:latin typeface="Calibri" panose="020F0502020204030204" pitchFamily="34" charset="0"/>
                <a:cs typeface="Calibri" panose="020F0502020204030204" pitchFamily="34" charset="0"/>
              </a:rPr>
              <a:t>Students note that they are very used to taking tests in Hebrew because they learn the subject in Hebrew language.</a:t>
            </a:r>
          </a:p>
          <a:p>
            <a:pPr algn="l"/>
            <a:r>
              <a:rPr lang="en-US" sz="1725" b="1" dirty="0">
                <a:solidFill>
                  <a:srgbClr val="002060"/>
                </a:solidFill>
                <a:latin typeface="Calibri" panose="020F0502020204030204" pitchFamily="34" charset="0"/>
                <a:cs typeface="Calibri" panose="020F0502020204030204" pitchFamily="34" charset="0"/>
              </a:rPr>
              <a:t>The freedom to choose in tests: </a:t>
            </a:r>
            <a:r>
              <a:rPr lang="en-US" sz="1725" dirty="0">
                <a:solidFill>
                  <a:srgbClr val="002060"/>
                </a:solidFill>
                <a:latin typeface="Calibri" panose="020F0502020204030204" pitchFamily="34" charset="0"/>
                <a:cs typeface="Calibri" panose="020F0502020204030204" pitchFamily="34" charset="0"/>
              </a:rPr>
              <a:t>Students saw great importance in the possibility to choose </a:t>
            </a:r>
            <a:r>
              <a:rPr lang="en-US" sz="1725" dirty="0">
                <a:solidFill>
                  <a:srgbClr val="002060"/>
                </a:solidFill>
                <a:latin typeface="David" panose="020E0502060401010101" pitchFamily="34" charset="-79"/>
                <a:cs typeface="David" panose="020E0502060401010101" pitchFamily="34" charset="-79"/>
              </a:rPr>
              <a:t>between the two languages. A test </a:t>
            </a:r>
            <a:r>
              <a:rPr lang="en-US" sz="1725" i="1" dirty="0">
                <a:solidFill>
                  <a:srgbClr val="002060"/>
                </a:solidFill>
                <a:latin typeface="David" panose="020E0502060401010101" pitchFamily="34" charset="-79"/>
                <a:cs typeface="David" panose="020E0502060401010101" pitchFamily="34" charset="-79"/>
              </a:rPr>
              <a:t>"in two languages means those who Arabic is easier for them, will use Arabic and those who Hebrew is easier for them, will use Hebrew.” It also gives us respect”.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655" y="1003677"/>
            <a:ext cx="849437" cy="821266"/>
          </a:xfrm>
          <a:prstGeom prst="rect">
            <a:avLst/>
          </a:prstGeom>
        </p:spPr>
      </p:pic>
    </p:spTree>
    <p:extLst>
      <p:ext uri="{BB962C8B-B14F-4D97-AF65-F5344CB8AC3E}">
        <p14:creationId xmlns:p14="http://schemas.microsoft.com/office/powerpoint/2010/main" val="312253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B4D23C-723D-4C42-A10D-12BB66115D48}"/>
              </a:ext>
            </a:extLst>
          </p:cNvPr>
          <p:cNvSpPr>
            <a:spLocks noGrp="1"/>
          </p:cNvSpPr>
          <p:nvPr>
            <p:ph idx="1"/>
          </p:nvPr>
        </p:nvSpPr>
        <p:spPr>
          <a:xfrm>
            <a:off x="457199" y="1600200"/>
            <a:ext cx="8289235" cy="4601817"/>
          </a:xfrm>
        </p:spPr>
        <p:txBody>
          <a:bodyPr>
            <a:normAutofit fontScale="92500" lnSpcReduction="10000"/>
          </a:bodyPr>
          <a:lstStyle/>
          <a:p>
            <a:pPr marL="0" indent="0" algn="ctr">
              <a:buNone/>
            </a:pPr>
            <a:endParaRPr lang="he-IL" sz="3600" b="1" dirty="0">
              <a:solidFill>
                <a:srgbClr val="7030A0"/>
              </a:solidFill>
            </a:endParaRPr>
          </a:p>
          <a:p>
            <a:pPr marL="0" indent="0" algn="ctr">
              <a:buNone/>
            </a:pPr>
            <a:endParaRPr lang="he-IL" sz="3600" b="1" dirty="0">
              <a:solidFill>
                <a:srgbClr val="7030A0"/>
              </a:solidFill>
            </a:endParaRPr>
          </a:p>
          <a:p>
            <a:pPr marL="0" indent="0" algn="ctr">
              <a:buNone/>
            </a:pPr>
            <a:r>
              <a:rPr lang="en-GB" sz="5200" b="1" dirty="0">
                <a:solidFill>
                  <a:srgbClr val="7030A0"/>
                </a:solidFill>
              </a:rPr>
              <a:t>Language and ‘Knowledge of Society’ requirements, and human rights</a:t>
            </a:r>
            <a:br>
              <a:rPr lang="he-IL" sz="5200" b="1" dirty="0"/>
            </a:br>
            <a:endParaRPr lang="he-IL" sz="5200" b="1" dirty="0"/>
          </a:p>
          <a:p>
            <a:pPr marL="0" indent="0" algn="ctr">
              <a:buNone/>
            </a:pPr>
            <a:r>
              <a:rPr lang="en-GB" sz="4000" b="1" dirty="0">
                <a:solidFill>
                  <a:srgbClr val="0D347D"/>
                </a:solidFill>
              </a:rPr>
              <a:t>Elana S</a:t>
            </a:r>
            <a:r>
              <a:rPr lang="he-IL" sz="4000" b="1" dirty="0" err="1">
                <a:solidFill>
                  <a:srgbClr val="0D347D"/>
                </a:solidFill>
              </a:rPr>
              <a:t>hohamy</a:t>
            </a:r>
            <a:r>
              <a:rPr lang="en-GB" sz="4000" dirty="0">
                <a:solidFill>
                  <a:srgbClr val="0D347D"/>
                </a:solidFill>
              </a:rPr>
              <a:t>,</a:t>
            </a:r>
            <a:br>
              <a:rPr lang="en-GB" sz="4000" dirty="0">
                <a:solidFill>
                  <a:srgbClr val="0D347D"/>
                </a:solidFill>
              </a:rPr>
            </a:br>
            <a:r>
              <a:rPr lang="fr-FR" sz="3600" b="1" dirty="0">
                <a:solidFill>
                  <a:schemeClr val="accent1">
                    <a:lumMod val="75000"/>
                  </a:schemeClr>
                </a:solidFill>
                <a:latin typeface="Arial Narrow" panose="020B0606020202030204" pitchFamily="34" charset="0"/>
              </a:rPr>
              <a:t>Tel Aviv </a:t>
            </a:r>
            <a:r>
              <a:rPr lang="fr-FR" sz="3600" b="1" dirty="0" err="1">
                <a:solidFill>
                  <a:schemeClr val="accent1">
                    <a:lumMod val="75000"/>
                  </a:schemeClr>
                </a:solidFill>
                <a:latin typeface="Arial Narrow" panose="020B0606020202030204" pitchFamily="34" charset="0"/>
              </a:rPr>
              <a:t>University</a:t>
            </a:r>
            <a:br>
              <a:rPr lang="fr-FR" sz="3600" b="1" dirty="0">
                <a:solidFill>
                  <a:srgbClr val="0D347D"/>
                </a:solidFill>
                <a:latin typeface="Arial Narrow" panose="020B0606020202030204" pitchFamily="34" charset="0"/>
              </a:rPr>
            </a:br>
            <a:r>
              <a:rPr lang="fr-FR" sz="1000" dirty="0">
                <a:latin typeface="Arial" panose="020B0604020202020204" pitchFamily="34" charset="0"/>
                <a:cs typeface="Arial" panose="020B0604020202020204" pitchFamily="34" charset="0"/>
              </a:rPr>
              <a:t>Nom de l’intervenant</a:t>
            </a:r>
            <a:endParaRPr lang="en-US" dirty="0"/>
          </a:p>
        </p:txBody>
      </p:sp>
    </p:spTree>
    <p:extLst>
      <p:ext uri="{BB962C8B-B14F-4D97-AF65-F5344CB8AC3E}">
        <p14:creationId xmlns:p14="http://schemas.microsoft.com/office/powerpoint/2010/main" val="184507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50021" y="932262"/>
            <a:ext cx="8797528" cy="964096"/>
          </a:xfrm>
          <a:ln w="38100">
            <a:solidFill>
              <a:srgbClr val="C00000"/>
            </a:solidFill>
          </a:ln>
        </p:spPr>
        <p:txBody>
          <a:bodyPr anchor="ctr" anchorCtr="1">
            <a:normAutofit/>
          </a:bodyPr>
          <a:lstStyle/>
          <a:p>
            <a:pPr algn="ctr"/>
            <a:r>
              <a:rPr lang="he-IL" sz="3300" dirty="0">
                <a:solidFill>
                  <a:srgbClr val="002060"/>
                </a:solidFill>
                <a:latin typeface="David" panose="020E0502060401010101" pitchFamily="34" charset="-79"/>
                <a:cs typeface="David" panose="020E0502060401010101" pitchFamily="34" charset="-79"/>
              </a:rPr>
              <a:t>  </a:t>
            </a:r>
          </a:p>
        </p:txBody>
      </p:sp>
      <p:sp>
        <p:nvSpPr>
          <p:cNvPr id="14" name="מציין מיקום תוכן 13"/>
          <p:cNvSpPr>
            <a:spLocks noGrp="1"/>
          </p:cNvSpPr>
          <p:nvPr>
            <p:ph idx="1"/>
          </p:nvPr>
        </p:nvSpPr>
        <p:spPr>
          <a:xfrm>
            <a:off x="150021" y="2043916"/>
            <a:ext cx="8707786" cy="4038832"/>
          </a:xfrm>
          <a:solidFill>
            <a:schemeClr val="accent5">
              <a:lumMod val="20000"/>
              <a:lumOff val="80000"/>
            </a:schemeClr>
          </a:solidFill>
          <a:ln w="57150">
            <a:noFill/>
          </a:ln>
        </p:spPr>
        <p:txBody>
          <a:bodyPr>
            <a:noAutofit/>
          </a:bodyPr>
          <a:lstStyle/>
          <a:p>
            <a:pPr algn="l"/>
            <a:r>
              <a:rPr lang="en-US" sz="2400" b="1" dirty="0">
                <a:solidFill>
                  <a:srgbClr val="073960"/>
                </a:solidFill>
                <a:latin typeface="Calibri" panose="020F0502020204030204" pitchFamily="34" charset="0"/>
                <a:cs typeface="Calibri" panose="020F0502020204030204" pitchFamily="34" charset="0"/>
              </a:rPr>
              <a:t>Bilingual Learning environment and life: </a:t>
            </a:r>
            <a:r>
              <a:rPr lang="en-US" sz="2400" dirty="0">
                <a:solidFill>
                  <a:srgbClr val="073960"/>
                </a:solidFill>
                <a:latin typeface="Calibri" panose="020F0502020204030204" pitchFamily="34" charset="0"/>
                <a:cs typeface="Calibri" panose="020F0502020204030204" pitchFamily="34" charset="0"/>
              </a:rPr>
              <a:t>The presence of both languages in both the learning environment and their living environment. For example, students talk about how the teacher explains terms during the class both in Hebrew and in Arabic.</a:t>
            </a:r>
          </a:p>
          <a:p>
            <a:pPr algn="l"/>
            <a:r>
              <a:rPr lang="en-US" sz="2400" b="1" dirty="0">
                <a:solidFill>
                  <a:srgbClr val="073960"/>
                </a:solidFill>
                <a:latin typeface="Calibri" panose="020F0502020204030204" pitchFamily="34" charset="0"/>
                <a:cs typeface="Calibri" panose="020F0502020204030204" pitchFamily="34" charset="0"/>
              </a:rPr>
              <a:t>The desire to preserve the Arabic language: </a:t>
            </a:r>
            <a:r>
              <a:rPr lang="en-US" sz="2400" i="1" dirty="0">
                <a:solidFill>
                  <a:srgbClr val="073960"/>
                </a:solidFill>
                <a:latin typeface="Calibri" panose="020F0502020204030204" pitchFamily="34" charset="0"/>
                <a:cs typeface="Calibri" panose="020F0502020204030204" pitchFamily="34" charset="0"/>
              </a:rPr>
              <a:t>"Especially we Arabs, we know how to speak the Hebrew language and know terms in Hebrew, but we still have to keep the Arabic language within us, so to say, to know it well." </a:t>
            </a:r>
            <a:r>
              <a:rPr lang="en-US" sz="2400" dirty="0">
                <a:solidFill>
                  <a:srgbClr val="073960"/>
                </a:solidFill>
                <a:latin typeface="Calibri" panose="020F0502020204030204" pitchFamily="34" charset="0"/>
                <a:cs typeface="Calibri" panose="020F0502020204030204" pitchFamily="34" charset="0"/>
              </a:rPr>
              <a:t>In their opinion, the possibility of bilingual tests can help them improve their Arabic language, alongside the Hebrew language. For example</a:t>
            </a:r>
            <a:r>
              <a:rPr lang="en-US" sz="2400" i="1" dirty="0">
                <a:solidFill>
                  <a:srgbClr val="073960"/>
                </a:solidFill>
                <a:latin typeface="Calibri" panose="020F0502020204030204" pitchFamily="34" charset="0"/>
                <a:cs typeface="Calibri" panose="020F0502020204030204" pitchFamily="34" charset="0"/>
              </a:rPr>
              <a:t>: "We also seem to have to improve our writing and reading in Ara</a:t>
            </a:r>
            <a:r>
              <a:rPr lang="en-US" sz="2400" i="1" dirty="0">
                <a:solidFill>
                  <a:srgbClr val="073960"/>
                </a:solidFill>
                <a:latin typeface="David" panose="020E0502060401010101" pitchFamily="34" charset="-79"/>
                <a:cs typeface="David" panose="020E0502060401010101" pitchFamily="34" charset="-79"/>
              </a:rPr>
              <a:t>bic."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655" y="988768"/>
            <a:ext cx="849437" cy="821266"/>
          </a:xfrm>
          <a:prstGeom prst="rect">
            <a:avLst/>
          </a:prstGeom>
        </p:spPr>
      </p:pic>
      <p:sp>
        <p:nvSpPr>
          <p:cNvPr id="3" name="TextBox 2">
            <a:extLst>
              <a:ext uri="{FF2B5EF4-FFF2-40B4-BE49-F238E27FC236}">
                <a16:creationId xmlns:a16="http://schemas.microsoft.com/office/drawing/2014/main" id="{D900C829-60B0-0640-803D-B1934BE7D7CE}"/>
              </a:ext>
            </a:extLst>
          </p:cNvPr>
          <p:cNvSpPr txBox="1"/>
          <p:nvPr/>
        </p:nvSpPr>
        <p:spPr>
          <a:xfrm>
            <a:off x="447262" y="1171934"/>
            <a:ext cx="7487393" cy="600164"/>
          </a:xfrm>
          <a:prstGeom prst="rect">
            <a:avLst/>
          </a:prstGeom>
          <a:noFill/>
        </p:spPr>
        <p:txBody>
          <a:bodyPr wrap="square" rtlCol="0">
            <a:spAutoFit/>
          </a:bodyPr>
          <a:lstStyle/>
          <a:p>
            <a:pPr algn="ctr"/>
            <a:r>
              <a:rPr lang="en-US" sz="3300" b="1" dirty="0">
                <a:solidFill>
                  <a:srgbClr val="002060"/>
                </a:solidFill>
                <a:latin typeface="Calibri" panose="020F0502020204030204" pitchFamily="34" charset="0"/>
                <a:cs typeface="Calibri" panose="020F0502020204030204" pitchFamily="34" charset="0"/>
              </a:rPr>
              <a:t>Focus Groups: Arab sector studen</a:t>
            </a:r>
            <a:r>
              <a:rPr lang="en-US" sz="3300" b="1" dirty="0">
                <a:solidFill>
                  <a:srgbClr val="002060"/>
                </a:solidFill>
                <a:latin typeface="David" panose="020E0502060401010101" pitchFamily="34" charset="-79"/>
                <a:cs typeface="David" panose="020E0502060401010101" pitchFamily="34" charset="-79"/>
              </a:rPr>
              <a:t>ts</a:t>
            </a:r>
            <a:endParaRPr lang="en-US" sz="3300" b="1" dirty="0">
              <a:solidFill>
                <a:srgbClr val="0739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7660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50021" y="932262"/>
            <a:ext cx="8797528" cy="964096"/>
          </a:xfrm>
          <a:ln w="38100">
            <a:solidFill>
              <a:srgbClr val="C00000"/>
            </a:solidFill>
          </a:ln>
        </p:spPr>
        <p:txBody>
          <a:bodyPr anchor="ctr" anchorCtr="1">
            <a:normAutofit/>
          </a:bodyPr>
          <a:lstStyle/>
          <a:p>
            <a:pPr algn="ctr"/>
            <a:r>
              <a:rPr lang="he-IL" sz="3300" dirty="0">
                <a:solidFill>
                  <a:srgbClr val="002060"/>
                </a:solidFill>
                <a:latin typeface="David" panose="020E0502060401010101" pitchFamily="34" charset="-79"/>
                <a:cs typeface="David" panose="020E0502060401010101" pitchFamily="34" charset="-79"/>
              </a:rPr>
              <a:t>  </a:t>
            </a:r>
          </a:p>
        </p:txBody>
      </p:sp>
      <p:sp>
        <p:nvSpPr>
          <p:cNvPr id="14" name="מציין מיקום תוכן 13"/>
          <p:cNvSpPr>
            <a:spLocks noGrp="1"/>
          </p:cNvSpPr>
          <p:nvPr>
            <p:ph idx="1"/>
          </p:nvPr>
        </p:nvSpPr>
        <p:spPr>
          <a:xfrm>
            <a:off x="239761" y="2043916"/>
            <a:ext cx="8618046" cy="3204031"/>
          </a:xfrm>
          <a:solidFill>
            <a:schemeClr val="accent5">
              <a:lumMod val="20000"/>
              <a:lumOff val="80000"/>
            </a:schemeClr>
          </a:solidFill>
          <a:ln w="57150">
            <a:noFill/>
          </a:ln>
        </p:spPr>
        <p:txBody>
          <a:bodyPr>
            <a:noAutofit/>
          </a:bodyPr>
          <a:lstStyle/>
          <a:p>
            <a:pPr marL="34290" indent="0">
              <a:buNone/>
            </a:pPr>
            <a:r>
              <a:rPr lang="en-US" sz="1800" b="1" u="sng" dirty="0">
                <a:solidFill>
                  <a:srgbClr val="0D347D"/>
                </a:solidFill>
                <a:latin typeface="David" panose="020E0502060401010101" pitchFamily="34" charset="-79"/>
                <a:cs typeface="David" panose="020E0502060401010101" pitchFamily="34" charset="-79"/>
              </a:rPr>
              <a:t>Type </a:t>
            </a:r>
            <a:r>
              <a:rPr lang="en-US" sz="1800" b="1" dirty="0">
                <a:solidFill>
                  <a:srgbClr val="0D347D"/>
                </a:solidFill>
                <a:latin typeface="David" panose="020E0502060401010101" pitchFamily="34" charset="-79"/>
                <a:cs typeface="David" panose="020E0502060401010101" pitchFamily="34" charset="-79"/>
              </a:rPr>
              <a:t>A</a:t>
            </a:r>
            <a:r>
              <a:rPr lang="en-US" sz="1800" dirty="0">
                <a:solidFill>
                  <a:srgbClr val="0D347D"/>
                </a:solidFill>
                <a:latin typeface="David" panose="020E0502060401010101" pitchFamily="34" charset="-79"/>
                <a:cs typeface="David" panose="020E0502060401010101" pitchFamily="34" charset="-79"/>
              </a:rPr>
              <a:t>: A student tried to answer questions in Hebrew, looked at Russian to verify he </a:t>
            </a:r>
            <a:r>
              <a:rPr lang="en-US" sz="1800" dirty="0">
                <a:solidFill>
                  <a:srgbClr val="002060"/>
                </a:solidFill>
                <a:latin typeface="David" panose="020E0502060401010101" pitchFamily="34" charset="-79"/>
                <a:cs typeface="David" panose="020E0502060401010101" pitchFamily="34" charset="-79"/>
              </a:rPr>
              <a:t>understood the task correctly. When he noticed that he had misunderstood the question in Hebrew, he felt frustrated and switched to Russian only. At the writing task, he did not even try to write in Hebrew.</a:t>
            </a:r>
          </a:p>
          <a:p>
            <a:pPr marL="34290" indent="0">
              <a:buNone/>
            </a:pPr>
            <a:r>
              <a:rPr lang="en-US" sz="1800" b="1" u="sng" dirty="0">
                <a:solidFill>
                  <a:srgbClr val="002060"/>
                </a:solidFill>
                <a:latin typeface="David" panose="020E0502060401010101" pitchFamily="34" charset="-79"/>
                <a:cs typeface="David" panose="020E0502060401010101" pitchFamily="34" charset="-79"/>
              </a:rPr>
              <a:t>Type B</a:t>
            </a:r>
            <a:r>
              <a:rPr lang="en-US" sz="1800" dirty="0">
                <a:solidFill>
                  <a:srgbClr val="002060"/>
                </a:solidFill>
                <a:latin typeface="David" panose="020E0502060401010101" pitchFamily="34" charset="-79"/>
                <a:cs typeface="David" panose="020E0502060401010101" pitchFamily="34" charset="-79"/>
              </a:rPr>
              <a:t>: A student began the examination in Hebrew, could not understand all the questions and needed the Russian language in order to understand and answer in Hebrew. In the writing task he switched to Russian and explained that his Hebrew vocabulary is too poor to let him write him write freely. </a:t>
            </a:r>
          </a:p>
          <a:p>
            <a:pPr marL="34290" indent="0">
              <a:buNone/>
            </a:pPr>
            <a:r>
              <a:rPr lang="en-US" sz="1800" b="1" u="sng" dirty="0">
                <a:solidFill>
                  <a:srgbClr val="002060"/>
                </a:solidFill>
                <a:latin typeface="David" panose="020E0502060401010101" pitchFamily="34" charset="-79"/>
                <a:cs typeface="David" panose="020E0502060401010101" pitchFamily="34" charset="-79"/>
              </a:rPr>
              <a:t>Type C</a:t>
            </a:r>
            <a:r>
              <a:rPr lang="en-US" sz="1800" dirty="0">
                <a:solidFill>
                  <a:srgbClr val="002060"/>
                </a:solidFill>
                <a:latin typeface="David" panose="020E0502060401010101" pitchFamily="34" charset="-79"/>
                <a:cs typeface="David" panose="020E0502060401010101" pitchFamily="34" charset="-79"/>
              </a:rPr>
              <a:t>: A student showed confidence in Hebrew, answered the test and did the writing task in Hebrew. At the same time, he needed to look at Russian translation in order to be sure he understood everything correctly</a:t>
            </a:r>
            <a:r>
              <a:rPr lang="en-US" sz="1800" dirty="0">
                <a:latin typeface="David" panose="020E0502060401010101" pitchFamily="34" charset="-79"/>
                <a:cs typeface="David" panose="020E0502060401010101" pitchFamily="34" charset="-79"/>
              </a:rPr>
              <a:t>.</a:t>
            </a:r>
            <a:endParaRPr lang="he-IL" sz="1800" dirty="0">
              <a:latin typeface="David" panose="020E0502060401010101" pitchFamily="34" charset="-79"/>
              <a:cs typeface="David" panose="020E0502060401010101" pitchFamily="34" charset="-79"/>
            </a:endParaRPr>
          </a:p>
        </p:txBody>
      </p:sp>
      <p:sp>
        <p:nvSpPr>
          <p:cNvPr id="5" name="Rectangle 4"/>
          <p:cNvSpPr/>
          <p:nvPr/>
        </p:nvSpPr>
        <p:spPr>
          <a:xfrm>
            <a:off x="313683" y="1104516"/>
            <a:ext cx="7781740" cy="600164"/>
          </a:xfrm>
          <a:prstGeom prst="rect">
            <a:avLst/>
          </a:prstGeom>
        </p:spPr>
        <p:txBody>
          <a:bodyPr wrap="square">
            <a:spAutoFit/>
          </a:bodyPr>
          <a:lstStyle/>
          <a:p>
            <a:pPr algn="ctr" rtl="1"/>
            <a:r>
              <a:rPr lang="en-US" sz="3300" b="1" dirty="0">
                <a:solidFill>
                  <a:srgbClr val="002060"/>
                </a:solidFill>
                <a:latin typeface="David" panose="020E0502060401010101" pitchFamily="34" charset="-79"/>
                <a:cs typeface="David" panose="020E0502060401010101" pitchFamily="34" charset="-79"/>
              </a:rPr>
              <a:t>Think Aloud: Russian immigrant students</a:t>
            </a:r>
            <a:endParaRPr lang="en-US" sz="3300" b="1" dirty="0">
              <a:solidFill>
                <a:srgbClr val="32323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2613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50021" y="932262"/>
            <a:ext cx="8797528" cy="964096"/>
          </a:xfrm>
          <a:ln w="38100">
            <a:solidFill>
              <a:srgbClr val="C00000"/>
            </a:solidFill>
          </a:ln>
        </p:spPr>
        <p:txBody>
          <a:bodyPr anchor="ctr" anchorCtr="1">
            <a:normAutofit/>
          </a:bodyPr>
          <a:lstStyle/>
          <a:p>
            <a:pPr algn="ctr"/>
            <a:r>
              <a:rPr lang="en-US" sz="3300" b="1" dirty="0">
                <a:solidFill>
                  <a:srgbClr val="002060"/>
                </a:solidFill>
                <a:latin typeface="David" panose="020E0502060401010101" pitchFamily="34" charset="-79"/>
                <a:cs typeface="David" panose="020E0502060401010101" pitchFamily="34" charset="-79"/>
              </a:rPr>
              <a:t>Think Aloud: Arab sector students</a:t>
            </a:r>
            <a:endParaRPr lang="en-US" sz="3300" b="1" dirty="0">
              <a:solidFill>
                <a:srgbClr val="323232"/>
              </a:solidFill>
              <a:latin typeface="David" panose="020E0502060401010101" pitchFamily="34" charset="-79"/>
              <a:cs typeface="David" panose="020E0502060401010101" pitchFamily="34" charset="-79"/>
            </a:endParaRPr>
          </a:p>
        </p:txBody>
      </p:sp>
      <p:sp>
        <p:nvSpPr>
          <p:cNvPr id="14" name="מציין מיקום תוכן 13"/>
          <p:cNvSpPr>
            <a:spLocks noGrp="1"/>
          </p:cNvSpPr>
          <p:nvPr>
            <p:ph idx="1"/>
          </p:nvPr>
        </p:nvSpPr>
        <p:spPr>
          <a:xfrm>
            <a:off x="239761" y="2043916"/>
            <a:ext cx="8618046" cy="3006962"/>
          </a:xfrm>
          <a:solidFill>
            <a:schemeClr val="accent5">
              <a:lumMod val="20000"/>
              <a:lumOff val="80000"/>
            </a:schemeClr>
          </a:solidFill>
          <a:ln w="57150">
            <a:noFill/>
          </a:ln>
        </p:spPr>
        <p:txBody>
          <a:bodyPr>
            <a:noAutofit/>
          </a:bodyPr>
          <a:lstStyle/>
          <a:p>
            <a:pPr marL="34290" indent="0">
              <a:buNone/>
            </a:pPr>
            <a:r>
              <a:rPr lang="he-IL" sz="1950" b="1" dirty="0">
                <a:solidFill>
                  <a:srgbClr val="0D347D"/>
                </a:solidFill>
                <a:latin typeface="Calibri" panose="020F0502020204030204" pitchFamily="34" charset="0"/>
                <a:cs typeface="Calibri" panose="020F0502020204030204" pitchFamily="34" charset="0"/>
              </a:rPr>
              <a:t> </a:t>
            </a:r>
            <a:r>
              <a:rPr lang="en-US" sz="1950" b="1" u="sng" dirty="0">
                <a:solidFill>
                  <a:srgbClr val="0D347D"/>
                </a:solidFill>
                <a:latin typeface="Calibri" panose="020F0502020204030204" pitchFamily="34" charset="0"/>
                <a:cs typeface="Calibri" panose="020F0502020204030204" pitchFamily="34" charset="0"/>
              </a:rPr>
              <a:t>Type A</a:t>
            </a:r>
            <a:r>
              <a:rPr lang="en-US" sz="1950" dirty="0">
                <a:solidFill>
                  <a:srgbClr val="0D347D"/>
                </a:solidFill>
                <a:latin typeface="Calibri" panose="020F0502020204030204" pitchFamily="34" charset="0"/>
                <a:cs typeface="Calibri" panose="020F0502020204030204" pitchFamily="34" charset="0"/>
              </a:rPr>
              <a:t>: A student answered the test questions and did the writing task in Hebrew, and he had no need to look at the Arabic translation of the test or to use Arabic words during writing.</a:t>
            </a:r>
          </a:p>
          <a:p>
            <a:pPr marL="34290" indent="0">
              <a:buNone/>
            </a:pPr>
            <a:r>
              <a:rPr lang="en-US" sz="1950" b="1" u="sng" dirty="0">
                <a:solidFill>
                  <a:srgbClr val="0D347D"/>
                </a:solidFill>
                <a:latin typeface="Calibri" panose="020F0502020204030204" pitchFamily="34" charset="0"/>
                <a:cs typeface="Calibri" panose="020F0502020204030204" pitchFamily="34" charset="0"/>
              </a:rPr>
              <a:t>Type B</a:t>
            </a:r>
            <a:r>
              <a:rPr lang="en-US" sz="1950" dirty="0">
                <a:solidFill>
                  <a:srgbClr val="0D347D"/>
                </a:solidFill>
                <a:latin typeface="Calibri" panose="020F0502020204030204" pitchFamily="34" charset="0"/>
                <a:cs typeface="Calibri" panose="020F0502020204030204" pitchFamily="34" charset="0"/>
              </a:rPr>
              <a:t>: A student answered the test questions and did the writing task in Hebrew, but felt the need to look at the Arabic translation in order to understand certain words and terms.</a:t>
            </a:r>
          </a:p>
          <a:p>
            <a:pPr marL="34290" indent="0">
              <a:buNone/>
            </a:pPr>
            <a:r>
              <a:rPr lang="en-US" sz="1950" b="1" u="sng" dirty="0">
                <a:solidFill>
                  <a:srgbClr val="0D347D"/>
                </a:solidFill>
                <a:latin typeface="Calibri" panose="020F0502020204030204" pitchFamily="34" charset="0"/>
                <a:cs typeface="Calibri" panose="020F0502020204030204" pitchFamily="34" charset="0"/>
              </a:rPr>
              <a:t>Type </a:t>
            </a:r>
            <a:r>
              <a:rPr lang="en-US" sz="1950" b="1" dirty="0">
                <a:solidFill>
                  <a:srgbClr val="0D347D"/>
                </a:solidFill>
                <a:latin typeface="Calibri" panose="020F0502020204030204" pitchFamily="34" charset="0"/>
                <a:cs typeface="Calibri" panose="020F0502020204030204" pitchFamily="34" charset="0"/>
              </a:rPr>
              <a:t>C</a:t>
            </a:r>
            <a:r>
              <a:rPr lang="en-US" sz="1950" dirty="0">
                <a:solidFill>
                  <a:srgbClr val="0D347D"/>
                </a:solidFill>
                <a:latin typeface="Calibri" panose="020F0502020204030204" pitchFamily="34" charset="0"/>
                <a:cs typeface="Calibri" panose="020F0502020204030204" pitchFamily="34" charset="0"/>
              </a:rPr>
              <a:t>: A student answered the test questions in Hebrew and did the writing task in Arabic. Students in this type were from homogeneous city. They claimed that in a </a:t>
            </a:r>
            <a:r>
              <a:rPr lang="en-US" sz="1950" dirty="0">
                <a:solidFill>
                  <a:srgbClr val="0D347D"/>
                </a:solidFill>
                <a:latin typeface="David" panose="020E0502060401010101" pitchFamily="34" charset="-79"/>
                <a:cs typeface="David" panose="020E0502060401010101" pitchFamily="34" charset="-79"/>
              </a:rPr>
              <a:t>free expression of their thought and opinion, it was easier for them to use Arabic</a:t>
            </a:r>
            <a:r>
              <a:rPr lang="en-US" sz="1950" dirty="0">
                <a:latin typeface="David" panose="020E0502060401010101" pitchFamily="34" charset="-79"/>
                <a:cs typeface="David" panose="020E0502060401010101" pitchFamily="34" charset="-79"/>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655" y="1003677"/>
            <a:ext cx="849437" cy="821266"/>
          </a:xfrm>
          <a:prstGeom prst="rect">
            <a:avLst/>
          </a:prstGeom>
        </p:spPr>
      </p:pic>
    </p:spTree>
    <p:extLst>
      <p:ext uri="{BB962C8B-B14F-4D97-AF65-F5344CB8AC3E}">
        <p14:creationId xmlns:p14="http://schemas.microsoft.com/office/powerpoint/2010/main" val="80366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50021" y="932262"/>
            <a:ext cx="8797528" cy="964096"/>
          </a:xfrm>
          <a:ln w="38100">
            <a:solidFill>
              <a:srgbClr val="C00000"/>
            </a:solidFill>
          </a:ln>
        </p:spPr>
        <p:txBody>
          <a:bodyPr anchor="ctr" anchorCtr="1">
            <a:normAutofit fontScale="90000"/>
          </a:bodyPr>
          <a:lstStyle/>
          <a:p>
            <a:pPr algn="ctr"/>
            <a:r>
              <a:rPr lang="en-US" sz="3600" b="1" dirty="0">
                <a:solidFill>
                  <a:srgbClr val="9B0000"/>
                </a:solidFill>
                <a:latin typeface="David" panose="020E0502060401010101" pitchFamily="34" charset="-79"/>
                <a:cs typeface="David" panose="020E0502060401010101" pitchFamily="34" charset="-79"/>
              </a:rPr>
              <a:t>Multilingual tests: part of a new language policy  </a:t>
            </a:r>
            <a:r>
              <a:rPr lang="en-US" sz="3300" dirty="0">
                <a:solidFill>
                  <a:srgbClr val="002060"/>
                </a:solidFill>
                <a:latin typeface="David" panose="020E0502060401010101" pitchFamily="34" charset="-79"/>
                <a:cs typeface="David" panose="020E0502060401010101" pitchFamily="34" charset="-79"/>
              </a:rPr>
              <a:t> </a:t>
            </a:r>
            <a:endParaRPr lang="he-IL" sz="3300" dirty="0">
              <a:solidFill>
                <a:srgbClr val="002060"/>
              </a:solidFill>
              <a:latin typeface="David" panose="020E0502060401010101" pitchFamily="34" charset="-79"/>
              <a:cs typeface="David" panose="020E0502060401010101" pitchFamily="34" charset="-79"/>
            </a:endParaRPr>
          </a:p>
        </p:txBody>
      </p:sp>
      <p:sp>
        <p:nvSpPr>
          <p:cNvPr id="14" name="מציין מיקום תוכן 13"/>
          <p:cNvSpPr>
            <a:spLocks noGrp="1"/>
          </p:cNvSpPr>
          <p:nvPr>
            <p:ph idx="1"/>
          </p:nvPr>
        </p:nvSpPr>
        <p:spPr>
          <a:xfrm>
            <a:off x="318052" y="1967773"/>
            <a:ext cx="8466040" cy="4413149"/>
          </a:xfrm>
          <a:solidFill>
            <a:schemeClr val="accent5">
              <a:lumMod val="20000"/>
              <a:lumOff val="80000"/>
            </a:schemeClr>
          </a:solidFill>
          <a:ln w="57150">
            <a:noFill/>
          </a:ln>
        </p:spPr>
        <p:txBody>
          <a:bodyPr>
            <a:noAutofit/>
          </a:bodyPr>
          <a:lstStyle/>
          <a:p>
            <a:pPr marL="0" lvl="0" indent="0">
              <a:lnSpc>
                <a:spcPct val="100000"/>
              </a:lnSpc>
              <a:buNone/>
            </a:pPr>
            <a:endParaRPr lang="en-US" sz="2100" dirty="0">
              <a:solidFill>
                <a:srgbClr val="000000"/>
              </a:solidFill>
              <a:latin typeface="David" panose="020E0502060401010101" pitchFamily="34" charset="-79"/>
              <a:cs typeface="David" panose="020E0502060401010101" pitchFamily="34" charset="-79"/>
            </a:endParaRPr>
          </a:p>
          <a:p>
            <a:pPr lvl="0">
              <a:lnSpc>
                <a:spcPct val="100000"/>
              </a:lnSpc>
            </a:pPr>
            <a:r>
              <a:rPr lang="en-US" sz="2100" b="1" dirty="0">
                <a:solidFill>
                  <a:srgbClr val="002060"/>
                </a:solidFill>
                <a:latin typeface="Calibri" panose="020F0502020204030204" pitchFamily="34" charset="0"/>
                <a:cs typeface="Calibri" panose="020F0502020204030204" pitchFamily="34" charset="0"/>
              </a:rPr>
              <a:t>All the test takers who experienced the bilingual test version views the bilingual tests as a very positive strategy that can help them function in school and demonstrate their academic knowledge in a more accurate way that reflect their real knowledge.</a:t>
            </a:r>
          </a:p>
          <a:p>
            <a:pPr lvl="0">
              <a:lnSpc>
                <a:spcPct val="100000"/>
              </a:lnSpc>
            </a:pPr>
            <a:r>
              <a:rPr lang="en-US" sz="2100" b="1" dirty="0">
                <a:solidFill>
                  <a:srgbClr val="002060"/>
                </a:solidFill>
                <a:latin typeface="Calibri" panose="020F0502020204030204" pitchFamily="34" charset="0"/>
                <a:cs typeface="Calibri" panose="020F0502020204030204" pitchFamily="34" charset="0"/>
              </a:rPr>
              <a:t>We are planning to use these tests in a method which can be trusted    in the new language policy.</a:t>
            </a:r>
          </a:p>
          <a:p>
            <a:pPr lvl="0">
              <a:lnSpc>
                <a:spcPct val="100000"/>
              </a:lnSpc>
            </a:pPr>
            <a:r>
              <a:rPr lang="en-US" sz="2100" b="1" dirty="0">
                <a:solidFill>
                  <a:srgbClr val="002060"/>
                </a:solidFill>
                <a:latin typeface="Calibri" panose="020F0502020204030204" pitchFamily="34" charset="0"/>
                <a:cs typeface="Calibri" panose="020F0502020204030204" pitchFamily="34" charset="0"/>
              </a:rPr>
              <a:t> Such  cases, </a:t>
            </a:r>
            <a:r>
              <a:rPr lang="en-US" sz="2100" b="1" dirty="0">
                <a:solidFill>
                  <a:srgbClr val="9B0000"/>
                </a:solidFill>
                <a:latin typeface="Calibri" panose="020F0502020204030204" pitchFamily="34" charset="0"/>
                <a:cs typeface="Calibri" panose="020F0502020204030204" pitchFamily="34" charset="0"/>
              </a:rPr>
              <a:t>followed by research</a:t>
            </a:r>
            <a:r>
              <a:rPr lang="en-US" sz="2100" b="1" dirty="0">
                <a:solidFill>
                  <a:srgbClr val="002060"/>
                </a:solidFill>
                <a:latin typeface="Calibri" panose="020F0502020204030204" pitchFamily="34" charset="0"/>
                <a:cs typeface="Calibri" panose="020F0502020204030204" pitchFamily="34" charset="0"/>
              </a:rPr>
              <a:t>,  provide effective opportunities to perform by building on what immigrants already know along with the new language. They reported they felt respected; It also shows the majority groups respect to the languages of the others and that these languages serve as valuable resources rather than liabilities and intrusions.  A  case of mutual respect and  human rights.</a:t>
            </a:r>
          </a:p>
          <a:p>
            <a:pPr marL="0" lvl="0" indent="0">
              <a:lnSpc>
                <a:spcPct val="100000"/>
              </a:lnSpc>
              <a:buNone/>
            </a:pPr>
            <a:r>
              <a:rPr lang="en-US" sz="2100" b="1" dirty="0">
                <a:solidFill>
                  <a:srgbClr val="002060"/>
                </a:solidFill>
                <a:latin typeface="Calibri" panose="020F0502020204030204" pitchFamily="34" charset="0"/>
                <a:cs typeface="Calibri" panose="020F0502020204030204" pitchFamily="34" charset="0"/>
              </a:rPr>
              <a:t> </a:t>
            </a:r>
            <a:endParaRPr lang="he-IL" sz="2100" b="1" dirty="0">
              <a:solidFill>
                <a:srgbClr val="002060"/>
              </a:solidFill>
              <a:latin typeface="Calibri" panose="020F0502020204030204" pitchFamily="34" charset="0"/>
              <a:cs typeface="Calibri" panose="020F0502020204030204" pitchFamily="34" charset="0"/>
            </a:endParaRPr>
          </a:p>
          <a:p>
            <a:pPr>
              <a:lnSpc>
                <a:spcPct val="100000"/>
              </a:lnSpc>
            </a:pPr>
            <a:endParaRPr lang="en-US" sz="1725"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1347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50021" y="932262"/>
            <a:ext cx="8797528" cy="964096"/>
          </a:xfrm>
          <a:ln w="38100">
            <a:solidFill>
              <a:srgbClr val="C00000"/>
            </a:solidFill>
          </a:ln>
        </p:spPr>
        <p:txBody>
          <a:bodyPr anchor="ctr" anchorCtr="1">
            <a:normAutofit fontScale="90000"/>
          </a:bodyPr>
          <a:lstStyle/>
          <a:p>
            <a:pPr algn="ctr"/>
            <a:r>
              <a:rPr lang="en-US" sz="3600" b="1" dirty="0">
                <a:solidFill>
                  <a:srgbClr val="9B0000"/>
                </a:solidFill>
                <a:latin typeface="David" panose="020E0502060401010101" pitchFamily="34" charset="-79"/>
                <a:cs typeface="David" panose="020E0502060401010101" pitchFamily="34" charset="-79"/>
              </a:rPr>
              <a:t>Multilingual tests: part of a new language policy  </a:t>
            </a:r>
            <a:r>
              <a:rPr lang="en-US" sz="3300" dirty="0">
                <a:solidFill>
                  <a:srgbClr val="002060"/>
                </a:solidFill>
                <a:latin typeface="David" panose="020E0502060401010101" pitchFamily="34" charset="-79"/>
                <a:cs typeface="David" panose="020E0502060401010101" pitchFamily="34" charset="-79"/>
              </a:rPr>
              <a:t> </a:t>
            </a:r>
            <a:endParaRPr lang="he-IL" sz="3300" dirty="0">
              <a:solidFill>
                <a:srgbClr val="002060"/>
              </a:solidFill>
              <a:latin typeface="David" panose="020E0502060401010101" pitchFamily="34" charset="-79"/>
              <a:cs typeface="David" panose="020E0502060401010101" pitchFamily="34" charset="-79"/>
            </a:endParaRPr>
          </a:p>
        </p:txBody>
      </p:sp>
      <p:sp>
        <p:nvSpPr>
          <p:cNvPr id="14" name="מציין מיקום תוכן 13"/>
          <p:cNvSpPr>
            <a:spLocks noGrp="1"/>
          </p:cNvSpPr>
          <p:nvPr>
            <p:ph idx="1"/>
          </p:nvPr>
        </p:nvSpPr>
        <p:spPr>
          <a:xfrm>
            <a:off x="318052" y="1967773"/>
            <a:ext cx="8466040" cy="4413149"/>
          </a:xfrm>
          <a:solidFill>
            <a:schemeClr val="accent5">
              <a:lumMod val="20000"/>
              <a:lumOff val="80000"/>
            </a:schemeClr>
          </a:solidFill>
          <a:ln w="57150">
            <a:noFill/>
          </a:ln>
        </p:spPr>
        <p:txBody>
          <a:bodyPr>
            <a:noAutofit/>
          </a:bodyPr>
          <a:lstStyle/>
          <a:p>
            <a:pPr marL="0" lvl="0" indent="0">
              <a:lnSpc>
                <a:spcPct val="100000"/>
              </a:lnSpc>
              <a:buNone/>
            </a:pPr>
            <a:endParaRPr lang="en-US" sz="2100" dirty="0">
              <a:solidFill>
                <a:srgbClr val="000000"/>
              </a:solidFill>
              <a:latin typeface="David" panose="020E0502060401010101" pitchFamily="34" charset="-79"/>
              <a:cs typeface="David" panose="020E0502060401010101" pitchFamily="34" charset="-79"/>
            </a:endParaRPr>
          </a:p>
          <a:p>
            <a:pPr lvl="0">
              <a:lnSpc>
                <a:spcPct val="100000"/>
              </a:lnSpc>
            </a:pPr>
            <a:r>
              <a:rPr lang="en-US" sz="2800" b="1" dirty="0">
                <a:solidFill>
                  <a:srgbClr val="002060"/>
                </a:solidFill>
                <a:latin typeface="Calibri" panose="020F0502020204030204" pitchFamily="34" charset="0"/>
                <a:cs typeface="Calibri" panose="020F0502020204030204" pitchFamily="34" charset="0"/>
              </a:rPr>
              <a:t>All the test takers who experienced the bilingual test version views the bilingual tests as a very positive strategy that can help them function in school and demonstrate their academic knowledge in a more accurate way that reflect their real knowledge.</a:t>
            </a:r>
          </a:p>
          <a:p>
            <a:pPr lvl="0">
              <a:lnSpc>
                <a:spcPct val="100000"/>
              </a:lnSpc>
            </a:pPr>
            <a:r>
              <a:rPr lang="en-US" sz="2800" b="1" dirty="0">
                <a:solidFill>
                  <a:srgbClr val="002060"/>
                </a:solidFill>
                <a:latin typeface="Calibri" panose="020F0502020204030204" pitchFamily="34" charset="0"/>
                <a:cs typeface="Calibri" panose="020F0502020204030204" pitchFamily="34" charset="0"/>
              </a:rPr>
              <a:t>We are planning to use these tests in a method which can be trusted    in the new language policy.</a:t>
            </a:r>
          </a:p>
          <a:p>
            <a:pPr lvl="0">
              <a:lnSpc>
                <a:spcPct val="100000"/>
              </a:lnSpc>
            </a:pPr>
            <a:r>
              <a:rPr lang="en-US" b="1" dirty="0">
                <a:solidFill>
                  <a:srgbClr val="002060"/>
                </a:solidFill>
                <a:latin typeface="Calibri" panose="020F0502020204030204" pitchFamily="34" charset="0"/>
                <a:cs typeface="Calibri" panose="020F0502020204030204" pitchFamily="34" charset="0"/>
              </a:rPr>
              <a:t> </a:t>
            </a:r>
          </a:p>
          <a:p>
            <a:pPr marL="0" lvl="0" indent="0">
              <a:lnSpc>
                <a:spcPct val="100000"/>
              </a:lnSpc>
              <a:buNone/>
            </a:pPr>
            <a:r>
              <a:rPr lang="en-US" b="1" dirty="0">
                <a:solidFill>
                  <a:srgbClr val="002060"/>
                </a:solidFill>
                <a:latin typeface="Calibri" panose="020F0502020204030204" pitchFamily="34" charset="0"/>
                <a:cs typeface="Calibri" panose="020F0502020204030204" pitchFamily="34" charset="0"/>
              </a:rPr>
              <a:t> </a:t>
            </a:r>
            <a:endParaRPr lang="he-IL" b="1" dirty="0">
              <a:solidFill>
                <a:srgbClr val="002060"/>
              </a:solidFill>
              <a:latin typeface="Calibri" panose="020F0502020204030204" pitchFamily="34" charset="0"/>
              <a:cs typeface="Calibri" panose="020F0502020204030204" pitchFamily="34" charset="0"/>
            </a:endParaRPr>
          </a:p>
          <a:p>
            <a:pPr>
              <a:lnSpc>
                <a:spcPct val="100000"/>
              </a:lnSpc>
            </a:pPr>
            <a:endParaRPr lang="en-US" sz="1725"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7664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93CFEC-C05F-1146-9D26-127FE9356D49}"/>
              </a:ext>
            </a:extLst>
          </p:cNvPr>
          <p:cNvSpPr>
            <a:spLocks noGrp="1"/>
          </p:cNvSpPr>
          <p:nvPr>
            <p:ph type="dt" sz="half" idx="2"/>
          </p:nvPr>
        </p:nvSpPr>
        <p:spPr/>
        <p:txBody>
          <a:bodyPr/>
          <a:lstStyle/>
          <a:p>
            <a:fld id="{6E88323B-C494-9644-A6FD-4EEB2F59D7F4}" type="datetime1">
              <a:rPr lang="fr-FR" smtClean="0"/>
              <a:pPr/>
              <a:t>16/10/2019</a:t>
            </a:fld>
            <a:endParaRPr lang="fr-FR" dirty="0"/>
          </a:p>
        </p:txBody>
      </p:sp>
      <p:sp>
        <p:nvSpPr>
          <p:cNvPr id="3" name="Slide Number Placeholder 2">
            <a:extLst>
              <a:ext uri="{FF2B5EF4-FFF2-40B4-BE49-F238E27FC236}">
                <a16:creationId xmlns:a16="http://schemas.microsoft.com/office/drawing/2014/main" id="{2EB9E665-8880-EA4E-B085-70BBAD8C889B}"/>
              </a:ext>
            </a:extLst>
          </p:cNvPr>
          <p:cNvSpPr>
            <a:spLocks noGrp="1"/>
          </p:cNvSpPr>
          <p:nvPr>
            <p:ph type="sldNum" sz="quarter" idx="4"/>
          </p:nvPr>
        </p:nvSpPr>
        <p:spPr/>
        <p:txBody>
          <a:bodyPr/>
          <a:lstStyle/>
          <a:p>
            <a:fld id="{E8716A00-CC3F-A24A-9B86-816E9CA7F4AC}" type="slidenum">
              <a:rPr lang="fr-FR" smtClean="0"/>
              <a:pPr/>
              <a:t>25</a:t>
            </a:fld>
            <a:endParaRPr lang="fr-FR" dirty="0"/>
          </a:p>
        </p:txBody>
      </p:sp>
      <p:sp>
        <p:nvSpPr>
          <p:cNvPr id="4" name="Rectangle 3">
            <a:extLst>
              <a:ext uri="{FF2B5EF4-FFF2-40B4-BE49-F238E27FC236}">
                <a16:creationId xmlns:a16="http://schemas.microsoft.com/office/drawing/2014/main" id="{2E439289-17A0-2242-AFF2-5A6294DA4B78}"/>
              </a:ext>
            </a:extLst>
          </p:cNvPr>
          <p:cNvSpPr/>
          <p:nvPr/>
        </p:nvSpPr>
        <p:spPr>
          <a:xfrm>
            <a:off x="585789" y="1428750"/>
            <a:ext cx="8101012" cy="4524315"/>
          </a:xfrm>
          <a:prstGeom prst="rect">
            <a:avLst/>
          </a:prstGeom>
        </p:spPr>
        <p:txBody>
          <a:bodyPr wrap="square">
            <a:spAutoFit/>
          </a:bodyPr>
          <a:lstStyle/>
          <a:p>
            <a:r>
              <a:rPr lang="en-US" sz="3200" b="1" dirty="0">
                <a:solidFill>
                  <a:srgbClr val="002060"/>
                </a:solidFill>
                <a:latin typeface="Calibri" panose="020F0502020204030204" pitchFamily="34" charset="0"/>
                <a:cs typeface="Calibri" panose="020F0502020204030204" pitchFamily="34" charset="0"/>
              </a:rPr>
              <a:t>Such  cases, </a:t>
            </a:r>
            <a:r>
              <a:rPr lang="en-US" sz="3200" b="1" dirty="0">
                <a:solidFill>
                  <a:srgbClr val="9B0000"/>
                </a:solidFill>
                <a:latin typeface="Calibri" panose="020F0502020204030204" pitchFamily="34" charset="0"/>
                <a:cs typeface="Calibri" panose="020F0502020204030204" pitchFamily="34" charset="0"/>
              </a:rPr>
              <a:t>followed by research</a:t>
            </a:r>
            <a:r>
              <a:rPr lang="en-US" sz="3200" b="1" dirty="0">
                <a:solidFill>
                  <a:srgbClr val="002060"/>
                </a:solidFill>
                <a:latin typeface="Calibri" panose="020F0502020204030204" pitchFamily="34" charset="0"/>
                <a:cs typeface="Calibri" panose="020F0502020204030204" pitchFamily="34" charset="0"/>
              </a:rPr>
              <a:t>,  provide effective opportunities to perform by building on what immigrants already know along with the new language. They reported they felt respected; It also shows the majority groups respect to the languages of the others and that these languages serve as valuable resources rather than liabilities and intrusions. A  case of mutual respect and  human rights.</a:t>
            </a:r>
            <a:endParaRPr lang="en-US" sz="3200" dirty="0"/>
          </a:p>
        </p:txBody>
      </p:sp>
    </p:spTree>
    <p:extLst>
      <p:ext uri="{BB962C8B-B14F-4D97-AF65-F5344CB8AC3E}">
        <p14:creationId xmlns:p14="http://schemas.microsoft.com/office/powerpoint/2010/main" val="211192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3</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err="1">
                <a:latin typeface="Arial Narrow" panose="020B0606020202030204" pitchFamily="34" charset="0"/>
                <a:ea typeface="Century Gothic" charset="0"/>
                <a:cs typeface="Century Gothic" charset="0"/>
              </a:rPr>
              <a:t>Title</a:t>
            </a:r>
            <a:r>
              <a:rPr lang="fr-FR" sz="2400" dirty="0">
                <a:latin typeface="Arial Narrow" panose="020B0606020202030204" pitchFamily="34" charset="0"/>
                <a:ea typeface="Century Gothic" charset="0"/>
                <a:cs typeface="Century Gothic" charset="0"/>
              </a:rPr>
              <a:t> of </a:t>
            </a:r>
            <a:r>
              <a:rPr lang="fr-FR" sz="2400" dirty="0" err="1">
                <a:latin typeface="Arial Narrow" panose="020B0606020202030204" pitchFamily="34" charset="0"/>
                <a:ea typeface="Century Gothic" charset="0"/>
                <a:cs typeface="Century Gothic" charset="0"/>
              </a:rPr>
              <a:t>presentation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0" y="1391478"/>
            <a:ext cx="9144001"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he-IL" sz="3600" b="1" dirty="0" err="1">
                <a:solidFill>
                  <a:srgbClr val="9B0000"/>
                </a:solidFill>
                <a:latin typeface="Arial" charset="0"/>
                <a:ea typeface="Arial" charset="0"/>
                <a:cs typeface="Arial" charset="0"/>
              </a:rPr>
              <a:t>Critical</a:t>
            </a:r>
            <a:r>
              <a:rPr lang="he-IL" sz="3600" b="1" dirty="0">
                <a:solidFill>
                  <a:srgbClr val="9B0000"/>
                </a:solidFill>
                <a:latin typeface="Arial" charset="0"/>
                <a:ea typeface="Arial" charset="0"/>
                <a:cs typeface="Arial" charset="0"/>
              </a:rPr>
              <a:t> </a:t>
            </a:r>
            <a:r>
              <a:rPr lang="he-IL" sz="3600" b="1" dirty="0" err="1">
                <a:solidFill>
                  <a:srgbClr val="9B0000"/>
                </a:solidFill>
                <a:latin typeface="Arial" charset="0"/>
                <a:ea typeface="Arial" charset="0"/>
                <a:cs typeface="Arial" charset="0"/>
              </a:rPr>
              <a:t>Language</a:t>
            </a:r>
            <a:r>
              <a:rPr lang="he-IL" sz="3600" b="1" dirty="0">
                <a:solidFill>
                  <a:srgbClr val="9B0000"/>
                </a:solidFill>
                <a:latin typeface="Arial" charset="0"/>
                <a:ea typeface="Arial" charset="0"/>
                <a:cs typeface="Arial" charset="0"/>
              </a:rPr>
              <a:t> </a:t>
            </a:r>
            <a:r>
              <a:rPr lang="he-IL" sz="3600" b="1" dirty="0" err="1">
                <a:solidFill>
                  <a:srgbClr val="9B0000"/>
                </a:solidFill>
                <a:latin typeface="Arial" charset="0"/>
                <a:ea typeface="Arial" charset="0"/>
                <a:cs typeface="Arial" charset="0"/>
              </a:rPr>
              <a:t>testing</a:t>
            </a:r>
            <a:r>
              <a:rPr lang="en-US" sz="3600" b="1" dirty="0">
                <a:solidFill>
                  <a:srgbClr val="9B0000"/>
                </a:solidFill>
                <a:latin typeface="Arial" charset="0"/>
                <a:ea typeface="Arial" charset="0"/>
                <a:cs typeface="Arial" charset="0"/>
              </a:rPr>
              <a:t> </a:t>
            </a:r>
          </a:p>
          <a:p>
            <a:pPr algn="ctr"/>
            <a:r>
              <a:rPr lang="en-US" sz="3600" b="1" dirty="0">
                <a:solidFill>
                  <a:srgbClr val="9B0000"/>
                </a:solidFill>
                <a:latin typeface="Arial" charset="0"/>
                <a:ea typeface="Arial" charset="0"/>
                <a:cs typeface="Arial" charset="0"/>
              </a:rPr>
              <a:t>in the past two decades</a:t>
            </a:r>
          </a:p>
          <a:p>
            <a:endParaRPr lang="en-US" sz="2800" b="1" dirty="0">
              <a:solidFill>
                <a:srgbClr val="C00000"/>
              </a:solidFill>
              <a:latin typeface="Arial" charset="0"/>
              <a:ea typeface="Arial" charset="0"/>
              <a:cs typeface="Arial" charset="0"/>
            </a:endParaRPr>
          </a:p>
          <a:p>
            <a:r>
              <a:rPr lang="en-US" sz="2800" b="1" dirty="0">
                <a:solidFill>
                  <a:srgbClr val="7030A0"/>
                </a:solidFill>
                <a:latin typeface="Arial" charset="0"/>
                <a:ea typeface="Arial" charset="0"/>
                <a:cs typeface="Arial" charset="0"/>
              </a:rPr>
              <a:t>Major criticism on the uses of </a:t>
            </a:r>
            <a:r>
              <a:rPr lang="he-IL" sz="2800" b="1" dirty="0" err="1">
                <a:solidFill>
                  <a:srgbClr val="7030A0"/>
                </a:solidFill>
                <a:latin typeface="Arial" charset="0"/>
                <a:ea typeface="Arial" charset="0"/>
                <a:cs typeface="Arial" charset="0"/>
              </a:rPr>
              <a:t>language</a:t>
            </a:r>
            <a:r>
              <a:rPr lang="he-IL" sz="2800" b="1" dirty="0">
                <a:solidFill>
                  <a:srgbClr val="7030A0"/>
                </a:solidFill>
                <a:latin typeface="Arial" charset="0"/>
                <a:ea typeface="Arial" charset="0"/>
                <a:cs typeface="Arial" charset="0"/>
              </a:rPr>
              <a:t> </a:t>
            </a:r>
            <a:r>
              <a:rPr lang="en-US" sz="2800" b="1" dirty="0">
                <a:solidFill>
                  <a:srgbClr val="7030A0"/>
                </a:solidFill>
                <a:latin typeface="Arial" charset="0"/>
                <a:ea typeface="Arial" charset="0"/>
                <a:cs typeface="Arial" charset="0"/>
              </a:rPr>
              <a:t>&amp;</a:t>
            </a:r>
            <a:r>
              <a:rPr lang="he-IL" sz="2800" b="1" dirty="0">
                <a:solidFill>
                  <a:srgbClr val="7030A0"/>
                </a:solidFill>
                <a:latin typeface="Arial" charset="0"/>
                <a:ea typeface="Arial" charset="0"/>
                <a:cs typeface="Arial" charset="0"/>
              </a:rPr>
              <a:t> KO</a:t>
            </a:r>
            <a:r>
              <a:rPr lang="en-US" sz="2800" b="1" dirty="0">
                <a:solidFill>
                  <a:srgbClr val="7030A0"/>
                </a:solidFill>
                <a:latin typeface="Arial" charset="0"/>
                <a:ea typeface="Arial" charset="0"/>
                <a:cs typeface="Arial" charset="0"/>
              </a:rPr>
              <a:t>S</a:t>
            </a:r>
            <a:r>
              <a:rPr lang="he-IL" sz="2800" b="1" dirty="0">
                <a:solidFill>
                  <a:srgbClr val="7030A0"/>
                </a:solidFill>
                <a:latin typeface="Arial" charset="0"/>
                <a:ea typeface="Arial" charset="0"/>
                <a:cs typeface="Arial" charset="0"/>
              </a:rPr>
              <a:t> </a:t>
            </a:r>
            <a:r>
              <a:rPr lang="he-IL" sz="2800" b="1" dirty="0" err="1">
                <a:solidFill>
                  <a:srgbClr val="7030A0"/>
                </a:solidFill>
                <a:latin typeface="Arial" charset="0"/>
                <a:ea typeface="Arial" charset="0"/>
                <a:cs typeface="Arial" charset="0"/>
              </a:rPr>
              <a:t>tests</a:t>
            </a:r>
            <a:r>
              <a:rPr lang="he-IL" sz="2800" b="1" dirty="0">
                <a:solidFill>
                  <a:srgbClr val="7030A0"/>
                </a:solidFill>
                <a:latin typeface="Arial" charset="0"/>
                <a:ea typeface="Arial" charset="0"/>
                <a:cs typeface="Arial" charset="0"/>
              </a:rPr>
              <a:t> </a:t>
            </a:r>
            <a:r>
              <a:rPr lang="he-IL" sz="2800" b="1" dirty="0" err="1">
                <a:solidFill>
                  <a:srgbClr val="7030A0"/>
                </a:solidFill>
                <a:latin typeface="Arial" charset="0"/>
                <a:ea typeface="Arial" charset="0"/>
                <a:cs typeface="Arial" charset="0"/>
              </a:rPr>
              <a:t>as</a:t>
            </a:r>
            <a:r>
              <a:rPr lang="he-IL" sz="2800" b="1" dirty="0">
                <a:solidFill>
                  <a:srgbClr val="7030A0"/>
                </a:solidFill>
                <a:latin typeface="Arial" charset="0"/>
                <a:ea typeface="Arial" charset="0"/>
                <a:cs typeface="Arial" charset="0"/>
              </a:rPr>
              <a:t> </a:t>
            </a:r>
            <a:r>
              <a:rPr lang="he-IL" sz="2800" b="1" dirty="0" err="1">
                <a:solidFill>
                  <a:srgbClr val="7030A0"/>
                </a:solidFill>
                <a:latin typeface="Arial" charset="0"/>
                <a:ea typeface="Arial" charset="0"/>
                <a:cs typeface="Arial" charset="0"/>
              </a:rPr>
              <a:t>condition</a:t>
            </a:r>
            <a:r>
              <a:rPr lang="en-US" sz="2800" b="1" dirty="0">
                <a:solidFill>
                  <a:srgbClr val="7030A0"/>
                </a:solidFill>
                <a:latin typeface="Arial" charset="0"/>
                <a:ea typeface="Arial" charset="0"/>
                <a:cs typeface="Arial" charset="0"/>
              </a:rPr>
              <a:t>s</a:t>
            </a:r>
            <a:r>
              <a:rPr lang="he-IL" sz="2800" b="1" dirty="0">
                <a:solidFill>
                  <a:srgbClr val="7030A0"/>
                </a:solidFill>
                <a:latin typeface="Arial" charset="0"/>
                <a:ea typeface="Arial" charset="0"/>
                <a:cs typeface="Arial" charset="0"/>
              </a:rPr>
              <a:t> </a:t>
            </a:r>
            <a:r>
              <a:rPr lang="he-IL" sz="2800" b="1" dirty="0" err="1">
                <a:solidFill>
                  <a:srgbClr val="7030A0"/>
                </a:solidFill>
                <a:latin typeface="Arial" charset="0"/>
                <a:ea typeface="Arial" charset="0"/>
                <a:cs typeface="Arial" charset="0"/>
              </a:rPr>
              <a:t>for</a:t>
            </a:r>
            <a:r>
              <a:rPr lang="he-IL" sz="2800" b="1" dirty="0">
                <a:solidFill>
                  <a:srgbClr val="7030A0"/>
                </a:solidFill>
                <a:latin typeface="Arial" charset="0"/>
                <a:ea typeface="Arial" charset="0"/>
                <a:cs typeface="Arial" charset="0"/>
              </a:rPr>
              <a:t> </a:t>
            </a:r>
            <a:r>
              <a:rPr lang="he-IL" sz="2800" b="1" dirty="0" err="1">
                <a:solidFill>
                  <a:srgbClr val="7030A0"/>
                </a:solidFill>
                <a:latin typeface="Arial" charset="0"/>
                <a:ea typeface="Arial" charset="0"/>
                <a:cs typeface="Arial" charset="0"/>
              </a:rPr>
              <a:t>mobility</a:t>
            </a:r>
            <a:r>
              <a:rPr lang="en-US" sz="2800" b="1" dirty="0">
                <a:solidFill>
                  <a:srgbClr val="7030A0"/>
                </a:solidFill>
                <a:latin typeface="Arial" charset="0"/>
                <a:ea typeface="Arial" charset="0"/>
                <a:cs typeface="Arial" charset="0"/>
              </a:rPr>
              <a:t>, </a:t>
            </a:r>
            <a:r>
              <a:rPr lang="he-IL" sz="2800" b="1" dirty="0" err="1">
                <a:solidFill>
                  <a:srgbClr val="7030A0"/>
                </a:solidFill>
                <a:latin typeface="Arial" charset="0"/>
                <a:ea typeface="Arial" charset="0"/>
                <a:cs typeface="Arial" charset="0"/>
              </a:rPr>
              <a:t>visit</a:t>
            </a:r>
            <a:r>
              <a:rPr lang="en-US" sz="2800" b="1" dirty="0" err="1">
                <a:solidFill>
                  <a:srgbClr val="7030A0"/>
                </a:solidFill>
                <a:latin typeface="Arial" charset="0"/>
                <a:ea typeface="Arial" charset="0"/>
                <a:cs typeface="Arial" charset="0"/>
              </a:rPr>
              <a:t>ations</a:t>
            </a:r>
            <a:r>
              <a:rPr lang="en-US" sz="2800" b="1" dirty="0">
                <a:solidFill>
                  <a:srgbClr val="7030A0"/>
                </a:solidFill>
                <a:latin typeface="Arial" charset="0"/>
                <a:ea typeface="Arial" charset="0"/>
                <a:cs typeface="Arial" charset="0"/>
              </a:rPr>
              <a:t>, </a:t>
            </a:r>
            <a:r>
              <a:rPr lang="he-IL" sz="2800" b="1" dirty="0" err="1">
                <a:solidFill>
                  <a:srgbClr val="7030A0"/>
                </a:solidFill>
                <a:latin typeface="Arial" charset="0"/>
                <a:ea typeface="Arial" charset="0"/>
                <a:cs typeface="Arial" charset="0"/>
              </a:rPr>
              <a:t>residence</a:t>
            </a:r>
            <a:r>
              <a:rPr lang="en-US" sz="2800" b="1" dirty="0">
                <a:solidFill>
                  <a:srgbClr val="7030A0"/>
                </a:solidFill>
                <a:latin typeface="Arial" charset="0"/>
                <a:ea typeface="Arial" charset="0"/>
                <a:cs typeface="Arial" charset="0"/>
              </a:rPr>
              <a:t>, citizenship</a:t>
            </a:r>
            <a:r>
              <a:rPr lang="he-IL" sz="2800" b="1" dirty="0">
                <a:solidFill>
                  <a:srgbClr val="7030A0"/>
                </a:solidFill>
                <a:latin typeface="Arial" charset="0"/>
                <a:ea typeface="Arial" charset="0"/>
                <a:cs typeface="Arial" charset="0"/>
              </a:rPr>
              <a:t>,</a:t>
            </a:r>
            <a:r>
              <a:rPr lang="en-US" sz="2800" b="1" dirty="0">
                <a:solidFill>
                  <a:srgbClr val="7030A0"/>
                </a:solidFill>
                <a:latin typeface="Arial" charset="0"/>
                <a:ea typeface="Arial" charset="0"/>
                <a:cs typeface="Arial" charset="0"/>
              </a:rPr>
              <a:t> work place and education. 	</a:t>
            </a:r>
          </a:p>
          <a:p>
            <a:endParaRPr lang="en-US" sz="2800" b="1" dirty="0">
              <a:solidFill>
                <a:srgbClr val="7030A0"/>
              </a:solidFill>
              <a:latin typeface="Arial" charset="0"/>
              <a:ea typeface="Arial" charset="0"/>
              <a:cs typeface="Arial" charset="0"/>
            </a:endParaRPr>
          </a:p>
          <a:p>
            <a:r>
              <a:rPr lang="en-US" sz="2800" b="1" dirty="0">
                <a:solidFill>
                  <a:srgbClr val="7030A0"/>
                </a:solidFill>
                <a:latin typeface="Arial" charset="0"/>
                <a:ea typeface="Arial" charset="0"/>
                <a:cs typeface="Arial" charset="0"/>
              </a:rPr>
              <a:t>Why language, why tests, why citizenship?</a:t>
            </a:r>
          </a:p>
          <a:p>
            <a:endParaRPr lang="en-US" sz="2800" b="1" dirty="0">
              <a:solidFill>
                <a:srgbClr val="7030A0"/>
              </a:solidFill>
              <a:latin typeface="Arial" charset="0"/>
              <a:ea typeface="Arial" charset="0"/>
              <a:cs typeface="Arial" charset="0"/>
            </a:endParaRPr>
          </a:p>
          <a:p>
            <a:r>
              <a:rPr lang="en-US" sz="2800" b="1" dirty="0">
                <a:solidFill>
                  <a:srgbClr val="7030A0"/>
                </a:solidFill>
                <a:latin typeface="Arial" charset="0"/>
                <a:ea typeface="Arial" charset="0"/>
                <a:cs typeface="Arial" charset="0"/>
              </a:rPr>
              <a:t>Between 2008-2010 several books and articles were published criticizing the phenomenon of language tests for immigrants from human right  perspectives.</a:t>
            </a:r>
            <a:endParaRPr lang="en-US" sz="2800" dirty="0">
              <a:solidFill>
                <a:srgbClr val="7030A0"/>
              </a:solidFill>
              <a:latin typeface="Arial" charset="0"/>
              <a:ea typeface="Arial" charset="0"/>
              <a:cs typeface="Arial" charset="0"/>
            </a:endParaRPr>
          </a:p>
          <a:p>
            <a:r>
              <a:rPr lang="en-US" sz="2800" dirty="0">
                <a:latin typeface="Arial" charset="0"/>
                <a:ea typeface="Arial" charset="0"/>
                <a:cs typeface="Arial" charset="0"/>
              </a:rPr>
              <a:t>	</a:t>
            </a:r>
          </a:p>
          <a:p>
            <a:r>
              <a:rPr lang="en-US" sz="2800" dirty="0">
                <a:latin typeface="Arial" charset="0"/>
                <a:ea typeface="Arial" charset="0"/>
                <a:cs typeface="Arial" charset="0"/>
              </a:rPr>
              <a:t> </a:t>
            </a:r>
          </a:p>
          <a:p>
            <a:endParaRPr lang="fr-FR" sz="2800" dirty="0">
              <a:latin typeface="Arial" charset="0"/>
              <a:ea typeface="Arial" charset="0"/>
              <a:cs typeface="Arial" charset="0"/>
            </a:endParaRPr>
          </a:p>
        </p:txBody>
      </p:sp>
    </p:spTree>
    <p:extLst>
      <p:ext uri="{BB962C8B-B14F-4D97-AF65-F5344CB8AC3E}">
        <p14:creationId xmlns:p14="http://schemas.microsoft.com/office/powerpoint/2010/main" val="222800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C9E307-C6A4-764E-84A4-EB84DA65EE6E}"/>
              </a:ext>
            </a:extLst>
          </p:cNvPr>
          <p:cNvSpPr>
            <a:spLocks noGrp="1"/>
          </p:cNvSpPr>
          <p:nvPr>
            <p:ph idx="1"/>
          </p:nvPr>
        </p:nvSpPr>
        <p:spPr>
          <a:xfrm>
            <a:off x="298174" y="1510748"/>
            <a:ext cx="8388626" cy="4615415"/>
          </a:xfrm>
        </p:spPr>
        <p:txBody>
          <a:bodyPr>
            <a:normAutofit fontScale="92500" lnSpcReduction="20000"/>
          </a:bodyPr>
          <a:lstStyle/>
          <a:p>
            <a:pPr marL="0" indent="0" algn="ctr">
              <a:buNone/>
            </a:pPr>
            <a:r>
              <a:rPr lang="en-US" sz="4400" b="1" dirty="0">
                <a:solidFill>
                  <a:srgbClr val="9B0000"/>
                </a:solidFill>
              </a:rPr>
              <a:t>Some of the arguments</a:t>
            </a:r>
            <a:r>
              <a:rPr lang="en-US" sz="3900" dirty="0">
                <a:solidFill>
                  <a:srgbClr val="9B0000"/>
                </a:solidFill>
              </a:rPr>
              <a:t>  </a:t>
            </a:r>
          </a:p>
          <a:p>
            <a:r>
              <a:rPr lang="en-US" b="1" dirty="0">
                <a:solidFill>
                  <a:srgbClr val="7030A0"/>
                </a:solidFill>
              </a:rPr>
              <a:t>No formal learning/teaching opportunities, no interactions w/ speakers in  ethnic communities, no homogenous definitions of language proficiency …</a:t>
            </a:r>
            <a:r>
              <a:rPr lang="en-US" b="1" dirty="0">
                <a:solidFill>
                  <a:srgbClr val="9B0000"/>
                </a:solidFill>
              </a:rPr>
              <a:t>RESULTING</a:t>
            </a:r>
            <a:r>
              <a:rPr lang="en-US" b="1" dirty="0">
                <a:solidFill>
                  <a:srgbClr val="7030A0"/>
                </a:solidFill>
              </a:rPr>
              <a:t> in inability to perform well on those tests (especially written), and hence test takers are ‘bound to fail’.</a:t>
            </a:r>
          </a:p>
          <a:p>
            <a:r>
              <a:rPr lang="en-US" b="1" dirty="0">
                <a:solidFill>
                  <a:srgbClr val="7030A0"/>
                </a:solidFill>
              </a:rPr>
              <a:t>Failing is traumatic, leading to family expulsion, depressions, rejections, traumas.</a:t>
            </a:r>
          </a:p>
          <a:p>
            <a:r>
              <a:rPr lang="en-US" b="1" dirty="0">
                <a:solidFill>
                  <a:srgbClr val="7030A0"/>
                </a:solidFill>
              </a:rPr>
              <a:t>It takes a long time (9-11 years) to acquire a new language and pass tests and immigrants in those years have no rights  (health, social security, higher education and employment) .  </a:t>
            </a:r>
            <a:endParaRPr lang="en-US" b="1" dirty="0">
              <a:solidFill>
                <a:srgbClr val="0D347D"/>
              </a:solidFill>
            </a:endParaRPr>
          </a:p>
          <a:p>
            <a:endParaRPr lang="en-US" dirty="0"/>
          </a:p>
        </p:txBody>
      </p:sp>
    </p:spTree>
    <p:extLst>
      <p:ext uri="{BB962C8B-B14F-4D97-AF65-F5344CB8AC3E}">
        <p14:creationId xmlns:p14="http://schemas.microsoft.com/office/powerpoint/2010/main" val="357566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36DADF-1C38-E142-8472-B9F878964B7E}"/>
              </a:ext>
            </a:extLst>
          </p:cNvPr>
          <p:cNvSpPr>
            <a:spLocks noGrp="1"/>
          </p:cNvSpPr>
          <p:nvPr>
            <p:ph idx="1"/>
          </p:nvPr>
        </p:nvSpPr>
        <p:spPr/>
        <p:txBody>
          <a:bodyPr>
            <a:normAutofit fontScale="77500" lnSpcReduction="20000"/>
          </a:bodyPr>
          <a:lstStyle/>
          <a:p>
            <a:pPr marL="0" indent="0">
              <a:buNone/>
            </a:pPr>
            <a:r>
              <a:rPr lang="en-US" b="1" dirty="0">
                <a:solidFill>
                  <a:srgbClr val="00B050"/>
                </a:solidFill>
              </a:rPr>
              <a:t>And </a:t>
            </a:r>
            <a:r>
              <a:rPr lang="en-US" b="1" dirty="0">
                <a:solidFill>
                  <a:srgbClr val="7030A0"/>
                </a:solidFill>
              </a:rPr>
              <a:t>…</a:t>
            </a:r>
          </a:p>
          <a:p>
            <a:pPr marL="0" indent="0">
              <a:buNone/>
            </a:pPr>
            <a:r>
              <a:rPr lang="en-US" b="1" dirty="0">
                <a:solidFill>
                  <a:srgbClr val="7030A0"/>
                </a:solidFill>
              </a:rPr>
              <a:t>What about immigrants who have no literacy skills, or f those of older ages??</a:t>
            </a:r>
          </a:p>
          <a:p>
            <a:pPr>
              <a:buFont typeface="Arial" panose="020B0604020202020204" pitchFamily="34" charset="0"/>
              <a:buChar char="•"/>
            </a:pPr>
            <a:r>
              <a:rPr lang="en-US" b="1" dirty="0">
                <a:solidFill>
                  <a:srgbClr val="7030A0"/>
                </a:solidFill>
              </a:rPr>
              <a:t>The KOS test requires L-2 knowledge in most of the cases. diverse  families? and KOC gives a feeling of humility, difficult to identify with new values in first generation? Takes a long time for first generation. Women who spend time at home cannot afford to learn languages.</a:t>
            </a:r>
          </a:p>
          <a:p>
            <a:pPr>
              <a:buFont typeface="Arial" panose="020B0604020202020204" pitchFamily="34" charset="0"/>
              <a:buChar char="•"/>
            </a:pPr>
            <a:r>
              <a:rPr lang="en-US" b="1" dirty="0">
                <a:solidFill>
                  <a:srgbClr val="7030A0"/>
                </a:solidFill>
              </a:rPr>
              <a:t> And how can we standardized ‘knowledge of society’ in a diverse world? participation?  </a:t>
            </a:r>
            <a:endParaRPr lang="en-US" b="1" dirty="0">
              <a:solidFill>
                <a:srgbClr val="9B0000"/>
              </a:solidFill>
            </a:endParaRPr>
          </a:p>
          <a:p>
            <a:pPr marL="0" indent="0">
              <a:buNone/>
            </a:pPr>
            <a:r>
              <a:rPr lang="en-US" b="1" u="sng" dirty="0">
                <a:solidFill>
                  <a:srgbClr val="00B050"/>
                </a:solidFill>
              </a:rPr>
              <a:t>And </a:t>
            </a:r>
            <a:r>
              <a:rPr lang="en-US" b="1" dirty="0">
                <a:solidFill>
                  <a:srgbClr val="9B0000"/>
                </a:solidFill>
              </a:rPr>
              <a:t>– </a:t>
            </a:r>
          </a:p>
          <a:p>
            <a:pPr marL="0" indent="0">
              <a:buNone/>
            </a:pPr>
            <a:r>
              <a:rPr lang="en-US" b="1" dirty="0">
                <a:solidFill>
                  <a:srgbClr val="9B0000"/>
                </a:solidFill>
              </a:rPr>
              <a:t>Why do all  immigrants  </a:t>
            </a:r>
            <a:r>
              <a:rPr lang="en-US" b="1" u="sng" dirty="0">
                <a:solidFill>
                  <a:srgbClr val="9B0000"/>
                </a:solidFill>
              </a:rPr>
              <a:t>need </a:t>
            </a:r>
            <a:r>
              <a:rPr lang="en-US" b="1" dirty="0">
                <a:solidFill>
                  <a:srgbClr val="9B0000"/>
                </a:solidFill>
              </a:rPr>
              <a:t>to learn  the national language? Should immigrants be forced to know it, why is it compulsory and condition and not a choice? Many people get along without being proficient in the national language and they are good people who pay their taxes, etc. </a:t>
            </a:r>
          </a:p>
          <a:p>
            <a:pPr marL="0" indent="0">
              <a:buNone/>
            </a:pPr>
            <a:endParaRPr lang="en-US" dirty="0">
              <a:solidFill>
                <a:srgbClr val="0D347D"/>
              </a:solidFill>
            </a:endParaRPr>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12066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161799-D681-A745-8FF8-4AFBA151EC43}"/>
              </a:ext>
            </a:extLst>
          </p:cNvPr>
          <p:cNvSpPr>
            <a:spLocks noGrp="1"/>
          </p:cNvSpPr>
          <p:nvPr>
            <p:ph idx="1"/>
          </p:nvPr>
        </p:nvSpPr>
        <p:spPr/>
        <p:txBody>
          <a:bodyPr>
            <a:normAutofit/>
          </a:bodyPr>
          <a:lstStyle/>
          <a:p>
            <a:pPr marL="0" indent="0">
              <a:buNone/>
            </a:pPr>
            <a:r>
              <a:rPr lang="en-US" b="1" u="sng" dirty="0"/>
              <a:t> </a:t>
            </a:r>
            <a:r>
              <a:rPr lang="en-US" b="1" u="sng" dirty="0">
                <a:solidFill>
                  <a:srgbClr val="9B0000"/>
                </a:solidFill>
              </a:rPr>
              <a:t>In the current report (2018)</a:t>
            </a:r>
            <a:r>
              <a:rPr lang="en-US" u="sng" dirty="0">
                <a:solidFill>
                  <a:srgbClr val="9B0000"/>
                </a:solidFill>
              </a:rPr>
              <a:t> </a:t>
            </a:r>
          </a:p>
          <a:p>
            <a:endParaRPr lang="en-US" dirty="0">
              <a:solidFill>
                <a:schemeClr val="accent2">
                  <a:lumMod val="75000"/>
                </a:schemeClr>
              </a:solidFill>
            </a:endParaRPr>
          </a:p>
          <a:p>
            <a:r>
              <a:rPr lang="en-US" b="1" i="1" dirty="0">
                <a:solidFill>
                  <a:schemeClr val="accent2">
                    <a:lumMod val="75000"/>
                  </a:schemeClr>
                </a:solidFill>
              </a:rPr>
              <a:t>“</a:t>
            </a:r>
            <a:r>
              <a:rPr lang="en-US" sz="2400" b="1" i="1" dirty="0">
                <a:solidFill>
                  <a:schemeClr val="accent2">
                    <a:lumMod val="75000"/>
                  </a:schemeClr>
                </a:solidFill>
              </a:rPr>
              <a:t>An additional reason why using language tests as gatekeepers prior to entry is a particularly problematic practice, is because not all migrants have had access to education or possibility to learn the language of the host country before entering the new country. There is a very real risk that pre-entry language tests are disproportionately disadvantageous to refugees, women or </a:t>
            </a:r>
            <a:r>
              <a:rPr lang="en-US" sz="2400" b="1" dirty="0">
                <a:solidFill>
                  <a:schemeClr val="accent2">
                    <a:lumMod val="75000"/>
                  </a:schemeClr>
                </a:solidFill>
              </a:rPr>
              <a:t>refugees from</a:t>
            </a:r>
            <a:r>
              <a:rPr lang="en-US" sz="2400" b="1" i="1" dirty="0">
                <a:solidFill>
                  <a:schemeClr val="accent2">
                    <a:lumMod val="75000"/>
                  </a:schemeClr>
                </a:solidFill>
              </a:rPr>
              <a:t> countries with a poor educational infrastructure</a:t>
            </a:r>
            <a:r>
              <a:rPr lang="en-US" dirty="0"/>
              <a:t>”. </a:t>
            </a:r>
          </a:p>
          <a:p>
            <a:endParaRPr lang="en-US" dirty="0"/>
          </a:p>
        </p:txBody>
      </p:sp>
      <p:sp>
        <p:nvSpPr>
          <p:cNvPr id="3" name="Frame 2">
            <a:extLst>
              <a:ext uri="{FF2B5EF4-FFF2-40B4-BE49-F238E27FC236}">
                <a16:creationId xmlns:a16="http://schemas.microsoft.com/office/drawing/2014/main" id="{C7F0D2C5-6030-5844-8C86-9CCEE614A027}"/>
              </a:ext>
            </a:extLst>
          </p:cNvPr>
          <p:cNvSpPr/>
          <p:nvPr/>
        </p:nvSpPr>
        <p:spPr>
          <a:xfrm>
            <a:off x="139148" y="2110754"/>
            <a:ext cx="8865704" cy="4015409"/>
          </a:xfrm>
          <a:prstGeom prst="frame">
            <a:avLst>
              <a:gd name="adj1" fmla="val 9515"/>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049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A3DC9F-AF68-EB4C-90E0-2E7F3C047B95}"/>
              </a:ext>
            </a:extLst>
          </p:cNvPr>
          <p:cNvSpPr>
            <a:spLocks noGrp="1"/>
          </p:cNvSpPr>
          <p:nvPr>
            <p:ph idx="1"/>
          </p:nvPr>
        </p:nvSpPr>
        <p:spPr>
          <a:xfrm>
            <a:off x="200025" y="1421296"/>
            <a:ext cx="8228358" cy="5293829"/>
          </a:xfrm>
        </p:spPr>
        <p:txBody>
          <a:bodyPr>
            <a:normAutofit fontScale="55000" lnSpcReduction="20000"/>
          </a:bodyPr>
          <a:lstStyle/>
          <a:p>
            <a:pPr marL="0" indent="0" algn="ctr">
              <a:lnSpc>
                <a:spcPct val="110000"/>
              </a:lnSpc>
              <a:buNone/>
            </a:pPr>
            <a:r>
              <a:rPr lang="en-US" sz="3900" b="1" dirty="0">
                <a:solidFill>
                  <a:srgbClr val="9B0000"/>
                </a:solidFill>
              </a:rPr>
              <a:t>In the past decade: vast number of Immigrants, refugees, youth, arrived and all governments adopt these tests </a:t>
            </a:r>
          </a:p>
          <a:p>
            <a:endParaRPr lang="en-US" sz="3000" b="1" u="sng" dirty="0">
              <a:solidFill>
                <a:srgbClr val="C00000"/>
              </a:solidFill>
            </a:endParaRPr>
          </a:p>
          <a:p>
            <a:pPr>
              <a:lnSpc>
                <a:spcPct val="170000"/>
              </a:lnSpc>
            </a:pPr>
            <a:r>
              <a:rPr lang="en-US" sz="3600" b="1" u="sng" dirty="0">
                <a:solidFill>
                  <a:srgbClr val="9B0000"/>
                </a:solidFill>
              </a:rPr>
              <a:t>On one hand, </a:t>
            </a:r>
            <a:r>
              <a:rPr lang="en-US" sz="3600" b="1" u="sng" dirty="0">
                <a:solidFill>
                  <a:srgbClr val="7030A0"/>
                </a:solidFill>
              </a:rPr>
              <a:t>the</a:t>
            </a:r>
            <a:r>
              <a:rPr lang="en-US" sz="3600" b="1" dirty="0">
                <a:solidFill>
                  <a:srgbClr val="7030A0"/>
                </a:solidFill>
              </a:rPr>
              <a:t> phenomenon of language and KOS tests  are spreading in Europe but also </a:t>
            </a:r>
            <a:r>
              <a:rPr lang="en-US" sz="3600" b="1" u="sng" dirty="0">
                <a:solidFill>
                  <a:srgbClr val="7030A0"/>
                </a:solidFill>
              </a:rPr>
              <a:t>with opportunity to learn</a:t>
            </a:r>
            <a:r>
              <a:rPr lang="en-US" sz="3600" b="1" dirty="0">
                <a:solidFill>
                  <a:srgbClr val="7030A0"/>
                </a:solidFill>
              </a:rPr>
              <a:t>.  </a:t>
            </a:r>
          </a:p>
          <a:p>
            <a:pPr>
              <a:lnSpc>
                <a:spcPct val="170000"/>
              </a:lnSpc>
            </a:pPr>
            <a:r>
              <a:rPr lang="en-US" sz="3600" b="1" dirty="0">
                <a:solidFill>
                  <a:srgbClr val="C00000"/>
                </a:solidFill>
              </a:rPr>
              <a:t>Yet,  no research on consequences </a:t>
            </a:r>
          </a:p>
          <a:p>
            <a:pPr>
              <a:lnSpc>
                <a:spcPct val="170000"/>
              </a:lnSpc>
              <a:buFont typeface="Arial" panose="020B0604020202020204" pitchFamily="34" charset="0"/>
              <a:buChar char="•"/>
            </a:pPr>
            <a:r>
              <a:rPr lang="en-US" sz="3600" b="1" u="sng" dirty="0">
                <a:solidFill>
                  <a:srgbClr val="C00000"/>
                </a:solidFill>
              </a:rPr>
              <a:t> </a:t>
            </a:r>
            <a:r>
              <a:rPr lang="en-US" sz="3600" b="1" u="sng" dirty="0">
                <a:solidFill>
                  <a:srgbClr val="9B0000"/>
                </a:solidFill>
              </a:rPr>
              <a:t>On the othe</a:t>
            </a:r>
            <a:r>
              <a:rPr lang="en-US" sz="3600" b="1" dirty="0">
                <a:solidFill>
                  <a:srgbClr val="9B0000"/>
                </a:solidFill>
              </a:rPr>
              <a:t>r, </a:t>
            </a:r>
            <a:r>
              <a:rPr lang="en-US" sz="3600" b="1" dirty="0">
                <a:solidFill>
                  <a:srgbClr val="7030A0"/>
                </a:solidFill>
              </a:rPr>
              <a:t>major progress in sociolinguistics are taking place where many language varieties are recognized and legitimated,  not only  one correct language, denouncing the native and including non-natives,  multilingualism and  </a:t>
            </a:r>
            <a:r>
              <a:rPr lang="en-US" sz="3600" b="1" dirty="0" err="1">
                <a:solidFill>
                  <a:srgbClr val="7030A0"/>
                </a:solidFill>
              </a:rPr>
              <a:t>translanguages</a:t>
            </a:r>
            <a:r>
              <a:rPr lang="en-US" sz="3600" b="1" dirty="0">
                <a:solidFill>
                  <a:srgbClr val="7030A0"/>
                </a:solidFill>
              </a:rPr>
              <a:t>, are spreading widely.</a:t>
            </a:r>
          </a:p>
          <a:p>
            <a:pPr marL="0" indent="0">
              <a:buNone/>
            </a:pPr>
            <a:r>
              <a:rPr lang="en-US" sz="3600" dirty="0">
                <a:solidFill>
                  <a:schemeClr val="accent5">
                    <a:lumMod val="75000"/>
                  </a:schemeClr>
                </a:solidFill>
              </a:rPr>
              <a:t>.</a:t>
            </a:r>
          </a:p>
        </p:txBody>
      </p:sp>
    </p:spTree>
    <p:extLst>
      <p:ext uri="{BB962C8B-B14F-4D97-AF65-F5344CB8AC3E}">
        <p14:creationId xmlns:p14="http://schemas.microsoft.com/office/powerpoint/2010/main" val="347084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802170-D303-FA47-9C54-6C7FAD6BF447}"/>
              </a:ext>
            </a:extLst>
          </p:cNvPr>
          <p:cNvSpPr>
            <a:spLocks noGrp="1"/>
          </p:cNvSpPr>
          <p:nvPr>
            <p:ph idx="1"/>
          </p:nvPr>
        </p:nvSpPr>
        <p:spPr>
          <a:xfrm>
            <a:off x="636105" y="815009"/>
            <a:ext cx="8050696" cy="5311155"/>
          </a:xfrm>
        </p:spPr>
        <p:txBody>
          <a:bodyPr>
            <a:normAutofit fontScale="92500" lnSpcReduction="10000"/>
          </a:bodyPr>
          <a:lstStyle/>
          <a:p>
            <a:pPr marL="0" indent="0">
              <a:buNone/>
            </a:pPr>
            <a:r>
              <a:rPr lang="en-US" b="1" u="sng" dirty="0"/>
              <a:t> </a:t>
            </a:r>
          </a:p>
          <a:p>
            <a:pPr marL="0" indent="0">
              <a:buNone/>
            </a:pPr>
            <a:r>
              <a:rPr lang="en-US" sz="3500" b="1" u="sng" dirty="0">
                <a:solidFill>
                  <a:srgbClr val="00B050"/>
                </a:solidFill>
              </a:rPr>
              <a:t>From the current report</a:t>
            </a:r>
            <a:r>
              <a:rPr lang="en-US" sz="3500" u="sng" dirty="0">
                <a:solidFill>
                  <a:srgbClr val="00B050"/>
                </a:solidFill>
              </a:rPr>
              <a:t> </a:t>
            </a:r>
            <a:r>
              <a:rPr lang="en-US" sz="3500" b="1" u="sng" dirty="0">
                <a:solidFill>
                  <a:srgbClr val="00B050"/>
                </a:solidFill>
              </a:rPr>
              <a:t>(2018</a:t>
            </a:r>
            <a:r>
              <a:rPr lang="en-US" u="sng" dirty="0">
                <a:solidFill>
                  <a:srgbClr val="00B050"/>
                </a:solidFill>
              </a:rPr>
              <a:t>)</a:t>
            </a:r>
          </a:p>
          <a:p>
            <a:endParaRPr lang="en-US" dirty="0">
              <a:solidFill>
                <a:schemeClr val="accent2">
                  <a:lumMod val="75000"/>
                </a:schemeClr>
              </a:solidFill>
            </a:endParaRPr>
          </a:p>
          <a:p>
            <a:endParaRPr lang="en-US" b="1" i="1" dirty="0">
              <a:solidFill>
                <a:schemeClr val="accent2">
                  <a:lumMod val="75000"/>
                </a:schemeClr>
              </a:solidFill>
            </a:endParaRPr>
          </a:p>
          <a:p>
            <a:r>
              <a:rPr lang="en-US" b="1" i="1" dirty="0">
                <a:solidFill>
                  <a:schemeClr val="accent2">
                    <a:lumMod val="75000"/>
                  </a:schemeClr>
                </a:solidFill>
              </a:rPr>
              <a:t>It seems paradoxical that an instrument developed </a:t>
            </a:r>
            <a:r>
              <a:rPr lang="en-US" dirty="0">
                <a:solidFill>
                  <a:schemeClr val="accent2">
                    <a:lumMod val="75000"/>
                  </a:schemeClr>
                </a:solidFill>
              </a:rPr>
              <a:t>t</a:t>
            </a:r>
            <a:r>
              <a:rPr lang="en-US" b="1" dirty="0">
                <a:solidFill>
                  <a:schemeClr val="accent2">
                    <a:lumMod val="75000"/>
                  </a:schemeClr>
                </a:solidFill>
              </a:rPr>
              <a:t>o</a:t>
            </a:r>
            <a:r>
              <a:rPr lang="en-US" dirty="0"/>
              <a:t> </a:t>
            </a:r>
            <a:r>
              <a:rPr lang="en-US" b="1" i="1" dirty="0">
                <a:solidFill>
                  <a:schemeClr val="accent2">
                    <a:lumMod val="75000"/>
                  </a:schemeClr>
                </a:solidFill>
              </a:rPr>
              <a:t>acknowledge and facilitate the idea of a multilingual Europe is employed as a means to legitimize monolingual policies based on the requirement of given national languages. For that reason, there is a growing concern that the CEFR is becoming an instrument to control and restrict immigration (Extra et al. 2009; Van Avermaet 2009; McNamara 2009; Fulcher 2010; Tracy 2017). (</a:t>
            </a:r>
            <a:r>
              <a:rPr lang="en-US" b="1" i="1" dirty="0" err="1">
                <a:solidFill>
                  <a:schemeClr val="accent2">
                    <a:lumMod val="75000"/>
                  </a:schemeClr>
                </a:solidFill>
              </a:rPr>
              <a:t>Bruzos</a:t>
            </a:r>
            <a:r>
              <a:rPr lang="en-US" b="1" i="1" dirty="0">
                <a:solidFill>
                  <a:schemeClr val="accent2">
                    <a:lumMod val="75000"/>
                  </a:schemeClr>
                </a:solidFill>
              </a:rPr>
              <a:t> et al., 2017: 423) </a:t>
            </a:r>
          </a:p>
          <a:p>
            <a:pPr marL="0" indent="0">
              <a:buNone/>
            </a:pPr>
            <a:r>
              <a:rPr lang="en-US" dirty="0"/>
              <a:t>	</a:t>
            </a:r>
          </a:p>
        </p:txBody>
      </p:sp>
      <p:sp>
        <p:nvSpPr>
          <p:cNvPr id="4" name="Frame 3">
            <a:extLst>
              <a:ext uri="{FF2B5EF4-FFF2-40B4-BE49-F238E27FC236}">
                <a16:creationId xmlns:a16="http://schemas.microsoft.com/office/drawing/2014/main" id="{6515040E-D366-B34D-B741-A0D8AD7BAAC5}"/>
              </a:ext>
            </a:extLst>
          </p:cNvPr>
          <p:cNvSpPr/>
          <p:nvPr/>
        </p:nvSpPr>
        <p:spPr>
          <a:xfrm>
            <a:off x="139148" y="1758051"/>
            <a:ext cx="9044609" cy="5271399"/>
          </a:xfrm>
          <a:prstGeom prst="fram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Tree>
    <p:extLst>
      <p:ext uri="{BB962C8B-B14F-4D97-AF65-F5344CB8AC3E}">
        <p14:creationId xmlns:p14="http://schemas.microsoft.com/office/powerpoint/2010/main" val="240150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5219D7-31D5-F74D-8FCB-26E834340DFF}"/>
              </a:ext>
            </a:extLst>
          </p:cNvPr>
          <p:cNvSpPr>
            <a:spLocks noGrp="1"/>
          </p:cNvSpPr>
          <p:nvPr>
            <p:ph idx="1"/>
          </p:nvPr>
        </p:nvSpPr>
        <p:spPr/>
        <p:txBody>
          <a:bodyPr>
            <a:normAutofit fontScale="70000" lnSpcReduction="20000"/>
          </a:bodyPr>
          <a:lstStyle/>
          <a:p>
            <a:endParaRPr lang="en-US" dirty="0"/>
          </a:p>
          <a:p>
            <a:pPr marL="0" indent="0" algn="ctr">
              <a:buNone/>
            </a:pPr>
            <a:r>
              <a:rPr lang="en-US" sz="5900" b="1" dirty="0">
                <a:solidFill>
                  <a:srgbClr val="9B0000"/>
                </a:solidFill>
              </a:rPr>
              <a:t>Agenda: Recommendations for changes from current report, 2018. </a:t>
            </a:r>
          </a:p>
          <a:p>
            <a:r>
              <a:rPr lang="en-US" sz="5100" b="1" dirty="0">
                <a:solidFill>
                  <a:srgbClr val="7030A0"/>
                </a:solidFill>
              </a:rPr>
              <a:t>Responsible use of the CEFR</a:t>
            </a:r>
          </a:p>
          <a:p>
            <a:r>
              <a:rPr lang="en-US" sz="5100" b="1" dirty="0">
                <a:solidFill>
                  <a:srgbClr val="7030A0"/>
                </a:solidFill>
              </a:rPr>
              <a:t>Responsible use of tests</a:t>
            </a:r>
          </a:p>
          <a:p>
            <a:r>
              <a:rPr lang="en-US" sz="5100" b="1" dirty="0">
                <a:solidFill>
                  <a:srgbClr val="7030A0"/>
                </a:solidFill>
              </a:rPr>
              <a:t>Test quality paying particular attention to vulnerability  </a:t>
            </a:r>
          </a:p>
          <a:p>
            <a:r>
              <a:rPr lang="en-US" sz="5100" b="1" dirty="0">
                <a:solidFill>
                  <a:srgbClr val="7030A0"/>
                </a:solidFill>
              </a:rPr>
              <a:t>Promoting integration</a:t>
            </a:r>
          </a:p>
          <a:p>
            <a:r>
              <a:rPr lang="en-US" sz="5100" b="1" dirty="0">
                <a:solidFill>
                  <a:srgbClr val="7030A0"/>
                </a:solidFill>
              </a:rPr>
              <a:t>Learning opportunities</a:t>
            </a:r>
          </a:p>
          <a:p>
            <a:endParaRPr lang="en-US" sz="5100" dirty="0"/>
          </a:p>
          <a:p>
            <a:endParaRPr lang="en-US" dirty="0"/>
          </a:p>
          <a:p>
            <a:endParaRPr lang="en-US" dirty="0"/>
          </a:p>
        </p:txBody>
      </p:sp>
    </p:spTree>
    <p:extLst>
      <p:ext uri="{BB962C8B-B14F-4D97-AF65-F5344CB8AC3E}">
        <p14:creationId xmlns:p14="http://schemas.microsoft.com/office/powerpoint/2010/main" val="3099420739"/>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1890</Words>
  <Application>Microsoft Macintosh PowerPoint</Application>
  <PresentationFormat>On-screen Show (4:3)</PresentationFormat>
  <Paragraphs>138</Paragraphs>
  <Slides>25</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25</vt:i4>
      </vt:variant>
    </vt:vector>
  </HeadingPairs>
  <TitlesOfParts>
    <vt:vector size="37" baseType="lpstr">
      <vt:lpstr>Arial</vt:lpstr>
      <vt:lpstr>Arial Narrow</vt:lpstr>
      <vt:lpstr>Calibri</vt:lpstr>
      <vt:lpstr>Calibri Light</vt:lpstr>
      <vt:lpstr>Century Gothic</vt:lpstr>
      <vt:lpstr>David</vt:lpstr>
      <vt:lpstr>Times New Roman</vt:lpstr>
      <vt:lpstr>Wingdings</vt:lpstr>
      <vt:lpstr>1_Conception personnalisée</vt:lpstr>
      <vt:lpstr>Conception personnalisée</vt:lpstr>
      <vt:lpstr>4_Conception personnalisée</vt:lpstr>
      <vt:lpstr>3_Conception personnalisée</vt:lpstr>
      <vt:lpstr>Achieving Equal Opportunities for All Migrants Through Learning and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Sample  </vt:lpstr>
      <vt:lpstr>                 Design </vt:lpstr>
      <vt:lpstr>Example of bilingual version in Russian</vt:lpstr>
      <vt:lpstr>PowerPoint Presentation</vt:lpstr>
      <vt:lpstr>      Russian Speaking Students  </vt:lpstr>
      <vt:lpstr>Results : Arabic speaking students  </vt:lpstr>
      <vt:lpstr>Qualitative results: Arab students</vt:lpstr>
      <vt:lpstr>Focus Groups: Arab sector students</vt:lpstr>
      <vt:lpstr>  </vt:lpstr>
      <vt:lpstr>  </vt:lpstr>
      <vt:lpstr>Think Aloud: Arab sector students</vt:lpstr>
      <vt:lpstr>Multilingual tests: part of a new language policy   </vt:lpstr>
      <vt:lpstr>Multilingual tests: part of a new language policy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2019-10-14T16:00:13Z</cp:lastPrinted>
  <dcterms:created xsi:type="dcterms:W3CDTF">2015-12-09T08:37:49Z</dcterms:created>
  <dcterms:modified xsi:type="dcterms:W3CDTF">2019-10-16T05:21:07Z</dcterms:modified>
</cp:coreProperties>
</file>