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64" r:id="rId2"/>
    <p:sldId id="340" r:id="rId3"/>
    <p:sldId id="341" r:id="rId4"/>
    <p:sldId id="349" r:id="rId5"/>
    <p:sldId id="343" r:id="rId6"/>
    <p:sldId id="348" r:id="rId7"/>
    <p:sldId id="344" r:id="rId8"/>
    <p:sldId id="345" r:id="rId9"/>
    <p:sldId id="346" r:id="rId10"/>
    <p:sldId id="347" r:id="rId11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CCD"/>
    <a:srgbClr val="494948"/>
    <a:srgbClr val="86C197"/>
    <a:srgbClr val="4D4D4D"/>
    <a:srgbClr val="2683C6"/>
    <a:srgbClr val="585857"/>
    <a:srgbClr val="92C599"/>
    <a:srgbClr val="1CADE4"/>
    <a:srgbClr val="86C198"/>
    <a:srgbClr val="1FA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B2846-8D18-49F1-9253-07C6390D3558}" v="4" dt="2025-10-02T11:22:01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damme Eveline" userId="46a0d4ef-f4df-43f3-8d8c-737abc8dd42a" providerId="ADAL" clId="{1B0B2846-8D18-49F1-9253-07C6390D3558}"/>
    <pc:docChg chg="custSel modSld">
      <pc:chgData name="Vandamme Eveline" userId="46a0d4ef-f4df-43f3-8d8c-737abc8dd42a" providerId="ADAL" clId="{1B0B2846-8D18-49F1-9253-07C6390D3558}" dt="2025-10-02T11:48:57.957" v="57" actId="20577"/>
      <pc:docMkLst>
        <pc:docMk/>
      </pc:docMkLst>
      <pc:sldChg chg="modSp mod">
        <pc:chgData name="Vandamme Eveline" userId="46a0d4ef-f4df-43f3-8d8c-737abc8dd42a" providerId="ADAL" clId="{1B0B2846-8D18-49F1-9253-07C6390D3558}" dt="2025-10-02T11:19:03.148" v="24" actId="14100"/>
        <pc:sldMkLst>
          <pc:docMk/>
          <pc:sldMk cId="3184343670" sldId="264"/>
        </pc:sldMkLst>
        <pc:spChg chg="mod">
          <ac:chgData name="Vandamme Eveline" userId="46a0d4ef-f4df-43f3-8d8c-737abc8dd42a" providerId="ADAL" clId="{1B0B2846-8D18-49F1-9253-07C6390D3558}" dt="2025-10-02T11:19:03.148" v="24" actId="14100"/>
          <ac:spMkLst>
            <pc:docMk/>
            <pc:sldMk cId="3184343670" sldId="264"/>
            <ac:spMk id="2" creationId="{16C77A74-C604-7B7B-BEFB-50F189A60553}"/>
          </ac:spMkLst>
        </pc:spChg>
      </pc:sldChg>
      <pc:sldChg chg="modSp mod">
        <pc:chgData name="Vandamme Eveline" userId="46a0d4ef-f4df-43f3-8d8c-737abc8dd42a" providerId="ADAL" clId="{1B0B2846-8D18-49F1-9253-07C6390D3558}" dt="2025-10-02T11:19:24.458" v="36" actId="20577"/>
        <pc:sldMkLst>
          <pc:docMk/>
          <pc:sldMk cId="1004839323" sldId="340"/>
        </pc:sldMkLst>
        <pc:spChg chg="mod">
          <ac:chgData name="Vandamme Eveline" userId="46a0d4ef-f4df-43f3-8d8c-737abc8dd42a" providerId="ADAL" clId="{1B0B2846-8D18-49F1-9253-07C6390D3558}" dt="2025-10-02T11:19:24.458" v="36" actId="20577"/>
          <ac:spMkLst>
            <pc:docMk/>
            <pc:sldMk cId="1004839323" sldId="340"/>
            <ac:spMk id="2" creationId="{D39C78C2-7D02-DCAB-10C2-35A14F689467}"/>
          </ac:spMkLst>
        </pc:spChg>
      </pc:sldChg>
      <pc:sldChg chg="modSp mod">
        <pc:chgData name="Vandamme Eveline" userId="46a0d4ef-f4df-43f3-8d8c-737abc8dd42a" providerId="ADAL" clId="{1B0B2846-8D18-49F1-9253-07C6390D3558}" dt="2025-10-02T11:20:04.650" v="41" actId="20577"/>
        <pc:sldMkLst>
          <pc:docMk/>
          <pc:sldMk cId="833487829" sldId="341"/>
        </pc:sldMkLst>
        <pc:spChg chg="mod">
          <ac:chgData name="Vandamme Eveline" userId="46a0d4ef-f4df-43f3-8d8c-737abc8dd42a" providerId="ADAL" clId="{1B0B2846-8D18-49F1-9253-07C6390D3558}" dt="2025-10-02T11:20:04.650" v="41" actId="20577"/>
          <ac:spMkLst>
            <pc:docMk/>
            <pc:sldMk cId="833487829" sldId="341"/>
            <ac:spMk id="7" creationId="{81F75FB3-0636-D645-410F-B44C90905004}"/>
          </ac:spMkLst>
        </pc:spChg>
      </pc:sldChg>
      <pc:sldChg chg="modSp">
        <pc:chgData name="Vandamme Eveline" userId="46a0d4ef-f4df-43f3-8d8c-737abc8dd42a" providerId="ADAL" clId="{1B0B2846-8D18-49F1-9253-07C6390D3558}" dt="2025-10-02T11:22:01.991" v="45" actId="20577"/>
        <pc:sldMkLst>
          <pc:docMk/>
          <pc:sldMk cId="2911255146" sldId="343"/>
        </pc:sldMkLst>
        <pc:graphicFrameChg chg="mod">
          <ac:chgData name="Vandamme Eveline" userId="46a0d4ef-f4df-43f3-8d8c-737abc8dd42a" providerId="ADAL" clId="{1B0B2846-8D18-49F1-9253-07C6390D3558}" dt="2025-10-02T11:22:01.991" v="45" actId="20577"/>
          <ac:graphicFrameMkLst>
            <pc:docMk/>
            <pc:sldMk cId="2911255146" sldId="343"/>
            <ac:graphicFrameMk id="7" creationId="{DF7239D1-7603-B439-13FF-14C1E6EEC283}"/>
          </ac:graphicFrameMkLst>
        </pc:graphicFrameChg>
      </pc:sldChg>
      <pc:sldChg chg="modSp mod">
        <pc:chgData name="Vandamme Eveline" userId="46a0d4ef-f4df-43f3-8d8c-737abc8dd42a" providerId="ADAL" clId="{1B0B2846-8D18-49F1-9253-07C6390D3558}" dt="2025-10-02T11:47:15.826" v="55" actId="20577"/>
        <pc:sldMkLst>
          <pc:docMk/>
          <pc:sldMk cId="2453218057" sldId="345"/>
        </pc:sldMkLst>
        <pc:spChg chg="mod">
          <ac:chgData name="Vandamme Eveline" userId="46a0d4ef-f4df-43f3-8d8c-737abc8dd42a" providerId="ADAL" clId="{1B0B2846-8D18-49F1-9253-07C6390D3558}" dt="2025-10-02T11:47:15.826" v="55" actId="20577"/>
          <ac:spMkLst>
            <pc:docMk/>
            <pc:sldMk cId="2453218057" sldId="345"/>
            <ac:spMk id="36" creationId="{AD8C7906-2454-BB2C-AB80-2DF71F9DE0F8}"/>
          </ac:spMkLst>
        </pc:spChg>
        <pc:spChg chg="mod">
          <ac:chgData name="Vandamme Eveline" userId="46a0d4ef-f4df-43f3-8d8c-737abc8dd42a" providerId="ADAL" clId="{1B0B2846-8D18-49F1-9253-07C6390D3558}" dt="2025-10-02T11:23:00.154" v="48" actId="20577"/>
          <ac:spMkLst>
            <pc:docMk/>
            <pc:sldMk cId="2453218057" sldId="345"/>
            <ac:spMk id="39" creationId="{12AC6FC7-3FD8-7F92-A7E2-A2CF9749FA7B}"/>
          </ac:spMkLst>
        </pc:spChg>
        <pc:spChg chg="mod">
          <ac:chgData name="Vandamme Eveline" userId="46a0d4ef-f4df-43f3-8d8c-737abc8dd42a" providerId="ADAL" clId="{1B0B2846-8D18-49F1-9253-07C6390D3558}" dt="2025-10-02T11:47:11.889" v="53" actId="20577"/>
          <ac:spMkLst>
            <pc:docMk/>
            <pc:sldMk cId="2453218057" sldId="345"/>
            <ac:spMk id="48" creationId="{BCFDAD34-E144-4AE0-22BE-678355003552}"/>
          </ac:spMkLst>
        </pc:spChg>
        <pc:spChg chg="mod">
          <ac:chgData name="Vandamme Eveline" userId="46a0d4ef-f4df-43f3-8d8c-737abc8dd42a" providerId="ADAL" clId="{1B0B2846-8D18-49F1-9253-07C6390D3558}" dt="2025-10-02T11:22:31.429" v="47" actId="20577"/>
          <ac:spMkLst>
            <pc:docMk/>
            <pc:sldMk cId="2453218057" sldId="345"/>
            <ac:spMk id="51" creationId="{31F45904-BA40-8F3E-89A3-CA9F757049C2}"/>
          </ac:spMkLst>
        </pc:spChg>
      </pc:sldChg>
      <pc:sldChg chg="modSp mod">
        <pc:chgData name="Vandamme Eveline" userId="46a0d4ef-f4df-43f3-8d8c-737abc8dd42a" providerId="ADAL" clId="{1B0B2846-8D18-49F1-9253-07C6390D3558}" dt="2025-10-02T11:48:57.957" v="57" actId="20577"/>
        <pc:sldMkLst>
          <pc:docMk/>
          <pc:sldMk cId="400650285" sldId="347"/>
        </pc:sldMkLst>
        <pc:spChg chg="mod">
          <ac:chgData name="Vandamme Eveline" userId="46a0d4ef-f4df-43f3-8d8c-737abc8dd42a" providerId="ADAL" clId="{1B0B2846-8D18-49F1-9253-07C6390D3558}" dt="2025-10-02T09:54:05.609" v="7" actId="20577"/>
          <ac:spMkLst>
            <pc:docMk/>
            <pc:sldMk cId="400650285" sldId="347"/>
            <ac:spMk id="33" creationId="{90972F23-C75D-4BBF-AD13-D033A7F43CF0}"/>
          </ac:spMkLst>
        </pc:spChg>
        <pc:spChg chg="mod">
          <ac:chgData name="Vandamme Eveline" userId="46a0d4ef-f4df-43f3-8d8c-737abc8dd42a" providerId="ADAL" clId="{1B0B2846-8D18-49F1-9253-07C6390D3558}" dt="2025-10-02T11:48:57.957" v="57" actId="20577"/>
          <ac:spMkLst>
            <pc:docMk/>
            <pc:sldMk cId="400650285" sldId="347"/>
            <ac:spMk id="35" creationId="{33D58E0A-53E2-AF94-8555-9F157EE4154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4BB12-DCF5-44A7-B385-63233B5DB79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A4B20AC-027C-47AE-A6FD-6BB7C9593645}">
      <dgm:prSet phldrT="[Tekst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>
            <a:buClr>
              <a:srgbClr val="92C599"/>
            </a:buClr>
            <a:buFont typeface="Arial" panose="020B0604020202020204" pitchFamily="34" charset="0"/>
            <a:buChar char="•"/>
          </a:pPr>
          <a:r>
            <a:rPr lang="en-US" sz="1600" b="1" dirty="0">
              <a:solidFill>
                <a:schemeClr val="tx1">
                  <a:lumMod val="75000"/>
                  <a:lumOff val="25000"/>
                </a:schemeClr>
              </a:solidFill>
            </a:rPr>
            <a:t>Barriers and insufficient dialogue</a:t>
          </a:r>
          <a:endParaRPr lang="en-GB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0248A1E-27FA-4AAD-965C-6FF932121125}" type="parTrans" cxnId="{7ED3D4C9-049D-48AA-AEFB-752AF0B7152F}">
      <dgm:prSet/>
      <dgm:spPr/>
      <dgm:t>
        <a:bodyPr/>
        <a:lstStyle/>
        <a:p>
          <a:endParaRPr lang="en-GB" sz="400"/>
        </a:p>
      </dgm:t>
    </dgm:pt>
    <dgm:pt modelId="{D342D827-D8BA-491F-AA9F-1FFA66C0ABB8}" type="sibTrans" cxnId="{7ED3D4C9-049D-48AA-AEFB-752AF0B7152F}">
      <dgm:prSet/>
      <dgm:spPr/>
      <dgm:t>
        <a:bodyPr/>
        <a:lstStyle/>
        <a:p>
          <a:endParaRPr lang="en-GB" sz="400"/>
        </a:p>
      </dgm:t>
    </dgm:pt>
    <dgm:pt modelId="{87775B27-1020-44AB-9F6F-1A3A57BDA805}">
      <dgm:prSet phldrT="[Tekst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>
            <a:buClr>
              <a:srgbClr val="92C599"/>
            </a:buClr>
            <a:buFont typeface="Arial" panose="020B0604020202020204" pitchFamily="34" charset="0"/>
            <a:buChar char="•"/>
          </a:pPr>
          <a:r>
            <a:rPr lang="en-US" sz="1600" b="1" dirty="0">
              <a:solidFill>
                <a:schemeClr val="tx1">
                  <a:lumMod val="75000"/>
                  <a:lumOff val="25000"/>
                </a:schemeClr>
              </a:solidFill>
            </a:rPr>
            <a:t>Start in West Flanders on a voluntary basis in 2022</a:t>
          </a:r>
          <a:endParaRPr lang="en-GB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E299162-314B-4F51-A0B1-FA83CA107BF5}" type="parTrans" cxnId="{F7FC609D-0185-4506-8C6B-FC6374107458}">
      <dgm:prSet/>
      <dgm:spPr/>
      <dgm:t>
        <a:bodyPr/>
        <a:lstStyle/>
        <a:p>
          <a:endParaRPr lang="en-GB" sz="400"/>
        </a:p>
      </dgm:t>
    </dgm:pt>
    <dgm:pt modelId="{821A503F-1C30-484B-AB1B-D48AF6FD9B9F}" type="sibTrans" cxnId="{F7FC609D-0185-4506-8C6B-FC6374107458}">
      <dgm:prSet/>
      <dgm:spPr/>
      <dgm:t>
        <a:bodyPr/>
        <a:lstStyle/>
        <a:p>
          <a:endParaRPr lang="en-GB" sz="400"/>
        </a:p>
      </dgm:t>
    </dgm:pt>
    <dgm:pt modelId="{EA7AA838-C2EF-4026-B536-5122AFC23FDB}">
      <dgm:prSet phldrT="[Tekst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>
            <a:buClr>
              <a:srgbClr val="92C599"/>
            </a:buClr>
            <a:buFont typeface="Arial" panose="020B0604020202020204" pitchFamily="34" charset="0"/>
            <a:buChar char="•"/>
          </a:pPr>
          <a:r>
            <a:rPr lang="en-US" sz="1600" b="1" dirty="0">
              <a:solidFill>
                <a:schemeClr val="tx1">
                  <a:lumMod val="75000"/>
                  <a:lumOff val="25000"/>
                </a:schemeClr>
              </a:solidFill>
            </a:rPr>
            <a:t>Multidisciplinary collaboration between Justices of the Peace, lawyers and the healthcare sector</a:t>
          </a:r>
          <a:endParaRPr lang="en-GB" sz="1600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39257BB-DAE1-41E3-9575-E5FB1313980F}" type="parTrans" cxnId="{1ACBE8A7-2976-4CD3-A65B-F1270D2C777B}">
      <dgm:prSet/>
      <dgm:spPr/>
      <dgm:t>
        <a:bodyPr/>
        <a:lstStyle/>
        <a:p>
          <a:endParaRPr lang="en-GB" sz="400"/>
        </a:p>
      </dgm:t>
    </dgm:pt>
    <dgm:pt modelId="{9ADE68CC-9B79-4AA6-AAA1-EAFC96749805}" type="sibTrans" cxnId="{1ACBE8A7-2976-4CD3-A65B-F1270D2C777B}">
      <dgm:prSet/>
      <dgm:spPr/>
      <dgm:t>
        <a:bodyPr/>
        <a:lstStyle/>
        <a:p>
          <a:endParaRPr lang="en-GB" sz="400"/>
        </a:p>
      </dgm:t>
    </dgm:pt>
    <dgm:pt modelId="{0E0A630C-5C60-4084-A9E3-132714B5205C}" type="pres">
      <dgm:prSet presAssocID="{2FD4BB12-DCF5-44A7-B385-63233B5DB793}" presName="Name0" presStyleCnt="0">
        <dgm:presLayoutVars>
          <dgm:dir/>
          <dgm:animLvl val="lvl"/>
          <dgm:resizeHandles val="exact"/>
        </dgm:presLayoutVars>
      </dgm:prSet>
      <dgm:spPr/>
    </dgm:pt>
    <dgm:pt modelId="{7B30E9AF-FEEF-4DD8-9826-D8D104D5615C}" type="pres">
      <dgm:prSet presAssocID="{CA4B20AC-027C-47AE-A6FD-6BB7C959364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16698A7-FB0C-4461-BEF0-572B41904ABE}" type="pres">
      <dgm:prSet presAssocID="{D342D827-D8BA-491F-AA9F-1FFA66C0ABB8}" presName="parTxOnlySpace" presStyleCnt="0"/>
      <dgm:spPr/>
    </dgm:pt>
    <dgm:pt modelId="{0D8D43FA-3C79-450C-A913-9258A76AB3C4}" type="pres">
      <dgm:prSet presAssocID="{87775B27-1020-44AB-9F6F-1A3A57BDA8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88A443D-A131-4FCB-A04B-E50C13F0BEE6}" type="pres">
      <dgm:prSet presAssocID="{821A503F-1C30-484B-AB1B-D48AF6FD9B9F}" presName="parTxOnlySpace" presStyleCnt="0"/>
      <dgm:spPr/>
    </dgm:pt>
    <dgm:pt modelId="{0C56ADD1-FDA6-4761-BD4F-E4031716B911}" type="pres">
      <dgm:prSet presAssocID="{EA7AA838-C2EF-4026-B536-5122AFC23FD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F266467-930D-4771-AF56-4C65CAC78D5E}" type="presOf" srcId="{2FD4BB12-DCF5-44A7-B385-63233B5DB793}" destId="{0E0A630C-5C60-4084-A9E3-132714B5205C}" srcOrd="0" destOrd="0" presId="urn:microsoft.com/office/officeart/2005/8/layout/chevron1"/>
    <dgm:cxn modelId="{703C678C-9BF2-46A7-A6EB-2EEDDC660620}" type="presOf" srcId="{EA7AA838-C2EF-4026-B536-5122AFC23FDB}" destId="{0C56ADD1-FDA6-4761-BD4F-E4031716B911}" srcOrd="0" destOrd="0" presId="urn:microsoft.com/office/officeart/2005/8/layout/chevron1"/>
    <dgm:cxn modelId="{49FCE491-BC23-44D4-830E-436A6E3EA71B}" type="presOf" srcId="{CA4B20AC-027C-47AE-A6FD-6BB7C9593645}" destId="{7B30E9AF-FEEF-4DD8-9826-D8D104D5615C}" srcOrd="0" destOrd="0" presId="urn:microsoft.com/office/officeart/2005/8/layout/chevron1"/>
    <dgm:cxn modelId="{F7FC609D-0185-4506-8C6B-FC6374107458}" srcId="{2FD4BB12-DCF5-44A7-B385-63233B5DB793}" destId="{87775B27-1020-44AB-9F6F-1A3A57BDA805}" srcOrd="1" destOrd="0" parTransId="{8E299162-314B-4F51-A0B1-FA83CA107BF5}" sibTransId="{821A503F-1C30-484B-AB1B-D48AF6FD9B9F}"/>
    <dgm:cxn modelId="{1ACBE8A7-2976-4CD3-A65B-F1270D2C777B}" srcId="{2FD4BB12-DCF5-44A7-B385-63233B5DB793}" destId="{EA7AA838-C2EF-4026-B536-5122AFC23FDB}" srcOrd="2" destOrd="0" parTransId="{739257BB-DAE1-41E3-9575-E5FB1313980F}" sibTransId="{9ADE68CC-9B79-4AA6-AAA1-EAFC96749805}"/>
    <dgm:cxn modelId="{7ED3D4C9-049D-48AA-AEFB-752AF0B7152F}" srcId="{2FD4BB12-DCF5-44A7-B385-63233B5DB793}" destId="{CA4B20AC-027C-47AE-A6FD-6BB7C9593645}" srcOrd="0" destOrd="0" parTransId="{D0248A1E-27FA-4AAD-965C-6FF932121125}" sibTransId="{D342D827-D8BA-491F-AA9F-1FFA66C0ABB8}"/>
    <dgm:cxn modelId="{7096B4CA-62FB-4044-A6D0-24CF2BEE246B}" type="presOf" srcId="{87775B27-1020-44AB-9F6F-1A3A57BDA805}" destId="{0D8D43FA-3C79-450C-A913-9258A76AB3C4}" srcOrd="0" destOrd="0" presId="urn:microsoft.com/office/officeart/2005/8/layout/chevron1"/>
    <dgm:cxn modelId="{38B3347A-3C82-48AF-8594-EA37289E4DC2}" type="presParOf" srcId="{0E0A630C-5C60-4084-A9E3-132714B5205C}" destId="{7B30E9AF-FEEF-4DD8-9826-D8D104D5615C}" srcOrd="0" destOrd="0" presId="urn:microsoft.com/office/officeart/2005/8/layout/chevron1"/>
    <dgm:cxn modelId="{434A2A8C-58E6-4AAF-A8F4-58C4252AF4C0}" type="presParOf" srcId="{0E0A630C-5C60-4084-A9E3-132714B5205C}" destId="{F16698A7-FB0C-4461-BEF0-572B41904ABE}" srcOrd="1" destOrd="0" presId="urn:microsoft.com/office/officeart/2005/8/layout/chevron1"/>
    <dgm:cxn modelId="{56E27FA0-0239-44B5-B09F-D7F19661B628}" type="presParOf" srcId="{0E0A630C-5C60-4084-A9E3-132714B5205C}" destId="{0D8D43FA-3C79-450C-A913-9258A76AB3C4}" srcOrd="2" destOrd="0" presId="urn:microsoft.com/office/officeart/2005/8/layout/chevron1"/>
    <dgm:cxn modelId="{FD409906-C959-4211-944C-AD3412D99607}" type="presParOf" srcId="{0E0A630C-5C60-4084-A9E3-132714B5205C}" destId="{C88A443D-A131-4FCB-A04B-E50C13F0BEE6}" srcOrd="3" destOrd="0" presId="urn:microsoft.com/office/officeart/2005/8/layout/chevron1"/>
    <dgm:cxn modelId="{5D8B6D7A-5813-472F-B733-D9402536F314}" type="presParOf" srcId="{0E0A630C-5C60-4084-A9E3-132714B5205C}" destId="{0C56ADD1-FDA6-4761-BD4F-E4031716B91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0E9AF-FEEF-4DD8-9826-D8D104D5615C}">
      <dsp:nvSpPr>
        <dsp:cNvPr id="0" name=""/>
        <dsp:cNvSpPr/>
      </dsp:nvSpPr>
      <dsp:spPr>
        <a:xfrm>
          <a:off x="3194" y="0"/>
          <a:ext cx="3891928" cy="899075"/>
        </a:xfrm>
        <a:prstGeom prst="chevron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2C599"/>
            </a:buClr>
            <a:buFont typeface="Arial" panose="020B0604020202020204" pitchFamily="34" charset="0"/>
            <a:buNone/>
          </a:pPr>
          <a:r>
            <a:rPr lang="en-US" sz="16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Barriers and insufficient dialogue</a:t>
          </a:r>
          <a:endParaRPr lang="en-GB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52732" y="0"/>
        <a:ext cx="2992853" cy="899075"/>
      </dsp:txXfrm>
    </dsp:sp>
    <dsp:sp modelId="{0D8D43FA-3C79-450C-A913-9258A76AB3C4}">
      <dsp:nvSpPr>
        <dsp:cNvPr id="0" name=""/>
        <dsp:cNvSpPr/>
      </dsp:nvSpPr>
      <dsp:spPr>
        <a:xfrm>
          <a:off x="3505930" y="0"/>
          <a:ext cx="3891928" cy="899075"/>
        </a:xfrm>
        <a:prstGeom prst="chevron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2C599"/>
            </a:buClr>
            <a:buFont typeface="Arial" panose="020B0604020202020204" pitchFamily="34" charset="0"/>
            <a:buNone/>
          </a:pPr>
          <a:r>
            <a:rPr lang="en-US" sz="16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Start in West Flanders on a voluntary basis in 2022</a:t>
          </a:r>
          <a:endParaRPr lang="en-GB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955468" y="0"/>
        <a:ext cx="2992853" cy="899075"/>
      </dsp:txXfrm>
    </dsp:sp>
    <dsp:sp modelId="{0C56ADD1-FDA6-4761-BD4F-E4031716B911}">
      <dsp:nvSpPr>
        <dsp:cNvPr id="0" name=""/>
        <dsp:cNvSpPr/>
      </dsp:nvSpPr>
      <dsp:spPr>
        <a:xfrm>
          <a:off x="7008665" y="0"/>
          <a:ext cx="3891928" cy="899075"/>
        </a:xfrm>
        <a:prstGeom prst="chevron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2C599"/>
            </a:buClr>
            <a:buFont typeface="Arial" panose="020B0604020202020204" pitchFamily="34" charset="0"/>
            <a:buNone/>
          </a:pPr>
          <a:r>
            <a:rPr lang="en-US" sz="16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Multidisciplinary collaboration between Justices of the Peace, lawyers and the healthcare sector</a:t>
          </a:r>
          <a:endParaRPr lang="en-GB" sz="1600" i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458203" y="0"/>
        <a:ext cx="2992853" cy="899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Steunpunt</a:t>
            </a:r>
            <a:r>
              <a:rPr lang="en-US" dirty="0"/>
              <a:t> </a:t>
            </a:r>
            <a:r>
              <a:rPr lang="en-US" dirty="0" err="1"/>
              <a:t>bewindvoering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1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Steunpunt</a:t>
            </a:r>
            <a:r>
              <a:rPr lang="en-US" dirty="0"/>
              <a:t> </a:t>
            </a:r>
            <a:r>
              <a:rPr lang="en-US" dirty="0" err="1"/>
              <a:t>bewindvoering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Steunpunt</a:t>
            </a:r>
            <a:r>
              <a:rPr lang="en-US" dirty="0"/>
              <a:t> </a:t>
            </a:r>
            <a:r>
              <a:rPr lang="en-US" dirty="0" err="1"/>
              <a:t>bewindvoering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Steunpunt</a:t>
            </a:r>
            <a:r>
              <a:rPr lang="en-US" dirty="0"/>
              <a:t> </a:t>
            </a:r>
            <a:r>
              <a:rPr lang="en-US" dirty="0" err="1"/>
              <a:t>bewindvoering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5825" y="372863"/>
            <a:ext cx="10903789" cy="576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65825" y="1121434"/>
            <a:ext cx="10903789" cy="47476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0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Steunpunt</a:t>
            </a:r>
            <a:r>
              <a:rPr lang="en-US" dirty="0"/>
              <a:t> </a:t>
            </a:r>
            <a:r>
              <a:rPr lang="en-US" dirty="0" err="1"/>
              <a:t>bewindvoering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78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Steunpunt</a:t>
            </a:r>
            <a:r>
              <a:rPr lang="en-US" dirty="0"/>
              <a:t> </a:t>
            </a:r>
            <a:r>
              <a:rPr lang="en-US" dirty="0" err="1"/>
              <a:t>bewindvoering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5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Steunpunt</a:t>
            </a:r>
            <a:r>
              <a:rPr lang="en-US" dirty="0"/>
              <a:t> </a:t>
            </a:r>
            <a:r>
              <a:rPr lang="en-US" dirty="0" err="1"/>
              <a:t>bewindvoering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3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Steunpunt</a:t>
            </a:r>
            <a:r>
              <a:rPr lang="en-US" dirty="0"/>
              <a:t> </a:t>
            </a:r>
            <a:r>
              <a:rPr lang="en-US" dirty="0" err="1"/>
              <a:t>bewindvoering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9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Steunpunt</a:t>
            </a:r>
            <a:r>
              <a:rPr lang="en-US" dirty="0"/>
              <a:t> </a:t>
            </a:r>
            <a:r>
              <a:rPr lang="en-US" dirty="0" err="1"/>
              <a:t>bewindvoering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5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1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1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825" y="372863"/>
            <a:ext cx="10903789" cy="576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825" y="1121434"/>
            <a:ext cx="10903789" cy="47476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Steunpunt</a:t>
            </a:r>
            <a:r>
              <a:rPr lang="en-US" dirty="0"/>
              <a:t> </a:t>
            </a:r>
            <a:r>
              <a:rPr lang="en-US" dirty="0" err="1"/>
              <a:t>bewindvoering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3"/>
          <a:srcRect t="2174" b="5989"/>
          <a:stretch/>
        </p:blipFill>
        <p:spPr>
          <a:xfrm>
            <a:off x="11395495" y="291125"/>
            <a:ext cx="711589" cy="7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6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teunpuntbewindvoering.be/sites/default/files/media/videos/video-support-centre-for-conservatorship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864042"/>
            <a:ext cx="65913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6C77A74-C604-7B7B-BEFB-50F189A60553}"/>
              </a:ext>
            </a:extLst>
          </p:cNvPr>
          <p:cNvSpPr txBox="1"/>
          <p:nvPr/>
        </p:nvSpPr>
        <p:spPr>
          <a:xfrm>
            <a:off x="2800350" y="4937673"/>
            <a:ext cx="689436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CADE4"/>
                </a:solidFill>
              </a:rPr>
              <a:t> CEPEJ Crystal Scales of Justice Prize </a:t>
            </a:r>
          </a:p>
          <a:p>
            <a:pPr algn="ctr"/>
            <a:r>
              <a:rPr lang="en-US" sz="2000" b="1" i="1" dirty="0">
                <a:solidFill>
                  <a:srgbClr val="1CADE4"/>
                </a:solidFill>
              </a:rPr>
              <a:t>9 October 2025 – Nicosia</a:t>
            </a:r>
            <a:endParaRPr lang="en-US" sz="1200" b="1" i="1" dirty="0">
              <a:solidFill>
                <a:schemeClr val="tx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3595C5B-BD9F-C6EC-4F6B-6C21AC4FBB0B}"/>
              </a:ext>
            </a:extLst>
          </p:cNvPr>
          <p:cNvSpPr txBox="1"/>
          <p:nvPr/>
        </p:nvSpPr>
        <p:spPr>
          <a:xfrm>
            <a:off x="1200727" y="4568341"/>
            <a:ext cx="9892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i="1" dirty="0">
                <a:solidFill>
                  <a:srgbClr val="585857"/>
                </a:solidFill>
              </a:rPr>
              <a:t>Support Centre for Conservatorship</a:t>
            </a:r>
          </a:p>
        </p:txBody>
      </p:sp>
    </p:spTree>
    <p:extLst>
      <p:ext uri="{BB962C8B-B14F-4D97-AF65-F5344CB8AC3E}">
        <p14:creationId xmlns:p14="http://schemas.microsoft.com/office/powerpoint/2010/main" val="318434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C78C2-7D02-DCAB-10C2-35A14F68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sz="4000" dirty="0">
                <a:solidFill>
                  <a:schemeClr val="accent2"/>
                </a:solidFill>
              </a:rPr>
              <a:t>7. Inspiration for other countries?</a:t>
            </a:r>
            <a:endParaRPr lang="en-GB" sz="4800" dirty="0">
              <a:solidFill>
                <a:schemeClr val="accent2"/>
              </a:solidFill>
            </a:endParaRPr>
          </a:p>
        </p:txBody>
      </p:sp>
      <p:grpSp>
        <p:nvGrpSpPr>
          <p:cNvPr id="25" name="Group 43">
            <a:extLst>
              <a:ext uri="{FF2B5EF4-FFF2-40B4-BE49-F238E27FC236}">
                <a16:creationId xmlns:a16="http://schemas.microsoft.com/office/drawing/2014/main" id="{B5226FF3-1D75-FC69-B0D1-391A3B86AE6D}"/>
              </a:ext>
            </a:extLst>
          </p:cNvPr>
          <p:cNvGrpSpPr/>
          <p:nvPr/>
        </p:nvGrpSpPr>
        <p:grpSpPr>
          <a:xfrm>
            <a:off x="5505759" y="5030769"/>
            <a:ext cx="4986747" cy="995260"/>
            <a:chOff x="8221931" y="4603435"/>
            <a:chExt cx="6648997" cy="1327011"/>
          </a:xfrm>
        </p:grpSpPr>
        <p:sp>
          <p:nvSpPr>
            <p:cNvPr id="26" name="TextBox 32">
              <a:extLst>
                <a:ext uri="{FF2B5EF4-FFF2-40B4-BE49-F238E27FC236}">
                  <a16:creationId xmlns:a16="http://schemas.microsoft.com/office/drawing/2014/main" id="{F5AD6C82-1B33-A4B1-F492-5E29B33B4A1A}"/>
                </a:ext>
              </a:extLst>
            </p:cNvPr>
            <p:cNvSpPr txBox="1"/>
            <p:nvPr/>
          </p:nvSpPr>
          <p:spPr>
            <a:xfrm>
              <a:off x="8221931" y="4603435"/>
              <a:ext cx="5731380" cy="53347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all" spc="0" normalizeH="0" baseline="0" noProof="1">
                  <a:ln>
                    <a:noFill/>
                  </a:ln>
                  <a:solidFill>
                    <a:srgbClr val="3A5C84">
                      <a:lumMod val="50000"/>
                    </a:srgbClr>
                  </a:solidFill>
                  <a:effectLst/>
                  <a:uLnTx/>
                  <a:uFillTx/>
                </a:rPr>
                <a:t>Multidisciplinary COOPERATION</a:t>
              </a:r>
            </a:p>
          </p:txBody>
        </p:sp>
        <p:sp>
          <p:nvSpPr>
            <p:cNvPr id="27" name="TextBox 33">
              <a:extLst>
                <a:ext uri="{FF2B5EF4-FFF2-40B4-BE49-F238E27FC236}">
                  <a16:creationId xmlns:a16="http://schemas.microsoft.com/office/drawing/2014/main" id="{E8CFB139-E4CB-AB0E-D839-592CAC49364C}"/>
                </a:ext>
              </a:extLst>
            </p:cNvPr>
            <p:cNvSpPr txBox="1"/>
            <p:nvPr/>
          </p:nvSpPr>
          <p:spPr>
            <a:xfrm>
              <a:off x="8229724" y="5068671"/>
              <a:ext cx="6641204" cy="86177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4D4D4D"/>
                  </a:solidFill>
                </a:rPr>
                <a:t>P</a:t>
              </a:r>
              <a:r>
                <a:rPr lang="en-US" i="0" u="none" strike="noStrike" baseline="0" dirty="0">
                  <a:solidFill>
                    <a:srgbClr val="4D4D4D"/>
                  </a:solidFill>
                </a:rPr>
                <a:t>owerful medium for addressing complex challenges facing today's society globally</a:t>
              </a:r>
              <a:endParaRPr kumimoji="0" lang="en-US" b="0" i="0" u="none" strike="noStrike" kern="0" cap="none" spc="0" normalizeH="0" baseline="0" noProof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roup 46">
            <a:extLst>
              <a:ext uri="{FF2B5EF4-FFF2-40B4-BE49-F238E27FC236}">
                <a16:creationId xmlns:a16="http://schemas.microsoft.com/office/drawing/2014/main" id="{3DFE3002-C4AB-98B6-AE24-2A809CA459C2}"/>
              </a:ext>
            </a:extLst>
          </p:cNvPr>
          <p:cNvGrpSpPr/>
          <p:nvPr/>
        </p:nvGrpSpPr>
        <p:grpSpPr>
          <a:xfrm>
            <a:off x="5505761" y="1316151"/>
            <a:ext cx="3082577" cy="718262"/>
            <a:chOff x="8221931" y="1138507"/>
            <a:chExt cx="4110102" cy="957684"/>
          </a:xfrm>
        </p:grpSpPr>
        <p:sp>
          <p:nvSpPr>
            <p:cNvPr id="29" name="TextBox 35">
              <a:extLst>
                <a:ext uri="{FF2B5EF4-FFF2-40B4-BE49-F238E27FC236}">
                  <a16:creationId xmlns:a16="http://schemas.microsoft.com/office/drawing/2014/main" id="{46E94032-9020-FD9E-EC26-3A8759675171}"/>
                </a:ext>
              </a:extLst>
            </p:cNvPr>
            <p:cNvSpPr txBox="1"/>
            <p:nvPr/>
          </p:nvSpPr>
          <p:spPr>
            <a:xfrm>
              <a:off x="8221931" y="1138507"/>
              <a:ext cx="2937088" cy="53348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all" spc="0" normalizeH="0" baseline="0" noProof="1">
                  <a:ln>
                    <a:noFill/>
                  </a:ln>
                  <a:solidFill>
                    <a:srgbClr val="063951">
                      <a:lumMod val="50000"/>
                      <a:lumOff val="50000"/>
                    </a:srgbClr>
                  </a:solidFill>
                  <a:effectLst/>
                  <a:uLnTx/>
                  <a:uFillTx/>
                </a:rPr>
                <a:t>PROXIMITY</a:t>
              </a:r>
              <a:endParaRPr kumimoji="0" lang="en-US" sz="1800" b="1" i="0" u="none" strike="noStrike" kern="0" cap="all" spc="0" normalizeH="0" baseline="0" noProof="1">
                <a:ln>
                  <a:noFill/>
                </a:ln>
                <a:solidFill>
                  <a:srgbClr val="063951">
                    <a:lumMod val="50000"/>
                    <a:lumOff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36">
              <a:extLst>
                <a:ext uri="{FF2B5EF4-FFF2-40B4-BE49-F238E27FC236}">
                  <a16:creationId xmlns:a16="http://schemas.microsoft.com/office/drawing/2014/main" id="{F00E130C-ACC0-CE14-5B74-72639D24C703}"/>
                </a:ext>
              </a:extLst>
            </p:cNvPr>
            <p:cNvSpPr txBox="1"/>
            <p:nvPr/>
          </p:nvSpPr>
          <p:spPr>
            <a:xfrm>
              <a:off x="8229726" y="1603747"/>
              <a:ext cx="4102307" cy="49244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lvl="1" algn="just" defTabSz="457200">
                <a:lnSpc>
                  <a:spcPct val="100000"/>
                </a:lnSpc>
                <a:spcAft>
                  <a:spcPts val="200"/>
                </a:spcAft>
                <a:buClr>
                  <a:srgbClr val="92C599"/>
                </a:buClr>
              </a:pPr>
              <a:r>
                <a:rPr lang="en-US" dirty="0">
                  <a:solidFill>
                    <a:srgbClr val="4D4D4D"/>
                  </a:solidFill>
                </a:rPr>
                <a:t>Importance of proximity</a:t>
              </a:r>
              <a:endParaRPr lang="nl-BE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31" name="Group 45">
            <a:extLst>
              <a:ext uri="{FF2B5EF4-FFF2-40B4-BE49-F238E27FC236}">
                <a16:creationId xmlns:a16="http://schemas.microsoft.com/office/drawing/2014/main" id="{42ACC8FD-F964-2C70-DE7A-1172371A5ACD}"/>
              </a:ext>
            </a:extLst>
          </p:cNvPr>
          <p:cNvGrpSpPr/>
          <p:nvPr/>
        </p:nvGrpSpPr>
        <p:grpSpPr>
          <a:xfrm>
            <a:off x="5950712" y="2554351"/>
            <a:ext cx="4006216" cy="718261"/>
            <a:chOff x="8691189" y="2293482"/>
            <a:chExt cx="5341621" cy="957684"/>
          </a:xfrm>
        </p:grpSpPr>
        <p:sp>
          <p:nvSpPr>
            <p:cNvPr id="32" name="TextBox 38">
              <a:extLst>
                <a:ext uri="{FF2B5EF4-FFF2-40B4-BE49-F238E27FC236}">
                  <a16:creationId xmlns:a16="http://schemas.microsoft.com/office/drawing/2014/main" id="{26FDFB03-6C32-D176-3C46-A10B6F4CA177}"/>
                </a:ext>
              </a:extLst>
            </p:cNvPr>
            <p:cNvSpPr txBox="1"/>
            <p:nvPr/>
          </p:nvSpPr>
          <p:spPr>
            <a:xfrm>
              <a:off x="8691189" y="2293482"/>
              <a:ext cx="5341621" cy="53348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all" spc="0" normalizeH="0" baseline="0" noProof="1">
                  <a:ln>
                    <a:noFill/>
                  </a:ln>
                  <a:solidFill>
                    <a:srgbClr val="063951">
                      <a:lumMod val="75000"/>
                      <a:lumOff val="25000"/>
                    </a:srgbClr>
                  </a:solidFill>
                  <a:effectLst/>
                  <a:uLnTx/>
                  <a:uFillTx/>
                </a:rPr>
                <a:t>ANTICIPATING CONFLICTS</a:t>
              </a:r>
            </a:p>
          </p:txBody>
        </p:sp>
        <p:sp>
          <p:nvSpPr>
            <p:cNvPr id="33" name="TextBox 39">
              <a:extLst>
                <a:ext uri="{FF2B5EF4-FFF2-40B4-BE49-F238E27FC236}">
                  <a16:creationId xmlns:a16="http://schemas.microsoft.com/office/drawing/2014/main" id="{90972F23-C75D-4BBF-AD13-D033A7F43CF0}"/>
                </a:ext>
              </a:extLst>
            </p:cNvPr>
            <p:cNvSpPr txBox="1"/>
            <p:nvPr/>
          </p:nvSpPr>
          <p:spPr>
            <a:xfrm>
              <a:off x="8698984" y="2758722"/>
              <a:ext cx="5333826" cy="49244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lvl="1" algn="just" defTabSz="457200">
                <a:lnSpc>
                  <a:spcPct val="100000"/>
                </a:lnSpc>
                <a:spcAft>
                  <a:spcPts val="200"/>
                </a:spcAft>
                <a:buClr>
                  <a:srgbClr val="92C599"/>
                </a:buClr>
              </a:pPr>
              <a:r>
                <a:rPr lang="en-US" dirty="0">
                  <a:solidFill>
                    <a:srgbClr val="4D4D4D"/>
                  </a:solidFill>
                </a:rPr>
                <a:t>Evolution from ‘cure’ to ‘care’</a:t>
              </a:r>
            </a:p>
          </p:txBody>
        </p:sp>
      </p:grpSp>
      <p:grpSp>
        <p:nvGrpSpPr>
          <p:cNvPr id="34" name="Group 44">
            <a:extLst>
              <a:ext uri="{FF2B5EF4-FFF2-40B4-BE49-F238E27FC236}">
                <a16:creationId xmlns:a16="http://schemas.microsoft.com/office/drawing/2014/main" id="{EF9DFCD6-A51D-4C2A-943B-20569E8BA57F}"/>
              </a:ext>
            </a:extLst>
          </p:cNvPr>
          <p:cNvGrpSpPr/>
          <p:nvPr/>
        </p:nvGrpSpPr>
        <p:grpSpPr>
          <a:xfrm>
            <a:off x="5950712" y="3792569"/>
            <a:ext cx="4449432" cy="995259"/>
            <a:chOff x="8691189" y="3448459"/>
            <a:chExt cx="5932576" cy="1327008"/>
          </a:xfrm>
        </p:grpSpPr>
        <p:sp>
          <p:nvSpPr>
            <p:cNvPr id="35" name="TextBox 41">
              <a:extLst>
                <a:ext uri="{FF2B5EF4-FFF2-40B4-BE49-F238E27FC236}">
                  <a16:creationId xmlns:a16="http://schemas.microsoft.com/office/drawing/2014/main" id="{33D58E0A-53E2-AF94-8555-9F157EE41547}"/>
                </a:ext>
              </a:extLst>
            </p:cNvPr>
            <p:cNvSpPr txBox="1"/>
            <p:nvPr/>
          </p:nvSpPr>
          <p:spPr>
            <a:xfrm>
              <a:off x="8691189" y="3448459"/>
              <a:ext cx="3516832" cy="53347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all" spc="0" normalizeH="0" baseline="0" noProof="1">
                  <a:ln>
                    <a:noFill/>
                  </a:ln>
                  <a:solidFill>
                    <a:srgbClr val="063951">
                      <a:lumMod val="90000"/>
                      <a:lumOff val="10000"/>
                    </a:srgbClr>
                  </a:solidFill>
                  <a:effectLst/>
                  <a:uLnTx/>
                  <a:uFillTx/>
                </a:rPr>
                <a:t>BOTTOM-UP APPROACH</a:t>
              </a:r>
            </a:p>
          </p:txBody>
        </p:sp>
        <p:sp>
          <p:nvSpPr>
            <p:cNvPr id="36" name="TextBox 42">
              <a:extLst>
                <a:ext uri="{FF2B5EF4-FFF2-40B4-BE49-F238E27FC236}">
                  <a16:creationId xmlns:a16="http://schemas.microsoft.com/office/drawing/2014/main" id="{FB4A7284-8508-EB68-D33B-480B5660AA78}"/>
                </a:ext>
              </a:extLst>
            </p:cNvPr>
            <p:cNvSpPr txBox="1"/>
            <p:nvPr/>
          </p:nvSpPr>
          <p:spPr>
            <a:xfrm>
              <a:off x="8698982" y="3913695"/>
              <a:ext cx="5924783" cy="86177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lvl="1" algn="just" defTabSz="457200">
                <a:lnSpc>
                  <a:spcPct val="100000"/>
                </a:lnSpc>
                <a:spcAft>
                  <a:spcPts val="200"/>
                </a:spcAft>
                <a:buClr>
                  <a:srgbClr val="92C599"/>
                </a:buClr>
              </a:pPr>
              <a:r>
                <a:rPr lang="en-US" dirty="0">
                  <a:solidFill>
                    <a:srgbClr val="4D4D4D"/>
                  </a:solidFill>
                </a:rPr>
                <a:t>Bottom-up approach for detecting dysfunctions and input for better legislation</a:t>
              </a:r>
            </a:p>
          </p:txBody>
        </p:sp>
      </p:grpSp>
      <p:sp>
        <p:nvSpPr>
          <p:cNvPr id="37" name="Freeform 5">
            <a:extLst>
              <a:ext uri="{FF2B5EF4-FFF2-40B4-BE49-F238E27FC236}">
                <a16:creationId xmlns:a16="http://schemas.microsoft.com/office/drawing/2014/main" id="{F4848EEA-A11F-215A-B32D-BAB2B561F394}"/>
              </a:ext>
            </a:extLst>
          </p:cNvPr>
          <p:cNvSpPr>
            <a:spLocks/>
          </p:cNvSpPr>
          <p:nvPr/>
        </p:nvSpPr>
        <p:spPr bwMode="auto">
          <a:xfrm>
            <a:off x="3505238" y="1346932"/>
            <a:ext cx="1604697" cy="1369826"/>
          </a:xfrm>
          <a:custGeom>
            <a:avLst/>
            <a:gdLst>
              <a:gd name="T0" fmla="*/ 0 w 8480"/>
              <a:gd name="T1" fmla="*/ 0 h 7244"/>
              <a:gd name="T2" fmla="*/ 8480 w 8480"/>
              <a:gd name="T3" fmla="*/ 3513 h 7244"/>
              <a:gd name="T4" fmla="*/ 4749 w 8480"/>
              <a:gd name="T5" fmla="*/ 7244 h 7244"/>
              <a:gd name="T6" fmla="*/ 0 w 8480"/>
              <a:gd name="T7" fmla="*/ 5277 h 7244"/>
              <a:gd name="T8" fmla="*/ 0 w 8480"/>
              <a:gd name="T9" fmla="*/ 0 h 7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80" h="7244">
                <a:moveTo>
                  <a:pt x="0" y="0"/>
                </a:moveTo>
                <a:cubicBezTo>
                  <a:pt x="3181" y="0"/>
                  <a:pt x="6231" y="1264"/>
                  <a:pt x="8480" y="3513"/>
                </a:cubicBezTo>
                <a:lnTo>
                  <a:pt x="4749" y="7244"/>
                </a:lnTo>
                <a:cubicBezTo>
                  <a:pt x="3490" y="5984"/>
                  <a:pt x="1782" y="5277"/>
                  <a:pt x="0" y="5277"/>
                </a:cubicBezTo>
                <a:lnTo>
                  <a:pt x="0" y="0"/>
                </a:lnTo>
                <a:close/>
              </a:path>
            </a:pathLst>
          </a:custGeom>
          <a:solidFill>
            <a:srgbClr val="4CC1EF">
              <a:lumMod val="60000"/>
              <a:lumOff val="4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8B559BAB-B096-A448-102A-C6059B2C01A0}"/>
              </a:ext>
            </a:extLst>
          </p:cNvPr>
          <p:cNvSpPr>
            <a:spLocks/>
          </p:cNvSpPr>
          <p:nvPr/>
        </p:nvSpPr>
        <p:spPr bwMode="auto">
          <a:xfrm>
            <a:off x="4403742" y="2012141"/>
            <a:ext cx="1369826" cy="1603121"/>
          </a:xfrm>
          <a:custGeom>
            <a:avLst/>
            <a:gdLst>
              <a:gd name="T0" fmla="*/ 3731 w 7244"/>
              <a:gd name="T1" fmla="*/ 0 h 8479"/>
              <a:gd name="T2" fmla="*/ 7244 w 7244"/>
              <a:gd name="T3" fmla="*/ 8479 h 8479"/>
              <a:gd name="T4" fmla="*/ 1967 w 7244"/>
              <a:gd name="T5" fmla="*/ 8479 h 8479"/>
              <a:gd name="T6" fmla="*/ 0 w 7244"/>
              <a:gd name="T7" fmla="*/ 3731 h 8479"/>
              <a:gd name="T8" fmla="*/ 3731 w 7244"/>
              <a:gd name="T9" fmla="*/ 0 h 8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44" h="8479">
                <a:moveTo>
                  <a:pt x="3731" y="0"/>
                </a:moveTo>
                <a:cubicBezTo>
                  <a:pt x="5980" y="2249"/>
                  <a:pt x="7244" y="5299"/>
                  <a:pt x="7244" y="8479"/>
                </a:cubicBezTo>
                <a:lnTo>
                  <a:pt x="1967" y="8479"/>
                </a:lnTo>
                <a:cubicBezTo>
                  <a:pt x="1967" y="6698"/>
                  <a:pt x="1260" y="4990"/>
                  <a:pt x="0" y="3731"/>
                </a:cubicBezTo>
                <a:lnTo>
                  <a:pt x="3731" y="0"/>
                </a:lnTo>
                <a:close/>
              </a:path>
            </a:pathLst>
          </a:custGeom>
          <a:solidFill>
            <a:srgbClr val="4CC1E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2B9A05F9-F844-13B9-4CBE-BE9794134110}"/>
              </a:ext>
            </a:extLst>
          </p:cNvPr>
          <p:cNvSpPr>
            <a:spLocks/>
          </p:cNvSpPr>
          <p:nvPr/>
        </p:nvSpPr>
        <p:spPr bwMode="auto">
          <a:xfrm>
            <a:off x="4403742" y="3615262"/>
            <a:ext cx="1369826" cy="1604697"/>
          </a:xfrm>
          <a:custGeom>
            <a:avLst/>
            <a:gdLst>
              <a:gd name="T0" fmla="*/ 7244 w 7244"/>
              <a:gd name="T1" fmla="*/ 0 h 8480"/>
              <a:gd name="T2" fmla="*/ 3731 w 7244"/>
              <a:gd name="T3" fmla="*/ 8480 h 8480"/>
              <a:gd name="T4" fmla="*/ 0 w 7244"/>
              <a:gd name="T5" fmla="*/ 4749 h 8480"/>
              <a:gd name="T6" fmla="*/ 1967 w 7244"/>
              <a:gd name="T7" fmla="*/ 0 h 8480"/>
              <a:gd name="T8" fmla="*/ 7244 w 7244"/>
              <a:gd name="T9" fmla="*/ 0 h 8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44" h="8480">
                <a:moveTo>
                  <a:pt x="7244" y="0"/>
                </a:moveTo>
                <a:cubicBezTo>
                  <a:pt x="7244" y="3181"/>
                  <a:pt x="5980" y="6231"/>
                  <a:pt x="3731" y="8480"/>
                </a:cubicBezTo>
                <a:lnTo>
                  <a:pt x="0" y="4749"/>
                </a:lnTo>
                <a:cubicBezTo>
                  <a:pt x="1260" y="3490"/>
                  <a:pt x="1967" y="1781"/>
                  <a:pt x="1967" y="0"/>
                </a:cubicBezTo>
                <a:lnTo>
                  <a:pt x="7244" y="0"/>
                </a:lnTo>
                <a:close/>
              </a:path>
            </a:pathLst>
          </a:custGeom>
          <a:solidFill>
            <a:srgbClr val="4CC1EF">
              <a:lumMod val="7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id="{C850A161-3755-3A32-CCFD-3CE44DE5C3C8}"/>
              </a:ext>
            </a:extLst>
          </p:cNvPr>
          <p:cNvSpPr>
            <a:spLocks/>
          </p:cNvSpPr>
          <p:nvPr/>
        </p:nvSpPr>
        <p:spPr bwMode="auto">
          <a:xfrm>
            <a:off x="3505238" y="4513766"/>
            <a:ext cx="1604697" cy="1371402"/>
          </a:xfrm>
          <a:custGeom>
            <a:avLst/>
            <a:gdLst>
              <a:gd name="T0" fmla="*/ 8480 w 8480"/>
              <a:gd name="T1" fmla="*/ 3731 h 7244"/>
              <a:gd name="T2" fmla="*/ 0 w 8480"/>
              <a:gd name="T3" fmla="*/ 7244 h 7244"/>
              <a:gd name="T4" fmla="*/ 0 w 8480"/>
              <a:gd name="T5" fmla="*/ 1967 h 7244"/>
              <a:gd name="T6" fmla="*/ 4749 w 8480"/>
              <a:gd name="T7" fmla="*/ 0 h 7244"/>
              <a:gd name="T8" fmla="*/ 8480 w 8480"/>
              <a:gd name="T9" fmla="*/ 3731 h 7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80" h="7244">
                <a:moveTo>
                  <a:pt x="8480" y="3731"/>
                </a:moveTo>
                <a:cubicBezTo>
                  <a:pt x="6231" y="5980"/>
                  <a:pt x="3181" y="7244"/>
                  <a:pt x="0" y="7244"/>
                </a:cubicBezTo>
                <a:lnTo>
                  <a:pt x="0" y="1967"/>
                </a:lnTo>
                <a:cubicBezTo>
                  <a:pt x="1782" y="1967"/>
                  <a:pt x="3490" y="1259"/>
                  <a:pt x="4749" y="0"/>
                </a:cubicBezTo>
                <a:lnTo>
                  <a:pt x="8480" y="3731"/>
                </a:lnTo>
                <a:close/>
              </a:path>
            </a:pathLst>
          </a:custGeom>
          <a:solidFill>
            <a:srgbClr val="4CC1EF">
              <a:lumMod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Freeform: Shape 6">
            <a:extLst>
              <a:ext uri="{FF2B5EF4-FFF2-40B4-BE49-F238E27FC236}">
                <a16:creationId xmlns:a16="http://schemas.microsoft.com/office/drawing/2014/main" id="{C686B930-18F6-7591-B1A8-F7465E7588FF}"/>
              </a:ext>
            </a:extLst>
          </p:cNvPr>
          <p:cNvSpPr/>
          <p:nvPr/>
        </p:nvSpPr>
        <p:spPr>
          <a:xfrm>
            <a:off x="2235072" y="2345401"/>
            <a:ext cx="1270165" cy="2541299"/>
          </a:xfrm>
          <a:custGeom>
            <a:avLst/>
            <a:gdLst>
              <a:gd name="connsiteX0" fmla="*/ 1279171 w 1279171"/>
              <a:gd name="connsiteY0" fmla="*/ 0 h 2559317"/>
              <a:gd name="connsiteX1" fmla="*/ 1279171 w 1279171"/>
              <a:gd name="connsiteY1" fmla="*/ 282062 h 2559317"/>
              <a:gd name="connsiteX2" fmla="*/ 282368 w 1279171"/>
              <a:gd name="connsiteY2" fmla="*/ 1278865 h 2559317"/>
              <a:gd name="connsiteX3" fmla="*/ 1279171 w 1279171"/>
              <a:gd name="connsiteY3" fmla="*/ 2275668 h 2559317"/>
              <a:gd name="connsiteX4" fmla="*/ 1279171 w 1279171"/>
              <a:gd name="connsiteY4" fmla="*/ 2559317 h 2559317"/>
              <a:gd name="connsiteX5" fmla="*/ 1021407 w 1279171"/>
              <a:gd name="connsiteY5" fmla="*/ 2533316 h 2559317"/>
              <a:gd name="connsiteX6" fmla="*/ 0 w 1279171"/>
              <a:gd name="connsiteY6" fmla="*/ 1279563 h 2559317"/>
              <a:gd name="connsiteX7" fmla="*/ 1021407 w 1279171"/>
              <a:gd name="connsiteY7" fmla="*/ 25993 h 255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9171" h="2559317">
                <a:moveTo>
                  <a:pt x="1279171" y="0"/>
                </a:moveTo>
                <a:lnTo>
                  <a:pt x="1279171" y="282062"/>
                </a:lnTo>
                <a:cubicBezTo>
                  <a:pt x="728652" y="282062"/>
                  <a:pt x="282368" y="728346"/>
                  <a:pt x="282368" y="1278865"/>
                </a:cubicBezTo>
                <a:cubicBezTo>
                  <a:pt x="282368" y="1829384"/>
                  <a:pt x="728652" y="2275668"/>
                  <a:pt x="1279171" y="2275668"/>
                </a:cubicBezTo>
                <a:lnTo>
                  <a:pt x="1279171" y="2559317"/>
                </a:lnTo>
                <a:lnTo>
                  <a:pt x="1021407" y="2533316"/>
                </a:lnTo>
                <a:cubicBezTo>
                  <a:pt x="438564" y="2413979"/>
                  <a:pt x="0" y="1897979"/>
                  <a:pt x="0" y="1279563"/>
                </a:cubicBezTo>
                <a:cubicBezTo>
                  <a:pt x="0" y="661147"/>
                  <a:pt x="438564" y="145294"/>
                  <a:pt x="1021407" y="25993"/>
                </a:cubicBezTo>
                <a:close/>
              </a:path>
            </a:pathLst>
          </a:custGeom>
          <a:gradFill>
            <a:gsLst>
              <a:gs pos="49000">
                <a:srgbClr val="4CC1EF">
                  <a:lumMod val="60000"/>
                  <a:lumOff val="40000"/>
                </a:srgbClr>
              </a:gs>
              <a:gs pos="100000">
                <a:srgbClr val="4CC1EF">
                  <a:lumMod val="50000"/>
                </a:srgbClr>
              </a:gs>
            </a:gsLst>
            <a:path path="circle">
              <a:fillToRect l="50000" t="-80000" r="50000" b="18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Graphic 41" descr="Chat bubble outline">
            <a:extLst>
              <a:ext uri="{FF2B5EF4-FFF2-40B4-BE49-F238E27FC236}">
                <a16:creationId xmlns:a16="http://schemas.microsoft.com/office/drawing/2014/main" id="{DC31BA0D-9C2B-91A5-E9A2-5C01F473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2058" y="4945379"/>
            <a:ext cx="672204" cy="672205"/>
          </a:xfrm>
          <a:prstGeom prst="rect">
            <a:avLst/>
          </a:prstGeom>
        </p:spPr>
      </p:pic>
      <p:pic>
        <p:nvPicPr>
          <p:cNvPr id="43" name="Graphic 42" descr="Double Tap Gesture outline">
            <a:extLst>
              <a:ext uri="{FF2B5EF4-FFF2-40B4-BE49-F238E27FC236}">
                <a16:creationId xmlns:a16="http://schemas.microsoft.com/office/drawing/2014/main" id="{5B64E5EF-4036-3BDE-4595-97B9BCE29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3556" y="2709762"/>
            <a:ext cx="672204" cy="672205"/>
          </a:xfrm>
          <a:prstGeom prst="rect">
            <a:avLst/>
          </a:prstGeom>
        </p:spPr>
      </p:pic>
      <p:pic>
        <p:nvPicPr>
          <p:cNvPr id="44" name="Graphic 43" descr="Shuffle outline">
            <a:extLst>
              <a:ext uri="{FF2B5EF4-FFF2-40B4-BE49-F238E27FC236}">
                <a16:creationId xmlns:a16="http://schemas.microsoft.com/office/drawing/2014/main" id="{005F20E1-ED03-F294-17A5-526F07883F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4058" y="4044361"/>
            <a:ext cx="672204" cy="672205"/>
          </a:xfrm>
          <a:prstGeom prst="rect">
            <a:avLst/>
          </a:prstGeom>
        </p:spPr>
      </p:pic>
      <p:pic>
        <p:nvPicPr>
          <p:cNvPr id="45" name="Graphic 44" descr="Zoom in outline">
            <a:extLst>
              <a:ext uri="{FF2B5EF4-FFF2-40B4-BE49-F238E27FC236}">
                <a16:creationId xmlns:a16="http://schemas.microsoft.com/office/drawing/2014/main" id="{08BA864A-64BA-B301-C203-4A63B423A5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2058" y="1605139"/>
            <a:ext cx="672204" cy="672205"/>
          </a:xfrm>
          <a:prstGeom prst="rect">
            <a:avLst/>
          </a:prstGeom>
        </p:spPr>
      </p:pic>
      <p:pic>
        <p:nvPicPr>
          <p:cNvPr id="46" name="Graphic 45" descr="Questions with solid fill">
            <a:extLst>
              <a:ext uri="{FF2B5EF4-FFF2-40B4-BE49-F238E27FC236}">
                <a16:creationId xmlns:a16="http://schemas.microsoft.com/office/drawing/2014/main" id="{9ABB0D6B-176A-2E9B-0D6E-2374B99727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46528" y="3156552"/>
            <a:ext cx="907962" cy="9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C78C2-7D02-DCAB-10C2-35A14F68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sz="4000" dirty="0">
                <a:solidFill>
                  <a:schemeClr val="accent2"/>
                </a:solidFill>
              </a:rPr>
              <a:t>Structure of the presentation</a:t>
            </a:r>
            <a:endParaRPr lang="en-GB" sz="4800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F3E7D3-484E-E0E2-1B0C-2FC4A93E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25" y="1555537"/>
            <a:ext cx="10903789" cy="4060170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  <a:buClr>
                <a:schemeClr val="accent2"/>
              </a:buClr>
              <a:buSzPct val="125000"/>
              <a:buFont typeface="+mj-lt"/>
              <a:buAutoNum type="arabicPeriod"/>
            </a:pPr>
            <a:r>
              <a:rPr lang="en-US" sz="2400" dirty="0"/>
              <a:t>Justices of the Peace in Belgium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SzPct val="125000"/>
              <a:buFont typeface="+mj-lt"/>
              <a:buAutoNum type="arabicPeriod"/>
            </a:pPr>
            <a:r>
              <a:rPr lang="en-US" sz="2400" dirty="0"/>
              <a:t>Conservatorship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SzPct val="125000"/>
              <a:buFont typeface="+mj-lt"/>
              <a:buAutoNum type="arabicPeriod"/>
            </a:pPr>
            <a:r>
              <a:rPr lang="en-US" sz="2400" dirty="0"/>
              <a:t>Support Centre for Conservatorship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SzPct val="125000"/>
              <a:buFont typeface="+mj-lt"/>
              <a:buAutoNum type="arabicPeriod"/>
            </a:pPr>
            <a:r>
              <a:rPr lang="en-US" sz="2400" dirty="0"/>
              <a:t>Video: functioning and website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SzPct val="125000"/>
              <a:buFont typeface="+mj-lt"/>
              <a:buAutoNum type="arabicPeriod"/>
            </a:pPr>
            <a:r>
              <a:rPr lang="en-US" sz="2400" dirty="0"/>
              <a:t>Results and impact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SzPct val="125000"/>
              <a:buFont typeface="+mj-lt"/>
              <a:buAutoNum type="arabicPeriod"/>
            </a:pPr>
            <a:r>
              <a:rPr lang="en-US" sz="2400" dirty="0"/>
              <a:t>Challenges</a:t>
            </a:r>
          </a:p>
          <a:p>
            <a:pPr marL="457200" indent="-457200">
              <a:spcAft>
                <a:spcPts val="1200"/>
              </a:spcAft>
              <a:buClr>
                <a:schemeClr val="accent2"/>
              </a:buClr>
              <a:buSzPct val="125000"/>
              <a:buFont typeface="+mj-lt"/>
              <a:buAutoNum type="arabicPeriod"/>
            </a:pPr>
            <a:r>
              <a:rPr lang="en-US" sz="2400" dirty="0"/>
              <a:t>Inspiration for other countries?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0483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C78C2-7D02-DCAB-10C2-35A14F68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sz="4000" dirty="0">
                <a:solidFill>
                  <a:schemeClr val="accent2"/>
                </a:solidFill>
              </a:rPr>
              <a:t>1. Justices of the Peace in Belgium</a:t>
            </a:r>
            <a:endParaRPr lang="en-GB" sz="4800" dirty="0">
              <a:solidFill>
                <a:schemeClr val="accent2"/>
              </a:solidFill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F5A71180-67F6-93EB-D70F-5C260DC93CF4}"/>
              </a:ext>
            </a:extLst>
          </p:cNvPr>
          <p:cNvGrpSpPr/>
          <p:nvPr/>
        </p:nvGrpSpPr>
        <p:grpSpPr>
          <a:xfrm>
            <a:off x="5923396" y="1302329"/>
            <a:ext cx="5905500" cy="4488872"/>
            <a:chOff x="3004705" y="1283856"/>
            <a:chExt cx="5905500" cy="4488872"/>
          </a:xfrm>
        </p:grpSpPr>
        <p:pic>
          <p:nvPicPr>
            <p:cNvPr id="3074" name="Picture 2" descr="undefined">
              <a:extLst>
                <a:ext uri="{FF2B5EF4-FFF2-40B4-BE49-F238E27FC236}">
                  <a16:creationId xmlns:a16="http://schemas.microsoft.com/office/drawing/2014/main" id="{94D7BE2F-F747-2167-0A86-9AC67EE953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2" b="4625"/>
            <a:stretch/>
          </p:blipFill>
          <p:spPr bwMode="auto">
            <a:xfrm>
              <a:off x="3004705" y="1283856"/>
              <a:ext cx="5905500" cy="4488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79F2CC9C-6DB4-0EB5-DB26-1FCBDFE3D1BF}"/>
                </a:ext>
              </a:extLst>
            </p:cNvPr>
            <p:cNvSpPr/>
            <p:nvPr/>
          </p:nvSpPr>
          <p:spPr>
            <a:xfrm>
              <a:off x="3186544" y="4040287"/>
              <a:ext cx="1524001" cy="1353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EF1DA509-7C39-928E-5607-339E3DBE2015}"/>
              </a:ext>
            </a:extLst>
          </p:cNvPr>
          <p:cNvGrpSpPr/>
          <p:nvPr/>
        </p:nvGrpSpPr>
        <p:grpSpPr>
          <a:xfrm>
            <a:off x="465824" y="1327305"/>
            <a:ext cx="5639411" cy="4732001"/>
            <a:chOff x="465824" y="1173024"/>
            <a:chExt cx="5639411" cy="4732001"/>
          </a:xfrm>
        </p:grpSpPr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81F75FB3-0636-D645-410F-B44C90905004}"/>
                </a:ext>
              </a:extLst>
            </p:cNvPr>
            <p:cNvSpPr txBox="1"/>
            <p:nvPr/>
          </p:nvSpPr>
          <p:spPr>
            <a:xfrm>
              <a:off x="465824" y="1173024"/>
              <a:ext cx="5639411" cy="473200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noProof="1">
                  <a:solidFill>
                    <a:schemeClr val="accent1"/>
                  </a:solidFill>
                </a:rPr>
                <a:t>          </a:t>
              </a:r>
              <a:r>
                <a:rPr lang="en-US" sz="2400" b="1" noProof="1">
                  <a:solidFill>
                    <a:schemeClr val="accent1"/>
                  </a:solidFill>
                </a:rPr>
                <a:t>Overview</a:t>
              </a:r>
              <a:endParaRPr lang="en-US" sz="1400" b="1" noProof="1">
                <a:solidFill>
                  <a:schemeClr val="accent1"/>
                </a:solidFill>
              </a:endParaRPr>
            </a:p>
            <a:p>
              <a:pPr marL="285750" indent="-285750" algn="just">
                <a:lnSpc>
                  <a:spcPct val="150000"/>
                </a:lnSpc>
                <a:spcBef>
                  <a:spcPts val="1000"/>
                </a:spcBef>
                <a:buClr>
                  <a:srgbClr val="353535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Belgium: almost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12 million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inhabitants</a:t>
              </a:r>
            </a:p>
            <a:p>
              <a:pPr marL="285750" indent="-285750" algn="just">
                <a:lnSpc>
                  <a:spcPct val="150000"/>
                </a:lnSpc>
                <a:spcBef>
                  <a:spcPts val="1000"/>
                </a:spcBef>
                <a:buClr>
                  <a:srgbClr val="353535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162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Justices of the Peace</a:t>
              </a:r>
            </a:p>
            <a:p>
              <a:pPr marL="285750" indent="-285750" algn="just">
                <a:lnSpc>
                  <a:spcPct val="150000"/>
                </a:lnSpc>
                <a:spcBef>
                  <a:spcPts val="1000"/>
                </a:spcBef>
                <a:buClr>
                  <a:srgbClr val="353535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Local courts with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conciliation hearings</a:t>
              </a:r>
            </a:p>
            <a:p>
              <a:pPr marL="285750" indent="-285750" algn="just">
                <a:lnSpc>
                  <a:spcPct val="150000"/>
                </a:lnSpc>
                <a:spcBef>
                  <a:spcPts val="1000"/>
                </a:spcBef>
                <a:buClr>
                  <a:srgbClr val="353535"/>
                </a:buClr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Jurisdiction:</a:t>
              </a:r>
            </a:p>
            <a:p>
              <a:pPr marL="742950" lvl="1" indent="-285750">
                <a:spcBef>
                  <a:spcPts val="1000"/>
                </a:spcBef>
                <a:buClr>
                  <a:srgbClr val="353535"/>
                </a:buClr>
                <a:buFont typeface="Courier New" panose="02070309020205020404" pitchFamily="49" charset="0"/>
                <a:buChar char="o"/>
              </a:pPr>
              <a:r>
                <a:rPr lang="en-US" b="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General: small claims</a:t>
              </a:r>
            </a:p>
            <a:p>
              <a:pPr marL="742950" lvl="1" indent="-285750">
                <a:spcBef>
                  <a:spcPts val="1000"/>
                </a:spcBef>
                <a:buClr>
                  <a:srgbClr val="353535"/>
                </a:buClr>
                <a:buFont typeface="Courier New" panose="02070309020205020404" pitchFamily="49" charset="0"/>
                <a:buChar char="o"/>
              </a:pPr>
              <a:r>
                <a:rPr lang="en-US" b="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Exclusive jurisdiction (disputes between </a:t>
              </a:r>
              <a:r>
                <a:rPr lang="en-US" b="0" spc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neighbours</a:t>
              </a:r>
              <a:r>
                <a:rPr lang="en-US" b="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, co-ownership, rental disputes, …)</a:t>
              </a:r>
            </a:p>
            <a:p>
              <a:pPr marL="742950" lvl="1" indent="-285750">
                <a:spcBef>
                  <a:spcPts val="1000"/>
                </a:spcBef>
                <a:buClr>
                  <a:srgbClr val="353535"/>
                </a:buClr>
                <a:buFont typeface="Courier New" panose="02070309020205020404" pitchFamily="49" charset="0"/>
                <a:buChar char="o"/>
              </a:pPr>
              <a:r>
                <a:rPr lang="en-US" b="0" spc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Conservatorship 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 algn="just">
                <a:lnSpc>
                  <a:spcPct val="150000"/>
                </a:lnSpc>
                <a:spcBef>
                  <a:spcPts val="1000"/>
                </a:spcBef>
                <a:buClr>
                  <a:srgbClr val="353535"/>
                </a:buClr>
                <a:buFont typeface="Arial" panose="020B0604020202020204" pitchFamily="34" charset="0"/>
                <a:buChar char="•"/>
              </a:pPr>
              <a:endParaRPr lang="en-US" sz="1400" b="1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9" name="Afbeelding 8" descr="Afbeelding met zwart, duisternis&#10;&#10;Door AI gegenereerde inhoud is mogelijk onjuist.">
              <a:extLst>
                <a:ext uri="{FF2B5EF4-FFF2-40B4-BE49-F238E27FC236}">
                  <a16:creationId xmlns:a16="http://schemas.microsoft.com/office/drawing/2014/main" id="{115481C1-1F7D-8E8F-9BC4-8A21A96F5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5824" y="1249353"/>
              <a:ext cx="477254" cy="477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348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kstvak 108">
            <a:extLst>
              <a:ext uri="{FF2B5EF4-FFF2-40B4-BE49-F238E27FC236}">
                <a16:creationId xmlns:a16="http://schemas.microsoft.com/office/drawing/2014/main" id="{51107533-F005-3AFC-8567-8B194F9A3419}"/>
              </a:ext>
            </a:extLst>
          </p:cNvPr>
          <p:cNvSpPr txBox="1"/>
          <p:nvPr/>
        </p:nvSpPr>
        <p:spPr>
          <a:xfrm>
            <a:off x="467543" y="1582318"/>
            <a:ext cx="2296493" cy="10772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accent1"/>
              </a:solidFill>
            </a:endParaRPr>
          </a:p>
          <a:p>
            <a:pPr algn="ctr"/>
            <a:endParaRPr lang="en-US" sz="1600" b="1" dirty="0">
              <a:solidFill>
                <a:schemeClr val="accent1"/>
              </a:solidFill>
            </a:endParaRPr>
          </a:p>
          <a:p>
            <a:pPr algn="ctr"/>
            <a:endParaRPr lang="en-US" sz="1600" b="1" dirty="0">
              <a:solidFill>
                <a:schemeClr val="accent1"/>
              </a:solidFill>
            </a:endParaRPr>
          </a:p>
          <a:p>
            <a:pPr algn="ctr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9C78C2-7D02-DCAB-10C2-35A14F68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sz="4000" dirty="0">
                <a:solidFill>
                  <a:schemeClr val="accent2"/>
                </a:solidFill>
              </a:rPr>
              <a:t>2. Conservatorship </a:t>
            </a:r>
            <a:endParaRPr lang="en-GB" sz="4800" dirty="0">
              <a:solidFill>
                <a:schemeClr val="accent2"/>
              </a:solidFill>
            </a:endParaRPr>
          </a:p>
        </p:txBody>
      </p:sp>
      <p:grpSp>
        <p:nvGrpSpPr>
          <p:cNvPr id="110" name="Groep 109">
            <a:extLst>
              <a:ext uri="{FF2B5EF4-FFF2-40B4-BE49-F238E27FC236}">
                <a16:creationId xmlns:a16="http://schemas.microsoft.com/office/drawing/2014/main" id="{0C9D750A-2F0B-A299-3396-D252C849DF3B}"/>
              </a:ext>
            </a:extLst>
          </p:cNvPr>
          <p:cNvGrpSpPr/>
          <p:nvPr/>
        </p:nvGrpSpPr>
        <p:grpSpPr>
          <a:xfrm>
            <a:off x="1541377" y="3075709"/>
            <a:ext cx="8755405" cy="2983855"/>
            <a:chOff x="2132505" y="3358034"/>
            <a:chExt cx="7926990" cy="2701530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1E0933BD-DD05-C28E-7EA7-562F6D9E5155}"/>
                </a:ext>
              </a:extLst>
            </p:cNvPr>
            <p:cNvSpPr/>
            <p:nvPr/>
          </p:nvSpPr>
          <p:spPr>
            <a:xfrm>
              <a:off x="4410912" y="3358034"/>
              <a:ext cx="3386041" cy="27015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&lt;</a:t>
              </a:r>
              <a:endParaRPr lang="en-GB" sz="1400" dirty="0"/>
            </a:p>
          </p:txBody>
        </p: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D52610E6-7835-CD69-3DD0-2BB41F982F97}"/>
                </a:ext>
              </a:extLst>
            </p:cNvPr>
            <p:cNvGrpSpPr/>
            <p:nvPr/>
          </p:nvGrpSpPr>
          <p:grpSpPr>
            <a:xfrm>
              <a:off x="4541379" y="3512203"/>
              <a:ext cx="3125109" cy="2199985"/>
              <a:chOff x="3774323" y="1857983"/>
              <a:chExt cx="4319354" cy="3078071"/>
            </a:xfrm>
          </p:grpSpPr>
          <p:sp>
            <p:nvSpPr>
              <p:cNvPr id="3" name="Rechthoek: afgeronde hoeken 2">
                <a:extLst>
                  <a:ext uri="{FF2B5EF4-FFF2-40B4-BE49-F238E27FC236}">
                    <a16:creationId xmlns:a16="http://schemas.microsoft.com/office/drawing/2014/main" id="{7F049B60-750A-73BA-A726-0A25D2B532B8}"/>
                  </a:ext>
                </a:extLst>
              </p:cNvPr>
              <p:cNvSpPr/>
              <p:nvPr/>
            </p:nvSpPr>
            <p:spPr>
              <a:xfrm>
                <a:off x="5005382" y="1857983"/>
                <a:ext cx="1857236" cy="576038"/>
              </a:xfrm>
              <a:prstGeom prst="roundRect">
                <a:avLst>
                  <a:gd name="adj" fmla="val 1468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Justice of the Peace</a:t>
                </a:r>
                <a:endParaRPr lang="en-GB" sz="1200" b="1" dirty="0"/>
              </a:p>
            </p:txBody>
          </p:sp>
          <p:grpSp>
            <p:nvGrpSpPr>
              <p:cNvPr id="11" name="Groep 10">
                <a:extLst>
                  <a:ext uri="{FF2B5EF4-FFF2-40B4-BE49-F238E27FC236}">
                    <a16:creationId xmlns:a16="http://schemas.microsoft.com/office/drawing/2014/main" id="{43F765CF-89FE-D76F-86C3-5D781F9C225C}"/>
                  </a:ext>
                </a:extLst>
              </p:cNvPr>
              <p:cNvGrpSpPr/>
              <p:nvPr/>
            </p:nvGrpSpPr>
            <p:grpSpPr>
              <a:xfrm>
                <a:off x="3774323" y="4360016"/>
                <a:ext cx="4319354" cy="576038"/>
                <a:chOff x="3753423" y="4360016"/>
                <a:chExt cx="4319354" cy="576038"/>
              </a:xfrm>
            </p:grpSpPr>
            <p:sp>
              <p:nvSpPr>
                <p:cNvPr id="4" name="Rechthoek: afgeronde hoeken 3">
                  <a:extLst>
                    <a:ext uri="{FF2B5EF4-FFF2-40B4-BE49-F238E27FC236}">
                      <a16:creationId xmlns:a16="http://schemas.microsoft.com/office/drawing/2014/main" id="{BCF68E34-966C-9D90-D7B1-EFB7F95CE096}"/>
                    </a:ext>
                  </a:extLst>
                </p:cNvPr>
                <p:cNvSpPr/>
                <p:nvPr/>
              </p:nvSpPr>
              <p:spPr>
                <a:xfrm>
                  <a:off x="6215541" y="4360016"/>
                  <a:ext cx="1857236" cy="576038"/>
                </a:xfrm>
                <a:prstGeom prst="roundRect">
                  <a:avLst>
                    <a:gd name="adj" fmla="val 1468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/>
                    <a:t>Family, healthcare institution</a:t>
                  </a:r>
                  <a:endParaRPr lang="en-GB" sz="1200" b="1" dirty="0"/>
                </a:p>
              </p:txBody>
            </p:sp>
            <p:sp>
              <p:nvSpPr>
                <p:cNvPr id="5" name="Rechthoek: afgeronde hoeken 4">
                  <a:extLst>
                    <a:ext uri="{FF2B5EF4-FFF2-40B4-BE49-F238E27FC236}">
                      <a16:creationId xmlns:a16="http://schemas.microsoft.com/office/drawing/2014/main" id="{58947B7A-90C0-93EE-03BA-B00A07454A70}"/>
                    </a:ext>
                  </a:extLst>
                </p:cNvPr>
                <p:cNvSpPr/>
                <p:nvPr/>
              </p:nvSpPr>
              <p:spPr>
                <a:xfrm>
                  <a:off x="3753423" y="4360016"/>
                  <a:ext cx="1857236" cy="576038"/>
                </a:xfrm>
                <a:prstGeom prst="roundRect">
                  <a:avLst>
                    <a:gd name="adj" fmla="val 1468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/>
                    <a:t>Conservator</a:t>
                  </a:r>
                  <a:endParaRPr lang="en-GB" sz="1200" b="1" dirty="0"/>
                </a:p>
              </p:txBody>
            </p:sp>
          </p:grpSp>
          <p:sp>
            <p:nvSpPr>
              <p:cNvPr id="7" name="Ovaal 6">
                <a:extLst>
                  <a:ext uri="{FF2B5EF4-FFF2-40B4-BE49-F238E27FC236}">
                    <a16:creationId xmlns:a16="http://schemas.microsoft.com/office/drawing/2014/main" id="{66C0E213-730D-8D1D-8F54-E35C5EA6BDFA}"/>
                  </a:ext>
                </a:extLst>
              </p:cNvPr>
              <p:cNvSpPr/>
              <p:nvPr/>
            </p:nvSpPr>
            <p:spPr>
              <a:xfrm>
                <a:off x="4695108" y="3179354"/>
                <a:ext cx="2477782" cy="576038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Protected person</a:t>
                </a:r>
                <a:endParaRPr lang="en-GB" sz="1200" b="1" dirty="0"/>
              </a:p>
            </p:txBody>
          </p:sp>
          <p:cxnSp>
            <p:nvCxnSpPr>
              <p:cNvPr id="13" name="Rechte verbindingslijn met pijl 12">
                <a:extLst>
                  <a:ext uri="{FF2B5EF4-FFF2-40B4-BE49-F238E27FC236}">
                    <a16:creationId xmlns:a16="http://schemas.microsoft.com/office/drawing/2014/main" id="{1CB62934-8763-6623-629C-1356414699F8}"/>
                  </a:ext>
                </a:extLst>
              </p:cNvPr>
              <p:cNvCxnSpPr>
                <a:cxnSpLocks/>
                <a:stCxn id="3" idx="2"/>
                <a:endCxn id="7" idx="0"/>
              </p:cNvCxnSpPr>
              <p:nvPr/>
            </p:nvCxnSpPr>
            <p:spPr>
              <a:xfrm flipH="1">
                <a:off x="5933999" y="2434021"/>
                <a:ext cx="1" cy="745333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met pijl 14">
                <a:extLst>
                  <a:ext uri="{FF2B5EF4-FFF2-40B4-BE49-F238E27FC236}">
                    <a16:creationId xmlns:a16="http://schemas.microsoft.com/office/drawing/2014/main" id="{EDC98FD5-00B4-81D7-CD72-1C333A56D56E}"/>
                  </a:ext>
                </a:extLst>
              </p:cNvPr>
              <p:cNvCxnSpPr>
                <a:cxnSpLocks/>
                <a:stCxn id="7" idx="3"/>
                <a:endCxn id="5" idx="0"/>
              </p:cNvCxnSpPr>
              <p:nvPr/>
            </p:nvCxnSpPr>
            <p:spPr>
              <a:xfrm flipH="1">
                <a:off x="4702941" y="3671033"/>
                <a:ext cx="355030" cy="688983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met pijl 19">
                <a:extLst>
                  <a:ext uri="{FF2B5EF4-FFF2-40B4-BE49-F238E27FC236}">
                    <a16:creationId xmlns:a16="http://schemas.microsoft.com/office/drawing/2014/main" id="{C463E715-CABB-C522-01A6-70581174E0B3}"/>
                  </a:ext>
                </a:extLst>
              </p:cNvPr>
              <p:cNvCxnSpPr>
                <a:cxnSpLocks/>
                <a:stCxn id="7" idx="5"/>
                <a:endCxn id="4" idx="0"/>
              </p:cNvCxnSpPr>
              <p:nvPr/>
            </p:nvCxnSpPr>
            <p:spPr>
              <a:xfrm>
                <a:off x="6810027" y="3671033"/>
                <a:ext cx="355032" cy="688983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met pijl 36">
                <a:extLst>
                  <a:ext uri="{FF2B5EF4-FFF2-40B4-BE49-F238E27FC236}">
                    <a16:creationId xmlns:a16="http://schemas.microsoft.com/office/drawing/2014/main" id="{FDAF603E-9434-E763-CF3D-8C479496C5BD}"/>
                  </a:ext>
                </a:extLst>
              </p:cNvPr>
              <p:cNvCxnSpPr>
                <a:cxnSpLocks/>
                <a:stCxn id="4" idx="1"/>
                <a:endCxn id="5" idx="3"/>
              </p:cNvCxnSpPr>
              <p:nvPr/>
            </p:nvCxnSpPr>
            <p:spPr>
              <a:xfrm flipH="1">
                <a:off x="5631559" y="4648035"/>
                <a:ext cx="604882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met pijl 39">
                <a:extLst>
                  <a:ext uri="{FF2B5EF4-FFF2-40B4-BE49-F238E27FC236}">
                    <a16:creationId xmlns:a16="http://schemas.microsoft.com/office/drawing/2014/main" id="{611FE554-78A1-9C71-94B0-007C5420AC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08529" y="2434021"/>
                <a:ext cx="1015325" cy="1925995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met pijl 44">
                <a:extLst>
                  <a:ext uri="{FF2B5EF4-FFF2-40B4-BE49-F238E27FC236}">
                    <a16:creationId xmlns:a16="http://schemas.microsoft.com/office/drawing/2014/main" id="{5B47904A-C49F-DFBB-EE3B-4418628E7C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62824" y="2438581"/>
                <a:ext cx="1015325" cy="1925995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89A3C9B5-EA10-4A15-5F2E-CBBFCE8D9E75}"/>
                </a:ext>
              </a:extLst>
            </p:cNvPr>
            <p:cNvGrpSpPr/>
            <p:nvPr/>
          </p:nvGrpSpPr>
          <p:grpSpPr>
            <a:xfrm>
              <a:off x="2132505" y="4502943"/>
              <a:ext cx="1697521" cy="524156"/>
              <a:chOff x="503403" y="3257669"/>
              <a:chExt cx="2594720" cy="733364"/>
            </a:xfrm>
          </p:grpSpPr>
          <p:sp>
            <p:nvSpPr>
              <p:cNvPr id="49" name="Rechthoek: afgeronde hoeken 48">
                <a:extLst>
                  <a:ext uri="{FF2B5EF4-FFF2-40B4-BE49-F238E27FC236}">
                    <a16:creationId xmlns:a16="http://schemas.microsoft.com/office/drawing/2014/main" id="{94275E34-3314-1453-6462-8842C6B38D45}"/>
                  </a:ext>
                </a:extLst>
              </p:cNvPr>
              <p:cNvSpPr/>
              <p:nvPr/>
            </p:nvSpPr>
            <p:spPr>
              <a:xfrm>
                <a:off x="670971" y="3257669"/>
                <a:ext cx="2427152" cy="576038"/>
              </a:xfrm>
              <a:prstGeom prst="roundRect">
                <a:avLst>
                  <a:gd name="adj" fmla="val 1468"/>
                </a:avLst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i="1" dirty="0"/>
              </a:p>
            </p:txBody>
          </p:sp>
          <p:sp>
            <p:nvSpPr>
              <p:cNvPr id="48" name="Rechthoek: afgeronde hoeken 47">
                <a:extLst>
                  <a:ext uri="{FF2B5EF4-FFF2-40B4-BE49-F238E27FC236}">
                    <a16:creationId xmlns:a16="http://schemas.microsoft.com/office/drawing/2014/main" id="{D3F9EBB1-6CEB-E748-D037-726A4B5A3CE8}"/>
                  </a:ext>
                </a:extLst>
              </p:cNvPr>
              <p:cNvSpPr/>
              <p:nvPr/>
            </p:nvSpPr>
            <p:spPr>
              <a:xfrm>
                <a:off x="590370" y="3336332"/>
                <a:ext cx="2427152" cy="576038"/>
              </a:xfrm>
              <a:prstGeom prst="roundRect">
                <a:avLst>
                  <a:gd name="adj" fmla="val 1468"/>
                </a:avLst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i="1" dirty="0"/>
              </a:p>
            </p:txBody>
          </p:sp>
          <p:sp>
            <p:nvSpPr>
              <p:cNvPr id="47" name="Rechthoek: afgeronde hoeken 46">
                <a:extLst>
                  <a:ext uri="{FF2B5EF4-FFF2-40B4-BE49-F238E27FC236}">
                    <a16:creationId xmlns:a16="http://schemas.microsoft.com/office/drawing/2014/main" id="{E61C51D0-DB34-3E9A-B039-843762BDF30C}"/>
                  </a:ext>
                </a:extLst>
              </p:cNvPr>
              <p:cNvSpPr/>
              <p:nvPr/>
            </p:nvSpPr>
            <p:spPr>
              <a:xfrm>
                <a:off x="503403" y="3414995"/>
                <a:ext cx="2427152" cy="576038"/>
              </a:xfrm>
              <a:prstGeom prst="roundRect">
                <a:avLst>
                  <a:gd name="adj" fmla="val 1468"/>
                </a:avLst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Third parties </a:t>
                </a:r>
              </a:p>
              <a:p>
                <a:pPr algn="ctr"/>
                <a:r>
                  <a:rPr lang="en-US" sz="1100" b="1" i="1" dirty="0"/>
                  <a:t>Private institutions </a:t>
                </a:r>
              </a:p>
            </p:txBody>
          </p:sp>
        </p:grpSp>
        <p:cxnSp>
          <p:nvCxnSpPr>
            <p:cNvPr id="55" name="Rechte verbindingslijn met pijl 54">
              <a:extLst>
                <a:ext uri="{FF2B5EF4-FFF2-40B4-BE49-F238E27FC236}">
                  <a16:creationId xmlns:a16="http://schemas.microsoft.com/office/drawing/2014/main" id="{BAF27ACE-4ECF-9316-53F4-71E1388EB2ED}"/>
                </a:ext>
              </a:extLst>
            </p:cNvPr>
            <p:cNvCxnSpPr>
              <a:cxnSpLocks/>
              <a:stCxn id="8" idx="1"/>
              <a:endCxn id="49" idx="3"/>
            </p:cNvCxnSpPr>
            <p:nvPr/>
          </p:nvCxnSpPr>
          <p:spPr>
            <a:xfrm flipH="1">
              <a:off x="3830026" y="4708799"/>
              <a:ext cx="580886" cy="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EE413F77-E388-C318-9679-332C70C8C108}"/>
                </a:ext>
              </a:extLst>
            </p:cNvPr>
            <p:cNvGrpSpPr/>
            <p:nvPr/>
          </p:nvGrpSpPr>
          <p:grpSpPr>
            <a:xfrm>
              <a:off x="8361974" y="4502943"/>
              <a:ext cx="1697521" cy="524156"/>
              <a:chOff x="503403" y="3257669"/>
              <a:chExt cx="2594720" cy="733364"/>
            </a:xfrm>
          </p:grpSpPr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0158C470-8623-EAC5-60BC-96192CF13882}"/>
                  </a:ext>
                </a:extLst>
              </p:cNvPr>
              <p:cNvSpPr/>
              <p:nvPr/>
            </p:nvSpPr>
            <p:spPr>
              <a:xfrm>
                <a:off x="670971" y="3257669"/>
                <a:ext cx="2427152" cy="576038"/>
              </a:xfrm>
              <a:prstGeom prst="roundRect">
                <a:avLst>
                  <a:gd name="adj" fmla="val 1468"/>
                </a:avLst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i="1" dirty="0"/>
              </a:p>
            </p:txBody>
          </p:sp>
          <p:sp>
            <p:nvSpPr>
              <p:cNvPr id="63" name="Rechthoek: afgeronde hoeken 62">
                <a:extLst>
                  <a:ext uri="{FF2B5EF4-FFF2-40B4-BE49-F238E27FC236}">
                    <a16:creationId xmlns:a16="http://schemas.microsoft.com/office/drawing/2014/main" id="{A32B0AAB-FA17-BBE9-D7E3-5DA34A621F4B}"/>
                  </a:ext>
                </a:extLst>
              </p:cNvPr>
              <p:cNvSpPr/>
              <p:nvPr/>
            </p:nvSpPr>
            <p:spPr>
              <a:xfrm>
                <a:off x="590370" y="3336332"/>
                <a:ext cx="2427152" cy="576038"/>
              </a:xfrm>
              <a:prstGeom prst="roundRect">
                <a:avLst>
                  <a:gd name="adj" fmla="val 1468"/>
                </a:avLst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i="1" dirty="0"/>
              </a:p>
            </p:txBody>
          </p:sp>
          <p:sp>
            <p:nvSpPr>
              <p:cNvPr id="64" name="Rechthoek: afgeronde hoeken 63">
                <a:extLst>
                  <a:ext uri="{FF2B5EF4-FFF2-40B4-BE49-F238E27FC236}">
                    <a16:creationId xmlns:a16="http://schemas.microsoft.com/office/drawing/2014/main" id="{F30CCB70-2FA1-8309-8F63-5B9EAE0DA69B}"/>
                  </a:ext>
                </a:extLst>
              </p:cNvPr>
              <p:cNvSpPr/>
              <p:nvPr/>
            </p:nvSpPr>
            <p:spPr>
              <a:xfrm>
                <a:off x="503403" y="3414995"/>
                <a:ext cx="2427152" cy="576038"/>
              </a:xfrm>
              <a:prstGeom prst="roundRect">
                <a:avLst>
                  <a:gd name="adj" fmla="val 1468"/>
                </a:avLst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/>
                  <a:t>Third parties </a:t>
                </a:r>
              </a:p>
              <a:p>
                <a:pPr algn="ctr"/>
                <a:r>
                  <a:rPr lang="en-US" sz="1100" b="1" i="1" dirty="0"/>
                  <a:t>Public service</a:t>
                </a:r>
              </a:p>
            </p:txBody>
          </p:sp>
        </p:grpSp>
        <p:cxnSp>
          <p:nvCxnSpPr>
            <p:cNvPr id="65" name="Rechte verbindingslijn met pijl 64">
              <a:extLst>
                <a:ext uri="{FF2B5EF4-FFF2-40B4-BE49-F238E27FC236}">
                  <a16:creationId xmlns:a16="http://schemas.microsoft.com/office/drawing/2014/main" id="{26D0ABD2-BC7C-AEE5-34D1-AA8006DD10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84334" y="4804629"/>
              <a:ext cx="580885" cy="3413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8" name="Tekstvak 87">
            <a:extLst>
              <a:ext uri="{FF2B5EF4-FFF2-40B4-BE49-F238E27FC236}">
                <a16:creationId xmlns:a16="http://schemas.microsoft.com/office/drawing/2014/main" id="{6AEEB735-C7FF-45EB-7567-CBBE093FB44C}"/>
              </a:ext>
            </a:extLst>
          </p:cNvPr>
          <p:cNvSpPr txBox="1"/>
          <p:nvPr/>
        </p:nvSpPr>
        <p:spPr>
          <a:xfrm>
            <a:off x="467543" y="1826336"/>
            <a:ext cx="229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Arises from incapacity (birth, accident, illness)</a:t>
            </a:r>
          </a:p>
        </p:txBody>
      </p:sp>
      <p:sp>
        <p:nvSpPr>
          <p:cNvPr id="89" name="Tekstvak 88">
            <a:extLst>
              <a:ext uri="{FF2B5EF4-FFF2-40B4-BE49-F238E27FC236}">
                <a16:creationId xmlns:a16="http://schemas.microsoft.com/office/drawing/2014/main" id="{102F7814-2CAC-E9F2-C9DD-EF0339434C75}"/>
              </a:ext>
            </a:extLst>
          </p:cNvPr>
          <p:cNvSpPr txBox="1"/>
          <p:nvPr/>
        </p:nvSpPr>
        <p:spPr>
          <a:xfrm>
            <a:off x="3335016" y="1550830"/>
            <a:ext cx="2296493" cy="10772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accent1"/>
              </a:solidFill>
            </a:endParaRPr>
          </a:p>
          <a:p>
            <a:pPr algn="ctr"/>
            <a:endParaRPr lang="en-US" sz="1600" b="1" dirty="0">
              <a:solidFill>
                <a:schemeClr val="accent1"/>
              </a:solidFill>
            </a:endParaRPr>
          </a:p>
          <a:p>
            <a:pPr algn="ctr"/>
            <a:endParaRPr lang="en-US" sz="1600" b="1" dirty="0">
              <a:solidFill>
                <a:schemeClr val="accent1"/>
              </a:solidFill>
            </a:endParaRPr>
          </a:p>
          <a:p>
            <a:pPr algn="ctr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1BA855A2-1C23-FA3F-5ECF-705D33BE33CF}"/>
              </a:ext>
            </a:extLst>
          </p:cNvPr>
          <p:cNvSpPr txBox="1"/>
          <p:nvPr/>
        </p:nvSpPr>
        <p:spPr>
          <a:xfrm>
            <a:off x="3338174" y="1673233"/>
            <a:ext cx="2296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Involves financial management and personal affairs</a:t>
            </a:r>
            <a:endParaRPr lang="en-GB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" name="Tekstvak 91">
            <a:extLst>
              <a:ext uri="{FF2B5EF4-FFF2-40B4-BE49-F238E27FC236}">
                <a16:creationId xmlns:a16="http://schemas.microsoft.com/office/drawing/2014/main" id="{086CF51F-A485-09E2-C8EA-488A1B2FA244}"/>
              </a:ext>
            </a:extLst>
          </p:cNvPr>
          <p:cNvSpPr txBox="1"/>
          <p:nvPr/>
        </p:nvSpPr>
        <p:spPr>
          <a:xfrm>
            <a:off x="6202490" y="1550124"/>
            <a:ext cx="2296493" cy="10772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accent1"/>
              </a:solidFill>
            </a:endParaRPr>
          </a:p>
          <a:p>
            <a:pPr algn="ctr"/>
            <a:endParaRPr lang="en-US" sz="1600" b="1" dirty="0">
              <a:solidFill>
                <a:schemeClr val="accent1"/>
              </a:solidFill>
            </a:endParaRPr>
          </a:p>
          <a:p>
            <a:pPr algn="ctr"/>
            <a:endParaRPr lang="en-US" sz="1600" b="1" dirty="0">
              <a:solidFill>
                <a:schemeClr val="accent1"/>
              </a:solidFill>
            </a:endParaRPr>
          </a:p>
          <a:p>
            <a:pPr algn="ctr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261F705D-9A5C-ED8F-1C6C-9C293B2D6D65}"/>
              </a:ext>
            </a:extLst>
          </p:cNvPr>
          <p:cNvSpPr txBox="1"/>
          <p:nvPr/>
        </p:nvSpPr>
        <p:spPr>
          <a:xfrm>
            <a:off x="6205647" y="1796345"/>
            <a:ext cx="229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Ca. 150,000 people in Belgium today</a:t>
            </a:r>
            <a:endParaRPr lang="en-GB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5" name="Tekstvak 94">
            <a:extLst>
              <a:ext uri="{FF2B5EF4-FFF2-40B4-BE49-F238E27FC236}">
                <a16:creationId xmlns:a16="http://schemas.microsoft.com/office/drawing/2014/main" id="{2CEABC67-2E17-F589-F600-2FDA299E4D83}"/>
              </a:ext>
            </a:extLst>
          </p:cNvPr>
          <p:cNvSpPr txBox="1"/>
          <p:nvPr/>
        </p:nvSpPr>
        <p:spPr>
          <a:xfrm>
            <a:off x="9073121" y="1550830"/>
            <a:ext cx="2296493" cy="10772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accent1"/>
              </a:solidFill>
            </a:endParaRPr>
          </a:p>
          <a:p>
            <a:pPr algn="ctr"/>
            <a:endParaRPr lang="en-US" sz="1600" b="1" dirty="0">
              <a:solidFill>
                <a:schemeClr val="accent1"/>
              </a:solidFill>
            </a:endParaRPr>
          </a:p>
          <a:p>
            <a:pPr algn="ctr"/>
            <a:endParaRPr lang="en-US" sz="1600" b="1" dirty="0">
              <a:solidFill>
                <a:schemeClr val="accent1"/>
              </a:solidFill>
            </a:endParaRPr>
          </a:p>
          <a:p>
            <a:pPr algn="ctr"/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97" name="Tekstvak 96">
            <a:extLst>
              <a:ext uri="{FF2B5EF4-FFF2-40B4-BE49-F238E27FC236}">
                <a16:creationId xmlns:a16="http://schemas.microsoft.com/office/drawing/2014/main" id="{A888E1D2-862A-7BB2-E124-8676D61D9E75}"/>
              </a:ext>
            </a:extLst>
          </p:cNvPr>
          <p:cNvSpPr txBox="1"/>
          <p:nvPr/>
        </p:nvSpPr>
        <p:spPr>
          <a:xfrm>
            <a:off x="9076279" y="1796345"/>
            <a:ext cx="229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Increasing due to an ageing population</a:t>
            </a:r>
            <a:endParaRPr lang="en-GB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6" name="Afbeelding 115" descr="Afbeelding met schermopname, Graphics, Elektrisch blauw, cirkel&#10;&#10;Door AI gegenereerde inhoud is mogelijk onjuist.">
            <a:extLst>
              <a:ext uri="{FF2B5EF4-FFF2-40B4-BE49-F238E27FC236}">
                <a16:creationId xmlns:a16="http://schemas.microsoft.com/office/drawing/2014/main" id="{FB878DD4-8477-C307-B92A-E1E47B49A0D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67888" y="1103169"/>
            <a:ext cx="430748" cy="430748"/>
          </a:xfrm>
          <a:prstGeom prst="rect">
            <a:avLst/>
          </a:prstGeom>
        </p:spPr>
      </p:pic>
      <p:pic>
        <p:nvPicPr>
          <p:cNvPr id="118" name="Afbeelding 117" descr="Afbeelding met schermopname, cirkel, Kleurrijkheid, Graphics&#10;&#10;Door AI gegenereerde inhoud is mogelijk onjuist.">
            <a:extLst>
              <a:ext uri="{FF2B5EF4-FFF2-40B4-BE49-F238E27FC236}">
                <a16:creationId xmlns:a16="http://schemas.microsoft.com/office/drawing/2014/main" id="{4A6B3E96-127D-AA67-0F3F-3D90C5C859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34736" y="1121043"/>
            <a:ext cx="432000" cy="432000"/>
          </a:xfrm>
          <a:prstGeom prst="rect">
            <a:avLst/>
          </a:prstGeom>
        </p:spPr>
      </p:pic>
      <p:pic>
        <p:nvPicPr>
          <p:cNvPr id="120" name="Afbeelding 119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97B4167F-E86C-A309-E326-9185EA237A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2" y="1104993"/>
            <a:ext cx="359530" cy="359530"/>
          </a:xfrm>
          <a:prstGeom prst="rect">
            <a:avLst/>
          </a:prstGeom>
        </p:spPr>
      </p:pic>
      <p:pic>
        <p:nvPicPr>
          <p:cNvPr id="122" name="Afbeelding 121" descr="Afbeelding met Graphics, ontwerp&#10;&#10;Door AI gegenereerde inhoud is mogelijk onjuist.">
            <a:extLst>
              <a:ext uri="{FF2B5EF4-FFF2-40B4-BE49-F238E27FC236}">
                <a16:creationId xmlns:a16="http://schemas.microsoft.com/office/drawing/2014/main" id="{F406148E-D678-ABF3-1D60-C01799B8955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45386" y="1112897"/>
            <a:ext cx="391982" cy="39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88" grpId="0"/>
      <p:bldP spid="89" grpId="0" animBg="1"/>
      <p:bldP spid="91" grpId="0"/>
      <p:bldP spid="92" grpId="0" animBg="1"/>
      <p:bldP spid="94" grpId="0"/>
      <p:bldP spid="95" grpId="0" animBg="1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C78C2-7D02-DCAB-10C2-35A14F68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sz="4000" dirty="0">
                <a:solidFill>
                  <a:schemeClr val="accent2"/>
                </a:solidFill>
              </a:rPr>
              <a:t>3. Support Centre for Conservatorship – </a:t>
            </a:r>
            <a:r>
              <a:rPr lang="en-US" sz="4000" i="1" dirty="0">
                <a:solidFill>
                  <a:schemeClr val="accent2"/>
                </a:solidFill>
              </a:rPr>
              <a:t>origin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endParaRPr lang="en-GB" sz="4800" dirty="0">
              <a:solidFill>
                <a:schemeClr val="accent2"/>
              </a:solidFill>
            </a:endParaRPr>
          </a:p>
        </p:txBody>
      </p:sp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7FA22838-5762-569B-D387-7753EBA30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39"/>
          <a:stretch/>
        </p:blipFill>
        <p:spPr bwMode="auto">
          <a:xfrm>
            <a:off x="4741379" y="2956559"/>
            <a:ext cx="2709241" cy="26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8">
            <a:extLst>
              <a:ext uri="{FF2B5EF4-FFF2-40B4-BE49-F238E27FC236}">
                <a16:creationId xmlns:a16="http://schemas.microsoft.com/office/drawing/2014/main" id="{D0E626A1-9EFE-821C-728D-D31FE65FA230}"/>
              </a:ext>
            </a:extLst>
          </p:cNvPr>
          <p:cNvSpPr txBox="1"/>
          <p:nvPr/>
        </p:nvSpPr>
        <p:spPr>
          <a:xfrm>
            <a:off x="1921763" y="3697289"/>
            <a:ext cx="2632594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3200" b="1" noProof="1">
                <a:solidFill>
                  <a:srgbClr val="86C197"/>
                </a:solidFill>
              </a:rPr>
              <a:t>Court</a:t>
            </a:r>
          </a:p>
        </p:txBody>
      </p:sp>
      <p:sp>
        <p:nvSpPr>
          <p:cNvPr id="5" name="TextBox 48">
            <a:extLst>
              <a:ext uri="{FF2B5EF4-FFF2-40B4-BE49-F238E27FC236}">
                <a16:creationId xmlns:a16="http://schemas.microsoft.com/office/drawing/2014/main" id="{635605F3-AC9D-AFA1-CAD0-BB22FFD40914}"/>
              </a:ext>
            </a:extLst>
          </p:cNvPr>
          <p:cNvSpPr txBox="1"/>
          <p:nvPr/>
        </p:nvSpPr>
        <p:spPr>
          <a:xfrm>
            <a:off x="7637642" y="3697288"/>
            <a:ext cx="3335157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3200" b="1" noProof="1">
                <a:solidFill>
                  <a:srgbClr val="27ACCD"/>
                </a:solidFill>
              </a:rPr>
              <a:t>Healthcare</a:t>
            </a:r>
          </a:p>
        </p:txBody>
      </p:sp>
      <p:sp>
        <p:nvSpPr>
          <p:cNvPr id="6" name="TextBox 48">
            <a:extLst>
              <a:ext uri="{FF2B5EF4-FFF2-40B4-BE49-F238E27FC236}">
                <a16:creationId xmlns:a16="http://schemas.microsoft.com/office/drawing/2014/main" id="{F8CE346B-AD26-8254-E6C5-EEDEC0F72F75}"/>
              </a:ext>
            </a:extLst>
          </p:cNvPr>
          <p:cNvSpPr txBox="1"/>
          <p:nvPr/>
        </p:nvSpPr>
        <p:spPr>
          <a:xfrm>
            <a:off x="4428420" y="5613696"/>
            <a:ext cx="3335157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3200" b="1" noProof="1">
                <a:solidFill>
                  <a:srgbClr val="494948"/>
                </a:solidFill>
              </a:rPr>
              <a:t>Lawyers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F7239D1-7603-B439-13FF-14C1E6EEC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416355"/>
              </p:ext>
            </p:extLst>
          </p:nvPr>
        </p:nvGraphicFramePr>
        <p:xfrm>
          <a:off x="546848" y="1544967"/>
          <a:ext cx="10903789" cy="89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Afbeelding 8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46DF4308-1C4D-9120-BCAE-B8747DAEC2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0182" y="1032450"/>
            <a:ext cx="428604" cy="428604"/>
          </a:xfrm>
          <a:prstGeom prst="rect">
            <a:avLst/>
          </a:prstGeom>
        </p:spPr>
      </p:pic>
      <p:pic>
        <p:nvPicPr>
          <p:cNvPr id="13" name="Afbeelding 12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1153E558-4BED-9C83-9CE6-03DFDEE10B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9014" y="1032449"/>
            <a:ext cx="428400" cy="428400"/>
          </a:xfrm>
          <a:prstGeom prst="rect">
            <a:avLst/>
          </a:prstGeom>
        </p:spPr>
      </p:pic>
      <p:pic>
        <p:nvPicPr>
          <p:cNvPr id="15" name="Afbeelding 14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A06C7E5E-CF22-01CC-EF22-F238646A87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1696" y="1032245"/>
            <a:ext cx="428604" cy="4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9869A98-FCA2-4739-93CA-87106F23B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1" y="1392171"/>
            <a:ext cx="6713947" cy="44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lellogram 4">
            <a:extLst>
              <a:ext uri="{FF2B5EF4-FFF2-40B4-BE49-F238E27FC236}">
                <a16:creationId xmlns:a16="http://schemas.microsoft.com/office/drawing/2014/main" id="{F2974867-7BCD-5A86-EBCA-51B49088BF21}"/>
              </a:ext>
            </a:extLst>
          </p:cNvPr>
          <p:cNvSpPr/>
          <p:nvPr/>
        </p:nvSpPr>
        <p:spPr>
          <a:xfrm flipV="1">
            <a:off x="5498280" y="1392172"/>
            <a:ext cx="3648363" cy="4495958"/>
          </a:xfrm>
          <a:prstGeom prst="parallelogram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E1511562-42A0-535D-0130-EF4DCA8457BB}"/>
              </a:ext>
            </a:extLst>
          </p:cNvPr>
          <p:cNvSpPr/>
          <p:nvPr/>
        </p:nvSpPr>
        <p:spPr>
          <a:xfrm>
            <a:off x="9027932" y="2991283"/>
            <a:ext cx="2074176" cy="1266706"/>
          </a:xfrm>
          <a:prstGeom prst="roundRect">
            <a:avLst>
              <a:gd name="adj" fmla="val 6766"/>
            </a:avLst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9C78C2-7D02-DCAB-10C2-35A14F68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sz="4000" dirty="0">
                <a:solidFill>
                  <a:schemeClr val="accent2"/>
                </a:solidFill>
              </a:rPr>
              <a:t>3. Support Centre for Conservatorship – </a:t>
            </a:r>
            <a:r>
              <a:rPr lang="en-US" sz="4000" i="1" dirty="0">
                <a:solidFill>
                  <a:schemeClr val="accent2"/>
                </a:solidFill>
              </a:rPr>
              <a:t>mission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endParaRPr lang="en-GB" sz="4800" dirty="0">
              <a:solidFill>
                <a:schemeClr val="accent2"/>
              </a:solidFill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92DFF566-8214-3785-FB76-9D4604F4D5DD}"/>
              </a:ext>
            </a:extLst>
          </p:cNvPr>
          <p:cNvSpPr/>
          <p:nvPr/>
        </p:nvSpPr>
        <p:spPr>
          <a:xfrm>
            <a:off x="9027932" y="2988745"/>
            <a:ext cx="2074176" cy="433308"/>
          </a:xfrm>
          <a:prstGeom prst="roundRect">
            <a:avLst>
              <a:gd name="adj" fmla="val 676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FAA8A65-ACA6-A182-6FFF-AB6A8CC0F9C0}"/>
              </a:ext>
            </a:extLst>
          </p:cNvPr>
          <p:cNvSpPr txBox="1"/>
          <p:nvPr/>
        </p:nvSpPr>
        <p:spPr>
          <a:xfrm>
            <a:off x="9024004" y="3502566"/>
            <a:ext cx="207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Centre of </a:t>
            </a:r>
          </a:p>
          <a:p>
            <a:pPr algn="ctr"/>
            <a:r>
              <a:rPr lang="en-US" b="1" i="1" dirty="0">
                <a:solidFill>
                  <a:schemeClr val="bg1"/>
                </a:solidFill>
              </a:rPr>
              <a:t>expertise</a:t>
            </a:r>
            <a:endParaRPr lang="en-GB" b="1" i="1" dirty="0">
              <a:solidFill>
                <a:schemeClr val="bg1"/>
              </a:solidFill>
            </a:endParaRPr>
          </a:p>
        </p:txBody>
      </p:sp>
      <p:pic>
        <p:nvPicPr>
          <p:cNvPr id="22" name="Afbeelding 21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CF158631-1284-537B-D3A5-F0EE33990A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3258" y="3016146"/>
            <a:ext cx="385200" cy="385200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BF4AC39A-7177-93CA-4BCD-AEA2A787596D}"/>
              </a:ext>
            </a:extLst>
          </p:cNvPr>
          <p:cNvSpPr txBox="1"/>
          <p:nvPr/>
        </p:nvSpPr>
        <p:spPr>
          <a:xfrm>
            <a:off x="6096000" y="3415500"/>
            <a:ext cx="2754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800" b="1" i="1" dirty="0">
                <a:solidFill>
                  <a:srgbClr val="585857"/>
                </a:solidFill>
              </a:rPr>
              <a:t>Our mission is threefold…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2DA24268-C4FE-6746-E2FC-7B440B51A944}"/>
              </a:ext>
            </a:extLst>
          </p:cNvPr>
          <p:cNvSpPr/>
          <p:nvPr/>
        </p:nvSpPr>
        <p:spPr>
          <a:xfrm>
            <a:off x="9031860" y="4607655"/>
            <a:ext cx="2074176" cy="1266706"/>
          </a:xfrm>
          <a:prstGeom prst="roundRect">
            <a:avLst>
              <a:gd name="adj" fmla="val 6766"/>
            </a:avLst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3B5A6F1A-0129-6EFE-C2A3-A77BB4A3C31C}"/>
              </a:ext>
            </a:extLst>
          </p:cNvPr>
          <p:cNvSpPr/>
          <p:nvPr/>
        </p:nvSpPr>
        <p:spPr>
          <a:xfrm>
            <a:off x="9031860" y="4604163"/>
            <a:ext cx="2074176" cy="433308"/>
          </a:xfrm>
          <a:prstGeom prst="roundRect">
            <a:avLst>
              <a:gd name="adj" fmla="val 676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D93594E-5CE2-EDAA-7502-01EC711CA38E}"/>
              </a:ext>
            </a:extLst>
          </p:cNvPr>
          <p:cNvSpPr txBox="1"/>
          <p:nvPr/>
        </p:nvSpPr>
        <p:spPr>
          <a:xfrm>
            <a:off x="9027932" y="5117984"/>
            <a:ext cx="207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Partner at policy level</a:t>
            </a:r>
            <a:endParaRPr lang="en-GB" b="1" i="1" dirty="0">
              <a:solidFill>
                <a:schemeClr val="bg1"/>
              </a:solidFill>
            </a:endParaRPr>
          </a:p>
        </p:txBody>
      </p:sp>
      <p:pic>
        <p:nvPicPr>
          <p:cNvPr id="14" name="Afbeelding 13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89F6DA15-05BB-41DE-C56F-9CD0A721F76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1687" y="4633211"/>
            <a:ext cx="385200" cy="385200"/>
          </a:xfrm>
          <a:prstGeom prst="rect">
            <a:avLst/>
          </a:prstGeom>
        </p:spPr>
      </p:pic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083E4D4D-BB71-D2F9-8732-BEFA933F277A}"/>
              </a:ext>
            </a:extLst>
          </p:cNvPr>
          <p:cNvSpPr/>
          <p:nvPr/>
        </p:nvSpPr>
        <p:spPr>
          <a:xfrm>
            <a:off x="9022538" y="1380941"/>
            <a:ext cx="2074176" cy="1266706"/>
          </a:xfrm>
          <a:prstGeom prst="roundRect">
            <a:avLst>
              <a:gd name="adj" fmla="val 6766"/>
            </a:avLst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61FCF7C0-4FC7-E9AB-45B6-F624296042E9}"/>
              </a:ext>
            </a:extLst>
          </p:cNvPr>
          <p:cNvSpPr/>
          <p:nvPr/>
        </p:nvSpPr>
        <p:spPr>
          <a:xfrm>
            <a:off x="9022538" y="1378403"/>
            <a:ext cx="2074176" cy="433308"/>
          </a:xfrm>
          <a:prstGeom prst="roundRect">
            <a:avLst>
              <a:gd name="adj" fmla="val 676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0789736-3C8B-000C-BF8E-1DCE8BCABAD6}"/>
              </a:ext>
            </a:extLst>
          </p:cNvPr>
          <p:cNvSpPr txBox="1"/>
          <p:nvPr/>
        </p:nvSpPr>
        <p:spPr>
          <a:xfrm>
            <a:off x="9018610" y="1892224"/>
            <a:ext cx="207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Accessible point of contact</a:t>
            </a:r>
            <a:endParaRPr lang="en-GB" b="1" i="1" dirty="0">
              <a:solidFill>
                <a:schemeClr val="bg1"/>
              </a:solidFill>
            </a:endParaRPr>
          </a:p>
        </p:txBody>
      </p:sp>
      <p:pic>
        <p:nvPicPr>
          <p:cNvPr id="23" name="Afbeelding 22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F2F67592-F5C6-0F57-7F45-48DBC302C84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2818" y="1402910"/>
            <a:ext cx="384293" cy="3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2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5" grpId="0"/>
      <p:bldP spid="4" grpId="0" animBg="1"/>
      <p:bldP spid="8" grpId="0" animBg="1"/>
      <p:bldP spid="11" grpId="0"/>
      <p:bldP spid="1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C78C2-7D02-DCAB-10C2-35A14F68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sz="4000" dirty="0">
                <a:solidFill>
                  <a:schemeClr val="accent2"/>
                </a:solidFill>
              </a:rPr>
              <a:t>4. Video: functioning and website</a:t>
            </a:r>
            <a:endParaRPr lang="en-GB" sz="4800" dirty="0">
              <a:solidFill>
                <a:schemeClr val="accent2"/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718BFE3-4C18-98AA-DB9A-7B6AFF8ADBBD}"/>
              </a:ext>
            </a:extLst>
          </p:cNvPr>
          <p:cNvCxnSpPr>
            <a:cxnSpLocks/>
          </p:cNvCxnSpPr>
          <p:nvPr/>
        </p:nvCxnSpPr>
        <p:spPr>
          <a:xfrm>
            <a:off x="1128000" y="1991430"/>
            <a:ext cx="99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ep 10">
            <a:extLst>
              <a:ext uri="{FF2B5EF4-FFF2-40B4-BE49-F238E27FC236}">
                <a16:creationId xmlns:a16="http://schemas.microsoft.com/office/drawing/2014/main" id="{B17CE03A-82EC-345E-402F-83F845768666}"/>
              </a:ext>
            </a:extLst>
          </p:cNvPr>
          <p:cNvGrpSpPr/>
          <p:nvPr/>
        </p:nvGrpSpPr>
        <p:grpSpPr>
          <a:xfrm>
            <a:off x="5176852" y="1213352"/>
            <a:ext cx="1838295" cy="520556"/>
            <a:chOff x="5835722" y="1396019"/>
            <a:chExt cx="1838295" cy="520556"/>
          </a:xfrm>
        </p:grpSpPr>
        <p:pic>
          <p:nvPicPr>
            <p:cNvPr id="4" name="Afbeelding 3" descr="Afbeelding met zwart, duisternis&#10;&#10;Door AI gegenereerde inhoud is mogelijk onjuist.">
              <a:hlinkClick r:id="rId2"/>
              <a:extLst>
                <a:ext uri="{FF2B5EF4-FFF2-40B4-BE49-F238E27FC236}">
                  <a16:creationId xmlns:a16="http://schemas.microsoft.com/office/drawing/2014/main" id="{600A4DDF-63C2-CE28-D797-1979A6D9F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5722" y="1396019"/>
              <a:ext cx="520556" cy="520556"/>
            </a:xfrm>
            <a:prstGeom prst="rect">
              <a:avLst/>
            </a:prstGeom>
          </p:spPr>
        </p:pic>
        <p:sp>
          <p:nvSpPr>
            <p:cNvPr id="9" name="Tekstvak 8">
              <a:hlinkClick r:id="rId2"/>
              <a:extLst>
                <a:ext uri="{FF2B5EF4-FFF2-40B4-BE49-F238E27FC236}">
                  <a16:creationId xmlns:a16="http://schemas.microsoft.com/office/drawing/2014/main" id="{06B2FC32-8B31-271C-244D-BB1C52BA20CA}"/>
                </a:ext>
              </a:extLst>
            </p:cNvPr>
            <p:cNvSpPr txBox="1"/>
            <p:nvPr/>
          </p:nvSpPr>
          <p:spPr>
            <a:xfrm>
              <a:off x="6506747" y="1456242"/>
              <a:ext cx="1167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D4D4D"/>
                  </a:solidFill>
                </a:rPr>
                <a:t>Video</a:t>
              </a: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72253DA4-B027-4933-CF03-5AA1BDA0740A}"/>
              </a:ext>
            </a:extLst>
          </p:cNvPr>
          <p:cNvGrpSpPr/>
          <p:nvPr/>
        </p:nvGrpSpPr>
        <p:grpSpPr>
          <a:xfrm>
            <a:off x="5180711" y="2309176"/>
            <a:ext cx="1830579" cy="522000"/>
            <a:chOff x="5843438" y="2363693"/>
            <a:chExt cx="1830579" cy="522000"/>
          </a:xfrm>
        </p:grpSpPr>
        <p:pic>
          <p:nvPicPr>
            <p:cNvPr id="8" name="Afbeelding 7" descr="Afbeelding met zwart, duisternis&#10;&#10;Door AI gegenereerde inhoud is mogelijk onjuist.">
              <a:extLst>
                <a:ext uri="{FF2B5EF4-FFF2-40B4-BE49-F238E27FC236}">
                  <a16:creationId xmlns:a16="http://schemas.microsoft.com/office/drawing/2014/main" id="{63729F68-DCF5-F56A-1DAD-863E27F8E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3438" y="2363693"/>
              <a:ext cx="522000" cy="522000"/>
            </a:xfrm>
            <a:prstGeom prst="rect">
              <a:avLst/>
            </a:prstGeom>
          </p:spPr>
        </p:pic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263D6252-4D54-EF22-3FE0-5BD4E205798E}"/>
                </a:ext>
              </a:extLst>
            </p:cNvPr>
            <p:cNvSpPr txBox="1"/>
            <p:nvPr/>
          </p:nvSpPr>
          <p:spPr>
            <a:xfrm>
              <a:off x="6506747" y="2424638"/>
              <a:ext cx="1167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D4D4D"/>
                  </a:solidFill>
                </a:rPr>
                <a:t>Website</a:t>
              </a:r>
            </a:p>
          </p:txBody>
        </p: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32A5260-4223-9F78-2127-43988DCC6E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91" t="10295" r="6746" b="8017"/>
          <a:stretch/>
        </p:blipFill>
        <p:spPr>
          <a:xfrm>
            <a:off x="2512116" y="2891351"/>
            <a:ext cx="6663808" cy="33941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807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C78C2-7D02-DCAB-10C2-35A14F68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sz="4000" dirty="0">
                <a:solidFill>
                  <a:schemeClr val="accent2"/>
                </a:solidFill>
              </a:rPr>
              <a:t>5. Results and impact</a:t>
            </a:r>
            <a:endParaRPr lang="en-GB" sz="4800" dirty="0">
              <a:solidFill>
                <a:schemeClr val="accent2"/>
              </a:solidFill>
            </a:endParaRPr>
          </a:p>
        </p:txBody>
      </p:sp>
      <p:sp>
        <p:nvSpPr>
          <p:cNvPr id="3" name="Freeform: Shape 9">
            <a:extLst>
              <a:ext uri="{FF2B5EF4-FFF2-40B4-BE49-F238E27FC236}">
                <a16:creationId xmlns:a16="http://schemas.microsoft.com/office/drawing/2014/main" id="{530343DB-2202-024A-893F-7DD6E34D7441}"/>
              </a:ext>
            </a:extLst>
          </p:cNvPr>
          <p:cNvSpPr/>
          <p:nvPr/>
        </p:nvSpPr>
        <p:spPr>
          <a:xfrm>
            <a:off x="7031025" y="1849524"/>
            <a:ext cx="142178" cy="127635"/>
          </a:xfrm>
          <a:custGeom>
            <a:avLst/>
            <a:gdLst>
              <a:gd name="connsiteX0" fmla="*/ 108524 w 158028"/>
              <a:gd name="connsiteY0" fmla="*/ 0 h 141748"/>
              <a:gd name="connsiteX1" fmla="*/ 124802 w 158028"/>
              <a:gd name="connsiteY1" fmla="*/ 8823 h 141748"/>
              <a:gd name="connsiteX2" fmla="*/ 155811 w 158028"/>
              <a:gd name="connsiteY2" fmla="*/ 60597 h 141748"/>
              <a:gd name="connsiteX3" fmla="*/ 155811 w 158028"/>
              <a:gd name="connsiteY3" fmla="*/ 78242 h 141748"/>
              <a:gd name="connsiteX4" fmla="*/ 126257 w 158028"/>
              <a:gd name="connsiteY4" fmla="*/ 131470 h 141748"/>
              <a:gd name="connsiteX5" fmla="*/ 110024 w 158028"/>
              <a:gd name="connsiteY5" fmla="*/ 140293 h 141748"/>
              <a:gd name="connsiteX6" fmla="*/ 49459 w 158028"/>
              <a:gd name="connsiteY6" fmla="*/ 141748 h 141748"/>
              <a:gd name="connsiteX7" fmla="*/ 33227 w 158028"/>
              <a:gd name="connsiteY7" fmla="*/ 132925 h 141748"/>
              <a:gd name="connsiteX8" fmla="*/ 2217 w 158028"/>
              <a:gd name="connsiteY8" fmla="*/ 81248 h 141748"/>
              <a:gd name="connsiteX9" fmla="*/ 2217 w 158028"/>
              <a:gd name="connsiteY9" fmla="*/ 63505 h 141748"/>
              <a:gd name="connsiteX10" fmla="*/ 31726 w 158028"/>
              <a:gd name="connsiteY10" fmla="*/ 10374 h 141748"/>
              <a:gd name="connsiteX11" fmla="*/ 48004 w 158028"/>
              <a:gd name="connsiteY11" fmla="*/ 1454 h 141748"/>
              <a:gd name="connsiteX12" fmla="*/ 108524 w 158028"/>
              <a:gd name="connsiteY12" fmla="*/ 0 h 1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028" h="141748">
                <a:moveTo>
                  <a:pt x="108524" y="0"/>
                </a:moveTo>
                <a:cubicBezTo>
                  <a:pt x="115935" y="0"/>
                  <a:pt x="121846" y="2909"/>
                  <a:pt x="124802" y="8823"/>
                </a:cubicBezTo>
                <a:lnTo>
                  <a:pt x="155811" y="60597"/>
                </a:lnTo>
                <a:cubicBezTo>
                  <a:pt x="158767" y="64960"/>
                  <a:pt x="158767" y="72328"/>
                  <a:pt x="155811" y="78242"/>
                </a:cubicBezTo>
                <a:lnTo>
                  <a:pt x="126257" y="131470"/>
                </a:lnTo>
                <a:cubicBezTo>
                  <a:pt x="123301" y="137385"/>
                  <a:pt x="117390" y="140293"/>
                  <a:pt x="110024" y="140293"/>
                </a:cubicBezTo>
                <a:lnTo>
                  <a:pt x="49459" y="141748"/>
                </a:lnTo>
                <a:cubicBezTo>
                  <a:pt x="42093" y="141748"/>
                  <a:pt x="36182" y="138839"/>
                  <a:pt x="33227" y="132925"/>
                </a:cubicBezTo>
                <a:lnTo>
                  <a:pt x="2217" y="81248"/>
                </a:lnTo>
                <a:cubicBezTo>
                  <a:pt x="-739" y="76788"/>
                  <a:pt x="-739" y="69420"/>
                  <a:pt x="2217" y="63505"/>
                </a:cubicBezTo>
                <a:lnTo>
                  <a:pt x="31726" y="10374"/>
                </a:lnTo>
                <a:cubicBezTo>
                  <a:pt x="36182" y="4460"/>
                  <a:pt x="42093" y="1454"/>
                  <a:pt x="48004" y="1454"/>
                </a:cubicBezTo>
                <a:lnTo>
                  <a:pt x="10852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Freeform: Shape 10">
            <a:extLst>
              <a:ext uri="{FF2B5EF4-FFF2-40B4-BE49-F238E27FC236}">
                <a16:creationId xmlns:a16="http://schemas.microsoft.com/office/drawing/2014/main" id="{891BC5E2-E336-8CE6-0D5D-80BCFA486FB1}"/>
              </a:ext>
            </a:extLst>
          </p:cNvPr>
          <p:cNvSpPr/>
          <p:nvPr/>
        </p:nvSpPr>
        <p:spPr>
          <a:xfrm>
            <a:off x="5107803" y="1876120"/>
            <a:ext cx="228559" cy="207431"/>
          </a:xfrm>
          <a:custGeom>
            <a:avLst/>
            <a:gdLst>
              <a:gd name="connsiteX0" fmla="*/ 78226 w 254039"/>
              <a:gd name="connsiteY0" fmla="*/ 0 h 230368"/>
              <a:gd name="connsiteX1" fmla="*/ 175731 w 254039"/>
              <a:gd name="connsiteY1" fmla="*/ 0 h 230368"/>
              <a:gd name="connsiteX2" fmla="*/ 200880 w 254039"/>
              <a:gd name="connsiteY2" fmla="*/ 14802 h 230368"/>
              <a:gd name="connsiteX3" fmla="*/ 249590 w 254039"/>
              <a:gd name="connsiteY3" fmla="*/ 100450 h 230368"/>
              <a:gd name="connsiteX4" fmla="*/ 249590 w 254039"/>
              <a:gd name="connsiteY4" fmla="*/ 129986 h 230368"/>
              <a:gd name="connsiteX5" fmla="*/ 200880 w 254039"/>
              <a:gd name="connsiteY5" fmla="*/ 215633 h 230368"/>
              <a:gd name="connsiteX6" fmla="*/ 175731 w 254039"/>
              <a:gd name="connsiteY6" fmla="*/ 230368 h 230368"/>
              <a:gd name="connsiteX7" fmla="*/ 78226 w 254039"/>
              <a:gd name="connsiteY7" fmla="*/ 230368 h 230368"/>
              <a:gd name="connsiteX8" fmla="*/ 53160 w 254039"/>
              <a:gd name="connsiteY8" fmla="*/ 215633 h 230368"/>
              <a:gd name="connsiteX9" fmla="*/ 4449 w 254039"/>
              <a:gd name="connsiteY9" fmla="*/ 129986 h 230368"/>
              <a:gd name="connsiteX10" fmla="*/ 4449 w 254039"/>
              <a:gd name="connsiteY10" fmla="*/ 100450 h 230368"/>
              <a:gd name="connsiteX11" fmla="*/ 53160 w 254039"/>
              <a:gd name="connsiteY11" fmla="*/ 14802 h 230368"/>
              <a:gd name="connsiteX12" fmla="*/ 78226 w 254039"/>
              <a:gd name="connsiteY12" fmla="*/ 0 h 23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039" h="230368">
                <a:moveTo>
                  <a:pt x="78226" y="0"/>
                </a:moveTo>
                <a:lnTo>
                  <a:pt x="175731" y="0"/>
                </a:lnTo>
                <a:cubicBezTo>
                  <a:pt x="186091" y="0"/>
                  <a:pt x="194947" y="5921"/>
                  <a:pt x="200880" y="14802"/>
                </a:cubicBezTo>
                <a:lnTo>
                  <a:pt x="249590" y="100450"/>
                </a:lnTo>
                <a:cubicBezTo>
                  <a:pt x="255523" y="109263"/>
                  <a:pt x="255523" y="121105"/>
                  <a:pt x="249590" y="129986"/>
                </a:cubicBezTo>
                <a:lnTo>
                  <a:pt x="200880" y="215633"/>
                </a:lnTo>
                <a:cubicBezTo>
                  <a:pt x="196451" y="224514"/>
                  <a:pt x="186091" y="230368"/>
                  <a:pt x="175731" y="230368"/>
                </a:cubicBezTo>
                <a:lnTo>
                  <a:pt x="78226" y="230368"/>
                </a:lnTo>
                <a:cubicBezTo>
                  <a:pt x="67949" y="230368"/>
                  <a:pt x="59092" y="224514"/>
                  <a:pt x="53160" y="215633"/>
                </a:cubicBezTo>
                <a:lnTo>
                  <a:pt x="4449" y="129986"/>
                </a:lnTo>
                <a:cubicBezTo>
                  <a:pt x="-1483" y="121105"/>
                  <a:pt x="-1483" y="109263"/>
                  <a:pt x="4449" y="100450"/>
                </a:cubicBezTo>
                <a:lnTo>
                  <a:pt x="53160" y="14802"/>
                </a:lnTo>
                <a:cubicBezTo>
                  <a:pt x="57588" y="5921"/>
                  <a:pt x="67949" y="0"/>
                  <a:pt x="7822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Freeform: Shape 11">
            <a:extLst>
              <a:ext uri="{FF2B5EF4-FFF2-40B4-BE49-F238E27FC236}">
                <a16:creationId xmlns:a16="http://schemas.microsoft.com/office/drawing/2014/main" id="{5984BD73-867A-0604-20AB-6D03AF55E5A7}"/>
              </a:ext>
            </a:extLst>
          </p:cNvPr>
          <p:cNvSpPr/>
          <p:nvPr/>
        </p:nvSpPr>
        <p:spPr>
          <a:xfrm>
            <a:off x="4922430" y="1877452"/>
            <a:ext cx="144480" cy="127646"/>
          </a:xfrm>
          <a:custGeom>
            <a:avLst/>
            <a:gdLst>
              <a:gd name="connsiteX0" fmla="*/ 49484 w 160587"/>
              <a:gd name="connsiteY0" fmla="*/ 0 h 141760"/>
              <a:gd name="connsiteX1" fmla="*/ 110059 w 160587"/>
              <a:gd name="connsiteY1" fmla="*/ 0 h 141760"/>
              <a:gd name="connsiteX2" fmla="*/ 126268 w 160587"/>
              <a:gd name="connsiteY2" fmla="*/ 8881 h 141760"/>
              <a:gd name="connsiteX3" fmla="*/ 157266 w 160587"/>
              <a:gd name="connsiteY3" fmla="*/ 62033 h 141760"/>
              <a:gd name="connsiteX4" fmla="*/ 157266 w 160587"/>
              <a:gd name="connsiteY4" fmla="*/ 79727 h 141760"/>
              <a:gd name="connsiteX5" fmla="*/ 126268 w 160587"/>
              <a:gd name="connsiteY5" fmla="*/ 132946 h 141760"/>
              <a:gd name="connsiteX6" fmla="*/ 110059 w 160587"/>
              <a:gd name="connsiteY6" fmla="*/ 141760 h 141760"/>
              <a:gd name="connsiteX7" fmla="*/ 49484 w 160587"/>
              <a:gd name="connsiteY7" fmla="*/ 141760 h 141760"/>
              <a:gd name="connsiteX8" fmla="*/ 33275 w 160587"/>
              <a:gd name="connsiteY8" fmla="*/ 132946 h 141760"/>
              <a:gd name="connsiteX9" fmla="*/ 2194 w 160587"/>
              <a:gd name="connsiteY9" fmla="*/ 79727 h 141760"/>
              <a:gd name="connsiteX10" fmla="*/ 2194 w 160587"/>
              <a:gd name="connsiteY10" fmla="*/ 62033 h 141760"/>
              <a:gd name="connsiteX11" fmla="*/ 33275 w 160587"/>
              <a:gd name="connsiteY11" fmla="*/ 8881 h 141760"/>
              <a:gd name="connsiteX12" fmla="*/ 49484 w 160587"/>
              <a:gd name="connsiteY12" fmla="*/ 0 h 14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587" h="141760">
                <a:moveTo>
                  <a:pt x="49484" y="0"/>
                </a:moveTo>
                <a:lnTo>
                  <a:pt x="110059" y="0"/>
                </a:lnTo>
                <a:cubicBezTo>
                  <a:pt x="117412" y="0"/>
                  <a:pt x="123344" y="2961"/>
                  <a:pt x="126268" y="8881"/>
                </a:cubicBezTo>
                <a:lnTo>
                  <a:pt x="157266" y="62033"/>
                </a:lnTo>
                <a:cubicBezTo>
                  <a:pt x="161694" y="67953"/>
                  <a:pt x="161694" y="73874"/>
                  <a:pt x="157266" y="79727"/>
                </a:cubicBezTo>
                <a:lnTo>
                  <a:pt x="126268" y="132946"/>
                </a:lnTo>
                <a:cubicBezTo>
                  <a:pt x="123344" y="138799"/>
                  <a:pt x="115908" y="141760"/>
                  <a:pt x="110059" y="141760"/>
                </a:cubicBezTo>
                <a:lnTo>
                  <a:pt x="49484" y="141760"/>
                </a:lnTo>
                <a:cubicBezTo>
                  <a:pt x="42131" y="141760"/>
                  <a:pt x="36199" y="138799"/>
                  <a:pt x="33275" y="132946"/>
                </a:cubicBezTo>
                <a:lnTo>
                  <a:pt x="2194" y="79727"/>
                </a:lnTo>
                <a:cubicBezTo>
                  <a:pt x="-731" y="75287"/>
                  <a:pt x="-731" y="67953"/>
                  <a:pt x="2194" y="62033"/>
                </a:cubicBezTo>
                <a:lnTo>
                  <a:pt x="33275" y="8881"/>
                </a:lnTo>
                <a:cubicBezTo>
                  <a:pt x="36199" y="2961"/>
                  <a:pt x="43552" y="0"/>
                  <a:pt x="4948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Freeform: Shape 12">
            <a:extLst>
              <a:ext uri="{FF2B5EF4-FFF2-40B4-BE49-F238E27FC236}">
                <a16:creationId xmlns:a16="http://schemas.microsoft.com/office/drawing/2014/main" id="{EA5DA487-E624-8B71-27E6-2F99A9181A75}"/>
              </a:ext>
            </a:extLst>
          </p:cNvPr>
          <p:cNvSpPr/>
          <p:nvPr/>
        </p:nvSpPr>
        <p:spPr>
          <a:xfrm>
            <a:off x="5343335" y="1959906"/>
            <a:ext cx="335490" cy="301877"/>
          </a:xfrm>
          <a:custGeom>
            <a:avLst/>
            <a:gdLst>
              <a:gd name="connsiteX0" fmla="*/ 114800 w 372891"/>
              <a:gd name="connsiteY0" fmla="*/ 0 h 335257"/>
              <a:gd name="connsiteX1" fmla="*/ 258091 w 372891"/>
              <a:gd name="connsiteY1" fmla="*/ 0 h 335257"/>
              <a:gd name="connsiteX2" fmla="*/ 295021 w 372891"/>
              <a:gd name="connsiteY2" fmla="*/ 22135 h 335257"/>
              <a:gd name="connsiteX3" fmla="*/ 367377 w 372891"/>
              <a:gd name="connsiteY3" fmla="*/ 146200 h 335257"/>
              <a:gd name="connsiteX4" fmla="*/ 367377 w 372891"/>
              <a:gd name="connsiteY4" fmla="*/ 189057 h 335257"/>
              <a:gd name="connsiteX5" fmla="*/ 295021 w 372891"/>
              <a:gd name="connsiteY5" fmla="*/ 313122 h 335257"/>
              <a:gd name="connsiteX6" fmla="*/ 258091 w 372891"/>
              <a:gd name="connsiteY6" fmla="*/ 335257 h 335257"/>
              <a:gd name="connsiteX7" fmla="*/ 114800 w 372891"/>
              <a:gd name="connsiteY7" fmla="*/ 335257 h 335257"/>
              <a:gd name="connsiteX8" fmla="*/ 77870 w 372891"/>
              <a:gd name="connsiteY8" fmla="*/ 313122 h 335257"/>
              <a:gd name="connsiteX9" fmla="*/ 5514 w 372891"/>
              <a:gd name="connsiteY9" fmla="*/ 189057 h 335257"/>
              <a:gd name="connsiteX10" fmla="*/ 5514 w 372891"/>
              <a:gd name="connsiteY10" fmla="*/ 146200 h 335257"/>
              <a:gd name="connsiteX11" fmla="*/ 77870 w 372891"/>
              <a:gd name="connsiteY11" fmla="*/ 22135 h 335257"/>
              <a:gd name="connsiteX12" fmla="*/ 114800 w 372891"/>
              <a:gd name="connsiteY12" fmla="*/ 0 h 33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891" h="335257">
                <a:moveTo>
                  <a:pt x="114800" y="0"/>
                </a:moveTo>
                <a:lnTo>
                  <a:pt x="258091" y="0"/>
                </a:lnTo>
                <a:cubicBezTo>
                  <a:pt x="272797" y="0"/>
                  <a:pt x="287585" y="8881"/>
                  <a:pt x="295021" y="22135"/>
                </a:cubicBezTo>
                <a:lnTo>
                  <a:pt x="367377" y="146200"/>
                </a:lnTo>
                <a:cubicBezTo>
                  <a:pt x="374730" y="159521"/>
                  <a:pt x="374730" y="175736"/>
                  <a:pt x="367377" y="189057"/>
                </a:cubicBezTo>
                <a:lnTo>
                  <a:pt x="295021" y="313122"/>
                </a:lnTo>
                <a:cubicBezTo>
                  <a:pt x="287585" y="326376"/>
                  <a:pt x="272797" y="335257"/>
                  <a:pt x="258091" y="335257"/>
                </a:cubicBezTo>
                <a:lnTo>
                  <a:pt x="114800" y="335257"/>
                </a:lnTo>
                <a:cubicBezTo>
                  <a:pt x="100011" y="335257"/>
                  <a:pt x="85306" y="326376"/>
                  <a:pt x="77870" y="313122"/>
                </a:cubicBezTo>
                <a:lnTo>
                  <a:pt x="5514" y="189057"/>
                </a:lnTo>
                <a:cubicBezTo>
                  <a:pt x="-1838" y="175736"/>
                  <a:pt x="-1838" y="159521"/>
                  <a:pt x="5514" y="146200"/>
                </a:cubicBezTo>
                <a:lnTo>
                  <a:pt x="77870" y="22135"/>
                </a:lnTo>
                <a:cubicBezTo>
                  <a:pt x="85306" y="8881"/>
                  <a:pt x="100011" y="0"/>
                  <a:pt x="11480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Freeform: Shape 13">
            <a:extLst>
              <a:ext uri="{FF2B5EF4-FFF2-40B4-BE49-F238E27FC236}">
                <a16:creationId xmlns:a16="http://schemas.microsoft.com/office/drawing/2014/main" id="{BA24557A-AF45-16E9-C2DE-179DBF521EEC}"/>
              </a:ext>
            </a:extLst>
          </p:cNvPr>
          <p:cNvSpPr/>
          <p:nvPr/>
        </p:nvSpPr>
        <p:spPr>
          <a:xfrm>
            <a:off x="7072547" y="2022382"/>
            <a:ext cx="226562" cy="207515"/>
          </a:xfrm>
          <a:custGeom>
            <a:avLst/>
            <a:gdLst>
              <a:gd name="connsiteX0" fmla="*/ 173181 w 251820"/>
              <a:gd name="connsiteY0" fmla="*/ 0 h 230461"/>
              <a:gd name="connsiteX1" fmla="*/ 198280 w 251820"/>
              <a:gd name="connsiteY1" fmla="*/ 14834 h 230461"/>
              <a:gd name="connsiteX2" fmla="*/ 248478 w 251820"/>
              <a:gd name="connsiteY2" fmla="*/ 98991 h 230461"/>
              <a:gd name="connsiteX3" fmla="*/ 248478 w 251820"/>
              <a:gd name="connsiteY3" fmla="*/ 128562 h 230461"/>
              <a:gd name="connsiteX4" fmla="*/ 201235 w 251820"/>
              <a:gd name="connsiteY4" fmla="*/ 214173 h 230461"/>
              <a:gd name="connsiteX5" fmla="*/ 176136 w 251820"/>
              <a:gd name="connsiteY5" fmla="*/ 228910 h 230461"/>
              <a:gd name="connsiteX6" fmla="*/ 78651 w 251820"/>
              <a:gd name="connsiteY6" fmla="*/ 230461 h 230461"/>
              <a:gd name="connsiteX7" fmla="*/ 53552 w 251820"/>
              <a:gd name="connsiteY7" fmla="*/ 215627 h 230461"/>
              <a:gd name="connsiteX8" fmla="*/ 3308 w 251820"/>
              <a:gd name="connsiteY8" fmla="*/ 131471 h 230461"/>
              <a:gd name="connsiteX9" fmla="*/ 3308 w 251820"/>
              <a:gd name="connsiteY9" fmla="*/ 101899 h 230461"/>
              <a:gd name="connsiteX10" fmla="*/ 50596 w 251820"/>
              <a:gd name="connsiteY10" fmla="*/ 16289 h 230461"/>
              <a:gd name="connsiteX11" fmla="*/ 75695 w 251820"/>
              <a:gd name="connsiteY11" fmla="*/ 1454 h 230461"/>
              <a:gd name="connsiteX12" fmla="*/ 173181 w 251820"/>
              <a:gd name="connsiteY12" fmla="*/ 0 h 23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820" h="230461">
                <a:moveTo>
                  <a:pt x="173181" y="0"/>
                </a:moveTo>
                <a:cubicBezTo>
                  <a:pt x="183502" y="0"/>
                  <a:pt x="192369" y="5914"/>
                  <a:pt x="198280" y="14834"/>
                </a:cubicBezTo>
                <a:lnTo>
                  <a:pt x="248478" y="98991"/>
                </a:lnTo>
                <a:cubicBezTo>
                  <a:pt x="252934" y="107814"/>
                  <a:pt x="252934" y="119642"/>
                  <a:pt x="248478" y="128562"/>
                </a:cubicBezTo>
                <a:lnTo>
                  <a:pt x="201235" y="214173"/>
                </a:lnTo>
                <a:cubicBezTo>
                  <a:pt x="195324" y="224547"/>
                  <a:pt x="186458" y="230461"/>
                  <a:pt x="176136" y="228910"/>
                </a:cubicBezTo>
                <a:lnTo>
                  <a:pt x="78651" y="230461"/>
                </a:lnTo>
                <a:cubicBezTo>
                  <a:pt x="68329" y="230461"/>
                  <a:pt x="59463" y="224547"/>
                  <a:pt x="53552" y="215627"/>
                </a:cubicBezTo>
                <a:lnTo>
                  <a:pt x="3308" y="131471"/>
                </a:lnTo>
                <a:cubicBezTo>
                  <a:pt x="-1102" y="122648"/>
                  <a:pt x="-1102" y="110819"/>
                  <a:pt x="3308" y="101899"/>
                </a:cubicBezTo>
                <a:lnTo>
                  <a:pt x="50596" y="16289"/>
                </a:lnTo>
                <a:cubicBezTo>
                  <a:pt x="55007" y="7369"/>
                  <a:pt x="65374" y="1454"/>
                  <a:pt x="75695" y="1454"/>
                </a:cubicBezTo>
                <a:lnTo>
                  <a:pt x="17318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Freeform: Shape 14">
            <a:extLst>
              <a:ext uri="{FF2B5EF4-FFF2-40B4-BE49-F238E27FC236}">
                <a16:creationId xmlns:a16="http://schemas.microsoft.com/office/drawing/2014/main" id="{E4451AAE-CC9C-5EA0-3FA9-6472D7718DF4}"/>
              </a:ext>
            </a:extLst>
          </p:cNvPr>
          <p:cNvSpPr/>
          <p:nvPr/>
        </p:nvSpPr>
        <p:spPr>
          <a:xfrm>
            <a:off x="5633967" y="2127472"/>
            <a:ext cx="484011" cy="436188"/>
          </a:xfrm>
          <a:custGeom>
            <a:avLst/>
            <a:gdLst>
              <a:gd name="connsiteX0" fmla="*/ 165412 w 537969"/>
              <a:gd name="connsiteY0" fmla="*/ 0 h 484418"/>
              <a:gd name="connsiteX1" fmla="*/ 373623 w 537969"/>
              <a:gd name="connsiteY1" fmla="*/ 0 h 484418"/>
              <a:gd name="connsiteX2" fmla="*/ 426846 w 537969"/>
              <a:gd name="connsiteY2" fmla="*/ 31016 h 484418"/>
              <a:gd name="connsiteX3" fmla="*/ 530199 w 537969"/>
              <a:gd name="connsiteY3" fmla="*/ 211193 h 484418"/>
              <a:gd name="connsiteX4" fmla="*/ 530199 w 537969"/>
              <a:gd name="connsiteY4" fmla="*/ 273225 h 484418"/>
              <a:gd name="connsiteX5" fmla="*/ 426846 w 537969"/>
              <a:gd name="connsiteY5" fmla="*/ 453402 h 484418"/>
              <a:gd name="connsiteX6" fmla="*/ 373623 w 537969"/>
              <a:gd name="connsiteY6" fmla="*/ 484418 h 484418"/>
              <a:gd name="connsiteX7" fmla="*/ 165412 w 537969"/>
              <a:gd name="connsiteY7" fmla="*/ 484418 h 484418"/>
              <a:gd name="connsiteX8" fmla="*/ 112273 w 537969"/>
              <a:gd name="connsiteY8" fmla="*/ 453402 h 484418"/>
              <a:gd name="connsiteX9" fmla="*/ 8836 w 537969"/>
              <a:gd name="connsiteY9" fmla="*/ 273225 h 484418"/>
              <a:gd name="connsiteX10" fmla="*/ 8836 w 537969"/>
              <a:gd name="connsiteY10" fmla="*/ 211193 h 484418"/>
              <a:gd name="connsiteX11" fmla="*/ 112273 w 537969"/>
              <a:gd name="connsiteY11" fmla="*/ 31016 h 484418"/>
              <a:gd name="connsiteX12" fmla="*/ 165412 w 537969"/>
              <a:gd name="connsiteY12" fmla="*/ 0 h 48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969" h="484418">
                <a:moveTo>
                  <a:pt x="165412" y="0"/>
                </a:moveTo>
                <a:lnTo>
                  <a:pt x="373623" y="0"/>
                </a:lnTo>
                <a:cubicBezTo>
                  <a:pt x="395764" y="0"/>
                  <a:pt x="414981" y="11774"/>
                  <a:pt x="426846" y="31016"/>
                </a:cubicBezTo>
                <a:lnTo>
                  <a:pt x="530199" y="211193"/>
                </a:lnTo>
                <a:cubicBezTo>
                  <a:pt x="540560" y="230368"/>
                  <a:pt x="540560" y="253983"/>
                  <a:pt x="530199" y="273225"/>
                </a:cubicBezTo>
                <a:lnTo>
                  <a:pt x="426846" y="453402"/>
                </a:lnTo>
                <a:cubicBezTo>
                  <a:pt x="416485" y="472577"/>
                  <a:pt x="395764" y="484418"/>
                  <a:pt x="373623" y="484418"/>
                </a:cubicBezTo>
                <a:lnTo>
                  <a:pt x="165412" y="484418"/>
                </a:lnTo>
                <a:cubicBezTo>
                  <a:pt x="143271" y="484418"/>
                  <a:pt x="124054" y="472577"/>
                  <a:pt x="112273" y="453402"/>
                </a:cubicBezTo>
                <a:lnTo>
                  <a:pt x="8836" y="273225"/>
                </a:lnTo>
                <a:cubicBezTo>
                  <a:pt x="-2945" y="253983"/>
                  <a:pt x="-2945" y="230368"/>
                  <a:pt x="8836" y="211193"/>
                </a:cubicBezTo>
                <a:lnTo>
                  <a:pt x="112273" y="31016"/>
                </a:lnTo>
                <a:cubicBezTo>
                  <a:pt x="122550" y="11774"/>
                  <a:pt x="143271" y="0"/>
                  <a:pt x="16541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Freeform: Shape 15">
            <a:extLst>
              <a:ext uri="{FF2B5EF4-FFF2-40B4-BE49-F238E27FC236}">
                <a16:creationId xmlns:a16="http://schemas.microsoft.com/office/drawing/2014/main" id="{9EE88BB5-A1B7-ED95-16E0-0CC1A08CC305}"/>
              </a:ext>
            </a:extLst>
          </p:cNvPr>
          <p:cNvSpPr/>
          <p:nvPr/>
        </p:nvSpPr>
        <p:spPr>
          <a:xfrm>
            <a:off x="7054608" y="2292404"/>
            <a:ext cx="334172" cy="301801"/>
          </a:xfrm>
          <a:custGeom>
            <a:avLst/>
            <a:gdLst>
              <a:gd name="connsiteX0" fmla="*/ 255139 w 371426"/>
              <a:gd name="connsiteY0" fmla="*/ 0 h 335172"/>
              <a:gd name="connsiteX1" fmla="*/ 292060 w 371426"/>
              <a:gd name="connsiteY1" fmla="*/ 20651 h 335172"/>
              <a:gd name="connsiteX2" fmla="*/ 365902 w 371426"/>
              <a:gd name="connsiteY2" fmla="*/ 143202 h 335172"/>
              <a:gd name="connsiteX3" fmla="*/ 365902 w 371426"/>
              <a:gd name="connsiteY3" fmla="*/ 186056 h 335172"/>
              <a:gd name="connsiteX4" fmla="*/ 296470 w 371426"/>
              <a:gd name="connsiteY4" fmla="*/ 311612 h 335172"/>
              <a:gd name="connsiteX5" fmla="*/ 259549 w 371426"/>
              <a:gd name="connsiteY5" fmla="*/ 333717 h 335172"/>
              <a:gd name="connsiteX6" fmla="*/ 116321 w 371426"/>
              <a:gd name="connsiteY6" fmla="*/ 335172 h 335172"/>
              <a:gd name="connsiteX7" fmla="*/ 79401 w 371426"/>
              <a:gd name="connsiteY7" fmla="*/ 314520 h 335172"/>
              <a:gd name="connsiteX8" fmla="*/ 5559 w 371426"/>
              <a:gd name="connsiteY8" fmla="*/ 191970 h 335172"/>
              <a:gd name="connsiteX9" fmla="*/ 5559 w 371426"/>
              <a:gd name="connsiteY9" fmla="*/ 149116 h 335172"/>
              <a:gd name="connsiteX10" fmla="*/ 74945 w 371426"/>
              <a:gd name="connsiteY10" fmla="*/ 23560 h 335172"/>
              <a:gd name="connsiteX11" fmla="*/ 111866 w 371426"/>
              <a:gd name="connsiteY11" fmla="*/ 1454 h 335172"/>
              <a:gd name="connsiteX12" fmla="*/ 255139 w 371426"/>
              <a:gd name="connsiteY12" fmla="*/ 0 h 3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426" h="335172">
                <a:moveTo>
                  <a:pt x="255139" y="0"/>
                </a:moveTo>
                <a:cubicBezTo>
                  <a:pt x="269916" y="0"/>
                  <a:pt x="284648" y="7368"/>
                  <a:pt x="292060" y="20651"/>
                </a:cubicBezTo>
                <a:lnTo>
                  <a:pt x="365902" y="143202"/>
                </a:lnTo>
                <a:cubicBezTo>
                  <a:pt x="373268" y="156484"/>
                  <a:pt x="373268" y="172773"/>
                  <a:pt x="365902" y="186056"/>
                </a:cubicBezTo>
                <a:lnTo>
                  <a:pt x="296470" y="311612"/>
                </a:lnTo>
                <a:cubicBezTo>
                  <a:pt x="289104" y="324895"/>
                  <a:pt x="274327" y="333717"/>
                  <a:pt x="259549" y="333717"/>
                </a:cubicBezTo>
                <a:lnTo>
                  <a:pt x="116321" y="335172"/>
                </a:lnTo>
                <a:cubicBezTo>
                  <a:pt x="101544" y="335172"/>
                  <a:pt x="86767" y="327803"/>
                  <a:pt x="79401" y="314520"/>
                </a:cubicBezTo>
                <a:lnTo>
                  <a:pt x="5559" y="191970"/>
                </a:lnTo>
                <a:cubicBezTo>
                  <a:pt x="-1853" y="178687"/>
                  <a:pt x="-1853" y="162399"/>
                  <a:pt x="5559" y="149116"/>
                </a:cubicBezTo>
                <a:lnTo>
                  <a:pt x="74945" y="23560"/>
                </a:lnTo>
                <a:cubicBezTo>
                  <a:pt x="82356" y="10277"/>
                  <a:pt x="97088" y="1454"/>
                  <a:pt x="111866" y="1454"/>
                </a:cubicBezTo>
                <a:lnTo>
                  <a:pt x="25513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Freeform: Shape 16">
            <a:extLst>
              <a:ext uri="{FF2B5EF4-FFF2-40B4-BE49-F238E27FC236}">
                <a16:creationId xmlns:a16="http://schemas.microsoft.com/office/drawing/2014/main" id="{23BB65E8-A6F9-9FB0-B2AE-7143DDA96AC7}"/>
              </a:ext>
            </a:extLst>
          </p:cNvPr>
          <p:cNvSpPr/>
          <p:nvPr/>
        </p:nvSpPr>
        <p:spPr>
          <a:xfrm>
            <a:off x="5848900" y="2562327"/>
            <a:ext cx="692932" cy="622354"/>
          </a:xfrm>
          <a:custGeom>
            <a:avLst/>
            <a:gdLst>
              <a:gd name="connsiteX0" fmla="*/ 236661 w 770181"/>
              <a:gd name="connsiteY0" fmla="*/ 0 h 691170"/>
              <a:gd name="connsiteX1" fmla="*/ 533521 w 770181"/>
              <a:gd name="connsiteY1" fmla="*/ 0 h 691170"/>
              <a:gd name="connsiteX2" fmla="*/ 610305 w 770181"/>
              <a:gd name="connsiteY2" fmla="*/ 44270 h 691170"/>
              <a:gd name="connsiteX3" fmla="*/ 758025 w 770181"/>
              <a:gd name="connsiteY3" fmla="*/ 301281 h 691170"/>
              <a:gd name="connsiteX4" fmla="*/ 758025 w 770181"/>
              <a:gd name="connsiteY4" fmla="*/ 389889 h 691170"/>
              <a:gd name="connsiteX5" fmla="*/ 610305 w 770181"/>
              <a:gd name="connsiteY5" fmla="*/ 646832 h 691170"/>
              <a:gd name="connsiteX6" fmla="*/ 533521 w 770181"/>
              <a:gd name="connsiteY6" fmla="*/ 691170 h 691170"/>
              <a:gd name="connsiteX7" fmla="*/ 236661 w 770181"/>
              <a:gd name="connsiteY7" fmla="*/ 691170 h 691170"/>
              <a:gd name="connsiteX8" fmla="*/ 159877 w 770181"/>
              <a:gd name="connsiteY8" fmla="*/ 646832 h 691170"/>
              <a:gd name="connsiteX9" fmla="*/ 12157 w 770181"/>
              <a:gd name="connsiteY9" fmla="*/ 389889 h 691170"/>
              <a:gd name="connsiteX10" fmla="*/ 12157 w 770181"/>
              <a:gd name="connsiteY10" fmla="*/ 301281 h 691170"/>
              <a:gd name="connsiteX11" fmla="*/ 159877 w 770181"/>
              <a:gd name="connsiteY11" fmla="*/ 44270 h 691170"/>
              <a:gd name="connsiteX12" fmla="*/ 236661 w 770181"/>
              <a:gd name="connsiteY12" fmla="*/ 0 h 69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0181" h="691170">
                <a:moveTo>
                  <a:pt x="236661" y="0"/>
                </a:moveTo>
                <a:lnTo>
                  <a:pt x="533521" y="0"/>
                </a:lnTo>
                <a:cubicBezTo>
                  <a:pt x="564519" y="0"/>
                  <a:pt x="594096" y="16214"/>
                  <a:pt x="610305" y="44270"/>
                </a:cubicBezTo>
                <a:lnTo>
                  <a:pt x="758025" y="301281"/>
                </a:lnTo>
                <a:cubicBezTo>
                  <a:pt x="774234" y="329337"/>
                  <a:pt x="774234" y="363313"/>
                  <a:pt x="758025" y="389889"/>
                </a:cubicBezTo>
                <a:lnTo>
                  <a:pt x="610305" y="646832"/>
                </a:lnTo>
                <a:cubicBezTo>
                  <a:pt x="594096" y="674956"/>
                  <a:pt x="564519" y="691170"/>
                  <a:pt x="533521" y="691170"/>
                </a:cubicBezTo>
                <a:lnTo>
                  <a:pt x="236661" y="691170"/>
                </a:lnTo>
                <a:cubicBezTo>
                  <a:pt x="205663" y="691170"/>
                  <a:pt x="176086" y="674956"/>
                  <a:pt x="159877" y="646832"/>
                </a:cubicBezTo>
                <a:lnTo>
                  <a:pt x="12157" y="389889"/>
                </a:lnTo>
                <a:cubicBezTo>
                  <a:pt x="-4052" y="361833"/>
                  <a:pt x="-4052" y="329337"/>
                  <a:pt x="12157" y="301281"/>
                </a:cubicBezTo>
                <a:lnTo>
                  <a:pt x="159877" y="44270"/>
                </a:lnTo>
                <a:cubicBezTo>
                  <a:pt x="176086" y="16214"/>
                  <a:pt x="205663" y="0"/>
                  <a:pt x="23666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: Shape 17">
            <a:extLst>
              <a:ext uri="{FF2B5EF4-FFF2-40B4-BE49-F238E27FC236}">
                <a16:creationId xmlns:a16="http://schemas.microsoft.com/office/drawing/2014/main" id="{BB9358C3-53BF-4CA7-5EC6-53FB3F7E7505}"/>
              </a:ext>
            </a:extLst>
          </p:cNvPr>
          <p:cNvSpPr/>
          <p:nvPr/>
        </p:nvSpPr>
        <p:spPr>
          <a:xfrm>
            <a:off x="6963747" y="2655404"/>
            <a:ext cx="484017" cy="440173"/>
          </a:xfrm>
          <a:custGeom>
            <a:avLst/>
            <a:gdLst>
              <a:gd name="connsiteX0" fmla="*/ 367952 w 537976"/>
              <a:gd name="connsiteY0" fmla="*/ 0 h 488845"/>
              <a:gd name="connsiteX1" fmla="*/ 422606 w 537976"/>
              <a:gd name="connsiteY1" fmla="*/ 31025 h 488845"/>
              <a:gd name="connsiteX2" fmla="*/ 528913 w 537976"/>
              <a:gd name="connsiteY2" fmla="*/ 209713 h 488845"/>
              <a:gd name="connsiteX3" fmla="*/ 530413 w 537976"/>
              <a:gd name="connsiteY3" fmla="*/ 271764 h 488845"/>
              <a:gd name="connsiteX4" fmla="*/ 429972 w 537976"/>
              <a:gd name="connsiteY4" fmla="*/ 453360 h 488845"/>
              <a:gd name="connsiteX5" fmla="*/ 376818 w 537976"/>
              <a:gd name="connsiteY5" fmla="*/ 485936 h 488845"/>
              <a:gd name="connsiteX6" fmla="*/ 170025 w 537976"/>
              <a:gd name="connsiteY6" fmla="*/ 488845 h 488845"/>
              <a:gd name="connsiteX7" fmla="*/ 115371 w 537976"/>
              <a:gd name="connsiteY7" fmla="*/ 457819 h 488845"/>
              <a:gd name="connsiteX8" fmla="*/ 9064 w 537976"/>
              <a:gd name="connsiteY8" fmla="*/ 279132 h 488845"/>
              <a:gd name="connsiteX9" fmla="*/ 7563 w 537976"/>
              <a:gd name="connsiteY9" fmla="*/ 217081 h 488845"/>
              <a:gd name="connsiteX10" fmla="*/ 108005 w 537976"/>
              <a:gd name="connsiteY10" fmla="*/ 35485 h 488845"/>
              <a:gd name="connsiteX11" fmla="*/ 161158 w 537976"/>
              <a:gd name="connsiteY11" fmla="*/ 2909 h 488845"/>
              <a:gd name="connsiteX12" fmla="*/ 367952 w 537976"/>
              <a:gd name="connsiteY12" fmla="*/ 0 h 48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976" h="488845">
                <a:moveTo>
                  <a:pt x="367952" y="0"/>
                </a:moveTo>
                <a:cubicBezTo>
                  <a:pt x="390095" y="0"/>
                  <a:pt x="410784" y="11828"/>
                  <a:pt x="422606" y="31025"/>
                </a:cubicBezTo>
                <a:lnTo>
                  <a:pt x="528913" y="209713"/>
                </a:lnTo>
                <a:cubicBezTo>
                  <a:pt x="540735" y="228910"/>
                  <a:pt x="540735" y="252567"/>
                  <a:pt x="530413" y="271764"/>
                </a:cubicBezTo>
                <a:lnTo>
                  <a:pt x="429972" y="453360"/>
                </a:lnTo>
                <a:cubicBezTo>
                  <a:pt x="419650" y="472654"/>
                  <a:pt x="398962" y="485936"/>
                  <a:pt x="376818" y="485936"/>
                </a:cubicBezTo>
                <a:lnTo>
                  <a:pt x="170025" y="488845"/>
                </a:lnTo>
                <a:cubicBezTo>
                  <a:pt x="147881" y="488845"/>
                  <a:pt x="127193" y="477016"/>
                  <a:pt x="115371" y="457819"/>
                </a:cubicBezTo>
                <a:lnTo>
                  <a:pt x="9064" y="279132"/>
                </a:lnTo>
                <a:cubicBezTo>
                  <a:pt x="-2758" y="259935"/>
                  <a:pt x="-2758" y="236278"/>
                  <a:pt x="7563" y="217081"/>
                </a:cubicBezTo>
                <a:lnTo>
                  <a:pt x="108005" y="35485"/>
                </a:lnTo>
                <a:cubicBezTo>
                  <a:pt x="118326" y="14737"/>
                  <a:pt x="139015" y="2909"/>
                  <a:pt x="161158" y="2909"/>
                </a:cubicBezTo>
                <a:lnTo>
                  <a:pt x="36795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Freeform: Shape 18">
            <a:extLst>
              <a:ext uri="{FF2B5EF4-FFF2-40B4-BE49-F238E27FC236}">
                <a16:creationId xmlns:a16="http://schemas.microsoft.com/office/drawing/2014/main" id="{678C4900-2FBC-068C-6FAB-4DBB675ECAB0}"/>
              </a:ext>
            </a:extLst>
          </p:cNvPr>
          <p:cNvSpPr/>
          <p:nvPr/>
        </p:nvSpPr>
        <p:spPr>
          <a:xfrm>
            <a:off x="5062112" y="2860210"/>
            <a:ext cx="693282" cy="625069"/>
          </a:xfrm>
          <a:custGeom>
            <a:avLst/>
            <a:gdLst>
              <a:gd name="connsiteX0" fmla="*/ 529300 w 770570"/>
              <a:gd name="connsiteY0" fmla="*/ 89 h 694185"/>
              <a:gd name="connsiteX1" fmla="*/ 606111 w 770570"/>
              <a:gd name="connsiteY1" fmla="*/ 42915 h 694185"/>
              <a:gd name="connsiteX2" fmla="*/ 758234 w 770570"/>
              <a:gd name="connsiteY2" fmla="*/ 296924 h 694185"/>
              <a:gd name="connsiteX3" fmla="*/ 759640 w 770570"/>
              <a:gd name="connsiteY3" fmla="*/ 385521 h 694185"/>
              <a:gd name="connsiteX4" fmla="*/ 614916 w 770570"/>
              <a:gd name="connsiteY4" fmla="*/ 643973 h 694185"/>
              <a:gd name="connsiteX5" fmla="*/ 538105 w 770570"/>
              <a:gd name="connsiteY5" fmla="*/ 689793 h 694185"/>
              <a:gd name="connsiteX6" fmla="*/ 241259 w 770570"/>
              <a:gd name="connsiteY6" fmla="*/ 694185 h 694185"/>
              <a:gd name="connsiteX7" fmla="*/ 164448 w 770570"/>
              <a:gd name="connsiteY7" fmla="*/ 651360 h 694185"/>
              <a:gd name="connsiteX8" fmla="*/ 12418 w 770570"/>
              <a:gd name="connsiteY8" fmla="*/ 397350 h 694185"/>
              <a:gd name="connsiteX9" fmla="*/ 10920 w 770570"/>
              <a:gd name="connsiteY9" fmla="*/ 308754 h 694185"/>
              <a:gd name="connsiteX10" fmla="*/ 155643 w 770570"/>
              <a:gd name="connsiteY10" fmla="*/ 50302 h 694185"/>
              <a:gd name="connsiteX11" fmla="*/ 232454 w 770570"/>
              <a:gd name="connsiteY11" fmla="*/ 4481 h 694185"/>
              <a:gd name="connsiteX12" fmla="*/ 529300 w 770570"/>
              <a:gd name="connsiteY12" fmla="*/ 89 h 69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0570" h="694185">
                <a:moveTo>
                  <a:pt x="529300" y="89"/>
                </a:moveTo>
                <a:cubicBezTo>
                  <a:pt x="560306" y="-1408"/>
                  <a:pt x="589812" y="16311"/>
                  <a:pt x="606111" y="42915"/>
                </a:cubicBezTo>
                <a:lnTo>
                  <a:pt x="758234" y="296924"/>
                </a:lnTo>
                <a:cubicBezTo>
                  <a:pt x="774440" y="323528"/>
                  <a:pt x="774440" y="357469"/>
                  <a:pt x="759640" y="385521"/>
                </a:cubicBezTo>
                <a:lnTo>
                  <a:pt x="614916" y="643973"/>
                </a:lnTo>
                <a:cubicBezTo>
                  <a:pt x="600210" y="672074"/>
                  <a:pt x="570610" y="688296"/>
                  <a:pt x="538105" y="689793"/>
                </a:cubicBezTo>
                <a:lnTo>
                  <a:pt x="241259" y="694185"/>
                </a:lnTo>
                <a:cubicBezTo>
                  <a:pt x="210254" y="694185"/>
                  <a:pt x="180747" y="677964"/>
                  <a:pt x="164448" y="651360"/>
                </a:cubicBezTo>
                <a:lnTo>
                  <a:pt x="12418" y="397350"/>
                </a:lnTo>
                <a:cubicBezTo>
                  <a:pt x="-3880" y="370746"/>
                  <a:pt x="-3880" y="336805"/>
                  <a:pt x="10920" y="308754"/>
                </a:cubicBezTo>
                <a:lnTo>
                  <a:pt x="155643" y="50302"/>
                </a:lnTo>
                <a:cubicBezTo>
                  <a:pt x="170443" y="22201"/>
                  <a:pt x="199950" y="5979"/>
                  <a:pt x="232454" y="4481"/>
                </a:cubicBezTo>
                <a:lnTo>
                  <a:pt x="529300" y="8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Freeform: Shape 19">
            <a:extLst>
              <a:ext uri="{FF2B5EF4-FFF2-40B4-BE49-F238E27FC236}">
                <a16:creationId xmlns:a16="http://schemas.microsoft.com/office/drawing/2014/main" id="{517EF4F4-F652-33E1-5696-F4896255D055}"/>
              </a:ext>
            </a:extLst>
          </p:cNvPr>
          <p:cNvSpPr/>
          <p:nvPr/>
        </p:nvSpPr>
        <p:spPr>
          <a:xfrm>
            <a:off x="4549538" y="2974626"/>
            <a:ext cx="485354" cy="440179"/>
          </a:xfrm>
          <a:custGeom>
            <a:avLst/>
            <a:gdLst>
              <a:gd name="connsiteX0" fmla="*/ 369406 w 539463"/>
              <a:gd name="connsiteY0" fmla="*/ 0 h 488852"/>
              <a:gd name="connsiteX1" fmla="*/ 424016 w 539463"/>
              <a:gd name="connsiteY1" fmla="*/ 31046 h 488852"/>
              <a:gd name="connsiteX2" fmla="*/ 530428 w 539463"/>
              <a:gd name="connsiteY2" fmla="*/ 209736 h 488852"/>
              <a:gd name="connsiteX3" fmla="*/ 531833 w 539463"/>
              <a:gd name="connsiteY3" fmla="*/ 271779 h 488852"/>
              <a:gd name="connsiteX4" fmla="*/ 430011 w 539463"/>
              <a:gd name="connsiteY4" fmla="*/ 453414 h 488852"/>
              <a:gd name="connsiteX5" fmla="*/ 376806 w 539463"/>
              <a:gd name="connsiteY5" fmla="*/ 485907 h 488852"/>
              <a:gd name="connsiteX6" fmla="*/ 170072 w 539463"/>
              <a:gd name="connsiteY6" fmla="*/ 488852 h 488852"/>
              <a:gd name="connsiteX7" fmla="*/ 115367 w 539463"/>
              <a:gd name="connsiteY7" fmla="*/ 457856 h 488852"/>
              <a:gd name="connsiteX8" fmla="*/ 9050 w 539463"/>
              <a:gd name="connsiteY8" fmla="*/ 279166 h 488852"/>
              <a:gd name="connsiteX9" fmla="*/ 7551 w 539463"/>
              <a:gd name="connsiteY9" fmla="*/ 217123 h 488852"/>
              <a:gd name="connsiteX10" fmla="*/ 109466 w 539463"/>
              <a:gd name="connsiteY10" fmla="*/ 35438 h 488852"/>
              <a:gd name="connsiteX11" fmla="*/ 162672 w 539463"/>
              <a:gd name="connsiteY11" fmla="*/ 2945 h 488852"/>
              <a:gd name="connsiteX12" fmla="*/ 369406 w 539463"/>
              <a:gd name="connsiteY12" fmla="*/ 0 h 48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463" h="488852">
                <a:moveTo>
                  <a:pt x="369406" y="0"/>
                </a:moveTo>
                <a:cubicBezTo>
                  <a:pt x="391606" y="0"/>
                  <a:pt x="412214" y="11829"/>
                  <a:pt x="424016" y="31046"/>
                </a:cubicBezTo>
                <a:lnTo>
                  <a:pt x="530428" y="209736"/>
                </a:lnTo>
                <a:cubicBezTo>
                  <a:pt x="542230" y="228953"/>
                  <a:pt x="542230" y="252562"/>
                  <a:pt x="531833" y="271779"/>
                </a:cubicBezTo>
                <a:lnTo>
                  <a:pt x="430011" y="453414"/>
                </a:lnTo>
                <a:cubicBezTo>
                  <a:pt x="419614" y="474078"/>
                  <a:pt x="398912" y="485907"/>
                  <a:pt x="376806" y="485907"/>
                </a:cubicBezTo>
                <a:lnTo>
                  <a:pt x="170072" y="488852"/>
                </a:lnTo>
                <a:cubicBezTo>
                  <a:pt x="147871" y="488852"/>
                  <a:pt x="127170" y="477073"/>
                  <a:pt x="115367" y="457856"/>
                </a:cubicBezTo>
                <a:lnTo>
                  <a:pt x="9050" y="279166"/>
                </a:lnTo>
                <a:cubicBezTo>
                  <a:pt x="-2753" y="259949"/>
                  <a:pt x="-2753" y="236340"/>
                  <a:pt x="7551" y="217123"/>
                </a:cubicBezTo>
                <a:lnTo>
                  <a:pt x="109466" y="35438"/>
                </a:lnTo>
                <a:cubicBezTo>
                  <a:pt x="119863" y="14774"/>
                  <a:pt x="140471" y="2945"/>
                  <a:pt x="162672" y="2945"/>
                </a:cubicBezTo>
                <a:lnTo>
                  <a:pt x="36940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Freeform: Shape 20">
            <a:extLst>
              <a:ext uri="{FF2B5EF4-FFF2-40B4-BE49-F238E27FC236}">
                <a16:creationId xmlns:a16="http://schemas.microsoft.com/office/drawing/2014/main" id="{31277015-4466-8993-0063-03EA1FA61422}"/>
              </a:ext>
            </a:extLst>
          </p:cNvPr>
          <p:cNvSpPr/>
          <p:nvPr/>
        </p:nvSpPr>
        <p:spPr>
          <a:xfrm>
            <a:off x="6570101" y="3110242"/>
            <a:ext cx="693306" cy="624991"/>
          </a:xfrm>
          <a:custGeom>
            <a:avLst/>
            <a:gdLst>
              <a:gd name="connsiteX0" fmla="*/ 529303 w 770597"/>
              <a:gd name="connsiteY0" fmla="*/ 0 h 694098"/>
              <a:gd name="connsiteX1" fmla="*/ 606101 w 770597"/>
              <a:gd name="connsiteY1" fmla="*/ 42757 h 694098"/>
              <a:gd name="connsiteX2" fmla="*/ 758195 w 770597"/>
              <a:gd name="connsiteY2" fmla="*/ 296778 h 694098"/>
              <a:gd name="connsiteX3" fmla="*/ 759695 w 770597"/>
              <a:gd name="connsiteY3" fmla="*/ 385395 h 694098"/>
              <a:gd name="connsiteX4" fmla="*/ 614967 w 770597"/>
              <a:gd name="connsiteY4" fmla="*/ 643876 h 694098"/>
              <a:gd name="connsiteX5" fmla="*/ 538170 w 770597"/>
              <a:gd name="connsiteY5" fmla="*/ 689638 h 694098"/>
              <a:gd name="connsiteX6" fmla="*/ 241301 w 770597"/>
              <a:gd name="connsiteY6" fmla="*/ 694098 h 694098"/>
              <a:gd name="connsiteX7" fmla="*/ 164504 w 770597"/>
              <a:gd name="connsiteY7" fmla="*/ 651244 h 694098"/>
              <a:gd name="connsiteX8" fmla="*/ 12364 w 770597"/>
              <a:gd name="connsiteY8" fmla="*/ 397223 h 694098"/>
              <a:gd name="connsiteX9" fmla="*/ 10909 w 770597"/>
              <a:gd name="connsiteY9" fmla="*/ 308607 h 694098"/>
              <a:gd name="connsiteX10" fmla="*/ 155637 w 770597"/>
              <a:gd name="connsiteY10" fmla="*/ 50223 h 694098"/>
              <a:gd name="connsiteX11" fmla="*/ 232435 w 770597"/>
              <a:gd name="connsiteY11" fmla="*/ 4363 h 694098"/>
              <a:gd name="connsiteX12" fmla="*/ 529303 w 770597"/>
              <a:gd name="connsiteY12" fmla="*/ 0 h 69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0597" h="694098">
                <a:moveTo>
                  <a:pt x="529303" y="0"/>
                </a:moveTo>
                <a:cubicBezTo>
                  <a:pt x="560313" y="0"/>
                  <a:pt x="589868" y="16192"/>
                  <a:pt x="606101" y="42757"/>
                </a:cubicBezTo>
                <a:lnTo>
                  <a:pt x="758195" y="296778"/>
                </a:lnTo>
                <a:cubicBezTo>
                  <a:pt x="774473" y="323441"/>
                  <a:pt x="774473" y="357375"/>
                  <a:pt x="759695" y="385395"/>
                </a:cubicBezTo>
                <a:lnTo>
                  <a:pt x="614967" y="643876"/>
                </a:lnTo>
                <a:cubicBezTo>
                  <a:pt x="598689" y="671993"/>
                  <a:pt x="570635" y="689638"/>
                  <a:pt x="538170" y="689638"/>
                </a:cubicBezTo>
                <a:lnTo>
                  <a:pt x="241301" y="694098"/>
                </a:lnTo>
                <a:cubicBezTo>
                  <a:pt x="210291" y="694098"/>
                  <a:pt x="180736" y="677810"/>
                  <a:pt x="164504" y="651244"/>
                </a:cubicBezTo>
                <a:lnTo>
                  <a:pt x="12364" y="397223"/>
                </a:lnTo>
                <a:cubicBezTo>
                  <a:pt x="-3869" y="370658"/>
                  <a:pt x="-3869" y="336724"/>
                  <a:pt x="10909" y="308607"/>
                </a:cubicBezTo>
                <a:lnTo>
                  <a:pt x="155637" y="50223"/>
                </a:lnTo>
                <a:cubicBezTo>
                  <a:pt x="170415" y="22106"/>
                  <a:pt x="199924" y="5915"/>
                  <a:pt x="232435" y="4363"/>
                </a:cubicBezTo>
                <a:lnTo>
                  <a:pt x="52930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7239A115-173A-3113-D22E-C4BCC8066AD3}"/>
              </a:ext>
            </a:extLst>
          </p:cNvPr>
          <p:cNvSpPr/>
          <p:nvPr/>
        </p:nvSpPr>
        <p:spPr>
          <a:xfrm>
            <a:off x="4241791" y="3245907"/>
            <a:ext cx="334199" cy="301888"/>
          </a:xfrm>
          <a:custGeom>
            <a:avLst/>
            <a:gdLst>
              <a:gd name="connsiteX0" fmla="*/ 255092 w 371456"/>
              <a:gd name="connsiteY0" fmla="*/ 0 h 335269"/>
              <a:gd name="connsiteX1" fmla="*/ 292092 w 371456"/>
              <a:gd name="connsiteY1" fmla="*/ 20714 h 335269"/>
              <a:gd name="connsiteX2" fmla="*/ 365906 w 371456"/>
              <a:gd name="connsiteY2" fmla="*/ 143302 h 335269"/>
              <a:gd name="connsiteX3" fmla="*/ 365906 w 371456"/>
              <a:gd name="connsiteY3" fmla="*/ 186128 h 335269"/>
              <a:gd name="connsiteX4" fmla="*/ 296495 w 371456"/>
              <a:gd name="connsiteY4" fmla="*/ 311660 h 335269"/>
              <a:gd name="connsiteX5" fmla="*/ 259588 w 371456"/>
              <a:gd name="connsiteY5" fmla="*/ 333822 h 335269"/>
              <a:gd name="connsiteX6" fmla="*/ 116270 w 371456"/>
              <a:gd name="connsiteY6" fmla="*/ 335269 h 335269"/>
              <a:gd name="connsiteX7" fmla="*/ 79363 w 371456"/>
              <a:gd name="connsiteY7" fmla="*/ 314605 h 335269"/>
              <a:gd name="connsiteX8" fmla="*/ 5550 w 371456"/>
              <a:gd name="connsiteY8" fmla="*/ 192017 h 335269"/>
              <a:gd name="connsiteX9" fmla="*/ 5550 w 371456"/>
              <a:gd name="connsiteY9" fmla="*/ 149192 h 335269"/>
              <a:gd name="connsiteX10" fmla="*/ 74961 w 371456"/>
              <a:gd name="connsiteY10" fmla="*/ 23659 h 335269"/>
              <a:gd name="connsiteX11" fmla="*/ 111867 w 371456"/>
              <a:gd name="connsiteY11" fmla="*/ 1498 h 335269"/>
              <a:gd name="connsiteX12" fmla="*/ 255092 w 371456"/>
              <a:gd name="connsiteY12" fmla="*/ 0 h 33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456" h="335269">
                <a:moveTo>
                  <a:pt x="255092" y="0"/>
                </a:moveTo>
                <a:cubicBezTo>
                  <a:pt x="271391" y="0"/>
                  <a:pt x="286097" y="7388"/>
                  <a:pt x="292092" y="20714"/>
                </a:cubicBezTo>
                <a:lnTo>
                  <a:pt x="365906" y="143302"/>
                </a:lnTo>
                <a:cubicBezTo>
                  <a:pt x="373306" y="156579"/>
                  <a:pt x="373306" y="172801"/>
                  <a:pt x="365906" y="186128"/>
                </a:cubicBezTo>
                <a:lnTo>
                  <a:pt x="296495" y="311660"/>
                </a:lnTo>
                <a:cubicBezTo>
                  <a:pt x="289095" y="324937"/>
                  <a:pt x="274295" y="333822"/>
                  <a:pt x="259588" y="333822"/>
                </a:cubicBezTo>
                <a:lnTo>
                  <a:pt x="116270" y="335269"/>
                </a:lnTo>
                <a:cubicBezTo>
                  <a:pt x="101563" y="335269"/>
                  <a:pt x="86763" y="327882"/>
                  <a:pt x="79363" y="314605"/>
                </a:cubicBezTo>
                <a:lnTo>
                  <a:pt x="5550" y="192017"/>
                </a:lnTo>
                <a:cubicBezTo>
                  <a:pt x="-1850" y="178740"/>
                  <a:pt x="-1850" y="162469"/>
                  <a:pt x="5550" y="149192"/>
                </a:cubicBezTo>
                <a:lnTo>
                  <a:pt x="74961" y="23659"/>
                </a:lnTo>
                <a:cubicBezTo>
                  <a:pt x="82361" y="10382"/>
                  <a:pt x="97067" y="1498"/>
                  <a:pt x="111867" y="1498"/>
                </a:cubicBezTo>
                <a:lnTo>
                  <a:pt x="25509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" name="Freeform: Shape 22">
            <a:extLst>
              <a:ext uri="{FF2B5EF4-FFF2-40B4-BE49-F238E27FC236}">
                <a16:creationId xmlns:a16="http://schemas.microsoft.com/office/drawing/2014/main" id="{4A371A2C-78FB-3024-13A4-22018F10DA57}"/>
              </a:ext>
            </a:extLst>
          </p:cNvPr>
          <p:cNvSpPr/>
          <p:nvPr/>
        </p:nvSpPr>
        <p:spPr>
          <a:xfrm>
            <a:off x="5573560" y="3272450"/>
            <a:ext cx="1028450" cy="924237"/>
          </a:xfrm>
          <a:custGeom>
            <a:avLst/>
            <a:gdLst>
              <a:gd name="connsiteX0" fmla="*/ 351476 w 1143104"/>
              <a:gd name="connsiteY0" fmla="*/ 0 h 1026433"/>
              <a:gd name="connsiteX1" fmla="*/ 791629 w 1143104"/>
              <a:gd name="connsiteY1" fmla="*/ 0 h 1026433"/>
              <a:gd name="connsiteX2" fmla="*/ 905357 w 1143104"/>
              <a:gd name="connsiteY2" fmla="*/ 66481 h 1026433"/>
              <a:gd name="connsiteX3" fmla="*/ 1125380 w 1143104"/>
              <a:gd name="connsiteY3" fmla="*/ 447496 h 1026433"/>
              <a:gd name="connsiteX4" fmla="*/ 1125380 w 1143104"/>
              <a:gd name="connsiteY4" fmla="*/ 578937 h 1026433"/>
              <a:gd name="connsiteX5" fmla="*/ 905357 w 1143104"/>
              <a:gd name="connsiteY5" fmla="*/ 959953 h 1026433"/>
              <a:gd name="connsiteX6" fmla="*/ 791629 w 1143104"/>
              <a:gd name="connsiteY6" fmla="*/ 1026433 h 1026433"/>
              <a:gd name="connsiteX7" fmla="*/ 351476 w 1143104"/>
              <a:gd name="connsiteY7" fmla="*/ 1026433 h 1026433"/>
              <a:gd name="connsiteX8" fmla="*/ 237802 w 1143104"/>
              <a:gd name="connsiteY8" fmla="*/ 959953 h 1026433"/>
              <a:gd name="connsiteX9" fmla="*/ 17725 w 1143104"/>
              <a:gd name="connsiteY9" fmla="*/ 578937 h 1026433"/>
              <a:gd name="connsiteX10" fmla="*/ 17725 w 1143104"/>
              <a:gd name="connsiteY10" fmla="*/ 447496 h 1026433"/>
              <a:gd name="connsiteX11" fmla="*/ 237802 w 1143104"/>
              <a:gd name="connsiteY11" fmla="*/ 66481 h 1026433"/>
              <a:gd name="connsiteX12" fmla="*/ 351476 w 1143104"/>
              <a:gd name="connsiteY12" fmla="*/ 0 h 102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3104" h="1026433">
                <a:moveTo>
                  <a:pt x="351476" y="0"/>
                </a:moveTo>
                <a:lnTo>
                  <a:pt x="791629" y="0"/>
                </a:lnTo>
                <a:cubicBezTo>
                  <a:pt x="838895" y="0"/>
                  <a:pt x="881724" y="25091"/>
                  <a:pt x="905357" y="66481"/>
                </a:cubicBezTo>
                <a:lnTo>
                  <a:pt x="1125380" y="447496"/>
                </a:lnTo>
                <a:cubicBezTo>
                  <a:pt x="1149013" y="488839"/>
                  <a:pt x="1149013" y="539068"/>
                  <a:pt x="1125380" y="578937"/>
                </a:cubicBezTo>
                <a:lnTo>
                  <a:pt x="905357" y="959953"/>
                </a:lnTo>
                <a:cubicBezTo>
                  <a:pt x="881724" y="1001343"/>
                  <a:pt x="838895" y="1026433"/>
                  <a:pt x="791629" y="1026433"/>
                </a:cubicBezTo>
                <a:lnTo>
                  <a:pt x="351476" y="1026433"/>
                </a:lnTo>
                <a:cubicBezTo>
                  <a:pt x="304263" y="1026433"/>
                  <a:pt x="261435" y="1001343"/>
                  <a:pt x="237802" y="959953"/>
                </a:cubicBezTo>
                <a:lnTo>
                  <a:pt x="17725" y="578937"/>
                </a:lnTo>
                <a:cubicBezTo>
                  <a:pt x="-5908" y="539068"/>
                  <a:pt x="-5908" y="488839"/>
                  <a:pt x="17725" y="447496"/>
                </a:cubicBezTo>
                <a:lnTo>
                  <a:pt x="237802" y="66481"/>
                </a:lnTo>
                <a:cubicBezTo>
                  <a:pt x="261381" y="25091"/>
                  <a:pt x="304263" y="0"/>
                  <a:pt x="35147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7" name="Freeform: Shape 23">
            <a:extLst>
              <a:ext uri="{FF2B5EF4-FFF2-40B4-BE49-F238E27FC236}">
                <a16:creationId xmlns:a16="http://schemas.microsoft.com/office/drawing/2014/main" id="{D82F6FA3-4AD8-5A29-635E-22038531EE4D}"/>
              </a:ext>
            </a:extLst>
          </p:cNvPr>
          <p:cNvSpPr/>
          <p:nvPr/>
        </p:nvSpPr>
        <p:spPr>
          <a:xfrm>
            <a:off x="4041801" y="3482627"/>
            <a:ext cx="226579" cy="207460"/>
          </a:xfrm>
          <a:custGeom>
            <a:avLst/>
            <a:gdLst>
              <a:gd name="connsiteX0" fmla="*/ 173130 w 251838"/>
              <a:gd name="connsiteY0" fmla="*/ 0 h 230400"/>
              <a:gd name="connsiteX1" fmla="*/ 198234 w 251838"/>
              <a:gd name="connsiteY1" fmla="*/ 14774 h 230400"/>
              <a:gd name="connsiteX2" fmla="*/ 248536 w 251838"/>
              <a:gd name="connsiteY2" fmla="*/ 98978 h 230400"/>
              <a:gd name="connsiteX3" fmla="*/ 248536 w 251838"/>
              <a:gd name="connsiteY3" fmla="*/ 128527 h 230400"/>
              <a:gd name="connsiteX4" fmla="*/ 201232 w 251838"/>
              <a:gd name="connsiteY4" fmla="*/ 214178 h 230400"/>
              <a:gd name="connsiteX5" fmla="*/ 176128 w 251838"/>
              <a:gd name="connsiteY5" fmla="*/ 228953 h 230400"/>
              <a:gd name="connsiteX6" fmla="*/ 78615 w 251838"/>
              <a:gd name="connsiteY6" fmla="*/ 230400 h 230400"/>
              <a:gd name="connsiteX7" fmla="*/ 53511 w 251838"/>
              <a:gd name="connsiteY7" fmla="*/ 215626 h 230400"/>
              <a:gd name="connsiteX8" fmla="*/ 3303 w 251838"/>
              <a:gd name="connsiteY8" fmla="*/ 131472 h 230400"/>
              <a:gd name="connsiteX9" fmla="*/ 3303 w 251838"/>
              <a:gd name="connsiteY9" fmla="*/ 101923 h 230400"/>
              <a:gd name="connsiteX10" fmla="*/ 50607 w 251838"/>
              <a:gd name="connsiteY10" fmla="*/ 16271 h 230400"/>
              <a:gd name="connsiteX11" fmla="*/ 75711 w 251838"/>
              <a:gd name="connsiteY11" fmla="*/ 1497 h 230400"/>
              <a:gd name="connsiteX12" fmla="*/ 173130 w 251838"/>
              <a:gd name="connsiteY12" fmla="*/ 0 h 2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838" h="230400">
                <a:moveTo>
                  <a:pt x="173130" y="0"/>
                </a:moveTo>
                <a:cubicBezTo>
                  <a:pt x="183528" y="0"/>
                  <a:pt x="192333" y="5939"/>
                  <a:pt x="198234" y="14774"/>
                </a:cubicBezTo>
                <a:lnTo>
                  <a:pt x="248536" y="98978"/>
                </a:lnTo>
                <a:cubicBezTo>
                  <a:pt x="252939" y="107813"/>
                  <a:pt x="252939" y="119642"/>
                  <a:pt x="248536" y="128527"/>
                </a:cubicBezTo>
                <a:lnTo>
                  <a:pt x="201232" y="214178"/>
                </a:lnTo>
                <a:cubicBezTo>
                  <a:pt x="196829" y="223013"/>
                  <a:pt x="186432" y="228953"/>
                  <a:pt x="176128" y="228953"/>
                </a:cubicBezTo>
                <a:lnTo>
                  <a:pt x="78615" y="230400"/>
                </a:lnTo>
                <a:cubicBezTo>
                  <a:pt x="68311" y="230400"/>
                  <a:pt x="59413" y="224510"/>
                  <a:pt x="53511" y="215626"/>
                </a:cubicBezTo>
                <a:lnTo>
                  <a:pt x="3303" y="131472"/>
                </a:lnTo>
                <a:cubicBezTo>
                  <a:pt x="-1100" y="122587"/>
                  <a:pt x="-1100" y="110758"/>
                  <a:pt x="3303" y="101923"/>
                </a:cubicBezTo>
                <a:lnTo>
                  <a:pt x="50607" y="16271"/>
                </a:lnTo>
                <a:cubicBezTo>
                  <a:pt x="55010" y="7387"/>
                  <a:pt x="65314" y="1497"/>
                  <a:pt x="75711" y="1497"/>
                </a:cubicBezTo>
                <a:lnTo>
                  <a:pt x="17313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Freeform: Shape 24">
            <a:extLst>
              <a:ext uri="{FF2B5EF4-FFF2-40B4-BE49-F238E27FC236}">
                <a16:creationId xmlns:a16="http://schemas.microsoft.com/office/drawing/2014/main" id="{A737640C-A41A-5D7F-3615-8AFF6874FD45}"/>
              </a:ext>
            </a:extLst>
          </p:cNvPr>
          <p:cNvSpPr/>
          <p:nvPr/>
        </p:nvSpPr>
        <p:spPr>
          <a:xfrm>
            <a:off x="8110669" y="3684698"/>
            <a:ext cx="142155" cy="127666"/>
          </a:xfrm>
          <a:custGeom>
            <a:avLst/>
            <a:gdLst>
              <a:gd name="connsiteX0" fmla="*/ 49468 w 158002"/>
              <a:gd name="connsiteY0" fmla="*/ 0 h 141783"/>
              <a:gd name="connsiteX1" fmla="*/ 109951 w 158002"/>
              <a:gd name="connsiteY1" fmla="*/ 0 h 141783"/>
              <a:gd name="connsiteX2" fmla="*/ 126275 w 158002"/>
              <a:gd name="connsiteY2" fmla="*/ 8846 h 141783"/>
              <a:gd name="connsiteX3" fmla="*/ 155809 w 158002"/>
              <a:gd name="connsiteY3" fmla="*/ 62021 h 141783"/>
              <a:gd name="connsiteX4" fmla="*/ 155809 w 158002"/>
              <a:gd name="connsiteY4" fmla="*/ 79762 h 141783"/>
              <a:gd name="connsiteX5" fmla="*/ 124765 w 158002"/>
              <a:gd name="connsiteY5" fmla="*/ 132937 h 141783"/>
              <a:gd name="connsiteX6" fmla="*/ 108535 w 158002"/>
              <a:gd name="connsiteY6" fmla="*/ 141783 h 141783"/>
              <a:gd name="connsiteX7" fmla="*/ 47958 w 158002"/>
              <a:gd name="connsiteY7" fmla="*/ 141783 h 141783"/>
              <a:gd name="connsiteX8" fmla="*/ 31728 w 158002"/>
              <a:gd name="connsiteY8" fmla="*/ 132937 h 141783"/>
              <a:gd name="connsiteX9" fmla="*/ 2194 w 158002"/>
              <a:gd name="connsiteY9" fmla="*/ 79762 h 141783"/>
              <a:gd name="connsiteX10" fmla="*/ 2194 w 158002"/>
              <a:gd name="connsiteY10" fmla="*/ 62021 h 141783"/>
              <a:gd name="connsiteX11" fmla="*/ 33238 w 158002"/>
              <a:gd name="connsiteY11" fmla="*/ 8846 h 141783"/>
              <a:gd name="connsiteX12" fmla="*/ 49468 w 158002"/>
              <a:gd name="connsiteY12" fmla="*/ 0 h 14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002" h="141783">
                <a:moveTo>
                  <a:pt x="49468" y="0"/>
                </a:moveTo>
                <a:lnTo>
                  <a:pt x="109951" y="0"/>
                </a:lnTo>
                <a:cubicBezTo>
                  <a:pt x="117405" y="0"/>
                  <a:pt x="123255" y="2949"/>
                  <a:pt x="126275" y="8846"/>
                </a:cubicBezTo>
                <a:lnTo>
                  <a:pt x="155809" y="62021"/>
                </a:lnTo>
                <a:cubicBezTo>
                  <a:pt x="158734" y="66468"/>
                  <a:pt x="158734" y="73864"/>
                  <a:pt x="155809" y="79762"/>
                </a:cubicBezTo>
                <a:lnTo>
                  <a:pt x="124765" y="132937"/>
                </a:lnTo>
                <a:cubicBezTo>
                  <a:pt x="121840" y="138834"/>
                  <a:pt x="114386" y="141783"/>
                  <a:pt x="108535" y="141783"/>
                </a:cubicBezTo>
                <a:lnTo>
                  <a:pt x="47958" y="141783"/>
                </a:lnTo>
                <a:cubicBezTo>
                  <a:pt x="40598" y="141783"/>
                  <a:pt x="34653" y="138834"/>
                  <a:pt x="31728" y="132937"/>
                </a:cubicBezTo>
                <a:lnTo>
                  <a:pt x="2194" y="79762"/>
                </a:lnTo>
                <a:cubicBezTo>
                  <a:pt x="-731" y="75315"/>
                  <a:pt x="-731" y="67919"/>
                  <a:pt x="2194" y="62021"/>
                </a:cubicBezTo>
                <a:lnTo>
                  <a:pt x="33238" y="8846"/>
                </a:lnTo>
                <a:cubicBezTo>
                  <a:pt x="36163" y="2949"/>
                  <a:pt x="43523" y="0"/>
                  <a:pt x="4946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BA85722F-35F4-665D-E1C5-8425F9E7E4D3}"/>
              </a:ext>
            </a:extLst>
          </p:cNvPr>
          <p:cNvSpPr/>
          <p:nvPr/>
        </p:nvSpPr>
        <p:spPr>
          <a:xfrm>
            <a:off x="3939174" y="3700740"/>
            <a:ext cx="142174" cy="128988"/>
          </a:xfrm>
          <a:custGeom>
            <a:avLst/>
            <a:gdLst>
              <a:gd name="connsiteX0" fmla="*/ 108566 w 158024"/>
              <a:gd name="connsiteY0" fmla="*/ 0 h 143251"/>
              <a:gd name="connsiteX1" fmla="*/ 124771 w 158024"/>
              <a:gd name="connsiteY1" fmla="*/ 8834 h 143251"/>
              <a:gd name="connsiteX2" fmla="*/ 155777 w 158024"/>
              <a:gd name="connsiteY2" fmla="*/ 62042 h 143251"/>
              <a:gd name="connsiteX3" fmla="*/ 155777 w 158024"/>
              <a:gd name="connsiteY3" fmla="*/ 79761 h 143251"/>
              <a:gd name="connsiteX4" fmla="*/ 126270 w 158024"/>
              <a:gd name="connsiteY4" fmla="*/ 132919 h 143251"/>
              <a:gd name="connsiteX5" fmla="*/ 110065 w 158024"/>
              <a:gd name="connsiteY5" fmla="*/ 141754 h 143251"/>
              <a:gd name="connsiteX6" fmla="*/ 49459 w 158024"/>
              <a:gd name="connsiteY6" fmla="*/ 143251 h 143251"/>
              <a:gd name="connsiteX7" fmla="*/ 33254 w 158024"/>
              <a:gd name="connsiteY7" fmla="*/ 134367 h 143251"/>
              <a:gd name="connsiteX8" fmla="*/ 2248 w 158024"/>
              <a:gd name="connsiteY8" fmla="*/ 81209 h 143251"/>
              <a:gd name="connsiteX9" fmla="*/ 2248 w 158024"/>
              <a:gd name="connsiteY9" fmla="*/ 63489 h 143251"/>
              <a:gd name="connsiteX10" fmla="*/ 31755 w 158024"/>
              <a:gd name="connsiteY10" fmla="*/ 10332 h 143251"/>
              <a:gd name="connsiteX11" fmla="*/ 47960 w 158024"/>
              <a:gd name="connsiteY11" fmla="*/ 1447 h 143251"/>
              <a:gd name="connsiteX12" fmla="*/ 108566 w 158024"/>
              <a:gd name="connsiteY12" fmla="*/ 0 h 14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024" h="143251">
                <a:moveTo>
                  <a:pt x="108566" y="0"/>
                </a:moveTo>
                <a:cubicBezTo>
                  <a:pt x="114467" y="0"/>
                  <a:pt x="120369" y="2944"/>
                  <a:pt x="124771" y="8834"/>
                </a:cubicBezTo>
                <a:lnTo>
                  <a:pt x="155777" y="62042"/>
                </a:lnTo>
                <a:cubicBezTo>
                  <a:pt x="158774" y="66434"/>
                  <a:pt x="158774" y="73822"/>
                  <a:pt x="155777" y="79761"/>
                </a:cubicBezTo>
                <a:lnTo>
                  <a:pt x="126270" y="132919"/>
                </a:lnTo>
                <a:cubicBezTo>
                  <a:pt x="121867" y="138809"/>
                  <a:pt x="115966" y="141754"/>
                  <a:pt x="110065" y="141754"/>
                </a:cubicBezTo>
                <a:lnTo>
                  <a:pt x="49459" y="143251"/>
                </a:lnTo>
                <a:cubicBezTo>
                  <a:pt x="42059" y="143251"/>
                  <a:pt x="36157" y="140306"/>
                  <a:pt x="33254" y="134367"/>
                </a:cubicBezTo>
                <a:lnTo>
                  <a:pt x="2248" y="81209"/>
                </a:lnTo>
                <a:cubicBezTo>
                  <a:pt x="-749" y="76816"/>
                  <a:pt x="-749" y="69429"/>
                  <a:pt x="2248" y="63489"/>
                </a:cubicBezTo>
                <a:lnTo>
                  <a:pt x="31755" y="10332"/>
                </a:lnTo>
                <a:cubicBezTo>
                  <a:pt x="36157" y="4442"/>
                  <a:pt x="42059" y="1447"/>
                  <a:pt x="47960" y="1447"/>
                </a:cubicBezTo>
                <a:lnTo>
                  <a:pt x="10856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Freeform: Shape 26">
            <a:extLst>
              <a:ext uri="{FF2B5EF4-FFF2-40B4-BE49-F238E27FC236}">
                <a16:creationId xmlns:a16="http://schemas.microsoft.com/office/drawing/2014/main" id="{A3793CFA-7E1A-1DE5-0299-F04E8D20A496}"/>
              </a:ext>
            </a:extLst>
          </p:cNvPr>
          <p:cNvSpPr/>
          <p:nvPr/>
        </p:nvSpPr>
        <p:spPr>
          <a:xfrm>
            <a:off x="4914479" y="3764487"/>
            <a:ext cx="694295" cy="622365"/>
          </a:xfrm>
          <a:custGeom>
            <a:avLst/>
            <a:gdLst>
              <a:gd name="connsiteX0" fmla="*/ 533558 w 771696"/>
              <a:gd name="connsiteY0" fmla="*/ 0 h 691182"/>
              <a:gd name="connsiteX1" fmla="*/ 610360 w 771696"/>
              <a:gd name="connsiteY1" fmla="*/ 44343 h 691182"/>
              <a:gd name="connsiteX2" fmla="*/ 759515 w 771696"/>
              <a:gd name="connsiteY2" fmla="*/ 299845 h 691182"/>
              <a:gd name="connsiteX3" fmla="*/ 759515 w 771696"/>
              <a:gd name="connsiteY3" fmla="*/ 388433 h 691182"/>
              <a:gd name="connsiteX4" fmla="*/ 611829 w 771696"/>
              <a:gd name="connsiteY4" fmla="*/ 645387 h 691182"/>
              <a:gd name="connsiteX5" fmla="*/ 535026 w 771696"/>
              <a:gd name="connsiteY5" fmla="*/ 689730 h 691182"/>
              <a:gd name="connsiteX6" fmla="*/ 238185 w 771696"/>
              <a:gd name="connsiteY6" fmla="*/ 691182 h 691182"/>
              <a:gd name="connsiteX7" fmla="*/ 161382 w 771696"/>
              <a:gd name="connsiteY7" fmla="*/ 646839 h 691182"/>
              <a:gd name="connsiteX8" fmla="*/ 12181 w 771696"/>
              <a:gd name="connsiteY8" fmla="*/ 391337 h 691182"/>
              <a:gd name="connsiteX9" fmla="*/ 12181 w 771696"/>
              <a:gd name="connsiteY9" fmla="*/ 302749 h 691182"/>
              <a:gd name="connsiteX10" fmla="*/ 159868 w 771696"/>
              <a:gd name="connsiteY10" fmla="*/ 45795 h 691182"/>
              <a:gd name="connsiteX11" fmla="*/ 236671 w 771696"/>
              <a:gd name="connsiteY11" fmla="*/ 1452 h 691182"/>
              <a:gd name="connsiteX12" fmla="*/ 533558 w 771696"/>
              <a:gd name="connsiteY12" fmla="*/ 0 h 69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1696" h="691182">
                <a:moveTo>
                  <a:pt x="533558" y="0"/>
                </a:moveTo>
                <a:cubicBezTo>
                  <a:pt x="564572" y="0"/>
                  <a:pt x="594119" y="16266"/>
                  <a:pt x="610360" y="44343"/>
                </a:cubicBezTo>
                <a:lnTo>
                  <a:pt x="759515" y="299845"/>
                </a:lnTo>
                <a:cubicBezTo>
                  <a:pt x="775757" y="327825"/>
                  <a:pt x="775757" y="360356"/>
                  <a:pt x="759515" y="388433"/>
                </a:cubicBezTo>
                <a:lnTo>
                  <a:pt x="611829" y="645387"/>
                </a:lnTo>
                <a:cubicBezTo>
                  <a:pt x="595587" y="673464"/>
                  <a:pt x="567509" y="689730"/>
                  <a:pt x="535026" y="689730"/>
                </a:cubicBezTo>
                <a:lnTo>
                  <a:pt x="238185" y="691182"/>
                </a:lnTo>
                <a:cubicBezTo>
                  <a:pt x="207170" y="691182"/>
                  <a:pt x="177623" y="674917"/>
                  <a:pt x="161382" y="646839"/>
                </a:cubicBezTo>
                <a:lnTo>
                  <a:pt x="12181" y="391337"/>
                </a:lnTo>
                <a:cubicBezTo>
                  <a:pt x="-4060" y="363357"/>
                  <a:pt x="-4060" y="330826"/>
                  <a:pt x="12181" y="302749"/>
                </a:cubicBezTo>
                <a:lnTo>
                  <a:pt x="159868" y="45795"/>
                </a:lnTo>
                <a:cubicBezTo>
                  <a:pt x="176155" y="17718"/>
                  <a:pt x="205656" y="1452"/>
                  <a:pt x="236671" y="1452"/>
                </a:cubicBezTo>
                <a:lnTo>
                  <a:pt x="53355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Freeform: Shape 27">
            <a:extLst>
              <a:ext uri="{FF2B5EF4-FFF2-40B4-BE49-F238E27FC236}">
                <a16:creationId xmlns:a16="http://schemas.microsoft.com/office/drawing/2014/main" id="{F476107E-06ED-3615-D57C-05B559D74E25}"/>
              </a:ext>
            </a:extLst>
          </p:cNvPr>
          <p:cNvSpPr/>
          <p:nvPr/>
        </p:nvSpPr>
        <p:spPr>
          <a:xfrm>
            <a:off x="7918640" y="3821678"/>
            <a:ext cx="229849" cy="206102"/>
          </a:xfrm>
          <a:custGeom>
            <a:avLst/>
            <a:gdLst>
              <a:gd name="connsiteX0" fmla="*/ 79756 w 255473"/>
              <a:gd name="connsiteY0" fmla="*/ 0 h 228892"/>
              <a:gd name="connsiteX1" fmla="*/ 177228 w 255473"/>
              <a:gd name="connsiteY1" fmla="*/ 0 h 228892"/>
              <a:gd name="connsiteX2" fmla="*/ 202327 w 255473"/>
              <a:gd name="connsiteY2" fmla="*/ 14744 h 228892"/>
              <a:gd name="connsiteX3" fmla="*/ 251015 w 255473"/>
              <a:gd name="connsiteY3" fmla="*/ 100403 h 228892"/>
              <a:gd name="connsiteX4" fmla="*/ 251015 w 255473"/>
              <a:gd name="connsiteY4" fmla="*/ 129939 h 228892"/>
              <a:gd name="connsiteX5" fmla="*/ 200817 w 255473"/>
              <a:gd name="connsiteY5" fmla="*/ 214148 h 228892"/>
              <a:gd name="connsiteX6" fmla="*/ 175718 w 255473"/>
              <a:gd name="connsiteY6" fmla="*/ 228892 h 228892"/>
              <a:gd name="connsiteX7" fmla="*/ 78246 w 255473"/>
              <a:gd name="connsiteY7" fmla="*/ 228892 h 228892"/>
              <a:gd name="connsiteX8" fmla="*/ 53147 w 255473"/>
              <a:gd name="connsiteY8" fmla="*/ 214148 h 228892"/>
              <a:gd name="connsiteX9" fmla="*/ 4458 w 255473"/>
              <a:gd name="connsiteY9" fmla="*/ 128489 h 228892"/>
              <a:gd name="connsiteX10" fmla="*/ 4458 w 255473"/>
              <a:gd name="connsiteY10" fmla="*/ 98953 h 228892"/>
              <a:gd name="connsiteX11" fmla="*/ 54657 w 255473"/>
              <a:gd name="connsiteY11" fmla="*/ 14744 h 228892"/>
              <a:gd name="connsiteX12" fmla="*/ 79756 w 255473"/>
              <a:gd name="connsiteY12" fmla="*/ 0 h 22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473" h="228892">
                <a:moveTo>
                  <a:pt x="79756" y="0"/>
                </a:moveTo>
                <a:lnTo>
                  <a:pt x="177228" y="0"/>
                </a:lnTo>
                <a:cubicBezTo>
                  <a:pt x="187513" y="0"/>
                  <a:pt x="196382" y="5897"/>
                  <a:pt x="202327" y="14744"/>
                </a:cubicBezTo>
                <a:lnTo>
                  <a:pt x="251015" y="100403"/>
                </a:lnTo>
                <a:cubicBezTo>
                  <a:pt x="256960" y="109298"/>
                  <a:pt x="256960" y="121093"/>
                  <a:pt x="251015" y="129939"/>
                </a:cubicBezTo>
                <a:lnTo>
                  <a:pt x="200817" y="214148"/>
                </a:lnTo>
                <a:cubicBezTo>
                  <a:pt x="196382" y="222994"/>
                  <a:pt x="186097" y="228892"/>
                  <a:pt x="175718" y="228892"/>
                </a:cubicBezTo>
                <a:lnTo>
                  <a:pt x="78246" y="228892"/>
                </a:lnTo>
                <a:cubicBezTo>
                  <a:pt x="67961" y="227442"/>
                  <a:pt x="57582" y="222994"/>
                  <a:pt x="53147" y="214148"/>
                </a:cubicBezTo>
                <a:lnTo>
                  <a:pt x="4458" y="128489"/>
                </a:lnTo>
                <a:cubicBezTo>
                  <a:pt x="-1486" y="119594"/>
                  <a:pt x="-1486" y="107799"/>
                  <a:pt x="4458" y="98953"/>
                </a:cubicBezTo>
                <a:lnTo>
                  <a:pt x="54657" y="14744"/>
                </a:lnTo>
                <a:cubicBezTo>
                  <a:pt x="59091" y="5897"/>
                  <a:pt x="69376" y="0"/>
                  <a:pt x="7975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Freeform: Shape 28">
            <a:extLst>
              <a:ext uri="{FF2B5EF4-FFF2-40B4-BE49-F238E27FC236}">
                <a16:creationId xmlns:a16="http://schemas.microsoft.com/office/drawing/2014/main" id="{373B0414-63BC-E05E-02F2-BFFA2D8E6482}"/>
              </a:ext>
            </a:extLst>
          </p:cNvPr>
          <p:cNvSpPr/>
          <p:nvPr/>
        </p:nvSpPr>
        <p:spPr>
          <a:xfrm>
            <a:off x="7606719" y="3958658"/>
            <a:ext cx="334142" cy="301864"/>
          </a:xfrm>
          <a:custGeom>
            <a:avLst/>
            <a:gdLst>
              <a:gd name="connsiteX0" fmla="*/ 114787 w 371393"/>
              <a:gd name="connsiteY0" fmla="*/ 0 h 335242"/>
              <a:gd name="connsiteX1" fmla="*/ 258022 w 371393"/>
              <a:gd name="connsiteY1" fmla="*/ 1451 h 335242"/>
              <a:gd name="connsiteX2" fmla="*/ 295010 w 371393"/>
              <a:gd name="connsiteY2" fmla="*/ 23590 h 335242"/>
              <a:gd name="connsiteX3" fmla="*/ 365873 w 371393"/>
              <a:gd name="connsiteY3" fmla="*/ 147681 h 335242"/>
              <a:gd name="connsiteX4" fmla="*/ 365873 w 371393"/>
              <a:gd name="connsiteY4" fmla="*/ 190510 h 335242"/>
              <a:gd name="connsiteX5" fmla="*/ 293500 w 371393"/>
              <a:gd name="connsiteY5" fmla="*/ 314552 h 335242"/>
              <a:gd name="connsiteX6" fmla="*/ 256607 w 371393"/>
              <a:gd name="connsiteY6" fmla="*/ 335242 h 335242"/>
              <a:gd name="connsiteX7" fmla="*/ 113371 w 371393"/>
              <a:gd name="connsiteY7" fmla="*/ 333743 h 335242"/>
              <a:gd name="connsiteX8" fmla="*/ 76383 w 371393"/>
              <a:gd name="connsiteY8" fmla="*/ 311603 h 335242"/>
              <a:gd name="connsiteX9" fmla="*/ 5520 w 371393"/>
              <a:gd name="connsiteY9" fmla="*/ 187561 h 335242"/>
              <a:gd name="connsiteX10" fmla="*/ 5520 w 371393"/>
              <a:gd name="connsiteY10" fmla="*/ 144732 h 335242"/>
              <a:gd name="connsiteX11" fmla="*/ 77893 w 371393"/>
              <a:gd name="connsiteY11" fmla="*/ 20642 h 335242"/>
              <a:gd name="connsiteX12" fmla="*/ 114787 w 371393"/>
              <a:gd name="connsiteY12" fmla="*/ 0 h 33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393" h="335242">
                <a:moveTo>
                  <a:pt x="114787" y="0"/>
                </a:moveTo>
                <a:lnTo>
                  <a:pt x="258022" y="1451"/>
                </a:lnTo>
                <a:cubicBezTo>
                  <a:pt x="272836" y="1451"/>
                  <a:pt x="287650" y="10297"/>
                  <a:pt x="295010" y="23590"/>
                </a:cubicBezTo>
                <a:lnTo>
                  <a:pt x="365873" y="147681"/>
                </a:lnTo>
                <a:cubicBezTo>
                  <a:pt x="373233" y="160974"/>
                  <a:pt x="373233" y="177217"/>
                  <a:pt x="365873" y="190510"/>
                </a:cubicBezTo>
                <a:lnTo>
                  <a:pt x="293500" y="314552"/>
                </a:lnTo>
                <a:cubicBezTo>
                  <a:pt x="286141" y="327846"/>
                  <a:pt x="271326" y="335242"/>
                  <a:pt x="256607" y="335242"/>
                </a:cubicBezTo>
                <a:lnTo>
                  <a:pt x="113371" y="333743"/>
                </a:lnTo>
                <a:cubicBezTo>
                  <a:pt x="98557" y="333743"/>
                  <a:pt x="83837" y="324897"/>
                  <a:pt x="76383" y="311603"/>
                </a:cubicBezTo>
                <a:lnTo>
                  <a:pt x="5520" y="187561"/>
                </a:lnTo>
                <a:cubicBezTo>
                  <a:pt x="-1840" y="174268"/>
                  <a:pt x="-1840" y="158025"/>
                  <a:pt x="5520" y="144732"/>
                </a:cubicBezTo>
                <a:lnTo>
                  <a:pt x="77893" y="20642"/>
                </a:lnTo>
                <a:cubicBezTo>
                  <a:pt x="85253" y="7348"/>
                  <a:pt x="100067" y="0"/>
                  <a:pt x="114787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Freeform: Shape 29">
            <a:extLst>
              <a:ext uri="{FF2B5EF4-FFF2-40B4-BE49-F238E27FC236}">
                <a16:creationId xmlns:a16="http://schemas.microsoft.com/office/drawing/2014/main" id="{4F199762-C6AC-E625-E75B-512498F1BB27}"/>
              </a:ext>
            </a:extLst>
          </p:cNvPr>
          <p:cNvSpPr/>
          <p:nvPr/>
        </p:nvSpPr>
        <p:spPr>
          <a:xfrm>
            <a:off x="6423930" y="4002534"/>
            <a:ext cx="691982" cy="622356"/>
          </a:xfrm>
          <a:custGeom>
            <a:avLst/>
            <a:gdLst>
              <a:gd name="connsiteX0" fmla="*/ 237601 w 769125"/>
              <a:gd name="connsiteY0" fmla="*/ 0 h 691172"/>
              <a:gd name="connsiteX1" fmla="*/ 534451 w 769125"/>
              <a:gd name="connsiteY1" fmla="*/ 1450 h 691172"/>
              <a:gd name="connsiteX2" fmla="*/ 611258 w 769125"/>
              <a:gd name="connsiteY2" fmla="*/ 45778 h 691172"/>
              <a:gd name="connsiteX3" fmla="*/ 757513 w 769125"/>
              <a:gd name="connsiteY3" fmla="*/ 302756 h 691172"/>
              <a:gd name="connsiteX4" fmla="*/ 757513 w 769125"/>
              <a:gd name="connsiteY4" fmla="*/ 391364 h 691172"/>
              <a:gd name="connsiteX5" fmla="*/ 608333 w 769125"/>
              <a:gd name="connsiteY5" fmla="*/ 646844 h 691172"/>
              <a:gd name="connsiteX6" fmla="*/ 531525 w 769125"/>
              <a:gd name="connsiteY6" fmla="*/ 691172 h 691172"/>
              <a:gd name="connsiteX7" fmla="*/ 234675 w 769125"/>
              <a:gd name="connsiteY7" fmla="*/ 689674 h 691172"/>
              <a:gd name="connsiteX8" fmla="*/ 157868 w 769125"/>
              <a:gd name="connsiteY8" fmla="*/ 645394 h 691172"/>
              <a:gd name="connsiteX9" fmla="*/ 11613 w 769125"/>
              <a:gd name="connsiteY9" fmla="*/ 388416 h 691172"/>
              <a:gd name="connsiteX10" fmla="*/ 11613 w 769125"/>
              <a:gd name="connsiteY10" fmla="*/ 299807 h 691172"/>
              <a:gd name="connsiteX11" fmla="*/ 160793 w 769125"/>
              <a:gd name="connsiteY11" fmla="*/ 44279 h 691172"/>
              <a:gd name="connsiteX12" fmla="*/ 237601 w 769125"/>
              <a:gd name="connsiteY12" fmla="*/ 0 h 69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125" h="691172">
                <a:moveTo>
                  <a:pt x="237601" y="0"/>
                </a:moveTo>
                <a:lnTo>
                  <a:pt x="534451" y="1450"/>
                </a:lnTo>
                <a:cubicBezTo>
                  <a:pt x="565494" y="1450"/>
                  <a:pt x="595028" y="19191"/>
                  <a:pt x="611258" y="45778"/>
                </a:cubicBezTo>
                <a:lnTo>
                  <a:pt x="757513" y="302756"/>
                </a:lnTo>
                <a:cubicBezTo>
                  <a:pt x="773742" y="330794"/>
                  <a:pt x="772233" y="364777"/>
                  <a:pt x="757513" y="391364"/>
                </a:cubicBezTo>
                <a:lnTo>
                  <a:pt x="608333" y="646844"/>
                </a:lnTo>
                <a:cubicBezTo>
                  <a:pt x="592009" y="674930"/>
                  <a:pt x="562475" y="691172"/>
                  <a:pt x="531525" y="691172"/>
                </a:cubicBezTo>
                <a:lnTo>
                  <a:pt x="234675" y="689674"/>
                </a:lnTo>
                <a:cubicBezTo>
                  <a:pt x="203632" y="689674"/>
                  <a:pt x="174098" y="671981"/>
                  <a:pt x="157868" y="645394"/>
                </a:cubicBezTo>
                <a:lnTo>
                  <a:pt x="11613" y="388416"/>
                </a:lnTo>
                <a:cubicBezTo>
                  <a:pt x="-4616" y="360330"/>
                  <a:pt x="-3107" y="326395"/>
                  <a:pt x="11613" y="299807"/>
                </a:cubicBezTo>
                <a:lnTo>
                  <a:pt x="160793" y="44279"/>
                </a:lnTo>
                <a:cubicBezTo>
                  <a:pt x="177023" y="16242"/>
                  <a:pt x="206557" y="0"/>
                  <a:pt x="23760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4" name="Freeform: Shape 30">
            <a:extLst>
              <a:ext uri="{FF2B5EF4-FFF2-40B4-BE49-F238E27FC236}">
                <a16:creationId xmlns:a16="http://schemas.microsoft.com/office/drawing/2014/main" id="{66146D37-6447-FA95-D3D5-BDC9361989BB}"/>
              </a:ext>
            </a:extLst>
          </p:cNvPr>
          <p:cNvSpPr/>
          <p:nvPr/>
        </p:nvSpPr>
        <p:spPr>
          <a:xfrm>
            <a:off x="7145299" y="4087631"/>
            <a:ext cx="484957" cy="436190"/>
          </a:xfrm>
          <a:custGeom>
            <a:avLst/>
            <a:gdLst>
              <a:gd name="connsiteX0" fmla="*/ 168312 w 539021"/>
              <a:gd name="connsiteY0" fmla="*/ 0 h 484421"/>
              <a:gd name="connsiteX1" fmla="*/ 375145 w 539021"/>
              <a:gd name="connsiteY1" fmla="*/ 1499 h 484421"/>
              <a:gd name="connsiteX2" fmla="*/ 428268 w 539021"/>
              <a:gd name="connsiteY2" fmla="*/ 32485 h 484421"/>
              <a:gd name="connsiteX3" fmla="*/ 530175 w 539021"/>
              <a:gd name="connsiteY3" fmla="*/ 212699 h 484421"/>
              <a:gd name="connsiteX4" fmla="*/ 530175 w 539021"/>
              <a:gd name="connsiteY4" fmla="*/ 274719 h 484421"/>
              <a:gd name="connsiteX5" fmla="*/ 425343 w 539021"/>
              <a:gd name="connsiteY5" fmla="*/ 453434 h 484421"/>
              <a:gd name="connsiteX6" fmla="*/ 370710 w 539021"/>
              <a:gd name="connsiteY6" fmla="*/ 484421 h 484421"/>
              <a:gd name="connsiteX7" fmla="*/ 163877 w 539021"/>
              <a:gd name="connsiteY7" fmla="*/ 482970 h 484421"/>
              <a:gd name="connsiteX8" fmla="*/ 110754 w 539021"/>
              <a:gd name="connsiteY8" fmla="*/ 451936 h 484421"/>
              <a:gd name="connsiteX9" fmla="*/ 8847 w 539021"/>
              <a:gd name="connsiteY9" fmla="*/ 271771 h 484421"/>
              <a:gd name="connsiteX10" fmla="*/ 8847 w 539021"/>
              <a:gd name="connsiteY10" fmla="*/ 209701 h 484421"/>
              <a:gd name="connsiteX11" fmla="*/ 113679 w 539021"/>
              <a:gd name="connsiteY11" fmla="*/ 31035 h 484421"/>
              <a:gd name="connsiteX12" fmla="*/ 168312 w 539021"/>
              <a:gd name="connsiteY12" fmla="*/ 0 h 4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021" h="484421">
                <a:moveTo>
                  <a:pt x="168312" y="0"/>
                </a:moveTo>
                <a:lnTo>
                  <a:pt x="375145" y="1499"/>
                </a:lnTo>
                <a:cubicBezTo>
                  <a:pt x="397319" y="1499"/>
                  <a:pt x="417983" y="13294"/>
                  <a:pt x="428268" y="32485"/>
                </a:cubicBezTo>
                <a:lnTo>
                  <a:pt x="530175" y="212699"/>
                </a:lnTo>
                <a:cubicBezTo>
                  <a:pt x="541970" y="231890"/>
                  <a:pt x="541970" y="255528"/>
                  <a:pt x="530175" y="274719"/>
                </a:cubicBezTo>
                <a:lnTo>
                  <a:pt x="425343" y="453434"/>
                </a:lnTo>
                <a:cubicBezTo>
                  <a:pt x="413548" y="472625"/>
                  <a:pt x="392884" y="484421"/>
                  <a:pt x="370710" y="484421"/>
                </a:cubicBezTo>
                <a:lnTo>
                  <a:pt x="163877" y="482970"/>
                </a:lnTo>
                <a:cubicBezTo>
                  <a:pt x="141798" y="481472"/>
                  <a:pt x="121133" y="469677"/>
                  <a:pt x="110754" y="451936"/>
                </a:cubicBezTo>
                <a:lnTo>
                  <a:pt x="8847" y="271771"/>
                </a:lnTo>
                <a:cubicBezTo>
                  <a:pt x="-2948" y="252531"/>
                  <a:pt x="-2948" y="228941"/>
                  <a:pt x="8847" y="209701"/>
                </a:cubicBezTo>
                <a:lnTo>
                  <a:pt x="113679" y="31035"/>
                </a:lnTo>
                <a:cubicBezTo>
                  <a:pt x="125568" y="11844"/>
                  <a:pt x="146232" y="0"/>
                  <a:pt x="16831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5" name="Freeform: Shape 31">
            <a:extLst>
              <a:ext uri="{FF2B5EF4-FFF2-40B4-BE49-F238E27FC236}">
                <a16:creationId xmlns:a16="http://schemas.microsoft.com/office/drawing/2014/main" id="{C10366B2-A3F5-0C7B-1E12-12336BD6F3CB}"/>
              </a:ext>
            </a:extLst>
          </p:cNvPr>
          <p:cNvSpPr/>
          <p:nvPr/>
        </p:nvSpPr>
        <p:spPr>
          <a:xfrm>
            <a:off x="5586861" y="4309722"/>
            <a:ext cx="692902" cy="622386"/>
          </a:xfrm>
          <a:custGeom>
            <a:avLst/>
            <a:gdLst>
              <a:gd name="connsiteX0" fmla="*/ 532068 w 770148"/>
              <a:gd name="connsiteY0" fmla="*/ 0 h 691205"/>
              <a:gd name="connsiteX1" fmla="*/ 608790 w 770148"/>
              <a:gd name="connsiteY1" fmla="*/ 44313 h 691205"/>
              <a:gd name="connsiteX2" fmla="*/ 757962 w 770148"/>
              <a:gd name="connsiteY2" fmla="*/ 299817 h 691205"/>
              <a:gd name="connsiteX3" fmla="*/ 757962 w 770148"/>
              <a:gd name="connsiteY3" fmla="*/ 388443 h 691205"/>
              <a:gd name="connsiteX4" fmla="*/ 611805 w 770148"/>
              <a:gd name="connsiteY4" fmla="*/ 645419 h 691205"/>
              <a:gd name="connsiteX5" fmla="*/ 535000 w 770148"/>
              <a:gd name="connsiteY5" fmla="*/ 689732 h 691205"/>
              <a:gd name="connsiteX6" fmla="*/ 238164 w 770148"/>
              <a:gd name="connsiteY6" fmla="*/ 691205 h 691205"/>
              <a:gd name="connsiteX7" fmla="*/ 161359 w 770148"/>
              <a:gd name="connsiteY7" fmla="*/ 646892 h 691205"/>
              <a:gd name="connsiteX8" fmla="*/ 12187 w 770148"/>
              <a:gd name="connsiteY8" fmla="*/ 391388 h 691205"/>
              <a:gd name="connsiteX9" fmla="*/ 12187 w 770148"/>
              <a:gd name="connsiteY9" fmla="*/ 302762 h 691205"/>
              <a:gd name="connsiteX10" fmla="*/ 158427 w 770148"/>
              <a:gd name="connsiteY10" fmla="*/ 45786 h 691205"/>
              <a:gd name="connsiteX11" fmla="*/ 235149 w 770148"/>
              <a:gd name="connsiteY11" fmla="*/ 1473 h 691205"/>
              <a:gd name="connsiteX12" fmla="*/ 532068 w 770148"/>
              <a:gd name="connsiteY12" fmla="*/ 0 h 69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0148" h="691205">
                <a:moveTo>
                  <a:pt x="532068" y="0"/>
                </a:moveTo>
                <a:cubicBezTo>
                  <a:pt x="563059" y="0"/>
                  <a:pt x="592625" y="16266"/>
                  <a:pt x="608790" y="44313"/>
                </a:cubicBezTo>
                <a:lnTo>
                  <a:pt x="757962" y="299817"/>
                </a:lnTo>
                <a:cubicBezTo>
                  <a:pt x="774211" y="327864"/>
                  <a:pt x="774211" y="360329"/>
                  <a:pt x="757962" y="388443"/>
                </a:cubicBezTo>
                <a:lnTo>
                  <a:pt x="611805" y="645419"/>
                </a:lnTo>
                <a:cubicBezTo>
                  <a:pt x="595557" y="673466"/>
                  <a:pt x="567498" y="689732"/>
                  <a:pt x="535000" y="689732"/>
                </a:cubicBezTo>
                <a:lnTo>
                  <a:pt x="238164" y="691205"/>
                </a:lnTo>
                <a:cubicBezTo>
                  <a:pt x="207090" y="691205"/>
                  <a:pt x="177608" y="674939"/>
                  <a:pt x="161359" y="646892"/>
                </a:cubicBezTo>
                <a:lnTo>
                  <a:pt x="12187" y="391388"/>
                </a:lnTo>
                <a:cubicBezTo>
                  <a:pt x="-4062" y="364814"/>
                  <a:pt x="-4062" y="330809"/>
                  <a:pt x="12187" y="302762"/>
                </a:cubicBezTo>
                <a:lnTo>
                  <a:pt x="158427" y="45786"/>
                </a:lnTo>
                <a:cubicBezTo>
                  <a:pt x="174676" y="17739"/>
                  <a:pt x="202735" y="1473"/>
                  <a:pt x="235149" y="1473"/>
                </a:cubicBezTo>
                <a:lnTo>
                  <a:pt x="53206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6" name="Freeform: Shape 32">
            <a:extLst>
              <a:ext uri="{FF2B5EF4-FFF2-40B4-BE49-F238E27FC236}">
                <a16:creationId xmlns:a16="http://schemas.microsoft.com/office/drawing/2014/main" id="{6FCC4911-28BF-A60C-EB67-67CEA40B7EA0}"/>
              </a:ext>
            </a:extLst>
          </p:cNvPr>
          <p:cNvSpPr/>
          <p:nvPr/>
        </p:nvSpPr>
        <p:spPr>
          <a:xfrm>
            <a:off x="4723146" y="4401499"/>
            <a:ext cx="483014" cy="434844"/>
          </a:xfrm>
          <a:custGeom>
            <a:avLst/>
            <a:gdLst>
              <a:gd name="connsiteX0" fmla="*/ 162816 w 536861"/>
              <a:gd name="connsiteY0" fmla="*/ 0 h 482927"/>
              <a:gd name="connsiteX1" fmla="*/ 371064 w 536861"/>
              <a:gd name="connsiteY1" fmla="*/ 0 h 482927"/>
              <a:gd name="connsiteX2" fmla="*/ 424238 w 536861"/>
              <a:gd name="connsiteY2" fmla="*/ 30982 h 482927"/>
              <a:gd name="connsiteX3" fmla="*/ 529119 w 536861"/>
              <a:gd name="connsiteY3" fmla="*/ 209708 h 482927"/>
              <a:gd name="connsiteX4" fmla="*/ 529119 w 536861"/>
              <a:gd name="connsiteY4" fmla="*/ 271768 h 482927"/>
              <a:gd name="connsiteX5" fmla="*/ 425707 w 536861"/>
              <a:gd name="connsiteY5" fmla="*/ 451946 h 482927"/>
              <a:gd name="connsiteX6" fmla="*/ 372532 w 536861"/>
              <a:gd name="connsiteY6" fmla="*/ 482927 h 482927"/>
              <a:gd name="connsiteX7" fmla="*/ 165798 w 536861"/>
              <a:gd name="connsiteY7" fmla="*/ 482927 h 482927"/>
              <a:gd name="connsiteX8" fmla="*/ 112624 w 536861"/>
              <a:gd name="connsiteY8" fmla="*/ 451946 h 482927"/>
              <a:gd name="connsiteX9" fmla="*/ 7743 w 536861"/>
              <a:gd name="connsiteY9" fmla="*/ 273220 h 482927"/>
              <a:gd name="connsiteX10" fmla="*/ 7743 w 536861"/>
              <a:gd name="connsiteY10" fmla="*/ 211160 h 482927"/>
              <a:gd name="connsiteX11" fmla="*/ 111156 w 536861"/>
              <a:gd name="connsiteY11" fmla="*/ 30982 h 482927"/>
              <a:gd name="connsiteX12" fmla="*/ 162816 w 536861"/>
              <a:gd name="connsiteY12" fmla="*/ 0 h 48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861" h="482927">
                <a:moveTo>
                  <a:pt x="162816" y="0"/>
                </a:moveTo>
                <a:lnTo>
                  <a:pt x="371064" y="0"/>
                </a:lnTo>
                <a:cubicBezTo>
                  <a:pt x="393224" y="0"/>
                  <a:pt x="412447" y="11812"/>
                  <a:pt x="424238" y="30982"/>
                </a:cubicBezTo>
                <a:lnTo>
                  <a:pt x="529119" y="209708"/>
                </a:lnTo>
                <a:cubicBezTo>
                  <a:pt x="539442" y="228877"/>
                  <a:pt x="539442" y="252501"/>
                  <a:pt x="529119" y="271768"/>
                </a:cubicBezTo>
                <a:lnTo>
                  <a:pt x="425707" y="451946"/>
                </a:lnTo>
                <a:cubicBezTo>
                  <a:pt x="415384" y="471115"/>
                  <a:pt x="394692" y="482927"/>
                  <a:pt x="372532" y="482927"/>
                </a:cubicBezTo>
                <a:lnTo>
                  <a:pt x="165798" y="482927"/>
                </a:lnTo>
                <a:cubicBezTo>
                  <a:pt x="143638" y="482927"/>
                  <a:pt x="124415" y="471115"/>
                  <a:pt x="112624" y="451946"/>
                </a:cubicBezTo>
                <a:lnTo>
                  <a:pt x="7743" y="273220"/>
                </a:lnTo>
                <a:cubicBezTo>
                  <a:pt x="-2580" y="254050"/>
                  <a:pt x="-2580" y="230330"/>
                  <a:pt x="7743" y="211160"/>
                </a:cubicBezTo>
                <a:lnTo>
                  <a:pt x="111156" y="30982"/>
                </a:lnTo>
                <a:cubicBezTo>
                  <a:pt x="122947" y="11812"/>
                  <a:pt x="143638" y="0"/>
                  <a:pt x="16281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7" name="Freeform: Shape 33">
            <a:extLst>
              <a:ext uri="{FF2B5EF4-FFF2-40B4-BE49-F238E27FC236}">
                <a16:creationId xmlns:a16="http://schemas.microsoft.com/office/drawing/2014/main" id="{9A4B9C5B-4161-3846-9DFC-1E522C81F066}"/>
              </a:ext>
            </a:extLst>
          </p:cNvPr>
          <p:cNvSpPr/>
          <p:nvPr/>
        </p:nvSpPr>
        <p:spPr>
          <a:xfrm>
            <a:off x="4779613" y="4900159"/>
            <a:ext cx="334207" cy="300589"/>
          </a:xfrm>
          <a:custGeom>
            <a:avLst/>
            <a:gdLst>
              <a:gd name="connsiteX0" fmla="*/ 113358 w 371465"/>
              <a:gd name="connsiteY0" fmla="*/ 0 h 333827"/>
              <a:gd name="connsiteX1" fmla="*/ 256640 w 371465"/>
              <a:gd name="connsiteY1" fmla="*/ 0 h 333827"/>
              <a:gd name="connsiteX2" fmla="*/ 293528 w 371465"/>
              <a:gd name="connsiteY2" fmla="*/ 20719 h 333827"/>
              <a:gd name="connsiteX3" fmla="*/ 365926 w 371465"/>
              <a:gd name="connsiteY3" fmla="*/ 144742 h 333827"/>
              <a:gd name="connsiteX4" fmla="*/ 365926 w 371465"/>
              <a:gd name="connsiteY4" fmla="*/ 187536 h 333827"/>
              <a:gd name="connsiteX5" fmla="*/ 294996 w 371465"/>
              <a:gd name="connsiteY5" fmla="*/ 311656 h 333827"/>
              <a:gd name="connsiteX6" fmla="*/ 258109 w 371465"/>
              <a:gd name="connsiteY6" fmla="*/ 333827 h 333827"/>
              <a:gd name="connsiteX7" fmla="*/ 114826 w 371465"/>
              <a:gd name="connsiteY7" fmla="*/ 333827 h 333827"/>
              <a:gd name="connsiteX8" fmla="*/ 77893 w 371465"/>
              <a:gd name="connsiteY8" fmla="*/ 313108 h 333827"/>
              <a:gd name="connsiteX9" fmla="*/ 5541 w 371465"/>
              <a:gd name="connsiteY9" fmla="*/ 189085 h 333827"/>
              <a:gd name="connsiteX10" fmla="*/ 5541 w 371465"/>
              <a:gd name="connsiteY10" fmla="*/ 146195 h 333827"/>
              <a:gd name="connsiteX11" fmla="*/ 76425 w 371465"/>
              <a:gd name="connsiteY11" fmla="*/ 22171 h 333827"/>
              <a:gd name="connsiteX12" fmla="*/ 113358 w 371465"/>
              <a:gd name="connsiteY12" fmla="*/ 0 h 33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465" h="333827">
                <a:moveTo>
                  <a:pt x="113358" y="0"/>
                </a:moveTo>
                <a:lnTo>
                  <a:pt x="256640" y="0"/>
                </a:lnTo>
                <a:cubicBezTo>
                  <a:pt x="271368" y="0"/>
                  <a:pt x="286141" y="7358"/>
                  <a:pt x="293528" y="20719"/>
                </a:cubicBezTo>
                <a:lnTo>
                  <a:pt x="365926" y="144742"/>
                </a:lnTo>
                <a:cubicBezTo>
                  <a:pt x="373312" y="158006"/>
                  <a:pt x="373312" y="174272"/>
                  <a:pt x="365926" y="187536"/>
                </a:cubicBezTo>
                <a:lnTo>
                  <a:pt x="294996" y="311656"/>
                </a:lnTo>
                <a:cubicBezTo>
                  <a:pt x="287655" y="324920"/>
                  <a:pt x="272882" y="333827"/>
                  <a:pt x="258109" y="333827"/>
                </a:cubicBezTo>
                <a:lnTo>
                  <a:pt x="114826" y="333827"/>
                </a:lnTo>
                <a:cubicBezTo>
                  <a:pt x="100053" y="333827"/>
                  <a:pt x="85280" y="326372"/>
                  <a:pt x="77893" y="313108"/>
                </a:cubicBezTo>
                <a:lnTo>
                  <a:pt x="5541" y="189085"/>
                </a:lnTo>
                <a:cubicBezTo>
                  <a:pt x="-1846" y="175724"/>
                  <a:pt x="-1846" y="159555"/>
                  <a:pt x="5541" y="146195"/>
                </a:cubicBezTo>
                <a:lnTo>
                  <a:pt x="76425" y="22171"/>
                </a:lnTo>
                <a:cubicBezTo>
                  <a:pt x="83812" y="8907"/>
                  <a:pt x="98585" y="1452"/>
                  <a:pt x="11335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8" name="Freeform: Shape 34">
            <a:extLst>
              <a:ext uri="{FF2B5EF4-FFF2-40B4-BE49-F238E27FC236}">
                <a16:creationId xmlns:a16="http://schemas.microsoft.com/office/drawing/2014/main" id="{288288B7-34DF-93D7-600D-4DEB516BE872}"/>
              </a:ext>
            </a:extLst>
          </p:cNvPr>
          <p:cNvSpPr/>
          <p:nvPr/>
        </p:nvSpPr>
        <p:spPr>
          <a:xfrm>
            <a:off x="6013736" y="4929455"/>
            <a:ext cx="483995" cy="436140"/>
          </a:xfrm>
          <a:custGeom>
            <a:avLst/>
            <a:gdLst>
              <a:gd name="connsiteX0" fmla="*/ 370689 w 537952"/>
              <a:gd name="connsiteY0" fmla="*/ 0 h 484365"/>
              <a:gd name="connsiteX1" fmla="*/ 425299 w 537952"/>
              <a:gd name="connsiteY1" fmla="*/ 30992 h 484365"/>
              <a:gd name="connsiteX2" fmla="*/ 530163 w 537952"/>
              <a:gd name="connsiteY2" fmla="*/ 209650 h 484365"/>
              <a:gd name="connsiteX3" fmla="*/ 530163 w 537952"/>
              <a:gd name="connsiteY3" fmla="*/ 271702 h 484365"/>
              <a:gd name="connsiteX4" fmla="*/ 428231 w 537952"/>
              <a:gd name="connsiteY4" fmla="*/ 451900 h 484365"/>
              <a:gd name="connsiteX5" fmla="*/ 375128 w 537952"/>
              <a:gd name="connsiteY5" fmla="*/ 482892 h 484365"/>
              <a:gd name="connsiteX6" fmla="*/ 168332 w 537952"/>
              <a:gd name="connsiteY6" fmla="*/ 484365 h 484365"/>
              <a:gd name="connsiteX7" fmla="*/ 113722 w 537952"/>
              <a:gd name="connsiteY7" fmla="*/ 453373 h 484365"/>
              <a:gd name="connsiteX8" fmla="*/ 8858 w 537952"/>
              <a:gd name="connsiteY8" fmla="*/ 274647 h 484365"/>
              <a:gd name="connsiteX9" fmla="*/ 8858 w 537952"/>
              <a:gd name="connsiteY9" fmla="*/ 212663 h 484365"/>
              <a:gd name="connsiteX10" fmla="*/ 110707 w 537952"/>
              <a:gd name="connsiteY10" fmla="*/ 32465 h 484365"/>
              <a:gd name="connsiteX11" fmla="*/ 163893 w 537952"/>
              <a:gd name="connsiteY11" fmla="*/ 1472 h 484365"/>
              <a:gd name="connsiteX12" fmla="*/ 370689 w 537952"/>
              <a:gd name="connsiteY12" fmla="*/ 0 h 48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952" h="484365">
                <a:moveTo>
                  <a:pt x="370689" y="0"/>
                </a:moveTo>
                <a:cubicBezTo>
                  <a:pt x="392801" y="0"/>
                  <a:pt x="413489" y="11781"/>
                  <a:pt x="425299" y="30992"/>
                </a:cubicBezTo>
                <a:lnTo>
                  <a:pt x="530163" y="209650"/>
                </a:lnTo>
                <a:cubicBezTo>
                  <a:pt x="540549" y="228862"/>
                  <a:pt x="540549" y="252491"/>
                  <a:pt x="530163" y="271702"/>
                </a:cubicBezTo>
                <a:lnTo>
                  <a:pt x="428231" y="451900"/>
                </a:lnTo>
                <a:cubicBezTo>
                  <a:pt x="417928" y="471111"/>
                  <a:pt x="397240" y="482892"/>
                  <a:pt x="375128" y="482892"/>
                </a:cubicBezTo>
                <a:lnTo>
                  <a:pt x="168332" y="484365"/>
                </a:lnTo>
                <a:cubicBezTo>
                  <a:pt x="146220" y="484365"/>
                  <a:pt x="125532" y="472584"/>
                  <a:pt x="113722" y="453373"/>
                </a:cubicBezTo>
                <a:lnTo>
                  <a:pt x="8858" y="274647"/>
                </a:lnTo>
                <a:cubicBezTo>
                  <a:pt x="-2952" y="255436"/>
                  <a:pt x="-2952" y="231807"/>
                  <a:pt x="8858" y="212663"/>
                </a:cubicBezTo>
                <a:lnTo>
                  <a:pt x="110707" y="32465"/>
                </a:lnTo>
                <a:cubicBezTo>
                  <a:pt x="121093" y="13253"/>
                  <a:pt x="141781" y="1472"/>
                  <a:pt x="163893" y="1472"/>
                </a:cubicBezTo>
                <a:lnTo>
                  <a:pt x="370689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9" name="Freeform: Shape 35">
            <a:extLst>
              <a:ext uri="{FF2B5EF4-FFF2-40B4-BE49-F238E27FC236}">
                <a16:creationId xmlns:a16="http://schemas.microsoft.com/office/drawing/2014/main" id="{73587BBE-44CB-DC46-2161-7FBF30AC1DFA}"/>
              </a:ext>
            </a:extLst>
          </p:cNvPr>
          <p:cNvSpPr/>
          <p:nvPr/>
        </p:nvSpPr>
        <p:spPr>
          <a:xfrm>
            <a:off x="6454214" y="5228653"/>
            <a:ext cx="335148" cy="301850"/>
          </a:xfrm>
          <a:custGeom>
            <a:avLst/>
            <a:gdLst>
              <a:gd name="connsiteX0" fmla="*/ 257680 w 372511"/>
              <a:gd name="connsiteY0" fmla="*/ 0 h 335227"/>
              <a:gd name="connsiteX1" fmla="*/ 294617 w 372511"/>
              <a:gd name="connsiteY1" fmla="*/ 20684 h 335227"/>
              <a:gd name="connsiteX2" fmla="*/ 366984 w 372511"/>
              <a:gd name="connsiteY2" fmla="*/ 144721 h 335227"/>
              <a:gd name="connsiteX3" fmla="*/ 366984 w 372511"/>
              <a:gd name="connsiteY3" fmla="*/ 187561 h 335227"/>
              <a:gd name="connsiteX4" fmla="*/ 296041 w 372511"/>
              <a:gd name="connsiteY4" fmla="*/ 311598 h 335227"/>
              <a:gd name="connsiteX5" fmla="*/ 259188 w 372511"/>
              <a:gd name="connsiteY5" fmla="*/ 333755 h 335227"/>
              <a:gd name="connsiteX6" fmla="*/ 115879 w 372511"/>
              <a:gd name="connsiteY6" fmla="*/ 335227 h 335227"/>
              <a:gd name="connsiteX7" fmla="*/ 79026 w 372511"/>
              <a:gd name="connsiteY7" fmla="*/ 314543 h 335227"/>
              <a:gd name="connsiteX8" fmla="*/ 6660 w 372511"/>
              <a:gd name="connsiteY8" fmla="*/ 190507 h 335227"/>
              <a:gd name="connsiteX9" fmla="*/ 6660 w 372511"/>
              <a:gd name="connsiteY9" fmla="*/ 147666 h 335227"/>
              <a:gd name="connsiteX10" fmla="*/ 77518 w 372511"/>
              <a:gd name="connsiteY10" fmla="*/ 23630 h 335227"/>
              <a:gd name="connsiteX11" fmla="*/ 114455 w 372511"/>
              <a:gd name="connsiteY11" fmla="*/ 1473 h 335227"/>
              <a:gd name="connsiteX12" fmla="*/ 257680 w 372511"/>
              <a:gd name="connsiteY12" fmla="*/ 0 h 33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511" h="335227">
                <a:moveTo>
                  <a:pt x="257680" y="0"/>
                </a:moveTo>
                <a:cubicBezTo>
                  <a:pt x="272422" y="0"/>
                  <a:pt x="287247" y="7364"/>
                  <a:pt x="294617" y="20684"/>
                </a:cubicBezTo>
                <a:lnTo>
                  <a:pt x="366984" y="144721"/>
                </a:lnTo>
                <a:cubicBezTo>
                  <a:pt x="374354" y="158042"/>
                  <a:pt x="374354" y="174241"/>
                  <a:pt x="366984" y="187561"/>
                </a:cubicBezTo>
                <a:lnTo>
                  <a:pt x="296041" y="311598"/>
                </a:lnTo>
                <a:cubicBezTo>
                  <a:pt x="288670" y="324919"/>
                  <a:pt x="273929" y="333755"/>
                  <a:pt x="259188" y="333755"/>
                </a:cubicBezTo>
                <a:lnTo>
                  <a:pt x="115879" y="335227"/>
                </a:lnTo>
                <a:cubicBezTo>
                  <a:pt x="101138" y="335227"/>
                  <a:pt x="86397" y="327864"/>
                  <a:pt x="79026" y="314543"/>
                </a:cubicBezTo>
                <a:lnTo>
                  <a:pt x="6660" y="190507"/>
                </a:lnTo>
                <a:cubicBezTo>
                  <a:pt x="-2219" y="177186"/>
                  <a:pt x="-2219" y="160987"/>
                  <a:pt x="6660" y="147666"/>
                </a:cubicBezTo>
                <a:lnTo>
                  <a:pt x="77518" y="23630"/>
                </a:lnTo>
                <a:cubicBezTo>
                  <a:pt x="84889" y="10309"/>
                  <a:pt x="99630" y="1473"/>
                  <a:pt x="114455" y="1473"/>
                </a:cubicBezTo>
                <a:lnTo>
                  <a:pt x="25768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Freeform: Shape 36">
            <a:extLst>
              <a:ext uri="{FF2B5EF4-FFF2-40B4-BE49-F238E27FC236}">
                <a16:creationId xmlns:a16="http://schemas.microsoft.com/office/drawing/2014/main" id="{96766449-1713-5E6B-1601-DFB45ECEC0FD}"/>
              </a:ext>
            </a:extLst>
          </p:cNvPr>
          <p:cNvSpPr/>
          <p:nvPr/>
        </p:nvSpPr>
        <p:spPr>
          <a:xfrm>
            <a:off x="4864316" y="5264562"/>
            <a:ext cx="228577" cy="206089"/>
          </a:xfrm>
          <a:custGeom>
            <a:avLst/>
            <a:gdLst>
              <a:gd name="connsiteX0" fmla="*/ 78305 w 254058"/>
              <a:gd name="connsiteY0" fmla="*/ 0 h 228877"/>
              <a:gd name="connsiteX1" fmla="*/ 175754 w 254058"/>
              <a:gd name="connsiteY1" fmla="*/ 0 h 228877"/>
              <a:gd name="connsiteX2" fmla="*/ 200896 w 254058"/>
              <a:gd name="connsiteY2" fmla="*/ 14716 h 228877"/>
              <a:gd name="connsiteX3" fmla="*/ 249620 w 254058"/>
              <a:gd name="connsiteY3" fmla="*/ 98948 h 228877"/>
              <a:gd name="connsiteX4" fmla="*/ 249620 w 254058"/>
              <a:gd name="connsiteY4" fmla="*/ 128477 h 228877"/>
              <a:gd name="connsiteX5" fmla="*/ 200896 w 254058"/>
              <a:gd name="connsiteY5" fmla="*/ 214161 h 228877"/>
              <a:gd name="connsiteX6" fmla="*/ 175754 w 254058"/>
              <a:gd name="connsiteY6" fmla="*/ 228877 h 228877"/>
              <a:gd name="connsiteX7" fmla="*/ 78305 w 254058"/>
              <a:gd name="connsiteY7" fmla="*/ 228877 h 228877"/>
              <a:gd name="connsiteX8" fmla="*/ 53163 w 254058"/>
              <a:gd name="connsiteY8" fmla="*/ 214161 h 228877"/>
              <a:gd name="connsiteX9" fmla="*/ 4439 w 254058"/>
              <a:gd name="connsiteY9" fmla="*/ 129929 h 228877"/>
              <a:gd name="connsiteX10" fmla="*/ 4439 w 254058"/>
              <a:gd name="connsiteY10" fmla="*/ 100400 h 228877"/>
              <a:gd name="connsiteX11" fmla="*/ 53163 w 254058"/>
              <a:gd name="connsiteY11" fmla="*/ 14716 h 228877"/>
              <a:gd name="connsiteX12" fmla="*/ 78305 w 254058"/>
              <a:gd name="connsiteY12" fmla="*/ 0 h 22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058" h="228877">
                <a:moveTo>
                  <a:pt x="78305" y="0"/>
                </a:moveTo>
                <a:lnTo>
                  <a:pt x="175754" y="0"/>
                </a:lnTo>
                <a:cubicBezTo>
                  <a:pt x="186122" y="0"/>
                  <a:pt x="194977" y="5906"/>
                  <a:pt x="200896" y="14716"/>
                </a:cubicBezTo>
                <a:lnTo>
                  <a:pt x="249620" y="98948"/>
                </a:lnTo>
                <a:cubicBezTo>
                  <a:pt x="255538" y="107758"/>
                  <a:pt x="255538" y="119570"/>
                  <a:pt x="249620" y="128477"/>
                </a:cubicBezTo>
                <a:lnTo>
                  <a:pt x="200896" y="214161"/>
                </a:lnTo>
                <a:cubicBezTo>
                  <a:pt x="196445" y="222971"/>
                  <a:pt x="186122" y="228877"/>
                  <a:pt x="175754" y="228877"/>
                </a:cubicBezTo>
                <a:lnTo>
                  <a:pt x="78305" y="228877"/>
                </a:lnTo>
                <a:cubicBezTo>
                  <a:pt x="67936" y="228877"/>
                  <a:pt x="59082" y="222971"/>
                  <a:pt x="53163" y="214161"/>
                </a:cubicBezTo>
                <a:lnTo>
                  <a:pt x="4439" y="129929"/>
                </a:lnTo>
                <a:cubicBezTo>
                  <a:pt x="-1479" y="121119"/>
                  <a:pt x="-1479" y="109307"/>
                  <a:pt x="4439" y="100400"/>
                </a:cubicBezTo>
                <a:lnTo>
                  <a:pt x="53163" y="14716"/>
                </a:lnTo>
                <a:cubicBezTo>
                  <a:pt x="59082" y="5906"/>
                  <a:pt x="67936" y="0"/>
                  <a:pt x="7830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1" name="Freeform: Shape 37">
            <a:extLst>
              <a:ext uri="{FF2B5EF4-FFF2-40B4-BE49-F238E27FC236}">
                <a16:creationId xmlns:a16="http://schemas.microsoft.com/office/drawing/2014/main" id="{6491F7EE-48CD-B0CB-1CB8-57CA6BDFFEB6}"/>
              </a:ext>
            </a:extLst>
          </p:cNvPr>
          <p:cNvSpPr/>
          <p:nvPr/>
        </p:nvSpPr>
        <p:spPr>
          <a:xfrm>
            <a:off x="6798649" y="5405496"/>
            <a:ext cx="228412" cy="206136"/>
          </a:xfrm>
          <a:custGeom>
            <a:avLst/>
            <a:gdLst>
              <a:gd name="connsiteX0" fmla="*/ 77204 w 253876"/>
              <a:gd name="connsiteY0" fmla="*/ 0 h 228929"/>
              <a:gd name="connsiteX1" fmla="*/ 174697 w 253876"/>
              <a:gd name="connsiteY1" fmla="*/ 0 h 228929"/>
              <a:gd name="connsiteX2" fmla="*/ 199741 w 253876"/>
              <a:gd name="connsiteY2" fmla="*/ 14794 h 228929"/>
              <a:gd name="connsiteX3" fmla="*/ 249995 w 253876"/>
              <a:gd name="connsiteY3" fmla="*/ 98935 h 228929"/>
              <a:gd name="connsiteX4" fmla="*/ 249995 w 253876"/>
              <a:gd name="connsiteY4" fmla="*/ 128522 h 228929"/>
              <a:gd name="connsiteX5" fmla="*/ 201249 w 253876"/>
              <a:gd name="connsiteY5" fmla="*/ 214136 h 228929"/>
              <a:gd name="connsiteX6" fmla="*/ 176121 w 253876"/>
              <a:gd name="connsiteY6" fmla="*/ 228929 h 228929"/>
              <a:gd name="connsiteX7" fmla="*/ 78628 w 253876"/>
              <a:gd name="connsiteY7" fmla="*/ 228929 h 228929"/>
              <a:gd name="connsiteX8" fmla="*/ 53584 w 253876"/>
              <a:gd name="connsiteY8" fmla="*/ 214136 h 228929"/>
              <a:gd name="connsiteX9" fmla="*/ 3330 w 253876"/>
              <a:gd name="connsiteY9" fmla="*/ 129994 h 228929"/>
              <a:gd name="connsiteX10" fmla="*/ 3330 w 253876"/>
              <a:gd name="connsiteY10" fmla="*/ 100408 h 228929"/>
              <a:gd name="connsiteX11" fmla="*/ 52077 w 253876"/>
              <a:gd name="connsiteY11" fmla="*/ 14794 h 228929"/>
              <a:gd name="connsiteX12" fmla="*/ 77204 w 253876"/>
              <a:gd name="connsiteY12" fmla="*/ 0 h 22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876" h="228929">
                <a:moveTo>
                  <a:pt x="77204" y="0"/>
                </a:moveTo>
                <a:lnTo>
                  <a:pt x="174697" y="0"/>
                </a:lnTo>
                <a:cubicBezTo>
                  <a:pt x="185000" y="0"/>
                  <a:pt x="193878" y="5891"/>
                  <a:pt x="199741" y="14794"/>
                </a:cubicBezTo>
                <a:lnTo>
                  <a:pt x="249995" y="98935"/>
                </a:lnTo>
                <a:cubicBezTo>
                  <a:pt x="254434" y="107838"/>
                  <a:pt x="255858" y="119619"/>
                  <a:pt x="249995" y="128522"/>
                </a:cubicBezTo>
                <a:lnTo>
                  <a:pt x="201249" y="214136"/>
                </a:lnTo>
                <a:cubicBezTo>
                  <a:pt x="196809" y="223039"/>
                  <a:pt x="186507" y="228929"/>
                  <a:pt x="176121" y="228929"/>
                </a:cubicBezTo>
                <a:lnTo>
                  <a:pt x="78628" y="228929"/>
                </a:lnTo>
                <a:cubicBezTo>
                  <a:pt x="68326" y="228929"/>
                  <a:pt x="59447" y="223039"/>
                  <a:pt x="53584" y="214136"/>
                </a:cubicBezTo>
                <a:lnTo>
                  <a:pt x="3330" y="129994"/>
                </a:lnTo>
                <a:cubicBezTo>
                  <a:pt x="-1109" y="121092"/>
                  <a:pt x="-1109" y="109310"/>
                  <a:pt x="3330" y="100408"/>
                </a:cubicBezTo>
                <a:lnTo>
                  <a:pt x="52077" y="14794"/>
                </a:lnTo>
                <a:cubicBezTo>
                  <a:pt x="56516" y="5891"/>
                  <a:pt x="66818" y="0"/>
                  <a:pt x="772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2" name="Freeform: Shape 38">
            <a:extLst>
              <a:ext uri="{FF2B5EF4-FFF2-40B4-BE49-F238E27FC236}">
                <a16:creationId xmlns:a16="http://schemas.microsoft.com/office/drawing/2014/main" id="{4EEC07E8-044F-AD80-82F9-823F57635341}"/>
              </a:ext>
            </a:extLst>
          </p:cNvPr>
          <p:cNvSpPr/>
          <p:nvPr/>
        </p:nvSpPr>
        <p:spPr>
          <a:xfrm>
            <a:off x="7068087" y="5482644"/>
            <a:ext cx="142160" cy="127660"/>
          </a:xfrm>
          <a:custGeom>
            <a:avLst/>
            <a:gdLst>
              <a:gd name="connsiteX0" fmla="*/ 48014 w 158008"/>
              <a:gd name="connsiteY0" fmla="*/ 0 h 141776"/>
              <a:gd name="connsiteX1" fmla="*/ 108487 w 158008"/>
              <a:gd name="connsiteY1" fmla="*/ 0 h 141776"/>
              <a:gd name="connsiteX2" fmla="*/ 124736 w 158008"/>
              <a:gd name="connsiteY2" fmla="*/ 8836 h 141776"/>
              <a:gd name="connsiteX3" fmla="*/ 155809 w 158008"/>
              <a:gd name="connsiteY3" fmla="*/ 62052 h 141776"/>
              <a:gd name="connsiteX4" fmla="*/ 155809 w 158008"/>
              <a:gd name="connsiteY4" fmla="*/ 79724 h 141776"/>
              <a:gd name="connsiteX5" fmla="*/ 126243 w 158008"/>
              <a:gd name="connsiteY5" fmla="*/ 132940 h 141776"/>
              <a:gd name="connsiteX6" fmla="*/ 109994 w 158008"/>
              <a:gd name="connsiteY6" fmla="*/ 141776 h 141776"/>
              <a:gd name="connsiteX7" fmla="*/ 49438 w 158008"/>
              <a:gd name="connsiteY7" fmla="*/ 141776 h 141776"/>
              <a:gd name="connsiteX8" fmla="*/ 33189 w 158008"/>
              <a:gd name="connsiteY8" fmla="*/ 132940 h 141776"/>
              <a:gd name="connsiteX9" fmla="*/ 2199 w 158008"/>
              <a:gd name="connsiteY9" fmla="*/ 79724 h 141776"/>
              <a:gd name="connsiteX10" fmla="*/ 2199 w 158008"/>
              <a:gd name="connsiteY10" fmla="*/ 62052 h 141776"/>
              <a:gd name="connsiteX11" fmla="*/ 31765 w 158008"/>
              <a:gd name="connsiteY11" fmla="*/ 8836 h 141776"/>
              <a:gd name="connsiteX12" fmla="*/ 48014 w 158008"/>
              <a:gd name="connsiteY12" fmla="*/ 0 h 14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008" h="141776">
                <a:moveTo>
                  <a:pt x="48014" y="0"/>
                </a:moveTo>
                <a:lnTo>
                  <a:pt x="108487" y="0"/>
                </a:lnTo>
                <a:cubicBezTo>
                  <a:pt x="115941" y="0"/>
                  <a:pt x="121804" y="2946"/>
                  <a:pt x="124736" y="8836"/>
                </a:cubicBezTo>
                <a:lnTo>
                  <a:pt x="155809" y="62052"/>
                </a:lnTo>
                <a:cubicBezTo>
                  <a:pt x="158741" y="66470"/>
                  <a:pt x="158741" y="73833"/>
                  <a:pt x="155809" y="79724"/>
                </a:cubicBezTo>
                <a:lnTo>
                  <a:pt x="126243" y="132940"/>
                </a:lnTo>
                <a:cubicBezTo>
                  <a:pt x="121804" y="138830"/>
                  <a:pt x="115941" y="141776"/>
                  <a:pt x="109994" y="141776"/>
                </a:cubicBezTo>
                <a:lnTo>
                  <a:pt x="49438" y="141776"/>
                </a:lnTo>
                <a:cubicBezTo>
                  <a:pt x="42067" y="141776"/>
                  <a:pt x="36120" y="138830"/>
                  <a:pt x="33189" y="132940"/>
                </a:cubicBezTo>
                <a:lnTo>
                  <a:pt x="2199" y="79724"/>
                </a:lnTo>
                <a:cubicBezTo>
                  <a:pt x="-733" y="73833"/>
                  <a:pt x="-733" y="66470"/>
                  <a:pt x="2199" y="62052"/>
                </a:cubicBezTo>
                <a:lnTo>
                  <a:pt x="31765" y="8836"/>
                </a:lnTo>
                <a:cubicBezTo>
                  <a:pt x="36120" y="2946"/>
                  <a:pt x="42067" y="0"/>
                  <a:pt x="4801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3" name="Freeform: Shape 39">
            <a:extLst>
              <a:ext uri="{FF2B5EF4-FFF2-40B4-BE49-F238E27FC236}">
                <a16:creationId xmlns:a16="http://schemas.microsoft.com/office/drawing/2014/main" id="{AB27A696-469D-7EB8-1D1B-444567B61DCF}"/>
              </a:ext>
            </a:extLst>
          </p:cNvPr>
          <p:cNvSpPr/>
          <p:nvPr/>
        </p:nvSpPr>
        <p:spPr>
          <a:xfrm>
            <a:off x="4988562" y="5519626"/>
            <a:ext cx="143514" cy="127909"/>
          </a:xfrm>
          <a:custGeom>
            <a:avLst/>
            <a:gdLst>
              <a:gd name="connsiteX0" fmla="*/ 49494 w 159513"/>
              <a:gd name="connsiteY0" fmla="*/ 311 h 142052"/>
              <a:gd name="connsiteX1" fmla="*/ 110055 w 159513"/>
              <a:gd name="connsiteY1" fmla="*/ 311 h 142052"/>
              <a:gd name="connsiteX2" fmla="*/ 126296 w 159513"/>
              <a:gd name="connsiteY2" fmla="*/ 9121 h 142052"/>
              <a:gd name="connsiteX3" fmla="*/ 157311 w 159513"/>
              <a:gd name="connsiteY3" fmla="*/ 62274 h 142052"/>
              <a:gd name="connsiteX4" fmla="*/ 157311 w 159513"/>
              <a:gd name="connsiteY4" fmla="*/ 79992 h 142052"/>
              <a:gd name="connsiteX5" fmla="*/ 126296 w 159513"/>
              <a:gd name="connsiteY5" fmla="*/ 133145 h 142052"/>
              <a:gd name="connsiteX6" fmla="*/ 110055 w 159513"/>
              <a:gd name="connsiteY6" fmla="*/ 142052 h 142052"/>
              <a:gd name="connsiteX7" fmla="*/ 49494 w 159513"/>
              <a:gd name="connsiteY7" fmla="*/ 142052 h 142052"/>
              <a:gd name="connsiteX8" fmla="*/ 33252 w 159513"/>
              <a:gd name="connsiteY8" fmla="*/ 133145 h 142052"/>
              <a:gd name="connsiteX9" fmla="*/ 2238 w 159513"/>
              <a:gd name="connsiteY9" fmla="*/ 79992 h 142052"/>
              <a:gd name="connsiteX10" fmla="*/ 2238 w 159513"/>
              <a:gd name="connsiteY10" fmla="*/ 62274 h 142052"/>
              <a:gd name="connsiteX11" fmla="*/ 33252 w 159513"/>
              <a:gd name="connsiteY11" fmla="*/ 9121 h 142052"/>
              <a:gd name="connsiteX12" fmla="*/ 49494 w 159513"/>
              <a:gd name="connsiteY12" fmla="*/ 311 h 14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513" h="142052">
                <a:moveTo>
                  <a:pt x="49494" y="311"/>
                </a:moveTo>
                <a:lnTo>
                  <a:pt x="110055" y="311"/>
                </a:lnTo>
                <a:cubicBezTo>
                  <a:pt x="117441" y="311"/>
                  <a:pt x="123314" y="3216"/>
                  <a:pt x="126296" y="9121"/>
                </a:cubicBezTo>
                <a:lnTo>
                  <a:pt x="157311" y="62274"/>
                </a:lnTo>
                <a:cubicBezTo>
                  <a:pt x="160247" y="66728"/>
                  <a:pt x="160247" y="74086"/>
                  <a:pt x="157311" y="79992"/>
                </a:cubicBezTo>
                <a:lnTo>
                  <a:pt x="126296" y="133145"/>
                </a:lnTo>
                <a:cubicBezTo>
                  <a:pt x="121846" y="139051"/>
                  <a:pt x="115927" y="142052"/>
                  <a:pt x="110055" y="142052"/>
                </a:cubicBezTo>
                <a:lnTo>
                  <a:pt x="49494" y="142052"/>
                </a:lnTo>
                <a:cubicBezTo>
                  <a:pt x="42107" y="142052"/>
                  <a:pt x="36188" y="139051"/>
                  <a:pt x="33252" y="133145"/>
                </a:cubicBezTo>
                <a:lnTo>
                  <a:pt x="2238" y="79992"/>
                </a:lnTo>
                <a:cubicBezTo>
                  <a:pt x="-745" y="75635"/>
                  <a:pt x="-745" y="68180"/>
                  <a:pt x="2238" y="62274"/>
                </a:cubicBezTo>
                <a:lnTo>
                  <a:pt x="33252" y="9121"/>
                </a:lnTo>
                <a:cubicBezTo>
                  <a:pt x="36188" y="3216"/>
                  <a:pt x="42107" y="-1238"/>
                  <a:pt x="49494" y="31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4" name="Group 41">
            <a:extLst>
              <a:ext uri="{FF2B5EF4-FFF2-40B4-BE49-F238E27FC236}">
                <a16:creationId xmlns:a16="http://schemas.microsoft.com/office/drawing/2014/main" id="{7B026AF6-2A92-F9FE-1233-466FEE9FE11B}"/>
              </a:ext>
            </a:extLst>
          </p:cNvPr>
          <p:cNvGrpSpPr/>
          <p:nvPr/>
        </p:nvGrpSpPr>
        <p:grpSpPr>
          <a:xfrm>
            <a:off x="8643488" y="3205510"/>
            <a:ext cx="2880000" cy="1351956"/>
            <a:chOff x="8921977" y="1484038"/>
            <a:chExt cx="3201066" cy="1501446"/>
          </a:xfrm>
        </p:grpSpPr>
        <p:sp>
          <p:nvSpPr>
            <p:cNvPr id="35" name="TextBox 42">
              <a:extLst>
                <a:ext uri="{FF2B5EF4-FFF2-40B4-BE49-F238E27FC236}">
                  <a16:creationId xmlns:a16="http://schemas.microsoft.com/office/drawing/2014/main" id="{F7103CFF-F40E-63E8-F8F6-8C5F86F13D9B}"/>
                </a:ext>
              </a:extLst>
            </p:cNvPr>
            <p:cNvSpPr txBox="1"/>
            <p:nvPr/>
          </p:nvSpPr>
          <p:spPr>
            <a:xfrm>
              <a:off x="8921977" y="1484038"/>
              <a:ext cx="2926080" cy="44435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>
                  <a:solidFill>
                    <a:schemeClr val="accent1">
                      <a:lumMod val="75000"/>
                    </a:schemeClr>
                  </a:solidFill>
                </a:rPr>
                <a:t>Policy dialogue</a:t>
              </a:r>
            </a:p>
          </p:txBody>
        </p:sp>
        <p:sp>
          <p:nvSpPr>
            <p:cNvPr id="36" name="TextBox 43">
              <a:extLst>
                <a:ext uri="{FF2B5EF4-FFF2-40B4-BE49-F238E27FC236}">
                  <a16:creationId xmlns:a16="http://schemas.microsoft.com/office/drawing/2014/main" id="{AD8C7906-2454-BB2C-AB80-2DF71F9DE0F8}"/>
                </a:ext>
              </a:extLst>
            </p:cNvPr>
            <p:cNvSpPr txBox="1"/>
            <p:nvPr/>
          </p:nvSpPr>
          <p:spPr>
            <a:xfrm>
              <a:off x="8921977" y="1925880"/>
              <a:ext cx="3201066" cy="105960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Acting as a discussion partner for legislators, banks, and non-profit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organisations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ensuring an effective flow of insights to the policy level.</a:t>
              </a:r>
            </a:p>
          </p:txBody>
        </p:sp>
      </p:grpSp>
      <p:grpSp>
        <p:nvGrpSpPr>
          <p:cNvPr id="37" name="Group 44">
            <a:extLst>
              <a:ext uri="{FF2B5EF4-FFF2-40B4-BE49-F238E27FC236}">
                <a16:creationId xmlns:a16="http://schemas.microsoft.com/office/drawing/2014/main" id="{1A1D6A78-BFCA-7D0A-2842-C26387DCD8B8}"/>
              </a:ext>
            </a:extLst>
          </p:cNvPr>
          <p:cNvGrpSpPr/>
          <p:nvPr/>
        </p:nvGrpSpPr>
        <p:grpSpPr>
          <a:xfrm>
            <a:off x="8643490" y="4740843"/>
            <a:ext cx="2880000" cy="1059572"/>
            <a:chOff x="8921976" y="4090699"/>
            <a:chExt cx="3201065" cy="1176731"/>
          </a:xfrm>
        </p:grpSpPr>
        <p:sp>
          <p:nvSpPr>
            <p:cNvPr id="38" name="TextBox 45">
              <a:extLst>
                <a:ext uri="{FF2B5EF4-FFF2-40B4-BE49-F238E27FC236}">
                  <a16:creationId xmlns:a16="http://schemas.microsoft.com/office/drawing/2014/main" id="{898FB0F0-2660-BCF8-1A4E-950150CD9A4B}"/>
                </a:ext>
              </a:extLst>
            </p:cNvPr>
            <p:cNvSpPr txBox="1"/>
            <p:nvPr/>
          </p:nvSpPr>
          <p:spPr>
            <a:xfrm>
              <a:off x="8921977" y="4090699"/>
              <a:ext cx="2926080" cy="44435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>
                  <a:solidFill>
                    <a:schemeClr val="accent1">
                      <a:lumMod val="75000"/>
                    </a:schemeClr>
                  </a:solidFill>
                </a:rPr>
                <a:t>Annual report</a:t>
              </a:r>
            </a:p>
          </p:txBody>
        </p:sp>
        <p:sp>
          <p:nvSpPr>
            <p:cNvPr id="39" name="TextBox 46">
              <a:extLst>
                <a:ext uri="{FF2B5EF4-FFF2-40B4-BE49-F238E27FC236}">
                  <a16:creationId xmlns:a16="http://schemas.microsoft.com/office/drawing/2014/main" id="{12AC6FC7-3FD8-7F92-A7E2-A2CF9749FA7B}"/>
                </a:ext>
              </a:extLst>
            </p:cNvPr>
            <p:cNvSpPr txBox="1"/>
            <p:nvPr/>
          </p:nvSpPr>
          <p:spPr>
            <a:xfrm>
              <a:off x="8921976" y="4532542"/>
              <a:ext cx="3201065" cy="73488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Publication of an annual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report with recommendations for improvements. </a:t>
              </a:r>
            </a:p>
            <a:p>
              <a:pPr algn="just"/>
              <a:endPara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0" name="Group 47">
            <a:extLst>
              <a:ext uri="{FF2B5EF4-FFF2-40B4-BE49-F238E27FC236}">
                <a16:creationId xmlns:a16="http://schemas.microsoft.com/office/drawing/2014/main" id="{C873AF7F-78F2-D825-7F01-C4EF3D010408}"/>
              </a:ext>
            </a:extLst>
          </p:cNvPr>
          <p:cNvGrpSpPr/>
          <p:nvPr/>
        </p:nvGrpSpPr>
        <p:grpSpPr>
          <a:xfrm>
            <a:off x="668513" y="3205517"/>
            <a:ext cx="2880004" cy="921073"/>
            <a:chOff x="57944" y="2645079"/>
            <a:chExt cx="3201072" cy="1022917"/>
          </a:xfrm>
        </p:grpSpPr>
        <p:sp>
          <p:nvSpPr>
            <p:cNvPr id="41" name="TextBox 48">
              <a:extLst>
                <a:ext uri="{FF2B5EF4-FFF2-40B4-BE49-F238E27FC236}">
                  <a16:creationId xmlns:a16="http://schemas.microsoft.com/office/drawing/2014/main" id="{6EC835AF-723C-5A79-8DAD-A635131364DF}"/>
                </a:ext>
              </a:extLst>
            </p:cNvPr>
            <p:cNvSpPr txBox="1"/>
            <p:nvPr/>
          </p:nvSpPr>
          <p:spPr>
            <a:xfrm>
              <a:off x="332936" y="2645079"/>
              <a:ext cx="2926080" cy="44435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000" b="1" noProof="1">
                  <a:solidFill>
                    <a:schemeClr val="accent1">
                      <a:lumMod val="75000"/>
                    </a:schemeClr>
                  </a:solidFill>
                </a:rPr>
                <a:t>Core business</a:t>
              </a:r>
            </a:p>
          </p:txBody>
        </p:sp>
        <p:sp>
          <p:nvSpPr>
            <p:cNvPr id="42" name="TextBox 49">
              <a:extLst>
                <a:ext uri="{FF2B5EF4-FFF2-40B4-BE49-F238E27FC236}">
                  <a16:creationId xmlns:a16="http://schemas.microsoft.com/office/drawing/2014/main" id="{F8A23044-160F-4C8D-CEC4-15695B5861EA}"/>
                </a:ext>
              </a:extLst>
            </p:cNvPr>
            <p:cNvSpPr txBox="1"/>
            <p:nvPr/>
          </p:nvSpPr>
          <p:spPr>
            <a:xfrm>
              <a:off x="57944" y="3086923"/>
              <a:ext cx="3201072" cy="58107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Daily processing of questions and notifications: 500 in 2024. </a:t>
              </a:r>
            </a:p>
          </p:txBody>
        </p:sp>
      </p:grpSp>
      <p:grpSp>
        <p:nvGrpSpPr>
          <p:cNvPr id="43" name="Group 50">
            <a:extLst>
              <a:ext uri="{FF2B5EF4-FFF2-40B4-BE49-F238E27FC236}">
                <a16:creationId xmlns:a16="http://schemas.microsoft.com/office/drawing/2014/main" id="{9049B0C2-6997-0AF6-C8B6-74ED503CF2F9}"/>
              </a:ext>
            </a:extLst>
          </p:cNvPr>
          <p:cNvGrpSpPr/>
          <p:nvPr/>
        </p:nvGrpSpPr>
        <p:grpSpPr>
          <a:xfrm>
            <a:off x="668511" y="4740844"/>
            <a:ext cx="2880006" cy="705629"/>
            <a:chOff x="57942" y="4669651"/>
            <a:chExt cx="3201075" cy="783651"/>
          </a:xfrm>
        </p:grpSpPr>
        <p:sp>
          <p:nvSpPr>
            <p:cNvPr id="44" name="TextBox 51">
              <a:extLst>
                <a:ext uri="{FF2B5EF4-FFF2-40B4-BE49-F238E27FC236}">
                  <a16:creationId xmlns:a16="http://schemas.microsoft.com/office/drawing/2014/main" id="{406F4847-4911-C806-1FC7-D0E192F05D02}"/>
                </a:ext>
              </a:extLst>
            </p:cNvPr>
            <p:cNvSpPr txBox="1"/>
            <p:nvPr/>
          </p:nvSpPr>
          <p:spPr>
            <a:xfrm>
              <a:off x="332936" y="4669651"/>
              <a:ext cx="2926080" cy="44435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000" b="1" noProof="1">
                  <a:solidFill>
                    <a:schemeClr val="accent1">
                      <a:lumMod val="75000"/>
                    </a:schemeClr>
                  </a:solidFill>
                </a:rPr>
                <a:t>Website</a:t>
              </a:r>
              <a:endParaRPr lang="en-US" b="1" noProof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5" name="TextBox 52">
              <a:extLst>
                <a:ext uri="{FF2B5EF4-FFF2-40B4-BE49-F238E27FC236}">
                  <a16:creationId xmlns:a16="http://schemas.microsoft.com/office/drawing/2014/main" id="{1F7F6C82-15CB-0562-6659-8DD250C7CCCE}"/>
                </a:ext>
              </a:extLst>
            </p:cNvPr>
            <p:cNvSpPr txBox="1"/>
            <p:nvPr/>
          </p:nvSpPr>
          <p:spPr>
            <a:xfrm>
              <a:off x="57942" y="5111494"/>
              <a:ext cx="3201075" cy="34180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Development of a performant website.</a:t>
              </a:r>
            </a:p>
          </p:txBody>
        </p:sp>
      </p:grpSp>
      <p:grpSp>
        <p:nvGrpSpPr>
          <p:cNvPr id="46" name="Group 53">
            <a:extLst>
              <a:ext uri="{FF2B5EF4-FFF2-40B4-BE49-F238E27FC236}">
                <a16:creationId xmlns:a16="http://schemas.microsoft.com/office/drawing/2014/main" id="{4F84A699-C57C-193A-BCEB-2587E405C87D}"/>
              </a:ext>
            </a:extLst>
          </p:cNvPr>
          <p:cNvGrpSpPr/>
          <p:nvPr/>
        </p:nvGrpSpPr>
        <p:grpSpPr>
          <a:xfrm>
            <a:off x="8643485" y="1670183"/>
            <a:ext cx="2880000" cy="1351956"/>
            <a:chOff x="8921975" y="1484038"/>
            <a:chExt cx="3201066" cy="1501446"/>
          </a:xfrm>
        </p:grpSpPr>
        <p:sp>
          <p:nvSpPr>
            <p:cNvPr id="47" name="TextBox 54">
              <a:extLst>
                <a:ext uri="{FF2B5EF4-FFF2-40B4-BE49-F238E27FC236}">
                  <a16:creationId xmlns:a16="http://schemas.microsoft.com/office/drawing/2014/main" id="{3351E52D-CEEF-E6DE-D772-70951487A6B7}"/>
                </a:ext>
              </a:extLst>
            </p:cNvPr>
            <p:cNvSpPr txBox="1"/>
            <p:nvPr/>
          </p:nvSpPr>
          <p:spPr>
            <a:xfrm>
              <a:off x="8921977" y="1484038"/>
              <a:ext cx="2926080" cy="44435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>
                  <a:solidFill>
                    <a:schemeClr val="accent1">
                      <a:lumMod val="75000"/>
                    </a:schemeClr>
                  </a:solidFill>
                </a:rPr>
                <a:t>Seminars &amp; publications</a:t>
              </a:r>
            </a:p>
          </p:txBody>
        </p:sp>
        <p:sp>
          <p:nvSpPr>
            <p:cNvPr id="48" name="TextBox 55">
              <a:extLst>
                <a:ext uri="{FF2B5EF4-FFF2-40B4-BE49-F238E27FC236}">
                  <a16:creationId xmlns:a16="http://schemas.microsoft.com/office/drawing/2014/main" id="{BCFDAD34-E144-4AE0-22BE-678355003552}"/>
                </a:ext>
              </a:extLst>
            </p:cNvPr>
            <p:cNvSpPr txBox="1"/>
            <p:nvPr/>
          </p:nvSpPr>
          <p:spPr>
            <a:xfrm>
              <a:off x="8921975" y="1925880"/>
              <a:ext cx="3201066" cy="105960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Organisation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of seminars &amp; publication of a practical guide on conservatorship to strengthen expertise and support stakeholders.</a:t>
              </a:r>
            </a:p>
          </p:txBody>
        </p:sp>
      </p:grpSp>
      <p:grpSp>
        <p:nvGrpSpPr>
          <p:cNvPr id="49" name="Group 56">
            <a:extLst>
              <a:ext uri="{FF2B5EF4-FFF2-40B4-BE49-F238E27FC236}">
                <a16:creationId xmlns:a16="http://schemas.microsoft.com/office/drawing/2014/main" id="{9E876566-791C-F06A-D53A-59EBC1570E26}"/>
              </a:ext>
            </a:extLst>
          </p:cNvPr>
          <p:cNvGrpSpPr/>
          <p:nvPr/>
        </p:nvGrpSpPr>
        <p:grpSpPr>
          <a:xfrm>
            <a:off x="668516" y="1670190"/>
            <a:ext cx="2880002" cy="921073"/>
            <a:chOff x="57946" y="2645079"/>
            <a:chExt cx="3201070" cy="1022917"/>
          </a:xfrm>
        </p:grpSpPr>
        <p:sp>
          <p:nvSpPr>
            <p:cNvPr id="50" name="TextBox 57">
              <a:extLst>
                <a:ext uri="{FF2B5EF4-FFF2-40B4-BE49-F238E27FC236}">
                  <a16:creationId xmlns:a16="http://schemas.microsoft.com/office/drawing/2014/main" id="{AE24137F-9629-25CA-69F2-969623A63CF1}"/>
                </a:ext>
              </a:extLst>
            </p:cNvPr>
            <p:cNvSpPr txBox="1"/>
            <p:nvPr/>
          </p:nvSpPr>
          <p:spPr>
            <a:xfrm>
              <a:off x="332936" y="2645079"/>
              <a:ext cx="2926080" cy="44435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000" b="1" noProof="1">
                  <a:solidFill>
                    <a:schemeClr val="accent1">
                      <a:lumMod val="75000"/>
                    </a:schemeClr>
                  </a:solidFill>
                </a:rPr>
                <a:t>Geographical expansion</a:t>
              </a:r>
            </a:p>
          </p:txBody>
        </p:sp>
        <p:sp>
          <p:nvSpPr>
            <p:cNvPr id="51" name="TextBox 58">
              <a:extLst>
                <a:ext uri="{FF2B5EF4-FFF2-40B4-BE49-F238E27FC236}">
                  <a16:creationId xmlns:a16="http://schemas.microsoft.com/office/drawing/2014/main" id="{31F45904-BA40-8F3E-89A3-CA9F757049C2}"/>
                </a:ext>
              </a:extLst>
            </p:cNvPr>
            <p:cNvSpPr txBox="1"/>
            <p:nvPr/>
          </p:nvSpPr>
          <p:spPr>
            <a:xfrm>
              <a:off x="57946" y="3086923"/>
              <a:ext cx="3201070" cy="58107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Almost all of Flanders (ca. 7 million inhabitants) is covered.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321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C78C2-7D02-DCAB-10C2-35A14F68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sz="4000" dirty="0">
                <a:solidFill>
                  <a:schemeClr val="accent2"/>
                </a:solidFill>
              </a:rPr>
              <a:t>6. Challenges</a:t>
            </a:r>
            <a:endParaRPr lang="en-GB" sz="4800" dirty="0">
              <a:solidFill>
                <a:schemeClr val="accent2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2CABD2D-6938-731B-A09F-B98EE0388245}"/>
              </a:ext>
            </a:extLst>
          </p:cNvPr>
          <p:cNvSpPr/>
          <p:nvPr/>
        </p:nvSpPr>
        <p:spPr>
          <a:xfrm>
            <a:off x="813094" y="1791182"/>
            <a:ext cx="1527858" cy="405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7122517-FADF-27E7-1575-BE9262940BF5}"/>
              </a:ext>
            </a:extLst>
          </p:cNvPr>
          <p:cNvSpPr txBox="1"/>
          <p:nvPr/>
        </p:nvSpPr>
        <p:spPr>
          <a:xfrm>
            <a:off x="817789" y="2744799"/>
            <a:ext cx="2222396" cy="156966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DFF3719-C779-2665-9508-7C2E2C703297}"/>
              </a:ext>
            </a:extLst>
          </p:cNvPr>
          <p:cNvSpPr txBox="1"/>
          <p:nvPr/>
        </p:nvSpPr>
        <p:spPr>
          <a:xfrm>
            <a:off x="820845" y="3451127"/>
            <a:ext cx="2222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D4D4D"/>
                </a:solidFill>
              </a:rPr>
              <a:t>Everyday work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99E30C5-30C5-EC23-AF24-AC2755CAD3D4}"/>
              </a:ext>
            </a:extLst>
          </p:cNvPr>
          <p:cNvSpPr txBox="1"/>
          <p:nvPr/>
        </p:nvSpPr>
        <p:spPr>
          <a:xfrm>
            <a:off x="3595798" y="2746098"/>
            <a:ext cx="2222396" cy="156966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4BC5C92-1857-BAE5-1F26-893CA29967E4}"/>
              </a:ext>
            </a:extLst>
          </p:cNvPr>
          <p:cNvSpPr/>
          <p:nvPr/>
        </p:nvSpPr>
        <p:spPr>
          <a:xfrm>
            <a:off x="3943067" y="2543541"/>
            <a:ext cx="1527858" cy="405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06EEAED-7045-ACDE-98F8-034AC46EE943}"/>
              </a:ext>
            </a:extLst>
          </p:cNvPr>
          <p:cNvSpPr txBox="1"/>
          <p:nvPr/>
        </p:nvSpPr>
        <p:spPr>
          <a:xfrm>
            <a:off x="3598854" y="3306825"/>
            <a:ext cx="22223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D4D4D"/>
                </a:solidFill>
              </a:rPr>
              <a:t>Voluntary basis</a:t>
            </a:r>
          </a:p>
          <a:p>
            <a:pPr algn="ctr"/>
            <a:r>
              <a:rPr lang="en-US" b="1" i="1" dirty="0">
                <a:solidFill>
                  <a:srgbClr val="4D4D4D"/>
                </a:solidFill>
              </a:rPr>
              <a:t>Committed people</a:t>
            </a:r>
            <a:endParaRPr lang="en-GB" b="1" i="1" dirty="0">
              <a:solidFill>
                <a:srgbClr val="4D4D4D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AA78D42-FCA9-8B2F-BEF4-7941A76F595A}"/>
              </a:ext>
            </a:extLst>
          </p:cNvPr>
          <p:cNvSpPr txBox="1"/>
          <p:nvPr/>
        </p:nvSpPr>
        <p:spPr>
          <a:xfrm>
            <a:off x="6370751" y="2744799"/>
            <a:ext cx="2222396" cy="156966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31D6C14-2592-F43D-9669-2B808D8DEB05}"/>
              </a:ext>
            </a:extLst>
          </p:cNvPr>
          <p:cNvSpPr/>
          <p:nvPr/>
        </p:nvSpPr>
        <p:spPr>
          <a:xfrm>
            <a:off x="6718020" y="2542242"/>
            <a:ext cx="1527858" cy="405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CCEF492-9677-47B3-1681-EEF16E5E52D5}"/>
              </a:ext>
            </a:extLst>
          </p:cNvPr>
          <p:cNvSpPr txBox="1"/>
          <p:nvPr/>
        </p:nvSpPr>
        <p:spPr>
          <a:xfrm>
            <a:off x="6373807" y="3184614"/>
            <a:ext cx="2222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D4D4D"/>
                </a:solidFill>
              </a:rPr>
              <a:t>Legal foundation</a:t>
            </a:r>
          </a:p>
          <a:p>
            <a:pPr algn="ctr"/>
            <a:r>
              <a:rPr lang="en-US" b="1" i="1" dirty="0">
                <a:solidFill>
                  <a:srgbClr val="4D4D4D"/>
                </a:solidFill>
              </a:rPr>
              <a:t>Legitimate basis for functioning </a:t>
            </a:r>
            <a:endParaRPr lang="en-GB" b="1" i="1" dirty="0">
              <a:solidFill>
                <a:srgbClr val="4D4D4D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60F0983-2F0F-D79D-50D2-2982C9BCD2BE}"/>
              </a:ext>
            </a:extLst>
          </p:cNvPr>
          <p:cNvSpPr txBox="1"/>
          <p:nvPr/>
        </p:nvSpPr>
        <p:spPr>
          <a:xfrm>
            <a:off x="9148760" y="2746098"/>
            <a:ext cx="2222396" cy="156966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F8B3E6D-BE9A-1E79-E51E-E376CB3354B5}"/>
              </a:ext>
            </a:extLst>
          </p:cNvPr>
          <p:cNvSpPr/>
          <p:nvPr/>
        </p:nvSpPr>
        <p:spPr>
          <a:xfrm>
            <a:off x="9496029" y="2543541"/>
            <a:ext cx="1527858" cy="405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0133C7F-1C82-1830-5852-B2C59BA17221}"/>
              </a:ext>
            </a:extLst>
          </p:cNvPr>
          <p:cNvSpPr txBox="1"/>
          <p:nvPr/>
        </p:nvSpPr>
        <p:spPr>
          <a:xfrm>
            <a:off x="9151816" y="3185913"/>
            <a:ext cx="2222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D4D4D"/>
                </a:solidFill>
              </a:rPr>
              <a:t>Expand to all judicial districts in Belgium</a:t>
            </a:r>
            <a:endParaRPr lang="en-GB" b="1" i="1" dirty="0">
              <a:solidFill>
                <a:srgbClr val="4D4D4D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DADD11FA-BB68-A178-105F-F5121CCB339E}"/>
              </a:ext>
            </a:extLst>
          </p:cNvPr>
          <p:cNvSpPr/>
          <p:nvPr/>
        </p:nvSpPr>
        <p:spPr>
          <a:xfrm>
            <a:off x="1166586" y="2542242"/>
            <a:ext cx="1527858" cy="405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Afbeelding 26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E3696E51-4440-5503-2711-AD61E9AEF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271" y="2432112"/>
            <a:ext cx="625374" cy="625374"/>
          </a:xfrm>
          <a:prstGeom prst="rect">
            <a:avLst/>
          </a:prstGeom>
        </p:spPr>
      </p:pic>
      <p:pic>
        <p:nvPicPr>
          <p:cNvPr id="29" name="Afbeelding 28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B9E83731-4637-080E-F8DB-896FF3A6E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749" y="2434761"/>
            <a:ext cx="626400" cy="626400"/>
          </a:xfrm>
          <a:prstGeom prst="rect">
            <a:avLst/>
          </a:prstGeom>
        </p:spPr>
      </p:pic>
      <p:pic>
        <p:nvPicPr>
          <p:cNvPr id="31" name="Afbeelding 30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3CD98045-61CB-3A1E-9D9A-36DDBDDA9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852" y="2463397"/>
            <a:ext cx="626400" cy="626400"/>
          </a:xfrm>
          <a:prstGeom prst="rect">
            <a:avLst/>
          </a:prstGeom>
        </p:spPr>
      </p:pic>
      <p:pic>
        <p:nvPicPr>
          <p:cNvPr id="33" name="Afbeelding 32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718848C4-C470-D736-EABB-6EBA564D8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315" y="2514967"/>
            <a:ext cx="626400" cy="6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5" grpId="0" animBg="1"/>
    </p:bld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Metadata/LabelInfo.xml><?xml version="1.0" encoding="utf-8"?>
<clbl:labelList xmlns:clbl="http://schemas.microsoft.com/office/2020/mipLabelMetadata">
  <clbl:label id="{bb6bdbe6-c28b-4509-9f60-3d65d4de0b77}" enabled="0" method="" siteId="{bb6bdbe6-c28b-4509-9f60-3d65d4de0b7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383</Words>
  <Application>Microsoft Office PowerPoint</Application>
  <PresentationFormat>Breedbeeld</PresentationFormat>
  <Paragraphs>95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Terugblik</vt:lpstr>
      <vt:lpstr>PowerPoint-presentatie</vt:lpstr>
      <vt:lpstr>Structure of the presentation</vt:lpstr>
      <vt:lpstr>1. Justices of the Peace in Belgium</vt:lpstr>
      <vt:lpstr>2. Conservatorship </vt:lpstr>
      <vt:lpstr>3. Support Centre for Conservatorship – origin </vt:lpstr>
      <vt:lpstr>3. Support Centre for Conservatorship – mission </vt:lpstr>
      <vt:lpstr>4. Video: functioning and website</vt:lpstr>
      <vt:lpstr>5. Results and impact</vt:lpstr>
      <vt:lpstr>6. Challenges</vt:lpstr>
      <vt:lpstr>7. Inspiration for other countries?</vt:lpstr>
    </vt:vector>
  </TitlesOfParts>
  <Company>FOD Justitie / SPF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Steunpunt bewindvoering</dc:title>
  <dc:creator>Vulsteke Leo</dc:creator>
  <cp:lastModifiedBy>Vandamme Eveline</cp:lastModifiedBy>
  <cp:revision>118</cp:revision>
  <cp:lastPrinted>2023-01-29T16:19:43Z</cp:lastPrinted>
  <dcterms:created xsi:type="dcterms:W3CDTF">2021-09-18T08:09:30Z</dcterms:created>
  <dcterms:modified xsi:type="dcterms:W3CDTF">2025-10-02T11:49:06Z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2021-09-21T07:20:51Z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4c7674ca-c006-4680-9495-cedbbf00660e</vt:lpwstr>
  </property>
  <property fmtid="{D5CDD505-2E9C-101B-9397-08002B2CF9AE}" pid="8" name="MSIP_Label_ea60d57e-af5b-4752-ac57-3e4f28ca11dc_ContentBits">
    <vt:lpwstr>0</vt:lpwstr>
  </property>
</Properties>
</file>