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93" r:id="rId4"/>
    <p:sldId id="296" r:id="rId5"/>
    <p:sldId id="298" r:id="rId6"/>
    <p:sldId id="299" r:id="rId7"/>
    <p:sldId id="300" r:id="rId8"/>
    <p:sldId id="302" r:id="rId9"/>
    <p:sldId id="301" r:id="rId10"/>
    <p:sldId id="303" r:id="rId11"/>
    <p:sldId id="295" r:id="rId12"/>
    <p:sldId id="304" r:id="rId13"/>
    <p:sldId id="305" r:id="rId14"/>
    <p:sldId id="307" r:id="rId15"/>
    <p:sldId id="306" r:id="rId16"/>
    <p:sldId id="308" r:id="rId17"/>
    <p:sldId id="310" r:id="rId18"/>
    <p:sldId id="311" r:id="rId19"/>
    <p:sldId id="312" r:id="rId20"/>
    <p:sldId id="313" r:id="rId21"/>
    <p:sldId id="314" r:id="rId22"/>
    <p:sldId id="315" r:id="rId23"/>
    <p:sldId id="316" r:id="rId24"/>
    <p:sldId id="317" r:id="rId25"/>
    <p:sldId id="318" r:id="rId26"/>
    <p:sldId id="268" r:id="rId27"/>
    <p:sldId id="284" r:id="rId28"/>
    <p:sldId id="285" r:id="rId29"/>
    <p:sldId id="288" r:id="rId30"/>
    <p:sldId id="289" r:id="rId31"/>
    <p:sldId id="287" r:id="rId32"/>
    <p:sldId id="290" r:id="rId33"/>
    <p:sldId id="291" r:id="rId34"/>
    <p:sldId id="294" r:id="rId35"/>
    <p:sldId id="267" r:id="rId36"/>
    <p:sldId id="266" r:id="rId37"/>
    <p:sldId id="269" r:id="rId38"/>
    <p:sldId id="271" r:id="rId39"/>
    <p:sldId id="270" r:id="rId40"/>
    <p:sldId id="272" r:id="rId41"/>
    <p:sldId id="273" r:id="rId42"/>
    <p:sldId id="274" r:id="rId43"/>
    <p:sldId id="276" r:id="rId44"/>
  </p:sldIdLst>
  <p:sldSz cx="9144000" cy="6858000" type="screen4x3"/>
  <p:notesSz cx="6819900" cy="9918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749"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9234BA6A-533D-4083-A2C4-216575AAAEDB}" type="datetimeFigureOut">
              <a:rPr lang="fr-FR" smtClean="0"/>
              <a:t>11/06/2019</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72CA3F4C-521F-47AA-824E-02E6E8D17ED7}"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9234BA6A-533D-4083-A2C4-216575AAAEDB}" type="datetimeFigureOut">
              <a:rPr lang="fr-FR" smtClean="0"/>
              <a:t>11/06/2019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CA3F4C-521F-47AA-824E-02E6E8D17ED7}"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9234BA6A-533D-4083-A2C4-216575AAAEDB}" type="datetimeFigureOut">
              <a:rPr lang="fr-FR" smtClean="0"/>
              <a:t>11/06/2019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CA3F4C-521F-47AA-824E-02E6E8D17ED7}"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9234BA6A-533D-4083-A2C4-216575AAAEDB}" type="datetimeFigureOut">
              <a:rPr lang="fr-FR" smtClean="0"/>
              <a:t>11/06/2019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CA3F4C-521F-47AA-824E-02E6E8D17ED7}"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9234BA6A-533D-4083-A2C4-216575AAAEDB}" type="datetimeFigureOut">
              <a:rPr lang="fr-FR" smtClean="0"/>
              <a:t>11/06/2019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CA3F4C-521F-47AA-824E-02E6E8D17ED7}"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9234BA6A-533D-4083-A2C4-216575AAAEDB}" type="datetimeFigureOut">
              <a:rPr lang="fr-FR" smtClean="0"/>
              <a:t>11/06/2019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2CA3F4C-521F-47AA-824E-02E6E8D17ED7}"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9234BA6A-533D-4083-A2C4-216575AAAEDB}" type="datetimeFigureOut">
              <a:rPr lang="fr-FR" smtClean="0"/>
              <a:t>11/06/2019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2CA3F4C-521F-47AA-824E-02E6E8D17ED7}"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9234BA6A-533D-4083-A2C4-216575AAAEDB}" type="datetimeFigureOut">
              <a:rPr lang="fr-FR" smtClean="0"/>
              <a:t>11/06/2019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2CA3F4C-521F-47AA-824E-02E6E8D17ED7}"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4BA6A-533D-4083-A2C4-216575AAAEDB}" type="datetimeFigureOut">
              <a:rPr lang="fr-FR" smtClean="0"/>
              <a:t>11/06/2019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2CA3F4C-521F-47AA-824E-02E6E8D17ED7}"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9234BA6A-533D-4083-A2C4-216575AAAEDB}" type="datetimeFigureOut">
              <a:rPr lang="fr-FR" smtClean="0"/>
              <a:t>11/06/2019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2CA3F4C-521F-47AA-824E-02E6E8D17ED7}"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9234BA6A-533D-4083-A2C4-216575AAAEDB}" type="datetimeFigureOut">
              <a:rPr lang="fr-FR" smtClean="0"/>
              <a:t>11/06/2019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72CA3F4C-521F-47AA-824E-02E6E8D17ED7}" type="slidenum">
              <a:rPr lang="fr-FR" smtClean="0"/>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234BA6A-533D-4083-A2C4-216575AAAEDB}" type="datetimeFigureOut">
              <a:rPr lang="fr-FR" smtClean="0"/>
              <a:t>11/06/2019</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CA3F4C-521F-47AA-824E-02E6E8D17ED7}" type="slidenum">
              <a:rPr lang="fr-FR" smtClean="0"/>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m.coe.int/16807481f2"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rm.coe.int/european-commission-for-the-efficiency-of-justice-cepej-guide-to-imple/16807476ab"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m.coe.int/cepej-2018-26-en-rapport-calvez-regis-en-length-of-court-proceedings-e/16808ffc7b"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rm.coe.int/168074823b"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search.coe.int/cm/Pages/result_details.aspx?ObjectID=09000016804f7b86" TargetMode="External"/><Relationship Id="rId2" Type="http://schemas.openxmlformats.org/officeDocument/2006/relationships/hyperlink" Target="https://rm.coe.int/16807481f2"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rm.coe.int/european-commission-for-the-efficiency-of-justice-cepej-terms-of-refer/168077c983"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earch.coe.int/cm/Pages/result_details.aspx?ObjectId=09000016804ddb99"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rm.coe.int/saturn-en-2018-2019/168077c983"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rm.coe.int/cepej-2018-20-e-cepej-saturn-guidelines-time-management-3rd-revision/16808ff3ee"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rm.coe.int/european-commission-for-the-efficiency-of-justice-cepej-saturn-guideli/168078bc11"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611560" y="548680"/>
            <a:ext cx="8143056" cy="1752600"/>
          </a:xfrm>
        </p:spPr>
        <p:txBody>
          <a:bodyPr>
            <a:noAutofit/>
          </a:bodyPr>
          <a:lstStyle/>
          <a:p>
            <a:pPr algn="ctr">
              <a:spcBef>
                <a:spcPct val="0"/>
              </a:spcBef>
            </a:pPr>
            <a:r>
              <a:rPr lang="fr-FR" sz="2800" b="1" dirty="0" smtClean="0">
                <a:latin typeface="+mj-lt"/>
                <a:ea typeface="+mj-ea"/>
                <a:cs typeface="+mj-cs"/>
              </a:rPr>
              <a:t>32th </a:t>
            </a:r>
            <a:r>
              <a:rPr lang="fr-FR" sz="2800" b="1" dirty="0" err="1" smtClean="0">
                <a:latin typeface="+mj-lt"/>
                <a:ea typeface="+mj-ea"/>
                <a:cs typeface="+mj-cs"/>
              </a:rPr>
              <a:t>plenary</a:t>
            </a:r>
            <a:r>
              <a:rPr lang="fr-FR" sz="2800" b="1" dirty="0" smtClean="0">
                <a:latin typeface="+mj-lt"/>
                <a:ea typeface="+mj-ea"/>
                <a:cs typeface="+mj-cs"/>
              </a:rPr>
              <a:t> meeting of the CEPEJ </a:t>
            </a:r>
          </a:p>
          <a:p>
            <a:pPr algn="ctr">
              <a:spcBef>
                <a:spcPct val="0"/>
              </a:spcBef>
            </a:pPr>
            <a:r>
              <a:rPr lang="fr-FR" sz="2800" b="1" dirty="0" smtClean="0">
                <a:latin typeface="+mj-lt"/>
                <a:ea typeface="+mj-ea"/>
                <a:cs typeface="+mj-cs"/>
              </a:rPr>
              <a:t>Strasbourg, 13 </a:t>
            </a:r>
            <a:r>
              <a:rPr lang="fr-FR" sz="2800" b="1" dirty="0" err="1" smtClean="0">
                <a:latin typeface="+mj-lt"/>
                <a:ea typeface="+mj-ea"/>
                <a:cs typeface="+mj-cs"/>
              </a:rPr>
              <a:t>June</a:t>
            </a:r>
            <a:r>
              <a:rPr lang="fr-FR" sz="2800" b="1" dirty="0" smtClean="0">
                <a:latin typeface="+mj-lt"/>
                <a:ea typeface="+mj-ea"/>
                <a:cs typeface="+mj-cs"/>
              </a:rPr>
              <a:t> 2019</a:t>
            </a:r>
          </a:p>
          <a:p>
            <a:pPr algn="ctr">
              <a:spcBef>
                <a:spcPct val="0"/>
              </a:spcBef>
            </a:pPr>
            <a:endParaRPr lang="fr-FR" sz="2800" b="1">
              <a:latin typeface="+mj-lt"/>
              <a:ea typeface="+mj-ea"/>
              <a:cs typeface="+mj-cs"/>
            </a:endParaRPr>
          </a:p>
          <a:p>
            <a:pPr algn="ctr">
              <a:spcBef>
                <a:spcPct val="0"/>
              </a:spcBef>
            </a:pPr>
            <a:endParaRPr lang="fr-FR" sz="2800" b="1" dirty="0" smtClean="0">
              <a:latin typeface="+mj-lt"/>
              <a:ea typeface="+mj-ea"/>
              <a:cs typeface="+mj-cs"/>
            </a:endParaRPr>
          </a:p>
          <a:p>
            <a:pPr algn="ctr">
              <a:spcBef>
                <a:spcPct val="0"/>
              </a:spcBef>
            </a:pPr>
            <a:r>
              <a:rPr lang="fr-FR" sz="2800" b="1" dirty="0" smtClean="0">
                <a:latin typeface="+mj-lt"/>
                <a:ea typeface="+mj-ea"/>
                <a:cs typeface="+mj-cs"/>
              </a:rPr>
              <a:t>Exchange of </a:t>
            </a:r>
            <a:r>
              <a:rPr lang="fr-FR" sz="2800" b="1" dirty="0" err="1" smtClean="0">
                <a:latin typeface="+mj-lt"/>
                <a:ea typeface="+mj-ea"/>
                <a:cs typeface="+mj-cs"/>
              </a:rPr>
              <a:t>views</a:t>
            </a:r>
            <a:r>
              <a:rPr lang="fr-FR" sz="2800" b="1" dirty="0" smtClean="0">
                <a:latin typeface="+mj-lt"/>
                <a:ea typeface="+mj-ea"/>
                <a:cs typeface="+mj-cs"/>
              </a:rPr>
              <a:t> </a:t>
            </a:r>
            <a:r>
              <a:rPr lang="fr-FR" sz="2800" b="1" dirty="0" err="1" smtClean="0">
                <a:latin typeface="+mj-lt"/>
                <a:ea typeface="+mj-ea"/>
                <a:cs typeface="+mj-cs"/>
              </a:rPr>
              <a:t>with</a:t>
            </a:r>
            <a:r>
              <a:rPr lang="fr-FR" sz="2800" b="1" dirty="0" smtClean="0">
                <a:latin typeface="+mj-lt"/>
                <a:ea typeface="+mj-ea"/>
                <a:cs typeface="+mj-cs"/>
              </a:rPr>
              <a:t> </a:t>
            </a:r>
            <a:r>
              <a:rPr lang="fr-FR" sz="2800" b="1" dirty="0" err="1" smtClean="0">
                <a:latin typeface="+mj-lt"/>
                <a:ea typeface="+mj-ea"/>
                <a:cs typeface="+mj-cs"/>
              </a:rPr>
              <a:t>judges</a:t>
            </a:r>
            <a:r>
              <a:rPr lang="fr-FR" sz="2800" b="1" dirty="0" smtClean="0">
                <a:latin typeface="+mj-lt"/>
                <a:ea typeface="+mj-ea"/>
                <a:cs typeface="+mj-cs"/>
              </a:rPr>
              <a:t> of the </a:t>
            </a:r>
            <a:r>
              <a:rPr lang="fr-FR" sz="2800" b="1" dirty="0" err="1" smtClean="0">
                <a:latin typeface="+mj-lt"/>
                <a:ea typeface="+mj-ea"/>
                <a:cs typeface="+mj-cs"/>
              </a:rPr>
              <a:t>European</a:t>
            </a:r>
            <a:r>
              <a:rPr lang="fr-FR" sz="2800" b="1" dirty="0" smtClean="0">
                <a:latin typeface="+mj-lt"/>
                <a:ea typeface="+mj-ea"/>
                <a:cs typeface="+mj-cs"/>
              </a:rPr>
              <a:t> Court of </a:t>
            </a:r>
            <a:r>
              <a:rPr lang="fr-FR" sz="2800" b="1" dirty="0" err="1" smtClean="0">
                <a:latin typeface="+mj-lt"/>
                <a:ea typeface="+mj-ea"/>
                <a:cs typeface="+mj-cs"/>
              </a:rPr>
              <a:t>Human</a:t>
            </a:r>
            <a:r>
              <a:rPr lang="fr-FR" sz="2800" b="1" dirty="0" smtClean="0">
                <a:latin typeface="+mj-lt"/>
                <a:ea typeface="+mj-ea"/>
                <a:cs typeface="+mj-cs"/>
              </a:rPr>
              <a:t> </a:t>
            </a:r>
            <a:r>
              <a:rPr lang="fr-FR" sz="2800" b="1" dirty="0" err="1" smtClean="0">
                <a:latin typeface="+mj-lt"/>
                <a:ea typeface="+mj-ea"/>
                <a:cs typeface="+mj-cs"/>
              </a:rPr>
              <a:t>Rights</a:t>
            </a:r>
            <a:endParaRPr lang="fr-FR" sz="2800" b="1" dirty="0">
              <a:latin typeface="+mj-lt"/>
              <a:ea typeface="+mj-ea"/>
              <a:cs typeface="+mj-cs"/>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Tree>
    <p:extLst>
      <p:ext uri="{BB962C8B-B14F-4D97-AF65-F5344CB8AC3E}">
        <p14:creationId xmlns:p14="http://schemas.microsoft.com/office/powerpoint/2010/main" val="1101626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4" name="Rectangle 2"/>
          <p:cNvSpPr>
            <a:spLocks noChangeArrowheads="1"/>
          </p:cNvSpPr>
          <p:nvPr/>
        </p:nvSpPr>
        <p:spPr bwMode="auto">
          <a:xfrm>
            <a:off x="554778" y="476672"/>
            <a:ext cx="861479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tabLst>
                <a:tab pos="685800" algn="l"/>
              </a:tabLst>
              <a:defRPr>
                <a:solidFill>
                  <a:schemeClr val="tx1"/>
                </a:solidFill>
                <a:latin typeface="Arial" pitchFamily="34" charset="0"/>
                <a:cs typeface="Arial" pitchFamily="34" charset="0"/>
              </a:defRPr>
            </a:lvl1pPr>
            <a:lvl2pPr fontAlgn="base">
              <a:spcBef>
                <a:spcPct val="0"/>
              </a:spcBef>
              <a:spcAft>
                <a:spcPct val="0"/>
              </a:spcAft>
              <a:tabLst>
                <a:tab pos="685800" algn="l"/>
              </a:tabLst>
              <a:defRPr>
                <a:solidFill>
                  <a:schemeClr val="tx1"/>
                </a:solidFill>
                <a:latin typeface="Arial" pitchFamily="34" charset="0"/>
                <a:cs typeface="Arial" pitchFamily="34" charset="0"/>
              </a:defRPr>
            </a:lvl2pPr>
            <a:lvl3pPr fontAlgn="base">
              <a:spcBef>
                <a:spcPct val="0"/>
              </a:spcBef>
              <a:spcAft>
                <a:spcPct val="0"/>
              </a:spcAft>
              <a:tabLst>
                <a:tab pos="685800" algn="l"/>
              </a:tabLst>
              <a:defRPr>
                <a:solidFill>
                  <a:schemeClr val="tx1"/>
                </a:solidFill>
                <a:latin typeface="Arial" pitchFamily="34" charset="0"/>
                <a:cs typeface="Arial" pitchFamily="34" charset="0"/>
              </a:defRPr>
            </a:lvl3pPr>
            <a:lvl4pPr fontAlgn="base">
              <a:spcBef>
                <a:spcPct val="0"/>
              </a:spcBef>
              <a:spcAft>
                <a:spcPct val="0"/>
              </a:spcAft>
              <a:tabLst>
                <a:tab pos="685800" algn="l"/>
              </a:tabLst>
              <a:defRPr>
                <a:solidFill>
                  <a:schemeClr val="tx1"/>
                </a:solidFill>
                <a:latin typeface="Arial" pitchFamily="34" charset="0"/>
                <a:cs typeface="Arial" pitchFamily="34" charset="0"/>
              </a:defRPr>
            </a:lvl4pPr>
            <a:lvl5pPr fontAlgn="base">
              <a:spcBef>
                <a:spcPct val="0"/>
              </a:spcBef>
              <a:spcAft>
                <a:spcPct val="0"/>
              </a:spcAft>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Char char="•"/>
              <a:tabLst>
                <a:tab pos="685800" algn="l"/>
              </a:tabLst>
            </a:pPr>
            <a:r>
              <a:rPr kumimoji="0" lang="en-GB" alt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Implementation guide “Towards European timeframes </a:t>
            </a:r>
          </a:p>
          <a:p>
            <a:pPr marL="0" marR="0" lvl="0" indent="449263" algn="l" defTabSz="914400" rtl="0" eaLnBrk="1" fontAlgn="base" latinLnBrk="0" hangingPunct="1">
              <a:lnSpc>
                <a:spcPct val="100000"/>
              </a:lnSpc>
              <a:spcBef>
                <a:spcPct val="0"/>
              </a:spcBef>
              <a:spcAft>
                <a:spcPct val="0"/>
              </a:spcAft>
              <a:buClrTx/>
              <a:buSzTx/>
              <a:buFontTx/>
              <a:buChar char="•"/>
              <a:tabLst>
                <a:tab pos="685800" algn="l"/>
              </a:tabLst>
            </a:pPr>
            <a:r>
              <a:rPr kumimoji="0" lang="en-GB" alt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for judicial proceedings”</a:t>
            </a:r>
            <a:endParaRPr kumimoji="0" lang="fr-FR" altLang="fr-F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5800" algn="l"/>
              </a:tabLst>
            </a:pPr>
            <a:endParaRPr kumimoji="0" lang="fr-FR" altLang="fr-FR"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92" y="1628800"/>
            <a:ext cx="8392756" cy="35929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3298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37458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4" name="Rectangle 2"/>
          <p:cNvSpPr>
            <a:spLocks noChangeArrowheads="1"/>
          </p:cNvSpPr>
          <p:nvPr/>
        </p:nvSpPr>
        <p:spPr bwMode="auto">
          <a:xfrm>
            <a:off x="899592" y="260648"/>
            <a:ext cx="792088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85800" algn="l"/>
              </a:tabLst>
              <a:defRPr>
                <a:solidFill>
                  <a:schemeClr val="tx1"/>
                </a:solidFill>
                <a:latin typeface="Arial" pitchFamily="34" charset="0"/>
                <a:cs typeface="Arial" pitchFamily="34" charset="0"/>
              </a:defRPr>
            </a:lvl1pPr>
            <a:lvl2pPr fontAlgn="base">
              <a:spcBef>
                <a:spcPct val="0"/>
              </a:spcBef>
              <a:spcAft>
                <a:spcPct val="0"/>
              </a:spcAft>
              <a:tabLst>
                <a:tab pos="685800" algn="l"/>
              </a:tabLst>
              <a:defRPr>
                <a:solidFill>
                  <a:schemeClr val="tx1"/>
                </a:solidFill>
                <a:latin typeface="Arial" pitchFamily="34" charset="0"/>
                <a:cs typeface="Arial" pitchFamily="34" charset="0"/>
              </a:defRPr>
            </a:lvl2pPr>
            <a:lvl3pPr fontAlgn="base">
              <a:spcBef>
                <a:spcPct val="0"/>
              </a:spcBef>
              <a:spcAft>
                <a:spcPct val="0"/>
              </a:spcAft>
              <a:tabLst>
                <a:tab pos="685800" algn="l"/>
              </a:tabLst>
              <a:defRPr>
                <a:solidFill>
                  <a:schemeClr val="tx1"/>
                </a:solidFill>
                <a:latin typeface="Arial" pitchFamily="34" charset="0"/>
                <a:cs typeface="Arial" pitchFamily="34" charset="0"/>
              </a:defRPr>
            </a:lvl3pPr>
            <a:lvl4pPr fontAlgn="base">
              <a:spcBef>
                <a:spcPct val="0"/>
              </a:spcBef>
              <a:spcAft>
                <a:spcPct val="0"/>
              </a:spcAft>
              <a:tabLst>
                <a:tab pos="685800" algn="l"/>
              </a:tabLst>
              <a:defRPr>
                <a:solidFill>
                  <a:schemeClr val="tx1"/>
                </a:solidFill>
                <a:latin typeface="Arial" pitchFamily="34" charset="0"/>
                <a:cs typeface="Arial" pitchFamily="34" charset="0"/>
              </a:defRPr>
            </a:lvl4pPr>
            <a:lvl5pPr fontAlgn="base">
              <a:spcBef>
                <a:spcPct val="0"/>
              </a:spcBef>
              <a:spcAft>
                <a:spcPct val="0"/>
              </a:spcAft>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tab pos="685800" algn="l"/>
              </a:tabLst>
            </a:pPr>
            <a:r>
              <a:rPr kumimoji="0" lang="en-GB" altLang="fr-FR"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Guide for implementing the SATURN </a:t>
            </a:r>
          </a:p>
          <a:p>
            <a:pPr marL="0" marR="0" lvl="0" indent="0" algn="l" defTabSz="914400" rtl="0" eaLnBrk="1" fontAlgn="base" latinLnBrk="0" hangingPunct="1">
              <a:lnSpc>
                <a:spcPct val="100000"/>
              </a:lnSpc>
              <a:spcBef>
                <a:spcPct val="0"/>
              </a:spcBef>
              <a:spcAft>
                <a:spcPct val="0"/>
              </a:spcAft>
              <a:buClrTx/>
              <a:buSzTx/>
              <a:buFontTx/>
              <a:buChar char="•"/>
              <a:tabLst>
                <a:tab pos="685800" algn="l"/>
              </a:tabLst>
            </a:pPr>
            <a:r>
              <a:rPr kumimoji="0" lang="en-GB" altLang="fr-FR"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management tools in courts</a:t>
            </a:r>
            <a:endParaRPr kumimoji="0" lang="fr-FR" alt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89" y="1700808"/>
            <a:ext cx="7661440" cy="35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988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6" name="ZoneTexte 5"/>
          <p:cNvSpPr txBox="1"/>
          <p:nvPr/>
        </p:nvSpPr>
        <p:spPr>
          <a:xfrm>
            <a:off x="611560" y="332656"/>
            <a:ext cx="7056784" cy="523220"/>
          </a:xfrm>
          <a:prstGeom prst="rect">
            <a:avLst/>
          </a:prstGeom>
          <a:noFill/>
        </p:spPr>
        <p:txBody>
          <a:bodyPr wrap="square" rtlCol="0">
            <a:spAutoFit/>
          </a:bodyPr>
          <a:lstStyle/>
          <a:p>
            <a:pPr algn="just"/>
            <a:r>
              <a:rPr lang="fr-FR" sz="2800" b="1" dirty="0">
                <a:latin typeface="Arial" panose="020B0604020202020204" pitchFamily="34" charset="0"/>
                <a:cs typeface="Arial" panose="020B0604020202020204" pitchFamily="34" charset="0"/>
              </a:rPr>
              <a:t>5</a:t>
            </a:r>
            <a:r>
              <a:rPr lang="fr-FR" sz="2800" b="1" dirty="0" smtClean="0">
                <a:latin typeface="Arial" panose="020B0604020202020204" pitchFamily="34" charset="0"/>
                <a:cs typeface="Arial" panose="020B0604020202020204" pitchFamily="34" charset="0"/>
              </a:rPr>
              <a:t>. Main </a:t>
            </a:r>
            <a:r>
              <a:rPr lang="fr-FR" sz="2800" b="1" dirty="0" err="1" smtClean="0">
                <a:latin typeface="Arial" panose="020B0604020202020204" pitchFamily="34" charset="0"/>
                <a:cs typeface="Arial" panose="020B0604020202020204" pitchFamily="34" charset="0"/>
              </a:rPr>
              <a:t>studies</a:t>
            </a:r>
            <a:endParaRPr lang="fr-FR" sz="2800" b="1"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323528" y="1620088"/>
            <a:ext cx="3816424"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85800" algn="l"/>
              </a:tabLst>
              <a:defRPr>
                <a:solidFill>
                  <a:schemeClr val="tx1"/>
                </a:solidFill>
                <a:latin typeface="Arial" pitchFamily="34" charset="0"/>
                <a:cs typeface="Arial" pitchFamily="34" charset="0"/>
              </a:defRPr>
            </a:lvl1pPr>
            <a:lvl2pPr fontAlgn="base">
              <a:spcBef>
                <a:spcPct val="0"/>
              </a:spcBef>
              <a:spcAft>
                <a:spcPct val="0"/>
              </a:spcAft>
              <a:tabLst>
                <a:tab pos="685800" algn="l"/>
              </a:tabLst>
              <a:defRPr>
                <a:solidFill>
                  <a:schemeClr val="tx1"/>
                </a:solidFill>
                <a:latin typeface="Arial" pitchFamily="34" charset="0"/>
                <a:cs typeface="Arial" pitchFamily="34" charset="0"/>
              </a:defRPr>
            </a:lvl2pPr>
            <a:lvl3pPr fontAlgn="base">
              <a:spcBef>
                <a:spcPct val="0"/>
              </a:spcBef>
              <a:spcAft>
                <a:spcPct val="0"/>
              </a:spcAft>
              <a:tabLst>
                <a:tab pos="685800" algn="l"/>
              </a:tabLst>
              <a:defRPr>
                <a:solidFill>
                  <a:schemeClr val="tx1"/>
                </a:solidFill>
                <a:latin typeface="Arial" pitchFamily="34" charset="0"/>
                <a:cs typeface="Arial" pitchFamily="34" charset="0"/>
              </a:defRPr>
            </a:lvl3pPr>
            <a:lvl4pPr fontAlgn="base">
              <a:spcBef>
                <a:spcPct val="0"/>
              </a:spcBef>
              <a:spcAft>
                <a:spcPct val="0"/>
              </a:spcAft>
              <a:tabLst>
                <a:tab pos="685800" algn="l"/>
              </a:tabLst>
              <a:defRPr>
                <a:solidFill>
                  <a:schemeClr val="tx1"/>
                </a:solidFill>
                <a:latin typeface="Arial" pitchFamily="34" charset="0"/>
                <a:cs typeface="Arial" pitchFamily="34" charset="0"/>
              </a:defRPr>
            </a:lvl4pPr>
            <a:lvl5pPr fontAlgn="base">
              <a:spcBef>
                <a:spcPct val="0"/>
              </a:spcBef>
              <a:spcAft>
                <a:spcPct val="0"/>
              </a:spcAft>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R="0" lvl="0" defTabSz="914400" rtl="0" eaLnBrk="1" fontAlgn="base" latinLnBrk="0" hangingPunct="1">
              <a:lnSpc>
                <a:spcPct val="100000"/>
              </a:lnSpc>
              <a:spcBef>
                <a:spcPct val="0"/>
              </a:spcBef>
              <a:spcAft>
                <a:spcPct val="0"/>
              </a:spcAft>
              <a:buClrTx/>
              <a:buSzTx/>
              <a:buFontTx/>
              <a:buNone/>
              <a:tabLst>
                <a:tab pos="685800" algn="l"/>
              </a:tabLst>
            </a:pPr>
            <a:r>
              <a:rPr kumimoji="0" lang="en-GB" alt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Main studies that have already been done by impulse </a:t>
            </a:r>
          </a:p>
          <a:p>
            <a:pPr marR="0" lvl="0" defTabSz="914400" rtl="0" eaLnBrk="1" fontAlgn="base" latinLnBrk="0" hangingPunct="1">
              <a:lnSpc>
                <a:spcPct val="100000"/>
              </a:lnSpc>
              <a:spcBef>
                <a:spcPct val="0"/>
              </a:spcBef>
              <a:spcAft>
                <a:spcPct val="0"/>
              </a:spcAft>
              <a:buClrTx/>
              <a:buSzTx/>
              <a:buFontTx/>
              <a:buNone/>
              <a:tabLst>
                <a:tab pos="685800" algn="l"/>
              </a:tabLst>
            </a:pPr>
            <a:r>
              <a:rPr kumimoji="0" lang="en-GB" alt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under the control of the SATURN Steering group:</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685800" algn="l"/>
              </a:tabLst>
            </a:pPr>
            <a:r>
              <a:rPr kumimoji="0" lang="en-GB" alt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   Length of court proceedings in the member states </a:t>
            </a:r>
          </a:p>
          <a:p>
            <a:pPr marL="0" marR="0" lvl="0" indent="0" defTabSz="914400" rtl="0" eaLnBrk="0" fontAlgn="base" latinLnBrk="0" hangingPunct="0">
              <a:lnSpc>
                <a:spcPct val="100000"/>
              </a:lnSpc>
              <a:spcBef>
                <a:spcPct val="0"/>
              </a:spcBef>
              <a:spcAft>
                <a:spcPct val="0"/>
              </a:spcAft>
              <a:buClrTx/>
              <a:buSzTx/>
              <a:buFontTx/>
              <a:buChar char="•"/>
              <a:tabLst>
                <a:tab pos="685800" algn="l"/>
              </a:tabLst>
            </a:pPr>
            <a:r>
              <a:rPr kumimoji="0" lang="en-GB" alt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of the Council of Europe based on the case law of the </a:t>
            </a:r>
          </a:p>
          <a:p>
            <a:pPr marL="0" marR="0" lvl="0" indent="0" defTabSz="914400" rtl="0" eaLnBrk="0" fontAlgn="base" latinLnBrk="0" hangingPunct="0">
              <a:lnSpc>
                <a:spcPct val="100000"/>
              </a:lnSpc>
              <a:spcBef>
                <a:spcPct val="0"/>
              </a:spcBef>
              <a:spcAft>
                <a:spcPct val="0"/>
              </a:spcAft>
              <a:buClrTx/>
              <a:buSzTx/>
              <a:buFontTx/>
              <a:buChar char="•"/>
              <a:tabLst>
                <a:tab pos="685800" algn="l"/>
              </a:tabLst>
            </a:pPr>
            <a:r>
              <a:rPr kumimoji="0" lang="en-GB" alt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European Court of Human Right, by Ms Françoise </a:t>
            </a:r>
          </a:p>
          <a:p>
            <a:pPr marL="0" marR="0" lvl="0" indent="0" defTabSz="914400" rtl="0" eaLnBrk="0" fontAlgn="base" latinLnBrk="0" hangingPunct="0">
              <a:lnSpc>
                <a:spcPct val="100000"/>
              </a:lnSpc>
              <a:spcBef>
                <a:spcPct val="0"/>
              </a:spcBef>
              <a:spcAft>
                <a:spcPct val="0"/>
              </a:spcAft>
              <a:buClrTx/>
              <a:buSzTx/>
              <a:buFontTx/>
              <a:buChar char="•"/>
              <a:tabLst>
                <a:tab pos="685800" algn="l"/>
              </a:tabLst>
            </a:pPr>
            <a:r>
              <a:rPr kumimoji="0" lang="en-GB" alt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2"/>
              </a:rPr>
              <a:t>Calvez</a:t>
            </a:r>
            <a:r>
              <a:rPr kumimoji="0" lang="en-GB" alt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 and Nicolas Regis, Judges (France) </a:t>
            </a:r>
          </a:p>
          <a:p>
            <a:pPr marL="0" marR="0" lvl="0" indent="0" defTabSz="914400" rtl="0" eaLnBrk="0" fontAlgn="base" latinLnBrk="0" hangingPunct="0">
              <a:lnSpc>
                <a:spcPct val="100000"/>
              </a:lnSpc>
              <a:spcBef>
                <a:spcPct val="0"/>
              </a:spcBef>
              <a:spcAft>
                <a:spcPct val="0"/>
              </a:spcAft>
              <a:buClrTx/>
              <a:buSzTx/>
              <a:buFontTx/>
              <a:buChar char="•"/>
              <a:tabLst>
                <a:tab pos="685800" algn="l"/>
              </a:tabLst>
            </a:pPr>
            <a:r>
              <a:rPr kumimoji="0" lang="en-GB" alt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3rd edition by Nicolas Regis - </a:t>
            </a:r>
            <a:r>
              <a:rPr kumimoji="0" lang="en-GB" alt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2"/>
              </a:rPr>
              <a:t>Cepej</a:t>
            </a:r>
            <a:r>
              <a:rPr kumimoji="0" lang="en-GB" alt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 Studies No. 27</a:t>
            </a:r>
            <a:endParaRPr kumimoji="0" lang="fr-FR" alt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685800" algn="l"/>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102" y="365114"/>
            <a:ext cx="4089970" cy="551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960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251520" y="1844824"/>
            <a:ext cx="305983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85800" algn="l"/>
              </a:tabLst>
              <a:defRPr>
                <a:solidFill>
                  <a:schemeClr val="tx1"/>
                </a:solidFill>
                <a:latin typeface="Arial" pitchFamily="34" charset="0"/>
                <a:cs typeface="Arial" pitchFamily="34" charset="0"/>
              </a:defRPr>
            </a:lvl1pPr>
            <a:lvl2pPr fontAlgn="base">
              <a:spcBef>
                <a:spcPct val="0"/>
              </a:spcBef>
              <a:spcAft>
                <a:spcPct val="0"/>
              </a:spcAft>
              <a:tabLst>
                <a:tab pos="685800" algn="l"/>
              </a:tabLst>
              <a:defRPr>
                <a:solidFill>
                  <a:schemeClr val="tx1"/>
                </a:solidFill>
                <a:latin typeface="Arial" pitchFamily="34" charset="0"/>
                <a:cs typeface="Arial" pitchFamily="34" charset="0"/>
              </a:defRPr>
            </a:lvl2pPr>
            <a:lvl3pPr fontAlgn="base">
              <a:spcBef>
                <a:spcPct val="0"/>
              </a:spcBef>
              <a:spcAft>
                <a:spcPct val="0"/>
              </a:spcAft>
              <a:tabLst>
                <a:tab pos="685800" algn="l"/>
              </a:tabLst>
              <a:defRPr>
                <a:solidFill>
                  <a:schemeClr val="tx1"/>
                </a:solidFill>
                <a:latin typeface="Arial" pitchFamily="34" charset="0"/>
                <a:cs typeface="Arial" pitchFamily="34" charset="0"/>
              </a:defRPr>
            </a:lvl3pPr>
            <a:lvl4pPr fontAlgn="base">
              <a:spcBef>
                <a:spcPct val="0"/>
              </a:spcBef>
              <a:spcAft>
                <a:spcPct val="0"/>
              </a:spcAft>
              <a:tabLst>
                <a:tab pos="685800" algn="l"/>
              </a:tabLst>
              <a:defRPr>
                <a:solidFill>
                  <a:schemeClr val="tx1"/>
                </a:solidFill>
                <a:latin typeface="Arial" pitchFamily="34" charset="0"/>
                <a:cs typeface="Arial" pitchFamily="34" charset="0"/>
              </a:defRPr>
            </a:lvl4pPr>
            <a:lvl5pPr fontAlgn="base">
              <a:spcBef>
                <a:spcPct val="0"/>
              </a:spcBef>
              <a:spcAft>
                <a:spcPct val="0"/>
              </a:spcAft>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tab pos="685800" algn="l"/>
              </a:tabLst>
            </a:pPr>
            <a:r>
              <a:rPr kumimoji="0" lang="en-GB" alt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Study on Council of Europe Member States on Appeal and Supreme Courts’ </a:t>
            </a:r>
          </a:p>
          <a:p>
            <a:pPr marL="0" marR="0" lvl="0" indent="0" algn="l" defTabSz="914400" rtl="0" eaLnBrk="1" fontAlgn="base" latinLnBrk="0" hangingPunct="1">
              <a:lnSpc>
                <a:spcPct val="100000"/>
              </a:lnSpc>
              <a:spcBef>
                <a:spcPct val="0"/>
              </a:spcBef>
              <a:spcAft>
                <a:spcPct val="0"/>
              </a:spcAft>
              <a:buClrTx/>
              <a:buSzTx/>
              <a:buFontTx/>
              <a:buChar char="•"/>
              <a:tabLst>
                <a:tab pos="685800" algn="l"/>
              </a:tabLst>
            </a:pPr>
            <a:r>
              <a:rPr kumimoji="0" lang="en-GB" alt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Lengths of Proceedings (Report prepared by Marco </a:t>
            </a:r>
            <a:r>
              <a:rPr kumimoji="0" lang="en-GB" alt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2"/>
              </a:rPr>
              <a:t>Velicogna</a:t>
            </a:r>
            <a:r>
              <a:rPr kumimoji="0" lang="en-GB" alt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 </a:t>
            </a:r>
            <a:r>
              <a:rPr kumimoji="0" lang="en-GB" alt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2"/>
              </a:rPr>
              <a:t>IRSIG-CNR</a:t>
            </a:r>
            <a:r>
              <a:rPr kumimoji="0" lang="en-GB" alt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 </a:t>
            </a:r>
          </a:p>
          <a:p>
            <a:pPr marL="0" marR="0" lvl="0" indent="0" algn="l" defTabSz="914400" rtl="0" eaLnBrk="1" fontAlgn="base" latinLnBrk="0" hangingPunct="1">
              <a:lnSpc>
                <a:spcPct val="100000"/>
              </a:lnSpc>
              <a:spcBef>
                <a:spcPct val="0"/>
              </a:spcBef>
              <a:spcAft>
                <a:spcPct val="0"/>
              </a:spcAft>
              <a:buClrTx/>
              <a:buSzTx/>
              <a:buFontTx/>
              <a:buChar char="•"/>
              <a:tabLst>
                <a:tab pos="685800" algn="l"/>
              </a:tabLst>
            </a:pPr>
            <a:r>
              <a:rPr kumimoji="0" lang="en-GB" alt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and CEPEJ expert - CEPEJ Studies No. 17</a:t>
            </a:r>
            <a:endParaRPr kumimoji="0" lang="fr-FR" alt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052736"/>
            <a:ext cx="5400600" cy="502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947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455" y="404664"/>
            <a:ext cx="6093441"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9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755576" y="1124744"/>
            <a:ext cx="7704856" cy="1800200"/>
          </a:xfrm>
        </p:spPr>
        <p:txBody>
          <a:bodyPr>
            <a:noAutofit/>
          </a:bodyPr>
          <a:lstStyle/>
          <a:p>
            <a:pPr algn="just"/>
            <a:r>
              <a:rPr lang="en-GB" sz="1600" dirty="0">
                <a:latin typeface="Arial" panose="020B0604020202020204" pitchFamily="34" charset="0"/>
                <a:cs typeface="Arial" panose="020B0604020202020204" pitchFamily="34" charset="0"/>
              </a:rPr>
              <a:t>On-going works and tools in preparation are the following:</a:t>
            </a:r>
            <a:endParaRPr lang="fr-FR" sz="1600" dirty="0">
              <a:latin typeface="Arial" panose="020B0604020202020204" pitchFamily="34" charset="0"/>
              <a:cs typeface="Arial" panose="020B0604020202020204" pitchFamily="34" charset="0"/>
            </a:endParaRPr>
          </a:p>
          <a:p>
            <a:pPr lvl="0" algn="just"/>
            <a:r>
              <a:rPr lang="en-GB" sz="1600" dirty="0">
                <a:latin typeface="Arial" panose="020B0604020202020204" pitchFamily="34" charset="0"/>
                <a:cs typeface="Arial" panose="020B0604020202020204" pitchFamily="34" charset="0"/>
              </a:rPr>
              <a:t>Case weighting in European judicial systems</a:t>
            </a:r>
            <a:endParaRPr lang="fr-FR" sz="1600" dirty="0">
              <a:latin typeface="Arial" panose="020B0604020202020204" pitchFamily="34" charset="0"/>
              <a:cs typeface="Arial" panose="020B0604020202020204" pitchFamily="34" charset="0"/>
            </a:endParaRPr>
          </a:p>
          <a:p>
            <a:pPr marL="742950" lvl="1" indent="-285750" algn="just">
              <a:buClr>
                <a:schemeClr val="tx1"/>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Aim is to attain a methodology which allows a Court to assess the complexity of cases. </a:t>
            </a:r>
            <a:endParaRPr lang="fr-FR" sz="1600" dirty="0">
              <a:latin typeface="Arial" panose="020B0604020202020204" pitchFamily="34" charset="0"/>
              <a:cs typeface="Arial" panose="020B0604020202020204" pitchFamily="34" charset="0"/>
            </a:endParaRPr>
          </a:p>
          <a:p>
            <a:pPr marL="742950" lvl="1" indent="-285750" algn="just">
              <a:buClr>
                <a:schemeClr val="tx1"/>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We must present our work in a way that makes this analysis acceptable and accepted by judges. In order to do so, we must </a:t>
            </a:r>
            <a:endParaRPr lang="fr-FR" sz="1600" dirty="0">
              <a:latin typeface="Arial" panose="020B0604020202020204" pitchFamily="34" charset="0"/>
              <a:cs typeface="Arial" panose="020B0604020202020204" pitchFamily="34" charset="0"/>
            </a:endParaRPr>
          </a:p>
          <a:p>
            <a:pPr marL="742950" lvl="1" indent="-285750" algn="just">
              <a:buClr>
                <a:schemeClr val="tx1"/>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make clear that this exercise is not intended to assess the work of judges or to put them in competition with each other, but </a:t>
            </a:r>
            <a:endParaRPr lang="fr-FR" sz="1600" dirty="0">
              <a:latin typeface="Arial" panose="020B0604020202020204" pitchFamily="34" charset="0"/>
              <a:cs typeface="Arial" panose="020B0604020202020204" pitchFamily="34" charset="0"/>
            </a:endParaRPr>
          </a:p>
          <a:p>
            <a:pPr marL="742950" lvl="1" indent="-285750" algn="just">
              <a:buClr>
                <a:schemeClr val="tx1"/>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it is a way to assess and evaluate the needs of a Court, the division of works within a Court and the allocation of cases to judges, so that fairness is reached.</a:t>
            </a:r>
            <a:endParaRPr lang="fr-FR" sz="1600" dirty="0">
              <a:latin typeface="Arial" panose="020B0604020202020204" pitchFamily="34" charset="0"/>
              <a:cs typeface="Arial" panose="020B0604020202020204" pitchFamily="34" charset="0"/>
            </a:endParaRPr>
          </a:p>
          <a:p>
            <a:pPr marL="742950" lvl="1" indent="-285750" algn="just">
              <a:buClr>
                <a:schemeClr val="tx1"/>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The SATURN Steering group is currently working (with the help of two </a:t>
            </a:r>
            <a:r>
              <a:rPr lang="en-GB" sz="1600" dirty="0" err="1">
                <a:latin typeface="Arial" panose="020B0604020202020204" pitchFamily="34" charset="0"/>
                <a:cs typeface="Arial" panose="020B0604020202020204" pitchFamily="34" charset="0"/>
              </a:rPr>
              <a:t>scientifical</a:t>
            </a:r>
            <a:r>
              <a:rPr lang="en-GB" sz="1600" dirty="0">
                <a:latin typeface="Arial" panose="020B0604020202020204" pitchFamily="34" charset="0"/>
                <a:cs typeface="Arial" panose="020B0604020202020204" pitchFamily="34" charset="0"/>
              </a:rPr>
              <a:t> experts) on a draft document, whose main features are:</a:t>
            </a:r>
            <a:endParaRPr lang="fr-FR" sz="1600" dirty="0">
              <a:latin typeface="Arial" panose="020B0604020202020204" pitchFamily="34" charset="0"/>
              <a:cs typeface="Arial" panose="020B0604020202020204" pitchFamily="34" charset="0"/>
            </a:endParaRPr>
          </a:p>
          <a:p>
            <a:pPr marL="285750" indent="-285750" algn="just">
              <a:spcBef>
                <a:spcPct val="0"/>
              </a:spcBef>
              <a:buClr>
                <a:schemeClr val="tx1"/>
              </a:buClr>
              <a:buFont typeface="Wingdings" panose="05000000000000000000" pitchFamily="2" charset="2"/>
              <a:buChar char="Ø"/>
            </a:pPr>
            <a:endParaRPr lang="fr-FR" sz="1600" b="1" dirty="0">
              <a:latin typeface="Arial" panose="020B0604020202020204" pitchFamily="34" charset="0"/>
              <a:ea typeface="+mj-ea"/>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ZoneTexte 5"/>
          <p:cNvSpPr txBox="1"/>
          <p:nvPr/>
        </p:nvSpPr>
        <p:spPr>
          <a:xfrm>
            <a:off x="611560" y="332656"/>
            <a:ext cx="7056784" cy="523220"/>
          </a:xfrm>
          <a:prstGeom prst="rect">
            <a:avLst/>
          </a:prstGeom>
          <a:noFill/>
        </p:spPr>
        <p:txBody>
          <a:bodyPr wrap="square" rtlCol="0">
            <a:spAutoFit/>
          </a:bodyPr>
          <a:lstStyle/>
          <a:p>
            <a:pPr algn="just"/>
            <a:r>
              <a:rPr lang="fr-FR" sz="2800" b="1" dirty="0" smtClean="0">
                <a:latin typeface="Arial" panose="020B0604020202020204" pitchFamily="34" charset="0"/>
                <a:cs typeface="Arial" panose="020B0604020202020204" pitchFamily="34" charset="0"/>
              </a:rPr>
              <a:t>6. </a:t>
            </a:r>
            <a:r>
              <a:rPr lang="fr-FR" sz="2800" b="1" dirty="0" err="1" smtClean="0">
                <a:latin typeface="Arial" panose="020B0604020202020204" pitchFamily="34" charset="0"/>
                <a:cs typeface="Arial" panose="020B0604020202020204" pitchFamily="34" charset="0"/>
              </a:rPr>
              <a:t>Ongoing</a:t>
            </a:r>
            <a:r>
              <a:rPr lang="fr-FR" sz="2800" b="1" dirty="0" smtClean="0">
                <a:latin typeface="Arial" panose="020B0604020202020204" pitchFamily="34" charset="0"/>
                <a:cs typeface="Arial" panose="020B0604020202020204" pitchFamily="34" charset="0"/>
              </a:rPr>
              <a:t> </a:t>
            </a:r>
            <a:r>
              <a:rPr lang="fr-FR" sz="2800" b="1" dirty="0" err="1" smtClean="0">
                <a:latin typeface="Arial" panose="020B0604020202020204" pitchFamily="34" charset="0"/>
                <a:cs typeface="Arial" panose="020B0604020202020204" pitchFamily="34" charset="0"/>
              </a:rPr>
              <a:t>works</a:t>
            </a:r>
            <a:endParaRPr lang="fr-F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389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7" name="Rectangle 6"/>
          <p:cNvSpPr/>
          <p:nvPr/>
        </p:nvSpPr>
        <p:spPr>
          <a:xfrm>
            <a:off x="395536" y="260648"/>
            <a:ext cx="8136904" cy="2862322"/>
          </a:xfrm>
          <a:prstGeom prst="rect">
            <a:avLst/>
          </a:prstGeom>
        </p:spPr>
        <p:txBody>
          <a:bodyPr wrap="square">
            <a:spAutoFit/>
          </a:bodyPr>
          <a:lstStyle/>
          <a:p>
            <a:pPr lvl="2"/>
            <a:r>
              <a:rPr lang="en-GB" dirty="0"/>
              <a:t>Awareness of the fact that, in a nutshell, two different kinds of approaches are possible: </a:t>
            </a:r>
            <a:endParaRPr lang="fr-FR" sz="2800" dirty="0"/>
          </a:p>
          <a:p>
            <a:pPr lvl="3"/>
            <a:r>
              <a:rPr lang="en-GB" dirty="0"/>
              <a:t>(a) the approach on the time implying a breakdown of the trial stages and </a:t>
            </a:r>
            <a:endParaRPr lang="fr-FR" sz="2800" dirty="0"/>
          </a:p>
          <a:p>
            <a:pPr lvl="3"/>
            <a:r>
              <a:rPr lang="en-GB" dirty="0"/>
              <a:t>(b) the approach made of points based on criteria of complexity of the case</a:t>
            </a:r>
            <a:endParaRPr lang="fr-FR" sz="2800" dirty="0"/>
          </a:p>
          <a:p>
            <a:pPr lvl="2"/>
            <a:r>
              <a:rPr lang="en-GB" dirty="0"/>
              <a:t>Experience acquired through a study visit to Israel, which studied and implemented a </a:t>
            </a:r>
            <a:r>
              <a:rPr lang="en-GB" dirty="0" err="1"/>
              <a:t>remarcable</a:t>
            </a:r>
            <a:r>
              <a:rPr lang="en-GB" dirty="0"/>
              <a:t> time-based method</a:t>
            </a:r>
            <a:endParaRPr lang="fr-FR" sz="2800" dirty="0"/>
          </a:p>
          <a:p>
            <a:pPr lvl="2"/>
            <a:r>
              <a:rPr lang="en-GB" dirty="0"/>
              <a:t>Results acquired through a questionnaire spread among CEPEJ national correspondents</a:t>
            </a:r>
            <a:endParaRPr lang="fr-FR" sz="2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94653"/>
            <a:ext cx="7272808" cy="240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808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4" name="Rectangle 2"/>
          <p:cNvSpPr>
            <a:spLocks noChangeArrowheads="1"/>
          </p:cNvSpPr>
          <p:nvPr/>
        </p:nvSpPr>
        <p:spPr bwMode="auto">
          <a:xfrm>
            <a:off x="459382" y="392999"/>
            <a:ext cx="44759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371600" algn="l"/>
              </a:tabLst>
              <a:defRPr>
                <a:solidFill>
                  <a:schemeClr val="tx1"/>
                </a:solidFill>
                <a:latin typeface="Arial" pitchFamily="34" charset="0"/>
                <a:cs typeface="Arial" pitchFamily="34" charset="0"/>
              </a:defRPr>
            </a:lvl1pPr>
            <a:lvl2pPr fontAlgn="base">
              <a:spcBef>
                <a:spcPct val="0"/>
              </a:spcBef>
              <a:spcAft>
                <a:spcPct val="0"/>
              </a:spcAft>
              <a:tabLst>
                <a:tab pos="1371600" algn="l"/>
              </a:tabLst>
              <a:defRPr>
                <a:solidFill>
                  <a:schemeClr val="tx1"/>
                </a:solidFill>
                <a:latin typeface="Arial" pitchFamily="34" charset="0"/>
                <a:cs typeface="Arial" pitchFamily="34" charset="0"/>
              </a:defRPr>
            </a:lvl2pPr>
            <a:lvl3pPr fontAlgn="base">
              <a:spcBef>
                <a:spcPct val="0"/>
              </a:spcBef>
              <a:spcAft>
                <a:spcPct val="0"/>
              </a:spcAft>
              <a:tabLst>
                <a:tab pos="1371600" algn="l"/>
              </a:tabLst>
              <a:defRPr>
                <a:solidFill>
                  <a:schemeClr val="tx1"/>
                </a:solidFill>
                <a:latin typeface="Arial" pitchFamily="34" charset="0"/>
                <a:cs typeface="Arial" pitchFamily="34" charset="0"/>
              </a:defRPr>
            </a:lvl3pPr>
            <a:lvl4pPr fontAlgn="base">
              <a:spcBef>
                <a:spcPct val="0"/>
              </a:spcBef>
              <a:spcAft>
                <a:spcPct val="0"/>
              </a:spcAft>
              <a:tabLst>
                <a:tab pos="1371600" algn="l"/>
              </a:tabLst>
              <a:defRPr>
                <a:solidFill>
                  <a:schemeClr val="tx1"/>
                </a:solidFill>
                <a:latin typeface="Arial" pitchFamily="34" charset="0"/>
                <a:cs typeface="Arial" pitchFamily="34" charset="0"/>
              </a:defRPr>
            </a:lvl4pPr>
            <a:lvl5pPr fontAlgn="base">
              <a:spcBef>
                <a:spcPct val="0"/>
              </a:spcBef>
              <a:spcAft>
                <a:spcPct val="0"/>
              </a:spcAft>
              <a:tabLst>
                <a:tab pos="1371600" algn="l"/>
              </a:tabLst>
              <a:defRPr>
                <a:solidFill>
                  <a:schemeClr val="tx1"/>
                </a:solidFill>
                <a:latin typeface="Arial" pitchFamily="34" charset="0"/>
                <a:cs typeface="Arial" pitchFamily="34" charset="0"/>
              </a:defRPr>
            </a:lvl5pPr>
            <a:lvl6pPr fontAlgn="base">
              <a:spcBef>
                <a:spcPct val="0"/>
              </a:spcBef>
              <a:spcAft>
                <a:spcPct val="0"/>
              </a:spcAft>
              <a:tabLst>
                <a:tab pos="1371600" algn="l"/>
              </a:tabLst>
              <a:defRPr>
                <a:solidFill>
                  <a:schemeClr val="tx1"/>
                </a:solidFill>
                <a:latin typeface="Arial" pitchFamily="34" charset="0"/>
                <a:cs typeface="Arial" pitchFamily="34" charset="0"/>
              </a:defRPr>
            </a:lvl6pPr>
            <a:lvl7pPr fontAlgn="base">
              <a:spcBef>
                <a:spcPct val="0"/>
              </a:spcBef>
              <a:spcAft>
                <a:spcPct val="0"/>
              </a:spcAft>
              <a:tabLst>
                <a:tab pos="1371600" algn="l"/>
              </a:tabLst>
              <a:defRPr>
                <a:solidFill>
                  <a:schemeClr val="tx1"/>
                </a:solidFill>
                <a:latin typeface="Arial" pitchFamily="34" charset="0"/>
                <a:cs typeface="Arial" pitchFamily="34" charset="0"/>
              </a:defRPr>
            </a:lvl7pPr>
            <a:lvl8pPr fontAlgn="base">
              <a:spcBef>
                <a:spcPct val="0"/>
              </a:spcBef>
              <a:spcAft>
                <a:spcPct val="0"/>
              </a:spcAft>
              <a:tabLst>
                <a:tab pos="1371600" algn="l"/>
              </a:tabLst>
              <a:defRPr>
                <a:solidFill>
                  <a:schemeClr val="tx1"/>
                </a:solidFill>
                <a:latin typeface="Arial" pitchFamily="34" charset="0"/>
                <a:cs typeface="Arial" pitchFamily="34" charset="0"/>
              </a:defRPr>
            </a:lvl8pPr>
            <a:lvl9pPr fontAlgn="base">
              <a:spcBef>
                <a:spcPct val="0"/>
              </a:spcBef>
              <a:spcAft>
                <a:spcPct val="0"/>
              </a:spcAft>
              <a:tabLst>
                <a:tab pos="1371600" algn="l"/>
              </a:tabLst>
              <a:defRPr>
                <a:solidFill>
                  <a:schemeClr val="tx1"/>
                </a:solidFill>
                <a:latin typeface="Arial" pitchFamily="34" charset="0"/>
                <a:cs typeface="Arial" pitchFamily="34" charset="0"/>
              </a:defRPr>
            </a:lvl9pPr>
          </a:lstStyle>
          <a:p>
            <a:pPr marL="914400" marR="0" lvl="2" indent="0" algn="l" defTabSz="914400" rtl="0" eaLnBrk="1" fontAlgn="base" latinLnBrk="0" hangingPunct="1">
              <a:lnSpc>
                <a:spcPct val="100000"/>
              </a:lnSpc>
              <a:spcBef>
                <a:spcPct val="0"/>
              </a:spcBef>
              <a:spcAft>
                <a:spcPct val="0"/>
              </a:spcAft>
              <a:buClrTx/>
              <a:buSzTx/>
              <a:tabLst>
                <a:tab pos="1371600" algn="l"/>
              </a:tabLst>
            </a:pPr>
            <a:r>
              <a:rPr kumimoji="0" lang="en-GB" alt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Draft table of contents:</a:t>
            </a:r>
            <a:endParaRPr kumimoji="0" lang="fr-FR" altLang="fr-F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71600" algn="l"/>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31663"/>
            <a:ext cx="5335086" cy="411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746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620688"/>
            <a:ext cx="7848872" cy="4392488"/>
          </a:xfrm>
        </p:spPr>
        <p:txBody>
          <a:bodyPr>
            <a:noAutofit/>
          </a:bodyPr>
          <a:lstStyle/>
          <a:p>
            <a:pPr lvl="0" algn="l"/>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r>
              <a:rPr lang="en-GB" sz="1800" dirty="0" smtClean="0">
                <a:solidFill>
                  <a:schemeClr val="tx1"/>
                </a:solidFill>
                <a:effectLst/>
              </a:rPr>
              <a:t/>
            </a:r>
            <a:br>
              <a:rPr lang="en-GB" sz="1800" dirty="0" smtClean="0">
                <a:solidFill>
                  <a:schemeClr val="tx1"/>
                </a:solidFill>
                <a:effectLst/>
              </a:rPr>
            </a:br>
            <a:r>
              <a:rPr lang="en-GB" sz="1800" dirty="0" smtClean="0">
                <a:solidFill>
                  <a:schemeClr val="tx1"/>
                </a:solidFill>
                <a:effectLst/>
              </a:rPr>
              <a:t>Further </a:t>
            </a:r>
            <a:r>
              <a:rPr lang="en-GB" sz="1800" dirty="0">
                <a:solidFill>
                  <a:schemeClr val="tx1"/>
                </a:solidFill>
                <a:effectLst/>
              </a:rPr>
              <a:t>on-going activities in the SATURN Steering group:</a:t>
            </a:r>
            <a:r>
              <a:rPr lang="fr-FR" sz="1800" dirty="0">
                <a:solidFill>
                  <a:schemeClr val="tx1"/>
                </a:solidFill>
                <a:effectLst/>
              </a:rPr>
              <a:t/>
            </a:r>
            <a:br>
              <a:rPr lang="fr-FR" sz="1800" dirty="0">
                <a:solidFill>
                  <a:schemeClr val="tx1"/>
                </a:solidFill>
                <a:effectLst/>
              </a:rPr>
            </a:br>
            <a:r>
              <a:rPr lang="en-GB" sz="1800" dirty="0">
                <a:solidFill>
                  <a:schemeClr val="tx1"/>
                </a:solidFill>
                <a:effectLst/>
              </a:rPr>
              <a:t>Updating of the Implementation Guide “</a:t>
            </a:r>
            <a:r>
              <a:rPr lang="en-GB" sz="1800" u="sng" dirty="0">
                <a:solidFill>
                  <a:schemeClr val="tx1"/>
                </a:solidFill>
                <a:effectLst/>
                <a:hlinkClick r:id="rId2"/>
              </a:rPr>
              <a:t>Towards </a:t>
            </a:r>
            <a:r>
              <a:rPr lang="en-GB" sz="1800" u="sng" dirty="0" err="1">
                <a:solidFill>
                  <a:schemeClr val="tx1"/>
                </a:solidFill>
                <a:effectLst/>
                <a:hlinkClick r:id="rId2"/>
              </a:rPr>
              <a:t>Eu</a:t>
            </a:r>
            <a:r>
              <a:rPr lang="en-US" sz="1800" u="sng" dirty="0" err="1">
                <a:solidFill>
                  <a:schemeClr val="tx1"/>
                </a:solidFill>
                <a:effectLst/>
                <a:hlinkClick r:id="rId2"/>
              </a:rPr>
              <a:t>ropean</a:t>
            </a:r>
            <a:r>
              <a:rPr lang="en-US" sz="1800" u="sng" dirty="0">
                <a:solidFill>
                  <a:schemeClr val="tx1"/>
                </a:solidFill>
                <a:effectLst/>
                <a:hlinkClick r:id="rId2"/>
              </a:rPr>
              <a:t> timeframes for judicial proceedings</a:t>
            </a:r>
            <a:r>
              <a:rPr lang="en-US" sz="1800" dirty="0">
                <a:solidFill>
                  <a:schemeClr val="tx1"/>
                </a:solidFill>
                <a:effectLst/>
              </a:rPr>
              <a:t>”, trying to collect (through a questionnaire sent to our Network of Pilot Courts) data on timeframes concerning some particular case categories, such as: </a:t>
            </a:r>
            <a:r>
              <a:rPr lang="en-GB" sz="1800" dirty="0">
                <a:solidFill>
                  <a:schemeClr val="tx1"/>
                </a:solidFill>
                <a:effectLst/>
              </a:rPr>
              <a:t>Intellectual Property, Medical Malpractice and Car Accidents Lawsuits;</a:t>
            </a:r>
            <a:r>
              <a:rPr lang="fr-FR" sz="1800" dirty="0">
                <a:solidFill>
                  <a:schemeClr val="tx1"/>
                </a:solidFill>
                <a:effectLst/>
              </a:rPr>
              <a:t/>
            </a:r>
            <a:br>
              <a:rPr lang="fr-FR" sz="1800" dirty="0">
                <a:solidFill>
                  <a:schemeClr val="tx1"/>
                </a:solidFill>
                <a:effectLst/>
              </a:rPr>
            </a:br>
            <a:r>
              <a:rPr lang="en-GB" sz="1800" dirty="0">
                <a:solidFill>
                  <a:schemeClr val="tx1"/>
                </a:solidFill>
                <a:effectLst/>
              </a:rPr>
              <a:t>Elaborating guidelines on how create Dashboards for court management;</a:t>
            </a:r>
            <a:r>
              <a:rPr lang="fr-FR" sz="1800" dirty="0">
                <a:solidFill>
                  <a:schemeClr val="tx1"/>
                </a:solidFill>
                <a:effectLst/>
              </a:rPr>
              <a:t/>
            </a:r>
            <a:br>
              <a:rPr lang="fr-FR" sz="1800" dirty="0">
                <a:solidFill>
                  <a:schemeClr val="tx1"/>
                </a:solidFill>
                <a:effectLst/>
              </a:rPr>
            </a:br>
            <a:r>
              <a:rPr lang="en-GB" sz="1800" dirty="0">
                <a:solidFill>
                  <a:schemeClr val="tx1"/>
                </a:solidFill>
                <a:effectLst/>
              </a:rPr>
              <a:t>Elaborating tools, guidelines and IT instruments for the Management of judicial time regulations for criminal cases, according to </a:t>
            </a:r>
            <a:r>
              <a:rPr lang="en-GB" sz="1800" dirty="0" err="1">
                <a:solidFill>
                  <a:schemeClr val="tx1"/>
                </a:solidFill>
                <a:effectLst/>
              </a:rPr>
              <a:t>EcvHR</a:t>
            </a:r>
            <a:r>
              <a:rPr lang="en-GB" sz="1800" dirty="0">
                <a:solidFill>
                  <a:schemeClr val="tx1"/>
                </a:solidFill>
                <a:effectLst/>
              </a:rPr>
              <a:t> articles 5 and 6; </a:t>
            </a:r>
            <a:r>
              <a:rPr lang="fr-FR" sz="1800" dirty="0">
                <a:solidFill>
                  <a:schemeClr val="tx1"/>
                </a:solidFill>
                <a:effectLst/>
              </a:rPr>
              <a:t/>
            </a:r>
            <a:br>
              <a:rPr lang="fr-FR" sz="1800" dirty="0">
                <a:solidFill>
                  <a:schemeClr val="tx1"/>
                </a:solidFill>
                <a:effectLst/>
              </a:rPr>
            </a:br>
            <a:r>
              <a:rPr lang="en-GB" sz="1800" dirty="0">
                <a:solidFill>
                  <a:schemeClr val="tx1"/>
                </a:solidFill>
                <a:effectLst/>
              </a:rPr>
              <a:t>Elaborating a Document on the Role of the parties and the </a:t>
            </a:r>
            <a:r>
              <a:rPr lang="en-GB" sz="1800" dirty="0" err="1">
                <a:solidFill>
                  <a:schemeClr val="tx1"/>
                </a:solidFill>
                <a:effectLst/>
              </a:rPr>
              <a:t>practioners</a:t>
            </a:r>
            <a:r>
              <a:rPr lang="en-GB" sz="1800" dirty="0">
                <a:solidFill>
                  <a:schemeClr val="tx1"/>
                </a:solidFill>
                <a:effectLst/>
              </a:rPr>
              <a:t> in preventing delays in court proceedings;</a:t>
            </a:r>
            <a:r>
              <a:rPr lang="fr-FR" sz="1800" dirty="0">
                <a:solidFill>
                  <a:schemeClr val="tx1"/>
                </a:solidFill>
                <a:effectLst/>
              </a:rPr>
              <a:t/>
            </a:r>
            <a:br>
              <a:rPr lang="fr-FR" sz="1800" dirty="0">
                <a:solidFill>
                  <a:schemeClr val="tx1"/>
                </a:solidFill>
                <a:effectLst/>
              </a:rPr>
            </a:br>
            <a:r>
              <a:rPr lang="en-GB" sz="1800" dirty="0">
                <a:solidFill>
                  <a:schemeClr val="tx1"/>
                </a:solidFill>
                <a:effectLst/>
              </a:rPr>
              <a:t>Developing some Court-coaching programmes in Albania, Kosovo, Malta </a:t>
            </a:r>
            <a:r>
              <a:rPr lang="en-GB" sz="1800" dirty="0" smtClean="0">
                <a:solidFill>
                  <a:schemeClr val="tx1"/>
                </a:solidFill>
                <a:effectLst/>
              </a:rPr>
              <a:t>and Slovakia</a:t>
            </a:r>
            <a:r>
              <a:rPr lang="en-GB" sz="1800" dirty="0">
                <a:solidFill>
                  <a:schemeClr val="tx1"/>
                </a:solidFill>
                <a:effectLst/>
              </a:rPr>
              <a:t>;</a:t>
            </a:r>
            <a:r>
              <a:rPr lang="fr-FR" sz="1800" dirty="0">
                <a:solidFill>
                  <a:schemeClr val="tx1"/>
                </a:solidFill>
                <a:effectLst/>
              </a:rPr>
              <a:t/>
            </a:r>
            <a:br>
              <a:rPr lang="fr-FR" sz="1800" dirty="0">
                <a:solidFill>
                  <a:schemeClr val="tx1"/>
                </a:solidFill>
                <a:effectLst/>
              </a:rPr>
            </a:br>
            <a:r>
              <a:rPr lang="en-GB" sz="1800" dirty="0">
                <a:solidFill>
                  <a:schemeClr val="tx1"/>
                </a:solidFill>
                <a:effectLst/>
              </a:rPr>
              <a:t>Elaborating a contribution in the Updating of </a:t>
            </a:r>
            <a:r>
              <a:rPr lang="en-GB" sz="1800" u="sng" dirty="0">
                <a:solidFill>
                  <a:schemeClr val="tx1"/>
                </a:solidFill>
                <a:effectLst/>
                <a:hlinkClick r:id="rId3"/>
              </a:rPr>
              <a:t>Recommendation Rec(86)12</a:t>
            </a:r>
            <a:r>
              <a:rPr lang="en-GB" sz="1800" dirty="0">
                <a:solidFill>
                  <a:schemeClr val="tx1"/>
                </a:solidFill>
                <a:effectLst/>
              </a:rPr>
              <a:t> concerning measures to prevent and reduce the excessive workload in the courts;</a:t>
            </a:r>
            <a:r>
              <a:rPr lang="fr-FR" sz="1800" dirty="0">
                <a:solidFill>
                  <a:schemeClr val="tx1"/>
                </a:solidFill>
                <a:effectLst/>
              </a:rPr>
              <a:t/>
            </a:r>
            <a:br>
              <a:rPr lang="fr-FR" sz="1800" dirty="0">
                <a:solidFill>
                  <a:schemeClr val="tx1"/>
                </a:solidFill>
                <a:effectLst/>
              </a:rPr>
            </a:br>
            <a:r>
              <a:rPr lang="en-GB" sz="1800" dirty="0">
                <a:solidFill>
                  <a:schemeClr val="tx1"/>
                </a:solidFill>
                <a:effectLst/>
              </a:rPr>
              <a:t>Co-ordinate the works of the Network of the Pilot courts of the CEPEJ.</a:t>
            </a:r>
            <a:endParaRPr lang="fr-FR" sz="1800" dirty="0">
              <a:solidFill>
                <a:schemeClr val="tx1"/>
              </a:solidFill>
              <a:effectLst/>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Tree>
    <p:extLst>
      <p:ext uri="{BB962C8B-B14F-4D97-AF65-F5344CB8AC3E}">
        <p14:creationId xmlns:p14="http://schemas.microsoft.com/office/powerpoint/2010/main" val="2512747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908720"/>
            <a:ext cx="7848872" cy="1080120"/>
          </a:xfrm>
        </p:spPr>
        <p:txBody>
          <a:bodyPr>
            <a:noAutofit/>
          </a:bodyPr>
          <a:lstStyle/>
          <a:p>
            <a:pPr lvl="0" algn="ctr"/>
            <a:r>
              <a:rPr lang="en-GB" sz="3600" dirty="0" smtClean="0">
                <a:solidFill>
                  <a:schemeClr val="tx1"/>
                </a:solidFill>
                <a:effectLst/>
              </a:rPr>
              <a:t/>
            </a:r>
            <a:br>
              <a:rPr lang="en-GB" sz="3600" dirty="0" smtClean="0">
                <a:solidFill>
                  <a:schemeClr val="tx1"/>
                </a:solidFill>
                <a:effectLst/>
              </a:rPr>
            </a:br>
            <a:r>
              <a:rPr lang="en-GB" sz="3600" dirty="0">
                <a:solidFill>
                  <a:schemeClr val="tx1"/>
                </a:solidFill>
                <a:effectLst/>
              </a:rPr>
              <a:t/>
            </a:r>
            <a:br>
              <a:rPr lang="en-GB" sz="3600" dirty="0">
                <a:solidFill>
                  <a:schemeClr val="tx1"/>
                </a:solidFill>
                <a:effectLst/>
              </a:rPr>
            </a:br>
            <a:r>
              <a:rPr lang="en-GB" sz="3600" dirty="0" smtClean="0">
                <a:solidFill>
                  <a:schemeClr val="tx1"/>
                </a:solidFill>
                <a:effectLst/>
              </a:rPr>
              <a:t/>
            </a:r>
            <a:br>
              <a:rPr lang="en-GB" sz="3600" dirty="0" smtClean="0">
                <a:solidFill>
                  <a:schemeClr val="tx1"/>
                </a:solidFill>
                <a:effectLst/>
              </a:rPr>
            </a:br>
            <a:r>
              <a:rPr lang="en-GB" sz="3600" dirty="0">
                <a:solidFill>
                  <a:schemeClr val="tx1"/>
                </a:solidFill>
                <a:effectLst/>
              </a:rPr>
              <a:t/>
            </a:r>
            <a:br>
              <a:rPr lang="en-GB" sz="3600" dirty="0">
                <a:solidFill>
                  <a:schemeClr val="tx1"/>
                </a:solidFill>
                <a:effectLst/>
              </a:rPr>
            </a:br>
            <a:r>
              <a:rPr lang="en-GB" sz="3600" dirty="0" smtClean="0">
                <a:solidFill>
                  <a:schemeClr val="tx1"/>
                </a:solidFill>
                <a:effectLst/>
              </a:rPr>
              <a:t/>
            </a:r>
            <a:br>
              <a:rPr lang="en-GB" sz="3600" dirty="0" smtClean="0">
                <a:solidFill>
                  <a:schemeClr val="tx1"/>
                </a:solidFill>
                <a:effectLst/>
              </a:rPr>
            </a:br>
            <a:r>
              <a:rPr lang="fr-FR" sz="3600" dirty="0" err="1" smtClean="0">
                <a:solidFill>
                  <a:schemeClr val="tx1"/>
                </a:solidFill>
                <a:effectLst/>
                <a:latin typeface="Arial" panose="020B0604020202020204" pitchFamily="34" charset="0"/>
                <a:cs typeface="Arial" panose="020B0604020202020204" pitchFamily="34" charset="0"/>
              </a:rPr>
              <a:t>Thank</a:t>
            </a:r>
            <a:r>
              <a:rPr lang="fr-FR" sz="3600" dirty="0" smtClean="0">
                <a:solidFill>
                  <a:schemeClr val="tx1"/>
                </a:solidFill>
                <a:effectLst/>
                <a:latin typeface="Arial" panose="020B0604020202020204" pitchFamily="34" charset="0"/>
                <a:cs typeface="Arial" panose="020B0604020202020204" pitchFamily="34" charset="0"/>
              </a:rPr>
              <a:t> </a:t>
            </a:r>
            <a:r>
              <a:rPr lang="fr-FR" sz="3600" dirty="0" err="1" smtClean="0">
                <a:solidFill>
                  <a:schemeClr val="tx1"/>
                </a:solidFill>
                <a:effectLst/>
                <a:latin typeface="Arial" panose="020B0604020202020204" pitchFamily="34" charset="0"/>
                <a:cs typeface="Arial" panose="020B0604020202020204" pitchFamily="34" charset="0"/>
              </a:rPr>
              <a:t>you</a:t>
            </a:r>
            <a:endParaRPr lang="fr-FR" sz="3600" dirty="0">
              <a:solidFill>
                <a:schemeClr val="tx1"/>
              </a:solidFill>
              <a:effectLst/>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Tree>
    <p:extLst>
      <p:ext uri="{BB962C8B-B14F-4D97-AF65-F5344CB8AC3E}">
        <p14:creationId xmlns:p14="http://schemas.microsoft.com/office/powerpoint/2010/main" val="304502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467543" y="2636912"/>
            <a:ext cx="8143056" cy="1752600"/>
          </a:xfrm>
        </p:spPr>
        <p:txBody>
          <a:bodyPr>
            <a:noAutofit/>
          </a:bodyPr>
          <a:lstStyle/>
          <a:p>
            <a:r>
              <a:rPr lang="en-GB" sz="1800" b="1" dirty="0"/>
              <a:t> </a:t>
            </a:r>
            <a:endParaRPr lang="fr-FR" sz="1800" dirty="0"/>
          </a:p>
          <a:p>
            <a:pPr algn="ctr"/>
            <a:r>
              <a:rPr lang="en-GB" sz="2400" b="1" dirty="0">
                <a:latin typeface="Arial" panose="020B0604020202020204" pitchFamily="34" charset="0"/>
                <a:cs typeface="Arial" panose="020B0604020202020204" pitchFamily="34" charset="0"/>
              </a:rPr>
              <a:t>Giacomo </a:t>
            </a:r>
            <a:r>
              <a:rPr lang="en-GB" sz="2400" b="1" cap="small" dirty="0">
                <a:latin typeface="Arial" panose="020B0604020202020204" pitchFamily="34" charset="0"/>
                <a:cs typeface="Arial" panose="020B0604020202020204" pitchFamily="34" charset="0"/>
              </a:rPr>
              <a:t>Oberto</a:t>
            </a:r>
            <a:endParaRPr lang="fr-FR" sz="2400" dirty="0">
              <a:latin typeface="Arial" panose="020B0604020202020204" pitchFamily="34" charset="0"/>
              <a:cs typeface="Arial" panose="020B0604020202020204" pitchFamily="34" charset="0"/>
            </a:endParaRPr>
          </a:p>
          <a:p>
            <a:pPr algn="ctr"/>
            <a:r>
              <a:rPr lang="en-GB" sz="2400" i="1" dirty="0">
                <a:latin typeface="Arial" panose="020B0604020202020204" pitchFamily="34" charset="0"/>
                <a:cs typeface="Arial" panose="020B0604020202020204" pitchFamily="34" charset="0"/>
              </a:rPr>
              <a:t>Chair of the Steering Group of the “SATURN Centre for Judicial Time Management”</a:t>
            </a:r>
            <a:endParaRPr lang="fr-FR" sz="2400" dirty="0">
              <a:latin typeface="Arial" panose="020B0604020202020204" pitchFamily="34" charset="0"/>
              <a:cs typeface="Arial" panose="020B0604020202020204" pitchFamily="34" charset="0"/>
            </a:endParaRPr>
          </a:p>
          <a:p>
            <a:pPr algn="ctr"/>
            <a:r>
              <a:rPr lang="en-GB" sz="2400" i="1" dirty="0">
                <a:latin typeface="Arial" panose="020B0604020202020204" pitchFamily="34" charset="0"/>
                <a:cs typeface="Arial" panose="020B0604020202020204" pitchFamily="34" charset="0"/>
              </a:rPr>
              <a:t>of the CEPEJ</a:t>
            </a:r>
            <a:endParaRPr lang="fr-FR" sz="2400" dirty="0">
              <a:latin typeface="Arial" panose="020B0604020202020204" pitchFamily="34" charset="0"/>
              <a:cs typeface="Arial" panose="020B0604020202020204" pitchFamily="34" charset="0"/>
            </a:endParaRPr>
          </a:p>
          <a:p>
            <a:pPr>
              <a:spcBef>
                <a:spcPct val="0"/>
              </a:spcBef>
            </a:pPr>
            <a:endParaRPr lang="fr-FR" sz="1800" b="1" dirty="0">
              <a:latin typeface="+mj-lt"/>
              <a:ea typeface="+mj-ea"/>
              <a:cs typeface="+mj-cs"/>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Título 1"/>
          <p:cNvSpPr txBox="1">
            <a:spLocks/>
          </p:cNvSpPr>
          <p:nvPr/>
        </p:nvSpPr>
        <p:spPr>
          <a:xfrm>
            <a:off x="467543" y="692696"/>
            <a:ext cx="8412089" cy="1014761"/>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2800" dirty="0">
                <a:solidFill>
                  <a:schemeClr val="tx1"/>
                </a:solidFill>
                <a:effectLst/>
              </a:rPr>
              <a:t>The “SATURN Centre for Judicial Time Management”:</a:t>
            </a:r>
            <a:endParaRPr lang="fr-FR" sz="2800" dirty="0">
              <a:solidFill>
                <a:schemeClr val="tx1"/>
              </a:solidFill>
              <a:effectLst/>
            </a:endParaRPr>
          </a:p>
          <a:p>
            <a:pPr algn="ctr"/>
            <a:r>
              <a:rPr lang="en-GB" sz="2800" dirty="0">
                <a:solidFill>
                  <a:schemeClr val="tx1"/>
                </a:solidFill>
                <a:effectLst/>
              </a:rPr>
              <a:t>Past and On-going </a:t>
            </a:r>
            <a:r>
              <a:rPr lang="en-GB" sz="2800" dirty="0" smtClean="0">
                <a:solidFill>
                  <a:schemeClr val="tx1"/>
                </a:solidFill>
                <a:effectLst/>
              </a:rPr>
              <a:t>Work</a:t>
            </a:r>
            <a:endParaRPr lang="fr-FR" sz="2800" dirty="0">
              <a:solidFill>
                <a:schemeClr val="tx1"/>
              </a:solidFill>
              <a:effectLst/>
            </a:endParaRPr>
          </a:p>
        </p:txBody>
      </p:sp>
    </p:spTree>
    <p:extLst>
      <p:ext uri="{BB962C8B-B14F-4D97-AF65-F5344CB8AC3E}">
        <p14:creationId xmlns:p14="http://schemas.microsoft.com/office/powerpoint/2010/main" val="1835690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a:solidFill>
                  <a:schemeClr val="tx1"/>
                </a:solidFill>
                <a:effectLst/>
              </a:rPr>
              <a:t/>
            </a:r>
            <a:br>
              <a:rPr lang="en-GB" sz="1800" dirty="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323528" y="1916832"/>
            <a:ext cx="7830891" cy="936104"/>
          </a:xfrm>
        </p:spPr>
        <p:txBody>
          <a:bodyPr>
            <a:noAutofit/>
          </a:bodyPr>
          <a:lstStyle/>
          <a:p>
            <a:pPr algn="just">
              <a:lnSpc>
                <a:spcPct val="150000"/>
              </a:lnSpc>
            </a:pPr>
            <a:r>
              <a:rPr lang="en-US" sz="1400" dirty="0">
                <a:latin typeface="Arial" charset="0"/>
                <a:ea typeface="Arial" charset="0"/>
                <a:cs typeface="Arial" charset="0"/>
              </a:rPr>
              <a:t>The </a:t>
            </a:r>
            <a:r>
              <a:rPr lang="en-US" sz="1400" b="1" dirty="0">
                <a:latin typeface="Arial" charset="0"/>
                <a:ea typeface="Arial" charset="0"/>
                <a:cs typeface="Arial" charset="0"/>
              </a:rPr>
              <a:t>Working Group on quality of justice (CEPEJ-GT-</a:t>
            </a:r>
            <a:r>
              <a:rPr lang="en-US" sz="1400" b="1" dirty="0" err="1">
                <a:latin typeface="Arial" charset="0"/>
                <a:ea typeface="Arial" charset="0"/>
                <a:cs typeface="Arial" charset="0"/>
              </a:rPr>
              <a:t>QUAL</a:t>
            </a:r>
            <a:r>
              <a:rPr lang="en-US" sz="1400" b="1" dirty="0">
                <a:latin typeface="Arial" charset="0"/>
                <a:ea typeface="Arial" charset="0"/>
                <a:cs typeface="Arial" charset="0"/>
              </a:rPr>
              <a:t>)</a:t>
            </a:r>
            <a:r>
              <a:rPr lang="en-US" sz="1400" dirty="0">
                <a:latin typeface="Arial" charset="0"/>
                <a:ea typeface="Arial" charset="0"/>
                <a:cs typeface="Arial" charset="0"/>
              </a:rPr>
              <a:t> is instructed to develop means of </a:t>
            </a:r>
            <a:r>
              <a:rPr lang="en-US" sz="1400" dirty="0" err="1">
                <a:latin typeface="Arial" charset="0"/>
                <a:ea typeface="Arial" charset="0"/>
                <a:cs typeface="Arial" charset="0"/>
              </a:rPr>
              <a:t>analyse</a:t>
            </a:r>
            <a:r>
              <a:rPr lang="en-US" sz="1400" dirty="0">
                <a:latin typeface="Arial" charset="0"/>
                <a:ea typeface="Arial" charset="0"/>
                <a:cs typeface="Arial" charset="0"/>
              </a:rPr>
              <a:t> and evaluation of the work done inside the courts with a view to improving the quality of the public service delivered by the justice system, in particular </a:t>
            </a:r>
            <a:r>
              <a:rPr lang="en-US" sz="1400" i="1" dirty="0">
                <a:latin typeface="Arial" charset="0"/>
                <a:ea typeface="Arial" charset="0"/>
                <a:cs typeface="Arial" charset="0"/>
              </a:rPr>
              <a:t>vis-à-vis</a:t>
            </a:r>
            <a:r>
              <a:rPr lang="en-US" sz="1400" dirty="0">
                <a:latin typeface="Arial" charset="0"/>
                <a:ea typeface="Arial" charset="0"/>
                <a:cs typeface="Arial" charset="0"/>
              </a:rPr>
              <a:t> the expectations of the justice practitioners and the users, according to criteria of performance and efficiency meeting a large consensus.</a:t>
            </a:r>
          </a:p>
          <a:p>
            <a:pPr algn="just">
              <a:lnSpc>
                <a:spcPct val="150000"/>
              </a:lnSpc>
            </a:pPr>
            <a:r>
              <a:rPr lang="en-US" sz="1400" dirty="0">
                <a:latin typeface="Arial" charset="0"/>
                <a:ea typeface="Arial" charset="0"/>
                <a:cs typeface="Arial" charset="0"/>
              </a:rPr>
              <a:t>In order to </a:t>
            </a:r>
            <a:r>
              <a:rPr lang="en-US" sz="1400" dirty="0" err="1">
                <a:latin typeface="Arial" charset="0"/>
                <a:ea typeface="Arial" charset="0"/>
                <a:cs typeface="Arial" charset="0"/>
              </a:rPr>
              <a:t>fulfil</a:t>
            </a:r>
            <a:r>
              <a:rPr lang="en-US" sz="1400" dirty="0">
                <a:latin typeface="Arial" charset="0"/>
                <a:ea typeface="Arial" charset="0"/>
                <a:cs typeface="Arial" charset="0"/>
              </a:rPr>
              <a:t> its tasks, the CEPEJ-GT-</a:t>
            </a:r>
            <a:r>
              <a:rPr lang="en-US" sz="1400" dirty="0" err="1">
                <a:latin typeface="Arial" charset="0"/>
                <a:ea typeface="Arial" charset="0"/>
                <a:cs typeface="Arial" charset="0"/>
              </a:rPr>
              <a:t>QUAL</a:t>
            </a:r>
            <a:r>
              <a:rPr lang="en-US" sz="1400" dirty="0">
                <a:latin typeface="Arial" charset="0"/>
                <a:ea typeface="Arial" charset="0"/>
                <a:cs typeface="Arial" charset="0"/>
              </a:rPr>
              <a:t> must in particular, while observing the principle of independence of judges:</a:t>
            </a:r>
          </a:p>
          <a:p>
            <a:pPr algn="just">
              <a:lnSpc>
                <a:spcPct val="150000"/>
              </a:lnSpc>
            </a:pPr>
            <a:r>
              <a:rPr lang="en-US" sz="1400" dirty="0">
                <a:latin typeface="Arial" charset="0"/>
                <a:ea typeface="Arial" charset="0"/>
                <a:cs typeface="Arial" charset="0"/>
              </a:rPr>
              <a:t>collect necessary information on evaluation systems of the quality of judicial work existing in the member states;</a:t>
            </a:r>
          </a:p>
          <a:p>
            <a:pPr algn="just">
              <a:lnSpc>
                <a:spcPct val="150000"/>
              </a:lnSpc>
            </a:pPr>
            <a:r>
              <a:rPr lang="en-US" sz="1400" dirty="0">
                <a:latin typeface="Arial" charset="0"/>
                <a:ea typeface="Arial" charset="0"/>
                <a:cs typeface="Arial" charset="0"/>
              </a:rPr>
              <a:t>improve tools, indicators and means for measuring the quality of judicial work;</a:t>
            </a:r>
          </a:p>
          <a:p>
            <a:pPr algn="just">
              <a:lnSpc>
                <a:spcPct val="150000"/>
              </a:lnSpc>
            </a:pPr>
            <a:r>
              <a:rPr lang="en-US" sz="1400" dirty="0">
                <a:latin typeface="Arial" charset="0"/>
                <a:ea typeface="Arial" charset="0"/>
                <a:cs typeface="Arial" charset="0"/>
              </a:rPr>
              <a:t>draft concrete solutions for the policy makers and for the courts, allowing to remedy dysfunctions in the judicial activity and balance the obligations of the work of judges and its workload with the obligation to provide a justice of quality for the users.</a:t>
            </a:r>
          </a:p>
          <a:p>
            <a:pPr>
              <a:spcBef>
                <a:spcPct val="0"/>
              </a:spcBef>
            </a:pPr>
            <a:endParaRPr lang="fr-FR" sz="1800" b="1" dirty="0">
              <a:latin typeface="+mj-lt"/>
              <a:ea typeface="+mj-ea"/>
              <a:cs typeface="+mj-cs"/>
            </a:endParaRPr>
          </a:p>
        </p:txBody>
      </p:sp>
      <p:sp>
        <p:nvSpPr>
          <p:cNvPr id="6" name="Título 1"/>
          <p:cNvSpPr txBox="1">
            <a:spLocks/>
          </p:cNvSpPr>
          <p:nvPr/>
        </p:nvSpPr>
        <p:spPr>
          <a:xfrm>
            <a:off x="467543" y="692696"/>
            <a:ext cx="8412089" cy="1014761"/>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lnSpc>
                <a:spcPct val="150000"/>
              </a:lnSpc>
            </a:pPr>
            <a:r>
              <a:rPr lang="en-US" sz="2700" dirty="0">
                <a:solidFill>
                  <a:schemeClr val="tx1"/>
                </a:solidFill>
                <a:latin typeface="Arial" charset="0"/>
                <a:ea typeface="Arial" charset="0"/>
                <a:cs typeface="Arial" charset="0"/>
              </a:rPr>
              <a:t>The Working Group on quality of justice</a:t>
            </a:r>
            <a:br>
              <a:rPr lang="en-US" sz="2700" dirty="0">
                <a:solidFill>
                  <a:schemeClr val="tx1"/>
                </a:solidFill>
                <a:latin typeface="Arial" charset="0"/>
                <a:ea typeface="Arial" charset="0"/>
                <a:cs typeface="Arial" charset="0"/>
              </a:rPr>
            </a:br>
            <a:r>
              <a:rPr lang="en-US" sz="2700" dirty="0">
                <a:solidFill>
                  <a:schemeClr val="tx1"/>
                </a:solidFill>
                <a:latin typeface="Arial" charset="0"/>
                <a:ea typeface="Arial" charset="0"/>
                <a:cs typeface="Arial" charset="0"/>
              </a:rPr>
              <a:t>(CEPEJ-GT-</a:t>
            </a:r>
            <a:r>
              <a:rPr lang="en-US" sz="2700" dirty="0" err="1">
                <a:solidFill>
                  <a:schemeClr val="tx1"/>
                </a:solidFill>
                <a:latin typeface="Arial" charset="0"/>
                <a:ea typeface="Arial" charset="0"/>
                <a:cs typeface="Arial" charset="0"/>
              </a:rPr>
              <a:t>QUAL</a:t>
            </a:r>
            <a:r>
              <a:rPr lang="en-US" sz="2700" dirty="0">
                <a:solidFill>
                  <a:schemeClr val="tx1"/>
                </a:solidFill>
                <a:latin typeface="Arial" charset="0"/>
                <a:ea typeface="Arial" charset="0"/>
                <a:cs typeface="Arial" charset="0"/>
              </a:rPr>
              <a:t>)</a:t>
            </a:r>
            <a:endParaRPr lang="pt-PT" sz="27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429915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88640"/>
            <a:ext cx="7851648" cy="1828800"/>
          </a:xfrm>
        </p:spPr>
        <p:txBody>
          <a:bodyPr>
            <a:noAutofit/>
          </a:bodyPr>
          <a:lstStyle/>
          <a:p>
            <a:pPr algn="ctr"/>
            <a:r>
              <a:rPr lang="en-GB" sz="1800" dirty="0">
                <a:solidFill>
                  <a:schemeClr val="tx1"/>
                </a:solidFill>
                <a:effectLst/>
              </a:rPr>
              <a:t/>
            </a:r>
            <a:br>
              <a:rPr lang="en-GB" sz="1800" dirty="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467543" y="1103040"/>
            <a:ext cx="7830891" cy="1529327"/>
          </a:xfrm>
        </p:spPr>
        <p:txBody>
          <a:bodyPr>
            <a:noAutofit/>
          </a:bodyPr>
          <a:lstStyle/>
          <a:p>
            <a:pPr algn="l"/>
            <a:r>
              <a:rPr lang="pt-PT" sz="1200" dirty="0" err="1">
                <a:latin typeface="Arial" panose="020B0604020202020204" pitchFamily="34" charset="0"/>
                <a:cs typeface="Arial" panose="020B0604020202020204" pitchFamily="34" charset="0"/>
              </a:rPr>
              <a:t>Gilles</a:t>
            </a:r>
            <a:r>
              <a:rPr lang="pt-PT" sz="1200" dirty="0">
                <a:latin typeface="Arial" panose="020B0604020202020204" pitchFamily="34" charset="0"/>
                <a:cs typeface="Arial" panose="020B0604020202020204" pitchFamily="34" charset="0"/>
              </a:rPr>
              <a:t> ACCOMANDO, </a:t>
            </a:r>
            <a:r>
              <a:rPr lang="pt-PT" sz="1200" dirty="0" err="1">
                <a:latin typeface="Arial" panose="020B0604020202020204" pitchFamily="34" charset="0"/>
                <a:cs typeface="Arial" panose="020B0604020202020204" pitchFamily="34" charset="0"/>
              </a:rPr>
              <a:t>First</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President</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Cour</a:t>
            </a:r>
            <a:r>
              <a:rPr lang="pt-PT" sz="1200" dirty="0">
                <a:latin typeface="Arial" panose="020B0604020202020204" pitchFamily="34" charset="0"/>
                <a:cs typeface="Arial" panose="020B0604020202020204" pitchFamily="34" charset="0"/>
              </a:rPr>
              <a:t> d’</a:t>
            </a:r>
            <a:r>
              <a:rPr lang="pt-PT" sz="1200" dirty="0" err="1">
                <a:latin typeface="Arial" panose="020B0604020202020204" pitchFamily="34" charset="0"/>
                <a:cs typeface="Arial" panose="020B0604020202020204" pitchFamily="34" charset="0"/>
              </a:rPr>
              <a:t>Appel</a:t>
            </a:r>
            <a:r>
              <a:rPr lang="pt-PT" sz="1200" dirty="0">
                <a:latin typeface="Arial" panose="020B0604020202020204" pitchFamily="34" charset="0"/>
                <a:cs typeface="Arial" panose="020B0604020202020204" pitchFamily="34" charset="0"/>
              </a:rPr>
              <a:t> de Pau, FRANCE</a:t>
            </a:r>
          </a:p>
          <a:p>
            <a:pPr algn="l"/>
            <a:endParaRPr lang="pt-PT" sz="1200" dirty="0">
              <a:latin typeface="Arial" panose="020B0604020202020204" pitchFamily="34" charset="0"/>
              <a:cs typeface="Arial" panose="020B0604020202020204" pitchFamily="34" charset="0"/>
            </a:endParaRPr>
          </a:p>
          <a:p>
            <a:pPr algn="l"/>
            <a:r>
              <a:rPr lang="pt-PT" sz="1200" dirty="0">
                <a:latin typeface="Arial" panose="020B0604020202020204" pitchFamily="34" charset="0"/>
                <a:cs typeface="Arial" panose="020B0604020202020204" pitchFamily="34" charset="0"/>
              </a:rPr>
              <a:t>Joao ARSENIO DE OLIVEIRA, </a:t>
            </a:r>
            <a:r>
              <a:rPr lang="pt-PT" sz="1200" dirty="0" err="1">
                <a:latin typeface="Arial" panose="020B0604020202020204" pitchFamily="34" charset="0"/>
                <a:cs typeface="Arial" panose="020B0604020202020204" pitchFamily="34" charset="0"/>
              </a:rPr>
              <a:t>Head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Department</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Ministry</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Justice, PORTUGAL</a:t>
            </a:r>
          </a:p>
          <a:p>
            <a:pPr algn="l"/>
            <a:endParaRPr lang="pt-PT" sz="1200" dirty="0">
              <a:latin typeface="Arial" panose="020B0604020202020204" pitchFamily="34" charset="0"/>
              <a:cs typeface="Arial" panose="020B0604020202020204" pitchFamily="34" charset="0"/>
            </a:endParaRPr>
          </a:p>
          <a:p>
            <a:pPr algn="l"/>
            <a:r>
              <a:rPr lang="pt-PT" sz="1200" dirty="0">
                <a:latin typeface="Arial" panose="020B0604020202020204" pitchFamily="34" charset="0"/>
                <a:cs typeface="Arial" panose="020B0604020202020204" pitchFamily="34" charset="0"/>
              </a:rPr>
              <a:t>Nino BAKAKURI, Justice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Supreme</a:t>
            </a:r>
            <a:r>
              <a:rPr lang="pt-PT" sz="1200" dirty="0">
                <a:latin typeface="Arial" panose="020B0604020202020204" pitchFamily="34" charset="0"/>
                <a:cs typeface="Arial" panose="020B0604020202020204" pitchFamily="34" charset="0"/>
              </a:rPr>
              <a:t> Court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Georgia</a:t>
            </a:r>
            <a:r>
              <a:rPr lang="pt-PT" sz="1200" dirty="0">
                <a:latin typeface="Arial" panose="020B0604020202020204" pitchFamily="34" charset="0"/>
                <a:cs typeface="Arial" panose="020B0604020202020204" pitchFamily="34" charset="0"/>
              </a:rPr>
              <a:t>, GEORGIA</a:t>
            </a:r>
          </a:p>
          <a:p>
            <a:pPr algn="l"/>
            <a:endParaRPr lang="pt-PT" sz="1200" dirty="0">
              <a:latin typeface="Arial" panose="020B0604020202020204" pitchFamily="34" charset="0"/>
              <a:cs typeface="Arial" panose="020B0604020202020204" pitchFamily="34" charset="0"/>
            </a:endParaRPr>
          </a:p>
          <a:p>
            <a:pPr algn="l"/>
            <a:r>
              <a:rPr lang="pt-PT" sz="1200" dirty="0">
                <a:latin typeface="Arial" panose="020B0604020202020204" pitchFamily="34" charset="0"/>
                <a:cs typeface="Arial" panose="020B0604020202020204" pitchFamily="34" charset="0"/>
              </a:rPr>
              <a:t>Merethe ECKHARDT, </a:t>
            </a:r>
            <a:r>
              <a:rPr lang="pt-PT" sz="1200" dirty="0" err="1">
                <a:latin typeface="Arial" panose="020B0604020202020204" pitchFamily="34" charset="0"/>
                <a:cs typeface="Arial" panose="020B0604020202020204" pitchFamily="34" charset="0"/>
              </a:rPr>
              <a:t>Director</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Development</a:t>
            </a:r>
            <a:r>
              <a:rPr lang="pt-PT" sz="1200" dirty="0">
                <a:latin typeface="Arial" panose="020B0604020202020204" pitchFamily="34" charset="0"/>
                <a:cs typeface="Arial" panose="020B0604020202020204" pitchFamily="34" charset="0"/>
              </a:rPr>
              <a:t>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Danish</a:t>
            </a:r>
            <a:r>
              <a:rPr lang="pt-PT" sz="1200" dirty="0">
                <a:latin typeface="Arial" panose="020B0604020202020204" pitchFamily="34" charset="0"/>
                <a:cs typeface="Arial" panose="020B0604020202020204" pitchFamily="34" charset="0"/>
              </a:rPr>
              <a:t> Court </a:t>
            </a:r>
            <a:r>
              <a:rPr lang="pt-PT" sz="1200" dirty="0" err="1">
                <a:latin typeface="Arial" panose="020B0604020202020204" pitchFamily="34" charset="0"/>
                <a:cs typeface="Arial" panose="020B0604020202020204" pitchFamily="34" charset="0"/>
              </a:rPr>
              <a:t>Administration</a:t>
            </a:r>
            <a:r>
              <a:rPr lang="pt-PT" sz="1200" dirty="0">
                <a:latin typeface="Arial" panose="020B0604020202020204" pitchFamily="34" charset="0"/>
                <a:cs typeface="Arial" panose="020B0604020202020204" pitchFamily="34" charset="0"/>
              </a:rPr>
              <a:t>, DENMARK</a:t>
            </a:r>
          </a:p>
          <a:p>
            <a:pPr algn="l"/>
            <a:endParaRPr lang="pt-PT" sz="1200" dirty="0">
              <a:latin typeface="Arial" panose="020B0604020202020204" pitchFamily="34" charset="0"/>
              <a:cs typeface="Arial" panose="020B0604020202020204" pitchFamily="34" charset="0"/>
            </a:endParaRPr>
          </a:p>
          <a:p>
            <a:pPr algn="l"/>
            <a:r>
              <a:rPr lang="pt-PT" sz="1200" dirty="0" err="1">
                <a:latin typeface="Arial" panose="020B0604020202020204" pitchFamily="34" charset="0"/>
                <a:cs typeface="Arial" panose="020B0604020202020204" pitchFamily="34" charset="0"/>
              </a:rPr>
              <a:t>Anke</a:t>
            </a:r>
            <a:r>
              <a:rPr lang="pt-PT" sz="1200" dirty="0">
                <a:latin typeface="Arial" panose="020B0604020202020204" pitchFamily="34" charset="0"/>
                <a:cs typeface="Arial" panose="020B0604020202020204" pitchFamily="34" charset="0"/>
              </a:rPr>
              <a:t> EILERS, </a:t>
            </a:r>
            <a:r>
              <a:rPr lang="pt-PT" sz="1200" dirty="0" err="1">
                <a:latin typeface="Arial" panose="020B0604020202020204" pitchFamily="34" charset="0"/>
                <a:cs typeface="Arial" panose="020B0604020202020204" pitchFamily="34" charset="0"/>
              </a:rPr>
              <a:t>Presiding</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Judge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Appeal</a:t>
            </a:r>
            <a:r>
              <a:rPr lang="pt-PT" sz="1200" dirty="0">
                <a:latin typeface="Arial" panose="020B0604020202020204" pitchFamily="34" charset="0"/>
                <a:cs typeface="Arial" panose="020B0604020202020204" pitchFamily="34" charset="0"/>
              </a:rPr>
              <a:t> Court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Köln</a:t>
            </a:r>
            <a:r>
              <a:rPr lang="pt-PT" sz="1200" dirty="0">
                <a:latin typeface="Arial" panose="020B0604020202020204" pitchFamily="34" charset="0"/>
                <a:cs typeface="Arial" panose="020B0604020202020204" pitchFamily="34" charset="0"/>
              </a:rPr>
              <a:t>, GERMANY</a:t>
            </a:r>
          </a:p>
          <a:p>
            <a:pPr algn="l"/>
            <a:endParaRPr lang="pt-PT" sz="1200" dirty="0">
              <a:latin typeface="Arial" panose="020B0604020202020204" pitchFamily="34" charset="0"/>
              <a:cs typeface="Arial" panose="020B0604020202020204" pitchFamily="34" charset="0"/>
            </a:endParaRPr>
          </a:p>
          <a:p>
            <a:pPr algn="l"/>
            <a:r>
              <a:rPr lang="pt-PT" sz="1200" dirty="0" err="1">
                <a:latin typeface="Arial" panose="020B0604020202020204" pitchFamily="34" charset="0"/>
                <a:cs typeface="Arial" panose="020B0604020202020204" pitchFamily="34" charset="0"/>
              </a:rPr>
              <a:t>Ioannis</a:t>
            </a:r>
            <a:r>
              <a:rPr lang="pt-PT" sz="1200" dirty="0">
                <a:latin typeface="Arial" panose="020B0604020202020204" pitchFamily="34" charset="0"/>
                <a:cs typeface="Arial" panose="020B0604020202020204" pitchFamily="34" charset="0"/>
              </a:rPr>
              <a:t> SYMEONIDIS, </a:t>
            </a:r>
            <a:r>
              <a:rPr lang="pt-PT" sz="1200" dirty="0" err="1">
                <a:latin typeface="Arial" panose="020B0604020202020204" pitchFamily="34" charset="0"/>
                <a:cs typeface="Arial" panose="020B0604020202020204" pitchFamily="34" charset="0"/>
              </a:rPr>
              <a:t>Judge</a:t>
            </a:r>
            <a:r>
              <a:rPr lang="pt-PT" sz="1200" dirty="0">
                <a:latin typeface="Arial" panose="020B0604020202020204" pitchFamily="34" charset="0"/>
                <a:cs typeface="Arial" panose="020B0604020202020204" pitchFamily="34" charset="0"/>
              </a:rPr>
              <a:t>, General </a:t>
            </a:r>
            <a:r>
              <a:rPr lang="pt-PT" sz="1200" dirty="0" err="1">
                <a:latin typeface="Arial" panose="020B0604020202020204" pitchFamily="34" charset="0"/>
                <a:cs typeface="Arial" panose="020B0604020202020204" pitchFamily="34" charset="0"/>
              </a:rPr>
              <a:t>Commission</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Administrative</a:t>
            </a:r>
            <a:r>
              <a:rPr lang="pt-PT" sz="1200" dirty="0">
                <a:latin typeface="Arial" panose="020B0604020202020204" pitchFamily="34" charset="0"/>
                <a:cs typeface="Arial" panose="020B0604020202020204" pitchFamily="34" charset="0"/>
              </a:rPr>
              <a:t> Courts, GREECE</a:t>
            </a:r>
          </a:p>
          <a:p>
            <a:pPr algn="l"/>
            <a:endParaRPr lang="pt-PT" sz="1200" dirty="0">
              <a:latin typeface="Arial" panose="020B0604020202020204" pitchFamily="34" charset="0"/>
              <a:cs typeface="Arial" panose="020B0604020202020204" pitchFamily="34" charset="0"/>
            </a:endParaRPr>
          </a:p>
          <a:p>
            <a:pPr algn="l"/>
            <a:r>
              <a:rPr lang="pt-PT" sz="1200" b="1" dirty="0" err="1">
                <a:latin typeface="Arial" panose="020B0604020202020204" pitchFamily="34" charset="0"/>
                <a:cs typeface="Arial" panose="020B0604020202020204" pitchFamily="34" charset="0"/>
              </a:rPr>
              <a:t>Observers</a:t>
            </a:r>
            <a:endParaRPr lang="pt-PT" sz="1200" b="1" dirty="0">
              <a:latin typeface="Arial" panose="020B0604020202020204" pitchFamily="34" charset="0"/>
              <a:cs typeface="Arial" panose="020B0604020202020204" pitchFamily="34" charset="0"/>
            </a:endParaRPr>
          </a:p>
          <a:p>
            <a:pPr algn="l"/>
            <a:endParaRPr lang="pt-PT" sz="1200" dirty="0">
              <a:latin typeface="Arial" panose="020B0604020202020204" pitchFamily="34" charset="0"/>
              <a:cs typeface="Arial" panose="020B0604020202020204" pitchFamily="34" charset="0"/>
            </a:endParaRPr>
          </a:p>
          <a:p>
            <a:pPr algn="l"/>
            <a:r>
              <a:rPr lang="pt-PT" sz="1200" dirty="0" err="1">
                <a:latin typeface="Arial" panose="020B0604020202020204" pitchFamily="34" charset="0"/>
                <a:cs typeface="Arial" panose="020B0604020202020204" pitchFamily="34" charset="0"/>
              </a:rPr>
              <a:t>Council</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Bars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and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Law</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Societies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European</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Union</a:t>
            </a:r>
            <a:r>
              <a:rPr lang="pt-PT" sz="1200" dirty="0">
                <a:latin typeface="Arial" panose="020B0604020202020204" pitchFamily="34" charset="0"/>
                <a:cs typeface="Arial" panose="020B0604020202020204" pitchFamily="34" charset="0"/>
              </a:rPr>
              <a:t> (CCBE)</a:t>
            </a:r>
          </a:p>
          <a:p>
            <a:pPr algn="l"/>
            <a:endParaRPr lang="pt-PT" sz="1200" dirty="0">
              <a:latin typeface="Arial" panose="020B0604020202020204" pitchFamily="34" charset="0"/>
              <a:cs typeface="Arial" panose="020B0604020202020204" pitchFamily="34" charset="0"/>
            </a:endParaRPr>
          </a:p>
          <a:p>
            <a:pPr algn="l"/>
            <a:r>
              <a:rPr lang="pt-PT" sz="1200" dirty="0" err="1">
                <a:latin typeface="Arial" panose="020B0604020202020204" pitchFamily="34" charset="0"/>
                <a:cs typeface="Arial" panose="020B0604020202020204" pitchFamily="34" charset="0"/>
              </a:rPr>
              <a:t>European</a:t>
            </a:r>
            <a:r>
              <a:rPr lang="pt-PT" sz="1200" dirty="0">
                <a:latin typeface="Arial" panose="020B0604020202020204" pitchFamily="34" charset="0"/>
                <a:cs typeface="Arial" panose="020B0604020202020204" pitchFamily="34" charset="0"/>
              </a:rPr>
              <a:t> Expertise </a:t>
            </a:r>
            <a:r>
              <a:rPr lang="pt-PT" sz="1200" dirty="0" err="1">
                <a:latin typeface="Arial" panose="020B0604020202020204" pitchFamily="34" charset="0"/>
                <a:cs typeface="Arial" panose="020B0604020202020204" pitchFamily="34" charset="0"/>
              </a:rPr>
              <a:t>and</a:t>
            </a:r>
            <a:r>
              <a:rPr lang="pt-PT" sz="1200" dirty="0">
                <a:latin typeface="Arial" panose="020B0604020202020204" pitchFamily="34" charset="0"/>
                <a:cs typeface="Arial" panose="020B0604020202020204" pitchFamily="34" charset="0"/>
              </a:rPr>
              <a:t> Expert </a:t>
            </a:r>
            <a:r>
              <a:rPr lang="pt-PT" sz="1200" dirty="0" err="1">
                <a:latin typeface="Arial" panose="020B0604020202020204" pitchFamily="34" charset="0"/>
                <a:cs typeface="Arial" panose="020B0604020202020204" pitchFamily="34" charset="0"/>
              </a:rPr>
              <a:t>Institute</a:t>
            </a:r>
            <a:r>
              <a:rPr lang="pt-PT" sz="1200" dirty="0">
                <a:latin typeface="Arial" panose="020B0604020202020204" pitchFamily="34" charset="0"/>
                <a:cs typeface="Arial" panose="020B0604020202020204" pitchFamily="34" charset="0"/>
              </a:rPr>
              <a:t> (EEEI)</a:t>
            </a:r>
          </a:p>
          <a:p>
            <a:pPr algn="l"/>
            <a:endParaRPr lang="pt-PT" sz="1200" dirty="0">
              <a:latin typeface="Arial" panose="020B0604020202020204" pitchFamily="34" charset="0"/>
              <a:cs typeface="Arial" panose="020B0604020202020204" pitchFamily="34" charset="0"/>
            </a:endParaRPr>
          </a:p>
          <a:p>
            <a:pPr algn="l"/>
            <a:r>
              <a:rPr lang="pt-PT" sz="1200" dirty="0" err="1">
                <a:latin typeface="Arial" panose="020B0604020202020204" pitchFamily="34" charset="0"/>
                <a:cs typeface="Arial" panose="020B0604020202020204" pitchFamily="34" charset="0"/>
              </a:rPr>
              <a:t>European</a:t>
            </a:r>
            <a:r>
              <a:rPr lang="pt-PT" sz="1200" dirty="0">
                <a:latin typeface="Arial" panose="020B0604020202020204" pitchFamily="34" charset="0"/>
                <a:cs typeface="Arial" panose="020B0604020202020204" pitchFamily="34" charset="0"/>
              </a:rPr>
              <a:t> Network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Councils</a:t>
            </a:r>
            <a:r>
              <a:rPr lang="pt-PT" sz="1200" dirty="0">
                <a:latin typeface="Arial" panose="020B0604020202020204" pitchFamily="34" charset="0"/>
                <a:cs typeface="Arial" panose="020B0604020202020204" pitchFamily="34" charset="0"/>
              </a:rPr>
              <a:t> for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Judiciary (ENCJ)</a:t>
            </a:r>
          </a:p>
          <a:p>
            <a:pPr algn="l"/>
            <a:endParaRPr lang="pt-PT" sz="1200" dirty="0">
              <a:latin typeface="Arial" panose="020B0604020202020204" pitchFamily="34" charset="0"/>
              <a:cs typeface="Arial" panose="020B0604020202020204" pitchFamily="34" charset="0"/>
            </a:endParaRPr>
          </a:p>
          <a:p>
            <a:pPr algn="l"/>
            <a:r>
              <a:rPr lang="pt-PT" sz="1200" dirty="0" err="1">
                <a:latin typeface="Arial" panose="020B0604020202020204" pitchFamily="34" charset="0"/>
                <a:cs typeface="Arial" panose="020B0604020202020204" pitchFamily="34" charset="0"/>
              </a:rPr>
              <a:t>European</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Union</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institutions</a:t>
            </a:r>
            <a:r>
              <a:rPr lang="pt-PT" sz="1200" dirty="0">
                <a:latin typeface="Arial" panose="020B0604020202020204" pitchFamily="34" charset="0"/>
                <a:cs typeface="Arial" panose="020B0604020202020204" pitchFamily="34" charset="0"/>
              </a:rPr>
              <a:t> (EU)</a:t>
            </a:r>
          </a:p>
          <a:p>
            <a:pPr algn="l"/>
            <a:endParaRPr lang="pt-PT" sz="1200" dirty="0">
              <a:latin typeface="Arial" panose="020B0604020202020204" pitchFamily="34" charset="0"/>
              <a:cs typeface="Arial" panose="020B0604020202020204" pitchFamily="34" charset="0"/>
            </a:endParaRPr>
          </a:p>
          <a:p>
            <a:pPr algn="l"/>
            <a:r>
              <a:rPr lang="pt-PT" sz="1200" dirty="0" err="1">
                <a:latin typeface="Arial" panose="020B0604020202020204" pitchFamily="34" charset="0"/>
                <a:cs typeface="Arial" panose="020B0604020202020204" pitchFamily="34" charset="0"/>
              </a:rPr>
              <a:t>European</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Union</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Rechtspfleger</a:t>
            </a:r>
            <a:r>
              <a:rPr lang="pt-PT" sz="1200" dirty="0">
                <a:latin typeface="Arial" panose="020B0604020202020204" pitchFamily="34" charset="0"/>
                <a:cs typeface="Arial" panose="020B0604020202020204" pitchFamily="34" charset="0"/>
              </a:rPr>
              <a:t> (EUR)</a:t>
            </a:r>
          </a:p>
          <a:p>
            <a:pPr algn="l"/>
            <a:endParaRPr lang="pt-PT" sz="1200" dirty="0">
              <a:latin typeface="Arial" panose="020B0604020202020204" pitchFamily="34" charset="0"/>
              <a:cs typeface="Arial" panose="020B0604020202020204" pitchFamily="34" charset="0"/>
            </a:endParaRPr>
          </a:p>
          <a:p>
            <a:pPr algn="l"/>
            <a:r>
              <a:rPr lang="pt-PT" sz="1200" dirty="0" err="1">
                <a:latin typeface="Arial" panose="020B0604020202020204" pitchFamily="34" charset="0"/>
                <a:cs typeface="Arial" panose="020B0604020202020204" pitchFamily="34" charset="0"/>
              </a:rPr>
              <a:t>International</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Union</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Bailiffs</a:t>
            </a:r>
            <a:r>
              <a:rPr lang="pt-PT" sz="1200" dirty="0">
                <a:latin typeface="Arial" panose="020B0604020202020204" pitchFamily="34" charset="0"/>
                <a:cs typeface="Arial" panose="020B0604020202020204" pitchFamily="34" charset="0"/>
              </a:rPr>
              <a:t> (UIHJ)</a:t>
            </a:r>
          </a:p>
          <a:p>
            <a:pPr>
              <a:spcBef>
                <a:spcPct val="0"/>
              </a:spcBef>
            </a:pPr>
            <a:endParaRPr lang="fr-FR" sz="1800" b="1" dirty="0">
              <a:latin typeface="+mj-lt"/>
              <a:ea typeface="+mj-ea"/>
              <a:cs typeface="+mj-cs"/>
            </a:endParaRPr>
          </a:p>
        </p:txBody>
      </p:sp>
      <p:sp>
        <p:nvSpPr>
          <p:cNvPr id="6" name="Título 1"/>
          <p:cNvSpPr txBox="1">
            <a:spLocks/>
          </p:cNvSpPr>
          <p:nvPr/>
        </p:nvSpPr>
        <p:spPr>
          <a:xfrm>
            <a:off x="467543" y="404664"/>
            <a:ext cx="8412089" cy="57606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lnSpc>
                <a:spcPct val="150000"/>
              </a:lnSpc>
            </a:pPr>
            <a:r>
              <a:rPr lang="pt-PT" sz="2700" dirty="0">
                <a:solidFill>
                  <a:schemeClr val="tx1"/>
                </a:solidFill>
                <a:latin typeface="Arial" charset="0"/>
                <a:ea typeface="Arial" charset="0"/>
                <a:cs typeface="Arial" charset="0"/>
              </a:rPr>
              <a:t>COMPOSITION</a:t>
            </a:r>
          </a:p>
        </p:txBody>
      </p:sp>
    </p:spTree>
    <p:extLst>
      <p:ext uri="{BB962C8B-B14F-4D97-AF65-F5344CB8AC3E}">
        <p14:creationId xmlns:p14="http://schemas.microsoft.com/office/powerpoint/2010/main" val="179596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sultado de imagem para check symbo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97" t="7362" r="960" b="17178"/>
          <a:stretch/>
        </p:blipFill>
        <p:spPr bwMode="auto">
          <a:xfrm>
            <a:off x="8100392" y="65651"/>
            <a:ext cx="899408" cy="786110"/>
          </a:xfrm>
          <a:prstGeom prst="rect">
            <a:avLst/>
          </a:prstGeom>
          <a:solidFill>
            <a:schemeClr val="bg1"/>
          </a:solidFill>
        </p:spPr>
      </p:pic>
      <p:sp>
        <p:nvSpPr>
          <p:cNvPr id="2" name="Titre 1"/>
          <p:cNvSpPr>
            <a:spLocks noGrp="1"/>
          </p:cNvSpPr>
          <p:nvPr>
            <p:ph type="ctrTitle"/>
          </p:nvPr>
        </p:nvSpPr>
        <p:spPr>
          <a:xfrm>
            <a:off x="549964" y="620688"/>
            <a:ext cx="7851648" cy="1828800"/>
          </a:xfrm>
        </p:spPr>
        <p:txBody>
          <a:bodyPr>
            <a:noAutofit/>
          </a:bodyPr>
          <a:lstStyle/>
          <a:p>
            <a:pPr algn="ctr"/>
            <a:r>
              <a:rPr lang="en-GB" sz="1800" dirty="0">
                <a:solidFill>
                  <a:schemeClr val="tx1"/>
                </a:solidFill>
                <a:effectLst/>
              </a:rPr>
              <a:t/>
            </a:r>
            <a:br>
              <a:rPr lang="en-GB" sz="1800" dirty="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611560" y="764704"/>
            <a:ext cx="7776864" cy="5472608"/>
          </a:xfrm>
        </p:spPr>
        <p:txBody>
          <a:bodyPr>
            <a:noAutofit/>
          </a:bodyPr>
          <a:lstStyle/>
          <a:p>
            <a:pPr marL="285750" indent="-285750" algn="just">
              <a:lnSpc>
                <a:spcPct val="120000"/>
              </a:lnSpc>
              <a:spcBef>
                <a:spcPts val="800"/>
              </a:spcBef>
              <a:buFont typeface="Wingdings" panose="05000000000000000000" pitchFamily="2" charset="2"/>
              <a:buChar char="ü"/>
            </a:pPr>
            <a:r>
              <a:rPr lang="en-US" sz="1200" dirty="0">
                <a:latin typeface="Arial" charset="0"/>
                <a:ea typeface="Arial" charset="0"/>
                <a:cs typeface="Arial" charset="0"/>
              </a:rPr>
              <a:t>European Ethical Charter on the Use of Artificial Intelligence in Judicial Systems</a:t>
            </a:r>
          </a:p>
          <a:p>
            <a:pPr marL="285750" indent="-285750" algn="just">
              <a:lnSpc>
                <a:spcPct val="120000"/>
              </a:lnSpc>
              <a:spcBef>
                <a:spcPts val="800"/>
              </a:spcBef>
              <a:buFont typeface="Wingdings" panose="05000000000000000000" pitchFamily="2" charset="2"/>
              <a:buChar char="ü"/>
            </a:pPr>
            <a:r>
              <a:rPr lang="en-US" sz="1200" dirty="0">
                <a:latin typeface="Arial" charset="0"/>
                <a:ea typeface="Arial" charset="0"/>
                <a:cs typeface="Arial" charset="0"/>
              </a:rPr>
              <a:t>Guide on communication with the media and the public for courts and prosecuting authorities</a:t>
            </a:r>
          </a:p>
          <a:p>
            <a:pPr marL="285750" indent="-285750" algn="just">
              <a:lnSpc>
                <a:spcPct val="120000"/>
              </a:lnSpc>
              <a:spcBef>
                <a:spcPts val="800"/>
              </a:spcBef>
              <a:buFont typeface="Wingdings" panose="05000000000000000000" pitchFamily="2" charset="2"/>
              <a:buChar char="ü"/>
            </a:pPr>
            <a:r>
              <a:rPr lang="en-US" sz="1200" dirty="0">
                <a:latin typeface="Arial" charset="0"/>
                <a:ea typeface="Arial" charset="0"/>
                <a:cs typeface="Arial" charset="0"/>
              </a:rPr>
              <a:t>Guidelines on how to drive change towards </a:t>
            </a:r>
            <a:r>
              <a:rPr lang="en-US" sz="1200" dirty="0" err="1">
                <a:latin typeface="Arial" charset="0"/>
                <a:ea typeface="Arial" charset="0"/>
                <a:cs typeface="Arial" charset="0"/>
              </a:rPr>
              <a:t>Cyberjustice</a:t>
            </a:r>
            <a:endParaRPr lang="en-US" sz="1200" dirty="0">
              <a:latin typeface="Arial" charset="0"/>
              <a:ea typeface="Arial" charset="0"/>
              <a:cs typeface="Arial" charset="0"/>
            </a:endParaRPr>
          </a:p>
          <a:p>
            <a:pPr marL="285750" indent="-285750" algn="just">
              <a:lnSpc>
                <a:spcPct val="120000"/>
              </a:lnSpc>
              <a:spcBef>
                <a:spcPts val="800"/>
              </a:spcBef>
              <a:buFont typeface="Wingdings" panose="05000000000000000000" pitchFamily="2" charset="2"/>
              <a:buChar char="ü"/>
            </a:pPr>
            <a:r>
              <a:rPr lang="en-US" sz="1200" dirty="0">
                <a:latin typeface="Arial" charset="0"/>
                <a:ea typeface="Arial" charset="0"/>
                <a:cs typeface="Arial" charset="0"/>
              </a:rPr>
              <a:t>Structural measures adopted by some Council of Europe member states to improve the functioning of civil and administrative justice in addition to the effective domestic remedies required by Article 13 of the </a:t>
            </a:r>
            <a:r>
              <a:rPr lang="en-US" sz="1200" dirty="0" err="1">
                <a:latin typeface="Arial" charset="0"/>
                <a:ea typeface="Arial" charset="0"/>
                <a:cs typeface="Arial" charset="0"/>
              </a:rPr>
              <a:t>ECHR</a:t>
            </a:r>
            <a:r>
              <a:rPr lang="en-US" sz="1200" dirty="0">
                <a:latin typeface="Arial" charset="0"/>
                <a:ea typeface="Arial" charset="0"/>
                <a:cs typeface="Arial" charset="0"/>
              </a:rPr>
              <a:t> - Good practice guide</a:t>
            </a:r>
          </a:p>
          <a:p>
            <a:pPr marL="285750" indent="-285750" algn="just">
              <a:lnSpc>
                <a:spcPct val="120000"/>
              </a:lnSpc>
              <a:spcBef>
                <a:spcPts val="800"/>
              </a:spcBef>
              <a:buFont typeface="Wingdings" panose="05000000000000000000" pitchFamily="2" charset="2"/>
              <a:buChar char="ü"/>
            </a:pPr>
            <a:r>
              <a:rPr lang="en-US" sz="1200" b="1" dirty="0">
                <a:latin typeface="Arial" charset="0"/>
                <a:ea typeface="Arial" charset="0"/>
                <a:cs typeface="Arial" charset="0"/>
              </a:rPr>
              <a:t>Measuring the quality of justice</a:t>
            </a:r>
          </a:p>
          <a:p>
            <a:pPr marL="285750" indent="-285750" algn="just">
              <a:lnSpc>
                <a:spcPct val="120000"/>
              </a:lnSpc>
              <a:spcBef>
                <a:spcPts val="800"/>
              </a:spcBef>
              <a:buFont typeface="Wingdings" panose="05000000000000000000" pitchFamily="2" charset="2"/>
              <a:buChar char="ü"/>
            </a:pPr>
            <a:r>
              <a:rPr lang="en-US" sz="1200" b="1" dirty="0">
                <a:latin typeface="Arial" charset="0"/>
                <a:ea typeface="Arial" charset="0"/>
                <a:cs typeface="Arial" charset="0"/>
              </a:rPr>
              <a:t>Handbook for conducting satisfaction surveys aimed at Court users in the Council of Europe's member States</a:t>
            </a:r>
          </a:p>
          <a:p>
            <a:pPr marL="285750" indent="-285750" algn="just">
              <a:lnSpc>
                <a:spcPct val="120000"/>
              </a:lnSpc>
              <a:spcBef>
                <a:spcPts val="800"/>
              </a:spcBef>
              <a:buFont typeface="Wingdings" panose="05000000000000000000" pitchFamily="2" charset="2"/>
              <a:buChar char="ü"/>
            </a:pPr>
            <a:r>
              <a:rPr lang="en-US" sz="1200" dirty="0">
                <a:latin typeface="Arial" charset="0"/>
                <a:ea typeface="Arial" charset="0"/>
                <a:cs typeface="Arial" charset="0"/>
              </a:rPr>
              <a:t>Guidelines on the organization and accessibility of court premises</a:t>
            </a:r>
          </a:p>
          <a:p>
            <a:pPr marL="285750" indent="-285750" algn="just">
              <a:lnSpc>
                <a:spcPct val="120000"/>
              </a:lnSpc>
              <a:spcBef>
                <a:spcPts val="800"/>
              </a:spcBef>
              <a:buFont typeface="Wingdings" panose="05000000000000000000" pitchFamily="2" charset="2"/>
              <a:buChar char="ü"/>
            </a:pPr>
            <a:r>
              <a:rPr lang="en-US" sz="1200" dirty="0">
                <a:latin typeface="Arial" charset="0"/>
                <a:ea typeface="Arial" charset="0"/>
                <a:cs typeface="Arial" charset="0"/>
              </a:rPr>
              <a:t>Guidelines on the role of court-appointed experts in judicial proceedings of Council of Europe’s Member States</a:t>
            </a:r>
          </a:p>
          <a:p>
            <a:pPr marL="285750" indent="-285750" algn="just">
              <a:lnSpc>
                <a:spcPct val="120000"/>
              </a:lnSpc>
              <a:spcBef>
                <a:spcPts val="800"/>
              </a:spcBef>
              <a:buFont typeface="Wingdings" panose="05000000000000000000" pitchFamily="2" charset="2"/>
              <a:buChar char="ü"/>
            </a:pPr>
            <a:r>
              <a:rPr lang="en-US" sz="1200" dirty="0">
                <a:latin typeface="Arial" charset="0"/>
                <a:ea typeface="Arial" charset="0"/>
                <a:cs typeface="Arial" charset="0"/>
              </a:rPr>
              <a:t>Checklist for court coaching in the framework of customer satisfaction surveys among court users</a:t>
            </a:r>
          </a:p>
          <a:p>
            <a:pPr marL="285750" indent="-285750" algn="just">
              <a:lnSpc>
                <a:spcPct val="120000"/>
              </a:lnSpc>
              <a:spcBef>
                <a:spcPts val="800"/>
              </a:spcBef>
              <a:buFont typeface="Wingdings" panose="05000000000000000000" pitchFamily="2" charset="2"/>
              <a:buChar char="ü"/>
            </a:pPr>
            <a:r>
              <a:rPr lang="en-US" sz="1200" dirty="0">
                <a:latin typeface="Arial" charset="0"/>
                <a:ea typeface="Arial" charset="0"/>
                <a:cs typeface="Arial" charset="0"/>
              </a:rPr>
              <a:t>Questionnaire on the role of experts in judicial systems of the Council of Europe member States</a:t>
            </a:r>
          </a:p>
          <a:p>
            <a:pPr marL="285750" indent="-285750" algn="just">
              <a:lnSpc>
                <a:spcPct val="120000"/>
              </a:lnSpc>
              <a:spcBef>
                <a:spcPts val="800"/>
              </a:spcBef>
              <a:buFont typeface="Wingdings" panose="05000000000000000000" pitchFamily="2" charset="2"/>
              <a:buChar char="ü"/>
            </a:pPr>
            <a:r>
              <a:rPr lang="en-US" sz="1200" dirty="0">
                <a:latin typeface="Arial" charset="0"/>
                <a:ea typeface="Arial" charset="0"/>
                <a:cs typeface="Arial" charset="0"/>
              </a:rPr>
              <a:t>Guidelines on the creation of judicial maps to support access to justice within a quality judicial system</a:t>
            </a:r>
          </a:p>
          <a:p>
            <a:pPr marL="285750" indent="-285750" algn="just">
              <a:lnSpc>
                <a:spcPct val="120000"/>
              </a:lnSpc>
              <a:spcBef>
                <a:spcPts val="800"/>
              </a:spcBef>
              <a:buFont typeface="Wingdings" panose="05000000000000000000" pitchFamily="2" charset="2"/>
              <a:buChar char="ü"/>
            </a:pPr>
            <a:r>
              <a:rPr lang="en-US" sz="1200" dirty="0">
                <a:latin typeface="Arial" charset="0"/>
                <a:ea typeface="Arial" charset="0"/>
                <a:cs typeface="Arial" charset="0"/>
              </a:rPr>
              <a:t>Questionnaire for collecting information on the organization and accessibility of Court premises</a:t>
            </a:r>
          </a:p>
          <a:p>
            <a:pPr marL="285750" indent="-285750" algn="just">
              <a:lnSpc>
                <a:spcPct val="120000"/>
              </a:lnSpc>
              <a:spcBef>
                <a:spcPts val="800"/>
              </a:spcBef>
              <a:buFont typeface="Wingdings" panose="05000000000000000000" pitchFamily="2" charset="2"/>
              <a:buChar char="ü"/>
            </a:pPr>
            <a:r>
              <a:rPr lang="en-US" sz="1200" b="1" dirty="0">
                <a:latin typeface="Arial" charset="0"/>
                <a:ea typeface="Arial" charset="0"/>
                <a:cs typeface="Arial" charset="0"/>
              </a:rPr>
              <a:t>Checklist for promoting the quality of justice and the courts</a:t>
            </a:r>
          </a:p>
          <a:p>
            <a:pPr marL="285750" indent="-285750">
              <a:lnSpc>
                <a:spcPct val="120000"/>
              </a:lnSpc>
              <a:spcBef>
                <a:spcPts val="800"/>
              </a:spcBef>
              <a:buFont typeface="Wingdings" panose="05000000000000000000" pitchFamily="2" charset="2"/>
              <a:buChar char="ü"/>
            </a:pPr>
            <a:r>
              <a:rPr lang="en-US" sz="1200" dirty="0">
                <a:latin typeface="Arial" charset="0"/>
                <a:ea typeface="Arial" charset="0"/>
                <a:cs typeface="Arial" charset="0"/>
              </a:rPr>
              <a:t>Study on the situation of the </a:t>
            </a:r>
            <a:r>
              <a:rPr lang="en-US" sz="1200" dirty="0" err="1">
                <a:latin typeface="Arial" charset="0"/>
                <a:ea typeface="Arial" charset="0"/>
                <a:cs typeface="Arial" charset="0"/>
              </a:rPr>
              <a:t>contractualisation</a:t>
            </a:r>
            <a:r>
              <a:rPr lang="en-US" sz="1200" dirty="0">
                <a:latin typeface="Arial" charset="0"/>
                <a:ea typeface="Arial" charset="0"/>
                <a:cs typeface="Arial" charset="0"/>
              </a:rPr>
              <a:t> and judicial process in Europe - CEPEJ Studies No. 16</a:t>
            </a:r>
          </a:p>
          <a:p>
            <a:pPr marL="285750" indent="-285750" algn="just">
              <a:lnSpc>
                <a:spcPct val="120000"/>
              </a:lnSpc>
              <a:spcBef>
                <a:spcPts val="800"/>
              </a:spcBef>
              <a:buFont typeface="Wingdings" panose="05000000000000000000" pitchFamily="2" charset="2"/>
              <a:buChar char="ü"/>
            </a:pPr>
            <a:r>
              <a:rPr lang="en-US" sz="1200" dirty="0">
                <a:latin typeface="Arial" charset="0"/>
                <a:ea typeface="Arial" charset="0"/>
                <a:cs typeface="Arial" charset="0"/>
              </a:rPr>
              <a:t>Report on conducting satisfaction surveys of court users in Council of Europe member States - CEPEJ Studies No. 15</a:t>
            </a:r>
          </a:p>
          <a:p>
            <a:pPr>
              <a:spcBef>
                <a:spcPct val="0"/>
              </a:spcBef>
            </a:pPr>
            <a:endParaRPr lang="fr-FR" sz="1800" b="1" dirty="0">
              <a:latin typeface="+mj-lt"/>
              <a:ea typeface="+mj-ea"/>
              <a:cs typeface="+mj-cs"/>
            </a:endParaRPr>
          </a:p>
        </p:txBody>
      </p:sp>
      <p:sp>
        <p:nvSpPr>
          <p:cNvPr id="6" name="Título 1"/>
          <p:cNvSpPr txBox="1">
            <a:spLocks/>
          </p:cNvSpPr>
          <p:nvPr/>
        </p:nvSpPr>
        <p:spPr>
          <a:xfrm>
            <a:off x="1043608" y="198356"/>
            <a:ext cx="7272808" cy="520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Arial" charset="0"/>
                <a:ea typeface="Arial" charset="0"/>
                <a:cs typeface="Arial" charset="0"/>
              </a:rPr>
              <a:t>Work done so far</a:t>
            </a:r>
          </a:p>
        </p:txBody>
      </p:sp>
    </p:spTree>
    <p:extLst>
      <p:ext uri="{BB962C8B-B14F-4D97-AF65-F5344CB8AC3E}">
        <p14:creationId xmlns:p14="http://schemas.microsoft.com/office/powerpoint/2010/main" val="338031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3407" y="1807409"/>
            <a:ext cx="7851648" cy="1828800"/>
          </a:xfrm>
        </p:spPr>
        <p:txBody>
          <a:bodyPr>
            <a:noAutofit/>
          </a:bodyPr>
          <a:lstStyle/>
          <a:p>
            <a:pPr algn="ctr"/>
            <a:r>
              <a:rPr lang="en-GB" sz="1800" dirty="0">
                <a:solidFill>
                  <a:schemeClr val="tx1"/>
                </a:solidFill>
                <a:effectLst/>
              </a:rPr>
              <a:t/>
            </a:r>
            <a:br>
              <a:rPr lang="en-GB" sz="1800" dirty="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5648967"/>
            <a:ext cx="3528392" cy="1074199"/>
          </a:xfrm>
          <a:prstGeom prst="rect">
            <a:avLst/>
          </a:prstGeom>
        </p:spPr>
      </p:pic>
      <p:sp>
        <p:nvSpPr>
          <p:cNvPr id="6" name="Título 1"/>
          <p:cNvSpPr txBox="1">
            <a:spLocks/>
          </p:cNvSpPr>
          <p:nvPr/>
        </p:nvSpPr>
        <p:spPr>
          <a:xfrm>
            <a:off x="549964" y="-202934"/>
            <a:ext cx="7920880" cy="1208003"/>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PT" sz="2800" dirty="0">
                <a:solidFill>
                  <a:schemeClr val="tx1"/>
                </a:solidFill>
                <a:latin typeface="Arial" charset="0"/>
                <a:ea typeface="Arial" charset="0"/>
                <a:cs typeface="Arial" charset="0"/>
              </a:rPr>
              <a:t>Future </a:t>
            </a:r>
            <a:r>
              <a:rPr lang="pt-PT" sz="2800" dirty="0" err="1">
                <a:solidFill>
                  <a:schemeClr val="tx1"/>
                </a:solidFill>
                <a:latin typeface="Arial" charset="0"/>
                <a:ea typeface="Arial" charset="0"/>
                <a:cs typeface="Arial" charset="0"/>
              </a:rPr>
              <a:t>fi</a:t>
            </a:r>
            <a:r>
              <a:rPr lang="en-GB" sz="2800" dirty="0" err="1">
                <a:solidFill>
                  <a:schemeClr val="tx1"/>
                </a:solidFill>
                <a:latin typeface="Arial" charset="0"/>
                <a:ea typeface="Arial" charset="0"/>
                <a:cs typeface="Arial" charset="0"/>
              </a:rPr>
              <a:t>elds</a:t>
            </a:r>
            <a:r>
              <a:rPr lang="pt-PT" sz="2800" dirty="0">
                <a:solidFill>
                  <a:schemeClr val="tx1"/>
                </a:solidFill>
                <a:latin typeface="Arial" charset="0"/>
                <a:ea typeface="Arial" charset="0"/>
                <a:cs typeface="Arial" charset="0"/>
              </a:rPr>
              <a:t> of </a:t>
            </a:r>
            <a:r>
              <a:rPr lang="pt-PT" sz="2800" dirty="0" err="1">
                <a:solidFill>
                  <a:schemeClr val="tx1"/>
                </a:solidFill>
                <a:latin typeface="Arial" charset="0"/>
                <a:ea typeface="Arial" charset="0"/>
                <a:cs typeface="Arial" charset="0"/>
              </a:rPr>
              <a:t>works</a:t>
            </a:r>
            <a:r>
              <a:rPr lang="pt-PT" sz="2800" dirty="0">
                <a:solidFill>
                  <a:schemeClr val="tx1"/>
                </a:solidFill>
                <a:latin typeface="Arial" charset="0"/>
                <a:ea typeface="Arial" charset="0"/>
                <a:cs typeface="Arial" charset="0"/>
              </a:rPr>
              <a:t> of CEPE-GT-QUAL</a:t>
            </a:r>
          </a:p>
        </p:txBody>
      </p:sp>
      <p:sp>
        <p:nvSpPr>
          <p:cNvPr id="7" name="Marcador de Posição de Conteúdo 2"/>
          <p:cNvSpPr txBox="1">
            <a:spLocks/>
          </p:cNvSpPr>
          <p:nvPr/>
        </p:nvSpPr>
        <p:spPr>
          <a:xfrm>
            <a:off x="767705" y="1793097"/>
            <a:ext cx="7992888" cy="36004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85750" indent="-285750" algn="just">
              <a:lnSpc>
                <a:spcPct val="160000"/>
              </a:lnSpc>
              <a:buFont typeface="Wingdings" pitchFamily="2" charset="2"/>
              <a:buChar char="Ø"/>
            </a:pPr>
            <a:r>
              <a:rPr lang="pt-PT" sz="2200" dirty="0" err="1">
                <a:latin typeface="Arial" charset="0"/>
                <a:ea typeface="Arial" charset="0"/>
                <a:cs typeface="Arial" charset="0"/>
              </a:rPr>
              <a:t>Videoconfer</a:t>
            </a:r>
            <a:r>
              <a:rPr lang="en-GB" sz="2200" dirty="0" err="1">
                <a:latin typeface="Arial" charset="0"/>
                <a:ea typeface="Arial" charset="0"/>
                <a:cs typeface="Arial" charset="0"/>
              </a:rPr>
              <a:t>ence</a:t>
            </a:r>
            <a:r>
              <a:rPr lang="en-GB" sz="2200" dirty="0">
                <a:latin typeface="Arial" charset="0"/>
                <a:ea typeface="Arial" charset="0"/>
                <a:cs typeface="Arial" charset="0"/>
              </a:rPr>
              <a:t> (new approach)</a:t>
            </a:r>
          </a:p>
          <a:p>
            <a:pPr marL="285750" indent="-285750" algn="just">
              <a:lnSpc>
                <a:spcPct val="160000"/>
              </a:lnSpc>
              <a:buFont typeface="Wingdings" pitchFamily="2" charset="2"/>
              <a:buChar char="Ø"/>
            </a:pPr>
            <a:r>
              <a:rPr lang="en-GB" sz="2200" dirty="0">
                <a:latin typeface="Arial" charset="0"/>
                <a:ea typeface="Arial" charset="0"/>
                <a:cs typeface="Arial" charset="0"/>
              </a:rPr>
              <a:t>Gender equality in the judiciary, especially in the recruitment and promotion of judges and prosecutors</a:t>
            </a:r>
          </a:p>
          <a:p>
            <a:pPr marL="285750" indent="-285750" algn="just">
              <a:lnSpc>
                <a:spcPct val="160000"/>
              </a:lnSpc>
              <a:buFont typeface="Wingdings" pitchFamily="2" charset="2"/>
              <a:buChar char="Ø"/>
            </a:pPr>
            <a:r>
              <a:rPr lang="en-GB" sz="2200" dirty="0">
                <a:latin typeface="Arial" charset="0"/>
                <a:ea typeface="Arial" charset="0"/>
                <a:cs typeface="Arial" charset="0"/>
              </a:rPr>
              <a:t>The user as the centre of judicial procedures</a:t>
            </a:r>
          </a:p>
          <a:p>
            <a:pPr marL="285750" indent="-285750" algn="just">
              <a:lnSpc>
                <a:spcPct val="160000"/>
              </a:lnSpc>
              <a:buFont typeface="Wingdings" pitchFamily="2" charset="2"/>
              <a:buChar char="Ø"/>
            </a:pPr>
            <a:r>
              <a:rPr lang="en-GB" sz="2200" dirty="0">
                <a:latin typeface="Arial" charset="0"/>
                <a:ea typeface="Arial" charset="0"/>
                <a:cs typeface="Arial" charset="0"/>
              </a:rPr>
              <a:t>Simplification of court language</a:t>
            </a:r>
            <a:endParaRPr lang="pt-PT" sz="2200" dirty="0">
              <a:latin typeface="Arial" charset="0"/>
              <a:ea typeface="Arial" charset="0"/>
              <a:cs typeface="Arial" charset="0"/>
            </a:endParaRPr>
          </a:p>
          <a:p>
            <a:pPr algn="just">
              <a:lnSpc>
                <a:spcPct val="160000"/>
              </a:lnSpc>
            </a:pPr>
            <a:endParaRPr lang="en-US" sz="2700" dirty="0">
              <a:latin typeface="Arial" charset="0"/>
              <a:ea typeface="Arial" charset="0"/>
              <a:cs typeface="Arial" charset="0"/>
            </a:endParaRPr>
          </a:p>
          <a:p>
            <a:endParaRPr lang="pt-PT" dirty="0"/>
          </a:p>
        </p:txBody>
      </p:sp>
    </p:spTree>
    <p:extLst>
      <p:ext uri="{BB962C8B-B14F-4D97-AF65-F5344CB8AC3E}">
        <p14:creationId xmlns:p14="http://schemas.microsoft.com/office/powerpoint/2010/main" val="2570954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a:solidFill>
                  <a:schemeClr val="tx1"/>
                </a:solidFill>
                <a:effectLst/>
              </a:rPr>
              <a:t/>
            </a:r>
            <a:br>
              <a:rPr lang="en-GB" sz="1800" dirty="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539552" y="692696"/>
            <a:ext cx="8143056" cy="1752600"/>
          </a:xfrm>
        </p:spPr>
        <p:txBody>
          <a:bodyPr>
            <a:noAutofit/>
          </a:bodyPr>
          <a:lstStyle/>
          <a:p>
            <a:pPr algn="ctr">
              <a:spcBef>
                <a:spcPct val="0"/>
              </a:spcBef>
            </a:pPr>
            <a:r>
              <a:rPr lang="en-GB" sz="2400" b="1" dirty="0">
                <a:latin typeface="Arial" charset="0"/>
                <a:ea typeface="Arial" charset="0"/>
                <a:cs typeface="Arial" charset="0"/>
              </a:rPr>
              <a:t>CEPEJ Working Group on Quality of Justice</a:t>
            </a:r>
          </a:p>
          <a:p>
            <a:pPr algn="ctr">
              <a:spcBef>
                <a:spcPct val="0"/>
              </a:spcBef>
            </a:pPr>
            <a:endParaRPr lang="en-GB" sz="2400" b="1" dirty="0">
              <a:latin typeface="Arial" charset="0"/>
              <a:ea typeface="+mj-ea"/>
              <a:cs typeface="Arial" charset="0"/>
            </a:endParaRPr>
          </a:p>
          <a:p>
            <a:pPr algn="ctr"/>
            <a:r>
              <a:rPr lang="en-GB" sz="2400" b="1" dirty="0">
                <a:latin typeface="Arial" charset="0"/>
                <a:ea typeface="Arial" charset="0"/>
                <a:cs typeface="Arial" charset="0"/>
              </a:rPr>
              <a:t>João Arsénio de Oliveira</a:t>
            </a:r>
          </a:p>
          <a:p>
            <a:pPr algn="ctr"/>
            <a:r>
              <a:rPr lang="en-GB" sz="2400" dirty="0">
                <a:latin typeface="Arial" charset="0"/>
                <a:ea typeface="Arial" charset="0"/>
                <a:cs typeface="Arial" charset="0"/>
              </a:rPr>
              <a:t>Chair of the CEPEJ-GT-</a:t>
            </a:r>
            <a:r>
              <a:rPr lang="en-GB" sz="2400" dirty="0" err="1">
                <a:latin typeface="Arial" charset="0"/>
                <a:ea typeface="Arial" charset="0"/>
                <a:cs typeface="Arial" charset="0"/>
              </a:rPr>
              <a:t>QUAL</a:t>
            </a:r>
            <a:endParaRPr lang="en-GB" sz="2400" dirty="0">
              <a:latin typeface="Arial" charset="0"/>
              <a:ea typeface="Arial" charset="0"/>
              <a:cs typeface="Arial" charset="0"/>
            </a:endParaRPr>
          </a:p>
          <a:p>
            <a:pPr algn="ctr">
              <a:spcBef>
                <a:spcPct val="0"/>
              </a:spcBef>
            </a:pPr>
            <a:endParaRPr lang="fr-FR" sz="1800" b="1" dirty="0">
              <a:latin typeface="+mj-lt"/>
              <a:ea typeface="+mj-ea"/>
              <a:cs typeface="+mj-cs"/>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pic>
        <p:nvPicPr>
          <p:cNvPr id="1026" name="Picture 2" descr="https://www.coe.int/documents/29148167/34952621/GT+QUAL+mars+2019+liferay.jpg/9e79ad43-0d0a-aa92-30a5-fbcc147f362e?t=155307271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16" y="2557336"/>
            <a:ext cx="6696744" cy="267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03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a:solidFill>
                  <a:schemeClr val="tx1"/>
                </a:solidFill>
                <a:effectLst/>
              </a:rPr>
              <a:t/>
            </a:r>
            <a:br>
              <a:rPr lang="en-GB" sz="1800" dirty="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Título 1"/>
          <p:cNvSpPr txBox="1">
            <a:spLocks/>
          </p:cNvSpPr>
          <p:nvPr/>
        </p:nvSpPr>
        <p:spPr>
          <a:xfrm>
            <a:off x="179512" y="260648"/>
            <a:ext cx="8825658" cy="1546581"/>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PT" sz="2000" dirty="0">
                <a:solidFill>
                  <a:schemeClr val="tx1"/>
                </a:solidFill>
              </a:rPr>
              <a:t/>
            </a:r>
            <a:br>
              <a:rPr lang="pt-PT" sz="2000" dirty="0">
                <a:solidFill>
                  <a:schemeClr val="tx1"/>
                </a:solidFill>
              </a:rPr>
            </a:br>
            <a:r>
              <a:rPr lang="pt-PT" sz="2000" dirty="0">
                <a:solidFill>
                  <a:schemeClr val="tx1"/>
                </a:solidFill>
              </a:rPr>
              <a:t/>
            </a:r>
            <a:br>
              <a:rPr lang="pt-PT" sz="2000" dirty="0">
                <a:solidFill>
                  <a:schemeClr val="tx1"/>
                </a:solidFill>
              </a:rPr>
            </a:br>
            <a:r>
              <a:rPr lang="pt-PT" sz="2000" dirty="0">
                <a:solidFill>
                  <a:schemeClr val="tx1"/>
                </a:solidFill>
              </a:rPr>
              <a:t> </a:t>
            </a:r>
            <a:br>
              <a:rPr lang="pt-PT" sz="2000" dirty="0">
                <a:solidFill>
                  <a:schemeClr val="tx1"/>
                </a:solidFill>
              </a:rPr>
            </a:br>
            <a:r>
              <a:rPr lang="pt-PT" sz="2000" dirty="0">
                <a:solidFill>
                  <a:schemeClr val="tx1"/>
                </a:solidFill>
              </a:rPr>
              <a:t/>
            </a:r>
            <a:br>
              <a:rPr lang="pt-PT" sz="2000" dirty="0">
                <a:solidFill>
                  <a:schemeClr val="tx1"/>
                </a:solidFill>
              </a:rPr>
            </a:br>
            <a:r>
              <a:rPr lang="pt-PT" sz="2000" dirty="0">
                <a:solidFill>
                  <a:schemeClr val="tx1"/>
                </a:solidFill>
              </a:rPr>
              <a:t/>
            </a:r>
            <a:br>
              <a:rPr lang="pt-PT" sz="2000" dirty="0">
                <a:solidFill>
                  <a:schemeClr val="tx1"/>
                </a:solidFill>
              </a:rPr>
            </a:br>
            <a:r>
              <a:rPr lang="pt-PT" sz="2000" dirty="0">
                <a:solidFill>
                  <a:schemeClr val="tx1"/>
                </a:solidFill>
              </a:rPr>
              <a:t/>
            </a:r>
            <a:br>
              <a:rPr lang="pt-PT" sz="2000" dirty="0">
                <a:solidFill>
                  <a:schemeClr val="tx1"/>
                </a:solidFill>
              </a:rPr>
            </a:br>
            <a:r>
              <a:rPr lang="pt-PT" sz="2000" dirty="0">
                <a:solidFill>
                  <a:schemeClr val="tx1"/>
                </a:solidFill>
              </a:rPr>
              <a:t/>
            </a:r>
            <a:br>
              <a:rPr lang="pt-PT" sz="2000" dirty="0">
                <a:solidFill>
                  <a:schemeClr val="tx1"/>
                </a:solidFill>
              </a:rPr>
            </a:br>
            <a:r>
              <a:rPr lang="en-GB" sz="2000" dirty="0">
                <a:solidFill>
                  <a:schemeClr val="tx1"/>
                </a:solidFill>
                <a:latin typeface="Arial" charset="0"/>
                <a:ea typeface="Arial" charset="0"/>
                <a:cs typeface="Arial" charset="0"/>
              </a:rPr>
              <a:t>CEPEJ-GT-</a:t>
            </a:r>
            <a:r>
              <a:rPr lang="en-GB" sz="2000" dirty="0" err="1">
                <a:solidFill>
                  <a:schemeClr val="tx1"/>
                </a:solidFill>
                <a:latin typeface="Arial" charset="0"/>
                <a:ea typeface="Arial" charset="0"/>
                <a:cs typeface="Arial" charset="0"/>
              </a:rPr>
              <a:t>QUAL</a:t>
            </a:r>
            <a:r>
              <a:rPr lang="en-GB" sz="2000" dirty="0">
                <a:solidFill>
                  <a:schemeClr val="tx1"/>
                </a:solidFill>
                <a:latin typeface="Arial" charset="0"/>
                <a:ea typeface="Arial" charset="0"/>
                <a:cs typeface="Arial" charset="0"/>
              </a:rPr>
              <a:t> or the nickname for the Quality of Justice</a:t>
            </a:r>
            <a:r>
              <a:rPr lang="en-US" sz="2000" dirty="0">
                <a:solidFill>
                  <a:schemeClr val="tx1"/>
                </a:solidFill>
              </a:rPr>
              <a:t/>
            </a:r>
            <a:br>
              <a:rPr lang="en-US" sz="2000" dirty="0">
                <a:solidFill>
                  <a:schemeClr val="tx1"/>
                </a:solidFill>
              </a:rPr>
            </a:br>
            <a:endParaRPr lang="pt-PT" sz="2000" dirty="0">
              <a:solidFill>
                <a:schemeClr val="tx1"/>
              </a:solidFill>
            </a:endParaRPr>
          </a:p>
        </p:txBody>
      </p:sp>
      <p:sp>
        <p:nvSpPr>
          <p:cNvPr id="7" name="Subtítulo 2"/>
          <p:cNvSpPr txBox="1">
            <a:spLocks/>
          </p:cNvSpPr>
          <p:nvPr/>
        </p:nvSpPr>
        <p:spPr>
          <a:xfrm>
            <a:off x="539552" y="2420888"/>
            <a:ext cx="8825658" cy="359679"/>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GB" sz="2000" b="1" dirty="0">
                <a:latin typeface="Arial" charset="0"/>
                <a:ea typeface="Arial" charset="0"/>
                <a:cs typeface="Arial" charset="0"/>
              </a:rPr>
              <a:t>João Arsénio de Oliveira</a:t>
            </a:r>
          </a:p>
          <a:p>
            <a:pPr algn="ctr"/>
            <a:r>
              <a:rPr lang="en-GB" sz="2000" dirty="0">
                <a:latin typeface="Arial" charset="0"/>
                <a:ea typeface="Arial" charset="0"/>
                <a:cs typeface="Arial" charset="0"/>
              </a:rPr>
              <a:t>Chair of the CEPEJ-GT-</a:t>
            </a:r>
            <a:r>
              <a:rPr lang="en-GB" sz="2000" dirty="0" err="1">
                <a:latin typeface="Arial" charset="0"/>
                <a:ea typeface="Arial" charset="0"/>
                <a:cs typeface="Arial" charset="0"/>
              </a:rPr>
              <a:t>QUAL</a:t>
            </a:r>
            <a:endParaRPr lang="en-GB" sz="2000" dirty="0">
              <a:latin typeface="Arial" charset="0"/>
              <a:ea typeface="Arial" charset="0"/>
              <a:cs typeface="Arial" charset="0"/>
            </a:endParaRPr>
          </a:p>
          <a:p>
            <a:pPr algn="ctr"/>
            <a:endParaRPr lang="en-GB" sz="1400" dirty="0">
              <a:latin typeface="Arial" charset="0"/>
              <a:ea typeface="Arial" charset="0"/>
              <a:cs typeface="Arial" charset="0"/>
            </a:endParaRPr>
          </a:p>
          <a:p>
            <a:pPr algn="ctr"/>
            <a:r>
              <a:rPr lang="en-GB" sz="4400" dirty="0">
                <a:latin typeface="Arial" charset="0"/>
                <a:ea typeface="Arial" charset="0"/>
                <a:cs typeface="Arial" charset="0"/>
              </a:rPr>
              <a:t>Obrigado</a:t>
            </a:r>
            <a:endParaRPr lang="en-GB" sz="1200" dirty="0">
              <a:latin typeface="Arial" charset="0"/>
              <a:ea typeface="Arial" charset="0"/>
              <a:cs typeface="Arial" charset="0"/>
            </a:endParaRPr>
          </a:p>
          <a:p>
            <a:pPr algn="ctr"/>
            <a:endParaRPr lang="en-GB" sz="1400" dirty="0">
              <a:latin typeface="Arial" charset="0"/>
              <a:ea typeface="Arial" charset="0"/>
              <a:cs typeface="Arial" charset="0"/>
            </a:endParaRPr>
          </a:p>
          <a:p>
            <a:pPr algn="ctr"/>
            <a:r>
              <a:rPr lang="en-GB" sz="2000" dirty="0">
                <a:latin typeface="Arial" charset="0"/>
                <a:ea typeface="Arial" charset="0"/>
                <a:cs typeface="Arial" charset="0"/>
              </a:rPr>
              <a:t>Strasbourg, </a:t>
            </a:r>
            <a:r>
              <a:rPr lang="en-GB" sz="2000" dirty="0" err="1">
                <a:latin typeface="Arial" charset="0"/>
                <a:ea typeface="Arial" charset="0"/>
                <a:cs typeface="Arial" charset="0"/>
              </a:rPr>
              <a:t>june</a:t>
            </a:r>
            <a:r>
              <a:rPr lang="en-GB" sz="2000" dirty="0">
                <a:latin typeface="Arial" charset="0"/>
                <a:ea typeface="Arial" charset="0"/>
                <a:cs typeface="Arial" charset="0"/>
              </a:rPr>
              <a:t> 13</a:t>
            </a:r>
          </a:p>
          <a:p>
            <a:pPr algn="ctr"/>
            <a:endParaRPr lang="en-GB" sz="2000" dirty="0">
              <a:latin typeface="Arial" charset="0"/>
              <a:ea typeface="Arial" charset="0"/>
              <a:cs typeface="Arial" charset="0"/>
            </a:endParaRPr>
          </a:p>
        </p:txBody>
      </p:sp>
    </p:spTree>
    <p:extLst>
      <p:ext uri="{BB962C8B-B14F-4D97-AF65-F5344CB8AC3E}">
        <p14:creationId xmlns:p14="http://schemas.microsoft.com/office/powerpoint/2010/main" val="1178766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Sous-titre 2"/>
          <p:cNvSpPr txBox="1">
            <a:spLocks/>
          </p:cNvSpPr>
          <p:nvPr/>
        </p:nvSpPr>
        <p:spPr>
          <a:xfrm>
            <a:off x="539552" y="692696"/>
            <a:ext cx="8143056" cy="175260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spcBef>
                <a:spcPct val="0"/>
              </a:spcBef>
            </a:pPr>
            <a:r>
              <a:rPr lang="en-GB" sz="2400" b="1" dirty="0" smtClean="0">
                <a:latin typeface="Arial" charset="0"/>
                <a:ea typeface="Arial" charset="0"/>
                <a:cs typeface="Arial" charset="0"/>
              </a:rPr>
              <a:t>CEPEJ Working Group on Evaluation of judicial systems</a:t>
            </a:r>
          </a:p>
          <a:p>
            <a:pPr algn="ctr">
              <a:spcBef>
                <a:spcPct val="0"/>
              </a:spcBef>
            </a:pPr>
            <a:endParaRPr lang="en-GB" sz="2400" b="1" dirty="0" smtClean="0">
              <a:latin typeface="Arial" charset="0"/>
              <a:ea typeface="+mj-ea"/>
              <a:cs typeface="Arial" charset="0"/>
            </a:endParaRPr>
          </a:p>
          <a:p>
            <a:pPr algn="ctr">
              <a:spcBef>
                <a:spcPct val="0"/>
              </a:spcBef>
            </a:pPr>
            <a:endParaRPr lang="fr-FR" sz="1800" b="1" dirty="0">
              <a:latin typeface="+mj-lt"/>
              <a:ea typeface="+mj-ea"/>
              <a:cs typeface="+mj-cs"/>
            </a:endParaRPr>
          </a:p>
        </p:txBody>
      </p:sp>
      <p:sp>
        <p:nvSpPr>
          <p:cNvPr id="4" name="ZoneTexte 3"/>
          <p:cNvSpPr txBox="1"/>
          <p:nvPr/>
        </p:nvSpPr>
        <p:spPr>
          <a:xfrm>
            <a:off x="755576" y="2564904"/>
            <a:ext cx="7776864" cy="1754326"/>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Jaša </a:t>
            </a:r>
            <a:r>
              <a:rPr lang="en-GB" b="1" dirty="0" smtClean="0">
                <a:latin typeface="Arial" panose="020B0604020202020204" pitchFamily="34" charset="0"/>
                <a:cs typeface="Arial" panose="020B0604020202020204" pitchFamily="34" charset="0"/>
              </a:rPr>
              <a:t>Vrabec</a:t>
            </a:r>
          </a:p>
          <a:p>
            <a:pPr algn="ctr"/>
            <a:r>
              <a:rPr lang="en-GB" b="1" dirty="0" smtClean="0">
                <a:latin typeface="Arial" panose="020B0604020202020204" pitchFamily="34" charset="0"/>
                <a:cs typeface="Arial" panose="020B0604020202020204" pitchFamily="34" charset="0"/>
              </a:rPr>
              <a:t>Head </a:t>
            </a:r>
            <a:r>
              <a:rPr lang="en-GB" b="1" dirty="0">
                <a:latin typeface="Arial" panose="020B0604020202020204" pitchFamily="34" charset="0"/>
                <a:cs typeface="Arial" panose="020B0604020202020204" pitchFamily="34" charset="0"/>
              </a:rPr>
              <a:t>of the Office for Court Management Development at the Supreme Court of Slovenia and President of the Working group on the Evaluation of Judicial Systems within the CEPEJ – the Commission for the Efficiency of Justice at the Council of </a:t>
            </a:r>
            <a:r>
              <a:rPr lang="en-GB" b="1" dirty="0" smtClean="0">
                <a:latin typeface="Arial" panose="020B0604020202020204" pitchFamily="34" charset="0"/>
                <a:cs typeface="Arial" panose="020B0604020202020204" pitchFamily="34" charset="0"/>
              </a:rPr>
              <a:t>Europe </a:t>
            </a:r>
            <a:endParaRPr lang="fr-FR" b="1"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793761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Sous-titre 2"/>
          <p:cNvSpPr txBox="1">
            <a:spLocks/>
          </p:cNvSpPr>
          <p:nvPr/>
        </p:nvSpPr>
        <p:spPr>
          <a:xfrm>
            <a:off x="539552" y="692696"/>
            <a:ext cx="8143056" cy="175260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spcBef>
                <a:spcPct val="0"/>
              </a:spcBef>
            </a:pPr>
            <a:r>
              <a:rPr lang="en-GB" sz="2000" dirty="0">
                <a:latin typeface="Arial" panose="020B0604020202020204" pitchFamily="34" charset="0"/>
                <a:cs typeface="Arial" panose="020B0604020202020204" pitchFamily="34" charset="0"/>
              </a:rPr>
              <a:t>First of all I would like to express my full support to the exchange of views between the CEPEJ and the European Court of Human Rights. Especially today, when the basic European values of democracy, the rule of law and the independence of the judiciary are at stake. </a:t>
            </a:r>
            <a:endParaRPr lang="en-GB" sz="2000" dirty="0" smtClean="0">
              <a:latin typeface="Arial" panose="020B0604020202020204" pitchFamily="34" charset="0"/>
              <a:cs typeface="Arial" panose="020B0604020202020204" pitchFamily="34" charset="0"/>
            </a:endParaRPr>
          </a:p>
          <a:p>
            <a:pPr algn="just">
              <a:spcBef>
                <a:spcPct val="0"/>
              </a:spcBef>
            </a:pPr>
            <a:endParaRPr lang="en-GB" sz="2000" dirty="0" smtClean="0">
              <a:latin typeface="Arial" panose="020B0604020202020204" pitchFamily="34" charset="0"/>
              <a:cs typeface="Arial" panose="020B0604020202020204" pitchFamily="34" charset="0"/>
            </a:endParaRPr>
          </a:p>
          <a:p>
            <a:pPr algn="just">
              <a:spcBef>
                <a:spcPct val="0"/>
              </a:spcBef>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judicial branch of power is the most stable branch of power and as such it must guarantee the preservation and development of the most important values of the Council of Europe. It is by reflecting together on our work and by devoting ourselves even further to these values that we can help our societies improve and be more just. </a:t>
            </a:r>
            <a:endParaRPr lang="en-GB" sz="2000" dirty="0" smtClean="0">
              <a:latin typeface="Arial" panose="020B0604020202020204" pitchFamily="34" charset="0"/>
              <a:cs typeface="Arial" panose="020B0604020202020204" pitchFamily="34" charset="0"/>
            </a:endParaRPr>
          </a:p>
          <a:p>
            <a:pPr algn="just">
              <a:spcBef>
                <a:spcPct val="0"/>
              </a:spcBef>
            </a:pPr>
            <a:endParaRPr lang="en-GB" sz="2000" dirty="0" smtClean="0">
              <a:latin typeface="Arial" panose="020B0604020202020204" pitchFamily="34" charset="0"/>
              <a:cs typeface="Arial" panose="020B0604020202020204" pitchFamily="34" charset="0"/>
            </a:endParaRPr>
          </a:p>
          <a:p>
            <a:pPr algn="just">
              <a:spcBef>
                <a:spcPct val="0"/>
              </a:spcBef>
            </a:pPr>
            <a:r>
              <a:rPr lang="en-GB" sz="2000" dirty="0" smtClean="0">
                <a:latin typeface="Arial" panose="020B0604020202020204" pitchFamily="34" charset="0"/>
                <a:cs typeface="Arial" panose="020B0604020202020204" pitchFamily="34" charset="0"/>
              </a:rPr>
              <a:t>I </a:t>
            </a:r>
            <a:r>
              <a:rPr lang="en-GB" sz="2000" dirty="0">
                <a:latin typeface="Arial" panose="020B0604020202020204" pitchFamily="34" charset="0"/>
                <a:cs typeface="Arial" panose="020B0604020202020204" pitchFamily="34" charset="0"/>
              </a:rPr>
              <a:t>am sure the debates we will have will be fruitful and that our collaboration will have a positive effect on our daily tasks in our respective institutions.</a:t>
            </a:r>
            <a:endParaRPr lang="fr-FR" sz="2000" b="1" dirty="0">
              <a:latin typeface="Arial" panose="020B0604020202020204" pitchFamily="34" charset="0"/>
              <a:cs typeface="Arial" panose="020B0604020202020204" pitchFamily="34" charset="0"/>
            </a:endParaRPr>
          </a:p>
          <a:p>
            <a:pPr algn="ctr">
              <a:spcBef>
                <a:spcPct val="0"/>
              </a:spcBef>
            </a:pPr>
            <a:endParaRPr lang="en-GB" sz="2400" b="1" dirty="0" smtClean="0">
              <a:latin typeface="Arial" charset="0"/>
              <a:ea typeface="+mj-ea"/>
              <a:cs typeface="Arial" charset="0"/>
            </a:endParaRPr>
          </a:p>
          <a:p>
            <a:pPr algn="ctr">
              <a:spcBef>
                <a:spcPct val="0"/>
              </a:spcBef>
            </a:pPr>
            <a:endParaRPr lang="fr-FR" sz="1800" b="1" dirty="0">
              <a:latin typeface="+mj-lt"/>
              <a:ea typeface="+mj-ea"/>
              <a:cs typeface="+mj-cs"/>
            </a:endParaRPr>
          </a:p>
        </p:txBody>
      </p:sp>
    </p:spTree>
    <p:extLst>
      <p:ext uri="{BB962C8B-B14F-4D97-AF65-F5344CB8AC3E}">
        <p14:creationId xmlns:p14="http://schemas.microsoft.com/office/powerpoint/2010/main" val="2811557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644488" y="2348880"/>
            <a:ext cx="8143056" cy="1752600"/>
          </a:xfrm>
        </p:spPr>
        <p:txBody>
          <a:bodyPr>
            <a:noAutofit/>
          </a:bodyPr>
          <a:lstStyle/>
          <a:p>
            <a:pPr algn="just">
              <a:spcBef>
                <a:spcPct val="0"/>
              </a:spcBef>
            </a:pPr>
            <a:r>
              <a:rPr lang="en-GB" sz="2000" dirty="0">
                <a:latin typeface="Arial" panose="020B0604020202020204" pitchFamily="34" charset="0"/>
                <a:cs typeface="Arial" panose="020B0604020202020204" pitchFamily="34" charset="0"/>
              </a:rPr>
              <a:t>For more than 15 years, CEPEJ has been actively engaged in promoting and supporting improvements in the efficiency and quality of justice in Europe. The statute of the CEPEJ emphasizes the comparison of judicial systems and the exchange of knowledge on their functioning. The scope of this comparison is broader than ‘just’ efficiency in a narrow sense: it also emphasizes the quality and the effectiveness of justice.</a:t>
            </a:r>
            <a:endParaRPr lang="fr-FR" sz="2000" dirty="0">
              <a:latin typeface="Arial" panose="020B0604020202020204" pitchFamily="34" charset="0"/>
              <a:cs typeface="Arial" panose="020B0604020202020204" pitchFamily="34" charset="0"/>
            </a:endParaRPr>
          </a:p>
          <a:p>
            <a:pPr>
              <a:spcBef>
                <a:spcPct val="0"/>
              </a:spcBef>
            </a:pPr>
            <a:endParaRPr lang="fr-FR" sz="1800" b="1" dirty="0">
              <a:latin typeface="+mj-lt"/>
              <a:ea typeface="+mj-ea"/>
              <a:cs typeface="+mj-cs"/>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4" name="ZoneTexte 3"/>
          <p:cNvSpPr txBox="1"/>
          <p:nvPr/>
        </p:nvSpPr>
        <p:spPr>
          <a:xfrm>
            <a:off x="611560" y="764704"/>
            <a:ext cx="8208912" cy="1015663"/>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Presentation of the work </a:t>
            </a:r>
            <a:r>
              <a:rPr lang="en-GB" sz="2000" b="1" dirty="0">
                <a:latin typeface="Arial" panose="020B0604020202020204" pitchFamily="34" charset="0"/>
                <a:cs typeface="Arial" panose="020B0604020202020204" pitchFamily="34" charset="0"/>
              </a:rPr>
              <a:t>of the CEPEJ, the work of the Working group on Evaluation and our main product, the Report on European Judicial Systems</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113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611560" y="548680"/>
            <a:ext cx="8143056" cy="1752600"/>
          </a:xfrm>
        </p:spPr>
        <p:txBody>
          <a:bodyPr>
            <a:noAutofit/>
          </a:bodyPr>
          <a:lstStyle/>
          <a:p>
            <a:pPr algn="just">
              <a:spcBef>
                <a:spcPct val="0"/>
              </a:spcBef>
            </a:pPr>
            <a:r>
              <a:rPr lang="en-GB" sz="1800" dirty="0"/>
              <a:t>The Working group on the Evaluation of Judicial Systems aims at evaluating in an objective manner the functioning of judicial systems in Europe. </a:t>
            </a:r>
            <a:endParaRPr lang="en-GB" sz="1800" dirty="0" smtClean="0"/>
          </a:p>
          <a:p>
            <a:pPr algn="just">
              <a:spcBef>
                <a:spcPct val="0"/>
              </a:spcBef>
            </a:pPr>
            <a:endParaRPr lang="en-GB" sz="1800" dirty="0"/>
          </a:p>
          <a:p>
            <a:pPr algn="just">
              <a:spcBef>
                <a:spcPct val="0"/>
              </a:spcBef>
            </a:pPr>
            <a:r>
              <a:rPr lang="en-GB" sz="1800" dirty="0" smtClean="0"/>
              <a:t>We </a:t>
            </a:r>
            <a:r>
              <a:rPr lang="en-GB" sz="1800" dirty="0"/>
              <a:t>support member States in improving the quality of their judicial statistics and developing their statistical system. </a:t>
            </a:r>
            <a:endParaRPr lang="en-GB" sz="1800" dirty="0" smtClean="0"/>
          </a:p>
          <a:p>
            <a:pPr algn="just">
              <a:spcBef>
                <a:spcPct val="0"/>
              </a:spcBef>
            </a:pPr>
            <a:endParaRPr lang="en-GB" sz="1800" dirty="0"/>
          </a:p>
          <a:p>
            <a:pPr algn="just">
              <a:spcBef>
                <a:spcPct val="0"/>
              </a:spcBef>
            </a:pPr>
            <a:r>
              <a:rPr lang="en-GB" sz="1800" dirty="0" smtClean="0"/>
              <a:t>We </a:t>
            </a:r>
            <a:r>
              <a:rPr lang="en-GB" sz="1800" dirty="0"/>
              <a:t>facilitate the exchange of experiences and knowledge between national judicial systems and share good practices. </a:t>
            </a:r>
            <a:endParaRPr lang="en-GB" sz="1800" dirty="0" smtClean="0"/>
          </a:p>
          <a:p>
            <a:pPr algn="just">
              <a:spcBef>
                <a:spcPct val="0"/>
              </a:spcBef>
            </a:pPr>
            <a:endParaRPr lang="en-GB" sz="1800" dirty="0"/>
          </a:p>
          <a:p>
            <a:pPr algn="just">
              <a:spcBef>
                <a:spcPct val="0"/>
              </a:spcBef>
            </a:pPr>
            <a:r>
              <a:rPr lang="en-GB" sz="1800" dirty="0" smtClean="0"/>
              <a:t>We </a:t>
            </a:r>
            <a:r>
              <a:rPr lang="en-GB" sz="1800" dirty="0"/>
              <a:t>identify and develop indicators, collect and analyse quantitative and qualitative figures and define measures and means of evaluation. </a:t>
            </a:r>
            <a:endParaRPr lang="en-GB" sz="1800" dirty="0" smtClean="0"/>
          </a:p>
          <a:p>
            <a:pPr algn="just">
              <a:spcBef>
                <a:spcPct val="0"/>
              </a:spcBef>
            </a:pPr>
            <a:endParaRPr lang="en-GB" sz="1800" dirty="0"/>
          </a:p>
          <a:p>
            <a:pPr algn="just">
              <a:spcBef>
                <a:spcPct val="0"/>
              </a:spcBef>
            </a:pPr>
            <a:r>
              <a:rPr lang="en-GB" sz="1800" dirty="0" smtClean="0"/>
              <a:t>The </a:t>
            </a:r>
            <a:r>
              <a:rPr lang="en-GB" sz="1800" dirty="0"/>
              <a:t>long-term objective of the evaluation process, carried every two years since 2004, is to define a core of quantitative and qualitative key data to be regularly collected and dealt with in a similar manner in all States and entities, bringing out shared indicators on the quality and the efficiency of court activities in the member States of the Council of Europe and highlighting organisational reforms, practices and innovations with a view to further improve the services provided to court users.</a:t>
            </a:r>
            <a:endParaRPr lang="fr-FR" sz="1800" dirty="0"/>
          </a:p>
          <a:p>
            <a:pPr algn="just">
              <a:spcBef>
                <a:spcPct val="0"/>
              </a:spcBef>
            </a:pPr>
            <a:endParaRPr lang="fr-FR" sz="1800" b="1" dirty="0">
              <a:latin typeface="+mj-lt"/>
              <a:ea typeface="+mj-ea"/>
              <a:cs typeface="+mj-cs"/>
            </a:endParaRPr>
          </a:p>
        </p:txBody>
      </p:sp>
    </p:spTree>
    <p:extLst>
      <p:ext uri="{BB962C8B-B14F-4D97-AF65-F5344CB8AC3E}">
        <p14:creationId xmlns:p14="http://schemas.microsoft.com/office/powerpoint/2010/main" val="101499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755576" y="1124744"/>
            <a:ext cx="8143056" cy="1752600"/>
          </a:xfrm>
        </p:spPr>
        <p:txBody>
          <a:bodyPr>
            <a:noAutofit/>
          </a:bodyPr>
          <a:lstStyle/>
          <a:p>
            <a:pPr algn="just"/>
            <a:r>
              <a:rPr lang="en-GB" sz="1800" dirty="0">
                <a:latin typeface="Arial" panose="020B0604020202020204" pitchFamily="34" charset="0"/>
                <a:cs typeface="Arial" panose="020B0604020202020204" pitchFamily="34" charset="0"/>
              </a:rPr>
              <a:t>The SATURN (Study and Analysis of judicial Time Use Research Network) Centre has been set up in 2007 by CEPEJ as a </a:t>
            </a:r>
            <a:r>
              <a:rPr lang="en-GB" sz="1800" u="sng" dirty="0">
                <a:latin typeface="Arial" panose="020B0604020202020204" pitchFamily="34" charset="0"/>
                <a:cs typeface="Arial" panose="020B0604020202020204" pitchFamily="34" charset="0"/>
                <a:hlinkClick r:id="rId2"/>
              </a:rPr>
              <a:t>Centre for judicial time management</a:t>
            </a:r>
            <a:r>
              <a:rPr lang="en-GB" sz="1800" dirty="0">
                <a:latin typeface="Arial" panose="020B0604020202020204" pitchFamily="34" charset="0"/>
                <a:cs typeface="Arial" panose="020B0604020202020204" pitchFamily="34" charset="0"/>
              </a:rPr>
              <a:t>. According to its terms of reference the SATURN Centre is instructed to collect information necessary for the knowledge of judicial timeframes in the member States and detailed enough to enable member states to implement policies aiming to prevent violations of the right for a fair trial within a reasonable time protected by Article 6 of the European Convention on Human Rights.</a:t>
            </a:r>
            <a:endParaRPr lang="fr-FR" sz="1800" dirty="0">
              <a:latin typeface="Arial" panose="020B0604020202020204" pitchFamily="34" charset="0"/>
              <a:cs typeface="Arial" panose="020B0604020202020204" pitchFamily="34" charset="0"/>
            </a:endParaRPr>
          </a:p>
          <a:p>
            <a:pPr algn="just"/>
            <a:r>
              <a:rPr lang="en-GB" sz="1800" dirty="0">
                <a:latin typeface="Arial" panose="020B0604020202020204" pitchFamily="34" charset="0"/>
                <a:cs typeface="Arial" panose="020B0604020202020204" pitchFamily="34" charset="0"/>
              </a:rPr>
              <a:t>The Centre is aimed to become progressively a genuine European observatory of judicial timeframes, by analysing the situation of existing timeframes in the member States (timeframes per types of cases, waiting times in the proceedings, etc.), providing them knowledge and analytical tools of judicial timeframes of proceedings. It is also in charge of the promotion and assessment of the Guidelines for judicial time management</a:t>
            </a:r>
            <a:r>
              <a:rPr lang="en-GB" sz="1800" dirty="0" smtClean="0">
                <a:latin typeface="Arial" panose="020B0604020202020204" pitchFamily="34" charset="0"/>
                <a:cs typeface="Arial" panose="020B0604020202020204" pitchFamily="34" charset="0"/>
              </a:rPr>
              <a:t>.</a:t>
            </a:r>
            <a:endParaRPr lang="fr-FR" sz="1800"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4" name="ZoneTexte 3"/>
          <p:cNvSpPr txBox="1"/>
          <p:nvPr/>
        </p:nvSpPr>
        <p:spPr>
          <a:xfrm>
            <a:off x="611560" y="332656"/>
            <a:ext cx="7056784" cy="523220"/>
          </a:xfrm>
          <a:prstGeom prst="rect">
            <a:avLst/>
          </a:prstGeom>
          <a:noFill/>
        </p:spPr>
        <p:txBody>
          <a:bodyPr wrap="square" rtlCol="0">
            <a:spAutoFit/>
          </a:bodyPr>
          <a:lstStyle/>
          <a:p>
            <a:pPr algn="just"/>
            <a:r>
              <a:rPr lang="fr-FR" sz="2800" b="1" dirty="0" smtClean="0">
                <a:latin typeface="Arial" panose="020B0604020202020204" pitchFamily="34" charset="0"/>
                <a:cs typeface="Arial" panose="020B0604020202020204" pitchFamily="34" charset="0"/>
              </a:rPr>
              <a:t>1. Introduction</a:t>
            </a:r>
            <a:endParaRPr lang="fr-F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887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611560" y="476672"/>
            <a:ext cx="8143056" cy="1752600"/>
          </a:xfrm>
        </p:spPr>
        <p:txBody>
          <a:bodyPr>
            <a:noAutofit/>
          </a:bodyPr>
          <a:lstStyle/>
          <a:p>
            <a:pPr algn="just"/>
            <a:r>
              <a:rPr lang="en-GB" sz="1800" dirty="0">
                <a:latin typeface="Arial" panose="020B0604020202020204" pitchFamily="34" charset="0"/>
                <a:cs typeface="Arial" panose="020B0604020202020204" pitchFamily="34" charset="0"/>
              </a:rPr>
              <a:t> </a:t>
            </a:r>
            <a:endParaRPr lang="fr-FR" sz="1800" dirty="0">
              <a:latin typeface="Arial" panose="020B0604020202020204" pitchFamily="34" charset="0"/>
              <a:cs typeface="Arial" panose="020B0604020202020204" pitchFamily="34" charset="0"/>
            </a:endParaRPr>
          </a:p>
          <a:p>
            <a:pPr algn="just"/>
            <a:r>
              <a:rPr lang="en-GB" sz="1800" dirty="0">
                <a:latin typeface="Arial" panose="020B0604020202020204" pitchFamily="34" charset="0"/>
                <a:cs typeface="Arial" panose="020B0604020202020204" pitchFamily="34" charset="0"/>
              </a:rPr>
              <a:t>The result of our work is the Report that compares judicial systems of 47 Member states from various perspectives: their budget, efficiency, productivity, timeliness, quality, etc. </a:t>
            </a:r>
            <a:endParaRPr lang="en-GB" sz="1800" dirty="0" smtClean="0">
              <a:latin typeface="Arial" panose="020B0604020202020204" pitchFamily="34" charset="0"/>
              <a:cs typeface="Arial" panose="020B0604020202020204" pitchFamily="34" charset="0"/>
            </a:endParaRPr>
          </a:p>
          <a:p>
            <a:pPr algn="just"/>
            <a:r>
              <a:rPr lang="en-GB" sz="1800" dirty="0" smtClean="0">
                <a:latin typeface="Arial" panose="020B0604020202020204" pitchFamily="34" charset="0"/>
                <a:cs typeface="Arial" panose="020B0604020202020204" pitchFamily="34" charset="0"/>
              </a:rPr>
              <a:t>I </a:t>
            </a:r>
            <a:r>
              <a:rPr lang="en-GB" sz="1800" dirty="0">
                <a:latin typeface="Arial" panose="020B0604020202020204" pitchFamily="34" charset="0"/>
                <a:cs typeface="Arial" panose="020B0604020202020204" pitchFamily="34" charset="0"/>
              </a:rPr>
              <a:t>will not go into details of the Report, present our methodology or the results. I would like to invite you all to visit the interactive website of the CEPEJ named CEPEJ-STAT, which will be presented to you very soon. </a:t>
            </a:r>
            <a:endParaRPr lang="en-GB" sz="1800" dirty="0" smtClean="0">
              <a:latin typeface="Arial" panose="020B0604020202020204" pitchFamily="34" charset="0"/>
              <a:cs typeface="Arial" panose="020B0604020202020204" pitchFamily="34" charset="0"/>
            </a:endParaRPr>
          </a:p>
          <a:p>
            <a:pPr algn="just"/>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national replies on judicial systems are easily accessible to all citizens, policy makers, law practitioners, academicians and researchers. </a:t>
            </a:r>
            <a:endParaRPr lang="en-GB" sz="1800" dirty="0" smtClean="0">
              <a:latin typeface="Arial" panose="020B0604020202020204" pitchFamily="34" charset="0"/>
              <a:cs typeface="Arial" panose="020B0604020202020204" pitchFamily="34" charset="0"/>
            </a:endParaRPr>
          </a:p>
          <a:p>
            <a:pPr algn="just"/>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questionnaire is evolving – some questions are added, some transformed or even omitted. In the recent past special attention has been given to questions relating to IT and to gender issues. </a:t>
            </a:r>
            <a:endParaRPr lang="en-GB" sz="1800" dirty="0" smtClean="0">
              <a:latin typeface="Arial" panose="020B0604020202020204" pitchFamily="34" charset="0"/>
              <a:cs typeface="Arial" panose="020B0604020202020204" pitchFamily="34" charset="0"/>
            </a:endParaRPr>
          </a:p>
          <a:p>
            <a:pPr algn="just"/>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explanatory note that helps understand the questions better has just been updated and expanded. We are working on new ways of presenting the data in a clear and understandable way. </a:t>
            </a:r>
            <a:endParaRPr lang="en-GB" sz="1800" dirty="0" smtClean="0">
              <a:latin typeface="Arial" panose="020B0604020202020204" pitchFamily="34" charset="0"/>
              <a:cs typeface="Arial" panose="020B0604020202020204" pitchFamily="34" charset="0"/>
            </a:endParaRPr>
          </a:p>
          <a:p>
            <a:pPr algn="just"/>
            <a:r>
              <a:rPr lang="en-GB" sz="1800" dirty="0" smtClean="0">
                <a:latin typeface="Arial" panose="020B0604020202020204" pitchFamily="34" charset="0"/>
                <a:cs typeface="Arial" panose="020B0604020202020204" pitchFamily="34" charset="0"/>
              </a:rPr>
              <a:t>We </a:t>
            </a:r>
            <a:r>
              <a:rPr lang="en-GB" sz="1800" dirty="0">
                <a:latin typeface="Arial" panose="020B0604020202020204" pitchFamily="34" charset="0"/>
                <a:cs typeface="Arial" panose="020B0604020202020204" pitchFamily="34" charset="0"/>
              </a:rPr>
              <a:t>know that the quantity of data is enormous, that is why we are constantly trying to provide useful and user-friendly information on trends and common features of different judicial systems.  </a:t>
            </a:r>
            <a:endParaRPr lang="fr-FR" sz="1800" dirty="0">
              <a:latin typeface="Arial" panose="020B0604020202020204" pitchFamily="34" charset="0"/>
              <a:cs typeface="Arial" panose="020B0604020202020204" pitchFamily="34" charset="0"/>
            </a:endParaRPr>
          </a:p>
          <a:p>
            <a:pPr algn="just">
              <a:spcBef>
                <a:spcPct val="0"/>
              </a:spcBef>
            </a:pPr>
            <a:endParaRPr lang="fr-FR" sz="1800"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50565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827584" y="620688"/>
            <a:ext cx="8143056" cy="1752600"/>
          </a:xfrm>
        </p:spPr>
        <p:txBody>
          <a:bodyPr>
            <a:noAutofit/>
          </a:bodyPr>
          <a:lstStyle/>
          <a:p>
            <a:pPr algn="just"/>
            <a:r>
              <a:rPr lang="en-GB" sz="1800" dirty="0">
                <a:latin typeface="Arial" panose="020B0604020202020204" pitchFamily="34" charset="0"/>
                <a:cs typeface="Arial" panose="020B0604020202020204" pitchFamily="34" charset="0"/>
              </a:rPr>
              <a:t>The expertise of CEPEJ is recognised by the European Commission, as we collaborate on various levels. </a:t>
            </a:r>
            <a:endParaRPr lang="en-GB" sz="1800" dirty="0" smtClean="0">
              <a:latin typeface="Arial" panose="020B0604020202020204" pitchFamily="34" charset="0"/>
              <a:cs typeface="Arial" panose="020B0604020202020204" pitchFamily="34" charset="0"/>
            </a:endParaRPr>
          </a:p>
          <a:p>
            <a:pPr algn="just"/>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Working group on Evaluation provides every year the majority of the data for the preparation of the EU Justice Scoreboard. </a:t>
            </a:r>
            <a:endParaRPr lang="en-GB" sz="1800" dirty="0" smtClean="0">
              <a:latin typeface="Arial" panose="020B0604020202020204" pitchFamily="34" charset="0"/>
              <a:cs typeface="Arial" panose="020B0604020202020204" pitchFamily="34" charset="0"/>
            </a:endParaRPr>
          </a:p>
          <a:p>
            <a:pPr algn="just"/>
            <a:r>
              <a:rPr lang="en-GB" sz="1800" dirty="0" smtClean="0">
                <a:latin typeface="Arial" panose="020B0604020202020204" pitchFamily="34" charset="0"/>
                <a:cs typeface="Arial" panose="020B0604020202020204" pitchFamily="34" charset="0"/>
              </a:rPr>
              <a:t>Last </a:t>
            </a:r>
            <a:r>
              <a:rPr lang="en-GB" sz="1800" dirty="0">
                <a:latin typeface="Arial" panose="020B0604020202020204" pitchFamily="34" charset="0"/>
                <a:cs typeface="Arial" panose="020B0604020202020204" pitchFamily="34" charset="0"/>
              </a:rPr>
              <a:t>year, close collaboration has started with the European Commission in order to prepare a similar document for the countries of the Western Balkans. We look forward to the start of this exercise in October 2019.</a:t>
            </a:r>
            <a:endParaRPr lang="fr-FR" sz="1800" dirty="0">
              <a:latin typeface="Arial" panose="020B0604020202020204" pitchFamily="34" charset="0"/>
              <a:cs typeface="Arial" panose="020B0604020202020204" pitchFamily="34" charset="0"/>
            </a:endParaRPr>
          </a:p>
          <a:p>
            <a:pPr algn="just"/>
            <a:r>
              <a:rPr lang="en-GB" sz="1800" dirty="0">
                <a:latin typeface="Arial" panose="020B0604020202020204" pitchFamily="34" charset="0"/>
                <a:cs typeface="Arial" panose="020B0604020202020204" pitchFamily="34" charset="0"/>
              </a:rPr>
              <a:t>I would like to point out two things that in my opinion are very important for our work. </a:t>
            </a:r>
            <a:endParaRPr lang="en-GB" sz="1800" dirty="0" smtClean="0">
              <a:latin typeface="Arial" panose="020B0604020202020204" pitchFamily="34" charset="0"/>
              <a:cs typeface="Arial" panose="020B0604020202020204" pitchFamily="34" charset="0"/>
            </a:endParaRPr>
          </a:p>
          <a:p>
            <a:pPr algn="just"/>
            <a:r>
              <a:rPr lang="en-GB" sz="1800" dirty="0" smtClean="0">
                <a:latin typeface="Arial" panose="020B0604020202020204" pitchFamily="34" charset="0"/>
                <a:cs typeface="Arial" panose="020B0604020202020204" pitchFamily="34" charset="0"/>
              </a:rPr>
              <a:t>Firstly</a:t>
            </a:r>
            <a:r>
              <a:rPr lang="en-GB" sz="1800" dirty="0">
                <a:latin typeface="Arial" panose="020B0604020202020204" pitchFamily="34" charset="0"/>
                <a:cs typeface="Arial" panose="020B0604020202020204" pitchFamily="34" charset="0"/>
              </a:rPr>
              <a:t>, I would like to stress that comparing is not ranking. What the CEPEJ does is compare. The comparison of quantitative data from different countries with various historical, geographical, economic and legal situations is a delicate task. It should be approached with great caution by the experts writing the report and by the readers consulting it, interpreting it and analysing the information it contains.</a:t>
            </a:r>
            <a:endParaRPr lang="fr-FR" sz="1800" b="1" dirty="0">
              <a:latin typeface="Arial" panose="020B0604020202020204" pitchFamily="34" charset="0"/>
              <a:cs typeface="Arial" panose="020B0604020202020204" pitchFamily="34" charset="0"/>
            </a:endParaRPr>
          </a:p>
          <a:p>
            <a:pPr algn="just">
              <a:spcBef>
                <a:spcPct val="0"/>
              </a:spcBef>
            </a:pPr>
            <a:endParaRPr lang="fr-FR" sz="1800" b="1" dirty="0">
              <a:latin typeface="Arial" panose="020B0604020202020204" pitchFamily="34" charset="0"/>
              <a:ea typeface="+mj-ea"/>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Tree>
    <p:extLst>
      <p:ext uri="{BB962C8B-B14F-4D97-AF65-F5344CB8AC3E}">
        <p14:creationId xmlns:p14="http://schemas.microsoft.com/office/powerpoint/2010/main" val="1294257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4" name="Rectangle 3"/>
          <p:cNvSpPr/>
          <p:nvPr/>
        </p:nvSpPr>
        <p:spPr>
          <a:xfrm>
            <a:off x="587356" y="476672"/>
            <a:ext cx="7776864" cy="4801314"/>
          </a:xfrm>
          <a:prstGeom prst="rect">
            <a:avLst/>
          </a:prstGeom>
        </p:spPr>
        <p:txBody>
          <a:bodyPr wrap="square">
            <a:spAutoFit/>
          </a:bodyPr>
          <a:lstStyle/>
          <a:p>
            <a:pPr algn="just"/>
            <a:r>
              <a:rPr lang="en-GB" dirty="0">
                <a:latin typeface="Arial" panose="020B0604020202020204" pitchFamily="34" charset="0"/>
                <a:cs typeface="Arial" panose="020B0604020202020204" pitchFamily="34" charset="0"/>
              </a:rPr>
              <a:t>In order to compare the various States and their systems, the particularities of the systems, which might explain differences in data from one country to another, must be borne in mind. </a:t>
            </a: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We </a:t>
            </a:r>
            <a:r>
              <a:rPr lang="en-GB" dirty="0">
                <a:latin typeface="Arial" panose="020B0604020202020204" pitchFamily="34" charset="0"/>
                <a:cs typeface="Arial" panose="020B0604020202020204" pitchFamily="34" charset="0"/>
              </a:rPr>
              <a:t>have different legal history, different judicial structures and different use of statistical tools to evaluate the systems. </a:t>
            </a: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One </a:t>
            </a:r>
            <a:r>
              <a:rPr lang="en-GB" dirty="0">
                <a:latin typeface="Arial" panose="020B0604020202020204" pitchFamily="34" charset="0"/>
                <a:cs typeface="Arial" panose="020B0604020202020204" pitchFamily="34" charset="0"/>
              </a:rPr>
              <a:t>of the main tasks of the Working group on Evaluation is to try to streamline this diversity of data into comparable figures. To this end the Working group has concluded peer review visits in various member states, where together with the people responsible for providing data we constantly improve the quality of our Report.</a:t>
            </a:r>
            <a:endParaRPr lang="fr-FR" b="1"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 guess it is in a way similar with your work and the concept of the margin of appreciation left to the national authorities. </a:t>
            </a: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is only through the respect of our mutual differences that we can learn from each other and help our judicial systems and societies move forward. And the European Court of Human Rights can and must be the most important institution that protects and evolves human rights and basic freedoms for the countries of the Council of Europe.  </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673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4" name="Rectangle 3"/>
          <p:cNvSpPr/>
          <p:nvPr/>
        </p:nvSpPr>
        <p:spPr>
          <a:xfrm>
            <a:off x="965460" y="548680"/>
            <a:ext cx="7855011" cy="4247317"/>
          </a:xfrm>
          <a:prstGeom prst="rect">
            <a:avLst/>
          </a:prstGeom>
        </p:spPr>
        <p:txBody>
          <a:bodyPr wrap="square">
            <a:spAutoFit/>
          </a:bodyPr>
          <a:lstStyle/>
          <a:p>
            <a:pPr algn="just"/>
            <a:r>
              <a:rPr lang="en-GB" dirty="0">
                <a:latin typeface="Arial" panose="020B0604020202020204" pitchFamily="34" charset="0"/>
                <a:cs typeface="Arial" panose="020B0604020202020204" pitchFamily="34" charset="0"/>
              </a:rPr>
              <a:t>The second thing that I would like to stress is the importance of trust in the judicial system and its institutions. </a:t>
            </a: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Courts </a:t>
            </a:r>
            <a:r>
              <a:rPr lang="en-GB" dirty="0">
                <a:latin typeface="Arial" panose="020B0604020202020204" pitchFamily="34" charset="0"/>
                <a:cs typeface="Arial" panose="020B0604020202020204" pitchFamily="34" charset="0"/>
              </a:rPr>
              <a:t>are based on the trust of the citizens. It is therefore of paramount importance to ask ourselves what our users really need and expect from us and try to reach to them. </a:t>
            </a: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CEPEJ sees the relation with the users of the judicial system as a cornerstone of the legitimacy of courts in the eyes of the citizen. Providing users with the information and services they need and expect in a polite and collaborative way, showing respect and dignity through procedural fairness reinforces the link between the judicial power and the people. </a:t>
            </a:r>
            <a:endParaRPr lang="fr-FR" b="1"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It is up to every member </a:t>
            </a:r>
            <a:r>
              <a:rPr lang="en-GB" dirty="0" smtClean="0">
                <a:latin typeface="Arial" panose="020B0604020202020204" pitchFamily="34" charset="0"/>
                <a:cs typeface="Arial" panose="020B0604020202020204" pitchFamily="34" charset="0"/>
              </a:rPr>
              <a:t>State </a:t>
            </a:r>
            <a:r>
              <a:rPr lang="en-GB" dirty="0">
                <a:latin typeface="Arial" panose="020B0604020202020204" pitchFamily="34" charset="0"/>
                <a:cs typeface="Arial" panose="020B0604020202020204" pitchFamily="34" charset="0"/>
              </a:rPr>
              <a:t>and to everyone of us together to improve the perception on justice among people. It does not mean that courts have to give judgments people want and expect, but that they must be aware of the fact that judgments are pronounced in the name of the people and that judicial power and judicial services should be run for the people. </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548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4" name="Rectangle 3"/>
          <p:cNvSpPr/>
          <p:nvPr/>
        </p:nvSpPr>
        <p:spPr>
          <a:xfrm>
            <a:off x="899592" y="751344"/>
            <a:ext cx="7128792" cy="3416320"/>
          </a:xfrm>
          <a:prstGeom prst="rect">
            <a:avLst/>
          </a:prstGeom>
        </p:spPr>
        <p:txBody>
          <a:bodyPr wrap="square">
            <a:spAutoFit/>
          </a:bodyPr>
          <a:lstStyle/>
          <a:p>
            <a:pPr algn="just"/>
            <a:r>
              <a:rPr lang="en-GB" dirty="0">
                <a:latin typeface="Arial" panose="020B0604020202020204" pitchFamily="34" charset="0"/>
                <a:cs typeface="Arial" panose="020B0604020202020204" pitchFamily="34" charset="0"/>
              </a:rPr>
              <a:t>We would like to include more data on the work of the European Court of Human Rights into our evaluation of judicial systems. Data on important issues like fair trial and freedom of speech. Together with the Secretariat we will carefully analyse the report of your Court to consider new questions we might add to our questionnaire. Questions that contain information that could be useful to justice professionals consulting our report in shaping better and more just judicial systems. </a:t>
            </a:r>
            <a:endParaRPr lang="fr-FR" b="1"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Ladies and Gentlemen, honourable judges, I thank you for your attention and for coming to our meeting and taking the time to exchange our views and ideas. I look forward to hearing your ideas and proposals and to our future collaboration. </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351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611560" y="3481184"/>
            <a:ext cx="8143056" cy="1752600"/>
          </a:xfrm>
        </p:spPr>
        <p:txBody>
          <a:bodyPr>
            <a:noAutofit/>
          </a:bodyPr>
          <a:lstStyle/>
          <a:p>
            <a:pPr algn="ctr">
              <a:spcBef>
                <a:spcPct val="0"/>
              </a:spcBef>
            </a:pPr>
            <a:r>
              <a:rPr lang="en-US" sz="2400" b="1" dirty="0">
                <a:latin typeface="Arial" panose="020B0604020202020204" pitchFamily="34" charset="0"/>
                <a:cs typeface="Arial" panose="020B0604020202020204" pitchFamily="34" charset="0"/>
              </a:rPr>
              <a:t>by Dr </a:t>
            </a:r>
            <a:r>
              <a:rPr lang="en-US" sz="2400" b="1" dirty="0" err="1">
                <a:latin typeface="Arial" panose="020B0604020202020204" pitchFamily="34" charset="0"/>
                <a:cs typeface="Arial" panose="020B0604020202020204" pitchFamily="34" charset="0"/>
              </a:rPr>
              <a:t>Rimantas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Simaitis</a:t>
            </a:r>
            <a:r>
              <a:rPr lang="en-US" sz="2400" b="1" dirty="0">
                <a:latin typeface="Arial" panose="020B0604020202020204" pitchFamily="34" charset="0"/>
                <a:cs typeface="Arial" panose="020B0604020202020204" pitchFamily="34" charset="0"/>
              </a:rPr>
              <a:t>, </a:t>
            </a:r>
            <a:endParaRPr lang="en-US" sz="2400" b="1" dirty="0" smtClean="0">
              <a:latin typeface="Arial" panose="020B0604020202020204" pitchFamily="34" charset="0"/>
              <a:cs typeface="Arial" panose="020B0604020202020204" pitchFamily="34" charset="0"/>
            </a:endParaRPr>
          </a:p>
          <a:p>
            <a:pPr algn="ctr">
              <a:spcBef>
                <a:spcPct val="0"/>
              </a:spcBef>
            </a:pPr>
            <a:r>
              <a:rPr lang="en-US" sz="2400" b="1" dirty="0" smtClean="0">
                <a:latin typeface="Arial" panose="020B0604020202020204" pitchFamily="34" charset="0"/>
                <a:cs typeface="Arial" panose="020B0604020202020204" pitchFamily="34" charset="0"/>
              </a:rPr>
              <a:t>Chairman </a:t>
            </a:r>
            <a:r>
              <a:rPr lang="en-US" sz="2400" b="1" dirty="0">
                <a:latin typeface="Arial" panose="020B0604020202020204" pitchFamily="34" charset="0"/>
                <a:cs typeface="Arial" panose="020B0604020202020204" pitchFamily="34" charset="0"/>
              </a:rPr>
              <a:t>of the </a:t>
            </a:r>
            <a:r>
              <a:rPr lang="en-US" sz="2400" b="1" dirty="0" smtClean="0">
                <a:latin typeface="Arial" panose="020B0604020202020204" pitchFamily="34" charset="0"/>
                <a:cs typeface="Arial" panose="020B0604020202020204" pitchFamily="34" charset="0"/>
              </a:rPr>
              <a:t>CEPEJ-GT-MED</a:t>
            </a: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endParaRPr lang="fr-FR" sz="2400" b="1" dirty="0">
              <a:latin typeface="Arial" panose="020B0604020202020204" pitchFamily="34" charset="0"/>
              <a:ea typeface="+mj-ea"/>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Título 1"/>
          <p:cNvSpPr txBox="1">
            <a:spLocks/>
          </p:cNvSpPr>
          <p:nvPr/>
        </p:nvSpPr>
        <p:spPr>
          <a:xfrm>
            <a:off x="494365" y="1210489"/>
            <a:ext cx="8412089" cy="1014761"/>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lnSpc>
                <a:spcPct val="150000"/>
              </a:lnSpc>
            </a:pPr>
            <a:r>
              <a:rPr lang="en-US" sz="2700" dirty="0" smtClean="0">
                <a:solidFill>
                  <a:schemeClr val="tx1"/>
                </a:solidFill>
                <a:latin typeface="Arial" charset="0"/>
                <a:ea typeface="Arial" charset="0"/>
                <a:cs typeface="Arial" charset="0"/>
              </a:rPr>
              <a:t>The Working Group on </a:t>
            </a:r>
            <a:r>
              <a:rPr lang="en-US" sz="2700" dirty="0" smtClean="0">
                <a:solidFill>
                  <a:schemeClr val="tx1"/>
                </a:solidFill>
                <a:latin typeface="Arial" charset="0"/>
                <a:ea typeface="Arial" charset="0"/>
                <a:cs typeface="Arial" charset="0"/>
              </a:rPr>
              <a:t>Mediation (CEPEJ-GT-MED)</a:t>
            </a:r>
          </a:p>
          <a:p>
            <a:pPr algn="ctr">
              <a:lnSpc>
                <a:spcPct val="150000"/>
              </a:lnSpc>
            </a:pPr>
            <a:r>
              <a:rPr lang="en-GB" sz="2800" dirty="0">
                <a:solidFill>
                  <a:schemeClr val="tx1"/>
                </a:solidFill>
              </a:rPr>
              <a:t>Information on the on-going work of the CEPEJ working group of mediation </a:t>
            </a:r>
            <a:r>
              <a:rPr lang="en-GB" sz="2800" dirty="0" smtClean="0">
                <a:solidFill>
                  <a:schemeClr val="tx1"/>
                </a:solidFill>
              </a:rPr>
              <a:t>experts</a:t>
            </a:r>
            <a:endParaRPr lang="pt-PT" sz="27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932078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Title 1"/>
          <p:cNvSpPr txBox="1">
            <a:spLocks/>
          </p:cNvSpPr>
          <p:nvPr/>
        </p:nvSpPr>
        <p:spPr>
          <a:xfrm>
            <a:off x="971600" y="692696"/>
            <a:ext cx="7546452" cy="493667"/>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400" b="1" dirty="0" smtClean="0">
                <a:solidFill>
                  <a:schemeClr val="tx1"/>
                </a:solidFill>
              </a:rPr>
              <a:t>Members</a:t>
            </a:r>
            <a:endParaRPr lang="en-US" sz="2400" b="1" dirty="0">
              <a:solidFill>
                <a:schemeClr val="tx1"/>
              </a:solidFill>
            </a:endParaRPr>
          </a:p>
        </p:txBody>
      </p:sp>
      <p:sp>
        <p:nvSpPr>
          <p:cNvPr id="8" name="Content Placeholder 2"/>
          <p:cNvSpPr>
            <a:spLocks noGrp="1"/>
          </p:cNvSpPr>
          <p:nvPr>
            <p:ph type="subTitle" idx="1"/>
          </p:nvPr>
        </p:nvSpPr>
        <p:spPr>
          <a:xfrm>
            <a:off x="755576" y="1556792"/>
            <a:ext cx="8143875" cy="1752600"/>
          </a:xfrm>
        </p:spPr>
        <p:txBody>
          <a:bodyPr>
            <a:noAutofit/>
          </a:bodyPr>
          <a:lstStyle/>
          <a:p>
            <a:pPr marL="342900" indent="-342900" algn="l">
              <a:buFont typeface="Wingdings" panose="05000000000000000000" pitchFamily="2" charset="2"/>
              <a:buChar char="Ø"/>
            </a:pPr>
            <a:r>
              <a:rPr lang="en-US" sz="1800" dirty="0">
                <a:latin typeface="Arial" panose="020B0604020202020204" pitchFamily="34" charset="0"/>
                <a:cs typeface="Arial" panose="020B0604020202020204" pitchFamily="34" charset="0"/>
              </a:rPr>
              <a:t>Nina </a:t>
            </a:r>
            <a:r>
              <a:rPr lang="en-US" sz="1800" dirty="0" err="1">
                <a:latin typeface="Arial" panose="020B0604020202020204" pitchFamily="34" charset="0"/>
                <a:cs typeface="Arial" panose="020B0604020202020204" pitchFamily="34" charset="0"/>
              </a:rPr>
              <a:t>Betetto</a:t>
            </a:r>
            <a:r>
              <a:rPr lang="en-US" sz="1800" dirty="0">
                <a:latin typeface="Arial" panose="020B0604020202020204" pitchFamily="34" charset="0"/>
                <a:cs typeface="Arial" panose="020B0604020202020204" pitchFamily="34" charset="0"/>
              </a:rPr>
              <a:t>, Slovenia</a:t>
            </a:r>
          </a:p>
          <a:p>
            <a:pPr marL="342900" indent="-342900" algn="l">
              <a:buFont typeface="Wingdings" panose="05000000000000000000" pitchFamily="2" charset="2"/>
              <a:buChar char="Ø"/>
            </a:pPr>
            <a:r>
              <a:rPr lang="en-US" sz="1800" dirty="0">
                <a:latin typeface="Arial" panose="020B0604020202020204" pitchFamily="34" charset="0"/>
                <a:cs typeface="Arial" panose="020B0604020202020204" pitchFamily="34" charset="0"/>
              </a:rPr>
              <a:t>Maria Oliveira, Portugal</a:t>
            </a:r>
          </a:p>
          <a:p>
            <a:pPr marL="342900" indent="-342900" algn="l">
              <a:buFont typeface="Wingdings" panose="05000000000000000000" pitchFamily="2" charset="2"/>
              <a:buChar char="Ø"/>
            </a:pPr>
            <a:r>
              <a:rPr lang="en-US" sz="1800" dirty="0" err="1" smtClean="0">
                <a:latin typeface="Arial" panose="020B0604020202020204" pitchFamily="34" charset="0"/>
                <a:cs typeface="Arial" panose="020B0604020202020204" pitchFamily="34" charset="0"/>
              </a:rPr>
              <a:t>JUDr</a:t>
            </a:r>
            <a:r>
              <a:rPr lang="en-US" sz="1800" dirty="0" smtClean="0">
                <a:latin typeface="Arial" panose="020B0604020202020204" pitchFamily="34" charset="0"/>
                <a:cs typeface="Arial" panose="020B0604020202020204" pitchFamily="34" charset="0"/>
              </a:rPr>
              <a:t>. Anna </a:t>
            </a:r>
            <a:r>
              <a:rPr lang="en-US" sz="1800" dirty="0" err="1">
                <a:latin typeface="Arial" panose="020B0604020202020204" pitchFamily="34" charset="0"/>
                <a:cs typeface="Arial" panose="020B0604020202020204" pitchFamily="34" charset="0"/>
              </a:rPr>
              <a:t>Márová</a:t>
            </a:r>
            <a:r>
              <a:rPr lang="en-US" sz="1800" dirty="0">
                <a:latin typeface="Arial" panose="020B0604020202020204" pitchFamily="34" charset="0"/>
                <a:cs typeface="Arial" panose="020B0604020202020204" pitchFamily="34" charset="0"/>
              </a:rPr>
              <a:t>, Czech Republic</a:t>
            </a:r>
          </a:p>
          <a:p>
            <a:pPr marL="342900" indent="-342900" algn="l">
              <a:buFont typeface="Wingdings" panose="05000000000000000000" pitchFamily="2" charset="2"/>
              <a:buChar char="Ø"/>
            </a:pPr>
            <a:r>
              <a:rPr lang="en-US" sz="1800" dirty="0">
                <a:latin typeface="Arial" panose="020B0604020202020204" pitchFamily="34" charset="0"/>
                <a:cs typeface="Arial" panose="020B0604020202020204" pitchFamily="34" charset="0"/>
              </a:rPr>
              <a:t>Jean A. </a:t>
            </a:r>
            <a:r>
              <a:rPr lang="en-US" sz="1800" dirty="0" err="1">
                <a:latin typeface="Arial" panose="020B0604020202020204" pitchFamily="34" charset="0"/>
                <a:cs typeface="Arial" panose="020B0604020202020204" pitchFamily="34" charset="0"/>
              </a:rPr>
              <a:t>Mirimanoff</a:t>
            </a:r>
            <a:r>
              <a:rPr lang="en-US" sz="1800" dirty="0">
                <a:latin typeface="Arial" panose="020B0604020202020204" pitchFamily="34" charset="0"/>
                <a:cs typeface="Arial" panose="020B0604020202020204" pitchFamily="34" charset="0"/>
              </a:rPr>
              <a:t>, Switzerland</a:t>
            </a:r>
          </a:p>
          <a:p>
            <a:pPr marL="342900" indent="-342900" algn="l">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Dr. Rimantas </a:t>
            </a:r>
            <a:r>
              <a:rPr lang="en-US" sz="1800" dirty="0">
                <a:latin typeface="Arial" panose="020B0604020202020204" pitchFamily="34" charset="0"/>
                <a:cs typeface="Arial" panose="020B0604020202020204" pitchFamily="34" charset="0"/>
              </a:rPr>
              <a:t>Simaitis, </a:t>
            </a:r>
            <a:r>
              <a:rPr lang="en-US" sz="1800" dirty="0" smtClean="0">
                <a:latin typeface="Arial" panose="020B0604020202020204" pitchFamily="34" charset="0"/>
                <a:cs typeface="Arial" panose="020B0604020202020204" pitchFamily="34" charset="0"/>
              </a:rPr>
              <a:t>Lithuania (</a:t>
            </a:r>
            <a:r>
              <a:rPr lang="en-US" sz="1800" i="1" dirty="0" smtClean="0">
                <a:latin typeface="Arial" panose="020B0604020202020204" pitchFamily="34" charset="0"/>
                <a:cs typeface="Arial" panose="020B0604020202020204" pitchFamily="34" charset="0"/>
              </a:rPr>
              <a:t>chairman</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Jeremy </a:t>
            </a:r>
            <a:r>
              <a:rPr lang="en-US" sz="1800" dirty="0" err="1">
                <a:latin typeface="Arial" panose="020B0604020202020204" pitchFamily="34" charset="0"/>
                <a:cs typeface="Arial" panose="020B0604020202020204" pitchFamily="34" charset="0"/>
              </a:rPr>
              <a:t>Tagg</a:t>
            </a:r>
            <a:r>
              <a:rPr lang="en-US" sz="1800" dirty="0">
                <a:latin typeface="Arial" panose="020B0604020202020204" pitchFamily="34" charset="0"/>
                <a:cs typeface="Arial" panose="020B0604020202020204" pitchFamily="34" charset="0"/>
              </a:rPr>
              <a:t>, United </a:t>
            </a:r>
            <a:r>
              <a:rPr lang="en-US" sz="1800" dirty="0" smtClean="0">
                <a:latin typeface="Arial" panose="020B0604020202020204" pitchFamily="34" charset="0"/>
                <a:cs typeface="Arial" panose="020B0604020202020204" pitchFamily="34" charset="0"/>
              </a:rPr>
              <a:t>Kingdom</a:t>
            </a:r>
            <a:r>
              <a:rPr lang="en-US" sz="1800" dirty="0">
                <a:latin typeface="Arial" panose="020B0604020202020204" pitchFamily="34" charset="0"/>
                <a:cs typeface="Arial" panose="020B0604020202020204" pitchFamily="34" charset="0"/>
              </a:rPr>
              <a:t> </a:t>
            </a:r>
          </a:p>
          <a:p>
            <a:pPr marL="342900" indent="-342900" algn="l">
              <a:buFont typeface="Wingdings" panose="05000000000000000000" pitchFamily="2" charset="2"/>
              <a:buChar char="Ø"/>
            </a:pPr>
            <a:endParaRPr lang="en-US" sz="1800" i="1" dirty="0" smtClean="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US" sz="1800" i="1" dirty="0" smtClean="0">
                <a:latin typeface="Arial" panose="020B0604020202020204" pitchFamily="34" charset="0"/>
                <a:cs typeface="Arial" panose="020B0604020202020204" pitchFamily="34" charset="0"/>
              </a:rPr>
              <a:t>Scientific experts:</a:t>
            </a:r>
          </a:p>
          <a:p>
            <a:pPr algn="l"/>
            <a:r>
              <a:rPr lang="en-US" sz="1800" dirty="0" smtClean="0">
                <a:latin typeface="Arial" panose="020B0604020202020204" pitchFamily="34" charset="0"/>
                <a:cs typeface="Arial" panose="020B0604020202020204" pitchFamily="34" charset="0"/>
              </a:rPr>
              <a:t>Leonardo </a:t>
            </a:r>
            <a:r>
              <a:rPr lang="en-US" sz="1800" dirty="0" err="1" smtClean="0">
                <a:latin typeface="Arial" panose="020B0604020202020204" pitchFamily="34" charset="0"/>
                <a:cs typeface="Arial" panose="020B0604020202020204" pitchFamily="34" charset="0"/>
              </a:rPr>
              <a:t>D’Urso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Miglė</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Žukauskaitė</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Mjriana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Visentin</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541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1556792"/>
            <a:ext cx="7851648" cy="892696"/>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323528" y="260648"/>
            <a:ext cx="9160329" cy="13208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400" b="1" dirty="0" smtClean="0">
                <a:solidFill>
                  <a:schemeClr val="tx1"/>
                </a:solidFill>
                <a:latin typeface="Arial" panose="020B0604020202020204" pitchFamily="34" charset="0"/>
                <a:cs typeface="Arial" panose="020B0604020202020204" pitchFamily="34" charset="0"/>
              </a:rPr>
              <a:t>Mandate for 2</a:t>
            </a:r>
            <a:r>
              <a:rPr lang="en-US" sz="2400" b="1" baseline="30000" dirty="0" smtClean="0">
                <a:solidFill>
                  <a:schemeClr val="tx1"/>
                </a:solidFill>
                <a:latin typeface="Arial" panose="020B0604020202020204" pitchFamily="34" charset="0"/>
                <a:cs typeface="Arial" panose="020B0604020202020204" pitchFamily="34" charset="0"/>
              </a:rPr>
              <a:t>nd</a:t>
            </a:r>
            <a:r>
              <a:rPr lang="en-US" sz="2400" b="1" dirty="0" smtClean="0">
                <a:solidFill>
                  <a:schemeClr val="tx1"/>
                </a:solidFill>
                <a:latin typeface="Arial" panose="020B0604020202020204" pitchFamily="34" charset="0"/>
                <a:cs typeface="Arial" panose="020B0604020202020204" pitchFamily="34" charset="0"/>
              </a:rPr>
              <a:t> convocation from 2017</a:t>
            </a:r>
            <a:endParaRPr lang="en-US" sz="2400" b="1" dirty="0">
              <a:solidFill>
                <a:schemeClr val="tx1"/>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683568" y="1772816"/>
            <a:ext cx="8138864" cy="4525963"/>
          </a:xfrm>
          <a:prstGeom prst="rect">
            <a:avLst/>
          </a:prstGeom>
        </p:spPr>
        <p:txBody>
          <a:bodyPr vert="horz" lIns="0" rIns="18288">
            <a:normAutofit lnSpcReduction="1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85750" indent="-285750" algn="just">
              <a:buClr>
                <a:schemeClr val="tx1"/>
              </a:buClr>
              <a:buFont typeface="Arial" panose="020B0604020202020204" pitchFamily="34" charset="0"/>
              <a:buChar char="•"/>
            </a:pPr>
            <a:r>
              <a:rPr lang="en-US" sz="1800" dirty="0" smtClean="0">
                <a:latin typeface="Arial" panose="020B0604020202020204" pitchFamily="34" charset="0"/>
                <a:cs typeface="Arial" panose="020B0604020202020204" pitchFamily="34" charset="0"/>
              </a:rPr>
              <a:t>To </a:t>
            </a:r>
            <a:r>
              <a:rPr lang="en-US" sz="1800" b="1" dirty="0" smtClean="0">
                <a:latin typeface="Arial" panose="020B0604020202020204" pitchFamily="34" charset="0"/>
                <a:cs typeface="Arial" panose="020B0604020202020204" pitchFamily="34" charset="0"/>
              </a:rPr>
              <a:t>facilitate the implementation</a:t>
            </a:r>
            <a:r>
              <a:rPr lang="en-US" sz="1800" dirty="0" smtClean="0">
                <a:latin typeface="Arial" panose="020B0604020202020204" pitchFamily="34" charset="0"/>
                <a:cs typeface="Arial" panose="020B0604020202020204" pitchFamily="34" charset="0"/>
              </a:rPr>
              <a:t> of the </a:t>
            </a:r>
            <a:r>
              <a:rPr lang="en-US" sz="1800" b="1" dirty="0" smtClean="0">
                <a:latin typeface="Arial" panose="020B0604020202020204" pitchFamily="34" charset="0"/>
                <a:cs typeface="Arial" panose="020B0604020202020204" pitchFamily="34" charset="0"/>
              </a:rPr>
              <a:t>Recommendations of the Committee of Ministers to Member States concerning mediation/</a:t>
            </a:r>
            <a:r>
              <a:rPr lang="en-US" sz="1800" b="1" dirty="0" err="1" smtClean="0">
                <a:latin typeface="Arial" panose="020B0604020202020204" pitchFamily="34" charset="0"/>
                <a:cs typeface="Arial" panose="020B0604020202020204" pitchFamily="34" charset="0"/>
              </a:rPr>
              <a:t>ADR</a:t>
            </a:r>
            <a:r>
              <a:rPr lang="en-US" sz="1800" dirty="0" smtClean="0">
                <a:latin typeface="Arial" panose="020B0604020202020204" pitchFamily="34" charset="0"/>
                <a:cs typeface="Arial" panose="020B0604020202020204" pitchFamily="34" charset="0"/>
              </a:rPr>
              <a:t> and, in particular:</a:t>
            </a:r>
            <a:endParaRPr lang="en-GB" sz="1800" dirty="0" smtClean="0">
              <a:latin typeface="Arial" panose="020B0604020202020204" pitchFamily="34" charset="0"/>
              <a:cs typeface="Arial" panose="020B0604020202020204" pitchFamily="34" charset="0"/>
            </a:endParaRPr>
          </a:p>
          <a:p>
            <a:pPr marL="285750" indent="-285750" algn="just">
              <a:buClr>
                <a:schemeClr val="tx1"/>
              </a:buClr>
              <a:buFont typeface="Arial" panose="020B0604020202020204" pitchFamily="34" charset="0"/>
              <a:buChar char="•"/>
            </a:pPr>
            <a:endParaRPr lang="en-GB" sz="1800" dirty="0" smtClean="0">
              <a:latin typeface="Arial" panose="020B0604020202020204" pitchFamily="34" charset="0"/>
              <a:cs typeface="Arial" panose="020B0604020202020204" pitchFamily="34" charset="0"/>
            </a:endParaRPr>
          </a:p>
          <a:p>
            <a:pPr marL="742950" lvl="1" indent="-285750" algn="just">
              <a:buClr>
                <a:schemeClr val="tx1"/>
              </a:buClr>
              <a:buFont typeface="Arial" panose="020B0604020202020204" pitchFamily="34" charset="0"/>
              <a:buChar char="•"/>
            </a:pPr>
            <a:r>
              <a:rPr lang="en-US" sz="1800" b="1" dirty="0" smtClean="0">
                <a:latin typeface="Arial" panose="020B0604020202020204" pitchFamily="34" charset="0"/>
                <a:cs typeface="Arial" panose="020B0604020202020204" pitchFamily="34" charset="0"/>
              </a:rPr>
              <a:t>assess the impact </a:t>
            </a:r>
            <a:r>
              <a:rPr lang="en-US" sz="1800" dirty="0" smtClean="0">
                <a:latin typeface="Arial" panose="020B0604020202020204" pitchFamily="34" charset="0"/>
                <a:cs typeface="Arial" panose="020B0604020202020204" pitchFamily="34" charset="0"/>
              </a:rPr>
              <a:t>in the States of the </a:t>
            </a:r>
            <a:r>
              <a:rPr lang="en-US" sz="1800" b="1" dirty="0" smtClean="0">
                <a:latin typeface="Arial" panose="020B0604020202020204" pitchFamily="34" charset="0"/>
                <a:cs typeface="Arial" panose="020B0604020202020204" pitchFamily="34" charset="0"/>
              </a:rPr>
              <a:t>existing CEPEJ Guidelines </a:t>
            </a:r>
            <a:r>
              <a:rPr lang="en-US" sz="1800" dirty="0" smtClean="0">
                <a:latin typeface="Arial" panose="020B0604020202020204" pitchFamily="34" charset="0"/>
                <a:cs typeface="Arial" panose="020B0604020202020204" pitchFamily="34" charset="0"/>
              </a:rPr>
              <a:t>on penal mediation (CEPEJ(2007)13), on family and civil mediation (CEPEJ(2007)14), and on alternatives to litigation between administrative authorities and private parties (CEPEJ(2007)15), and update these Guidelines, where appropriate</a:t>
            </a:r>
            <a:endParaRPr lang="en-GB" sz="1800" dirty="0" smtClean="0">
              <a:latin typeface="Arial" panose="020B0604020202020204" pitchFamily="34" charset="0"/>
              <a:cs typeface="Arial" panose="020B0604020202020204" pitchFamily="34" charset="0"/>
            </a:endParaRPr>
          </a:p>
          <a:p>
            <a:pPr marL="742950" lvl="1" indent="-285750" algn="just">
              <a:buClr>
                <a:schemeClr val="tx1"/>
              </a:buClr>
              <a:buFont typeface="Arial" panose="020B0604020202020204" pitchFamily="34" charset="0"/>
              <a:buChar char="•"/>
            </a:pPr>
            <a:endParaRPr lang="en-US" sz="1800" b="1" dirty="0" smtClean="0">
              <a:latin typeface="Arial" panose="020B0604020202020204" pitchFamily="34" charset="0"/>
              <a:cs typeface="Arial" panose="020B0604020202020204" pitchFamily="34" charset="0"/>
            </a:endParaRPr>
          </a:p>
          <a:p>
            <a:pPr marL="742950" lvl="1" indent="-285750" algn="just">
              <a:buClr>
                <a:schemeClr val="tx1"/>
              </a:buClr>
              <a:buFont typeface="Arial" panose="020B0604020202020204" pitchFamily="34" charset="0"/>
              <a:buChar char="•"/>
            </a:pPr>
            <a:r>
              <a:rPr lang="en-US" sz="1800" b="1" dirty="0" smtClean="0">
                <a:latin typeface="Arial" panose="020B0604020202020204" pitchFamily="34" charset="0"/>
                <a:cs typeface="Arial" panose="020B0604020202020204" pitchFamily="34" charset="0"/>
              </a:rPr>
              <a:t>draft</a:t>
            </a:r>
            <a:r>
              <a:rPr lang="en-US" sz="1800" dirty="0" smtClean="0">
                <a:latin typeface="Arial" panose="020B0604020202020204" pitchFamily="34" charset="0"/>
                <a:cs typeface="Arial" panose="020B0604020202020204" pitchFamily="34" charset="0"/>
              </a:rPr>
              <a:t>, if appropriate, </a:t>
            </a:r>
            <a:r>
              <a:rPr lang="en-US" sz="1800" b="1" dirty="0" smtClean="0">
                <a:latin typeface="Arial" panose="020B0604020202020204" pitchFamily="34" charset="0"/>
                <a:cs typeface="Arial" panose="020B0604020202020204" pitchFamily="34" charset="0"/>
              </a:rPr>
              <a:t>further tools </a:t>
            </a:r>
            <a:r>
              <a:rPr lang="en-US" sz="1800" dirty="0" smtClean="0">
                <a:latin typeface="Arial" panose="020B0604020202020204" pitchFamily="34" charset="0"/>
                <a:cs typeface="Arial" panose="020B0604020202020204" pitchFamily="34" charset="0"/>
              </a:rPr>
              <a:t>aimed to ensure an effective implementation of existing recommendations and guidelines </a:t>
            </a:r>
            <a:endParaRPr lang="en-GB" sz="1800" dirty="0" smtClean="0">
              <a:latin typeface="Arial" panose="020B0604020202020204" pitchFamily="34" charset="0"/>
              <a:cs typeface="Arial" panose="020B0604020202020204" pitchFamily="34" charset="0"/>
            </a:endParaRPr>
          </a:p>
          <a:p>
            <a:pPr marL="742950" lvl="1" indent="-285750" algn="just">
              <a:buClr>
                <a:schemeClr val="tx1"/>
              </a:buClr>
              <a:buFont typeface="Arial" panose="020B0604020202020204" pitchFamily="34" charset="0"/>
              <a:buChar char="•"/>
            </a:pPr>
            <a:endParaRPr lang="en-US" sz="1800" b="1" dirty="0" smtClean="0">
              <a:latin typeface="Arial" panose="020B0604020202020204" pitchFamily="34" charset="0"/>
              <a:cs typeface="Arial" panose="020B0604020202020204" pitchFamily="34" charset="0"/>
            </a:endParaRPr>
          </a:p>
          <a:p>
            <a:pPr marL="742950" lvl="1" indent="-285750" algn="just">
              <a:buClr>
                <a:schemeClr val="tx1"/>
              </a:buClr>
              <a:buFont typeface="Arial" panose="020B0604020202020204" pitchFamily="34" charset="0"/>
              <a:buChar char="•"/>
            </a:pPr>
            <a:r>
              <a:rPr lang="en-US" sz="1800" b="1" dirty="0" smtClean="0">
                <a:latin typeface="Arial" panose="020B0604020202020204" pitchFamily="34" charset="0"/>
                <a:cs typeface="Arial" panose="020B0604020202020204" pitchFamily="34" charset="0"/>
              </a:rPr>
              <a:t>contribute</a:t>
            </a:r>
            <a:r>
              <a:rPr lang="en-US" sz="1800" dirty="0" smtClean="0">
                <a:latin typeface="Arial" panose="020B0604020202020204" pitchFamily="34" charset="0"/>
                <a:cs typeface="Arial" panose="020B0604020202020204" pitchFamily="34" charset="0"/>
              </a:rPr>
              <a:t>, where appropriate, to the implementation of the </a:t>
            </a:r>
            <a:r>
              <a:rPr lang="en-US" sz="1800" b="1" dirty="0" smtClean="0">
                <a:latin typeface="Arial" panose="020B0604020202020204" pitchFamily="34" charset="0"/>
                <a:cs typeface="Arial" panose="020B0604020202020204" pitchFamily="34" charset="0"/>
              </a:rPr>
              <a:t>relevant co-operation programs</a:t>
            </a:r>
            <a:endParaRPr lang="en-GB" sz="1800" b="1" dirty="0" smtClean="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522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539552" y="620688"/>
            <a:ext cx="6770712" cy="52995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400" b="1" dirty="0" smtClean="0">
                <a:solidFill>
                  <a:schemeClr val="tx1"/>
                </a:solidFill>
                <a:latin typeface="Arial" panose="020B0604020202020204" pitchFamily="34" charset="0"/>
                <a:cs typeface="Arial" panose="020B0604020202020204" pitchFamily="34" charset="0"/>
              </a:rPr>
              <a:t>Completed activities in 2017-2019 (1)</a:t>
            </a:r>
            <a:endParaRPr lang="en-US" sz="2400" b="1" dirty="0">
              <a:solidFill>
                <a:schemeClr val="tx1"/>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395536" y="1628800"/>
            <a:ext cx="8354888" cy="4525963"/>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7200" indent="-457200" algn="just">
              <a:buClr>
                <a:schemeClr val="tx1"/>
              </a:buClr>
              <a:buFont typeface="+mj-lt"/>
              <a:buAutoNum type="arabicPeriod"/>
            </a:pPr>
            <a:r>
              <a:rPr lang="en-US" sz="1800" b="1" dirty="0" smtClean="0">
                <a:latin typeface="Arial" panose="020B0604020202020204" pitchFamily="34" charset="0"/>
                <a:cs typeface="Arial" panose="020B0604020202020204" pitchFamily="34" charset="0"/>
              </a:rPr>
              <a:t>Survey and report assessing impact </a:t>
            </a:r>
            <a:r>
              <a:rPr lang="en-US" sz="1800" dirty="0" smtClean="0">
                <a:latin typeface="Arial" panose="020B0604020202020204" pitchFamily="34" charset="0"/>
                <a:cs typeface="Arial" panose="020B0604020202020204" pitchFamily="34" charset="0"/>
              </a:rPr>
              <a:t>in the Member States of the existing CEPEJ Guidelines on mediation/</a:t>
            </a:r>
            <a:r>
              <a:rPr lang="en-US" sz="1800" dirty="0" err="1" smtClean="0">
                <a:latin typeface="Arial" panose="020B0604020202020204" pitchFamily="34" charset="0"/>
                <a:cs typeface="Arial" panose="020B0604020202020204" pitchFamily="34" charset="0"/>
              </a:rPr>
              <a:t>ADR</a:t>
            </a:r>
            <a:endParaRPr lang="en-US" sz="1800" b="1" dirty="0" smtClean="0">
              <a:latin typeface="Arial" panose="020B0604020202020204" pitchFamily="34" charset="0"/>
              <a:cs typeface="Arial" panose="020B0604020202020204" pitchFamily="34" charset="0"/>
            </a:endParaRPr>
          </a:p>
          <a:p>
            <a:pPr marL="457200" indent="-457200" algn="just">
              <a:buClr>
                <a:schemeClr val="tx1"/>
              </a:buClr>
              <a:buFont typeface="+mj-lt"/>
              <a:buAutoNum type="arabicPeriod"/>
            </a:pPr>
            <a:r>
              <a:rPr lang="en-US" sz="1800" b="1" dirty="0" smtClean="0">
                <a:latin typeface="Arial" panose="020B0604020202020204" pitchFamily="34" charset="0"/>
                <a:cs typeface="Arial" panose="020B0604020202020204" pitchFamily="34" charset="0"/>
              </a:rPr>
              <a:t>Roadmap</a:t>
            </a:r>
            <a:r>
              <a:rPr lang="en-US" sz="180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for the CEPEJ-GT-MED</a:t>
            </a:r>
            <a:r>
              <a:rPr lang="en-US" sz="1800" dirty="0" smtClean="0">
                <a:latin typeface="Arial" panose="020B0604020202020204" pitchFamily="34" charset="0"/>
                <a:cs typeface="Arial" panose="020B0604020202020204" pitchFamily="34" charset="0"/>
              </a:rPr>
              <a:t> based on the abovementioned survey and report</a:t>
            </a:r>
          </a:p>
          <a:p>
            <a:pPr marL="457200" indent="-457200" algn="just">
              <a:buClr>
                <a:schemeClr val="tx1"/>
              </a:buClr>
              <a:buFont typeface="+mj-lt"/>
              <a:buAutoNum type="arabicPeriod"/>
            </a:pPr>
            <a:r>
              <a:rPr lang="en-US" sz="1800" dirty="0" smtClean="0">
                <a:latin typeface="Arial" panose="020B0604020202020204" pitchFamily="34" charset="0"/>
                <a:cs typeface="Arial" panose="020B0604020202020204" pitchFamily="34" charset="0"/>
              </a:rPr>
              <a:t>Designed </a:t>
            </a:r>
            <a:r>
              <a:rPr lang="en-US" sz="1800" b="1" dirty="0" smtClean="0">
                <a:latin typeface="Arial" panose="020B0604020202020204" pitchFamily="34" charset="0"/>
                <a:cs typeface="Arial" panose="020B0604020202020204" pitchFamily="34" charset="0"/>
              </a:rPr>
              <a:t>ten tools</a:t>
            </a:r>
            <a:r>
              <a:rPr lang="en-US" sz="1800" dirty="0" smtClean="0">
                <a:latin typeface="Arial" panose="020B0604020202020204" pitchFamily="34" charset="0"/>
                <a:cs typeface="Arial" panose="020B0604020202020204" pitchFamily="34" charset="0"/>
              </a:rPr>
              <a:t> for </a:t>
            </a:r>
            <a:r>
              <a:rPr lang="en-US" sz="1800" b="1" dirty="0" smtClean="0">
                <a:latin typeface="Arial" panose="020B0604020202020204" pitchFamily="34" charset="0"/>
                <a:cs typeface="Arial" panose="020B0604020202020204" pitchFamily="34" charset="0"/>
              </a:rPr>
              <a:t>the Mediation Development Toolkit</a:t>
            </a:r>
            <a:r>
              <a:rPr lang="en-US" sz="1800" dirty="0" smtClean="0">
                <a:latin typeface="Arial" panose="020B0604020202020204" pitchFamily="34" charset="0"/>
                <a:cs typeface="Arial" panose="020B0604020202020204" pitchFamily="34" charset="0"/>
              </a:rPr>
              <a:t> </a:t>
            </a:r>
            <a:r>
              <a:rPr lang="en-US" sz="1800" i="1" dirty="0" smtClean="0">
                <a:latin typeface="Arial" panose="020B0604020202020204" pitchFamily="34" charset="0"/>
                <a:cs typeface="Arial" panose="020B0604020202020204" pitchFamily="34" charset="0"/>
              </a:rPr>
              <a:t>ensuring implementation of  the CEPEJ Guidelines on mediation</a:t>
            </a:r>
          </a:p>
          <a:p>
            <a:pPr marL="457200" indent="-457200" algn="just">
              <a:buClr>
                <a:schemeClr val="tx1"/>
              </a:buClr>
              <a:buFont typeface="+mj-lt"/>
              <a:buAutoNum type="arabicPeriod"/>
            </a:pPr>
            <a:r>
              <a:rPr lang="en-US" sz="1800" b="1" dirty="0" smtClean="0">
                <a:latin typeface="Arial" panose="020B0604020202020204" pitchFamily="34" charset="0"/>
                <a:cs typeface="Arial" panose="020B0604020202020204" pitchFamily="34" charset="0"/>
              </a:rPr>
              <a:t>Note on feasibility study </a:t>
            </a:r>
            <a:r>
              <a:rPr lang="en-US" sz="1800" dirty="0" smtClean="0">
                <a:latin typeface="Arial" panose="020B0604020202020204" pitchFamily="34" charset="0"/>
                <a:cs typeface="Arial" panose="020B0604020202020204" pitchFamily="34" charset="0"/>
              </a:rPr>
              <a:t>for a European Mediation </a:t>
            </a:r>
            <a:r>
              <a:rPr lang="en-US" sz="1800" b="1" dirty="0" smtClean="0">
                <a:latin typeface="Arial" panose="020B0604020202020204" pitchFamily="34" charset="0"/>
                <a:cs typeface="Arial" panose="020B0604020202020204" pitchFamily="34" charset="0"/>
              </a:rPr>
              <a:t>Convention</a:t>
            </a:r>
          </a:p>
          <a:p>
            <a:pPr marL="457200" indent="-457200" algn="just">
              <a:buClr>
                <a:schemeClr val="tx1"/>
              </a:buClr>
              <a:buFont typeface="+mj-lt"/>
              <a:buAutoNum type="arabicPeriod"/>
            </a:pPr>
            <a:r>
              <a:rPr lang="en-US" sz="1800" dirty="0" smtClean="0">
                <a:latin typeface="Arial" panose="020B0604020202020204" pitchFamily="34" charset="0"/>
                <a:cs typeface="Arial" panose="020B0604020202020204" pitchFamily="34" charset="0"/>
              </a:rPr>
              <a:t>Review of the </a:t>
            </a:r>
            <a:r>
              <a:rPr lang="en-US" sz="1800" b="1" dirty="0" smtClean="0">
                <a:latin typeface="Arial" panose="020B0604020202020204" pitchFamily="34" charset="0"/>
                <a:cs typeface="Arial" panose="020B0604020202020204" pitchFamily="34" charset="0"/>
              </a:rPr>
              <a:t>mediation part for the GT-</a:t>
            </a:r>
            <a:r>
              <a:rPr lang="en-US" sz="1800" b="1" dirty="0" err="1" smtClean="0">
                <a:latin typeface="Arial" panose="020B0604020202020204" pitchFamily="34" charset="0"/>
                <a:cs typeface="Arial" panose="020B0604020202020204" pitchFamily="34" charset="0"/>
              </a:rPr>
              <a:t>EVAL</a:t>
            </a:r>
            <a:r>
              <a:rPr lang="en-US" sz="1800" b="1" dirty="0" smtClean="0">
                <a:latin typeface="Arial" panose="020B0604020202020204" pitchFamily="34" charset="0"/>
                <a:cs typeface="Arial" panose="020B0604020202020204" pitchFamily="34" charset="0"/>
              </a:rPr>
              <a:t> grid</a:t>
            </a:r>
            <a:r>
              <a:rPr lang="en-US" sz="1800" dirty="0" smtClean="0">
                <a:latin typeface="Arial" panose="020B0604020202020204" pitchFamily="34" charset="0"/>
                <a:cs typeface="Arial" panose="020B0604020202020204" pitchFamily="34" charset="0"/>
              </a:rPr>
              <a:t>  </a:t>
            </a:r>
          </a:p>
          <a:p>
            <a:pPr marL="457200" indent="-457200" algn="just">
              <a:buClr>
                <a:schemeClr val="tx1"/>
              </a:buClr>
              <a:buFont typeface="+mj-lt"/>
              <a:buAutoNum type="arabicPeriod"/>
            </a:pPr>
            <a:r>
              <a:rPr lang="en-US" sz="1800" dirty="0" smtClean="0">
                <a:latin typeface="Arial" panose="020B0604020202020204" pitchFamily="34" charset="0"/>
                <a:cs typeface="Arial" panose="020B0604020202020204" pitchFamily="34" charset="0"/>
              </a:rPr>
              <a:t>Review of the mediation part/</a:t>
            </a:r>
            <a:r>
              <a:rPr lang="en-US" sz="1800" dirty="0" err="1" smtClean="0">
                <a:latin typeface="Arial" panose="020B0604020202020204" pitchFamily="34" charset="0"/>
                <a:cs typeface="Arial" panose="020B0604020202020204" pitchFamily="34" charset="0"/>
              </a:rPr>
              <a:t>ADR</a:t>
            </a:r>
            <a:r>
              <a:rPr lang="en-US" sz="1800" dirty="0" smtClean="0">
                <a:latin typeface="Arial" panose="020B0604020202020204" pitchFamily="34" charset="0"/>
                <a:cs typeface="Arial" panose="020B0604020202020204" pitchFamily="34" charset="0"/>
              </a:rPr>
              <a:t>/</a:t>
            </a:r>
            <a:r>
              <a:rPr lang="en-US" sz="1800" dirty="0" err="1" smtClean="0">
                <a:latin typeface="Arial" panose="020B0604020202020204" pitchFamily="34" charset="0"/>
                <a:cs typeface="Arial" panose="020B0604020202020204" pitchFamily="34" charset="0"/>
              </a:rPr>
              <a:t>ODR</a:t>
            </a:r>
            <a:r>
              <a:rPr lang="en-US" sz="1800" dirty="0" smtClean="0">
                <a:latin typeface="Arial" panose="020B0604020202020204" pitchFamily="34" charset="0"/>
                <a:cs typeface="Arial" panose="020B0604020202020204" pitchFamily="34" charset="0"/>
              </a:rPr>
              <a:t> of the draft study for use of AI in courts prepared by the GT-</a:t>
            </a:r>
            <a:r>
              <a:rPr lang="en-US" sz="1800" dirty="0" err="1" smtClean="0">
                <a:latin typeface="Arial" panose="020B0604020202020204" pitchFamily="34" charset="0"/>
                <a:cs typeface="Arial" panose="020B0604020202020204" pitchFamily="34" charset="0"/>
              </a:rPr>
              <a:t>QUAL</a:t>
            </a:r>
            <a:endParaRPr lang="en-US" sz="1800" dirty="0" smtClean="0">
              <a:latin typeface="Arial" panose="020B0604020202020204" pitchFamily="34" charset="0"/>
              <a:cs typeface="Arial" panose="020B0604020202020204" pitchFamily="34" charset="0"/>
            </a:endParaRPr>
          </a:p>
          <a:p>
            <a:pPr marL="457200" indent="-457200" algn="just">
              <a:buClr>
                <a:schemeClr val="tx1"/>
              </a:buClr>
              <a:buFont typeface="+mj-lt"/>
              <a:buAutoNum type="arabicPeriod"/>
            </a:pPr>
            <a:r>
              <a:rPr lang="en-US" sz="1800" dirty="0" smtClean="0">
                <a:latin typeface="Arial" panose="020B0604020202020204" pitchFamily="34" charset="0"/>
                <a:cs typeface="Arial" panose="020B0604020202020204" pitchFamily="34" charset="0"/>
              </a:rPr>
              <a:t>Review of </a:t>
            </a:r>
            <a:r>
              <a:rPr lang="en-US" sz="1800" b="1" dirty="0" smtClean="0">
                <a:latin typeface="Arial" panose="020B0604020202020204" pitchFamily="34" charset="0"/>
                <a:cs typeface="Arial" panose="020B0604020202020204" pitchFamily="34" charset="0"/>
              </a:rPr>
              <a:t>CEPEJ definitions </a:t>
            </a:r>
            <a:r>
              <a:rPr lang="en-US" sz="1800" dirty="0" smtClean="0">
                <a:latin typeface="Arial" panose="020B0604020202020204" pitchFamily="34" charset="0"/>
                <a:cs typeface="Arial" panose="020B0604020202020204" pitchFamily="34" charset="0"/>
              </a:rPr>
              <a:t>related to mediation</a:t>
            </a:r>
          </a:p>
          <a:p>
            <a:pPr marL="457200" indent="-457200" algn="just">
              <a:buClr>
                <a:schemeClr val="tx1"/>
              </a:buClr>
              <a:buFont typeface="+mj-lt"/>
              <a:buAutoNum type="arabicPeriod"/>
            </a:pPr>
            <a:r>
              <a:rPr lang="en-US" sz="1800" dirty="0" smtClean="0">
                <a:latin typeface="Arial" panose="020B0604020202020204" pitchFamily="34" charset="0"/>
                <a:cs typeface="Arial" panose="020B0604020202020204" pitchFamily="34" charset="0"/>
              </a:rPr>
              <a:t>Support for designing and in implementation of </a:t>
            </a:r>
            <a:r>
              <a:rPr lang="en-US" sz="1800" b="1" dirty="0" smtClean="0">
                <a:latin typeface="Arial" panose="020B0604020202020204" pitchFamily="34" charset="0"/>
                <a:cs typeface="Arial" panose="020B0604020202020204" pitchFamily="34" charset="0"/>
              </a:rPr>
              <a:t>cooperation projects/</a:t>
            </a:r>
            <a:r>
              <a:rPr lang="en-US" sz="1800" b="1" dirty="0" err="1" smtClean="0">
                <a:latin typeface="Arial" panose="020B0604020202020204" pitchFamily="34" charset="0"/>
                <a:cs typeface="Arial" panose="020B0604020202020204" pitchFamily="34" charset="0"/>
              </a:rPr>
              <a:t>programmes</a:t>
            </a:r>
            <a:endParaRPr lang="en-US" sz="1800" b="1" dirty="0" smtClean="0">
              <a:latin typeface="Arial" panose="020B0604020202020204" pitchFamily="34" charset="0"/>
              <a:cs typeface="Arial" panose="020B0604020202020204" pitchFamily="34" charset="0"/>
            </a:endParaRPr>
          </a:p>
          <a:p>
            <a:pPr marL="457200" indent="-457200" algn="just">
              <a:buClr>
                <a:schemeClr val="tx1"/>
              </a:buClr>
              <a:buFont typeface="+mj-lt"/>
              <a:buAutoNum type="arabicPeriod"/>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491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Title 1"/>
          <p:cNvSpPr txBox="1">
            <a:spLocks/>
          </p:cNvSpPr>
          <p:nvPr/>
        </p:nvSpPr>
        <p:spPr>
          <a:xfrm>
            <a:off x="467544" y="404664"/>
            <a:ext cx="8312337" cy="1320800"/>
          </a:xfrm>
          <a:prstGeom prst="rect">
            <a:avLst/>
          </a:prstGeom>
        </p:spPr>
        <p:txBody>
          <a:bodyPr vert="horz" lIns="0" rIns="0" bIns="0" anchor="b">
            <a:normAutofit fontScale="7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dirty="0" smtClean="0">
                <a:solidFill>
                  <a:schemeClr val="tx1"/>
                </a:solidFill>
                <a:latin typeface="Arial" panose="020B0604020202020204" pitchFamily="34" charset="0"/>
                <a:cs typeface="Arial" panose="020B0604020202020204" pitchFamily="34" charset="0"/>
              </a:rPr>
              <a:t>Mediation Development Toolkit (1)</a:t>
            </a:r>
            <a:br>
              <a:rPr lang="en-US" b="1" dirty="0" smtClean="0">
                <a:solidFill>
                  <a:schemeClr val="tx1"/>
                </a:solidFill>
                <a:latin typeface="Arial" panose="020B0604020202020204" pitchFamily="34" charset="0"/>
                <a:cs typeface="Arial" panose="020B0604020202020204" pitchFamily="34" charset="0"/>
              </a:rPr>
            </a:br>
            <a:r>
              <a:rPr lang="en-US" sz="2000" b="1" dirty="0" smtClean="0">
                <a:solidFill>
                  <a:schemeClr val="tx1"/>
                </a:solidFill>
                <a:latin typeface="Arial" panose="020B0604020202020204" pitchFamily="34" charset="0"/>
                <a:cs typeface="Arial" panose="020B0604020202020204" pitchFamily="34" charset="0"/>
              </a:rPr>
              <a:t>Ensuring implementation of  the CEPEJ Guidelines on mediation</a:t>
            </a:r>
            <a:r>
              <a:rPr lang="en-GB" sz="2000" dirty="0" smtClean="0">
                <a:solidFill>
                  <a:schemeClr val="accent1">
                    <a:lumMod val="50000"/>
                  </a:schemeClr>
                </a:solidFill>
              </a:rPr>
              <a:t/>
            </a:r>
            <a:br>
              <a:rPr lang="en-GB" sz="2000" dirty="0" smtClean="0">
                <a:solidFill>
                  <a:schemeClr val="accent1">
                    <a:lumMod val="50000"/>
                  </a:schemeClr>
                </a:solidFill>
              </a:rPr>
            </a:br>
            <a:endParaRPr lang="en-US" sz="2000" b="1" dirty="0">
              <a:solidFill>
                <a:schemeClr val="accent1">
                  <a:lumMod val="50000"/>
                </a:schemeClr>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3472218600"/>
              </p:ext>
            </p:extLst>
          </p:nvPr>
        </p:nvGraphicFramePr>
        <p:xfrm>
          <a:off x="577620" y="1844824"/>
          <a:ext cx="7796335" cy="3362680"/>
        </p:xfrm>
        <a:graphic>
          <a:graphicData uri="http://schemas.openxmlformats.org/drawingml/2006/table">
            <a:tbl>
              <a:tblPr bandRow="1">
                <a:tableStyleId>{5C22544A-7EE6-4342-B048-85BDC9FD1C3A}</a:tableStyleId>
              </a:tblPr>
              <a:tblGrid>
                <a:gridCol w="7796335"/>
              </a:tblGrid>
              <a:tr h="427973">
                <a:tc>
                  <a:txBody>
                    <a:bodyPr/>
                    <a:lstStyle/>
                    <a:p>
                      <a:pPr algn="ctr">
                        <a:lnSpc>
                          <a:spcPct val="115000"/>
                        </a:lnSpc>
                        <a:spcAft>
                          <a:spcPts val="0"/>
                        </a:spcAft>
                      </a:pPr>
                      <a:r>
                        <a:rPr lang="en-GB" sz="1800" b="1" dirty="0" smtClean="0">
                          <a:solidFill>
                            <a:schemeClr val="accent1">
                              <a:lumMod val="50000"/>
                            </a:schemeClr>
                          </a:solidFill>
                          <a:effectLst/>
                          <a:latin typeface="Arial" panose="020B0604020202020204" pitchFamily="34" charset="0"/>
                          <a:ea typeface="Arial" charset="0"/>
                          <a:cs typeface="Arial" panose="020B0604020202020204" pitchFamily="34" charset="0"/>
                        </a:rPr>
                        <a:t>Tools already adopted by CEPEJ in 2018</a:t>
                      </a:r>
                      <a:endParaRPr lang="en-GB" sz="1800" b="1" dirty="0">
                        <a:solidFill>
                          <a:schemeClr val="accent1">
                            <a:lumMod val="50000"/>
                          </a:schemeClr>
                        </a:solidFill>
                        <a:effectLst/>
                        <a:latin typeface="Arial" panose="020B0604020202020204" pitchFamily="34" charset="0"/>
                        <a:ea typeface="Arial" charset="0"/>
                        <a:cs typeface="Arial" panose="020B0604020202020204" pitchFamily="34" charset="0"/>
                      </a:endParaRPr>
                    </a:p>
                  </a:txBody>
                  <a:tcPr marL="47354" marR="47354" marT="0" marB="0"/>
                </a:tc>
              </a:tr>
              <a:tr h="40020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1" dirty="0" smtClean="0">
                          <a:effectLst/>
                          <a:latin typeface="Arial" panose="020B0604020202020204" pitchFamily="34" charset="0"/>
                          <a:ea typeface="Arial" charset="0"/>
                          <a:cs typeface="Arial" panose="020B0604020202020204" pitchFamily="34" charset="0"/>
                        </a:rPr>
                        <a:t>1</a:t>
                      </a:r>
                      <a:r>
                        <a:rPr lang="en-GB" sz="1800" b="1" dirty="0">
                          <a:effectLst/>
                          <a:latin typeface="Arial" panose="020B0604020202020204" pitchFamily="34" charset="0"/>
                          <a:ea typeface="Arial" charset="0"/>
                          <a:cs typeface="Arial" panose="020B0604020202020204" pitchFamily="34" charset="0"/>
                        </a:rPr>
                        <a:t>. </a:t>
                      </a:r>
                      <a:r>
                        <a:rPr lang="de-DE" sz="1800" b="1" kern="1200" dirty="0" err="1" smtClean="0">
                          <a:solidFill>
                            <a:schemeClr val="dk1"/>
                          </a:solidFill>
                          <a:effectLst/>
                          <a:latin typeface="Arial" panose="020B0604020202020204" pitchFamily="34" charset="0"/>
                          <a:ea typeface="Arial" charset="0"/>
                          <a:cs typeface="Arial" panose="020B0604020202020204" pitchFamily="34" charset="0"/>
                        </a:rPr>
                        <a:t>Establishing</a:t>
                      </a:r>
                      <a:r>
                        <a:rPr lang="de-DE" sz="1800" b="1" kern="1200" dirty="0" smtClean="0">
                          <a:solidFill>
                            <a:schemeClr val="dk1"/>
                          </a:solidFill>
                          <a:effectLst/>
                          <a:latin typeface="Arial" panose="020B0604020202020204" pitchFamily="34" charset="0"/>
                          <a:ea typeface="Arial" charset="0"/>
                          <a:cs typeface="Arial" panose="020B0604020202020204" pitchFamily="34" charset="0"/>
                        </a:rPr>
                        <a:t> a Court Mediation Pilot: </a:t>
                      </a:r>
                      <a:r>
                        <a:rPr lang="de-DE" sz="1800" b="1" kern="1200" dirty="0" err="1" smtClean="0">
                          <a:solidFill>
                            <a:schemeClr val="dk1"/>
                          </a:solidFill>
                          <a:effectLst/>
                          <a:latin typeface="Arial" panose="020B0604020202020204" pitchFamily="34" charset="0"/>
                          <a:ea typeface="Arial" charset="0"/>
                          <a:cs typeface="Arial" panose="020B0604020202020204" pitchFamily="34" charset="0"/>
                        </a:rPr>
                        <a:t>management</a:t>
                      </a:r>
                      <a:r>
                        <a:rPr lang="de-DE" sz="1800" b="1" kern="1200" dirty="0" smtClean="0">
                          <a:solidFill>
                            <a:schemeClr val="dk1"/>
                          </a:solidFill>
                          <a:effectLst/>
                          <a:latin typeface="Arial" panose="020B0604020202020204" pitchFamily="34" charset="0"/>
                          <a:ea typeface="Arial" charset="0"/>
                          <a:cs typeface="Arial" panose="020B0604020202020204" pitchFamily="34" charset="0"/>
                        </a:rPr>
                        <a:t> </a:t>
                      </a:r>
                      <a:r>
                        <a:rPr lang="de-DE" sz="1800" b="1" kern="1200" dirty="0" err="1" smtClean="0">
                          <a:solidFill>
                            <a:schemeClr val="dk1"/>
                          </a:solidFill>
                          <a:effectLst/>
                          <a:latin typeface="Arial" panose="020B0604020202020204" pitchFamily="34" charset="0"/>
                          <a:ea typeface="Arial" charset="0"/>
                          <a:cs typeface="Arial" panose="020B0604020202020204" pitchFamily="34" charset="0"/>
                        </a:rPr>
                        <a:t>checklist</a:t>
                      </a:r>
                      <a:endParaRPr lang="en-GB" sz="1800" b="1" kern="1200" dirty="0" smtClean="0">
                        <a:solidFill>
                          <a:schemeClr val="dk1"/>
                        </a:solidFill>
                        <a:effectLst/>
                        <a:latin typeface="Arial" panose="020B0604020202020204" pitchFamily="34" charset="0"/>
                        <a:ea typeface="Arial" charset="0"/>
                        <a:cs typeface="Arial" panose="020B0604020202020204" pitchFamily="34" charset="0"/>
                      </a:endParaRPr>
                    </a:p>
                  </a:txBody>
                  <a:tcPr marL="47354" marR="47354" marT="0" marB="0"/>
                </a:tc>
              </a:tr>
              <a:tr h="354403">
                <a:tc>
                  <a:txBody>
                    <a:bodyPr/>
                    <a:lstStyle/>
                    <a:p>
                      <a:pPr>
                        <a:lnSpc>
                          <a:spcPct val="115000"/>
                        </a:lnSpc>
                        <a:spcAft>
                          <a:spcPts val="0"/>
                        </a:spcAft>
                      </a:pPr>
                      <a:r>
                        <a:rPr lang="en-GB" sz="1800" b="1" dirty="0" smtClean="0">
                          <a:effectLst/>
                          <a:latin typeface="Arial" panose="020B0604020202020204" pitchFamily="34" charset="0"/>
                          <a:ea typeface="Arial" charset="0"/>
                          <a:cs typeface="Arial" panose="020B0604020202020204" pitchFamily="34" charset="0"/>
                        </a:rPr>
                        <a:t>2</a:t>
                      </a:r>
                      <a:r>
                        <a:rPr lang="en-GB" sz="1800" b="1" dirty="0">
                          <a:effectLst/>
                          <a:latin typeface="Arial" panose="020B0604020202020204" pitchFamily="34" charset="0"/>
                          <a:ea typeface="Arial" charset="0"/>
                          <a:cs typeface="Arial" panose="020B0604020202020204" pitchFamily="34" charset="0"/>
                        </a:rPr>
                        <a:t>. </a:t>
                      </a:r>
                      <a:r>
                        <a:rPr lang="en-US" sz="1800" b="1" kern="1200" dirty="0" smtClean="0">
                          <a:solidFill>
                            <a:schemeClr val="dk1"/>
                          </a:solidFill>
                          <a:effectLst/>
                          <a:latin typeface="Arial" panose="020B0604020202020204" pitchFamily="34" charset="0"/>
                          <a:ea typeface="Arial" charset="0"/>
                          <a:cs typeface="Arial" panose="020B0604020202020204" pitchFamily="34" charset="0"/>
                        </a:rPr>
                        <a:t>Mediation Pilot Monitoring Checklist</a:t>
                      </a:r>
                      <a:r>
                        <a:rPr lang="en-GB" sz="1800" b="0" dirty="0" smtClean="0">
                          <a:effectLst/>
                          <a:latin typeface="Arial" panose="020B0604020202020204" pitchFamily="34" charset="0"/>
                          <a:ea typeface="Arial" charset="0"/>
                          <a:cs typeface="Arial" panose="020B0604020202020204" pitchFamily="34" charset="0"/>
                        </a:rPr>
                        <a:t> </a:t>
                      </a:r>
                      <a:endParaRPr lang="en-GB" sz="1800" b="0" dirty="0">
                        <a:effectLst/>
                        <a:latin typeface="Arial" panose="020B0604020202020204" pitchFamily="34" charset="0"/>
                        <a:ea typeface="Arial" charset="0"/>
                        <a:cs typeface="Arial" panose="020B0604020202020204" pitchFamily="34" charset="0"/>
                      </a:endParaRPr>
                    </a:p>
                  </a:txBody>
                  <a:tcPr marL="47354" marR="47354" marT="0" marB="0"/>
                </a:tc>
              </a:tr>
              <a:tr h="33855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1" dirty="0" smtClean="0">
                          <a:effectLst/>
                          <a:latin typeface="Arial" panose="020B0604020202020204" pitchFamily="34" charset="0"/>
                          <a:ea typeface="Arial" charset="0"/>
                          <a:cs typeface="Arial" panose="020B0604020202020204" pitchFamily="34" charset="0"/>
                        </a:rPr>
                        <a:t>3.</a:t>
                      </a:r>
                      <a:r>
                        <a:rPr lang="de-DE" sz="1800" b="1" kern="1200" dirty="0" smtClean="0">
                          <a:solidFill>
                            <a:schemeClr val="dk1"/>
                          </a:solidFill>
                          <a:effectLst/>
                          <a:latin typeface="Arial" panose="020B0604020202020204" pitchFamily="34" charset="0"/>
                          <a:ea typeface="+mn-ea"/>
                          <a:cs typeface="Arial" panose="020B0604020202020204" pitchFamily="34" charset="0"/>
                        </a:rPr>
                        <a:t> Guide </a:t>
                      </a:r>
                      <a:r>
                        <a:rPr lang="de-DE" sz="1800" b="1" kern="1200" dirty="0" err="1" smtClean="0">
                          <a:solidFill>
                            <a:schemeClr val="dk1"/>
                          </a:solidFill>
                          <a:effectLst/>
                          <a:latin typeface="Arial" panose="020B0604020202020204" pitchFamily="34" charset="0"/>
                          <a:ea typeface="+mn-ea"/>
                          <a:cs typeface="Arial" panose="020B0604020202020204" pitchFamily="34" charset="0"/>
                        </a:rPr>
                        <a:t>to</a:t>
                      </a:r>
                      <a:r>
                        <a:rPr lang="de-DE" sz="1800" b="1" kern="1200" dirty="0" smtClean="0">
                          <a:solidFill>
                            <a:schemeClr val="dk1"/>
                          </a:solidFill>
                          <a:effectLst/>
                          <a:latin typeface="Arial" panose="020B0604020202020204" pitchFamily="34" charset="0"/>
                          <a:ea typeface="+mn-ea"/>
                          <a:cs typeface="Arial" panose="020B0604020202020204" pitchFamily="34" charset="0"/>
                        </a:rPr>
                        <a:t> </a:t>
                      </a:r>
                      <a:r>
                        <a:rPr lang="de-DE" sz="1800" b="1" kern="1200" dirty="0" err="1" smtClean="0">
                          <a:solidFill>
                            <a:schemeClr val="dk1"/>
                          </a:solidFill>
                          <a:effectLst/>
                          <a:latin typeface="Arial" panose="020B0604020202020204" pitchFamily="34" charset="0"/>
                          <a:ea typeface="+mn-ea"/>
                          <a:cs typeface="Arial" panose="020B0604020202020204" pitchFamily="34" charset="0"/>
                        </a:rPr>
                        <a:t>the</a:t>
                      </a:r>
                      <a:r>
                        <a:rPr lang="de-DE" sz="1800" b="1" kern="1200" dirty="0" smtClean="0">
                          <a:solidFill>
                            <a:schemeClr val="dk1"/>
                          </a:solidFill>
                          <a:effectLst/>
                          <a:latin typeface="Arial" panose="020B0604020202020204" pitchFamily="34" charset="0"/>
                          <a:ea typeface="+mn-ea"/>
                          <a:cs typeface="Arial" panose="020B0604020202020204" pitchFamily="34" charset="0"/>
                        </a:rPr>
                        <a:t> </a:t>
                      </a:r>
                      <a:r>
                        <a:rPr lang="de-DE" sz="1800" b="1" kern="1200" dirty="0" err="1" smtClean="0">
                          <a:solidFill>
                            <a:schemeClr val="dk1"/>
                          </a:solidFill>
                          <a:effectLst/>
                          <a:latin typeface="Arial" panose="020B0604020202020204" pitchFamily="34" charset="0"/>
                          <a:ea typeface="+mn-ea"/>
                          <a:cs typeface="Arial" panose="020B0604020202020204" pitchFamily="34" charset="0"/>
                        </a:rPr>
                        <a:t>Judicial</a:t>
                      </a:r>
                      <a:r>
                        <a:rPr lang="de-DE" sz="1800" b="1" kern="1200" dirty="0" smtClean="0">
                          <a:solidFill>
                            <a:schemeClr val="dk1"/>
                          </a:solidFill>
                          <a:effectLst/>
                          <a:latin typeface="Arial" panose="020B0604020202020204" pitchFamily="34" charset="0"/>
                          <a:ea typeface="+mn-ea"/>
                          <a:cs typeface="Arial" panose="020B0604020202020204" pitchFamily="34" charset="0"/>
                        </a:rPr>
                        <a:t> </a:t>
                      </a:r>
                      <a:r>
                        <a:rPr lang="de-DE" sz="1800" b="1" kern="1200" dirty="0" err="1" smtClean="0">
                          <a:solidFill>
                            <a:schemeClr val="dk1"/>
                          </a:solidFill>
                          <a:effectLst/>
                          <a:latin typeface="Arial" panose="020B0604020202020204" pitchFamily="34" charset="0"/>
                          <a:ea typeface="+mn-ea"/>
                          <a:cs typeface="Arial" panose="020B0604020202020204" pitchFamily="34" charset="0"/>
                        </a:rPr>
                        <a:t>Referral</a:t>
                      </a:r>
                      <a:r>
                        <a:rPr lang="de-DE" sz="1800" b="1" kern="1200" dirty="0" smtClean="0">
                          <a:solidFill>
                            <a:schemeClr val="dk1"/>
                          </a:solidFill>
                          <a:effectLst/>
                          <a:latin typeface="Arial" panose="020B0604020202020204" pitchFamily="34" charset="0"/>
                          <a:ea typeface="+mn-ea"/>
                          <a:cs typeface="Arial" panose="020B0604020202020204" pitchFamily="34" charset="0"/>
                        </a:rPr>
                        <a:t> </a:t>
                      </a:r>
                      <a:r>
                        <a:rPr lang="de-DE" sz="1800" b="1" kern="1200" dirty="0" err="1" smtClean="0">
                          <a:solidFill>
                            <a:schemeClr val="dk1"/>
                          </a:solidFill>
                          <a:effectLst/>
                          <a:latin typeface="Arial" panose="020B0604020202020204" pitchFamily="34" charset="0"/>
                          <a:ea typeface="+mn-ea"/>
                          <a:cs typeface="Arial" panose="020B0604020202020204" pitchFamily="34" charset="0"/>
                        </a:rPr>
                        <a:t>to</a:t>
                      </a:r>
                      <a:r>
                        <a:rPr lang="de-DE" sz="1800" b="1" kern="1200" dirty="0" smtClean="0">
                          <a:solidFill>
                            <a:schemeClr val="dk1"/>
                          </a:solidFill>
                          <a:effectLst/>
                          <a:latin typeface="Arial" panose="020B0604020202020204" pitchFamily="34" charset="0"/>
                          <a:ea typeface="+mn-ea"/>
                          <a:cs typeface="Arial" panose="020B0604020202020204" pitchFamily="34" charset="0"/>
                        </a:rPr>
                        <a:t> Mediation</a:t>
                      </a:r>
                      <a:r>
                        <a:rPr lang="en-GB" sz="1800" b="0" dirty="0" smtClean="0">
                          <a:effectLst/>
                          <a:latin typeface="Arial" panose="020B0604020202020204" pitchFamily="34" charset="0"/>
                          <a:ea typeface="Arial" charset="0"/>
                          <a:cs typeface="Arial" panose="020B0604020202020204" pitchFamily="34" charset="0"/>
                        </a:rPr>
                        <a:t> </a:t>
                      </a:r>
                      <a:endParaRPr lang="en-GB" sz="1800" b="0" dirty="0">
                        <a:effectLst/>
                        <a:latin typeface="Arial" panose="020B0604020202020204" pitchFamily="34" charset="0"/>
                        <a:ea typeface="Arial" charset="0"/>
                        <a:cs typeface="Arial" panose="020B0604020202020204" pitchFamily="34" charset="0"/>
                      </a:endParaRPr>
                    </a:p>
                  </a:txBody>
                  <a:tcPr marL="47354" marR="47354" marT="0" marB="0"/>
                </a:tc>
              </a:tr>
              <a:tr h="351073">
                <a:tc>
                  <a:txBody>
                    <a:bodyPr/>
                    <a:lstStyle/>
                    <a:p>
                      <a:r>
                        <a:rPr lang="en-GB" sz="1800" b="1" dirty="0" smtClean="0">
                          <a:effectLst/>
                          <a:latin typeface="Arial" panose="020B0604020202020204" pitchFamily="34" charset="0"/>
                          <a:ea typeface="Arial" charset="0"/>
                          <a:cs typeface="Arial" panose="020B0604020202020204" pitchFamily="34" charset="0"/>
                        </a:rPr>
                        <a:t>4. </a:t>
                      </a:r>
                      <a:r>
                        <a:rPr lang="de-DE" sz="1800" b="1" kern="1200" dirty="0" smtClean="0">
                          <a:solidFill>
                            <a:schemeClr val="dk1"/>
                          </a:solidFill>
                          <a:effectLst/>
                          <a:latin typeface="Arial" panose="020B0604020202020204" pitchFamily="34" charset="0"/>
                          <a:ea typeface="+mn-ea"/>
                          <a:cs typeface="Arial" panose="020B0604020202020204" pitchFamily="34" charset="0"/>
                        </a:rPr>
                        <a:t>Basic Mediator Training Curriculum</a:t>
                      </a:r>
                      <a:r>
                        <a:rPr lang="en-GB" sz="1800" b="0"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0" i="1" kern="1200" dirty="0" smtClean="0">
                          <a:solidFill>
                            <a:schemeClr val="dk1"/>
                          </a:solidFill>
                          <a:effectLst/>
                          <a:latin typeface="Arial" panose="020B0604020202020204" pitchFamily="34" charset="0"/>
                          <a:ea typeface="+mn-ea"/>
                          <a:cs typeface="Arial" panose="020B0604020202020204" pitchFamily="34" charset="0"/>
                        </a:rPr>
                        <a:t>elaborated jointly with the IMI)</a:t>
                      </a:r>
                      <a:r>
                        <a:rPr lang="en-GB" sz="1800" b="0" dirty="0" smtClean="0">
                          <a:effectLst/>
                          <a:latin typeface="Arial" panose="020B0604020202020204" pitchFamily="34" charset="0"/>
                          <a:cs typeface="Arial" panose="020B0604020202020204" pitchFamily="34" charset="0"/>
                        </a:rPr>
                        <a:t> </a:t>
                      </a:r>
                      <a:endParaRPr lang="en-GB" sz="1800" b="0" dirty="0">
                        <a:effectLst/>
                        <a:latin typeface="Arial" panose="020B0604020202020204" pitchFamily="34" charset="0"/>
                        <a:ea typeface="Arial" charset="0"/>
                        <a:cs typeface="Arial" panose="020B0604020202020204" pitchFamily="34" charset="0"/>
                      </a:endParaRPr>
                    </a:p>
                  </a:txBody>
                  <a:tcPr marL="47354" marR="47354" marT="0" marB="0"/>
                </a:tc>
              </a:tr>
              <a:tr h="1015668">
                <a:tc>
                  <a:txBody>
                    <a:bodyPr/>
                    <a:lstStyle/>
                    <a:p>
                      <a:pPr>
                        <a:lnSpc>
                          <a:spcPct val="115000"/>
                        </a:lnSpc>
                        <a:spcAft>
                          <a:spcPts val="0"/>
                        </a:spcAft>
                      </a:pPr>
                      <a:r>
                        <a:rPr lang="en-GB" sz="1800" b="1" dirty="0" smtClean="0">
                          <a:effectLst/>
                          <a:latin typeface="Arial" panose="020B0604020202020204" pitchFamily="34" charset="0"/>
                          <a:ea typeface="Arial" charset="0"/>
                          <a:cs typeface="Arial" panose="020B0604020202020204" pitchFamily="34" charset="0"/>
                        </a:rPr>
                        <a:t>5. </a:t>
                      </a:r>
                      <a:r>
                        <a:rPr lang="en-US" sz="1800" b="1" kern="1200" dirty="0" smtClean="0">
                          <a:solidFill>
                            <a:schemeClr val="dk1"/>
                          </a:solidFill>
                          <a:effectLst/>
                          <a:latin typeface="Arial" panose="020B0604020202020204" pitchFamily="34" charset="0"/>
                          <a:ea typeface="+mn-ea"/>
                          <a:cs typeface="Arial" panose="020B0604020202020204" pitchFamily="34" charset="0"/>
                        </a:rPr>
                        <a:t>Frequently Asked Questions (FAQ) on Mediation</a:t>
                      </a:r>
                      <a:r>
                        <a:rPr lang="en-US" sz="1800" b="0" kern="1200" dirty="0" smtClean="0">
                          <a:solidFill>
                            <a:schemeClr val="dk1"/>
                          </a:solidFill>
                          <a:effectLst/>
                          <a:latin typeface="Arial" panose="020B0604020202020204" pitchFamily="34" charset="0"/>
                          <a:ea typeface="+mn-ea"/>
                          <a:cs typeface="Arial" panose="020B0604020202020204" pitchFamily="34" charset="0"/>
                        </a:rPr>
                        <a:t>: </a:t>
                      </a:r>
                      <a:r>
                        <a:rPr lang="en-US" sz="1800" b="0" i="1" kern="1200" dirty="0" smtClean="0">
                          <a:solidFill>
                            <a:schemeClr val="dk1"/>
                          </a:solidFill>
                          <a:effectLst/>
                          <a:latin typeface="Arial" panose="020B0604020202020204" pitchFamily="34" charset="0"/>
                          <a:ea typeface="+mn-ea"/>
                          <a:cs typeface="Arial" panose="020B0604020202020204" pitchFamily="34" charset="0"/>
                        </a:rPr>
                        <a:t>A Guide for judges, non-judge staff of courts, mediators, mediation services, legal and other professionals and mediation stakeholders and users of mediation</a:t>
                      </a:r>
                      <a:r>
                        <a:rPr lang="en-GB" sz="1800" b="0" dirty="0" smtClean="0">
                          <a:effectLst/>
                          <a:latin typeface="Arial" panose="020B0604020202020204" pitchFamily="34" charset="0"/>
                          <a:cs typeface="Arial" panose="020B0604020202020204" pitchFamily="34" charset="0"/>
                        </a:rPr>
                        <a:t> </a:t>
                      </a:r>
                      <a:endParaRPr lang="en-GB" sz="1800" b="0" dirty="0">
                        <a:effectLst/>
                        <a:latin typeface="Arial" panose="020B0604020202020204" pitchFamily="34" charset="0"/>
                        <a:ea typeface="Arial" charset="0"/>
                        <a:cs typeface="Arial" panose="020B0604020202020204" pitchFamily="34" charset="0"/>
                      </a:endParaRPr>
                    </a:p>
                  </a:txBody>
                  <a:tcPr marL="47354" marR="47354" marT="0" marB="0"/>
                </a:tc>
              </a:tr>
              <a:tr h="474804">
                <a:tc>
                  <a:txBody>
                    <a:bodyPr/>
                    <a:lstStyle/>
                    <a:p>
                      <a:r>
                        <a:rPr lang="en-GB" sz="1800" b="1" dirty="0" smtClean="0">
                          <a:effectLst/>
                          <a:latin typeface="Arial" panose="020B0604020202020204" pitchFamily="34" charset="0"/>
                          <a:ea typeface="Arial" charset="0"/>
                          <a:cs typeface="Arial" panose="020B0604020202020204" pitchFamily="34" charset="0"/>
                        </a:rPr>
                        <a:t>6.</a:t>
                      </a:r>
                      <a:r>
                        <a:rPr lang="en-GB" sz="1800" b="0" dirty="0" smtClean="0">
                          <a:effectLst/>
                          <a:latin typeface="Arial" panose="020B0604020202020204" pitchFamily="34" charset="0"/>
                          <a:ea typeface="Arial" charset="0"/>
                          <a:cs typeface="Arial" panose="020B0604020202020204" pitchFamily="34" charset="0"/>
                        </a:rPr>
                        <a:t> </a:t>
                      </a:r>
                      <a:r>
                        <a:rPr lang="de-DE" sz="1800" b="1" kern="1200" dirty="0" smtClean="0">
                          <a:solidFill>
                            <a:schemeClr val="dk1"/>
                          </a:solidFill>
                          <a:effectLst/>
                          <a:latin typeface="Arial" panose="020B0604020202020204" pitchFamily="34" charset="0"/>
                          <a:ea typeface="+mn-ea"/>
                          <a:cs typeface="Arial" panose="020B0604020202020204" pitchFamily="34" charset="0"/>
                        </a:rPr>
                        <a:t>Guide </a:t>
                      </a:r>
                      <a:r>
                        <a:rPr lang="de-DE" sz="1800" b="1" kern="1200" dirty="0" err="1" smtClean="0">
                          <a:solidFill>
                            <a:schemeClr val="dk1"/>
                          </a:solidFill>
                          <a:effectLst/>
                          <a:latin typeface="Arial" panose="020B0604020202020204" pitchFamily="34" charset="0"/>
                          <a:ea typeface="+mn-ea"/>
                          <a:cs typeface="Arial" panose="020B0604020202020204" pitchFamily="34" charset="0"/>
                        </a:rPr>
                        <a:t>to</a:t>
                      </a:r>
                      <a:r>
                        <a:rPr lang="de-DE" sz="1800" b="1" kern="1200" dirty="0" smtClean="0">
                          <a:solidFill>
                            <a:schemeClr val="dk1"/>
                          </a:solidFill>
                          <a:effectLst/>
                          <a:latin typeface="Arial" panose="020B0604020202020204" pitchFamily="34" charset="0"/>
                          <a:ea typeface="+mn-ea"/>
                          <a:cs typeface="Arial" panose="020B0604020202020204" pitchFamily="34" charset="0"/>
                        </a:rPr>
                        <a:t> Mediation </a:t>
                      </a:r>
                      <a:r>
                        <a:rPr lang="de-DE" sz="1800" b="1" kern="1200" dirty="0" err="1" smtClean="0">
                          <a:solidFill>
                            <a:schemeClr val="dk1"/>
                          </a:solidFill>
                          <a:effectLst/>
                          <a:latin typeface="Arial" panose="020B0604020202020204" pitchFamily="34" charset="0"/>
                          <a:ea typeface="+mn-ea"/>
                          <a:cs typeface="Arial" panose="020B0604020202020204" pitchFamily="34" charset="0"/>
                        </a:rPr>
                        <a:t>for</a:t>
                      </a:r>
                      <a:r>
                        <a:rPr lang="de-DE" sz="1800" b="1" kern="1200" dirty="0" smtClean="0">
                          <a:solidFill>
                            <a:schemeClr val="dk1"/>
                          </a:solidFill>
                          <a:effectLst/>
                          <a:latin typeface="Arial" panose="020B0604020202020204" pitchFamily="34" charset="0"/>
                          <a:ea typeface="+mn-ea"/>
                          <a:cs typeface="Arial" panose="020B0604020202020204" pitchFamily="34" charset="0"/>
                        </a:rPr>
                        <a:t> </a:t>
                      </a:r>
                      <a:r>
                        <a:rPr lang="de-DE" sz="1800" b="1" kern="1200" dirty="0" err="1" smtClean="0">
                          <a:solidFill>
                            <a:schemeClr val="dk1"/>
                          </a:solidFill>
                          <a:effectLst/>
                          <a:latin typeface="Arial" panose="020B0604020202020204" pitchFamily="34" charset="0"/>
                          <a:ea typeface="+mn-ea"/>
                          <a:cs typeface="Arial" panose="020B0604020202020204" pitchFamily="34" charset="0"/>
                        </a:rPr>
                        <a:t>Lawyers</a:t>
                      </a:r>
                      <a:r>
                        <a:rPr lang="de-DE" sz="1800" b="0" kern="1200" baseline="0" dirty="0" smtClean="0">
                          <a:solidFill>
                            <a:schemeClr val="dk1"/>
                          </a:solidFill>
                          <a:effectLst/>
                          <a:latin typeface="Arial" panose="020B0604020202020204" pitchFamily="34" charset="0"/>
                          <a:ea typeface="+mn-ea"/>
                          <a:cs typeface="Arial" panose="020B0604020202020204" pitchFamily="34" charset="0"/>
                        </a:rPr>
                        <a:t> </a:t>
                      </a:r>
                      <a:r>
                        <a:rPr lang="de-DE" sz="1800" b="0" i="1" kern="1200" baseline="0" dirty="0" smtClean="0">
                          <a:solidFill>
                            <a:schemeClr val="dk1"/>
                          </a:solidFill>
                          <a:effectLst/>
                          <a:latin typeface="Arial" panose="020B0604020202020204" pitchFamily="34" charset="0"/>
                          <a:ea typeface="+mn-ea"/>
                          <a:cs typeface="Arial" panose="020B0604020202020204" pitchFamily="34" charset="0"/>
                        </a:rPr>
                        <a:t>(</a:t>
                      </a:r>
                      <a:r>
                        <a:rPr lang="en-US" sz="1800" b="0" i="1" kern="1200" dirty="0" smtClean="0">
                          <a:solidFill>
                            <a:schemeClr val="dk1"/>
                          </a:solidFill>
                          <a:effectLst/>
                          <a:latin typeface="Arial" panose="020B0604020202020204" pitchFamily="34" charset="0"/>
                          <a:ea typeface="+mn-ea"/>
                          <a:cs typeface="Arial" panose="020B0604020202020204" pitchFamily="34" charset="0"/>
                        </a:rPr>
                        <a:t>elaborated jointly with the CCBE)</a:t>
                      </a:r>
                      <a:r>
                        <a:rPr lang="en-GB" sz="1800" b="0" dirty="0" smtClean="0">
                          <a:effectLst/>
                          <a:latin typeface="Arial" panose="020B0604020202020204" pitchFamily="34" charset="0"/>
                          <a:cs typeface="Arial" panose="020B0604020202020204" pitchFamily="34" charset="0"/>
                        </a:rPr>
                        <a:t> </a:t>
                      </a:r>
                      <a:endParaRPr lang="en-GB" sz="1800" b="0" dirty="0">
                        <a:effectLst/>
                        <a:latin typeface="Arial" panose="020B0604020202020204" pitchFamily="34" charset="0"/>
                        <a:ea typeface="Arial" charset="0"/>
                        <a:cs typeface="Arial" panose="020B0604020202020204" pitchFamily="34" charset="0"/>
                      </a:endParaRPr>
                    </a:p>
                  </a:txBody>
                  <a:tcPr marL="47354" marR="47354" marT="0" marB="0"/>
                </a:tc>
              </a:tr>
            </a:tbl>
          </a:graphicData>
        </a:graphic>
      </p:graphicFrame>
    </p:spTree>
    <p:extLst>
      <p:ext uri="{BB962C8B-B14F-4D97-AF65-F5344CB8AC3E}">
        <p14:creationId xmlns:p14="http://schemas.microsoft.com/office/powerpoint/2010/main" val="959188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4" name="Rectangle 3"/>
          <p:cNvSpPr/>
          <p:nvPr/>
        </p:nvSpPr>
        <p:spPr>
          <a:xfrm>
            <a:off x="611560" y="1166843"/>
            <a:ext cx="7992888" cy="2585323"/>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Centre is managed through a Steering group, established in accordance with article 7.2.b of Appendix 1 to </a:t>
            </a:r>
            <a:r>
              <a:rPr lang="en-GB" u="sng" dirty="0">
                <a:latin typeface="Arial" panose="020B0604020202020204" pitchFamily="34" charset="0"/>
                <a:cs typeface="Arial" panose="020B0604020202020204" pitchFamily="34" charset="0"/>
                <a:hlinkClick r:id="rId3"/>
              </a:rPr>
              <a:t>Resolution Res(2002)12</a:t>
            </a:r>
            <a:r>
              <a:rPr lang="en-GB" dirty="0">
                <a:latin typeface="Arial" panose="020B0604020202020204" pitchFamily="34" charset="0"/>
                <a:cs typeface="Arial" panose="020B0604020202020204" pitchFamily="34" charset="0"/>
              </a:rPr>
              <a:t>, under the authority of the CEPEJ. The Steering group works in particular for collecting, processing and analysing the relevant information on judicial timeframes in a representative sample of courts in the member states by relying on the network of pilot courts. Thus it must define and improve measuring systems and common indicators on judicial timeframes in all member states and develop appropriate modalities and tools for collecting information through statistical analysis.</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393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Title 1"/>
          <p:cNvSpPr txBox="1">
            <a:spLocks/>
          </p:cNvSpPr>
          <p:nvPr/>
        </p:nvSpPr>
        <p:spPr>
          <a:xfrm>
            <a:off x="675860" y="517601"/>
            <a:ext cx="7496539" cy="1320800"/>
          </a:xfrm>
          <a:prstGeom prst="rect">
            <a:avLst/>
          </a:prstGeom>
        </p:spPr>
        <p:txBody>
          <a:bodyPr vert="horz" lIns="0" rIns="0" bIns="0" anchor="b">
            <a:normAutofit fontScale="7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dirty="0" smtClean="0">
                <a:solidFill>
                  <a:schemeClr val="tx1"/>
                </a:solidFill>
              </a:rPr>
              <a:t>Mediation Development Toolkit (2)</a:t>
            </a:r>
            <a:br>
              <a:rPr lang="en-US" b="1" dirty="0" smtClean="0">
                <a:solidFill>
                  <a:schemeClr val="tx1"/>
                </a:solidFill>
              </a:rPr>
            </a:br>
            <a:r>
              <a:rPr lang="en-US" sz="2000" b="1" dirty="0" smtClean="0">
                <a:solidFill>
                  <a:schemeClr val="tx1"/>
                </a:solidFill>
              </a:rPr>
              <a:t>Ensuring implementation of  the CEPEJ Guidelines on mediation</a:t>
            </a:r>
            <a:r>
              <a:rPr lang="en-GB" sz="2000" dirty="0" smtClean="0">
                <a:solidFill>
                  <a:schemeClr val="accent1">
                    <a:lumMod val="50000"/>
                  </a:schemeClr>
                </a:solidFill>
              </a:rPr>
              <a:t/>
            </a:r>
            <a:br>
              <a:rPr lang="en-GB" sz="2000" dirty="0" smtClean="0">
                <a:solidFill>
                  <a:schemeClr val="accent1">
                    <a:lumMod val="50000"/>
                  </a:schemeClr>
                </a:solidFill>
              </a:rPr>
            </a:br>
            <a:endParaRPr lang="en-US" sz="2000" b="1" dirty="0">
              <a:solidFill>
                <a:schemeClr val="accent1">
                  <a:lumMod val="50000"/>
                </a:schemeClr>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3179995408"/>
              </p:ext>
            </p:extLst>
          </p:nvPr>
        </p:nvGraphicFramePr>
        <p:xfrm>
          <a:off x="827584" y="1916832"/>
          <a:ext cx="7591044" cy="3015712"/>
        </p:xfrm>
        <a:graphic>
          <a:graphicData uri="http://schemas.openxmlformats.org/drawingml/2006/table">
            <a:tbl>
              <a:tblPr bandRow="1">
                <a:tableStyleId>{5C22544A-7EE6-4342-B048-85BDC9FD1C3A}</a:tableStyleId>
              </a:tblPr>
              <a:tblGrid>
                <a:gridCol w="7591044"/>
              </a:tblGrid>
              <a:tr h="531716">
                <a:tc>
                  <a:txBody>
                    <a:bodyPr/>
                    <a:lstStyle/>
                    <a:p>
                      <a:pPr algn="ctr">
                        <a:lnSpc>
                          <a:spcPct val="115000"/>
                        </a:lnSpc>
                        <a:spcAft>
                          <a:spcPts val="0"/>
                        </a:spcAft>
                      </a:pPr>
                      <a:r>
                        <a:rPr lang="en-GB" sz="1800" b="1" dirty="0" smtClean="0">
                          <a:solidFill>
                            <a:schemeClr val="accent1">
                              <a:lumMod val="50000"/>
                            </a:schemeClr>
                          </a:solidFill>
                          <a:effectLst/>
                          <a:latin typeface="Arial" panose="020B0604020202020204" pitchFamily="34" charset="0"/>
                          <a:ea typeface="Arial" charset="0"/>
                          <a:cs typeface="Arial" panose="020B0604020202020204" pitchFamily="34" charset="0"/>
                        </a:rPr>
                        <a:t>Tools already adopted by CEPEJ in 2018</a:t>
                      </a:r>
                      <a:endParaRPr lang="en-GB" sz="1800" b="1" dirty="0">
                        <a:solidFill>
                          <a:schemeClr val="accent1">
                            <a:lumMod val="50000"/>
                          </a:schemeClr>
                        </a:solidFill>
                        <a:effectLst/>
                        <a:latin typeface="Arial" panose="020B0604020202020204" pitchFamily="34" charset="0"/>
                        <a:ea typeface="Arial" charset="0"/>
                        <a:cs typeface="Arial" panose="020B0604020202020204" pitchFamily="34" charset="0"/>
                      </a:endParaRPr>
                    </a:p>
                  </a:txBody>
                  <a:tcPr marL="47354" marR="47354" marT="0" marB="0"/>
                </a:tc>
              </a:tr>
              <a:tr h="49721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1" dirty="0" smtClean="0">
                          <a:effectLst/>
                          <a:latin typeface="Arial" panose="020B0604020202020204" pitchFamily="34" charset="0"/>
                          <a:ea typeface="Arial" charset="0"/>
                          <a:cs typeface="Arial" panose="020B0604020202020204" pitchFamily="34" charset="0"/>
                        </a:rPr>
                        <a:t>7. </a:t>
                      </a:r>
                      <a:r>
                        <a:rPr lang="en-US" sz="1800" b="1" i="0" kern="1200" dirty="0" smtClean="0">
                          <a:solidFill>
                            <a:schemeClr val="dk1"/>
                          </a:solidFill>
                          <a:effectLst/>
                          <a:latin typeface="Arial" panose="020B0604020202020204" pitchFamily="34" charset="0"/>
                          <a:ea typeface="+mn-ea"/>
                          <a:cs typeface="Arial" panose="020B0604020202020204" pitchFamily="34" charset="0"/>
                        </a:rPr>
                        <a:t>Baseline Grid for Mediation Key Performance Indicators </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b="1" i="0" kern="1200" dirty="0" smtClean="0">
                          <a:solidFill>
                            <a:schemeClr val="dk1"/>
                          </a:solidFill>
                          <a:effectLst/>
                          <a:latin typeface="Arial" panose="020B0604020202020204" pitchFamily="34" charset="0"/>
                          <a:ea typeface="+mn-ea"/>
                          <a:cs typeface="Arial" panose="020B0604020202020204" pitchFamily="34" charset="0"/>
                        </a:rPr>
                        <a:t>    </a:t>
                      </a:r>
                      <a:r>
                        <a:rPr lang="en-US" sz="1800" b="0" i="1" kern="1200" dirty="0" smtClean="0">
                          <a:solidFill>
                            <a:schemeClr val="dk1"/>
                          </a:solidFill>
                          <a:effectLst/>
                          <a:latin typeface="Arial" panose="020B0604020202020204" pitchFamily="34" charset="0"/>
                          <a:ea typeface="+mn-ea"/>
                          <a:cs typeface="Arial" panose="020B0604020202020204" pitchFamily="34" charset="0"/>
                        </a:rPr>
                        <a:t>(Baseline Mediation Statistics)</a:t>
                      </a:r>
                      <a:r>
                        <a:rPr lang="en-GB" sz="1800" dirty="0" smtClean="0">
                          <a:effectLst/>
                          <a:latin typeface="Arial" panose="020B0604020202020204" pitchFamily="34" charset="0"/>
                          <a:cs typeface="Arial" panose="020B0604020202020204" pitchFamily="34" charset="0"/>
                        </a:rPr>
                        <a:t> </a:t>
                      </a:r>
                      <a:endParaRPr lang="en-GB" sz="1800" b="1" i="0" kern="1200" dirty="0" smtClean="0">
                        <a:solidFill>
                          <a:schemeClr val="dk1"/>
                        </a:solidFill>
                        <a:effectLst/>
                        <a:latin typeface="Arial" panose="020B0604020202020204" pitchFamily="34" charset="0"/>
                        <a:ea typeface="Arial" charset="0"/>
                        <a:cs typeface="Arial" panose="020B0604020202020204" pitchFamily="34" charset="0"/>
                      </a:endParaRPr>
                    </a:p>
                  </a:txBody>
                  <a:tcPr marL="47354" marR="47354" marT="0" marB="0"/>
                </a:tc>
              </a:tr>
              <a:tr h="440312">
                <a:tc>
                  <a:txBody>
                    <a:bodyPr/>
                    <a:lstStyle/>
                    <a:p>
                      <a:pPr>
                        <a:lnSpc>
                          <a:spcPct val="115000"/>
                        </a:lnSpc>
                        <a:spcAft>
                          <a:spcPts val="0"/>
                        </a:spcAft>
                      </a:pPr>
                      <a:r>
                        <a:rPr lang="en-GB" sz="1800" b="1" i="0" dirty="0" smtClean="0">
                          <a:effectLst/>
                          <a:latin typeface="Arial" panose="020B0604020202020204" pitchFamily="34" charset="0"/>
                          <a:ea typeface="Arial" charset="0"/>
                          <a:cs typeface="Arial" panose="020B0604020202020204" pitchFamily="34" charset="0"/>
                        </a:rPr>
                        <a:t>8. </a:t>
                      </a:r>
                      <a:r>
                        <a:rPr lang="en-US" sz="1800" b="1" i="0" kern="1200" dirty="0" smtClean="0">
                          <a:solidFill>
                            <a:schemeClr val="dk1"/>
                          </a:solidFill>
                          <a:effectLst/>
                          <a:latin typeface="Arial" panose="020B0604020202020204" pitchFamily="34" charset="0"/>
                          <a:ea typeface="+mn-ea"/>
                          <a:cs typeface="Arial" panose="020B0604020202020204" pitchFamily="34" charset="0"/>
                        </a:rPr>
                        <a:t>European Code of Conduct for Mediation Providers</a:t>
                      </a:r>
                      <a:endParaRPr lang="en-GB" sz="1800" b="1" i="0" dirty="0">
                        <a:effectLst/>
                        <a:latin typeface="Arial" panose="020B0604020202020204" pitchFamily="34" charset="0"/>
                        <a:ea typeface="Arial" charset="0"/>
                        <a:cs typeface="Arial" panose="020B0604020202020204" pitchFamily="34" charset="0"/>
                      </a:endParaRPr>
                    </a:p>
                  </a:txBody>
                  <a:tcPr marL="47354" marR="47354" marT="0" marB="0"/>
                </a:tc>
              </a:tr>
              <a:tr h="38177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1" i="0" dirty="0" smtClean="0">
                          <a:effectLst/>
                          <a:latin typeface="Arial" panose="020B0604020202020204" pitchFamily="34" charset="0"/>
                          <a:ea typeface="Arial" charset="0"/>
                          <a:cs typeface="Arial" panose="020B0604020202020204" pitchFamily="34" charset="0"/>
                        </a:rPr>
                        <a:t>9.</a:t>
                      </a:r>
                      <a:r>
                        <a:rPr lang="de-DE" sz="1800" b="1" i="0" kern="1200" dirty="0" smtClean="0">
                          <a:solidFill>
                            <a:schemeClr val="dk1"/>
                          </a:solidFill>
                          <a:effectLst/>
                          <a:latin typeface="Arial" panose="020B0604020202020204" pitchFamily="34" charset="0"/>
                          <a:ea typeface="+mn-ea"/>
                          <a:cs typeface="Arial" panose="020B0604020202020204" pitchFamily="34" charset="0"/>
                        </a:rPr>
                        <a:t> </a:t>
                      </a:r>
                      <a:r>
                        <a:rPr lang="en-US" sz="1800" b="1" i="0" kern="1200" dirty="0" smtClean="0">
                          <a:solidFill>
                            <a:schemeClr val="dk1"/>
                          </a:solidFill>
                          <a:effectLst/>
                          <a:latin typeface="Arial" panose="020B0604020202020204" pitchFamily="34" charset="0"/>
                          <a:ea typeface="+mn-ea"/>
                          <a:cs typeface="Arial" panose="020B0604020202020204" pitchFamily="34" charset="0"/>
                        </a:rPr>
                        <a:t>Standard Mediation Forms:</a:t>
                      </a:r>
                    </a:p>
                    <a:p>
                      <a:pPr lvl="0"/>
                      <a:r>
                        <a:rPr lang="en-US" sz="1800" kern="1200" dirty="0" smtClean="0">
                          <a:solidFill>
                            <a:schemeClr val="dk1"/>
                          </a:solidFill>
                          <a:effectLst/>
                          <a:latin typeface="Arial" panose="020B0604020202020204" pitchFamily="34" charset="0"/>
                          <a:ea typeface="+mn-ea"/>
                          <a:cs typeface="Arial" panose="020B0604020202020204" pitchFamily="34" charset="0"/>
                        </a:rPr>
                        <a:t>    - Model Agreement to Mediate</a:t>
                      </a:r>
                      <a:endParaRPr lang="en-GB" sz="1800" kern="1200" dirty="0" smtClean="0">
                        <a:solidFill>
                          <a:schemeClr val="dk1"/>
                        </a:solidFill>
                        <a:effectLst/>
                        <a:latin typeface="Arial" panose="020B0604020202020204" pitchFamily="34" charset="0"/>
                        <a:ea typeface="+mn-ea"/>
                        <a:cs typeface="Arial" panose="020B0604020202020204" pitchFamily="34" charset="0"/>
                      </a:endParaRPr>
                    </a:p>
                    <a:p>
                      <a:pPr lvl="0"/>
                      <a:r>
                        <a:rPr lang="en-US" sz="1800" kern="1200" dirty="0" smtClean="0">
                          <a:solidFill>
                            <a:schemeClr val="dk1"/>
                          </a:solidFill>
                          <a:effectLst/>
                          <a:latin typeface="Arial" panose="020B0604020202020204" pitchFamily="34" charset="0"/>
                          <a:ea typeface="+mn-ea"/>
                          <a:cs typeface="Arial" panose="020B0604020202020204" pitchFamily="34" charset="0"/>
                        </a:rPr>
                        <a:t>    - Model Mediation Settlement Agreement</a:t>
                      </a:r>
                      <a:endParaRPr lang="en-GB" sz="1800" kern="1200" dirty="0" smtClean="0">
                        <a:solidFill>
                          <a:schemeClr val="dk1"/>
                        </a:solidFill>
                        <a:effectLst/>
                        <a:latin typeface="Arial" panose="020B0604020202020204" pitchFamily="34" charset="0"/>
                        <a:ea typeface="+mn-ea"/>
                        <a:cs typeface="Arial" panose="020B0604020202020204" pitchFamily="34" charset="0"/>
                      </a:endParaRPr>
                    </a:p>
                    <a:p>
                      <a:pPr lvl="0"/>
                      <a:r>
                        <a:rPr lang="en-US" sz="1800" kern="1200" dirty="0" smtClean="0">
                          <a:solidFill>
                            <a:schemeClr val="dk1"/>
                          </a:solidFill>
                          <a:effectLst/>
                          <a:latin typeface="Arial" panose="020B0604020202020204" pitchFamily="34" charset="0"/>
                          <a:ea typeface="+mn-ea"/>
                          <a:cs typeface="Arial" panose="020B0604020202020204" pitchFamily="34" charset="0"/>
                        </a:rPr>
                        <a:t>    - Model Mediation Feedback Questionnaire</a:t>
                      </a:r>
                      <a:endParaRPr lang="en-GB" sz="1800" kern="1200" dirty="0" smtClean="0">
                        <a:solidFill>
                          <a:schemeClr val="dk1"/>
                        </a:solidFill>
                        <a:effectLst/>
                        <a:latin typeface="Arial" panose="020B0604020202020204" pitchFamily="34" charset="0"/>
                        <a:ea typeface="+mn-ea"/>
                        <a:cs typeface="Arial" panose="020B0604020202020204" pitchFamily="34" charset="0"/>
                      </a:endParaRPr>
                    </a:p>
                    <a:p>
                      <a:pPr lvl="0"/>
                      <a:r>
                        <a:rPr lang="en-US" sz="1800" kern="1200" dirty="0" smtClean="0">
                          <a:solidFill>
                            <a:schemeClr val="dk1"/>
                          </a:solidFill>
                          <a:effectLst/>
                          <a:latin typeface="Arial" panose="020B0604020202020204" pitchFamily="34" charset="0"/>
                          <a:ea typeface="+mn-ea"/>
                          <a:cs typeface="Arial" panose="020B0604020202020204" pitchFamily="34" charset="0"/>
                        </a:rPr>
                        <a:t>    - Model Mediation Contract Clause</a:t>
                      </a:r>
                      <a:endParaRPr lang="en-GB" sz="1800" b="1" i="0" dirty="0">
                        <a:effectLst/>
                        <a:latin typeface="Arial" panose="020B0604020202020204" pitchFamily="34" charset="0"/>
                        <a:ea typeface="Arial" charset="0"/>
                        <a:cs typeface="Arial" panose="020B0604020202020204" pitchFamily="34" charset="0"/>
                      </a:endParaRPr>
                    </a:p>
                  </a:txBody>
                  <a:tcPr marL="47354" marR="47354" marT="0" marB="0"/>
                </a:tc>
              </a:tr>
            </a:tbl>
          </a:graphicData>
        </a:graphic>
      </p:graphicFrame>
    </p:spTree>
    <p:extLst>
      <p:ext uri="{BB962C8B-B14F-4D97-AF65-F5344CB8AC3E}">
        <p14:creationId xmlns:p14="http://schemas.microsoft.com/office/powerpoint/2010/main" val="3594357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Title 1"/>
          <p:cNvSpPr txBox="1">
            <a:spLocks/>
          </p:cNvSpPr>
          <p:nvPr/>
        </p:nvSpPr>
        <p:spPr>
          <a:xfrm>
            <a:off x="539552" y="332656"/>
            <a:ext cx="8312337" cy="1320800"/>
          </a:xfrm>
          <a:prstGeom prst="rect">
            <a:avLst/>
          </a:prstGeom>
        </p:spPr>
        <p:txBody>
          <a:bodyPr vert="horz" lIns="0" rIns="0" bIns="0" anchor="b">
            <a:normAutofit fontScale="85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dirty="0" smtClean="0">
                <a:solidFill>
                  <a:schemeClr val="tx1"/>
                </a:solidFill>
              </a:rPr>
              <a:t>Mediation Development Toolkit (3)</a:t>
            </a:r>
            <a:br>
              <a:rPr lang="en-US" b="1" dirty="0" smtClean="0">
                <a:solidFill>
                  <a:schemeClr val="tx1"/>
                </a:solidFill>
              </a:rPr>
            </a:br>
            <a:r>
              <a:rPr lang="en-US" sz="2000" b="1" dirty="0" smtClean="0">
                <a:solidFill>
                  <a:schemeClr val="tx1"/>
                </a:solidFill>
              </a:rPr>
              <a:t>Ensuring implementation of  the CEPEJ Guidelines on mediation</a:t>
            </a:r>
            <a:r>
              <a:rPr lang="en-GB" sz="2000" dirty="0" smtClean="0">
                <a:solidFill>
                  <a:schemeClr val="accent1">
                    <a:lumMod val="50000"/>
                  </a:schemeClr>
                </a:solidFill>
              </a:rPr>
              <a:t/>
            </a:r>
            <a:br>
              <a:rPr lang="en-GB" sz="2000" dirty="0" smtClean="0">
                <a:solidFill>
                  <a:schemeClr val="accent1">
                    <a:lumMod val="50000"/>
                  </a:schemeClr>
                </a:solidFill>
              </a:rPr>
            </a:br>
            <a:endParaRPr lang="en-US" sz="2000" b="1" dirty="0">
              <a:solidFill>
                <a:schemeClr val="accent1">
                  <a:lumMod val="50000"/>
                </a:schemeClr>
              </a:solidFill>
            </a:endParaRPr>
          </a:p>
        </p:txBody>
      </p:sp>
      <p:graphicFrame>
        <p:nvGraphicFramePr>
          <p:cNvPr id="7" name="Table 4"/>
          <p:cNvGraphicFramePr>
            <a:graphicFrameLocks noGrp="1"/>
          </p:cNvGraphicFramePr>
          <p:nvPr>
            <p:extLst>
              <p:ext uri="{D42A27DB-BD31-4B8C-83A1-F6EECF244321}">
                <p14:modId xmlns:p14="http://schemas.microsoft.com/office/powerpoint/2010/main" val="1292616718"/>
              </p:ext>
            </p:extLst>
          </p:nvPr>
        </p:nvGraphicFramePr>
        <p:xfrm>
          <a:off x="833603" y="1844824"/>
          <a:ext cx="7284369" cy="2905523"/>
        </p:xfrm>
        <a:graphic>
          <a:graphicData uri="http://schemas.openxmlformats.org/drawingml/2006/table">
            <a:tbl>
              <a:tblPr bandRow="1">
                <a:tableStyleId>{5C22544A-7EE6-4342-B048-85BDC9FD1C3A}</a:tableStyleId>
              </a:tblPr>
              <a:tblGrid>
                <a:gridCol w="7284369"/>
              </a:tblGrid>
              <a:tr h="53171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b="1" dirty="0" smtClean="0">
                          <a:solidFill>
                            <a:schemeClr val="accent1">
                              <a:lumMod val="50000"/>
                            </a:schemeClr>
                          </a:solidFill>
                          <a:effectLst/>
                          <a:latin typeface="Arial" panose="020B0604020202020204" pitchFamily="34" charset="0"/>
                          <a:ea typeface="Arial" charset="0"/>
                          <a:cs typeface="Arial" panose="020B0604020202020204" pitchFamily="34" charset="0"/>
                        </a:rPr>
                        <a:t>Tools submitted for adoption by CEPEJ at this Plenary</a:t>
                      </a:r>
                    </a:p>
                    <a:p>
                      <a:pPr algn="ctr">
                        <a:lnSpc>
                          <a:spcPct val="115000"/>
                        </a:lnSpc>
                        <a:spcAft>
                          <a:spcPts val="0"/>
                        </a:spcAft>
                      </a:pPr>
                      <a:endParaRPr lang="en-GB" sz="1800" b="1" dirty="0">
                        <a:solidFill>
                          <a:schemeClr val="accent1">
                            <a:lumMod val="50000"/>
                          </a:schemeClr>
                        </a:solidFill>
                        <a:effectLst/>
                        <a:latin typeface="Arial" panose="020B0604020202020204" pitchFamily="34" charset="0"/>
                        <a:ea typeface="Arial" charset="0"/>
                        <a:cs typeface="Arial" panose="020B0604020202020204" pitchFamily="34" charset="0"/>
                      </a:endParaRPr>
                    </a:p>
                  </a:txBody>
                  <a:tcPr marL="47354" marR="47354" marT="0" marB="0"/>
                </a:tc>
              </a:tr>
              <a:tr h="49721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1" dirty="0" smtClean="0">
                          <a:effectLst/>
                          <a:latin typeface="Arial" panose="020B0604020202020204" pitchFamily="34" charset="0"/>
                          <a:ea typeface="Arial" charset="0"/>
                          <a:cs typeface="Arial" panose="020B0604020202020204" pitchFamily="34" charset="0"/>
                        </a:rPr>
                        <a:t>1</a:t>
                      </a:r>
                      <a:r>
                        <a:rPr lang="en-GB" sz="1800" b="1" dirty="0">
                          <a:effectLst/>
                          <a:latin typeface="Arial" panose="020B0604020202020204" pitchFamily="34" charset="0"/>
                          <a:ea typeface="Arial" charset="0"/>
                          <a:cs typeface="Arial" panose="020B0604020202020204" pitchFamily="34" charset="0"/>
                        </a:rPr>
                        <a:t>. </a:t>
                      </a:r>
                      <a:r>
                        <a:rPr lang="en-GB" sz="1800" b="1" dirty="0" smtClean="0">
                          <a:effectLst/>
                          <a:latin typeface="Arial" panose="020B0604020202020204" pitchFamily="34" charset="0"/>
                          <a:ea typeface="Arial" charset="0"/>
                          <a:cs typeface="Arial" panose="020B0604020202020204" pitchFamily="34" charset="0"/>
                        </a:rPr>
                        <a:t>European Handbook for Mediation </a:t>
                      </a:r>
                      <a:r>
                        <a:rPr lang="en-GB" sz="1800" b="1" dirty="0" err="1" smtClean="0">
                          <a:effectLst/>
                          <a:latin typeface="Arial" panose="020B0604020202020204" pitchFamily="34" charset="0"/>
                          <a:ea typeface="Arial" charset="0"/>
                          <a:cs typeface="Arial" panose="020B0604020202020204" pitchFamily="34" charset="0"/>
                        </a:rPr>
                        <a:t>Lawmaking</a:t>
                      </a:r>
                      <a:r>
                        <a:rPr lang="en-GB" sz="1800" b="1" dirty="0" smtClean="0">
                          <a:effectLst/>
                          <a:latin typeface="Arial" panose="020B0604020202020204" pitchFamily="34" charset="0"/>
                          <a:ea typeface="Arial" charset="0"/>
                          <a:cs typeface="Arial" panose="020B0604020202020204" pitchFamily="34" charset="0"/>
                        </a:rPr>
                        <a:t> </a:t>
                      </a:r>
                      <a:r>
                        <a:rPr lang="en-GB" sz="1800" b="0" i="1" dirty="0" smtClean="0">
                          <a:effectLst/>
                          <a:latin typeface="Arial" panose="020B0604020202020204" pitchFamily="34" charset="0"/>
                          <a:ea typeface="Arial" charset="0"/>
                          <a:cs typeface="Arial" panose="020B0604020202020204" pitchFamily="34" charset="0"/>
                        </a:rPr>
                        <a:t>with explanatory memorandum</a:t>
                      </a:r>
                      <a:endParaRPr lang="en-GB" sz="1800" b="0" i="1" kern="1200" dirty="0" smtClean="0">
                        <a:solidFill>
                          <a:schemeClr val="dk1"/>
                        </a:solidFill>
                        <a:effectLst/>
                        <a:latin typeface="Arial" panose="020B0604020202020204" pitchFamily="34" charset="0"/>
                        <a:ea typeface="Arial" charset="0"/>
                        <a:cs typeface="Arial" panose="020B0604020202020204" pitchFamily="34" charset="0"/>
                      </a:endParaRPr>
                    </a:p>
                  </a:txBody>
                  <a:tcPr marL="47354" marR="47354" marT="0" marB="0"/>
                </a:tc>
              </a:tr>
              <a:tr h="44031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1" dirty="0" smtClean="0">
                          <a:effectLst/>
                          <a:latin typeface="Arial" panose="020B0604020202020204" pitchFamily="34" charset="0"/>
                          <a:ea typeface="Arial" charset="0"/>
                          <a:cs typeface="Arial" panose="020B0604020202020204" pitchFamily="34" charset="0"/>
                        </a:rPr>
                        <a:t>2</a:t>
                      </a:r>
                      <a:r>
                        <a:rPr lang="en-GB" sz="1800" b="1" dirty="0">
                          <a:effectLst/>
                          <a:latin typeface="Arial" panose="020B0604020202020204" pitchFamily="34" charset="0"/>
                          <a:ea typeface="Arial" charset="0"/>
                          <a:cs typeface="Arial" panose="020B0604020202020204" pitchFamily="34" charset="0"/>
                        </a:rPr>
                        <a:t>. </a:t>
                      </a:r>
                      <a:r>
                        <a:rPr lang="en-US" sz="1800" b="1" kern="1200" dirty="0" smtClean="0">
                          <a:solidFill>
                            <a:schemeClr val="dk1"/>
                          </a:solidFill>
                          <a:effectLst/>
                          <a:latin typeface="Arial" panose="020B0604020202020204" pitchFamily="34" charset="0"/>
                          <a:ea typeface="+mn-ea"/>
                          <a:cs typeface="Arial" panose="020B0604020202020204" pitchFamily="34" charset="0"/>
                        </a:rPr>
                        <a:t>Guidelines on Designing and Monitoring Mediation Training Schemes</a:t>
                      </a:r>
                      <a:r>
                        <a:rPr lang="en-GB" sz="1800" dirty="0" smtClean="0">
                          <a:effectLst/>
                          <a:latin typeface="Arial" panose="020B0604020202020204" pitchFamily="34" charset="0"/>
                          <a:cs typeface="Arial" panose="020B0604020202020204" pitchFamily="34" charset="0"/>
                        </a:rPr>
                        <a:t> </a:t>
                      </a:r>
                      <a:r>
                        <a:rPr lang="en-GB" sz="1800" b="0" kern="1200" baseline="0" dirty="0" smtClean="0">
                          <a:solidFill>
                            <a:schemeClr val="dk1"/>
                          </a:solidFill>
                          <a:effectLst/>
                          <a:latin typeface="Arial" panose="020B0604020202020204" pitchFamily="34" charset="0"/>
                          <a:ea typeface="+mn-ea"/>
                          <a:cs typeface="Arial" panose="020B0604020202020204" pitchFamily="34" charset="0"/>
                        </a:rPr>
                        <a:t>(</a:t>
                      </a:r>
                      <a:r>
                        <a:rPr lang="en-US" sz="1800" b="0" i="1" kern="1200" dirty="0" smtClean="0">
                          <a:solidFill>
                            <a:schemeClr val="dk1"/>
                          </a:solidFill>
                          <a:effectLst/>
                          <a:latin typeface="Arial" panose="020B0604020202020204" pitchFamily="34" charset="0"/>
                          <a:ea typeface="+mn-ea"/>
                          <a:cs typeface="Arial" panose="020B0604020202020204" pitchFamily="34" charset="0"/>
                        </a:rPr>
                        <a:t>elaborated jointly with the IMI)</a:t>
                      </a:r>
                      <a:r>
                        <a:rPr lang="en-GB" sz="1800" b="0" dirty="0" smtClean="0">
                          <a:effectLst/>
                          <a:latin typeface="Arial" panose="020B0604020202020204" pitchFamily="34" charset="0"/>
                          <a:cs typeface="Arial" panose="020B0604020202020204" pitchFamily="34" charset="0"/>
                        </a:rPr>
                        <a:t> </a:t>
                      </a:r>
                      <a:endParaRPr lang="en-GB" sz="18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800" b="0" i="1" kern="1200" dirty="0" smtClean="0">
                          <a:solidFill>
                            <a:schemeClr val="accent6"/>
                          </a:solidFill>
                          <a:effectLst/>
                          <a:latin typeface="Arial" panose="020B0604020202020204" pitchFamily="34" charset="0"/>
                          <a:ea typeface="+mn-ea"/>
                          <a:cs typeface="Arial" panose="020B0604020202020204" pitchFamily="34" charset="0"/>
                        </a:rPr>
                        <a:t>upgrading and replacing tool No 4 “</a:t>
                      </a:r>
                      <a:r>
                        <a:rPr lang="de-DE" sz="1800" b="1" kern="1200" dirty="0" smtClean="0">
                          <a:solidFill>
                            <a:schemeClr val="accent6"/>
                          </a:solidFill>
                          <a:effectLst/>
                          <a:latin typeface="Arial" panose="020B0604020202020204" pitchFamily="34" charset="0"/>
                          <a:ea typeface="+mn-ea"/>
                          <a:cs typeface="Arial" panose="020B0604020202020204" pitchFamily="34" charset="0"/>
                        </a:rPr>
                        <a:t>Basic Mediator Training Curriculum</a:t>
                      </a:r>
                      <a:r>
                        <a:rPr lang="de-DE" sz="1800" b="0" kern="1200" dirty="0" smtClean="0">
                          <a:solidFill>
                            <a:schemeClr val="accent6"/>
                          </a:solidFill>
                          <a:effectLst/>
                          <a:latin typeface="Arial" panose="020B0604020202020204" pitchFamily="34" charset="0"/>
                          <a:ea typeface="+mn-ea"/>
                          <a:cs typeface="Arial" panose="020B0604020202020204" pitchFamily="34" charset="0"/>
                        </a:rPr>
                        <a:t>“</a:t>
                      </a:r>
                      <a:endParaRPr lang="en-GB" sz="1800" b="0" dirty="0" smtClean="0">
                        <a:solidFill>
                          <a:schemeClr val="accent6"/>
                        </a:solidFill>
                        <a:effectLst/>
                        <a:latin typeface="Arial" panose="020B0604020202020204" pitchFamily="34" charset="0"/>
                        <a:ea typeface="Arial" charset="0"/>
                        <a:cs typeface="Arial" panose="020B0604020202020204" pitchFamily="34" charset="0"/>
                      </a:endParaRPr>
                    </a:p>
                  </a:txBody>
                  <a:tcPr marL="47354" marR="47354" marT="0" marB="0"/>
                </a:tc>
              </a:tr>
              <a:tr h="38177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1800" b="0" dirty="0">
                        <a:effectLst/>
                        <a:latin typeface="Arial" panose="020B0604020202020204" pitchFamily="34" charset="0"/>
                        <a:ea typeface="Arial" charset="0"/>
                        <a:cs typeface="Arial" panose="020B0604020202020204" pitchFamily="34" charset="0"/>
                      </a:endParaRPr>
                    </a:p>
                  </a:txBody>
                  <a:tcPr marL="47354" marR="47354" marT="0" marB="0"/>
                </a:tc>
              </a:tr>
            </a:tbl>
          </a:graphicData>
        </a:graphic>
      </p:graphicFrame>
    </p:spTree>
    <p:extLst>
      <p:ext uri="{BB962C8B-B14F-4D97-AF65-F5344CB8AC3E}">
        <p14:creationId xmlns:p14="http://schemas.microsoft.com/office/powerpoint/2010/main" val="4149113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455608"/>
            <a:ext cx="4104456" cy="1249579"/>
          </a:xfrm>
          <a:prstGeom prst="rect">
            <a:avLst/>
          </a:prstGeom>
        </p:spPr>
      </p:pic>
      <p:sp>
        <p:nvSpPr>
          <p:cNvPr id="6" name="Title 1"/>
          <p:cNvSpPr txBox="1">
            <a:spLocks/>
          </p:cNvSpPr>
          <p:nvPr/>
        </p:nvSpPr>
        <p:spPr>
          <a:xfrm>
            <a:off x="539552" y="332656"/>
            <a:ext cx="9130748" cy="88999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400" b="1" dirty="0" smtClean="0">
                <a:solidFill>
                  <a:schemeClr val="tx1"/>
                </a:solidFill>
                <a:latin typeface="Arial" panose="020B0604020202020204" pitchFamily="34" charset="0"/>
                <a:cs typeface="Arial" panose="020B0604020202020204" pitchFamily="34" charset="0"/>
              </a:rPr>
              <a:t>On-going work in 2019</a:t>
            </a:r>
            <a:endParaRPr lang="en-US" sz="2400" b="1" dirty="0">
              <a:solidFill>
                <a:schemeClr val="tx1"/>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524278" y="1442559"/>
            <a:ext cx="7648121" cy="4525963"/>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7200" indent="-457200" algn="just">
              <a:buClr>
                <a:schemeClr val="tx1"/>
              </a:buClr>
              <a:buFont typeface="+mj-lt"/>
              <a:buAutoNum type="arabicPeriod"/>
            </a:pPr>
            <a:r>
              <a:rPr lang="en-US" sz="1800" dirty="0" smtClean="0">
                <a:latin typeface="Arial" panose="020B0604020202020204" pitchFamily="34" charset="0"/>
                <a:cs typeface="Arial" panose="020B0604020202020204" pitchFamily="34" charset="0"/>
              </a:rPr>
              <a:t>Further </a:t>
            </a:r>
            <a:r>
              <a:rPr lang="en-US" sz="1800" b="1" dirty="0" smtClean="0">
                <a:latin typeface="Arial" panose="020B0604020202020204" pitchFamily="34" charset="0"/>
                <a:cs typeface="Arial" panose="020B0604020202020204" pitchFamily="34" charset="0"/>
              </a:rPr>
              <a:t>elaboration</a:t>
            </a:r>
            <a:r>
              <a:rPr lang="en-US" sz="1800" dirty="0" smtClean="0">
                <a:latin typeface="Arial" panose="020B0604020202020204" pitchFamily="34" charset="0"/>
                <a:cs typeface="Arial" panose="020B0604020202020204" pitchFamily="34" charset="0"/>
              </a:rPr>
              <a:t> of mediation development </a:t>
            </a:r>
            <a:r>
              <a:rPr lang="en-US" sz="1800" b="1" dirty="0" smtClean="0">
                <a:latin typeface="Arial" panose="020B0604020202020204" pitchFamily="34" charset="0"/>
                <a:cs typeface="Arial" panose="020B0604020202020204" pitchFamily="34" charset="0"/>
              </a:rPr>
              <a:t>tools </a:t>
            </a:r>
            <a:r>
              <a:rPr lang="en-US" sz="1800" dirty="0" smtClean="0">
                <a:latin typeface="Arial" panose="020B0604020202020204" pitchFamily="34" charset="0"/>
                <a:cs typeface="Arial" panose="020B0604020202020204" pitchFamily="34" charset="0"/>
              </a:rPr>
              <a:t>for the Toolkit:</a:t>
            </a:r>
          </a:p>
          <a:p>
            <a:pPr marL="457200" indent="-457200" algn="just">
              <a:buClr>
                <a:schemeClr val="tx1"/>
              </a:buClr>
            </a:pPr>
            <a:r>
              <a:rPr lang="en-US" sz="180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Mediation related</a:t>
            </a:r>
            <a:r>
              <a:rPr lang="en-US" sz="180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training curricula </a:t>
            </a:r>
            <a:r>
              <a:rPr lang="en-US" sz="1800" dirty="0" smtClean="0">
                <a:latin typeface="Arial" panose="020B0604020202020204" pitchFamily="34" charset="0"/>
                <a:cs typeface="Arial" panose="020B0604020202020204" pitchFamily="34" charset="0"/>
              </a:rPr>
              <a:t>for (i) </a:t>
            </a:r>
            <a:r>
              <a:rPr lang="en-US" sz="1800" b="1" dirty="0" smtClean="0">
                <a:latin typeface="Arial" panose="020B0604020202020204" pitchFamily="34" charset="0"/>
                <a:cs typeface="Arial" panose="020B0604020202020204" pitchFamily="34" charset="0"/>
              </a:rPr>
              <a:t>judges</a:t>
            </a:r>
            <a:r>
              <a:rPr lang="en-US" sz="1800" dirty="0" smtClean="0">
                <a:latin typeface="Arial" panose="020B0604020202020204" pitchFamily="34" charset="0"/>
                <a:cs typeface="Arial" panose="020B0604020202020204" pitchFamily="34" charset="0"/>
              </a:rPr>
              <a:t>, (ii) </a:t>
            </a:r>
            <a:r>
              <a:rPr lang="en-US" sz="1800" b="1" dirty="0" smtClean="0">
                <a:latin typeface="Arial" panose="020B0604020202020204" pitchFamily="34" charset="0"/>
                <a:cs typeface="Arial" panose="020B0604020202020204" pitchFamily="34" charset="0"/>
              </a:rPr>
              <a:t>lawyers</a:t>
            </a:r>
            <a:r>
              <a:rPr lang="en-US" sz="1800" dirty="0" smtClean="0">
                <a:latin typeface="Arial" panose="020B0604020202020204" pitchFamily="34" charset="0"/>
                <a:cs typeface="Arial" panose="020B0604020202020204" pitchFamily="34" charset="0"/>
              </a:rPr>
              <a:t>, (iii) </a:t>
            </a:r>
            <a:r>
              <a:rPr lang="en-US" sz="1800" b="1" dirty="0" smtClean="0">
                <a:latin typeface="Arial" panose="020B0604020202020204" pitchFamily="34" charset="0"/>
                <a:cs typeface="Arial" panose="020B0604020202020204" pitchFamily="34" charset="0"/>
              </a:rPr>
              <a:t>notaries</a:t>
            </a:r>
            <a:r>
              <a:rPr lang="en-US" sz="1800" dirty="0" smtClean="0">
                <a:latin typeface="Arial" panose="020B0604020202020204" pitchFamily="34" charset="0"/>
                <a:cs typeface="Arial" panose="020B0604020202020204" pitchFamily="34" charset="0"/>
              </a:rPr>
              <a:t>, and (iv) </a:t>
            </a:r>
            <a:r>
              <a:rPr lang="en-US" sz="1800" b="1" dirty="0" smtClean="0">
                <a:latin typeface="Arial" panose="020B0604020202020204" pitchFamily="34" charset="0"/>
                <a:cs typeface="Arial" panose="020B0604020202020204" pitchFamily="34" charset="0"/>
              </a:rPr>
              <a:t>enforcement officers</a:t>
            </a:r>
            <a:r>
              <a:rPr lang="en-US" sz="1800" dirty="0" smtClean="0">
                <a:latin typeface="Arial" panose="020B0604020202020204" pitchFamily="34" charset="0"/>
                <a:cs typeface="Arial" panose="020B0604020202020204" pitchFamily="34" charset="0"/>
              </a:rPr>
              <a:t> </a:t>
            </a:r>
          </a:p>
          <a:p>
            <a:pPr marL="457200" indent="-457200" algn="just">
              <a:buClr>
                <a:schemeClr val="tx1"/>
              </a:buClr>
            </a:pPr>
            <a:r>
              <a:rPr lang="en-US" sz="1800" i="1" dirty="0" smtClean="0">
                <a:latin typeface="Arial" panose="020B0604020202020204" pitchFamily="34" charset="0"/>
                <a:cs typeface="Arial" panose="020B0604020202020204" pitchFamily="34" charset="0"/>
              </a:rPr>
              <a:t>	(activities in cooperation with </a:t>
            </a:r>
            <a:r>
              <a:rPr lang="en-US" sz="1800" i="1" dirty="0" err="1" smtClean="0">
                <a:latin typeface="Arial" panose="020B0604020202020204" pitchFamily="34" charset="0"/>
                <a:cs typeface="Arial" panose="020B0604020202020204" pitchFamily="34" charset="0"/>
              </a:rPr>
              <a:t>GEMME</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EJTN</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CCBE</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CNUE</a:t>
            </a:r>
            <a:r>
              <a:rPr lang="en-US" sz="1800" i="1" dirty="0" smtClean="0">
                <a:latin typeface="Arial" panose="020B0604020202020204" pitchFamily="34" charset="0"/>
                <a:cs typeface="Arial" panose="020B0604020202020204" pitchFamily="34" charset="0"/>
              </a:rPr>
              <a:t> and  </a:t>
            </a:r>
            <a:r>
              <a:rPr lang="en-US" sz="1800" i="1" dirty="0" err="1" smtClean="0">
                <a:latin typeface="Arial" panose="020B0604020202020204" pitchFamily="34" charset="0"/>
                <a:cs typeface="Arial" panose="020B0604020202020204" pitchFamily="34" charset="0"/>
              </a:rPr>
              <a:t>UIHJ</a:t>
            </a:r>
            <a:r>
              <a:rPr lang="en-US" sz="1800" i="1" dirty="0" smtClean="0">
                <a:latin typeface="Arial" panose="020B0604020202020204" pitchFamily="34" charset="0"/>
                <a:cs typeface="Arial" panose="020B0604020202020204" pitchFamily="34" charset="0"/>
              </a:rPr>
              <a:t>)</a:t>
            </a:r>
          </a:p>
          <a:p>
            <a:pPr marL="457200" indent="-457200" algn="just">
              <a:buClr>
                <a:schemeClr val="tx1"/>
              </a:buClr>
            </a:pPr>
            <a:r>
              <a:rPr lang="en-US" sz="1800" dirty="0" smtClean="0">
                <a:latin typeface="Arial" panose="020B0604020202020204" pitchFamily="34" charset="0"/>
                <a:cs typeface="Arial" panose="020B0604020202020204" pitchFamily="34" charset="0"/>
              </a:rPr>
              <a:t>2.   </a:t>
            </a:r>
            <a:r>
              <a:rPr lang="en-US" sz="1800" b="1" dirty="0" smtClean="0">
                <a:latin typeface="Arial" panose="020B0604020202020204" pitchFamily="34" charset="0"/>
                <a:cs typeface="Arial" panose="020B0604020202020204" pitchFamily="34" charset="0"/>
              </a:rPr>
              <a:t>Feasibility study</a:t>
            </a:r>
            <a:r>
              <a:rPr lang="en-US" sz="1800" dirty="0" smtClean="0">
                <a:latin typeface="Arial" panose="020B0604020202020204" pitchFamily="34" charset="0"/>
                <a:cs typeface="Arial" panose="020B0604020202020204" pitchFamily="34" charset="0"/>
              </a:rPr>
              <a:t> on the European Mediation </a:t>
            </a:r>
            <a:r>
              <a:rPr lang="en-US" sz="1800" b="1" dirty="0" smtClean="0">
                <a:latin typeface="Arial" panose="020B0604020202020204" pitchFamily="34" charset="0"/>
                <a:cs typeface="Arial" panose="020B0604020202020204" pitchFamily="34" charset="0"/>
              </a:rPr>
              <a:t>Convention</a:t>
            </a:r>
          </a:p>
          <a:p>
            <a:pPr marL="457200" indent="-457200" algn="just">
              <a:buClr>
                <a:schemeClr val="tx1"/>
              </a:buClr>
              <a:buFont typeface="Wingdings 2"/>
              <a:buAutoNum type="arabicPeriod" startAt="3"/>
            </a:pPr>
            <a:r>
              <a:rPr lang="en-US" sz="1800" b="1" dirty="0" smtClean="0">
                <a:latin typeface="Arial" panose="020B0604020202020204" pitchFamily="34" charset="0"/>
                <a:cs typeface="Arial" panose="020B0604020202020204" pitchFamily="34" charset="0"/>
              </a:rPr>
              <a:t>Dissemination and promotion</a:t>
            </a:r>
            <a:r>
              <a:rPr lang="en-US" sz="1800" dirty="0" smtClean="0">
                <a:latin typeface="Arial" panose="020B0604020202020204" pitchFamily="34" charset="0"/>
                <a:cs typeface="Arial" panose="020B0604020202020204" pitchFamily="34" charset="0"/>
              </a:rPr>
              <a:t> of the Mediation Development Toolkit</a:t>
            </a:r>
          </a:p>
          <a:p>
            <a:pPr marL="457200" indent="-457200" algn="just">
              <a:buClr>
                <a:schemeClr val="tx1"/>
              </a:buClr>
              <a:buFont typeface="Wingdings 2"/>
              <a:buAutoNum type="arabicPeriod" startAt="3"/>
            </a:pPr>
            <a:r>
              <a:rPr lang="en-US" sz="1800" dirty="0" smtClean="0">
                <a:latin typeface="Arial" panose="020B0604020202020204" pitchFamily="34" charset="0"/>
                <a:cs typeface="Arial" panose="020B0604020202020204" pitchFamily="34" charset="0"/>
              </a:rPr>
              <a:t>Implementation of the </a:t>
            </a:r>
            <a:r>
              <a:rPr lang="en-US" sz="1800" b="1" dirty="0" smtClean="0">
                <a:latin typeface="Arial" panose="020B0604020202020204" pitchFamily="34" charset="0"/>
                <a:cs typeface="Arial" panose="020B0604020202020204" pitchFamily="34" charset="0"/>
              </a:rPr>
              <a:t>Road Map</a:t>
            </a:r>
            <a:r>
              <a:rPr lang="en-US" sz="1800" dirty="0" smtClean="0">
                <a:latin typeface="Arial" panose="020B0604020202020204" pitchFamily="34" charset="0"/>
                <a:cs typeface="Arial" panose="020B0604020202020204" pitchFamily="34" charset="0"/>
              </a:rPr>
              <a:t> of the CEPEJ-GT-MED approved by CEPEJ: </a:t>
            </a:r>
          </a:p>
          <a:p>
            <a:pPr lvl="2" indent="-457200" algn="just">
              <a:buClr>
                <a:schemeClr val="tx1"/>
              </a:buClr>
              <a:buFont typeface="Arial" panose="020B0604020202020204" pitchFamily="34" charset="0"/>
              <a:buChar char="•"/>
            </a:pPr>
            <a:r>
              <a:rPr lang="en-US" sz="1500" dirty="0" smtClean="0">
                <a:latin typeface="Arial" panose="020B0604020202020204" pitchFamily="34" charset="0"/>
                <a:cs typeface="Arial" panose="020B0604020202020204" pitchFamily="34" charset="0"/>
              </a:rPr>
              <a:t>promotion of Council of Europe </a:t>
            </a:r>
            <a:r>
              <a:rPr lang="en-US" sz="1500" b="1" dirty="0" smtClean="0">
                <a:latin typeface="Arial" panose="020B0604020202020204" pitchFamily="34" charset="0"/>
                <a:cs typeface="Arial" panose="020B0604020202020204" pitchFamily="34" charset="0"/>
              </a:rPr>
              <a:t>(bi-)annual conference on mediation</a:t>
            </a:r>
            <a:r>
              <a:rPr lang="en-US" sz="1500" dirty="0" smtClean="0">
                <a:latin typeface="Arial" panose="020B0604020202020204" pitchFamily="34" charset="0"/>
                <a:cs typeface="Arial" panose="020B0604020202020204" pitchFamily="34" charset="0"/>
              </a:rPr>
              <a:t> </a:t>
            </a:r>
          </a:p>
          <a:p>
            <a:pPr lvl="2" indent="-457200" algn="just">
              <a:buClr>
                <a:schemeClr val="tx1"/>
              </a:buClr>
              <a:buFont typeface="Arial" panose="020B0604020202020204" pitchFamily="34" charset="0"/>
              <a:buChar char="•"/>
            </a:pPr>
            <a:r>
              <a:rPr lang="en-US" sz="1500" dirty="0" smtClean="0">
                <a:latin typeface="Arial" panose="020B0604020202020204" pitchFamily="34" charset="0"/>
                <a:cs typeface="Arial" panose="020B0604020202020204" pitchFamily="34" charset="0"/>
              </a:rPr>
              <a:t>preliminary work for establishment of </a:t>
            </a:r>
            <a:r>
              <a:rPr lang="en-US" sz="1500" b="1" dirty="0" smtClean="0">
                <a:latin typeface="Arial" panose="020B0604020202020204" pitchFamily="34" charset="0"/>
                <a:cs typeface="Arial" panose="020B0604020202020204" pitchFamily="34" charset="0"/>
              </a:rPr>
              <a:t>CEPEJ network of mediation contact persons</a:t>
            </a:r>
            <a:r>
              <a:rPr lang="en-US" sz="1500" dirty="0" smtClean="0">
                <a:latin typeface="Arial" panose="020B0604020202020204" pitchFamily="34" charset="0"/>
                <a:cs typeface="Arial" panose="020B0604020202020204" pitchFamily="34" charset="0"/>
              </a:rPr>
              <a:t> in all Council of Europe member states</a:t>
            </a:r>
          </a:p>
          <a:p>
            <a:pPr algn="just">
              <a:buClr>
                <a:schemeClr val="tx1"/>
              </a:buClr>
            </a:pPr>
            <a:endParaRPr lang="en-US" sz="1800" dirty="0" smtClean="0">
              <a:latin typeface="Arial" panose="020B0604020202020204" pitchFamily="34" charset="0"/>
              <a:cs typeface="Arial" panose="020B0604020202020204" pitchFamily="34" charset="0"/>
            </a:endParaRPr>
          </a:p>
          <a:p>
            <a:pPr marL="457200" indent="-457200" algn="just">
              <a:buClr>
                <a:schemeClr val="tx1"/>
              </a:buClr>
              <a:buFont typeface="+mj-lt"/>
              <a:buAutoNum type="arabicPeriod"/>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257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4000" dirty="0" smtClean="0">
                <a:solidFill>
                  <a:schemeClr val="tx1"/>
                </a:solidFill>
                <a:effectLst/>
                <a:latin typeface="Arial" panose="020B0604020202020204" pitchFamily="34" charset="0"/>
                <a:cs typeface="Arial" panose="020B0604020202020204" pitchFamily="34" charset="0"/>
              </a:rPr>
              <a:t>Thank</a:t>
            </a:r>
            <a:r>
              <a:rPr lang="en-GB" sz="1800" dirty="0" smtClean="0">
                <a:solidFill>
                  <a:schemeClr val="tx1"/>
                </a:solidFill>
                <a:effectLst/>
              </a:rPr>
              <a:t> </a:t>
            </a:r>
            <a:r>
              <a:rPr lang="en-GB" sz="4000" dirty="0" smtClean="0">
                <a:solidFill>
                  <a:schemeClr val="tx1"/>
                </a:solidFill>
                <a:effectLst/>
                <a:latin typeface="Arial" panose="020B0604020202020204" pitchFamily="34" charset="0"/>
                <a:cs typeface="Arial" panose="020B0604020202020204" pitchFamily="34" charset="0"/>
              </a:rPr>
              <a:t>you</a:t>
            </a:r>
            <a:r>
              <a:rPr lang="en-GB" sz="1800" dirty="0" smtClean="0">
                <a:solidFill>
                  <a:schemeClr val="tx1"/>
                </a:solidFill>
                <a:effectLst/>
              </a:rPr>
              <a:t> </a:t>
            </a: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4" name="Rectangle 3"/>
          <p:cNvSpPr/>
          <p:nvPr/>
        </p:nvSpPr>
        <p:spPr>
          <a:xfrm>
            <a:off x="2286000" y="3105835"/>
            <a:ext cx="4572000" cy="646331"/>
          </a:xfrm>
          <a:prstGeom prst="rect">
            <a:avLst/>
          </a:prstGeom>
        </p:spPr>
        <p:txBody>
          <a:bodyPr>
            <a:spAutoFit/>
          </a:bodyPr>
          <a:lstStyle/>
          <a:p>
            <a:r>
              <a:rPr lang="en-US" dirty="0"/>
              <a:t/>
            </a:r>
            <a:br>
              <a:rPr lang="en-US" dirty="0"/>
            </a:br>
            <a:r>
              <a:rPr lang="en-US" dirty="0">
                <a:latin typeface="Arial" panose="020B0604020202020204" pitchFamily="34" charset="0"/>
                <a:cs typeface="Arial" panose="020B0604020202020204" pitchFamily="34" charset="0"/>
              </a:rPr>
              <a:t>E-mail: </a:t>
            </a:r>
            <a:r>
              <a:rPr lang="en-US" dirty="0" err="1">
                <a:latin typeface="Arial" panose="020B0604020202020204" pitchFamily="34" charset="0"/>
                <a:cs typeface="Arial" panose="020B0604020202020204" pitchFamily="34" charset="0"/>
              </a:rPr>
              <a:t>rimantas.simaitis@cobalt.legal</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652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611560" y="1124744"/>
            <a:ext cx="8143056" cy="1752600"/>
          </a:xfrm>
        </p:spPr>
        <p:txBody>
          <a:bodyPr>
            <a:noAutofit/>
          </a:bodyPr>
          <a:lstStyle/>
          <a:p>
            <a:pPr algn="just"/>
            <a:r>
              <a:rPr lang="en-GB" sz="1600" dirty="0">
                <a:latin typeface="Arial" panose="020B0604020202020204" pitchFamily="34" charset="0"/>
                <a:cs typeface="Arial" panose="020B0604020202020204" pitchFamily="34" charset="0"/>
              </a:rPr>
              <a:t>In order to implement the “</a:t>
            </a:r>
            <a:r>
              <a:rPr lang="en-GB" sz="1600" u="sng" dirty="0">
                <a:latin typeface="Arial" panose="020B0604020202020204" pitchFamily="34" charset="0"/>
                <a:cs typeface="Arial" panose="020B0604020202020204" pitchFamily="34" charset="0"/>
                <a:hlinkClick r:id="rId2"/>
              </a:rPr>
              <a:t>Strategic plan for the SATURN Centre” (CEPEJ-SATURN(2011)5),</a:t>
            </a:r>
            <a:r>
              <a:rPr lang="en-GB" sz="1600" dirty="0">
                <a:latin typeface="Arial" panose="020B0604020202020204" pitchFamily="34" charset="0"/>
                <a:cs typeface="Arial" panose="020B0604020202020204" pitchFamily="34" charset="0"/>
              </a:rPr>
              <a:t> the Steering group shall in particular:</a:t>
            </a:r>
            <a:endParaRPr lang="fr-FR" sz="1600" dirty="0">
              <a:latin typeface="Arial" panose="020B0604020202020204" pitchFamily="34" charset="0"/>
              <a:cs typeface="Arial" panose="020B0604020202020204" pitchFamily="34" charset="0"/>
            </a:endParaRPr>
          </a:p>
          <a:p>
            <a:pPr marL="285750" lvl="0" indent="-285750" algn="just">
              <a:buClr>
                <a:schemeClr val="tx1"/>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periodically collect data on procedural times in member States at national and regional level, for all types of proceedings (civil, criminal and administrative) and for all courts (first instance, appeal and supreme courts);</a:t>
            </a:r>
            <a:endParaRPr lang="fr-FR" sz="1600" dirty="0">
              <a:latin typeface="Arial" panose="020B0604020202020204" pitchFamily="34" charset="0"/>
              <a:cs typeface="Arial" panose="020B0604020202020204" pitchFamily="34" charset="0"/>
            </a:endParaRPr>
          </a:p>
          <a:p>
            <a:pPr marL="285750" lvl="0" indent="-285750" algn="just">
              <a:buClr>
                <a:schemeClr val="tx1"/>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verify the completeness and quality of the data collected in order to make improvements;</a:t>
            </a:r>
            <a:endParaRPr lang="fr-FR" sz="1600" dirty="0">
              <a:latin typeface="Arial" panose="020B0604020202020204" pitchFamily="34" charset="0"/>
              <a:cs typeface="Arial" panose="020B0604020202020204" pitchFamily="34" charset="0"/>
            </a:endParaRPr>
          </a:p>
          <a:p>
            <a:pPr marL="285750" lvl="0" indent="-285750" algn="just">
              <a:buClr>
                <a:schemeClr val="tx1"/>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analyse the data collected and collate them with the principles relating to procedural times derived from the case law of the European Court of Human Rights;</a:t>
            </a:r>
            <a:endParaRPr lang="fr-FR" sz="1600" dirty="0">
              <a:latin typeface="Arial" panose="020B0604020202020204" pitchFamily="34" charset="0"/>
              <a:cs typeface="Arial" panose="020B0604020202020204" pitchFamily="34" charset="0"/>
            </a:endParaRPr>
          </a:p>
          <a:p>
            <a:pPr marL="285750" lvl="0" indent="-285750" algn="just">
              <a:buClr>
                <a:schemeClr val="tx1"/>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define guidelines and standards relating to procedural times:</a:t>
            </a:r>
            <a:endParaRPr lang="fr-FR" sz="1600" dirty="0">
              <a:latin typeface="Arial" panose="020B0604020202020204" pitchFamily="34" charset="0"/>
              <a:cs typeface="Arial" panose="020B0604020202020204" pitchFamily="34" charset="0"/>
            </a:endParaRPr>
          </a:p>
          <a:p>
            <a:pPr marL="742950" lvl="1" indent="-285750" algn="just">
              <a:buClr>
                <a:schemeClr val="tx1"/>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for all state organs concerned with justice: legislators, bodies vested with the administration of justice, court managers, judges, prosecutors, police officers;</a:t>
            </a:r>
            <a:endParaRPr lang="fr-FR" sz="1600" dirty="0">
              <a:latin typeface="Arial" panose="020B0604020202020204" pitchFamily="34" charset="0"/>
              <a:cs typeface="Arial" panose="020B0604020202020204" pitchFamily="34" charset="0"/>
            </a:endParaRPr>
          </a:p>
          <a:p>
            <a:pPr marL="742950" lvl="1" indent="-285750" algn="just">
              <a:buClr>
                <a:schemeClr val="tx1"/>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for all types of proceedings (civil, criminal and administrative);</a:t>
            </a:r>
            <a:endParaRPr lang="fr-FR" sz="1600" dirty="0">
              <a:latin typeface="Arial" panose="020B0604020202020204" pitchFamily="34" charset="0"/>
              <a:cs typeface="Arial" panose="020B0604020202020204" pitchFamily="34" charset="0"/>
            </a:endParaRPr>
          </a:p>
          <a:p>
            <a:pPr marL="742950" lvl="1" indent="-285750" algn="just">
              <a:buClr>
                <a:schemeClr val="tx1"/>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for all courts (first instance, appeal and supreme courts);</a:t>
            </a:r>
            <a:endParaRPr lang="fr-FR" sz="1600" dirty="0">
              <a:latin typeface="Arial" panose="020B0604020202020204" pitchFamily="34" charset="0"/>
              <a:cs typeface="Arial" panose="020B0604020202020204" pitchFamily="34" charset="0"/>
            </a:endParaRPr>
          </a:p>
          <a:p>
            <a:pPr algn="just">
              <a:spcBef>
                <a:spcPct val="0"/>
              </a:spcBef>
            </a:pPr>
            <a:endParaRPr lang="fr-FR" sz="1600" b="1" dirty="0">
              <a:latin typeface="Arial" panose="020B0604020202020204" pitchFamily="34" charset="0"/>
              <a:ea typeface="+mj-ea"/>
              <a:cs typeface="Arial" panose="020B060402020202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ZoneTexte 5"/>
          <p:cNvSpPr txBox="1"/>
          <p:nvPr/>
        </p:nvSpPr>
        <p:spPr>
          <a:xfrm>
            <a:off x="611560" y="332656"/>
            <a:ext cx="7056784" cy="523220"/>
          </a:xfrm>
          <a:prstGeom prst="rect">
            <a:avLst/>
          </a:prstGeom>
          <a:noFill/>
        </p:spPr>
        <p:txBody>
          <a:bodyPr wrap="square" rtlCol="0">
            <a:spAutoFit/>
          </a:bodyPr>
          <a:lstStyle/>
          <a:p>
            <a:pPr algn="just"/>
            <a:r>
              <a:rPr lang="fr-FR" sz="2800" b="1" dirty="0" smtClean="0">
                <a:latin typeface="Arial" panose="020B0604020202020204" pitchFamily="34" charset="0"/>
                <a:cs typeface="Arial" panose="020B0604020202020204" pitchFamily="34" charset="0"/>
              </a:rPr>
              <a:t>2. </a:t>
            </a:r>
            <a:r>
              <a:rPr lang="fr-FR" sz="2800" b="1" dirty="0" err="1" smtClean="0">
                <a:latin typeface="Arial" panose="020B0604020202020204" pitchFamily="34" charset="0"/>
                <a:cs typeface="Arial" panose="020B0604020202020204" pitchFamily="34" charset="0"/>
              </a:rPr>
              <a:t>Terms</a:t>
            </a:r>
            <a:r>
              <a:rPr lang="fr-FR" sz="2800" b="1" dirty="0" smtClean="0">
                <a:latin typeface="Arial" panose="020B0604020202020204" pitchFamily="34" charset="0"/>
                <a:cs typeface="Arial" panose="020B0604020202020204" pitchFamily="34" charset="0"/>
              </a:rPr>
              <a:t> of </a:t>
            </a:r>
            <a:r>
              <a:rPr lang="fr-FR" sz="2800" b="1" dirty="0" err="1" smtClean="0">
                <a:latin typeface="Arial" panose="020B0604020202020204" pitchFamily="34" charset="0"/>
                <a:cs typeface="Arial" panose="020B0604020202020204" pitchFamily="34" charset="0"/>
              </a:rPr>
              <a:t>reference</a:t>
            </a:r>
            <a:endParaRPr lang="fr-F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564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611560" y="548680"/>
            <a:ext cx="8143056" cy="1752600"/>
          </a:xfrm>
        </p:spPr>
        <p:txBody>
          <a:bodyPr>
            <a:noAutofit/>
          </a:bodyPr>
          <a:lstStyle/>
          <a:p>
            <a:pPr marL="285750" lvl="0" indent="-285750" algn="just">
              <a:buClr>
                <a:schemeClr val="tx1"/>
              </a:buClr>
              <a:buFont typeface="Wingdings" panose="05000000000000000000" pitchFamily="2" charset="2"/>
              <a:buChar char="Ø"/>
            </a:pPr>
            <a:r>
              <a:rPr lang="en-GB" sz="1800" dirty="0">
                <a:latin typeface="Arial" panose="020B0604020202020204" pitchFamily="34" charset="0"/>
                <a:cs typeface="Arial" panose="020B0604020202020204" pitchFamily="34" charset="0"/>
              </a:rPr>
              <a:t>disseminate in member States the guidelines, the standards and the results of analysis of the data collected;</a:t>
            </a:r>
            <a:endParaRPr lang="fr-FR" sz="1800" dirty="0">
              <a:latin typeface="Arial" panose="020B0604020202020204" pitchFamily="34" charset="0"/>
              <a:cs typeface="Arial" panose="020B0604020202020204" pitchFamily="34" charset="0"/>
            </a:endParaRPr>
          </a:p>
          <a:p>
            <a:pPr marL="285750" lvl="0" indent="-285750" algn="just">
              <a:buClr>
                <a:schemeClr val="tx1"/>
              </a:buClr>
              <a:buFont typeface="Wingdings" panose="05000000000000000000" pitchFamily="2" charset="2"/>
              <a:buChar char="Ø"/>
            </a:pPr>
            <a:r>
              <a:rPr lang="en-GB" sz="1800" dirty="0">
                <a:latin typeface="Arial" panose="020B0604020202020204" pitchFamily="34" charset="0"/>
                <a:cs typeface="Arial" panose="020B0604020202020204" pitchFamily="34" charset="0"/>
              </a:rPr>
              <a:t>promote the use of judicial time management tools, particularly those developed by the SATURN Centre, in all member States to enable them to make their own analysis of the situation regarding judicial timeframes in their courts and apply their own remedies to any excessive procedural delays;</a:t>
            </a:r>
            <a:endParaRPr lang="fr-FR" sz="1800" dirty="0">
              <a:latin typeface="Arial" panose="020B0604020202020204" pitchFamily="34" charset="0"/>
              <a:cs typeface="Arial" panose="020B0604020202020204" pitchFamily="34" charset="0"/>
            </a:endParaRPr>
          </a:p>
          <a:p>
            <a:pPr marL="285750" lvl="0" indent="-285750" algn="just">
              <a:buClr>
                <a:schemeClr val="tx1"/>
              </a:buClr>
              <a:buFont typeface="Wingdings" panose="05000000000000000000" pitchFamily="2" charset="2"/>
              <a:buChar char="Ø"/>
            </a:pPr>
            <a:r>
              <a:rPr lang="en-GB" sz="1800" dirty="0">
                <a:latin typeface="Arial" panose="020B0604020202020204" pitchFamily="34" charset="0"/>
                <a:cs typeface="Arial" panose="020B0604020202020204" pitchFamily="34" charset="0"/>
              </a:rPr>
              <a:t>undertake within the member States most concerned by questions of procedural delays, and with their agreement, targeted actions to improve their situation (preventive or proactive measures) by implementing judicial time management tools in those countries;</a:t>
            </a:r>
            <a:endParaRPr lang="fr-FR" sz="1800" dirty="0">
              <a:latin typeface="Arial" panose="020B0604020202020204" pitchFamily="34" charset="0"/>
              <a:cs typeface="Arial" panose="020B0604020202020204" pitchFamily="34" charset="0"/>
            </a:endParaRPr>
          </a:p>
          <a:p>
            <a:pPr marL="285750" lvl="0" indent="-285750" algn="just">
              <a:buClr>
                <a:schemeClr val="tx1"/>
              </a:buClr>
              <a:buFont typeface="Wingdings" panose="05000000000000000000" pitchFamily="2" charset="2"/>
              <a:buChar char="Ø"/>
            </a:pPr>
            <a:r>
              <a:rPr lang="en-GB" sz="1800" dirty="0">
                <a:latin typeface="Arial" panose="020B0604020202020204" pitchFamily="34" charset="0"/>
                <a:cs typeface="Arial" panose="020B0604020202020204" pitchFamily="34" charset="0"/>
              </a:rPr>
              <a:t>rely on appropriate networks allowing the integration in the work and considerations of the judicial community, in particular on the network of pilot courts within the member States, to draw on innovative projects aimed at reducing and adjusting the timeframes operated by courts in member States;</a:t>
            </a:r>
            <a:endParaRPr lang="fr-FR" sz="1800" dirty="0">
              <a:latin typeface="Arial" panose="020B0604020202020204" pitchFamily="34" charset="0"/>
              <a:cs typeface="Arial" panose="020B0604020202020204" pitchFamily="34" charset="0"/>
            </a:endParaRPr>
          </a:p>
          <a:p>
            <a:pPr marL="285750" lvl="0" indent="-285750" algn="just">
              <a:buClr>
                <a:schemeClr val="tx1"/>
              </a:buClr>
              <a:buFont typeface="Wingdings" panose="05000000000000000000" pitchFamily="2" charset="2"/>
              <a:buChar char="Ø"/>
            </a:pPr>
            <a:r>
              <a:rPr lang="en-GB" sz="1800" dirty="0">
                <a:latin typeface="Arial" panose="020B0604020202020204" pitchFamily="34" charset="0"/>
                <a:cs typeface="Arial" panose="020B0604020202020204" pitchFamily="34" charset="0"/>
              </a:rPr>
              <a:t>organise and implement the court coaching programme (on a volunteer basis) for the effective use of the </a:t>
            </a:r>
            <a:r>
              <a:rPr lang="en-GB" sz="1800" dirty="0" err="1">
                <a:latin typeface="Arial" panose="020B0604020202020204" pitchFamily="34" charset="0"/>
                <a:cs typeface="Arial" panose="020B0604020202020204" pitchFamily="34" charset="0"/>
              </a:rPr>
              <a:t>CEPEJ’s</a:t>
            </a:r>
            <a:r>
              <a:rPr lang="en-GB" sz="1800" dirty="0">
                <a:latin typeface="Arial" panose="020B0604020202020204" pitchFamily="34" charset="0"/>
                <a:cs typeface="Arial" panose="020B0604020202020204" pitchFamily="34" charset="0"/>
              </a:rPr>
              <a:t> tools and guidelines, on the basis of the relevant SATURN Handbook (CEPEJ-SATURN(2011)9).</a:t>
            </a:r>
            <a:endParaRPr lang="fr-FR" sz="1800" dirty="0">
              <a:latin typeface="Arial" panose="020B0604020202020204" pitchFamily="34" charset="0"/>
              <a:cs typeface="Arial" panose="020B0604020202020204" pitchFamily="34" charset="0"/>
            </a:endParaRPr>
          </a:p>
          <a:p>
            <a:pPr marL="285750" indent="-285750" algn="just">
              <a:spcBef>
                <a:spcPct val="0"/>
              </a:spcBef>
              <a:buClr>
                <a:schemeClr val="tx1"/>
              </a:buClr>
              <a:buFont typeface="Wingdings" panose="05000000000000000000" pitchFamily="2" charset="2"/>
              <a:buChar char="Ø"/>
            </a:pPr>
            <a:endParaRPr lang="fr-FR" sz="1800" b="1" dirty="0">
              <a:latin typeface="Arial" panose="020B0604020202020204" pitchFamily="34" charset="0"/>
              <a:ea typeface="+mj-ea"/>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Tree>
    <p:extLst>
      <p:ext uri="{BB962C8B-B14F-4D97-AF65-F5344CB8AC3E}">
        <p14:creationId xmlns:p14="http://schemas.microsoft.com/office/powerpoint/2010/main" val="2986202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ZoneTexte 5"/>
          <p:cNvSpPr txBox="1"/>
          <p:nvPr/>
        </p:nvSpPr>
        <p:spPr>
          <a:xfrm>
            <a:off x="611560" y="332656"/>
            <a:ext cx="7056784" cy="523220"/>
          </a:xfrm>
          <a:prstGeom prst="rect">
            <a:avLst/>
          </a:prstGeom>
          <a:noFill/>
        </p:spPr>
        <p:txBody>
          <a:bodyPr wrap="square" rtlCol="0">
            <a:spAutoFit/>
          </a:bodyPr>
          <a:lstStyle/>
          <a:p>
            <a:pPr algn="just"/>
            <a:r>
              <a:rPr lang="fr-FR" sz="2800" b="1" dirty="0" smtClean="0">
                <a:latin typeface="Arial" panose="020B0604020202020204" pitchFamily="34" charset="0"/>
                <a:cs typeface="Arial" panose="020B0604020202020204" pitchFamily="34" charset="0"/>
              </a:rPr>
              <a:t>3. Composition</a:t>
            </a:r>
            <a:endParaRPr lang="fr-FR" sz="2800" b="1"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52736"/>
            <a:ext cx="4152260" cy="37444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052736"/>
            <a:ext cx="388843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62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6" name="ZoneTexte 5"/>
          <p:cNvSpPr txBox="1"/>
          <p:nvPr/>
        </p:nvSpPr>
        <p:spPr>
          <a:xfrm>
            <a:off x="611560" y="332656"/>
            <a:ext cx="7056784" cy="523220"/>
          </a:xfrm>
          <a:prstGeom prst="rect">
            <a:avLst/>
          </a:prstGeom>
          <a:noFill/>
        </p:spPr>
        <p:txBody>
          <a:bodyPr wrap="square" rtlCol="0">
            <a:spAutoFit/>
          </a:bodyPr>
          <a:lstStyle/>
          <a:p>
            <a:pPr algn="just"/>
            <a:r>
              <a:rPr lang="fr-FR" sz="2800" b="1" dirty="0" smtClean="0">
                <a:latin typeface="Arial" panose="020B0604020202020204" pitchFamily="34" charset="0"/>
                <a:cs typeface="Arial" panose="020B0604020202020204" pitchFamily="34" charset="0"/>
              </a:rPr>
              <a:t>4. Main </a:t>
            </a:r>
            <a:r>
              <a:rPr lang="fr-FR" sz="2800" b="1" dirty="0" err="1" smtClean="0">
                <a:latin typeface="Arial" panose="020B0604020202020204" pitchFamily="34" charset="0"/>
                <a:cs typeface="Arial" panose="020B0604020202020204" pitchFamily="34" charset="0"/>
              </a:rPr>
              <a:t>tools</a:t>
            </a:r>
            <a:r>
              <a:rPr lang="fr-FR" sz="2800" b="1" dirty="0" smtClean="0">
                <a:latin typeface="Arial" panose="020B0604020202020204" pitchFamily="34" charset="0"/>
                <a:cs typeface="Arial" panose="020B0604020202020204" pitchFamily="34" charset="0"/>
              </a:rPr>
              <a:t> </a:t>
            </a:r>
            <a:r>
              <a:rPr lang="fr-FR" sz="2800" b="1" dirty="0" err="1" smtClean="0">
                <a:latin typeface="Arial" panose="020B0604020202020204" pitchFamily="34" charset="0"/>
                <a:cs typeface="Arial" panose="020B0604020202020204" pitchFamily="34" charset="0"/>
              </a:rPr>
              <a:t>adopted</a:t>
            </a:r>
            <a:endParaRPr lang="fr-FR" sz="2800" b="1"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395536" y="1052736"/>
            <a:ext cx="84913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685800" algn="l"/>
              </a:tabLst>
              <a:defRPr>
                <a:solidFill>
                  <a:schemeClr val="tx1"/>
                </a:solidFill>
                <a:latin typeface="Arial" pitchFamily="34" charset="0"/>
                <a:cs typeface="Arial" pitchFamily="34" charset="0"/>
              </a:defRPr>
            </a:lvl1pPr>
            <a:lvl2pPr fontAlgn="base">
              <a:spcBef>
                <a:spcPct val="0"/>
              </a:spcBef>
              <a:spcAft>
                <a:spcPct val="0"/>
              </a:spcAft>
              <a:tabLst>
                <a:tab pos="685800" algn="l"/>
              </a:tabLst>
              <a:defRPr>
                <a:solidFill>
                  <a:schemeClr val="tx1"/>
                </a:solidFill>
                <a:latin typeface="Arial" pitchFamily="34" charset="0"/>
                <a:cs typeface="Arial" pitchFamily="34" charset="0"/>
              </a:defRPr>
            </a:lvl2pPr>
            <a:lvl3pPr fontAlgn="base">
              <a:spcBef>
                <a:spcPct val="0"/>
              </a:spcBef>
              <a:spcAft>
                <a:spcPct val="0"/>
              </a:spcAft>
              <a:tabLst>
                <a:tab pos="685800" algn="l"/>
              </a:tabLst>
              <a:defRPr>
                <a:solidFill>
                  <a:schemeClr val="tx1"/>
                </a:solidFill>
                <a:latin typeface="Arial" pitchFamily="34" charset="0"/>
                <a:cs typeface="Arial" pitchFamily="34" charset="0"/>
              </a:defRPr>
            </a:lvl3pPr>
            <a:lvl4pPr fontAlgn="base">
              <a:spcBef>
                <a:spcPct val="0"/>
              </a:spcBef>
              <a:spcAft>
                <a:spcPct val="0"/>
              </a:spcAft>
              <a:tabLst>
                <a:tab pos="685800" algn="l"/>
              </a:tabLst>
              <a:defRPr>
                <a:solidFill>
                  <a:schemeClr val="tx1"/>
                </a:solidFill>
                <a:latin typeface="Arial" pitchFamily="34" charset="0"/>
                <a:cs typeface="Arial" pitchFamily="34" charset="0"/>
              </a:defRPr>
            </a:lvl4pPr>
            <a:lvl5pPr fontAlgn="base">
              <a:spcBef>
                <a:spcPct val="0"/>
              </a:spcBef>
              <a:spcAft>
                <a:spcPct val="0"/>
              </a:spcAft>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L="0" marR="0" lvl="0" indent="449263" defTabSz="914400" rtl="0" eaLnBrk="1" fontAlgn="base" latinLnBrk="0" hangingPunct="1">
              <a:lnSpc>
                <a:spcPct val="100000"/>
              </a:lnSpc>
              <a:spcBef>
                <a:spcPct val="0"/>
              </a:spcBef>
              <a:spcAft>
                <a:spcPct val="0"/>
              </a:spcAft>
              <a:buClrTx/>
              <a:buSzTx/>
              <a:buFontTx/>
              <a:buNone/>
              <a:tabLst>
                <a:tab pos="685800" algn="l"/>
              </a:tabLst>
            </a:pPr>
            <a:r>
              <a:rPr kumimoji="0" lang="en-GB" alt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Main tools already adopted by SATURN are the following:</a:t>
            </a:r>
            <a:endParaRPr kumimoji="0" lang="fr-FR" alt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GB" alt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SATURN guidelines for judicial time management</a:t>
            </a:r>
            <a:endParaRPr kumimoji="0" lang="en-GB" alt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977032"/>
            <a:ext cx="7636533" cy="339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55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964" y="620688"/>
            <a:ext cx="7851648" cy="1828800"/>
          </a:xfrm>
        </p:spPr>
        <p:txBody>
          <a:bodyPr>
            <a:noAutofit/>
          </a:bodyPr>
          <a:lstStyle/>
          <a:p>
            <a:pPr algn="ctr"/>
            <a:r>
              <a:rPr lang="en-GB" sz="1800" dirty="0" smtClean="0">
                <a:solidFill>
                  <a:schemeClr val="tx1"/>
                </a:solidFill>
                <a:effectLst/>
              </a:rPr>
              <a:t/>
            </a:r>
            <a:br>
              <a:rPr lang="en-GB" sz="1800" dirty="0" smtClean="0">
                <a:solidFill>
                  <a:schemeClr val="tx1"/>
                </a:solidFill>
                <a:effectLst/>
              </a:rPr>
            </a:br>
            <a:r>
              <a:rPr lang="en-GB" sz="1800" dirty="0">
                <a:solidFill>
                  <a:schemeClr val="tx1"/>
                </a:solidFill>
                <a:effectLst/>
              </a:rPr>
              <a:t/>
            </a:r>
            <a:br>
              <a:rPr lang="en-GB" sz="1800" dirty="0">
                <a:solidFill>
                  <a:schemeClr val="tx1"/>
                </a:solidFill>
                <a:effectLst/>
              </a:rPr>
            </a:br>
            <a:endParaRPr lang="fr-FR" sz="18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229200"/>
            <a:ext cx="4848136" cy="1475988"/>
          </a:xfrm>
          <a:prstGeom prst="rect">
            <a:avLst/>
          </a:prstGeom>
        </p:spPr>
      </p:pic>
      <p:sp>
        <p:nvSpPr>
          <p:cNvPr id="4" name="Rectangle 2"/>
          <p:cNvSpPr>
            <a:spLocks noChangeArrowheads="1"/>
          </p:cNvSpPr>
          <p:nvPr/>
        </p:nvSpPr>
        <p:spPr bwMode="auto">
          <a:xfrm>
            <a:off x="611560" y="116632"/>
            <a:ext cx="82089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85800" algn="l"/>
              </a:tabLst>
              <a:defRPr>
                <a:solidFill>
                  <a:schemeClr val="tx1"/>
                </a:solidFill>
                <a:latin typeface="Arial" pitchFamily="34" charset="0"/>
                <a:cs typeface="Arial" pitchFamily="34" charset="0"/>
              </a:defRPr>
            </a:lvl1pPr>
            <a:lvl2pPr fontAlgn="base">
              <a:spcBef>
                <a:spcPct val="0"/>
              </a:spcBef>
              <a:spcAft>
                <a:spcPct val="0"/>
              </a:spcAft>
              <a:tabLst>
                <a:tab pos="685800" algn="l"/>
              </a:tabLst>
              <a:defRPr>
                <a:solidFill>
                  <a:schemeClr val="tx1"/>
                </a:solidFill>
                <a:latin typeface="Arial" pitchFamily="34" charset="0"/>
                <a:cs typeface="Arial" pitchFamily="34" charset="0"/>
              </a:defRPr>
            </a:lvl2pPr>
            <a:lvl3pPr fontAlgn="base">
              <a:spcBef>
                <a:spcPct val="0"/>
              </a:spcBef>
              <a:spcAft>
                <a:spcPct val="0"/>
              </a:spcAft>
              <a:tabLst>
                <a:tab pos="685800" algn="l"/>
              </a:tabLst>
              <a:defRPr>
                <a:solidFill>
                  <a:schemeClr val="tx1"/>
                </a:solidFill>
                <a:latin typeface="Arial" pitchFamily="34" charset="0"/>
                <a:cs typeface="Arial" pitchFamily="34" charset="0"/>
              </a:defRPr>
            </a:lvl3pPr>
            <a:lvl4pPr fontAlgn="base">
              <a:spcBef>
                <a:spcPct val="0"/>
              </a:spcBef>
              <a:spcAft>
                <a:spcPct val="0"/>
              </a:spcAft>
              <a:tabLst>
                <a:tab pos="685800" algn="l"/>
              </a:tabLst>
              <a:defRPr>
                <a:solidFill>
                  <a:schemeClr val="tx1"/>
                </a:solidFill>
                <a:latin typeface="Arial" pitchFamily="34" charset="0"/>
                <a:cs typeface="Arial" pitchFamily="34" charset="0"/>
              </a:defRPr>
            </a:lvl4pPr>
            <a:lvl5pPr fontAlgn="base">
              <a:spcBef>
                <a:spcPct val="0"/>
              </a:spcBef>
              <a:spcAft>
                <a:spcPct val="0"/>
              </a:spcAft>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tab pos="685800" algn="l"/>
              </a:tabLst>
            </a:pPr>
            <a:r>
              <a:rPr kumimoji="0" lang="en-GB" altLang="fr-FR" sz="2800" b="0" i="0" u="none" strike="noStrike" cap="none" normalizeH="0" baseline="0" dirty="0" smtClean="0">
                <a:ln>
                  <a:noFill/>
                </a:ln>
                <a:effectLst/>
                <a:latin typeface="Arial" pitchFamily="34" charset="0"/>
                <a:ea typeface="Times New Roman" pitchFamily="18" charset="0"/>
                <a:cs typeface="Arial" pitchFamily="34" charset="0"/>
                <a:hlinkClick r:id="rId3"/>
              </a:rPr>
              <a:t>Comments and implementation examples of the SATURN guidelines</a:t>
            </a:r>
            <a:endParaRPr kumimoji="0" lang="fr-FR" altLang="fr-FR"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fr-FR" altLang="fr-F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242093"/>
            <a:ext cx="4649314" cy="417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424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1499</TotalTime>
  <Words>3302</Words>
  <Application>Microsoft Office PowerPoint</Application>
  <PresentationFormat>Affichage à l'écran (4:3)</PresentationFormat>
  <Paragraphs>275</Paragraphs>
  <Slides>43</Slides>
  <Notes>0</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Débit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Further on-going activities in the SATURN Steering group: Updating of the Implementation Guide “Towards European timeframes for judicial proceedings”, trying to collect (through a questionnaire sent to our Network of Pilot Courts) data on timeframes concerning some particular case categories, such as: Intellectual Property, Medical Malpractice and Car Accidents Lawsuits; Elaborating guidelines on how create Dashboards for court management; Elaborating tools, guidelines and IT instruments for the Management of judicial time regulations for criminal cases, according to EcvHR articles 5 and 6;  Elaborating a Document on the Role of the parties and the practioners in preventing delays in court proceedings; Developing some Court-coaching programmes in Albania, Kosovo, Malta and Slovakia; Elaborating a contribution in the Updating of Recommendation Rec(86)12 concerning measures to prevent and reduce the excessive workload in the courts; Co-ordinate the works of the Network of the Pilot courts of the CEPEJ.</vt:lpstr>
      <vt:lpstr>     Thank you</vt:lpstr>
      <vt:lpstr>  </vt:lpstr>
      <vt:lpstr>  </vt:lpstr>
      <vt:lpstr>  </vt:lpstr>
      <vt:lpstr>  </vt:lpstr>
      <vt:lpstr>  </vt:lpstr>
      <vt:lpstr>  </vt:lpstr>
      <vt:lpstr>  </vt:lpstr>
      <vt:lpstr>Présentation PowerPoint</vt:lpstr>
      <vt:lpstr>  </vt:lpstr>
      <vt:lpstr>  </vt:lpstr>
      <vt:lpstr>  </vt:lpstr>
      <vt:lpstr>  </vt:lpstr>
      <vt:lpstr>  </vt:lpstr>
      <vt:lpstr>  </vt:lpstr>
      <vt:lpstr>  </vt:lpstr>
      <vt:lpstr>  </vt:lpstr>
      <vt:lpstr>  </vt:lpstr>
      <vt:lpstr>  </vt:lpstr>
      <vt:lpstr>  </vt:lpstr>
      <vt:lpstr>  </vt:lpstr>
      <vt:lpstr>  </vt:lpstr>
      <vt:lpstr>  </vt:lpstr>
      <vt:lpstr>  </vt:lpstr>
      <vt:lpstr>Thank you   </vt:lpstr>
    </vt:vector>
  </TitlesOfParts>
  <Company>Council of Europe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31st plenary meeting of the CEPEJ Strasbourg, 3 &amp; 4 December 2018</dc:title>
  <dc:creator>SATTEL Annette</dc:creator>
  <cp:lastModifiedBy>SATTEL Annette</cp:lastModifiedBy>
  <cp:revision>28</cp:revision>
  <cp:lastPrinted>2019-03-12T09:48:41Z</cp:lastPrinted>
  <dcterms:created xsi:type="dcterms:W3CDTF">2018-12-03T07:32:21Z</dcterms:created>
  <dcterms:modified xsi:type="dcterms:W3CDTF">2019-06-12T11:50:59Z</dcterms:modified>
</cp:coreProperties>
</file>