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Helvetica World" panose="020B0604020202020204" charset="-128"/>
      <p:regular r:id="rId9"/>
    </p:embeddedFont>
    <p:embeddedFont>
      <p:font typeface="Helvetica World Bold" panose="020B0604020202020204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6939263"/>
          </a:xfrm>
          <a:custGeom>
            <a:avLst/>
            <a:gdLst/>
            <a:ahLst/>
            <a:cxnLst/>
            <a:rect l="l" t="t" r="r" b="b"/>
            <a:pathLst>
              <a:path w="18288000" h="6939263">
                <a:moveTo>
                  <a:pt x="0" y="0"/>
                </a:moveTo>
                <a:lnTo>
                  <a:pt x="18288000" y="0"/>
                </a:lnTo>
                <a:lnTo>
                  <a:pt x="18288000" y="6939263"/>
                </a:lnTo>
                <a:lnTo>
                  <a:pt x="0" y="6939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638" b="-1963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09825" y="6777338"/>
            <a:ext cx="13468350" cy="3239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 dirty="0">
                <a:solidFill>
                  <a:srgbClr val="FFFFFF"/>
                </a:solidFill>
                <a:latin typeface="Helvetica World Bold"/>
              </a:rPr>
              <a:t>Gender Equality Strategy </a:t>
            </a:r>
          </a:p>
          <a:p>
            <a:pPr algn="ctr">
              <a:lnSpc>
                <a:spcPts val="12040"/>
              </a:lnSpc>
            </a:pPr>
            <a:r>
              <a:rPr lang="en-US" sz="8600" dirty="0">
                <a:solidFill>
                  <a:srgbClr val="FFFFFF"/>
                </a:solidFill>
                <a:latin typeface="Helvetica World Bold"/>
              </a:rPr>
              <a:t>2024-2029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0977" y="2538436"/>
            <a:ext cx="4599281" cy="2308471"/>
            <a:chOff x="0" y="0"/>
            <a:chExt cx="680873" cy="3417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0873" cy="341744"/>
            </a:xfrm>
            <a:custGeom>
              <a:avLst/>
              <a:gdLst/>
              <a:ahLst/>
              <a:cxnLst/>
              <a:rect l="l" t="t" r="r" b="b"/>
              <a:pathLst>
                <a:path w="680873" h="341744">
                  <a:moveTo>
                    <a:pt x="38716" y="0"/>
                  </a:moveTo>
                  <a:lnTo>
                    <a:pt x="642157" y="0"/>
                  </a:lnTo>
                  <a:cubicBezTo>
                    <a:pt x="663539" y="0"/>
                    <a:pt x="680873" y="17334"/>
                    <a:pt x="680873" y="38716"/>
                  </a:cubicBezTo>
                  <a:lnTo>
                    <a:pt x="680873" y="303028"/>
                  </a:lnTo>
                  <a:cubicBezTo>
                    <a:pt x="680873" y="324410"/>
                    <a:pt x="663539" y="341744"/>
                    <a:pt x="642157" y="341744"/>
                  </a:cubicBezTo>
                  <a:lnTo>
                    <a:pt x="38716" y="341744"/>
                  </a:lnTo>
                  <a:cubicBezTo>
                    <a:pt x="17334" y="341744"/>
                    <a:pt x="0" y="324410"/>
                    <a:pt x="0" y="303028"/>
                  </a:cubicBezTo>
                  <a:lnTo>
                    <a:pt x="0" y="38716"/>
                  </a:lnTo>
                  <a:cubicBezTo>
                    <a:pt x="0" y="17334"/>
                    <a:pt x="17334" y="0"/>
                    <a:pt x="38716" y="0"/>
                  </a:cubicBezTo>
                  <a:close/>
                </a:path>
              </a:pathLst>
            </a:custGeom>
            <a:solidFill>
              <a:srgbClr val="5C59A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4260977" y="4947226"/>
            <a:ext cx="4599281" cy="2406735"/>
            <a:chOff x="0" y="0"/>
            <a:chExt cx="680873" cy="3562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0873" cy="356291"/>
            </a:xfrm>
            <a:custGeom>
              <a:avLst/>
              <a:gdLst/>
              <a:ahLst/>
              <a:cxnLst/>
              <a:rect l="l" t="t" r="r" b="b"/>
              <a:pathLst>
                <a:path w="680873" h="356291">
                  <a:moveTo>
                    <a:pt x="38716" y="0"/>
                  </a:moveTo>
                  <a:lnTo>
                    <a:pt x="642157" y="0"/>
                  </a:lnTo>
                  <a:cubicBezTo>
                    <a:pt x="663539" y="0"/>
                    <a:pt x="680873" y="17334"/>
                    <a:pt x="680873" y="38716"/>
                  </a:cubicBezTo>
                  <a:lnTo>
                    <a:pt x="680873" y="317575"/>
                  </a:lnTo>
                  <a:cubicBezTo>
                    <a:pt x="680873" y="338957"/>
                    <a:pt x="663539" y="356291"/>
                    <a:pt x="642157" y="356291"/>
                  </a:cubicBezTo>
                  <a:lnTo>
                    <a:pt x="38716" y="356291"/>
                  </a:lnTo>
                  <a:cubicBezTo>
                    <a:pt x="17334" y="356291"/>
                    <a:pt x="0" y="338957"/>
                    <a:pt x="0" y="317575"/>
                  </a:cubicBezTo>
                  <a:lnTo>
                    <a:pt x="0" y="38716"/>
                  </a:lnTo>
                  <a:cubicBezTo>
                    <a:pt x="0" y="17334"/>
                    <a:pt x="17334" y="0"/>
                    <a:pt x="38716" y="0"/>
                  </a:cubicBezTo>
                  <a:close/>
                </a:path>
              </a:pathLst>
            </a:custGeom>
            <a:solidFill>
              <a:srgbClr val="5C59A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4260977" y="7458736"/>
            <a:ext cx="4599281" cy="2406735"/>
            <a:chOff x="0" y="0"/>
            <a:chExt cx="680873" cy="3562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80873" cy="356291"/>
            </a:xfrm>
            <a:custGeom>
              <a:avLst/>
              <a:gdLst/>
              <a:ahLst/>
              <a:cxnLst/>
              <a:rect l="l" t="t" r="r" b="b"/>
              <a:pathLst>
                <a:path w="680873" h="356291">
                  <a:moveTo>
                    <a:pt x="38716" y="0"/>
                  </a:moveTo>
                  <a:lnTo>
                    <a:pt x="642157" y="0"/>
                  </a:lnTo>
                  <a:cubicBezTo>
                    <a:pt x="663539" y="0"/>
                    <a:pt x="680873" y="17334"/>
                    <a:pt x="680873" y="38716"/>
                  </a:cubicBezTo>
                  <a:lnTo>
                    <a:pt x="680873" y="317575"/>
                  </a:lnTo>
                  <a:cubicBezTo>
                    <a:pt x="680873" y="338957"/>
                    <a:pt x="663539" y="356291"/>
                    <a:pt x="642157" y="356291"/>
                  </a:cubicBezTo>
                  <a:lnTo>
                    <a:pt x="38716" y="356291"/>
                  </a:lnTo>
                  <a:cubicBezTo>
                    <a:pt x="17334" y="356291"/>
                    <a:pt x="0" y="338957"/>
                    <a:pt x="0" y="317575"/>
                  </a:cubicBezTo>
                  <a:lnTo>
                    <a:pt x="0" y="38716"/>
                  </a:lnTo>
                  <a:cubicBezTo>
                    <a:pt x="0" y="17334"/>
                    <a:pt x="17334" y="0"/>
                    <a:pt x="38716" y="0"/>
                  </a:cubicBezTo>
                  <a:close/>
                </a:path>
              </a:pathLst>
            </a:custGeom>
            <a:solidFill>
              <a:srgbClr val="5C59A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8981800" y="2527529"/>
            <a:ext cx="4590765" cy="1373579"/>
            <a:chOff x="0" y="0"/>
            <a:chExt cx="680873" cy="2037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0873" cy="203720"/>
            </a:xfrm>
            <a:custGeom>
              <a:avLst/>
              <a:gdLst/>
              <a:ahLst/>
              <a:cxnLst/>
              <a:rect l="l" t="t" r="r" b="b"/>
              <a:pathLst>
                <a:path w="680873" h="203720">
                  <a:moveTo>
                    <a:pt x="38787" y="0"/>
                  </a:moveTo>
                  <a:lnTo>
                    <a:pt x="642086" y="0"/>
                  </a:lnTo>
                  <a:cubicBezTo>
                    <a:pt x="663507" y="0"/>
                    <a:pt x="680873" y="17366"/>
                    <a:pt x="680873" y="38787"/>
                  </a:cubicBezTo>
                  <a:lnTo>
                    <a:pt x="680873" y="164933"/>
                  </a:lnTo>
                  <a:cubicBezTo>
                    <a:pt x="680873" y="186355"/>
                    <a:pt x="663507" y="203720"/>
                    <a:pt x="642086" y="203720"/>
                  </a:cubicBezTo>
                  <a:lnTo>
                    <a:pt x="38787" y="203720"/>
                  </a:lnTo>
                  <a:cubicBezTo>
                    <a:pt x="17366" y="203720"/>
                    <a:pt x="0" y="186355"/>
                    <a:pt x="0" y="164933"/>
                  </a:cubicBezTo>
                  <a:lnTo>
                    <a:pt x="0" y="38787"/>
                  </a:lnTo>
                  <a:cubicBezTo>
                    <a:pt x="0" y="17366"/>
                    <a:pt x="17366" y="0"/>
                    <a:pt x="38787" y="0"/>
                  </a:cubicBezTo>
                  <a:close/>
                </a:path>
              </a:pathLst>
            </a:custGeom>
            <a:solidFill>
              <a:srgbClr val="9E99C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9022954" y="4012574"/>
            <a:ext cx="4599281" cy="1455567"/>
            <a:chOff x="0" y="0"/>
            <a:chExt cx="680873" cy="2154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0873" cy="215481"/>
            </a:xfrm>
            <a:custGeom>
              <a:avLst/>
              <a:gdLst/>
              <a:ahLst/>
              <a:cxnLst/>
              <a:rect l="l" t="t" r="r" b="b"/>
              <a:pathLst>
                <a:path w="680873" h="215481">
                  <a:moveTo>
                    <a:pt x="38716" y="0"/>
                  </a:moveTo>
                  <a:lnTo>
                    <a:pt x="642157" y="0"/>
                  </a:lnTo>
                  <a:cubicBezTo>
                    <a:pt x="663539" y="0"/>
                    <a:pt x="680873" y="17334"/>
                    <a:pt x="680873" y="38716"/>
                  </a:cubicBezTo>
                  <a:lnTo>
                    <a:pt x="680873" y="176765"/>
                  </a:lnTo>
                  <a:cubicBezTo>
                    <a:pt x="680873" y="198147"/>
                    <a:pt x="663539" y="215481"/>
                    <a:pt x="642157" y="215481"/>
                  </a:cubicBezTo>
                  <a:lnTo>
                    <a:pt x="38716" y="215481"/>
                  </a:lnTo>
                  <a:cubicBezTo>
                    <a:pt x="17334" y="215481"/>
                    <a:pt x="0" y="198147"/>
                    <a:pt x="0" y="176765"/>
                  </a:cubicBezTo>
                  <a:lnTo>
                    <a:pt x="0" y="38716"/>
                  </a:lnTo>
                  <a:cubicBezTo>
                    <a:pt x="0" y="17334"/>
                    <a:pt x="17334" y="0"/>
                    <a:pt x="38716" y="0"/>
                  </a:cubicBezTo>
                  <a:close/>
                </a:path>
              </a:pathLst>
            </a:custGeom>
            <a:solidFill>
              <a:srgbClr val="9E99C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8981800" y="8576783"/>
            <a:ext cx="4554194" cy="1288688"/>
            <a:chOff x="0" y="0"/>
            <a:chExt cx="674198" cy="1907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74198" cy="190776"/>
            </a:xfrm>
            <a:custGeom>
              <a:avLst/>
              <a:gdLst/>
              <a:ahLst/>
              <a:cxnLst/>
              <a:rect l="l" t="t" r="r" b="b"/>
              <a:pathLst>
                <a:path w="674198" h="190776">
                  <a:moveTo>
                    <a:pt x="39099" y="0"/>
                  </a:moveTo>
                  <a:lnTo>
                    <a:pt x="635099" y="0"/>
                  </a:lnTo>
                  <a:cubicBezTo>
                    <a:pt x="645469" y="0"/>
                    <a:pt x="655414" y="4119"/>
                    <a:pt x="662746" y="11452"/>
                  </a:cubicBezTo>
                  <a:cubicBezTo>
                    <a:pt x="670079" y="18784"/>
                    <a:pt x="674198" y="28729"/>
                    <a:pt x="674198" y="39099"/>
                  </a:cubicBezTo>
                  <a:lnTo>
                    <a:pt x="674198" y="151677"/>
                  </a:lnTo>
                  <a:cubicBezTo>
                    <a:pt x="674198" y="162047"/>
                    <a:pt x="670079" y="171992"/>
                    <a:pt x="662746" y="179324"/>
                  </a:cubicBezTo>
                  <a:cubicBezTo>
                    <a:pt x="655414" y="186657"/>
                    <a:pt x="645469" y="190776"/>
                    <a:pt x="635099" y="190776"/>
                  </a:cubicBezTo>
                  <a:lnTo>
                    <a:pt x="39099" y="190776"/>
                  </a:lnTo>
                  <a:cubicBezTo>
                    <a:pt x="28729" y="190776"/>
                    <a:pt x="18784" y="186657"/>
                    <a:pt x="11452" y="179324"/>
                  </a:cubicBezTo>
                  <a:cubicBezTo>
                    <a:pt x="4119" y="171992"/>
                    <a:pt x="0" y="162047"/>
                    <a:pt x="0" y="151677"/>
                  </a:cubicBezTo>
                  <a:lnTo>
                    <a:pt x="0" y="39099"/>
                  </a:lnTo>
                  <a:cubicBezTo>
                    <a:pt x="0" y="28729"/>
                    <a:pt x="4119" y="18784"/>
                    <a:pt x="11452" y="11452"/>
                  </a:cubicBezTo>
                  <a:cubicBezTo>
                    <a:pt x="18784" y="4119"/>
                    <a:pt x="28729" y="0"/>
                    <a:pt x="39099" y="0"/>
                  </a:cubicBezTo>
                  <a:close/>
                </a:path>
              </a:pathLst>
            </a:custGeom>
            <a:solidFill>
              <a:srgbClr val="9E99C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4728155" y="1799535"/>
            <a:ext cx="3664924" cy="640637"/>
            <a:chOff x="0" y="0"/>
            <a:chExt cx="567793" cy="992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67793" cy="99251"/>
            </a:xfrm>
            <a:custGeom>
              <a:avLst/>
              <a:gdLst/>
              <a:ahLst/>
              <a:cxnLst/>
              <a:rect l="l" t="t" r="r" b="b"/>
              <a:pathLst>
                <a:path w="567793" h="99251">
                  <a:moveTo>
                    <a:pt x="48586" y="0"/>
                  </a:moveTo>
                  <a:lnTo>
                    <a:pt x="519207" y="0"/>
                  </a:lnTo>
                  <a:cubicBezTo>
                    <a:pt x="546040" y="0"/>
                    <a:pt x="567793" y="21753"/>
                    <a:pt x="567793" y="48586"/>
                  </a:cubicBezTo>
                  <a:lnTo>
                    <a:pt x="567793" y="50665"/>
                  </a:lnTo>
                  <a:cubicBezTo>
                    <a:pt x="567793" y="77499"/>
                    <a:pt x="546040" y="99251"/>
                    <a:pt x="519207" y="99251"/>
                  </a:cubicBezTo>
                  <a:lnTo>
                    <a:pt x="48586" y="99251"/>
                  </a:lnTo>
                  <a:cubicBezTo>
                    <a:pt x="21753" y="99251"/>
                    <a:pt x="0" y="77499"/>
                    <a:pt x="0" y="50665"/>
                  </a:cubicBezTo>
                  <a:lnTo>
                    <a:pt x="0" y="48586"/>
                  </a:lnTo>
                  <a:cubicBezTo>
                    <a:pt x="0" y="21753"/>
                    <a:pt x="21753" y="0"/>
                    <a:pt x="48586" y="0"/>
                  </a:cubicBezTo>
                  <a:close/>
                </a:path>
              </a:pathLst>
            </a:custGeom>
            <a:solidFill>
              <a:srgbClr val="9E99C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" y="0"/>
            <a:ext cx="18288000" cy="1406735"/>
            <a:chOff x="0" y="0"/>
            <a:chExt cx="24710089" cy="1875647"/>
          </a:xfrm>
        </p:grpSpPr>
        <p:sp>
          <p:nvSpPr>
            <p:cNvPr id="17" name="Freeform 17"/>
            <p:cNvSpPr/>
            <p:nvPr/>
          </p:nvSpPr>
          <p:spPr>
            <a:xfrm>
              <a:off x="3267915" y="0"/>
              <a:ext cx="8924085" cy="1875647"/>
            </a:xfrm>
            <a:custGeom>
              <a:avLst/>
              <a:gdLst/>
              <a:ahLst/>
              <a:cxnLst/>
              <a:rect l="l" t="t" r="r" b="b"/>
              <a:pathLst>
                <a:path w="8924085" h="1875647">
                  <a:moveTo>
                    <a:pt x="0" y="0"/>
                  </a:moveTo>
                  <a:lnTo>
                    <a:pt x="8924085" y="0"/>
                  </a:lnTo>
                  <a:lnTo>
                    <a:pt x="8924085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462" r="-3462" b="-17399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5556893" cy="1875647"/>
            </a:xfrm>
            <a:custGeom>
              <a:avLst/>
              <a:gdLst/>
              <a:ahLst/>
              <a:cxnLst/>
              <a:rect l="l" t="t" r="r" b="b"/>
              <a:pathLst>
                <a:path w="5556893" h="1875647">
                  <a:moveTo>
                    <a:pt x="0" y="0"/>
                  </a:moveTo>
                  <a:lnTo>
                    <a:pt x="5556893" y="0"/>
                  </a:lnTo>
                  <a:lnTo>
                    <a:pt x="5556893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0945" t="-19006" r="-14649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1813677" y="0"/>
              <a:ext cx="12896412" cy="1875647"/>
            </a:xfrm>
            <a:custGeom>
              <a:avLst/>
              <a:gdLst/>
              <a:ahLst/>
              <a:cxnLst/>
              <a:rect l="l" t="t" r="r" b="b"/>
              <a:pathLst>
                <a:path w="12896412" h="1875647">
                  <a:moveTo>
                    <a:pt x="0" y="0"/>
                  </a:moveTo>
                  <a:lnTo>
                    <a:pt x="12896412" y="0"/>
                  </a:lnTo>
                  <a:lnTo>
                    <a:pt x="12896412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0852" r="-88734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4435566" y="8344604"/>
            <a:ext cx="4250103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 dirty="0">
                <a:solidFill>
                  <a:srgbClr val="FFFFFF"/>
                </a:solidFill>
                <a:latin typeface="Helvetica World Bold"/>
              </a:rPr>
              <a:t>Increased participation of women in the </a:t>
            </a:r>
            <a:r>
              <a:rPr lang="en-US" sz="2499" dirty="0" err="1">
                <a:solidFill>
                  <a:srgbClr val="FFFFFF"/>
                </a:solidFill>
                <a:latin typeface="Helvetica World Bold"/>
              </a:rPr>
              <a:t>labour</a:t>
            </a:r>
            <a:r>
              <a:rPr lang="en-US" sz="2499">
                <a:solidFill>
                  <a:srgbClr val="FFFFFF"/>
                </a:solidFill>
                <a:latin typeface="Helvetica World Bold"/>
              </a:rPr>
              <a:t> market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79753" y="1723096"/>
            <a:ext cx="2161729" cy="710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FFFFFF"/>
                </a:solidFill>
                <a:latin typeface="Helvetica World Bold"/>
              </a:rPr>
              <a:t>Progress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485026" y="1797750"/>
            <a:ext cx="3675138" cy="642422"/>
            <a:chOff x="0" y="0"/>
            <a:chExt cx="567793" cy="9925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67793" cy="99251"/>
            </a:xfrm>
            <a:custGeom>
              <a:avLst/>
              <a:gdLst/>
              <a:ahLst/>
              <a:cxnLst/>
              <a:rect l="l" t="t" r="r" b="b"/>
              <a:pathLst>
                <a:path w="567793" h="99251">
                  <a:moveTo>
                    <a:pt x="48451" y="0"/>
                  </a:moveTo>
                  <a:lnTo>
                    <a:pt x="519342" y="0"/>
                  </a:lnTo>
                  <a:cubicBezTo>
                    <a:pt x="532192" y="0"/>
                    <a:pt x="544515" y="5105"/>
                    <a:pt x="553602" y="14191"/>
                  </a:cubicBezTo>
                  <a:cubicBezTo>
                    <a:pt x="562688" y="23277"/>
                    <a:pt x="567793" y="35601"/>
                    <a:pt x="567793" y="48451"/>
                  </a:cubicBezTo>
                  <a:lnTo>
                    <a:pt x="567793" y="50800"/>
                  </a:lnTo>
                  <a:cubicBezTo>
                    <a:pt x="567793" y="77559"/>
                    <a:pt x="546100" y="99251"/>
                    <a:pt x="519342" y="99251"/>
                  </a:cubicBezTo>
                  <a:lnTo>
                    <a:pt x="48451" y="99251"/>
                  </a:lnTo>
                  <a:cubicBezTo>
                    <a:pt x="21692" y="99251"/>
                    <a:pt x="0" y="77559"/>
                    <a:pt x="0" y="50800"/>
                  </a:cubicBezTo>
                  <a:lnTo>
                    <a:pt x="0" y="48451"/>
                  </a:lnTo>
                  <a:cubicBezTo>
                    <a:pt x="0" y="21692"/>
                    <a:pt x="21692" y="0"/>
                    <a:pt x="48451" y="0"/>
                  </a:cubicBezTo>
                  <a:close/>
                </a:path>
              </a:pathLst>
            </a:custGeom>
            <a:solidFill>
              <a:srgbClr val="5C59A7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25" name="TextBox 25"/>
          <p:cNvSpPr txBox="1"/>
          <p:nvPr/>
        </p:nvSpPr>
        <p:spPr>
          <a:xfrm>
            <a:off x="10596534" y="1741862"/>
            <a:ext cx="1369814" cy="63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 dirty="0">
                <a:solidFill>
                  <a:srgbClr val="FFFFFF"/>
                </a:solidFill>
                <a:latin typeface="Helvetica World Bold"/>
              </a:rPr>
              <a:t>But...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52130" y="2893512"/>
            <a:ext cx="4250103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 dirty="0">
                <a:solidFill>
                  <a:srgbClr val="FFFFFF"/>
                </a:solidFill>
                <a:latin typeface="Helvetica World Bold"/>
              </a:rPr>
              <a:t>Prevalence of sexism and   gender stereotypes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981800" y="7129683"/>
            <a:ext cx="4554194" cy="1355229"/>
            <a:chOff x="0" y="0"/>
            <a:chExt cx="698844" cy="20796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98844" cy="207961"/>
            </a:xfrm>
            <a:custGeom>
              <a:avLst/>
              <a:gdLst/>
              <a:ahLst/>
              <a:cxnLst/>
              <a:rect l="l" t="t" r="r" b="b"/>
              <a:pathLst>
                <a:path w="698844" h="207961">
                  <a:moveTo>
                    <a:pt x="39099" y="0"/>
                  </a:moveTo>
                  <a:lnTo>
                    <a:pt x="659745" y="0"/>
                  </a:lnTo>
                  <a:cubicBezTo>
                    <a:pt x="670115" y="0"/>
                    <a:pt x="680060" y="4119"/>
                    <a:pt x="687392" y="11452"/>
                  </a:cubicBezTo>
                  <a:cubicBezTo>
                    <a:pt x="694725" y="18784"/>
                    <a:pt x="698844" y="28729"/>
                    <a:pt x="698844" y="39099"/>
                  </a:cubicBezTo>
                  <a:lnTo>
                    <a:pt x="698844" y="168862"/>
                  </a:lnTo>
                  <a:cubicBezTo>
                    <a:pt x="698844" y="179231"/>
                    <a:pt x="694725" y="189176"/>
                    <a:pt x="687392" y="196509"/>
                  </a:cubicBezTo>
                  <a:cubicBezTo>
                    <a:pt x="680060" y="203841"/>
                    <a:pt x="670115" y="207961"/>
                    <a:pt x="659745" y="207961"/>
                  </a:cubicBezTo>
                  <a:lnTo>
                    <a:pt x="39099" y="207961"/>
                  </a:lnTo>
                  <a:cubicBezTo>
                    <a:pt x="28729" y="207961"/>
                    <a:pt x="18784" y="203841"/>
                    <a:pt x="11452" y="196509"/>
                  </a:cubicBezTo>
                  <a:cubicBezTo>
                    <a:pt x="4119" y="189176"/>
                    <a:pt x="0" y="179231"/>
                    <a:pt x="0" y="168862"/>
                  </a:cubicBezTo>
                  <a:lnTo>
                    <a:pt x="0" y="39099"/>
                  </a:lnTo>
                  <a:cubicBezTo>
                    <a:pt x="0" y="28729"/>
                    <a:pt x="4119" y="18784"/>
                    <a:pt x="11452" y="11452"/>
                  </a:cubicBezTo>
                  <a:cubicBezTo>
                    <a:pt x="18784" y="4119"/>
                    <a:pt x="28729" y="0"/>
                    <a:pt x="39099" y="0"/>
                  </a:cubicBezTo>
                  <a:close/>
                </a:path>
              </a:pathLst>
            </a:custGeom>
            <a:solidFill>
              <a:srgbClr val="9E99C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29" name="TextBox 29"/>
          <p:cNvSpPr txBox="1"/>
          <p:nvPr/>
        </p:nvSpPr>
        <p:spPr>
          <a:xfrm>
            <a:off x="9312544" y="7501158"/>
            <a:ext cx="3847620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FFFFFF"/>
                </a:solidFill>
                <a:latin typeface="Helvetica World Bold"/>
              </a:rPr>
              <a:t> Unequal share of unpaid care and domestic work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435566" y="3061266"/>
            <a:ext cx="4250103" cy="138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FFFFFF"/>
                </a:solidFill>
                <a:latin typeface="Helvetica World Bold"/>
              </a:rPr>
              <a:t>Higher legislative and policy standards to address sexism and violence against women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435566" y="5658786"/>
            <a:ext cx="4250103" cy="104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FFFFFF"/>
                </a:solidFill>
                <a:latin typeface="Helvetica World Bold"/>
              </a:rPr>
              <a:t>Better representation of women in politics and leadership positions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353698" y="4251407"/>
            <a:ext cx="3937794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FFFFFF"/>
                </a:solidFill>
                <a:latin typeface="Helvetica World Bold"/>
              </a:rPr>
              <a:t>New forms of violence, including technology-facilitated violence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249450" y="8841499"/>
            <a:ext cx="3937794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FFFFFF"/>
                </a:solidFill>
                <a:latin typeface="Helvetica World Bold"/>
              </a:rPr>
              <a:t>Gender pay and pension gap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9022954" y="5559816"/>
            <a:ext cx="4599281" cy="1455567"/>
            <a:chOff x="0" y="0"/>
            <a:chExt cx="680873" cy="21548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80873" cy="215481"/>
            </a:xfrm>
            <a:custGeom>
              <a:avLst/>
              <a:gdLst/>
              <a:ahLst/>
              <a:cxnLst/>
              <a:rect l="l" t="t" r="r" b="b"/>
              <a:pathLst>
                <a:path w="680873" h="215481">
                  <a:moveTo>
                    <a:pt x="38716" y="0"/>
                  </a:moveTo>
                  <a:lnTo>
                    <a:pt x="642157" y="0"/>
                  </a:lnTo>
                  <a:cubicBezTo>
                    <a:pt x="663539" y="0"/>
                    <a:pt x="680873" y="17334"/>
                    <a:pt x="680873" y="38716"/>
                  </a:cubicBezTo>
                  <a:lnTo>
                    <a:pt x="680873" y="176765"/>
                  </a:lnTo>
                  <a:cubicBezTo>
                    <a:pt x="680873" y="198147"/>
                    <a:pt x="663539" y="215481"/>
                    <a:pt x="642157" y="215481"/>
                  </a:cubicBezTo>
                  <a:lnTo>
                    <a:pt x="38716" y="215481"/>
                  </a:lnTo>
                  <a:cubicBezTo>
                    <a:pt x="17334" y="215481"/>
                    <a:pt x="0" y="198147"/>
                    <a:pt x="0" y="176765"/>
                  </a:cubicBezTo>
                  <a:lnTo>
                    <a:pt x="0" y="38716"/>
                  </a:lnTo>
                  <a:cubicBezTo>
                    <a:pt x="0" y="17334"/>
                    <a:pt x="17334" y="0"/>
                    <a:pt x="38716" y="0"/>
                  </a:cubicBezTo>
                  <a:close/>
                </a:path>
              </a:pathLst>
            </a:custGeom>
            <a:solidFill>
              <a:srgbClr val="9E99C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36" name="TextBox 36"/>
          <p:cNvSpPr txBox="1"/>
          <p:nvPr/>
        </p:nvSpPr>
        <p:spPr>
          <a:xfrm>
            <a:off x="9353698" y="5780015"/>
            <a:ext cx="3937794" cy="104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FFFFFF"/>
                </a:solidFill>
                <a:latin typeface="Helvetica World Bold"/>
              </a:rPr>
              <a:t>Obstacles to women’s access to justice and rights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44178" y="2875673"/>
            <a:ext cx="3594786" cy="5061759"/>
          </a:xfrm>
          <a:custGeom>
            <a:avLst/>
            <a:gdLst/>
            <a:ahLst/>
            <a:cxnLst/>
            <a:rect l="l" t="t" r="r" b="b"/>
            <a:pathLst>
              <a:path w="3594786" h="5061759">
                <a:moveTo>
                  <a:pt x="0" y="0"/>
                </a:moveTo>
                <a:lnTo>
                  <a:pt x="3594786" y="0"/>
                </a:lnTo>
                <a:lnTo>
                  <a:pt x="3594786" y="5061759"/>
                </a:lnTo>
                <a:lnTo>
                  <a:pt x="0" y="5061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264835" y="135096"/>
            <a:ext cx="6631182" cy="73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E5E3F1"/>
                </a:solidFill>
                <a:latin typeface="Helvetica World Bold"/>
              </a:rPr>
              <a:t>Overarching approches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4089" y="1847850"/>
            <a:ext cx="12186005" cy="389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514EA1"/>
                </a:solidFill>
                <a:latin typeface="Helvetica World Bold"/>
              </a:rPr>
              <a:t>The Council of Europe Gender Equality Strategy 2024-2029...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514EA1"/>
              </a:solidFill>
              <a:latin typeface="Helvetica World Bold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514EA1"/>
                </a:solidFill>
                <a:latin typeface="Helvetica World Bold"/>
              </a:rPr>
              <a:t>... </a:t>
            </a:r>
            <a:r>
              <a:rPr lang="en-US" sz="3000" dirty="0">
                <a:solidFill>
                  <a:srgbClr val="514EA1"/>
                </a:solidFill>
                <a:latin typeface="Helvetica World"/>
              </a:rPr>
              <a:t>has been adopted in line with the</a:t>
            </a:r>
            <a:r>
              <a:rPr lang="en-US" sz="3000" dirty="0">
                <a:solidFill>
                  <a:srgbClr val="514EA1"/>
                </a:solidFill>
                <a:latin typeface="Helvetica World Bold"/>
              </a:rPr>
              <a:t> Reykjavik Declaration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514EA1"/>
              </a:solidFill>
              <a:latin typeface="Helvetica World Bold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514EA1"/>
                </a:solidFill>
                <a:latin typeface="Helvetica World Bold"/>
              </a:rPr>
              <a:t>... </a:t>
            </a:r>
            <a:r>
              <a:rPr lang="en-US" sz="3000" dirty="0">
                <a:solidFill>
                  <a:srgbClr val="514EA1"/>
                </a:solidFill>
                <a:latin typeface="Helvetica World"/>
              </a:rPr>
              <a:t>to address</a:t>
            </a:r>
            <a:r>
              <a:rPr lang="en-US" sz="3000" dirty="0">
                <a:solidFill>
                  <a:srgbClr val="514EA1"/>
                </a:solidFill>
                <a:latin typeface="Helvetica World Bold"/>
              </a:rPr>
              <a:t> persisting and emerging challenges 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514EA1"/>
              </a:solidFill>
              <a:latin typeface="Helvetica World Bold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514EA1"/>
                </a:solidFill>
                <a:latin typeface="Helvetica World Bold"/>
              </a:rPr>
              <a:t>... </a:t>
            </a:r>
            <a:r>
              <a:rPr lang="en-US" sz="3000" dirty="0">
                <a:solidFill>
                  <a:srgbClr val="514EA1"/>
                </a:solidFill>
                <a:latin typeface="Helvetica World"/>
              </a:rPr>
              <a:t>with a greater emphasis 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4089" y="6191250"/>
            <a:ext cx="12510616" cy="435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5D5AA7"/>
                </a:solidFill>
                <a:latin typeface="Helvetica World Bold"/>
              </a:rPr>
              <a:t>intersectionality, to ensure a gender-equal Europe for everyone :</a:t>
            </a:r>
            <a:r>
              <a:rPr lang="en-US" sz="2700">
                <a:solidFill>
                  <a:srgbClr val="5D5AA7"/>
                </a:solidFill>
                <a:latin typeface="Helvetica World"/>
              </a:rPr>
              <a:t> this means better understanding and addressing interactions between gender, sex and other personal characteristics/statuses and the compounded forms of discrimination</a:t>
            </a:r>
          </a:p>
          <a:p>
            <a:pPr algn="l">
              <a:lnSpc>
                <a:spcPts val="3779"/>
              </a:lnSpc>
            </a:pPr>
            <a:endParaRPr lang="en-US" sz="2700">
              <a:solidFill>
                <a:srgbClr val="5D5AA7"/>
              </a:solidFill>
              <a:latin typeface="Helvetica World"/>
            </a:endParaRP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5D5AA7"/>
                </a:solidFill>
                <a:latin typeface="Helvetica World Bold"/>
              </a:rPr>
              <a:t>involvement of men and boys as agents and beneficiaries of change</a:t>
            </a:r>
            <a:r>
              <a:rPr lang="en-US" sz="2700">
                <a:solidFill>
                  <a:srgbClr val="5D5AA7"/>
                </a:solidFill>
                <a:latin typeface="Helvetica World"/>
              </a:rPr>
              <a:t>: gender equality is not just a women’s issue, it should be addressed by society as a whole</a:t>
            </a:r>
          </a:p>
          <a:p>
            <a:pPr algn="l">
              <a:lnSpc>
                <a:spcPts val="3779"/>
              </a:lnSpc>
            </a:pPr>
            <a:endParaRPr lang="en-US" sz="2700">
              <a:solidFill>
                <a:srgbClr val="5D5AA7"/>
              </a:solidFill>
              <a:latin typeface="Helvetica Wor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18292762" cy="1406735"/>
            <a:chOff x="0" y="0"/>
            <a:chExt cx="24601207" cy="1875647"/>
          </a:xfrm>
        </p:grpSpPr>
        <p:sp>
          <p:nvSpPr>
            <p:cNvPr id="8" name="Freeform 8"/>
            <p:cNvSpPr/>
            <p:nvPr/>
          </p:nvSpPr>
          <p:spPr>
            <a:xfrm>
              <a:off x="3267915" y="0"/>
              <a:ext cx="8924085" cy="1875647"/>
            </a:xfrm>
            <a:custGeom>
              <a:avLst/>
              <a:gdLst/>
              <a:ahLst/>
              <a:cxnLst/>
              <a:rect l="l" t="t" r="r" b="b"/>
              <a:pathLst>
                <a:path w="8924085" h="1875647">
                  <a:moveTo>
                    <a:pt x="0" y="0"/>
                  </a:moveTo>
                  <a:lnTo>
                    <a:pt x="8924085" y="0"/>
                  </a:lnTo>
                  <a:lnTo>
                    <a:pt x="8924085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62" r="-3462" b="-1739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5556893" cy="1875647"/>
            </a:xfrm>
            <a:custGeom>
              <a:avLst/>
              <a:gdLst/>
              <a:ahLst/>
              <a:cxnLst/>
              <a:rect l="l" t="t" r="r" b="b"/>
              <a:pathLst>
                <a:path w="5556893" h="1875647">
                  <a:moveTo>
                    <a:pt x="0" y="0"/>
                  </a:moveTo>
                  <a:lnTo>
                    <a:pt x="5556893" y="0"/>
                  </a:lnTo>
                  <a:lnTo>
                    <a:pt x="5556893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0945" t="-19006" r="-14649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704794" y="0"/>
              <a:ext cx="12896413" cy="1875647"/>
            </a:xfrm>
            <a:custGeom>
              <a:avLst/>
              <a:gdLst/>
              <a:ahLst/>
              <a:cxnLst/>
              <a:rect l="l" t="t" r="r" b="b"/>
              <a:pathLst>
                <a:path w="12896412" h="1875647">
                  <a:moveTo>
                    <a:pt x="0" y="0"/>
                  </a:moveTo>
                  <a:lnTo>
                    <a:pt x="12896412" y="0"/>
                  </a:lnTo>
                  <a:lnTo>
                    <a:pt x="12896412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0852" r="-88734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818999" y="465296"/>
            <a:ext cx="6295211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FFFFFF"/>
                </a:solidFill>
                <a:latin typeface="Canva Sans Bold"/>
              </a:rPr>
              <a:t>Overview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2830" y="1742329"/>
            <a:ext cx="15223352" cy="987757"/>
            <a:chOff x="0" y="0"/>
            <a:chExt cx="2253650" cy="146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53650" cy="146227"/>
            </a:xfrm>
            <a:custGeom>
              <a:avLst/>
              <a:gdLst/>
              <a:ahLst/>
              <a:cxnLst/>
              <a:rect l="l" t="t" r="r" b="b"/>
              <a:pathLst>
                <a:path w="2253650" h="146227">
                  <a:moveTo>
                    <a:pt x="11697" y="0"/>
                  </a:moveTo>
                  <a:lnTo>
                    <a:pt x="2241953" y="0"/>
                  </a:lnTo>
                  <a:cubicBezTo>
                    <a:pt x="2248413" y="0"/>
                    <a:pt x="2253650" y="5237"/>
                    <a:pt x="2253650" y="11697"/>
                  </a:cubicBezTo>
                  <a:lnTo>
                    <a:pt x="2253650" y="134530"/>
                  </a:lnTo>
                  <a:cubicBezTo>
                    <a:pt x="2253650" y="140990"/>
                    <a:pt x="2248413" y="146227"/>
                    <a:pt x="2241953" y="146227"/>
                  </a:cubicBezTo>
                  <a:lnTo>
                    <a:pt x="11697" y="146227"/>
                  </a:lnTo>
                  <a:cubicBezTo>
                    <a:pt x="5237" y="146227"/>
                    <a:pt x="0" y="140990"/>
                    <a:pt x="0" y="134530"/>
                  </a:cubicBezTo>
                  <a:lnTo>
                    <a:pt x="0" y="11697"/>
                  </a:lnTo>
                  <a:cubicBezTo>
                    <a:pt x="0" y="5237"/>
                    <a:pt x="5237" y="0"/>
                    <a:pt x="11697" y="0"/>
                  </a:cubicBez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28700" y="1831395"/>
            <a:ext cx="285750" cy="809625"/>
            <a:chOff x="0" y="0"/>
            <a:chExt cx="1997434" cy="56593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97434" cy="5659395"/>
            </a:xfrm>
            <a:custGeom>
              <a:avLst/>
              <a:gdLst/>
              <a:ahLst/>
              <a:cxnLst/>
              <a:rect l="l" t="t" r="r" b="b"/>
              <a:pathLst>
                <a:path w="1997434" h="5659395">
                  <a:moveTo>
                    <a:pt x="736743" y="5659395"/>
                  </a:moveTo>
                  <a:lnTo>
                    <a:pt x="736743" y="1301640"/>
                  </a:lnTo>
                  <a:cubicBezTo>
                    <a:pt x="655665" y="1393774"/>
                    <a:pt x="544150" y="1468215"/>
                    <a:pt x="402198" y="1524962"/>
                  </a:cubicBezTo>
                  <a:cubicBezTo>
                    <a:pt x="260246" y="1581709"/>
                    <a:pt x="126136" y="1610146"/>
                    <a:pt x="0" y="1610146"/>
                  </a:cubicBezTo>
                  <a:lnTo>
                    <a:pt x="0" y="706998"/>
                  </a:lnTo>
                  <a:cubicBezTo>
                    <a:pt x="119357" y="689936"/>
                    <a:pt x="247885" y="652905"/>
                    <a:pt x="385318" y="596158"/>
                  </a:cubicBezTo>
                  <a:cubicBezTo>
                    <a:pt x="522751" y="539411"/>
                    <a:pt x="650615" y="461179"/>
                    <a:pt x="768908" y="361588"/>
                  </a:cubicBezTo>
                  <a:cubicBezTo>
                    <a:pt x="887202" y="261870"/>
                    <a:pt x="977849" y="141425"/>
                    <a:pt x="1040983" y="0"/>
                  </a:cubicBezTo>
                  <a:lnTo>
                    <a:pt x="1997434" y="0"/>
                  </a:lnTo>
                  <a:lnTo>
                    <a:pt x="1997434" y="5659395"/>
                  </a:lnTo>
                  <a:lnTo>
                    <a:pt x="736743" y="5659395"/>
                  </a:ln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572830" y="4698841"/>
            <a:ext cx="15223352" cy="973972"/>
            <a:chOff x="0" y="0"/>
            <a:chExt cx="2253650" cy="1441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53650" cy="144186"/>
            </a:xfrm>
            <a:custGeom>
              <a:avLst/>
              <a:gdLst/>
              <a:ahLst/>
              <a:cxnLst/>
              <a:rect l="l" t="t" r="r" b="b"/>
              <a:pathLst>
                <a:path w="2253650" h="144186">
                  <a:moveTo>
                    <a:pt x="11697" y="0"/>
                  </a:moveTo>
                  <a:lnTo>
                    <a:pt x="2241953" y="0"/>
                  </a:lnTo>
                  <a:cubicBezTo>
                    <a:pt x="2248413" y="0"/>
                    <a:pt x="2253650" y="5237"/>
                    <a:pt x="2253650" y="11697"/>
                  </a:cubicBezTo>
                  <a:lnTo>
                    <a:pt x="2253650" y="132489"/>
                  </a:lnTo>
                  <a:cubicBezTo>
                    <a:pt x="2253650" y="138949"/>
                    <a:pt x="2248413" y="144186"/>
                    <a:pt x="2241953" y="144186"/>
                  </a:cubicBezTo>
                  <a:lnTo>
                    <a:pt x="11697" y="144186"/>
                  </a:lnTo>
                  <a:cubicBezTo>
                    <a:pt x="5237" y="144186"/>
                    <a:pt x="0" y="138949"/>
                    <a:pt x="0" y="132489"/>
                  </a:cubicBezTo>
                  <a:lnTo>
                    <a:pt x="0" y="11697"/>
                  </a:lnTo>
                  <a:cubicBezTo>
                    <a:pt x="0" y="5237"/>
                    <a:pt x="5237" y="0"/>
                    <a:pt x="11697" y="0"/>
                  </a:cubicBez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028700" y="4738688"/>
            <a:ext cx="285750" cy="809625"/>
            <a:chOff x="0" y="0"/>
            <a:chExt cx="1106966" cy="31364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6966" cy="3136404"/>
            </a:xfrm>
            <a:custGeom>
              <a:avLst/>
              <a:gdLst/>
              <a:ahLst/>
              <a:cxnLst/>
              <a:rect l="l" t="t" r="r" b="b"/>
              <a:pathLst>
                <a:path w="1106966" h="3136404">
                  <a:moveTo>
                    <a:pt x="564969" y="2434625"/>
                  </a:moveTo>
                  <a:cubicBezTo>
                    <a:pt x="602299" y="2361061"/>
                    <a:pt x="642500" y="2282826"/>
                    <a:pt x="686290" y="2199920"/>
                  </a:cubicBezTo>
                  <a:cubicBezTo>
                    <a:pt x="730799" y="2114679"/>
                    <a:pt x="777461" y="2022432"/>
                    <a:pt x="824841" y="1924346"/>
                  </a:cubicBezTo>
                  <a:cubicBezTo>
                    <a:pt x="873656" y="1823925"/>
                    <a:pt x="918164" y="1717666"/>
                    <a:pt x="958366" y="1605568"/>
                  </a:cubicBezTo>
                  <a:cubicBezTo>
                    <a:pt x="999285" y="1492303"/>
                    <a:pt x="1033025" y="1372031"/>
                    <a:pt x="1058868" y="1248256"/>
                  </a:cubicBezTo>
                  <a:cubicBezTo>
                    <a:pt x="1086148" y="1120978"/>
                    <a:pt x="1099787" y="985527"/>
                    <a:pt x="1099787" y="847740"/>
                  </a:cubicBezTo>
                  <a:cubicBezTo>
                    <a:pt x="1099787" y="702947"/>
                    <a:pt x="1086148" y="574501"/>
                    <a:pt x="1058868" y="468242"/>
                  </a:cubicBezTo>
                  <a:cubicBezTo>
                    <a:pt x="1031589" y="360815"/>
                    <a:pt x="992824" y="269735"/>
                    <a:pt x="944726" y="199674"/>
                  </a:cubicBezTo>
                  <a:cubicBezTo>
                    <a:pt x="896628" y="131948"/>
                    <a:pt x="839916" y="80570"/>
                    <a:pt x="775307" y="47875"/>
                  </a:cubicBezTo>
                  <a:cubicBezTo>
                    <a:pt x="712852" y="16348"/>
                    <a:pt x="646807" y="0"/>
                    <a:pt x="577173" y="0"/>
                  </a:cubicBezTo>
                  <a:cubicBezTo>
                    <a:pt x="503950" y="0"/>
                    <a:pt x="432880" y="18683"/>
                    <a:pt x="366117" y="54881"/>
                  </a:cubicBezTo>
                  <a:cubicBezTo>
                    <a:pt x="297919" y="92247"/>
                    <a:pt x="236182" y="151799"/>
                    <a:pt x="183776" y="232369"/>
                  </a:cubicBezTo>
                  <a:cubicBezTo>
                    <a:pt x="131371" y="312940"/>
                    <a:pt x="89735" y="416864"/>
                    <a:pt x="59584" y="539471"/>
                  </a:cubicBezTo>
                  <a:cubicBezTo>
                    <a:pt x="29433" y="662078"/>
                    <a:pt x="14358" y="808039"/>
                    <a:pt x="14358" y="975018"/>
                  </a:cubicBezTo>
                  <a:cubicBezTo>
                    <a:pt x="14358" y="1032234"/>
                    <a:pt x="15793" y="1075439"/>
                    <a:pt x="18665" y="1109302"/>
                  </a:cubicBezTo>
                  <a:cubicBezTo>
                    <a:pt x="19383" y="1127985"/>
                    <a:pt x="20818" y="1146668"/>
                    <a:pt x="22972" y="1163015"/>
                  </a:cubicBezTo>
                  <a:lnTo>
                    <a:pt x="32304" y="1243585"/>
                  </a:lnTo>
                  <a:lnTo>
                    <a:pt x="452262" y="1243585"/>
                  </a:lnTo>
                  <a:lnTo>
                    <a:pt x="452262" y="970347"/>
                  </a:lnTo>
                  <a:cubicBezTo>
                    <a:pt x="452262" y="917801"/>
                    <a:pt x="455134" y="867591"/>
                    <a:pt x="460159" y="820883"/>
                  </a:cubicBezTo>
                  <a:cubicBezTo>
                    <a:pt x="465184" y="778846"/>
                    <a:pt x="473081" y="742648"/>
                    <a:pt x="483131" y="712288"/>
                  </a:cubicBezTo>
                  <a:cubicBezTo>
                    <a:pt x="492464" y="685432"/>
                    <a:pt x="503950" y="665581"/>
                    <a:pt x="517589" y="650401"/>
                  </a:cubicBezTo>
                  <a:cubicBezTo>
                    <a:pt x="529793" y="637556"/>
                    <a:pt x="544151" y="631718"/>
                    <a:pt x="563533" y="631718"/>
                  </a:cubicBezTo>
                  <a:cubicBezTo>
                    <a:pt x="582916" y="631718"/>
                    <a:pt x="598709" y="637556"/>
                    <a:pt x="609478" y="646898"/>
                  </a:cubicBezTo>
                  <a:cubicBezTo>
                    <a:pt x="621681" y="658575"/>
                    <a:pt x="631014" y="672587"/>
                    <a:pt x="637475" y="690102"/>
                  </a:cubicBezTo>
                  <a:cubicBezTo>
                    <a:pt x="645371" y="711121"/>
                    <a:pt x="651114" y="734474"/>
                    <a:pt x="654704" y="758996"/>
                  </a:cubicBezTo>
                  <a:cubicBezTo>
                    <a:pt x="659011" y="788188"/>
                    <a:pt x="660447" y="816212"/>
                    <a:pt x="660447" y="843069"/>
                  </a:cubicBezTo>
                  <a:cubicBezTo>
                    <a:pt x="660447" y="929478"/>
                    <a:pt x="651832" y="1013551"/>
                    <a:pt x="635321" y="1089451"/>
                  </a:cubicBezTo>
                  <a:cubicBezTo>
                    <a:pt x="618092" y="1170021"/>
                    <a:pt x="595120" y="1248256"/>
                    <a:pt x="566405" y="1324156"/>
                  </a:cubicBezTo>
                  <a:cubicBezTo>
                    <a:pt x="538408" y="1403558"/>
                    <a:pt x="504667" y="1479458"/>
                    <a:pt x="466620" y="1553022"/>
                  </a:cubicBezTo>
                  <a:cubicBezTo>
                    <a:pt x="427855" y="1628922"/>
                    <a:pt x="386936" y="1707157"/>
                    <a:pt x="346017" y="1783056"/>
                  </a:cubicBezTo>
                  <a:cubicBezTo>
                    <a:pt x="303662" y="1861291"/>
                    <a:pt x="262025" y="1943029"/>
                    <a:pt x="222542" y="2023600"/>
                  </a:cubicBezTo>
                  <a:cubicBezTo>
                    <a:pt x="180905" y="2107673"/>
                    <a:pt x="143575" y="2197585"/>
                    <a:pt x="111271" y="2289832"/>
                  </a:cubicBezTo>
                  <a:cubicBezTo>
                    <a:pt x="78249" y="2384415"/>
                    <a:pt x="50969" y="2484836"/>
                    <a:pt x="31587" y="2589927"/>
                  </a:cubicBezTo>
                  <a:cubicBezTo>
                    <a:pt x="10768" y="2698522"/>
                    <a:pt x="0" y="2815291"/>
                    <a:pt x="0" y="2936730"/>
                  </a:cubicBezTo>
                  <a:lnTo>
                    <a:pt x="0" y="3136404"/>
                  </a:lnTo>
                  <a:lnTo>
                    <a:pt x="1106966" y="3136404"/>
                  </a:lnTo>
                  <a:lnTo>
                    <a:pt x="1106966" y="2467320"/>
                  </a:lnTo>
                  <a:lnTo>
                    <a:pt x="549176" y="2467320"/>
                  </a:lnTo>
                  <a:cubicBezTo>
                    <a:pt x="554201" y="2456811"/>
                    <a:pt x="559226" y="2446302"/>
                    <a:pt x="564969" y="2434625"/>
                  </a:cubicBez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1314450" y="4897537"/>
            <a:ext cx="15175963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9F9FC"/>
                </a:solidFill>
                <a:latin typeface="Helvetica World Bold"/>
              </a:rPr>
              <a:t>Preventing and combating violence against women and girls and domestic violence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72830" y="7973964"/>
            <a:ext cx="15223352" cy="1028039"/>
            <a:chOff x="0" y="0"/>
            <a:chExt cx="2253650" cy="1521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53650" cy="152190"/>
            </a:xfrm>
            <a:custGeom>
              <a:avLst/>
              <a:gdLst/>
              <a:ahLst/>
              <a:cxnLst/>
              <a:rect l="l" t="t" r="r" b="b"/>
              <a:pathLst>
                <a:path w="2253650" h="152190">
                  <a:moveTo>
                    <a:pt x="11697" y="0"/>
                  </a:moveTo>
                  <a:lnTo>
                    <a:pt x="2241953" y="0"/>
                  </a:lnTo>
                  <a:cubicBezTo>
                    <a:pt x="2248413" y="0"/>
                    <a:pt x="2253650" y="5237"/>
                    <a:pt x="2253650" y="11697"/>
                  </a:cubicBezTo>
                  <a:lnTo>
                    <a:pt x="2253650" y="140493"/>
                  </a:lnTo>
                  <a:cubicBezTo>
                    <a:pt x="2253650" y="146953"/>
                    <a:pt x="2248413" y="152190"/>
                    <a:pt x="2241953" y="152190"/>
                  </a:cubicBezTo>
                  <a:lnTo>
                    <a:pt x="11697" y="152190"/>
                  </a:lnTo>
                  <a:cubicBezTo>
                    <a:pt x="5237" y="152190"/>
                    <a:pt x="0" y="146953"/>
                    <a:pt x="0" y="140493"/>
                  </a:cubicBezTo>
                  <a:lnTo>
                    <a:pt x="0" y="11697"/>
                  </a:lnTo>
                  <a:cubicBezTo>
                    <a:pt x="0" y="5237"/>
                    <a:pt x="5237" y="0"/>
                    <a:pt x="11697" y="0"/>
                  </a:cubicBez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028700" y="8050792"/>
            <a:ext cx="285750" cy="809625"/>
            <a:chOff x="0" y="0"/>
            <a:chExt cx="188840" cy="5350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8840" cy="535046"/>
            </a:xfrm>
            <a:custGeom>
              <a:avLst/>
              <a:gdLst/>
              <a:ahLst/>
              <a:cxnLst/>
              <a:rect l="l" t="t" r="r" b="b"/>
              <a:pathLst>
                <a:path w="188840" h="535046">
                  <a:moveTo>
                    <a:pt x="175257" y="293394"/>
                  </a:moveTo>
                  <a:cubicBezTo>
                    <a:pt x="170930" y="282026"/>
                    <a:pt x="165641" y="272031"/>
                    <a:pt x="159510" y="264191"/>
                  </a:cubicBezTo>
                  <a:cubicBezTo>
                    <a:pt x="157827" y="262035"/>
                    <a:pt x="156145" y="260076"/>
                    <a:pt x="154462" y="258116"/>
                  </a:cubicBezTo>
                  <a:cubicBezTo>
                    <a:pt x="155664" y="256548"/>
                    <a:pt x="156866" y="254980"/>
                    <a:pt x="157948" y="253216"/>
                  </a:cubicBezTo>
                  <a:cubicBezTo>
                    <a:pt x="163236" y="245573"/>
                    <a:pt x="167924" y="236557"/>
                    <a:pt x="171651" y="226366"/>
                  </a:cubicBezTo>
                  <a:cubicBezTo>
                    <a:pt x="175377" y="216370"/>
                    <a:pt x="178382" y="205003"/>
                    <a:pt x="180546" y="192264"/>
                  </a:cubicBezTo>
                  <a:cubicBezTo>
                    <a:pt x="182709" y="179721"/>
                    <a:pt x="183791" y="165414"/>
                    <a:pt x="183791" y="149735"/>
                  </a:cubicBezTo>
                  <a:cubicBezTo>
                    <a:pt x="183791" y="126216"/>
                    <a:pt x="181628" y="105049"/>
                    <a:pt x="177421" y="86627"/>
                  </a:cubicBezTo>
                  <a:cubicBezTo>
                    <a:pt x="173093" y="67812"/>
                    <a:pt x="166843" y="51937"/>
                    <a:pt x="158789" y="39002"/>
                  </a:cubicBezTo>
                  <a:cubicBezTo>
                    <a:pt x="150735" y="26066"/>
                    <a:pt x="141119" y="16267"/>
                    <a:pt x="130060" y="9603"/>
                  </a:cubicBezTo>
                  <a:cubicBezTo>
                    <a:pt x="119242" y="3136"/>
                    <a:pt x="107222" y="0"/>
                    <a:pt x="94119" y="0"/>
                  </a:cubicBezTo>
                  <a:cubicBezTo>
                    <a:pt x="81618" y="0"/>
                    <a:pt x="69598" y="3528"/>
                    <a:pt x="58780" y="10583"/>
                  </a:cubicBezTo>
                  <a:cubicBezTo>
                    <a:pt x="47721" y="17835"/>
                    <a:pt x="38225" y="28026"/>
                    <a:pt x="30291" y="41353"/>
                  </a:cubicBezTo>
                  <a:cubicBezTo>
                    <a:pt x="22238" y="54485"/>
                    <a:pt x="16107" y="70556"/>
                    <a:pt x="11660" y="88978"/>
                  </a:cubicBezTo>
                  <a:cubicBezTo>
                    <a:pt x="7332" y="107205"/>
                    <a:pt x="5169" y="127588"/>
                    <a:pt x="5169" y="149931"/>
                  </a:cubicBezTo>
                  <a:lnTo>
                    <a:pt x="5169" y="186188"/>
                  </a:lnTo>
                  <a:lnTo>
                    <a:pt x="78132" y="186188"/>
                  </a:lnTo>
                  <a:lnTo>
                    <a:pt x="78132" y="156006"/>
                  </a:lnTo>
                  <a:cubicBezTo>
                    <a:pt x="78132" y="131900"/>
                    <a:pt x="81017" y="120140"/>
                    <a:pt x="83421" y="114261"/>
                  </a:cubicBezTo>
                  <a:cubicBezTo>
                    <a:pt x="86186" y="107597"/>
                    <a:pt x="89552" y="104657"/>
                    <a:pt x="94841" y="104657"/>
                  </a:cubicBezTo>
                  <a:cubicBezTo>
                    <a:pt x="99769" y="104657"/>
                    <a:pt x="103255" y="107401"/>
                    <a:pt x="106020" y="113477"/>
                  </a:cubicBezTo>
                  <a:cubicBezTo>
                    <a:pt x="108303" y="118573"/>
                    <a:pt x="111068" y="129548"/>
                    <a:pt x="111068" y="153262"/>
                  </a:cubicBezTo>
                  <a:cubicBezTo>
                    <a:pt x="111068" y="164238"/>
                    <a:pt x="110467" y="173841"/>
                    <a:pt x="109145" y="181877"/>
                  </a:cubicBezTo>
                  <a:cubicBezTo>
                    <a:pt x="107943" y="189520"/>
                    <a:pt x="106380" y="195596"/>
                    <a:pt x="104457" y="200299"/>
                  </a:cubicBezTo>
                  <a:cubicBezTo>
                    <a:pt x="102894" y="204219"/>
                    <a:pt x="101091" y="207159"/>
                    <a:pt x="99048" y="208923"/>
                  </a:cubicBezTo>
                  <a:cubicBezTo>
                    <a:pt x="97125" y="210687"/>
                    <a:pt x="95081" y="211471"/>
                    <a:pt x="92797" y="211471"/>
                  </a:cubicBezTo>
                  <a:lnTo>
                    <a:pt x="67675" y="211471"/>
                  </a:lnTo>
                  <a:lnTo>
                    <a:pt x="67675" y="316128"/>
                  </a:lnTo>
                  <a:lnTo>
                    <a:pt x="91836" y="316128"/>
                  </a:lnTo>
                  <a:cubicBezTo>
                    <a:pt x="95201" y="316128"/>
                    <a:pt x="98447" y="316912"/>
                    <a:pt x="101452" y="318676"/>
                  </a:cubicBezTo>
                  <a:cubicBezTo>
                    <a:pt x="103976" y="320048"/>
                    <a:pt x="106260" y="322596"/>
                    <a:pt x="108303" y="326123"/>
                  </a:cubicBezTo>
                  <a:cubicBezTo>
                    <a:pt x="110467" y="329847"/>
                    <a:pt x="112270" y="335531"/>
                    <a:pt x="113592" y="342978"/>
                  </a:cubicBezTo>
                  <a:cubicBezTo>
                    <a:pt x="115155" y="351210"/>
                    <a:pt x="115876" y="362185"/>
                    <a:pt x="115876" y="375708"/>
                  </a:cubicBezTo>
                  <a:cubicBezTo>
                    <a:pt x="115876" y="395699"/>
                    <a:pt x="113713" y="410790"/>
                    <a:pt x="109505" y="419218"/>
                  </a:cubicBezTo>
                  <a:cubicBezTo>
                    <a:pt x="105779" y="426861"/>
                    <a:pt x="100971" y="430389"/>
                    <a:pt x="94720" y="430389"/>
                  </a:cubicBezTo>
                  <a:cubicBezTo>
                    <a:pt x="85224" y="430389"/>
                    <a:pt x="81258" y="423725"/>
                    <a:pt x="79094" y="418826"/>
                  </a:cubicBezTo>
                  <a:cubicBezTo>
                    <a:pt x="75007" y="409222"/>
                    <a:pt x="72964" y="394523"/>
                    <a:pt x="72964" y="375120"/>
                  </a:cubicBezTo>
                  <a:lnTo>
                    <a:pt x="72964" y="343566"/>
                  </a:lnTo>
                  <a:lnTo>
                    <a:pt x="0" y="343566"/>
                  </a:lnTo>
                  <a:lnTo>
                    <a:pt x="0" y="372965"/>
                  </a:lnTo>
                  <a:cubicBezTo>
                    <a:pt x="0" y="396875"/>
                    <a:pt x="2043" y="418826"/>
                    <a:pt x="6251" y="438424"/>
                  </a:cubicBezTo>
                  <a:cubicBezTo>
                    <a:pt x="10458" y="458415"/>
                    <a:pt x="16708" y="475858"/>
                    <a:pt x="24882" y="490165"/>
                  </a:cubicBezTo>
                  <a:cubicBezTo>
                    <a:pt x="33056" y="504668"/>
                    <a:pt x="43273" y="515840"/>
                    <a:pt x="55294" y="523679"/>
                  </a:cubicBezTo>
                  <a:cubicBezTo>
                    <a:pt x="66953" y="531127"/>
                    <a:pt x="80536" y="535046"/>
                    <a:pt x="95562" y="535046"/>
                  </a:cubicBezTo>
                  <a:cubicBezTo>
                    <a:pt x="108904" y="535046"/>
                    <a:pt x="121406" y="531519"/>
                    <a:pt x="132705" y="524463"/>
                  </a:cubicBezTo>
                  <a:cubicBezTo>
                    <a:pt x="144244" y="517407"/>
                    <a:pt x="154221" y="506824"/>
                    <a:pt x="162515" y="493301"/>
                  </a:cubicBezTo>
                  <a:cubicBezTo>
                    <a:pt x="170809" y="479778"/>
                    <a:pt x="177300" y="463119"/>
                    <a:pt x="181988" y="443912"/>
                  </a:cubicBezTo>
                  <a:cubicBezTo>
                    <a:pt x="186556" y="424901"/>
                    <a:pt x="188840" y="403343"/>
                    <a:pt x="188840" y="379824"/>
                  </a:cubicBezTo>
                  <a:cubicBezTo>
                    <a:pt x="188840" y="362381"/>
                    <a:pt x="187638" y="346310"/>
                    <a:pt x="185354" y="332003"/>
                  </a:cubicBezTo>
                  <a:cubicBezTo>
                    <a:pt x="182950" y="317696"/>
                    <a:pt x="179584" y="304565"/>
                    <a:pt x="175257" y="293394"/>
                  </a:cubicBez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TextBox 15"/>
          <p:cNvSpPr txBox="1"/>
          <p:nvPr/>
        </p:nvSpPr>
        <p:spPr>
          <a:xfrm>
            <a:off x="11264835" y="135096"/>
            <a:ext cx="6631182" cy="73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E5E3F1"/>
                </a:solidFill>
                <a:latin typeface="Helvetica World Bold"/>
              </a:rPr>
              <a:t>6 Strategic Objectives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91869" y="814546"/>
            <a:ext cx="6604149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514EA1"/>
                </a:solidFill>
                <a:latin typeface="Helvetica World Bold"/>
              </a:rPr>
              <a:t>Gender Equality Strategy 2024-2029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0" y="0"/>
            <a:ext cx="18532567" cy="1406735"/>
            <a:chOff x="0" y="0"/>
            <a:chExt cx="24710089" cy="1875647"/>
          </a:xfrm>
        </p:grpSpPr>
        <p:sp>
          <p:nvSpPr>
            <p:cNvPr id="18" name="Freeform 18"/>
            <p:cNvSpPr/>
            <p:nvPr/>
          </p:nvSpPr>
          <p:spPr>
            <a:xfrm>
              <a:off x="3267915" y="0"/>
              <a:ext cx="8924085" cy="1875647"/>
            </a:xfrm>
            <a:custGeom>
              <a:avLst/>
              <a:gdLst/>
              <a:ahLst/>
              <a:cxnLst/>
              <a:rect l="l" t="t" r="r" b="b"/>
              <a:pathLst>
                <a:path w="8924085" h="1875647">
                  <a:moveTo>
                    <a:pt x="0" y="0"/>
                  </a:moveTo>
                  <a:lnTo>
                    <a:pt x="8924085" y="0"/>
                  </a:lnTo>
                  <a:lnTo>
                    <a:pt x="8924085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462" r="-3462" b="-17399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5556893" cy="1875647"/>
            </a:xfrm>
            <a:custGeom>
              <a:avLst/>
              <a:gdLst/>
              <a:ahLst/>
              <a:cxnLst/>
              <a:rect l="l" t="t" r="r" b="b"/>
              <a:pathLst>
                <a:path w="5556893" h="1875647">
                  <a:moveTo>
                    <a:pt x="0" y="0"/>
                  </a:moveTo>
                  <a:lnTo>
                    <a:pt x="5556893" y="0"/>
                  </a:lnTo>
                  <a:lnTo>
                    <a:pt x="5556893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0945" t="-19006" r="-14649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1813677" y="0"/>
              <a:ext cx="12896412" cy="1875647"/>
            </a:xfrm>
            <a:custGeom>
              <a:avLst/>
              <a:gdLst/>
              <a:ahLst/>
              <a:cxnLst/>
              <a:rect l="l" t="t" r="r" b="b"/>
              <a:pathLst>
                <a:path w="12896412" h="1875647">
                  <a:moveTo>
                    <a:pt x="0" y="0"/>
                  </a:moveTo>
                  <a:lnTo>
                    <a:pt x="12896412" y="0"/>
                  </a:lnTo>
                  <a:lnTo>
                    <a:pt x="12896412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0852" r="-88734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16062017" y="5633562"/>
            <a:ext cx="1553066" cy="1732849"/>
          </a:xfrm>
          <a:custGeom>
            <a:avLst/>
            <a:gdLst/>
            <a:ahLst/>
            <a:cxnLst/>
            <a:rect l="l" t="t" r="r" b="b"/>
            <a:pathLst>
              <a:path w="1553066" h="1732849">
                <a:moveTo>
                  <a:pt x="0" y="0"/>
                </a:moveTo>
                <a:lnTo>
                  <a:pt x="1553066" y="0"/>
                </a:lnTo>
                <a:lnTo>
                  <a:pt x="1553066" y="1732849"/>
                </a:lnTo>
                <a:lnTo>
                  <a:pt x="0" y="1732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120924" y="8526218"/>
            <a:ext cx="1516816" cy="1293431"/>
          </a:xfrm>
          <a:custGeom>
            <a:avLst/>
            <a:gdLst/>
            <a:ahLst/>
            <a:cxnLst/>
            <a:rect l="l" t="t" r="r" b="b"/>
            <a:pathLst>
              <a:path w="1516816" h="1293431">
                <a:moveTo>
                  <a:pt x="0" y="0"/>
                </a:moveTo>
                <a:lnTo>
                  <a:pt x="1516816" y="0"/>
                </a:lnTo>
                <a:lnTo>
                  <a:pt x="1516816" y="1293431"/>
                </a:lnTo>
                <a:lnTo>
                  <a:pt x="0" y="12934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977281" y="2441914"/>
            <a:ext cx="1637802" cy="1637802"/>
          </a:xfrm>
          <a:custGeom>
            <a:avLst/>
            <a:gdLst/>
            <a:ahLst/>
            <a:cxnLst/>
            <a:rect l="l" t="t" r="r" b="b"/>
            <a:pathLst>
              <a:path w="1637802" h="1637802">
                <a:moveTo>
                  <a:pt x="0" y="0"/>
                </a:moveTo>
                <a:lnTo>
                  <a:pt x="1637802" y="0"/>
                </a:lnTo>
                <a:lnTo>
                  <a:pt x="1637802" y="1637802"/>
                </a:lnTo>
                <a:lnTo>
                  <a:pt x="0" y="16378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899710" y="8211758"/>
            <a:ext cx="9675019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F9F9FC"/>
                </a:solidFill>
                <a:latin typeface="Helvetica World Bold"/>
              </a:rPr>
              <a:t>Ensuring equal access to justice for women and girls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99710" y="1931408"/>
            <a:ext cx="10669786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9F9FC"/>
                </a:solidFill>
                <a:latin typeface="Helvetica World Bold"/>
              </a:rPr>
              <a:t>Preventing and combating gender stereotypes and sexism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04965" y="2790666"/>
            <a:ext cx="14057053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514EA1"/>
                </a:solidFill>
                <a:latin typeface="Helvetica World"/>
              </a:rPr>
              <a:t>Promoting and implementing the Recommendations on sexism and on hate speech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514EA1"/>
                </a:solidFill>
                <a:latin typeface="Helvetica World"/>
              </a:rPr>
              <a:t>Addressing gender bias in AI systems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514EA1"/>
                </a:solidFill>
                <a:latin typeface="Helvetica World"/>
              </a:rPr>
              <a:t>Collecting sex-disaggregated data 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514EA1"/>
                </a:solidFill>
                <a:latin typeface="Helvetica World"/>
              </a:rPr>
              <a:t>Continue addressing gender inequality in education and in the media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64617" y="5903490"/>
            <a:ext cx="14792058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514EA1"/>
                </a:solidFill>
                <a:latin typeface="Helvetica World"/>
              </a:rPr>
              <a:t>Implementing recommendations from the monitoring of the Istanbul Convention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514EA1"/>
                </a:solidFill>
                <a:latin typeface="Helvetica World"/>
              </a:rPr>
              <a:t>Addressing technology-facilitated violence against women and girls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514EA1"/>
                </a:solidFill>
                <a:latin typeface="Helvetica World"/>
              </a:rPr>
              <a:t>Developing strategies and action plans and exchanging good practices, including in relation to perpetrator </a:t>
            </a:r>
            <a:r>
              <a:rPr lang="en-US" sz="2499" dirty="0" err="1">
                <a:solidFill>
                  <a:srgbClr val="514EA1"/>
                </a:solidFill>
                <a:latin typeface="Helvetica World"/>
              </a:rPr>
              <a:t>programmes</a:t>
            </a:r>
            <a:endParaRPr lang="en-US" sz="2499" dirty="0">
              <a:solidFill>
                <a:srgbClr val="514EA1"/>
              </a:solidFill>
              <a:latin typeface="Helvetica Wor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064617" y="9239797"/>
            <a:ext cx="1393074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514EA1"/>
                </a:solidFill>
                <a:latin typeface="Helvetica World"/>
              </a:rPr>
              <a:t>Increasing capacities to remove barriers and obstacles to women’s access to justice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514EA1"/>
                </a:solidFill>
                <a:latin typeface="Helvetica World"/>
              </a:rPr>
              <a:t>Collecting sex-disaggregated data and conducting research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86894" y="465296"/>
            <a:ext cx="5827317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FFFFFF"/>
                </a:solidFill>
                <a:latin typeface="Canva Sans Bold"/>
              </a:rPr>
              <a:t>6 Strategic Objectives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2205" y="7909860"/>
            <a:ext cx="15223352" cy="1041555"/>
            <a:chOff x="0" y="0"/>
            <a:chExt cx="2253650" cy="1541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53650" cy="154191"/>
            </a:xfrm>
            <a:custGeom>
              <a:avLst/>
              <a:gdLst/>
              <a:ahLst/>
              <a:cxnLst/>
              <a:rect l="l" t="t" r="r" b="b"/>
              <a:pathLst>
                <a:path w="2253650" h="154191">
                  <a:moveTo>
                    <a:pt x="11697" y="0"/>
                  </a:moveTo>
                  <a:lnTo>
                    <a:pt x="2241953" y="0"/>
                  </a:lnTo>
                  <a:cubicBezTo>
                    <a:pt x="2248413" y="0"/>
                    <a:pt x="2253650" y="5237"/>
                    <a:pt x="2253650" y="11697"/>
                  </a:cubicBezTo>
                  <a:lnTo>
                    <a:pt x="2253650" y="142494"/>
                  </a:lnTo>
                  <a:cubicBezTo>
                    <a:pt x="2253650" y="148954"/>
                    <a:pt x="2248413" y="154191"/>
                    <a:pt x="2241953" y="154191"/>
                  </a:cubicBezTo>
                  <a:lnTo>
                    <a:pt x="11697" y="154191"/>
                  </a:lnTo>
                  <a:cubicBezTo>
                    <a:pt x="5237" y="154191"/>
                    <a:pt x="0" y="148954"/>
                    <a:pt x="0" y="142494"/>
                  </a:cubicBezTo>
                  <a:lnTo>
                    <a:pt x="0" y="11697"/>
                  </a:lnTo>
                  <a:cubicBezTo>
                    <a:pt x="0" y="5237"/>
                    <a:pt x="5237" y="0"/>
                    <a:pt x="11697" y="0"/>
                  </a:cubicBez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87566" y="8025825"/>
            <a:ext cx="285750" cy="809625"/>
            <a:chOff x="0" y="0"/>
            <a:chExt cx="188840" cy="5350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0110" cy="534850"/>
            </a:xfrm>
            <a:custGeom>
              <a:avLst/>
              <a:gdLst/>
              <a:ahLst/>
              <a:cxnLst/>
              <a:rect l="l" t="t" r="r" b="b"/>
              <a:pathLst>
                <a:path w="190110" h="534850">
                  <a:moveTo>
                    <a:pt x="169518" y="240477"/>
                  </a:moveTo>
                  <a:cubicBezTo>
                    <a:pt x="162713" y="224406"/>
                    <a:pt x="154086" y="211471"/>
                    <a:pt x="143878" y="202455"/>
                  </a:cubicBezTo>
                  <a:cubicBezTo>
                    <a:pt x="137681" y="196968"/>
                    <a:pt x="130997" y="193244"/>
                    <a:pt x="123706" y="190892"/>
                  </a:cubicBezTo>
                  <a:lnTo>
                    <a:pt x="181306" y="190892"/>
                  </a:lnTo>
                  <a:lnTo>
                    <a:pt x="181306" y="174233"/>
                  </a:lnTo>
                  <a:cubicBezTo>
                    <a:pt x="181306" y="150714"/>
                    <a:pt x="179726" y="128372"/>
                    <a:pt x="176688" y="107989"/>
                  </a:cubicBezTo>
                  <a:cubicBezTo>
                    <a:pt x="173529" y="86627"/>
                    <a:pt x="168303" y="68008"/>
                    <a:pt x="161377" y="52133"/>
                  </a:cubicBezTo>
                  <a:cubicBezTo>
                    <a:pt x="154207" y="36062"/>
                    <a:pt x="144972" y="23127"/>
                    <a:pt x="133913" y="13915"/>
                  </a:cubicBezTo>
                  <a:cubicBezTo>
                    <a:pt x="122734" y="4704"/>
                    <a:pt x="109488" y="0"/>
                    <a:pt x="94541" y="0"/>
                  </a:cubicBezTo>
                  <a:cubicBezTo>
                    <a:pt x="79838" y="0"/>
                    <a:pt x="66349" y="4900"/>
                    <a:pt x="54440" y="14699"/>
                  </a:cubicBezTo>
                  <a:cubicBezTo>
                    <a:pt x="42288" y="24694"/>
                    <a:pt x="31838" y="41745"/>
                    <a:pt x="23575" y="65068"/>
                  </a:cubicBezTo>
                  <a:cubicBezTo>
                    <a:pt x="15797" y="87215"/>
                    <a:pt x="9843" y="116613"/>
                    <a:pt x="5833" y="152086"/>
                  </a:cubicBezTo>
                  <a:cubicBezTo>
                    <a:pt x="1944" y="186776"/>
                    <a:pt x="0" y="230285"/>
                    <a:pt x="0" y="281438"/>
                  </a:cubicBezTo>
                  <a:cubicBezTo>
                    <a:pt x="0" y="327299"/>
                    <a:pt x="2066" y="366497"/>
                    <a:pt x="6197" y="397659"/>
                  </a:cubicBezTo>
                  <a:cubicBezTo>
                    <a:pt x="10451" y="429997"/>
                    <a:pt x="16891" y="456455"/>
                    <a:pt x="25154" y="476446"/>
                  </a:cubicBezTo>
                  <a:cubicBezTo>
                    <a:pt x="33782" y="497417"/>
                    <a:pt x="44597" y="512704"/>
                    <a:pt x="57235" y="521719"/>
                  </a:cubicBezTo>
                  <a:cubicBezTo>
                    <a:pt x="69387" y="530539"/>
                    <a:pt x="83119" y="534850"/>
                    <a:pt x="98309" y="534850"/>
                  </a:cubicBezTo>
                  <a:cubicBezTo>
                    <a:pt x="111311" y="534850"/>
                    <a:pt x="123584" y="530735"/>
                    <a:pt x="134764" y="522503"/>
                  </a:cubicBezTo>
                  <a:cubicBezTo>
                    <a:pt x="145944" y="514272"/>
                    <a:pt x="155665" y="502120"/>
                    <a:pt x="163807" y="486637"/>
                  </a:cubicBezTo>
                  <a:cubicBezTo>
                    <a:pt x="171706" y="471350"/>
                    <a:pt x="178025" y="452927"/>
                    <a:pt x="182399" y="431761"/>
                  </a:cubicBezTo>
                  <a:cubicBezTo>
                    <a:pt x="186774" y="410790"/>
                    <a:pt x="190110" y="387076"/>
                    <a:pt x="190110" y="361205"/>
                  </a:cubicBezTo>
                  <a:cubicBezTo>
                    <a:pt x="190110" y="337687"/>
                    <a:pt x="187382" y="315540"/>
                    <a:pt x="184344" y="295157"/>
                  </a:cubicBezTo>
                  <a:cubicBezTo>
                    <a:pt x="181063" y="274579"/>
                    <a:pt x="176080" y="255960"/>
                    <a:pt x="169518" y="240477"/>
                  </a:cubicBezTo>
                  <a:close/>
                  <a:moveTo>
                    <a:pt x="78136" y="329259"/>
                  </a:moveTo>
                  <a:cubicBezTo>
                    <a:pt x="79230" y="320244"/>
                    <a:pt x="80688" y="312600"/>
                    <a:pt x="82754" y="306525"/>
                  </a:cubicBezTo>
                  <a:cubicBezTo>
                    <a:pt x="84455" y="301233"/>
                    <a:pt x="86521" y="297313"/>
                    <a:pt x="88952" y="294569"/>
                  </a:cubicBezTo>
                  <a:cubicBezTo>
                    <a:pt x="90896" y="292414"/>
                    <a:pt x="93326" y="291238"/>
                    <a:pt x="96243" y="291238"/>
                  </a:cubicBezTo>
                  <a:cubicBezTo>
                    <a:pt x="99159" y="291238"/>
                    <a:pt x="101590" y="292414"/>
                    <a:pt x="103534" y="294569"/>
                  </a:cubicBezTo>
                  <a:cubicBezTo>
                    <a:pt x="105964" y="297313"/>
                    <a:pt x="107909" y="301037"/>
                    <a:pt x="109488" y="306329"/>
                  </a:cubicBezTo>
                  <a:cubicBezTo>
                    <a:pt x="111433" y="312404"/>
                    <a:pt x="112891" y="320048"/>
                    <a:pt x="113863" y="329063"/>
                  </a:cubicBezTo>
                  <a:cubicBezTo>
                    <a:pt x="114957" y="338667"/>
                    <a:pt x="115443" y="349642"/>
                    <a:pt x="115443" y="361597"/>
                  </a:cubicBezTo>
                  <a:cubicBezTo>
                    <a:pt x="115443" y="372769"/>
                    <a:pt x="114957" y="383156"/>
                    <a:pt x="113863" y="392563"/>
                  </a:cubicBezTo>
                  <a:cubicBezTo>
                    <a:pt x="112891" y="401383"/>
                    <a:pt x="111433" y="408830"/>
                    <a:pt x="109488" y="414906"/>
                  </a:cubicBezTo>
                  <a:cubicBezTo>
                    <a:pt x="107787" y="420198"/>
                    <a:pt x="105843" y="424117"/>
                    <a:pt x="103412" y="427057"/>
                  </a:cubicBezTo>
                  <a:cubicBezTo>
                    <a:pt x="101468" y="429409"/>
                    <a:pt x="99159" y="430389"/>
                    <a:pt x="96243" y="430389"/>
                  </a:cubicBezTo>
                  <a:cubicBezTo>
                    <a:pt x="93326" y="430389"/>
                    <a:pt x="91017" y="429409"/>
                    <a:pt x="89073" y="427057"/>
                  </a:cubicBezTo>
                  <a:cubicBezTo>
                    <a:pt x="86643" y="424117"/>
                    <a:pt x="84577" y="420198"/>
                    <a:pt x="82754" y="414906"/>
                  </a:cubicBezTo>
                  <a:cubicBezTo>
                    <a:pt x="80810" y="408830"/>
                    <a:pt x="79230" y="401383"/>
                    <a:pt x="78136" y="392563"/>
                  </a:cubicBezTo>
                  <a:cubicBezTo>
                    <a:pt x="77043" y="383156"/>
                    <a:pt x="76435" y="372769"/>
                    <a:pt x="76435" y="361793"/>
                  </a:cubicBezTo>
                  <a:cubicBezTo>
                    <a:pt x="76435" y="349642"/>
                    <a:pt x="77043" y="338863"/>
                    <a:pt x="78136" y="329259"/>
                  </a:cubicBezTo>
                  <a:close/>
                  <a:moveTo>
                    <a:pt x="77286" y="200495"/>
                  </a:moveTo>
                  <a:cubicBezTo>
                    <a:pt x="76071" y="201475"/>
                    <a:pt x="74977" y="202455"/>
                    <a:pt x="73883" y="203631"/>
                  </a:cubicBezTo>
                  <a:cubicBezTo>
                    <a:pt x="74126" y="195400"/>
                    <a:pt x="74248" y="187560"/>
                    <a:pt x="74612" y="180309"/>
                  </a:cubicBezTo>
                  <a:cubicBezTo>
                    <a:pt x="75220" y="162278"/>
                    <a:pt x="76557" y="146795"/>
                    <a:pt x="78501" y="134448"/>
                  </a:cubicBezTo>
                  <a:cubicBezTo>
                    <a:pt x="80202" y="123472"/>
                    <a:pt x="82390" y="115241"/>
                    <a:pt x="85185" y="109949"/>
                  </a:cubicBezTo>
                  <a:cubicBezTo>
                    <a:pt x="86400" y="107597"/>
                    <a:pt x="88344" y="104853"/>
                    <a:pt x="92962" y="104853"/>
                  </a:cubicBezTo>
                  <a:cubicBezTo>
                    <a:pt x="97458" y="104853"/>
                    <a:pt x="100982" y="107009"/>
                    <a:pt x="103655" y="117201"/>
                  </a:cubicBezTo>
                  <a:cubicBezTo>
                    <a:pt x="106936" y="130332"/>
                    <a:pt x="108638" y="149539"/>
                    <a:pt x="108638" y="174429"/>
                  </a:cubicBezTo>
                  <a:lnTo>
                    <a:pt x="108638" y="188736"/>
                  </a:lnTo>
                  <a:cubicBezTo>
                    <a:pt x="97215" y="188344"/>
                    <a:pt x="86764" y="192460"/>
                    <a:pt x="77286" y="200495"/>
                  </a:cubicBez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071504" y="1833592"/>
            <a:ext cx="275069" cy="779363"/>
            <a:chOff x="0" y="0"/>
            <a:chExt cx="185796" cy="5264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796" cy="527693"/>
            </a:xfrm>
            <a:custGeom>
              <a:avLst/>
              <a:gdLst/>
              <a:ahLst/>
              <a:cxnLst/>
              <a:rect l="l" t="t" r="r" b="b"/>
              <a:pathLst>
                <a:path w="185796" h="527693">
                  <a:moveTo>
                    <a:pt x="159098" y="72123"/>
                  </a:moveTo>
                  <a:lnTo>
                    <a:pt x="123317" y="72123"/>
                  </a:lnTo>
                  <a:cubicBezTo>
                    <a:pt x="126162" y="54485"/>
                    <a:pt x="128679" y="37042"/>
                    <a:pt x="130539" y="19991"/>
                  </a:cubicBezTo>
                  <a:lnTo>
                    <a:pt x="132727" y="0"/>
                  </a:lnTo>
                  <a:lnTo>
                    <a:pt x="68388" y="0"/>
                  </a:lnTo>
                  <a:lnTo>
                    <a:pt x="66637" y="12543"/>
                  </a:lnTo>
                  <a:cubicBezTo>
                    <a:pt x="62807" y="39002"/>
                    <a:pt x="58540" y="66440"/>
                    <a:pt x="53726" y="93878"/>
                  </a:cubicBezTo>
                  <a:cubicBezTo>
                    <a:pt x="49020" y="121120"/>
                    <a:pt x="43878" y="148755"/>
                    <a:pt x="38297" y="175605"/>
                  </a:cubicBezTo>
                  <a:cubicBezTo>
                    <a:pt x="32826" y="202455"/>
                    <a:pt x="26808" y="228718"/>
                    <a:pt x="20571" y="254000"/>
                  </a:cubicBezTo>
                  <a:cubicBezTo>
                    <a:pt x="14334" y="279086"/>
                    <a:pt x="7878" y="302801"/>
                    <a:pt x="1094" y="324556"/>
                  </a:cubicBezTo>
                  <a:lnTo>
                    <a:pt x="0" y="328279"/>
                  </a:lnTo>
                  <a:lnTo>
                    <a:pt x="0" y="417258"/>
                  </a:lnTo>
                  <a:lnTo>
                    <a:pt x="94539" y="417258"/>
                  </a:lnTo>
                  <a:lnTo>
                    <a:pt x="94539" y="527693"/>
                  </a:lnTo>
                  <a:lnTo>
                    <a:pt x="159098" y="527693"/>
                  </a:lnTo>
                  <a:lnTo>
                    <a:pt x="159098" y="417258"/>
                  </a:lnTo>
                  <a:lnTo>
                    <a:pt x="185796" y="417258"/>
                  </a:lnTo>
                  <a:lnTo>
                    <a:pt x="185796" y="312600"/>
                  </a:lnTo>
                  <a:lnTo>
                    <a:pt x="159098" y="312600"/>
                  </a:lnTo>
                  <a:lnTo>
                    <a:pt x="159098" y="72123"/>
                  </a:lnTo>
                  <a:close/>
                  <a:moveTo>
                    <a:pt x="115767" y="115241"/>
                  </a:moveTo>
                  <a:cubicBezTo>
                    <a:pt x="114016" y="126216"/>
                    <a:pt x="111937" y="137583"/>
                    <a:pt x="109640" y="149343"/>
                  </a:cubicBezTo>
                  <a:cubicBezTo>
                    <a:pt x="107342" y="160906"/>
                    <a:pt x="105044" y="172273"/>
                    <a:pt x="102637" y="183248"/>
                  </a:cubicBezTo>
                  <a:cubicBezTo>
                    <a:pt x="100229" y="194028"/>
                    <a:pt x="97822" y="204023"/>
                    <a:pt x="95415" y="212843"/>
                  </a:cubicBezTo>
                  <a:lnTo>
                    <a:pt x="94430" y="216370"/>
                  </a:lnTo>
                  <a:lnTo>
                    <a:pt x="94430" y="312404"/>
                  </a:lnTo>
                  <a:lnTo>
                    <a:pt x="65652" y="312404"/>
                  </a:lnTo>
                  <a:cubicBezTo>
                    <a:pt x="65981" y="311424"/>
                    <a:pt x="66200" y="310640"/>
                    <a:pt x="66528" y="309660"/>
                  </a:cubicBezTo>
                  <a:cubicBezTo>
                    <a:pt x="70467" y="297313"/>
                    <a:pt x="74734" y="283006"/>
                    <a:pt x="79330" y="266739"/>
                  </a:cubicBezTo>
                  <a:cubicBezTo>
                    <a:pt x="83926" y="250668"/>
                    <a:pt x="88740" y="232441"/>
                    <a:pt x="93664" y="212843"/>
                  </a:cubicBezTo>
                  <a:cubicBezTo>
                    <a:pt x="98588" y="193244"/>
                    <a:pt x="103403" y="172665"/>
                    <a:pt x="108108" y="151302"/>
                  </a:cubicBezTo>
                  <a:cubicBezTo>
                    <a:pt x="111500" y="135819"/>
                    <a:pt x="114563" y="120140"/>
                    <a:pt x="117627" y="104265"/>
                  </a:cubicBezTo>
                  <a:cubicBezTo>
                    <a:pt x="117080" y="107597"/>
                    <a:pt x="116424" y="111321"/>
                    <a:pt x="115767" y="115241"/>
                  </a:cubicBez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572830" y="1725423"/>
            <a:ext cx="15223352" cy="1068507"/>
            <a:chOff x="0" y="0"/>
            <a:chExt cx="2253650" cy="1581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3650" cy="158181"/>
            </a:xfrm>
            <a:custGeom>
              <a:avLst/>
              <a:gdLst/>
              <a:ahLst/>
              <a:cxnLst/>
              <a:rect l="l" t="t" r="r" b="b"/>
              <a:pathLst>
                <a:path w="2253650" h="158181">
                  <a:moveTo>
                    <a:pt x="11697" y="0"/>
                  </a:moveTo>
                  <a:lnTo>
                    <a:pt x="2241953" y="0"/>
                  </a:lnTo>
                  <a:cubicBezTo>
                    <a:pt x="2248413" y="0"/>
                    <a:pt x="2253650" y="5237"/>
                    <a:pt x="2253650" y="11697"/>
                  </a:cubicBezTo>
                  <a:lnTo>
                    <a:pt x="2253650" y="146484"/>
                  </a:lnTo>
                  <a:cubicBezTo>
                    <a:pt x="2253650" y="149586"/>
                    <a:pt x="2252418" y="152561"/>
                    <a:pt x="2250224" y="154755"/>
                  </a:cubicBezTo>
                  <a:cubicBezTo>
                    <a:pt x="2248030" y="156948"/>
                    <a:pt x="2245055" y="158181"/>
                    <a:pt x="2241953" y="158181"/>
                  </a:cubicBezTo>
                  <a:lnTo>
                    <a:pt x="11697" y="158181"/>
                  </a:lnTo>
                  <a:cubicBezTo>
                    <a:pt x="5237" y="158181"/>
                    <a:pt x="0" y="152944"/>
                    <a:pt x="0" y="146484"/>
                  </a:cubicBezTo>
                  <a:lnTo>
                    <a:pt x="0" y="11697"/>
                  </a:lnTo>
                  <a:cubicBezTo>
                    <a:pt x="0" y="5237"/>
                    <a:pt x="5237" y="0"/>
                    <a:pt x="11697" y="0"/>
                  </a:cubicBez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1901550" y="1890742"/>
            <a:ext cx="14557410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>
                <a:solidFill>
                  <a:srgbClr val="FFFFFF"/>
                </a:solidFill>
                <a:latin typeface="Helvetica World Bold"/>
              </a:rPr>
              <a:t>Achieving balanced participation of women and men in political, public, </a:t>
            </a:r>
          </a:p>
          <a:p>
            <a:pPr algn="l">
              <a:lnSpc>
                <a:spcPts val="2799"/>
              </a:lnSpc>
            </a:pPr>
            <a:r>
              <a:rPr lang="en-US" sz="2799">
                <a:solidFill>
                  <a:srgbClr val="FFFFFF"/>
                </a:solidFill>
                <a:latin typeface="Helvetica World Bold"/>
              </a:rPr>
              <a:t>social and economic life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87566" y="5196955"/>
            <a:ext cx="317873" cy="809625"/>
            <a:chOff x="0" y="0"/>
            <a:chExt cx="206683" cy="5264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6552" cy="526423"/>
            </a:xfrm>
            <a:custGeom>
              <a:avLst/>
              <a:gdLst/>
              <a:ahLst/>
              <a:cxnLst/>
              <a:rect l="l" t="t" r="r" b="b"/>
              <a:pathLst>
                <a:path w="206552" h="526423">
                  <a:moveTo>
                    <a:pt x="181960" y="214215"/>
                  </a:moveTo>
                  <a:cubicBezTo>
                    <a:pt x="173980" y="199319"/>
                    <a:pt x="164431" y="188148"/>
                    <a:pt x="153573" y="180701"/>
                  </a:cubicBezTo>
                  <a:cubicBezTo>
                    <a:pt x="142847" y="173449"/>
                    <a:pt x="131335" y="169725"/>
                    <a:pt x="119170" y="169725"/>
                  </a:cubicBezTo>
                  <a:cubicBezTo>
                    <a:pt x="106612" y="169725"/>
                    <a:pt x="95754" y="172861"/>
                    <a:pt x="87121" y="178937"/>
                  </a:cubicBezTo>
                  <a:cubicBezTo>
                    <a:pt x="86990" y="179133"/>
                    <a:pt x="86859" y="179133"/>
                    <a:pt x="86598" y="179329"/>
                  </a:cubicBezTo>
                  <a:lnTo>
                    <a:pt x="89345" y="112497"/>
                  </a:lnTo>
                  <a:lnTo>
                    <a:pt x="193210" y="112497"/>
                  </a:lnTo>
                  <a:lnTo>
                    <a:pt x="193210" y="0"/>
                  </a:lnTo>
                  <a:lnTo>
                    <a:pt x="19883" y="0"/>
                  </a:lnTo>
                  <a:lnTo>
                    <a:pt x="8110" y="299273"/>
                  </a:lnTo>
                  <a:lnTo>
                    <a:pt x="79795" y="314560"/>
                  </a:lnTo>
                  <a:lnTo>
                    <a:pt x="83197" y="302997"/>
                  </a:lnTo>
                  <a:cubicBezTo>
                    <a:pt x="86074" y="293394"/>
                    <a:pt x="89606" y="285162"/>
                    <a:pt x="93923" y="278890"/>
                  </a:cubicBezTo>
                  <a:cubicBezTo>
                    <a:pt x="97193" y="274187"/>
                    <a:pt x="101249" y="271835"/>
                    <a:pt x="106743" y="271835"/>
                  </a:cubicBezTo>
                  <a:cubicBezTo>
                    <a:pt x="109228" y="271835"/>
                    <a:pt x="111321" y="272815"/>
                    <a:pt x="113414" y="274775"/>
                  </a:cubicBezTo>
                  <a:cubicBezTo>
                    <a:pt x="115769" y="277127"/>
                    <a:pt x="117993" y="280850"/>
                    <a:pt x="120086" y="286142"/>
                  </a:cubicBezTo>
                  <a:cubicBezTo>
                    <a:pt x="122440" y="292022"/>
                    <a:pt x="124272" y="299861"/>
                    <a:pt x="125710" y="309073"/>
                  </a:cubicBezTo>
                  <a:cubicBezTo>
                    <a:pt x="127149" y="318676"/>
                    <a:pt x="127934" y="330043"/>
                    <a:pt x="127934" y="342782"/>
                  </a:cubicBezTo>
                  <a:cubicBezTo>
                    <a:pt x="127934" y="357481"/>
                    <a:pt x="127149" y="370417"/>
                    <a:pt x="125580" y="381196"/>
                  </a:cubicBezTo>
                  <a:cubicBezTo>
                    <a:pt x="124141" y="391583"/>
                    <a:pt x="122048" y="400011"/>
                    <a:pt x="119562" y="406478"/>
                  </a:cubicBezTo>
                  <a:cubicBezTo>
                    <a:pt x="117338" y="412162"/>
                    <a:pt x="114853" y="416278"/>
                    <a:pt x="112106" y="418826"/>
                  </a:cubicBezTo>
                  <a:cubicBezTo>
                    <a:pt x="109621" y="421177"/>
                    <a:pt x="106874" y="422353"/>
                    <a:pt x="103734" y="422353"/>
                  </a:cubicBezTo>
                  <a:cubicBezTo>
                    <a:pt x="100202" y="422353"/>
                    <a:pt x="97324" y="421177"/>
                    <a:pt x="94708" y="418826"/>
                  </a:cubicBezTo>
                  <a:cubicBezTo>
                    <a:pt x="91830" y="416082"/>
                    <a:pt x="89345" y="412162"/>
                    <a:pt x="87252" y="406674"/>
                  </a:cubicBezTo>
                  <a:cubicBezTo>
                    <a:pt x="84897" y="400599"/>
                    <a:pt x="82935" y="392759"/>
                    <a:pt x="81627" y="383744"/>
                  </a:cubicBezTo>
                  <a:cubicBezTo>
                    <a:pt x="80188" y="373944"/>
                    <a:pt x="79534" y="362969"/>
                    <a:pt x="79534" y="350818"/>
                  </a:cubicBezTo>
                  <a:lnTo>
                    <a:pt x="79534" y="334159"/>
                  </a:lnTo>
                  <a:lnTo>
                    <a:pt x="0" y="334159"/>
                  </a:lnTo>
                  <a:lnTo>
                    <a:pt x="0" y="350818"/>
                  </a:lnTo>
                  <a:cubicBezTo>
                    <a:pt x="0" y="377080"/>
                    <a:pt x="2355" y="401187"/>
                    <a:pt x="7195" y="422549"/>
                  </a:cubicBezTo>
                  <a:cubicBezTo>
                    <a:pt x="12035" y="444304"/>
                    <a:pt x="19099" y="462923"/>
                    <a:pt x="27994" y="478210"/>
                  </a:cubicBezTo>
                  <a:cubicBezTo>
                    <a:pt x="37020" y="493693"/>
                    <a:pt x="48270" y="505844"/>
                    <a:pt x="61089" y="514076"/>
                  </a:cubicBezTo>
                  <a:cubicBezTo>
                    <a:pt x="73778" y="522307"/>
                    <a:pt x="88167" y="526423"/>
                    <a:pt x="103603" y="526423"/>
                  </a:cubicBezTo>
                  <a:cubicBezTo>
                    <a:pt x="119170" y="526423"/>
                    <a:pt x="133559" y="522307"/>
                    <a:pt x="146248" y="514076"/>
                  </a:cubicBezTo>
                  <a:cubicBezTo>
                    <a:pt x="159198" y="505648"/>
                    <a:pt x="170317" y="493301"/>
                    <a:pt x="179343" y="477034"/>
                  </a:cubicBezTo>
                  <a:cubicBezTo>
                    <a:pt x="188239" y="461159"/>
                    <a:pt x="195041" y="441560"/>
                    <a:pt x="199750" y="418826"/>
                  </a:cubicBezTo>
                  <a:cubicBezTo>
                    <a:pt x="204329" y="396679"/>
                    <a:pt x="206552" y="371201"/>
                    <a:pt x="206552" y="342978"/>
                  </a:cubicBezTo>
                  <a:cubicBezTo>
                    <a:pt x="206552" y="314756"/>
                    <a:pt x="204459" y="289866"/>
                    <a:pt x="200143" y="268699"/>
                  </a:cubicBezTo>
                  <a:cubicBezTo>
                    <a:pt x="195957" y="246944"/>
                    <a:pt x="189808" y="228718"/>
                    <a:pt x="181960" y="214214"/>
                  </a:cubicBez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654607" y="5064917"/>
            <a:ext cx="15223352" cy="1073701"/>
            <a:chOff x="0" y="0"/>
            <a:chExt cx="2253650" cy="1589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53650" cy="158950"/>
            </a:xfrm>
            <a:custGeom>
              <a:avLst/>
              <a:gdLst/>
              <a:ahLst/>
              <a:cxnLst/>
              <a:rect l="l" t="t" r="r" b="b"/>
              <a:pathLst>
                <a:path w="2253650" h="158950">
                  <a:moveTo>
                    <a:pt x="11697" y="0"/>
                  </a:moveTo>
                  <a:lnTo>
                    <a:pt x="2241953" y="0"/>
                  </a:lnTo>
                  <a:cubicBezTo>
                    <a:pt x="2248413" y="0"/>
                    <a:pt x="2253650" y="5237"/>
                    <a:pt x="2253650" y="11697"/>
                  </a:cubicBezTo>
                  <a:lnTo>
                    <a:pt x="2253650" y="147253"/>
                  </a:lnTo>
                  <a:cubicBezTo>
                    <a:pt x="2253650" y="153713"/>
                    <a:pt x="2248413" y="158950"/>
                    <a:pt x="2241953" y="158950"/>
                  </a:cubicBezTo>
                  <a:lnTo>
                    <a:pt x="11697" y="158950"/>
                  </a:lnTo>
                  <a:cubicBezTo>
                    <a:pt x="5237" y="158950"/>
                    <a:pt x="0" y="153713"/>
                    <a:pt x="0" y="147253"/>
                  </a:cubicBezTo>
                  <a:lnTo>
                    <a:pt x="0" y="11697"/>
                  </a:lnTo>
                  <a:cubicBezTo>
                    <a:pt x="0" y="5237"/>
                    <a:pt x="5237" y="0"/>
                    <a:pt x="11697" y="0"/>
                  </a:cubicBezTo>
                  <a:close/>
                </a:path>
              </a:pathLst>
            </a:custGeom>
            <a:solidFill>
              <a:srgbClr val="514EA1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TextBox 15"/>
          <p:cNvSpPr txBox="1"/>
          <p:nvPr/>
        </p:nvSpPr>
        <p:spPr>
          <a:xfrm>
            <a:off x="1828802" y="5169692"/>
            <a:ext cx="14630158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>
                <a:solidFill>
                  <a:srgbClr val="FFFFFF"/>
                </a:solidFill>
                <a:latin typeface="Helvetica World Bold"/>
              </a:rPr>
              <a:t> Ensuring women’s empowerment and gender equality in relation to global and geopolitical challenges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793028" y="5538627"/>
            <a:ext cx="1724098" cy="1661599"/>
          </a:xfrm>
          <a:custGeom>
            <a:avLst/>
            <a:gdLst/>
            <a:ahLst/>
            <a:cxnLst/>
            <a:rect l="l" t="t" r="r" b="b"/>
            <a:pathLst>
              <a:path w="1724098" h="1661599">
                <a:moveTo>
                  <a:pt x="0" y="0"/>
                </a:moveTo>
                <a:lnTo>
                  <a:pt x="1724098" y="0"/>
                </a:lnTo>
                <a:lnTo>
                  <a:pt x="1724098" y="1661599"/>
                </a:lnTo>
                <a:lnTo>
                  <a:pt x="0" y="16615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691262" y="2025972"/>
            <a:ext cx="1680894" cy="1535917"/>
          </a:xfrm>
          <a:custGeom>
            <a:avLst/>
            <a:gdLst/>
            <a:ahLst/>
            <a:cxnLst/>
            <a:rect l="l" t="t" r="r" b="b"/>
            <a:pathLst>
              <a:path w="1680894" h="1535917">
                <a:moveTo>
                  <a:pt x="0" y="0"/>
                </a:moveTo>
                <a:lnTo>
                  <a:pt x="1680894" y="0"/>
                </a:lnTo>
                <a:lnTo>
                  <a:pt x="1680894" y="1535917"/>
                </a:lnTo>
                <a:lnTo>
                  <a:pt x="0" y="15359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1264835" y="211296"/>
            <a:ext cx="6631182" cy="1155700"/>
            <a:chOff x="0" y="0"/>
            <a:chExt cx="8841576" cy="154093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76200"/>
              <a:ext cx="8841576" cy="956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E5E3F1"/>
                  </a:solidFill>
                  <a:latin typeface="Helvetica World Bold"/>
                </a:rPr>
                <a:t>6 Strategic Objectives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6044" y="823383"/>
              <a:ext cx="8805532" cy="717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200"/>
                </a:lnSpc>
              </a:pPr>
              <a:r>
                <a:rPr lang="en-US" sz="3000">
                  <a:solidFill>
                    <a:srgbClr val="8582BD"/>
                  </a:solidFill>
                  <a:latin typeface="Helvetica World Bold"/>
                </a:rPr>
                <a:t>Gender Equality Strategy 2024-2029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" y="0"/>
            <a:ext cx="18288000" cy="1406735"/>
            <a:chOff x="0" y="0"/>
            <a:chExt cx="24710089" cy="1875647"/>
          </a:xfrm>
        </p:grpSpPr>
        <p:sp>
          <p:nvSpPr>
            <p:cNvPr id="22" name="Freeform 22"/>
            <p:cNvSpPr/>
            <p:nvPr/>
          </p:nvSpPr>
          <p:spPr>
            <a:xfrm>
              <a:off x="3267915" y="0"/>
              <a:ext cx="8924085" cy="1875647"/>
            </a:xfrm>
            <a:custGeom>
              <a:avLst/>
              <a:gdLst/>
              <a:ahLst/>
              <a:cxnLst/>
              <a:rect l="l" t="t" r="r" b="b"/>
              <a:pathLst>
                <a:path w="8924085" h="1875647">
                  <a:moveTo>
                    <a:pt x="0" y="0"/>
                  </a:moveTo>
                  <a:lnTo>
                    <a:pt x="8924085" y="0"/>
                  </a:lnTo>
                  <a:lnTo>
                    <a:pt x="8924085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62" r="-3462" b="-17399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5556893" cy="1875647"/>
            </a:xfrm>
            <a:custGeom>
              <a:avLst/>
              <a:gdLst/>
              <a:ahLst/>
              <a:cxnLst/>
              <a:rect l="l" t="t" r="r" b="b"/>
              <a:pathLst>
                <a:path w="5556893" h="1875647">
                  <a:moveTo>
                    <a:pt x="0" y="0"/>
                  </a:moveTo>
                  <a:lnTo>
                    <a:pt x="5556893" y="0"/>
                  </a:lnTo>
                  <a:lnTo>
                    <a:pt x="5556893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0945" t="-19006" r="-14649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1813677" y="0"/>
              <a:ext cx="12896412" cy="1875647"/>
            </a:xfrm>
            <a:custGeom>
              <a:avLst/>
              <a:gdLst/>
              <a:ahLst/>
              <a:cxnLst/>
              <a:rect l="l" t="t" r="r" b="b"/>
              <a:pathLst>
                <a:path w="12896412" h="1875647">
                  <a:moveTo>
                    <a:pt x="0" y="0"/>
                  </a:moveTo>
                  <a:lnTo>
                    <a:pt x="12896412" y="0"/>
                  </a:lnTo>
                  <a:lnTo>
                    <a:pt x="12896412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0852" r="-88734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15691262" y="8574351"/>
            <a:ext cx="1943431" cy="1712649"/>
          </a:xfrm>
          <a:custGeom>
            <a:avLst/>
            <a:gdLst/>
            <a:ahLst/>
            <a:cxnLst/>
            <a:rect l="l" t="t" r="r" b="b"/>
            <a:pathLst>
              <a:path w="1943431" h="1712649">
                <a:moveTo>
                  <a:pt x="0" y="0"/>
                </a:moveTo>
                <a:lnTo>
                  <a:pt x="1943431" y="0"/>
                </a:lnTo>
                <a:lnTo>
                  <a:pt x="1943431" y="1712649"/>
                </a:lnTo>
                <a:lnTo>
                  <a:pt x="0" y="17126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870104" y="8119693"/>
            <a:ext cx="14792358" cy="83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5"/>
              </a:lnSpc>
            </a:pPr>
            <a:r>
              <a:rPr lang="en-US" sz="2799">
                <a:solidFill>
                  <a:srgbClr val="FFFFFF"/>
                </a:solidFill>
                <a:latin typeface="Helvetica World Bold"/>
              </a:rPr>
              <a:t>Achieving gender mainstreaming and including an intersectional approach in all policies and measures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01550" y="3030377"/>
            <a:ext cx="14052698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14EA1"/>
                </a:solidFill>
                <a:latin typeface="Helvetica World"/>
              </a:rPr>
              <a:t>Ensuring equal participation of women and men in political and public decision-making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14EA1"/>
                </a:solidFill>
                <a:latin typeface="Helvetica World"/>
              </a:rPr>
              <a:t>Supporting women’s equal access to the labour market and the equal distribution of unpaid care and domestic work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14EA1"/>
                </a:solidFill>
                <a:latin typeface="Helvetica World"/>
              </a:rPr>
              <a:t>Ensuring effective access to sexual and reproductive health and rights, and to healthcare services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62771" y="6301405"/>
            <a:ext cx="13730257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14EA1"/>
                </a:solidFill>
                <a:latin typeface="Helvetica World"/>
              </a:rPr>
              <a:t>Implementing the Recommendation on migrant, refugee and asylum-seeking women and girls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14EA1"/>
                </a:solidFill>
                <a:latin typeface="Helvetica World"/>
              </a:rPr>
              <a:t>Adopting a gender-responsive approach in the prevention and mitigation of all forms of crisis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14EA1"/>
                </a:solidFill>
                <a:latin typeface="Helvetica World"/>
              </a:rPr>
              <a:t>Countering anti-gender narratives in co-operation with relevant stakeholders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62771" y="9113341"/>
            <a:ext cx="13351792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514EA1"/>
                </a:solidFill>
                <a:latin typeface="Helvetica World"/>
              </a:rPr>
              <a:t>Gender mainstreaming throughout all policy, programming and budgetary processes, ensuring awareness and inclusion of intersecting forms of discrimination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286894" y="465296"/>
            <a:ext cx="5827317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FFFFFF"/>
                </a:solidFill>
                <a:latin typeface="Canva Sans Bold"/>
              </a:rPr>
              <a:t>6 Strategic Objectives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64835" y="135096"/>
            <a:ext cx="6631182" cy="73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E5E3F1"/>
                </a:solidFill>
                <a:latin typeface="Helvetica World Bold"/>
              </a:rPr>
              <a:t>Overarching </a:t>
            </a:r>
            <a:r>
              <a:rPr lang="en-US" sz="3999" dirty="0" err="1">
                <a:solidFill>
                  <a:srgbClr val="E5E3F1"/>
                </a:solidFill>
                <a:latin typeface="Helvetica World Bold"/>
              </a:rPr>
              <a:t>approches</a:t>
            </a:r>
            <a:r>
              <a:rPr lang="en-US" sz="3999" dirty="0">
                <a:solidFill>
                  <a:srgbClr val="E5E3F1"/>
                </a:solidFill>
                <a:latin typeface="Helvetica World Bold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847850"/>
            <a:ext cx="11766268" cy="382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514EA1"/>
                </a:solidFill>
                <a:latin typeface="Helvetica World Bold"/>
              </a:rPr>
              <a:t>The Strategy 2024-2029 will ...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514EA1"/>
              </a:solidFill>
              <a:latin typeface="Helvetica World Bold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514EA1"/>
                </a:solidFill>
                <a:latin typeface="Helvetica World Bold"/>
              </a:rPr>
              <a:t>... </a:t>
            </a:r>
            <a:r>
              <a:rPr lang="en-US" sz="3000" dirty="0">
                <a:solidFill>
                  <a:srgbClr val="514EA1"/>
                </a:solidFill>
                <a:latin typeface="Helvetica World"/>
              </a:rPr>
              <a:t>be implemented in </a:t>
            </a:r>
            <a:r>
              <a:rPr lang="en-US" sz="3000" dirty="0">
                <a:solidFill>
                  <a:srgbClr val="514EA1"/>
                </a:solidFill>
                <a:latin typeface="Helvetica World Bold"/>
              </a:rPr>
              <a:t>partnerships </a:t>
            </a:r>
            <a:r>
              <a:rPr lang="en-US" sz="3000" dirty="0">
                <a:solidFill>
                  <a:srgbClr val="514EA1"/>
                </a:solidFill>
                <a:latin typeface="Helvetica World"/>
              </a:rPr>
              <a:t>with other regional and international </a:t>
            </a:r>
            <a:r>
              <a:rPr lang="en-US" sz="3000" dirty="0" err="1">
                <a:solidFill>
                  <a:srgbClr val="514EA1"/>
                </a:solidFill>
                <a:latin typeface="Helvetica World"/>
              </a:rPr>
              <a:t>organisations</a:t>
            </a:r>
            <a:r>
              <a:rPr lang="en-US" sz="3000" dirty="0">
                <a:solidFill>
                  <a:srgbClr val="514EA1"/>
                </a:solidFill>
                <a:latin typeface="Helvetica World"/>
              </a:rPr>
              <a:t>, civil society </a:t>
            </a:r>
            <a:r>
              <a:rPr lang="en-US" sz="3000" dirty="0" err="1">
                <a:solidFill>
                  <a:srgbClr val="514EA1"/>
                </a:solidFill>
                <a:latin typeface="Helvetica World"/>
              </a:rPr>
              <a:t>organisations</a:t>
            </a:r>
            <a:r>
              <a:rPr lang="en-US" sz="3000" dirty="0">
                <a:solidFill>
                  <a:srgbClr val="514EA1"/>
                </a:solidFill>
                <a:latin typeface="Helvetica World"/>
              </a:rPr>
              <a:t> and a wide range of stakeholders 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514EA1"/>
              </a:solidFill>
              <a:latin typeface="Helvetica World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514EA1"/>
                </a:solidFill>
                <a:latin typeface="Helvetica World Bold"/>
              </a:rPr>
              <a:t>... </a:t>
            </a:r>
            <a:r>
              <a:rPr lang="en-US" sz="3000" dirty="0">
                <a:solidFill>
                  <a:srgbClr val="514EA1"/>
                </a:solidFill>
                <a:latin typeface="Helvetica World"/>
              </a:rPr>
              <a:t>integrating a</a:t>
            </a:r>
            <a:r>
              <a:rPr lang="en-US" sz="3000" dirty="0">
                <a:solidFill>
                  <a:srgbClr val="514EA1"/>
                </a:solidFill>
                <a:latin typeface="Helvetica World Bold"/>
              </a:rPr>
              <a:t> youth perspective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81200" y="6057408"/>
            <a:ext cx="6517739" cy="288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 dirty="0">
                <a:solidFill>
                  <a:srgbClr val="5D5AA7"/>
                </a:solidFill>
                <a:latin typeface="Helvetica World"/>
              </a:rPr>
              <a:t>an Attitude – Think with Youth</a:t>
            </a: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 dirty="0">
                <a:solidFill>
                  <a:srgbClr val="5D5AA7"/>
                </a:solidFill>
                <a:latin typeface="Helvetica World"/>
              </a:rPr>
              <a:t>an Experience – Learn from and with Youth</a:t>
            </a: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 dirty="0">
                <a:solidFill>
                  <a:srgbClr val="5D5AA7"/>
                </a:solidFill>
                <a:latin typeface="Helvetica World"/>
              </a:rPr>
              <a:t>a Skill – Participate with Youth</a:t>
            </a: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 dirty="0">
                <a:solidFill>
                  <a:srgbClr val="5D5AA7"/>
                </a:solidFill>
                <a:latin typeface="Helvetica World"/>
              </a:rPr>
              <a:t>an Action – Act with and for Youth</a:t>
            </a:r>
          </a:p>
          <a:p>
            <a:pPr algn="l">
              <a:lnSpc>
                <a:spcPts val="3779"/>
              </a:lnSpc>
            </a:pPr>
            <a:endParaRPr lang="en-US" sz="2700" dirty="0">
              <a:solidFill>
                <a:srgbClr val="5D5AA7"/>
              </a:solidFill>
              <a:latin typeface="Helvetica Wor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" y="-1"/>
            <a:ext cx="18287998" cy="1406736"/>
            <a:chOff x="0" y="-1"/>
            <a:chExt cx="24710087" cy="1875648"/>
          </a:xfrm>
        </p:grpSpPr>
        <p:sp>
          <p:nvSpPr>
            <p:cNvPr id="7" name="Freeform 7"/>
            <p:cNvSpPr/>
            <p:nvPr/>
          </p:nvSpPr>
          <p:spPr>
            <a:xfrm>
              <a:off x="3267915" y="0"/>
              <a:ext cx="8924085" cy="1875647"/>
            </a:xfrm>
            <a:custGeom>
              <a:avLst/>
              <a:gdLst/>
              <a:ahLst/>
              <a:cxnLst/>
              <a:rect l="l" t="t" r="r" b="b"/>
              <a:pathLst>
                <a:path w="8924085" h="1875647">
                  <a:moveTo>
                    <a:pt x="0" y="0"/>
                  </a:moveTo>
                  <a:lnTo>
                    <a:pt x="8924085" y="0"/>
                  </a:lnTo>
                  <a:lnTo>
                    <a:pt x="8924085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462" r="-3462" b="-1739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556893" cy="1875647"/>
            </a:xfrm>
            <a:custGeom>
              <a:avLst/>
              <a:gdLst/>
              <a:ahLst/>
              <a:cxnLst/>
              <a:rect l="l" t="t" r="r" b="b"/>
              <a:pathLst>
                <a:path w="5556893" h="1875647">
                  <a:moveTo>
                    <a:pt x="0" y="0"/>
                  </a:moveTo>
                  <a:lnTo>
                    <a:pt x="5556893" y="0"/>
                  </a:lnTo>
                  <a:lnTo>
                    <a:pt x="5556893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0945" t="-19006" r="-1464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1813676" y="-1"/>
              <a:ext cx="12896411" cy="1875647"/>
            </a:xfrm>
            <a:custGeom>
              <a:avLst/>
              <a:gdLst/>
              <a:ahLst/>
              <a:cxnLst/>
              <a:rect l="l" t="t" r="r" b="b"/>
              <a:pathLst>
                <a:path w="12896412" h="1875647">
                  <a:moveTo>
                    <a:pt x="0" y="0"/>
                  </a:moveTo>
                  <a:lnTo>
                    <a:pt x="12896412" y="0"/>
                  </a:lnTo>
                  <a:lnTo>
                    <a:pt x="12896412" y="1875647"/>
                  </a:lnTo>
                  <a:lnTo>
                    <a:pt x="0" y="187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0852" r="-88734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818999" y="465296"/>
            <a:ext cx="6295211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FFFFFF"/>
                </a:solidFill>
                <a:latin typeface="Canva Sans Bold"/>
              </a:rPr>
              <a:t>Partnerships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138636" y="5993130"/>
            <a:ext cx="6055340" cy="2375243"/>
          </a:xfrm>
          <a:custGeom>
            <a:avLst/>
            <a:gdLst/>
            <a:ahLst/>
            <a:cxnLst/>
            <a:rect l="l" t="t" r="r" b="b"/>
            <a:pathLst>
              <a:path w="6055340" h="2375243">
                <a:moveTo>
                  <a:pt x="0" y="0"/>
                </a:moveTo>
                <a:lnTo>
                  <a:pt x="6055340" y="0"/>
                </a:lnTo>
                <a:lnTo>
                  <a:pt x="6055340" y="2375243"/>
                </a:lnTo>
                <a:lnTo>
                  <a:pt x="0" y="23752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138636" y="8844623"/>
            <a:ext cx="6517739" cy="50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5D5AA7"/>
                </a:solidFill>
                <a:latin typeface="Helvetica World"/>
              </a:rPr>
              <a:t>... and it starts </a:t>
            </a:r>
            <a:r>
              <a:rPr lang="en-US" sz="2700">
                <a:solidFill>
                  <a:srgbClr val="5D5AA7"/>
                </a:solidFill>
                <a:latin typeface="Helvetica World Bold"/>
              </a:rPr>
              <a:t>TODAY </a:t>
            </a:r>
            <a:r>
              <a:rPr lang="en-US" sz="2700">
                <a:solidFill>
                  <a:srgbClr val="5D5AA7"/>
                </a:solidFill>
                <a:latin typeface="Helvetica World"/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870837" y="-3"/>
            <a:ext cx="7417163" cy="10287003"/>
          </a:xfrm>
          <a:prstGeom prst="rect">
            <a:avLst/>
          </a:prstGeom>
          <a:solidFill>
            <a:srgbClr val="514EA1"/>
          </a:solidFill>
        </p:spPr>
      </p:sp>
      <p:grpSp>
        <p:nvGrpSpPr>
          <p:cNvPr id="3" name="Group 3"/>
          <p:cNvGrpSpPr/>
          <p:nvPr/>
        </p:nvGrpSpPr>
        <p:grpSpPr>
          <a:xfrm>
            <a:off x="11078849" y="192910"/>
            <a:ext cx="7001139" cy="9901177"/>
            <a:chOff x="0" y="0"/>
            <a:chExt cx="1168199" cy="16520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68199" cy="1652094"/>
            </a:xfrm>
            <a:custGeom>
              <a:avLst/>
              <a:gdLst/>
              <a:ahLst/>
              <a:cxnLst/>
              <a:rect l="l" t="t" r="r" b="b"/>
              <a:pathLst>
                <a:path w="1168199" h="1652094">
                  <a:moveTo>
                    <a:pt x="0" y="0"/>
                  </a:moveTo>
                  <a:lnTo>
                    <a:pt x="1168199" y="0"/>
                  </a:lnTo>
                  <a:lnTo>
                    <a:pt x="1168199" y="1652094"/>
                  </a:lnTo>
                  <a:lnTo>
                    <a:pt x="0" y="1652094"/>
                  </a:lnTo>
                  <a:close/>
                </a:path>
              </a:pathLst>
            </a:custGeom>
            <a:blipFill>
              <a:blip r:embed="rId2"/>
              <a:stretch>
                <a:fillRect t="-3150" b="-3150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847987" y="8466970"/>
            <a:ext cx="6879915" cy="1582660"/>
          </a:xfrm>
          <a:custGeom>
            <a:avLst/>
            <a:gdLst/>
            <a:ahLst/>
            <a:cxnLst/>
            <a:rect l="l" t="t" r="r" b="b"/>
            <a:pathLst>
              <a:path w="6879915" h="1582660">
                <a:moveTo>
                  <a:pt x="0" y="0"/>
                </a:moveTo>
                <a:lnTo>
                  <a:pt x="6879916" y="0"/>
                </a:lnTo>
                <a:lnTo>
                  <a:pt x="6879916" y="1582660"/>
                </a:lnTo>
                <a:lnTo>
                  <a:pt x="0" y="1582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24" t="-10972" b="-1097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44797" y="4027946"/>
            <a:ext cx="7699203" cy="1389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18"/>
              </a:lnSpc>
            </a:pPr>
            <a:r>
              <a:rPr lang="en-US" sz="10133">
                <a:solidFill>
                  <a:srgbClr val="5C59A7"/>
                </a:solidFill>
                <a:latin typeface="Helvetica World Bold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510</Words>
  <Application>Microsoft Office PowerPoint</Application>
  <PresentationFormat>Custom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Helvetica World</vt:lpstr>
      <vt:lpstr>Canva Sans Bold</vt:lpstr>
      <vt:lpstr>Helvetica World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 2024-2029</dc:title>
  <dc:creator>GANGLOFF Camille</dc:creator>
  <cp:lastModifiedBy>EBEL Christine</cp:lastModifiedBy>
  <cp:revision>5</cp:revision>
  <dcterms:created xsi:type="dcterms:W3CDTF">2006-08-16T00:00:00Z</dcterms:created>
  <dcterms:modified xsi:type="dcterms:W3CDTF">2024-06-05T13:08:18Z</dcterms:modified>
  <dc:identifier>DAGEdsnrK8o</dc:identifier>
</cp:coreProperties>
</file>