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8" r:id="rId2"/>
    <p:sldId id="354" r:id="rId3"/>
    <p:sldId id="366" r:id="rId4"/>
    <p:sldId id="315" r:id="rId5"/>
    <p:sldId id="342" r:id="rId6"/>
    <p:sldId id="349" r:id="rId7"/>
    <p:sldId id="345" r:id="rId8"/>
    <p:sldId id="267" r:id="rId9"/>
    <p:sldId id="360" r:id="rId10"/>
    <p:sldId id="368" r:id="rId11"/>
    <p:sldId id="282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DD9BF"/>
    <a:srgbClr val="00827F"/>
    <a:srgbClr val="504BAB"/>
    <a:srgbClr val="2F416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59" autoAdjust="0"/>
    <p:restoredTop sz="95179" autoAdjust="0"/>
  </p:normalViewPr>
  <p:slideViewPr>
    <p:cSldViewPr>
      <p:cViewPr varScale="1">
        <p:scale>
          <a:sx n="107" d="100"/>
          <a:sy n="107" d="100"/>
        </p:scale>
        <p:origin x="-1128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A0821BE-6B4A-7A4C-80B4-D5EB7A7B0DCA}" type="doc">
      <dgm:prSet loTypeId="urn:microsoft.com/office/officeart/2005/8/layout/bProcess4" loCatId="" qsTypeId="urn:microsoft.com/office/officeart/2005/8/quickstyle/3d1" qsCatId="3D" csTypeId="urn:microsoft.com/office/officeart/2005/8/colors/colorful3" csCatId="colorful" phldr="1"/>
      <dgm:spPr/>
      <dgm:t>
        <a:bodyPr/>
        <a:lstStyle/>
        <a:p>
          <a:endParaRPr lang="el-GR"/>
        </a:p>
      </dgm:t>
    </dgm:pt>
    <dgm:pt modelId="{37511D44-FBCE-8D47-AB14-4174F980DB42}">
      <dgm:prSet phldrT="[Κείμενο]"/>
      <dgm:spPr>
        <a:xfrm>
          <a:off x="3021" y="561096"/>
          <a:ext cx="1179710" cy="707826"/>
        </a:xfrm>
        <a:prstGeom prst="roundRect">
          <a:avLst>
            <a:gd name="adj" fmla="val 10000"/>
          </a:avLst>
        </a:prstGeom>
        <a:gradFill rotWithShape="0">
          <a:gsLst>
            <a:gs pos="0">
              <a:srgbClr val="9BBB59">
                <a:hueOff val="0"/>
                <a:satOff val="0"/>
                <a:lumOff val="0"/>
                <a:alphaOff val="0"/>
                <a:shade val="51000"/>
                <a:satMod val="130000"/>
              </a:srgbClr>
            </a:gs>
            <a:gs pos="80000">
              <a:srgbClr val="9BBB59">
                <a:hueOff val="0"/>
                <a:satOff val="0"/>
                <a:lumOff val="0"/>
                <a:alphaOff val="0"/>
                <a:shade val="93000"/>
                <a:satMod val="130000"/>
              </a:srgbClr>
            </a:gs>
            <a:gs pos="100000">
              <a:srgbClr val="9BBB59">
                <a:hueOff val="0"/>
                <a:satOff val="0"/>
                <a:lumOff val="0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gm:spPr>
      <dgm:t>
        <a:bodyPr/>
        <a:lstStyle/>
        <a:p>
          <a:r>
            <a:rPr lang="en-GB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Registration with authorities</a:t>
          </a:r>
          <a:endParaRPr lang="el-GR">
            <a:solidFill>
              <a:sysClr val="window" lastClr="FFFFFF"/>
            </a:solidFill>
            <a:latin typeface="Calibri"/>
            <a:ea typeface="+mn-ea"/>
            <a:cs typeface="+mn-cs"/>
          </a:endParaRPr>
        </a:p>
      </dgm:t>
    </dgm:pt>
    <dgm:pt modelId="{EC02FF18-BBA9-0546-8A92-3E7AAB6EA42E}" type="parTrans" cxnId="{1148D082-E0A8-4D46-A25C-2FFE6749F773}">
      <dgm:prSet/>
      <dgm:spPr/>
      <dgm:t>
        <a:bodyPr/>
        <a:lstStyle/>
        <a:p>
          <a:endParaRPr lang="el-GR"/>
        </a:p>
      </dgm:t>
    </dgm:pt>
    <dgm:pt modelId="{1B223E5C-D883-C344-A751-C7A98F5FDEC8}" type="sibTrans" cxnId="{1148D082-E0A8-4D46-A25C-2FFE6749F773}">
      <dgm:prSet/>
      <dgm:spPr>
        <a:xfrm rot="5400000">
          <a:off x="-196221" y="1125063"/>
          <a:ext cx="877576" cy="106173"/>
        </a:xfrm>
        <a:prstGeom prst="rect">
          <a:avLst/>
        </a:prstGeom>
        <a:gradFill rotWithShape="0">
          <a:gsLst>
            <a:gs pos="0">
              <a:srgbClr val="9BBB59">
                <a:hueOff val="0"/>
                <a:satOff val="0"/>
                <a:lumOff val="0"/>
                <a:alphaOff val="0"/>
                <a:shade val="51000"/>
                <a:satMod val="130000"/>
              </a:srgbClr>
            </a:gs>
            <a:gs pos="80000">
              <a:srgbClr val="9BBB59">
                <a:hueOff val="0"/>
                <a:satOff val="0"/>
                <a:lumOff val="0"/>
                <a:alphaOff val="0"/>
                <a:shade val="93000"/>
                <a:satMod val="130000"/>
              </a:srgbClr>
            </a:gs>
            <a:gs pos="100000">
              <a:srgbClr val="9BBB59">
                <a:hueOff val="0"/>
                <a:satOff val="0"/>
                <a:lumOff val="0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190500" prstMaterial="plastic">
          <a:bevelT w="50800" h="50800"/>
          <a:bevelB w="25400" h="25400" prst="angle"/>
        </a:sp3d>
      </dgm:spPr>
      <dgm:t>
        <a:bodyPr/>
        <a:lstStyle/>
        <a:p>
          <a:endParaRPr lang="el-GR"/>
        </a:p>
      </dgm:t>
    </dgm:pt>
    <dgm:pt modelId="{AFF7E05E-E403-F643-AF83-2C8A93DC94A3}">
      <dgm:prSet phldrT="[Κείμενο]"/>
      <dgm:spPr>
        <a:xfrm>
          <a:off x="3021" y="1445880"/>
          <a:ext cx="1179710" cy="707826"/>
        </a:xfrm>
        <a:prstGeom prst="roundRect">
          <a:avLst>
            <a:gd name="adj" fmla="val 10000"/>
          </a:avLst>
        </a:prstGeom>
        <a:gradFill rotWithShape="0">
          <a:gsLst>
            <a:gs pos="0">
              <a:srgbClr val="9BBB59">
                <a:hueOff val="937522"/>
                <a:satOff val="-1407"/>
                <a:lumOff val="-229"/>
                <a:alphaOff val="0"/>
                <a:shade val="51000"/>
                <a:satMod val="130000"/>
              </a:srgbClr>
            </a:gs>
            <a:gs pos="80000">
              <a:srgbClr val="9BBB59">
                <a:hueOff val="937522"/>
                <a:satOff val="-1407"/>
                <a:lumOff val="-229"/>
                <a:alphaOff val="0"/>
                <a:shade val="93000"/>
                <a:satMod val="130000"/>
              </a:srgbClr>
            </a:gs>
            <a:gs pos="100000">
              <a:srgbClr val="9BBB59">
                <a:hueOff val="937522"/>
                <a:satOff val="-1407"/>
                <a:lumOff val="-229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gm:spPr>
      <dgm:t>
        <a:bodyPr/>
        <a:lstStyle/>
        <a:p>
          <a:r>
            <a:rPr lang="en-GB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Temporary authorisation to remain</a:t>
          </a:r>
          <a:endParaRPr lang="el-GR">
            <a:solidFill>
              <a:sysClr val="window" lastClr="FFFFFF"/>
            </a:solidFill>
            <a:latin typeface="Calibri"/>
            <a:ea typeface="+mn-ea"/>
            <a:cs typeface="+mn-cs"/>
          </a:endParaRPr>
        </a:p>
      </dgm:t>
    </dgm:pt>
    <dgm:pt modelId="{04087886-F3F6-FF44-A66B-338F2A062E7B}" type="parTrans" cxnId="{531423D4-0C42-8E4C-95F6-175248348532}">
      <dgm:prSet/>
      <dgm:spPr/>
      <dgm:t>
        <a:bodyPr/>
        <a:lstStyle/>
        <a:p>
          <a:endParaRPr lang="el-GR"/>
        </a:p>
      </dgm:t>
    </dgm:pt>
    <dgm:pt modelId="{B25AA17E-E8C5-6A46-A862-C122D01017DE}" type="sibTrans" cxnId="{531423D4-0C42-8E4C-95F6-175248348532}">
      <dgm:prSet/>
      <dgm:spPr>
        <a:xfrm rot="5400000">
          <a:off x="-196221" y="2009846"/>
          <a:ext cx="877576" cy="106173"/>
        </a:xfrm>
        <a:prstGeom prst="rect">
          <a:avLst/>
        </a:prstGeom>
        <a:gradFill rotWithShape="0">
          <a:gsLst>
            <a:gs pos="0">
              <a:srgbClr val="9BBB59">
                <a:hueOff val="1022751"/>
                <a:satOff val="-1535"/>
                <a:lumOff val="-250"/>
                <a:alphaOff val="0"/>
                <a:shade val="51000"/>
                <a:satMod val="130000"/>
              </a:srgbClr>
            </a:gs>
            <a:gs pos="80000">
              <a:srgbClr val="9BBB59">
                <a:hueOff val="1022751"/>
                <a:satOff val="-1535"/>
                <a:lumOff val="-250"/>
                <a:alphaOff val="0"/>
                <a:shade val="93000"/>
                <a:satMod val="130000"/>
              </a:srgbClr>
            </a:gs>
            <a:gs pos="100000">
              <a:srgbClr val="9BBB59">
                <a:hueOff val="1022751"/>
                <a:satOff val="-1535"/>
                <a:lumOff val="-250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190500" prstMaterial="plastic">
          <a:bevelT w="50800" h="50800"/>
          <a:bevelB w="25400" h="25400" prst="angle"/>
        </a:sp3d>
      </dgm:spPr>
      <dgm:t>
        <a:bodyPr/>
        <a:lstStyle/>
        <a:p>
          <a:endParaRPr lang="el-GR"/>
        </a:p>
      </dgm:t>
    </dgm:pt>
    <dgm:pt modelId="{46D85FD9-DD8B-D444-B86D-E9B9EF7B175E}">
      <dgm:prSet phldrT="[Κείμενο]"/>
      <dgm:spPr>
        <a:xfrm>
          <a:off x="3021" y="2330663"/>
          <a:ext cx="1179710" cy="707826"/>
        </a:xfrm>
        <a:prstGeom prst="roundRect">
          <a:avLst>
            <a:gd name="adj" fmla="val 10000"/>
          </a:avLst>
        </a:prstGeom>
        <a:gradFill rotWithShape="0">
          <a:gsLst>
            <a:gs pos="0">
              <a:srgbClr val="9BBB59">
                <a:hueOff val="1875044"/>
                <a:satOff val="-2813"/>
                <a:lumOff val="-458"/>
                <a:alphaOff val="0"/>
                <a:shade val="51000"/>
                <a:satMod val="130000"/>
              </a:srgbClr>
            </a:gs>
            <a:gs pos="80000">
              <a:srgbClr val="9BBB59">
                <a:hueOff val="1875044"/>
                <a:satOff val="-2813"/>
                <a:lumOff val="-458"/>
                <a:alphaOff val="0"/>
                <a:shade val="93000"/>
                <a:satMod val="130000"/>
              </a:srgbClr>
            </a:gs>
            <a:gs pos="100000">
              <a:srgbClr val="9BBB59">
                <a:hueOff val="1875044"/>
                <a:satOff val="-2813"/>
                <a:lumOff val="-458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gm:spPr>
      <dgm:t>
        <a:bodyPr/>
        <a:lstStyle/>
        <a:p>
          <a:r>
            <a:rPr lang="en-GB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Case management</a:t>
          </a:r>
          <a:endParaRPr lang="el-GR">
            <a:solidFill>
              <a:sysClr val="window" lastClr="FFFFFF"/>
            </a:solidFill>
            <a:latin typeface="Calibri"/>
            <a:ea typeface="+mn-ea"/>
            <a:cs typeface="+mn-cs"/>
          </a:endParaRPr>
        </a:p>
      </dgm:t>
    </dgm:pt>
    <dgm:pt modelId="{26247A08-232F-9C4F-B0E4-63708155A429}" type="parTrans" cxnId="{8BB2597B-5579-414A-B8AB-B96F60CD1044}">
      <dgm:prSet/>
      <dgm:spPr/>
      <dgm:t>
        <a:bodyPr/>
        <a:lstStyle/>
        <a:p>
          <a:endParaRPr lang="el-GR"/>
        </a:p>
      </dgm:t>
    </dgm:pt>
    <dgm:pt modelId="{EAF379DB-690F-054F-A471-06B03A07A675}" type="sibTrans" cxnId="{8BB2597B-5579-414A-B8AB-B96F60CD1044}">
      <dgm:prSet/>
      <dgm:spPr>
        <a:xfrm rot="5400000">
          <a:off x="-196221" y="2894629"/>
          <a:ext cx="877576" cy="106173"/>
        </a:xfrm>
        <a:prstGeom prst="rect">
          <a:avLst/>
        </a:prstGeom>
        <a:gradFill rotWithShape="0">
          <a:gsLst>
            <a:gs pos="0">
              <a:srgbClr val="9BBB59">
                <a:hueOff val="2045503"/>
                <a:satOff val="-3069"/>
                <a:lumOff val="-499"/>
                <a:alphaOff val="0"/>
                <a:shade val="51000"/>
                <a:satMod val="130000"/>
              </a:srgbClr>
            </a:gs>
            <a:gs pos="80000">
              <a:srgbClr val="9BBB59">
                <a:hueOff val="2045503"/>
                <a:satOff val="-3069"/>
                <a:lumOff val="-499"/>
                <a:alphaOff val="0"/>
                <a:shade val="93000"/>
                <a:satMod val="130000"/>
              </a:srgbClr>
            </a:gs>
            <a:gs pos="100000">
              <a:srgbClr val="9BBB59">
                <a:hueOff val="2045503"/>
                <a:satOff val="-3069"/>
                <a:lumOff val="-499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190500" prstMaterial="plastic">
          <a:bevelT w="50800" h="50800"/>
          <a:bevelB w="25400" h="25400" prst="angle"/>
        </a:sp3d>
      </dgm:spPr>
      <dgm:t>
        <a:bodyPr/>
        <a:lstStyle/>
        <a:p>
          <a:endParaRPr lang="el-GR"/>
        </a:p>
      </dgm:t>
    </dgm:pt>
    <dgm:pt modelId="{34EB7077-CA8F-CC49-BEE8-F763D9557BB7}">
      <dgm:prSet phldrT="[Κείμενο]"/>
      <dgm:spPr>
        <a:xfrm>
          <a:off x="3021" y="3215446"/>
          <a:ext cx="1179710" cy="707826"/>
        </a:xfrm>
        <a:prstGeom prst="roundRect">
          <a:avLst>
            <a:gd name="adj" fmla="val 10000"/>
          </a:avLst>
        </a:prstGeom>
        <a:gradFill rotWithShape="0">
          <a:gsLst>
            <a:gs pos="0">
              <a:srgbClr val="9BBB59">
                <a:hueOff val="2812566"/>
                <a:satOff val="-4220"/>
                <a:lumOff val="-686"/>
                <a:alphaOff val="0"/>
                <a:shade val="51000"/>
                <a:satMod val="130000"/>
              </a:srgbClr>
            </a:gs>
            <a:gs pos="80000">
              <a:srgbClr val="9BBB59">
                <a:hueOff val="2812566"/>
                <a:satOff val="-4220"/>
                <a:lumOff val="-686"/>
                <a:alphaOff val="0"/>
                <a:shade val="93000"/>
                <a:satMod val="130000"/>
              </a:srgbClr>
            </a:gs>
            <a:gs pos="100000">
              <a:srgbClr val="9BBB59">
                <a:hueOff val="2812566"/>
                <a:satOff val="-4220"/>
                <a:lumOff val="-686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gm:spPr>
      <dgm:t>
        <a:bodyPr/>
        <a:lstStyle/>
        <a:p>
          <a:r>
            <a:rPr lang="en-GB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Family-based accommodation</a:t>
          </a:r>
          <a:endParaRPr lang="el-GR">
            <a:solidFill>
              <a:sysClr val="window" lastClr="FFFFFF"/>
            </a:solidFill>
            <a:latin typeface="Calibri"/>
            <a:ea typeface="+mn-ea"/>
            <a:cs typeface="+mn-cs"/>
          </a:endParaRPr>
        </a:p>
      </dgm:t>
    </dgm:pt>
    <dgm:pt modelId="{5D6AE521-5D32-184E-9C4B-7CC848A2FAD1}" type="parTrans" cxnId="{D3B3AD5C-B074-3048-B441-D0C5FBFE8E80}">
      <dgm:prSet/>
      <dgm:spPr/>
      <dgm:t>
        <a:bodyPr/>
        <a:lstStyle/>
        <a:p>
          <a:endParaRPr lang="el-GR"/>
        </a:p>
      </dgm:t>
    </dgm:pt>
    <dgm:pt modelId="{3E5FAB8C-78E5-EB44-84E7-6CD42E7887FF}" type="sibTrans" cxnId="{D3B3AD5C-B074-3048-B441-D0C5FBFE8E80}">
      <dgm:prSet/>
      <dgm:spPr>
        <a:xfrm>
          <a:off x="246170" y="3337021"/>
          <a:ext cx="1561808" cy="106173"/>
        </a:xfrm>
        <a:prstGeom prst="rect">
          <a:avLst/>
        </a:prstGeom>
        <a:gradFill rotWithShape="0">
          <a:gsLst>
            <a:gs pos="0">
              <a:srgbClr val="9BBB59">
                <a:hueOff val="3068254"/>
                <a:satOff val="-4604"/>
                <a:lumOff val="-749"/>
                <a:alphaOff val="0"/>
                <a:shade val="51000"/>
                <a:satMod val="130000"/>
              </a:srgbClr>
            </a:gs>
            <a:gs pos="80000">
              <a:srgbClr val="9BBB59">
                <a:hueOff val="3068254"/>
                <a:satOff val="-4604"/>
                <a:lumOff val="-749"/>
                <a:alphaOff val="0"/>
                <a:shade val="93000"/>
                <a:satMod val="130000"/>
              </a:srgbClr>
            </a:gs>
            <a:gs pos="100000">
              <a:srgbClr val="9BBB59">
                <a:hueOff val="3068254"/>
                <a:satOff val="-4604"/>
                <a:lumOff val="-749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190500" prstMaterial="plastic">
          <a:bevelT w="50800" h="50800"/>
          <a:bevelB w="25400" h="25400" prst="angle"/>
        </a:sp3d>
      </dgm:spPr>
      <dgm:t>
        <a:bodyPr/>
        <a:lstStyle/>
        <a:p>
          <a:endParaRPr lang="el-GR"/>
        </a:p>
      </dgm:t>
    </dgm:pt>
    <dgm:pt modelId="{46F03E3B-3014-8046-889A-F58AF781229D}">
      <dgm:prSet phldrT="[Κείμενο]"/>
      <dgm:spPr>
        <a:xfrm>
          <a:off x="1572036" y="3215446"/>
          <a:ext cx="1179710" cy="707826"/>
        </a:xfrm>
        <a:prstGeom prst="roundRect">
          <a:avLst>
            <a:gd name="adj" fmla="val 10000"/>
          </a:avLst>
        </a:prstGeom>
        <a:gradFill rotWithShape="0">
          <a:gsLst>
            <a:gs pos="0">
              <a:srgbClr val="9BBB59">
                <a:hueOff val="3750088"/>
                <a:satOff val="-5627"/>
                <a:lumOff val="-915"/>
                <a:alphaOff val="0"/>
                <a:shade val="51000"/>
                <a:satMod val="130000"/>
              </a:srgbClr>
            </a:gs>
            <a:gs pos="80000">
              <a:srgbClr val="9BBB59">
                <a:hueOff val="3750088"/>
                <a:satOff val="-5627"/>
                <a:lumOff val="-915"/>
                <a:alphaOff val="0"/>
                <a:shade val="93000"/>
                <a:satMod val="130000"/>
              </a:srgbClr>
            </a:gs>
            <a:gs pos="100000">
              <a:srgbClr val="9BBB59">
                <a:hueOff val="3750088"/>
                <a:satOff val="-5627"/>
                <a:lumOff val="-915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gm:spPr>
      <dgm:t>
        <a:bodyPr/>
        <a:lstStyle/>
        <a:p>
          <a:r>
            <a:rPr lang="en-GB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Residential facilities</a:t>
          </a:r>
          <a:endParaRPr lang="el-GR">
            <a:solidFill>
              <a:sysClr val="window" lastClr="FFFFFF"/>
            </a:solidFill>
            <a:latin typeface="Calibri"/>
            <a:ea typeface="+mn-ea"/>
            <a:cs typeface="+mn-cs"/>
          </a:endParaRPr>
        </a:p>
      </dgm:t>
    </dgm:pt>
    <dgm:pt modelId="{F05FB71E-4F9E-5541-AFEF-9AC634DDB92C}" type="parTrans" cxnId="{D329FA0D-2592-AA43-9D29-C516143D5A96}">
      <dgm:prSet/>
      <dgm:spPr/>
      <dgm:t>
        <a:bodyPr/>
        <a:lstStyle/>
        <a:p>
          <a:endParaRPr lang="el-GR"/>
        </a:p>
      </dgm:t>
    </dgm:pt>
    <dgm:pt modelId="{444F0097-DE05-1E40-8D72-D970E35DD0D1}" type="sibTrans" cxnId="{D329FA0D-2592-AA43-9D29-C516143D5A96}">
      <dgm:prSet/>
      <dgm:spPr>
        <a:xfrm rot="16200000">
          <a:off x="1372794" y="2894629"/>
          <a:ext cx="877576" cy="106173"/>
        </a:xfrm>
        <a:prstGeom prst="rect">
          <a:avLst/>
        </a:prstGeom>
        <a:gradFill rotWithShape="0">
          <a:gsLst>
            <a:gs pos="0">
              <a:srgbClr val="9BBB59">
                <a:hueOff val="4091005"/>
                <a:satOff val="-6138"/>
                <a:lumOff val="-998"/>
                <a:alphaOff val="0"/>
                <a:shade val="51000"/>
                <a:satMod val="130000"/>
              </a:srgbClr>
            </a:gs>
            <a:gs pos="80000">
              <a:srgbClr val="9BBB59">
                <a:hueOff val="4091005"/>
                <a:satOff val="-6138"/>
                <a:lumOff val="-998"/>
                <a:alphaOff val="0"/>
                <a:shade val="93000"/>
                <a:satMod val="130000"/>
              </a:srgbClr>
            </a:gs>
            <a:gs pos="100000">
              <a:srgbClr val="9BBB59">
                <a:hueOff val="4091005"/>
                <a:satOff val="-6138"/>
                <a:lumOff val="-998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190500" prstMaterial="plastic">
          <a:bevelT w="50800" h="50800"/>
          <a:bevelB w="25400" h="25400" prst="angle"/>
        </a:sp3d>
      </dgm:spPr>
      <dgm:t>
        <a:bodyPr/>
        <a:lstStyle/>
        <a:p>
          <a:endParaRPr lang="el-GR"/>
        </a:p>
      </dgm:t>
    </dgm:pt>
    <dgm:pt modelId="{49E037FB-F311-D149-A9FB-69FE20CDAFB4}">
      <dgm:prSet/>
      <dgm:spPr>
        <a:xfrm>
          <a:off x="1572036" y="2330663"/>
          <a:ext cx="1179710" cy="707826"/>
        </a:xfrm>
        <a:prstGeom prst="roundRect">
          <a:avLst>
            <a:gd name="adj" fmla="val 10000"/>
          </a:avLst>
        </a:prstGeom>
        <a:gradFill rotWithShape="0">
          <a:gsLst>
            <a:gs pos="0">
              <a:srgbClr val="9BBB59">
                <a:hueOff val="4687610"/>
                <a:satOff val="-7033"/>
                <a:lumOff val="-1144"/>
                <a:alphaOff val="0"/>
                <a:shade val="51000"/>
                <a:satMod val="130000"/>
              </a:srgbClr>
            </a:gs>
            <a:gs pos="80000">
              <a:srgbClr val="9BBB59">
                <a:hueOff val="4687610"/>
                <a:satOff val="-7033"/>
                <a:lumOff val="-1144"/>
                <a:alphaOff val="0"/>
                <a:shade val="93000"/>
                <a:satMod val="130000"/>
              </a:srgbClr>
            </a:gs>
            <a:gs pos="100000">
              <a:srgbClr val="9BBB59">
                <a:hueOff val="4687610"/>
                <a:satOff val="-7033"/>
                <a:lumOff val="-1144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gm:spPr>
      <dgm:t>
        <a:bodyPr/>
        <a:lstStyle/>
        <a:p>
          <a:r>
            <a:rPr lang="en-GB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Open or semi-open centres</a:t>
          </a:r>
          <a:endParaRPr lang="el-GR">
            <a:solidFill>
              <a:sysClr val="window" lastClr="FFFFFF"/>
            </a:solidFill>
            <a:latin typeface="Calibri"/>
            <a:ea typeface="+mn-ea"/>
            <a:cs typeface="+mn-cs"/>
          </a:endParaRPr>
        </a:p>
      </dgm:t>
    </dgm:pt>
    <dgm:pt modelId="{BE114C51-02F8-1B48-8908-C23847F188E7}" type="parTrans" cxnId="{D87960CA-7855-B345-B580-77EA53627609}">
      <dgm:prSet/>
      <dgm:spPr/>
      <dgm:t>
        <a:bodyPr/>
        <a:lstStyle/>
        <a:p>
          <a:endParaRPr lang="el-GR"/>
        </a:p>
      </dgm:t>
    </dgm:pt>
    <dgm:pt modelId="{08AA27F2-1CD3-134A-8F91-7FBAE7348760}" type="sibTrans" cxnId="{D87960CA-7855-B345-B580-77EA53627609}">
      <dgm:prSet/>
      <dgm:spPr>
        <a:xfrm rot="16200000">
          <a:off x="1372794" y="2009846"/>
          <a:ext cx="877576" cy="106173"/>
        </a:xfrm>
        <a:prstGeom prst="rect">
          <a:avLst/>
        </a:prstGeom>
        <a:gradFill rotWithShape="0">
          <a:gsLst>
            <a:gs pos="0">
              <a:srgbClr val="9BBB59">
                <a:hueOff val="5113756"/>
                <a:satOff val="-7673"/>
                <a:lumOff val="-1248"/>
                <a:alphaOff val="0"/>
                <a:shade val="51000"/>
                <a:satMod val="130000"/>
              </a:srgbClr>
            </a:gs>
            <a:gs pos="80000">
              <a:srgbClr val="9BBB59">
                <a:hueOff val="5113756"/>
                <a:satOff val="-7673"/>
                <a:lumOff val="-1248"/>
                <a:alphaOff val="0"/>
                <a:shade val="93000"/>
                <a:satMod val="130000"/>
              </a:srgbClr>
            </a:gs>
            <a:gs pos="100000">
              <a:srgbClr val="9BBB59">
                <a:hueOff val="5113756"/>
                <a:satOff val="-7673"/>
                <a:lumOff val="-1248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190500" prstMaterial="plastic">
          <a:bevelT w="50800" h="50800"/>
          <a:bevelB w="25400" h="25400" prst="angle"/>
        </a:sp3d>
      </dgm:spPr>
      <dgm:t>
        <a:bodyPr/>
        <a:lstStyle/>
        <a:p>
          <a:endParaRPr lang="el-GR"/>
        </a:p>
      </dgm:t>
    </dgm:pt>
    <dgm:pt modelId="{DA5A8A68-FEE3-4E4D-B8D4-F7F08CE3DB72}">
      <dgm:prSet/>
      <dgm:spPr>
        <a:xfrm>
          <a:off x="1572036" y="1445880"/>
          <a:ext cx="1179710" cy="707826"/>
        </a:xfrm>
        <a:prstGeom prst="roundRect">
          <a:avLst>
            <a:gd name="adj" fmla="val 10000"/>
          </a:avLst>
        </a:prstGeom>
        <a:gradFill rotWithShape="0">
          <a:gsLst>
            <a:gs pos="0">
              <a:srgbClr val="9BBB59">
                <a:hueOff val="5625132"/>
                <a:satOff val="-8440"/>
                <a:lumOff val="-1373"/>
                <a:alphaOff val="0"/>
                <a:shade val="51000"/>
                <a:satMod val="130000"/>
              </a:srgbClr>
            </a:gs>
            <a:gs pos="80000">
              <a:srgbClr val="9BBB59">
                <a:hueOff val="5625132"/>
                <a:satOff val="-8440"/>
                <a:lumOff val="-1373"/>
                <a:alphaOff val="0"/>
                <a:shade val="93000"/>
                <a:satMod val="130000"/>
              </a:srgbClr>
            </a:gs>
            <a:gs pos="100000">
              <a:srgbClr val="9BBB59">
                <a:hueOff val="5625132"/>
                <a:satOff val="-8440"/>
                <a:lumOff val="-1373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gm:spPr>
      <dgm:t>
        <a:bodyPr/>
        <a:lstStyle/>
        <a:p>
          <a:r>
            <a:rPr lang="en-GB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Regular reporting</a:t>
          </a:r>
          <a:endParaRPr lang="el-GR">
            <a:solidFill>
              <a:sysClr val="window" lastClr="FFFFFF"/>
            </a:solidFill>
            <a:latin typeface="Calibri"/>
            <a:ea typeface="+mn-ea"/>
            <a:cs typeface="+mn-cs"/>
          </a:endParaRPr>
        </a:p>
      </dgm:t>
    </dgm:pt>
    <dgm:pt modelId="{4B0CD399-DCE2-704D-9EA8-02012F153947}" type="parTrans" cxnId="{571DB4C8-824A-CE46-A8DC-665E4E8ED9CE}">
      <dgm:prSet/>
      <dgm:spPr/>
      <dgm:t>
        <a:bodyPr/>
        <a:lstStyle/>
        <a:p>
          <a:endParaRPr lang="el-GR"/>
        </a:p>
      </dgm:t>
    </dgm:pt>
    <dgm:pt modelId="{E51AA98B-25B8-684F-8206-3F664091F41A}" type="sibTrans" cxnId="{571DB4C8-824A-CE46-A8DC-665E4E8ED9CE}">
      <dgm:prSet/>
      <dgm:spPr>
        <a:xfrm rot="16200000">
          <a:off x="1372794" y="1125063"/>
          <a:ext cx="877576" cy="106173"/>
        </a:xfrm>
        <a:prstGeom prst="rect">
          <a:avLst/>
        </a:prstGeom>
        <a:gradFill rotWithShape="0">
          <a:gsLst>
            <a:gs pos="0">
              <a:srgbClr val="9BBB59">
                <a:hueOff val="6136507"/>
                <a:satOff val="-9207"/>
                <a:lumOff val="-1497"/>
                <a:alphaOff val="0"/>
                <a:shade val="51000"/>
                <a:satMod val="130000"/>
              </a:srgbClr>
            </a:gs>
            <a:gs pos="80000">
              <a:srgbClr val="9BBB59">
                <a:hueOff val="6136507"/>
                <a:satOff val="-9207"/>
                <a:lumOff val="-1497"/>
                <a:alphaOff val="0"/>
                <a:shade val="93000"/>
                <a:satMod val="130000"/>
              </a:srgbClr>
            </a:gs>
            <a:gs pos="100000">
              <a:srgbClr val="9BBB59">
                <a:hueOff val="6136507"/>
                <a:satOff val="-9207"/>
                <a:lumOff val="-1497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190500" prstMaterial="plastic">
          <a:bevelT w="50800" h="50800"/>
          <a:bevelB w="25400" h="25400" prst="angle"/>
        </a:sp3d>
      </dgm:spPr>
      <dgm:t>
        <a:bodyPr/>
        <a:lstStyle/>
        <a:p>
          <a:endParaRPr lang="el-GR"/>
        </a:p>
      </dgm:t>
    </dgm:pt>
    <dgm:pt modelId="{71EADDC6-2225-104D-BE93-AF21CF892652}">
      <dgm:prSet/>
      <dgm:spPr>
        <a:xfrm>
          <a:off x="1572036" y="561096"/>
          <a:ext cx="1179710" cy="707826"/>
        </a:xfrm>
        <a:prstGeom prst="roundRect">
          <a:avLst>
            <a:gd name="adj" fmla="val 10000"/>
          </a:avLst>
        </a:prstGeom>
        <a:gradFill rotWithShape="0">
          <a:gsLst>
            <a:gs pos="0">
              <a:srgbClr val="9BBB59">
                <a:hueOff val="6562654"/>
                <a:satOff val="-9847"/>
                <a:lumOff val="-1601"/>
                <a:alphaOff val="0"/>
                <a:shade val="51000"/>
                <a:satMod val="130000"/>
              </a:srgbClr>
            </a:gs>
            <a:gs pos="80000">
              <a:srgbClr val="9BBB59">
                <a:hueOff val="6562654"/>
                <a:satOff val="-9847"/>
                <a:lumOff val="-1601"/>
                <a:alphaOff val="0"/>
                <a:shade val="93000"/>
                <a:satMod val="130000"/>
              </a:srgbClr>
            </a:gs>
            <a:gs pos="100000">
              <a:srgbClr val="9BBB59">
                <a:hueOff val="6562654"/>
                <a:satOff val="-9847"/>
                <a:lumOff val="-1601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gm:spPr>
      <dgm:t>
        <a:bodyPr/>
        <a:lstStyle/>
        <a:p>
          <a:r>
            <a:rPr lang="en-GB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Designated residence</a:t>
          </a:r>
          <a:endParaRPr lang="el-GR">
            <a:solidFill>
              <a:sysClr val="window" lastClr="FFFFFF"/>
            </a:solidFill>
            <a:latin typeface="Calibri"/>
            <a:ea typeface="+mn-ea"/>
            <a:cs typeface="+mn-cs"/>
          </a:endParaRPr>
        </a:p>
      </dgm:t>
    </dgm:pt>
    <dgm:pt modelId="{0AAD1DC9-1CB9-FA42-8994-54BCEC3B8E56}" type="parTrans" cxnId="{05CD2B01-42EE-FE46-AEE9-F12B19460E24}">
      <dgm:prSet/>
      <dgm:spPr/>
      <dgm:t>
        <a:bodyPr/>
        <a:lstStyle/>
        <a:p>
          <a:endParaRPr lang="el-GR"/>
        </a:p>
      </dgm:t>
    </dgm:pt>
    <dgm:pt modelId="{BEF0CA20-9692-A246-B5FF-64E0D45F6203}" type="sibTrans" cxnId="{05CD2B01-42EE-FE46-AEE9-F12B19460E24}">
      <dgm:prSet/>
      <dgm:spPr>
        <a:xfrm>
          <a:off x="1815185" y="682671"/>
          <a:ext cx="1561808" cy="106173"/>
        </a:xfrm>
        <a:prstGeom prst="rect">
          <a:avLst/>
        </a:prstGeom>
        <a:gradFill rotWithShape="0">
          <a:gsLst>
            <a:gs pos="0">
              <a:srgbClr val="9BBB59">
                <a:hueOff val="7159259"/>
                <a:satOff val="-10742"/>
                <a:lumOff val="-1747"/>
                <a:alphaOff val="0"/>
                <a:shade val="51000"/>
                <a:satMod val="130000"/>
              </a:srgbClr>
            </a:gs>
            <a:gs pos="80000">
              <a:srgbClr val="9BBB59">
                <a:hueOff val="7159259"/>
                <a:satOff val="-10742"/>
                <a:lumOff val="-1747"/>
                <a:alphaOff val="0"/>
                <a:shade val="93000"/>
                <a:satMod val="130000"/>
              </a:srgbClr>
            </a:gs>
            <a:gs pos="100000">
              <a:srgbClr val="9BBB59">
                <a:hueOff val="7159259"/>
                <a:satOff val="-10742"/>
                <a:lumOff val="-1747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190500" prstMaterial="plastic">
          <a:bevelT w="50800" h="50800"/>
          <a:bevelB w="25400" h="25400" prst="angle"/>
        </a:sp3d>
      </dgm:spPr>
      <dgm:t>
        <a:bodyPr/>
        <a:lstStyle/>
        <a:p>
          <a:endParaRPr lang="el-GR"/>
        </a:p>
      </dgm:t>
    </dgm:pt>
    <dgm:pt modelId="{C7BB976A-9110-5B48-8A98-51262F6EB0D7}">
      <dgm:prSet/>
      <dgm:spPr>
        <a:xfrm>
          <a:off x="3141052" y="2330663"/>
          <a:ext cx="1179710" cy="707826"/>
        </a:xfrm>
        <a:prstGeom prst="roundRect">
          <a:avLst>
            <a:gd name="adj" fmla="val 10000"/>
          </a:avLst>
        </a:prstGeom>
        <a:gradFill rotWithShape="0">
          <a:gsLst>
            <a:gs pos="0">
              <a:srgbClr val="9BBB59">
                <a:hueOff val="9375220"/>
                <a:satOff val="-14067"/>
                <a:lumOff val="-2288"/>
                <a:alphaOff val="0"/>
                <a:shade val="51000"/>
                <a:satMod val="130000"/>
              </a:srgbClr>
            </a:gs>
            <a:gs pos="80000">
              <a:srgbClr val="9BBB59">
                <a:hueOff val="9375220"/>
                <a:satOff val="-14067"/>
                <a:lumOff val="-2288"/>
                <a:alphaOff val="0"/>
                <a:shade val="93000"/>
                <a:satMod val="130000"/>
              </a:srgbClr>
            </a:gs>
            <a:gs pos="100000">
              <a:srgbClr val="9BBB59">
                <a:hueOff val="9375220"/>
                <a:satOff val="-14067"/>
                <a:lumOff val="-2288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gm:spPr>
      <dgm:t>
        <a:bodyPr/>
        <a:lstStyle/>
        <a:p>
          <a:r>
            <a:rPr lang="en-GB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Return houses</a:t>
          </a:r>
          <a:endParaRPr lang="el-GR">
            <a:solidFill>
              <a:sysClr val="window" lastClr="FFFFFF"/>
            </a:solidFill>
            <a:latin typeface="Calibri"/>
            <a:ea typeface="+mn-ea"/>
            <a:cs typeface="+mn-cs"/>
          </a:endParaRPr>
        </a:p>
      </dgm:t>
    </dgm:pt>
    <dgm:pt modelId="{2B62C037-105F-E247-A369-DA6D5D8FBDDE}" type="parTrans" cxnId="{21B77F27-1F4D-1D41-A9BC-3DD4400FFDFF}">
      <dgm:prSet/>
      <dgm:spPr/>
      <dgm:t>
        <a:bodyPr/>
        <a:lstStyle/>
        <a:p>
          <a:endParaRPr lang="el-GR"/>
        </a:p>
      </dgm:t>
    </dgm:pt>
    <dgm:pt modelId="{19238668-A460-4D48-86FC-495BE5601463}" type="sibTrans" cxnId="{21B77F27-1F4D-1D41-A9BC-3DD4400FFDFF}">
      <dgm:prSet/>
      <dgm:spPr>
        <a:xfrm rot="5400000">
          <a:off x="2941809" y="2894629"/>
          <a:ext cx="877576" cy="106173"/>
        </a:xfrm>
        <a:prstGeom prst="rect">
          <a:avLst/>
        </a:prstGeom>
        <a:gradFill rotWithShape="0">
          <a:gsLst>
            <a:gs pos="0">
              <a:srgbClr val="9BBB59">
                <a:hueOff val="10227513"/>
                <a:satOff val="-15345"/>
                <a:lumOff val="-2495"/>
                <a:alphaOff val="0"/>
                <a:shade val="51000"/>
                <a:satMod val="130000"/>
              </a:srgbClr>
            </a:gs>
            <a:gs pos="80000">
              <a:srgbClr val="9BBB59">
                <a:hueOff val="10227513"/>
                <a:satOff val="-15345"/>
                <a:lumOff val="-2495"/>
                <a:alphaOff val="0"/>
                <a:shade val="93000"/>
                <a:satMod val="130000"/>
              </a:srgbClr>
            </a:gs>
            <a:gs pos="100000">
              <a:srgbClr val="9BBB59">
                <a:hueOff val="10227513"/>
                <a:satOff val="-15345"/>
                <a:lumOff val="-2495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190500" prstMaterial="plastic">
          <a:bevelT w="50800" h="50800"/>
          <a:bevelB w="25400" h="25400" prst="angle"/>
        </a:sp3d>
      </dgm:spPr>
      <dgm:t>
        <a:bodyPr/>
        <a:lstStyle/>
        <a:p>
          <a:endParaRPr lang="el-GR"/>
        </a:p>
      </dgm:t>
    </dgm:pt>
    <dgm:pt modelId="{B92BC6A3-EDE6-1E4E-BAA3-A003D69F60AA}">
      <dgm:prSet/>
      <dgm:spPr>
        <a:xfrm>
          <a:off x="4710067" y="3215446"/>
          <a:ext cx="1179710" cy="707826"/>
        </a:xfrm>
        <a:prstGeom prst="roundRect">
          <a:avLst>
            <a:gd name="adj" fmla="val 10000"/>
          </a:avLst>
        </a:prstGeom>
        <a:gradFill rotWithShape="0">
          <a:gsLst>
            <a:gs pos="0">
              <a:srgbClr val="9BBB59">
                <a:hueOff val="11250264"/>
                <a:satOff val="-16880"/>
                <a:lumOff val="-2745"/>
                <a:alphaOff val="0"/>
                <a:shade val="51000"/>
                <a:satMod val="130000"/>
              </a:srgbClr>
            </a:gs>
            <a:gs pos="80000">
              <a:srgbClr val="9BBB59">
                <a:hueOff val="11250264"/>
                <a:satOff val="-16880"/>
                <a:lumOff val="-2745"/>
                <a:alphaOff val="0"/>
                <a:shade val="93000"/>
                <a:satMod val="130000"/>
              </a:srgbClr>
            </a:gs>
            <a:gs pos="100000">
              <a:srgbClr val="9BBB59">
                <a:hueOff val="11250264"/>
                <a:satOff val="-16880"/>
                <a:lumOff val="-2745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gm:spPr>
      <dgm:t>
        <a:bodyPr/>
        <a:lstStyle/>
        <a:p>
          <a:r>
            <a:rPr lang="en-GB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Electronic monitoring</a:t>
          </a:r>
          <a:endParaRPr lang="el-GR">
            <a:solidFill>
              <a:sysClr val="window" lastClr="FFFFFF"/>
            </a:solidFill>
            <a:latin typeface="Calibri"/>
            <a:ea typeface="+mn-ea"/>
            <a:cs typeface="+mn-cs"/>
          </a:endParaRPr>
        </a:p>
      </dgm:t>
    </dgm:pt>
    <dgm:pt modelId="{06FBEF90-EA58-EF4E-AD62-738AECABBDF9}" type="parTrans" cxnId="{86140C5C-C797-2C45-9C9B-DEDC4DF8C22D}">
      <dgm:prSet/>
      <dgm:spPr/>
      <dgm:t>
        <a:bodyPr/>
        <a:lstStyle/>
        <a:p>
          <a:endParaRPr lang="el-GR"/>
        </a:p>
      </dgm:t>
    </dgm:pt>
    <dgm:pt modelId="{1F8117C4-03F5-EC44-A81D-655124AF6BCB}" type="sibTrans" cxnId="{86140C5C-C797-2C45-9C9B-DEDC4DF8C22D}">
      <dgm:prSet/>
      <dgm:spPr/>
      <dgm:t>
        <a:bodyPr/>
        <a:lstStyle/>
        <a:p>
          <a:endParaRPr lang="el-GR"/>
        </a:p>
      </dgm:t>
    </dgm:pt>
    <dgm:pt modelId="{46FC81D2-9490-ED40-A853-6CC690ED60DD}">
      <dgm:prSet phldrT="[Κείμενο]"/>
      <dgm:spPr>
        <a:xfrm>
          <a:off x="3141052" y="1445880"/>
          <a:ext cx="1179710" cy="707826"/>
        </a:xfrm>
        <a:prstGeom prst="roundRect">
          <a:avLst>
            <a:gd name="adj" fmla="val 10000"/>
          </a:avLst>
        </a:prstGeom>
        <a:gradFill rotWithShape="0">
          <a:gsLst>
            <a:gs pos="0">
              <a:srgbClr val="9BBB59">
                <a:hueOff val="8437698"/>
                <a:satOff val="-12660"/>
                <a:lumOff val="-2059"/>
                <a:alphaOff val="0"/>
                <a:shade val="51000"/>
                <a:satMod val="130000"/>
              </a:srgbClr>
            </a:gs>
            <a:gs pos="80000">
              <a:srgbClr val="9BBB59">
                <a:hueOff val="8437698"/>
                <a:satOff val="-12660"/>
                <a:lumOff val="-2059"/>
                <a:alphaOff val="0"/>
                <a:shade val="93000"/>
                <a:satMod val="130000"/>
              </a:srgbClr>
            </a:gs>
            <a:gs pos="100000">
              <a:srgbClr val="9BBB59">
                <a:hueOff val="8437698"/>
                <a:satOff val="-12660"/>
                <a:lumOff val="-2059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gm:spPr>
      <dgm:t>
        <a:bodyPr/>
        <a:lstStyle/>
        <a:p>
          <a:r>
            <a:rPr lang="el-GR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Return Counselling</a:t>
          </a:r>
        </a:p>
      </dgm:t>
    </dgm:pt>
    <dgm:pt modelId="{05F7E43F-761A-4D45-9003-9EABC639B2AD}" type="parTrans" cxnId="{3A48AF2D-9245-264A-95F8-10FEA007D2F2}">
      <dgm:prSet/>
      <dgm:spPr/>
      <dgm:t>
        <a:bodyPr/>
        <a:lstStyle/>
        <a:p>
          <a:endParaRPr lang="el-GR"/>
        </a:p>
      </dgm:t>
    </dgm:pt>
    <dgm:pt modelId="{5755E368-2A24-4F4D-AFEF-397167B056BA}" type="sibTrans" cxnId="{3A48AF2D-9245-264A-95F8-10FEA007D2F2}">
      <dgm:prSet/>
      <dgm:spPr>
        <a:xfrm rot="5400000">
          <a:off x="2941809" y="2009846"/>
          <a:ext cx="877576" cy="106173"/>
        </a:xfrm>
        <a:prstGeom prst="rect">
          <a:avLst/>
        </a:prstGeom>
        <a:gradFill rotWithShape="0">
          <a:gsLst>
            <a:gs pos="0">
              <a:srgbClr val="9BBB59">
                <a:hueOff val="9204761"/>
                <a:satOff val="-13811"/>
                <a:lumOff val="-2246"/>
                <a:alphaOff val="0"/>
                <a:shade val="51000"/>
                <a:satMod val="130000"/>
              </a:srgbClr>
            </a:gs>
            <a:gs pos="80000">
              <a:srgbClr val="9BBB59">
                <a:hueOff val="9204761"/>
                <a:satOff val="-13811"/>
                <a:lumOff val="-2246"/>
                <a:alphaOff val="0"/>
                <a:shade val="93000"/>
                <a:satMod val="130000"/>
              </a:srgbClr>
            </a:gs>
            <a:gs pos="100000">
              <a:srgbClr val="9BBB59">
                <a:hueOff val="9204761"/>
                <a:satOff val="-13811"/>
                <a:lumOff val="-2246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190500" prstMaterial="plastic">
          <a:bevelT w="50800" h="50800"/>
          <a:bevelB w="25400" h="25400" prst="angle"/>
        </a:sp3d>
      </dgm:spPr>
      <dgm:t>
        <a:bodyPr/>
        <a:lstStyle/>
        <a:p>
          <a:endParaRPr lang="el-GR"/>
        </a:p>
      </dgm:t>
    </dgm:pt>
    <dgm:pt modelId="{0D9448A3-7213-4841-9F41-292326A10B0F}">
      <dgm:prSet/>
      <dgm:spPr>
        <a:xfrm>
          <a:off x="3141052" y="561096"/>
          <a:ext cx="1179710" cy="707826"/>
        </a:xfrm>
        <a:prstGeom prst="roundRect">
          <a:avLst>
            <a:gd name="adj" fmla="val 10000"/>
          </a:avLst>
        </a:prstGeom>
        <a:gradFill rotWithShape="0">
          <a:gsLst>
            <a:gs pos="0">
              <a:srgbClr val="9BBB59">
                <a:hueOff val="7500176"/>
                <a:satOff val="-11253"/>
                <a:lumOff val="-1830"/>
                <a:alphaOff val="0"/>
                <a:shade val="51000"/>
                <a:satMod val="130000"/>
              </a:srgbClr>
            </a:gs>
            <a:gs pos="80000">
              <a:srgbClr val="9BBB59">
                <a:hueOff val="7500176"/>
                <a:satOff val="-11253"/>
                <a:lumOff val="-1830"/>
                <a:alphaOff val="0"/>
                <a:shade val="93000"/>
                <a:satMod val="130000"/>
              </a:srgbClr>
            </a:gs>
            <a:gs pos="100000">
              <a:srgbClr val="9BBB59">
                <a:hueOff val="7500176"/>
                <a:satOff val="-11253"/>
                <a:lumOff val="-1830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gm:spPr>
      <dgm:t>
        <a:bodyPr/>
        <a:lstStyle/>
        <a:p>
          <a:r>
            <a:rPr lang="en-GB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Supervision</a:t>
          </a:r>
          <a:endParaRPr lang="el-GR">
            <a:solidFill>
              <a:sysClr val="window" lastClr="FFFFFF"/>
            </a:solidFill>
            <a:latin typeface="Calibri"/>
            <a:ea typeface="+mn-ea"/>
            <a:cs typeface="+mn-cs"/>
          </a:endParaRPr>
        </a:p>
      </dgm:t>
    </dgm:pt>
    <dgm:pt modelId="{29556F4D-E2D6-3241-8ABD-538F3ABD3D76}" type="parTrans" cxnId="{DB118E30-9F3E-574F-971F-17F1C24F8083}">
      <dgm:prSet/>
      <dgm:spPr/>
      <dgm:t>
        <a:bodyPr/>
        <a:lstStyle/>
        <a:p>
          <a:endParaRPr lang="el-GR"/>
        </a:p>
      </dgm:t>
    </dgm:pt>
    <dgm:pt modelId="{951BB9FE-6023-9D4C-95E4-0205D489A0A4}" type="sibTrans" cxnId="{DB118E30-9F3E-574F-971F-17F1C24F8083}">
      <dgm:prSet/>
      <dgm:spPr>
        <a:xfrm rot="5400000">
          <a:off x="2941809" y="1125063"/>
          <a:ext cx="877576" cy="106173"/>
        </a:xfrm>
        <a:prstGeom prst="rect">
          <a:avLst/>
        </a:prstGeom>
        <a:gradFill rotWithShape="0">
          <a:gsLst>
            <a:gs pos="0">
              <a:srgbClr val="9BBB59">
                <a:hueOff val="8182010"/>
                <a:satOff val="-12276"/>
                <a:lumOff val="-1996"/>
                <a:alphaOff val="0"/>
                <a:shade val="51000"/>
                <a:satMod val="130000"/>
              </a:srgbClr>
            </a:gs>
            <a:gs pos="80000">
              <a:srgbClr val="9BBB59">
                <a:hueOff val="8182010"/>
                <a:satOff val="-12276"/>
                <a:lumOff val="-1996"/>
                <a:alphaOff val="0"/>
                <a:shade val="93000"/>
                <a:satMod val="130000"/>
              </a:srgbClr>
            </a:gs>
            <a:gs pos="100000">
              <a:srgbClr val="9BBB59">
                <a:hueOff val="8182010"/>
                <a:satOff val="-12276"/>
                <a:lumOff val="-1996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190500" prstMaterial="plastic">
          <a:bevelT w="50800" h="50800"/>
          <a:bevelB w="25400" h="25400" prst="angle"/>
        </a:sp3d>
      </dgm:spPr>
      <dgm:t>
        <a:bodyPr/>
        <a:lstStyle/>
        <a:p>
          <a:endParaRPr lang="el-GR"/>
        </a:p>
      </dgm:t>
    </dgm:pt>
    <dgm:pt modelId="{FB8BC899-744A-1B4F-A332-E90E164E4787}">
      <dgm:prSet/>
      <dgm:spPr>
        <a:xfrm>
          <a:off x="3141052" y="3215446"/>
          <a:ext cx="1179710" cy="707826"/>
        </a:xfrm>
        <a:prstGeom prst="roundRect">
          <a:avLst>
            <a:gd name="adj" fmla="val 10000"/>
          </a:avLst>
        </a:prstGeom>
        <a:gradFill rotWithShape="0">
          <a:gsLst>
            <a:gs pos="0">
              <a:srgbClr val="9BBB59">
                <a:hueOff val="10312742"/>
                <a:satOff val="-15473"/>
                <a:lumOff val="-2516"/>
                <a:alphaOff val="0"/>
                <a:shade val="51000"/>
                <a:satMod val="130000"/>
              </a:srgbClr>
            </a:gs>
            <a:gs pos="80000">
              <a:srgbClr val="9BBB59">
                <a:hueOff val="10312742"/>
                <a:satOff val="-15473"/>
                <a:lumOff val="-2516"/>
                <a:alphaOff val="0"/>
                <a:shade val="93000"/>
                <a:satMod val="130000"/>
              </a:srgbClr>
            </a:gs>
            <a:gs pos="100000">
              <a:srgbClr val="9BBB59">
                <a:hueOff val="10312742"/>
                <a:satOff val="-15473"/>
                <a:lumOff val="-2516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gm:spPr>
      <dgm:t>
        <a:bodyPr/>
        <a:lstStyle/>
        <a:p>
          <a:r>
            <a:rPr lang="en-GB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Bail, bond, guarantor or surety</a:t>
          </a:r>
          <a:endParaRPr lang="el-GR">
            <a:solidFill>
              <a:sysClr val="window" lastClr="FFFFFF"/>
            </a:solidFill>
            <a:latin typeface="Calibri"/>
            <a:ea typeface="+mn-ea"/>
            <a:cs typeface="+mn-cs"/>
          </a:endParaRPr>
        </a:p>
      </dgm:t>
    </dgm:pt>
    <dgm:pt modelId="{254915E0-43AB-6B47-8700-BD9D7CC5EDCA}" type="parTrans" cxnId="{DACAE426-50E0-FC45-B03C-BCEB35EED650}">
      <dgm:prSet/>
      <dgm:spPr/>
      <dgm:t>
        <a:bodyPr/>
        <a:lstStyle/>
        <a:p>
          <a:endParaRPr lang="el-GR"/>
        </a:p>
      </dgm:t>
    </dgm:pt>
    <dgm:pt modelId="{A2EFABFF-A140-F449-B0D2-54305FA78F87}" type="sibTrans" cxnId="{DACAE426-50E0-FC45-B03C-BCEB35EED650}">
      <dgm:prSet/>
      <dgm:spPr>
        <a:xfrm>
          <a:off x="3384201" y="3337021"/>
          <a:ext cx="1561808" cy="106173"/>
        </a:xfrm>
        <a:prstGeom prst="rect">
          <a:avLst/>
        </a:prstGeom>
        <a:gradFill rotWithShape="0">
          <a:gsLst>
            <a:gs pos="0">
              <a:srgbClr val="9BBB59">
                <a:hueOff val="11250264"/>
                <a:satOff val="-16880"/>
                <a:lumOff val="-2745"/>
                <a:alphaOff val="0"/>
                <a:shade val="51000"/>
                <a:satMod val="130000"/>
              </a:srgbClr>
            </a:gs>
            <a:gs pos="80000">
              <a:srgbClr val="9BBB59">
                <a:hueOff val="11250264"/>
                <a:satOff val="-16880"/>
                <a:lumOff val="-2745"/>
                <a:alphaOff val="0"/>
                <a:shade val="93000"/>
                <a:satMod val="130000"/>
              </a:srgbClr>
            </a:gs>
            <a:gs pos="100000">
              <a:srgbClr val="9BBB59">
                <a:hueOff val="11250264"/>
                <a:satOff val="-16880"/>
                <a:lumOff val="-2745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190500" prstMaterial="plastic">
          <a:bevelT w="50800" h="50800"/>
          <a:bevelB w="25400" h="25400" prst="angle"/>
        </a:sp3d>
      </dgm:spPr>
      <dgm:t>
        <a:bodyPr/>
        <a:lstStyle/>
        <a:p>
          <a:endParaRPr lang="el-GR"/>
        </a:p>
      </dgm:t>
    </dgm:pt>
    <dgm:pt modelId="{FB438018-B8F8-D442-8312-B430B9C96EF7}" type="pres">
      <dgm:prSet presAssocID="{9A0821BE-6B4A-7A4C-80B4-D5EB7A7B0DCA}" presName="Name0" presStyleCnt="0">
        <dgm:presLayoutVars>
          <dgm:dir/>
          <dgm:resizeHandles/>
        </dgm:presLayoutVars>
      </dgm:prSet>
      <dgm:spPr/>
      <dgm:t>
        <a:bodyPr/>
        <a:lstStyle/>
        <a:p>
          <a:endParaRPr lang="en-US"/>
        </a:p>
      </dgm:t>
    </dgm:pt>
    <dgm:pt modelId="{71B5CB58-F9D1-8E4E-9AF3-686C4BA4A100}" type="pres">
      <dgm:prSet presAssocID="{37511D44-FBCE-8D47-AB14-4174F980DB42}" presName="compNode" presStyleCnt="0"/>
      <dgm:spPr/>
    </dgm:pt>
    <dgm:pt modelId="{4FFEE532-0691-CE45-9BF8-4D1EF7BBD8A0}" type="pres">
      <dgm:prSet presAssocID="{37511D44-FBCE-8D47-AB14-4174F980DB42}" presName="dummyConnPt" presStyleCnt="0"/>
      <dgm:spPr/>
    </dgm:pt>
    <dgm:pt modelId="{55FDBF7C-0401-FF4D-9778-7718F03A66F7}" type="pres">
      <dgm:prSet presAssocID="{37511D44-FBCE-8D47-AB14-4174F980DB42}" presName="node" presStyleLbl="node1" presStyleIdx="0" presStyleCnt="1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11F14DB-12B8-5D42-B814-1E8DDBFC698E}" type="pres">
      <dgm:prSet presAssocID="{1B223E5C-D883-C344-A751-C7A98F5FDEC8}" presName="sibTrans" presStyleLbl="bgSibTrans2D1" presStyleIdx="0" presStyleCnt="12"/>
      <dgm:spPr/>
      <dgm:t>
        <a:bodyPr/>
        <a:lstStyle/>
        <a:p>
          <a:endParaRPr lang="en-US"/>
        </a:p>
      </dgm:t>
    </dgm:pt>
    <dgm:pt modelId="{045B3AC6-9BEA-B649-9E85-A2648A2D2903}" type="pres">
      <dgm:prSet presAssocID="{AFF7E05E-E403-F643-AF83-2C8A93DC94A3}" presName="compNode" presStyleCnt="0"/>
      <dgm:spPr/>
    </dgm:pt>
    <dgm:pt modelId="{F4277E89-8EB8-DE4D-8ADC-C302F4847727}" type="pres">
      <dgm:prSet presAssocID="{AFF7E05E-E403-F643-AF83-2C8A93DC94A3}" presName="dummyConnPt" presStyleCnt="0"/>
      <dgm:spPr/>
    </dgm:pt>
    <dgm:pt modelId="{880B595A-6458-AA47-BCFA-821723C9C4DA}" type="pres">
      <dgm:prSet presAssocID="{AFF7E05E-E403-F643-AF83-2C8A93DC94A3}" presName="node" presStyleLbl="node1" presStyleIdx="1" presStyleCnt="1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F15E405-2CC3-654B-B097-E4B3958CA3EE}" type="pres">
      <dgm:prSet presAssocID="{B25AA17E-E8C5-6A46-A862-C122D01017DE}" presName="sibTrans" presStyleLbl="bgSibTrans2D1" presStyleIdx="1" presStyleCnt="12"/>
      <dgm:spPr/>
      <dgm:t>
        <a:bodyPr/>
        <a:lstStyle/>
        <a:p>
          <a:endParaRPr lang="en-US"/>
        </a:p>
      </dgm:t>
    </dgm:pt>
    <dgm:pt modelId="{79DDD0CF-62E6-2442-90EF-8D2A9C4B301A}" type="pres">
      <dgm:prSet presAssocID="{46D85FD9-DD8B-D444-B86D-E9B9EF7B175E}" presName="compNode" presStyleCnt="0"/>
      <dgm:spPr/>
    </dgm:pt>
    <dgm:pt modelId="{D9F18C26-BEF0-FD44-A1EC-5A3D4D8CE2EB}" type="pres">
      <dgm:prSet presAssocID="{46D85FD9-DD8B-D444-B86D-E9B9EF7B175E}" presName="dummyConnPt" presStyleCnt="0"/>
      <dgm:spPr/>
    </dgm:pt>
    <dgm:pt modelId="{12421723-BC6F-AB4E-B0D5-454402355FFC}" type="pres">
      <dgm:prSet presAssocID="{46D85FD9-DD8B-D444-B86D-E9B9EF7B175E}" presName="node" presStyleLbl="node1" presStyleIdx="2" presStyleCnt="1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DE1FE3A-BFFF-064E-B54F-BEF62C3315D8}" type="pres">
      <dgm:prSet presAssocID="{EAF379DB-690F-054F-A471-06B03A07A675}" presName="sibTrans" presStyleLbl="bgSibTrans2D1" presStyleIdx="2" presStyleCnt="12"/>
      <dgm:spPr/>
      <dgm:t>
        <a:bodyPr/>
        <a:lstStyle/>
        <a:p>
          <a:endParaRPr lang="en-US"/>
        </a:p>
      </dgm:t>
    </dgm:pt>
    <dgm:pt modelId="{DFD397D4-9E32-914A-8837-2204C422807C}" type="pres">
      <dgm:prSet presAssocID="{34EB7077-CA8F-CC49-BEE8-F763D9557BB7}" presName="compNode" presStyleCnt="0"/>
      <dgm:spPr/>
    </dgm:pt>
    <dgm:pt modelId="{687C0F8F-1195-7F4F-999D-FE07CBDB5426}" type="pres">
      <dgm:prSet presAssocID="{34EB7077-CA8F-CC49-BEE8-F763D9557BB7}" presName="dummyConnPt" presStyleCnt="0"/>
      <dgm:spPr/>
    </dgm:pt>
    <dgm:pt modelId="{8401E822-2ADF-5449-A154-95DB46E4F70B}" type="pres">
      <dgm:prSet presAssocID="{34EB7077-CA8F-CC49-BEE8-F763D9557BB7}" presName="node" presStyleLbl="node1" presStyleIdx="3" presStyleCnt="1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32B501C-29CE-D04A-AC55-1CA9602080B9}" type="pres">
      <dgm:prSet presAssocID="{3E5FAB8C-78E5-EB44-84E7-6CD42E7887FF}" presName="sibTrans" presStyleLbl="bgSibTrans2D1" presStyleIdx="3" presStyleCnt="12"/>
      <dgm:spPr/>
      <dgm:t>
        <a:bodyPr/>
        <a:lstStyle/>
        <a:p>
          <a:endParaRPr lang="en-US"/>
        </a:p>
      </dgm:t>
    </dgm:pt>
    <dgm:pt modelId="{43A2D801-7C1F-AD44-A75C-45B6DBB781E4}" type="pres">
      <dgm:prSet presAssocID="{46F03E3B-3014-8046-889A-F58AF781229D}" presName="compNode" presStyleCnt="0"/>
      <dgm:spPr/>
    </dgm:pt>
    <dgm:pt modelId="{E16D8455-2904-B141-9FF1-AD57742C3D5B}" type="pres">
      <dgm:prSet presAssocID="{46F03E3B-3014-8046-889A-F58AF781229D}" presName="dummyConnPt" presStyleCnt="0"/>
      <dgm:spPr/>
    </dgm:pt>
    <dgm:pt modelId="{05296406-303A-0647-9DFE-00F68F19857D}" type="pres">
      <dgm:prSet presAssocID="{46F03E3B-3014-8046-889A-F58AF781229D}" presName="node" presStyleLbl="node1" presStyleIdx="4" presStyleCnt="1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C925110-39A7-BB45-B8DF-0F5B7CA9EEC6}" type="pres">
      <dgm:prSet presAssocID="{444F0097-DE05-1E40-8D72-D970E35DD0D1}" presName="sibTrans" presStyleLbl="bgSibTrans2D1" presStyleIdx="4" presStyleCnt="12"/>
      <dgm:spPr/>
      <dgm:t>
        <a:bodyPr/>
        <a:lstStyle/>
        <a:p>
          <a:endParaRPr lang="en-US"/>
        </a:p>
      </dgm:t>
    </dgm:pt>
    <dgm:pt modelId="{C577E5E0-C05F-1944-8C4D-0F511B18279A}" type="pres">
      <dgm:prSet presAssocID="{49E037FB-F311-D149-A9FB-69FE20CDAFB4}" presName="compNode" presStyleCnt="0"/>
      <dgm:spPr/>
    </dgm:pt>
    <dgm:pt modelId="{7777F0E5-220E-5E4D-9545-AE4C8C71E837}" type="pres">
      <dgm:prSet presAssocID="{49E037FB-F311-D149-A9FB-69FE20CDAFB4}" presName="dummyConnPt" presStyleCnt="0"/>
      <dgm:spPr/>
    </dgm:pt>
    <dgm:pt modelId="{D6487AAA-AED1-7642-87F4-4035BB48D23D}" type="pres">
      <dgm:prSet presAssocID="{49E037FB-F311-D149-A9FB-69FE20CDAFB4}" presName="node" presStyleLbl="node1" presStyleIdx="5" presStyleCnt="1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B3EA851-A632-FB4C-A7E3-B2F267F055EE}" type="pres">
      <dgm:prSet presAssocID="{08AA27F2-1CD3-134A-8F91-7FBAE7348760}" presName="sibTrans" presStyleLbl="bgSibTrans2D1" presStyleIdx="5" presStyleCnt="12"/>
      <dgm:spPr/>
      <dgm:t>
        <a:bodyPr/>
        <a:lstStyle/>
        <a:p>
          <a:endParaRPr lang="en-US"/>
        </a:p>
      </dgm:t>
    </dgm:pt>
    <dgm:pt modelId="{E880C23D-6A2C-404A-BB85-118D930B2653}" type="pres">
      <dgm:prSet presAssocID="{DA5A8A68-FEE3-4E4D-B8D4-F7F08CE3DB72}" presName="compNode" presStyleCnt="0"/>
      <dgm:spPr/>
    </dgm:pt>
    <dgm:pt modelId="{874AEA80-67CB-0D40-A6C8-256E6AE42A07}" type="pres">
      <dgm:prSet presAssocID="{DA5A8A68-FEE3-4E4D-B8D4-F7F08CE3DB72}" presName="dummyConnPt" presStyleCnt="0"/>
      <dgm:spPr/>
    </dgm:pt>
    <dgm:pt modelId="{21E38E2A-D9CE-6440-8295-9F19F1F9C6C2}" type="pres">
      <dgm:prSet presAssocID="{DA5A8A68-FEE3-4E4D-B8D4-F7F08CE3DB72}" presName="node" presStyleLbl="node1" presStyleIdx="6" presStyleCnt="1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19CD172-430B-194A-94BC-DE2CA01CCDDF}" type="pres">
      <dgm:prSet presAssocID="{E51AA98B-25B8-684F-8206-3F664091F41A}" presName="sibTrans" presStyleLbl="bgSibTrans2D1" presStyleIdx="6" presStyleCnt="12"/>
      <dgm:spPr/>
      <dgm:t>
        <a:bodyPr/>
        <a:lstStyle/>
        <a:p>
          <a:endParaRPr lang="en-US"/>
        </a:p>
      </dgm:t>
    </dgm:pt>
    <dgm:pt modelId="{09C3E7AA-FEED-5D4E-91E5-DB24AF1B4780}" type="pres">
      <dgm:prSet presAssocID="{71EADDC6-2225-104D-BE93-AF21CF892652}" presName="compNode" presStyleCnt="0"/>
      <dgm:spPr/>
    </dgm:pt>
    <dgm:pt modelId="{E28CBB2C-EABC-674F-A912-6BC27E9CD0CB}" type="pres">
      <dgm:prSet presAssocID="{71EADDC6-2225-104D-BE93-AF21CF892652}" presName="dummyConnPt" presStyleCnt="0"/>
      <dgm:spPr/>
    </dgm:pt>
    <dgm:pt modelId="{55BC31F4-A865-384A-9FA9-0A963A95A04B}" type="pres">
      <dgm:prSet presAssocID="{71EADDC6-2225-104D-BE93-AF21CF892652}" presName="node" presStyleLbl="node1" presStyleIdx="7" presStyleCnt="1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F828911-C37C-1D40-B7AF-37F5D4F03951}" type="pres">
      <dgm:prSet presAssocID="{BEF0CA20-9692-A246-B5FF-64E0D45F6203}" presName="sibTrans" presStyleLbl="bgSibTrans2D1" presStyleIdx="7" presStyleCnt="12"/>
      <dgm:spPr/>
      <dgm:t>
        <a:bodyPr/>
        <a:lstStyle/>
        <a:p>
          <a:endParaRPr lang="en-US"/>
        </a:p>
      </dgm:t>
    </dgm:pt>
    <dgm:pt modelId="{AD4282E8-53EB-CE4A-8EBB-B83B66B6EC5F}" type="pres">
      <dgm:prSet presAssocID="{0D9448A3-7213-4841-9F41-292326A10B0F}" presName="compNode" presStyleCnt="0"/>
      <dgm:spPr/>
    </dgm:pt>
    <dgm:pt modelId="{0700A447-FA0E-5544-AE6B-30B637DA4FE9}" type="pres">
      <dgm:prSet presAssocID="{0D9448A3-7213-4841-9F41-292326A10B0F}" presName="dummyConnPt" presStyleCnt="0"/>
      <dgm:spPr/>
    </dgm:pt>
    <dgm:pt modelId="{B1EE5B96-648F-B944-B3F3-22A438AEF720}" type="pres">
      <dgm:prSet presAssocID="{0D9448A3-7213-4841-9F41-292326A10B0F}" presName="node" presStyleLbl="node1" presStyleIdx="8" presStyleCnt="1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380DCEC-4525-0D4A-ACB2-34BF4F2A8B20}" type="pres">
      <dgm:prSet presAssocID="{951BB9FE-6023-9D4C-95E4-0205D489A0A4}" presName="sibTrans" presStyleLbl="bgSibTrans2D1" presStyleIdx="8" presStyleCnt="12"/>
      <dgm:spPr/>
      <dgm:t>
        <a:bodyPr/>
        <a:lstStyle/>
        <a:p>
          <a:endParaRPr lang="en-US"/>
        </a:p>
      </dgm:t>
    </dgm:pt>
    <dgm:pt modelId="{8D78AF7C-971E-664D-A017-CDEB3CE141F6}" type="pres">
      <dgm:prSet presAssocID="{46FC81D2-9490-ED40-A853-6CC690ED60DD}" presName="compNode" presStyleCnt="0"/>
      <dgm:spPr/>
    </dgm:pt>
    <dgm:pt modelId="{04CEF8FD-ABE8-0D49-A620-67A8F0127E0C}" type="pres">
      <dgm:prSet presAssocID="{46FC81D2-9490-ED40-A853-6CC690ED60DD}" presName="dummyConnPt" presStyleCnt="0"/>
      <dgm:spPr/>
    </dgm:pt>
    <dgm:pt modelId="{8B306240-E87C-264E-B180-257F779BADD1}" type="pres">
      <dgm:prSet presAssocID="{46FC81D2-9490-ED40-A853-6CC690ED60DD}" presName="node" presStyleLbl="node1" presStyleIdx="9" presStyleCnt="1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691D5A5-2BE6-2A48-BEFA-2FE8F1A59DFD}" type="pres">
      <dgm:prSet presAssocID="{5755E368-2A24-4F4D-AFEF-397167B056BA}" presName="sibTrans" presStyleLbl="bgSibTrans2D1" presStyleIdx="9" presStyleCnt="12"/>
      <dgm:spPr/>
      <dgm:t>
        <a:bodyPr/>
        <a:lstStyle/>
        <a:p>
          <a:endParaRPr lang="en-US"/>
        </a:p>
      </dgm:t>
    </dgm:pt>
    <dgm:pt modelId="{2DCDC64D-B884-3C4E-99C0-CA217B7EBF8E}" type="pres">
      <dgm:prSet presAssocID="{C7BB976A-9110-5B48-8A98-51262F6EB0D7}" presName="compNode" presStyleCnt="0"/>
      <dgm:spPr/>
    </dgm:pt>
    <dgm:pt modelId="{70E6AF8A-5899-7E46-8D32-8B675CDB714F}" type="pres">
      <dgm:prSet presAssocID="{C7BB976A-9110-5B48-8A98-51262F6EB0D7}" presName="dummyConnPt" presStyleCnt="0"/>
      <dgm:spPr/>
    </dgm:pt>
    <dgm:pt modelId="{76FED003-6951-934E-AFAC-BDA7800E3CEE}" type="pres">
      <dgm:prSet presAssocID="{C7BB976A-9110-5B48-8A98-51262F6EB0D7}" presName="node" presStyleLbl="node1" presStyleIdx="10" presStyleCnt="1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48200B2-55BC-C544-ABD9-8DA70448C5C4}" type="pres">
      <dgm:prSet presAssocID="{19238668-A460-4D48-86FC-495BE5601463}" presName="sibTrans" presStyleLbl="bgSibTrans2D1" presStyleIdx="10" presStyleCnt="12"/>
      <dgm:spPr/>
      <dgm:t>
        <a:bodyPr/>
        <a:lstStyle/>
        <a:p>
          <a:endParaRPr lang="en-US"/>
        </a:p>
      </dgm:t>
    </dgm:pt>
    <dgm:pt modelId="{762F3539-C712-1540-8F34-F096BA61F448}" type="pres">
      <dgm:prSet presAssocID="{FB8BC899-744A-1B4F-A332-E90E164E4787}" presName="compNode" presStyleCnt="0"/>
      <dgm:spPr/>
    </dgm:pt>
    <dgm:pt modelId="{0E152383-2B18-E84F-92E0-F4B8AB43E05E}" type="pres">
      <dgm:prSet presAssocID="{FB8BC899-744A-1B4F-A332-E90E164E4787}" presName="dummyConnPt" presStyleCnt="0"/>
      <dgm:spPr/>
    </dgm:pt>
    <dgm:pt modelId="{D8548172-9E26-2443-8039-AE8F0D6C456D}" type="pres">
      <dgm:prSet presAssocID="{FB8BC899-744A-1B4F-A332-E90E164E4787}" presName="node" presStyleLbl="node1" presStyleIdx="11" presStyleCnt="1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BE599FD-5DC0-B04A-A3CD-42E3F175CDBA}" type="pres">
      <dgm:prSet presAssocID="{A2EFABFF-A140-F449-B0D2-54305FA78F87}" presName="sibTrans" presStyleLbl="bgSibTrans2D1" presStyleIdx="11" presStyleCnt="12"/>
      <dgm:spPr/>
      <dgm:t>
        <a:bodyPr/>
        <a:lstStyle/>
        <a:p>
          <a:endParaRPr lang="en-US"/>
        </a:p>
      </dgm:t>
    </dgm:pt>
    <dgm:pt modelId="{2323BFE3-795A-8D44-AC53-1337966D8FA4}" type="pres">
      <dgm:prSet presAssocID="{B92BC6A3-EDE6-1E4E-BAA3-A003D69F60AA}" presName="compNode" presStyleCnt="0"/>
      <dgm:spPr/>
    </dgm:pt>
    <dgm:pt modelId="{05FFC14A-591B-4D49-994E-72838C1E177E}" type="pres">
      <dgm:prSet presAssocID="{B92BC6A3-EDE6-1E4E-BAA3-A003D69F60AA}" presName="dummyConnPt" presStyleCnt="0"/>
      <dgm:spPr/>
    </dgm:pt>
    <dgm:pt modelId="{7D23C3A5-2A8E-294D-AAE1-D022FD3AE769}" type="pres">
      <dgm:prSet presAssocID="{B92BC6A3-EDE6-1E4E-BAA3-A003D69F60AA}" presName="node" presStyleLbl="node1" presStyleIdx="12" presStyleCnt="1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E597389D-569E-419A-8999-E458DD98A43C}" type="presOf" srcId="{46F03E3B-3014-8046-889A-F58AF781229D}" destId="{05296406-303A-0647-9DFE-00F68F19857D}" srcOrd="0" destOrd="0" presId="urn:microsoft.com/office/officeart/2005/8/layout/bProcess4"/>
    <dgm:cxn modelId="{1805D4A2-F418-436E-8C0E-257A6126E1D1}" type="presOf" srcId="{46FC81D2-9490-ED40-A853-6CC690ED60DD}" destId="{8B306240-E87C-264E-B180-257F779BADD1}" srcOrd="0" destOrd="0" presId="urn:microsoft.com/office/officeart/2005/8/layout/bProcess4"/>
    <dgm:cxn modelId="{445FD9B9-544D-4873-8748-1763E2DDE832}" type="presOf" srcId="{FB8BC899-744A-1B4F-A332-E90E164E4787}" destId="{D8548172-9E26-2443-8039-AE8F0D6C456D}" srcOrd="0" destOrd="0" presId="urn:microsoft.com/office/officeart/2005/8/layout/bProcess4"/>
    <dgm:cxn modelId="{DFB8E4A5-1EEB-46D1-92CB-2860E4FAB786}" type="presOf" srcId="{AFF7E05E-E403-F643-AF83-2C8A93DC94A3}" destId="{880B595A-6458-AA47-BCFA-821723C9C4DA}" srcOrd="0" destOrd="0" presId="urn:microsoft.com/office/officeart/2005/8/layout/bProcess4"/>
    <dgm:cxn modelId="{D87960CA-7855-B345-B580-77EA53627609}" srcId="{9A0821BE-6B4A-7A4C-80B4-D5EB7A7B0DCA}" destId="{49E037FB-F311-D149-A9FB-69FE20CDAFB4}" srcOrd="5" destOrd="0" parTransId="{BE114C51-02F8-1B48-8908-C23847F188E7}" sibTransId="{08AA27F2-1CD3-134A-8F91-7FBAE7348760}"/>
    <dgm:cxn modelId="{63EE2164-65F5-46EB-B2AA-739FCDA174A0}" type="presOf" srcId="{B92BC6A3-EDE6-1E4E-BAA3-A003D69F60AA}" destId="{7D23C3A5-2A8E-294D-AAE1-D022FD3AE769}" srcOrd="0" destOrd="0" presId="urn:microsoft.com/office/officeart/2005/8/layout/bProcess4"/>
    <dgm:cxn modelId="{8832260E-20F5-4EFC-8C71-033E355B37AA}" type="presOf" srcId="{C7BB976A-9110-5B48-8A98-51262F6EB0D7}" destId="{76FED003-6951-934E-AFAC-BDA7800E3CEE}" srcOrd="0" destOrd="0" presId="urn:microsoft.com/office/officeart/2005/8/layout/bProcess4"/>
    <dgm:cxn modelId="{DC67AB44-073E-4DD3-9AC9-F866AF383817}" type="presOf" srcId="{951BB9FE-6023-9D4C-95E4-0205D489A0A4}" destId="{3380DCEC-4525-0D4A-ACB2-34BF4F2A8B20}" srcOrd="0" destOrd="0" presId="urn:microsoft.com/office/officeart/2005/8/layout/bProcess4"/>
    <dgm:cxn modelId="{4043CEA6-1E3B-41F2-9876-DBA3AB913953}" type="presOf" srcId="{DA5A8A68-FEE3-4E4D-B8D4-F7F08CE3DB72}" destId="{21E38E2A-D9CE-6440-8295-9F19F1F9C6C2}" srcOrd="0" destOrd="0" presId="urn:microsoft.com/office/officeart/2005/8/layout/bProcess4"/>
    <dgm:cxn modelId="{D2EDEA63-8FFF-475E-B916-F8445DAFB471}" type="presOf" srcId="{34EB7077-CA8F-CC49-BEE8-F763D9557BB7}" destId="{8401E822-2ADF-5449-A154-95DB46E4F70B}" srcOrd="0" destOrd="0" presId="urn:microsoft.com/office/officeart/2005/8/layout/bProcess4"/>
    <dgm:cxn modelId="{33C8526D-1A4D-4A3E-8325-9D559C402049}" type="presOf" srcId="{46D85FD9-DD8B-D444-B86D-E9B9EF7B175E}" destId="{12421723-BC6F-AB4E-B0D5-454402355FFC}" srcOrd="0" destOrd="0" presId="urn:microsoft.com/office/officeart/2005/8/layout/bProcess4"/>
    <dgm:cxn modelId="{571DB4C8-824A-CE46-A8DC-665E4E8ED9CE}" srcId="{9A0821BE-6B4A-7A4C-80B4-D5EB7A7B0DCA}" destId="{DA5A8A68-FEE3-4E4D-B8D4-F7F08CE3DB72}" srcOrd="6" destOrd="0" parTransId="{4B0CD399-DCE2-704D-9EA8-02012F153947}" sibTransId="{E51AA98B-25B8-684F-8206-3F664091F41A}"/>
    <dgm:cxn modelId="{86140C5C-C797-2C45-9C9B-DEDC4DF8C22D}" srcId="{9A0821BE-6B4A-7A4C-80B4-D5EB7A7B0DCA}" destId="{B92BC6A3-EDE6-1E4E-BAA3-A003D69F60AA}" srcOrd="12" destOrd="0" parTransId="{06FBEF90-EA58-EF4E-AD62-738AECABBDF9}" sibTransId="{1F8117C4-03F5-EC44-A81D-655124AF6BCB}"/>
    <dgm:cxn modelId="{0340B42B-9AA2-4B5F-B61A-5F05CB7D5268}" type="presOf" srcId="{B25AA17E-E8C5-6A46-A862-C122D01017DE}" destId="{8F15E405-2CC3-654B-B097-E4B3958CA3EE}" srcOrd="0" destOrd="0" presId="urn:microsoft.com/office/officeart/2005/8/layout/bProcess4"/>
    <dgm:cxn modelId="{F2FB0E9A-0543-4991-8455-137C32D2AAFC}" type="presOf" srcId="{E51AA98B-25B8-684F-8206-3F664091F41A}" destId="{119CD172-430B-194A-94BC-DE2CA01CCDDF}" srcOrd="0" destOrd="0" presId="urn:microsoft.com/office/officeart/2005/8/layout/bProcess4"/>
    <dgm:cxn modelId="{DB118E30-9F3E-574F-971F-17F1C24F8083}" srcId="{9A0821BE-6B4A-7A4C-80B4-D5EB7A7B0DCA}" destId="{0D9448A3-7213-4841-9F41-292326A10B0F}" srcOrd="8" destOrd="0" parTransId="{29556F4D-E2D6-3241-8ABD-538F3ABD3D76}" sibTransId="{951BB9FE-6023-9D4C-95E4-0205D489A0A4}"/>
    <dgm:cxn modelId="{D3B3AD5C-B074-3048-B441-D0C5FBFE8E80}" srcId="{9A0821BE-6B4A-7A4C-80B4-D5EB7A7B0DCA}" destId="{34EB7077-CA8F-CC49-BEE8-F763D9557BB7}" srcOrd="3" destOrd="0" parTransId="{5D6AE521-5D32-184E-9C4B-7CC848A2FAD1}" sibTransId="{3E5FAB8C-78E5-EB44-84E7-6CD42E7887FF}"/>
    <dgm:cxn modelId="{62BC8E78-FDC6-4340-AE31-80857E94E532}" type="presOf" srcId="{5755E368-2A24-4F4D-AFEF-397167B056BA}" destId="{4691D5A5-2BE6-2A48-BEFA-2FE8F1A59DFD}" srcOrd="0" destOrd="0" presId="urn:microsoft.com/office/officeart/2005/8/layout/bProcess4"/>
    <dgm:cxn modelId="{1943B61B-B019-4351-8A50-11F7E22A008C}" type="presOf" srcId="{BEF0CA20-9692-A246-B5FF-64E0D45F6203}" destId="{AF828911-C37C-1D40-B7AF-37F5D4F03951}" srcOrd="0" destOrd="0" presId="urn:microsoft.com/office/officeart/2005/8/layout/bProcess4"/>
    <dgm:cxn modelId="{32250EA2-CD9C-451A-A697-2D2D78B8F516}" type="presOf" srcId="{EAF379DB-690F-054F-A471-06B03A07A675}" destId="{5DE1FE3A-BFFF-064E-B54F-BEF62C3315D8}" srcOrd="0" destOrd="0" presId="urn:microsoft.com/office/officeart/2005/8/layout/bProcess4"/>
    <dgm:cxn modelId="{531423D4-0C42-8E4C-95F6-175248348532}" srcId="{9A0821BE-6B4A-7A4C-80B4-D5EB7A7B0DCA}" destId="{AFF7E05E-E403-F643-AF83-2C8A93DC94A3}" srcOrd="1" destOrd="0" parTransId="{04087886-F3F6-FF44-A66B-338F2A062E7B}" sibTransId="{B25AA17E-E8C5-6A46-A862-C122D01017DE}"/>
    <dgm:cxn modelId="{05CD2B01-42EE-FE46-AEE9-F12B19460E24}" srcId="{9A0821BE-6B4A-7A4C-80B4-D5EB7A7B0DCA}" destId="{71EADDC6-2225-104D-BE93-AF21CF892652}" srcOrd="7" destOrd="0" parTransId="{0AAD1DC9-1CB9-FA42-8994-54BCEC3B8E56}" sibTransId="{BEF0CA20-9692-A246-B5FF-64E0D45F6203}"/>
    <dgm:cxn modelId="{BC39DC82-388C-4937-A253-6F25AC286D2C}" type="presOf" srcId="{0D9448A3-7213-4841-9F41-292326A10B0F}" destId="{B1EE5B96-648F-B944-B3F3-22A438AEF720}" srcOrd="0" destOrd="0" presId="urn:microsoft.com/office/officeart/2005/8/layout/bProcess4"/>
    <dgm:cxn modelId="{F694BA3C-A67A-46A5-94C5-274865BF3E3B}" type="presOf" srcId="{3E5FAB8C-78E5-EB44-84E7-6CD42E7887FF}" destId="{932B501C-29CE-D04A-AC55-1CA9602080B9}" srcOrd="0" destOrd="0" presId="urn:microsoft.com/office/officeart/2005/8/layout/bProcess4"/>
    <dgm:cxn modelId="{DACAE426-50E0-FC45-B03C-BCEB35EED650}" srcId="{9A0821BE-6B4A-7A4C-80B4-D5EB7A7B0DCA}" destId="{FB8BC899-744A-1B4F-A332-E90E164E4787}" srcOrd="11" destOrd="0" parTransId="{254915E0-43AB-6B47-8700-BD9D7CC5EDCA}" sibTransId="{A2EFABFF-A140-F449-B0D2-54305FA78F87}"/>
    <dgm:cxn modelId="{21B77F27-1F4D-1D41-A9BC-3DD4400FFDFF}" srcId="{9A0821BE-6B4A-7A4C-80B4-D5EB7A7B0DCA}" destId="{C7BB976A-9110-5B48-8A98-51262F6EB0D7}" srcOrd="10" destOrd="0" parTransId="{2B62C037-105F-E247-A369-DA6D5D8FBDDE}" sibTransId="{19238668-A460-4D48-86FC-495BE5601463}"/>
    <dgm:cxn modelId="{71163EF0-8F7A-4B0A-BAB3-CEABEE0CC6A9}" type="presOf" srcId="{08AA27F2-1CD3-134A-8F91-7FBAE7348760}" destId="{2B3EA851-A632-FB4C-A7E3-B2F267F055EE}" srcOrd="0" destOrd="0" presId="urn:microsoft.com/office/officeart/2005/8/layout/bProcess4"/>
    <dgm:cxn modelId="{9A3FD228-433D-4555-AC9B-0A5822C48D52}" type="presOf" srcId="{A2EFABFF-A140-F449-B0D2-54305FA78F87}" destId="{FBE599FD-5DC0-B04A-A3CD-42E3F175CDBA}" srcOrd="0" destOrd="0" presId="urn:microsoft.com/office/officeart/2005/8/layout/bProcess4"/>
    <dgm:cxn modelId="{8BB2597B-5579-414A-B8AB-B96F60CD1044}" srcId="{9A0821BE-6B4A-7A4C-80B4-D5EB7A7B0DCA}" destId="{46D85FD9-DD8B-D444-B86D-E9B9EF7B175E}" srcOrd="2" destOrd="0" parTransId="{26247A08-232F-9C4F-B0E4-63708155A429}" sibTransId="{EAF379DB-690F-054F-A471-06B03A07A675}"/>
    <dgm:cxn modelId="{D37C490C-A496-427A-823F-8D0536A024AA}" type="presOf" srcId="{37511D44-FBCE-8D47-AB14-4174F980DB42}" destId="{55FDBF7C-0401-FF4D-9778-7718F03A66F7}" srcOrd="0" destOrd="0" presId="urn:microsoft.com/office/officeart/2005/8/layout/bProcess4"/>
    <dgm:cxn modelId="{004D480D-EAD0-4AE2-9E2B-49EF7F892994}" type="presOf" srcId="{19238668-A460-4D48-86FC-495BE5601463}" destId="{A48200B2-55BC-C544-ABD9-8DA70448C5C4}" srcOrd="0" destOrd="0" presId="urn:microsoft.com/office/officeart/2005/8/layout/bProcess4"/>
    <dgm:cxn modelId="{AA6F7644-A41A-41BC-AFB3-7723F7F4742A}" type="presOf" srcId="{49E037FB-F311-D149-A9FB-69FE20CDAFB4}" destId="{D6487AAA-AED1-7642-87F4-4035BB48D23D}" srcOrd="0" destOrd="0" presId="urn:microsoft.com/office/officeart/2005/8/layout/bProcess4"/>
    <dgm:cxn modelId="{1148D082-E0A8-4D46-A25C-2FFE6749F773}" srcId="{9A0821BE-6B4A-7A4C-80B4-D5EB7A7B0DCA}" destId="{37511D44-FBCE-8D47-AB14-4174F980DB42}" srcOrd="0" destOrd="0" parTransId="{EC02FF18-BBA9-0546-8A92-3E7AAB6EA42E}" sibTransId="{1B223E5C-D883-C344-A751-C7A98F5FDEC8}"/>
    <dgm:cxn modelId="{3ACCCED6-18F9-43E5-9534-F6C13ED32A3F}" type="presOf" srcId="{1B223E5C-D883-C344-A751-C7A98F5FDEC8}" destId="{411F14DB-12B8-5D42-B814-1E8DDBFC698E}" srcOrd="0" destOrd="0" presId="urn:microsoft.com/office/officeart/2005/8/layout/bProcess4"/>
    <dgm:cxn modelId="{D329FA0D-2592-AA43-9D29-C516143D5A96}" srcId="{9A0821BE-6B4A-7A4C-80B4-D5EB7A7B0DCA}" destId="{46F03E3B-3014-8046-889A-F58AF781229D}" srcOrd="4" destOrd="0" parTransId="{F05FB71E-4F9E-5541-AFEF-9AC634DDB92C}" sibTransId="{444F0097-DE05-1E40-8D72-D970E35DD0D1}"/>
    <dgm:cxn modelId="{3A48AF2D-9245-264A-95F8-10FEA007D2F2}" srcId="{9A0821BE-6B4A-7A4C-80B4-D5EB7A7B0DCA}" destId="{46FC81D2-9490-ED40-A853-6CC690ED60DD}" srcOrd="9" destOrd="0" parTransId="{05F7E43F-761A-4D45-9003-9EABC639B2AD}" sibTransId="{5755E368-2A24-4F4D-AFEF-397167B056BA}"/>
    <dgm:cxn modelId="{90C21AF1-AE16-4B4F-BD64-44C43F6EBFA8}" type="presOf" srcId="{9A0821BE-6B4A-7A4C-80B4-D5EB7A7B0DCA}" destId="{FB438018-B8F8-D442-8312-B430B9C96EF7}" srcOrd="0" destOrd="0" presId="urn:microsoft.com/office/officeart/2005/8/layout/bProcess4"/>
    <dgm:cxn modelId="{8158A9C4-EF81-452F-8E83-4946E6C0EF18}" type="presOf" srcId="{71EADDC6-2225-104D-BE93-AF21CF892652}" destId="{55BC31F4-A865-384A-9FA9-0A963A95A04B}" srcOrd="0" destOrd="0" presId="urn:microsoft.com/office/officeart/2005/8/layout/bProcess4"/>
    <dgm:cxn modelId="{D54BB34A-3EB7-443F-8BC7-7D8EF67581C2}" type="presOf" srcId="{444F0097-DE05-1E40-8D72-D970E35DD0D1}" destId="{7C925110-39A7-BB45-B8DF-0F5B7CA9EEC6}" srcOrd="0" destOrd="0" presId="urn:microsoft.com/office/officeart/2005/8/layout/bProcess4"/>
    <dgm:cxn modelId="{5836717B-3341-44E9-BBA7-FB9F6E982570}" type="presParOf" srcId="{FB438018-B8F8-D442-8312-B430B9C96EF7}" destId="{71B5CB58-F9D1-8E4E-9AF3-686C4BA4A100}" srcOrd="0" destOrd="0" presId="urn:microsoft.com/office/officeart/2005/8/layout/bProcess4"/>
    <dgm:cxn modelId="{A72AD4B1-2C68-4567-9373-3E6BD16DC9BD}" type="presParOf" srcId="{71B5CB58-F9D1-8E4E-9AF3-686C4BA4A100}" destId="{4FFEE532-0691-CE45-9BF8-4D1EF7BBD8A0}" srcOrd="0" destOrd="0" presId="urn:microsoft.com/office/officeart/2005/8/layout/bProcess4"/>
    <dgm:cxn modelId="{57825594-1B13-420B-9B3C-CE0CA09C7413}" type="presParOf" srcId="{71B5CB58-F9D1-8E4E-9AF3-686C4BA4A100}" destId="{55FDBF7C-0401-FF4D-9778-7718F03A66F7}" srcOrd="1" destOrd="0" presId="urn:microsoft.com/office/officeart/2005/8/layout/bProcess4"/>
    <dgm:cxn modelId="{D2A87E76-82D6-46D8-A958-1B3B8CAB0FA8}" type="presParOf" srcId="{FB438018-B8F8-D442-8312-B430B9C96EF7}" destId="{411F14DB-12B8-5D42-B814-1E8DDBFC698E}" srcOrd="1" destOrd="0" presId="urn:microsoft.com/office/officeart/2005/8/layout/bProcess4"/>
    <dgm:cxn modelId="{095EE5AD-448C-46CC-A9D8-A9A552AB2E59}" type="presParOf" srcId="{FB438018-B8F8-D442-8312-B430B9C96EF7}" destId="{045B3AC6-9BEA-B649-9E85-A2648A2D2903}" srcOrd="2" destOrd="0" presId="urn:microsoft.com/office/officeart/2005/8/layout/bProcess4"/>
    <dgm:cxn modelId="{97983F03-4EF9-41C4-B45C-F58AF46EFD4B}" type="presParOf" srcId="{045B3AC6-9BEA-B649-9E85-A2648A2D2903}" destId="{F4277E89-8EB8-DE4D-8ADC-C302F4847727}" srcOrd="0" destOrd="0" presId="urn:microsoft.com/office/officeart/2005/8/layout/bProcess4"/>
    <dgm:cxn modelId="{E012953C-E6AF-449B-B4F7-4D9C0A4ECEBF}" type="presParOf" srcId="{045B3AC6-9BEA-B649-9E85-A2648A2D2903}" destId="{880B595A-6458-AA47-BCFA-821723C9C4DA}" srcOrd="1" destOrd="0" presId="urn:microsoft.com/office/officeart/2005/8/layout/bProcess4"/>
    <dgm:cxn modelId="{288214D2-9B8B-4586-9685-4FCBB28452ED}" type="presParOf" srcId="{FB438018-B8F8-D442-8312-B430B9C96EF7}" destId="{8F15E405-2CC3-654B-B097-E4B3958CA3EE}" srcOrd="3" destOrd="0" presId="urn:microsoft.com/office/officeart/2005/8/layout/bProcess4"/>
    <dgm:cxn modelId="{8070AF26-A665-4332-B225-369176831F66}" type="presParOf" srcId="{FB438018-B8F8-D442-8312-B430B9C96EF7}" destId="{79DDD0CF-62E6-2442-90EF-8D2A9C4B301A}" srcOrd="4" destOrd="0" presId="urn:microsoft.com/office/officeart/2005/8/layout/bProcess4"/>
    <dgm:cxn modelId="{4B8C3E17-6AC6-42C0-BE91-C514A65012EE}" type="presParOf" srcId="{79DDD0CF-62E6-2442-90EF-8D2A9C4B301A}" destId="{D9F18C26-BEF0-FD44-A1EC-5A3D4D8CE2EB}" srcOrd="0" destOrd="0" presId="urn:microsoft.com/office/officeart/2005/8/layout/bProcess4"/>
    <dgm:cxn modelId="{B024743B-5611-40EF-A826-6BFD12A378A5}" type="presParOf" srcId="{79DDD0CF-62E6-2442-90EF-8D2A9C4B301A}" destId="{12421723-BC6F-AB4E-B0D5-454402355FFC}" srcOrd="1" destOrd="0" presId="urn:microsoft.com/office/officeart/2005/8/layout/bProcess4"/>
    <dgm:cxn modelId="{7AF89B8F-BBEA-4847-9069-ACE875F70C3C}" type="presParOf" srcId="{FB438018-B8F8-D442-8312-B430B9C96EF7}" destId="{5DE1FE3A-BFFF-064E-B54F-BEF62C3315D8}" srcOrd="5" destOrd="0" presId="urn:microsoft.com/office/officeart/2005/8/layout/bProcess4"/>
    <dgm:cxn modelId="{24BC1714-92DC-494A-B0CD-DAA73F8ADA29}" type="presParOf" srcId="{FB438018-B8F8-D442-8312-B430B9C96EF7}" destId="{DFD397D4-9E32-914A-8837-2204C422807C}" srcOrd="6" destOrd="0" presId="urn:microsoft.com/office/officeart/2005/8/layout/bProcess4"/>
    <dgm:cxn modelId="{FAF4E553-B193-4E0E-8CA3-3FC8CFAC1711}" type="presParOf" srcId="{DFD397D4-9E32-914A-8837-2204C422807C}" destId="{687C0F8F-1195-7F4F-999D-FE07CBDB5426}" srcOrd="0" destOrd="0" presId="urn:microsoft.com/office/officeart/2005/8/layout/bProcess4"/>
    <dgm:cxn modelId="{1D940CC2-81E1-41B8-99F6-17BC2277E8BD}" type="presParOf" srcId="{DFD397D4-9E32-914A-8837-2204C422807C}" destId="{8401E822-2ADF-5449-A154-95DB46E4F70B}" srcOrd="1" destOrd="0" presId="urn:microsoft.com/office/officeart/2005/8/layout/bProcess4"/>
    <dgm:cxn modelId="{4DCEAC71-087B-4E3B-A793-B708F1E73FC6}" type="presParOf" srcId="{FB438018-B8F8-D442-8312-B430B9C96EF7}" destId="{932B501C-29CE-D04A-AC55-1CA9602080B9}" srcOrd="7" destOrd="0" presId="urn:microsoft.com/office/officeart/2005/8/layout/bProcess4"/>
    <dgm:cxn modelId="{5564997F-0DF9-4C89-AF55-654520749389}" type="presParOf" srcId="{FB438018-B8F8-D442-8312-B430B9C96EF7}" destId="{43A2D801-7C1F-AD44-A75C-45B6DBB781E4}" srcOrd="8" destOrd="0" presId="urn:microsoft.com/office/officeart/2005/8/layout/bProcess4"/>
    <dgm:cxn modelId="{766911A0-49D7-4E83-980A-FC7DA334CE92}" type="presParOf" srcId="{43A2D801-7C1F-AD44-A75C-45B6DBB781E4}" destId="{E16D8455-2904-B141-9FF1-AD57742C3D5B}" srcOrd="0" destOrd="0" presId="urn:microsoft.com/office/officeart/2005/8/layout/bProcess4"/>
    <dgm:cxn modelId="{964690A7-30AA-4163-A6DF-4CF4966A60BC}" type="presParOf" srcId="{43A2D801-7C1F-AD44-A75C-45B6DBB781E4}" destId="{05296406-303A-0647-9DFE-00F68F19857D}" srcOrd="1" destOrd="0" presId="urn:microsoft.com/office/officeart/2005/8/layout/bProcess4"/>
    <dgm:cxn modelId="{40B06A9F-E6F8-41E9-94D7-E4A001FF1858}" type="presParOf" srcId="{FB438018-B8F8-D442-8312-B430B9C96EF7}" destId="{7C925110-39A7-BB45-B8DF-0F5B7CA9EEC6}" srcOrd="9" destOrd="0" presId="urn:microsoft.com/office/officeart/2005/8/layout/bProcess4"/>
    <dgm:cxn modelId="{E788B6A7-D546-4D31-A18F-2AC12AE42673}" type="presParOf" srcId="{FB438018-B8F8-D442-8312-B430B9C96EF7}" destId="{C577E5E0-C05F-1944-8C4D-0F511B18279A}" srcOrd="10" destOrd="0" presId="urn:microsoft.com/office/officeart/2005/8/layout/bProcess4"/>
    <dgm:cxn modelId="{BCD663B4-AB52-4890-942F-FFA29E1A985D}" type="presParOf" srcId="{C577E5E0-C05F-1944-8C4D-0F511B18279A}" destId="{7777F0E5-220E-5E4D-9545-AE4C8C71E837}" srcOrd="0" destOrd="0" presId="urn:microsoft.com/office/officeart/2005/8/layout/bProcess4"/>
    <dgm:cxn modelId="{FC0B49C9-AA9A-4A93-9833-E24647A4F6C3}" type="presParOf" srcId="{C577E5E0-C05F-1944-8C4D-0F511B18279A}" destId="{D6487AAA-AED1-7642-87F4-4035BB48D23D}" srcOrd="1" destOrd="0" presId="urn:microsoft.com/office/officeart/2005/8/layout/bProcess4"/>
    <dgm:cxn modelId="{D33D1980-A7A9-451C-B27F-C8E36169E1CB}" type="presParOf" srcId="{FB438018-B8F8-D442-8312-B430B9C96EF7}" destId="{2B3EA851-A632-FB4C-A7E3-B2F267F055EE}" srcOrd="11" destOrd="0" presId="urn:microsoft.com/office/officeart/2005/8/layout/bProcess4"/>
    <dgm:cxn modelId="{B7994271-8180-4776-8E95-93B7C3C8203B}" type="presParOf" srcId="{FB438018-B8F8-D442-8312-B430B9C96EF7}" destId="{E880C23D-6A2C-404A-BB85-118D930B2653}" srcOrd="12" destOrd="0" presId="urn:microsoft.com/office/officeart/2005/8/layout/bProcess4"/>
    <dgm:cxn modelId="{4F27CE72-5F09-4371-A524-5BDAC6DDE1D2}" type="presParOf" srcId="{E880C23D-6A2C-404A-BB85-118D930B2653}" destId="{874AEA80-67CB-0D40-A6C8-256E6AE42A07}" srcOrd="0" destOrd="0" presId="urn:microsoft.com/office/officeart/2005/8/layout/bProcess4"/>
    <dgm:cxn modelId="{F0A8ED0C-CF56-4F38-97FD-AC0D13F47270}" type="presParOf" srcId="{E880C23D-6A2C-404A-BB85-118D930B2653}" destId="{21E38E2A-D9CE-6440-8295-9F19F1F9C6C2}" srcOrd="1" destOrd="0" presId="urn:microsoft.com/office/officeart/2005/8/layout/bProcess4"/>
    <dgm:cxn modelId="{07B95EB9-026B-4EB1-96CC-6AA3E01F374B}" type="presParOf" srcId="{FB438018-B8F8-D442-8312-B430B9C96EF7}" destId="{119CD172-430B-194A-94BC-DE2CA01CCDDF}" srcOrd="13" destOrd="0" presId="urn:microsoft.com/office/officeart/2005/8/layout/bProcess4"/>
    <dgm:cxn modelId="{42B481E6-7259-4B35-A644-80573D7F36FE}" type="presParOf" srcId="{FB438018-B8F8-D442-8312-B430B9C96EF7}" destId="{09C3E7AA-FEED-5D4E-91E5-DB24AF1B4780}" srcOrd="14" destOrd="0" presId="urn:microsoft.com/office/officeart/2005/8/layout/bProcess4"/>
    <dgm:cxn modelId="{2F46AE5C-F379-41B4-970D-8066B730A650}" type="presParOf" srcId="{09C3E7AA-FEED-5D4E-91E5-DB24AF1B4780}" destId="{E28CBB2C-EABC-674F-A912-6BC27E9CD0CB}" srcOrd="0" destOrd="0" presId="urn:microsoft.com/office/officeart/2005/8/layout/bProcess4"/>
    <dgm:cxn modelId="{590A980E-AA28-46A4-B569-DDC8F26CAE46}" type="presParOf" srcId="{09C3E7AA-FEED-5D4E-91E5-DB24AF1B4780}" destId="{55BC31F4-A865-384A-9FA9-0A963A95A04B}" srcOrd="1" destOrd="0" presId="urn:microsoft.com/office/officeart/2005/8/layout/bProcess4"/>
    <dgm:cxn modelId="{6680E397-323E-4AE5-AB23-E32ABADD67E0}" type="presParOf" srcId="{FB438018-B8F8-D442-8312-B430B9C96EF7}" destId="{AF828911-C37C-1D40-B7AF-37F5D4F03951}" srcOrd="15" destOrd="0" presId="urn:microsoft.com/office/officeart/2005/8/layout/bProcess4"/>
    <dgm:cxn modelId="{ADC701AA-8D1A-4BCD-AAFE-5BC9A46AAF2B}" type="presParOf" srcId="{FB438018-B8F8-D442-8312-B430B9C96EF7}" destId="{AD4282E8-53EB-CE4A-8EBB-B83B66B6EC5F}" srcOrd="16" destOrd="0" presId="urn:microsoft.com/office/officeart/2005/8/layout/bProcess4"/>
    <dgm:cxn modelId="{B94323FB-B1CA-4225-99F8-1320E97BE6CF}" type="presParOf" srcId="{AD4282E8-53EB-CE4A-8EBB-B83B66B6EC5F}" destId="{0700A447-FA0E-5544-AE6B-30B637DA4FE9}" srcOrd="0" destOrd="0" presId="urn:microsoft.com/office/officeart/2005/8/layout/bProcess4"/>
    <dgm:cxn modelId="{F6FA9591-4F00-4CF6-92DF-7FA88AE94196}" type="presParOf" srcId="{AD4282E8-53EB-CE4A-8EBB-B83B66B6EC5F}" destId="{B1EE5B96-648F-B944-B3F3-22A438AEF720}" srcOrd="1" destOrd="0" presId="urn:microsoft.com/office/officeart/2005/8/layout/bProcess4"/>
    <dgm:cxn modelId="{9544C689-6D9B-4903-98C3-22E8E416D5ED}" type="presParOf" srcId="{FB438018-B8F8-D442-8312-B430B9C96EF7}" destId="{3380DCEC-4525-0D4A-ACB2-34BF4F2A8B20}" srcOrd="17" destOrd="0" presId="urn:microsoft.com/office/officeart/2005/8/layout/bProcess4"/>
    <dgm:cxn modelId="{8CACAB57-D221-4EAC-826D-3D3DA5646437}" type="presParOf" srcId="{FB438018-B8F8-D442-8312-B430B9C96EF7}" destId="{8D78AF7C-971E-664D-A017-CDEB3CE141F6}" srcOrd="18" destOrd="0" presId="urn:microsoft.com/office/officeart/2005/8/layout/bProcess4"/>
    <dgm:cxn modelId="{F0455E02-015A-4B41-A8C8-70B14950C5BF}" type="presParOf" srcId="{8D78AF7C-971E-664D-A017-CDEB3CE141F6}" destId="{04CEF8FD-ABE8-0D49-A620-67A8F0127E0C}" srcOrd="0" destOrd="0" presId="urn:microsoft.com/office/officeart/2005/8/layout/bProcess4"/>
    <dgm:cxn modelId="{1F359E00-C02D-4A9B-84D6-ABC62E50CEBA}" type="presParOf" srcId="{8D78AF7C-971E-664D-A017-CDEB3CE141F6}" destId="{8B306240-E87C-264E-B180-257F779BADD1}" srcOrd="1" destOrd="0" presId="urn:microsoft.com/office/officeart/2005/8/layout/bProcess4"/>
    <dgm:cxn modelId="{8CA6EEFD-EF19-46FA-8EBD-7724FBC733A0}" type="presParOf" srcId="{FB438018-B8F8-D442-8312-B430B9C96EF7}" destId="{4691D5A5-2BE6-2A48-BEFA-2FE8F1A59DFD}" srcOrd="19" destOrd="0" presId="urn:microsoft.com/office/officeart/2005/8/layout/bProcess4"/>
    <dgm:cxn modelId="{64B5F9E9-C7B8-44B2-AC69-FAAFEF85197D}" type="presParOf" srcId="{FB438018-B8F8-D442-8312-B430B9C96EF7}" destId="{2DCDC64D-B884-3C4E-99C0-CA217B7EBF8E}" srcOrd="20" destOrd="0" presId="urn:microsoft.com/office/officeart/2005/8/layout/bProcess4"/>
    <dgm:cxn modelId="{BC62B91F-F98A-418A-B467-93BD38586404}" type="presParOf" srcId="{2DCDC64D-B884-3C4E-99C0-CA217B7EBF8E}" destId="{70E6AF8A-5899-7E46-8D32-8B675CDB714F}" srcOrd="0" destOrd="0" presId="urn:microsoft.com/office/officeart/2005/8/layout/bProcess4"/>
    <dgm:cxn modelId="{B62BCCD8-33F6-41C8-857D-FA4ABCACA9F7}" type="presParOf" srcId="{2DCDC64D-B884-3C4E-99C0-CA217B7EBF8E}" destId="{76FED003-6951-934E-AFAC-BDA7800E3CEE}" srcOrd="1" destOrd="0" presId="urn:microsoft.com/office/officeart/2005/8/layout/bProcess4"/>
    <dgm:cxn modelId="{B0B266A3-5C24-4CB7-88E5-9282DF0E4C16}" type="presParOf" srcId="{FB438018-B8F8-D442-8312-B430B9C96EF7}" destId="{A48200B2-55BC-C544-ABD9-8DA70448C5C4}" srcOrd="21" destOrd="0" presId="urn:microsoft.com/office/officeart/2005/8/layout/bProcess4"/>
    <dgm:cxn modelId="{2FC80426-ADB5-46BD-AB50-D4257D876F34}" type="presParOf" srcId="{FB438018-B8F8-D442-8312-B430B9C96EF7}" destId="{762F3539-C712-1540-8F34-F096BA61F448}" srcOrd="22" destOrd="0" presId="urn:microsoft.com/office/officeart/2005/8/layout/bProcess4"/>
    <dgm:cxn modelId="{BE54A8EF-EDF6-4A99-B2DC-FCB8369D59B0}" type="presParOf" srcId="{762F3539-C712-1540-8F34-F096BA61F448}" destId="{0E152383-2B18-E84F-92E0-F4B8AB43E05E}" srcOrd="0" destOrd="0" presId="urn:microsoft.com/office/officeart/2005/8/layout/bProcess4"/>
    <dgm:cxn modelId="{A459104B-4A56-43A8-B32F-89D37D5C206A}" type="presParOf" srcId="{762F3539-C712-1540-8F34-F096BA61F448}" destId="{D8548172-9E26-2443-8039-AE8F0D6C456D}" srcOrd="1" destOrd="0" presId="urn:microsoft.com/office/officeart/2005/8/layout/bProcess4"/>
    <dgm:cxn modelId="{D2E06417-1B71-4083-91DD-030B6C0ABDFC}" type="presParOf" srcId="{FB438018-B8F8-D442-8312-B430B9C96EF7}" destId="{FBE599FD-5DC0-B04A-A3CD-42E3F175CDBA}" srcOrd="23" destOrd="0" presId="urn:microsoft.com/office/officeart/2005/8/layout/bProcess4"/>
    <dgm:cxn modelId="{DB7D898F-AE2F-4DC2-A329-CC238EE8E763}" type="presParOf" srcId="{FB438018-B8F8-D442-8312-B430B9C96EF7}" destId="{2323BFE3-795A-8D44-AC53-1337966D8FA4}" srcOrd="24" destOrd="0" presId="urn:microsoft.com/office/officeart/2005/8/layout/bProcess4"/>
    <dgm:cxn modelId="{067F6789-FC16-49D0-8E70-84933B94EB8A}" type="presParOf" srcId="{2323BFE3-795A-8D44-AC53-1337966D8FA4}" destId="{05FFC14A-591B-4D49-994E-72838C1E177E}" srcOrd="0" destOrd="0" presId="urn:microsoft.com/office/officeart/2005/8/layout/bProcess4"/>
    <dgm:cxn modelId="{4BE67F73-D69F-4867-A042-8F86373AD612}" type="presParOf" srcId="{2323BFE3-795A-8D44-AC53-1337966D8FA4}" destId="{7D23C3A5-2A8E-294D-AAE1-D022FD3AE769}" srcOrd="1" destOrd="0" presId="urn:microsoft.com/office/officeart/2005/8/layout/b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11F14DB-12B8-5D42-B814-1E8DDBFC698E}">
      <dsp:nvSpPr>
        <dsp:cNvPr id="0" name=""/>
        <dsp:cNvSpPr/>
      </dsp:nvSpPr>
      <dsp:spPr>
        <a:xfrm rot="5400000">
          <a:off x="-266233" y="1202435"/>
          <a:ext cx="1182085" cy="142715"/>
        </a:xfrm>
        <a:prstGeom prst="rect">
          <a:avLst/>
        </a:prstGeom>
        <a:gradFill rotWithShape="0">
          <a:gsLst>
            <a:gs pos="0">
              <a:srgbClr val="9BBB59">
                <a:hueOff val="0"/>
                <a:satOff val="0"/>
                <a:lumOff val="0"/>
                <a:alphaOff val="0"/>
                <a:shade val="51000"/>
                <a:satMod val="130000"/>
              </a:srgbClr>
            </a:gs>
            <a:gs pos="80000">
              <a:srgbClr val="9BBB59">
                <a:hueOff val="0"/>
                <a:satOff val="0"/>
                <a:lumOff val="0"/>
                <a:alphaOff val="0"/>
                <a:shade val="93000"/>
                <a:satMod val="130000"/>
              </a:srgbClr>
            </a:gs>
            <a:gs pos="100000">
              <a:srgbClr val="9BBB59">
                <a:hueOff val="0"/>
                <a:satOff val="0"/>
                <a:lumOff val="0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1905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55FDBF7C-0401-FF4D-9778-7718F03A66F7}">
      <dsp:nvSpPr>
        <dsp:cNvPr id="0" name=""/>
        <dsp:cNvSpPr/>
      </dsp:nvSpPr>
      <dsp:spPr>
        <a:xfrm>
          <a:off x="4060" y="445613"/>
          <a:ext cx="1585723" cy="951433"/>
        </a:xfrm>
        <a:prstGeom prst="roundRect">
          <a:avLst>
            <a:gd name="adj" fmla="val 10000"/>
          </a:avLst>
        </a:prstGeom>
        <a:gradFill rotWithShape="0">
          <a:gsLst>
            <a:gs pos="0">
              <a:srgbClr val="9BBB59">
                <a:hueOff val="0"/>
                <a:satOff val="0"/>
                <a:lumOff val="0"/>
                <a:alphaOff val="0"/>
                <a:shade val="51000"/>
                <a:satMod val="130000"/>
              </a:srgbClr>
            </a:gs>
            <a:gs pos="80000">
              <a:srgbClr val="9BBB59">
                <a:hueOff val="0"/>
                <a:satOff val="0"/>
                <a:lumOff val="0"/>
                <a:alphaOff val="0"/>
                <a:shade val="93000"/>
                <a:satMod val="130000"/>
              </a:srgbClr>
            </a:gs>
            <a:gs pos="100000">
              <a:srgbClr val="9BBB59">
                <a:hueOff val="0"/>
                <a:satOff val="0"/>
                <a:lumOff val="0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600" kern="120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Registration with authorities</a:t>
          </a:r>
          <a:endParaRPr lang="el-GR" sz="1600" kern="1200">
            <a:solidFill>
              <a:sysClr val="window" lastClr="FFFFFF"/>
            </a:solidFill>
            <a:latin typeface="Calibri"/>
            <a:ea typeface="+mn-ea"/>
            <a:cs typeface="+mn-cs"/>
          </a:endParaRPr>
        </a:p>
      </dsp:txBody>
      <dsp:txXfrm>
        <a:off x="31927" y="473480"/>
        <a:ext cx="1529989" cy="895699"/>
      </dsp:txXfrm>
    </dsp:sp>
    <dsp:sp modelId="{8F15E405-2CC3-654B-B097-E4B3958CA3EE}">
      <dsp:nvSpPr>
        <dsp:cNvPr id="0" name=""/>
        <dsp:cNvSpPr/>
      </dsp:nvSpPr>
      <dsp:spPr>
        <a:xfrm rot="5400000">
          <a:off x="-266233" y="2391727"/>
          <a:ext cx="1182085" cy="142715"/>
        </a:xfrm>
        <a:prstGeom prst="rect">
          <a:avLst/>
        </a:prstGeom>
        <a:gradFill rotWithShape="0">
          <a:gsLst>
            <a:gs pos="0">
              <a:srgbClr val="9BBB59">
                <a:hueOff val="1022751"/>
                <a:satOff val="-1535"/>
                <a:lumOff val="-250"/>
                <a:alphaOff val="0"/>
                <a:shade val="51000"/>
                <a:satMod val="130000"/>
              </a:srgbClr>
            </a:gs>
            <a:gs pos="80000">
              <a:srgbClr val="9BBB59">
                <a:hueOff val="1022751"/>
                <a:satOff val="-1535"/>
                <a:lumOff val="-250"/>
                <a:alphaOff val="0"/>
                <a:shade val="93000"/>
                <a:satMod val="130000"/>
              </a:srgbClr>
            </a:gs>
            <a:gs pos="100000">
              <a:srgbClr val="9BBB59">
                <a:hueOff val="1022751"/>
                <a:satOff val="-1535"/>
                <a:lumOff val="-250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1905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880B595A-6458-AA47-BCFA-821723C9C4DA}">
      <dsp:nvSpPr>
        <dsp:cNvPr id="0" name=""/>
        <dsp:cNvSpPr/>
      </dsp:nvSpPr>
      <dsp:spPr>
        <a:xfrm>
          <a:off x="4060" y="1634905"/>
          <a:ext cx="1585723" cy="951433"/>
        </a:xfrm>
        <a:prstGeom prst="roundRect">
          <a:avLst>
            <a:gd name="adj" fmla="val 10000"/>
          </a:avLst>
        </a:prstGeom>
        <a:gradFill rotWithShape="0">
          <a:gsLst>
            <a:gs pos="0">
              <a:srgbClr val="9BBB59">
                <a:hueOff val="937522"/>
                <a:satOff val="-1407"/>
                <a:lumOff val="-229"/>
                <a:alphaOff val="0"/>
                <a:shade val="51000"/>
                <a:satMod val="130000"/>
              </a:srgbClr>
            </a:gs>
            <a:gs pos="80000">
              <a:srgbClr val="9BBB59">
                <a:hueOff val="937522"/>
                <a:satOff val="-1407"/>
                <a:lumOff val="-229"/>
                <a:alphaOff val="0"/>
                <a:shade val="93000"/>
                <a:satMod val="130000"/>
              </a:srgbClr>
            </a:gs>
            <a:gs pos="100000">
              <a:srgbClr val="9BBB59">
                <a:hueOff val="937522"/>
                <a:satOff val="-1407"/>
                <a:lumOff val="-229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600" kern="120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Temporary authorisation to remain</a:t>
          </a:r>
          <a:endParaRPr lang="el-GR" sz="1600" kern="1200">
            <a:solidFill>
              <a:sysClr val="window" lastClr="FFFFFF"/>
            </a:solidFill>
            <a:latin typeface="Calibri"/>
            <a:ea typeface="+mn-ea"/>
            <a:cs typeface="+mn-cs"/>
          </a:endParaRPr>
        </a:p>
      </dsp:txBody>
      <dsp:txXfrm>
        <a:off x="31927" y="1662772"/>
        <a:ext cx="1529989" cy="895699"/>
      </dsp:txXfrm>
    </dsp:sp>
    <dsp:sp modelId="{5DE1FE3A-BFFF-064E-B54F-BEF62C3315D8}">
      <dsp:nvSpPr>
        <dsp:cNvPr id="0" name=""/>
        <dsp:cNvSpPr/>
      </dsp:nvSpPr>
      <dsp:spPr>
        <a:xfrm rot="5400000">
          <a:off x="-266233" y="3581019"/>
          <a:ext cx="1182085" cy="142715"/>
        </a:xfrm>
        <a:prstGeom prst="rect">
          <a:avLst/>
        </a:prstGeom>
        <a:gradFill rotWithShape="0">
          <a:gsLst>
            <a:gs pos="0">
              <a:srgbClr val="9BBB59">
                <a:hueOff val="2045503"/>
                <a:satOff val="-3069"/>
                <a:lumOff val="-499"/>
                <a:alphaOff val="0"/>
                <a:shade val="51000"/>
                <a:satMod val="130000"/>
              </a:srgbClr>
            </a:gs>
            <a:gs pos="80000">
              <a:srgbClr val="9BBB59">
                <a:hueOff val="2045503"/>
                <a:satOff val="-3069"/>
                <a:lumOff val="-499"/>
                <a:alphaOff val="0"/>
                <a:shade val="93000"/>
                <a:satMod val="130000"/>
              </a:srgbClr>
            </a:gs>
            <a:gs pos="100000">
              <a:srgbClr val="9BBB59">
                <a:hueOff val="2045503"/>
                <a:satOff val="-3069"/>
                <a:lumOff val="-499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1905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12421723-BC6F-AB4E-B0D5-454402355FFC}">
      <dsp:nvSpPr>
        <dsp:cNvPr id="0" name=""/>
        <dsp:cNvSpPr/>
      </dsp:nvSpPr>
      <dsp:spPr>
        <a:xfrm>
          <a:off x="4060" y="2824197"/>
          <a:ext cx="1585723" cy="951433"/>
        </a:xfrm>
        <a:prstGeom prst="roundRect">
          <a:avLst>
            <a:gd name="adj" fmla="val 10000"/>
          </a:avLst>
        </a:prstGeom>
        <a:gradFill rotWithShape="0">
          <a:gsLst>
            <a:gs pos="0">
              <a:srgbClr val="9BBB59">
                <a:hueOff val="1875044"/>
                <a:satOff val="-2813"/>
                <a:lumOff val="-458"/>
                <a:alphaOff val="0"/>
                <a:shade val="51000"/>
                <a:satMod val="130000"/>
              </a:srgbClr>
            </a:gs>
            <a:gs pos="80000">
              <a:srgbClr val="9BBB59">
                <a:hueOff val="1875044"/>
                <a:satOff val="-2813"/>
                <a:lumOff val="-458"/>
                <a:alphaOff val="0"/>
                <a:shade val="93000"/>
                <a:satMod val="130000"/>
              </a:srgbClr>
            </a:gs>
            <a:gs pos="100000">
              <a:srgbClr val="9BBB59">
                <a:hueOff val="1875044"/>
                <a:satOff val="-2813"/>
                <a:lumOff val="-458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600" kern="120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Case management</a:t>
          </a:r>
          <a:endParaRPr lang="el-GR" sz="1600" kern="1200">
            <a:solidFill>
              <a:sysClr val="window" lastClr="FFFFFF"/>
            </a:solidFill>
            <a:latin typeface="Calibri"/>
            <a:ea typeface="+mn-ea"/>
            <a:cs typeface="+mn-cs"/>
          </a:endParaRPr>
        </a:p>
      </dsp:txBody>
      <dsp:txXfrm>
        <a:off x="31927" y="2852064"/>
        <a:ext cx="1529989" cy="895699"/>
      </dsp:txXfrm>
    </dsp:sp>
    <dsp:sp modelId="{932B501C-29CE-D04A-AC55-1CA9602080B9}">
      <dsp:nvSpPr>
        <dsp:cNvPr id="0" name=""/>
        <dsp:cNvSpPr/>
      </dsp:nvSpPr>
      <dsp:spPr>
        <a:xfrm>
          <a:off x="328412" y="4175665"/>
          <a:ext cx="2101804" cy="142715"/>
        </a:xfrm>
        <a:prstGeom prst="rect">
          <a:avLst/>
        </a:prstGeom>
        <a:gradFill rotWithShape="0">
          <a:gsLst>
            <a:gs pos="0">
              <a:srgbClr val="9BBB59">
                <a:hueOff val="3068254"/>
                <a:satOff val="-4604"/>
                <a:lumOff val="-749"/>
                <a:alphaOff val="0"/>
                <a:shade val="51000"/>
                <a:satMod val="130000"/>
              </a:srgbClr>
            </a:gs>
            <a:gs pos="80000">
              <a:srgbClr val="9BBB59">
                <a:hueOff val="3068254"/>
                <a:satOff val="-4604"/>
                <a:lumOff val="-749"/>
                <a:alphaOff val="0"/>
                <a:shade val="93000"/>
                <a:satMod val="130000"/>
              </a:srgbClr>
            </a:gs>
            <a:gs pos="100000">
              <a:srgbClr val="9BBB59">
                <a:hueOff val="3068254"/>
                <a:satOff val="-4604"/>
                <a:lumOff val="-749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1905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8401E822-2ADF-5449-A154-95DB46E4F70B}">
      <dsp:nvSpPr>
        <dsp:cNvPr id="0" name=""/>
        <dsp:cNvSpPr/>
      </dsp:nvSpPr>
      <dsp:spPr>
        <a:xfrm>
          <a:off x="4060" y="4013490"/>
          <a:ext cx="1585723" cy="951433"/>
        </a:xfrm>
        <a:prstGeom prst="roundRect">
          <a:avLst>
            <a:gd name="adj" fmla="val 10000"/>
          </a:avLst>
        </a:prstGeom>
        <a:gradFill rotWithShape="0">
          <a:gsLst>
            <a:gs pos="0">
              <a:srgbClr val="9BBB59">
                <a:hueOff val="2812566"/>
                <a:satOff val="-4220"/>
                <a:lumOff val="-686"/>
                <a:alphaOff val="0"/>
                <a:shade val="51000"/>
                <a:satMod val="130000"/>
              </a:srgbClr>
            </a:gs>
            <a:gs pos="80000">
              <a:srgbClr val="9BBB59">
                <a:hueOff val="2812566"/>
                <a:satOff val="-4220"/>
                <a:lumOff val="-686"/>
                <a:alphaOff val="0"/>
                <a:shade val="93000"/>
                <a:satMod val="130000"/>
              </a:srgbClr>
            </a:gs>
            <a:gs pos="100000">
              <a:srgbClr val="9BBB59">
                <a:hueOff val="2812566"/>
                <a:satOff val="-4220"/>
                <a:lumOff val="-686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600" kern="120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Family-based accommodation</a:t>
          </a:r>
          <a:endParaRPr lang="el-GR" sz="1600" kern="1200">
            <a:solidFill>
              <a:sysClr val="window" lastClr="FFFFFF"/>
            </a:solidFill>
            <a:latin typeface="Calibri"/>
            <a:ea typeface="+mn-ea"/>
            <a:cs typeface="+mn-cs"/>
          </a:endParaRPr>
        </a:p>
      </dsp:txBody>
      <dsp:txXfrm>
        <a:off x="31927" y="4041357"/>
        <a:ext cx="1529989" cy="895699"/>
      </dsp:txXfrm>
    </dsp:sp>
    <dsp:sp modelId="{7C925110-39A7-BB45-B8DF-0F5B7CA9EEC6}">
      <dsp:nvSpPr>
        <dsp:cNvPr id="0" name=""/>
        <dsp:cNvSpPr/>
      </dsp:nvSpPr>
      <dsp:spPr>
        <a:xfrm rot="16200000">
          <a:off x="1842778" y="3581019"/>
          <a:ext cx="1182085" cy="142715"/>
        </a:xfrm>
        <a:prstGeom prst="rect">
          <a:avLst/>
        </a:prstGeom>
        <a:gradFill rotWithShape="0">
          <a:gsLst>
            <a:gs pos="0">
              <a:srgbClr val="9BBB59">
                <a:hueOff val="4091005"/>
                <a:satOff val="-6138"/>
                <a:lumOff val="-998"/>
                <a:alphaOff val="0"/>
                <a:shade val="51000"/>
                <a:satMod val="130000"/>
              </a:srgbClr>
            </a:gs>
            <a:gs pos="80000">
              <a:srgbClr val="9BBB59">
                <a:hueOff val="4091005"/>
                <a:satOff val="-6138"/>
                <a:lumOff val="-998"/>
                <a:alphaOff val="0"/>
                <a:shade val="93000"/>
                <a:satMod val="130000"/>
              </a:srgbClr>
            </a:gs>
            <a:gs pos="100000">
              <a:srgbClr val="9BBB59">
                <a:hueOff val="4091005"/>
                <a:satOff val="-6138"/>
                <a:lumOff val="-998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1905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05296406-303A-0647-9DFE-00F68F19857D}">
      <dsp:nvSpPr>
        <dsp:cNvPr id="0" name=""/>
        <dsp:cNvSpPr/>
      </dsp:nvSpPr>
      <dsp:spPr>
        <a:xfrm>
          <a:off x="2113072" y="4013490"/>
          <a:ext cx="1585723" cy="951433"/>
        </a:xfrm>
        <a:prstGeom prst="roundRect">
          <a:avLst>
            <a:gd name="adj" fmla="val 10000"/>
          </a:avLst>
        </a:prstGeom>
        <a:gradFill rotWithShape="0">
          <a:gsLst>
            <a:gs pos="0">
              <a:srgbClr val="9BBB59">
                <a:hueOff val="3750088"/>
                <a:satOff val="-5627"/>
                <a:lumOff val="-915"/>
                <a:alphaOff val="0"/>
                <a:shade val="51000"/>
                <a:satMod val="130000"/>
              </a:srgbClr>
            </a:gs>
            <a:gs pos="80000">
              <a:srgbClr val="9BBB59">
                <a:hueOff val="3750088"/>
                <a:satOff val="-5627"/>
                <a:lumOff val="-915"/>
                <a:alphaOff val="0"/>
                <a:shade val="93000"/>
                <a:satMod val="130000"/>
              </a:srgbClr>
            </a:gs>
            <a:gs pos="100000">
              <a:srgbClr val="9BBB59">
                <a:hueOff val="3750088"/>
                <a:satOff val="-5627"/>
                <a:lumOff val="-915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600" kern="120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Residential facilities</a:t>
          </a:r>
          <a:endParaRPr lang="el-GR" sz="1600" kern="1200">
            <a:solidFill>
              <a:sysClr val="window" lastClr="FFFFFF"/>
            </a:solidFill>
            <a:latin typeface="Calibri"/>
            <a:ea typeface="+mn-ea"/>
            <a:cs typeface="+mn-cs"/>
          </a:endParaRPr>
        </a:p>
      </dsp:txBody>
      <dsp:txXfrm>
        <a:off x="2140939" y="4041357"/>
        <a:ext cx="1529989" cy="895699"/>
      </dsp:txXfrm>
    </dsp:sp>
    <dsp:sp modelId="{2B3EA851-A632-FB4C-A7E3-B2F267F055EE}">
      <dsp:nvSpPr>
        <dsp:cNvPr id="0" name=""/>
        <dsp:cNvSpPr/>
      </dsp:nvSpPr>
      <dsp:spPr>
        <a:xfrm rot="16200000">
          <a:off x="1842778" y="2391727"/>
          <a:ext cx="1182085" cy="142715"/>
        </a:xfrm>
        <a:prstGeom prst="rect">
          <a:avLst/>
        </a:prstGeom>
        <a:gradFill rotWithShape="0">
          <a:gsLst>
            <a:gs pos="0">
              <a:srgbClr val="9BBB59">
                <a:hueOff val="5113756"/>
                <a:satOff val="-7673"/>
                <a:lumOff val="-1248"/>
                <a:alphaOff val="0"/>
                <a:shade val="51000"/>
                <a:satMod val="130000"/>
              </a:srgbClr>
            </a:gs>
            <a:gs pos="80000">
              <a:srgbClr val="9BBB59">
                <a:hueOff val="5113756"/>
                <a:satOff val="-7673"/>
                <a:lumOff val="-1248"/>
                <a:alphaOff val="0"/>
                <a:shade val="93000"/>
                <a:satMod val="130000"/>
              </a:srgbClr>
            </a:gs>
            <a:gs pos="100000">
              <a:srgbClr val="9BBB59">
                <a:hueOff val="5113756"/>
                <a:satOff val="-7673"/>
                <a:lumOff val="-1248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1905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D6487AAA-AED1-7642-87F4-4035BB48D23D}">
      <dsp:nvSpPr>
        <dsp:cNvPr id="0" name=""/>
        <dsp:cNvSpPr/>
      </dsp:nvSpPr>
      <dsp:spPr>
        <a:xfrm>
          <a:off x="2113072" y="2824197"/>
          <a:ext cx="1585723" cy="951433"/>
        </a:xfrm>
        <a:prstGeom prst="roundRect">
          <a:avLst>
            <a:gd name="adj" fmla="val 10000"/>
          </a:avLst>
        </a:prstGeom>
        <a:gradFill rotWithShape="0">
          <a:gsLst>
            <a:gs pos="0">
              <a:srgbClr val="9BBB59">
                <a:hueOff val="4687610"/>
                <a:satOff val="-7033"/>
                <a:lumOff val="-1144"/>
                <a:alphaOff val="0"/>
                <a:shade val="51000"/>
                <a:satMod val="130000"/>
              </a:srgbClr>
            </a:gs>
            <a:gs pos="80000">
              <a:srgbClr val="9BBB59">
                <a:hueOff val="4687610"/>
                <a:satOff val="-7033"/>
                <a:lumOff val="-1144"/>
                <a:alphaOff val="0"/>
                <a:shade val="93000"/>
                <a:satMod val="130000"/>
              </a:srgbClr>
            </a:gs>
            <a:gs pos="100000">
              <a:srgbClr val="9BBB59">
                <a:hueOff val="4687610"/>
                <a:satOff val="-7033"/>
                <a:lumOff val="-1144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600" kern="120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Open or semi-open centres</a:t>
          </a:r>
          <a:endParaRPr lang="el-GR" sz="1600" kern="1200">
            <a:solidFill>
              <a:sysClr val="window" lastClr="FFFFFF"/>
            </a:solidFill>
            <a:latin typeface="Calibri"/>
            <a:ea typeface="+mn-ea"/>
            <a:cs typeface="+mn-cs"/>
          </a:endParaRPr>
        </a:p>
      </dsp:txBody>
      <dsp:txXfrm>
        <a:off x="2140939" y="2852064"/>
        <a:ext cx="1529989" cy="895699"/>
      </dsp:txXfrm>
    </dsp:sp>
    <dsp:sp modelId="{119CD172-430B-194A-94BC-DE2CA01CCDDF}">
      <dsp:nvSpPr>
        <dsp:cNvPr id="0" name=""/>
        <dsp:cNvSpPr/>
      </dsp:nvSpPr>
      <dsp:spPr>
        <a:xfrm rot="16200000">
          <a:off x="1842778" y="1202435"/>
          <a:ext cx="1182085" cy="142715"/>
        </a:xfrm>
        <a:prstGeom prst="rect">
          <a:avLst/>
        </a:prstGeom>
        <a:gradFill rotWithShape="0">
          <a:gsLst>
            <a:gs pos="0">
              <a:srgbClr val="9BBB59">
                <a:hueOff val="6136507"/>
                <a:satOff val="-9207"/>
                <a:lumOff val="-1497"/>
                <a:alphaOff val="0"/>
                <a:shade val="51000"/>
                <a:satMod val="130000"/>
              </a:srgbClr>
            </a:gs>
            <a:gs pos="80000">
              <a:srgbClr val="9BBB59">
                <a:hueOff val="6136507"/>
                <a:satOff val="-9207"/>
                <a:lumOff val="-1497"/>
                <a:alphaOff val="0"/>
                <a:shade val="93000"/>
                <a:satMod val="130000"/>
              </a:srgbClr>
            </a:gs>
            <a:gs pos="100000">
              <a:srgbClr val="9BBB59">
                <a:hueOff val="6136507"/>
                <a:satOff val="-9207"/>
                <a:lumOff val="-1497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1905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21E38E2A-D9CE-6440-8295-9F19F1F9C6C2}">
      <dsp:nvSpPr>
        <dsp:cNvPr id="0" name=""/>
        <dsp:cNvSpPr/>
      </dsp:nvSpPr>
      <dsp:spPr>
        <a:xfrm>
          <a:off x="2113072" y="1634905"/>
          <a:ext cx="1585723" cy="951433"/>
        </a:xfrm>
        <a:prstGeom prst="roundRect">
          <a:avLst>
            <a:gd name="adj" fmla="val 10000"/>
          </a:avLst>
        </a:prstGeom>
        <a:gradFill rotWithShape="0">
          <a:gsLst>
            <a:gs pos="0">
              <a:srgbClr val="9BBB59">
                <a:hueOff val="5625132"/>
                <a:satOff val="-8440"/>
                <a:lumOff val="-1373"/>
                <a:alphaOff val="0"/>
                <a:shade val="51000"/>
                <a:satMod val="130000"/>
              </a:srgbClr>
            </a:gs>
            <a:gs pos="80000">
              <a:srgbClr val="9BBB59">
                <a:hueOff val="5625132"/>
                <a:satOff val="-8440"/>
                <a:lumOff val="-1373"/>
                <a:alphaOff val="0"/>
                <a:shade val="93000"/>
                <a:satMod val="130000"/>
              </a:srgbClr>
            </a:gs>
            <a:gs pos="100000">
              <a:srgbClr val="9BBB59">
                <a:hueOff val="5625132"/>
                <a:satOff val="-8440"/>
                <a:lumOff val="-1373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600" kern="120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Regular reporting</a:t>
          </a:r>
          <a:endParaRPr lang="el-GR" sz="1600" kern="1200">
            <a:solidFill>
              <a:sysClr val="window" lastClr="FFFFFF"/>
            </a:solidFill>
            <a:latin typeface="Calibri"/>
            <a:ea typeface="+mn-ea"/>
            <a:cs typeface="+mn-cs"/>
          </a:endParaRPr>
        </a:p>
      </dsp:txBody>
      <dsp:txXfrm>
        <a:off x="2140939" y="1662772"/>
        <a:ext cx="1529989" cy="895699"/>
      </dsp:txXfrm>
    </dsp:sp>
    <dsp:sp modelId="{AF828911-C37C-1D40-B7AF-37F5D4F03951}">
      <dsp:nvSpPr>
        <dsp:cNvPr id="0" name=""/>
        <dsp:cNvSpPr/>
      </dsp:nvSpPr>
      <dsp:spPr>
        <a:xfrm>
          <a:off x="2437424" y="607788"/>
          <a:ext cx="2101804" cy="142715"/>
        </a:xfrm>
        <a:prstGeom prst="rect">
          <a:avLst/>
        </a:prstGeom>
        <a:gradFill rotWithShape="0">
          <a:gsLst>
            <a:gs pos="0">
              <a:srgbClr val="9BBB59">
                <a:hueOff val="7159259"/>
                <a:satOff val="-10742"/>
                <a:lumOff val="-1747"/>
                <a:alphaOff val="0"/>
                <a:shade val="51000"/>
                <a:satMod val="130000"/>
              </a:srgbClr>
            </a:gs>
            <a:gs pos="80000">
              <a:srgbClr val="9BBB59">
                <a:hueOff val="7159259"/>
                <a:satOff val="-10742"/>
                <a:lumOff val="-1747"/>
                <a:alphaOff val="0"/>
                <a:shade val="93000"/>
                <a:satMod val="130000"/>
              </a:srgbClr>
            </a:gs>
            <a:gs pos="100000">
              <a:srgbClr val="9BBB59">
                <a:hueOff val="7159259"/>
                <a:satOff val="-10742"/>
                <a:lumOff val="-1747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1905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55BC31F4-A865-384A-9FA9-0A963A95A04B}">
      <dsp:nvSpPr>
        <dsp:cNvPr id="0" name=""/>
        <dsp:cNvSpPr/>
      </dsp:nvSpPr>
      <dsp:spPr>
        <a:xfrm>
          <a:off x="2113072" y="445613"/>
          <a:ext cx="1585723" cy="951433"/>
        </a:xfrm>
        <a:prstGeom prst="roundRect">
          <a:avLst>
            <a:gd name="adj" fmla="val 10000"/>
          </a:avLst>
        </a:prstGeom>
        <a:gradFill rotWithShape="0">
          <a:gsLst>
            <a:gs pos="0">
              <a:srgbClr val="9BBB59">
                <a:hueOff val="6562654"/>
                <a:satOff val="-9847"/>
                <a:lumOff val="-1601"/>
                <a:alphaOff val="0"/>
                <a:shade val="51000"/>
                <a:satMod val="130000"/>
              </a:srgbClr>
            </a:gs>
            <a:gs pos="80000">
              <a:srgbClr val="9BBB59">
                <a:hueOff val="6562654"/>
                <a:satOff val="-9847"/>
                <a:lumOff val="-1601"/>
                <a:alphaOff val="0"/>
                <a:shade val="93000"/>
                <a:satMod val="130000"/>
              </a:srgbClr>
            </a:gs>
            <a:gs pos="100000">
              <a:srgbClr val="9BBB59">
                <a:hueOff val="6562654"/>
                <a:satOff val="-9847"/>
                <a:lumOff val="-1601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600" kern="120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Designated residence</a:t>
          </a:r>
          <a:endParaRPr lang="el-GR" sz="1600" kern="1200">
            <a:solidFill>
              <a:sysClr val="window" lastClr="FFFFFF"/>
            </a:solidFill>
            <a:latin typeface="Calibri"/>
            <a:ea typeface="+mn-ea"/>
            <a:cs typeface="+mn-cs"/>
          </a:endParaRPr>
        </a:p>
      </dsp:txBody>
      <dsp:txXfrm>
        <a:off x="2140939" y="473480"/>
        <a:ext cx="1529989" cy="895699"/>
      </dsp:txXfrm>
    </dsp:sp>
    <dsp:sp modelId="{3380DCEC-4525-0D4A-ACB2-34BF4F2A8B20}">
      <dsp:nvSpPr>
        <dsp:cNvPr id="0" name=""/>
        <dsp:cNvSpPr/>
      </dsp:nvSpPr>
      <dsp:spPr>
        <a:xfrm rot="5400000">
          <a:off x="3951789" y="1202435"/>
          <a:ext cx="1182085" cy="142715"/>
        </a:xfrm>
        <a:prstGeom prst="rect">
          <a:avLst/>
        </a:prstGeom>
        <a:gradFill rotWithShape="0">
          <a:gsLst>
            <a:gs pos="0">
              <a:srgbClr val="9BBB59">
                <a:hueOff val="8182010"/>
                <a:satOff val="-12276"/>
                <a:lumOff val="-1996"/>
                <a:alphaOff val="0"/>
                <a:shade val="51000"/>
                <a:satMod val="130000"/>
              </a:srgbClr>
            </a:gs>
            <a:gs pos="80000">
              <a:srgbClr val="9BBB59">
                <a:hueOff val="8182010"/>
                <a:satOff val="-12276"/>
                <a:lumOff val="-1996"/>
                <a:alphaOff val="0"/>
                <a:shade val="93000"/>
                <a:satMod val="130000"/>
              </a:srgbClr>
            </a:gs>
            <a:gs pos="100000">
              <a:srgbClr val="9BBB59">
                <a:hueOff val="8182010"/>
                <a:satOff val="-12276"/>
                <a:lumOff val="-1996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1905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B1EE5B96-648F-B944-B3F3-22A438AEF720}">
      <dsp:nvSpPr>
        <dsp:cNvPr id="0" name=""/>
        <dsp:cNvSpPr/>
      </dsp:nvSpPr>
      <dsp:spPr>
        <a:xfrm>
          <a:off x="4222084" y="445613"/>
          <a:ext cx="1585723" cy="951433"/>
        </a:xfrm>
        <a:prstGeom prst="roundRect">
          <a:avLst>
            <a:gd name="adj" fmla="val 10000"/>
          </a:avLst>
        </a:prstGeom>
        <a:gradFill rotWithShape="0">
          <a:gsLst>
            <a:gs pos="0">
              <a:srgbClr val="9BBB59">
                <a:hueOff val="7500176"/>
                <a:satOff val="-11253"/>
                <a:lumOff val="-1830"/>
                <a:alphaOff val="0"/>
                <a:shade val="51000"/>
                <a:satMod val="130000"/>
              </a:srgbClr>
            </a:gs>
            <a:gs pos="80000">
              <a:srgbClr val="9BBB59">
                <a:hueOff val="7500176"/>
                <a:satOff val="-11253"/>
                <a:lumOff val="-1830"/>
                <a:alphaOff val="0"/>
                <a:shade val="93000"/>
                <a:satMod val="130000"/>
              </a:srgbClr>
            </a:gs>
            <a:gs pos="100000">
              <a:srgbClr val="9BBB59">
                <a:hueOff val="7500176"/>
                <a:satOff val="-11253"/>
                <a:lumOff val="-1830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600" kern="120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Supervision</a:t>
          </a:r>
          <a:endParaRPr lang="el-GR" sz="1600" kern="1200">
            <a:solidFill>
              <a:sysClr val="window" lastClr="FFFFFF"/>
            </a:solidFill>
            <a:latin typeface="Calibri"/>
            <a:ea typeface="+mn-ea"/>
            <a:cs typeface="+mn-cs"/>
          </a:endParaRPr>
        </a:p>
      </dsp:txBody>
      <dsp:txXfrm>
        <a:off x="4249951" y="473480"/>
        <a:ext cx="1529989" cy="895699"/>
      </dsp:txXfrm>
    </dsp:sp>
    <dsp:sp modelId="{4691D5A5-2BE6-2A48-BEFA-2FE8F1A59DFD}">
      <dsp:nvSpPr>
        <dsp:cNvPr id="0" name=""/>
        <dsp:cNvSpPr/>
      </dsp:nvSpPr>
      <dsp:spPr>
        <a:xfrm rot="5400000">
          <a:off x="3951789" y="2391727"/>
          <a:ext cx="1182085" cy="142715"/>
        </a:xfrm>
        <a:prstGeom prst="rect">
          <a:avLst/>
        </a:prstGeom>
        <a:gradFill rotWithShape="0">
          <a:gsLst>
            <a:gs pos="0">
              <a:srgbClr val="9BBB59">
                <a:hueOff val="9204761"/>
                <a:satOff val="-13811"/>
                <a:lumOff val="-2246"/>
                <a:alphaOff val="0"/>
                <a:shade val="51000"/>
                <a:satMod val="130000"/>
              </a:srgbClr>
            </a:gs>
            <a:gs pos="80000">
              <a:srgbClr val="9BBB59">
                <a:hueOff val="9204761"/>
                <a:satOff val="-13811"/>
                <a:lumOff val="-2246"/>
                <a:alphaOff val="0"/>
                <a:shade val="93000"/>
                <a:satMod val="130000"/>
              </a:srgbClr>
            </a:gs>
            <a:gs pos="100000">
              <a:srgbClr val="9BBB59">
                <a:hueOff val="9204761"/>
                <a:satOff val="-13811"/>
                <a:lumOff val="-2246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1905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8B306240-E87C-264E-B180-257F779BADD1}">
      <dsp:nvSpPr>
        <dsp:cNvPr id="0" name=""/>
        <dsp:cNvSpPr/>
      </dsp:nvSpPr>
      <dsp:spPr>
        <a:xfrm>
          <a:off x="4222084" y="1634905"/>
          <a:ext cx="1585723" cy="951433"/>
        </a:xfrm>
        <a:prstGeom prst="roundRect">
          <a:avLst>
            <a:gd name="adj" fmla="val 10000"/>
          </a:avLst>
        </a:prstGeom>
        <a:gradFill rotWithShape="0">
          <a:gsLst>
            <a:gs pos="0">
              <a:srgbClr val="9BBB59">
                <a:hueOff val="8437698"/>
                <a:satOff val="-12660"/>
                <a:lumOff val="-2059"/>
                <a:alphaOff val="0"/>
                <a:shade val="51000"/>
                <a:satMod val="130000"/>
              </a:srgbClr>
            </a:gs>
            <a:gs pos="80000">
              <a:srgbClr val="9BBB59">
                <a:hueOff val="8437698"/>
                <a:satOff val="-12660"/>
                <a:lumOff val="-2059"/>
                <a:alphaOff val="0"/>
                <a:shade val="93000"/>
                <a:satMod val="130000"/>
              </a:srgbClr>
            </a:gs>
            <a:gs pos="100000">
              <a:srgbClr val="9BBB59">
                <a:hueOff val="8437698"/>
                <a:satOff val="-12660"/>
                <a:lumOff val="-2059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600" kern="120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Return Counselling</a:t>
          </a:r>
        </a:p>
      </dsp:txBody>
      <dsp:txXfrm>
        <a:off x="4249951" y="1662772"/>
        <a:ext cx="1529989" cy="895699"/>
      </dsp:txXfrm>
    </dsp:sp>
    <dsp:sp modelId="{A48200B2-55BC-C544-ABD9-8DA70448C5C4}">
      <dsp:nvSpPr>
        <dsp:cNvPr id="0" name=""/>
        <dsp:cNvSpPr/>
      </dsp:nvSpPr>
      <dsp:spPr>
        <a:xfrm rot="5400000">
          <a:off x="3951789" y="3581019"/>
          <a:ext cx="1182085" cy="142715"/>
        </a:xfrm>
        <a:prstGeom prst="rect">
          <a:avLst/>
        </a:prstGeom>
        <a:gradFill rotWithShape="0">
          <a:gsLst>
            <a:gs pos="0">
              <a:srgbClr val="9BBB59">
                <a:hueOff val="10227513"/>
                <a:satOff val="-15345"/>
                <a:lumOff val="-2495"/>
                <a:alphaOff val="0"/>
                <a:shade val="51000"/>
                <a:satMod val="130000"/>
              </a:srgbClr>
            </a:gs>
            <a:gs pos="80000">
              <a:srgbClr val="9BBB59">
                <a:hueOff val="10227513"/>
                <a:satOff val="-15345"/>
                <a:lumOff val="-2495"/>
                <a:alphaOff val="0"/>
                <a:shade val="93000"/>
                <a:satMod val="130000"/>
              </a:srgbClr>
            </a:gs>
            <a:gs pos="100000">
              <a:srgbClr val="9BBB59">
                <a:hueOff val="10227513"/>
                <a:satOff val="-15345"/>
                <a:lumOff val="-2495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1905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76FED003-6951-934E-AFAC-BDA7800E3CEE}">
      <dsp:nvSpPr>
        <dsp:cNvPr id="0" name=""/>
        <dsp:cNvSpPr/>
      </dsp:nvSpPr>
      <dsp:spPr>
        <a:xfrm>
          <a:off x="4222084" y="2824197"/>
          <a:ext cx="1585723" cy="951433"/>
        </a:xfrm>
        <a:prstGeom prst="roundRect">
          <a:avLst>
            <a:gd name="adj" fmla="val 10000"/>
          </a:avLst>
        </a:prstGeom>
        <a:gradFill rotWithShape="0">
          <a:gsLst>
            <a:gs pos="0">
              <a:srgbClr val="9BBB59">
                <a:hueOff val="9375220"/>
                <a:satOff val="-14067"/>
                <a:lumOff val="-2288"/>
                <a:alphaOff val="0"/>
                <a:shade val="51000"/>
                <a:satMod val="130000"/>
              </a:srgbClr>
            </a:gs>
            <a:gs pos="80000">
              <a:srgbClr val="9BBB59">
                <a:hueOff val="9375220"/>
                <a:satOff val="-14067"/>
                <a:lumOff val="-2288"/>
                <a:alphaOff val="0"/>
                <a:shade val="93000"/>
                <a:satMod val="130000"/>
              </a:srgbClr>
            </a:gs>
            <a:gs pos="100000">
              <a:srgbClr val="9BBB59">
                <a:hueOff val="9375220"/>
                <a:satOff val="-14067"/>
                <a:lumOff val="-2288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600" kern="120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Return houses</a:t>
          </a:r>
          <a:endParaRPr lang="el-GR" sz="1600" kern="1200">
            <a:solidFill>
              <a:sysClr val="window" lastClr="FFFFFF"/>
            </a:solidFill>
            <a:latin typeface="Calibri"/>
            <a:ea typeface="+mn-ea"/>
            <a:cs typeface="+mn-cs"/>
          </a:endParaRPr>
        </a:p>
      </dsp:txBody>
      <dsp:txXfrm>
        <a:off x="4249951" y="2852064"/>
        <a:ext cx="1529989" cy="895699"/>
      </dsp:txXfrm>
    </dsp:sp>
    <dsp:sp modelId="{FBE599FD-5DC0-B04A-A3CD-42E3F175CDBA}">
      <dsp:nvSpPr>
        <dsp:cNvPr id="0" name=""/>
        <dsp:cNvSpPr/>
      </dsp:nvSpPr>
      <dsp:spPr>
        <a:xfrm>
          <a:off x="4546435" y="4175665"/>
          <a:ext cx="2101804" cy="142715"/>
        </a:xfrm>
        <a:prstGeom prst="rect">
          <a:avLst/>
        </a:prstGeom>
        <a:gradFill rotWithShape="0">
          <a:gsLst>
            <a:gs pos="0">
              <a:srgbClr val="9BBB59">
                <a:hueOff val="11250264"/>
                <a:satOff val="-16880"/>
                <a:lumOff val="-2745"/>
                <a:alphaOff val="0"/>
                <a:shade val="51000"/>
                <a:satMod val="130000"/>
              </a:srgbClr>
            </a:gs>
            <a:gs pos="80000">
              <a:srgbClr val="9BBB59">
                <a:hueOff val="11250264"/>
                <a:satOff val="-16880"/>
                <a:lumOff val="-2745"/>
                <a:alphaOff val="0"/>
                <a:shade val="93000"/>
                <a:satMod val="130000"/>
              </a:srgbClr>
            </a:gs>
            <a:gs pos="100000">
              <a:srgbClr val="9BBB59">
                <a:hueOff val="11250264"/>
                <a:satOff val="-16880"/>
                <a:lumOff val="-2745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1905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D8548172-9E26-2443-8039-AE8F0D6C456D}">
      <dsp:nvSpPr>
        <dsp:cNvPr id="0" name=""/>
        <dsp:cNvSpPr/>
      </dsp:nvSpPr>
      <dsp:spPr>
        <a:xfrm>
          <a:off x="4222084" y="4013490"/>
          <a:ext cx="1585723" cy="951433"/>
        </a:xfrm>
        <a:prstGeom prst="roundRect">
          <a:avLst>
            <a:gd name="adj" fmla="val 10000"/>
          </a:avLst>
        </a:prstGeom>
        <a:gradFill rotWithShape="0">
          <a:gsLst>
            <a:gs pos="0">
              <a:srgbClr val="9BBB59">
                <a:hueOff val="10312742"/>
                <a:satOff val="-15473"/>
                <a:lumOff val="-2516"/>
                <a:alphaOff val="0"/>
                <a:shade val="51000"/>
                <a:satMod val="130000"/>
              </a:srgbClr>
            </a:gs>
            <a:gs pos="80000">
              <a:srgbClr val="9BBB59">
                <a:hueOff val="10312742"/>
                <a:satOff val="-15473"/>
                <a:lumOff val="-2516"/>
                <a:alphaOff val="0"/>
                <a:shade val="93000"/>
                <a:satMod val="130000"/>
              </a:srgbClr>
            </a:gs>
            <a:gs pos="100000">
              <a:srgbClr val="9BBB59">
                <a:hueOff val="10312742"/>
                <a:satOff val="-15473"/>
                <a:lumOff val="-2516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600" kern="120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Bail, bond, guarantor or surety</a:t>
          </a:r>
          <a:endParaRPr lang="el-GR" sz="1600" kern="1200">
            <a:solidFill>
              <a:sysClr val="window" lastClr="FFFFFF"/>
            </a:solidFill>
            <a:latin typeface="Calibri"/>
            <a:ea typeface="+mn-ea"/>
            <a:cs typeface="+mn-cs"/>
          </a:endParaRPr>
        </a:p>
      </dsp:txBody>
      <dsp:txXfrm>
        <a:off x="4249951" y="4041357"/>
        <a:ext cx="1529989" cy="895699"/>
      </dsp:txXfrm>
    </dsp:sp>
    <dsp:sp modelId="{7D23C3A5-2A8E-294D-AAE1-D022FD3AE769}">
      <dsp:nvSpPr>
        <dsp:cNvPr id="0" name=""/>
        <dsp:cNvSpPr/>
      </dsp:nvSpPr>
      <dsp:spPr>
        <a:xfrm>
          <a:off x="6331095" y="4013490"/>
          <a:ext cx="1585723" cy="951433"/>
        </a:xfrm>
        <a:prstGeom prst="roundRect">
          <a:avLst>
            <a:gd name="adj" fmla="val 10000"/>
          </a:avLst>
        </a:prstGeom>
        <a:gradFill rotWithShape="0">
          <a:gsLst>
            <a:gs pos="0">
              <a:srgbClr val="9BBB59">
                <a:hueOff val="11250264"/>
                <a:satOff val="-16880"/>
                <a:lumOff val="-2745"/>
                <a:alphaOff val="0"/>
                <a:shade val="51000"/>
                <a:satMod val="130000"/>
              </a:srgbClr>
            </a:gs>
            <a:gs pos="80000">
              <a:srgbClr val="9BBB59">
                <a:hueOff val="11250264"/>
                <a:satOff val="-16880"/>
                <a:lumOff val="-2745"/>
                <a:alphaOff val="0"/>
                <a:shade val="93000"/>
                <a:satMod val="130000"/>
              </a:srgbClr>
            </a:gs>
            <a:gs pos="100000">
              <a:srgbClr val="9BBB59">
                <a:hueOff val="11250264"/>
                <a:satOff val="-16880"/>
                <a:lumOff val="-2745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600" kern="120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Electronic monitoring</a:t>
          </a:r>
          <a:endParaRPr lang="el-GR" sz="1600" kern="1200">
            <a:solidFill>
              <a:sysClr val="window" lastClr="FFFFFF"/>
            </a:solidFill>
            <a:latin typeface="Calibri"/>
            <a:ea typeface="+mn-ea"/>
            <a:cs typeface="+mn-cs"/>
          </a:endParaRPr>
        </a:p>
      </dsp:txBody>
      <dsp:txXfrm>
        <a:off x="6358962" y="4041357"/>
        <a:ext cx="1529989" cy="89569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bProcess4">
  <dgm:title val=""/>
  <dgm:desc val=""/>
  <dgm:catLst>
    <dgm:cat type="process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  <dgm:pt modelId="7">
          <dgm:prSet phldr="1"/>
        </dgm:pt>
        <dgm:pt modelId="8">
          <dgm:prSet phldr="1"/>
        </dgm:pt>
        <dgm:pt modelId="9">
          <dgm:prSet phldr="1"/>
        </dgm:pt>
      </dgm:ptLst>
      <dgm:cxnLst>
        <dgm:cxn modelId="10" srcId="0" destId="1" srcOrd="0" destOrd="0"/>
        <dgm:cxn modelId="11" srcId="0" destId="2" srcOrd="1" destOrd="0"/>
        <dgm:cxn modelId="12" srcId="0" destId="3" srcOrd="2" destOrd="0"/>
        <dgm:cxn modelId="13" srcId="0" destId="4" srcOrd="3" destOrd="0"/>
        <dgm:cxn modelId="14" srcId="0" destId="5" srcOrd="4" destOrd="0"/>
        <dgm:cxn modelId="15" srcId="0" destId="6" srcOrd="5" destOrd="0"/>
        <dgm:cxn modelId="16" srcId="0" destId="7" srcOrd="6" destOrd="0"/>
        <dgm:cxn modelId="17" srcId="0" destId="8" srcOrd="7" destOrd="0"/>
        <dgm:cxn modelId="18" srcId="0" destId="9" srcOrd="8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/>
    </dgm:varLst>
    <dgm:choose name="Name1">
      <dgm:if name="Name2" func="var" arg="dir" op="equ" val="norm">
        <dgm:alg type="snake">
          <dgm:param type="grDir" val="tL"/>
          <dgm:param type="flowDir" val="col"/>
          <dgm:param type="contDir" val="revDir"/>
          <dgm:param type="bkpt" val="bal"/>
        </dgm:alg>
      </dgm:if>
      <dgm:else name="Name3">
        <dgm:alg type="snake">
          <dgm:param type="grDir" val="tR"/>
          <dgm:param type="flowDir" val="col"/>
          <dgm:param type="contDir" val="revDir"/>
          <dgm:param type="bkpt" val="bal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w" fact="0.6"/>
      <dgm:constr type="h" for="ch" forName="sibTrans" refType="h" refFor="ch" refForName="compNode" op="equ" fact="0.25"/>
      <dgm:constr type="sp" refType="w" fact="0.33"/>
      <dgm:constr type="primFontSz" for="des" forName="node" op="equ" val="65"/>
    </dgm:constrLst>
    <dgm:ruleLst/>
    <dgm:forEach name="nodes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hoose name="Name4">
          <dgm:if name="Name5" axis="self" func="var" arg="dir" op="equ" val="norm">
            <dgm:constrLst>
              <dgm:constr type="l" for="ch" forName="dummyConnPt" refType="w" fact="0.2"/>
              <dgm:constr type="t" for="ch" forName="dummyConnPt" refType="w" fact="0.145"/>
              <dgm:constr type="l" for="ch" forName="node"/>
              <dgm:constr type="t" for="ch" forName="node"/>
              <dgm:constr type="h" for="ch" forName="node" refType="h"/>
              <dgm:constr type="w" for="ch" forName="node" refType="w"/>
            </dgm:constrLst>
          </dgm:if>
          <dgm:else name="Name6">
            <dgm:constrLst>
              <dgm:constr type="l" for="ch" forName="dummyConnPt" refType="w" fact="0.8"/>
              <dgm:constr type="t" for="ch" forName="dummyConnPt" refType="w" fact="0.145"/>
              <dgm:constr type="l" for="ch" forName="node"/>
              <dgm:constr type="t" for="ch" forName="node"/>
              <dgm:constr type="h" for="ch" forName="node" refType="h"/>
              <dgm:constr type="w" for="ch" forName="node" refType="w"/>
            </dgm:constrLst>
          </dgm:else>
        </dgm:choose>
        <dgm:ruleLst/>
        <dgm:layoutNode name="dummyConnPt" styleLbl="node1" moveWith="node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node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  <dgm:constr type="primFontSz" val="65"/>
          </dgm:constrLst>
          <dgm:ruleLst>
            <dgm:rule type="primFontSz" val="5" fact="NaN" max="NaN"/>
          </dgm:ruleLst>
        </dgm:layoutNode>
      </dgm:layoutNode>
      <dgm:forEach name="sibTransForEach" axis="followSib" cnt="1">
        <dgm:layoutNode name="sibTrans" styleLbl="bgSibTrans2D1">
          <dgm:choose name="Name7">
            <dgm:if name="Name8" axis="self" func="var" arg="dir" op="equ" val="norm">
              <dgm:alg type="conn">
                <dgm:param type="srcNode" val="dummyConnPt"/>
                <dgm:param type="dstNode" val="dummyConnPt"/>
                <dgm:param type="begPts" val="bCtr, midR, tCtr"/>
                <dgm:param type="endPts" val="tCtr, midL, bCtr"/>
                <dgm:param type="begSty" val="noArr"/>
                <dgm:param type="endSty" val="noArr"/>
              </dgm:alg>
            </dgm:if>
            <dgm:else name="Name9">
              <dgm:alg type="conn">
                <dgm:param type="srcNode" val="dummyConnPt"/>
                <dgm:param type="dstNode" val="dummyConnPt"/>
                <dgm:param type="begPts" val="bCtr, midL, tCtr"/>
                <dgm:param type="endPts" val="tCtr, midR, bCtr"/>
                <dgm:param type="begSty" val="noArr"/>
                <dgm:param type="endSty" val="noAr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/>
            <dgm:constr type="endPad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C201927-4A73-496A-8F78-0879D3617FF3}" type="datetimeFigureOut">
              <a:rPr lang="en-US" smtClean="0"/>
              <a:t>4/3/2019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B00B272-191A-4B2E-AE26-FD31033160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84973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MY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63C6DC-2E50-448A-A515-B7C1EBDA1446}" type="slidenum">
              <a:rPr lang="en-MY" smtClean="0"/>
              <a:t>6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5230078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453C75-D9A5-44B9-8AC5-F21327B4AD13}" type="datetimeFigureOut">
              <a:rPr lang="en-US" smtClean="0"/>
              <a:t>4/3/2019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E1953D-5AA4-48CE-BA7B-BE3D84CB0E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45549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453C75-D9A5-44B9-8AC5-F21327B4AD13}" type="datetimeFigureOut">
              <a:rPr lang="en-US" smtClean="0"/>
              <a:t>4/3/2019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E1953D-5AA4-48CE-BA7B-BE3D84CB0E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85332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453C75-D9A5-44B9-8AC5-F21327B4AD13}" type="datetimeFigureOut">
              <a:rPr lang="en-US" smtClean="0"/>
              <a:t>4/3/2019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E1953D-5AA4-48CE-BA7B-BE3D84CB0E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192956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lank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>
            <a:off x="0" y="0"/>
            <a:ext cx="9144000" cy="685800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6478857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886732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10" name="Subtitle 2"/>
          <p:cNvSpPr>
            <a:spLocks noGrp="1"/>
          </p:cNvSpPr>
          <p:nvPr>
            <p:ph type="subTitle" idx="1"/>
          </p:nvPr>
        </p:nvSpPr>
        <p:spPr>
          <a:xfrm>
            <a:off x="1143000" y="1040179"/>
            <a:ext cx="6858000" cy="436562"/>
          </a:xfrm>
        </p:spPr>
        <p:txBody>
          <a:bodyPr>
            <a:normAutofit/>
          </a:bodyPr>
          <a:lstStyle>
            <a:lvl1pPr marL="0" indent="0" algn="ct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407243259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7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886732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10" name="Subtitle 2"/>
          <p:cNvSpPr>
            <a:spLocks noGrp="1"/>
          </p:cNvSpPr>
          <p:nvPr>
            <p:ph type="subTitle" idx="1"/>
          </p:nvPr>
        </p:nvSpPr>
        <p:spPr>
          <a:xfrm>
            <a:off x="1143000" y="1040179"/>
            <a:ext cx="6858000" cy="436562"/>
          </a:xfrm>
        </p:spPr>
        <p:txBody>
          <a:bodyPr>
            <a:normAutofit/>
          </a:bodyPr>
          <a:lstStyle>
            <a:lvl1pPr marL="0" indent="0" algn="ct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312937789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6" y="365126"/>
            <a:ext cx="7886701" cy="886732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10" name="Subtitle 2"/>
          <p:cNvSpPr>
            <a:spLocks noGrp="1"/>
          </p:cNvSpPr>
          <p:nvPr>
            <p:ph type="subTitle" idx="1"/>
          </p:nvPr>
        </p:nvSpPr>
        <p:spPr>
          <a:xfrm>
            <a:off x="1143006" y="1040179"/>
            <a:ext cx="6858001" cy="436562"/>
          </a:xfrm>
        </p:spPr>
        <p:txBody>
          <a:bodyPr>
            <a:normAutofit/>
          </a:bodyPr>
          <a:lstStyle>
            <a:lvl1pPr marL="0" indent="0" algn="ct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155059671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886732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10" name="Subtitle 2"/>
          <p:cNvSpPr>
            <a:spLocks noGrp="1"/>
          </p:cNvSpPr>
          <p:nvPr>
            <p:ph type="subTitle" idx="1"/>
          </p:nvPr>
        </p:nvSpPr>
        <p:spPr>
          <a:xfrm>
            <a:off x="1143000" y="1040179"/>
            <a:ext cx="6858000" cy="436562"/>
          </a:xfrm>
        </p:spPr>
        <p:txBody>
          <a:bodyPr>
            <a:normAutofit/>
          </a:bodyPr>
          <a:lstStyle>
            <a:lvl1pPr marL="0" indent="0" algn="ct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20714148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886732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10" name="Subtitle 2"/>
          <p:cNvSpPr>
            <a:spLocks noGrp="1"/>
          </p:cNvSpPr>
          <p:nvPr>
            <p:ph type="subTitle" idx="1"/>
          </p:nvPr>
        </p:nvSpPr>
        <p:spPr>
          <a:xfrm>
            <a:off x="1143000" y="1040179"/>
            <a:ext cx="6858000" cy="436562"/>
          </a:xfrm>
        </p:spPr>
        <p:txBody>
          <a:bodyPr>
            <a:normAutofit/>
          </a:bodyPr>
          <a:lstStyle>
            <a:lvl1pPr marL="0" indent="0" algn="ct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423923510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le_only_no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886732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10" name="Subtitle 2"/>
          <p:cNvSpPr>
            <a:spLocks noGrp="1"/>
          </p:cNvSpPr>
          <p:nvPr>
            <p:ph type="subTitle" idx="1"/>
          </p:nvPr>
        </p:nvSpPr>
        <p:spPr>
          <a:xfrm>
            <a:off x="1143000" y="1040179"/>
            <a:ext cx="6858000" cy="436562"/>
          </a:xfrm>
        </p:spPr>
        <p:txBody>
          <a:bodyPr>
            <a:normAutofit/>
          </a:bodyPr>
          <a:lstStyle>
            <a:lvl1pPr marL="0" indent="0" algn="ct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27803391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453C75-D9A5-44B9-8AC5-F21327B4AD13}" type="datetimeFigureOut">
              <a:rPr lang="en-US" smtClean="0"/>
              <a:t>4/3/2019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E1953D-5AA4-48CE-BA7B-BE3D84CB0E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97772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453C75-D9A5-44B9-8AC5-F21327B4AD13}" type="datetimeFigureOut">
              <a:rPr lang="en-US" smtClean="0"/>
              <a:t>4/3/2019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E1953D-5AA4-48CE-BA7B-BE3D84CB0E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94745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453C75-D9A5-44B9-8AC5-F21327B4AD13}" type="datetimeFigureOut">
              <a:rPr lang="en-US" smtClean="0"/>
              <a:t>4/3/2019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E1953D-5AA4-48CE-BA7B-BE3D84CB0E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11499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453C75-D9A5-44B9-8AC5-F21327B4AD13}" type="datetimeFigureOut">
              <a:rPr lang="en-US" smtClean="0"/>
              <a:t>4/3/2019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E1953D-5AA4-48CE-BA7B-BE3D84CB0E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6757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453C75-D9A5-44B9-8AC5-F21327B4AD13}" type="datetimeFigureOut">
              <a:rPr lang="en-US" smtClean="0"/>
              <a:t>4/3/2019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E1953D-5AA4-48CE-BA7B-BE3D84CB0E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09727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453C75-D9A5-44B9-8AC5-F21327B4AD13}" type="datetimeFigureOut">
              <a:rPr lang="en-US" smtClean="0"/>
              <a:t>4/3/2019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E1953D-5AA4-48CE-BA7B-BE3D84CB0E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56473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453C75-D9A5-44B9-8AC5-F21327B4AD13}" type="datetimeFigureOut">
              <a:rPr lang="en-US" smtClean="0"/>
              <a:t>4/3/2019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E1953D-5AA4-48CE-BA7B-BE3D84CB0E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68983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453C75-D9A5-44B9-8AC5-F21327B4AD13}" type="datetimeFigureOut">
              <a:rPr lang="en-US" smtClean="0"/>
              <a:t>4/3/2019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E1953D-5AA4-48CE-BA7B-BE3D84CB0E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48979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453C75-D9A5-44B9-8AC5-F21327B4AD13}" type="datetimeFigureOut">
              <a:rPr lang="en-US" smtClean="0"/>
              <a:t>4/3/2019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E1953D-5AA4-48CE-BA7B-BE3D84CB0E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96120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80" r:id="rId13"/>
    <p:sldLayoutId id="2147483685" r:id="rId14"/>
    <p:sldLayoutId id="2147483692" r:id="rId15"/>
    <p:sldLayoutId id="2147483694" r:id="rId16"/>
    <p:sldLayoutId id="2147483696" r:id="rId17"/>
    <p:sldLayoutId id="2147483697" r:id="rId18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90000">
                <a:schemeClr val="accent2"/>
              </a:gs>
              <a:gs pos="0">
                <a:schemeClr val="accent5"/>
              </a:gs>
            </a:gsLst>
            <a:path path="circle">
              <a:fillToRect l="100000" t="10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3" name="Rectangle 2"/>
          <p:cNvSpPr/>
          <p:nvPr/>
        </p:nvSpPr>
        <p:spPr>
          <a:xfrm>
            <a:off x="-7793" y="-12626"/>
            <a:ext cx="9144000" cy="6858000"/>
          </a:xfrm>
          <a:prstGeom prst="rect">
            <a:avLst/>
          </a:prstGeom>
          <a:solidFill>
            <a:schemeClr val="bg1">
              <a:lumMod val="5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4" name="Rectangle 3"/>
          <p:cNvSpPr/>
          <p:nvPr/>
        </p:nvSpPr>
        <p:spPr>
          <a:xfrm>
            <a:off x="0" y="1"/>
            <a:ext cx="9136207" cy="6870626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0"/>
                  <a:lumOff val="100000"/>
                </a:schemeClr>
              </a:gs>
              <a:gs pos="53000">
                <a:schemeClr val="accent1">
                  <a:lumMod val="0"/>
                  <a:lumOff val="100000"/>
                </a:schemeClr>
              </a:gs>
              <a:gs pos="100000">
                <a:schemeClr val="accent1">
                  <a:lumMod val="100000"/>
                </a:schemeClr>
              </a:gs>
            </a:gsLst>
            <a:path path="circle">
              <a:fillToRect l="50000" t="-80000" r="50000" b="180000"/>
            </a:path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/>
          </a:p>
        </p:txBody>
      </p:sp>
      <p:sp>
        <p:nvSpPr>
          <p:cNvPr id="8" name="TextBox 7"/>
          <p:cNvSpPr txBox="1"/>
          <p:nvPr/>
        </p:nvSpPr>
        <p:spPr>
          <a:xfrm>
            <a:off x="753629" y="1844824"/>
            <a:ext cx="7560840" cy="51398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>
                <a:solidFill>
                  <a:schemeClr val="accent2">
                    <a:lumMod val="50000"/>
                  </a:schemeClr>
                </a:solidFill>
              </a:rPr>
              <a:t>Effective Alternatives to the Detention of Migrants </a:t>
            </a:r>
          </a:p>
          <a:p>
            <a:pPr algn="ctr"/>
            <a:endParaRPr lang="en-US" sz="4400" b="1" dirty="0">
              <a:solidFill>
                <a:schemeClr val="accent2">
                  <a:lumMod val="50000"/>
                </a:schemeClr>
              </a:solidFill>
            </a:endParaRPr>
          </a:p>
          <a:p>
            <a:pPr algn="ctr"/>
            <a:r>
              <a:rPr lang="en-US" sz="2400" b="1" dirty="0">
                <a:solidFill>
                  <a:schemeClr val="accent2">
                    <a:lumMod val="50000"/>
                  </a:schemeClr>
                </a:solidFill>
              </a:rPr>
              <a:t>Panel I: Essential elements of effective alternatives to the detention of migrants </a:t>
            </a:r>
          </a:p>
          <a:p>
            <a:pPr algn="ctr"/>
            <a:endParaRPr lang="en-US" sz="2400" dirty="0">
              <a:solidFill>
                <a:schemeClr val="accent2">
                  <a:lumMod val="50000"/>
                </a:schemeClr>
              </a:solidFill>
            </a:endParaRPr>
          </a:p>
          <a:p>
            <a:pPr algn="ctr"/>
            <a:endParaRPr lang="en-US" sz="4400" dirty="0">
              <a:solidFill>
                <a:schemeClr val="accent2">
                  <a:lumMod val="50000"/>
                </a:schemeClr>
              </a:solidFill>
            </a:endParaRPr>
          </a:p>
          <a:p>
            <a:pPr algn="ctr"/>
            <a:endParaRPr lang="en-MY" sz="4400" b="1" dirty="0">
              <a:solidFill>
                <a:schemeClr val="accent2">
                  <a:lumMod val="50000"/>
                </a:schemeClr>
              </a:solidFill>
              <a:latin typeface="Lato Black" panose="020F0A02020204030203" pitchFamily="34" charset="0"/>
              <a:cs typeface="Lato Black" panose="020F0A02020204030203" pitchFamily="34" charset="0"/>
            </a:endParaRPr>
          </a:p>
          <a:p>
            <a:pPr algn="ctr"/>
            <a:endParaRPr lang="en-MY" sz="3600" i="1" dirty="0">
              <a:latin typeface="Lato Black" panose="020F0A02020204030203" pitchFamily="34" charset="0"/>
              <a:cs typeface="Lato Black" panose="020F0A02020204030203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4005619" y="953036"/>
            <a:ext cx="184731" cy="315471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 lang="en-MY" sz="19900" dirty="0"/>
          </a:p>
        </p:txBody>
      </p:sp>
      <p:cxnSp>
        <p:nvCxnSpPr>
          <p:cNvPr id="11" name="Straight Connector 10"/>
          <p:cNvCxnSpPr/>
          <p:nvPr/>
        </p:nvCxnSpPr>
        <p:spPr>
          <a:xfrm>
            <a:off x="2776293" y="4869160"/>
            <a:ext cx="4301836" cy="0"/>
          </a:xfrm>
          <a:prstGeom prst="line">
            <a:avLst/>
          </a:prstGeom>
          <a:ln w="6350">
            <a:solidFill>
              <a:schemeClr val="tx1">
                <a:alpha val="2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1712317" y="5029239"/>
            <a:ext cx="640871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MY" b="1" dirty="0">
                <a:solidFill>
                  <a:srgbClr val="143F6A"/>
                </a:solidFill>
                <a:ea typeface="Open Sans Light" panose="020B0306030504020204" pitchFamily="34" charset="0"/>
                <a:cs typeface="Open Sans Light" panose="020B0306030504020204" pitchFamily="34" charset="0"/>
              </a:rPr>
              <a:t>Frank SCHÜRMANN</a:t>
            </a:r>
          </a:p>
          <a:p>
            <a:pPr algn="ctr"/>
            <a:r>
              <a:rPr lang="en-MY" dirty="0">
                <a:solidFill>
                  <a:srgbClr val="143F6A"/>
                </a:solidFill>
                <a:ea typeface="Open Sans Light" panose="020B0306030504020204" pitchFamily="34" charset="0"/>
                <a:cs typeface="Open Sans Light" panose="020B0306030504020204" pitchFamily="34" charset="0"/>
              </a:rPr>
              <a:t>Professor of International Human Rights Law, Berne</a:t>
            </a:r>
          </a:p>
          <a:p>
            <a:pPr algn="ctr"/>
            <a:r>
              <a:rPr lang="en-MY" dirty="0">
                <a:solidFill>
                  <a:srgbClr val="143F6A"/>
                </a:solidFill>
                <a:ea typeface="Open Sans Semibold" panose="020B0706030804020204" pitchFamily="34" charset="0"/>
                <a:cs typeface="Open Sans Semibold" panose="020B0706030804020204" pitchFamily="34" charset="0"/>
              </a:rPr>
              <a:t>Rapporteur of the CDDH-MIG</a:t>
            </a:r>
          </a:p>
        </p:txBody>
      </p:sp>
      <p:pic>
        <p:nvPicPr>
          <p:cNvPr id="10" name="Εικόνα 9">
            <a:extLst>
              <a:ext uri="{FF2B5EF4-FFF2-40B4-BE49-F238E27FC236}">
                <a16:creationId xmlns:a16="http://schemas.microsoft.com/office/drawing/2014/main" xmlns="" id="{8D7BC4D4-E9AE-B54D-B027-631D00CEA1DB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584" y="118812"/>
            <a:ext cx="1483360" cy="843915"/>
          </a:xfrm>
          <a:prstGeom prst="rect">
            <a:avLst/>
          </a:prstGeom>
        </p:spPr>
      </p:pic>
      <p:pic>
        <p:nvPicPr>
          <p:cNvPr id="13" name="Picture 4">
            <a:extLst>
              <a:ext uri="{FF2B5EF4-FFF2-40B4-BE49-F238E27FC236}">
                <a16:creationId xmlns:a16="http://schemas.microsoft.com/office/drawing/2014/main" xmlns="" id="{7DB11AE9-6BEA-104B-BE0B-5DB2E5760079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0636" y="149609"/>
            <a:ext cx="1631315" cy="782320"/>
          </a:xfrm>
          <a:prstGeom prst="rect">
            <a:avLst/>
          </a:prstGeom>
        </p:spPr>
      </p:pic>
      <p:pic>
        <p:nvPicPr>
          <p:cNvPr id="14" name="Εικόνα 13">
            <a:extLst>
              <a:ext uri="{FF2B5EF4-FFF2-40B4-BE49-F238E27FC236}">
                <a16:creationId xmlns:a16="http://schemas.microsoft.com/office/drawing/2014/main" xmlns="" id="{D5F447A2-E6C5-1843-839F-B288144B28A6}"/>
              </a:ext>
            </a:extLst>
          </p:cNvPr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04827" y="141717"/>
            <a:ext cx="1564640" cy="8610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510191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spcBef>
                <a:spcPts val="800"/>
              </a:spcBef>
              <a:spcAft>
                <a:spcPts val="800"/>
              </a:spcAft>
            </a:pPr>
            <a:r>
              <a:rPr lang="en-US" sz="2800" b="1" i="1" dirty="0">
                <a:solidFill>
                  <a:schemeClr val="accent2">
                    <a:lumMod val="50000"/>
                  </a:schemeClr>
                </a:solidFill>
              </a:rPr>
              <a:t>Scoping national contexts</a:t>
            </a:r>
          </a:p>
        </p:txBody>
      </p:sp>
      <p:grpSp>
        <p:nvGrpSpPr>
          <p:cNvPr id="4" name="Group 3"/>
          <p:cNvGrpSpPr/>
          <p:nvPr/>
        </p:nvGrpSpPr>
        <p:grpSpPr>
          <a:xfrm>
            <a:off x="365136" y="3532526"/>
            <a:ext cx="540000" cy="540000"/>
            <a:chOff x="6934200" y="5537200"/>
            <a:chExt cx="894699" cy="781912"/>
          </a:xfrm>
          <a:solidFill>
            <a:schemeClr val="accent1"/>
          </a:solidFill>
        </p:grpSpPr>
        <p:sp>
          <p:nvSpPr>
            <p:cNvPr id="5" name="Freeform 18"/>
            <p:cNvSpPr>
              <a:spLocks/>
            </p:cNvSpPr>
            <p:nvPr/>
          </p:nvSpPr>
          <p:spPr bwMode="auto">
            <a:xfrm>
              <a:off x="6934200" y="5537200"/>
              <a:ext cx="894699" cy="781912"/>
            </a:xfrm>
            <a:custGeom>
              <a:avLst/>
              <a:gdLst>
                <a:gd name="T0" fmla="*/ 544 w 544"/>
                <a:gd name="T1" fmla="*/ 272 h 544"/>
                <a:gd name="T2" fmla="*/ 538 w 544"/>
                <a:gd name="T3" fmla="*/ 326 h 544"/>
                <a:gd name="T4" fmla="*/ 522 w 544"/>
                <a:gd name="T5" fmla="*/ 378 h 544"/>
                <a:gd name="T6" fmla="*/ 498 w 544"/>
                <a:gd name="T7" fmla="*/ 424 h 544"/>
                <a:gd name="T8" fmla="*/ 464 w 544"/>
                <a:gd name="T9" fmla="*/ 464 h 544"/>
                <a:gd name="T10" fmla="*/ 424 w 544"/>
                <a:gd name="T11" fmla="*/ 498 h 544"/>
                <a:gd name="T12" fmla="*/ 378 w 544"/>
                <a:gd name="T13" fmla="*/ 522 h 544"/>
                <a:gd name="T14" fmla="*/ 326 w 544"/>
                <a:gd name="T15" fmla="*/ 538 h 544"/>
                <a:gd name="T16" fmla="*/ 272 w 544"/>
                <a:gd name="T17" fmla="*/ 544 h 544"/>
                <a:gd name="T18" fmla="*/ 244 w 544"/>
                <a:gd name="T19" fmla="*/ 542 h 544"/>
                <a:gd name="T20" fmla="*/ 192 w 544"/>
                <a:gd name="T21" fmla="*/ 532 h 544"/>
                <a:gd name="T22" fmla="*/ 142 w 544"/>
                <a:gd name="T23" fmla="*/ 512 h 544"/>
                <a:gd name="T24" fmla="*/ 98 w 544"/>
                <a:gd name="T25" fmla="*/ 482 h 544"/>
                <a:gd name="T26" fmla="*/ 62 w 544"/>
                <a:gd name="T27" fmla="*/ 446 h 544"/>
                <a:gd name="T28" fmla="*/ 32 w 544"/>
                <a:gd name="T29" fmla="*/ 402 h 544"/>
                <a:gd name="T30" fmla="*/ 12 w 544"/>
                <a:gd name="T31" fmla="*/ 352 h 544"/>
                <a:gd name="T32" fmla="*/ 2 w 544"/>
                <a:gd name="T33" fmla="*/ 300 h 544"/>
                <a:gd name="T34" fmla="*/ 0 w 544"/>
                <a:gd name="T35" fmla="*/ 272 h 544"/>
                <a:gd name="T36" fmla="*/ 6 w 544"/>
                <a:gd name="T37" fmla="*/ 218 h 544"/>
                <a:gd name="T38" fmla="*/ 22 w 544"/>
                <a:gd name="T39" fmla="*/ 166 h 544"/>
                <a:gd name="T40" fmla="*/ 46 w 544"/>
                <a:gd name="T41" fmla="*/ 120 h 544"/>
                <a:gd name="T42" fmla="*/ 80 w 544"/>
                <a:gd name="T43" fmla="*/ 80 h 544"/>
                <a:gd name="T44" fmla="*/ 120 w 544"/>
                <a:gd name="T45" fmla="*/ 46 h 544"/>
                <a:gd name="T46" fmla="*/ 166 w 544"/>
                <a:gd name="T47" fmla="*/ 22 h 544"/>
                <a:gd name="T48" fmla="*/ 218 w 544"/>
                <a:gd name="T49" fmla="*/ 6 h 544"/>
                <a:gd name="T50" fmla="*/ 272 w 544"/>
                <a:gd name="T51" fmla="*/ 0 h 544"/>
                <a:gd name="T52" fmla="*/ 300 w 544"/>
                <a:gd name="T53" fmla="*/ 2 h 544"/>
                <a:gd name="T54" fmla="*/ 352 w 544"/>
                <a:gd name="T55" fmla="*/ 12 h 544"/>
                <a:gd name="T56" fmla="*/ 402 w 544"/>
                <a:gd name="T57" fmla="*/ 32 h 544"/>
                <a:gd name="T58" fmla="*/ 446 w 544"/>
                <a:gd name="T59" fmla="*/ 62 h 544"/>
                <a:gd name="T60" fmla="*/ 482 w 544"/>
                <a:gd name="T61" fmla="*/ 98 h 544"/>
                <a:gd name="T62" fmla="*/ 512 w 544"/>
                <a:gd name="T63" fmla="*/ 142 h 544"/>
                <a:gd name="T64" fmla="*/ 532 w 544"/>
                <a:gd name="T65" fmla="*/ 192 h 544"/>
                <a:gd name="T66" fmla="*/ 542 w 544"/>
                <a:gd name="T67" fmla="*/ 244 h 544"/>
                <a:gd name="T68" fmla="*/ 544 w 544"/>
                <a:gd name="T69" fmla="*/ 272 h 5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544" h="544">
                  <a:moveTo>
                    <a:pt x="544" y="272"/>
                  </a:moveTo>
                  <a:lnTo>
                    <a:pt x="544" y="272"/>
                  </a:lnTo>
                  <a:lnTo>
                    <a:pt x="542" y="300"/>
                  </a:lnTo>
                  <a:lnTo>
                    <a:pt x="538" y="326"/>
                  </a:lnTo>
                  <a:lnTo>
                    <a:pt x="532" y="352"/>
                  </a:lnTo>
                  <a:lnTo>
                    <a:pt x="522" y="378"/>
                  </a:lnTo>
                  <a:lnTo>
                    <a:pt x="512" y="402"/>
                  </a:lnTo>
                  <a:lnTo>
                    <a:pt x="498" y="424"/>
                  </a:lnTo>
                  <a:lnTo>
                    <a:pt x="482" y="446"/>
                  </a:lnTo>
                  <a:lnTo>
                    <a:pt x="464" y="464"/>
                  </a:lnTo>
                  <a:lnTo>
                    <a:pt x="446" y="482"/>
                  </a:lnTo>
                  <a:lnTo>
                    <a:pt x="424" y="498"/>
                  </a:lnTo>
                  <a:lnTo>
                    <a:pt x="402" y="512"/>
                  </a:lnTo>
                  <a:lnTo>
                    <a:pt x="378" y="522"/>
                  </a:lnTo>
                  <a:lnTo>
                    <a:pt x="352" y="532"/>
                  </a:lnTo>
                  <a:lnTo>
                    <a:pt x="326" y="538"/>
                  </a:lnTo>
                  <a:lnTo>
                    <a:pt x="300" y="542"/>
                  </a:lnTo>
                  <a:lnTo>
                    <a:pt x="272" y="544"/>
                  </a:lnTo>
                  <a:lnTo>
                    <a:pt x="272" y="544"/>
                  </a:lnTo>
                  <a:lnTo>
                    <a:pt x="244" y="542"/>
                  </a:lnTo>
                  <a:lnTo>
                    <a:pt x="218" y="538"/>
                  </a:lnTo>
                  <a:lnTo>
                    <a:pt x="192" y="532"/>
                  </a:lnTo>
                  <a:lnTo>
                    <a:pt x="166" y="522"/>
                  </a:lnTo>
                  <a:lnTo>
                    <a:pt x="142" y="512"/>
                  </a:lnTo>
                  <a:lnTo>
                    <a:pt x="120" y="498"/>
                  </a:lnTo>
                  <a:lnTo>
                    <a:pt x="98" y="482"/>
                  </a:lnTo>
                  <a:lnTo>
                    <a:pt x="80" y="464"/>
                  </a:lnTo>
                  <a:lnTo>
                    <a:pt x="62" y="446"/>
                  </a:lnTo>
                  <a:lnTo>
                    <a:pt x="46" y="424"/>
                  </a:lnTo>
                  <a:lnTo>
                    <a:pt x="32" y="402"/>
                  </a:lnTo>
                  <a:lnTo>
                    <a:pt x="22" y="378"/>
                  </a:lnTo>
                  <a:lnTo>
                    <a:pt x="12" y="352"/>
                  </a:lnTo>
                  <a:lnTo>
                    <a:pt x="6" y="326"/>
                  </a:lnTo>
                  <a:lnTo>
                    <a:pt x="2" y="300"/>
                  </a:lnTo>
                  <a:lnTo>
                    <a:pt x="0" y="272"/>
                  </a:lnTo>
                  <a:lnTo>
                    <a:pt x="0" y="272"/>
                  </a:lnTo>
                  <a:lnTo>
                    <a:pt x="2" y="244"/>
                  </a:lnTo>
                  <a:lnTo>
                    <a:pt x="6" y="218"/>
                  </a:lnTo>
                  <a:lnTo>
                    <a:pt x="12" y="192"/>
                  </a:lnTo>
                  <a:lnTo>
                    <a:pt x="22" y="166"/>
                  </a:lnTo>
                  <a:lnTo>
                    <a:pt x="32" y="142"/>
                  </a:lnTo>
                  <a:lnTo>
                    <a:pt x="46" y="120"/>
                  </a:lnTo>
                  <a:lnTo>
                    <a:pt x="62" y="98"/>
                  </a:lnTo>
                  <a:lnTo>
                    <a:pt x="80" y="80"/>
                  </a:lnTo>
                  <a:lnTo>
                    <a:pt x="98" y="62"/>
                  </a:lnTo>
                  <a:lnTo>
                    <a:pt x="120" y="46"/>
                  </a:lnTo>
                  <a:lnTo>
                    <a:pt x="142" y="32"/>
                  </a:lnTo>
                  <a:lnTo>
                    <a:pt x="166" y="22"/>
                  </a:lnTo>
                  <a:lnTo>
                    <a:pt x="192" y="12"/>
                  </a:lnTo>
                  <a:lnTo>
                    <a:pt x="218" y="6"/>
                  </a:lnTo>
                  <a:lnTo>
                    <a:pt x="244" y="2"/>
                  </a:lnTo>
                  <a:lnTo>
                    <a:pt x="272" y="0"/>
                  </a:lnTo>
                  <a:lnTo>
                    <a:pt x="272" y="0"/>
                  </a:lnTo>
                  <a:lnTo>
                    <a:pt x="300" y="2"/>
                  </a:lnTo>
                  <a:lnTo>
                    <a:pt x="326" y="6"/>
                  </a:lnTo>
                  <a:lnTo>
                    <a:pt x="352" y="12"/>
                  </a:lnTo>
                  <a:lnTo>
                    <a:pt x="378" y="22"/>
                  </a:lnTo>
                  <a:lnTo>
                    <a:pt x="402" y="32"/>
                  </a:lnTo>
                  <a:lnTo>
                    <a:pt x="424" y="46"/>
                  </a:lnTo>
                  <a:lnTo>
                    <a:pt x="446" y="62"/>
                  </a:lnTo>
                  <a:lnTo>
                    <a:pt x="464" y="80"/>
                  </a:lnTo>
                  <a:lnTo>
                    <a:pt x="482" y="98"/>
                  </a:lnTo>
                  <a:lnTo>
                    <a:pt x="498" y="120"/>
                  </a:lnTo>
                  <a:lnTo>
                    <a:pt x="512" y="142"/>
                  </a:lnTo>
                  <a:lnTo>
                    <a:pt x="522" y="166"/>
                  </a:lnTo>
                  <a:lnTo>
                    <a:pt x="532" y="192"/>
                  </a:lnTo>
                  <a:lnTo>
                    <a:pt x="538" y="218"/>
                  </a:lnTo>
                  <a:lnTo>
                    <a:pt x="542" y="244"/>
                  </a:lnTo>
                  <a:lnTo>
                    <a:pt x="544" y="272"/>
                  </a:lnTo>
                  <a:lnTo>
                    <a:pt x="544" y="2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MY"/>
            </a:p>
          </p:txBody>
        </p:sp>
        <p:sp>
          <p:nvSpPr>
            <p:cNvPr id="6" name="Freeform 113"/>
            <p:cNvSpPr>
              <a:spLocks/>
            </p:cNvSpPr>
            <p:nvPr/>
          </p:nvSpPr>
          <p:spPr bwMode="auto">
            <a:xfrm>
              <a:off x="7169150" y="5772150"/>
              <a:ext cx="320675" cy="320675"/>
            </a:xfrm>
            <a:custGeom>
              <a:avLst/>
              <a:gdLst>
                <a:gd name="T0" fmla="*/ 202 w 202"/>
                <a:gd name="T1" fmla="*/ 102 h 202"/>
                <a:gd name="T2" fmla="*/ 202 w 202"/>
                <a:gd name="T3" fmla="*/ 102 h 202"/>
                <a:gd name="T4" fmla="*/ 200 w 202"/>
                <a:gd name="T5" fmla="*/ 122 h 202"/>
                <a:gd name="T6" fmla="*/ 194 w 202"/>
                <a:gd name="T7" fmla="*/ 140 h 202"/>
                <a:gd name="T8" fmla="*/ 186 w 202"/>
                <a:gd name="T9" fmla="*/ 158 h 202"/>
                <a:gd name="T10" fmla="*/ 172 w 202"/>
                <a:gd name="T11" fmla="*/ 172 h 202"/>
                <a:gd name="T12" fmla="*/ 158 w 202"/>
                <a:gd name="T13" fmla="*/ 186 h 202"/>
                <a:gd name="T14" fmla="*/ 140 w 202"/>
                <a:gd name="T15" fmla="*/ 194 h 202"/>
                <a:gd name="T16" fmla="*/ 122 w 202"/>
                <a:gd name="T17" fmla="*/ 200 h 202"/>
                <a:gd name="T18" fmla="*/ 102 w 202"/>
                <a:gd name="T19" fmla="*/ 202 h 202"/>
                <a:gd name="T20" fmla="*/ 102 w 202"/>
                <a:gd name="T21" fmla="*/ 202 h 202"/>
                <a:gd name="T22" fmla="*/ 82 w 202"/>
                <a:gd name="T23" fmla="*/ 200 h 202"/>
                <a:gd name="T24" fmla="*/ 62 w 202"/>
                <a:gd name="T25" fmla="*/ 194 h 202"/>
                <a:gd name="T26" fmla="*/ 46 w 202"/>
                <a:gd name="T27" fmla="*/ 186 h 202"/>
                <a:gd name="T28" fmla="*/ 30 w 202"/>
                <a:gd name="T29" fmla="*/ 172 h 202"/>
                <a:gd name="T30" fmla="*/ 18 w 202"/>
                <a:gd name="T31" fmla="*/ 158 h 202"/>
                <a:gd name="T32" fmla="*/ 8 w 202"/>
                <a:gd name="T33" fmla="*/ 140 h 202"/>
                <a:gd name="T34" fmla="*/ 2 w 202"/>
                <a:gd name="T35" fmla="*/ 122 h 202"/>
                <a:gd name="T36" fmla="*/ 0 w 202"/>
                <a:gd name="T37" fmla="*/ 102 h 202"/>
                <a:gd name="T38" fmla="*/ 0 w 202"/>
                <a:gd name="T39" fmla="*/ 102 h 202"/>
                <a:gd name="T40" fmla="*/ 2 w 202"/>
                <a:gd name="T41" fmla="*/ 82 h 202"/>
                <a:gd name="T42" fmla="*/ 8 w 202"/>
                <a:gd name="T43" fmla="*/ 62 h 202"/>
                <a:gd name="T44" fmla="*/ 18 w 202"/>
                <a:gd name="T45" fmla="*/ 46 h 202"/>
                <a:gd name="T46" fmla="*/ 30 w 202"/>
                <a:gd name="T47" fmla="*/ 30 h 202"/>
                <a:gd name="T48" fmla="*/ 46 w 202"/>
                <a:gd name="T49" fmla="*/ 18 h 202"/>
                <a:gd name="T50" fmla="*/ 62 w 202"/>
                <a:gd name="T51" fmla="*/ 8 h 202"/>
                <a:gd name="T52" fmla="*/ 82 w 202"/>
                <a:gd name="T53" fmla="*/ 2 h 202"/>
                <a:gd name="T54" fmla="*/ 102 w 202"/>
                <a:gd name="T55" fmla="*/ 0 h 202"/>
                <a:gd name="T56" fmla="*/ 102 w 202"/>
                <a:gd name="T57" fmla="*/ 0 h 202"/>
                <a:gd name="T58" fmla="*/ 122 w 202"/>
                <a:gd name="T59" fmla="*/ 2 h 202"/>
                <a:gd name="T60" fmla="*/ 140 w 202"/>
                <a:gd name="T61" fmla="*/ 8 h 202"/>
                <a:gd name="T62" fmla="*/ 158 w 202"/>
                <a:gd name="T63" fmla="*/ 18 h 202"/>
                <a:gd name="T64" fmla="*/ 172 w 202"/>
                <a:gd name="T65" fmla="*/ 30 h 202"/>
                <a:gd name="T66" fmla="*/ 186 w 202"/>
                <a:gd name="T67" fmla="*/ 46 h 202"/>
                <a:gd name="T68" fmla="*/ 194 w 202"/>
                <a:gd name="T69" fmla="*/ 62 h 202"/>
                <a:gd name="T70" fmla="*/ 200 w 202"/>
                <a:gd name="T71" fmla="*/ 82 h 202"/>
                <a:gd name="T72" fmla="*/ 202 w 202"/>
                <a:gd name="T73" fmla="*/ 102 h 202"/>
                <a:gd name="T74" fmla="*/ 202 w 202"/>
                <a:gd name="T75" fmla="*/ 1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202" h="202">
                  <a:moveTo>
                    <a:pt x="202" y="102"/>
                  </a:moveTo>
                  <a:lnTo>
                    <a:pt x="202" y="102"/>
                  </a:lnTo>
                  <a:lnTo>
                    <a:pt x="200" y="122"/>
                  </a:lnTo>
                  <a:lnTo>
                    <a:pt x="194" y="140"/>
                  </a:lnTo>
                  <a:lnTo>
                    <a:pt x="186" y="158"/>
                  </a:lnTo>
                  <a:lnTo>
                    <a:pt x="172" y="172"/>
                  </a:lnTo>
                  <a:lnTo>
                    <a:pt x="158" y="186"/>
                  </a:lnTo>
                  <a:lnTo>
                    <a:pt x="140" y="194"/>
                  </a:lnTo>
                  <a:lnTo>
                    <a:pt x="122" y="200"/>
                  </a:lnTo>
                  <a:lnTo>
                    <a:pt x="102" y="202"/>
                  </a:lnTo>
                  <a:lnTo>
                    <a:pt x="102" y="202"/>
                  </a:lnTo>
                  <a:lnTo>
                    <a:pt x="82" y="200"/>
                  </a:lnTo>
                  <a:lnTo>
                    <a:pt x="62" y="194"/>
                  </a:lnTo>
                  <a:lnTo>
                    <a:pt x="46" y="186"/>
                  </a:lnTo>
                  <a:lnTo>
                    <a:pt x="30" y="172"/>
                  </a:lnTo>
                  <a:lnTo>
                    <a:pt x="18" y="158"/>
                  </a:lnTo>
                  <a:lnTo>
                    <a:pt x="8" y="140"/>
                  </a:lnTo>
                  <a:lnTo>
                    <a:pt x="2" y="122"/>
                  </a:lnTo>
                  <a:lnTo>
                    <a:pt x="0" y="102"/>
                  </a:lnTo>
                  <a:lnTo>
                    <a:pt x="0" y="102"/>
                  </a:lnTo>
                  <a:lnTo>
                    <a:pt x="2" y="82"/>
                  </a:lnTo>
                  <a:lnTo>
                    <a:pt x="8" y="62"/>
                  </a:lnTo>
                  <a:lnTo>
                    <a:pt x="18" y="46"/>
                  </a:lnTo>
                  <a:lnTo>
                    <a:pt x="30" y="30"/>
                  </a:lnTo>
                  <a:lnTo>
                    <a:pt x="46" y="18"/>
                  </a:lnTo>
                  <a:lnTo>
                    <a:pt x="62" y="8"/>
                  </a:lnTo>
                  <a:lnTo>
                    <a:pt x="82" y="2"/>
                  </a:lnTo>
                  <a:lnTo>
                    <a:pt x="102" y="0"/>
                  </a:lnTo>
                  <a:lnTo>
                    <a:pt x="102" y="0"/>
                  </a:lnTo>
                  <a:lnTo>
                    <a:pt x="122" y="2"/>
                  </a:lnTo>
                  <a:lnTo>
                    <a:pt x="140" y="8"/>
                  </a:lnTo>
                  <a:lnTo>
                    <a:pt x="158" y="18"/>
                  </a:lnTo>
                  <a:lnTo>
                    <a:pt x="172" y="30"/>
                  </a:lnTo>
                  <a:lnTo>
                    <a:pt x="186" y="46"/>
                  </a:lnTo>
                  <a:lnTo>
                    <a:pt x="194" y="62"/>
                  </a:lnTo>
                  <a:lnTo>
                    <a:pt x="200" y="82"/>
                  </a:lnTo>
                  <a:lnTo>
                    <a:pt x="202" y="102"/>
                  </a:lnTo>
                  <a:lnTo>
                    <a:pt x="202" y="102"/>
                  </a:lnTo>
                  <a:close/>
                </a:path>
              </a:pathLst>
            </a:custGeom>
            <a:grpFill/>
            <a:ln w="25400">
              <a:solidFill>
                <a:srgbClr val="FFFFFF"/>
              </a:solidFill>
              <a:prstDash val="solid"/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MY"/>
            </a:p>
          </p:txBody>
        </p:sp>
        <p:sp>
          <p:nvSpPr>
            <p:cNvPr id="7" name="Freeform 114"/>
            <p:cNvSpPr>
              <a:spLocks/>
            </p:cNvSpPr>
            <p:nvPr/>
          </p:nvSpPr>
          <p:spPr bwMode="auto">
            <a:xfrm>
              <a:off x="7219950" y="5822950"/>
              <a:ext cx="111125" cy="111125"/>
            </a:xfrm>
            <a:custGeom>
              <a:avLst/>
              <a:gdLst>
                <a:gd name="T0" fmla="*/ 0 w 70"/>
                <a:gd name="T1" fmla="*/ 70 h 70"/>
                <a:gd name="T2" fmla="*/ 0 w 70"/>
                <a:gd name="T3" fmla="*/ 70 h 70"/>
                <a:gd name="T4" fmla="*/ 2 w 70"/>
                <a:gd name="T5" fmla="*/ 56 h 70"/>
                <a:gd name="T6" fmla="*/ 6 w 70"/>
                <a:gd name="T7" fmla="*/ 42 h 70"/>
                <a:gd name="T8" fmla="*/ 12 w 70"/>
                <a:gd name="T9" fmla="*/ 32 h 70"/>
                <a:gd name="T10" fmla="*/ 22 w 70"/>
                <a:gd name="T11" fmla="*/ 20 h 70"/>
                <a:gd name="T12" fmla="*/ 32 w 70"/>
                <a:gd name="T13" fmla="*/ 12 h 70"/>
                <a:gd name="T14" fmla="*/ 42 w 70"/>
                <a:gd name="T15" fmla="*/ 6 h 70"/>
                <a:gd name="T16" fmla="*/ 56 w 70"/>
                <a:gd name="T17" fmla="*/ 2 h 70"/>
                <a:gd name="T18" fmla="*/ 70 w 70"/>
                <a:gd name="T19" fmla="*/ 0 h 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70" h="70">
                  <a:moveTo>
                    <a:pt x="0" y="70"/>
                  </a:moveTo>
                  <a:lnTo>
                    <a:pt x="0" y="70"/>
                  </a:lnTo>
                  <a:lnTo>
                    <a:pt x="2" y="56"/>
                  </a:lnTo>
                  <a:lnTo>
                    <a:pt x="6" y="42"/>
                  </a:lnTo>
                  <a:lnTo>
                    <a:pt x="12" y="32"/>
                  </a:lnTo>
                  <a:lnTo>
                    <a:pt x="22" y="20"/>
                  </a:lnTo>
                  <a:lnTo>
                    <a:pt x="32" y="12"/>
                  </a:lnTo>
                  <a:lnTo>
                    <a:pt x="42" y="6"/>
                  </a:lnTo>
                  <a:lnTo>
                    <a:pt x="56" y="2"/>
                  </a:lnTo>
                  <a:lnTo>
                    <a:pt x="70" y="0"/>
                  </a:lnTo>
                </a:path>
              </a:pathLst>
            </a:custGeom>
            <a:grpFill/>
            <a:ln w="25400">
              <a:solidFill>
                <a:srgbClr val="FFFFFF"/>
              </a:solidFill>
              <a:prstDash val="solid"/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MY"/>
            </a:p>
          </p:txBody>
        </p:sp>
        <p:sp>
          <p:nvSpPr>
            <p:cNvPr id="8" name="Freeform 115"/>
            <p:cNvSpPr>
              <a:spLocks/>
            </p:cNvSpPr>
            <p:nvPr/>
          </p:nvSpPr>
          <p:spPr bwMode="auto">
            <a:xfrm>
              <a:off x="7419975" y="6022975"/>
              <a:ext cx="130175" cy="130175"/>
            </a:xfrm>
            <a:custGeom>
              <a:avLst/>
              <a:gdLst>
                <a:gd name="T0" fmla="*/ 28 w 82"/>
                <a:gd name="T1" fmla="*/ 0 h 82"/>
                <a:gd name="T2" fmla="*/ 78 w 82"/>
                <a:gd name="T3" fmla="*/ 50 h 82"/>
                <a:gd name="T4" fmla="*/ 78 w 82"/>
                <a:gd name="T5" fmla="*/ 50 h 82"/>
                <a:gd name="T6" fmla="*/ 82 w 82"/>
                <a:gd name="T7" fmla="*/ 56 h 82"/>
                <a:gd name="T8" fmla="*/ 82 w 82"/>
                <a:gd name="T9" fmla="*/ 62 h 82"/>
                <a:gd name="T10" fmla="*/ 82 w 82"/>
                <a:gd name="T11" fmla="*/ 68 h 82"/>
                <a:gd name="T12" fmla="*/ 78 w 82"/>
                <a:gd name="T13" fmla="*/ 74 h 82"/>
                <a:gd name="T14" fmla="*/ 74 w 82"/>
                <a:gd name="T15" fmla="*/ 78 h 82"/>
                <a:gd name="T16" fmla="*/ 74 w 82"/>
                <a:gd name="T17" fmla="*/ 78 h 82"/>
                <a:gd name="T18" fmla="*/ 68 w 82"/>
                <a:gd name="T19" fmla="*/ 82 h 82"/>
                <a:gd name="T20" fmla="*/ 62 w 82"/>
                <a:gd name="T21" fmla="*/ 82 h 82"/>
                <a:gd name="T22" fmla="*/ 56 w 82"/>
                <a:gd name="T23" fmla="*/ 82 h 82"/>
                <a:gd name="T24" fmla="*/ 50 w 82"/>
                <a:gd name="T25" fmla="*/ 78 h 82"/>
                <a:gd name="T26" fmla="*/ 0 w 82"/>
                <a:gd name="T27" fmla="*/ 28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2" h="82">
                  <a:moveTo>
                    <a:pt x="28" y="0"/>
                  </a:moveTo>
                  <a:lnTo>
                    <a:pt x="78" y="50"/>
                  </a:lnTo>
                  <a:lnTo>
                    <a:pt x="78" y="50"/>
                  </a:lnTo>
                  <a:lnTo>
                    <a:pt x="82" y="56"/>
                  </a:lnTo>
                  <a:lnTo>
                    <a:pt x="82" y="62"/>
                  </a:lnTo>
                  <a:lnTo>
                    <a:pt x="82" y="68"/>
                  </a:lnTo>
                  <a:lnTo>
                    <a:pt x="78" y="74"/>
                  </a:lnTo>
                  <a:lnTo>
                    <a:pt x="74" y="78"/>
                  </a:lnTo>
                  <a:lnTo>
                    <a:pt x="74" y="78"/>
                  </a:lnTo>
                  <a:lnTo>
                    <a:pt x="68" y="82"/>
                  </a:lnTo>
                  <a:lnTo>
                    <a:pt x="62" y="82"/>
                  </a:lnTo>
                  <a:lnTo>
                    <a:pt x="56" y="82"/>
                  </a:lnTo>
                  <a:lnTo>
                    <a:pt x="50" y="78"/>
                  </a:lnTo>
                  <a:lnTo>
                    <a:pt x="0" y="28"/>
                  </a:lnTo>
                </a:path>
              </a:pathLst>
            </a:custGeom>
            <a:grpFill/>
            <a:ln w="25400">
              <a:solidFill>
                <a:srgbClr val="FFFFFF"/>
              </a:solidFill>
              <a:prstDash val="solid"/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MY"/>
            </a:p>
          </p:txBody>
        </p:sp>
      </p:grpSp>
      <p:grpSp>
        <p:nvGrpSpPr>
          <p:cNvPr id="9" name="Group 8"/>
          <p:cNvGrpSpPr/>
          <p:nvPr/>
        </p:nvGrpSpPr>
        <p:grpSpPr>
          <a:xfrm>
            <a:off x="365136" y="2180883"/>
            <a:ext cx="540000" cy="540000"/>
            <a:chOff x="5664200" y="2997200"/>
            <a:chExt cx="863600" cy="863600"/>
          </a:xfrm>
          <a:solidFill>
            <a:schemeClr val="accent1"/>
          </a:solidFill>
        </p:grpSpPr>
        <p:sp>
          <p:nvSpPr>
            <p:cNvPr id="10" name="Freeform 171"/>
            <p:cNvSpPr>
              <a:spLocks/>
            </p:cNvSpPr>
            <p:nvPr/>
          </p:nvSpPr>
          <p:spPr bwMode="auto">
            <a:xfrm>
              <a:off x="5664200" y="2997200"/>
              <a:ext cx="863600" cy="863600"/>
            </a:xfrm>
            <a:custGeom>
              <a:avLst/>
              <a:gdLst>
                <a:gd name="T0" fmla="*/ 544 w 544"/>
                <a:gd name="T1" fmla="*/ 272 h 544"/>
                <a:gd name="T2" fmla="*/ 538 w 544"/>
                <a:gd name="T3" fmla="*/ 326 h 544"/>
                <a:gd name="T4" fmla="*/ 522 w 544"/>
                <a:gd name="T5" fmla="*/ 378 h 544"/>
                <a:gd name="T6" fmla="*/ 498 w 544"/>
                <a:gd name="T7" fmla="*/ 424 h 544"/>
                <a:gd name="T8" fmla="*/ 464 w 544"/>
                <a:gd name="T9" fmla="*/ 464 h 544"/>
                <a:gd name="T10" fmla="*/ 424 w 544"/>
                <a:gd name="T11" fmla="*/ 498 h 544"/>
                <a:gd name="T12" fmla="*/ 378 w 544"/>
                <a:gd name="T13" fmla="*/ 522 h 544"/>
                <a:gd name="T14" fmla="*/ 326 w 544"/>
                <a:gd name="T15" fmla="*/ 538 h 544"/>
                <a:gd name="T16" fmla="*/ 272 w 544"/>
                <a:gd name="T17" fmla="*/ 544 h 544"/>
                <a:gd name="T18" fmla="*/ 244 w 544"/>
                <a:gd name="T19" fmla="*/ 542 h 544"/>
                <a:gd name="T20" fmla="*/ 192 w 544"/>
                <a:gd name="T21" fmla="*/ 532 h 544"/>
                <a:gd name="T22" fmla="*/ 142 w 544"/>
                <a:gd name="T23" fmla="*/ 512 h 544"/>
                <a:gd name="T24" fmla="*/ 98 w 544"/>
                <a:gd name="T25" fmla="*/ 482 h 544"/>
                <a:gd name="T26" fmla="*/ 62 w 544"/>
                <a:gd name="T27" fmla="*/ 446 h 544"/>
                <a:gd name="T28" fmla="*/ 32 w 544"/>
                <a:gd name="T29" fmla="*/ 402 h 544"/>
                <a:gd name="T30" fmla="*/ 12 w 544"/>
                <a:gd name="T31" fmla="*/ 352 h 544"/>
                <a:gd name="T32" fmla="*/ 2 w 544"/>
                <a:gd name="T33" fmla="*/ 300 h 544"/>
                <a:gd name="T34" fmla="*/ 0 w 544"/>
                <a:gd name="T35" fmla="*/ 272 h 544"/>
                <a:gd name="T36" fmla="*/ 6 w 544"/>
                <a:gd name="T37" fmla="*/ 218 h 544"/>
                <a:gd name="T38" fmla="*/ 22 w 544"/>
                <a:gd name="T39" fmla="*/ 166 h 544"/>
                <a:gd name="T40" fmla="*/ 46 w 544"/>
                <a:gd name="T41" fmla="*/ 120 h 544"/>
                <a:gd name="T42" fmla="*/ 80 w 544"/>
                <a:gd name="T43" fmla="*/ 80 h 544"/>
                <a:gd name="T44" fmla="*/ 120 w 544"/>
                <a:gd name="T45" fmla="*/ 46 h 544"/>
                <a:gd name="T46" fmla="*/ 166 w 544"/>
                <a:gd name="T47" fmla="*/ 22 h 544"/>
                <a:gd name="T48" fmla="*/ 218 w 544"/>
                <a:gd name="T49" fmla="*/ 6 h 544"/>
                <a:gd name="T50" fmla="*/ 272 w 544"/>
                <a:gd name="T51" fmla="*/ 0 h 544"/>
                <a:gd name="T52" fmla="*/ 300 w 544"/>
                <a:gd name="T53" fmla="*/ 2 h 544"/>
                <a:gd name="T54" fmla="*/ 352 w 544"/>
                <a:gd name="T55" fmla="*/ 12 h 544"/>
                <a:gd name="T56" fmla="*/ 402 w 544"/>
                <a:gd name="T57" fmla="*/ 32 h 544"/>
                <a:gd name="T58" fmla="*/ 446 w 544"/>
                <a:gd name="T59" fmla="*/ 62 h 544"/>
                <a:gd name="T60" fmla="*/ 482 w 544"/>
                <a:gd name="T61" fmla="*/ 98 h 544"/>
                <a:gd name="T62" fmla="*/ 512 w 544"/>
                <a:gd name="T63" fmla="*/ 142 h 544"/>
                <a:gd name="T64" fmla="*/ 532 w 544"/>
                <a:gd name="T65" fmla="*/ 192 h 544"/>
                <a:gd name="T66" fmla="*/ 542 w 544"/>
                <a:gd name="T67" fmla="*/ 244 h 544"/>
                <a:gd name="T68" fmla="*/ 544 w 544"/>
                <a:gd name="T69" fmla="*/ 272 h 5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544" h="544">
                  <a:moveTo>
                    <a:pt x="544" y="272"/>
                  </a:moveTo>
                  <a:lnTo>
                    <a:pt x="544" y="272"/>
                  </a:lnTo>
                  <a:lnTo>
                    <a:pt x="542" y="300"/>
                  </a:lnTo>
                  <a:lnTo>
                    <a:pt x="538" y="326"/>
                  </a:lnTo>
                  <a:lnTo>
                    <a:pt x="532" y="352"/>
                  </a:lnTo>
                  <a:lnTo>
                    <a:pt x="522" y="378"/>
                  </a:lnTo>
                  <a:lnTo>
                    <a:pt x="512" y="402"/>
                  </a:lnTo>
                  <a:lnTo>
                    <a:pt x="498" y="424"/>
                  </a:lnTo>
                  <a:lnTo>
                    <a:pt x="482" y="446"/>
                  </a:lnTo>
                  <a:lnTo>
                    <a:pt x="464" y="464"/>
                  </a:lnTo>
                  <a:lnTo>
                    <a:pt x="446" y="482"/>
                  </a:lnTo>
                  <a:lnTo>
                    <a:pt x="424" y="498"/>
                  </a:lnTo>
                  <a:lnTo>
                    <a:pt x="402" y="512"/>
                  </a:lnTo>
                  <a:lnTo>
                    <a:pt x="378" y="522"/>
                  </a:lnTo>
                  <a:lnTo>
                    <a:pt x="352" y="532"/>
                  </a:lnTo>
                  <a:lnTo>
                    <a:pt x="326" y="538"/>
                  </a:lnTo>
                  <a:lnTo>
                    <a:pt x="300" y="542"/>
                  </a:lnTo>
                  <a:lnTo>
                    <a:pt x="272" y="544"/>
                  </a:lnTo>
                  <a:lnTo>
                    <a:pt x="272" y="544"/>
                  </a:lnTo>
                  <a:lnTo>
                    <a:pt x="244" y="542"/>
                  </a:lnTo>
                  <a:lnTo>
                    <a:pt x="218" y="538"/>
                  </a:lnTo>
                  <a:lnTo>
                    <a:pt x="192" y="532"/>
                  </a:lnTo>
                  <a:lnTo>
                    <a:pt x="166" y="522"/>
                  </a:lnTo>
                  <a:lnTo>
                    <a:pt x="142" y="512"/>
                  </a:lnTo>
                  <a:lnTo>
                    <a:pt x="120" y="498"/>
                  </a:lnTo>
                  <a:lnTo>
                    <a:pt x="98" y="482"/>
                  </a:lnTo>
                  <a:lnTo>
                    <a:pt x="80" y="464"/>
                  </a:lnTo>
                  <a:lnTo>
                    <a:pt x="62" y="446"/>
                  </a:lnTo>
                  <a:lnTo>
                    <a:pt x="46" y="424"/>
                  </a:lnTo>
                  <a:lnTo>
                    <a:pt x="32" y="402"/>
                  </a:lnTo>
                  <a:lnTo>
                    <a:pt x="22" y="378"/>
                  </a:lnTo>
                  <a:lnTo>
                    <a:pt x="12" y="352"/>
                  </a:lnTo>
                  <a:lnTo>
                    <a:pt x="6" y="326"/>
                  </a:lnTo>
                  <a:lnTo>
                    <a:pt x="2" y="300"/>
                  </a:lnTo>
                  <a:lnTo>
                    <a:pt x="0" y="272"/>
                  </a:lnTo>
                  <a:lnTo>
                    <a:pt x="0" y="272"/>
                  </a:lnTo>
                  <a:lnTo>
                    <a:pt x="2" y="244"/>
                  </a:lnTo>
                  <a:lnTo>
                    <a:pt x="6" y="218"/>
                  </a:lnTo>
                  <a:lnTo>
                    <a:pt x="12" y="192"/>
                  </a:lnTo>
                  <a:lnTo>
                    <a:pt x="22" y="166"/>
                  </a:lnTo>
                  <a:lnTo>
                    <a:pt x="32" y="142"/>
                  </a:lnTo>
                  <a:lnTo>
                    <a:pt x="46" y="120"/>
                  </a:lnTo>
                  <a:lnTo>
                    <a:pt x="62" y="98"/>
                  </a:lnTo>
                  <a:lnTo>
                    <a:pt x="80" y="80"/>
                  </a:lnTo>
                  <a:lnTo>
                    <a:pt x="98" y="62"/>
                  </a:lnTo>
                  <a:lnTo>
                    <a:pt x="120" y="46"/>
                  </a:lnTo>
                  <a:lnTo>
                    <a:pt x="142" y="32"/>
                  </a:lnTo>
                  <a:lnTo>
                    <a:pt x="166" y="22"/>
                  </a:lnTo>
                  <a:lnTo>
                    <a:pt x="192" y="12"/>
                  </a:lnTo>
                  <a:lnTo>
                    <a:pt x="218" y="6"/>
                  </a:lnTo>
                  <a:lnTo>
                    <a:pt x="244" y="2"/>
                  </a:lnTo>
                  <a:lnTo>
                    <a:pt x="272" y="0"/>
                  </a:lnTo>
                  <a:lnTo>
                    <a:pt x="272" y="0"/>
                  </a:lnTo>
                  <a:lnTo>
                    <a:pt x="300" y="2"/>
                  </a:lnTo>
                  <a:lnTo>
                    <a:pt x="326" y="6"/>
                  </a:lnTo>
                  <a:lnTo>
                    <a:pt x="352" y="12"/>
                  </a:lnTo>
                  <a:lnTo>
                    <a:pt x="378" y="22"/>
                  </a:lnTo>
                  <a:lnTo>
                    <a:pt x="402" y="32"/>
                  </a:lnTo>
                  <a:lnTo>
                    <a:pt x="424" y="46"/>
                  </a:lnTo>
                  <a:lnTo>
                    <a:pt x="446" y="62"/>
                  </a:lnTo>
                  <a:lnTo>
                    <a:pt x="464" y="80"/>
                  </a:lnTo>
                  <a:lnTo>
                    <a:pt x="482" y="98"/>
                  </a:lnTo>
                  <a:lnTo>
                    <a:pt x="498" y="120"/>
                  </a:lnTo>
                  <a:lnTo>
                    <a:pt x="512" y="142"/>
                  </a:lnTo>
                  <a:lnTo>
                    <a:pt x="522" y="166"/>
                  </a:lnTo>
                  <a:lnTo>
                    <a:pt x="532" y="192"/>
                  </a:lnTo>
                  <a:lnTo>
                    <a:pt x="538" y="218"/>
                  </a:lnTo>
                  <a:lnTo>
                    <a:pt x="542" y="244"/>
                  </a:lnTo>
                  <a:lnTo>
                    <a:pt x="544" y="272"/>
                  </a:lnTo>
                  <a:lnTo>
                    <a:pt x="544" y="2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MY"/>
            </a:p>
          </p:txBody>
        </p:sp>
        <p:sp>
          <p:nvSpPr>
            <p:cNvPr id="11" name="Freeform 186"/>
            <p:cNvSpPr>
              <a:spLocks/>
            </p:cNvSpPr>
            <p:nvPr/>
          </p:nvSpPr>
          <p:spPr bwMode="auto">
            <a:xfrm>
              <a:off x="5918200" y="3276600"/>
              <a:ext cx="330200" cy="330200"/>
            </a:xfrm>
            <a:custGeom>
              <a:avLst/>
              <a:gdLst>
                <a:gd name="T0" fmla="*/ 208 w 208"/>
                <a:gd name="T1" fmla="*/ 96 h 208"/>
                <a:gd name="T2" fmla="*/ 208 w 208"/>
                <a:gd name="T3" fmla="*/ 192 h 208"/>
                <a:gd name="T4" fmla="*/ 208 w 208"/>
                <a:gd name="T5" fmla="*/ 192 h 208"/>
                <a:gd name="T6" fmla="*/ 206 w 208"/>
                <a:gd name="T7" fmla="*/ 198 h 208"/>
                <a:gd name="T8" fmla="*/ 204 w 208"/>
                <a:gd name="T9" fmla="*/ 204 h 208"/>
                <a:gd name="T10" fmla="*/ 198 w 208"/>
                <a:gd name="T11" fmla="*/ 206 h 208"/>
                <a:gd name="T12" fmla="*/ 192 w 208"/>
                <a:gd name="T13" fmla="*/ 208 h 208"/>
                <a:gd name="T14" fmla="*/ 16 w 208"/>
                <a:gd name="T15" fmla="*/ 208 h 208"/>
                <a:gd name="T16" fmla="*/ 16 w 208"/>
                <a:gd name="T17" fmla="*/ 208 h 208"/>
                <a:gd name="T18" fmla="*/ 10 w 208"/>
                <a:gd name="T19" fmla="*/ 206 h 208"/>
                <a:gd name="T20" fmla="*/ 4 w 208"/>
                <a:gd name="T21" fmla="*/ 204 h 208"/>
                <a:gd name="T22" fmla="*/ 2 w 208"/>
                <a:gd name="T23" fmla="*/ 198 h 208"/>
                <a:gd name="T24" fmla="*/ 0 w 208"/>
                <a:gd name="T25" fmla="*/ 192 h 208"/>
                <a:gd name="T26" fmla="*/ 0 w 208"/>
                <a:gd name="T27" fmla="*/ 16 h 208"/>
                <a:gd name="T28" fmla="*/ 0 w 208"/>
                <a:gd name="T29" fmla="*/ 16 h 208"/>
                <a:gd name="T30" fmla="*/ 2 w 208"/>
                <a:gd name="T31" fmla="*/ 10 h 208"/>
                <a:gd name="T32" fmla="*/ 4 w 208"/>
                <a:gd name="T33" fmla="*/ 4 h 208"/>
                <a:gd name="T34" fmla="*/ 10 w 208"/>
                <a:gd name="T35" fmla="*/ 2 h 208"/>
                <a:gd name="T36" fmla="*/ 16 w 208"/>
                <a:gd name="T37" fmla="*/ 0 h 208"/>
                <a:gd name="T38" fmla="*/ 112 w 208"/>
                <a:gd name="T39" fmla="*/ 0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08" h="208">
                  <a:moveTo>
                    <a:pt x="208" y="96"/>
                  </a:moveTo>
                  <a:lnTo>
                    <a:pt x="208" y="192"/>
                  </a:lnTo>
                  <a:lnTo>
                    <a:pt x="208" y="192"/>
                  </a:lnTo>
                  <a:lnTo>
                    <a:pt x="206" y="198"/>
                  </a:lnTo>
                  <a:lnTo>
                    <a:pt x="204" y="204"/>
                  </a:lnTo>
                  <a:lnTo>
                    <a:pt x="198" y="206"/>
                  </a:lnTo>
                  <a:lnTo>
                    <a:pt x="192" y="208"/>
                  </a:lnTo>
                  <a:lnTo>
                    <a:pt x="16" y="208"/>
                  </a:lnTo>
                  <a:lnTo>
                    <a:pt x="16" y="208"/>
                  </a:lnTo>
                  <a:lnTo>
                    <a:pt x="10" y="206"/>
                  </a:lnTo>
                  <a:lnTo>
                    <a:pt x="4" y="204"/>
                  </a:lnTo>
                  <a:lnTo>
                    <a:pt x="2" y="198"/>
                  </a:lnTo>
                  <a:lnTo>
                    <a:pt x="0" y="192"/>
                  </a:lnTo>
                  <a:lnTo>
                    <a:pt x="0" y="16"/>
                  </a:lnTo>
                  <a:lnTo>
                    <a:pt x="0" y="16"/>
                  </a:lnTo>
                  <a:lnTo>
                    <a:pt x="2" y="10"/>
                  </a:lnTo>
                  <a:lnTo>
                    <a:pt x="4" y="4"/>
                  </a:lnTo>
                  <a:lnTo>
                    <a:pt x="10" y="2"/>
                  </a:lnTo>
                  <a:lnTo>
                    <a:pt x="16" y="0"/>
                  </a:lnTo>
                  <a:lnTo>
                    <a:pt x="112" y="0"/>
                  </a:lnTo>
                </a:path>
              </a:pathLst>
            </a:custGeom>
            <a:grpFill/>
            <a:ln w="25400">
              <a:solidFill>
                <a:srgbClr val="FFFFFF"/>
              </a:solidFill>
              <a:prstDash val="solid"/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MY"/>
            </a:p>
          </p:txBody>
        </p:sp>
        <p:sp>
          <p:nvSpPr>
            <p:cNvPr id="12" name="Freeform 187"/>
            <p:cNvSpPr>
              <a:spLocks/>
            </p:cNvSpPr>
            <p:nvPr/>
          </p:nvSpPr>
          <p:spPr bwMode="auto">
            <a:xfrm>
              <a:off x="6026150" y="3260725"/>
              <a:ext cx="238125" cy="238125"/>
            </a:xfrm>
            <a:custGeom>
              <a:avLst/>
              <a:gdLst>
                <a:gd name="T0" fmla="*/ 0 w 150"/>
                <a:gd name="T1" fmla="*/ 106 h 150"/>
                <a:gd name="T2" fmla="*/ 102 w 150"/>
                <a:gd name="T3" fmla="*/ 6 h 150"/>
                <a:gd name="T4" fmla="*/ 102 w 150"/>
                <a:gd name="T5" fmla="*/ 6 h 150"/>
                <a:gd name="T6" fmla="*/ 106 w 150"/>
                <a:gd name="T7" fmla="*/ 2 h 150"/>
                <a:gd name="T8" fmla="*/ 112 w 150"/>
                <a:gd name="T9" fmla="*/ 0 h 150"/>
                <a:gd name="T10" fmla="*/ 118 w 150"/>
                <a:gd name="T11" fmla="*/ 2 h 150"/>
                <a:gd name="T12" fmla="*/ 124 w 150"/>
                <a:gd name="T13" fmla="*/ 6 h 150"/>
                <a:gd name="T14" fmla="*/ 144 w 150"/>
                <a:gd name="T15" fmla="*/ 26 h 150"/>
                <a:gd name="T16" fmla="*/ 144 w 150"/>
                <a:gd name="T17" fmla="*/ 26 h 150"/>
                <a:gd name="T18" fmla="*/ 148 w 150"/>
                <a:gd name="T19" fmla="*/ 32 h 150"/>
                <a:gd name="T20" fmla="*/ 150 w 150"/>
                <a:gd name="T21" fmla="*/ 38 h 150"/>
                <a:gd name="T22" fmla="*/ 148 w 150"/>
                <a:gd name="T23" fmla="*/ 44 h 150"/>
                <a:gd name="T24" fmla="*/ 144 w 150"/>
                <a:gd name="T25" fmla="*/ 48 h 150"/>
                <a:gd name="T26" fmla="*/ 44 w 150"/>
                <a:gd name="T27" fmla="*/ 15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50" h="150">
                  <a:moveTo>
                    <a:pt x="0" y="106"/>
                  </a:moveTo>
                  <a:lnTo>
                    <a:pt x="102" y="6"/>
                  </a:lnTo>
                  <a:lnTo>
                    <a:pt x="102" y="6"/>
                  </a:lnTo>
                  <a:lnTo>
                    <a:pt x="106" y="2"/>
                  </a:lnTo>
                  <a:lnTo>
                    <a:pt x="112" y="0"/>
                  </a:lnTo>
                  <a:lnTo>
                    <a:pt x="118" y="2"/>
                  </a:lnTo>
                  <a:lnTo>
                    <a:pt x="124" y="6"/>
                  </a:lnTo>
                  <a:lnTo>
                    <a:pt x="144" y="26"/>
                  </a:lnTo>
                  <a:lnTo>
                    <a:pt x="144" y="26"/>
                  </a:lnTo>
                  <a:lnTo>
                    <a:pt x="148" y="32"/>
                  </a:lnTo>
                  <a:lnTo>
                    <a:pt x="150" y="38"/>
                  </a:lnTo>
                  <a:lnTo>
                    <a:pt x="148" y="44"/>
                  </a:lnTo>
                  <a:lnTo>
                    <a:pt x="144" y="48"/>
                  </a:lnTo>
                  <a:lnTo>
                    <a:pt x="44" y="150"/>
                  </a:lnTo>
                </a:path>
              </a:pathLst>
            </a:custGeom>
            <a:grpFill/>
            <a:ln w="25400">
              <a:solidFill>
                <a:srgbClr val="FFFFFF"/>
              </a:solidFill>
              <a:prstDash val="solid"/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MY"/>
            </a:p>
          </p:txBody>
        </p:sp>
        <p:sp>
          <p:nvSpPr>
            <p:cNvPr id="13" name="Freeform 188"/>
            <p:cNvSpPr>
              <a:spLocks/>
            </p:cNvSpPr>
            <p:nvPr/>
          </p:nvSpPr>
          <p:spPr bwMode="auto">
            <a:xfrm>
              <a:off x="6016625" y="3429000"/>
              <a:ext cx="79375" cy="79375"/>
            </a:xfrm>
            <a:custGeom>
              <a:avLst/>
              <a:gdLst>
                <a:gd name="T0" fmla="*/ 50 w 50"/>
                <a:gd name="T1" fmla="*/ 44 h 50"/>
                <a:gd name="T2" fmla="*/ 0 w 50"/>
                <a:gd name="T3" fmla="*/ 50 h 50"/>
                <a:gd name="T4" fmla="*/ 6 w 50"/>
                <a:gd name="T5" fmla="*/ 0 h 50"/>
                <a:gd name="T6" fmla="*/ 50 w 50"/>
                <a:gd name="T7" fmla="*/ 44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50">
                  <a:moveTo>
                    <a:pt x="50" y="44"/>
                  </a:moveTo>
                  <a:lnTo>
                    <a:pt x="0" y="50"/>
                  </a:lnTo>
                  <a:lnTo>
                    <a:pt x="6" y="0"/>
                  </a:lnTo>
                  <a:lnTo>
                    <a:pt x="50" y="44"/>
                  </a:lnTo>
                  <a:close/>
                </a:path>
              </a:pathLst>
            </a:custGeom>
            <a:grpFill/>
            <a:ln w="25400">
              <a:solidFill>
                <a:srgbClr val="FFFFFF"/>
              </a:solidFill>
              <a:prstDash val="solid"/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MY"/>
            </a:p>
          </p:txBody>
        </p:sp>
        <p:sp>
          <p:nvSpPr>
            <p:cNvPr id="14" name="Line 189"/>
            <p:cNvSpPr>
              <a:spLocks noChangeShapeType="1"/>
            </p:cNvSpPr>
            <p:nvPr/>
          </p:nvSpPr>
          <p:spPr bwMode="auto">
            <a:xfrm flipH="1">
              <a:off x="6061075" y="3286125"/>
              <a:ext cx="177800" cy="177800"/>
            </a:xfrm>
            <a:prstGeom prst="line">
              <a:avLst/>
            </a:prstGeom>
            <a:grpFill/>
            <a:ln w="25400">
              <a:solidFill>
                <a:srgbClr val="FFFFFF"/>
              </a:solidFill>
              <a:prstDash val="solid"/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MY"/>
            </a:p>
          </p:txBody>
        </p:sp>
      </p:grpSp>
      <p:grpSp>
        <p:nvGrpSpPr>
          <p:cNvPr id="15" name="Group 14"/>
          <p:cNvGrpSpPr/>
          <p:nvPr/>
        </p:nvGrpSpPr>
        <p:grpSpPr>
          <a:xfrm>
            <a:off x="365136" y="1479446"/>
            <a:ext cx="540000" cy="540000"/>
            <a:chOff x="3124200" y="1727200"/>
            <a:chExt cx="863600" cy="863600"/>
          </a:xfrm>
          <a:solidFill>
            <a:schemeClr val="accent1"/>
          </a:solidFill>
        </p:grpSpPr>
        <p:sp>
          <p:nvSpPr>
            <p:cNvPr id="16" name="Freeform 5"/>
            <p:cNvSpPr>
              <a:spLocks/>
            </p:cNvSpPr>
            <p:nvPr/>
          </p:nvSpPr>
          <p:spPr bwMode="auto">
            <a:xfrm>
              <a:off x="3124200" y="1727200"/>
              <a:ext cx="863600" cy="863600"/>
            </a:xfrm>
            <a:custGeom>
              <a:avLst/>
              <a:gdLst>
                <a:gd name="T0" fmla="*/ 544 w 544"/>
                <a:gd name="T1" fmla="*/ 272 h 544"/>
                <a:gd name="T2" fmla="*/ 538 w 544"/>
                <a:gd name="T3" fmla="*/ 326 h 544"/>
                <a:gd name="T4" fmla="*/ 522 w 544"/>
                <a:gd name="T5" fmla="*/ 378 h 544"/>
                <a:gd name="T6" fmla="*/ 498 w 544"/>
                <a:gd name="T7" fmla="*/ 424 h 544"/>
                <a:gd name="T8" fmla="*/ 464 w 544"/>
                <a:gd name="T9" fmla="*/ 464 h 544"/>
                <a:gd name="T10" fmla="*/ 424 w 544"/>
                <a:gd name="T11" fmla="*/ 498 h 544"/>
                <a:gd name="T12" fmla="*/ 378 w 544"/>
                <a:gd name="T13" fmla="*/ 522 h 544"/>
                <a:gd name="T14" fmla="*/ 326 w 544"/>
                <a:gd name="T15" fmla="*/ 538 h 544"/>
                <a:gd name="T16" fmla="*/ 272 w 544"/>
                <a:gd name="T17" fmla="*/ 544 h 544"/>
                <a:gd name="T18" fmla="*/ 244 w 544"/>
                <a:gd name="T19" fmla="*/ 542 h 544"/>
                <a:gd name="T20" fmla="*/ 192 w 544"/>
                <a:gd name="T21" fmla="*/ 532 h 544"/>
                <a:gd name="T22" fmla="*/ 142 w 544"/>
                <a:gd name="T23" fmla="*/ 512 h 544"/>
                <a:gd name="T24" fmla="*/ 98 w 544"/>
                <a:gd name="T25" fmla="*/ 482 h 544"/>
                <a:gd name="T26" fmla="*/ 62 w 544"/>
                <a:gd name="T27" fmla="*/ 446 h 544"/>
                <a:gd name="T28" fmla="*/ 32 w 544"/>
                <a:gd name="T29" fmla="*/ 402 h 544"/>
                <a:gd name="T30" fmla="*/ 12 w 544"/>
                <a:gd name="T31" fmla="*/ 352 h 544"/>
                <a:gd name="T32" fmla="*/ 2 w 544"/>
                <a:gd name="T33" fmla="*/ 300 h 544"/>
                <a:gd name="T34" fmla="*/ 0 w 544"/>
                <a:gd name="T35" fmla="*/ 272 h 544"/>
                <a:gd name="T36" fmla="*/ 6 w 544"/>
                <a:gd name="T37" fmla="*/ 218 h 544"/>
                <a:gd name="T38" fmla="*/ 22 w 544"/>
                <a:gd name="T39" fmla="*/ 166 h 544"/>
                <a:gd name="T40" fmla="*/ 46 w 544"/>
                <a:gd name="T41" fmla="*/ 120 h 544"/>
                <a:gd name="T42" fmla="*/ 80 w 544"/>
                <a:gd name="T43" fmla="*/ 80 h 544"/>
                <a:gd name="T44" fmla="*/ 120 w 544"/>
                <a:gd name="T45" fmla="*/ 46 h 544"/>
                <a:gd name="T46" fmla="*/ 166 w 544"/>
                <a:gd name="T47" fmla="*/ 22 h 544"/>
                <a:gd name="T48" fmla="*/ 218 w 544"/>
                <a:gd name="T49" fmla="*/ 6 h 544"/>
                <a:gd name="T50" fmla="*/ 272 w 544"/>
                <a:gd name="T51" fmla="*/ 0 h 544"/>
                <a:gd name="T52" fmla="*/ 300 w 544"/>
                <a:gd name="T53" fmla="*/ 2 h 544"/>
                <a:gd name="T54" fmla="*/ 352 w 544"/>
                <a:gd name="T55" fmla="*/ 12 h 544"/>
                <a:gd name="T56" fmla="*/ 402 w 544"/>
                <a:gd name="T57" fmla="*/ 32 h 544"/>
                <a:gd name="T58" fmla="*/ 446 w 544"/>
                <a:gd name="T59" fmla="*/ 62 h 544"/>
                <a:gd name="T60" fmla="*/ 482 w 544"/>
                <a:gd name="T61" fmla="*/ 98 h 544"/>
                <a:gd name="T62" fmla="*/ 512 w 544"/>
                <a:gd name="T63" fmla="*/ 142 h 544"/>
                <a:gd name="T64" fmla="*/ 532 w 544"/>
                <a:gd name="T65" fmla="*/ 192 h 544"/>
                <a:gd name="T66" fmla="*/ 542 w 544"/>
                <a:gd name="T67" fmla="*/ 244 h 544"/>
                <a:gd name="T68" fmla="*/ 544 w 544"/>
                <a:gd name="T69" fmla="*/ 272 h 5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544" h="544">
                  <a:moveTo>
                    <a:pt x="544" y="272"/>
                  </a:moveTo>
                  <a:lnTo>
                    <a:pt x="544" y="272"/>
                  </a:lnTo>
                  <a:lnTo>
                    <a:pt x="542" y="300"/>
                  </a:lnTo>
                  <a:lnTo>
                    <a:pt x="538" y="326"/>
                  </a:lnTo>
                  <a:lnTo>
                    <a:pt x="532" y="352"/>
                  </a:lnTo>
                  <a:lnTo>
                    <a:pt x="522" y="378"/>
                  </a:lnTo>
                  <a:lnTo>
                    <a:pt x="512" y="402"/>
                  </a:lnTo>
                  <a:lnTo>
                    <a:pt x="498" y="424"/>
                  </a:lnTo>
                  <a:lnTo>
                    <a:pt x="482" y="446"/>
                  </a:lnTo>
                  <a:lnTo>
                    <a:pt x="464" y="464"/>
                  </a:lnTo>
                  <a:lnTo>
                    <a:pt x="446" y="482"/>
                  </a:lnTo>
                  <a:lnTo>
                    <a:pt x="424" y="498"/>
                  </a:lnTo>
                  <a:lnTo>
                    <a:pt x="402" y="512"/>
                  </a:lnTo>
                  <a:lnTo>
                    <a:pt x="378" y="522"/>
                  </a:lnTo>
                  <a:lnTo>
                    <a:pt x="352" y="532"/>
                  </a:lnTo>
                  <a:lnTo>
                    <a:pt x="326" y="538"/>
                  </a:lnTo>
                  <a:lnTo>
                    <a:pt x="300" y="542"/>
                  </a:lnTo>
                  <a:lnTo>
                    <a:pt x="272" y="544"/>
                  </a:lnTo>
                  <a:lnTo>
                    <a:pt x="272" y="544"/>
                  </a:lnTo>
                  <a:lnTo>
                    <a:pt x="244" y="542"/>
                  </a:lnTo>
                  <a:lnTo>
                    <a:pt x="218" y="538"/>
                  </a:lnTo>
                  <a:lnTo>
                    <a:pt x="192" y="532"/>
                  </a:lnTo>
                  <a:lnTo>
                    <a:pt x="166" y="522"/>
                  </a:lnTo>
                  <a:lnTo>
                    <a:pt x="142" y="512"/>
                  </a:lnTo>
                  <a:lnTo>
                    <a:pt x="120" y="498"/>
                  </a:lnTo>
                  <a:lnTo>
                    <a:pt x="98" y="482"/>
                  </a:lnTo>
                  <a:lnTo>
                    <a:pt x="80" y="464"/>
                  </a:lnTo>
                  <a:lnTo>
                    <a:pt x="62" y="446"/>
                  </a:lnTo>
                  <a:lnTo>
                    <a:pt x="46" y="424"/>
                  </a:lnTo>
                  <a:lnTo>
                    <a:pt x="32" y="402"/>
                  </a:lnTo>
                  <a:lnTo>
                    <a:pt x="22" y="378"/>
                  </a:lnTo>
                  <a:lnTo>
                    <a:pt x="12" y="352"/>
                  </a:lnTo>
                  <a:lnTo>
                    <a:pt x="6" y="326"/>
                  </a:lnTo>
                  <a:lnTo>
                    <a:pt x="2" y="300"/>
                  </a:lnTo>
                  <a:lnTo>
                    <a:pt x="0" y="272"/>
                  </a:lnTo>
                  <a:lnTo>
                    <a:pt x="0" y="272"/>
                  </a:lnTo>
                  <a:lnTo>
                    <a:pt x="2" y="244"/>
                  </a:lnTo>
                  <a:lnTo>
                    <a:pt x="6" y="218"/>
                  </a:lnTo>
                  <a:lnTo>
                    <a:pt x="12" y="192"/>
                  </a:lnTo>
                  <a:lnTo>
                    <a:pt x="22" y="166"/>
                  </a:lnTo>
                  <a:lnTo>
                    <a:pt x="32" y="142"/>
                  </a:lnTo>
                  <a:lnTo>
                    <a:pt x="46" y="120"/>
                  </a:lnTo>
                  <a:lnTo>
                    <a:pt x="62" y="98"/>
                  </a:lnTo>
                  <a:lnTo>
                    <a:pt x="80" y="80"/>
                  </a:lnTo>
                  <a:lnTo>
                    <a:pt x="98" y="62"/>
                  </a:lnTo>
                  <a:lnTo>
                    <a:pt x="120" y="46"/>
                  </a:lnTo>
                  <a:lnTo>
                    <a:pt x="142" y="32"/>
                  </a:lnTo>
                  <a:lnTo>
                    <a:pt x="166" y="22"/>
                  </a:lnTo>
                  <a:lnTo>
                    <a:pt x="192" y="12"/>
                  </a:lnTo>
                  <a:lnTo>
                    <a:pt x="218" y="6"/>
                  </a:lnTo>
                  <a:lnTo>
                    <a:pt x="244" y="2"/>
                  </a:lnTo>
                  <a:lnTo>
                    <a:pt x="272" y="0"/>
                  </a:lnTo>
                  <a:lnTo>
                    <a:pt x="272" y="0"/>
                  </a:lnTo>
                  <a:lnTo>
                    <a:pt x="300" y="2"/>
                  </a:lnTo>
                  <a:lnTo>
                    <a:pt x="326" y="6"/>
                  </a:lnTo>
                  <a:lnTo>
                    <a:pt x="352" y="12"/>
                  </a:lnTo>
                  <a:lnTo>
                    <a:pt x="378" y="22"/>
                  </a:lnTo>
                  <a:lnTo>
                    <a:pt x="402" y="32"/>
                  </a:lnTo>
                  <a:lnTo>
                    <a:pt x="424" y="46"/>
                  </a:lnTo>
                  <a:lnTo>
                    <a:pt x="446" y="62"/>
                  </a:lnTo>
                  <a:lnTo>
                    <a:pt x="464" y="80"/>
                  </a:lnTo>
                  <a:lnTo>
                    <a:pt x="482" y="98"/>
                  </a:lnTo>
                  <a:lnTo>
                    <a:pt x="498" y="120"/>
                  </a:lnTo>
                  <a:lnTo>
                    <a:pt x="512" y="142"/>
                  </a:lnTo>
                  <a:lnTo>
                    <a:pt x="522" y="166"/>
                  </a:lnTo>
                  <a:lnTo>
                    <a:pt x="532" y="192"/>
                  </a:lnTo>
                  <a:lnTo>
                    <a:pt x="538" y="218"/>
                  </a:lnTo>
                  <a:lnTo>
                    <a:pt x="542" y="244"/>
                  </a:lnTo>
                  <a:lnTo>
                    <a:pt x="544" y="272"/>
                  </a:lnTo>
                  <a:lnTo>
                    <a:pt x="544" y="2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MY"/>
            </a:p>
          </p:txBody>
        </p:sp>
        <p:sp>
          <p:nvSpPr>
            <p:cNvPr id="17" name="Freeform 49"/>
            <p:cNvSpPr>
              <a:spLocks/>
            </p:cNvSpPr>
            <p:nvPr/>
          </p:nvSpPr>
          <p:spPr bwMode="auto">
            <a:xfrm>
              <a:off x="3419475" y="1955800"/>
              <a:ext cx="273050" cy="288925"/>
            </a:xfrm>
            <a:custGeom>
              <a:avLst/>
              <a:gdLst>
                <a:gd name="T0" fmla="*/ 172 w 172"/>
                <a:gd name="T1" fmla="*/ 86 h 182"/>
                <a:gd name="T2" fmla="*/ 172 w 172"/>
                <a:gd name="T3" fmla="*/ 86 h 182"/>
                <a:gd name="T4" fmla="*/ 170 w 172"/>
                <a:gd name="T5" fmla="*/ 70 h 182"/>
                <a:gd name="T6" fmla="*/ 164 w 172"/>
                <a:gd name="T7" fmla="*/ 54 h 182"/>
                <a:gd name="T8" fmla="*/ 156 w 172"/>
                <a:gd name="T9" fmla="*/ 38 h 182"/>
                <a:gd name="T10" fmla="*/ 146 w 172"/>
                <a:gd name="T11" fmla="*/ 26 h 182"/>
                <a:gd name="T12" fmla="*/ 134 w 172"/>
                <a:gd name="T13" fmla="*/ 16 h 182"/>
                <a:gd name="T14" fmla="*/ 120 w 172"/>
                <a:gd name="T15" fmla="*/ 8 h 182"/>
                <a:gd name="T16" fmla="*/ 104 w 172"/>
                <a:gd name="T17" fmla="*/ 2 h 182"/>
                <a:gd name="T18" fmla="*/ 86 w 172"/>
                <a:gd name="T19" fmla="*/ 0 h 182"/>
                <a:gd name="T20" fmla="*/ 86 w 172"/>
                <a:gd name="T21" fmla="*/ 0 h 182"/>
                <a:gd name="T22" fmla="*/ 68 w 172"/>
                <a:gd name="T23" fmla="*/ 2 h 182"/>
                <a:gd name="T24" fmla="*/ 52 w 172"/>
                <a:gd name="T25" fmla="*/ 8 h 182"/>
                <a:gd name="T26" fmla="*/ 38 w 172"/>
                <a:gd name="T27" fmla="*/ 16 h 182"/>
                <a:gd name="T28" fmla="*/ 26 w 172"/>
                <a:gd name="T29" fmla="*/ 26 h 182"/>
                <a:gd name="T30" fmla="*/ 16 w 172"/>
                <a:gd name="T31" fmla="*/ 38 h 182"/>
                <a:gd name="T32" fmla="*/ 8 w 172"/>
                <a:gd name="T33" fmla="*/ 54 h 182"/>
                <a:gd name="T34" fmla="*/ 2 w 172"/>
                <a:gd name="T35" fmla="*/ 70 h 182"/>
                <a:gd name="T36" fmla="*/ 0 w 172"/>
                <a:gd name="T37" fmla="*/ 86 h 182"/>
                <a:gd name="T38" fmla="*/ 0 w 172"/>
                <a:gd name="T39" fmla="*/ 86 h 182"/>
                <a:gd name="T40" fmla="*/ 2 w 172"/>
                <a:gd name="T41" fmla="*/ 106 h 182"/>
                <a:gd name="T42" fmla="*/ 8 w 172"/>
                <a:gd name="T43" fmla="*/ 124 h 182"/>
                <a:gd name="T44" fmla="*/ 18 w 172"/>
                <a:gd name="T45" fmla="*/ 138 h 182"/>
                <a:gd name="T46" fmla="*/ 32 w 172"/>
                <a:gd name="T47" fmla="*/ 152 h 182"/>
                <a:gd name="T48" fmla="*/ 32 w 172"/>
                <a:gd name="T49" fmla="*/ 152 h 182"/>
                <a:gd name="T50" fmla="*/ 32 w 172"/>
                <a:gd name="T51" fmla="*/ 152 h 182"/>
                <a:gd name="T52" fmla="*/ 36 w 172"/>
                <a:gd name="T53" fmla="*/ 160 h 182"/>
                <a:gd name="T54" fmla="*/ 40 w 172"/>
                <a:gd name="T55" fmla="*/ 168 h 182"/>
                <a:gd name="T56" fmla="*/ 44 w 172"/>
                <a:gd name="T57" fmla="*/ 182 h 182"/>
                <a:gd name="T58" fmla="*/ 128 w 172"/>
                <a:gd name="T59" fmla="*/ 182 h 182"/>
                <a:gd name="T60" fmla="*/ 128 w 172"/>
                <a:gd name="T61" fmla="*/ 182 h 182"/>
                <a:gd name="T62" fmla="*/ 132 w 172"/>
                <a:gd name="T63" fmla="*/ 168 h 182"/>
                <a:gd name="T64" fmla="*/ 136 w 172"/>
                <a:gd name="T65" fmla="*/ 160 h 182"/>
                <a:gd name="T66" fmla="*/ 140 w 172"/>
                <a:gd name="T67" fmla="*/ 152 h 182"/>
                <a:gd name="T68" fmla="*/ 140 w 172"/>
                <a:gd name="T69" fmla="*/ 152 h 182"/>
                <a:gd name="T70" fmla="*/ 140 w 172"/>
                <a:gd name="T71" fmla="*/ 152 h 182"/>
                <a:gd name="T72" fmla="*/ 154 w 172"/>
                <a:gd name="T73" fmla="*/ 138 h 182"/>
                <a:gd name="T74" fmla="*/ 164 w 172"/>
                <a:gd name="T75" fmla="*/ 124 h 182"/>
                <a:gd name="T76" fmla="*/ 170 w 172"/>
                <a:gd name="T77" fmla="*/ 106 h 182"/>
                <a:gd name="T78" fmla="*/ 172 w 172"/>
                <a:gd name="T79" fmla="*/ 86 h 182"/>
                <a:gd name="T80" fmla="*/ 172 w 172"/>
                <a:gd name="T81" fmla="*/ 86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172" h="182">
                  <a:moveTo>
                    <a:pt x="172" y="86"/>
                  </a:moveTo>
                  <a:lnTo>
                    <a:pt x="172" y="86"/>
                  </a:lnTo>
                  <a:lnTo>
                    <a:pt x="170" y="70"/>
                  </a:lnTo>
                  <a:lnTo>
                    <a:pt x="164" y="54"/>
                  </a:lnTo>
                  <a:lnTo>
                    <a:pt x="156" y="38"/>
                  </a:lnTo>
                  <a:lnTo>
                    <a:pt x="146" y="26"/>
                  </a:lnTo>
                  <a:lnTo>
                    <a:pt x="134" y="16"/>
                  </a:lnTo>
                  <a:lnTo>
                    <a:pt x="120" y="8"/>
                  </a:lnTo>
                  <a:lnTo>
                    <a:pt x="104" y="2"/>
                  </a:lnTo>
                  <a:lnTo>
                    <a:pt x="86" y="0"/>
                  </a:lnTo>
                  <a:lnTo>
                    <a:pt x="86" y="0"/>
                  </a:lnTo>
                  <a:lnTo>
                    <a:pt x="68" y="2"/>
                  </a:lnTo>
                  <a:lnTo>
                    <a:pt x="52" y="8"/>
                  </a:lnTo>
                  <a:lnTo>
                    <a:pt x="38" y="16"/>
                  </a:lnTo>
                  <a:lnTo>
                    <a:pt x="26" y="26"/>
                  </a:lnTo>
                  <a:lnTo>
                    <a:pt x="16" y="38"/>
                  </a:lnTo>
                  <a:lnTo>
                    <a:pt x="8" y="54"/>
                  </a:lnTo>
                  <a:lnTo>
                    <a:pt x="2" y="70"/>
                  </a:lnTo>
                  <a:lnTo>
                    <a:pt x="0" y="86"/>
                  </a:lnTo>
                  <a:lnTo>
                    <a:pt x="0" y="86"/>
                  </a:lnTo>
                  <a:lnTo>
                    <a:pt x="2" y="106"/>
                  </a:lnTo>
                  <a:lnTo>
                    <a:pt x="8" y="124"/>
                  </a:lnTo>
                  <a:lnTo>
                    <a:pt x="18" y="138"/>
                  </a:lnTo>
                  <a:lnTo>
                    <a:pt x="32" y="152"/>
                  </a:lnTo>
                  <a:lnTo>
                    <a:pt x="32" y="152"/>
                  </a:lnTo>
                  <a:lnTo>
                    <a:pt x="32" y="152"/>
                  </a:lnTo>
                  <a:lnTo>
                    <a:pt x="36" y="160"/>
                  </a:lnTo>
                  <a:lnTo>
                    <a:pt x="40" y="168"/>
                  </a:lnTo>
                  <a:lnTo>
                    <a:pt x="44" y="182"/>
                  </a:lnTo>
                  <a:lnTo>
                    <a:pt x="128" y="182"/>
                  </a:lnTo>
                  <a:lnTo>
                    <a:pt x="128" y="182"/>
                  </a:lnTo>
                  <a:lnTo>
                    <a:pt x="132" y="168"/>
                  </a:lnTo>
                  <a:lnTo>
                    <a:pt x="136" y="160"/>
                  </a:lnTo>
                  <a:lnTo>
                    <a:pt x="140" y="152"/>
                  </a:lnTo>
                  <a:lnTo>
                    <a:pt x="140" y="152"/>
                  </a:lnTo>
                  <a:lnTo>
                    <a:pt x="140" y="152"/>
                  </a:lnTo>
                  <a:lnTo>
                    <a:pt x="154" y="138"/>
                  </a:lnTo>
                  <a:lnTo>
                    <a:pt x="164" y="124"/>
                  </a:lnTo>
                  <a:lnTo>
                    <a:pt x="170" y="106"/>
                  </a:lnTo>
                  <a:lnTo>
                    <a:pt x="172" y="86"/>
                  </a:lnTo>
                  <a:lnTo>
                    <a:pt x="172" y="86"/>
                  </a:lnTo>
                  <a:close/>
                </a:path>
              </a:pathLst>
            </a:custGeom>
            <a:grpFill/>
            <a:ln w="25400">
              <a:solidFill>
                <a:srgbClr val="FFFFFF"/>
              </a:solidFill>
              <a:prstDash val="solid"/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MY"/>
            </a:p>
          </p:txBody>
        </p:sp>
        <p:sp>
          <p:nvSpPr>
            <p:cNvPr id="18" name="Line 50"/>
            <p:cNvSpPr>
              <a:spLocks noChangeShapeType="1"/>
            </p:cNvSpPr>
            <p:nvPr/>
          </p:nvSpPr>
          <p:spPr bwMode="auto">
            <a:xfrm>
              <a:off x="3489325" y="2282825"/>
              <a:ext cx="133350" cy="0"/>
            </a:xfrm>
            <a:prstGeom prst="line">
              <a:avLst/>
            </a:prstGeom>
            <a:grpFill/>
            <a:ln w="25400">
              <a:solidFill>
                <a:srgbClr val="FFFFFF"/>
              </a:solidFill>
              <a:prstDash val="solid"/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MY"/>
            </a:p>
          </p:txBody>
        </p:sp>
        <p:sp>
          <p:nvSpPr>
            <p:cNvPr id="19" name="Line 51"/>
            <p:cNvSpPr>
              <a:spLocks noChangeShapeType="1"/>
            </p:cNvSpPr>
            <p:nvPr/>
          </p:nvSpPr>
          <p:spPr bwMode="auto">
            <a:xfrm>
              <a:off x="3489325" y="2320925"/>
              <a:ext cx="133350" cy="0"/>
            </a:xfrm>
            <a:prstGeom prst="line">
              <a:avLst/>
            </a:prstGeom>
            <a:grpFill/>
            <a:ln w="25400">
              <a:solidFill>
                <a:srgbClr val="FFFFFF"/>
              </a:solidFill>
              <a:prstDash val="solid"/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MY"/>
            </a:p>
          </p:txBody>
        </p:sp>
        <p:sp>
          <p:nvSpPr>
            <p:cNvPr id="20" name="Line 52"/>
            <p:cNvSpPr>
              <a:spLocks noChangeShapeType="1"/>
            </p:cNvSpPr>
            <p:nvPr/>
          </p:nvSpPr>
          <p:spPr bwMode="auto">
            <a:xfrm>
              <a:off x="3527425" y="2362200"/>
              <a:ext cx="57150" cy="0"/>
            </a:xfrm>
            <a:prstGeom prst="line">
              <a:avLst/>
            </a:prstGeom>
            <a:grpFill/>
            <a:ln w="25400">
              <a:solidFill>
                <a:srgbClr val="FFFFFF"/>
              </a:solidFill>
              <a:prstDash val="solid"/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MY"/>
            </a:p>
          </p:txBody>
        </p:sp>
      </p:grpSp>
      <p:grpSp>
        <p:nvGrpSpPr>
          <p:cNvPr id="21" name="Group 20"/>
          <p:cNvGrpSpPr/>
          <p:nvPr/>
        </p:nvGrpSpPr>
        <p:grpSpPr>
          <a:xfrm>
            <a:off x="365136" y="2857027"/>
            <a:ext cx="540000" cy="540000"/>
            <a:chOff x="8204200" y="5537200"/>
            <a:chExt cx="863600" cy="863600"/>
          </a:xfrm>
          <a:solidFill>
            <a:schemeClr val="accent1"/>
          </a:solidFill>
        </p:grpSpPr>
        <p:sp>
          <p:nvSpPr>
            <p:cNvPr id="22" name="Freeform 13"/>
            <p:cNvSpPr>
              <a:spLocks/>
            </p:cNvSpPr>
            <p:nvPr/>
          </p:nvSpPr>
          <p:spPr bwMode="auto">
            <a:xfrm>
              <a:off x="8204200" y="5537200"/>
              <a:ext cx="863600" cy="863600"/>
            </a:xfrm>
            <a:custGeom>
              <a:avLst/>
              <a:gdLst>
                <a:gd name="T0" fmla="*/ 544 w 544"/>
                <a:gd name="T1" fmla="*/ 272 h 544"/>
                <a:gd name="T2" fmla="*/ 538 w 544"/>
                <a:gd name="T3" fmla="*/ 326 h 544"/>
                <a:gd name="T4" fmla="*/ 522 w 544"/>
                <a:gd name="T5" fmla="*/ 378 h 544"/>
                <a:gd name="T6" fmla="*/ 498 w 544"/>
                <a:gd name="T7" fmla="*/ 424 h 544"/>
                <a:gd name="T8" fmla="*/ 464 w 544"/>
                <a:gd name="T9" fmla="*/ 464 h 544"/>
                <a:gd name="T10" fmla="*/ 424 w 544"/>
                <a:gd name="T11" fmla="*/ 498 h 544"/>
                <a:gd name="T12" fmla="*/ 378 w 544"/>
                <a:gd name="T13" fmla="*/ 522 h 544"/>
                <a:gd name="T14" fmla="*/ 326 w 544"/>
                <a:gd name="T15" fmla="*/ 538 h 544"/>
                <a:gd name="T16" fmla="*/ 272 w 544"/>
                <a:gd name="T17" fmla="*/ 544 h 544"/>
                <a:gd name="T18" fmla="*/ 244 w 544"/>
                <a:gd name="T19" fmla="*/ 542 h 544"/>
                <a:gd name="T20" fmla="*/ 192 w 544"/>
                <a:gd name="T21" fmla="*/ 532 h 544"/>
                <a:gd name="T22" fmla="*/ 142 w 544"/>
                <a:gd name="T23" fmla="*/ 512 h 544"/>
                <a:gd name="T24" fmla="*/ 98 w 544"/>
                <a:gd name="T25" fmla="*/ 482 h 544"/>
                <a:gd name="T26" fmla="*/ 62 w 544"/>
                <a:gd name="T27" fmla="*/ 446 h 544"/>
                <a:gd name="T28" fmla="*/ 32 w 544"/>
                <a:gd name="T29" fmla="*/ 402 h 544"/>
                <a:gd name="T30" fmla="*/ 12 w 544"/>
                <a:gd name="T31" fmla="*/ 352 h 544"/>
                <a:gd name="T32" fmla="*/ 2 w 544"/>
                <a:gd name="T33" fmla="*/ 300 h 544"/>
                <a:gd name="T34" fmla="*/ 0 w 544"/>
                <a:gd name="T35" fmla="*/ 272 h 544"/>
                <a:gd name="T36" fmla="*/ 6 w 544"/>
                <a:gd name="T37" fmla="*/ 218 h 544"/>
                <a:gd name="T38" fmla="*/ 22 w 544"/>
                <a:gd name="T39" fmla="*/ 166 h 544"/>
                <a:gd name="T40" fmla="*/ 46 w 544"/>
                <a:gd name="T41" fmla="*/ 120 h 544"/>
                <a:gd name="T42" fmla="*/ 80 w 544"/>
                <a:gd name="T43" fmla="*/ 80 h 544"/>
                <a:gd name="T44" fmla="*/ 120 w 544"/>
                <a:gd name="T45" fmla="*/ 46 h 544"/>
                <a:gd name="T46" fmla="*/ 166 w 544"/>
                <a:gd name="T47" fmla="*/ 22 h 544"/>
                <a:gd name="T48" fmla="*/ 218 w 544"/>
                <a:gd name="T49" fmla="*/ 6 h 544"/>
                <a:gd name="T50" fmla="*/ 272 w 544"/>
                <a:gd name="T51" fmla="*/ 0 h 544"/>
                <a:gd name="T52" fmla="*/ 300 w 544"/>
                <a:gd name="T53" fmla="*/ 2 h 544"/>
                <a:gd name="T54" fmla="*/ 352 w 544"/>
                <a:gd name="T55" fmla="*/ 12 h 544"/>
                <a:gd name="T56" fmla="*/ 402 w 544"/>
                <a:gd name="T57" fmla="*/ 32 h 544"/>
                <a:gd name="T58" fmla="*/ 446 w 544"/>
                <a:gd name="T59" fmla="*/ 62 h 544"/>
                <a:gd name="T60" fmla="*/ 482 w 544"/>
                <a:gd name="T61" fmla="*/ 98 h 544"/>
                <a:gd name="T62" fmla="*/ 512 w 544"/>
                <a:gd name="T63" fmla="*/ 142 h 544"/>
                <a:gd name="T64" fmla="*/ 532 w 544"/>
                <a:gd name="T65" fmla="*/ 192 h 544"/>
                <a:gd name="T66" fmla="*/ 542 w 544"/>
                <a:gd name="T67" fmla="*/ 244 h 544"/>
                <a:gd name="T68" fmla="*/ 544 w 544"/>
                <a:gd name="T69" fmla="*/ 272 h 5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544" h="544">
                  <a:moveTo>
                    <a:pt x="544" y="272"/>
                  </a:moveTo>
                  <a:lnTo>
                    <a:pt x="544" y="272"/>
                  </a:lnTo>
                  <a:lnTo>
                    <a:pt x="542" y="300"/>
                  </a:lnTo>
                  <a:lnTo>
                    <a:pt x="538" y="326"/>
                  </a:lnTo>
                  <a:lnTo>
                    <a:pt x="532" y="352"/>
                  </a:lnTo>
                  <a:lnTo>
                    <a:pt x="522" y="378"/>
                  </a:lnTo>
                  <a:lnTo>
                    <a:pt x="512" y="402"/>
                  </a:lnTo>
                  <a:lnTo>
                    <a:pt x="498" y="424"/>
                  </a:lnTo>
                  <a:lnTo>
                    <a:pt x="482" y="446"/>
                  </a:lnTo>
                  <a:lnTo>
                    <a:pt x="464" y="464"/>
                  </a:lnTo>
                  <a:lnTo>
                    <a:pt x="446" y="482"/>
                  </a:lnTo>
                  <a:lnTo>
                    <a:pt x="424" y="498"/>
                  </a:lnTo>
                  <a:lnTo>
                    <a:pt x="402" y="512"/>
                  </a:lnTo>
                  <a:lnTo>
                    <a:pt x="378" y="522"/>
                  </a:lnTo>
                  <a:lnTo>
                    <a:pt x="352" y="532"/>
                  </a:lnTo>
                  <a:lnTo>
                    <a:pt x="326" y="538"/>
                  </a:lnTo>
                  <a:lnTo>
                    <a:pt x="300" y="542"/>
                  </a:lnTo>
                  <a:lnTo>
                    <a:pt x="272" y="544"/>
                  </a:lnTo>
                  <a:lnTo>
                    <a:pt x="272" y="544"/>
                  </a:lnTo>
                  <a:lnTo>
                    <a:pt x="244" y="542"/>
                  </a:lnTo>
                  <a:lnTo>
                    <a:pt x="218" y="538"/>
                  </a:lnTo>
                  <a:lnTo>
                    <a:pt x="192" y="532"/>
                  </a:lnTo>
                  <a:lnTo>
                    <a:pt x="166" y="522"/>
                  </a:lnTo>
                  <a:lnTo>
                    <a:pt x="142" y="512"/>
                  </a:lnTo>
                  <a:lnTo>
                    <a:pt x="120" y="498"/>
                  </a:lnTo>
                  <a:lnTo>
                    <a:pt x="98" y="482"/>
                  </a:lnTo>
                  <a:lnTo>
                    <a:pt x="80" y="464"/>
                  </a:lnTo>
                  <a:lnTo>
                    <a:pt x="62" y="446"/>
                  </a:lnTo>
                  <a:lnTo>
                    <a:pt x="46" y="424"/>
                  </a:lnTo>
                  <a:lnTo>
                    <a:pt x="32" y="402"/>
                  </a:lnTo>
                  <a:lnTo>
                    <a:pt x="22" y="378"/>
                  </a:lnTo>
                  <a:lnTo>
                    <a:pt x="12" y="352"/>
                  </a:lnTo>
                  <a:lnTo>
                    <a:pt x="6" y="326"/>
                  </a:lnTo>
                  <a:lnTo>
                    <a:pt x="2" y="300"/>
                  </a:lnTo>
                  <a:lnTo>
                    <a:pt x="0" y="272"/>
                  </a:lnTo>
                  <a:lnTo>
                    <a:pt x="0" y="272"/>
                  </a:lnTo>
                  <a:lnTo>
                    <a:pt x="2" y="244"/>
                  </a:lnTo>
                  <a:lnTo>
                    <a:pt x="6" y="218"/>
                  </a:lnTo>
                  <a:lnTo>
                    <a:pt x="12" y="192"/>
                  </a:lnTo>
                  <a:lnTo>
                    <a:pt x="22" y="166"/>
                  </a:lnTo>
                  <a:lnTo>
                    <a:pt x="32" y="142"/>
                  </a:lnTo>
                  <a:lnTo>
                    <a:pt x="46" y="120"/>
                  </a:lnTo>
                  <a:lnTo>
                    <a:pt x="62" y="98"/>
                  </a:lnTo>
                  <a:lnTo>
                    <a:pt x="80" y="80"/>
                  </a:lnTo>
                  <a:lnTo>
                    <a:pt x="98" y="62"/>
                  </a:lnTo>
                  <a:lnTo>
                    <a:pt x="120" y="46"/>
                  </a:lnTo>
                  <a:lnTo>
                    <a:pt x="142" y="32"/>
                  </a:lnTo>
                  <a:lnTo>
                    <a:pt x="166" y="22"/>
                  </a:lnTo>
                  <a:lnTo>
                    <a:pt x="192" y="12"/>
                  </a:lnTo>
                  <a:lnTo>
                    <a:pt x="218" y="6"/>
                  </a:lnTo>
                  <a:lnTo>
                    <a:pt x="244" y="2"/>
                  </a:lnTo>
                  <a:lnTo>
                    <a:pt x="272" y="0"/>
                  </a:lnTo>
                  <a:lnTo>
                    <a:pt x="272" y="0"/>
                  </a:lnTo>
                  <a:lnTo>
                    <a:pt x="300" y="2"/>
                  </a:lnTo>
                  <a:lnTo>
                    <a:pt x="326" y="6"/>
                  </a:lnTo>
                  <a:lnTo>
                    <a:pt x="352" y="12"/>
                  </a:lnTo>
                  <a:lnTo>
                    <a:pt x="378" y="22"/>
                  </a:lnTo>
                  <a:lnTo>
                    <a:pt x="402" y="32"/>
                  </a:lnTo>
                  <a:lnTo>
                    <a:pt x="424" y="46"/>
                  </a:lnTo>
                  <a:lnTo>
                    <a:pt x="446" y="62"/>
                  </a:lnTo>
                  <a:lnTo>
                    <a:pt x="464" y="80"/>
                  </a:lnTo>
                  <a:lnTo>
                    <a:pt x="482" y="98"/>
                  </a:lnTo>
                  <a:lnTo>
                    <a:pt x="498" y="120"/>
                  </a:lnTo>
                  <a:lnTo>
                    <a:pt x="512" y="142"/>
                  </a:lnTo>
                  <a:lnTo>
                    <a:pt x="522" y="166"/>
                  </a:lnTo>
                  <a:lnTo>
                    <a:pt x="532" y="192"/>
                  </a:lnTo>
                  <a:lnTo>
                    <a:pt x="538" y="218"/>
                  </a:lnTo>
                  <a:lnTo>
                    <a:pt x="542" y="244"/>
                  </a:lnTo>
                  <a:lnTo>
                    <a:pt x="544" y="272"/>
                  </a:lnTo>
                  <a:lnTo>
                    <a:pt x="544" y="2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MY"/>
            </a:p>
          </p:txBody>
        </p:sp>
        <p:sp>
          <p:nvSpPr>
            <p:cNvPr id="23" name="Freeform 30"/>
            <p:cNvSpPr>
              <a:spLocks/>
            </p:cNvSpPr>
            <p:nvPr/>
          </p:nvSpPr>
          <p:spPr bwMode="auto">
            <a:xfrm>
              <a:off x="8432950" y="5740419"/>
              <a:ext cx="406099" cy="384135"/>
            </a:xfrm>
            <a:custGeom>
              <a:avLst/>
              <a:gdLst>
                <a:gd name="T0" fmla="*/ 202 w 202"/>
                <a:gd name="T1" fmla="*/ 102 h 202"/>
                <a:gd name="T2" fmla="*/ 202 w 202"/>
                <a:gd name="T3" fmla="*/ 102 h 202"/>
                <a:gd name="T4" fmla="*/ 200 w 202"/>
                <a:gd name="T5" fmla="*/ 122 h 202"/>
                <a:gd name="T6" fmla="*/ 194 w 202"/>
                <a:gd name="T7" fmla="*/ 140 h 202"/>
                <a:gd name="T8" fmla="*/ 186 w 202"/>
                <a:gd name="T9" fmla="*/ 158 h 202"/>
                <a:gd name="T10" fmla="*/ 172 w 202"/>
                <a:gd name="T11" fmla="*/ 172 h 202"/>
                <a:gd name="T12" fmla="*/ 158 w 202"/>
                <a:gd name="T13" fmla="*/ 186 h 202"/>
                <a:gd name="T14" fmla="*/ 140 w 202"/>
                <a:gd name="T15" fmla="*/ 194 h 202"/>
                <a:gd name="T16" fmla="*/ 122 w 202"/>
                <a:gd name="T17" fmla="*/ 200 h 202"/>
                <a:gd name="T18" fmla="*/ 102 w 202"/>
                <a:gd name="T19" fmla="*/ 202 h 202"/>
                <a:gd name="T20" fmla="*/ 102 w 202"/>
                <a:gd name="T21" fmla="*/ 202 h 202"/>
                <a:gd name="T22" fmla="*/ 82 w 202"/>
                <a:gd name="T23" fmla="*/ 200 h 202"/>
                <a:gd name="T24" fmla="*/ 62 w 202"/>
                <a:gd name="T25" fmla="*/ 194 h 202"/>
                <a:gd name="T26" fmla="*/ 46 w 202"/>
                <a:gd name="T27" fmla="*/ 186 h 202"/>
                <a:gd name="T28" fmla="*/ 30 w 202"/>
                <a:gd name="T29" fmla="*/ 172 h 202"/>
                <a:gd name="T30" fmla="*/ 18 w 202"/>
                <a:gd name="T31" fmla="*/ 158 h 202"/>
                <a:gd name="T32" fmla="*/ 8 w 202"/>
                <a:gd name="T33" fmla="*/ 140 h 202"/>
                <a:gd name="T34" fmla="*/ 2 w 202"/>
                <a:gd name="T35" fmla="*/ 122 h 202"/>
                <a:gd name="T36" fmla="*/ 0 w 202"/>
                <a:gd name="T37" fmla="*/ 102 h 202"/>
                <a:gd name="T38" fmla="*/ 0 w 202"/>
                <a:gd name="T39" fmla="*/ 102 h 202"/>
                <a:gd name="T40" fmla="*/ 2 w 202"/>
                <a:gd name="T41" fmla="*/ 82 h 202"/>
                <a:gd name="T42" fmla="*/ 8 w 202"/>
                <a:gd name="T43" fmla="*/ 62 h 202"/>
                <a:gd name="T44" fmla="*/ 18 w 202"/>
                <a:gd name="T45" fmla="*/ 46 h 202"/>
                <a:gd name="T46" fmla="*/ 30 w 202"/>
                <a:gd name="T47" fmla="*/ 30 h 202"/>
                <a:gd name="T48" fmla="*/ 46 w 202"/>
                <a:gd name="T49" fmla="*/ 18 h 202"/>
                <a:gd name="T50" fmla="*/ 62 w 202"/>
                <a:gd name="T51" fmla="*/ 8 h 202"/>
                <a:gd name="T52" fmla="*/ 82 w 202"/>
                <a:gd name="T53" fmla="*/ 2 h 202"/>
                <a:gd name="T54" fmla="*/ 102 w 202"/>
                <a:gd name="T55" fmla="*/ 0 h 202"/>
                <a:gd name="T56" fmla="*/ 102 w 202"/>
                <a:gd name="T57" fmla="*/ 0 h 202"/>
                <a:gd name="T58" fmla="*/ 122 w 202"/>
                <a:gd name="T59" fmla="*/ 2 h 202"/>
                <a:gd name="T60" fmla="*/ 140 w 202"/>
                <a:gd name="T61" fmla="*/ 8 h 202"/>
                <a:gd name="T62" fmla="*/ 158 w 202"/>
                <a:gd name="T63" fmla="*/ 18 h 202"/>
                <a:gd name="T64" fmla="*/ 172 w 202"/>
                <a:gd name="T65" fmla="*/ 30 h 202"/>
                <a:gd name="T66" fmla="*/ 186 w 202"/>
                <a:gd name="T67" fmla="*/ 46 h 202"/>
                <a:gd name="T68" fmla="*/ 194 w 202"/>
                <a:gd name="T69" fmla="*/ 62 h 202"/>
                <a:gd name="T70" fmla="*/ 200 w 202"/>
                <a:gd name="T71" fmla="*/ 82 h 202"/>
                <a:gd name="T72" fmla="*/ 202 w 202"/>
                <a:gd name="T73" fmla="*/ 102 h 202"/>
                <a:gd name="T74" fmla="*/ 202 w 202"/>
                <a:gd name="T75" fmla="*/ 1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202" h="202">
                  <a:moveTo>
                    <a:pt x="202" y="102"/>
                  </a:moveTo>
                  <a:lnTo>
                    <a:pt x="202" y="102"/>
                  </a:lnTo>
                  <a:lnTo>
                    <a:pt x="200" y="122"/>
                  </a:lnTo>
                  <a:lnTo>
                    <a:pt x="194" y="140"/>
                  </a:lnTo>
                  <a:lnTo>
                    <a:pt x="186" y="158"/>
                  </a:lnTo>
                  <a:lnTo>
                    <a:pt x="172" y="172"/>
                  </a:lnTo>
                  <a:lnTo>
                    <a:pt x="158" y="186"/>
                  </a:lnTo>
                  <a:lnTo>
                    <a:pt x="140" y="194"/>
                  </a:lnTo>
                  <a:lnTo>
                    <a:pt x="122" y="200"/>
                  </a:lnTo>
                  <a:lnTo>
                    <a:pt x="102" y="202"/>
                  </a:lnTo>
                  <a:lnTo>
                    <a:pt x="102" y="202"/>
                  </a:lnTo>
                  <a:lnTo>
                    <a:pt x="82" y="200"/>
                  </a:lnTo>
                  <a:lnTo>
                    <a:pt x="62" y="194"/>
                  </a:lnTo>
                  <a:lnTo>
                    <a:pt x="46" y="186"/>
                  </a:lnTo>
                  <a:lnTo>
                    <a:pt x="30" y="172"/>
                  </a:lnTo>
                  <a:lnTo>
                    <a:pt x="18" y="158"/>
                  </a:lnTo>
                  <a:lnTo>
                    <a:pt x="8" y="140"/>
                  </a:lnTo>
                  <a:lnTo>
                    <a:pt x="2" y="122"/>
                  </a:lnTo>
                  <a:lnTo>
                    <a:pt x="0" y="102"/>
                  </a:lnTo>
                  <a:lnTo>
                    <a:pt x="0" y="102"/>
                  </a:lnTo>
                  <a:lnTo>
                    <a:pt x="2" y="82"/>
                  </a:lnTo>
                  <a:lnTo>
                    <a:pt x="8" y="62"/>
                  </a:lnTo>
                  <a:lnTo>
                    <a:pt x="18" y="46"/>
                  </a:lnTo>
                  <a:lnTo>
                    <a:pt x="30" y="30"/>
                  </a:lnTo>
                  <a:lnTo>
                    <a:pt x="46" y="18"/>
                  </a:lnTo>
                  <a:lnTo>
                    <a:pt x="62" y="8"/>
                  </a:lnTo>
                  <a:lnTo>
                    <a:pt x="82" y="2"/>
                  </a:lnTo>
                  <a:lnTo>
                    <a:pt x="102" y="0"/>
                  </a:lnTo>
                  <a:lnTo>
                    <a:pt x="102" y="0"/>
                  </a:lnTo>
                  <a:lnTo>
                    <a:pt x="122" y="2"/>
                  </a:lnTo>
                  <a:lnTo>
                    <a:pt x="140" y="8"/>
                  </a:lnTo>
                  <a:lnTo>
                    <a:pt x="158" y="18"/>
                  </a:lnTo>
                  <a:lnTo>
                    <a:pt x="172" y="30"/>
                  </a:lnTo>
                  <a:lnTo>
                    <a:pt x="186" y="46"/>
                  </a:lnTo>
                  <a:lnTo>
                    <a:pt x="194" y="62"/>
                  </a:lnTo>
                  <a:lnTo>
                    <a:pt x="200" y="82"/>
                  </a:lnTo>
                  <a:lnTo>
                    <a:pt x="202" y="102"/>
                  </a:lnTo>
                  <a:lnTo>
                    <a:pt x="202" y="102"/>
                  </a:lnTo>
                  <a:close/>
                </a:path>
              </a:pathLst>
            </a:custGeom>
            <a:grpFill/>
            <a:ln w="25400">
              <a:solidFill>
                <a:srgbClr val="FFFFFF"/>
              </a:solidFill>
              <a:prstDash val="solid"/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MY"/>
            </a:p>
          </p:txBody>
        </p:sp>
        <p:sp>
          <p:nvSpPr>
            <p:cNvPr id="24" name="Freeform 31"/>
            <p:cNvSpPr>
              <a:spLocks/>
            </p:cNvSpPr>
            <p:nvPr/>
          </p:nvSpPr>
          <p:spPr bwMode="auto">
            <a:xfrm>
              <a:off x="8566149" y="5886450"/>
              <a:ext cx="139700" cy="92075"/>
            </a:xfrm>
            <a:custGeom>
              <a:avLst/>
              <a:gdLst>
                <a:gd name="T0" fmla="*/ 88 w 88"/>
                <a:gd name="T1" fmla="*/ 0 h 58"/>
                <a:gd name="T2" fmla="*/ 30 w 88"/>
                <a:gd name="T3" fmla="*/ 58 h 58"/>
                <a:gd name="T4" fmla="*/ 0 w 88"/>
                <a:gd name="T5" fmla="*/ 28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58">
                  <a:moveTo>
                    <a:pt x="88" y="0"/>
                  </a:moveTo>
                  <a:lnTo>
                    <a:pt x="30" y="58"/>
                  </a:lnTo>
                  <a:lnTo>
                    <a:pt x="0" y="28"/>
                  </a:lnTo>
                </a:path>
              </a:pathLst>
            </a:custGeom>
            <a:grpFill/>
            <a:ln w="25400">
              <a:solidFill>
                <a:srgbClr val="FFFFFF"/>
              </a:solidFill>
              <a:prstDash val="solid"/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MY"/>
            </a:p>
          </p:txBody>
        </p:sp>
      </p:grpSp>
      <p:grpSp>
        <p:nvGrpSpPr>
          <p:cNvPr id="26" name="Group 25"/>
          <p:cNvGrpSpPr/>
          <p:nvPr/>
        </p:nvGrpSpPr>
        <p:grpSpPr>
          <a:xfrm>
            <a:off x="365136" y="5529747"/>
            <a:ext cx="540000" cy="540000"/>
            <a:chOff x="3601358" y="5351003"/>
            <a:chExt cx="863600" cy="863600"/>
          </a:xfrm>
          <a:solidFill>
            <a:schemeClr val="accent1"/>
          </a:solidFill>
        </p:grpSpPr>
        <p:sp>
          <p:nvSpPr>
            <p:cNvPr id="27" name="Freeform 170"/>
            <p:cNvSpPr>
              <a:spLocks/>
            </p:cNvSpPr>
            <p:nvPr/>
          </p:nvSpPr>
          <p:spPr bwMode="auto">
            <a:xfrm>
              <a:off x="3601358" y="5351003"/>
              <a:ext cx="863600" cy="863600"/>
            </a:xfrm>
            <a:custGeom>
              <a:avLst/>
              <a:gdLst>
                <a:gd name="T0" fmla="*/ 544 w 544"/>
                <a:gd name="T1" fmla="*/ 272 h 544"/>
                <a:gd name="T2" fmla="*/ 538 w 544"/>
                <a:gd name="T3" fmla="*/ 328 h 544"/>
                <a:gd name="T4" fmla="*/ 522 w 544"/>
                <a:gd name="T5" fmla="*/ 378 h 544"/>
                <a:gd name="T6" fmla="*/ 498 w 544"/>
                <a:gd name="T7" fmla="*/ 424 h 544"/>
                <a:gd name="T8" fmla="*/ 464 w 544"/>
                <a:gd name="T9" fmla="*/ 466 h 544"/>
                <a:gd name="T10" fmla="*/ 424 w 544"/>
                <a:gd name="T11" fmla="*/ 498 h 544"/>
                <a:gd name="T12" fmla="*/ 378 w 544"/>
                <a:gd name="T13" fmla="*/ 524 h 544"/>
                <a:gd name="T14" fmla="*/ 326 w 544"/>
                <a:gd name="T15" fmla="*/ 540 h 544"/>
                <a:gd name="T16" fmla="*/ 272 w 544"/>
                <a:gd name="T17" fmla="*/ 544 h 544"/>
                <a:gd name="T18" fmla="*/ 244 w 544"/>
                <a:gd name="T19" fmla="*/ 544 h 544"/>
                <a:gd name="T20" fmla="*/ 192 w 544"/>
                <a:gd name="T21" fmla="*/ 532 h 544"/>
                <a:gd name="T22" fmla="*/ 142 w 544"/>
                <a:gd name="T23" fmla="*/ 512 h 544"/>
                <a:gd name="T24" fmla="*/ 98 w 544"/>
                <a:gd name="T25" fmla="*/ 482 h 544"/>
                <a:gd name="T26" fmla="*/ 62 w 544"/>
                <a:gd name="T27" fmla="*/ 446 h 544"/>
                <a:gd name="T28" fmla="*/ 32 w 544"/>
                <a:gd name="T29" fmla="*/ 402 h 544"/>
                <a:gd name="T30" fmla="*/ 12 w 544"/>
                <a:gd name="T31" fmla="*/ 354 h 544"/>
                <a:gd name="T32" fmla="*/ 2 w 544"/>
                <a:gd name="T33" fmla="*/ 300 h 544"/>
                <a:gd name="T34" fmla="*/ 0 w 544"/>
                <a:gd name="T35" fmla="*/ 272 h 544"/>
                <a:gd name="T36" fmla="*/ 6 w 544"/>
                <a:gd name="T37" fmla="*/ 218 h 544"/>
                <a:gd name="T38" fmla="*/ 22 w 544"/>
                <a:gd name="T39" fmla="*/ 166 h 544"/>
                <a:gd name="T40" fmla="*/ 46 w 544"/>
                <a:gd name="T41" fmla="*/ 120 h 544"/>
                <a:gd name="T42" fmla="*/ 80 w 544"/>
                <a:gd name="T43" fmla="*/ 80 h 544"/>
                <a:gd name="T44" fmla="*/ 120 w 544"/>
                <a:gd name="T45" fmla="*/ 48 h 544"/>
                <a:gd name="T46" fmla="*/ 166 w 544"/>
                <a:gd name="T47" fmla="*/ 22 h 544"/>
                <a:gd name="T48" fmla="*/ 218 w 544"/>
                <a:gd name="T49" fmla="*/ 6 h 544"/>
                <a:gd name="T50" fmla="*/ 272 w 544"/>
                <a:gd name="T51" fmla="*/ 0 h 544"/>
                <a:gd name="T52" fmla="*/ 300 w 544"/>
                <a:gd name="T53" fmla="*/ 2 h 544"/>
                <a:gd name="T54" fmla="*/ 352 w 544"/>
                <a:gd name="T55" fmla="*/ 12 h 544"/>
                <a:gd name="T56" fmla="*/ 402 w 544"/>
                <a:gd name="T57" fmla="*/ 34 h 544"/>
                <a:gd name="T58" fmla="*/ 446 w 544"/>
                <a:gd name="T59" fmla="*/ 62 h 544"/>
                <a:gd name="T60" fmla="*/ 482 w 544"/>
                <a:gd name="T61" fmla="*/ 100 h 544"/>
                <a:gd name="T62" fmla="*/ 512 w 544"/>
                <a:gd name="T63" fmla="*/ 144 h 544"/>
                <a:gd name="T64" fmla="*/ 532 w 544"/>
                <a:gd name="T65" fmla="*/ 192 h 544"/>
                <a:gd name="T66" fmla="*/ 542 w 544"/>
                <a:gd name="T67" fmla="*/ 244 h 544"/>
                <a:gd name="T68" fmla="*/ 544 w 544"/>
                <a:gd name="T69" fmla="*/ 272 h 5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544" h="544">
                  <a:moveTo>
                    <a:pt x="544" y="272"/>
                  </a:moveTo>
                  <a:lnTo>
                    <a:pt x="544" y="272"/>
                  </a:lnTo>
                  <a:lnTo>
                    <a:pt x="542" y="300"/>
                  </a:lnTo>
                  <a:lnTo>
                    <a:pt x="538" y="328"/>
                  </a:lnTo>
                  <a:lnTo>
                    <a:pt x="532" y="354"/>
                  </a:lnTo>
                  <a:lnTo>
                    <a:pt x="522" y="378"/>
                  </a:lnTo>
                  <a:lnTo>
                    <a:pt x="512" y="402"/>
                  </a:lnTo>
                  <a:lnTo>
                    <a:pt x="498" y="424"/>
                  </a:lnTo>
                  <a:lnTo>
                    <a:pt x="482" y="446"/>
                  </a:lnTo>
                  <a:lnTo>
                    <a:pt x="464" y="466"/>
                  </a:lnTo>
                  <a:lnTo>
                    <a:pt x="446" y="482"/>
                  </a:lnTo>
                  <a:lnTo>
                    <a:pt x="424" y="498"/>
                  </a:lnTo>
                  <a:lnTo>
                    <a:pt x="402" y="512"/>
                  </a:lnTo>
                  <a:lnTo>
                    <a:pt x="378" y="524"/>
                  </a:lnTo>
                  <a:lnTo>
                    <a:pt x="352" y="532"/>
                  </a:lnTo>
                  <a:lnTo>
                    <a:pt x="326" y="540"/>
                  </a:lnTo>
                  <a:lnTo>
                    <a:pt x="300" y="544"/>
                  </a:lnTo>
                  <a:lnTo>
                    <a:pt x="272" y="544"/>
                  </a:lnTo>
                  <a:lnTo>
                    <a:pt x="272" y="544"/>
                  </a:lnTo>
                  <a:lnTo>
                    <a:pt x="244" y="544"/>
                  </a:lnTo>
                  <a:lnTo>
                    <a:pt x="218" y="540"/>
                  </a:lnTo>
                  <a:lnTo>
                    <a:pt x="192" y="532"/>
                  </a:lnTo>
                  <a:lnTo>
                    <a:pt x="166" y="524"/>
                  </a:lnTo>
                  <a:lnTo>
                    <a:pt x="142" y="512"/>
                  </a:lnTo>
                  <a:lnTo>
                    <a:pt x="120" y="498"/>
                  </a:lnTo>
                  <a:lnTo>
                    <a:pt x="98" y="482"/>
                  </a:lnTo>
                  <a:lnTo>
                    <a:pt x="80" y="466"/>
                  </a:lnTo>
                  <a:lnTo>
                    <a:pt x="62" y="446"/>
                  </a:lnTo>
                  <a:lnTo>
                    <a:pt x="46" y="424"/>
                  </a:lnTo>
                  <a:lnTo>
                    <a:pt x="32" y="402"/>
                  </a:lnTo>
                  <a:lnTo>
                    <a:pt x="22" y="378"/>
                  </a:lnTo>
                  <a:lnTo>
                    <a:pt x="12" y="354"/>
                  </a:lnTo>
                  <a:lnTo>
                    <a:pt x="6" y="328"/>
                  </a:lnTo>
                  <a:lnTo>
                    <a:pt x="2" y="300"/>
                  </a:lnTo>
                  <a:lnTo>
                    <a:pt x="0" y="272"/>
                  </a:lnTo>
                  <a:lnTo>
                    <a:pt x="0" y="272"/>
                  </a:lnTo>
                  <a:lnTo>
                    <a:pt x="2" y="244"/>
                  </a:lnTo>
                  <a:lnTo>
                    <a:pt x="6" y="218"/>
                  </a:lnTo>
                  <a:lnTo>
                    <a:pt x="12" y="192"/>
                  </a:lnTo>
                  <a:lnTo>
                    <a:pt x="22" y="166"/>
                  </a:lnTo>
                  <a:lnTo>
                    <a:pt x="32" y="144"/>
                  </a:lnTo>
                  <a:lnTo>
                    <a:pt x="46" y="120"/>
                  </a:lnTo>
                  <a:lnTo>
                    <a:pt x="62" y="100"/>
                  </a:lnTo>
                  <a:lnTo>
                    <a:pt x="80" y="80"/>
                  </a:lnTo>
                  <a:lnTo>
                    <a:pt x="98" y="62"/>
                  </a:lnTo>
                  <a:lnTo>
                    <a:pt x="120" y="48"/>
                  </a:lnTo>
                  <a:lnTo>
                    <a:pt x="142" y="34"/>
                  </a:lnTo>
                  <a:lnTo>
                    <a:pt x="166" y="22"/>
                  </a:lnTo>
                  <a:lnTo>
                    <a:pt x="192" y="12"/>
                  </a:lnTo>
                  <a:lnTo>
                    <a:pt x="218" y="6"/>
                  </a:lnTo>
                  <a:lnTo>
                    <a:pt x="244" y="2"/>
                  </a:lnTo>
                  <a:lnTo>
                    <a:pt x="272" y="0"/>
                  </a:lnTo>
                  <a:lnTo>
                    <a:pt x="272" y="0"/>
                  </a:lnTo>
                  <a:lnTo>
                    <a:pt x="300" y="2"/>
                  </a:lnTo>
                  <a:lnTo>
                    <a:pt x="326" y="6"/>
                  </a:lnTo>
                  <a:lnTo>
                    <a:pt x="352" y="12"/>
                  </a:lnTo>
                  <a:lnTo>
                    <a:pt x="378" y="22"/>
                  </a:lnTo>
                  <a:lnTo>
                    <a:pt x="402" y="34"/>
                  </a:lnTo>
                  <a:lnTo>
                    <a:pt x="424" y="48"/>
                  </a:lnTo>
                  <a:lnTo>
                    <a:pt x="446" y="62"/>
                  </a:lnTo>
                  <a:lnTo>
                    <a:pt x="464" y="80"/>
                  </a:lnTo>
                  <a:lnTo>
                    <a:pt x="482" y="100"/>
                  </a:lnTo>
                  <a:lnTo>
                    <a:pt x="498" y="120"/>
                  </a:lnTo>
                  <a:lnTo>
                    <a:pt x="512" y="144"/>
                  </a:lnTo>
                  <a:lnTo>
                    <a:pt x="522" y="166"/>
                  </a:lnTo>
                  <a:lnTo>
                    <a:pt x="532" y="192"/>
                  </a:lnTo>
                  <a:lnTo>
                    <a:pt x="538" y="218"/>
                  </a:lnTo>
                  <a:lnTo>
                    <a:pt x="542" y="244"/>
                  </a:lnTo>
                  <a:lnTo>
                    <a:pt x="544" y="272"/>
                  </a:lnTo>
                  <a:lnTo>
                    <a:pt x="544" y="2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MY"/>
            </a:p>
          </p:txBody>
        </p:sp>
        <p:sp>
          <p:nvSpPr>
            <p:cNvPr id="28" name="Rectangle 175"/>
            <p:cNvSpPr>
              <a:spLocks noChangeArrowheads="1"/>
            </p:cNvSpPr>
            <p:nvPr/>
          </p:nvSpPr>
          <p:spPr bwMode="auto">
            <a:xfrm>
              <a:off x="3842658" y="5763753"/>
              <a:ext cx="69850" cy="222250"/>
            </a:xfrm>
            <a:prstGeom prst="rect">
              <a:avLst/>
            </a:prstGeom>
            <a:grpFill/>
            <a:ln w="25400">
              <a:solidFill>
                <a:srgbClr val="FFFFFF"/>
              </a:solidFill>
              <a:prstDash val="solid"/>
              <a:miter lim="800000"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MY"/>
            </a:p>
          </p:txBody>
        </p:sp>
        <p:sp>
          <p:nvSpPr>
            <p:cNvPr id="29" name="Rectangle 176"/>
            <p:cNvSpPr>
              <a:spLocks noChangeArrowheads="1"/>
            </p:cNvSpPr>
            <p:nvPr/>
          </p:nvSpPr>
          <p:spPr bwMode="auto">
            <a:xfrm>
              <a:off x="3998233" y="5662153"/>
              <a:ext cx="69850" cy="323850"/>
            </a:xfrm>
            <a:prstGeom prst="rect">
              <a:avLst/>
            </a:prstGeom>
            <a:grpFill/>
            <a:ln w="25400">
              <a:solidFill>
                <a:srgbClr val="FFFFFF"/>
              </a:solidFill>
              <a:prstDash val="solid"/>
              <a:miter lim="800000"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MY"/>
            </a:p>
          </p:txBody>
        </p:sp>
        <p:sp>
          <p:nvSpPr>
            <p:cNvPr id="30" name="Rectangle 177"/>
            <p:cNvSpPr>
              <a:spLocks noChangeArrowheads="1"/>
            </p:cNvSpPr>
            <p:nvPr/>
          </p:nvSpPr>
          <p:spPr bwMode="auto">
            <a:xfrm>
              <a:off x="4153808" y="5582778"/>
              <a:ext cx="69850" cy="403225"/>
            </a:xfrm>
            <a:prstGeom prst="rect">
              <a:avLst/>
            </a:prstGeom>
            <a:grpFill/>
            <a:ln w="25400">
              <a:solidFill>
                <a:srgbClr val="FFFFFF"/>
              </a:solidFill>
              <a:prstDash val="solid"/>
              <a:miter lim="800000"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MY"/>
            </a:p>
          </p:txBody>
        </p:sp>
      </p:grpSp>
      <p:sp>
        <p:nvSpPr>
          <p:cNvPr id="31" name="TextBox 30"/>
          <p:cNvSpPr txBox="1"/>
          <p:nvPr/>
        </p:nvSpPr>
        <p:spPr>
          <a:xfrm>
            <a:off x="1090479" y="1572312"/>
            <a:ext cx="7200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b="1" dirty="0"/>
              <a:t>Understanding</a:t>
            </a:r>
            <a:r>
              <a:rPr lang="en-US" dirty="0"/>
              <a:t> existing </a:t>
            </a:r>
            <a:r>
              <a:rPr lang="en-US" b="1" dirty="0"/>
              <a:t>strengths</a:t>
            </a:r>
            <a:r>
              <a:rPr lang="en-US" dirty="0"/>
              <a:t>, </a:t>
            </a:r>
            <a:r>
              <a:rPr lang="en-US" b="1" dirty="0"/>
              <a:t>gaps</a:t>
            </a:r>
            <a:r>
              <a:rPr lang="en-US" dirty="0"/>
              <a:t> and </a:t>
            </a:r>
            <a:r>
              <a:rPr lang="en-US" b="1" dirty="0"/>
              <a:t>possibilities </a:t>
            </a:r>
          </a:p>
          <a:p>
            <a:endParaRPr lang="en-US" dirty="0"/>
          </a:p>
        </p:txBody>
      </p:sp>
      <p:grpSp>
        <p:nvGrpSpPr>
          <p:cNvPr id="32" name="Group 31"/>
          <p:cNvGrpSpPr/>
          <p:nvPr/>
        </p:nvGrpSpPr>
        <p:grpSpPr>
          <a:xfrm>
            <a:off x="365136" y="4208025"/>
            <a:ext cx="540000" cy="540000"/>
            <a:chOff x="5664200" y="2997200"/>
            <a:chExt cx="863600" cy="863600"/>
          </a:xfrm>
          <a:solidFill>
            <a:schemeClr val="accent1"/>
          </a:solidFill>
        </p:grpSpPr>
        <p:sp>
          <p:nvSpPr>
            <p:cNvPr id="33" name="Freeform 171"/>
            <p:cNvSpPr>
              <a:spLocks/>
            </p:cNvSpPr>
            <p:nvPr/>
          </p:nvSpPr>
          <p:spPr bwMode="auto">
            <a:xfrm>
              <a:off x="5664200" y="2997200"/>
              <a:ext cx="863600" cy="863600"/>
            </a:xfrm>
            <a:custGeom>
              <a:avLst/>
              <a:gdLst>
                <a:gd name="T0" fmla="*/ 544 w 544"/>
                <a:gd name="T1" fmla="*/ 272 h 544"/>
                <a:gd name="T2" fmla="*/ 538 w 544"/>
                <a:gd name="T3" fmla="*/ 326 h 544"/>
                <a:gd name="T4" fmla="*/ 522 w 544"/>
                <a:gd name="T5" fmla="*/ 378 h 544"/>
                <a:gd name="T6" fmla="*/ 498 w 544"/>
                <a:gd name="T7" fmla="*/ 424 h 544"/>
                <a:gd name="T8" fmla="*/ 464 w 544"/>
                <a:gd name="T9" fmla="*/ 464 h 544"/>
                <a:gd name="T10" fmla="*/ 424 w 544"/>
                <a:gd name="T11" fmla="*/ 498 h 544"/>
                <a:gd name="T12" fmla="*/ 378 w 544"/>
                <a:gd name="T13" fmla="*/ 522 h 544"/>
                <a:gd name="T14" fmla="*/ 326 w 544"/>
                <a:gd name="T15" fmla="*/ 538 h 544"/>
                <a:gd name="T16" fmla="*/ 272 w 544"/>
                <a:gd name="T17" fmla="*/ 544 h 544"/>
                <a:gd name="T18" fmla="*/ 244 w 544"/>
                <a:gd name="T19" fmla="*/ 542 h 544"/>
                <a:gd name="T20" fmla="*/ 192 w 544"/>
                <a:gd name="T21" fmla="*/ 532 h 544"/>
                <a:gd name="T22" fmla="*/ 142 w 544"/>
                <a:gd name="T23" fmla="*/ 512 h 544"/>
                <a:gd name="T24" fmla="*/ 98 w 544"/>
                <a:gd name="T25" fmla="*/ 482 h 544"/>
                <a:gd name="T26" fmla="*/ 62 w 544"/>
                <a:gd name="T27" fmla="*/ 446 h 544"/>
                <a:gd name="T28" fmla="*/ 32 w 544"/>
                <a:gd name="T29" fmla="*/ 402 h 544"/>
                <a:gd name="T30" fmla="*/ 12 w 544"/>
                <a:gd name="T31" fmla="*/ 352 h 544"/>
                <a:gd name="T32" fmla="*/ 2 w 544"/>
                <a:gd name="T33" fmla="*/ 300 h 544"/>
                <a:gd name="T34" fmla="*/ 0 w 544"/>
                <a:gd name="T35" fmla="*/ 272 h 544"/>
                <a:gd name="T36" fmla="*/ 6 w 544"/>
                <a:gd name="T37" fmla="*/ 218 h 544"/>
                <a:gd name="T38" fmla="*/ 22 w 544"/>
                <a:gd name="T39" fmla="*/ 166 h 544"/>
                <a:gd name="T40" fmla="*/ 46 w 544"/>
                <a:gd name="T41" fmla="*/ 120 h 544"/>
                <a:gd name="T42" fmla="*/ 80 w 544"/>
                <a:gd name="T43" fmla="*/ 80 h 544"/>
                <a:gd name="T44" fmla="*/ 120 w 544"/>
                <a:gd name="T45" fmla="*/ 46 h 544"/>
                <a:gd name="T46" fmla="*/ 166 w 544"/>
                <a:gd name="T47" fmla="*/ 22 h 544"/>
                <a:gd name="T48" fmla="*/ 218 w 544"/>
                <a:gd name="T49" fmla="*/ 6 h 544"/>
                <a:gd name="T50" fmla="*/ 272 w 544"/>
                <a:gd name="T51" fmla="*/ 0 h 544"/>
                <a:gd name="T52" fmla="*/ 300 w 544"/>
                <a:gd name="T53" fmla="*/ 2 h 544"/>
                <a:gd name="T54" fmla="*/ 352 w 544"/>
                <a:gd name="T55" fmla="*/ 12 h 544"/>
                <a:gd name="T56" fmla="*/ 402 w 544"/>
                <a:gd name="T57" fmla="*/ 32 h 544"/>
                <a:gd name="T58" fmla="*/ 446 w 544"/>
                <a:gd name="T59" fmla="*/ 62 h 544"/>
                <a:gd name="T60" fmla="*/ 482 w 544"/>
                <a:gd name="T61" fmla="*/ 98 h 544"/>
                <a:gd name="T62" fmla="*/ 512 w 544"/>
                <a:gd name="T63" fmla="*/ 142 h 544"/>
                <a:gd name="T64" fmla="*/ 532 w 544"/>
                <a:gd name="T65" fmla="*/ 192 h 544"/>
                <a:gd name="T66" fmla="*/ 542 w 544"/>
                <a:gd name="T67" fmla="*/ 244 h 544"/>
                <a:gd name="T68" fmla="*/ 544 w 544"/>
                <a:gd name="T69" fmla="*/ 272 h 5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544" h="544">
                  <a:moveTo>
                    <a:pt x="544" y="272"/>
                  </a:moveTo>
                  <a:lnTo>
                    <a:pt x="544" y="272"/>
                  </a:lnTo>
                  <a:lnTo>
                    <a:pt x="542" y="300"/>
                  </a:lnTo>
                  <a:lnTo>
                    <a:pt x="538" y="326"/>
                  </a:lnTo>
                  <a:lnTo>
                    <a:pt x="532" y="352"/>
                  </a:lnTo>
                  <a:lnTo>
                    <a:pt x="522" y="378"/>
                  </a:lnTo>
                  <a:lnTo>
                    <a:pt x="512" y="402"/>
                  </a:lnTo>
                  <a:lnTo>
                    <a:pt x="498" y="424"/>
                  </a:lnTo>
                  <a:lnTo>
                    <a:pt x="482" y="446"/>
                  </a:lnTo>
                  <a:lnTo>
                    <a:pt x="464" y="464"/>
                  </a:lnTo>
                  <a:lnTo>
                    <a:pt x="446" y="482"/>
                  </a:lnTo>
                  <a:lnTo>
                    <a:pt x="424" y="498"/>
                  </a:lnTo>
                  <a:lnTo>
                    <a:pt x="402" y="512"/>
                  </a:lnTo>
                  <a:lnTo>
                    <a:pt x="378" y="522"/>
                  </a:lnTo>
                  <a:lnTo>
                    <a:pt x="352" y="532"/>
                  </a:lnTo>
                  <a:lnTo>
                    <a:pt x="326" y="538"/>
                  </a:lnTo>
                  <a:lnTo>
                    <a:pt x="300" y="542"/>
                  </a:lnTo>
                  <a:lnTo>
                    <a:pt x="272" y="544"/>
                  </a:lnTo>
                  <a:lnTo>
                    <a:pt x="272" y="544"/>
                  </a:lnTo>
                  <a:lnTo>
                    <a:pt x="244" y="542"/>
                  </a:lnTo>
                  <a:lnTo>
                    <a:pt x="218" y="538"/>
                  </a:lnTo>
                  <a:lnTo>
                    <a:pt x="192" y="532"/>
                  </a:lnTo>
                  <a:lnTo>
                    <a:pt x="166" y="522"/>
                  </a:lnTo>
                  <a:lnTo>
                    <a:pt x="142" y="512"/>
                  </a:lnTo>
                  <a:lnTo>
                    <a:pt x="120" y="498"/>
                  </a:lnTo>
                  <a:lnTo>
                    <a:pt x="98" y="482"/>
                  </a:lnTo>
                  <a:lnTo>
                    <a:pt x="80" y="464"/>
                  </a:lnTo>
                  <a:lnTo>
                    <a:pt x="62" y="446"/>
                  </a:lnTo>
                  <a:lnTo>
                    <a:pt x="46" y="424"/>
                  </a:lnTo>
                  <a:lnTo>
                    <a:pt x="32" y="402"/>
                  </a:lnTo>
                  <a:lnTo>
                    <a:pt x="22" y="378"/>
                  </a:lnTo>
                  <a:lnTo>
                    <a:pt x="12" y="352"/>
                  </a:lnTo>
                  <a:lnTo>
                    <a:pt x="6" y="326"/>
                  </a:lnTo>
                  <a:lnTo>
                    <a:pt x="2" y="300"/>
                  </a:lnTo>
                  <a:lnTo>
                    <a:pt x="0" y="272"/>
                  </a:lnTo>
                  <a:lnTo>
                    <a:pt x="0" y="272"/>
                  </a:lnTo>
                  <a:lnTo>
                    <a:pt x="2" y="244"/>
                  </a:lnTo>
                  <a:lnTo>
                    <a:pt x="6" y="218"/>
                  </a:lnTo>
                  <a:lnTo>
                    <a:pt x="12" y="192"/>
                  </a:lnTo>
                  <a:lnTo>
                    <a:pt x="22" y="166"/>
                  </a:lnTo>
                  <a:lnTo>
                    <a:pt x="32" y="142"/>
                  </a:lnTo>
                  <a:lnTo>
                    <a:pt x="46" y="120"/>
                  </a:lnTo>
                  <a:lnTo>
                    <a:pt x="62" y="98"/>
                  </a:lnTo>
                  <a:lnTo>
                    <a:pt x="80" y="80"/>
                  </a:lnTo>
                  <a:lnTo>
                    <a:pt x="98" y="62"/>
                  </a:lnTo>
                  <a:lnTo>
                    <a:pt x="120" y="46"/>
                  </a:lnTo>
                  <a:lnTo>
                    <a:pt x="142" y="32"/>
                  </a:lnTo>
                  <a:lnTo>
                    <a:pt x="166" y="22"/>
                  </a:lnTo>
                  <a:lnTo>
                    <a:pt x="192" y="12"/>
                  </a:lnTo>
                  <a:lnTo>
                    <a:pt x="218" y="6"/>
                  </a:lnTo>
                  <a:lnTo>
                    <a:pt x="244" y="2"/>
                  </a:lnTo>
                  <a:lnTo>
                    <a:pt x="272" y="0"/>
                  </a:lnTo>
                  <a:lnTo>
                    <a:pt x="272" y="0"/>
                  </a:lnTo>
                  <a:lnTo>
                    <a:pt x="300" y="2"/>
                  </a:lnTo>
                  <a:lnTo>
                    <a:pt x="326" y="6"/>
                  </a:lnTo>
                  <a:lnTo>
                    <a:pt x="352" y="12"/>
                  </a:lnTo>
                  <a:lnTo>
                    <a:pt x="378" y="22"/>
                  </a:lnTo>
                  <a:lnTo>
                    <a:pt x="402" y="32"/>
                  </a:lnTo>
                  <a:lnTo>
                    <a:pt x="424" y="46"/>
                  </a:lnTo>
                  <a:lnTo>
                    <a:pt x="446" y="62"/>
                  </a:lnTo>
                  <a:lnTo>
                    <a:pt x="464" y="80"/>
                  </a:lnTo>
                  <a:lnTo>
                    <a:pt x="482" y="98"/>
                  </a:lnTo>
                  <a:lnTo>
                    <a:pt x="498" y="120"/>
                  </a:lnTo>
                  <a:lnTo>
                    <a:pt x="512" y="142"/>
                  </a:lnTo>
                  <a:lnTo>
                    <a:pt x="522" y="166"/>
                  </a:lnTo>
                  <a:lnTo>
                    <a:pt x="532" y="192"/>
                  </a:lnTo>
                  <a:lnTo>
                    <a:pt x="538" y="218"/>
                  </a:lnTo>
                  <a:lnTo>
                    <a:pt x="542" y="244"/>
                  </a:lnTo>
                  <a:lnTo>
                    <a:pt x="544" y="272"/>
                  </a:lnTo>
                  <a:lnTo>
                    <a:pt x="544" y="2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MY"/>
            </a:p>
          </p:txBody>
        </p:sp>
        <p:sp>
          <p:nvSpPr>
            <p:cNvPr id="34" name="Freeform 186"/>
            <p:cNvSpPr>
              <a:spLocks/>
            </p:cNvSpPr>
            <p:nvPr/>
          </p:nvSpPr>
          <p:spPr bwMode="auto">
            <a:xfrm>
              <a:off x="5918200" y="3276600"/>
              <a:ext cx="330200" cy="330200"/>
            </a:xfrm>
            <a:custGeom>
              <a:avLst/>
              <a:gdLst>
                <a:gd name="T0" fmla="*/ 208 w 208"/>
                <a:gd name="T1" fmla="*/ 96 h 208"/>
                <a:gd name="T2" fmla="*/ 208 w 208"/>
                <a:gd name="T3" fmla="*/ 192 h 208"/>
                <a:gd name="T4" fmla="*/ 208 w 208"/>
                <a:gd name="T5" fmla="*/ 192 h 208"/>
                <a:gd name="T6" fmla="*/ 206 w 208"/>
                <a:gd name="T7" fmla="*/ 198 h 208"/>
                <a:gd name="T8" fmla="*/ 204 w 208"/>
                <a:gd name="T9" fmla="*/ 204 h 208"/>
                <a:gd name="T10" fmla="*/ 198 w 208"/>
                <a:gd name="T11" fmla="*/ 206 h 208"/>
                <a:gd name="T12" fmla="*/ 192 w 208"/>
                <a:gd name="T13" fmla="*/ 208 h 208"/>
                <a:gd name="T14" fmla="*/ 16 w 208"/>
                <a:gd name="T15" fmla="*/ 208 h 208"/>
                <a:gd name="T16" fmla="*/ 16 w 208"/>
                <a:gd name="T17" fmla="*/ 208 h 208"/>
                <a:gd name="T18" fmla="*/ 10 w 208"/>
                <a:gd name="T19" fmla="*/ 206 h 208"/>
                <a:gd name="T20" fmla="*/ 4 w 208"/>
                <a:gd name="T21" fmla="*/ 204 h 208"/>
                <a:gd name="T22" fmla="*/ 2 w 208"/>
                <a:gd name="T23" fmla="*/ 198 h 208"/>
                <a:gd name="T24" fmla="*/ 0 w 208"/>
                <a:gd name="T25" fmla="*/ 192 h 208"/>
                <a:gd name="T26" fmla="*/ 0 w 208"/>
                <a:gd name="T27" fmla="*/ 16 h 208"/>
                <a:gd name="T28" fmla="*/ 0 w 208"/>
                <a:gd name="T29" fmla="*/ 16 h 208"/>
                <a:gd name="T30" fmla="*/ 2 w 208"/>
                <a:gd name="T31" fmla="*/ 10 h 208"/>
                <a:gd name="T32" fmla="*/ 4 w 208"/>
                <a:gd name="T33" fmla="*/ 4 h 208"/>
                <a:gd name="T34" fmla="*/ 10 w 208"/>
                <a:gd name="T35" fmla="*/ 2 h 208"/>
                <a:gd name="T36" fmla="*/ 16 w 208"/>
                <a:gd name="T37" fmla="*/ 0 h 208"/>
                <a:gd name="T38" fmla="*/ 112 w 208"/>
                <a:gd name="T39" fmla="*/ 0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08" h="208">
                  <a:moveTo>
                    <a:pt x="208" y="96"/>
                  </a:moveTo>
                  <a:lnTo>
                    <a:pt x="208" y="192"/>
                  </a:lnTo>
                  <a:lnTo>
                    <a:pt x="208" y="192"/>
                  </a:lnTo>
                  <a:lnTo>
                    <a:pt x="206" y="198"/>
                  </a:lnTo>
                  <a:lnTo>
                    <a:pt x="204" y="204"/>
                  </a:lnTo>
                  <a:lnTo>
                    <a:pt x="198" y="206"/>
                  </a:lnTo>
                  <a:lnTo>
                    <a:pt x="192" y="208"/>
                  </a:lnTo>
                  <a:lnTo>
                    <a:pt x="16" y="208"/>
                  </a:lnTo>
                  <a:lnTo>
                    <a:pt x="16" y="208"/>
                  </a:lnTo>
                  <a:lnTo>
                    <a:pt x="10" y="206"/>
                  </a:lnTo>
                  <a:lnTo>
                    <a:pt x="4" y="204"/>
                  </a:lnTo>
                  <a:lnTo>
                    <a:pt x="2" y="198"/>
                  </a:lnTo>
                  <a:lnTo>
                    <a:pt x="0" y="192"/>
                  </a:lnTo>
                  <a:lnTo>
                    <a:pt x="0" y="16"/>
                  </a:lnTo>
                  <a:lnTo>
                    <a:pt x="0" y="16"/>
                  </a:lnTo>
                  <a:lnTo>
                    <a:pt x="2" y="10"/>
                  </a:lnTo>
                  <a:lnTo>
                    <a:pt x="4" y="4"/>
                  </a:lnTo>
                  <a:lnTo>
                    <a:pt x="10" y="2"/>
                  </a:lnTo>
                  <a:lnTo>
                    <a:pt x="16" y="0"/>
                  </a:lnTo>
                  <a:lnTo>
                    <a:pt x="112" y="0"/>
                  </a:lnTo>
                </a:path>
              </a:pathLst>
            </a:custGeom>
            <a:grpFill/>
            <a:ln w="25400">
              <a:solidFill>
                <a:srgbClr val="FFFFFF"/>
              </a:solidFill>
              <a:prstDash val="solid"/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MY"/>
            </a:p>
          </p:txBody>
        </p:sp>
        <p:sp>
          <p:nvSpPr>
            <p:cNvPr id="35" name="Freeform 187"/>
            <p:cNvSpPr>
              <a:spLocks/>
            </p:cNvSpPr>
            <p:nvPr/>
          </p:nvSpPr>
          <p:spPr bwMode="auto">
            <a:xfrm>
              <a:off x="6026150" y="3260725"/>
              <a:ext cx="238125" cy="238125"/>
            </a:xfrm>
            <a:custGeom>
              <a:avLst/>
              <a:gdLst>
                <a:gd name="T0" fmla="*/ 0 w 150"/>
                <a:gd name="T1" fmla="*/ 106 h 150"/>
                <a:gd name="T2" fmla="*/ 102 w 150"/>
                <a:gd name="T3" fmla="*/ 6 h 150"/>
                <a:gd name="T4" fmla="*/ 102 w 150"/>
                <a:gd name="T5" fmla="*/ 6 h 150"/>
                <a:gd name="T6" fmla="*/ 106 w 150"/>
                <a:gd name="T7" fmla="*/ 2 h 150"/>
                <a:gd name="T8" fmla="*/ 112 w 150"/>
                <a:gd name="T9" fmla="*/ 0 h 150"/>
                <a:gd name="T10" fmla="*/ 118 w 150"/>
                <a:gd name="T11" fmla="*/ 2 h 150"/>
                <a:gd name="T12" fmla="*/ 124 w 150"/>
                <a:gd name="T13" fmla="*/ 6 h 150"/>
                <a:gd name="T14" fmla="*/ 144 w 150"/>
                <a:gd name="T15" fmla="*/ 26 h 150"/>
                <a:gd name="T16" fmla="*/ 144 w 150"/>
                <a:gd name="T17" fmla="*/ 26 h 150"/>
                <a:gd name="T18" fmla="*/ 148 w 150"/>
                <a:gd name="T19" fmla="*/ 32 h 150"/>
                <a:gd name="T20" fmla="*/ 150 w 150"/>
                <a:gd name="T21" fmla="*/ 38 h 150"/>
                <a:gd name="T22" fmla="*/ 148 w 150"/>
                <a:gd name="T23" fmla="*/ 44 h 150"/>
                <a:gd name="T24" fmla="*/ 144 w 150"/>
                <a:gd name="T25" fmla="*/ 48 h 150"/>
                <a:gd name="T26" fmla="*/ 44 w 150"/>
                <a:gd name="T27" fmla="*/ 15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50" h="150">
                  <a:moveTo>
                    <a:pt x="0" y="106"/>
                  </a:moveTo>
                  <a:lnTo>
                    <a:pt x="102" y="6"/>
                  </a:lnTo>
                  <a:lnTo>
                    <a:pt x="102" y="6"/>
                  </a:lnTo>
                  <a:lnTo>
                    <a:pt x="106" y="2"/>
                  </a:lnTo>
                  <a:lnTo>
                    <a:pt x="112" y="0"/>
                  </a:lnTo>
                  <a:lnTo>
                    <a:pt x="118" y="2"/>
                  </a:lnTo>
                  <a:lnTo>
                    <a:pt x="124" y="6"/>
                  </a:lnTo>
                  <a:lnTo>
                    <a:pt x="144" y="26"/>
                  </a:lnTo>
                  <a:lnTo>
                    <a:pt x="144" y="26"/>
                  </a:lnTo>
                  <a:lnTo>
                    <a:pt x="148" y="32"/>
                  </a:lnTo>
                  <a:lnTo>
                    <a:pt x="150" y="38"/>
                  </a:lnTo>
                  <a:lnTo>
                    <a:pt x="148" y="44"/>
                  </a:lnTo>
                  <a:lnTo>
                    <a:pt x="144" y="48"/>
                  </a:lnTo>
                  <a:lnTo>
                    <a:pt x="44" y="150"/>
                  </a:lnTo>
                </a:path>
              </a:pathLst>
            </a:custGeom>
            <a:grpFill/>
            <a:ln w="25400">
              <a:solidFill>
                <a:srgbClr val="FFFFFF"/>
              </a:solidFill>
              <a:prstDash val="solid"/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MY"/>
            </a:p>
          </p:txBody>
        </p:sp>
        <p:sp>
          <p:nvSpPr>
            <p:cNvPr id="36" name="Freeform 188"/>
            <p:cNvSpPr>
              <a:spLocks/>
            </p:cNvSpPr>
            <p:nvPr/>
          </p:nvSpPr>
          <p:spPr bwMode="auto">
            <a:xfrm>
              <a:off x="6016625" y="3429000"/>
              <a:ext cx="79375" cy="79375"/>
            </a:xfrm>
            <a:custGeom>
              <a:avLst/>
              <a:gdLst>
                <a:gd name="T0" fmla="*/ 50 w 50"/>
                <a:gd name="T1" fmla="*/ 44 h 50"/>
                <a:gd name="T2" fmla="*/ 0 w 50"/>
                <a:gd name="T3" fmla="*/ 50 h 50"/>
                <a:gd name="T4" fmla="*/ 6 w 50"/>
                <a:gd name="T5" fmla="*/ 0 h 50"/>
                <a:gd name="T6" fmla="*/ 50 w 50"/>
                <a:gd name="T7" fmla="*/ 44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50">
                  <a:moveTo>
                    <a:pt x="50" y="44"/>
                  </a:moveTo>
                  <a:lnTo>
                    <a:pt x="0" y="50"/>
                  </a:lnTo>
                  <a:lnTo>
                    <a:pt x="6" y="0"/>
                  </a:lnTo>
                  <a:lnTo>
                    <a:pt x="50" y="44"/>
                  </a:lnTo>
                  <a:close/>
                </a:path>
              </a:pathLst>
            </a:custGeom>
            <a:grpFill/>
            <a:ln w="25400">
              <a:solidFill>
                <a:srgbClr val="FFFFFF"/>
              </a:solidFill>
              <a:prstDash val="solid"/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MY"/>
            </a:p>
          </p:txBody>
        </p:sp>
        <p:sp>
          <p:nvSpPr>
            <p:cNvPr id="37" name="Line 189"/>
            <p:cNvSpPr>
              <a:spLocks noChangeShapeType="1"/>
            </p:cNvSpPr>
            <p:nvPr/>
          </p:nvSpPr>
          <p:spPr bwMode="auto">
            <a:xfrm flipH="1">
              <a:off x="6061075" y="3286125"/>
              <a:ext cx="177800" cy="177800"/>
            </a:xfrm>
            <a:prstGeom prst="line">
              <a:avLst/>
            </a:prstGeom>
            <a:grpFill/>
            <a:ln w="25400">
              <a:solidFill>
                <a:srgbClr val="FFFFFF"/>
              </a:solidFill>
              <a:prstDash val="solid"/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MY"/>
            </a:p>
          </p:txBody>
        </p:sp>
      </p:grpSp>
      <p:grpSp>
        <p:nvGrpSpPr>
          <p:cNvPr id="38" name="Group 37"/>
          <p:cNvGrpSpPr/>
          <p:nvPr/>
        </p:nvGrpSpPr>
        <p:grpSpPr>
          <a:xfrm>
            <a:off x="365136" y="4883524"/>
            <a:ext cx="540000" cy="540000"/>
            <a:chOff x="6934200" y="5537200"/>
            <a:chExt cx="894699" cy="781912"/>
          </a:xfrm>
          <a:solidFill>
            <a:schemeClr val="accent1"/>
          </a:solidFill>
        </p:grpSpPr>
        <p:sp>
          <p:nvSpPr>
            <p:cNvPr id="39" name="Freeform 18"/>
            <p:cNvSpPr>
              <a:spLocks/>
            </p:cNvSpPr>
            <p:nvPr/>
          </p:nvSpPr>
          <p:spPr bwMode="auto">
            <a:xfrm>
              <a:off x="6934200" y="5537200"/>
              <a:ext cx="894699" cy="781912"/>
            </a:xfrm>
            <a:custGeom>
              <a:avLst/>
              <a:gdLst>
                <a:gd name="T0" fmla="*/ 544 w 544"/>
                <a:gd name="T1" fmla="*/ 272 h 544"/>
                <a:gd name="T2" fmla="*/ 538 w 544"/>
                <a:gd name="T3" fmla="*/ 326 h 544"/>
                <a:gd name="T4" fmla="*/ 522 w 544"/>
                <a:gd name="T5" fmla="*/ 378 h 544"/>
                <a:gd name="T6" fmla="*/ 498 w 544"/>
                <a:gd name="T7" fmla="*/ 424 h 544"/>
                <a:gd name="T8" fmla="*/ 464 w 544"/>
                <a:gd name="T9" fmla="*/ 464 h 544"/>
                <a:gd name="T10" fmla="*/ 424 w 544"/>
                <a:gd name="T11" fmla="*/ 498 h 544"/>
                <a:gd name="T12" fmla="*/ 378 w 544"/>
                <a:gd name="T13" fmla="*/ 522 h 544"/>
                <a:gd name="T14" fmla="*/ 326 w 544"/>
                <a:gd name="T15" fmla="*/ 538 h 544"/>
                <a:gd name="T16" fmla="*/ 272 w 544"/>
                <a:gd name="T17" fmla="*/ 544 h 544"/>
                <a:gd name="T18" fmla="*/ 244 w 544"/>
                <a:gd name="T19" fmla="*/ 542 h 544"/>
                <a:gd name="T20" fmla="*/ 192 w 544"/>
                <a:gd name="T21" fmla="*/ 532 h 544"/>
                <a:gd name="T22" fmla="*/ 142 w 544"/>
                <a:gd name="T23" fmla="*/ 512 h 544"/>
                <a:gd name="T24" fmla="*/ 98 w 544"/>
                <a:gd name="T25" fmla="*/ 482 h 544"/>
                <a:gd name="T26" fmla="*/ 62 w 544"/>
                <a:gd name="T27" fmla="*/ 446 h 544"/>
                <a:gd name="T28" fmla="*/ 32 w 544"/>
                <a:gd name="T29" fmla="*/ 402 h 544"/>
                <a:gd name="T30" fmla="*/ 12 w 544"/>
                <a:gd name="T31" fmla="*/ 352 h 544"/>
                <a:gd name="T32" fmla="*/ 2 w 544"/>
                <a:gd name="T33" fmla="*/ 300 h 544"/>
                <a:gd name="T34" fmla="*/ 0 w 544"/>
                <a:gd name="T35" fmla="*/ 272 h 544"/>
                <a:gd name="T36" fmla="*/ 6 w 544"/>
                <a:gd name="T37" fmla="*/ 218 h 544"/>
                <a:gd name="T38" fmla="*/ 22 w 544"/>
                <a:gd name="T39" fmla="*/ 166 h 544"/>
                <a:gd name="T40" fmla="*/ 46 w 544"/>
                <a:gd name="T41" fmla="*/ 120 h 544"/>
                <a:gd name="T42" fmla="*/ 80 w 544"/>
                <a:gd name="T43" fmla="*/ 80 h 544"/>
                <a:gd name="T44" fmla="*/ 120 w 544"/>
                <a:gd name="T45" fmla="*/ 46 h 544"/>
                <a:gd name="T46" fmla="*/ 166 w 544"/>
                <a:gd name="T47" fmla="*/ 22 h 544"/>
                <a:gd name="T48" fmla="*/ 218 w 544"/>
                <a:gd name="T49" fmla="*/ 6 h 544"/>
                <a:gd name="T50" fmla="*/ 272 w 544"/>
                <a:gd name="T51" fmla="*/ 0 h 544"/>
                <a:gd name="T52" fmla="*/ 300 w 544"/>
                <a:gd name="T53" fmla="*/ 2 h 544"/>
                <a:gd name="T54" fmla="*/ 352 w 544"/>
                <a:gd name="T55" fmla="*/ 12 h 544"/>
                <a:gd name="T56" fmla="*/ 402 w 544"/>
                <a:gd name="T57" fmla="*/ 32 h 544"/>
                <a:gd name="T58" fmla="*/ 446 w 544"/>
                <a:gd name="T59" fmla="*/ 62 h 544"/>
                <a:gd name="T60" fmla="*/ 482 w 544"/>
                <a:gd name="T61" fmla="*/ 98 h 544"/>
                <a:gd name="T62" fmla="*/ 512 w 544"/>
                <a:gd name="T63" fmla="*/ 142 h 544"/>
                <a:gd name="T64" fmla="*/ 532 w 544"/>
                <a:gd name="T65" fmla="*/ 192 h 544"/>
                <a:gd name="T66" fmla="*/ 542 w 544"/>
                <a:gd name="T67" fmla="*/ 244 h 544"/>
                <a:gd name="T68" fmla="*/ 544 w 544"/>
                <a:gd name="T69" fmla="*/ 272 h 5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544" h="544">
                  <a:moveTo>
                    <a:pt x="544" y="272"/>
                  </a:moveTo>
                  <a:lnTo>
                    <a:pt x="544" y="272"/>
                  </a:lnTo>
                  <a:lnTo>
                    <a:pt x="542" y="300"/>
                  </a:lnTo>
                  <a:lnTo>
                    <a:pt x="538" y="326"/>
                  </a:lnTo>
                  <a:lnTo>
                    <a:pt x="532" y="352"/>
                  </a:lnTo>
                  <a:lnTo>
                    <a:pt x="522" y="378"/>
                  </a:lnTo>
                  <a:lnTo>
                    <a:pt x="512" y="402"/>
                  </a:lnTo>
                  <a:lnTo>
                    <a:pt x="498" y="424"/>
                  </a:lnTo>
                  <a:lnTo>
                    <a:pt x="482" y="446"/>
                  </a:lnTo>
                  <a:lnTo>
                    <a:pt x="464" y="464"/>
                  </a:lnTo>
                  <a:lnTo>
                    <a:pt x="446" y="482"/>
                  </a:lnTo>
                  <a:lnTo>
                    <a:pt x="424" y="498"/>
                  </a:lnTo>
                  <a:lnTo>
                    <a:pt x="402" y="512"/>
                  </a:lnTo>
                  <a:lnTo>
                    <a:pt x="378" y="522"/>
                  </a:lnTo>
                  <a:lnTo>
                    <a:pt x="352" y="532"/>
                  </a:lnTo>
                  <a:lnTo>
                    <a:pt x="326" y="538"/>
                  </a:lnTo>
                  <a:lnTo>
                    <a:pt x="300" y="542"/>
                  </a:lnTo>
                  <a:lnTo>
                    <a:pt x="272" y="544"/>
                  </a:lnTo>
                  <a:lnTo>
                    <a:pt x="272" y="544"/>
                  </a:lnTo>
                  <a:lnTo>
                    <a:pt x="244" y="542"/>
                  </a:lnTo>
                  <a:lnTo>
                    <a:pt x="218" y="538"/>
                  </a:lnTo>
                  <a:lnTo>
                    <a:pt x="192" y="532"/>
                  </a:lnTo>
                  <a:lnTo>
                    <a:pt x="166" y="522"/>
                  </a:lnTo>
                  <a:lnTo>
                    <a:pt x="142" y="512"/>
                  </a:lnTo>
                  <a:lnTo>
                    <a:pt x="120" y="498"/>
                  </a:lnTo>
                  <a:lnTo>
                    <a:pt x="98" y="482"/>
                  </a:lnTo>
                  <a:lnTo>
                    <a:pt x="80" y="464"/>
                  </a:lnTo>
                  <a:lnTo>
                    <a:pt x="62" y="446"/>
                  </a:lnTo>
                  <a:lnTo>
                    <a:pt x="46" y="424"/>
                  </a:lnTo>
                  <a:lnTo>
                    <a:pt x="32" y="402"/>
                  </a:lnTo>
                  <a:lnTo>
                    <a:pt x="22" y="378"/>
                  </a:lnTo>
                  <a:lnTo>
                    <a:pt x="12" y="352"/>
                  </a:lnTo>
                  <a:lnTo>
                    <a:pt x="6" y="326"/>
                  </a:lnTo>
                  <a:lnTo>
                    <a:pt x="2" y="300"/>
                  </a:lnTo>
                  <a:lnTo>
                    <a:pt x="0" y="272"/>
                  </a:lnTo>
                  <a:lnTo>
                    <a:pt x="0" y="272"/>
                  </a:lnTo>
                  <a:lnTo>
                    <a:pt x="2" y="244"/>
                  </a:lnTo>
                  <a:lnTo>
                    <a:pt x="6" y="218"/>
                  </a:lnTo>
                  <a:lnTo>
                    <a:pt x="12" y="192"/>
                  </a:lnTo>
                  <a:lnTo>
                    <a:pt x="22" y="166"/>
                  </a:lnTo>
                  <a:lnTo>
                    <a:pt x="32" y="142"/>
                  </a:lnTo>
                  <a:lnTo>
                    <a:pt x="46" y="120"/>
                  </a:lnTo>
                  <a:lnTo>
                    <a:pt x="62" y="98"/>
                  </a:lnTo>
                  <a:lnTo>
                    <a:pt x="80" y="80"/>
                  </a:lnTo>
                  <a:lnTo>
                    <a:pt x="98" y="62"/>
                  </a:lnTo>
                  <a:lnTo>
                    <a:pt x="120" y="46"/>
                  </a:lnTo>
                  <a:lnTo>
                    <a:pt x="142" y="32"/>
                  </a:lnTo>
                  <a:lnTo>
                    <a:pt x="166" y="22"/>
                  </a:lnTo>
                  <a:lnTo>
                    <a:pt x="192" y="12"/>
                  </a:lnTo>
                  <a:lnTo>
                    <a:pt x="218" y="6"/>
                  </a:lnTo>
                  <a:lnTo>
                    <a:pt x="244" y="2"/>
                  </a:lnTo>
                  <a:lnTo>
                    <a:pt x="272" y="0"/>
                  </a:lnTo>
                  <a:lnTo>
                    <a:pt x="272" y="0"/>
                  </a:lnTo>
                  <a:lnTo>
                    <a:pt x="300" y="2"/>
                  </a:lnTo>
                  <a:lnTo>
                    <a:pt x="326" y="6"/>
                  </a:lnTo>
                  <a:lnTo>
                    <a:pt x="352" y="12"/>
                  </a:lnTo>
                  <a:lnTo>
                    <a:pt x="378" y="22"/>
                  </a:lnTo>
                  <a:lnTo>
                    <a:pt x="402" y="32"/>
                  </a:lnTo>
                  <a:lnTo>
                    <a:pt x="424" y="46"/>
                  </a:lnTo>
                  <a:lnTo>
                    <a:pt x="446" y="62"/>
                  </a:lnTo>
                  <a:lnTo>
                    <a:pt x="464" y="80"/>
                  </a:lnTo>
                  <a:lnTo>
                    <a:pt x="482" y="98"/>
                  </a:lnTo>
                  <a:lnTo>
                    <a:pt x="498" y="120"/>
                  </a:lnTo>
                  <a:lnTo>
                    <a:pt x="512" y="142"/>
                  </a:lnTo>
                  <a:lnTo>
                    <a:pt x="522" y="166"/>
                  </a:lnTo>
                  <a:lnTo>
                    <a:pt x="532" y="192"/>
                  </a:lnTo>
                  <a:lnTo>
                    <a:pt x="538" y="218"/>
                  </a:lnTo>
                  <a:lnTo>
                    <a:pt x="542" y="244"/>
                  </a:lnTo>
                  <a:lnTo>
                    <a:pt x="544" y="272"/>
                  </a:lnTo>
                  <a:lnTo>
                    <a:pt x="544" y="2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MY"/>
            </a:p>
          </p:txBody>
        </p:sp>
        <p:sp>
          <p:nvSpPr>
            <p:cNvPr id="40" name="Freeform 113"/>
            <p:cNvSpPr>
              <a:spLocks/>
            </p:cNvSpPr>
            <p:nvPr/>
          </p:nvSpPr>
          <p:spPr bwMode="auto">
            <a:xfrm>
              <a:off x="7169150" y="5772150"/>
              <a:ext cx="320675" cy="320675"/>
            </a:xfrm>
            <a:custGeom>
              <a:avLst/>
              <a:gdLst>
                <a:gd name="T0" fmla="*/ 202 w 202"/>
                <a:gd name="T1" fmla="*/ 102 h 202"/>
                <a:gd name="T2" fmla="*/ 202 w 202"/>
                <a:gd name="T3" fmla="*/ 102 h 202"/>
                <a:gd name="T4" fmla="*/ 200 w 202"/>
                <a:gd name="T5" fmla="*/ 122 h 202"/>
                <a:gd name="T6" fmla="*/ 194 w 202"/>
                <a:gd name="T7" fmla="*/ 140 h 202"/>
                <a:gd name="T8" fmla="*/ 186 w 202"/>
                <a:gd name="T9" fmla="*/ 158 h 202"/>
                <a:gd name="T10" fmla="*/ 172 w 202"/>
                <a:gd name="T11" fmla="*/ 172 h 202"/>
                <a:gd name="T12" fmla="*/ 158 w 202"/>
                <a:gd name="T13" fmla="*/ 186 h 202"/>
                <a:gd name="T14" fmla="*/ 140 w 202"/>
                <a:gd name="T15" fmla="*/ 194 h 202"/>
                <a:gd name="T16" fmla="*/ 122 w 202"/>
                <a:gd name="T17" fmla="*/ 200 h 202"/>
                <a:gd name="T18" fmla="*/ 102 w 202"/>
                <a:gd name="T19" fmla="*/ 202 h 202"/>
                <a:gd name="T20" fmla="*/ 102 w 202"/>
                <a:gd name="T21" fmla="*/ 202 h 202"/>
                <a:gd name="T22" fmla="*/ 82 w 202"/>
                <a:gd name="T23" fmla="*/ 200 h 202"/>
                <a:gd name="T24" fmla="*/ 62 w 202"/>
                <a:gd name="T25" fmla="*/ 194 h 202"/>
                <a:gd name="T26" fmla="*/ 46 w 202"/>
                <a:gd name="T27" fmla="*/ 186 h 202"/>
                <a:gd name="T28" fmla="*/ 30 w 202"/>
                <a:gd name="T29" fmla="*/ 172 h 202"/>
                <a:gd name="T30" fmla="*/ 18 w 202"/>
                <a:gd name="T31" fmla="*/ 158 h 202"/>
                <a:gd name="T32" fmla="*/ 8 w 202"/>
                <a:gd name="T33" fmla="*/ 140 h 202"/>
                <a:gd name="T34" fmla="*/ 2 w 202"/>
                <a:gd name="T35" fmla="*/ 122 h 202"/>
                <a:gd name="T36" fmla="*/ 0 w 202"/>
                <a:gd name="T37" fmla="*/ 102 h 202"/>
                <a:gd name="T38" fmla="*/ 0 w 202"/>
                <a:gd name="T39" fmla="*/ 102 h 202"/>
                <a:gd name="T40" fmla="*/ 2 w 202"/>
                <a:gd name="T41" fmla="*/ 82 h 202"/>
                <a:gd name="T42" fmla="*/ 8 w 202"/>
                <a:gd name="T43" fmla="*/ 62 h 202"/>
                <a:gd name="T44" fmla="*/ 18 w 202"/>
                <a:gd name="T45" fmla="*/ 46 h 202"/>
                <a:gd name="T46" fmla="*/ 30 w 202"/>
                <a:gd name="T47" fmla="*/ 30 h 202"/>
                <a:gd name="T48" fmla="*/ 46 w 202"/>
                <a:gd name="T49" fmla="*/ 18 h 202"/>
                <a:gd name="T50" fmla="*/ 62 w 202"/>
                <a:gd name="T51" fmla="*/ 8 h 202"/>
                <a:gd name="T52" fmla="*/ 82 w 202"/>
                <a:gd name="T53" fmla="*/ 2 h 202"/>
                <a:gd name="T54" fmla="*/ 102 w 202"/>
                <a:gd name="T55" fmla="*/ 0 h 202"/>
                <a:gd name="T56" fmla="*/ 102 w 202"/>
                <a:gd name="T57" fmla="*/ 0 h 202"/>
                <a:gd name="T58" fmla="*/ 122 w 202"/>
                <a:gd name="T59" fmla="*/ 2 h 202"/>
                <a:gd name="T60" fmla="*/ 140 w 202"/>
                <a:gd name="T61" fmla="*/ 8 h 202"/>
                <a:gd name="T62" fmla="*/ 158 w 202"/>
                <a:gd name="T63" fmla="*/ 18 h 202"/>
                <a:gd name="T64" fmla="*/ 172 w 202"/>
                <a:gd name="T65" fmla="*/ 30 h 202"/>
                <a:gd name="T66" fmla="*/ 186 w 202"/>
                <a:gd name="T67" fmla="*/ 46 h 202"/>
                <a:gd name="T68" fmla="*/ 194 w 202"/>
                <a:gd name="T69" fmla="*/ 62 h 202"/>
                <a:gd name="T70" fmla="*/ 200 w 202"/>
                <a:gd name="T71" fmla="*/ 82 h 202"/>
                <a:gd name="T72" fmla="*/ 202 w 202"/>
                <a:gd name="T73" fmla="*/ 102 h 202"/>
                <a:gd name="T74" fmla="*/ 202 w 202"/>
                <a:gd name="T75" fmla="*/ 1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202" h="202">
                  <a:moveTo>
                    <a:pt x="202" y="102"/>
                  </a:moveTo>
                  <a:lnTo>
                    <a:pt x="202" y="102"/>
                  </a:lnTo>
                  <a:lnTo>
                    <a:pt x="200" y="122"/>
                  </a:lnTo>
                  <a:lnTo>
                    <a:pt x="194" y="140"/>
                  </a:lnTo>
                  <a:lnTo>
                    <a:pt x="186" y="158"/>
                  </a:lnTo>
                  <a:lnTo>
                    <a:pt x="172" y="172"/>
                  </a:lnTo>
                  <a:lnTo>
                    <a:pt x="158" y="186"/>
                  </a:lnTo>
                  <a:lnTo>
                    <a:pt x="140" y="194"/>
                  </a:lnTo>
                  <a:lnTo>
                    <a:pt x="122" y="200"/>
                  </a:lnTo>
                  <a:lnTo>
                    <a:pt x="102" y="202"/>
                  </a:lnTo>
                  <a:lnTo>
                    <a:pt x="102" y="202"/>
                  </a:lnTo>
                  <a:lnTo>
                    <a:pt x="82" y="200"/>
                  </a:lnTo>
                  <a:lnTo>
                    <a:pt x="62" y="194"/>
                  </a:lnTo>
                  <a:lnTo>
                    <a:pt x="46" y="186"/>
                  </a:lnTo>
                  <a:lnTo>
                    <a:pt x="30" y="172"/>
                  </a:lnTo>
                  <a:lnTo>
                    <a:pt x="18" y="158"/>
                  </a:lnTo>
                  <a:lnTo>
                    <a:pt x="8" y="140"/>
                  </a:lnTo>
                  <a:lnTo>
                    <a:pt x="2" y="122"/>
                  </a:lnTo>
                  <a:lnTo>
                    <a:pt x="0" y="102"/>
                  </a:lnTo>
                  <a:lnTo>
                    <a:pt x="0" y="102"/>
                  </a:lnTo>
                  <a:lnTo>
                    <a:pt x="2" y="82"/>
                  </a:lnTo>
                  <a:lnTo>
                    <a:pt x="8" y="62"/>
                  </a:lnTo>
                  <a:lnTo>
                    <a:pt x="18" y="46"/>
                  </a:lnTo>
                  <a:lnTo>
                    <a:pt x="30" y="30"/>
                  </a:lnTo>
                  <a:lnTo>
                    <a:pt x="46" y="18"/>
                  </a:lnTo>
                  <a:lnTo>
                    <a:pt x="62" y="8"/>
                  </a:lnTo>
                  <a:lnTo>
                    <a:pt x="82" y="2"/>
                  </a:lnTo>
                  <a:lnTo>
                    <a:pt x="102" y="0"/>
                  </a:lnTo>
                  <a:lnTo>
                    <a:pt x="102" y="0"/>
                  </a:lnTo>
                  <a:lnTo>
                    <a:pt x="122" y="2"/>
                  </a:lnTo>
                  <a:lnTo>
                    <a:pt x="140" y="8"/>
                  </a:lnTo>
                  <a:lnTo>
                    <a:pt x="158" y="18"/>
                  </a:lnTo>
                  <a:lnTo>
                    <a:pt x="172" y="30"/>
                  </a:lnTo>
                  <a:lnTo>
                    <a:pt x="186" y="46"/>
                  </a:lnTo>
                  <a:lnTo>
                    <a:pt x="194" y="62"/>
                  </a:lnTo>
                  <a:lnTo>
                    <a:pt x="200" y="82"/>
                  </a:lnTo>
                  <a:lnTo>
                    <a:pt x="202" y="102"/>
                  </a:lnTo>
                  <a:lnTo>
                    <a:pt x="202" y="102"/>
                  </a:lnTo>
                  <a:close/>
                </a:path>
              </a:pathLst>
            </a:custGeom>
            <a:grpFill/>
            <a:ln w="25400">
              <a:solidFill>
                <a:srgbClr val="FFFFFF"/>
              </a:solidFill>
              <a:prstDash val="solid"/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MY"/>
            </a:p>
          </p:txBody>
        </p:sp>
        <p:sp>
          <p:nvSpPr>
            <p:cNvPr id="41" name="Freeform 114"/>
            <p:cNvSpPr>
              <a:spLocks/>
            </p:cNvSpPr>
            <p:nvPr/>
          </p:nvSpPr>
          <p:spPr bwMode="auto">
            <a:xfrm>
              <a:off x="7219950" y="5822950"/>
              <a:ext cx="111125" cy="111125"/>
            </a:xfrm>
            <a:custGeom>
              <a:avLst/>
              <a:gdLst>
                <a:gd name="T0" fmla="*/ 0 w 70"/>
                <a:gd name="T1" fmla="*/ 70 h 70"/>
                <a:gd name="T2" fmla="*/ 0 w 70"/>
                <a:gd name="T3" fmla="*/ 70 h 70"/>
                <a:gd name="T4" fmla="*/ 2 w 70"/>
                <a:gd name="T5" fmla="*/ 56 h 70"/>
                <a:gd name="T6" fmla="*/ 6 w 70"/>
                <a:gd name="T7" fmla="*/ 42 h 70"/>
                <a:gd name="T8" fmla="*/ 12 w 70"/>
                <a:gd name="T9" fmla="*/ 32 h 70"/>
                <a:gd name="T10" fmla="*/ 22 w 70"/>
                <a:gd name="T11" fmla="*/ 20 h 70"/>
                <a:gd name="T12" fmla="*/ 32 w 70"/>
                <a:gd name="T13" fmla="*/ 12 h 70"/>
                <a:gd name="T14" fmla="*/ 42 w 70"/>
                <a:gd name="T15" fmla="*/ 6 h 70"/>
                <a:gd name="T16" fmla="*/ 56 w 70"/>
                <a:gd name="T17" fmla="*/ 2 h 70"/>
                <a:gd name="T18" fmla="*/ 70 w 70"/>
                <a:gd name="T19" fmla="*/ 0 h 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70" h="70">
                  <a:moveTo>
                    <a:pt x="0" y="70"/>
                  </a:moveTo>
                  <a:lnTo>
                    <a:pt x="0" y="70"/>
                  </a:lnTo>
                  <a:lnTo>
                    <a:pt x="2" y="56"/>
                  </a:lnTo>
                  <a:lnTo>
                    <a:pt x="6" y="42"/>
                  </a:lnTo>
                  <a:lnTo>
                    <a:pt x="12" y="32"/>
                  </a:lnTo>
                  <a:lnTo>
                    <a:pt x="22" y="20"/>
                  </a:lnTo>
                  <a:lnTo>
                    <a:pt x="32" y="12"/>
                  </a:lnTo>
                  <a:lnTo>
                    <a:pt x="42" y="6"/>
                  </a:lnTo>
                  <a:lnTo>
                    <a:pt x="56" y="2"/>
                  </a:lnTo>
                  <a:lnTo>
                    <a:pt x="70" y="0"/>
                  </a:lnTo>
                </a:path>
              </a:pathLst>
            </a:custGeom>
            <a:grpFill/>
            <a:ln w="25400">
              <a:solidFill>
                <a:srgbClr val="FFFFFF"/>
              </a:solidFill>
              <a:prstDash val="solid"/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MY"/>
            </a:p>
          </p:txBody>
        </p:sp>
        <p:sp>
          <p:nvSpPr>
            <p:cNvPr id="42" name="Freeform 115"/>
            <p:cNvSpPr>
              <a:spLocks/>
            </p:cNvSpPr>
            <p:nvPr/>
          </p:nvSpPr>
          <p:spPr bwMode="auto">
            <a:xfrm>
              <a:off x="7419975" y="6022975"/>
              <a:ext cx="130175" cy="130175"/>
            </a:xfrm>
            <a:custGeom>
              <a:avLst/>
              <a:gdLst>
                <a:gd name="T0" fmla="*/ 28 w 82"/>
                <a:gd name="T1" fmla="*/ 0 h 82"/>
                <a:gd name="T2" fmla="*/ 78 w 82"/>
                <a:gd name="T3" fmla="*/ 50 h 82"/>
                <a:gd name="T4" fmla="*/ 78 w 82"/>
                <a:gd name="T5" fmla="*/ 50 h 82"/>
                <a:gd name="T6" fmla="*/ 82 w 82"/>
                <a:gd name="T7" fmla="*/ 56 h 82"/>
                <a:gd name="T8" fmla="*/ 82 w 82"/>
                <a:gd name="T9" fmla="*/ 62 h 82"/>
                <a:gd name="T10" fmla="*/ 82 w 82"/>
                <a:gd name="T11" fmla="*/ 68 h 82"/>
                <a:gd name="T12" fmla="*/ 78 w 82"/>
                <a:gd name="T13" fmla="*/ 74 h 82"/>
                <a:gd name="T14" fmla="*/ 74 w 82"/>
                <a:gd name="T15" fmla="*/ 78 h 82"/>
                <a:gd name="T16" fmla="*/ 74 w 82"/>
                <a:gd name="T17" fmla="*/ 78 h 82"/>
                <a:gd name="T18" fmla="*/ 68 w 82"/>
                <a:gd name="T19" fmla="*/ 82 h 82"/>
                <a:gd name="T20" fmla="*/ 62 w 82"/>
                <a:gd name="T21" fmla="*/ 82 h 82"/>
                <a:gd name="T22" fmla="*/ 56 w 82"/>
                <a:gd name="T23" fmla="*/ 82 h 82"/>
                <a:gd name="T24" fmla="*/ 50 w 82"/>
                <a:gd name="T25" fmla="*/ 78 h 82"/>
                <a:gd name="T26" fmla="*/ 0 w 82"/>
                <a:gd name="T27" fmla="*/ 28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2" h="82">
                  <a:moveTo>
                    <a:pt x="28" y="0"/>
                  </a:moveTo>
                  <a:lnTo>
                    <a:pt x="78" y="50"/>
                  </a:lnTo>
                  <a:lnTo>
                    <a:pt x="78" y="50"/>
                  </a:lnTo>
                  <a:lnTo>
                    <a:pt x="82" y="56"/>
                  </a:lnTo>
                  <a:lnTo>
                    <a:pt x="82" y="62"/>
                  </a:lnTo>
                  <a:lnTo>
                    <a:pt x="82" y="68"/>
                  </a:lnTo>
                  <a:lnTo>
                    <a:pt x="78" y="74"/>
                  </a:lnTo>
                  <a:lnTo>
                    <a:pt x="74" y="78"/>
                  </a:lnTo>
                  <a:lnTo>
                    <a:pt x="74" y="78"/>
                  </a:lnTo>
                  <a:lnTo>
                    <a:pt x="68" y="82"/>
                  </a:lnTo>
                  <a:lnTo>
                    <a:pt x="62" y="82"/>
                  </a:lnTo>
                  <a:lnTo>
                    <a:pt x="56" y="82"/>
                  </a:lnTo>
                  <a:lnTo>
                    <a:pt x="50" y="78"/>
                  </a:lnTo>
                  <a:lnTo>
                    <a:pt x="0" y="28"/>
                  </a:lnTo>
                </a:path>
              </a:pathLst>
            </a:custGeom>
            <a:grpFill/>
            <a:ln w="25400">
              <a:solidFill>
                <a:srgbClr val="FFFFFF"/>
              </a:solidFill>
              <a:prstDash val="solid"/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MY"/>
            </a:p>
          </p:txBody>
        </p:sp>
      </p:grpSp>
      <p:sp>
        <p:nvSpPr>
          <p:cNvPr id="43" name="TextBox 42"/>
          <p:cNvSpPr txBox="1"/>
          <p:nvPr/>
        </p:nvSpPr>
        <p:spPr>
          <a:xfrm>
            <a:off x="1124829" y="2127718"/>
            <a:ext cx="7200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b="1" dirty="0"/>
              <a:t>Analyzing the national legal and policy framework</a:t>
            </a:r>
            <a:r>
              <a:rPr lang="en-US" dirty="0"/>
              <a:t> against international standards 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1124829" y="2803862"/>
            <a:ext cx="7200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dirty="0"/>
              <a:t>Comprehending the scale, nature and vulnerabilities of </a:t>
            </a:r>
            <a:r>
              <a:rPr lang="en-US" b="1" dirty="0"/>
              <a:t>migration movements</a:t>
            </a:r>
            <a:endParaRPr lang="en-US" dirty="0"/>
          </a:p>
        </p:txBody>
      </p:sp>
      <p:sp>
        <p:nvSpPr>
          <p:cNvPr id="45" name="TextBox 44"/>
          <p:cNvSpPr txBox="1"/>
          <p:nvPr/>
        </p:nvSpPr>
        <p:spPr>
          <a:xfrm>
            <a:off x="1124829" y="3583575"/>
            <a:ext cx="7200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b="1" dirty="0"/>
              <a:t>Identifying</a:t>
            </a:r>
            <a:r>
              <a:rPr lang="en-US" dirty="0"/>
              <a:t> relevant domestic, regional and international </a:t>
            </a:r>
            <a:r>
              <a:rPr lang="en-US" b="1" dirty="0"/>
              <a:t>good practice</a:t>
            </a:r>
            <a:endParaRPr lang="en-US" dirty="0"/>
          </a:p>
        </p:txBody>
      </p:sp>
      <p:sp>
        <p:nvSpPr>
          <p:cNvPr id="46" name="TextBox 45"/>
          <p:cNvSpPr txBox="1"/>
          <p:nvPr/>
        </p:nvSpPr>
        <p:spPr>
          <a:xfrm>
            <a:off x="1124829" y="4237193"/>
            <a:ext cx="7200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b="1" dirty="0"/>
              <a:t>Evaluating</a:t>
            </a:r>
            <a:r>
              <a:rPr lang="en-US" dirty="0"/>
              <a:t> the availability and effectiveness of </a:t>
            </a:r>
            <a:r>
              <a:rPr lang="en-US" b="1" dirty="0"/>
              <a:t>existing alternatives </a:t>
            </a:r>
            <a:endParaRPr lang="en-US" dirty="0"/>
          </a:p>
        </p:txBody>
      </p:sp>
      <p:sp>
        <p:nvSpPr>
          <p:cNvPr id="47" name="TextBox 46"/>
          <p:cNvSpPr txBox="1"/>
          <p:nvPr/>
        </p:nvSpPr>
        <p:spPr>
          <a:xfrm>
            <a:off x="1117193" y="4919692"/>
            <a:ext cx="7200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 </a:t>
            </a:r>
            <a:r>
              <a:rPr lang="en-US" b="1" dirty="0"/>
              <a:t>Identifying existing services </a:t>
            </a:r>
            <a:r>
              <a:rPr lang="en-US" dirty="0"/>
              <a:t>and </a:t>
            </a:r>
            <a:r>
              <a:rPr lang="en-US" b="1" dirty="0"/>
              <a:t>expertise</a:t>
            </a:r>
            <a:r>
              <a:rPr lang="en-US" dirty="0"/>
              <a:t> that can be applied 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1124829" y="5615081"/>
            <a:ext cx="7200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b="1" dirty="0"/>
              <a:t>Calculating costs </a:t>
            </a:r>
            <a:r>
              <a:rPr lang="en-US" dirty="0"/>
              <a:t>of alternatives</a:t>
            </a:r>
          </a:p>
        </p:txBody>
      </p:sp>
    </p:spTree>
    <p:extLst>
      <p:ext uri="{BB962C8B-B14F-4D97-AF65-F5344CB8AC3E}">
        <p14:creationId xmlns:p14="http://schemas.microsoft.com/office/powerpoint/2010/main" val="326064757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4" name="Rectangle 3"/>
          <p:cNvSpPr/>
          <p:nvPr/>
        </p:nvSpPr>
        <p:spPr>
          <a:xfrm>
            <a:off x="455834" y="625192"/>
            <a:ext cx="8138097" cy="5661307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0"/>
                  <a:lumOff val="100000"/>
                </a:schemeClr>
              </a:gs>
              <a:gs pos="35000">
                <a:schemeClr val="accent1">
                  <a:lumMod val="0"/>
                  <a:lumOff val="100000"/>
                </a:schemeClr>
              </a:gs>
              <a:gs pos="100000">
                <a:schemeClr val="accent1">
                  <a:lumMod val="100000"/>
                </a:schemeClr>
              </a:gs>
            </a:gsLst>
            <a:path path="circle">
              <a:fillToRect l="50000" t="-80000" r="50000" b="180000"/>
            </a:path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/>
          </a:p>
        </p:txBody>
      </p:sp>
      <p:sp>
        <p:nvSpPr>
          <p:cNvPr id="8" name="TextBox 7"/>
          <p:cNvSpPr txBox="1"/>
          <p:nvPr/>
        </p:nvSpPr>
        <p:spPr>
          <a:xfrm>
            <a:off x="1475656" y="2348880"/>
            <a:ext cx="640871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MY" sz="3600" dirty="0">
              <a:latin typeface="Lato Black" panose="020F0A02020204030203" pitchFamily="34" charset="0"/>
              <a:cs typeface="Lato Black" panose="020F0A02020204030203" pitchFamily="34" charset="0"/>
            </a:endParaRPr>
          </a:p>
          <a:p>
            <a:pPr algn="ctr"/>
            <a:endParaRPr lang="en-MY" sz="3600" dirty="0">
              <a:latin typeface="Lato Black" panose="020F0A02020204030203" pitchFamily="34" charset="0"/>
              <a:cs typeface="Lato Black" panose="020F0A02020204030203" pitchFamily="34" charset="0"/>
            </a:endParaRPr>
          </a:p>
        </p:txBody>
      </p:sp>
      <p:sp>
        <p:nvSpPr>
          <p:cNvPr id="2" name="Ορθογώνιο 1">
            <a:extLst>
              <a:ext uri="{FF2B5EF4-FFF2-40B4-BE49-F238E27FC236}">
                <a16:creationId xmlns:a16="http://schemas.microsoft.com/office/drawing/2014/main" xmlns="" id="{4EE4EBE8-7628-E44A-99B3-0AEA2CD599BC}"/>
              </a:ext>
            </a:extLst>
          </p:cNvPr>
          <p:cNvSpPr/>
          <p:nvPr/>
        </p:nvSpPr>
        <p:spPr>
          <a:xfrm>
            <a:off x="3203848" y="3356992"/>
            <a:ext cx="2677085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4000" b="1" dirty="0">
                <a:solidFill>
                  <a:srgbClr val="002060"/>
                </a:solidFill>
                <a:latin typeface="Arial Narrow"/>
                <a:cs typeface="Arial Narrow"/>
              </a:rPr>
              <a:t>THANK YOU </a:t>
            </a:r>
          </a:p>
        </p:txBody>
      </p:sp>
    </p:spTree>
    <p:extLst>
      <p:ext uri="{BB962C8B-B14F-4D97-AF65-F5344CB8AC3E}">
        <p14:creationId xmlns:p14="http://schemas.microsoft.com/office/powerpoint/2010/main" val="8360488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xmlns="" id="{D371AA86-B60B-DD43-8590-689107EB47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1560" y="365126"/>
            <a:ext cx="7903790" cy="1335682"/>
          </a:xfrm>
        </p:spPr>
        <p:txBody>
          <a:bodyPr>
            <a:normAutofit/>
          </a:bodyPr>
          <a:lstStyle/>
          <a:p>
            <a:r>
              <a:rPr lang="en-US" sz="2800" b="1" dirty="0">
                <a:solidFill>
                  <a:schemeClr val="accent2">
                    <a:lumMod val="50000"/>
                  </a:schemeClr>
                </a:solidFill>
              </a:rPr>
              <a:t/>
            </a:r>
            <a:br>
              <a:rPr lang="en-US" sz="2800" b="1" dirty="0">
                <a:solidFill>
                  <a:schemeClr val="accent2">
                    <a:lumMod val="50000"/>
                  </a:schemeClr>
                </a:solidFill>
              </a:rPr>
            </a:br>
            <a:r>
              <a:rPr lang="en-US" sz="2800" b="1" dirty="0">
                <a:solidFill>
                  <a:schemeClr val="accent2">
                    <a:lumMod val="50000"/>
                  </a:schemeClr>
                </a:solidFill>
              </a:rPr>
              <a:t>OUTLINE</a:t>
            </a:r>
            <a:endParaRPr lang="el-GR" sz="28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xmlns="" id="{80A53C1E-319D-0C4A-9249-44FF6A918C2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99592" y="1556792"/>
            <a:ext cx="7272808" cy="4608512"/>
          </a:xfrm>
        </p:spPr>
        <p:txBody>
          <a:bodyPr>
            <a:noAutofit/>
          </a:bodyPr>
          <a:lstStyle/>
          <a:p>
            <a:pPr marL="342900" indent="-342900" algn="l">
              <a:spcBef>
                <a:spcPts val="800"/>
              </a:spcBef>
              <a:spcAft>
                <a:spcPts val="800"/>
              </a:spcAft>
              <a:buFont typeface="Arial" panose="020B0604020202020204" pitchFamily="34" charset="0"/>
              <a:buChar char="•"/>
            </a:pPr>
            <a:endParaRPr lang="en-GB" sz="2400" b="1" dirty="0">
              <a:solidFill>
                <a:schemeClr val="accent4">
                  <a:lumMod val="50000"/>
                </a:schemeClr>
              </a:solidFill>
            </a:endParaRPr>
          </a:p>
          <a:p>
            <a:pPr marL="342900" indent="-342900" algn="l">
              <a:spcBef>
                <a:spcPts val="800"/>
              </a:spcBef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GB" sz="2400" b="1" dirty="0">
                <a:solidFill>
                  <a:schemeClr val="accent2">
                    <a:lumMod val="50000"/>
                  </a:schemeClr>
                </a:solidFill>
              </a:rPr>
              <a:t>INTRODUCTION</a:t>
            </a:r>
          </a:p>
          <a:p>
            <a:pPr marL="342900" indent="-342900" algn="l">
              <a:spcBef>
                <a:spcPts val="800"/>
              </a:spcBef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GB" sz="2400" b="1" dirty="0">
                <a:solidFill>
                  <a:schemeClr val="accent2">
                    <a:lumMod val="50000"/>
                  </a:schemeClr>
                </a:solidFill>
              </a:rPr>
              <a:t>ALTERNATIVE MEASURES – EXAMPLES</a:t>
            </a:r>
          </a:p>
          <a:p>
            <a:pPr marL="342900" indent="-342900" algn="l">
              <a:spcBef>
                <a:spcPts val="800"/>
              </a:spcBef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GB" sz="2400" b="1" dirty="0">
                <a:solidFill>
                  <a:schemeClr val="accent2">
                    <a:lumMod val="50000"/>
                  </a:schemeClr>
                </a:solidFill>
              </a:rPr>
              <a:t>CRITICAL HUMAN RIGHTS STANDARDS</a:t>
            </a:r>
          </a:p>
          <a:p>
            <a:pPr marL="342900" indent="-342900" algn="l">
              <a:spcBef>
                <a:spcPts val="800"/>
              </a:spcBef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GB" sz="2400" b="1" dirty="0">
                <a:solidFill>
                  <a:schemeClr val="accent2">
                    <a:lumMod val="50000"/>
                  </a:schemeClr>
                </a:solidFill>
              </a:rPr>
              <a:t>PRACTICAL SHORTCOMINGS</a:t>
            </a:r>
          </a:p>
          <a:p>
            <a:pPr marL="342900" indent="-342900" algn="l">
              <a:spcBef>
                <a:spcPts val="800"/>
              </a:spcBef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GB" sz="2400" b="1" dirty="0">
                <a:solidFill>
                  <a:schemeClr val="accent2">
                    <a:lumMod val="50000"/>
                  </a:schemeClr>
                </a:solidFill>
              </a:rPr>
              <a:t>DEFINING EFFECTIVENESS OF ALTERNATIVES  </a:t>
            </a:r>
          </a:p>
          <a:p>
            <a:pPr marL="342900" indent="-342900" algn="l">
              <a:spcBef>
                <a:spcPts val="800"/>
              </a:spcBef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MY" sz="2400" b="1" dirty="0">
                <a:solidFill>
                  <a:schemeClr val="accent2">
                    <a:lumMod val="50000"/>
                  </a:schemeClr>
                </a:solidFill>
              </a:rPr>
              <a:t>ESSENTIAL ELEMENTS OF EFFECTIVENESS</a:t>
            </a:r>
            <a:endParaRPr lang="en-GB" sz="2400" b="1" dirty="0">
              <a:solidFill>
                <a:schemeClr val="accent2">
                  <a:lumMod val="50000"/>
                </a:schemeClr>
              </a:solidFill>
            </a:endParaRPr>
          </a:p>
          <a:p>
            <a:pPr marL="342900" indent="-342900" algn="l">
              <a:spcBef>
                <a:spcPts val="800"/>
              </a:spcBef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2400" b="1" dirty="0">
                <a:solidFill>
                  <a:schemeClr val="accent2">
                    <a:lumMod val="50000"/>
                  </a:schemeClr>
                </a:solidFill>
              </a:rPr>
              <a:t>FINAL REMARKS</a:t>
            </a:r>
            <a:endParaRPr lang="el-GR" sz="2400" b="1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8636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548680"/>
            <a:ext cx="8229600" cy="562074"/>
          </a:xfrm>
        </p:spPr>
        <p:txBody>
          <a:bodyPr>
            <a:normAutofit/>
          </a:bodyPr>
          <a:lstStyle/>
          <a:p>
            <a:pPr>
              <a:spcBef>
                <a:spcPts val="800"/>
              </a:spcBef>
              <a:spcAft>
                <a:spcPts val="800"/>
              </a:spcAft>
            </a:pPr>
            <a:r>
              <a:rPr lang="en-GB" sz="2800" b="1" dirty="0">
                <a:solidFill>
                  <a:schemeClr val="accent2">
                    <a:lumMod val="50000"/>
                  </a:schemeClr>
                </a:solidFill>
              </a:rPr>
              <a:t>ALTERNATIVE MEASURES – EXAMPLES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95936" y="7461448"/>
            <a:ext cx="8229600" cy="4525963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.</a:t>
            </a:r>
          </a:p>
        </p:txBody>
      </p:sp>
      <p:graphicFrame>
        <p:nvGraphicFramePr>
          <p:cNvPr id="6" name="Διάγραμμα 21"/>
          <p:cNvGraphicFramePr/>
          <p:nvPr>
            <p:extLst/>
          </p:nvPr>
        </p:nvGraphicFramePr>
        <p:xfrm>
          <a:off x="683568" y="1196752"/>
          <a:ext cx="7920880" cy="54105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1200432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" name="Group 87"/>
          <p:cNvGrpSpPr/>
          <p:nvPr/>
        </p:nvGrpSpPr>
        <p:grpSpPr>
          <a:xfrm rot="6153941">
            <a:off x="-353848" y="1593959"/>
            <a:ext cx="4296252" cy="3222187"/>
            <a:chOff x="2965298" y="2181091"/>
            <a:chExt cx="3213404" cy="3213402"/>
          </a:xfrm>
          <a:gradFill>
            <a:gsLst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accent1">
                  <a:lumMod val="20000"/>
                  <a:lumOff val="80000"/>
                </a:schemeClr>
              </a:gs>
            </a:gsLst>
            <a:lin ang="5400000" scaled="1"/>
          </a:gradFill>
        </p:grpSpPr>
        <p:sp>
          <p:nvSpPr>
            <p:cNvPr id="31" name="Block Arc 30"/>
            <p:cNvSpPr/>
            <p:nvPr/>
          </p:nvSpPr>
          <p:spPr>
            <a:xfrm>
              <a:off x="2965298" y="2181091"/>
              <a:ext cx="3213404" cy="3213402"/>
            </a:xfrm>
            <a:prstGeom prst="blockArc">
              <a:avLst>
                <a:gd name="adj1" fmla="val 10800000"/>
                <a:gd name="adj2" fmla="val 16200004"/>
                <a:gd name="adj3" fmla="val 2113"/>
              </a:avLst>
            </a:prstGeom>
            <a:grpFill/>
            <a:ln>
              <a:noFill/>
            </a:ln>
          </p:spPr>
          <p:style>
            <a:ln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tint val="6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48" name="Block Arc 47"/>
            <p:cNvSpPr/>
            <p:nvPr/>
          </p:nvSpPr>
          <p:spPr>
            <a:xfrm>
              <a:off x="2965298" y="2181091"/>
              <a:ext cx="3213404" cy="3213402"/>
            </a:xfrm>
            <a:prstGeom prst="blockArc">
              <a:avLst>
                <a:gd name="adj1" fmla="val 16200000"/>
                <a:gd name="adj2" fmla="val 20111881"/>
                <a:gd name="adj3" fmla="val 1850"/>
              </a:avLst>
            </a:prstGeom>
            <a:grpFill/>
            <a:ln>
              <a:noFill/>
            </a:ln>
          </p:spPr>
          <p:style>
            <a:ln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tint val="6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</p:grpSp>
      <p:sp>
        <p:nvSpPr>
          <p:cNvPr id="50" name="Oval 49"/>
          <p:cNvSpPr>
            <a:spLocks noChangeAspect="1"/>
          </p:cNvSpPr>
          <p:nvPr/>
        </p:nvSpPr>
        <p:spPr>
          <a:xfrm>
            <a:off x="1926039" y="914654"/>
            <a:ext cx="633411" cy="844549"/>
          </a:xfrm>
          <a:prstGeom prst="ellipse">
            <a:avLst/>
          </a:prstGeom>
          <a:solidFill>
            <a:schemeClr val="accent1"/>
          </a:solidFill>
          <a:ln w="28575">
            <a:noFill/>
          </a:ln>
          <a:effectLst/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0" tIns="0" rIns="0" bIns="0" numCol="1" spcCol="1270" anchor="ctr" anchorCtr="0">
            <a:noAutofit/>
          </a:bodyPr>
          <a:lstStyle/>
          <a:p>
            <a:pPr algn="ctr"/>
            <a:endParaRPr lang="en-US" sz="1600" dirty="0"/>
          </a:p>
        </p:txBody>
      </p:sp>
      <p:sp>
        <p:nvSpPr>
          <p:cNvPr id="53" name="Oval 52"/>
          <p:cNvSpPr>
            <a:spLocks noChangeAspect="1"/>
          </p:cNvSpPr>
          <p:nvPr/>
        </p:nvSpPr>
        <p:spPr>
          <a:xfrm>
            <a:off x="2956502" y="1890909"/>
            <a:ext cx="633411" cy="844548"/>
          </a:xfrm>
          <a:prstGeom prst="ellipse">
            <a:avLst/>
          </a:prstGeom>
          <a:solidFill>
            <a:schemeClr val="accent6">
              <a:lumMod val="75000"/>
            </a:schemeClr>
          </a:solidFill>
          <a:ln w="28575">
            <a:noFill/>
          </a:ln>
          <a:effectLst/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0" tIns="0" rIns="0" bIns="0" numCol="1" spcCol="1270" anchor="ctr" anchorCtr="0">
            <a:noAutofit/>
          </a:bodyPr>
          <a:lstStyle/>
          <a:p>
            <a:pPr algn="ctr"/>
            <a:endParaRPr lang="en-US" sz="2000" dirty="0"/>
          </a:p>
        </p:txBody>
      </p:sp>
      <p:sp>
        <p:nvSpPr>
          <p:cNvPr id="56" name="Oval 55"/>
          <p:cNvSpPr>
            <a:spLocks noChangeAspect="1"/>
          </p:cNvSpPr>
          <p:nvPr/>
        </p:nvSpPr>
        <p:spPr>
          <a:xfrm>
            <a:off x="2956502" y="3588042"/>
            <a:ext cx="633411" cy="844549"/>
          </a:xfrm>
          <a:prstGeom prst="ellipse">
            <a:avLst/>
          </a:prstGeom>
          <a:solidFill>
            <a:schemeClr val="bg1">
              <a:lumMod val="50000"/>
            </a:schemeClr>
          </a:solidFill>
          <a:ln w="28575">
            <a:noFill/>
          </a:ln>
          <a:effectLst/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0" tIns="0" rIns="0" bIns="0" numCol="1" spcCol="1270" anchor="ctr" anchorCtr="0">
            <a:noAutofit/>
          </a:bodyPr>
          <a:lstStyle/>
          <a:p>
            <a:pPr algn="ctr"/>
            <a:endParaRPr lang="en-US" sz="2000" dirty="0"/>
          </a:p>
        </p:txBody>
      </p:sp>
      <p:sp>
        <p:nvSpPr>
          <p:cNvPr id="59" name="Oval 58"/>
          <p:cNvSpPr>
            <a:spLocks noChangeAspect="1"/>
          </p:cNvSpPr>
          <p:nvPr/>
        </p:nvSpPr>
        <p:spPr>
          <a:xfrm>
            <a:off x="1518990" y="4849427"/>
            <a:ext cx="633411" cy="844549"/>
          </a:xfrm>
          <a:prstGeom prst="ellipse">
            <a:avLst/>
          </a:prstGeom>
          <a:solidFill>
            <a:schemeClr val="accent1">
              <a:lumMod val="75000"/>
            </a:schemeClr>
          </a:solidFill>
          <a:ln w="28575">
            <a:noFill/>
          </a:ln>
          <a:effectLst/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0" tIns="0" rIns="0" bIns="0" numCol="1" spcCol="1270" anchor="ctr" anchorCtr="0">
            <a:noAutofit/>
          </a:bodyPr>
          <a:lstStyle/>
          <a:p>
            <a:pPr algn="ctr"/>
            <a:endParaRPr lang="en-US" sz="2000" dirty="0"/>
          </a:p>
        </p:txBody>
      </p:sp>
      <p:sp>
        <p:nvSpPr>
          <p:cNvPr id="65" name="Oval 64"/>
          <p:cNvSpPr/>
          <p:nvPr/>
        </p:nvSpPr>
        <p:spPr>
          <a:xfrm>
            <a:off x="305046" y="2119701"/>
            <a:ext cx="1937699" cy="2197839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301695" tIns="301695" rIns="301695" bIns="301695" numCol="1" spcCol="1270" anchor="ctr" anchorCtr="0">
            <a:noAutofit/>
          </a:bodyPr>
          <a:lstStyle/>
          <a:p>
            <a:pPr algn="ctr"/>
            <a:endParaRPr lang="en-US" sz="4400" dirty="0">
              <a:solidFill>
                <a:schemeClr val="tx1"/>
              </a:solidFill>
            </a:endParaRPr>
          </a:p>
        </p:txBody>
      </p:sp>
      <p:sp>
        <p:nvSpPr>
          <p:cNvPr id="89" name="TextBox 88"/>
          <p:cNvSpPr txBox="1"/>
          <p:nvPr/>
        </p:nvSpPr>
        <p:spPr>
          <a:xfrm>
            <a:off x="3976948" y="785009"/>
            <a:ext cx="3623956" cy="1015669"/>
          </a:xfrm>
          <a:prstGeom prst="rect">
            <a:avLst/>
          </a:prstGeom>
          <a:noFill/>
        </p:spPr>
        <p:txBody>
          <a:bodyPr wrap="square" lIns="91445" tIns="45723" rIns="91445" bIns="45723" rtlCol="0">
            <a:spAutoFit/>
          </a:bodyPr>
          <a:lstStyle/>
          <a:p>
            <a:pPr algn="r"/>
            <a:r>
              <a:rPr lang="en-MY" sz="2000" dirty="0">
                <a:cs typeface="Lato Medium" panose="020F0602020204030203" pitchFamily="34" charset="0"/>
              </a:rPr>
              <a:t>Never amount to deprivation of liberty or arbitrary restrictions of freedom of movement </a:t>
            </a:r>
            <a:endParaRPr lang="id-ID" sz="2000" dirty="0">
              <a:cs typeface="Lato Medium" panose="020F0602020204030203" pitchFamily="34" charset="0"/>
            </a:endParaRPr>
          </a:p>
        </p:txBody>
      </p:sp>
      <p:sp>
        <p:nvSpPr>
          <p:cNvPr id="91" name="TextBox 90"/>
          <p:cNvSpPr txBox="1"/>
          <p:nvPr/>
        </p:nvSpPr>
        <p:spPr>
          <a:xfrm>
            <a:off x="3781785" y="1832506"/>
            <a:ext cx="3816985" cy="707892"/>
          </a:xfrm>
          <a:prstGeom prst="rect">
            <a:avLst/>
          </a:prstGeom>
          <a:noFill/>
        </p:spPr>
        <p:txBody>
          <a:bodyPr wrap="square" lIns="91445" tIns="45723" rIns="91445" bIns="45723" rtlCol="0">
            <a:spAutoFit/>
          </a:bodyPr>
          <a:lstStyle/>
          <a:p>
            <a:pPr algn="r"/>
            <a:r>
              <a:rPr lang="en-MY" sz="2000" dirty="0">
                <a:cs typeface="Lato Medium" panose="020F0602020204030203" pitchFamily="34" charset="0"/>
              </a:rPr>
              <a:t>Always rely upon the least restrictive measure possible </a:t>
            </a:r>
            <a:endParaRPr lang="id-ID" sz="2000" dirty="0">
              <a:cs typeface="Lato Medium" panose="020F0602020204030203" pitchFamily="34" charset="0"/>
            </a:endParaRPr>
          </a:p>
        </p:txBody>
      </p:sp>
      <p:sp>
        <p:nvSpPr>
          <p:cNvPr id="93" name="TextBox 92"/>
          <p:cNvSpPr txBox="1"/>
          <p:nvPr/>
        </p:nvSpPr>
        <p:spPr>
          <a:xfrm>
            <a:off x="3765330" y="2607626"/>
            <a:ext cx="3845374" cy="707892"/>
          </a:xfrm>
          <a:prstGeom prst="rect">
            <a:avLst/>
          </a:prstGeom>
          <a:noFill/>
        </p:spPr>
        <p:txBody>
          <a:bodyPr wrap="square" lIns="91445" tIns="45723" rIns="91445" bIns="45723" rtlCol="0">
            <a:spAutoFit/>
          </a:bodyPr>
          <a:lstStyle/>
          <a:p>
            <a:pPr algn="r"/>
            <a:r>
              <a:rPr lang="en-MY" sz="2000" dirty="0">
                <a:cs typeface="Lato Medium" panose="020F0602020204030203" pitchFamily="34" charset="0"/>
              </a:rPr>
              <a:t>Be established in law and subject to judicial review</a:t>
            </a:r>
            <a:endParaRPr lang="id-ID" sz="2000" dirty="0">
              <a:cs typeface="Lato Medium" panose="020F0602020204030203" pitchFamily="34" charset="0"/>
            </a:endParaRPr>
          </a:p>
        </p:txBody>
      </p:sp>
      <p:sp>
        <p:nvSpPr>
          <p:cNvPr id="95" name="TextBox 94"/>
          <p:cNvSpPr txBox="1"/>
          <p:nvPr/>
        </p:nvSpPr>
        <p:spPr>
          <a:xfrm>
            <a:off x="4075939" y="3438135"/>
            <a:ext cx="3564649" cy="707892"/>
          </a:xfrm>
          <a:prstGeom prst="rect">
            <a:avLst/>
          </a:prstGeom>
          <a:noFill/>
        </p:spPr>
        <p:txBody>
          <a:bodyPr wrap="square" lIns="91445" tIns="45723" rIns="91445" bIns="45723" rtlCol="0">
            <a:spAutoFit/>
          </a:bodyPr>
          <a:lstStyle/>
          <a:p>
            <a:pPr algn="r"/>
            <a:r>
              <a:rPr lang="en-MY" sz="2000" dirty="0">
                <a:cs typeface="Lato Medium" panose="020F0602020204030203" pitchFamily="34" charset="0"/>
              </a:rPr>
              <a:t>Ensure human dignity and respect for fundamental rights</a:t>
            </a:r>
            <a:endParaRPr lang="id-ID" sz="2000" dirty="0">
              <a:cs typeface="Lato Medium" panose="020F0602020204030203" pitchFamily="34" charset="0"/>
            </a:endParaRPr>
          </a:p>
        </p:txBody>
      </p:sp>
      <p:sp>
        <p:nvSpPr>
          <p:cNvPr id="99" name="Oval 98"/>
          <p:cNvSpPr>
            <a:spLocks noChangeAspect="1"/>
          </p:cNvSpPr>
          <p:nvPr/>
        </p:nvSpPr>
        <p:spPr>
          <a:xfrm>
            <a:off x="7882402" y="1020703"/>
            <a:ext cx="313869" cy="418492"/>
          </a:xfrm>
          <a:prstGeom prst="ellipse">
            <a:avLst/>
          </a:prstGeom>
          <a:solidFill>
            <a:schemeClr val="accent1"/>
          </a:solidFill>
          <a:ln w="28575">
            <a:noFill/>
          </a:ln>
          <a:effectLst/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0" tIns="0" rIns="0" bIns="0" numCol="1" spcCol="1270" anchor="ctr" anchorCtr="0">
            <a:noAutofit/>
          </a:bodyPr>
          <a:lstStyle/>
          <a:p>
            <a:pPr algn="ctr" defTabSz="1185274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n-US" sz="1600" b="1" dirty="0">
              <a:solidFill>
                <a:srgbClr val="FFFFFF"/>
              </a:solidFill>
            </a:endParaRPr>
          </a:p>
        </p:txBody>
      </p:sp>
      <p:sp>
        <p:nvSpPr>
          <p:cNvPr id="100" name="Oval 99"/>
          <p:cNvSpPr>
            <a:spLocks noChangeAspect="1"/>
          </p:cNvSpPr>
          <p:nvPr/>
        </p:nvSpPr>
        <p:spPr>
          <a:xfrm>
            <a:off x="7886297" y="1910455"/>
            <a:ext cx="313869" cy="418492"/>
          </a:xfrm>
          <a:prstGeom prst="ellipse">
            <a:avLst/>
          </a:prstGeom>
          <a:solidFill>
            <a:schemeClr val="accent6">
              <a:lumMod val="75000"/>
            </a:schemeClr>
          </a:solidFill>
          <a:ln w="28575">
            <a:noFill/>
          </a:ln>
          <a:effectLst/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0" tIns="0" rIns="0" bIns="0" numCol="1" spcCol="1270" anchor="ctr" anchorCtr="0">
            <a:noAutofit/>
          </a:bodyPr>
          <a:lstStyle/>
          <a:p>
            <a:pPr algn="ctr" defTabSz="1185274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n-US" sz="1600" b="1" dirty="0">
              <a:solidFill>
                <a:srgbClr val="FFFFFF"/>
              </a:solidFill>
            </a:endParaRPr>
          </a:p>
        </p:txBody>
      </p:sp>
      <p:sp>
        <p:nvSpPr>
          <p:cNvPr id="101" name="Oval 100"/>
          <p:cNvSpPr>
            <a:spLocks noChangeAspect="1"/>
          </p:cNvSpPr>
          <p:nvPr/>
        </p:nvSpPr>
        <p:spPr>
          <a:xfrm>
            <a:off x="7886297" y="2728528"/>
            <a:ext cx="313869" cy="418492"/>
          </a:xfrm>
          <a:prstGeom prst="ellipse">
            <a:avLst/>
          </a:prstGeom>
          <a:solidFill>
            <a:schemeClr val="bg1">
              <a:lumMod val="50000"/>
            </a:schemeClr>
          </a:solidFill>
          <a:ln w="28575">
            <a:noFill/>
          </a:ln>
          <a:effectLst/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0" tIns="0" rIns="0" bIns="0" numCol="1" spcCol="1270" anchor="ctr" anchorCtr="0">
            <a:noAutofit/>
          </a:bodyPr>
          <a:lstStyle/>
          <a:p>
            <a:pPr algn="ctr" defTabSz="1185274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n-US" sz="1600" b="1" dirty="0">
              <a:solidFill>
                <a:srgbClr val="FFFFFF"/>
              </a:solidFill>
            </a:endParaRPr>
          </a:p>
        </p:txBody>
      </p:sp>
      <p:sp>
        <p:nvSpPr>
          <p:cNvPr id="102" name="Oval 101"/>
          <p:cNvSpPr>
            <a:spLocks noChangeAspect="1"/>
          </p:cNvSpPr>
          <p:nvPr/>
        </p:nvSpPr>
        <p:spPr>
          <a:xfrm>
            <a:off x="7882403" y="3669706"/>
            <a:ext cx="313869" cy="418492"/>
          </a:xfrm>
          <a:prstGeom prst="ellipse">
            <a:avLst/>
          </a:prstGeom>
          <a:solidFill>
            <a:schemeClr val="accent1">
              <a:lumMod val="75000"/>
            </a:schemeClr>
          </a:solidFill>
          <a:ln w="28575">
            <a:noFill/>
          </a:ln>
          <a:effectLst/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0" tIns="0" rIns="0" bIns="0" numCol="1" spcCol="1270" anchor="ctr" anchorCtr="0">
            <a:noAutofit/>
          </a:bodyPr>
          <a:lstStyle/>
          <a:p>
            <a:pPr algn="ctr" defTabSz="1185274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n-US" sz="1600" b="1" dirty="0">
              <a:solidFill>
                <a:srgbClr val="FFFFFF"/>
              </a:solidFill>
            </a:endParaRPr>
          </a:p>
        </p:txBody>
      </p:sp>
      <p:sp>
        <p:nvSpPr>
          <p:cNvPr id="4" name="Textfeld 3"/>
          <p:cNvSpPr txBox="1"/>
          <p:nvPr/>
        </p:nvSpPr>
        <p:spPr>
          <a:xfrm>
            <a:off x="515134" y="2545748"/>
            <a:ext cx="158417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/>
              <a:t>Alternatives to immigration detention 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4073804" y="4230468"/>
            <a:ext cx="356465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dirty="0"/>
              <a:t>Respect the principles of proportionality and non-discrimination</a:t>
            </a:r>
          </a:p>
        </p:txBody>
      </p:sp>
      <p:sp>
        <p:nvSpPr>
          <p:cNvPr id="20" name="Oval 101">
            <a:extLst>
              <a:ext uri="{FF2B5EF4-FFF2-40B4-BE49-F238E27FC236}">
                <a16:creationId xmlns:a16="http://schemas.microsoft.com/office/drawing/2014/main" xmlns="" id="{238544D8-D05B-1D42-9D87-C61B7A8A5FEC}"/>
              </a:ext>
            </a:extLst>
          </p:cNvPr>
          <p:cNvSpPr>
            <a:spLocks noChangeAspect="1"/>
          </p:cNvSpPr>
          <p:nvPr/>
        </p:nvSpPr>
        <p:spPr>
          <a:xfrm>
            <a:off x="7835855" y="4529054"/>
            <a:ext cx="313869" cy="418492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 w="28575">
            <a:noFill/>
          </a:ln>
          <a:effectLst/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0" tIns="0" rIns="0" bIns="0" numCol="1" spcCol="1270" anchor="ctr" anchorCtr="0">
            <a:noAutofit/>
          </a:bodyPr>
          <a:lstStyle/>
          <a:p>
            <a:pPr algn="ctr" defTabSz="1185274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n-US" sz="1600" b="1" dirty="0">
              <a:solidFill>
                <a:srgbClr val="FFFFFF"/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B8093591-BCDD-FC41-B5BC-91F130CD8081}"/>
              </a:ext>
            </a:extLst>
          </p:cNvPr>
          <p:cNvSpPr txBox="1"/>
          <p:nvPr/>
        </p:nvSpPr>
        <p:spPr>
          <a:xfrm>
            <a:off x="1384572" y="296207"/>
            <a:ext cx="645128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GB" sz="2400" b="1" dirty="0">
                <a:solidFill>
                  <a:schemeClr val="accent4">
                    <a:lumMod val="50000"/>
                  </a:schemeClr>
                </a:solidFill>
              </a:rPr>
              <a:t>CRITICAL HUMAN RIGHTS STANDARDS</a:t>
            </a:r>
          </a:p>
        </p:txBody>
      </p:sp>
      <p:sp>
        <p:nvSpPr>
          <p:cNvPr id="22" name="Oval 99">
            <a:extLst>
              <a:ext uri="{FF2B5EF4-FFF2-40B4-BE49-F238E27FC236}">
                <a16:creationId xmlns:a16="http://schemas.microsoft.com/office/drawing/2014/main" xmlns="" id="{284338AB-C570-42F7-A468-87FA5FC279F9}"/>
              </a:ext>
            </a:extLst>
          </p:cNvPr>
          <p:cNvSpPr>
            <a:spLocks noChangeAspect="1"/>
          </p:cNvSpPr>
          <p:nvPr/>
        </p:nvSpPr>
        <p:spPr>
          <a:xfrm>
            <a:off x="7835854" y="5625371"/>
            <a:ext cx="313869" cy="418492"/>
          </a:xfrm>
          <a:prstGeom prst="ellipse">
            <a:avLst/>
          </a:prstGeom>
          <a:solidFill>
            <a:schemeClr val="accent6">
              <a:lumMod val="75000"/>
            </a:schemeClr>
          </a:solidFill>
          <a:ln w="28575">
            <a:noFill/>
          </a:ln>
          <a:effectLst/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0" tIns="0" rIns="0" bIns="0" numCol="1" spcCol="1270" anchor="ctr" anchorCtr="0">
            <a:noAutofit/>
          </a:bodyPr>
          <a:lstStyle/>
          <a:p>
            <a:pPr algn="ctr" defTabSz="1185274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n-US" sz="1600" b="1" dirty="0">
              <a:solidFill>
                <a:srgbClr val="FFFFFF"/>
              </a:solidFill>
            </a:endParaRPr>
          </a:p>
        </p:txBody>
      </p:sp>
      <p:sp>
        <p:nvSpPr>
          <p:cNvPr id="5" name="Rechteck 4">
            <a:extLst>
              <a:ext uri="{FF2B5EF4-FFF2-40B4-BE49-F238E27FC236}">
                <a16:creationId xmlns:a16="http://schemas.microsoft.com/office/drawing/2014/main" xmlns="" id="{6D96B45B-5448-4D50-B69B-7C94394564D5}"/>
              </a:ext>
            </a:extLst>
          </p:cNvPr>
          <p:cNvSpPr/>
          <p:nvPr/>
        </p:nvSpPr>
        <p:spPr>
          <a:xfrm>
            <a:off x="3474071" y="5453195"/>
            <a:ext cx="4195187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2000" dirty="0"/>
              <a:t>Special standards for vulnerable persons, in particular for children</a:t>
            </a:r>
          </a:p>
        </p:txBody>
      </p:sp>
    </p:spTree>
    <p:extLst>
      <p:ext uri="{BB962C8B-B14F-4D97-AF65-F5344CB8AC3E}">
        <p14:creationId xmlns:p14="http://schemas.microsoft.com/office/powerpoint/2010/main" val="22102119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" name="Group 87"/>
          <p:cNvGrpSpPr/>
          <p:nvPr/>
        </p:nvGrpSpPr>
        <p:grpSpPr>
          <a:xfrm rot="6153941">
            <a:off x="-648848" y="1600791"/>
            <a:ext cx="4296252" cy="3222187"/>
            <a:chOff x="2965298" y="2181091"/>
            <a:chExt cx="3213404" cy="3213402"/>
          </a:xfrm>
          <a:gradFill>
            <a:gsLst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accent1">
                  <a:lumMod val="20000"/>
                  <a:lumOff val="80000"/>
                </a:schemeClr>
              </a:gs>
            </a:gsLst>
            <a:lin ang="5400000" scaled="1"/>
          </a:gradFill>
        </p:grpSpPr>
        <p:sp>
          <p:nvSpPr>
            <p:cNvPr id="31" name="Block Arc 30"/>
            <p:cNvSpPr/>
            <p:nvPr/>
          </p:nvSpPr>
          <p:spPr>
            <a:xfrm>
              <a:off x="2965298" y="2181091"/>
              <a:ext cx="3213404" cy="3213402"/>
            </a:xfrm>
            <a:prstGeom prst="blockArc">
              <a:avLst>
                <a:gd name="adj1" fmla="val 10800000"/>
                <a:gd name="adj2" fmla="val 16200004"/>
                <a:gd name="adj3" fmla="val 2113"/>
              </a:avLst>
            </a:prstGeom>
            <a:grpFill/>
            <a:ln>
              <a:noFill/>
            </a:ln>
          </p:spPr>
          <p:style>
            <a:ln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tint val="6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48" name="Block Arc 47"/>
            <p:cNvSpPr/>
            <p:nvPr/>
          </p:nvSpPr>
          <p:spPr>
            <a:xfrm>
              <a:off x="2965298" y="2181091"/>
              <a:ext cx="3213404" cy="3213402"/>
            </a:xfrm>
            <a:prstGeom prst="blockArc">
              <a:avLst>
                <a:gd name="adj1" fmla="val 16200000"/>
                <a:gd name="adj2" fmla="val 20111881"/>
                <a:gd name="adj3" fmla="val 1850"/>
              </a:avLst>
            </a:prstGeom>
            <a:grpFill/>
            <a:ln>
              <a:noFill/>
            </a:ln>
          </p:spPr>
          <p:style>
            <a:ln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tint val="6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</p:grpSp>
      <p:sp>
        <p:nvSpPr>
          <p:cNvPr id="50" name="Oval 49"/>
          <p:cNvSpPr>
            <a:spLocks noChangeAspect="1"/>
          </p:cNvSpPr>
          <p:nvPr/>
        </p:nvSpPr>
        <p:spPr>
          <a:xfrm>
            <a:off x="1782377" y="746429"/>
            <a:ext cx="633411" cy="844549"/>
          </a:xfrm>
          <a:prstGeom prst="ellipse">
            <a:avLst/>
          </a:prstGeom>
          <a:solidFill>
            <a:schemeClr val="accent1"/>
          </a:solidFill>
          <a:ln w="28575">
            <a:noFill/>
          </a:ln>
          <a:effectLst/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0" tIns="0" rIns="0" bIns="0" numCol="1" spcCol="1270" anchor="ctr" anchorCtr="0">
            <a:noAutofit/>
          </a:bodyPr>
          <a:lstStyle/>
          <a:p>
            <a:pPr algn="ctr"/>
            <a:endParaRPr lang="en-US" sz="1600" dirty="0"/>
          </a:p>
        </p:txBody>
      </p:sp>
      <p:sp>
        <p:nvSpPr>
          <p:cNvPr id="53" name="Oval 52"/>
          <p:cNvSpPr>
            <a:spLocks noChangeAspect="1"/>
          </p:cNvSpPr>
          <p:nvPr/>
        </p:nvSpPr>
        <p:spPr>
          <a:xfrm>
            <a:off x="2956502" y="1890909"/>
            <a:ext cx="633411" cy="844548"/>
          </a:xfrm>
          <a:prstGeom prst="ellipse">
            <a:avLst/>
          </a:prstGeom>
          <a:solidFill>
            <a:schemeClr val="accent6">
              <a:lumMod val="75000"/>
            </a:schemeClr>
          </a:solidFill>
          <a:ln w="28575">
            <a:noFill/>
          </a:ln>
          <a:effectLst/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0" tIns="0" rIns="0" bIns="0" numCol="1" spcCol="1270" anchor="ctr" anchorCtr="0">
            <a:noAutofit/>
          </a:bodyPr>
          <a:lstStyle/>
          <a:p>
            <a:pPr algn="ctr"/>
            <a:endParaRPr lang="en-US" sz="2000" dirty="0"/>
          </a:p>
        </p:txBody>
      </p:sp>
      <p:sp>
        <p:nvSpPr>
          <p:cNvPr id="56" name="Oval 55"/>
          <p:cNvSpPr>
            <a:spLocks noChangeAspect="1"/>
          </p:cNvSpPr>
          <p:nvPr/>
        </p:nvSpPr>
        <p:spPr>
          <a:xfrm>
            <a:off x="2956502" y="3588042"/>
            <a:ext cx="633411" cy="844549"/>
          </a:xfrm>
          <a:prstGeom prst="ellipse">
            <a:avLst/>
          </a:prstGeom>
          <a:solidFill>
            <a:schemeClr val="bg1">
              <a:lumMod val="50000"/>
            </a:schemeClr>
          </a:solidFill>
          <a:ln w="28575">
            <a:noFill/>
          </a:ln>
          <a:effectLst/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0" tIns="0" rIns="0" bIns="0" numCol="1" spcCol="1270" anchor="ctr" anchorCtr="0">
            <a:noAutofit/>
          </a:bodyPr>
          <a:lstStyle/>
          <a:p>
            <a:pPr algn="ctr"/>
            <a:endParaRPr lang="en-US" sz="2000" dirty="0"/>
          </a:p>
        </p:txBody>
      </p:sp>
      <p:sp>
        <p:nvSpPr>
          <p:cNvPr id="59" name="Oval 58"/>
          <p:cNvSpPr>
            <a:spLocks noChangeAspect="1"/>
          </p:cNvSpPr>
          <p:nvPr/>
        </p:nvSpPr>
        <p:spPr>
          <a:xfrm>
            <a:off x="1794281" y="4841208"/>
            <a:ext cx="633411" cy="844549"/>
          </a:xfrm>
          <a:prstGeom prst="ellipse">
            <a:avLst/>
          </a:prstGeom>
          <a:solidFill>
            <a:schemeClr val="accent1">
              <a:lumMod val="75000"/>
            </a:schemeClr>
          </a:solidFill>
          <a:ln w="28575">
            <a:noFill/>
          </a:ln>
          <a:effectLst/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0" tIns="0" rIns="0" bIns="0" numCol="1" spcCol="1270" anchor="ctr" anchorCtr="0">
            <a:noAutofit/>
          </a:bodyPr>
          <a:lstStyle/>
          <a:p>
            <a:pPr algn="ctr"/>
            <a:endParaRPr lang="en-US" sz="2000" dirty="0"/>
          </a:p>
        </p:txBody>
      </p:sp>
      <p:sp>
        <p:nvSpPr>
          <p:cNvPr id="65" name="Oval 64"/>
          <p:cNvSpPr/>
          <p:nvPr/>
        </p:nvSpPr>
        <p:spPr>
          <a:xfrm>
            <a:off x="339460" y="1964548"/>
            <a:ext cx="2088232" cy="2366479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301695" tIns="301695" rIns="301695" bIns="301695" numCol="1" spcCol="1270" anchor="ctr" anchorCtr="0">
            <a:noAutofit/>
          </a:bodyPr>
          <a:lstStyle/>
          <a:p>
            <a:pPr algn="ctr"/>
            <a:endParaRPr lang="en-US" sz="4400" dirty="0">
              <a:solidFill>
                <a:schemeClr val="tx1"/>
              </a:solidFill>
            </a:endParaRPr>
          </a:p>
        </p:txBody>
      </p:sp>
      <p:sp>
        <p:nvSpPr>
          <p:cNvPr id="89" name="TextBox 88"/>
          <p:cNvSpPr txBox="1"/>
          <p:nvPr/>
        </p:nvSpPr>
        <p:spPr>
          <a:xfrm>
            <a:off x="2987824" y="836712"/>
            <a:ext cx="5184576" cy="646337"/>
          </a:xfrm>
          <a:prstGeom prst="rect">
            <a:avLst/>
          </a:prstGeom>
          <a:noFill/>
        </p:spPr>
        <p:txBody>
          <a:bodyPr wrap="square" lIns="91445" tIns="45723" rIns="91445" bIns="45723" rtlCol="0">
            <a:spAutoFit/>
          </a:bodyPr>
          <a:lstStyle/>
          <a:p>
            <a:pPr algn="r"/>
            <a:r>
              <a:rPr lang="en-MY" dirty="0">
                <a:cs typeface="Lato Medium" panose="020F0602020204030203" pitchFamily="34" charset="0"/>
              </a:rPr>
              <a:t>The extreme vulnerability</a:t>
            </a:r>
            <a:r>
              <a:rPr lang="en-MY" b="1" dirty="0">
                <a:cs typeface="Lato Medium" panose="020F0602020204030203" pitchFamily="34" charset="0"/>
              </a:rPr>
              <a:t> </a:t>
            </a:r>
            <a:r>
              <a:rPr lang="en-MY" dirty="0">
                <a:cs typeface="Lato Medium" panose="020F0602020204030203" pitchFamily="34" charset="0"/>
              </a:rPr>
              <a:t>of the child takes precedence over immigration status</a:t>
            </a:r>
            <a:endParaRPr lang="id-ID" dirty="0">
              <a:cs typeface="Lato Medium" panose="020F0602020204030203" pitchFamily="34" charset="0"/>
            </a:endParaRPr>
          </a:p>
        </p:txBody>
      </p:sp>
      <p:sp>
        <p:nvSpPr>
          <p:cNvPr id="91" name="TextBox 90"/>
          <p:cNvSpPr txBox="1"/>
          <p:nvPr/>
        </p:nvSpPr>
        <p:spPr>
          <a:xfrm>
            <a:off x="3995936" y="1556792"/>
            <a:ext cx="4176464" cy="646337"/>
          </a:xfrm>
          <a:prstGeom prst="rect">
            <a:avLst/>
          </a:prstGeom>
          <a:noFill/>
        </p:spPr>
        <p:txBody>
          <a:bodyPr wrap="square" lIns="91445" tIns="45723" rIns="91445" bIns="45723" rtlCol="0">
            <a:spAutoFit/>
          </a:bodyPr>
          <a:lstStyle/>
          <a:p>
            <a:pPr algn="r"/>
            <a:r>
              <a:rPr lang="en-MY" dirty="0">
                <a:cs typeface="Lato Medium" panose="020F0602020204030203" pitchFamily="34" charset="0"/>
              </a:rPr>
              <a:t>The principle of the best interests of the child must be a primary concern</a:t>
            </a:r>
            <a:endParaRPr lang="id-ID" dirty="0">
              <a:cs typeface="Lato Medium" panose="020F0602020204030203" pitchFamily="34" charset="0"/>
            </a:endParaRPr>
          </a:p>
        </p:txBody>
      </p:sp>
      <p:sp>
        <p:nvSpPr>
          <p:cNvPr id="93" name="TextBox 92"/>
          <p:cNvSpPr txBox="1"/>
          <p:nvPr/>
        </p:nvSpPr>
        <p:spPr>
          <a:xfrm>
            <a:off x="3347864" y="2276872"/>
            <a:ext cx="4860793" cy="923336"/>
          </a:xfrm>
          <a:prstGeom prst="rect">
            <a:avLst/>
          </a:prstGeom>
          <a:noFill/>
        </p:spPr>
        <p:txBody>
          <a:bodyPr wrap="square" lIns="91445" tIns="45723" rIns="91445" bIns="45723" rtlCol="0">
            <a:spAutoFit/>
          </a:bodyPr>
          <a:lstStyle/>
          <a:p>
            <a:pPr algn="r"/>
            <a:r>
              <a:rPr lang="en-MY" dirty="0">
                <a:cs typeface="Lato Medium" panose="020F0602020204030203" pitchFamily="34" charset="0"/>
              </a:rPr>
              <a:t>If children are accompanied by their parent(s)  this does not release the authorities from their positive obligation to protect children under Art. 3</a:t>
            </a:r>
            <a:endParaRPr lang="id-ID" dirty="0">
              <a:cs typeface="Lato Medium" panose="020F0602020204030203" pitchFamily="34" charset="0"/>
            </a:endParaRPr>
          </a:p>
        </p:txBody>
      </p:sp>
      <p:sp>
        <p:nvSpPr>
          <p:cNvPr id="95" name="TextBox 94"/>
          <p:cNvSpPr txBox="1"/>
          <p:nvPr/>
        </p:nvSpPr>
        <p:spPr>
          <a:xfrm>
            <a:off x="3249256" y="3364537"/>
            <a:ext cx="4932801" cy="646337"/>
          </a:xfrm>
          <a:prstGeom prst="rect">
            <a:avLst/>
          </a:prstGeom>
          <a:noFill/>
        </p:spPr>
        <p:txBody>
          <a:bodyPr wrap="square" lIns="91445" tIns="45723" rIns="91445" bIns="45723" rtlCol="0">
            <a:spAutoFit/>
          </a:bodyPr>
          <a:lstStyle/>
          <a:p>
            <a:pPr algn="r"/>
            <a:r>
              <a:rPr lang="en-MY" dirty="0">
                <a:cs typeface="Lato Medium" panose="020F0602020204030203" pitchFamily="34" charset="0"/>
              </a:rPr>
              <a:t>An inappropriate environment can only be accepted for a very short period of time, if at all</a:t>
            </a:r>
            <a:endParaRPr lang="id-ID" dirty="0">
              <a:cs typeface="Lato Medium" panose="020F0602020204030203" pitchFamily="34" charset="0"/>
            </a:endParaRPr>
          </a:p>
        </p:txBody>
      </p:sp>
      <p:sp>
        <p:nvSpPr>
          <p:cNvPr id="99" name="Oval 98"/>
          <p:cNvSpPr>
            <a:spLocks noChangeAspect="1"/>
          </p:cNvSpPr>
          <p:nvPr/>
        </p:nvSpPr>
        <p:spPr>
          <a:xfrm>
            <a:off x="8244408" y="908720"/>
            <a:ext cx="313869" cy="418492"/>
          </a:xfrm>
          <a:prstGeom prst="ellipse">
            <a:avLst/>
          </a:prstGeom>
          <a:solidFill>
            <a:schemeClr val="accent1"/>
          </a:solidFill>
          <a:ln w="28575">
            <a:noFill/>
          </a:ln>
          <a:effectLst/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0" tIns="0" rIns="0" bIns="0" numCol="1" spcCol="1270" anchor="ctr" anchorCtr="0">
            <a:noAutofit/>
          </a:bodyPr>
          <a:lstStyle/>
          <a:p>
            <a:pPr algn="ctr" defTabSz="1185274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n-US" sz="1600" b="1" dirty="0">
              <a:solidFill>
                <a:srgbClr val="FFFFFF"/>
              </a:solidFill>
            </a:endParaRPr>
          </a:p>
        </p:txBody>
      </p:sp>
      <p:sp>
        <p:nvSpPr>
          <p:cNvPr id="100" name="Oval 99"/>
          <p:cNvSpPr>
            <a:spLocks noChangeAspect="1"/>
          </p:cNvSpPr>
          <p:nvPr/>
        </p:nvSpPr>
        <p:spPr>
          <a:xfrm>
            <a:off x="8244408" y="1628800"/>
            <a:ext cx="313869" cy="418492"/>
          </a:xfrm>
          <a:prstGeom prst="ellipse">
            <a:avLst/>
          </a:prstGeom>
          <a:solidFill>
            <a:schemeClr val="accent6">
              <a:lumMod val="75000"/>
            </a:schemeClr>
          </a:solidFill>
          <a:ln w="28575">
            <a:noFill/>
          </a:ln>
          <a:effectLst/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0" tIns="0" rIns="0" bIns="0" numCol="1" spcCol="1270" anchor="ctr" anchorCtr="0">
            <a:noAutofit/>
          </a:bodyPr>
          <a:lstStyle/>
          <a:p>
            <a:pPr algn="ctr" defTabSz="1185274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n-US" sz="1600" b="1" dirty="0">
              <a:solidFill>
                <a:srgbClr val="FFFFFF"/>
              </a:solidFill>
            </a:endParaRPr>
          </a:p>
        </p:txBody>
      </p:sp>
      <p:sp>
        <p:nvSpPr>
          <p:cNvPr id="101" name="Oval 100"/>
          <p:cNvSpPr>
            <a:spLocks noChangeAspect="1"/>
          </p:cNvSpPr>
          <p:nvPr/>
        </p:nvSpPr>
        <p:spPr>
          <a:xfrm>
            <a:off x="8244408" y="2420888"/>
            <a:ext cx="313869" cy="418492"/>
          </a:xfrm>
          <a:prstGeom prst="ellipse">
            <a:avLst/>
          </a:prstGeom>
          <a:solidFill>
            <a:schemeClr val="bg1">
              <a:lumMod val="50000"/>
            </a:schemeClr>
          </a:solidFill>
          <a:ln w="28575">
            <a:noFill/>
          </a:ln>
          <a:effectLst/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0" tIns="0" rIns="0" bIns="0" numCol="1" spcCol="1270" anchor="ctr" anchorCtr="0">
            <a:noAutofit/>
          </a:bodyPr>
          <a:lstStyle/>
          <a:p>
            <a:pPr algn="ctr" defTabSz="1185274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n-US" sz="1600" b="1" dirty="0">
              <a:solidFill>
                <a:srgbClr val="FFFFFF"/>
              </a:solidFill>
            </a:endParaRPr>
          </a:p>
        </p:txBody>
      </p:sp>
      <p:sp>
        <p:nvSpPr>
          <p:cNvPr id="102" name="Oval 101"/>
          <p:cNvSpPr>
            <a:spLocks noChangeAspect="1"/>
          </p:cNvSpPr>
          <p:nvPr/>
        </p:nvSpPr>
        <p:spPr>
          <a:xfrm>
            <a:off x="8213122" y="3476735"/>
            <a:ext cx="313869" cy="418492"/>
          </a:xfrm>
          <a:prstGeom prst="ellipse">
            <a:avLst/>
          </a:prstGeom>
          <a:solidFill>
            <a:schemeClr val="accent1">
              <a:lumMod val="75000"/>
            </a:schemeClr>
          </a:solidFill>
          <a:ln w="28575">
            <a:noFill/>
          </a:ln>
          <a:effectLst/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0" tIns="0" rIns="0" bIns="0" numCol="1" spcCol="1270" anchor="ctr" anchorCtr="0">
            <a:noAutofit/>
          </a:bodyPr>
          <a:lstStyle/>
          <a:p>
            <a:pPr algn="ctr" defTabSz="1185274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n-US" sz="1600" b="1" dirty="0">
              <a:solidFill>
                <a:srgbClr val="FFFFFF"/>
              </a:solidFill>
            </a:endParaRPr>
          </a:p>
        </p:txBody>
      </p:sp>
      <p:sp>
        <p:nvSpPr>
          <p:cNvPr id="4" name="Textfeld 3"/>
          <p:cNvSpPr txBox="1"/>
          <p:nvPr/>
        </p:nvSpPr>
        <p:spPr>
          <a:xfrm>
            <a:off x="254119" y="2735457"/>
            <a:ext cx="208823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/>
              <a:t>Children in particular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3418095" y="4175204"/>
            <a:ext cx="4648322" cy="923336"/>
          </a:xfrm>
          <a:prstGeom prst="rect">
            <a:avLst/>
          </a:prstGeom>
          <a:noFill/>
        </p:spPr>
        <p:txBody>
          <a:bodyPr wrap="square" lIns="91445" tIns="45723" rIns="91445" bIns="45723" rtlCol="0">
            <a:spAutoFit/>
          </a:bodyPr>
          <a:lstStyle/>
          <a:p>
            <a:pPr algn="r"/>
            <a:r>
              <a:rPr lang="en-MY" dirty="0">
                <a:cs typeface="Lato Medium" panose="020F0602020204030203" pitchFamily="34" charset="0"/>
              </a:rPr>
              <a:t>Detention conditions may be so poor that there is a violation of Art. 3 regardless of the length of detention</a:t>
            </a:r>
            <a:endParaRPr lang="id-ID" dirty="0">
              <a:cs typeface="Lato Medium" panose="020F0602020204030203" pitchFamily="34" charset="0"/>
            </a:endParaRPr>
          </a:p>
        </p:txBody>
      </p:sp>
      <p:sp>
        <p:nvSpPr>
          <p:cNvPr id="23" name="Oval 22"/>
          <p:cNvSpPr>
            <a:spLocks noChangeAspect="1"/>
          </p:cNvSpPr>
          <p:nvPr/>
        </p:nvSpPr>
        <p:spPr>
          <a:xfrm>
            <a:off x="8182057" y="4535557"/>
            <a:ext cx="313869" cy="418492"/>
          </a:xfrm>
          <a:prstGeom prst="ellipse">
            <a:avLst/>
          </a:prstGeom>
          <a:solidFill>
            <a:schemeClr val="accent1"/>
          </a:solidFill>
          <a:ln w="28575">
            <a:noFill/>
          </a:ln>
          <a:effectLst/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0" tIns="0" rIns="0" bIns="0" numCol="1" spcCol="1270" anchor="ctr" anchorCtr="0">
            <a:noAutofit/>
          </a:bodyPr>
          <a:lstStyle/>
          <a:p>
            <a:pPr algn="ctr" defTabSz="1185274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n-US" sz="1600" b="1" dirty="0">
              <a:solidFill>
                <a:srgbClr val="FFFFFF"/>
              </a:solidFill>
            </a:endParaRPr>
          </a:p>
        </p:txBody>
      </p:sp>
      <p:sp>
        <p:nvSpPr>
          <p:cNvPr id="24" name="Oval 23"/>
          <p:cNvSpPr>
            <a:spLocks noChangeAspect="1"/>
          </p:cNvSpPr>
          <p:nvPr/>
        </p:nvSpPr>
        <p:spPr>
          <a:xfrm>
            <a:off x="8187447" y="5369566"/>
            <a:ext cx="313869" cy="418492"/>
          </a:xfrm>
          <a:prstGeom prst="ellipse">
            <a:avLst/>
          </a:prstGeom>
          <a:solidFill>
            <a:schemeClr val="accent6">
              <a:lumMod val="75000"/>
            </a:schemeClr>
          </a:solidFill>
          <a:ln w="28575">
            <a:noFill/>
          </a:ln>
          <a:effectLst/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0" tIns="0" rIns="0" bIns="0" numCol="1" spcCol="1270" anchor="ctr" anchorCtr="0">
            <a:noAutofit/>
          </a:bodyPr>
          <a:lstStyle/>
          <a:p>
            <a:pPr algn="ctr" defTabSz="1185274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n-US" sz="1600" b="1" dirty="0">
              <a:solidFill>
                <a:srgbClr val="FFFFFF"/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2614351" y="5206645"/>
            <a:ext cx="5516862" cy="646337"/>
          </a:xfrm>
          <a:prstGeom prst="rect">
            <a:avLst/>
          </a:prstGeom>
          <a:noFill/>
        </p:spPr>
        <p:txBody>
          <a:bodyPr wrap="square" lIns="91445" tIns="45723" rIns="91445" bIns="45723" rtlCol="0">
            <a:spAutoFit/>
          </a:bodyPr>
          <a:lstStyle/>
          <a:p>
            <a:pPr lvl="0" algn="r">
              <a:buFont typeface="Wingdings" pitchFamily="2" charset="2"/>
              <a:buNone/>
            </a:pP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Positive obligation: Omission to consider alternatives constitutes in itself a HR violation</a:t>
            </a:r>
            <a:endParaRPr lang="el-GR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8E4C53E6-C92F-7140-9CF7-267D62CC1736}"/>
              </a:ext>
            </a:extLst>
          </p:cNvPr>
          <p:cNvSpPr txBox="1"/>
          <p:nvPr/>
        </p:nvSpPr>
        <p:spPr>
          <a:xfrm>
            <a:off x="1734393" y="234277"/>
            <a:ext cx="70086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chemeClr val="accent2">
                    <a:lumMod val="50000"/>
                  </a:schemeClr>
                </a:solidFill>
              </a:rPr>
              <a:t>EUROPEAN COURT OF HUMAN RIGHTS </a:t>
            </a:r>
            <a:endParaRPr lang="el-GR" sz="28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28" name="Oval 101">
            <a:extLst>
              <a:ext uri="{FF2B5EF4-FFF2-40B4-BE49-F238E27FC236}">
                <a16:creationId xmlns:a16="http://schemas.microsoft.com/office/drawing/2014/main" xmlns="" id="{B2BD668D-263B-4C07-8910-138150436B2B}"/>
              </a:ext>
            </a:extLst>
          </p:cNvPr>
          <p:cNvSpPr>
            <a:spLocks noChangeAspect="1"/>
          </p:cNvSpPr>
          <p:nvPr/>
        </p:nvSpPr>
        <p:spPr>
          <a:xfrm>
            <a:off x="8172400" y="6153323"/>
            <a:ext cx="313869" cy="418492"/>
          </a:xfrm>
          <a:prstGeom prst="ellipse">
            <a:avLst/>
          </a:prstGeom>
          <a:solidFill>
            <a:schemeClr val="accent1">
              <a:lumMod val="75000"/>
            </a:schemeClr>
          </a:solidFill>
          <a:ln w="28575">
            <a:noFill/>
          </a:ln>
          <a:effectLst/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0" tIns="0" rIns="0" bIns="0" numCol="1" spcCol="1270" anchor="ctr" anchorCtr="0">
            <a:noAutofit/>
          </a:bodyPr>
          <a:lstStyle/>
          <a:p>
            <a:pPr algn="ctr" defTabSz="1185274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n-US" sz="1600" b="1" dirty="0">
              <a:solidFill>
                <a:srgbClr val="FFFFFF"/>
              </a:solidFill>
            </a:endParaRPr>
          </a:p>
        </p:txBody>
      </p:sp>
      <p:sp>
        <p:nvSpPr>
          <p:cNvPr id="6" name="Rechteck 5">
            <a:extLst>
              <a:ext uri="{FF2B5EF4-FFF2-40B4-BE49-F238E27FC236}">
                <a16:creationId xmlns:a16="http://schemas.microsoft.com/office/drawing/2014/main" xmlns="" id="{4E89D569-5DAA-4772-BC1E-A840E0481612}"/>
              </a:ext>
            </a:extLst>
          </p:cNvPr>
          <p:cNvSpPr/>
          <p:nvPr/>
        </p:nvSpPr>
        <p:spPr>
          <a:xfrm>
            <a:off x="2614351" y="5984385"/>
            <a:ext cx="549677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r">
              <a:buFont typeface="Wingdings" pitchFamily="2" charset="2"/>
              <a:buNone/>
            </a:pP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Detention should in principle be ruled out and only used as an exceptional measure of last resort</a:t>
            </a:r>
            <a:endParaRPr lang="el-GR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002761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8081" y="477072"/>
            <a:ext cx="7886700" cy="647672"/>
          </a:xfrm>
        </p:spPr>
        <p:txBody>
          <a:bodyPr>
            <a:normAutofit fontScale="90000"/>
          </a:bodyPr>
          <a:lstStyle/>
          <a:p>
            <a:r>
              <a:rPr lang="en-GB" sz="2700" b="1" dirty="0">
                <a:solidFill>
                  <a:schemeClr val="accent2">
                    <a:lumMod val="50000"/>
                  </a:schemeClr>
                </a:solidFill>
              </a:rPr>
              <a:t>PRACTICAL SHORTCOMINGS: ALTERNATIVES UNDER-USED </a:t>
            </a:r>
            <a:r>
              <a:rPr lang="en-GB" sz="3200" dirty="0"/>
              <a:t/>
            </a:r>
            <a:br>
              <a:rPr lang="en-GB" sz="3200" dirty="0"/>
            </a:br>
            <a:endParaRPr lang="en-MY" sz="3200" dirty="0">
              <a:solidFill>
                <a:srgbClr val="FF0000"/>
              </a:solidFill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3563888" y="1720437"/>
            <a:ext cx="4608512" cy="914400"/>
          </a:xfrm>
          <a:prstGeom prst="roundRect">
            <a:avLst/>
          </a:prstGeom>
          <a:noFill/>
          <a:ln>
            <a:solidFill>
              <a:schemeClr val="bg1">
                <a:lumMod val="7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indent="-171450">
              <a:buFontTx/>
              <a:buChar char="-"/>
            </a:pPr>
            <a:r>
              <a:rPr lang="en-GB" sz="1600" dirty="0">
                <a:solidFill>
                  <a:schemeClr val="tx1"/>
                </a:solidFill>
              </a:rPr>
              <a:t>Risk of non-compliance/absconding</a:t>
            </a:r>
          </a:p>
          <a:p>
            <a:pPr marL="171450" indent="-171450">
              <a:buFontTx/>
              <a:buChar char="-"/>
            </a:pPr>
            <a:r>
              <a:rPr lang="en-GB" sz="1600" dirty="0">
                <a:solidFill>
                  <a:schemeClr val="tx1"/>
                </a:solidFill>
              </a:rPr>
              <a:t>What happens in case of non-compliance? </a:t>
            </a:r>
          </a:p>
        </p:txBody>
      </p:sp>
      <p:sp>
        <p:nvSpPr>
          <p:cNvPr id="45" name="Rounded Rectangle 44"/>
          <p:cNvSpPr/>
          <p:nvPr/>
        </p:nvSpPr>
        <p:spPr>
          <a:xfrm>
            <a:off x="683568" y="1720437"/>
            <a:ext cx="1913604" cy="914400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  <a:latin typeface="Lato Medium" panose="020F0502020204030203" pitchFamily="34" charset="0"/>
                <a:ea typeface="Lato Medium" panose="020F0502020204030203" pitchFamily="34" charset="0"/>
                <a:cs typeface="Lato Medium" panose="020F0502020204030203" pitchFamily="34" charset="0"/>
              </a:rPr>
              <a:t>Doubts about the effectiveness</a:t>
            </a:r>
          </a:p>
        </p:txBody>
      </p:sp>
      <p:sp>
        <p:nvSpPr>
          <p:cNvPr id="66" name="Rounded Rectangle 65"/>
          <p:cNvSpPr/>
          <p:nvPr/>
        </p:nvSpPr>
        <p:spPr>
          <a:xfrm>
            <a:off x="3563888" y="2816734"/>
            <a:ext cx="4608512" cy="914400"/>
          </a:xfrm>
          <a:prstGeom prst="roundRect">
            <a:avLst/>
          </a:prstGeom>
          <a:noFill/>
          <a:ln>
            <a:solidFill>
              <a:schemeClr val="bg1">
                <a:lumMod val="7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indent="-171450">
              <a:buFontTx/>
              <a:buChar char="-"/>
            </a:pPr>
            <a:r>
              <a:rPr lang="en-GB" sz="1600" dirty="0">
                <a:solidFill>
                  <a:schemeClr val="tx1"/>
                </a:solidFill>
              </a:rPr>
              <a:t>Lack of proper evaluation procedures</a:t>
            </a:r>
          </a:p>
          <a:p>
            <a:pPr marL="171450" indent="-171450">
              <a:buFontTx/>
              <a:buChar char="-"/>
            </a:pPr>
            <a:r>
              <a:rPr lang="en-GB" sz="1600" dirty="0">
                <a:solidFill>
                  <a:schemeClr val="tx1"/>
                </a:solidFill>
              </a:rPr>
              <a:t>Questions on the initial decision-making</a:t>
            </a:r>
          </a:p>
          <a:p>
            <a:r>
              <a:rPr lang="en-GB" sz="1600" dirty="0">
                <a:solidFill>
                  <a:schemeClr val="tx1"/>
                </a:solidFill>
              </a:rPr>
              <a:t>   </a:t>
            </a:r>
          </a:p>
        </p:txBody>
      </p:sp>
      <p:sp>
        <p:nvSpPr>
          <p:cNvPr id="68" name="Rounded Rectangle 67"/>
          <p:cNvSpPr/>
          <p:nvPr/>
        </p:nvSpPr>
        <p:spPr>
          <a:xfrm>
            <a:off x="683568" y="2816734"/>
            <a:ext cx="1913604" cy="914400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  <a:latin typeface="Lato Medium" panose="020F0502020204030203" pitchFamily="34" charset="0"/>
                <a:ea typeface="Lato Medium" panose="020F0502020204030203" pitchFamily="34" charset="0"/>
                <a:cs typeface="Lato Medium" panose="020F0502020204030203" pitchFamily="34" charset="0"/>
              </a:rPr>
              <a:t>Screening and assessment </a:t>
            </a:r>
          </a:p>
        </p:txBody>
      </p:sp>
      <p:sp>
        <p:nvSpPr>
          <p:cNvPr id="69" name="Rounded Rectangle 68"/>
          <p:cNvSpPr/>
          <p:nvPr/>
        </p:nvSpPr>
        <p:spPr>
          <a:xfrm>
            <a:off x="3563888" y="3913031"/>
            <a:ext cx="4608512" cy="914400"/>
          </a:xfrm>
          <a:prstGeom prst="roundRect">
            <a:avLst/>
          </a:prstGeom>
          <a:noFill/>
          <a:ln>
            <a:solidFill>
              <a:schemeClr val="bg1">
                <a:lumMod val="7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indent="-171450">
              <a:buFontTx/>
              <a:buChar char="-"/>
            </a:pPr>
            <a:r>
              <a:rPr lang="de-DE" sz="1600" dirty="0">
                <a:solidFill>
                  <a:schemeClr val="tx1"/>
                </a:solidFill>
              </a:rPr>
              <a:t>Lack </a:t>
            </a:r>
            <a:r>
              <a:rPr lang="de-DE" sz="1600" dirty="0" err="1">
                <a:solidFill>
                  <a:schemeClr val="tx1"/>
                </a:solidFill>
              </a:rPr>
              <a:t>of</a:t>
            </a:r>
            <a:r>
              <a:rPr lang="de-DE" sz="1600" dirty="0">
                <a:solidFill>
                  <a:schemeClr val="tx1"/>
                </a:solidFill>
              </a:rPr>
              <a:t> </a:t>
            </a:r>
            <a:r>
              <a:rPr lang="de-DE" sz="1600" dirty="0" err="1">
                <a:solidFill>
                  <a:schemeClr val="tx1"/>
                </a:solidFill>
              </a:rPr>
              <a:t>financial</a:t>
            </a:r>
            <a:r>
              <a:rPr lang="de-DE" sz="1600" dirty="0">
                <a:solidFill>
                  <a:schemeClr val="tx1"/>
                </a:solidFill>
              </a:rPr>
              <a:t> </a:t>
            </a:r>
            <a:r>
              <a:rPr lang="de-DE" sz="1600" dirty="0" err="1">
                <a:solidFill>
                  <a:schemeClr val="tx1"/>
                </a:solidFill>
              </a:rPr>
              <a:t>resources</a:t>
            </a:r>
            <a:endParaRPr lang="de-DE" sz="1600" dirty="0">
              <a:solidFill>
                <a:schemeClr val="tx1"/>
              </a:solidFill>
            </a:endParaRPr>
          </a:p>
          <a:p>
            <a:pPr marL="171450" indent="-171450">
              <a:buFontTx/>
              <a:buChar char="-"/>
            </a:pPr>
            <a:r>
              <a:rPr lang="de-DE" sz="1600" dirty="0">
                <a:solidFill>
                  <a:schemeClr val="tx1"/>
                </a:solidFill>
              </a:rPr>
              <a:t>Lack of </a:t>
            </a:r>
            <a:r>
              <a:rPr lang="de-DE" sz="1600" dirty="0" err="1">
                <a:solidFill>
                  <a:schemeClr val="tx1"/>
                </a:solidFill>
              </a:rPr>
              <a:t>systematic</a:t>
            </a:r>
            <a:r>
              <a:rPr lang="de-DE" sz="1600" dirty="0">
                <a:solidFill>
                  <a:schemeClr val="tx1"/>
                </a:solidFill>
              </a:rPr>
              <a:t> </a:t>
            </a:r>
            <a:r>
              <a:rPr lang="de-DE" sz="1600" dirty="0" err="1">
                <a:solidFill>
                  <a:schemeClr val="tx1"/>
                </a:solidFill>
              </a:rPr>
              <a:t>evaluation</a:t>
            </a:r>
            <a:r>
              <a:rPr lang="de-DE" sz="1600" dirty="0">
                <a:solidFill>
                  <a:schemeClr val="tx1"/>
                </a:solidFill>
              </a:rPr>
              <a:t> of </a:t>
            </a:r>
            <a:r>
              <a:rPr lang="de-DE" sz="1600" dirty="0" err="1">
                <a:solidFill>
                  <a:schemeClr val="tx1"/>
                </a:solidFill>
              </a:rPr>
              <a:t>costs</a:t>
            </a:r>
            <a:r>
              <a:rPr lang="de-DE" sz="1600" dirty="0">
                <a:solidFill>
                  <a:schemeClr val="tx1"/>
                </a:solidFill>
              </a:rPr>
              <a:t> of AM </a:t>
            </a:r>
            <a:r>
              <a:rPr lang="de-DE" sz="1600" dirty="0" err="1">
                <a:solidFill>
                  <a:schemeClr val="tx1"/>
                </a:solidFill>
              </a:rPr>
              <a:t>compared</a:t>
            </a:r>
            <a:r>
              <a:rPr lang="de-DE" sz="1600" dirty="0">
                <a:solidFill>
                  <a:schemeClr val="tx1"/>
                </a:solidFill>
              </a:rPr>
              <a:t> </a:t>
            </a:r>
            <a:r>
              <a:rPr lang="de-DE" sz="1600" dirty="0" err="1">
                <a:solidFill>
                  <a:schemeClr val="tx1"/>
                </a:solidFill>
              </a:rPr>
              <a:t>with</a:t>
            </a:r>
            <a:r>
              <a:rPr lang="de-DE" sz="1600" dirty="0">
                <a:solidFill>
                  <a:schemeClr val="tx1"/>
                </a:solidFill>
              </a:rPr>
              <a:t> </a:t>
            </a:r>
            <a:r>
              <a:rPr lang="de-DE" sz="1600" dirty="0" err="1">
                <a:solidFill>
                  <a:schemeClr val="tx1"/>
                </a:solidFill>
              </a:rPr>
              <a:t>costs</a:t>
            </a:r>
            <a:r>
              <a:rPr lang="de-DE" sz="1600" dirty="0">
                <a:solidFill>
                  <a:schemeClr val="tx1"/>
                </a:solidFill>
              </a:rPr>
              <a:t> of </a:t>
            </a:r>
            <a:r>
              <a:rPr lang="de-DE" sz="1600" dirty="0" err="1">
                <a:solidFill>
                  <a:schemeClr val="tx1"/>
                </a:solidFill>
              </a:rPr>
              <a:t>detention</a:t>
            </a:r>
            <a:r>
              <a:rPr lang="de-DE" sz="1600" dirty="0">
                <a:solidFill>
                  <a:schemeClr val="tx1"/>
                </a:solidFill>
              </a:rPr>
              <a:t> </a:t>
            </a:r>
          </a:p>
          <a:p>
            <a:pPr marL="171450" indent="-171450">
              <a:buFontTx/>
              <a:buChar char="-"/>
            </a:pPr>
            <a:endParaRPr lang="id-ID" sz="1600" dirty="0">
              <a:solidFill>
                <a:schemeClr val="tx1"/>
              </a:solidFill>
            </a:endParaRPr>
          </a:p>
        </p:txBody>
      </p:sp>
      <p:sp>
        <p:nvSpPr>
          <p:cNvPr id="71" name="Rounded Rectangle 70"/>
          <p:cNvSpPr/>
          <p:nvPr/>
        </p:nvSpPr>
        <p:spPr>
          <a:xfrm>
            <a:off x="683568" y="3913031"/>
            <a:ext cx="1913604" cy="914400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  <a:latin typeface="Lato Medium" panose="020F0502020204030203" pitchFamily="34" charset="0"/>
                <a:ea typeface="Lato Medium" panose="020F0502020204030203" pitchFamily="34" charset="0"/>
                <a:cs typeface="Lato Medium" panose="020F0502020204030203" pitchFamily="34" charset="0"/>
              </a:rPr>
              <a:t>Costs</a:t>
            </a:r>
          </a:p>
        </p:txBody>
      </p:sp>
      <p:sp>
        <p:nvSpPr>
          <p:cNvPr id="72" name="Rounded Rectangle 71"/>
          <p:cNvSpPr/>
          <p:nvPr/>
        </p:nvSpPr>
        <p:spPr>
          <a:xfrm>
            <a:off x="3563888" y="5009328"/>
            <a:ext cx="4608512" cy="914400"/>
          </a:xfrm>
          <a:prstGeom prst="roundRect">
            <a:avLst/>
          </a:prstGeom>
          <a:noFill/>
          <a:ln>
            <a:solidFill>
              <a:schemeClr val="bg1">
                <a:lumMod val="7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indent="-171450">
              <a:buFontTx/>
              <a:buChar char="-"/>
            </a:pPr>
            <a:r>
              <a:rPr lang="de-DE" sz="1600" dirty="0">
                <a:solidFill>
                  <a:schemeClr val="tx1"/>
                </a:solidFill>
              </a:rPr>
              <a:t>Lack of diversification of communication channels</a:t>
            </a:r>
          </a:p>
          <a:p>
            <a:pPr marL="171450" indent="-171450">
              <a:buFontTx/>
              <a:buChar char="-"/>
            </a:pPr>
            <a:r>
              <a:rPr lang="de-DE" sz="1600" dirty="0">
                <a:solidFill>
                  <a:schemeClr val="tx1"/>
                </a:solidFill>
              </a:rPr>
              <a:t>Limited </a:t>
            </a:r>
            <a:r>
              <a:rPr lang="de-DE" sz="1600" dirty="0" err="1">
                <a:solidFill>
                  <a:schemeClr val="tx1"/>
                </a:solidFill>
              </a:rPr>
              <a:t>understanding</a:t>
            </a:r>
            <a:endParaRPr lang="de-DE" sz="1600" dirty="0">
              <a:solidFill>
                <a:schemeClr val="tx1"/>
              </a:solidFill>
            </a:endParaRPr>
          </a:p>
          <a:p>
            <a:pPr marL="171450" indent="-171450">
              <a:buFontTx/>
              <a:buChar char="-"/>
            </a:pPr>
            <a:r>
              <a:rPr lang="de-DE" sz="1600" dirty="0">
                <a:solidFill>
                  <a:schemeClr val="tx1"/>
                </a:solidFill>
              </a:rPr>
              <a:t>Lack of </a:t>
            </a:r>
            <a:r>
              <a:rPr lang="de-DE" sz="1600" dirty="0" err="1">
                <a:solidFill>
                  <a:schemeClr val="tx1"/>
                </a:solidFill>
              </a:rPr>
              <a:t>statistical</a:t>
            </a:r>
            <a:r>
              <a:rPr lang="de-DE" sz="1600" dirty="0">
                <a:solidFill>
                  <a:schemeClr val="tx1"/>
                </a:solidFill>
              </a:rPr>
              <a:t> </a:t>
            </a:r>
            <a:r>
              <a:rPr lang="de-DE" sz="1600" dirty="0" err="1">
                <a:solidFill>
                  <a:schemeClr val="tx1"/>
                </a:solidFill>
              </a:rPr>
              <a:t>information</a:t>
            </a:r>
            <a:r>
              <a:rPr lang="de-DE" sz="1600" dirty="0">
                <a:solidFill>
                  <a:schemeClr val="tx1"/>
                </a:solidFill>
              </a:rPr>
              <a:t> and of </a:t>
            </a:r>
            <a:r>
              <a:rPr lang="de-DE" sz="1600" dirty="0" err="1">
                <a:solidFill>
                  <a:schemeClr val="tx1"/>
                </a:solidFill>
              </a:rPr>
              <a:t>evaluation</a:t>
            </a:r>
            <a:r>
              <a:rPr lang="de-DE" sz="1600" dirty="0">
                <a:solidFill>
                  <a:schemeClr val="tx1"/>
                </a:solidFill>
              </a:rPr>
              <a:t> of </a:t>
            </a:r>
            <a:r>
              <a:rPr lang="de-DE" sz="1600" dirty="0" err="1">
                <a:solidFill>
                  <a:schemeClr val="tx1"/>
                </a:solidFill>
              </a:rPr>
              <a:t>effectiveness</a:t>
            </a:r>
            <a:endParaRPr lang="id-ID" sz="1600" dirty="0">
              <a:solidFill>
                <a:schemeClr val="tx1"/>
              </a:solidFill>
            </a:endParaRPr>
          </a:p>
        </p:txBody>
      </p:sp>
      <p:sp>
        <p:nvSpPr>
          <p:cNvPr id="74" name="Rounded Rectangle 73"/>
          <p:cNvSpPr/>
          <p:nvPr/>
        </p:nvSpPr>
        <p:spPr>
          <a:xfrm>
            <a:off x="683568" y="5009328"/>
            <a:ext cx="1913604" cy="914400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  <a:latin typeface="Lato Medium" panose="020F0502020204030203" pitchFamily="34" charset="0"/>
                <a:ea typeface="Lato Medium" panose="020F0502020204030203" pitchFamily="34" charset="0"/>
                <a:cs typeface="Lato Medium" panose="020F0502020204030203" pitchFamily="34" charset="0"/>
              </a:rPr>
              <a:t>Access to information</a:t>
            </a:r>
          </a:p>
        </p:txBody>
      </p:sp>
    </p:spTree>
    <p:extLst>
      <p:ext uri="{BB962C8B-B14F-4D97-AF65-F5344CB8AC3E}">
        <p14:creationId xmlns:p14="http://schemas.microsoft.com/office/powerpoint/2010/main" val="6768179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7838" y="220773"/>
            <a:ext cx="7886700" cy="886732"/>
          </a:xfrm>
        </p:spPr>
        <p:txBody>
          <a:bodyPr>
            <a:normAutofit/>
          </a:bodyPr>
          <a:lstStyle/>
          <a:p>
            <a:pPr>
              <a:spcBef>
                <a:spcPts val="800"/>
              </a:spcBef>
              <a:spcAft>
                <a:spcPts val="800"/>
              </a:spcAft>
            </a:pPr>
            <a:r>
              <a:rPr lang="en-GB" sz="2800" b="1" dirty="0">
                <a:solidFill>
                  <a:schemeClr val="accent2">
                    <a:lumMod val="50000"/>
                  </a:schemeClr>
                </a:solidFill>
              </a:rPr>
              <a:t>DEFINING EFFECTIVENESS OF ALTERNATIVES  </a:t>
            </a:r>
          </a:p>
        </p:txBody>
      </p:sp>
      <p:sp>
        <p:nvSpPr>
          <p:cNvPr id="102" name="Rectangle 101"/>
          <p:cNvSpPr/>
          <p:nvPr/>
        </p:nvSpPr>
        <p:spPr>
          <a:xfrm>
            <a:off x="1436048" y="1237257"/>
            <a:ext cx="5129550" cy="1440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>
              <a:solidFill>
                <a:prstClr val="white"/>
              </a:solidFill>
            </a:endParaRPr>
          </a:p>
        </p:txBody>
      </p:sp>
      <p:sp>
        <p:nvSpPr>
          <p:cNvPr id="103" name="Parallelogram 102"/>
          <p:cNvSpPr/>
          <p:nvPr/>
        </p:nvSpPr>
        <p:spPr>
          <a:xfrm>
            <a:off x="3370639" y="2677257"/>
            <a:ext cx="3194959" cy="531931"/>
          </a:xfrm>
          <a:prstGeom prst="parallelogram">
            <a:avLst>
              <a:gd name="adj" fmla="val 199137"/>
            </a:avLst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>
              <a:solidFill>
                <a:prstClr val="white"/>
              </a:solidFill>
            </a:endParaRPr>
          </a:p>
        </p:txBody>
      </p:sp>
      <p:sp>
        <p:nvSpPr>
          <p:cNvPr id="104" name="Rectangle 103"/>
          <p:cNvSpPr/>
          <p:nvPr/>
        </p:nvSpPr>
        <p:spPr>
          <a:xfrm>
            <a:off x="2558915" y="3101189"/>
            <a:ext cx="5130000" cy="1440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>
              <a:solidFill>
                <a:prstClr val="white"/>
              </a:solidFill>
            </a:endParaRPr>
          </a:p>
        </p:txBody>
      </p:sp>
      <p:sp>
        <p:nvSpPr>
          <p:cNvPr id="105" name="Parallelogram 104"/>
          <p:cNvSpPr/>
          <p:nvPr/>
        </p:nvSpPr>
        <p:spPr>
          <a:xfrm>
            <a:off x="4501188" y="4535471"/>
            <a:ext cx="3197176" cy="531931"/>
          </a:xfrm>
          <a:prstGeom prst="parallelogram">
            <a:avLst>
              <a:gd name="adj" fmla="val 199137"/>
            </a:avLst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>
              <a:solidFill>
                <a:prstClr val="white"/>
              </a:solidFill>
            </a:endParaRPr>
          </a:p>
        </p:txBody>
      </p:sp>
      <p:sp>
        <p:nvSpPr>
          <p:cNvPr id="106" name="Rectangle 105"/>
          <p:cNvSpPr/>
          <p:nvPr/>
        </p:nvSpPr>
        <p:spPr>
          <a:xfrm>
            <a:off x="3440399" y="5067402"/>
            <a:ext cx="5130000" cy="1440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>
              <a:solidFill>
                <a:prstClr val="white"/>
              </a:solidFill>
            </a:endParaRPr>
          </a:p>
        </p:txBody>
      </p:sp>
      <p:sp>
        <p:nvSpPr>
          <p:cNvPr id="107" name="Rectangle 106"/>
          <p:cNvSpPr/>
          <p:nvPr/>
        </p:nvSpPr>
        <p:spPr>
          <a:xfrm>
            <a:off x="713272" y="1237257"/>
            <a:ext cx="722776" cy="14400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 sz="3600" b="1" dirty="0">
              <a:solidFill>
                <a:prstClr val="white"/>
              </a:solidFill>
              <a:latin typeface="Roboto Medium"/>
            </a:endParaRPr>
          </a:p>
        </p:txBody>
      </p:sp>
      <p:sp>
        <p:nvSpPr>
          <p:cNvPr id="108" name="Rectangle 107"/>
          <p:cNvSpPr/>
          <p:nvPr/>
        </p:nvSpPr>
        <p:spPr>
          <a:xfrm>
            <a:off x="1893998" y="3101190"/>
            <a:ext cx="730988" cy="1440000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 sz="3600" b="1" dirty="0">
              <a:solidFill>
                <a:prstClr val="white"/>
              </a:solidFill>
              <a:latin typeface="Roboto Medium"/>
            </a:endParaRPr>
          </a:p>
        </p:txBody>
      </p:sp>
      <p:sp>
        <p:nvSpPr>
          <p:cNvPr id="109" name="Rectangle 108"/>
          <p:cNvSpPr/>
          <p:nvPr/>
        </p:nvSpPr>
        <p:spPr>
          <a:xfrm>
            <a:off x="2715407" y="5067402"/>
            <a:ext cx="724992" cy="1440000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 sz="3600" b="1" dirty="0">
              <a:solidFill>
                <a:prstClr val="white"/>
              </a:solidFill>
              <a:latin typeface="Roboto Medium"/>
            </a:endParaRPr>
          </a:p>
        </p:txBody>
      </p:sp>
      <p:sp>
        <p:nvSpPr>
          <p:cNvPr id="111" name="TextBox 110"/>
          <p:cNvSpPr txBox="1"/>
          <p:nvPr/>
        </p:nvSpPr>
        <p:spPr>
          <a:xfrm>
            <a:off x="1475656" y="1484784"/>
            <a:ext cx="508994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MY" sz="2400" b="1" dirty="0">
                <a:solidFill>
                  <a:schemeClr val="bg1"/>
                </a:solidFill>
                <a:latin typeface="+mj-lt"/>
              </a:rPr>
              <a:t>Ensuring compliance with immigration procedures</a:t>
            </a:r>
            <a:endParaRPr lang="en-US" sz="2400" b="1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114" name="TextBox 113"/>
          <p:cNvSpPr txBox="1"/>
          <p:nvPr/>
        </p:nvSpPr>
        <p:spPr>
          <a:xfrm>
            <a:off x="2627784" y="3429000"/>
            <a:ext cx="497841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MY" sz="2400" b="1" dirty="0">
                <a:solidFill>
                  <a:schemeClr val="bg1"/>
                </a:solidFill>
                <a:latin typeface="+mj-lt"/>
              </a:rPr>
              <a:t>Respecting human rights and meeting basic needs</a:t>
            </a:r>
            <a:endParaRPr lang="en-US" sz="2400" b="1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117" name="TextBox 116"/>
          <p:cNvSpPr txBox="1"/>
          <p:nvPr/>
        </p:nvSpPr>
        <p:spPr>
          <a:xfrm>
            <a:off x="4313421" y="5602736"/>
            <a:ext cx="250357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MY" sz="2400" b="1" dirty="0">
                <a:solidFill>
                  <a:schemeClr val="bg1"/>
                </a:solidFill>
                <a:latin typeface="+mj-lt"/>
              </a:rPr>
              <a:t>Cost-effectiveness</a:t>
            </a:r>
            <a:endParaRPr lang="en-US" sz="2400" b="1" dirty="0">
              <a:solidFill>
                <a:schemeClr val="bg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378495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188640"/>
            <a:ext cx="7886700" cy="886732"/>
          </a:xfrm>
        </p:spPr>
        <p:txBody>
          <a:bodyPr>
            <a:normAutofit/>
          </a:bodyPr>
          <a:lstStyle/>
          <a:p>
            <a:pPr>
              <a:spcBef>
                <a:spcPts val="800"/>
              </a:spcBef>
              <a:spcAft>
                <a:spcPts val="800"/>
              </a:spcAft>
            </a:pPr>
            <a:r>
              <a:rPr lang="en-MY" sz="2800" b="1" dirty="0">
                <a:solidFill>
                  <a:schemeClr val="accent2">
                    <a:lumMod val="50000"/>
                  </a:schemeClr>
                </a:solidFill>
              </a:rPr>
              <a:t>ESSENTIAL ELEMENTS OF EFFECTIVENESS</a:t>
            </a:r>
            <a:endParaRPr lang="en-GB" sz="28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24" name="Arc 23"/>
          <p:cNvSpPr/>
          <p:nvPr/>
        </p:nvSpPr>
        <p:spPr>
          <a:xfrm rot="10800000">
            <a:off x="2880001" y="2097018"/>
            <a:ext cx="3384000" cy="3384000"/>
          </a:xfrm>
          <a:prstGeom prst="arc">
            <a:avLst>
              <a:gd name="adj1" fmla="val 16200000"/>
              <a:gd name="adj2" fmla="val 16185280"/>
            </a:avLst>
          </a:prstGeom>
          <a:ln w="19050">
            <a:solidFill>
              <a:schemeClr val="bg1">
                <a:lumMod val="8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sz="2400" dirty="0"/>
          </a:p>
        </p:txBody>
      </p:sp>
      <p:sp>
        <p:nvSpPr>
          <p:cNvPr id="26" name="Oval 25"/>
          <p:cNvSpPr/>
          <p:nvPr/>
        </p:nvSpPr>
        <p:spPr bwMode="auto">
          <a:xfrm>
            <a:off x="3491880" y="2803138"/>
            <a:ext cx="2088232" cy="2016728"/>
          </a:xfrm>
          <a:prstGeom prst="ellipse">
            <a:avLst/>
          </a:prstGeom>
          <a:solidFill>
            <a:srgbClr val="9DD9BF"/>
          </a:solidFill>
          <a:ln w="9525">
            <a:noFill/>
            <a:round/>
            <a:headEnd/>
            <a:tailEnd/>
          </a:ln>
        </p:spPr>
        <p:txBody>
          <a:bodyPr vert="horz" wrap="square" lIns="121920" tIns="60960" rIns="121920" bIns="60960" numCol="1" rtlCol="0" anchor="ctr" anchorCtr="0" compatLnSpc="1">
            <a:prstTxWarp prst="textNoShape">
              <a:avLst/>
            </a:prstTxWarp>
          </a:bodyPr>
          <a:lstStyle/>
          <a:p>
            <a:pPr algn="ctr"/>
            <a:endParaRPr lang="en-US" sz="1000" b="1" dirty="0"/>
          </a:p>
        </p:txBody>
      </p:sp>
      <p:sp>
        <p:nvSpPr>
          <p:cNvPr id="28" name="Down Arrow 27"/>
          <p:cNvSpPr/>
          <p:nvPr/>
        </p:nvSpPr>
        <p:spPr bwMode="auto">
          <a:xfrm>
            <a:off x="4041691" y="1729112"/>
            <a:ext cx="1018800" cy="1078200"/>
          </a:xfrm>
          <a:prstGeom prst="downArrow">
            <a:avLst>
              <a:gd name="adj1" fmla="val 63516"/>
              <a:gd name="adj2" fmla="val 50000"/>
            </a:avLst>
          </a:pr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 vert="horz" wrap="square" lIns="121920" tIns="60960" rIns="121920" bIns="60960" numCol="1" rtlCol="0" anchor="t" anchorCtr="0" compatLnSpc="1">
            <a:prstTxWarp prst="textNoShape">
              <a:avLst/>
            </a:prstTxWarp>
          </a:bodyPr>
          <a:lstStyle/>
          <a:p>
            <a:pPr algn="ctr"/>
            <a:endParaRPr lang="en-US" sz="2400"/>
          </a:p>
        </p:txBody>
      </p:sp>
      <p:sp>
        <p:nvSpPr>
          <p:cNvPr id="29" name="Down Arrow 28"/>
          <p:cNvSpPr/>
          <p:nvPr/>
        </p:nvSpPr>
        <p:spPr bwMode="auto">
          <a:xfrm rot="3130918">
            <a:off x="5322989" y="2433152"/>
            <a:ext cx="1018299" cy="1080000"/>
          </a:xfrm>
          <a:prstGeom prst="downArrow">
            <a:avLst>
              <a:gd name="adj1" fmla="val 63516"/>
              <a:gd name="adj2" fmla="val 50000"/>
            </a:avLst>
          </a:prstGeom>
          <a:solidFill>
            <a:schemeClr val="accent2"/>
          </a:solidFill>
          <a:ln w="9525">
            <a:noFill/>
            <a:round/>
            <a:headEnd/>
            <a:tailEnd/>
          </a:ln>
        </p:spPr>
        <p:txBody>
          <a:bodyPr vert="horz" wrap="square" lIns="121920" tIns="60960" rIns="121920" bIns="60960" numCol="1" rtlCol="0" anchor="t" anchorCtr="0" compatLnSpc="1">
            <a:prstTxWarp prst="textNoShape">
              <a:avLst/>
            </a:prstTxWarp>
          </a:bodyPr>
          <a:lstStyle/>
          <a:p>
            <a:pPr algn="ctr"/>
            <a:endParaRPr lang="en-US" sz="2400"/>
          </a:p>
        </p:txBody>
      </p:sp>
      <p:sp>
        <p:nvSpPr>
          <p:cNvPr id="32" name="Down Arrow 31"/>
          <p:cNvSpPr/>
          <p:nvPr/>
        </p:nvSpPr>
        <p:spPr bwMode="auto">
          <a:xfrm rot="18362007" flipV="1">
            <a:off x="5322987" y="4154114"/>
            <a:ext cx="1018301" cy="1080000"/>
          </a:xfrm>
          <a:prstGeom prst="downArrow">
            <a:avLst>
              <a:gd name="adj1" fmla="val 63516"/>
              <a:gd name="adj2" fmla="val 50000"/>
            </a:avLst>
          </a:prstGeom>
          <a:solidFill>
            <a:schemeClr val="accent3"/>
          </a:solidFill>
          <a:ln w="9525">
            <a:noFill/>
            <a:round/>
            <a:headEnd/>
            <a:tailEnd/>
          </a:ln>
        </p:spPr>
        <p:txBody>
          <a:bodyPr vert="horz" wrap="square" lIns="121920" tIns="60960" rIns="121920" bIns="60960" numCol="1" rtlCol="0" anchor="t" anchorCtr="0" compatLnSpc="1">
            <a:prstTxWarp prst="textNoShape">
              <a:avLst/>
            </a:prstTxWarp>
          </a:bodyPr>
          <a:lstStyle/>
          <a:p>
            <a:pPr algn="ctr"/>
            <a:endParaRPr lang="en-US" sz="2400"/>
          </a:p>
        </p:txBody>
      </p:sp>
      <p:sp>
        <p:nvSpPr>
          <p:cNvPr id="33" name="Down Arrow 32"/>
          <p:cNvSpPr/>
          <p:nvPr/>
        </p:nvSpPr>
        <p:spPr bwMode="auto">
          <a:xfrm rot="10800000">
            <a:off x="4062601" y="4819867"/>
            <a:ext cx="1018800" cy="1078200"/>
          </a:xfrm>
          <a:prstGeom prst="downArrow">
            <a:avLst>
              <a:gd name="adj1" fmla="val 63516"/>
              <a:gd name="adj2" fmla="val 50000"/>
            </a:avLst>
          </a:prstGeom>
          <a:solidFill>
            <a:schemeClr val="accent4"/>
          </a:solidFill>
          <a:ln w="9525">
            <a:noFill/>
            <a:round/>
            <a:headEnd/>
            <a:tailEnd/>
          </a:ln>
        </p:spPr>
        <p:txBody>
          <a:bodyPr vert="horz" wrap="square" lIns="121920" tIns="60960" rIns="121920" bIns="60960" numCol="1" rtlCol="0" anchor="t" anchorCtr="0" compatLnSpc="1">
            <a:prstTxWarp prst="textNoShape">
              <a:avLst/>
            </a:prstTxWarp>
          </a:bodyPr>
          <a:lstStyle/>
          <a:p>
            <a:pPr algn="ctr"/>
            <a:endParaRPr lang="en-US" sz="2400"/>
          </a:p>
        </p:txBody>
      </p:sp>
      <p:sp>
        <p:nvSpPr>
          <p:cNvPr id="34" name="Down Arrow 33"/>
          <p:cNvSpPr/>
          <p:nvPr/>
        </p:nvSpPr>
        <p:spPr bwMode="auto">
          <a:xfrm rot="3600000" flipH="1" flipV="1">
            <a:off x="2734938" y="4154113"/>
            <a:ext cx="1018299" cy="1080000"/>
          </a:xfrm>
          <a:prstGeom prst="downArrow">
            <a:avLst>
              <a:gd name="adj1" fmla="val 63516"/>
              <a:gd name="adj2" fmla="val 50000"/>
            </a:avLst>
          </a:prstGeom>
          <a:solidFill>
            <a:schemeClr val="accent5"/>
          </a:solidFill>
          <a:ln w="9525">
            <a:noFill/>
            <a:round/>
            <a:headEnd/>
            <a:tailEnd/>
          </a:ln>
        </p:spPr>
        <p:txBody>
          <a:bodyPr vert="horz" wrap="square" lIns="121920" tIns="60960" rIns="121920" bIns="60960" numCol="1" rtlCol="0" anchor="t" anchorCtr="0" compatLnSpc="1">
            <a:prstTxWarp prst="textNoShape">
              <a:avLst/>
            </a:prstTxWarp>
          </a:bodyPr>
          <a:lstStyle/>
          <a:p>
            <a:pPr algn="ctr"/>
            <a:endParaRPr lang="en-US" sz="2400"/>
          </a:p>
        </p:txBody>
      </p:sp>
      <p:sp>
        <p:nvSpPr>
          <p:cNvPr id="35" name="Down Arrow 34"/>
          <p:cNvSpPr/>
          <p:nvPr/>
        </p:nvSpPr>
        <p:spPr bwMode="auto">
          <a:xfrm rot="18000000" flipH="1">
            <a:off x="2734938" y="2486976"/>
            <a:ext cx="1018301" cy="1080000"/>
          </a:xfrm>
          <a:prstGeom prst="downArrow">
            <a:avLst>
              <a:gd name="adj1" fmla="val 63516"/>
              <a:gd name="adj2" fmla="val 50000"/>
            </a:avLst>
          </a:prstGeom>
          <a:solidFill>
            <a:schemeClr val="accent6"/>
          </a:solidFill>
          <a:ln w="9525">
            <a:noFill/>
            <a:round/>
            <a:headEnd/>
            <a:tailEnd/>
          </a:ln>
        </p:spPr>
        <p:txBody>
          <a:bodyPr vert="horz" wrap="square" lIns="121920" tIns="60960" rIns="121920" bIns="60960" numCol="1" rtlCol="0" anchor="t" anchorCtr="0" compatLnSpc="1">
            <a:prstTxWarp prst="textNoShape">
              <a:avLst/>
            </a:prstTxWarp>
          </a:bodyPr>
          <a:lstStyle/>
          <a:p>
            <a:pPr algn="ctr"/>
            <a:endParaRPr lang="en-US" sz="2400">
              <a:ln>
                <a:solidFill>
                  <a:schemeClr val="bg2"/>
                </a:solidFill>
              </a:ln>
              <a:solidFill>
                <a:schemeClr val="bg2"/>
              </a:solidFill>
            </a:endParaRPr>
          </a:p>
        </p:txBody>
      </p:sp>
      <p:sp>
        <p:nvSpPr>
          <p:cNvPr id="36" name="Shape 441"/>
          <p:cNvSpPr/>
          <p:nvPr/>
        </p:nvSpPr>
        <p:spPr>
          <a:xfrm>
            <a:off x="3297356" y="1361672"/>
            <a:ext cx="2507471" cy="2769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0" tIns="0" rIns="0" bIns="0">
            <a:spAutoFit/>
          </a:bodyPr>
          <a:lstStyle>
            <a:lvl1pPr algn="r" defTabSz="647700">
              <a:lnSpc>
                <a:spcPct val="120000"/>
              </a:lnSpc>
              <a:spcBef>
                <a:spcPts val="1700"/>
              </a:spcBef>
              <a:defRPr sz="2500" b="1">
                <a:solidFill>
                  <a:srgbClr val="002641"/>
                </a:solidFill>
                <a:latin typeface="Lato"/>
                <a:ea typeface="Lato"/>
                <a:cs typeface="Lato"/>
                <a:sym typeface="Lato"/>
              </a:defRPr>
            </a:lvl1pPr>
          </a:lstStyle>
          <a:p>
            <a:pPr lvl="0" algn="ctr">
              <a:lnSpc>
                <a:spcPct val="100000"/>
              </a:lnSpc>
              <a:defRPr sz="1800" b="0">
                <a:solidFill>
                  <a:srgbClr val="000000"/>
                </a:solidFill>
              </a:defRPr>
            </a:pPr>
            <a:r>
              <a:rPr lang="en-GB" sz="1800" i="1" dirty="0">
                <a:latin typeface="+mn-lt"/>
                <a:cs typeface="Lato Medium" panose="020F0602020204030203" pitchFamily="34" charset="0"/>
              </a:rPr>
              <a:t>Screening and Assessment</a:t>
            </a:r>
            <a:endParaRPr sz="1800" i="1" dirty="0">
              <a:latin typeface="+mn-lt"/>
              <a:cs typeface="Lato Medium" panose="020F0602020204030203" pitchFamily="34" charset="0"/>
            </a:endParaRPr>
          </a:p>
        </p:txBody>
      </p:sp>
      <p:sp>
        <p:nvSpPr>
          <p:cNvPr id="39" name="Shape 441"/>
          <p:cNvSpPr/>
          <p:nvPr/>
        </p:nvSpPr>
        <p:spPr>
          <a:xfrm>
            <a:off x="2698462" y="6135017"/>
            <a:ext cx="4321810" cy="55399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0" tIns="0" rIns="0" bIns="0">
            <a:spAutoFit/>
          </a:bodyPr>
          <a:lstStyle>
            <a:lvl1pPr algn="r" defTabSz="647700">
              <a:lnSpc>
                <a:spcPct val="120000"/>
              </a:lnSpc>
              <a:spcBef>
                <a:spcPts val="1700"/>
              </a:spcBef>
              <a:defRPr sz="2500" b="1">
                <a:solidFill>
                  <a:srgbClr val="002641"/>
                </a:solidFill>
                <a:latin typeface="Lato"/>
                <a:ea typeface="Lato"/>
                <a:cs typeface="Lato"/>
                <a:sym typeface="Lato"/>
              </a:defRPr>
            </a:lvl1pPr>
          </a:lstStyle>
          <a:p>
            <a:pPr algn="ctr">
              <a:lnSpc>
                <a:spcPct val="100000"/>
              </a:lnSpc>
              <a:spcBef>
                <a:spcPts val="0"/>
              </a:spcBef>
              <a:defRPr sz="1800" b="0">
                <a:solidFill>
                  <a:srgbClr val="000000"/>
                </a:solidFill>
              </a:defRPr>
            </a:pPr>
            <a:r>
              <a:rPr lang="en-GB" sz="1800" b="0" i="1" dirty="0">
                <a:solidFill>
                  <a:srgbClr val="000000"/>
                </a:solidFill>
                <a:latin typeface="+mj-lt"/>
                <a:cs typeface="Lato Medium" panose="020F0602020204030203" pitchFamily="34" charset="0"/>
              </a:rPr>
              <a:t>Case Management Services / 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defRPr sz="1800" b="0">
                <a:solidFill>
                  <a:srgbClr val="000000"/>
                </a:solidFill>
              </a:defRPr>
            </a:pPr>
            <a:r>
              <a:rPr lang="en-GB" sz="1800" b="0" i="1" dirty="0">
                <a:solidFill>
                  <a:srgbClr val="000000"/>
                </a:solidFill>
                <a:latin typeface="+mj-lt"/>
                <a:cs typeface="Lato Medium" panose="020F0602020204030203" pitchFamily="34" charset="0"/>
              </a:rPr>
              <a:t>Case Worker Support</a:t>
            </a:r>
          </a:p>
        </p:txBody>
      </p:sp>
      <p:sp>
        <p:nvSpPr>
          <p:cNvPr id="42" name="Shape 441"/>
          <p:cNvSpPr/>
          <p:nvPr/>
        </p:nvSpPr>
        <p:spPr>
          <a:xfrm>
            <a:off x="483211" y="2534532"/>
            <a:ext cx="2134932" cy="83099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0" tIns="0" rIns="0" bIns="0">
            <a:spAutoFit/>
          </a:bodyPr>
          <a:lstStyle>
            <a:lvl1pPr algn="r" defTabSz="647700">
              <a:lnSpc>
                <a:spcPct val="120000"/>
              </a:lnSpc>
              <a:spcBef>
                <a:spcPts val="1700"/>
              </a:spcBef>
              <a:defRPr sz="2500" b="1">
                <a:solidFill>
                  <a:srgbClr val="002641"/>
                </a:solidFill>
                <a:latin typeface="Lato"/>
                <a:ea typeface="Lato"/>
                <a:cs typeface="Lato"/>
                <a:sym typeface="Lato"/>
              </a:defRPr>
            </a:lvl1pPr>
          </a:lstStyle>
          <a:p>
            <a:pPr lvl="0" algn="ctr">
              <a:lnSpc>
                <a:spcPct val="100000"/>
              </a:lnSpc>
              <a:spcBef>
                <a:spcPts val="0"/>
              </a:spcBef>
              <a:defRPr sz="1800" b="0">
                <a:solidFill>
                  <a:srgbClr val="000000"/>
                </a:solidFill>
              </a:defRPr>
            </a:pPr>
            <a:r>
              <a:rPr lang="en-GB" sz="1800" b="0" i="1" dirty="0">
                <a:solidFill>
                  <a:srgbClr val="000000"/>
                </a:solidFill>
                <a:latin typeface="+mj-lt"/>
                <a:cs typeface="Lato Medium" panose="020F0602020204030203" pitchFamily="34" charset="0"/>
              </a:rPr>
              <a:t>Building Trust </a:t>
            </a:r>
          </a:p>
          <a:p>
            <a:pPr lvl="0" algn="ctr">
              <a:lnSpc>
                <a:spcPct val="100000"/>
              </a:lnSpc>
              <a:spcBef>
                <a:spcPts val="0"/>
              </a:spcBef>
              <a:defRPr sz="1800" b="0">
                <a:solidFill>
                  <a:srgbClr val="000000"/>
                </a:solidFill>
              </a:defRPr>
            </a:pPr>
            <a:r>
              <a:rPr lang="en-GB" sz="1800" b="0" i="1" dirty="0">
                <a:solidFill>
                  <a:srgbClr val="000000"/>
                </a:solidFill>
                <a:latin typeface="+mj-lt"/>
                <a:cs typeface="Lato Medium" panose="020F0602020204030203" pitchFamily="34" charset="0"/>
              </a:rPr>
              <a:t>in Asylum and Migration Procedures</a:t>
            </a:r>
          </a:p>
        </p:txBody>
      </p:sp>
      <p:sp>
        <p:nvSpPr>
          <p:cNvPr id="45" name="Shape 441"/>
          <p:cNvSpPr/>
          <p:nvPr/>
        </p:nvSpPr>
        <p:spPr>
          <a:xfrm>
            <a:off x="597730" y="4819866"/>
            <a:ext cx="2100731" cy="83099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0" tIns="0" rIns="0" bIns="0">
            <a:spAutoFit/>
          </a:bodyPr>
          <a:lstStyle>
            <a:lvl1pPr algn="r" defTabSz="647700">
              <a:lnSpc>
                <a:spcPct val="120000"/>
              </a:lnSpc>
              <a:spcBef>
                <a:spcPts val="1700"/>
              </a:spcBef>
              <a:defRPr sz="2500" b="1">
                <a:solidFill>
                  <a:srgbClr val="002641"/>
                </a:solidFill>
                <a:latin typeface="Lato"/>
                <a:ea typeface="Lato"/>
                <a:cs typeface="Lato"/>
                <a:sym typeface="Lato"/>
              </a:defRPr>
            </a:lvl1pPr>
          </a:lstStyle>
          <a:p>
            <a:pPr lvl="0" algn="l">
              <a:lnSpc>
                <a:spcPct val="100000"/>
              </a:lnSpc>
              <a:defRPr sz="1800" b="0">
                <a:solidFill>
                  <a:srgbClr val="000000"/>
                </a:solidFill>
              </a:defRPr>
            </a:pPr>
            <a:r>
              <a:rPr lang="en-GB" sz="1800" b="0" i="1" dirty="0">
                <a:solidFill>
                  <a:srgbClr val="000000"/>
                </a:solidFill>
                <a:latin typeface="+mj-lt"/>
                <a:cs typeface="Lato Medium" panose="020F0602020204030203" pitchFamily="34" charset="0"/>
              </a:rPr>
              <a:t>Safeguarding Dignity and Fundamental Rights</a:t>
            </a:r>
            <a:endParaRPr sz="1800" i="1" dirty="0">
              <a:latin typeface="+mj-lt"/>
              <a:cs typeface="Lato Medium" panose="020F0602020204030203" pitchFamily="34" charset="0"/>
            </a:endParaRPr>
          </a:p>
        </p:txBody>
      </p:sp>
      <p:sp>
        <p:nvSpPr>
          <p:cNvPr id="48" name="Shape 441"/>
          <p:cNvSpPr/>
          <p:nvPr/>
        </p:nvSpPr>
        <p:spPr>
          <a:xfrm>
            <a:off x="6372200" y="2316038"/>
            <a:ext cx="2507471" cy="2769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0" tIns="0" rIns="0" bIns="0">
            <a:spAutoFit/>
          </a:bodyPr>
          <a:lstStyle>
            <a:lvl1pPr algn="r" defTabSz="647700">
              <a:lnSpc>
                <a:spcPct val="120000"/>
              </a:lnSpc>
              <a:spcBef>
                <a:spcPts val="1700"/>
              </a:spcBef>
              <a:defRPr sz="2500" b="1">
                <a:solidFill>
                  <a:srgbClr val="002641"/>
                </a:solidFill>
                <a:latin typeface="Lato"/>
                <a:ea typeface="Lato"/>
                <a:cs typeface="Lato"/>
                <a:sym typeface="Lato"/>
              </a:defRPr>
            </a:lvl1pPr>
          </a:lstStyle>
          <a:p>
            <a:pPr lvl="0" algn="l">
              <a:lnSpc>
                <a:spcPct val="100000"/>
              </a:lnSpc>
              <a:defRPr sz="1800" b="0">
                <a:solidFill>
                  <a:srgbClr val="000000"/>
                </a:solidFill>
              </a:defRPr>
            </a:pPr>
            <a:r>
              <a:rPr lang="en-MY" sz="1800" i="1" dirty="0">
                <a:latin typeface="+mn-lt"/>
                <a:cs typeface="Lato Medium" panose="020F0602020204030203" pitchFamily="34" charset="0"/>
              </a:rPr>
              <a:t>Access to Information</a:t>
            </a:r>
            <a:endParaRPr sz="1800" i="1" dirty="0">
              <a:latin typeface="+mn-lt"/>
              <a:cs typeface="Lato Medium" panose="020F0602020204030203" pitchFamily="34" charset="0"/>
            </a:endParaRPr>
          </a:p>
        </p:txBody>
      </p:sp>
      <p:sp>
        <p:nvSpPr>
          <p:cNvPr id="51" name="Shape 441"/>
          <p:cNvSpPr/>
          <p:nvPr/>
        </p:nvSpPr>
        <p:spPr>
          <a:xfrm>
            <a:off x="6500625" y="4819867"/>
            <a:ext cx="2507471" cy="2769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0" tIns="0" rIns="0" bIns="0">
            <a:spAutoFit/>
          </a:bodyPr>
          <a:lstStyle>
            <a:lvl1pPr algn="r" defTabSz="647700">
              <a:lnSpc>
                <a:spcPct val="120000"/>
              </a:lnSpc>
              <a:spcBef>
                <a:spcPts val="1700"/>
              </a:spcBef>
              <a:defRPr sz="2500" b="1">
                <a:solidFill>
                  <a:srgbClr val="002641"/>
                </a:solidFill>
                <a:latin typeface="Lato"/>
                <a:ea typeface="Lato"/>
                <a:cs typeface="Lato"/>
                <a:sym typeface="Lato"/>
              </a:defRPr>
            </a:lvl1pPr>
          </a:lstStyle>
          <a:p>
            <a:pPr lvl="0" algn="l">
              <a:lnSpc>
                <a:spcPct val="100000"/>
              </a:lnSpc>
              <a:defRPr sz="1800" b="0">
                <a:solidFill>
                  <a:srgbClr val="000000"/>
                </a:solidFill>
              </a:defRPr>
            </a:pPr>
            <a:r>
              <a:rPr lang="en-GB" sz="1800" i="1" dirty="0">
                <a:latin typeface="+mn-lt"/>
                <a:cs typeface="Lato Medium" panose="020F0602020204030203" pitchFamily="34" charset="0"/>
              </a:rPr>
              <a:t>Provision of Legal Advice</a:t>
            </a:r>
            <a:endParaRPr sz="1800" i="1" dirty="0">
              <a:latin typeface="+mn-lt"/>
              <a:cs typeface="Lato Medium" panose="020F0602020204030203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707904" y="3373519"/>
            <a:ext cx="1656184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700" b="1" dirty="0"/>
              <a:t>Effective</a:t>
            </a:r>
          </a:p>
          <a:p>
            <a:pPr algn="ctr"/>
            <a:r>
              <a:rPr lang="en-GB" sz="1700" b="1" dirty="0"/>
              <a:t>Implementation</a:t>
            </a:r>
            <a:endParaRPr lang="en-US" sz="1700" b="1" dirty="0"/>
          </a:p>
        </p:txBody>
      </p:sp>
    </p:spTree>
    <p:extLst>
      <p:ext uri="{BB962C8B-B14F-4D97-AF65-F5344CB8AC3E}">
        <p14:creationId xmlns:p14="http://schemas.microsoft.com/office/powerpoint/2010/main" val="303311970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xmlns="" id="{99D37F98-7BA1-6B4F-9FA4-6CDBB9BCF4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b="1" dirty="0">
                <a:solidFill>
                  <a:schemeClr val="accent2">
                    <a:lumMod val="50000"/>
                  </a:schemeClr>
                </a:solidFill>
              </a:rPr>
              <a:t>FINAL REMARKS</a:t>
            </a:r>
            <a:endParaRPr lang="el-GR" sz="2800" dirty="0"/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xmlns="" id="{ED88C5AC-61DF-554F-A853-DDD50AD9687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28650" y="1040178"/>
            <a:ext cx="7886700" cy="5125125"/>
          </a:xfrm>
        </p:spPr>
        <p:txBody>
          <a:bodyPr>
            <a:normAutofit/>
          </a:bodyPr>
          <a:lstStyle/>
          <a:p>
            <a:pPr marL="342900" indent="-342900" algn="l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§"/>
            </a:pPr>
            <a:endParaRPr lang="en-GB" dirty="0"/>
          </a:p>
          <a:p>
            <a:pPr marL="342900" indent="-342900" algn="l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§"/>
            </a:pPr>
            <a:r>
              <a:rPr lang="en-GB" dirty="0"/>
              <a:t>Alternatives do not exist in a legal void. </a:t>
            </a:r>
          </a:p>
          <a:p>
            <a:pPr marL="342900" indent="-342900" algn="l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§"/>
            </a:pPr>
            <a:r>
              <a:rPr lang="en-GB" dirty="0"/>
              <a:t>Consideration and implementation of alternative measures is linked to human rights standards.</a:t>
            </a:r>
          </a:p>
          <a:p>
            <a:pPr marL="342900" indent="-342900" algn="l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§"/>
            </a:pPr>
            <a:r>
              <a:rPr lang="en-GB" dirty="0"/>
              <a:t>Respect of human rights standards is not only a legal obligation but an important aspect of effectiveness.</a:t>
            </a:r>
          </a:p>
          <a:p>
            <a:pPr marL="342900" indent="-342900" algn="l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§"/>
            </a:pPr>
            <a:r>
              <a:rPr lang="en-US" dirty="0"/>
              <a:t>If we bring the reality of alternative measures more closely in line with legal standards then a significant improvement is overall achieved.</a:t>
            </a:r>
          </a:p>
          <a:p>
            <a:pPr marL="342900" indent="-342900" algn="l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§"/>
            </a:pPr>
            <a:r>
              <a:rPr lang="en-US" dirty="0"/>
              <a:t>Further work and sharing of practical and pragmatic know-how is needed to address persisting challenges and encourage a greater application of alternative measures.</a:t>
            </a:r>
          </a:p>
          <a:p>
            <a:pPr algn="l"/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7749923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Elemental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629DD1"/>
      </a:accent1>
      <a:accent2>
        <a:srgbClr val="297FD5"/>
      </a:accent2>
      <a:accent3>
        <a:srgbClr val="7F8FA9"/>
      </a:accent3>
      <a:accent4>
        <a:srgbClr val="4A66AC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548</Words>
  <Application>Microsoft Office PowerPoint</Application>
  <PresentationFormat>On-screen Show (4:3)</PresentationFormat>
  <Paragraphs>96</Paragraphs>
  <Slides>11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PowerPoint Presentation</vt:lpstr>
      <vt:lpstr> OUTLINE</vt:lpstr>
      <vt:lpstr>ALTERNATIVE MEASURES – EXAMPLES</vt:lpstr>
      <vt:lpstr>PowerPoint Presentation</vt:lpstr>
      <vt:lpstr>PowerPoint Presentation</vt:lpstr>
      <vt:lpstr>PRACTICAL SHORTCOMINGS: ALTERNATIVES UNDER-USED  </vt:lpstr>
      <vt:lpstr>DEFINING EFFECTIVENESS OF ALTERNATIVES  </vt:lpstr>
      <vt:lpstr>ESSENTIAL ELEMENTS OF EFFECTIVENESS</vt:lpstr>
      <vt:lpstr>FINAL REMARKS</vt:lpstr>
      <vt:lpstr>Scoping national contexts</vt:lpstr>
      <vt:lpstr>PowerPoint Presentation</vt:lpstr>
    </vt:vector>
  </TitlesOfParts>
  <Company>Council of Europe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EBNER Katharina</dc:creator>
  <cp:lastModifiedBy>VRATSIDA Evangelia</cp:lastModifiedBy>
  <cp:revision>302</cp:revision>
  <dcterms:created xsi:type="dcterms:W3CDTF">2018-09-19T08:58:48Z</dcterms:created>
  <dcterms:modified xsi:type="dcterms:W3CDTF">2019-04-03T08:01:01Z</dcterms:modified>
</cp:coreProperties>
</file>