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6855BA-05DB-4688-B7F1-9DC4636609A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B9D58E9-6334-4C8F-AAA2-989500816907}">
      <dgm:prSet/>
      <dgm:spPr/>
      <dgm:t>
        <a:bodyPr/>
        <a:lstStyle/>
        <a:p>
          <a:pPr rtl="0"/>
          <a:r>
            <a:rPr lang="ru-RU" dirty="0" smtClean="0"/>
            <a:t>Принятие парламентом Украины в декабре 2017 года законов:</a:t>
          </a:r>
          <a:endParaRPr lang="uk-UA" dirty="0"/>
        </a:p>
      </dgm:t>
    </dgm:pt>
    <dgm:pt modelId="{639EE330-5AC4-444F-A4A5-A93CC763F2D0}" type="parTrans" cxnId="{ADB7C353-C48E-434A-8957-1CD364C99085}">
      <dgm:prSet/>
      <dgm:spPr/>
      <dgm:t>
        <a:bodyPr/>
        <a:lstStyle/>
        <a:p>
          <a:endParaRPr lang="uk-UA"/>
        </a:p>
      </dgm:t>
    </dgm:pt>
    <dgm:pt modelId="{8C686218-1EF4-4284-A45E-FE4A17ABB70B}" type="sibTrans" cxnId="{ADB7C353-C48E-434A-8957-1CD364C99085}">
      <dgm:prSet/>
      <dgm:spPr/>
      <dgm:t>
        <a:bodyPr/>
        <a:lstStyle/>
        <a:p>
          <a:endParaRPr lang="uk-UA"/>
        </a:p>
      </dgm:t>
    </dgm:pt>
    <dgm:pt modelId="{706D5285-A6E2-4482-A0AE-D58B83378F57}">
      <dgm:prSet/>
      <dgm:spPr/>
      <dgm:t>
        <a:bodyPr/>
        <a:lstStyle/>
        <a:p>
          <a:pPr rtl="0"/>
          <a:r>
            <a:rPr lang="ru-RU" dirty="0" smtClean="0"/>
            <a:t>О предупреждении и противодействии домашнему насилию</a:t>
          </a:r>
          <a:endParaRPr lang="uk-UA" dirty="0"/>
        </a:p>
      </dgm:t>
    </dgm:pt>
    <dgm:pt modelId="{A7FFCCC3-00D2-4032-ABD2-5AD62B1E4A43}" type="parTrans" cxnId="{14735C75-C7DB-47CE-A580-4CF2503CAA2F}">
      <dgm:prSet/>
      <dgm:spPr/>
      <dgm:t>
        <a:bodyPr/>
        <a:lstStyle/>
        <a:p>
          <a:endParaRPr lang="uk-UA"/>
        </a:p>
      </dgm:t>
    </dgm:pt>
    <dgm:pt modelId="{8D0652D0-8036-4931-968A-A3B391AE5D9E}" type="sibTrans" cxnId="{14735C75-C7DB-47CE-A580-4CF2503CAA2F}">
      <dgm:prSet/>
      <dgm:spPr/>
      <dgm:t>
        <a:bodyPr/>
        <a:lstStyle/>
        <a:p>
          <a:endParaRPr lang="uk-UA"/>
        </a:p>
      </dgm:t>
    </dgm:pt>
    <dgm:pt modelId="{B9DF6078-5904-4A5B-8CFE-032F13EDAA97}">
      <dgm:prSet/>
      <dgm:spPr/>
      <dgm:t>
        <a:bodyPr/>
        <a:lstStyle/>
        <a:p>
          <a:pPr rtl="0"/>
          <a:r>
            <a:rPr lang="ru-RU" dirty="0" smtClean="0"/>
            <a:t>О внесении изменений в Уголовный и Уголовный процессуальный кодексы Украины с целью реализации положений Конвенции Совета Европы о предупреждении насилия относительно женщин и домашнего насилия, а также борьбы с этими явлениями </a:t>
          </a:r>
          <a:endParaRPr lang="uk-UA" dirty="0"/>
        </a:p>
      </dgm:t>
    </dgm:pt>
    <dgm:pt modelId="{7D41652B-BDC4-4811-AD4E-852ECA315C7A}" type="parTrans" cxnId="{10F635DA-9DAA-4E01-B7B6-B343FF1C7CE2}">
      <dgm:prSet/>
      <dgm:spPr/>
      <dgm:t>
        <a:bodyPr/>
        <a:lstStyle/>
        <a:p>
          <a:endParaRPr lang="uk-UA"/>
        </a:p>
      </dgm:t>
    </dgm:pt>
    <dgm:pt modelId="{E5E66BCA-AD5C-4BD2-A7BE-75FBA2FC623A}" type="sibTrans" cxnId="{10F635DA-9DAA-4E01-B7B6-B343FF1C7CE2}">
      <dgm:prSet/>
      <dgm:spPr/>
      <dgm:t>
        <a:bodyPr/>
        <a:lstStyle/>
        <a:p>
          <a:endParaRPr lang="uk-UA"/>
        </a:p>
      </dgm:t>
    </dgm:pt>
    <dgm:pt modelId="{3300622D-2E6E-4315-9F93-9FB31C9E940C}" type="pres">
      <dgm:prSet presAssocID="{146855BA-05DB-4688-B7F1-9DC4636609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2A7726-26EF-4378-9B02-E4CD09E3B0EA}" type="pres">
      <dgm:prSet presAssocID="{5B9D58E9-6334-4C8F-AAA2-989500816907}" presName="linNode" presStyleCnt="0"/>
      <dgm:spPr/>
    </dgm:pt>
    <dgm:pt modelId="{8A80B9DC-0832-44BC-A448-0BB9C6E94AF5}" type="pres">
      <dgm:prSet presAssocID="{5B9D58E9-6334-4C8F-AAA2-98950081690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A9CD260-BCD8-4559-B224-768238297C9E}" type="pres">
      <dgm:prSet presAssocID="{5B9D58E9-6334-4C8F-AAA2-989500816907}" presName="descendantText" presStyleLbl="alignAccFollowNode1" presStyleIdx="0" presStyleCnt="1" custScaleY="1096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0F635DA-9DAA-4E01-B7B6-B343FF1C7CE2}" srcId="{5B9D58E9-6334-4C8F-AAA2-989500816907}" destId="{B9DF6078-5904-4A5B-8CFE-032F13EDAA97}" srcOrd="1" destOrd="0" parTransId="{7D41652B-BDC4-4811-AD4E-852ECA315C7A}" sibTransId="{E5E66BCA-AD5C-4BD2-A7BE-75FBA2FC623A}"/>
    <dgm:cxn modelId="{BC6653C8-9E7E-4BE4-85F7-C626B43C7A05}" type="presOf" srcId="{B9DF6078-5904-4A5B-8CFE-032F13EDAA97}" destId="{5A9CD260-BCD8-4559-B224-768238297C9E}" srcOrd="0" destOrd="1" presId="urn:microsoft.com/office/officeart/2005/8/layout/vList5"/>
    <dgm:cxn modelId="{14735C75-C7DB-47CE-A580-4CF2503CAA2F}" srcId="{5B9D58E9-6334-4C8F-AAA2-989500816907}" destId="{706D5285-A6E2-4482-A0AE-D58B83378F57}" srcOrd="0" destOrd="0" parTransId="{A7FFCCC3-00D2-4032-ABD2-5AD62B1E4A43}" sibTransId="{8D0652D0-8036-4931-968A-A3B391AE5D9E}"/>
    <dgm:cxn modelId="{ADB7C353-C48E-434A-8957-1CD364C99085}" srcId="{146855BA-05DB-4688-B7F1-9DC4636609A2}" destId="{5B9D58E9-6334-4C8F-AAA2-989500816907}" srcOrd="0" destOrd="0" parTransId="{639EE330-5AC4-444F-A4A5-A93CC763F2D0}" sibTransId="{8C686218-1EF4-4284-A45E-FE4A17ABB70B}"/>
    <dgm:cxn modelId="{F52A1A1F-1634-4156-83D8-4E62FCC9E835}" type="presOf" srcId="{706D5285-A6E2-4482-A0AE-D58B83378F57}" destId="{5A9CD260-BCD8-4559-B224-768238297C9E}" srcOrd="0" destOrd="0" presId="urn:microsoft.com/office/officeart/2005/8/layout/vList5"/>
    <dgm:cxn modelId="{A85BCD9D-972F-46F5-81BF-B59E4042E45E}" type="presOf" srcId="{5B9D58E9-6334-4C8F-AAA2-989500816907}" destId="{8A80B9DC-0832-44BC-A448-0BB9C6E94AF5}" srcOrd="0" destOrd="0" presId="urn:microsoft.com/office/officeart/2005/8/layout/vList5"/>
    <dgm:cxn modelId="{C9107669-E797-45D1-839B-4845DE122EC1}" type="presOf" srcId="{146855BA-05DB-4688-B7F1-9DC4636609A2}" destId="{3300622D-2E6E-4315-9F93-9FB31C9E940C}" srcOrd="0" destOrd="0" presId="urn:microsoft.com/office/officeart/2005/8/layout/vList5"/>
    <dgm:cxn modelId="{220A30AD-3CA8-47AC-B6D0-05D50C6159CD}" type="presParOf" srcId="{3300622D-2E6E-4315-9F93-9FB31C9E940C}" destId="{222A7726-26EF-4378-9B02-E4CD09E3B0EA}" srcOrd="0" destOrd="0" presId="urn:microsoft.com/office/officeart/2005/8/layout/vList5"/>
    <dgm:cxn modelId="{D0FB2EBF-C303-4EC8-99BA-81B272EDD3FE}" type="presParOf" srcId="{222A7726-26EF-4378-9B02-E4CD09E3B0EA}" destId="{8A80B9DC-0832-44BC-A448-0BB9C6E94AF5}" srcOrd="0" destOrd="0" presId="urn:microsoft.com/office/officeart/2005/8/layout/vList5"/>
    <dgm:cxn modelId="{54F200C9-7A9B-4C4D-8C64-53ACCBADD53A}" type="presParOf" srcId="{222A7726-26EF-4378-9B02-E4CD09E3B0EA}" destId="{5A9CD260-BCD8-4559-B224-768238297C9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6E1E3B-B478-43E8-9888-CC97AD2C2C1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6174CB5-97BA-46C0-B103-BE97540E1906}">
      <dgm:prSet custT="1"/>
      <dgm:spPr/>
      <dgm:t>
        <a:bodyPr/>
        <a:lstStyle/>
        <a:p>
          <a:pPr rtl="0"/>
          <a:r>
            <a:rPr lang="ru-RU" sz="1900" dirty="0" smtClean="0"/>
            <a:t>ограничительные мероприятия, которые применяются в отношении лиц, совершивших домашнее насилие (ст. 91-1 УК Украины);</a:t>
          </a:r>
          <a:endParaRPr lang="uk-UA" sz="1900" dirty="0"/>
        </a:p>
      </dgm:t>
    </dgm:pt>
    <dgm:pt modelId="{FEE3C3D9-597E-46F4-BCC4-4F5046AFE9F6}" type="parTrans" cxnId="{9D11E009-C7A5-40D7-81F8-0633E7632ACD}">
      <dgm:prSet/>
      <dgm:spPr/>
      <dgm:t>
        <a:bodyPr/>
        <a:lstStyle/>
        <a:p>
          <a:endParaRPr lang="uk-UA"/>
        </a:p>
      </dgm:t>
    </dgm:pt>
    <dgm:pt modelId="{828A0CBB-64C4-4796-83C4-A94585B1CB4D}" type="sibTrans" cxnId="{9D11E009-C7A5-40D7-81F8-0633E7632ACD}">
      <dgm:prSet/>
      <dgm:spPr/>
      <dgm:t>
        <a:bodyPr/>
        <a:lstStyle/>
        <a:p>
          <a:endParaRPr lang="uk-UA"/>
        </a:p>
      </dgm:t>
    </dgm:pt>
    <dgm:pt modelId="{917F5D93-EB92-4482-83C6-D9338878250E}">
      <dgm:prSet custT="1"/>
      <dgm:spPr/>
      <dgm:t>
        <a:bodyPr/>
        <a:lstStyle/>
        <a:p>
          <a:pPr rtl="0"/>
          <a:r>
            <a:rPr lang="ru-RU" sz="1900" dirty="0" smtClean="0"/>
            <a:t>введена уголовная ответственность за совершение домашнего насилия (ст. 126-1 УК Украины), принуждение к браку (ст. 151-2 УК Украины), неисполнение ограничительных мероприятий, ограничительных предписаний или </a:t>
          </a:r>
          <a:r>
            <a:rPr lang="ru-RU" sz="1900" dirty="0" err="1" smtClean="0"/>
            <a:t>непрохождение</a:t>
          </a:r>
          <a:r>
            <a:rPr lang="ru-RU" sz="1900" dirty="0" smtClean="0"/>
            <a:t> программы для обидчика (ст. 390-1 УК Украины);</a:t>
          </a:r>
          <a:endParaRPr lang="uk-UA" sz="1900" dirty="0"/>
        </a:p>
      </dgm:t>
    </dgm:pt>
    <dgm:pt modelId="{9C9F30D6-03D1-47EA-98AC-86597B661DD8}" type="parTrans" cxnId="{DC9DA265-89E7-40F9-8348-927177444FC0}">
      <dgm:prSet/>
      <dgm:spPr/>
      <dgm:t>
        <a:bodyPr/>
        <a:lstStyle/>
        <a:p>
          <a:endParaRPr lang="uk-UA"/>
        </a:p>
      </dgm:t>
    </dgm:pt>
    <dgm:pt modelId="{BC88A472-9D6A-446A-91E5-879B90276CCD}" type="sibTrans" cxnId="{DC9DA265-89E7-40F9-8348-927177444FC0}">
      <dgm:prSet/>
      <dgm:spPr/>
      <dgm:t>
        <a:bodyPr/>
        <a:lstStyle/>
        <a:p>
          <a:endParaRPr lang="uk-UA"/>
        </a:p>
      </dgm:t>
    </dgm:pt>
    <dgm:pt modelId="{9A2C1840-14EC-49B4-A59C-3D3AD75A6D14}">
      <dgm:prSet custT="1"/>
      <dgm:spPr/>
      <dgm:t>
        <a:bodyPr/>
        <a:lstStyle/>
        <a:p>
          <a:pPr rtl="0"/>
          <a:r>
            <a:rPr lang="ru-RU" sz="1900" dirty="0" smtClean="0"/>
            <a:t>ряд действующих статей Уголовного кодекса Украины также были дополнены и изменены (</a:t>
          </a:r>
          <a:r>
            <a:rPr lang="ru-RU" sz="1900" dirty="0" err="1" smtClean="0"/>
            <a:t>ст.ст</a:t>
          </a:r>
          <a:r>
            <a:rPr lang="ru-RU" sz="1900" dirty="0" smtClean="0"/>
            <a:t>. 134 «Незаконное проведение аборта или стерилизации», 152 «Изнасилование», 153 «Сексуальное насилие»);</a:t>
          </a:r>
          <a:endParaRPr lang="uk-UA" sz="1900" dirty="0"/>
        </a:p>
      </dgm:t>
    </dgm:pt>
    <dgm:pt modelId="{A1270251-9BBC-4105-94F8-253092120901}" type="parTrans" cxnId="{F0B95AEB-C325-4776-A957-2F6E2E427313}">
      <dgm:prSet/>
      <dgm:spPr/>
      <dgm:t>
        <a:bodyPr/>
        <a:lstStyle/>
        <a:p>
          <a:endParaRPr lang="uk-UA"/>
        </a:p>
      </dgm:t>
    </dgm:pt>
    <dgm:pt modelId="{A344DCE3-9602-4FC3-A138-5153111141E6}" type="sibTrans" cxnId="{F0B95AEB-C325-4776-A957-2F6E2E427313}">
      <dgm:prSet/>
      <dgm:spPr/>
      <dgm:t>
        <a:bodyPr/>
        <a:lstStyle/>
        <a:p>
          <a:endParaRPr lang="uk-UA"/>
        </a:p>
      </dgm:t>
    </dgm:pt>
    <dgm:pt modelId="{329921A1-4E1B-440D-9097-117C01EF4BAD}">
      <dgm:prSet custT="1"/>
      <dgm:spPr/>
      <dgm:t>
        <a:bodyPr/>
        <a:lstStyle/>
        <a:p>
          <a:pPr rtl="0"/>
          <a:r>
            <a:rPr lang="ru-RU" sz="1800" dirty="0" smtClean="0"/>
            <a:t>ряд изменений внесены в Уголовный процессуальный кодекс Украины (например, относительно возможности заключения соглашения                      о примирении исключительно по инициативе потерпевшего, его представителя или законного представителя; временное изъятие документов о праве владения и ношения оружия). </a:t>
          </a:r>
          <a:endParaRPr lang="uk-UA" sz="1800" dirty="0"/>
        </a:p>
      </dgm:t>
    </dgm:pt>
    <dgm:pt modelId="{26A352E9-6FAA-4256-9635-2A1E8D01B2AC}" type="parTrans" cxnId="{416F7FE9-D4AE-4DAB-8F0A-B9275B2EA9BB}">
      <dgm:prSet/>
      <dgm:spPr/>
      <dgm:t>
        <a:bodyPr/>
        <a:lstStyle/>
        <a:p>
          <a:endParaRPr lang="uk-UA"/>
        </a:p>
      </dgm:t>
    </dgm:pt>
    <dgm:pt modelId="{297B56EC-526F-40A5-ACA5-613B10D03B92}" type="sibTrans" cxnId="{416F7FE9-D4AE-4DAB-8F0A-B9275B2EA9BB}">
      <dgm:prSet/>
      <dgm:spPr/>
      <dgm:t>
        <a:bodyPr/>
        <a:lstStyle/>
        <a:p>
          <a:endParaRPr lang="uk-UA"/>
        </a:p>
      </dgm:t>
    </dgm:pt>
    <dgm:pt modelId="{1B928F42-9F85-4A5A-B310-2B0DA251D298}" type="pres">
      <dgm:prSet presAssocID="{036E1E3B-B478-43E8-9888-CC97AD2C2C1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E60153A-E68A-47B7-9DEF-561600B3A0A8}" type="pres">
      <dgm:prSet presAssocID="{96174CB5-97BA-46C0-B103-BE97540E1906}" presName="parentText" presStyleLbl="node1" presStyleIdx="0" presStyleCnt="4" custScaleY="40846" custLinFactY="-2199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977A3A-F921-413E-B4E0-33DBE25BE44E}" type="pres">
      <dgm:prSet presAssocID="{828A0CBB-64C4-4796-83C4-A94585B1CB4D}" presName="spacer" presStyleCnt="0"/>
      <dgm:spPr/>
    </dgm:pt>
    <dgm:pt modelId="{3635ED4D-7D01-4415-B265-1C3DFF9ABC03}" type="pres">
      <dgm:prSet presAssocID="{917F5D93-EB92-4482-83C6-D9338878250E}" presName="parentText" presStyleLbl="node1" presStyleIdx="1" presStyleCnt="4" custScaleY="80944" custLinFactNeighborY="-3292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2EF9F0-98D1-471D-A723-9B8813F6DC14}" type="pres">
      <dgm:prSet presAssocID="{BC88A472-9D6A-446A-91E5-879B90276CCD}" presName="spacer" presStyleCnt="0"/>
      <dgm:spPr/>
    </dgm:pt>
    <dgm:pt modelId="{703A7A25-1B06-46F0-81C9-1796943BA038}" type="pres">
      <dgm:prSet presAssocID="{9A2C1840-14EC-49B4-A59C-3D3AD75A6D14}" presName="parentText" presStyleLbl="node1" presStyleIdx="2" presStyleCnt="4" custScaleY="53943" custLinFactNeighborY="-4205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3989B06-732A-43A9-88B0-05C161092BB8}" type="pres">
      <dgm:prSet presAssocID="{A344DCE3-9602-4FC3-A138-5153111141E6}" presName="spacer" presStyleCnt="0"/>
      <dgm:spPr/>
    </dgm:pt>
    <dgm:pt modelId="{85303E65-72B2-4576-89D4-EA4A6B099B75}" type="pres">
      <dgm:prSet presAssocID="{329921A1-4E1B-440D-9097-117C01EF4BA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3F79B22-30D1-4B32-9B02-0A960D22B4E8}" type="presOf" srcId="{96174CB5-97BA-46C0-B103-BE97540E1906}" destId="{EE60153A-E68A-47B7-9DEF-561600B3A0A8}" srcOrd="0" destOrd="0" presId="urn:microsoft.com/office/officeart/2005/8/layout/vList2"/>
    <dgm:cxn modelId="{1DB44270-1978-4C56-A201-718530ADF495}" type="presOf" srcId="{9A2C1840-14EC-49B4-A59C-3D3AD75A6D14}" destId="{703A7A25-1B06-46F0-81C9-1796943BA038}" srcOrd="0" destOrd="0" presId="urn:microsoft.com/office/officeart/2005/8/layout/vList2"/>
    <dgm:cxn modelId="{B1153B8C-7CA1-4C74-9A0F-2B29104C5257}" type="presOf" srcId="{917F5D93-EB92-4482-83C6-D9338878250E}" destId="{3635ED4D-7D01-4415-B265-1C3DFF9ABC03}" srcOrd="0" destOrd="0" presId="urn:microsoft.com/office/officeart/2005/8/layout/vList2"/>
    <dgm:cxn modelId="{DC9DA265-89E7-40F9-8348-927177444FC0}" srcId="{036E1E3B-B478-43E8-9888-CC97AD2C2C1D}" destId="{917F5D93-EB92-4482-83C6-D9338878250E}" srcOrd="1" destOrd="0" parTransId="{9C9F30D6-03D1-47EA-98AC-86597B661DD8}" sibTransId="{BC88A472-9D6A-446A-91E5-879B90276CCD}"/>
    <dgm:cxn modelId="{416F7FE9-D4AE-4DAB-8F0A-B9275B2EA9BB}" srcId="{036E1E3B-B478-43E8-9888-CC97AD2C2C1D}" destId="{329921A1-4E1B-440D-9097-117C01EF4BAD}" srcOrd="3" destOrd="0" parTransId="{26A352E9-6FAA-4256-9635-2A1E8D01B2AC}" sibTransId="{297B56EC-526F-40A5-ACA5-613B10D03B92}"/>
    <dgm:cxn modelId="{9D11E009-C7A5-40D7-81F8-0633E7632ACD}" srcId="{036E1E3B-B478-43E8-9888-CC97AD2C2C1D}" destId="{96174CB5-97BA-46C0-B103-BE97540E1906}" srcOrd="0" destOrd="0" parTransId="{FEE3C3D9-597E-46F4-BCC4-4F5046AFE9F6}" sibTransId="{828A0CBB-64C4-4796-83C4-A94585B1CB4D}"/>
    <dgm:cxn modelId="{F0B95AEB-C325-4776-A957-2F6E2E427313}" srcId="{036E1E3B-B478-43E8-9888-CC97AD2C2C1D}" destId="{9A2C1840-14EC-49B4-A59C-3D3AD75A6D14}" srcOrd="2" destOrd="0" parTransId="{A1270251-9BBC-4105-94F8-253092120901}" sibTransId="{A344DCE3-9602-4FC3-A138-5153111141E6}"/>
    <dgm:cxn modelId="{187EC2E5-69AD-4B9F-8278-BA5C1254D263}" type="presOf" srcId="{329921A1-4E1B-440D-9097-117C01EF4BAD}" destId="{85303E65-72B2-4576-89D4-EA4A6B099B75}" srcOrd="0" destOrd="0" presId="urn:microsoft.com/office/officeart/2005/8/layout/vList2"/>
    <dgm:cxn modelId="{E252C2A6-3D7F-4C6F-8DE9-BBE0ADF22D3B}" type="presOf" srcId="{036E1E3B-B478-43E8-9888-CC97AD2C2C1D}" destId="{1B928F42-9F85-4A5A-B310-2B0DA251D298}" srcOrd="0" destOrd="0" presId="urn:microsoft.com/office/officeart/2005/8/layout/vList2"/>
    <dgm:cxn modelId="{D730F1F9-D959-442E-A65A-16A796CEA782}" type="presParOf" srcId="{1B928F42-9F85-4A5A-B310-2B0DA251D298}" destId="{EE60153A-E68A-47B7-9DEF-561600B3A0A8}" srcOrd="0" destOrd="0" presId="urn:microsoft.com/office/officeart/2005/8/layout/vList2"/>
    <dgm:cxn modelId="{1D28CED6-A12D-4579-A3A3-5BF1C32D4524}" type="presParOf" srcId="{1B928F42-9F85-4A5A-B310-2B0DA251D298}" destId="{DD977A3A-F921-413E-B4E0-33DBE25BE44E}" srcOrd="1" destOrd="0" presId="urn:microsoft.com/office/officeart/2005/8/layout/vList2"/>
    <dgm:cxn modelId="{550EBFC1-4DEC-4032-9148-B7F5FE5068F8}" type="presParOf" srcId="{1B928F42-9F85-4A5A-B310-2B0DA251D298}" destId="{3635ED4D-7D01-4415-B265-1C3DFF9ABC03}" srcOrd="2" destOrd="0" presId="urn:microsoft.com/office/officeart/2005/8/layout/vList2"/>
    <dgm:cxn modelId="{D00EA599-2CA5-4697-999E-15338082BE85}" type="presParOf" srcId="{1B928F42-9F85-4A5A-B310-2B0DA251D298}" destId="{6B2EF9F0-98D1-471D-A723-9B8813F6DC14}" srcOrd="3" destOrd="0" presId="urn:microsoft.com/office/officeart/2005/8/layout/vList2"/>
    <dgm:cxn modelId="{918C7BC7-FFFA-4090-AA6D-A0FCEF84DE59}" type="presParOf" srcId="{1B928F42-9F85-4A5A-B310-2B0DA251D298}" destId="{703A7A25-1B06-46F0-81C9-1796943BA038}" srcOrd="4" destOrd="0" presId="urn:microsoft.com/office/officeart/2005/8/layout/vList2"/>
    <dgm:cxn modelId="{0CD469A6-1953-45C3-AB07-58D1041E3624}" type="presParOf" srcId="{1B928F42-9F85-4A5A-B310-2B0DA251D298}" destId="{F3989B06-732A-43A9-88B0-05C161092BB8}" srcOrd="5" destOrd="0" presId="urn:microsoft.com/office/officeart/2005/8/layout/vList2"/>
    <dgm:cxn modelId="{AB85CC0E-BF13-44A3-8942-AFE2CB4614E0}" type="presParOf" srcId="{1B928F42-9F85-4A5A-B310-2B0DA251D298}" destId="{85303E65-72B2-4576-89D4-EA4A6B099B7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CD27E1-00FA-4A26-BD3E-371B0122C5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A717A3D-C6DA-484D-ACDC-D7E4B85014CC}">
      <dgm:prSet/>
      <dgm:spPr/>
      <dgm:t>
        <a:bodyPr/>
        <a:lstStyle/>
        <a:p>
          <a:pPr rtl="0"/>
          <a:r>
            <a:rPr lang="ru-RU" dirty="0" smtClean="0"/>
            <a:t>Порядок взаимодействия субъектов, осуществляющих мероприятия в сфере предупреждения и противодействия домашнему насилию и насилию в семье;</a:t>
          </a:r>
          <a:endParaRPr lang="uk-UA" dirty="0"/>
        </a:p>
      </dgm:t>
    </dgm:pt>
    <dgm:pt modelId="{F5EDE251-FA86-4123-AA6B-901495D5ED8A}" type="parTrans" cxnId="{00AE359B-C4DC-4C45-81DC-EE35425B8028}">
      <dgm:prSet/>
      <dgm:spPr/>
      <dgm:t>
        <a:bodyPr/>
        <a:lstStyle/>
        <a:p>
          <a:endParaRPr lang="uk-UA"/>
        </a:p>
      </dgm:t>
    </dgm:pt>
    <dgm:pt modelId="{985112B6-80F7-4010-B327-5BD29A3767F4}" type="sibTrans" cxnId="{00AE359B-C4DC-4C45-81DC-EE35425B8028}">
      <dgm:prSet/>
      <dgm:spPr/>
      <dgm:t>
        <a:bodyPr/>
        <a:lstStyle/>
        <a:p>
          <a:endParaRPr lang="uk-UA"/>
        </a:p>
      </dgm:t>
    </dgm:pt>
    <dgm:pt modelId="{EFAC96E0-9AB8-43B0-8C47-07A3CDDAD412}">
      <dgm:prSet/>
      <dgm:spPr/>
      <dgm:t>
        <a:bodyPr/>
        <a:lstStyle/>
        <a:p>
          <a:pPr rtl="0"/>
          <a:r>
            <a:rPr lang="ru-RU" dirty="0" smtClean="0"/>
            <a:t>Типовое положение о приюте для лиц, пострадавших от домашнего насилия и/или насилия по половому признаку;</a:t>
          </a:r>
          <a:endParaRPr lang="uk-UA" dirty="0"/>
        </a:p>
      </dgm:t>
    </dgm:pt>
    <dgm:pt modelId="{2C6791DC-625D-4E80-A9BE-9D6F2A632A12}" type="parTrans" cxnId="{0B5B5189-0CDD-4422-81CA-D8872F640B88}">
      <dgm:prSet/>
      <dgm:spPr/>
      <dgm:t>
        <a:bodyPr/>
        <a:lstStyle/>
        <a:p>
          <a:endParaRPr lang="uk-UA"/>
        </a:p>
      </dgm:t>
    </dgm:pt>
    <dgm:pt modelId="{17590676-AA99-40A7-9954-205D3825B855}" type="sibTrans" cxnId="{0B5B5189-0CDD-4422-81CA-D8872F640B88}">
      <dgm:prSet/>
      <dgm:spPr/>
      <dgm:t>
        <a:bodyPr/>
        <a:lstStyle/>
        <a:p>
          <a:endParaRPr lang="uk-UA"/>
        </a:p>
      </dgm:t>
    </dgm:pt>
    <dgm:pt modelId="{5B3EEB75-74A6-4BDA-B0B5-67408E43D34C}">
      <dgm:prSet/>
      <dgm:spPr/>
      <dgm:t>
        <a:bodyPr/>
        <a:lstStyle/>
        <a:p>
          <a:pPr rtl="0"/>
          <a:r>
            <a:rPr lang="ru-RU" dirty="0" smtClean="0"/>
            <a:t>Типовое положение о мобильной бригаде социально-психологической помощи лицам, пострадавшим от домашнего насилия и/или насилия по половому признаку;</a:t>
          </a:r>
          <a:endParaRPr lang="uk-UA" dirty="0"/>
        </a:p>
      </dgm:t>
    </dgm:pt>
    <dgm:pt modelId="{A2C99E22-0325-4AB6-8067-7E8B45329AF5}" type="parTrans" cxnId="{6918B62E-0321-425C-BAAD-1A7A9A9387FE}">
      <dgm:prSet/>
      <dgm:spPr/>
      <dgm:t>
        <a:bodyPr/>
        <a:lstStyle/>
        <a:p>
          <a:endParaRPr lang="uk-UA"/>
        </a:p>
      </dgm:t>
    </dgm:pt>
    <dgm:pt modelId="{0D464C3B-84AD-4F7F-8D3A-719D5D09A33F}" type="sibTrans" cxnId="{6918B62E-0321-425C-BAAD-1A7A9A9387FE}">
      <dgm:prSet/>
      <dgm:spPr/>
      <dgm:t>
        <a:bodyPr/>
        <a:lstStyle/>
        <a:p>
          <a:endParaRPr lang="uk-UA"/>
        </a:p>
      </dgm:t>
    </dgm:pt>
    <dgm:pt modelId="{C7DCD5B2-7A38-429E-ABF4-69D7211EEE90}">
      <dgm:prSet/>
      <dgm:spPr/>
      <dgm:t>
        <a:bodyPr/>
        <a:lstStyle/>
        <a:p>
          <a:pPr rtl="0"/>
          <a:r>
            <a:rPr lang="ru-RU" dirty="0" smtClean="0"/>
            <a:t>Порядок вынесения уполномоченными подразделениями органов Национальной полиции Украины срочного запретного предписания обидчику.   </a:t>
          </a:r>
          <a:endParaRPr lang="uk-UA" dirty="0"/>
        </a:p>
      </dgm:t>
    </dgm:pt>
    <dgm:pt modelId="{BBB78572-2475-48EF-B2D4-A72BDCA4857C}" type="parTrans" cxnId="{61933B3E-7C39-42F1-A52A-6479D93B06E9}">
      <dgm:prSet/>
      <dgm:spPr/>
      <dgm:t>
        <a:bodyPr/>
        <a:lstStyle/>
        <a:p>
          <a:endParaRPr lang="uk-UA"/>
        </a:p>
      </dgm:t>
    </dgm:pt>
    <dgm:pt modelId="{10151B19-5A80-4FEB-98FB-C46B177E2844}" type="sibTrans" cxnId="{61933B3E-7C39-42F1-A52A-6479D93B06E9}">
      <dgm:prSet/>
      <dgm:spPr/>
      <dgm:t>
        <a:bodyPr/>
        <a:lstStyle/>
        <a:p>
          <a:endParaRPr lang="uk-UA"/>
        </a:p>
      </dgm:t>
    </dgm:pt>
    <dgm:pt modelId="{10945D65-99A4-48E4-8ADC-C79E74B788FA}" type="pres">
      <dgm:prSet presAssocID="{8ACD27E1-00FA-4A26-BD3E-371B0122C5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D7698CF-7817-4419-8D56-B1EC0882C8F5}" type="pres">
      <dgm:prSet presAssocID="{1A717A3D-C6DA-484D-ACDC-D7E4B85014C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9937993-ED35-416F-9F59-99FB4283C143}" type="pres">
      <dgm:prSet presAssocID="{985112B6-80F7-4010-B327-5BD29A3767F4}" presName="spacer" presStyleCnt="0"/>
      <dgm:spPr/>
    </dgm:pt>
    <dgm:pt modelId="{A1FE2AFA-679C-4E32-9A01-E25A0B827031}" type="pres">
      <dgm:prSet presAssocID="{EFAC96E0-9AB8-43B0-8C47-07A3CDDAD41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F9E9A53-5409-4408-BBB3-9793CD4D2F05}" type="pres">
      <dgm:prSet presAssocID="{17590676-AA99-40A7-9954-205D3825B855}" presName="spacer" presStyleCnt="0"/>
      <dgm:spPr/>
    </dgm:pt>
    <dgm:pt modelId="{B2C0CCEF-1119-41CE-A7CD-E266D65B03F8}" type="pres">
      <dgm:prSet presAssocID="{5B3EEB75-74A6-4BDA-B0B5-67408E43D34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CD926A-D1C0-4A83-A471-75C08CE13436}" type="pres">
      <dgm:prSet presAssocID="{0D464C3B-84AD-4F7F-8D3A-719D5D09A33F}" presName="spacer" presStyleCnt="0"/>
      <dgm:spPr/>
    </dgm:pt>
    <dgm:pt modelId="{921CBA2E-42E2-4F56-9793-BD8741ECA8AE}" type="pres">
      <dgm:prSet presAssocID="{C7DCD5B2-7A38-429E-ABF4-69D7211EEE9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DDE8502-1E8B-4545-B006-E7F0507F7011}" type="presOf" srcId="{EFAC96E0-9AB8-43B0-8C47-07A3CDDAD412}" destId="{A1FE2AFA-679C-4E32-9A01-E25A0B827031}" srcOrd="0" destOrd="0" presId="urn:microsoft.com/office/officeart/2005/8/layout/vList2"/>
    <dgm:cxn modelId="{00AE359B-C4DC-4C45-81DC-EE35425B8028}" srcId="{8ACD27E1-00FA-4A26-BD3E-371B0122C541}" destId="{1A717A3D-C6DA-484D-ACDC-D7E4B85014CC}" srcOrd="0" destOrd="0" parTransId="{F5EDE251-FA86-4123-AA6B-901495D5ED8A}" sibTransId="{985112B6-80F7-4010-B327-5BD29A3767F4}"/>
    <dgm:cxn modelId="{6918B62E-0321-425C-BAAD-1A7A9A9387FE}" srcId="{8ACD27E1-00FA-4A26-BD3E-371B0122C541}" destId="{5B3EEB75-74A6-4BDA-B0B5-67408E43D34C}" srcOrd="2" destOrd="0" parTransId="{A2C99E22-0325-4AB6-8067-7E8B45329AF5}" sibTransId="{0D464C3B-84AD-4F7F-8D3A-719D5D09A33F}"/>
    <dgm:cxn modelId="{C5E61D44-7430-418B-A752-7B000073B08D}" type="presOf" srcId="{C7DCD5B2-7A38-429E-ABF4-69D7211EEE90}" destId="{921CBA2E-42E2-4F56-9793-BD8741ECA8AE}" srcOrd="0" destOrd="0" presId="urn:microsoft.com/office/officeart/2005/8/layout/vList2"/>
    <dgm:cxn modelId="{61933B3E-7C39-42F1-A52A-6479D93B06E9}" srcId="{8ACD27E1-00FA-4A26-BD3E-371B0122C541}" destId="{C7DCD5B2-7A38-429E-ABF4-69D7211EEE90}" srcOrd="3" destOrd="0" parTransId="{BBB78572-2475-48EF-B2D4-A72BDCA4857C}" sibTransId="{10151B19-5A80-4FEB-98FB-C46B177E2844}"/>
    <dgm:cxn modelId="{5E1F42F5-3887-4D7F-96C7-599614424148}" type="presOf" srcId="{1A717A3D-C6DA-484D-ACDC-D7E4B85014CC}" destId="{5D7698CF-7817-4419-8D56-B1EC0882C8F5}" srcOrd="0" destOrd="0" presId="urn:microsoft.com/office/officeart/2005/8/layout/vList2"/>
    <dgm:cxn modelId="{8200C849-D51F-4725-AA87-DBDBE7EDC1CF}" type="presOf" srcId="{8ACD27E1-00FA-4A26-BD3E-371B0122C541}" destId="{10945D65-99A4-48E4-8ADC-C79E74B788FA}" srcOrd="0" destOrd="0" presId="urn:microsoft.com/office/officeart/2005/8/layout/vList2"/>
    <dgm:cxn modelId="{8CCF92C8-5BE8-4B31-A04C-81E8C8AB55B9}" type="presOf" srcId="{5B3EEB75-74A6-4BDA-B0B5-67408E43D34C}" destId="{B2C0CCEF-1119-41CE-A7CD-E266D65B03F8}" srcOrd="0" destOrd="0" presId="urn:microsoft.com/office/officeart/2005/8/layout/vList2"/>
    <dgm:cxn modelId="{0B5B5189-0CDD-4422-81CA-D8872F640B88}" srcId="{8ACD27E1-00FA-4A26-BD3E-371B0122C541}" destId="{EFAC96E0-9AB8-43B0-8C47-07A3CDDAD412}" srcOrd="1" destOrd="0" parTransId="{2C6791DC-625D-4E80-A9BE-9D6F2A632A12}" sibTransId="{17590676-AA99-40A7-9954-205D3825B855}"/>
    <dgm:cxn modelId="{E92D98AF-6FB8-49E7-B907-4FE49DE1E6E4}" type="presParOf" srcId="{10945D65-99A4-48E4-8ADC-C79E74B788FA}" destId="{5D7698CF-7817-4419-8D56-B1EC0882C8F5}" srcOrd="0" destOrd="0" presId="urn:microsoft.com/office/officeart/2005/8/layout/vList2"/>
    <dgm:cxn modelId="{E73ADF65-A9FA-4417-B7F0-EA2AD86E9958}" type="presParOf" srcId="{10945D65-99A4-48E4-8ADC-C79E74B788FA}" destId="{69937993-ED35-416F-9F59-99FB4283C143}" srcOrd="1" destOrd="0" presId="urn:microsoft.com/office/officeart/2005/8/layout/vList2"/>
    <dgm:cxn modelId="{13E47003-68FD-4D72-AFC7-504925FEB392}" type="presParOf" srcId="{10945D65-99A4-48E4-8ADC-C79E74B788FA}" destId="{A1FE2AFA-679C-4E32-9A01-E25A0B827031}" srcOrd="2" destOrd="0" presId="urn:microsoft.com/office/officeart/2005/8/layout/vList2"/>
    <dgm:cxn modelId="{B392A993-9EB4-4165-B0CE-A8813585784A}" type="presParOf" srcId="{10945D65-99A4-48E4-8ADC-C79E74B788FA}" destId="{2F9E9A53-5409-4408-BBB3-9793CD4D2F05}" srcOrd="3" destOrd="0" presId="urn:microsoft.com/office/officeart/2005/8/layout/vList2"/>
    <dgm:cxn modelId="{6609B0C8-C4C0-47EF-BA4A-24DC605FA218}" type="presParOf" srcId="{10945D65-99A4-48E4-8ADC-C79E74B788FA}" destId="{B2C0CCEF-1119-41CE-A7CD-E266D65B03F8}" srcOrd="4" destOrd="0" presId="urn:microsoft.com/office/officeart/2005/8/layout/vList2"/>
    <dgm:cxn modelId="{30E40C66-217E-4B50-9F45-7ED9A96C3E91}" type="presParOf" srcId="{10945D65-99A4-48E4-8ADC-C79E74B788FA}" destId="{E7CD926A-D1C0-4A83-A471-75C08CE13436}" srcOrd="5" destOrd="0" presId="urn:microsoft.com/office/officeart/2005/8/layout/vList2"/>
    <dgm:cxn modelId="{3EFDBF2C-5418-4929-93D0-7B907377D276}" type="presParOf" srcId="{10945D65-99A4-48E4-8ADC-C79E74B788FA}" destId="{921CBA2E-42E2-4F56-9793-BD8741ECA8A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4E60A7-5D50-4264-BD1E-5445DF842B23}" type="doc">
      <dgm:prSet loTypeId="urn:microsoft.com/office/officeart/2005/8/layout/process4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3823F6E-631A-4FD7-A118-B17023D65729}">
      <dgm:prSet custT="1"/>
      <dgm:spPr/>
      <dgm:t>
        <a:bodyPr/>
        <a:lstStyle/>
        <a:p>
          <a:pPr algn="ctr" rtl="0"/>
          <a:r>
            <a:rPr lang="ru-RU" sz="1800" dirty="0" smtClean="0"/>
            <a:t>п. 3 определяет, что пострадавшим лицам гарантируется право на справедливый суд и доступ к правовой помощи с учетом практики Европейского суда по правам человека;</a:t>
          </a:r>
          <a:endParaRPr lang="uk-UA" sz="1800" dirty="0"/>
        </a:p>
      </dgm:t>
    </dgm:pt>
    <dgm:pt modelId="{F6CB72FD-A3EA-42EC-BDA2-64E9E29B348E}" type="parTrans" cxnId="{4C8D02BE-84E7-4E39-B986-F96FA8734BF0}">
      <dgm:prSet/>
      <dgm:spPr/>
      <dgm:t>
        <a:bodyPr/>
        <a:lstStyle/>
        <a:p>
          <a:endParaRPr lang="uk-UA"/>
        </a:p>
      </dgm:t>
    </dgm:pt>
    <dgm:pt modelId="{8008990E-7226-4DA2-B67A-F158DAE33387}" type="sibTrans" cxnId="{4C8D02BE-84E7-4E39-B986-F96FA8734BF0}">
      <dgm:prSet/>
      <dgm:spPr/>
      <dgm:t>
        <a:bodyPr/>
        <a:lstStyle/>
        <a:p>
          <a:endParaRPr lang="uk-UA"/>
        </a:p>
      </dgm:t>
    </dgm:pt>
    <dgm:pt modelId="{C7F7079C-FE9F-48CF-A75D-97ED28CD72B7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ru-RU" sz="1800" dirty="0" smtClean="0"/>
            <a:t>п. 5 закрепляет право пострадавших на получение бесплатной правовой помощи в соответствии </a:t>
          </a:r>
        </a:p>
        <a:p>
          <a:pPr rtl="0">
            <a:spcAft>
              <a:spcPts val="0"/>
            </a:spcAft>
          </a:pPr>
          <a:r>
            <a:rPr lang="ru-RU" sz="1800" dirty="0" smtClean="0"/>
            <a:t>с Законом Украины «О бесплатной правовой помощи»; </a:t>
          </a:r>
          <a:endParaRPr lang="uk-UA" sz="1800" dirty="0"/>
        </a:p>
      </dgm:t>
    </dgm:pt>
    <dgm:pt modelId="{4305471B-5BE6-4843-9D82-CCF27AA054F7}" type="parTrans" cxnId="{299C0B18-9AF9-4EFB-A78F-79CD077FFF10}">
      <dgm:prSet/>
      <dgm:spPr/>
      <dgm:t>
        <a:bodyPr/>
        <a:lstStyle/>
        <a:p>
          <a:endParaRPr lang="uk-UA"/>
        </a:p>
      </dgm:t>
    </dgm:pt>
    <dgm:pt modelId="{B4C5D369-31EE-4DC5-9588-9B64D1F9C79B}" type="sibTrans" cxnId="{299C0B18-9AF9-4EFB-A78F-79CD077FFF10}">
      <dgm:prSet/>
      <dgm:spPr/>
      <dgm:t>
        <a:bodyPr/>
        <a:lstStyle/>
        <a:p>
          <a:endParaRPr lang="uk-UA"/>
        </a:p>
      </dgm:t>
    </dgm:pt>
    <dgm:pt modelId="{2AEF8251-8902-49F7-8A43-93C4C04E79D3}">
      <dgm:prSet custT="1"/>
      <dgm:spPr/>
      <dgm:t>
        <a:bodyPr/>
        <a:lstStyle/>
        <a:p>
          <a:pPr rtl="0"/>
          <a:r>
            <a:rPr lang="ru-RU" sz="1800" dirty="0" smtClean="0"/>
            <a:t>п. 52 прямо обязывает центры бесплатной вторичной правовой помощи предоставлять правовую помощь пострадавшим. </a:t>
          </a:r>
          <a:endParaRPr lang="uk-UA" sz="1800" dirty="0"/>
        </a:p>
      </dgm:t>
    </dgm:pt>
    <dgm:pt modelId="{CD66611C-AC0D-4AD1-9695-34EC51689B85}" type="parTrans" cxnId="{2E561CD0-633B-43D7-A32F-3B4C7031DA26}">
      <dgm:prSet/>
      <dgm:spPr/>
      <dgm:t>
        <a:bodyPr/>
        <a:lstStyle/>
        <a:p>
          <a:endParaRPr lang="uk-UA"/>
        </a:p>
      </dgm:t>
    </dgm:pt>
    <dgm:pt modelId="{4DD04F61-23C0-4564-99AD-37643F5B1160}" type="sibTrans" cxnId="{2E561CD0-633B-43D7-A32F-3B4C7031DA26}">
      <dgm:prSet/>
      <dgm:spPr/>
      <dgm:t>
        <a:bodyPr/>
        <a:lstStyle/>
        <a:p>
          <a:endParaRPr lang="uk-UA"/>
        </a:p>
      </dgm:t>
    </dgm:pt>
    <dgm:pt modelId="{B1AB810A-957F-4695-A237-C55DBCDD7155}" type="pres">
      <dgm:prSet presAssocID="{504E60A7-5D50-4264-BD1E-5445DF842B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5292F47-0E69-40A7-B6D3-6A860D6CE614}" type="pres">
      <dgm:prSet presAssocID="{2AEF8251-8902-49F7-8A43-93C4C04E79D3}" presName="boxAndChildren" presStyleCnt="0"/>
      <dgm:spPr/>
    </dgm:pt>
    <dgm:pt modelId="{2690A86A-23D8-4173-ACA9-BD2E74EADC3D}" type="pres">
      <dgm:prSet presAssocID="{2AEF8251-8902-49F7-8A43-93C4C04E79D3}" presName="parentTextBox" presStyleLbl="node1" presStyleIdx="0" presStyleCnt="3"/>
      <dgm:spPr/>
      <dgm:t>
        <a:bodyPr/>
        <a:lstStyle/>
        <a:p>
          <a:endParaRPr lang="uk-UA"/>
        </a:p>
      </dgm:t>
    </dgm:pt>
    <dgm:pt modelId="{BDE2E03D-04F2-416B-B633-78CE0411189A}" type="pres">
      <dgm:prSet presAssocID="{B4C5D369-31EE-4DC5-9588-9B64D1F9C79B}" presName="sp" presStyleCnt="0"/>
      <dgm:spPr/>
    </dgm:pt>
    <dgm:pt modelId="{5B746062-E870-4430-B100-F651B644BF78}" type="pres">
      <dgm:prSet presAssocID="{C7F7079C-FE9F-48CF-A75D-97ED28CD72B7}" presName="arrowAndChildren" presStyleCnt="0"/>
      <dgm:spPr/>
    </dgm:pt>
    <dgm:pt modelId="{293DDF88-CE2B-4C37-842C-46E9BF952E2A}" type="pres">
      <dgm:prSet presAssocID="{C7F7079C-FE9F-48CF-A75D-97ED28CD72B7}" presName="parentTextArrow" presStyleLbl="node1" presStyleIdx="1" presStyleCnt="3"/>
      <dgm:spPr/>
      <dgm:t>
        <a:bodyPr/>
        <a:lstStyle/>
        <a:p>
          <a:endParaRPr lang="uk-UA"/>
        </a:p>
      </dgm:t>
    </dgm:pt>
    <dgm:pt modelId="{78E20A1F-A8FC-4798-A800-87CE8F5A9910}" type="pres">
      <dgm:prSet presAssocID="{8008990E-7226-4DA2-B67A-F158DAE33387}" presName="sp" presStyleCnt="0"/>
      <dgm:spPr/>
    </dgm:pt>
    <dgm:pt modelId="{302FA742-460B-4AA8-9C63-F74797415892}" type="pres">
      <dgm:prSet presAssocID="{93823F6E-631A-4FD7-A118-B17023D65729}" presName="arrowAndChildren" presStyleCnt="0"/>
      <dgm:spPr/>
    </dgm:pt>
    <dgm:pt modelId="{006C25D3-E9F9-4918-B145-C5BD90A8ACCA}" type="pres">
      <dgm:prSet presAssocID="{93823F6E-631A-4FD7-A118-B17023D65729}" presName="parentTextArrow" presStyleLbl="node1" presStyleIdx="2" presStyleCnt="3"/>
      <dgm:spPr/>
      <dgm:t>
        <a:bodyPr/>
        <a:lstStyle/>
        <a:p>
          <a:endParaRPr lang="uk-UA"/>
        </a:p>
      </dgm:t>
    </dgm:pt>
  </dgm:ptLst>
  <dgm:cxnLst>
    <dgm:cxn modelId="{BBCE9E16-39F7-43CF-94DD-19CB1E224D22}" type="presOf" srcId="{504E60A7-5D50-4264-BD1E-5445DF842B23}" destId="{B1AB810A-957F-4695-A237-C55DBCDD7155}" srcOrd="0" destOrd="0" presId="urn:microsoft.com/office/officeart/2005/8/layout/process4"/>
    <dgm:cxn modelId="{4C8D02BE-84E7-4E39-B986-F96FA8734BF0}" srcId="{504E60A7-5D50-4264-BD1E-5445DF842B23}" destId="{93823F6E-631A-4FD7-A118-B17023D65729}" srcOrd="0" destOrd="0" parTransId="{F6CB72FD-A3EA-42EC-BDA2-64E9E29B348E}" sibTransId="{8008990E-7226-4DA2-B67A-F158DAE33387}"/>
    <dgm:cxn modelId="{2E561CD0-633B-43D7-A32F-3B4C7031DA26}" srcId="{504E60A7-5D50-4264-BD1E-5445DF842B23}" destId="{2AEF8251-8902-49F7-8A43-93C4C04E79D3}" srcOrd="2" destOrd="0" parTransId="{CD66611C-AC0D-4AD1-9695-34EC51689B85}" sibTransId="{4DD04F61-23C0-4564-99AD-37643F5B1160}"/>
    <dgm:cxn modelId="{F37A6AEB-7353-4B3F-8FDB-C879831468D8}" type="presOf" srcId="{93823F6E-631A-4FD7-A118-B17023D65729}" destId="{006C25D3-E9F9-4918-B145-C5BD90A8ACCA}" srcOrd="0" destOrd="0" presId="urn:microsoft.com/office/officeart/2005/8/layout/process4"/>
    <dgm:cxn modelId="{299C0B18-9AF9-4EFB-A78F-79CD077FFF10}" srcId="{504E60A7-5D50-4264-BD1E-5445DF842B23}" destId="{C7F7079C-FE9F-48CF-A75D-97ED28CD72B7}" srcOrd="1" destOrd="0" parTransId="{4305471B-5BE6-4843-9D82-CCF27AA054F7}" sibTransId="{B4C5D369-31EE-4DC5-9588-9B64D1F9C79B}"/>
    <dgm:cxn modelId="{636A206B-D980-415C-97B3-C200AC96C6D1}" type="presOf" srcId="{C7F7079C-FE9F-48CF-A75D-97ED28CD72B7}" destId="{293DDF88-CE2B-4C37-842C-46E9BF952E2A}" srcOrd="0" destOrd="0" presId="urn:microsoft.com/office/officeart/2005/8/layout/process4"/>
    <dgm:cxn modelId="{D64B2A8E-C8A6-4003-874B-8AD413F9B4EB}" type="presOf" srcId="{2AEF8251-8902-49F7-8A43-93C4C04E79D3}" destId="{2690A86A-23D8-4173-ACA9-BD2E74EADC3D}" srcOrd="0" destOrd="0" presId="urn:microsoft.com/office/officeart/2005/8/layout/process4"/>
    <dgm:cxn modelId="{CCCFA2E3-5EF6-4039-BBE5-110CFE94CDA3}" type="presParOf" srcId="{B1AB810A-957F-4695-A237-C55DBCDD7155}" destId="{E5292F47-0E69-40A7-B6D3-6A860D6CE614}" srcOrd="0" destOrd="0" presId="urn:microsoft.com/office/officeart/2005/8/layout/process4"/>
    <dgm:cxn modelId="{47CC1BC8-4CBD-4AC7-B505-F95AAEF03ED6}" type="presParOf" srcId="{E5292F47-0E69-40A7-B6D3-6A860D6CE614}" destId="{2690A86A-23D8-4173-ACA9-BD2E74EADC3D}" srcOrd="0" destOrd="0" presId="urn:microsoft.com/office/officeart/2005/8/layout/process4"/>
    <dgm:cxn modelId="{2147C2E0-F8CF-40C3-B6BF-339BC701BF17}" type="presParOf" srcId="{B1AB810A-957F-4695-A237-C55DBCDD7155}" destId="{BDE2E03D-04F2-416B-B633-78CE0411189A}" srcOrd="1" destOrd="0" presId="urn:microsoft.com/office/officeart/2005/8/layout/process4"/>
    <dgm:cxn modelId="{00099265-990F-43EC-BAE3-E1930D399DE2}" type="presParOf" srcId="{B1AB810A-957F-4695-A237-C55DBCDD7155}" destId="{5B746062-E870-4430-B100-F651B644BF78}" srcOrd="2" destOrd="0" presId="urn:microsoft.com/office/officeart/2005/8/layout/process4"/>
    <dgm:cxn modelId="{635C323C-5FE6-46B4-86F2-11DA613E64F1}" type="presParOf" srcId="{5B746062-E870-4430-B100-F651B644BF78}" destId="{293DDF88-CE2B-4C37-842C-46E9BF952E2A}" srcOrd="0" destOrd="0" presId="urn:microsoft.com/office/officeart/2005/8/layout/process4"/>
    <dgm:cxn modelId="{552F3E86-C36E-4532-8934-B76EBA453CC3}" type="presParOf" srcId="{B1AB810A-957F-4695-A237-C55DBCDD7155}" destId="{78E20A1F-A8FC-4798-A800-87CE8F5A9910}" srcOrd="3" destOrd="0" presId="urn:microsoft.com/office/officeart/2005/8/layout/process4"/>
    <dgm:cxn modelId="{DA41EA66-BF92-48A1-9700-B8ACF53E7889}" type="presParOf" srcId="{B1AB810A-957F-4695-A237-C55DBCDD7155}" destId="{302FA742-460B-4AA8-9C63-F74797415892}" srcOrd="4" destOrd="0" presId="urn:microsoft.com/office/officeart/2005/8/layout/process4"/>
    <dgm:cxn modelId="{0F37E2CB-50E6-41B2-B472-9CDCF41924EC}" type="presParOf" srcId="{302FA742-460B-4AA8-9C63-F74797415892}" destId="{006C25D3-E9F9-4918-B145-C5BD90A8ACC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9629A69-5BD0-4E16-8508-523B5986776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BD3130B-EE68-4289-9DB0-37424398F252}">
      <dgm:prSet custT="1"/>
      <dgm:spPr/>
      <dgm:t>
        <a:bodyPr/>
        <a:lstStyle/>
        <a:p>
          <a:pPr rtl="0"/>
          <a:r>
            <a:rPr lang="ru-RU" sz="2000" dirty="0" smtClean="0"/>
            <a:t>Сотрудники Национальной полиции</a:t>
          </a:r>
          <a:endParaRPr lang="uk-UA" sz="2000" dirty="0"/>
        </a:p>
      </dgm:t>
    </dgm:pt>
    <dgm:pt modelId="{297505C8-3A1D-4461-A34A-DF7C275B102C}" type="parTrans" cxnId="{A38638C8-00B3-4895-87AC-7BF4E185F39D}">
      <dgm:prSet/>
      <dgm:spPr/>
      <dgm:t>
        <a:bodyPr/>
        <a:lstStyle/>
        <a:p>
          <a:endParaRPr lang="uk-UA"/>
        </a:p>
      </dgm:t>
    </dgm:pt>
    <dgm:pt modelId="{13059822-47C7-4468-86DD-142334B57E98}" type="sibTrans" cxnId="{A38638C8-00B3-4895-87AC-7BF4E185F39D}">
      <dgm:prSet/>
      <dgm:spPr/>
      <dgm:t>
        <a:bodyPr/>
        <a:lstStyle/>
        <a:p>
          <a:endParaRPr lang="uk-UA"/>
        </a:p>
      </dgm:t>
    </dgm:pt>
    <dgm:pt modelId="{D3DB8441-1F57-4C31-BE30-7A94752BAA88}">
      <dgm:prSet custT="1"/>
      <dgm:spPr/>
      <dgm:t>
        <a:bodyPr/>
        <a:lstStyle/>
        <a:p>
          <a:pPr rtl="0"/>
          <a:r>
            <a:rPr lang="ru-RU" sz="2000" dirty="0" smtClean="0"/>
            <a:t>Прокуроры</a:t>
          </a:r>
          <a:r>
            <a:rPr lang="ru-RU" sz="2400" dirty="0" smtClean="0"/>
            <a:t> </a:t>
          </a:r>
          <a:endParaRPr lang="uk-UA" sz="2400" dirty="0"/>
        </a:p>
      </dgm:t>
    </dgm:pt>
    <dgm:pt modelId="{4F6E7BC6-CED9-4153-9083-55685DF0828C}" type="parTrans" cxnId="{9B37D1FA-86C7-4F5E-9E8F-83BFE87E0A0A}">
      <dgm:prSet/>
      <dgm:spPr/>
      <dgm:t>
        <a:bodyPr/>
        <a:lstStyle/>
        <a:p>
          <a:endParaRPr lang="uk-UA"/>
        </a:p>
      </dgm:t>
    </dgm:pt>
    <dgm:pt modelId="{4F30FAD5-A516-472E-83D6-A6A20E568D68}" type="sibTrans" cxnId="{9B37D1FA-86C7-4F5E-9E8F-83BFE87E0A0A}">
      <dgm:prSet/>
      <dgm:spPr/>
      <dgm:t>
        <a:bodyPr/>
        <a:lstStyle/>
        <a:p>
          <a:endParaRPr lang="uk-UA"/>
        </a:p>
      </dgm:t>
    </dgm:pt>
    <dgm:pt modelId="{5DDE55D9-21D2-4DC0-A660-FB43D1149BAA}">
      <dgm:prSet custT="1"/>
      <dgm:spPr/>
      <dgm:t>
        <a:bodyPr/>
        <a:lstStyle/>
        <a:p>
          <a:pPr rtl="0"/>
          <a:r>
            <a:rPr lang="ru-RU" sz="2000" dirty="0" smtClean="0"/>
            <a:t>Судьи</a:t>
          </a:r>
          <a:endParaRPr lang="uk-UA" sz="2000" dirty="0"/>
        </a:p>
      </dgm:t>
    </dgm:pt>
    <dgm:pt modelId="{0753FCCD-25AA-41D6-ADBA-C1B07CB81C85}" type="parTrans" cxnId="{5D32D2C4-19E5-4879-ADCF-6DE11FFC685A}">
      <dgm:prSet/>
      <dgm:spPr/>
      <dgm:t>
        <a:bodyPr/>
        <a:lstStyle/>
        <a:p>
          <a:endParaRPr lang="uk-UA"/>
        </a:p>
      </dgm:t>
    </dgm:pt>
    <dgm:pt modelId="{BA6B0D3E-FB2A-441D-9CC7-070FC998A36D}" type="sibTrans" cxnId="{5D32D2C4-19E5-4879-ADCF-6DE11FFC685A}">
      <dgm:prSet/>
      <dgm:spPr/>
      <dgm:t>
        <a:bodyPr/>
        <a:lstStyle/>
        <a:p>
          <a:endParaRPr lang="uk-UA"/>
        </a:p>
      </dgm:t>
    </dgm:pt>
    <dgm:pt modelId="{08537D39-90D4-45DD-80DF-098F1AF85FD5}">
      <dgm:prSet custT="1"/>
      <dgm:spPr/>
      <dgm:t>
        <a:bodyPr/>
        <a:lstStyle/>
        <a:p>
          <a:pPr rtl="0"/>
          <a:r>
            <a:rPr lang="ru-RU" sz="2000" dirty="0" smtClean="0"/>
            <a:t>Адвокаты </a:t>
          </a:r>
          <a:endParaRPr lang="uk-UA" sz="2000" dirty="0"/>
        </a:p>
      </dgm:t>
    </dgm:pt>
    <dgm:pt modelId="{A425161A-C0B7-4438-868B-A6994F0DAA1A}" type="parTrans" cxnId="{EC68CD8B-A3B2-48FE-87D4-1B04911E77C9}">
      <dgm:prSet/>
      <dgm:spPr/>
      <dgm:t>
        <a:bodyPr/>
        <a:lstStyle/>
        <a:p>
          <a:endParaRPr lang="uk-UA"/>
        </a:p>
      </dgm:t>
    </dgm:pt>
    <dgm:pt modelId="{C70BC2A4-ABDA-4D81-B566-B16B7D78B72C}" type="sibTrans" cxnId="{EC68CD8B-A3B2-48FE-87D4-1B04911E77C9}">
      <dgm:prSet/>
      <dgm:spPr/>
      <dgm:t>
        <a:bodyPr/>
        <a:lstStyle/>
        <a:p>
          <a:endParaRPr lang="uk-UA"/>
        </a:p>
      </dgm:t>
    </dgm:pt>
    <dgm:pt modelId="{626F0341-8A7B-4332-B96F-639A3F93E615}" type="pres">
      <dgm:prSet presAssocID="{D9629A69-5BD0-4E16-8508-523B5986776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2BD3509-1960-435F-A97E-B1100414387F}" type="pres">
      <dgm:prSet presAssocID="{D9629A69-5BD0-4E16-8508-523B5986776B}" presName="diamond" presStyleLbl="bgShp" presStyleIdx="0" presStyleCnt="1"/>
      <dgm:spPr/>
      <dgm:t>
        <a:bodyPr/>
        <a:lstStyle/>
        <a:p>
          <a:endParaRPr lang="uk-UA"/>
        </a:p>
      </dgm:t>
    </dgm:pt>
    <dgm:pt modelId="{C3AC0C33-8786-44B5-9D59-62BBFE7E50F9}" type="pres">
      <dgm:prSet presAssocID="{D9629A69-5BD0-4E16-8508-523B5986776B}" presName="quad1" presStyleLbl="node1" presStyleIdx="0" presStyleCnt="4" custScaleX="109544" custLinFactNeighborX="-7123" custLinFactNeighborY="5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E14DDE-E485-41FF-9223-51E07ECC117C}" type="pres">
      <dgm:prSet presAssocID="{D9629A69-5BD0-4E16-8508-523B5986776B}" presName="quad2" presStyleLbl="node1" presStyleIdx="1" presStyleCnt="4" custScaleX="109544" custLinFactNeighborX="6268" custLinFactNeighborY="5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D123EF2-430B-42A6-9000-099AE3F029A9}" type="pres">
      <dgm:prSet presAssocID="{D9629A69-5BD0-4E16-8508-523B5986776B}" presName="quad3" presStyleLbl="node1" presStyleIdx="2" presStyleCnt="4" custScaleX="114245" custScaleY="106553" custLinFactNeighborX="-8333" custLinFactNeighborY="29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AADA33-2126-437D-8220-0CB87EB6716C}" type="pres">
      <dgm:prSet presAssocID="{D9629A69-5BD0-4E16-8508-523B5986776B}" presName="quad4" presStyleLbl="node1" presStyleIdx="3" presStyleCnt="4" custScaleX="111255" custScaleY="105983" custLinFactNeighborX="7123" custLinFactNeighborY="27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118690-EA44-46B9-BE29-D3703464D2F8}" type="presOf" srcId="{9BD3130B-EE68-4289-9DB0-37424398F252}" destId="{C3AC0C33-8786-44B5-9D59-62BBFE7E50F9}" srcOrd="0" destOrd="0" presId="urn:microsoft.com/office/officeart/2005/8/layout/matrix3"/>
    <dgm:cxn modelId="{4E2E08E8-E0CE-4D80-9A4E-FCF7077E38FA}" type="presOf" srcId="{08537D39-90D4-45DD-80DF-098F1AF85FD5}" destId="{CCAADA33-2126-437D-8220-0CB87EB6716C}" srcOrd="0" destOrd="0" presId="urn:microsoft.com/office/officeart/2005/8/layout/matrix3"/>
    <dgm:cxn modelId="{A38638C8-00B3-4895-87AC-7BF4E185F39D}" srcId="{D9629A69-5BD0-4E16-8508-523B5986776B}" destId="{9BD3130B-EE68-4289-9DB0-37424398F252}" srcOrd="0" destOrd="0" parTransId="{297505C8-3A1D-4461-A34A-DF7C275B102C}" sibTransId="{13059822-47C7-4468-86DD-142334B57E98}"/>
    <dgm:cxn modelId="{FFE330EC-5C26-49E6-9075-2B0911208792}" type="presOf" srcId="{5DDE55D9-21D2-4DC0-A660-FB43D1149BAA}" destId="{9D123EF2-430B-42A6-9000-099AE3F029A9}" srcOrd="0" destOrd="0" presId="urn:microsoft.com/office/officeart/2005/8/layout/matrix3"/>
    <dgm:cxn modelId="{5D32D2C4-19E5-4879-ADCF-6DE11FFC685A}" srcId="{D9629A69-5BD0-4E16-8508-523B5986776B}" destId="{5DDE55D9-21D2-4DC0-A660-FB43D1149BAA}" srcOrd="2" destOrd="0" parTransId="{0753FCCD-25AA-41D6-ADBA-C1B07CB81C85}" sibTransId="{BA6B0D3E-FB2A-441D-9CC7-070FC998A36D}"/>
    <dgm:cxn modelId="{1027CBB3-AD18-4366-9328-9706A85E3146}" type="presOf" srcId="{D3DB8441-1F57-4C31-BE30-7A94752BAA88}" destId="{6DE14DDE-E485-41FF-9223-51E07ECC117C}" srcOrd="0" destOrd="0" presId="urn:microsoft.com/office/officeart/2005/8/layout/matrix3"/>
    <dgm:cxn modelId="{EC68CD8B-A3B2-48FE-87D4-1B04911E77C9}" srcId="{D9629A69-5BD0-4E16-8508-523B5986776B}" destId="{08537D39-90D4-45DD-80DF-098F1AF85FD5}" srcOrd="3" destOrd="0" parTransId="{A425161A-C0B7-4438-868B-A6994F0DAA1A}" sibTransId="{C70BC2A4-ABDA-4D81-B566-B16B7D78B72C}"/>
    <dgm:cxn modelId="{9B37D1FA-86C7-4F5E-9E8F-83BFE87E0A0A}" srcId="{D9629A69-5BD0-4E16-8508-523B5986776B}" destId="{D3DB8441-1F57-4C31-BE30-7A94752BAA88}" srcOrd="1" destOrd="0" parTransId="{4F6E7BC6-CED9-4153-9083-55685DF0828C}" sibTransId="{4F30FAD5-A516-472E-83D6-A6A20E568D68}"/>
    <dgm:cxn modelId="{F501036A-3E9E-494C-9D9E-931E313145E0}" type="presOf" srcId="{D9629A69-5BD0-4E16-8508-523B5986776B}" destId="{626F0341-8A7B-4332-B96F-639A3F93E615}" srcOrd="0" destOrd="0" presId="urn:microsoft.com/office/officeart/2005/8/layout/matrix3"/>
    <dgm:cxn modelId="{532CB085-F94E-443E-A8D8-D80F2CB81524}" type="presParOf" srcId="{626F0341-8A7B-4332-B96F-639A3F93E615}" destId="{B2BD3509-1960-435F-A97E-B1100414387F}" srcOrd="0" destOrd="0" presId="urn:microsoft.com/office/officeart/2005/8/layout/matrix3"/>
    <dgm:cxn modelId="{1E7C373D-B21E-467C-B8B6-68EF983BAAAD}" type="presParOf" srcId="{626F0341-8A7B-4332-B96F-639A3F93E615}" destId="{C3AC0C33-8786-44B5-9D59-62BBFE7E50F9}" srcOrd="1" destOrd="0" presId="urn:microsoft.com/office/officeart/2005/8/layout/matrix3"/>
    <dgm:cxn modelId="{75D907BC-E814-4D1D-9E56-E852F290E630}" type="presParOf" srcId="{626F0341-8A7B-4332-B96F-639A3F93E615}" destId="{6DE14DDE-E485-41FF-9223-51E07ECC117C}" srcOrd="2" destOrd="0" presId="urn:microsoft.com/office/officeart/2005/8/layout/matrix3"/>
    <dgm:cxn modelId="{5A6B94A4-49CD-4E2F-BE32-25557F0AA89E}" type="presParOf" srcId="{626F0341-8A7B-4332-B96F-639A3F93E615}" destId="{9D123EF2-430B-42A6-9000-099AE3F029A9}" srcOrd="3" destOrd="0" presId="urn:microsoft.com/office/officeart/2005/8/layout/matrix3"/>
    <dgm:cxn modelId="{17A09E0F-E41C-4371-ACCF-19AE0D96D873}" type="presParOf" srcId="{626F0341-8A7B-4332-B96F-639A3F93E615}" destId="{CCAADA33-2126-437D-8220-0CB87EB6716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40F3B1-7EA1-4C05-933F-4AD35AB406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2B1A28F-2FD8-4943-804A-873876B7EE8E}">
      <dgm:prSet custT="1"/>
      <dgm:spPr/>
      <dgm:t>
        <a:bodyPr/>
        <a:lstStyle/>
        <a:p>
          <a:pPr algn="ctr" rtl="0"/>
          <a:r>
            <a:rPr lang="ru-RU" sz="2800" dirty="0" smtClean="0"/>
            <a:t>Информационная деятельность государственных органов и общественных организаций </a:t>
          </a:r>
          <a:r>
            <a:rPr lang="ru-RU" sz="2800" dirty="0" smtClean="0"/>
            <a:t>по предупреждению </a:t>
          </a:r>
          <a:r>
            <a:rPr lang="ru-RU" sz="2800" dirty="0" smtClean="0"/>
            <a:t>и </a:t>
          </a:r>
          <a:r>
            <a:rPr lang="ru-RU" sz="2800" dirty="0" smtClean="0"/>
            <a:t>противодействию </a:t>
          </a:r>
          <a:r>
            <a:rPr lang="ru-RU" sz="2800" dirty="0" smtClean="0"/>
            <a:t>домашнему насилию </a:t>
          </a:r>
          <a:r>
            <a:rPr lang="ru-RU" sz="2800" dirty="0" smtClean="0"/>
            <a:t>         (о правах</a:t>
          </a:r>
          <a:r>
            <a:rPr lang="ru-RU" sz="2800" dirty="0" smtClean="0"/>
            <a:t>, субъектах, видах помощи, горячих линиях, службах поддержки и т.д.)</a:t>
          </a:r>
          <a:endParaRPr lang="uk-UA" sz="2800" dirty="0"/>
        </a:p>
      </dgm:t>
    </dgm:pt>
    <dgm:pt modelId="{1FAD743A-1016-43E0-9E32-7834A181A7EC}" type="parTrans" cxnId="{BCE972D0-B654-4B54-8569-810BD19F558F}">
      <dgm:prSet/>
      <dgm:spPr/>
      <dgm:t>
        <a:bodyPr/>
        <a:lstStyle/>
        <a:p>
          <a:endParaRPr lang="uk-UA"/>
        </a:p>
      </dgm:t>
    </dgm:pt>
    <dgm:pt modelId="{D9EDA706-9FBD-4317-85D3-1656030310FC}" type="sibTrans" cxnId="{BCE972D0-B654-4B54-8569-810BD19F558F}">
      <dgm:prSet/>
      <dgm:spPr/>
      <dgm:t>
        <a:bodyPr/>
        <a:lstStyle/>
        <a:p>
          <a:endParaRPr lang="uk-UA"/>
        </a:p>
      </dgm:t>
    </dgm:pt>
    <dgm:pt modelId="{17946A22-FCF8-4AB4-B097-0216C58C9570}" type="pres">
      <dgm:prSet presAssocID="{D540F3B1-7EA1-4C05-933F-4AD35AB406E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D162616-4A0A-41D4-9377-06736E8888DB}" type="pres">
      <dgm:prSet presAssocID="{D2B1A28F-2FD8-4943-804A-873876B7EE8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CE972D0-B654-4B54-8569-810BD19F558F}" srcId="{D540F3B1-7EA1-4C05-933F-4AD35AB406E2}" destId="{D2B1A28F-2FD8-4943-804A-873876B7EE8E}" srcOrd="0" destOrd="0" parTransId="{1FAD743A-1016-43E0-9E32-7834A181A7EC}" sibTransId="{D9EDA706-9FBD-4317-85D3-1656030310FC}"/>
    <dgm:cxn modelId="{AAF8C9EA-6450-4A7A-A6BB-9434C275739F}" type="presOf" srcId="{D2B1A28F-2FD8-4943-804A-873876B7EE8E}" destId="{5D162616-4A0A-41D4-9377-06736E8888DB}" srcOrd="0" destOrd="0" presId="urn:microsoft.com/office/officeart/2005/8/layout/vList2"/>
    <dgm:cxn modelId="{BC1FF195-7F2E-4269-B8F9-E0DF1E8A4DA6}" type="presOf" srcId="{D540F3B1-7EA1-4C05-933F-4AD35AB406E2}" destId="{17946A22-FCF8-4AB4-B097-0216C58C9570}" srcOrd="0" destOrd="0" presId="urn:microsoft.com/office/officeart/2005/8/layout/vList2"/>
    <dgm:cxn modelId="{21833929-B238-45D9-A8C0-6845A72272CD}" type="presParOf" srcId="{17946A22-FCF8-4AB4-B097-0216C58C9570}" destId="{5D162616-4A0A-41D4-9377-06736E8888D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E95125-8C22-4A31-BE65-797001326714}" type="doc">
      <dgm:prSet loTypeId="urn:microsoft.com/office/officeart/2005/8/layout/target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57AFA3F-2E69-465E-A945-B53C61642EF2}">
      <dgm:prSet custT="1"/>
      <dgm:spPr/>
      <dgm:t>
        <a:bodyPr/>
        <a:lstStyle/>
        <a:p>
          <a:pPr algn="ctr" rtl="0"/>
          <a:r>
            <a:rPr lang="ru-RU" sz="2400" dirty="0" smtClean="0"/>
            <a:t>98 % относительно предупреждения домашнего насилия</a:t>
          </a:r>
          <a:endParaRPr lang="uk-UA" sz="2400" dirty="0"/>
        </a:p>
      </dgm:t>
    </dgm:pt>
    <dgm:pt modelId="{B7BAB73A-A849-4815-9FAA-0376773C9BBC}" type="parTrans" cxnId="{C7E194B7-CE11-4F16-B686-4D692519A67D}">
      <dgm:prSet/>
      <dgm:spPr/>
      <dgm:t>
        <a:bodyPr/>
        <a:lstStyle/>
        <a:p>
          <a:endParaRPr lang="uk-UA"/>
        </a:p>
      </dgm:t>
    </dgm:pt>
    <dgm:pt modelId="{98C79279-0396-41CD-B021-678616EA7156}" type="sibTrans" cxnId="{C7E194B7-CE11-4F16-B686-4D692519A67D}">
      <dgm:prSet/>
      <dgm:spPr/>
      <dgm:t>
        <a:bodyPr/>
        <a:lstStyle/>
        <a:p>
          <a:endParaRPr lang="uk-UA"/>
        </a:p>
      </dgm:t>
    </dgm:pt>
    <dgm:pt modelId="{37C4BDDE-C6BD-458F-A226-DC424D4A1536}">
      <dgm:prSet custT="1"/>
      <dgm:spPr/>
      <dgm:t>
        <a:bodyPr/>
        <a:lstStyle/>
        <a:p>
          <a:pPr algn="ctr" rtl="0"/>
          <a:r>
            <a:rPr lang="ru-RU" sz="2400" dirty="0" smtClean="0"/>
            <a:t>51 % о предоставлении консультаций </a:t>
          </a:r>
          <a:r>
            <a:rPr lang="ru-RU" sz="2400" dirty="0" smtClean="0"/>
            <a:t>касательно </a:t>
          </a:r>
          <a:r>
            <a:rPr lang="ru-RU" sz="2400" dirty="0" smtClean="0"/>
            <a:t>домашнего насилия и жестокого обращения</a:t>
          </a:r>
          <a:endParaRPr lang="uk-UA" sz="2400" dirty="0"/>
        </a:p>
      </dgm:t>
    </dgm:pt>
    <dgm:pt modelId="{D7EAC900-58C0-4909-A6CF-CB374EFED73C}" type="parTrans" cxnId="{71FCDE36-088A-4674-8B21-048B63196BD8}">
      <dgm:prSet/>
      <dgm:spPr/>
      <dgm:t>
        <a:bodyPr/>
        <a:lstStyle/>
        <a:p>
          <a:endParaRPr lang="uk-UA"/>
        </a:p>
      </dgm:t>
    </dgm:pt>
    <dgm:pt modelId="{97824664-9D07-4623-85CD-6F0D14569E00}" type="sibTrans" cxnId="{71FCDE36-088A-4674-8B21-048B63196BD8}">
      <dgm:prSet/>
      <dgm:spPr/>
      <dgm:t>
        <a:bodyPr/>
        <a:lstStyle/>
        <a:p>
          <a:endParaRPr lang="uk-UA"/>
        </a:p>
      </dgm:t>
    </dgm:pt>
    <dgm:pt modelId="{E9BEDA89-D5F1-4F9F-BFE9-DC1666C399D2}">
      <dgm:prSet custT="1"/>
      <dgm:spPr/>
      <dgm:t>
        <a:bodyPr/>
        <a:lstStyle/>
        <a:p>
          <a:pPr algn="ctr" rtl="0"/>
          <a:r>
            <a:rPr lang="ru-RU" sz="2400" dirty="0" smtClean="0"/>
            <a:t>9,2 % юридические вопросы (расторжение брака, раздел имущества)</a:t>
          </a:r>
          <a:endParaRPr lang="uk-UA" sz="2400" dirty="0"/>
        </a:p>
      </dgm:t>
    </dgm:pt>
    <dgm:pt modelId="{6DB8257B-6ED0-4061-B932-369C26792271}" type="parTrans" cxnId="{16941960-7F6B-45CD-94EE-4C0084345595}">
      <dgm:prSet/>
      <dgm:spPr/>
      <dgm:t>
        <a:bodyPr/>
        <a:lstStyle/>
        <a:p>
          <a:endParaRPr lang="uk-UA"/>
        </a:p>
      </dgm:t>
    </dgm:pt>
    <dgm:pt modelId="{4BB6DBA5-27F7-4CE4-9F66-46BEB3F8824D}" type="sibTrans" cxnId="{16941960-7F6B-45CD-94EE-4C0084345595}">
      <dgm:prSet/>
      <dgm:spPr/>
      <dgm:t>
        <a:bodyPr/>
        <a:lstStyle/>
        <a:p>
          <a:endParaRPr lang="uk-UA"/>
        </a:p>
      </dgm:t>
    </dgm:pt>
    <dgm:pt modelId="{64AEF722-A67B-4BD6-B709-D8FB45D8DBD4}" type="pres">
      <dgm:prSet presAssocID="{5CE95125-8C22-4A31-BE65-797001326714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D5C574E-F2B0-433C-A396-B2F91CC020C8}" type="pres">
      <dgm:prSet presAssocID="{5CE95125-8C22-4A31-BE65-797001326714}" presName="outerBox" presStyleCnt="0"/>
      <dgm:spPr/>
    </dgm:pt>
    <dgm:pt modelId="{B195F1F6-CDB8-4317-9940-FBD141723F7B}" type="pres">
      <dgm:prSet presAssocID="{5CE95125-8C22-4A31-BE65-797001326714}" presName="outerBoxParent" presStyleLbl="node1" presStyleIdx="0" presStyleCnt="3"/>
      <dgm:spPr/>
      <dgm:t>
        <a:bodyPr/>
        <a:lstStyle/>
        <a:p>
          <a:endParaRPr lang="uk-UA"/>
        </a:p>
      </dgm:t>
    </dgm:pt>
    <dgm:pt modelId="{E531CFB4-65C7-4C5A-A20F-6351EA212DE7}" type="pres">
      <dgm:prSet presAssocID="{5CE95125-8C22-4A31-BE65-797001326714}" presName="outerBoxChildren" presStyleCnt="0"/>
      <dgm:spPr/>
    </dgm:pt>
    <dgm:pt modelId="{2CAAAAAE-1369-4D5E-B4BA-3FCBC1373C17}" type="pres">
      <dgm:prSet presAssocID="{5CE95125-8C22-4A31-BE65-797001326714}" presName="middleBox" presStyleCnt="0"/>
      <dgm:spPr/>
    </dgm:pt>
    <dgm:pt modelId="{46437F48-6315-4400-BACC-F41AB3812032}" type="pres">
      <dgm:prSet presAssocID="{5CE95125-8C22-4A31-BE65-797001326714}" presName="middleBoxParent" presStyleLbl="node1" presStyleIdx="1" presStyleCnt="3"/>
      <dgm:spPr/>
      <dgm:t>
        <a:bodyPr/>
        <a:lstStyle/>
        <a:p>
          <a:endParaRPr lang="uk-UA"/>
        </a:p>
      </dgm:t>
    </dgm:pt>
    <dgm:pt modelId="{C9236E9B-6C77-4B24-992C-16624B4B84F1}" type="pres">
      <dgm:prSet presAssocID="{5CE95125-8C22-4A31-BE65-797001326714}" presName="middleBoxChildren" presStyleCnt="0"/>
      <dgm:spPr/>
    </dgm:pt>
    <dgm:pt modelId="{2130FBF1-B8EB-4E7B-892F-1FF20441E456}" type="pres">
      <dgm:prSet presAssocID="{5CE95125-8C22-4A31-BE65-797001326714}" presName="centerBox" presStyleCnt="0"/>
      <dgm:spPr/>
    </dgm:pt>
    <dgm:pt modelId="{8B9883C2-19D1-4446-A1B4-8B1D438F3EEB}" type="pres">
      <dgm:prSet presAssocID="{5CE95125-8C22-4A31-BE65-797001326714}" presName="centerBoxParent" presStyleLbl="node1" presStyleIdx="2" presStyleCnt="3" custScaleY="58864"/>
      <dgm:spPr/>
      <dgm:t>
        <a:bodyPr/>
        <a:lstStyle/>
        <a:p>
          <a:endParaRPr lang="uk-UA"/>
        </a:p>
      </dgm:t>
    </dgm:pt>
  </dgm:ptLst>
  <dgm:cxnLst>
    <dgm:cxn modelId="{C7E194B7-CE11-4F16-B686-4D692519A67D}" srcId="{5CE95125-8C22-4A31-BE65-797001326714}" destId="{357AFA3F-2E69-465E-A945-B53C61642EF2}" srcOrd="0" destOrd="0" parTransId="{B7BAB73A-A849-4815-9FAA-0376773C9BBC}" sibTransId="{98C79279-0396-41CD-B021-678616EA7156}"/>
    <dgm:cxn modelId="{0DE72F3F-AA54-484D-8C8E-DF3683C5892B}" type="presOf" srcId="{E9BEDA89-D5F1-4F9F-BFE9-DC1666C399D2}" destId="{8B9883C2-19D1-4446-A1B4-8B1D438F3EEB}" srcOrd="0" destOrd="0" presId="urn:microsoft.com/office/officeart/2005/8/layout/target2"/>
    <dgm:cxn modelId="{E20C82F7-5B1B-4DBF-BE55-F3728D6ED30C}" type="presOf" srcId="{5CE95125-8C22-4A31-BE65-797001326714}" destId="{64AEF722-A67B-4BD6-B709-D8FB45D8DBD4}" srcOrd="0" destOrd="0" presId="urn:microsoft.com/office/officeart/2005/8/layout/target2"/>
    <dgm:cxn modelId="{7A0C9ED0-7CF8-49B0-81B9-CD5D8196E338}" type="presOf" srcId="{357AFA3F-2E69-465E-A945-B53C61642EF2}" destId="{B195F1F6-CDB8-4317-9940-FBD141723F7B}" srcOrd="0" destOrd="0" presId="urn:microsoft.com/office/officeart/2005/8/layout/target2"/>
    <dgm:cxn modelId="{5345CF46-C90F-4E75-A228-2EB5B6759027}" type="presOf" srcId="{37C4BDDE-C6BD-458F-A226-DC424D4A1536}" destId="{46437F48-6315-4400-BACC-F41AB3812032}" srcOrd="0" destOrd="0" presId="urn:microsoft.com/office/officeart/2005/8/layout/target2"/>
    <dgm:cxn modelId="{16941960-7F6B-45CD-94EE-4C0084345595}" srcId="{5CE95125-8C22-4A31-BE65-797001326714}" destId="{E9BEDA89-D5F1-4F9F-BFE9-DC1666C399D2}" srcOrd="2" destOrd="0" parTransId="{6DB8257B-6ED0-4061-B932-369C26792271}" sibTransId="{4BB6DBA5-27F7-4CE4-9F66-46BEB3F8824D}"/>
    <dgm:cxn modelId="{71FCDE36-088A-4674-8B21-048B63196BD8}" srcId="{5CE95125-8C22-4A31-BE65-797001326714}" destId="{37C4BDDE-C6BD-458F-A226-DC424D4A1536}" srcOrd="1" destOrd="0" parTransId="{D7EAC900-58C0-4909-A6CF-CB374EFED73C}" sibTransId="{97824664-9D07-4623-85CD-6F0D14569E00}"/>
    <dgm:cxn modelId="{18EAEA07-FAD2-4724-B063-3E339B990958}" type="presParOf" srcId="{64AEF722-A67B-4BD6-B709-D8FB45D8DBD4}" destId="{6D5C574E-F2B0-433C-A396-B2F91CC020C8}" srcOrd="0" destOrd="0" presId="urn:microsoft.com/office/officeart/2005/8/layout/target2"/>
    <dgm:cxn modelId="{48FDA6FD-F76C-403B-801C-84701C22863C}" type="presParOf" srcId="{6D5C574E-F2B0-433C-A396-B2F91CC020C8}" destId="{B195F1F6-CDB8-4317-9940-FBD141723F7B}" srcOrd="0" destOrd="0" presId="urn:microsoft.com/office/officeart/2005/8/layout/target2"/>
    <dgm:cxn modelId="{5F29490D-BF91-4352-BA41-BBCDD66B57A1}" type="presParOf" srcId="{6D5C574E-F2B0-433C-A396-B2F91CC020C8}" destId="{E531CFB4-65C7-4C5A-A20F-6351EA212DE7}" srcOrd="1" destOrd="0" presId="urn:microsoft.com/office/officeart/2005/8/layout/target2"/>
    <dgm:cxn modelId="{30900660-5FC7-4DDB-9065-5C533FE78A90}" type="presParOf" srcId="{64AEF722-A67B-4BD6-B709-D8FB45D8DBD4}" destId="{2CAAAAAE-1369-4D5E-B4BA-3FCBC1373C17}" srcOrd="1" destOrd="0" presId="urn:microsoft.com/office/officeart/2005/8/layout/target2"/>
    <dgm:cxn modelId="{2A96D2D6-0354-4F29-BF3F-88B84A99478E}" type="presParOf" srcId="{2CAAAAAE-1369-4D5E-B4BA-3FCBC1373C17}" destId="{46437F48-6315-4400-BACC-F41AB3812032}" srcOrd="0" destOrd="0" presId="urn:microsoft.com/office/officeart/2005/8/layout/target2"/>
    <dgm:cxn modelId="{4F04C60C-0ED4-4052-B233-5E6704C12061}" type="presParOf" srcId="{2CAAAAAE-1369-4D5E-B4BA-3FCBC1373C17}" destId="{C9236E9B-6C77-4B24-992C-16624B4B84F1}" srcOrd="1" destOrd="0" presId="urn:microsoft.com/office/officeart/2005/8/layout/target2"/>
    <dgm:cxn modelId="{CC4DBE86-5C8F-4FBF-81C3-EF5E6068E1CA}" type="presParOf" srcId="{64AEF722-A67B-4BD6-B709-D8FB45D8DBD4}" destId="{2130FBF1-B8EB-4E7B-892F-1FF20441E456}" srcOrd="2" destOrd="0" presId="urn:microsoft.com/office/officeart/2005/8/layout/target2"/>
    <dgm:cxn modelId="{BF8977D4-CF3D-49F6-B2A4-963DEBE5C588}" type="presParOf" srcId="{2130FBF1-B8EB-4E7B-892F-1FF20441E456}" destId="{8B9883C2-19D1-4446-A1B4-8B1D438F3EEB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46855BA-05DB-4688-B7F1-9DC4636609A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B9D58E9-6334-4C8F-AAA2-989500816907}">
      <dgm:prSet/>
      <dgm:spPr/>
      <dgm:t>
        <a:bodyPr/>
        <a:lstStyle/>
        <a:p>
          <a:pPr rtl="0"/>
          <a:r>
            <a:rPr lang="ru-RU" b="1" dirty="0" smtClean="0"/>
            <a:t>Волынский областной центр социально-психологической помощи (г. Луцк)</a:t>
          </a:r>
          <a:endParaRPr lang="uk-UA" dirty="0"/>
        </a:p>
      </dgm:t>
    </dgm:pt>
    <dgm:pt modelId="{639EE330-5AC4-444F-A4A5-A93CC763F2D0}" type="parTrans" cxnId="{ADB7C353-C48E-434A-8957-1CD364C99085}">
      <dgm:prSet/>
      <dgm:spPr/>
      <dgm:t>
        <a:bodyPr/>
        <a:lstStyle/>
        <a:p>
          <a:endParaRPr lang="uk-UA"/>
        </a:p>
      </dgm:t>
    </dgm:pt>
    <dgm:pt modelId="{8C686218-1EF4-4284-A45E-FE4A17ABB70B}" type="sibTrans" cxnId="{ADB7C353-C48E-434A-8957-1CD364C99085}">
      <dgm:prSet/>
      <dgm:spPr/>
      <dgm:t>
        <a:bodyPr/>
        <a:lstStyle/>
        <a:p>
          <a:endParaRPr lang="uk-UA"/>
        </a:p>
      </dgm:t>
    </dgm:pt>
    <dgm:pt modelId="{706D5285-A6E2-4482-A0AE-D58B83378F57}">
      <dgm:prSet/>
      <dgm:spPr/>
      <dgm:t>
        <a:bodyPr/>
        <a:lstStyle/>
        <a:p>
          <a:pPr rtl="0"/>
          <a:r>
            <a:rPr lang="ru-RU" dirty="0" smtClean="0"/>
            <a:t>Предоставление психологических, </a:t>
          </a:r>
          <a:r>
            <a:rPr lang="ru-RU" dirty="0" smtClean="0"/>
            <a:t>          социально-бытовых,            социально-педагогических, информационных и юридических услуг и т.д. лицам, оказавшимся в сложных жизненных обстоятельствах </a:t>
          </a:r>
          <a:endParaRPr lang="uk-UA" dirty="0"/>
        </a:p>
      </dgm:t>
    </dgm:pt>
    <dgm:pt modelId="{A7FFCCC3-00D2-4032-ABD2-5AD62B1E4A43}" type="parTrans" cxnId="{14735C75-C7DB-47CE-A580-4CF2503CAA2F}">
      <dgm:prSet/>
      <dgm:spPr/>
      <dgm:t>
        <a:bodyPr/>
        <a:lstStyle/>
        <a:p>
          <a:endParaRPr lang="uk-UA"/>
        </a:p>
      </dgm:t>
    </dgm:pt>
    <dgm:pt modelId="{8D0652D0-8036-4931-968A-A3B391AE5D9E}" type="sibTrans" cxnId="{14735C75-C7DB-47CE-A580-4CF2503CAA2F}">
      <dgm:prSet/>
      <dgm:spPr/>
      <dgm:t>
        <a:bodyPr/>
        <a:lstStyle/>
        <a:p>
          <a:endParaRPr lang="uk-UA"/>
        </a:p>
      </dgm:t>
    </dgm:pt>
    <dgm:pt modelId="{3300622D-2E6E-4315-9F93-9FB31C9E940C}" type="pres">
      <dgm:prSet presAssocID="{146855BA-05DB-4688-B7F1-9DC4636609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2A7726-26EF-4378-9B02-E4CD09E3B0EA}" type="pres">
      <dgm:prSet presAssocID="{5B9D58E9-6334-4C8F-AAA2-989500816907}" presName="linNode" presStyleCnt="0"/>
      <dgm:spPr/>
    </dgm:pt>
    <dgm:pt modelId="{8A80B9DC-0832-44BC-A448-0BB9C6E94AF5}" type="pres">
      <dgm:prSet presAssocID="{5B9D58E9-6334-4C8F-AAA2-98950081690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A9CD260-BCD8-4559-B224-768238297C9E}" type="pres">
      <dgm:prSet presAssocID="{5B9D58E9-6334-4C8F-AAA2-989500816907}" presName="descendantText" presStyleLbl="alignAccFollowNode1" presStyleIdx="0" presStyleCnt="1" custScaleY="1096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4735C75-C7DB-47CE-A580-4CF2503CAA2F}" srcId="{5B9D58E9-6334-4C8F-AAA2-989500816907}" destId="{706D5285-A6E2-4482-A0AE-D58B83378F57}" srcOrd="0" destOrd="0" parTransId="{A7FFCCC3-00D2-4032-ABD2-5AD62B1E4A43}" sibTransId="{8D0652D0-8036-4931-968A-A3B391AE5D9E}"/>
    <dgm:cxn modelId="{ADB7C353-C48E-434A-8957-1CD364C99085}" srcId="{146855BA-05DB-4688-B7F1-9DC4636609A2}" destId="{5B9D58E9-6334-4C8F-AAA2-989500816907}" srcOrd="0" destOrd="0" parTransId="{639EE330-5AC4-444F-A4A5-A93CC763F2D0}" sibTransId="{8C686218-1EF4-4284-A45E-FE4A17ABB70B}"/>
    <dgm:cxn modelId="{68C0DF25-AFE4-425C-A5B8-3363FF09AEAD}" type="presOf" srcId="{706D5285-A6E2-4482-A0AE-D58B83378F57}" destId="{5A9CD260-BCD8-4559-B224-768238297C9E}" srcOrd="0" destOrd="0" presId="urn:microsoft.com/office/officeart/2005/8/layout/vList5"/>
    <dgm:cxn modelId="{1994E82B-59FF-4FF9-92DC-B3BFB271FCBC}" type="presOf" srcId="{5B9D58E9-6334-4C8F-AAA2-989500816907}" destId="{8A80B9DC-0832-44BC-A448-0BB9C6E94AF5}" srcOrd="0" destOrd="0" presId="urn:microsoft.com/office/officeart/2005/8/layout/vList5"/>
    <dgm:cxn modelId="{0418BE83-A53D-4840-A45B-C656F9456865}" type="presOf" srcId="{146855BA-05DB-4688-B7F1-9DC4636609A2}" destId="{3300622D-2E6E-4315-9F93-9FB31C9E940C}" srcOrd="0" destOrd="0" presId="urn:microsoft.com/office/officeart/2005/8/layout/vList5"/>
    <dgm:cxn modelId="{9A5579F1-7F69-4E65-A822-40D08C7724E7}" type="presParOf" srcId="{3300622D-2E6E-4315-9F93-9FB31C9E940C}" destId="{222A7726-26EF-4378-9B02-E4CD09E3B0EA}" srcOrd="0" destOrd="0" presId="urn:microsoft.com/office/officeart/2005/8/layout/vList5"/>
    <dgm:cxn modelId="{A5D4C4D7-173A-499D-85AA-CEBB460B8337}" type="presParOf" srcId="{222A7726-26EF-4378-9B02-E4CD09E3B0EA}" destId="{8A80B9DC-0832-44BC-A448-0BB9C6E94AF5}" srcOrd="0" destOrd="0" presId="urn:microsoft.com/office/officeart/2005/8/layout/vList5"/>
    <dgm:cxn modelId="{79FA73AC-8C97-4683-A191-35098787B4F2}" type="presParOf" srcId="{222A7726-26EF-4378-9B02-E4CD09E3B0EA}" destId="{5A9CD260-BCD8-4559-B224-768238297C9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491A7A-9C8F-4C3B-B29A-E76D70446D5F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74DB34E-0473-44AB-85A2-99A6B916162D}">
      <dgm:prSet/>
      <dgm:spPr/>
      <dgm:t>
        <a:bodyPr/>
        <a:lstStyle/>
        <a:p>
          <a:pPr rtl="0"/>
          <a:r>
            <a:rPr lang="ru-RU" dirty="0" smtClean="0"/>
            <a:t>Нормативно-правовое</a:t>
          </a:r>
          <a:endParaRPr lang="uk-UA" dirty="0"/>
        </a:p>
      </dgm:t>
    </dgm:pt>
    <dgm:pt modelId="{0C349871-C5B0-4AB9-8223-91654C5837EB}" type="parTrans" cxnId="{B36032BC-F4A3-4995-ADD6-ECCDECE46F53}">
      <dgm:prSet/>
      <dgm:spPr/>
      <dgm:t>
        <a:bodyPr/>
        <a:lstStyle/>
        <a:p>
          <a:endParaRPr lang="uk-UA"/>
        </a:p>
      </dgm:t>
    </dgm:pt>
    <dgm:pt modelId="{1051D58E-9CA3-40D1-AE7F-F199CDBA8EAE}" type="sibTrans" cxnId="{B36032BC-F4A3-4995-ADD6-ECCDECE46F53}">
      <dgm:prSet/>
      <dgm:spPr/>
      <dgm:t>
        <a:bodyPr/>
        <a:lstStyle/>
        <a:p>
          <a:endParaRPr lang="uk-UA"/>
        </a:p>
      </dgm:t>
    </dgm:pt>
    <dgm:pt modelId="{5ABE479D-0224-48AD-9FBD-C432A6BD4E0E}">
      <dgm:prSet custT="1"/>
      <dgm:spPr/>
      <dgm:t>
        <a:bodyPr/>
        <a:lstStyle/>
        <a:p>
          <a:pPr rtl="0"/>
          <a:r>
            <a:rPr lang="ru-RU" sz="2000" dirty="0" smtClean="0"/>
            <a:t>Информационное</a:t>
          </a:r>
          <a:endParaRPr lang="uk-UA" sz="2000" dirty="0"/>
        </a:p>
      </dgm:t>
    </dgm:pt>
    <dgm:pt modelId="{F9243096-BA35-45B5-85E4-0AB50647B96E}" type="parTrans" cxnId="{D091AB06-8E49-4618-9A78-5B969A59D314}">
      <dgm:prSet/>
      <dgm:spPr/>
      <dgm:t>
        <a:bodyPr/>
        <a:lstStyle/>
        <a:p>
          <a:endParaRPr lang="uk-UA"/>
        </a:p>
      </dgm:t>
    </dgm:pt>
    <dgm:pt modelId="{4B7510F8-6086-4990-A3F4-648842133214}" type="sibTrans" cxnId="{D091AB06-8E49-4618-9A78-5B969A59D314}">
      <dgm:prSet/>
      <dgm:spPr/>
      <dgm:t>
        <a:bodyPr/>
        <a:lstStyle/>
        <a:p>
          <a:endParaRPr lang="uk-UA"/>
        </a:p>
      </dgm:t>
    </dgm:pt>
    <dgm:pt modelId="{13958139-0ACB-4E9D-9603-282B27346FE1}">
      <dgm:prSet/>
      <dgm:spPr/>
      <dgm:t>
        <a:bodyPr/>
        <a:lstStyle/>
        <a:p>
          <a:pPr rtl="0"/>
          <a:r>
            <a:rPr lang="ru-RU" smtClean="0"/>
            <a:t>Аналитическое </a:t>
          </a:r>
          <a:endParaRPr lang="uk-UA"/>
        </a:p>
      </dgm:t>
    </dgm:pt>
    <dgm:pt modelId="{B90E0CC6-2D51-4894-86B9-52304FC343EE}" type="parTrans" cxnId="{0C3A5B45-77A5-484C-9AAE-6DFAA8E9AF8B}">
      <dgm:prSet/>
      <dgm:spPr/>
      <dgm:t>
        <a:bodyPr/>
        <a:lstStyle/>
        <a:p>
          <a:endParaRPr lang="uk-UA"/>
        </a:p>
      </dgm:t>
    </dgm:pt>
    <dgm:pt modelId="{9D1E5839-3504-467A-A896-79F2739C7C64}" type="sibTrans" cxnId="{0C3A5B45-77A5-484C-9AAE-6DFAA8E9AF8B}">
      <dgm:prSet/>
      <dgm:spPr/>
      <dgm:t>
        <a:bodyPr/>
        <a:lstStyle/>
        <a:p>
          <a:endParaRPr lang="uk-UA"/>
        </a:p>
      </dgm:t>
    </dgm:pt>
    <dgm:pt modelId="{A993B987-B2F5-466B-8DB8-BCD9BD35569D}">
      <dgm:prSet/>
      <dgm:spPr/>
      <dgm:t>
        <a:bodyPr/>
        <a:lstStyle/>
        <a:p>
          <a:pPr rtl="0"/>
          <a:r>
            <a:rPr lang="ru-RU" dirty="0" smtClean="0"/>
            <a:t>Методическое</a:t>
          </a:r>
          <a:endParaRPr lang="uk-UA" dirty="0"/>
        </a:p>
      </dgm:t>
    </dgm:pt>
    <dgm:pt modelId="{15FE5E03-964B-4A35-B8FC-BE429D6456ED}" type="parTrans" cxnId="{E16D6C72-3D1F-4CB2-9890-8C388A28347A}">
      <dgm:prSet/>
      <dgm:spPr/>
      <dgm:t>
        <a:bodyPr/>
        <a:lstStyle/>
        <a:p>
          <a:endParaRPr lang="uk-UA"/>
        </a:p>
      </dgm:t>
    </dgm:pt>
    <dgm:pt modelId="{FB2E08DD-FA30-4EC5-BFDA-C6D6EDCE98E7}" type="sibTrans" cxnId="{E16D6C72-3D1F-4CB2-9890-8C388A28347A}">
      <dgm:prSet/>
      <dgm:spPr/>
      <dgm:t>
        <a:bodyPr/>
        <a:lstStyle/>
        <a:p>
          <a:endParaRPr lang="uk-UA"/>
        </a:p>
      </dgm:t>
    </dgm:pt>
    <dgm:pt modelId="{A983D8BA-C00F-4432-9D9D-6BE089D1A366}">
      <dgm:prSet custT="1"/>
      <dgm:spPr/>
      <dgm:t>
        <a:bodyPr/>
        <a:lstStyle/>
        <a:p>
          <a:pPr rtl="0"/>
          <a:r>
            <a:rPr lang="ru-RU" sz="2000" dirty="0" smtClean="0"/>
            <a:t>Экономическое</a:t>
          </a:r>
          <a:r>
            <a:rPr lang="ru-RU" sz="1700" dirty="0" smtClean="0"/>
            <a:t> </a:t>
          </a:r>
          <a:endParaRPr lang="uk-UA" sz="1700" dirty="0"/>
        </a:p>
      </dgm:t>
    </dgm:pt>
    <dgm:pt modelId="{56EA9C11-E513-4C15-8CFC-8FF9C61ACEB6}" type="parTrans" cxnId="{A346FFA8-5422-47EE-829D-0A6BB83FE5FC}">
      <dgm:prSet/>
      <dgm:spPr/>
      <dgm:t>
        <a:bodyPr/>
        <a:lstStyle/>
        <a:p>
          <a:endParaRPr lang="uk-UA"/>
        </a:p>
      </dgm:t>
    </dgm:pt>
    <dgm:pt modelId="{42ECB04F-ABBE-4890-BFB6-6809D5D1C7A2}" type="sibTrans" cxnId="{A346FFA8-5422-47EE-829D-0A6BB83FE5FC}">
      <dgm:prSet/>
      <dgm:spPr/>
      <dgm:t>
        <a:bodyPr/>
        <a:lstStyle/>
        <a:p>
          <a:endParaRPr lang="uk-UA"/>
        </a:p>
      </dgm:t>
    </dgm:pt>
    <dgm:pt modelId="{8DF8DB46-0A00-4B6B-9FE1-2F629B79BA61}" type="pres">
      <dgm:prSet presAssocID="{6E491A7A-9C8F-4C3B-B29A-E76D70446D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31E0279-56ED-46FA-9C0F-BA59479CE806}" type="pres">
      <dgm:prSet presAssocID="{6E491A7A-9C8F-4C3B-B29A-E76D70446D5F}" presName="cycle" presStyleCnt="0"/>
      <dgm:spPr/>
    </dgm:pt>
    <dgm:pt modelId="{47F6224D-029D-4C6A-A964-C55754BBA99D}" type="pres">
      <dgm:prSet presAssocID="{874DB34E-0473-44AB-85A2-99A6B916162D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AF5A79D-D0BF-4D95-BE60-3C68FC5450F2}" type="pres">
      <dgm:prSet presAssocID="{1051D58E-9CA3-40D1-AE7F-F199CDBA8EAE}" presName="sibTransFirstNode" presStyleLbl="bgShp" presStyleIdx="0" presStyleCnt="1"/>
      <dgm:spPr/>
      <dgm:t>
        <a:bodyPr/>
        <a:lstStyle/>
        <a:p>
          <a:endParaRPr lang="uk-UA"/>
        </a:p>
      </dgm:t>
    </dgm:pt>
    <dgm:pt modelId="{0E8A9C83-DAD1-491F-8AE7-A9C4176F0F2D}" type="pres">
      <dgm:prSet presAssocID="{5ABE479D-0224-48AD-9FBD-C432A6BD4E0E}" presName="nodeFollowingNodes" presStyleLbl="node1" presStyleIdx="1" presStyleCnt="5" custScaleX="120562" custScaleY="11374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2B061CD-3F28-45AD-BC63-B3B269C9B860}" type="pres">
      <dgm:prSet presAssocID="{13958139-0ACB-4E9D-9603-282B27346FE1}" presName="nodeFollowingNodes" presStyleLbl="node1" presStyleIdx="2" presStyleCnt="5" custRadScaleRad="102169" custRadScaleInc="-172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72E1CF8-4698-47EE-A7FC-EA497F7319B4}" type="pres">
      <dgm:prSet presAssocID="{A993B987-B2F5-466B-8DB8-BCD9BD35569D}" presName="nodeFollowingNodes" presStyleLbl="node1" presStyleIdx="3" presStyleCnt="5" custRadScaleRad="98552" custRadScaleInc="138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1E272E-0718-44AC-A4FF-CD58EE2541A3}" type="pres">
      <dgm:prSet presAssocID="{A983D8BA-C00F-4432-9D9D-6BE089D1A366}" presName="nodeFollowingNodes" presStyleLbl="node1" presStyleIdx="4" presStyleCnt="5" custScaleX="115360" custScaleY="11374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36032BC-F4A3-4995-ADD6-ECCDECE46F53}" srcId="{6E491A7A-9C8F-4C3B-B29A-E76D70446D5F}" destId="{874DB34E-0473-44AB-85A2-99A6B916162D}" srcOrd="0" destOrd="0" parTransId="{0C349871-C5B0-4AB9-8223-91654C5837EB}" sibTransId="{1051D58E-9CA3-40D1-AE7F-F199CDBA8EAE}"/>
    <dgm:cxn modelId="{8E47AE91-81E0-41A0-A217-70BBE73165A5}" type="presOf" srcId="{5ABE479D-0224-48AD-9FBD-C432A6BD4E0E}" destId="{0E8A9C83-DAD1-491F-8AE7-A9C4176F0F2D}" srcOrd="0" destOrd="0" presId="urn:microsoft.com/office/officeart/2005/8/layout/cycle3"/>
    <dgm:cxn modelId="{D091AB06-8E49-4618-9A78-5B969A59D314}" srcId="{6E491A7A-9C8F-4C3B-B29A-E76D70446D5F}" destId="{5ABE479D-0224-48AD-9FBD-C432A6BD4E0E}" srcOrd="1" destOrd="0" parTransId="{F9243096-BA35-45B5-85E4-0AB50647B96E}" sibTransId="{4B7510F8-6086-4990-A3F4-648842133214}"/>
    <dgm:cxn modelId="{D35EF7B5-834E-48A6-BAA0-905C34697F3C}" type="presOf" srcId="{A993B987-B2F5-466B-8DB8-BCD9BD35569D}" destId="{B72E1CF8-4698-47EE-A7FC-EA497F7319B4}" srcOrd="0" destOrd="0" presId="urn:microsoft.com/office/officeart/2005/8/layout/cycle3"/>
    <dgm:cxn modelId="{0A8B67D3-5554-4937-8D57-D21F311F1A92}" type="presOf" srcId="{13958139-0ACB-4E9D-9603-282B27346FE1}" destId="{B2B061CD-3F28-45AD-BC63-B3B269C9B860}" srcOrd="0" destOrd="0" presId="urn:microsoft.com/office/officeart/2005/8/layout/cycle3"/>
    <dgm:cxn modelId="{E16D6C72-3D1F-4CB2-9890-8C388A28347A}" srcId="{6E491A7A-9C8F-4C3B-B29A-E76D70446D5F}" destId="{A993B987-B2F5-466B-8DB8-BCD9BD35569D}" srcOrd="3" destOrd="0" parTransId="{15FE5E03-964B-4A35-B8FC-BE429D6456ED}" sibTransId="{FB2E08DD-FA30-4EC5-BFDA-C6D6EDCE98E7}"/>
    <dgm:cxn modelId="{F44D5ECC-7C41-44C9-921F-B97257E768EC}" type="presOf" srcId="{6E491A7A-9C8F-4C3B-B29A-E76D70446D5F}" destId="{8DF8DB46-0A00-4B6B-9FE1-2F629B79BA61}" srcOrd="0" destOrd="0" presId="urn:microsoft.com/office/officeart/2005/8/layout/cycle3"/>
    <dgm:cxn modelId="{913C1921-55DE-459B-A2B3-A3991B0711DF}" type="presOf" srcId="{874DB34E-0473-44AB-85A2-99A6B916162D}" destId="{47F6224D-029D-4C6A-A964-C55754BBA99D}" srcOrd="0" destOrd="0" presId="urn:microsoft.com/office/officeart/2005/8/layout/cycle3"/>
    <dgm:cxn modelId="{A346FFA8-5422-47EE-829D-0A6BB83FE5FC}" srcId="{6E491A7A-9C8F-4C3B-B29A-E76D70446D5F}" destId="{A983D8BA-C00F-4432-9D9D-6BE089D1A366}" srcOrd="4" destOrd="0" parTransId="{56EA9C11-E513-4C15-8CFC-8FF9C61ACEB6}" sibTransId="{42ECB04F-ABBE-4890-BFB6-6809D5D1C7A2}"/>
    <dgm:cxn modelId="{03ABE431-2158-4F35-9269-96062B7FF147}" type="presOf" srcId="{A983D8BA-C00F-4432-9D9D-6BE089D1A366}" destId="{5D1E272E-0718-44AC-A4FF-CD58EE2541A3}" srcOrd="0" destOrd="0" presId="urn:microsoft.com/office/officeart/2005/8/layout/cycle3"/>
    <dgm:cxn modelId="{9CF59208-5084-49CE-85D7-F20D215F6759}" type="presOf" srcId="{1051D58E-9CA3-40D1-AE7F-F199CDBA8EAE}" destId="{0AF5A79D-D0BF-4D95-BE60-3C68FC5450F2}" srcOrd="0" destOrd="0" presId="urn:microsoft.com/office/officeart/2005/8/layout/cycle3"/>
    <dgm:cxn modelId="{0C3A5B45-77A5-484C-9AAE-6DFAA8E9AF8B}" srcId="{6E491A7A-9C8F-4C3B-B29A-E76D70446D5F}" destId="{13958139-0ACB-4E9D-9603-282B27346FE1}" srcOrd="2" destOrd="0" parTransId="{B90E0CC6-2D51-4894-86B9-52304FC343EE}" sibTransId="{9D1E5839-3504-467A-A896-79F2739C7C64}"/>
    <dgm:cxn modelId="{A15A0EEF-3F28-442E-A37A-CD1916E34B7D}" type="presParOf" srcId="{8DF8DB46-0A00-4B6B-9FE1-2F629B79BA61}" destId="{B31E0279-56ED-46FA-9C0F-BA59479CE806}" srcOrd="0" destOrd="0" presId="urn:microsoft.com/office/officeart/2005/8/layout/cycle3"/>
    <dgm:cxn modelId="{72E0EAF1-BD9B-4889-806D-F327D103D015}" type="presParOf" srcId="{B31E0279-56ED-46FA-9C0F-BA59479CE806}" destId="{47F6224D-029D-4C6A-A964-C55754BBA99D}" srcOrd="0" destOrd="0" presId="urn:microsoft.com/office/officeart/2005/8/layout/cycle3"/>
    <dgm:cxn modelId="{0BE332F9-652C-4A19-A4D9-1543203E3ED8}" type="presParOf" srcId="{B31E0279-56ED-46FA-9C0F-BA59479CE806}" destId="{0AF5A79D-D0BF-4D95-BE60-3C68FC5450F2}" srcOrd="1" destOrd="0" presId="urn:microsoft.com/office/officeart/2005/8/layout/cycle3"/>
    <dgm:cxn modelId="{22347753-F59D-4F1E-A050-F23141485A74}" type="presParOf" srcId="{B31E0279-56ED-46FA-9C0F-BA59479CE806}" destId="{0E8A9C83-DAD1-491F-8AE7-A9C4176F0F2D}" srcOrd="2" destOrd="0" presId="urn:microsoft.com/office/officeart/2005/8/layout/cycle3"/>
    <dgm:cxn modelId="{BA4599DD-19A2-4AD0-9628-FC59F07DA6DF}" type="presParOf" srcId="{B31E0279-56ED-46FA-9C0F-BA59479CE806}" destId="{B2B061CD-3F28-45AD-BC63-B3B269C9B860}" srcOrd="3" destOrd="0" presId="urn:microsoft.com/office/officeart/2005/8/layout/cycle3"/>
    <dgm:cxn modelId="{D81994B8-4E97-4BAE-BCA2-6558FD7B93A2}" type="presParOf" srcId="{B31E0279-56ED-46FA-9C0F-BA59479CE806}" destId="{B72E1CF8-4698-47EE-A7FC-EA497F7319B4}" srcOrd="4" destOrd="0" presId="urn:microsoft.com/office/officeart/2005/8/layout/cycle3"/>
    <dgm:cxn modelId="{3E57FE79-5DDC-4354-8418-26AD28BC0BF2}" type="presParOf" srcId="{B31E0279-56ED-46FA-9C0F-BA59479CE806}" destId="{5D1E272E-0718-44AC-A4FF-CD58EE2541A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CD260-BCD8-4559-B224-768238297C9E}">
      <dsp:nvSpPr>
        <dsp:cNvPr id="0" name=""/>
        <dsp:cNvSpPr/>
      </dsp:nvSpPr>
      <dsp:spPr>
        <a:xfrm rot="5400000">
          <a:off x="3308300" y="-24750"/>
          <a:ext cx="457565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О предупреждении и противодействии домашнему насилию</a:t>
          </a:r>
          <a:endParaRPr lang="uk-UA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О внесении изменений в Уголовный и Уголовный процессуальный кодексы Украины с целью реализации положений Конвенции Совета Европы о предупреждении насилия относительно женщин и домашнего насилия, а также борьбы с этими явлениями </a:t>
          </a:r>
          <a:endParaRPr lang="uk-UA" sz="2100" kern="1200" dirty="0"/>
        </a:p>
      </dsp:txBody>
      <dsp:txXfrm rot="-5400000">
        <a:off x="2962656" y="544260"/>
        <a:ext cx="5043579" cy="4128925"/>
      </dsp:txXfrm>
    </dsp:sp>
    <dsp:sp modelId="{8A80B9DC-0832-44BC-A448-0BB9C6E94AF5}">
      <dsp:nvSpPr>
        <dsp:cNvPr id="0" name=""/>
        <dsp:cNvSpPr/>
      </dsp:nvSpPr>
      <dsp:spPr>
        <a:xfrm>
          <a:off x="0" y="0"/>
          <a:ext cx="2962656" cy="52174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Принятие парламентом Украины в декабре 2017 года законов:</a:t>
          </a:r>
          <a:endParaRPr lang="uk-UA" sz="3000" kern="1200" dirty="0"/>
        </a:p>
      </dsp:txBody>
      <dsp:txXfrm>
        <a:off x="144625" y="144625"/>
        <a:ext cx="2673406" cy="49281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0153A-E68A-47B7-9DEF-561600B3A0A8}">
      <dsp:nvSpPr>
        <dsp:cNvPr id="0" name=""/>
        <dsp:cNvSpPr/>
      </dsp:nvSpPr>
      <dsp:spPr>
        <a:xfrm>
          <a:off x="0" y="0"/>
          <a:ext cx="8568952" cy="7286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ограничительные мероприятия, которые применяются в отношении лиц, совершивших домашнее насилие (ст. 91-1 УК Украины);</a:t>
          </a:r>
          <a:endParaRPr lang="uk-UA" sz="1900" kern="1200" dirty="0"/>
        </a:p>
      </dsp:txBody>
      <dsp:txXfrm>
        <a:off x="35570" y="35570"/>
        <a:ext cx="8497812" cy="657505"/>
      </dsp:txXfrm>
    </dsp:sp>
    <dsp:sp modelId="{3635ED4D-7D01-4415-B265-1C3DFF9ABC03}">
      <dsp:nvSpPr>
        <dsp:cNvPr id="0" name=""/>
        <dsp:cNvSpPr/>
      </dsp:nvSpPr>
      <dsp:spPr>
        <a:xfrm>
          <a:off x="0" y="835646"/>
          <a:ext cx="8568952" cy="144394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введена уголовная ответственность за совершение домашнего насилия (ст. 126-1 УК Украины), принуждение к браку (ст. 151-2 УК Украины), неисполнение ограничительных мероприятий, ограничительных предписаний или </a:t>
          </a:r>
          <a:r>
            <a:rPr lang="ru-RU" sz="1900" kern="1200" dirty="0" err="1" smtClean="0"/>
            <a:t>непрохождение</a:t>
          </a:r>
          <a:r>
            <a:rPr lang="ru-RU" sz="1900" kern="1200" dirty="0" smtClean="0"/>
            <a:t> программы для обидчика (ст. 390-1 УК Украины);</a:t>
          </a:r>
          <a:endParaRPr lang="uk-UA" sz="1900" kern="1200" dirty="0"/>
        </a:p>
      </dsp:txBody>
      <dsp:txXfrm>
        <a:off x="70488" y="906134"/>
        <a:ext cx="8427976" cy="1302971"/>
      </dsp:txXfrm>
    </dsp:sp>
    <dsp:sp modelId="{703A7A25-1B06-46F0-81C9-1796943BA038}">
      <dsp:nvSpPr>
        <dsp:cNvPr id="0" name=""/>
        <dsp:cNvSpPr/>
      </dsp:nvSpPr>
      <dsp:spPr>
        <a:xfrm>
          <a:off x="0" y="2386890"/>
          <a:ext cx="8568952" cy="962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ряд действующих статей Уголовного кодекса Украины также были дополнены и изменены (</a:t>
          </a:r>
          <a:r>
            <a:rPr lang="ru-RU" sz="1900" kern="1200" dirty="0" err="1" smtClean="0"/>
            <a:t>ст.ст</a:t>
          </a:r>
          <a:r>
            <a:rPr lang="ru-RU" sz="1900" kern="1200" dirty="0" smtClean="0"/>
            <a:t>. 134 «Незаконное проведение аборта или стерилизации», 152 «Изнасилование», 153 «Сексуальное насилие»);</a:t>
          </a:r>
          <a:endParaRPr lang="uk-UA" sz="1900" kern="1200" dirty="0"/>
        </a:p>
      </dsp:txBody>
      <dsp:txXfrm>
        <a:off x="46975" y="2433865"/>
        <a:ext cx="8475002" cy="868330"/>
      </dsp:txXfrm>
    </dsp:sp>
    <dsp:sp modelId="{85303E65-72B2-4576-89D4-EA4A6B099B75}">
      <dsp:nvSpPr>
        <dsp:cNvPr id="0" name=""/>
        <dsp:cNvSpPr/>
      </dsp:nvSpPr>
      <dsp:spPr>
        <a:xfrm>
          <a:off x="0" y="3516910"/>
          <a:ext cx="8568952" cy="17838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ряд изменений внесены в Уголовный процессуальный кодекс Украины (например, относительно возможности заключения соглашения                      о примирении исключительно по инициативе потерпевшего, его представителя или законного представителя; временное изъятие документов о праве владения и ношения оружия). </a:t>
          </a:r>
          <a:endParaRPr lang="uk-UA" sz="1800" kern="1200" dirty="0"/>
        </a:p>
      </dsp:txBody>
      <dsp:txXfrm>
        <a:off x="87082" y="3603992"/>
        <a:ext cx="8394788" cy="1609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698CF-7817-4419-8D56-B1EC0882C8F5}">
      <dsp:nvSpPr>
        <dsp:cNvPr id="0" name=""/>
        <dsp:cNvSpPr/>
      </dsp:nvSpPr>
      <dsp:spPr>
        <a:xfrm>
          <a:off x="0" y="119738"/>
          <a:ext cx="8229600" cy="1034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Порядок взаимодействия субъектов, осуществляющих мероприятия в сфере предупреждения и противодействия домашнему насилию и насилию в семье;</a:t>
          </a:r>
          <a:endParaRPr lang="uk-UA" sz="1700" kern="1200" dirty="0"/>
        </a:p>
      </dsp:txBody>
      <dsp:txXfrm>
        <a:off x="50520" y="170258"/>
        <a:ext cx="8128560" cy="933861"/>
      </dsp:txXfrm>
    </dsp:sp>
    <dsp:sp modelId="{A1FE2AFA-679C-4E32-9A01-E25A0B827031}">
      <dsp:nvSpPr>
        <dsp:cNvPr id="0" name=""/>
        <dsp:cNvSpPr/>
      </dsp:nvSpPr>
      <dsp:spPr>
        <a:xfrm>
          <a:off x="0" y="1203599"/>
          <a:ext cx="8229600" cy="1034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Типовое положение о приюте для лиц, пострадавших от домашнего насилия и/или насилия по половому признаку;</a:t>
          </a:r>
          <a:endParaRPr lang="uk-UA" sz="1700" kern="1200" dirty="0"/>
        </a:p>
      </dsp:txBody>
      <dsp:txXfrm>
        <a:off x="50520" y="1254119"/>
        <a:ext cx="8128560" cy="933861"/>
      </dsp:txXfrm>
    </dsp:sp>
    <dsp:sp modelId="{B2C0CCEF-1119-41CE-A7CD-E266D65B03F8}">
      <dsp:nvSpPr>
        <dsp:cNvPr id="0" name=""/>
        <dsp:cNvSpPr/>
      </dsp:nvSpPr>
      <dsp:spPr>
        <a:xfrm>
          <a:off x="0" y="2287461"/>
          <a:ext cx="8229600" cy="1034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Типовое положение о мобильной бригаде социально-психологической помощи лицам, пострадавшим от домашнего насилия и/или насилия по половому признаку;</a:t>
          </a:r>
          <a:endParaRPr lang="uk-UA" sz="1700" kern="1200" dirty="0"/>
        </a:p>
      </dsp:txBody>
      <dsp:txXfrm>
        <a:off x="50520" y="2337981"/>
        <a:ext cx="8128560" cy="933861"/>
      </dsp:txXfrm>
    </dsp:sp>
    <dsp:sp modelId="{921CBA2E-42E2-4F56-9793-BD8741ECA8AE}">
      <dsp:nvSpPr>
        <dsp:cNvPr id="0" name=""/>
        <dsp:cNvSpPr/>
      </dsp:nvSpPr>
      <dsp:spPr>
        <a:xfrm>
          <a:off x="0" y="3371323"/>
          <a:ext cx="8229600" cy="1034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Порядок вынесения уполномоченными подразделениями органов Национальной полиции Украины срочного запретного предписания обидчику.   </a:t>
          </a:r>
          <a:endParaRPr lang="uk-UA" sz="1700" kern="1200" dirty="0"/>
        </a:p>
      </dsp:txBody>
      <dsp:txXfrm>
        <a:off x="50520" y="3421843"/>
        <a:ext cx="8128560" cy="9338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0A86A-23D8-4173-ACA9-BD2E74EADC3D}">
      <dsp:nvSpPr>
        <dsp:cNvPr id="0" name=""/>
        <dsp:cNvSpPr/>
      </dsp:nvSpPr>
      <dsp:spPr>
        <a:xfrm>
          <a:off x="0" y="3111170"/>
          <a:ext cx="8229600" cy="10211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п. 52 прямо обязывает центры бесплатной вторичной правовой помощи предоставлять правовую помощь пострадавшим. </a:t>
          </a:r>
          <a:endParaRPr lang="uk-UA" sz="1800" kern="1200" dirty="0"/>
        </a:p>
      </dsp:txBody>
      <dsp:txXfrm>
        <a:off x="0" y="3111170"/>
        <a:ext cx="8229600" cy="1021155"/>
      </dsp:txXfrm>
    </dsp:sp>
    <dsp:sp modelId="{293DDF88-CE2B-4C37-842C-46E9BF952E2A}">
      <dsp:nvSpPr>
        <dsp:cNvPr id="0" name=""/>
        <dsp:cNvSpPr/>
      </dsp:nvSpPr>
      <dsp:spPr>
        <a:xfrm rot="10800000">
          <a:off x="0" y="1555950"/>
          <a:ext cx="8229600" cy="157053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п. 5 закрепляет право пострадавших на получение бесплатной правовой помощи в соответствии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с Законом Украины «О бесплатной правовой помощи»; </a:t>
          </a:r>
          <a:endParaRPr lang="uk-UA" sz="1800" kern="1200" dirty="0"/>
        </a:p>
      </dsp:txBody>
      <dsp:txXfrm rot="10800000">
        <a:off x="0" y="1555950"/>
        <a:ext cx="8229600" cy="1020488"/>
      </dsp:txXfrm>
    </dsp:sp>
    <dsp:sp modelId="{006C25D3-E9F9-4918-B145-C5BD90A8ACCA}">
      <dsp:nvSpPr>
        <dsp:cNvPr id="0" name=""/>
        <dsp:cNvSpPr/>
      </dsp:nvSpPr>
      <dsp:spPr>
        <a:xfrm rot="10800000">
          <a:off x="0" y="730"/>
          <a:ext cx="8229600" cy="157053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п. 3 определяет, что пострадавшим лицам гарантируется право на справедливый суд и доступ к правовой помощи с учетом практики Европейского суда по правам человека;</a:t>
          </a:r>
          <a:endParaRPr lang="uk-UA" sz="1800" kern="1200" dirty="0"/>
        </a:p>
      </dsp:txBody>
      <dsp:txXfrm rot="10800000">
        <a:off x="0" y="730"/>
        <a:ext cx="8229600" cy="10204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D3509-1960-435F-A97E-B1100414387F}">
      <dsp:nvSpPr>
        <dsp:cNvPr id="0" name=""/>
        <dsp:cNvSpPr/>
      </dsp:nvSpPr>
      <dsp:spPr>
        <a:xfrm>
          <a:off x="1620180" y="0"/>
          <a:ext cx="5184576" cy="5184576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AC0C33-8786-44B5-9D59-62BBFE7E50F9}">
      <dsp:nvSpPr>
        <dsp:cNvPr id="0" name=""/>
        <dsp:cNvSpPr/>
      </dsp:nvSpPr>
      <dsp:spPr>
        <a:xfrm>
          <a:off x="1872199" y="504060"/>
          <a:ext cx="2214962" cy="20219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Сотрудники Национальной полиции</a:t>
          </a:r>
          <a:endParaRPr lang="uk-UA" sz="2000" kern="1200" dirty="0"/>
        </a:p>
      </dsp:txBody>
      <dsp:txXfrm>
        <a:off x="1970904" y="602765"/>
        <a:ext cx="2017552" cy="1824574"/>
      </dsp:txXfrm>
    </dsp:sp>
    <dsp:sp modelId="{6DE14DDE-E485-41FF-9223-51E07ECC117C}">
      <dsp:nvSpPr>
        <dsp:cNvPr id="0" name=""/>
        <dsp:cNvSpPr/>
      </dsp:nvSpPr>
      <dsp:spPr>
        <a:xfrm>
          <a:off x="4320485" y="504060"/>
          <a:ext cx="2214962" cy="20219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Прокуроры</a:t>
          </a:r>
          <a:r>
            <a:rPr lang="ru-RU" sz="2400" kern="1200" dirty="0" smtClean="0"/>
            <a:t> </a:t>
          </a:r>
          <a:endParaRPr lang="uk-UA" sz="2400" kern="1200" dirty="0"/>
        </a:p>
      </dsp:txBody>
      <dsp:txXfrm>
        <a:off x="4419190" y="602765"/>
        <a:ext cx="2017552" cy="1824574"/>
      </dsp:txXfrm>
    </dsp:sp>
    <dsp:sp modelId="{9D123EF2-430B-42A6-9000-099AE3F029A9}">
      <dsp:nvSpPr>
        <dsp:cNvPr id="0" name=""/>
        <dsp:cNvSpPr/>
      </dsp:nvSpPr>
      <dsp:spPr>
        <a:xfrm>
          <a:off x="1800206" y="2664304"/>
          <a:ext cx="2310016" cy="2154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Судьи</a:t>
          </a:r>
          <a:endParaRPr lang="uk-UA" sz="2000" kern="1200" dirty="0"/>
        </a:p>
      </dsp:txBody>
      <dsp:txXfrm>
        <a:off x="1905379" y="2769477"/>
        <a:ext cx="2099670" cy="1944139"/>
      </dsp:txXfrm>
    </dsp:sp>
    <dsp:sp modelId="{CCAADA33-2126-437D-8220-0CB87EB6716C}">
      <dsp:nvSpPr>
        <dsp:cNvPr id="0" name=""/>
        <dsp:cNvSpPr/>
      </dsp:nvSpPr>
      <dsp:spPr>
        <a:xfrm>
          <a:off x="4320475" y="2664304"/>
          <a:ext cx="2249559" cy="21429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Адвокаты </a:t>
          </a:r>
          <a:endParaRPr lang="uk-UA" sz="2000" kern="1200" dirty="0"/>
        </a:p>
      </dsp:txBody>
      <dsp:txXfrm>
        <a:off x="4425086" y="2768915"/>
        <a:ext cx="2040337" cy="19337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62616-4A0A-41D4-9377-06736E8888DB}">
      <dsp:nvSpPr>
        <dsp:cNvPr id="0" name=""/>
        <dsp:cNvSpPr/>
      </dsp:nvSpPr>
      <dsp:spPr>
        <a:xfrm>
          <a:off x="0" y="703956"/>
          <a:ext cx="8229600" cy="3118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Информационная деятельность государственных органов и общественных организаций </a:t>
          </a:r>
          <a:r>
            <a:rPr lang="ru-RU" sz="2800" kern="1200" dirty="0" smtClean="0"/>
            <a:t>по предупреждению </a:t>
          </a:r>
          <a:r>
            <a:rPr lang="ru-RU" sz="2800" kern="1200" dirty="0" smtClean="0"/>
            <a:t>и </a:t>
          </a:r>
          <a:r>
            <a:rPr lang="ru-RU" sz="2800" kern="1200" dirty="0" smtClean="0"/>
            <a:t>противодействию </a:t>
          </a:r>
          <a:r>
            <a:rPr lang="ru-RU" sz="2800" kern="1200" dirty="0" smtClean="0"/>
            <a:t>домашнему насилию </a:t>
          </a:r>
          <a:r>
            <a:rPr lang="ru-RU" sz="2800" kern="1200" dirty="0" smtClean="0"/>
            <a:t>         (о правах</a:t>
          </a:r>
          <a:r>
            <a:rPr lang="ru-RU" sz="2800" kern="1200" dirty="0" smtClean="0"/>
            <a:t>, субъектах, видах помощи, горячих линиях, службах поддержки и т.д.)</a:t>
          </a:r>
          <a:endParaRPr lang="uk-UA" sz="2800" kern="1200" dirty="0"/>
        </a:p>
      </dsp:txBody>
      <dsp:txXfrm>
        <a:off x="152211" y="856167"/>
        <a:ext cx="7925178" cy="28136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5F1F6-CDB8-4317-9940-FBD141723F7B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3512650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98 % относительно предупреждения домашнего насилия</a:t>
          </a:r>
          <a:endParaRPr lang="uk-UA" sz="2400" kern="1200" dirty="0"/>
        </a:p>
      </dsp:txBody>
      <dsp:txXfrm>
        <a:off x="112677" y="112677"/>
        <a:ext cx="8004246" cy="4300609"/>
      </dsp:txXfrm>
    </dsp:sp>
    <dsp:sp modelId="{46437F48-6315-4400-BACC-F41AB3812032}">
      <dsp:nvSpPr>
        <dsp:cNvPr id="0" name=""/>
        <dsp:cNvSpPr/>
      </dsp:nvSpPr>
      <dsp:spPr>
        <a:xfrm>
          <a:off x="205740" y="1131490"/>
          <a:ext cx="7818120" cy="3168174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2011791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51 % о предоставлении консультаций </a:t>
          </a:r>
          <a:r>
            <a:rPr lang="ru-RU" sz="2400" kern="1200" dirty="0" smtClean="0"/>
            <a:t>касательно </a:t>
          </a:r>
          <a:r>
            <a:rPr lang="ru-RU" sz="2400" kern="1200" dirty="0" smtClean="0"/>
            <a:t>домашнего насилия и жестокого обращения</a:t>
          </a:r>
          <a:endParaRPr lang="uk-UA" sz="2400" kern="1200" dirty="0"/>
        </a:p>
      </dsp:txBody>
      <dsp:txXfrm>
        <a:off x="303172" y="1228922"/>
        <a:ext cx="7623256" cy="2973310"/>
      </dsp:txXfrm>
    </dsp:sp>
    <dsp:sp modelId="{8B9883C2-19D1-4446-A1B4-8B1D438F3EEB}">
      <dsp:nvSpPr>
        <dsp:cNvPr id="0" name=""/>
        <dsp:cNvSpPr/>
      </dsp:nvSpPr>
      <dsp:spPr>
        <a:xfrm>
          <a:off x="411480" y="2635341"/>
          <a:ext cx="7406640" cy="1065665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170688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9,2 % юридические вопросы (расторжение брака, раздел имущества)</a:t>
          </a:r>
          <a:endParaRPr lang="uk-UA" sz="2400" kern="1200" dirty="0"/>
        </a:p>
      </dsp:txBody>
      <dsp:txXfrm>
        <a:off x="444253" y="2668114"/>
        <a:ext cx="7341094" cy="10001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CD260-BCD8-4559-B224-768238297C9E}">
      <dsp:nvSpPr>
        <dsp:cNvPr id="0" name=""/>
        <dsp:cNvSpPr/>
      </dsp:nvSpPr>
      <dsp:spPr>
        <a:xfrm rot="5400000">
          <a:off x="3971379" y="-780834"/>
          <a:ext cx="324949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Предоставление психологических, </a:t>
          </a:r>
          <a:r>
            <a:rPr lang="ru-RU" sz="2300" kern="1200" dirty="0" smtClean="0"/>
            <a:t>          социально-бытовых,            социально-педагогических, информационных и юридических услуг и т.д. лицам, оказавшимся в сложных жизненных обстоятельствах </a:t>
          </a:r>
          <a:endParaRPr lang="uk-UA" sz="2300" kern="1200" dirty="0"/>
        </a:p>
      </dsp:txBody>
      <dsp:txXfrm rot="-5400000">
        <a:off x="2962656" y="386516"/>
        <a:ext cx="5108317" cy="2932242"/>
      </dsp:txXfrm>
    </dsp:sp>
    <dsp:sp modelId="{8A80B9DC-0832-44BC-A448-0BB9C6E94AF5}">
      <dsp:nvSpPr>
        <dsp:cNvPr id="0" name=""/>
        <dsp:cNvSpPr/>
      </dsp:nvSpPr>
      <dsp:spPr>
        <a:xfrm>
          <a:off x="0" y="0"/>
          <a:ext cx="2962656" cy="3705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Волынский областной центр социально-психологической помощи (г. Луцк)</a:t>
          </a:r>
          <a:endParaRPr lang="uk-UA" sz="2200" kern="1200" dirty="0"/>
        </a:p>
      </dsp:txBody>
      <dsp:txXfrm>
        <a:off x="144625" y="144625"/>
        <a:ext cx="2673406" cy="34160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5A79D-D0BF-4D95-BE60-3C68FC5450F2}">
      <dsp:nvSpPr>
        <dsp:cNvPr id="0" name=""/>
        <dsp:cNvSpPr/>
      </dsp:nvSpPr>
      <dsp:spPr>
        <a:xfrm>
          <a:off x="1840291" y="-2763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6224D-029D-4C6A-A964-C55754BBA99D}">
      <dsp:nvSpPr>
        <dsp:cNvPr id="0" name=""/>
        <dsp:cNvSpPr/>
      </dsp:nvSpPr>
      <dsp:spPr>
        <a:xfrm>
          <a:off x="3030483" y="1135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Нормативно-правовое</a:t>
          </a:r>
          <a:endParaRPr lang="uk-UA" sz="2000" kern="1200" dirty="0"/>
        </a:p>
      </dsp:txBody>
      <dsp:txXfrm>
        <a:off x="3082073" y="52725"/>
        <a:ext cx="2010477" cy="953648"/>
      </dsp:txXfrm>
    </dsp:sp>
    <dsp:sp modelId="{0E8A9C83-DAD1-491F-8AE7-A9C4176F0F2D}">
      <dsp:nvSpPr>
        <dsp:cNvPr id="0" name=""/>
        <dsp:cNvSpPr/>
      </dsp:nvSpPr>
      <dsp:spPr>
        <a:xfrm>
          <a:off x="4635816" y="1252734"/>
          <a:ext cx="2548267" cy="12020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Информационное</a:t>
          </a:r>
          <a:endParaRPr lang="uk-UA" sz="2000" kern="1200" dirty="0"/>
        </a:p>
      </dsp:txBody>
      <dsp:txXfrm>
        <a:off x="4694497" y="1311415"/>
        <a:ext cx="2430905" cy="1084717"/>
      </dsp:txXfrm>
    </dsp:sp>
    <dsp:sp modelId="{B2B061CD-3F28-45AD-BC63-B3B269C9B860}">
      <dsp:nvSpPr>
        <dsp:cNvPr id="0" name=""/>
        <dsp:cNvSpPr/>
      </dsp:nvSpPr>
      <dsp:spPr>
        <a:xfrm>
          <a:off x="4447348" y="3268965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Аналитическое </a:t>
          </a:r>
          <a:endParaRPr lang="uk-UA" sz="2000" kern="1200"/>
        </a:p>
      </dsp:txBody>
      <dsp:txXfrm>
        <a:off x="4498938" y="3320555"/>
        <a:ext cx="2010477" cy="953648"/>
      </dsp:txXfrm>
    </dsp:sp>
    <dsp:sp modelId="{B72E1CF8-4698-47EE-A7FC-EA497F7319B4}">
      <dsp:nvSpPr>
        <dsp:cNvPr id="0" name=""/>
        <dsp:cNvSpPr/>
      </dsp:nvSpPr>
      <dsp:spPr>
        <a:xfrm>
          <a:off x="1711047" y="3268948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Методическое</a:t>
          </a:r>
          <a:endParaRPr lang="uk-UA" sz="2000" kern="1200" dirty="0"/>
        </a:p>
      </dsp:txBody>
      <dsp:txXfrm>
        <a:off x="1762637" y="3320538"/>
        <a:ext cx="2010477" cy="953648"/>
      </dsp:txXfrm>
    </dsp:sp>
    <dsp:sp modelId="{5D1E272E-0718-44AC-A4FF-CD58EE2541A3}">
      <dsp:nvSpPr>
        <dsp:cNvPr id="0" name=""/>
        <dsp:cNvSpPr/>
      </dsp:nvSpPr>
      <dsp:spPr>
        <a:xfrm>
          <a:off x="1045516" y="1252734"/>
          <a:ext cx="2438314" cy="12020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Экономическое</a:t>
          </a:r>
          <a:r>
            <a:rPr lang="ru-RU" sz="1700" kern="1200" dirty="0" smtClean="0"/>
            <a:t> </a:t>
          </a:r>
          <a:endParaRPr lang="uk-UA" sz="1700" kern="1200" dirty="0"/>
        </a:p>
      </dsp:txBody>
      <dsp:txXfrm>
        <a:off x="1104197" y="1311415"/>
        <a:ext cx="2320952" cy="1084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A45C8C9-BBF8-4601-BF05-24B6649B3D97}" type="datetimeFigureOut">
              <a:rPr lang="uk-UA" smtClean="0"/>
              <a:t>16.10.2018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7D9EFB4-AB4A-4EBD-87AC-692FF17F559C}" type="slidenum">
              <a:rPr lang="uk-UA" smtClean="0"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016224"/>
          </a:xfrm>
        </p:spPr>
        <p:txBody>
          <a:bodyPr>
            <a:noAutofit/>
          </a:bodyPr>
          <a:lstStyle/>
          <a:p>
            <a:r>
              <a:rPr lang="ru-RU" sz="4000" dirty="0"/>
              <a:t>Доступ женщин к правосудию в Украине</a:t>
            </a:r>
            <a:r>
              <a:rPr lang="ru-RU" sz="4000" dirty="0" smtClean="0"/>
              <a:t>:</a:t>
            </a:r>
            <a:br>
              <a:rPr lang="ru-RU" sz="4000" dirty="0" smtClean="0"/>
            </a:br>
            <a:r>
              <a:rPr lang="ru-RU" sz="4000" dirty="0" smtClean="0"/>
              <a:t>достижения </a:t>
            </a:r>
            <a:r>
              <a:rPr lang="ru-RU" sz="4000" dirty="0"/>
              <a:t>и </a:t>
            </a:r>
            <a:r>
              <a:rPr lang="ru-RU" sz="4000" dirty="0" smtClean="0"/>
              <a:t>перспективы</a:t>
            </a:r>
            <a:endParaRPr lang="uk-UA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3501008"/>
            <a:ext cx="4024536" cy="2664296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  <a:effectLst>
                  <a:outerShdw blurRad="50800" dist="50800" dir="5400000" algn="ctr" rotWithShape="0">
                    <a:srgbClr val="000000">
                      <a:alpha val="40000"/>
                    </a:srgbClr>
                  </a:outerShdw>
                  <a:reflection stA="44000" endPos="0" dist="50800" dir="5400000" sy="-100000" algn="bl" rotWithShape="0"/>
                </a:effectLst>
              </a:rPr>
              <a:t>Георгий Попов</a:t>
            </a:r>
            <a:endParaRPr lang="uk-UA" sz="2000" dirty="0">
              <a:solidFill>
                <a:schemeClr val="tx1"/>
              </a:solidFill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  <a:reflection stA="44000" endPos="0" dist="50800" dir="5400000" sy="-100000" algn="bl" rotWithShape="0"/>
              </a:effectLst>
            </a:endParaRPr>
          </a:p>
          <a:p>
            <a:pPr algn="l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effectLst>
                  <a:outerShdw blurRad="50800" dist="50800" dir="5400000" algn="ctr" rotWithShape="0">
                    <a:srgbClr val="000000">
                      <a:alpha val="40000"/>
                    </a:srgbClr>
                  </a:outerShdw>
                  <a:reflection stA="44000" endPos="0" dist="50800" dir="5400000" sy="-100000" algn="bl" rotWithShape="0"/>
                </a:effectLst>
              </a:rPr>
              <a:t>директор </a:t>
            </a:r>
            <a:endParaRPr lang="uk-UA" sz="2000" dirty="0">
              <a:solidFill>
                <a:schemeClr val="tx1"/>
              </a:solidFill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  <a:reflection stA="44000" endPos="0" dist="50800" dir="5400000" sy="-100000" algn="bl" rotWithShape="0"/>
              </a:effectLst>
            </a:endParaRPr>
          </a:p>
          <a:p>
            <a:pPr algn="l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effectLst>
                  <a:outerShdw blurRad="50800" dist="50800" dir="5400000" algn="ctr" rotWithShape="0">
                    <a:srgbClr val="000000">
                      <a:alpha val="40000"/>
                    </a:srgbClr>
                  </a:outerShdw>
                  <a:reflection stA="44000" endPos="0" dist="50800" dir="5400000" sy="-100000" algn="bl" rotWithShape="0"/>
                </a:effectLst>
              </a:rPr>
              <a:t>Научно-исследовательского института</a:t>
            </a:r>
            <a:endParaRPr lang="uk-UA" sz="2000" dirty="0">
              <a:solidFill>
                <a:schemeClr val="tx1"/>
              </a:solidFill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  <a:reflection stA="44000" endPos="0" dist="50800" dir="5400000" sy="-100000" algn="bl" rotWithShape="0"/>
              </a:effectLst>
            </a:endParaRPr>
          </a:p>
          <a:p>
            <a:pPr algn="l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effectLst>
                  <a:outerShdw blurRad="50800" dist="50800" dir="5400000" algn="ctr" rotWithShape="0">
                    <a:srgbClr val="000000">
                      <a:alpha val="40000"/>
                    </a:srgbClr>
                  </a:outerShdw>
                  <a:reflection stA="44000" endPos="0" dist="50800" dir="5400000" sy="-100000" algn="bl" rotWithShape="0"/>
                </a:effectLst>
              </a:rPr>
              <a:t>Национальной академии прокуратуры Украины,</a:t>
            </a:r>
            <a:endParaRPr lang="uk-UA" sz="2000" dirty="0">
              <a:solidFill>
                <a:schemeClr val="tx1"/>
              </a:solidFill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  <a:reflection stA="44000" endPos="0" dist="50800" dir="5400000" sy="-100000" algn="bl" rotWithShape="0"/>
              </a:effectLst>
            </a:endParaRPr>
          </a:p>
          <a:p>
            <a:pPr algn="l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effectLst>
                  <a:outerShdw blurRad="50800" dist="50800" dir="5400000" algn="ctr" rotWithShape="0">
                    <a:srgbClr val="000000">
                      <a:alpha val="40000"/>
                    </a:srgbClr>
                  </a:outerShdw>
                  <a:reflection stA="44000" endPos="0" dist="50800" dir="5400000" sy="-100000" algn="bl" rotWithShape="0"/>
                </a:effectLst>
              </a:rPr>
              <a:t>доктор юридических наук  </a:t>
            </a:r>
            <a:endParaRPr lang="uk-UA" sz="2000" dirty="0">
              <a:solidFill>
                <a:schemeClr val="tx1"/>
              </a:solidFill>
              <a:effectLst>
                <a:outerShdw blurRad="50800" dist="50800" dir="5400000" algn="ctr" rotWithShape="0">
                  <a:srgbClr val="000000">
                    <a:alpha val="40000"/>
                  </a:srgbClr>
                </a:outerShdw>
                <a:reflection stA="44000" endPos="0" dist="50800" dir="5400000" sy="-100000" algn="bl" rotWithShape="0"/>
              </a:effectLst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687913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22322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>
                <a:effectLst/>
              </a:rPr>
              <a:t>На </a:t>
            </a:r>
            <a:r>
              <a:rPr lang="ru-RU" sz="2400" dirty="0" smtClean="0">
                <a:effectLst/>
              </a:rPr>
              <a:t>сегодня </a:t>
            </a:r>
            <a:r>
              <a:rPr lang="ru-RU" sz="2400" dirty="0">
                <a:effectLst/>
              </a:rPr>
              <a:t>в Украине существует сеть государственных, коммунальных </a:t>
            </a:r>
            <a:r>
              <a:rPr lang="ru-RU" sz="2400" dirty="0" smtClean="0">
                <a:effectLst/>
              </a:rPr>
              <a:t>и </a:t>
            </a:r>
            <a:r>
              <a:rPr lang="ru-RU" sz="2400" dirty="0">
                <a:effectLst/>
              </a:rPr>
              <a:t>неправительственных организаций и учреждений, которые предоставляют помощь лицам в сложных жизненных ситуациях, в </a:t>
            </a:r>
            <a:r>
              <a:rPr lang="ru-RU" sz="2400" smtClean="0">
                <a:effectLst/>
              </a:rPr>
              <a:t>частности </a:t>
            </a:r>
            <a:r>
              <a:rPr lang="ru-RU" sz="2400" smtClean="0">
                <a:effectLst/>
              </a:rPr>
              <a:t>                    в ситуациях </a:t>
            </a:r>
            <a:r>
              <a:rPr lang="ru-RU" sz="2400" dirty="0">
                <a:effectLst/>
              </a:rPr>
              <a:t>насилия в семье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454761"/>
              </p:ext>
            </p:extLst>
          </p:nvPr>
        </p:nvGraphicFramePr>
        <p:xfrm>
          <a:off x="457200" y="2420888"/>
          <a:ext cx="8229600" cy="37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98417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Направления </a:t>
            </a:r>
            <a:r>
              <a:rPr lang="ru-RU" sz="2800" b="1" dirty="0" smtClean="0">
                <a:effectLst/>
              </a:rPr>
              <a:t>дальнейшего расширения </a:t>
            </a:r>
            <a:r>
              <a:rPr lang="ru-RU" sz="2800" b="1" dirty="0">
                <a:effectLst/>
              </a:rPr>
              <a:t>доступа женщин к </a:t>
            </a:r>
            <a:r>
              <a:rPr lang="ru-RU" sz="2800" b="1" dirty="0" smtClean="0">
                <a:effectLst/>
              </a:rPr>
              <a:t>правосудию</a:t>
            </a:r>
            <a:endParaRPr lang="uk-UA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4107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623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bg1">
                <a:tint val="80000"/>
                <a:satMod val="250000"/>
              </a:schemeClr>
            </a:gs>
            <a:gs pos="76000">
              <a:schemeClr val="bg1">
                <a:tint val="90000"/>
                <a:shade val="90000"/>
                <a:satMod val="200000"/>
              </a:schemeClr>
            </a:gs>
            <a:gs pos="92000">
              <a:schemeClr val="bg1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endParaRPr lang="ru-RU" sz="4000" dirty="0"/>
          </a:p>
          <a:p>
            <a:pPr marL="0" indent="0" algn="ctr">
              <a:buNone/>
            </a:pPr>
            <a:r>
              <a:rPr lang="ru-RU" sz="4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Благодарю за внимание!</a:t>
            </a:r>
            <a:endParaRPr lang="uk-UA" sz="4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03266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pSp>
        <p:nvGrpSpPr>
          <p:cNvPr id="5" name="Группа 4"/>
          <p:cNvGrpSpPr/>
          <p:nvPr/>
        </p:nvGrpSpPr>
        <p:grpSpPr>
          <a:xfrm>
            <a:off x="457200" y="501714"/>
            <a:ext cx="8363271" cy="5854571"/>
            <a:chOff x="457200" y="501714"/>
            <a:chExt cx="8363271" cy="5854571"/>
          </a:xfrm>
        </p:grpSpPr>
        <p:sp>
          <p:nvSpPr>
            <p:cNvPr id="6" name="Полилиния 5"/>
            <p:cNvSpPr/>
            <p:nvPr/>
          </p:nvSpPr>
          <p:spPr>
            <a:xfrm>
              <a:off x="457200" y="607911"/>
              <a:ext cx="1358933" cy="1941334"/>
            </a:xfrm>
            <a:custGeom>
              <a:avLst/>
              <a:gdLst>
                <a:gd name="connsiteX0" fmla="*/ 0 w 1941333"/>
                <a:gd name="connsiteY0" fmla="*/ 0 h 1358933"/>
                <a:gd name="connsiteX1" fmla="*/ 1261867 w 1941333"/>
                <a:gd name="connsiteY1" fmla="*/ 0 h 1358933"/>
                <a:gd name="connsiteX2" fmla="*/ 1941333 w 1941333"/>
                <a:gd name="connsiteY2" fmla="*/ 679467 h 1358933"/>
                <a:gd name="connsiteX3" fmla="*/ 1261867 w 1941333"/>
                <a:gd name="connsiteY3" fmla="*/ 1358933 h 1358933"/>
                <a:gd name="connsiteX4" fmla="*/ 0 w 1941333"/>
                <a:gd name="connsiteY4" fmla="*/ 1358933 h 1358933"/>
                <a:gd name="connsiteX5" fmla="*/ 679467 w 1941333"/>
                <a:gd name="connsiteY5" fmla="*/ 679467 h 1358933"/>
                <a:gd name="connsiteX6" fmla="*/ 0 w 1941333"/>
                <a:gd name="connsiteY6" fmla="*/ 0 h 1358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1333" h="1358933">
                  <a:moveTo>
                    <a:pt x="1941332" y="0"/>
                  </a:moveTo>
                  <a:lnTo>
                    <a:pt x="1941332" y="883307"/>
                  </a:lnTo>
                  <a:lnTo>
                    <a:pt x="970666" y="1358933"/>
                  </a:lnTo>
                  <a:lnTo>
                    <a:pt x="1" y="883307"/>
                  </a:lnTo>
                  <a:lnTo>
                    <a:pt x="1" y="0"/>
                  </a:lnTo>
                  <a:lnTo>
                    <a:pt x="970666" y="475627"/>
                  </a:lnTo>
                  <a:lnTo>
                    <a:pt x="194133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591" tIns="701058" rIns="21589" bIns="701056" numCol="1" spcCol="1270" anchor="ctr" anchorCtr="0">
              <a:noAutofit/>
            </a:bodyPr>
            <a:lstStyle/>
            <a:p>
              <a:pPr lvl="0" algn="ctr" defTabSz="1511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4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1816133" y="501714"/>
              <a:ext cx="7004338" cy="1474264"/>
            </a:xfrm>
            <a:custGeom>
              <a:avLst/>
              <a:gdLst>
                <a:gd name="connsiteX0" fmla="*/ 245716 w 1474264"/>
                <a:gd name="connsiteY0" fmla="*/ 0 h 7004338"/>
                <a:gd name="connsiteX1" fmla="*/ 1228548 w 1474264"/>
                <a:gd name="connsiteY1" fmla="*/ 0 h 7004338"/>
                <a:gd name="connsiteX2" fmla="*/ 1474264 w 1474264"/>
                <a:gd name="connsiteY2" fmla="*/ 245716 h 7004338"/>
                <a:gd name="connsiteX3" fmla="*/ 1474264 w 1474264"/>
                <a:gd name="connsiteY3" fmla="*/ 7004338 h 7004338"/>
                <a:gd name="connsiteX4" fmla="*/ 1474264 w 1474264"/>
                <a:gd name="connsiteY4" fmla="*/ 7004338 h 7004338"/>
                <a:gd name="connsiteX5" fmla="*/ 0 w 1474264"/>
                <a:gd name="connsiteY5" fmla="*/ 7004338 h 7004338"/>
                <a:gd name="connsiteX6" fmla="*/ 0 w 1474264"/>
                <a:gd name="connsiteY6" fmla="*/ 7004338 h 7004338"/>
                <a:gd name="connsiteX7" fmla="*/ 0 w 1474264"/>
                <a:gd name="connsiteY7" fmla="*/ 245716 h 7004338"/>
                <a:gd name="connsiteX8" fmla="*/ 245716 w 1474264"/>
                <a:gd name="connsiteY8" fmla="*/ 0 h 700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74264" h="7004338">
                  <a:moveTo>
                    <a:pt x="1474264" y="1167415"/>
                  </a:moveTo>
                  <a:lnTo>
                    <a:pt x="1474264" y="5836923"/>
                  </a:lnTo>
                  <a:cubicBezTo>
                    <a:pt x="1474264" y="6481668"/>
                    <a:pt x="1451109" y="7004338"/>
                    <a:pt x="1422546" y="7004338"/>
                  </a:cubicBezTo>
                  <a:lnTo>
                    <a:pt x="0" y="7004338"/>
                  </a:lnTo>
                  <a:lnTo>
                    <a:pt x="0" y="700433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422546" y="0"/>
                  </a:lnTo>
                  <a:cubicBezTo>
                    <a:pt x="1451109" y="0"/>
                    <a:pt x="1474264" y="522670"/>
                    <a:pt x="1474264" y="1167415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84668" rIns="84668" bIns="84668" numCol="1" spcCol="1270" anchor="ctr" anchorCtr="0">
              <a:noAutofit/>
            </a:bodyPr>
            <a:lstStyle/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Подписание 7 ноября 2011 года Украиной Конвенции Совета Европы о предупреждении и борьбе с насилием в отношении женщин и домашним насилием</a:t>
              </a:r>
              <a:endParaRPr lang="uk-UA" sz="20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457200" y="2649739"/>
              <a:ext cx="1358933" cy="1941333"/>
            </a:xfrm>
            <a:custGeom>
              <a:avLst/>
              <a:gdLst>
                <a:gd name="connsiteX0" fmla="*/ 0 w 1941333"/>
                <a:gd name="connsiteY0" fmla="*/ 0 h 1358933"/>
                <a:gd name="connsiteX1" fmla="*/ 1261867 w 1941333"/>
                <a:gd name="connsiteY1" fmla="*/ 0 h 1358933"/>
                <a:gd name="connsiteX2" fmla="*/ 1941333 w 1941333"/>
                <a:gd name="connsiteY2" fmla="*/ 679467 h 1358933"/>
                <a:gd name="connsiteX3" fmla="*/ 1261867 w 1941333"/>
                <a:gd name="connsiteY3" fmla="*/ 1358933 h 1358933"/>
                <a:gd name="connsiteX4" fmla="*/ 0 w 1941333"/>
                <a:gd name="connsiteY4" fmla="*/ 1358933 h 1358933"/>
                <a:gd name="connsiteX5" fmla="*/ 679467 w 1941333"/>
                <a:gd name="connsiteY5" fmla="*/ 679467 h 1358933"/>
                <a:gd name="connsiteX6" fmla="*/ 0 w 1941333"/>
                <a:gd name="connsiteY6" fmla="*/ 0 h 1358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1333" h="1358933">
                  <a:moveTo>
                    <a:pt x="1941332" y="0"/>
                  </a:moveTo>
                  <a:lnTo>
                    <a:pt x="1941332" y="883307"/>
                  </a:lnTo>
                  <a:lnTo>
                    <a:pt x="970666" y="1358933"/>
                  </a:lnTo>
                  <a:lnTo>
                    <a:pt x="1" y="883307"/>
                  </a:lnTo>
                  <a:lnTo>
                    <a:pt x="1" y="0"/>
                  </a:lnTo>
                  <a:lnTo>
                    <a:pt x="970666" y="475627"/>
                  </a:lnTo>
                  <a:lnTo>
                    <a:pt x="194133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591" tIns="701057" rIns="21589" bIns="701056" numCol="1" spcCol="1270" anchor="ctr" anchorCtr="0">
              <a:noAutofit/>
            </a:bodyPr>
            <a:lstStyle/>
            <a:p>
              <a:pPr lvl="0" algn="ctr" defTabSz="1511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4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1816133" y="2373126"/>
              <a:ext cx="7004338" cy="1815094"/>
            </a:xfrm>
            <a:custGeom>
              <a:avLst/>
              <a:gdLst>
                <a:gd name="connsiteX0" fmla="*/ 302522 w 1815094"/>
                <a:gd name="connsiteY0" fmla="*/ 0 h 7004338"/>
                <a:gd name="connsiteX1" fmla="*/ 1512572 w 1815094"/>
                <a:gd name="connsiteY1" fmla="*/ 0 h 7004338"/>
                <a:gd name="connsiteX2" fmla="*/ 1815094 w 1815094"/>
                <a:gd name="connsiteY2" fmla="*/ 302522 h 7004338"/>
                <a:gd name="connsiteX3" fmla="*/ 1815094 w 1815094"/>
                <a:gd name="connsiteY3" fmla="*/ 7004338 h 7004338"/>
                <a:gd name="connsiteX4" fmla="*/ 1815094 w 1815094"/>
                <a:gd name="connsiteY4" fmla="*/ 7004338 h 7004338"/>
                <a:gd name="connsiteX5" fmla="*/ 0 w 1815094"/>
                <a:gd name="connsiteY5" fmla="*/ 7004338 h 7004338"/>
                <a:gd name="connsiteX6" fmla="*/ 0 w 1815094"/>
                <a:gd name="connsiteY6" fmla="*/ 7004338 h 7004338"/>
                <a:gd name="connsiteX7" fmla="*/ 0 w 1815094"/>
                <a:gd name="connsiteY7" fmla="*/ 302522 h 7004338"/>
                <a:gd name="connsiteX8" fmla="*/ 302522 w 1815094"/>
                <a:gd name="connsiteY8" fmla="*/ 0 h 700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15094" h="7004338">
                  <a:moveTo>
                    <a:pt x="1815094" y="1167414"/>
                  </a:moveTo>
                  <a:lnTo>
                    <a:pt x="1815094" y="5836924"/>
                  </a:lnTo>
                  <a:cubicBezTo>
                    <a:pt x="1815094" y="6481668"/>
                    <a:pt x="1779995" y="7004338"/>
                    <a:pt x="1736699" y="7004338"/>
                  </a:cubicBezTo>
                  <a:lnTo>
                    <a:pt x="0" y="7004338"/>
                  </a:lnTo>
                  <a:lnTo>
                    <a:pt x="0" y="700433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736699" y="0"/>
                  </a:lnTo>
                  <a:cubicBezTo>
                    <a:pt x="1779995" y="0"/>
                    <a:pt x="1815094" y="522670"/>
                    <a:pt x="1815094" y="1167414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01306" rIns="101306" bIns="101306" numCol="1" spcCol="1270" anchor="ctr" anchorCtr="0">
              <a:noAutofit/>
            </a:bodyPr>
            <a:lstStyle/>
            <a:p>
              <a:pPr marL="228600" lvl="1" indent="-228600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dirty="0"/>
                <a:t>В</a:t>
              </a:r>
              <a:r>
                <a:rPr lang="ru-RU" sz="2000" dirty="0" smtClean="0"/>
                <a:t>несение 12 </a:t>
              </a:r>
              <a:r>
                <a:rPr lang="ru-RU" sz="2000" kern="1200" dirty="0" smtClean="0"/>
                <a:t>ноября 2016 года </a:t>
              </a:r>
              <a:r>
                <a:rPr lang="ru-RU" sz="2000" kern="1200" dirty="0" smtClean="0"/>
                <a:t>на рассмотрение парламентом проекта </a:t>
              </a:r>
              <a:r>
                <a:rPr lang="ru-RU" sz="2000" kern="1200" dirty="0" smtClean="0"/>
                <a:t>закона  «О ратификации Конвенции Совета Европы о предотвращении насилия в отношении женщин и домашнего насилия и борьбе с этими явлениями» (Стамбульская конвенция) (№ 0119)</a:t>
              </a:r>
              <a:endParaRPr lang="uk-UA" sz="20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457200" y="4414952"/>
              <a:ext cx="1358933" cy="1941333"/>
            </a:xfrm>
            <a:custGeom>
              <a:avLst/>
              <a:gdLst>
                <a:gd name="connsiteX0" fmla="*/ 0 w 1941333"/>
                <a:gd name="connsiteY0" fmla="*/ 0 h 1358933"/>
                <a:gd name="connsiteX1" fmla="*/ 1261867 w 1941333"/>
                <a:gd name="connsiteY1" fmla="*/ 0 h 1358933"/>
                <a:gd name="connsiteX2" fmla="*/ 1941333 w 1941333"/>
                <a:gd name="connsiteY2" fmla="*/ 679467 h 1358933"/>
                <a:gd name="connsiteX3" fmla="*/ 1261867 w 1941333"/>
                <a:gd name="connsiteY3" fmla="*/ 1358933 h 1358933"/>
                <a:gd name="connsiteX4" fmla="*/ 0 w 1941333"/>
                <a:gd name="connsiteY4" fmla="*/ 1358933 h 1358933"/>
                <a:gd name="connsiteX5" fmla="*/ 679467 w 1941333"/>
                <a:gd name="connsiteY5" fmla="*/ 679467 h 1358933"/>
                <a:gd name="connsiteX6" fmla="*/ 0 w 1941333"/>
                <a:gd name="connsiteY6" fmla="*/ 0 h 1358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1333" h="1358933">
                  <a:moveTo>
                    <a:pt x="1941332" y="0"/>
                  </a:moveTo>
                  <a:lnTo>
                    <a:pt x="1941332" y="883307"/>
                  </a:lnTo>
                  <a:lnTo>
                    <a:pt x="970666" y="1358933"/>
                  </a:lnTo>
                  <a:lnTo>
                    <a:pt x="1" y="883307"/>
                  </a:lnTo>
                  <a:lnTo>
                    <a:pt x="1" y="0"/>
                  </a:lnTo>
                  <a:lnTo>
                    <a:pt x="970666" y="475627"/>
                  </a:lnTo>
                  <a:lnTo>
                    <a:pt x="194133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591" tIns="701057" rIns="21589" bIns="701056" numCol="1" spcCol="1270" anchor="ctr" anchorCtr="0">
              <a:noAutofit/>
            </a:bodyPr>
            <a:lstStyle/>
            <a:p>
              <a:pPr lvl="0" algn="ctr" defTabSz="1511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400" kern="120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1793229" y="4418763"/>
              <a:ext cx="7004338" cy="1261867"/>
            </a:xfrm>
            <a:custGeom>
              <a:avLst/>
              <a:gdLst>
                <a:gd name="connsiteX0" fmla="*/ 210315 w 1261866"/>
                <a:gd name="connsiteY0" fmla="*/ 0 h 7004338"/>
                <a:gd name="connsiteX1" fmla="*/ 1051551 w 1261866"/>
                <a:gd name="connsiteY1" fmla="*/ 0 h 7004338"/>
                <a:gd name="connsiteX2" fmla="*/ 1261866 w 1261866"/>
                <a:gd name="connsiteY2" fmla="*/ 210315 h 7004338"/>
                <a:gd name="connsiteX3" fmla="*/ 1261866 w 1261866"/>
                <a:gd name="connsiteY3" fmla="*/ 7004338 h 7004338"/>
                <a:gd name="connsiteX4" fmla="*/ 1261866 w 1261866"/>
                <a:gd name="connsiteY4" fmla="*/ 7004338 h 7004338"/>
                <a:gd name="connsiteX5" fmla="*/ 0 w 1261866"/>
                <a:gd name="connsiteY5" fmla="*/ 7004338 h 7004338"/>
                <a:gd name="connsiteX6" fmla="*/ 0 w 1261866"/>
                <a:gd name="connsiteY6" fmla="*/ 7004338 h 7004338"/>
                <a:gd name="connsiteX7" fmla="*/ 0 w 1261866"/>
                <a:gd name="connsiteY7" fmla="*/ 210315 h 7004338"/>
                <a:gd name="connsiteX8" fmla="*/ 210315 w 1261866"/>
                <a:gd name="connsiteY8" fmla="*/ 0 h 700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1866" h="7004338">
                  <a:moveTo>
                    <a:pt x="1261866" y="1167414"/>
                  </a:moveTo>
                  <a:lnTo>
                    <a:pt x="1261866" y="5836924"/>
                  </a:lnTo>
                  <a:cubicBezTo>
                    <a:pt x="1261866" y="6481669"/>
                    <a:pt x="1244902" y="7004335"/>
                    <a:pt x="1223977" y="7004335"/>
                  </a:cubicBezTo>
                  <a:lnTo>
                    <a:pt x="0" y="7004335"/>
                  </a:lnTo>
                  <a:lnTo>
                    <a:pt x="0" y="7004335"/>
                  </a:lnTo>
                  <a:lnTo>
                    <a:pt x="0" y="3"/>
                  </a:lnTo>
                  <a:lnTo>
                    <a:pt x="0" y="3"/>
                  </a:lnTo>
                  <a:lnTo>
                    <a:pt x="1223977" y="3"/>
                  </a:lnTo>
                  <a:cubicBezTo>
                    <a:pt x="1244902" y="3"/>
                    <a:pt x="1261866" y="522669"/>
                    <a:pt x="1261866" y="1167414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1" tIns="74299" rIns="74298" bIns="74300" numCol="1" spcCol="1270" anchor="ctr" anchorCtr="0">
              <a:noAutofit/>
            </a:bodyPr>
            <a:lstStyle/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На сегодняшний день Стамбульская конвенция не ратифицирована</a:t>
              </a:r>
              <a:endParaRPr lang="uk-UA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50059003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3200" b="1" dirty="0">
                <a:effectLst/>
              </a:rPr>
              <a:t>НОРМАТИВНОЕ </a:t>
            </a:r>
            <a:r>
              <a:rPr lang="ru-RU" sz="3200" b="1" dirty="0" smtClean="0">
                <a:effectLst/>
              </a:rPr>
              <a:t>ОБЕСПЕЧЕНИЕ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575268"/>
              </p:ext>
            </p:extLst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0114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>
                <a:effectLst/>
              </a:rPr>
              <a:t>Новеллы </a:t>
            </a:r>
            <a:r>
              <a:rPr lang="ru-RU" sz="2800" dirty="0" smtClean="0">
                <a:effectLst/>
              </a:rPr>
              <a:t>Уголовного </a:t>
            </a:r>
            <a:r>
              <a:rPr lang="ru-RU" sz="2800" dirty="0">
                <a:effectLst/>
              </a:rPr>
              <a:t>и </a:t>
            </a:r>
            <a:r>
              <a:rPr lang="ru-RU" sz="2800" dirty="0" smtClean="0">
                <a:effectLst/>
              </a:rPr>
              <a:t>Уголовного процессуального кодексов Украины: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842426"/>
              </p:ext>
            </p:extLst>
          </p:nvPr>
        </p:nvGraphicFramePr>
        <p:xfrm>
          <a:off x="323528" y="1268760"/>
          <a:ext cx="856895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6689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20080"/>
          </a:xfrm>
        </p:spPr>
        <p:txBody>
          <a:bodyPr/>
          <a:lstStyle/>
          <a:p>
            <a:r>
              <a:rPr lang="ru-RU" sz="2800" i="1" dirty="0">
                <a:effectLst/>
              </a:rPr>
              <a:t>Подзаконные нормативно-правовые </a:t>
            </a:r>
            <a:r>
              <a:rPr lang="ru-RU" sz="2800" i="1" dirty="0" smtClean="0">
                <a:effectLst/>
              </a:rPr>
              <a:t>акты:</a:t>
            </a:r>
            <a:endParaRPr lang="uk-UA" sz="28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8581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52818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smtClean="0">
                <a:effectLst/>
              </a:rPr>
              <a:t>Взаимодействие </a:t>
            </a:r>
            <a:r>
              <a:rPr lang="ru-RU" sz="2800" dirty="0">
                <a:effectLst/>
              </a:rPr>
              <a:t>субъектов, </a:t>
            </a:r>
            <a:r>
              <a:rPr lang="ru-RU" sz="2800" dirty="0" smtClean="0">
                <a:effectLst/>
              </a:rPr>
              <a:t>осуществляющих </a:t>
            </a:r>
            <a:r>
              <a:rPr lang="ru-RU" sz="2800" dirty="0">
                <a:effectLst/>
              </a:rPr>
              <a:t>мероприятия в сфере предупреждения и противодействия домашнему </a:t>
            </a:r>
            <a:r>
              <a:rPr lang="ru-RU" sz="2800" dirty="0" smtClean="0">
                <a:effectLst/>
              </a:rPr>
              <a:t>насилию </a:t>
            </a:r>
            <a:r>
              <a:rPr lang="ru-RU" sz="2800" dirty="0">
                <a:effectLst/>
              </a:rPr>
              <a:t>и насилию в </a:t>
            </a:r>
            <a:r>
              <a:rPr lang="ru-RU" sz="2800" dirty="0" smtClean="0">
                <a:effectLst/>
              </a:rPr>
              <a:t>семье:</a:t>
            </a:r>
            <a:endParaRPr lang="uk-UA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018872"/>
              </p:ext>
            </p:extLst>
          </p:nvPr>
        </p:nvGraphicFramePr>
        <p:xfrm>
          <a:off x="467544" y="1916832"/>
          <a:ext cx="8229600" cy="41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79565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35496"/>
          </a:xfrm>
        </p:spPr>
        <p:txBody>
          <a:bodyPr/>
          <a:lstStyle/>
          <a:p>
            <a:r>
              <a:rPr lang="ru-RU" sz="2800" b="1" dirty="0" smtClean="0">
                <a:effectLst/>
              </a:rPr>
              <a:t>ОБУЧЕНИЕ</a:t>
            </a:r>
            <a:endParaRPr lang="uk-UA" sz="28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085552"/>
              </p:ext>
            </p:extLst>
          </p:nvPr>
        </p:nvGraphicFramePr>
        <p:xfrm>
          <a:off x="323528" y="980728"/>
          <a:ext cx="842493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457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63488"/>
          </a:xfrm>
        </p:spPr>
        <p:txBody>
          <a:bodyPr/>
          <a:lstStyle/>
          <a:p>
            <a:r>
              <a:rPr lang="ru-RU" sz="2800" b="1" dirty="0" smtClean="0">
                <a:effectLst/>
              </a:rPr>
              <a:t>ИНФОРМИРОВАНИЕ</a:t>
            </a:r>
            <a:endParaRPr lang="uk-UA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46484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15276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>
                <a:effectLst/>
              </a:rPr>
              <a:t>За 6 месяцев 2018 года на национальную горячую линию </a:t>
            </a:r>
            <a:r>
              <a:rPr lang="uk-UA" sz="2800" dirty="0">
                <a:effectLst/>
              </a:rPr>
              <a:t/>
            </a:r>
            <a:br>
              <a:rPr lang="uk-UA" sz="2800" dirty="0">
                <a:effectLst/>
              </a:rPr>
            </a:br>
            <a:r>
              <a:rPr lang="ru-RU" sz="2800" dirty="0">
                <a:effectLst/>
              </a:rPr>
              <a:t>поступило </a:t>
            </a:r>
            <a:r>
              <a:rPr lang="ru-RU" sz="2800" b="1" dirty="0">
                <a:effectLst/>
              </a:rPr>
              <a:t>11400</a:t>
            </a:r>
            <a:r>
              <a:rPr lang="ru-RU" sz="2800" dirty="0">
                <a:effectLst/>
              </a:rPr>
              <a:t> </a:t>
            </a:r>
            <a:r>
              <a:rPr lang="ru-RU" sz="2800" dirty="0" smtClean="0">
                <a:effectLst/>
              </a:rPr>
              <a:t>звонков:</a:t>
            </a:r>
            <a:endParaRPr lang="uk-UA" sz="28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997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96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329</TotalTime>
  <Words>478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Доступ женщин к правосудию в Украине: достижения и перспективы</vt:lpstr>
      <vt:lpstr>Презентация PowerPoint</vt:lpstr>
      <vt:lpstr>НОРМАТИВНОЕ ОБЕСПЕЧЕНИЕ</vt:lpstr>
      <vt:lpstr>Новеллы Уголовного и Уголовного процессуального кодексов Украины:</vt:lpstr>
      <vt:lpstr>Подзаконные нормативно-правовые акты:</vt:lpstr>
      <vt:lpstr>Взаимодействие субъектов, осуществляющих мероприятия в сфере предупреждения и противодействия домашнему насилию и насилию в семье:</vt:lpstr>
      <vt:lpstr>ОБУЧЕНИЕ</vt:lpstr>
      <vt:lpstr>ИНФОРМИРОВАНИЕ</vt:lpstr>
      <vt:lpstr>За 6 месяцев 2018 года на национальную горячую линию  поступило 11400 звонков:</vt:lpstr>
      <vt:lpstr>На сегодня в Украине существует сеть государственных, коммунальных и неправительственных организаций и учреждений, которые предоставляют помощь лицам в сложных жизненных ситуациях, в частности                     в ситуациях насилия в семье</vt:lpstr>
      <vt:lpstr>Направления дальнейшего расширения доступа женщин к правосудию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Доступ женщин к правосудию в Украине:  достижения и перспективы</dc:title>
  <dc:creator>Попов Георгій</dc:creator>
  <cp:lastModifiedBy>Попов Георгій</cp:lastModifiedBy>
  <cp:revision>36</cp:revision>
  <cp:lastPrinted>2018-10-05T06:10:44Z</cp:lastPrinted>
  <dcterms:created xsi:type="dcterms:W3CDTF">2018-10-04T06:15:16Z</dcterms:created>
  <dcterms:modified xsi:type="dcterms:W3CDTF">2018-10-16T08:33:19Z</dcterms:modified>
</cp:coreProperties>
</file>