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2" r:id="rId6"/>
    <p:sldId id="271" r:id="rId7"/>
    <p:sldId id="270" r:id="rId8"/>
    <p:sldId id="272" r:id="rId9"/>
    <p:sldId id="273" r:id="rId10"/>
    <p:sldId id="274" r:id="rId11"/>
    <p:sldId id="275" r:id="rId12"/>
    <p:sldId id="260" r:id="rId13"/>
    <p:sldId id="261" r:id="rId14"/>
    <p:sldId id="263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6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ciqg%20project\survey\results\analysis%20Jan%20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ciqg%20project\survey\results\analysis%20Jan%20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ciqg%20project\survey\results\analysis%20Jan%20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ciqg%20project\survey\results\analysis%20Jan%20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D:\ciqg%20project\survey\results\analysis%20Jan%20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ciqg%20project\survey\results\analysis%20Jan%20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D:\ciqg%20project\survey\results\analysis%20Jan%20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D:\ciqg%20project\survey\results\analysis%20Jan%202018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D:\ciqg%20project\survey\results\analysis%20Jan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Figure 1: Level of importance to AQAB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 4'!$H$14</c:f>
              <c:strCache>
                <c:ptCount val="1"/>
                <c:pt idx="0">
                  <c:v>n/a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 4'!$G$15:$G$21</c:f>
              <c:strCache>
                <c:ptCount val="7"/>
                <c:pt idx="0">
                  <c:v>a. the regulation of higher education systems</c:v>
                </c:pt>
                <c:pt idx="1">
                  <c:v>b. the teaching role of higher education</c:v>
                </c:pt>
                <c:pt idx="2">
                  <c:v>c. student assessment</c:v>
                </c:pt>
                <c:pt idx="3">
                  <c:v>d. student admission and recruitment</c:v>
                </c:pt>
                <c:pt idx="4">
                  <c:v>e. credentials and qualifications</c:v>
                </c:pt>
                <c:pt idx="5">
                  <c:v>f. research</c:v>
                </c:pt>
                <c:pt idx="6">
                  <c:v>g. academic publications</c:v>
                </c:pt>
              </c:strCache>
            </c:strRef>
          </c:cat>
          <c:val>
            <c:numRef>
              <c:f>'Qu 4'!$H$15:$H$21</c:f>
              <c:numCache>
                <c:formatCode>General</c:formatCode>
                <c:ptCount val="7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6</c:v>
                </c:pt>
                <c:pt idx="5">
                  <c:v>7</c:v>
                </c:pt>
                <c:pt idx="6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8D-439C-BC69-2464D4B10E1F}"/>
            </c:ext>
          </c:extLst>
        </c:ser>
        <c:ser>
          <c:idx val="1"/>
          <c:order val="1"/>
          <c:tx>
            <c:strRef>
              <c:f>'Qu 4'!$I$14</c:f>
              <c:strCache>
                <c:ptCount val="1"/>
                <c:pt idx="0">
                  <c:v>minor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 4'!$G$15:$G$21</c:f>
              <c:strCache>
                <c:ptCount val="7"/>
                <c:pt idx="0">
                  <c:v>a. the regulation of higher education systems</c:v>
                </c:pt>
                <c:pt idx="1">
                  <c:v>b. the teaching role of higher education</c:v>
                </c:pt>
                <c:pt idx="2">
                  <c:v>c. student assessment</c:v>
                </c:pt>
                <c:pt idx="3">
                  <c:v>d. student admission and recruitment</c:v>
                </c:pt>
                <c:pt idx="4">
                  <c:v>e. credentials and qualifications</c:v>
                </c:pt>
                <c:pt idx="5">
                  <c:v>f. research</c:v>
                </c:pt>
                <c:pt idx="6">
                  <c:v>g. academic publications</c:v>
                </c:pt>
              </c:strCache>
            </c:strRef>
          </c:cat>
          <c:val>
            <c:numRef>
              <c:f>'Qu 4'!$I$15:$I$21</c:f>
              <c:numCache>
                <c:formatCode>General</c:formatCode>
                <c:ptCount val="7"/>
                <c:pt idx="0">
                  <c:v>4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8D-439C-BC69-2464D4B10E1F}"/>
            </c:ext>
          </c:extLst>
        </c:ser>
        <c:ser>
          <c:idx val="2"/>
          <c:order val="2"/>
          <c:tx>
            <c:strRef>
              <c:f>'Qu 4'!$J$14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 4'!$G$15:$G$21</c:f>
              <c:strCache>
                <c:ptCount val="7"/>
                <c:pt idx="0">
                  <c:v>a. the regulation of higher education systems</c:v>
                </c:pt>
                <c:pt idx="1">
                  <c:v>b. the teaching role of higher education</c:v>
                </c:pt>
                <c:pt idx="2">
                  <c:v>c. student assessment</c:v>
                </c:pt>
                <c:pt idx="3">
                  <c:v>d. student admission and recruitment</c:v>
                </c:pt>
                <c:pt idx="4">
                  <c:v>e. credentials and qualifications</c:v>
                </c:pt>
                <c:pt idx="5">
                  <c:v>f. research</c:v>
                </c:pt>
                <c:pt idx="6">
                  <c:v>g. academic publications</c:v>
                </c:pt>
              </c:strCache>
            </c:strRef>
          </c:cat>
          <c:val>
            <c:numRef>
              <c:f>'Qu 4'!$J$15:$J$21</c:f>
              <c:numCache>
                <c:formatCode>General</c:formatCode>
                <c:ptCount val="7"/>
                <c:pt idx="0">
                  <c:v>2</c:v>
                </c:pt>
                <c:pt idx="1">
                  <c:v>7</c:v>
                </c:pt>
                <c:pt idx="2">
                  <c:v>2</c:v>
                </c:pt>
                <c:pt idx="3">
                  <c:v>10</c:v>
                </c:pt>
                <c:pt idx="4">
                  <c:v>3</c:v>
                </c:pt>
                <c:pt idx="5">
                  <c:v>11</c:v>
                </c:pt>
                <c:pt idx="6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8D-439C-BC69-2464D4B10E1F}"/>
            </c:ext>
          </c:extLst>
        </c:ser>
        <c:ser>
          <c:idx val="3"/>
          <c:order val="3"/>
          <c:tx>
            <c:strRef>
              <c:f>'Qu 4'!$K$14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 4'!$G$15:$G$21</c:f>
              <c:strCache>
                <c:ptCount val="7"/>
                <c:pt idx="0">
                  <c:v>a. the regulation of higher education systems</c:v>
                </c:pt>
                <c:pt idx="1">
                  <c:v>b. the teaching role of higher education</c:v>
                </c:pt>
                <c:pt idx="2">
                  <c:v>c. student assessment</c:v>
                </c:pt>
                <c:pt idx="3">
                  <c:v>d. student admission and recruitment</c:v>
                </c:pt>
                <c:pt idx="4">
                  <c:v>e. credentials and qualifications</c:v>
                </c:pt>
                <c:pt idx="5">
                  <c:v>f. research</c:v>
                </c:pt>
                <c:pt idx="6">
                  <c:v>g. academic publications</c:v>
                </c:pt>
              </c:strCache>
            </c:strRef>
          </c:cat>
          <c:val>
            <c:numRef>
              <c:f>'Qu 4'!$K$15:$K$21</c:f>
              <c:numCache>
                <c:formatCode>General</c:formatCode>
                <c:ptCount val="7"/>
                <c:pt idx="0">
                  <c:v>16</c:v>
                </c:pt>
                <c:pt idx="1">
                  <c:v>17</c:v>
                </c:pt>
                <c:pt idx="2">
                  <c:v>17</c:v>
                </c:pt>
                <c:pt idx="3">
                  <c:v>13</c:v>
                </c:pt>
                <c:pt idx="4">
                  <c:v>14</c:v>
                </c:pt>
                <c:pt idx="5">
                  <c:v>21</c:v>
                </c:pt>
                <c:pt idx="6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8D-439C-BC69-2464D4B10E1F}"/>
            </c:ext>
          </c:extLst>
        </c:ser>
        <c:ser>
          <c:idx val="4"/>
          <c:order val="4"/>
          <c:tx>
            <c:strRef>
              <c:f>'Qu 4'!$L$14</c:f>
              <c:strCache>
                <c:ptCount val="1"/>
                <c:pt idx="0">
                  <c:v>central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 4'!$G$15:$G$21</c:f>
              <c:strCache>
                <c:ptCount val="7"/>
                <c:pt idx="0">
                  <c:v>a. the regulation of higher education systems</c:v>
                </c:pt>
                <c:pt idx="1">
                  <c:v>b. the teaching role of higher education</c:v>
                </c:pt>
                <c:pt idx="2">
                  <c:v>c. student assessment</c:v>
                </c:pt>
                <c:pt idx="3">
                  <c:v>d. student admission and recruitment</c:v>
                </c:pt>
                <c:pt idx="4">
                  <c:v>e. credentials and qualifications</c:v>
                </c:pt>
                <c:pt idx="5">
                  <c:v>f. research</c:v>
                </c:pt>
                <c:pt idx="6">
                  <c:v>g. academic publications</c:v>
                </c:pt>
              </c:strCache>
            </c:strRef>
          </c:cat>
          <c:val>
            <c:numRef>
              <c:f>'Qu 4'!$L$15:$L$21</c:f>
              <c:numCache>
                <c:formatCode>General</c:formatCode>
                <c:ptCount val="7"/>
                <c:pt idx="0">
                  <c:v>19</c:v>
                </c:pt>
                <c:pt idx="1">
                  <c:v>18</c:v>
                </c:pt>
                <c:pt idx="2">
                  <c:v>25</c:v>
                </c:pt>
                <c:pt idx="3">
                  <c:v>17</c:v>
                </c:pt>
                <c:pt idx="4">
                  <c:v>22</c:v>
                </c:pt>
                <c:pt idx="5">
                  <c:v>6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68D-439C-BC69-2464D4B10E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663936"/>
        <c:axId val="152665472"/>
      </c:barChart>
      <c:catAx>
        <c:axId val="152663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665472"/>
        <c:crosses val="autoZero"/>
        <c:auto val="1"/>
        <c:lblAlgn val="ctr"/>
        <c:lblOffset val="100"/>
        <c:noMultiLvlLbl val="0"/>
      </c:catAx>
      <c:valAx>
        <c:axId val="15266547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66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/>
              <a:t>Regulation of Higher</a:t>
            </a:r>
            <a:r>
              <a:rPr lang="en-GB" sz="2400" b="1" baseline="0"/>
              <a:t> Education</a:t>
            </a:r>
            <a:endParaRPr lang="en-GB" sz="2400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'Qu7-22'!$P$1</c:f>
              <c:strCache>
                <c:ptCount val="1"/>
                <c:pt idx="0">
                  <c:v>not applicable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'Qu7-22'!$O$2:$O$5</c:f>
              <c:strCache>
                <c:ptCount val="4"/>
                <c:pt idx="0">
                  <c:v>a. Bribery to influence decisions</c:v>
                </c:pt>
                <c:pt idx="1">
                  <c:v>b. Ignoring conflicts of interest</c:v>
                </c:pt>
                <c:pt idx="2">
                  <c:v>c. Unfair practices in appointment of officials (eg through nepotism or favour)</c:v>
                </c:pt>
                <c:pt idx="3">
                  <c:v>d. Political or commercial interference in regulatory decisions</c:v>
                </c:pt>
              </c:strCache>
            </c:strRef>
          </c:cat>
          <c:val>
            <c:numRef>
              <c:f>'Qu7-22'!$P$2:$P$5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678-4D82-A996-16BED3FFEEFC}"/>
            </c:ext>
          </c:extLst>
        </c:ser>
        <c:ser>
          <c:idx val="1"/>
          <c:order val="1"/>
          <c:tx>
            <c:strRef>
              <c:f>'Qu7-22'!$Q$1</c:f>
              <c:strCache>
                <c:ptCount val="1"/>
                <c:pt idx="0">
                  <c:v>no concerns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'Qu7-22'!$O$2:$O$5</c:f>
              <c:strCache>
                <c:ptCount val="4"/>
                <c:pt idx="0">
                  <c:v>a. Bribery to influence decisions</c:v>
                </c:pt>
                <c:pt idx="1">
                  <c:v>b. Ignoring conflicts of interest</c:v>
                </c:pt>
                <c:pt idx="2">
                  <c:v>c. Unfair practices in appointment of officials (eg through nepotism or favour)</c:v>
                </c:pt>
                <c:pt idx="3">
                  <c:v>d. Political or commercial interference in regulatory decisions</c:v>
                </c:pt>
              </c:strCache>
            </c:strRef>
          </c:cat>
          <c:val>
            <c:numRef>
              <c:f>'Qu7-22'!$Q$2:$Q$5</c:f>
              <c:numCache>
                <c:formatCode>General</c:formatCode>
                <c:ptCount val="4"/>
                <c:pt idx="0">
                  <c:v>10</c:v>
                </c:pt>
                <c:pt idx="1">
                  <c:v>4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678-4D82-A996-16BED3FFEEFC}"/>
            </c:ext>
          </c:extLst>
        </c:ser>
        <c:ser>
          <c:idx val="2"/>
          <c:order val="2"/>
          <c:tx>
            <c:strRef>
              <c:f>'Qu7-22'!$R$1</c:f>
              <c:strCache>
                <c:ptCount val="1"/>
                <c:pt idx="0">
                  <c:v>it is under control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'Qu7-22'!$O$2:$O$5</c:f>
              <c:strCache>
                <c:ptCount val="4"/>
                <c:pt idx="0">
                  <c:v>a. Bribery to influence decisions</c:v>
                </c:pt>
                <c:pt idx="1">
                  <c:v>b. Ignoring conflicts of interest</c:v>
                </c:pt>
                <c:pt idx="2">
                  <c:v>c. Unfair practices in appointment of officials (eg through nepotism or favour)</c:v>
                </c:pt>
                <c:pt idx="3">
                  <c:v>d. Political or commercial interference in regulatory decisions</c:v>
                </c:pt>
              </c:strCache>
            </c:strRef>
          </c:cat>
          <c:val>
            <c:numRef>
              <c:f>'Qu7-22'!$R$2:$R$5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678-4D82-A996-16BED3FFEEFC}"/>
            </c:ext>
          </c:extLst>
        </c:ser>
        <c:ser>
          <c:idx val="3"/>
          <c:order val="3"/>
          <c:tx>
            <c:strRef>
              <c:f>'Qu7-22'!$S$1</c:f>
              <c:strCache>
                <c:ptCount val="1"/>
                <c:pt idx="0">
                  <c:v>minor concerns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'Qu7-22'!$O$2:$O$5</c:f>
              <c:strCache>
                <c:ptCount val="4"/>
                <c:pt idx="0">
                  <c:v>a. Bribery to influence decisions</c:v>
                </c:pt>
                <c:pt idx="1">
                  <c:v>b. Ignoring conflicts of interest</c:v>
                </c:pt>
                <c:pt idx="2">
                  <c:v>c. Unfair practices in appointment of officials (eg through nepotism or favour)</c:v>
                </c:pt>
                <c:pt idx="3">
                  <c:v>d. Political or commercial interference in regulatory decisions</c:v>
                </c:pt>
              </c:strCache>
            </c:strRef>
          </c:cat>
          <c:val>
            <c:numRef>
              <c:f>'Qu7-22'!$S$2:$S$5</c:f>
              <c:numCache>
                <c:formatCode>General</c:formatCode>
                <c:ptCount val="4"/>
                <c:pt idx="0">
                  <c:v>7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678-4D82-A996-16BED3FFEEFC}"/>
            </c:ext>
          </c:extLst>
        </c:ser>
        <c:ser>
          <c:idx val="4"/>
          <c:order val="4"/>
          <c:tx>
            <c:strRef>
              <c:f>'Qu7-22'!$T$1</c:f>
              <c:strCache>
                <c:ptCount val="1"/>
                <c:pt idx="0">
                  <c:v>serious concerns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'Qu7-22'!$O$2:$O$5</c:f>
              <c:strCache>
                <c:ptCount val="4"/>
                <c:pt idx="0">
                  <c:v>a. Bribery to influence decisions</c:v>
                </c:pt>
                <c:pt idx="1">
                  <c:v>b. Ignoring conflicts of interest</c:v>
                </c:pt>
                <c:pt idx="2">
                  <c:v>c. Unfair practices in appointment of officials (eg through nepotism or favour)</c:v>
                </c:pt>
                <c:pt idx="3">
                  <c:v>d. Political or commercial interference in regulatory decisions</c:v>
                </c:pt>
              </c:strCache>
            </c:strRef>
          </c:cat>
          <c:val>
            <c:numRef>
              <c:f>'Qu7-22'!$T$2:$T$5</c:f>
              <c:numCache>
                <c:formatCode>General</c:formatCode>
                <c:ptCount val="4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678-4D82-A996-16BED3FFEEFC}"/>
            </c:ext>
          </c:extLst>
        </c:ser>
        <c:ser>
          <c:idx val="5"/>
          <c:order val="5"/>
          <c:tx>
            <c:strRef>
              <c:f>'Qu7-22'!$U$1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'Qu7-22'!$O$2:$O$5</c:f>
              <c:strCache>
                <c:ptCount val="4"/>
                <c:pt idx="0">
                  <c:v>a. Bribery to influence decisions</c:v>
                </c:pt>
                <c:pt idx="1">
                  <c:v>b. Ignoring conflicts of interest</c:v>
                </c:pt>
                <c:pt idx="2">
                  <c:v>c. Unfair practices in appointment of officials (eg through nepotism or favour)</c:v>
                </c:pt>
                <c:pt idx="3">
                  <c:v>d. Political or commercial interference in regulatory decisions</c:v>
                </c:pt>
              </c:strCache>
            </c:strRef>
          </c:cat>
          <c:val>
            <c:numRef>
              <c:f>'Qu7-22'!$U$2:$U$5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678-4D82-A996-16BED3FFEE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738048"/>
        <c:axId val="152756224"/>
      </c:barChart>
      <c:catAx>
        <c:axId val="152738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756224"/>
        <c:crosses val="autoZero"/>
        <c:auto val="1"/>
        <c:lblAlgn val="ctr"/>
        <c:lblOffset val="100"/>
        <c:noMultiLvlLbl val="0"/>
      </c:catAx>
      <c:valAx>
        <c:axId val="152756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738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798582791816509E-2"/>
          <c:y val="0.86188757394233562"/>
          <c:w val="0.93630741267272377"/>
          <c:h val="0.123091849642058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/>
              <a:t>Teaching in Higher Education</a:t>
            </a:r>
          </a:p>
        </c:rich>
      </c:tx>
      <c:layout>
        <c:manualLayout>
          <c:xMode val="edge"/>
          <c:yMode val="edge"/>
          <c:x val="0.41024099260319735"/>
          <c:y val="3.609022556390977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'Qu7-22'!$P$6</c:f>
              <c:strCache>
                <c:ptCount val="1"/>
                <c:pt idx="0">
                  <c:v>not applicable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'Qu7-22'!$O$7:$O$12</c:f>
              <c:strCache>
                <c:ptCount val="6"/>
                <c:pt idx="0">
                  <c:v>a. Recruiting/promoting academic and other staff on the basis of bribes, favouritism or influence peddling.</c:v>
                </c:pt>
                <c:pt idx="1">
                  <c:v>b. Absent instructors who do not fulfil their scheduled obligations.</c:v>
                </c:pt>
                <c:pt idx="2">
                  <c:v>c. Harassment of staff</c:v>
                </c:pt>
                <c:pt idx="3">
                  <c:v>d. Harassment of students</c:v>
                </c:pt>
                <c:pt idx="4">
                  <c:v>e. Altering student marks in return for sexual or other favours.</c:v>
                </c:pt>
                <c:pt idx="5">
                  <c:v>f. Administrative pressure on academics to alter marks for institutional convenience.</c:v>
                </c:pt>
              </c:strCache>
            </c:strRef>
          </c:cat>
          <c:val>
            <c:numRef>
              <c:f>'Qu7-22'!$P$7:$P$12</c:f>
              <c:numCache>
                <c:formatCode>General</c:formatCode>
                <c:ptCount val="6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25-4233-82E0-B2949EE02BE1}"/>
            </c:ext>
          </c:extLst>
        </c:ser>
        <c:ser>
          <c:idx val="1"/>
          <c:order val="1"/>
          <c:tx>
            <c:strRef>
              <c:f>'Qu7-22'!$Q$6</c:f>
              <c:strCache>
                <c:ptCount val="1"/>
                <c:pt idx="0">
                  <c:v>no concerns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'Qu7-22'!$O$7:$O$12</c:f>
              <c:strCache>
                <c:ptCount val="6"/>
                <c:pt idx="0">
                  <c:v>a. Recruiting/promoting academic and other staff on the basis of bribes, favouritism or influence peddling.</c:v>
                </c:pt>
                <c:pt idx="1">
                  <c:v>b. Absent instructors who do not fulfil their scheduled obligations.</c:v>
                </c:pt>
                <c:pt idx="2">
                  <c:v>c. Harassment of staff</c:v>
                </c:pt>
                <c:pt idx="3">
                  <c:v>d. Harassment of students</c:v>
                </c:pt>
                <c:pt idx="4">
                  <c:v>e. Altering student marks in return for sexual or other favours.</c:v>
                </c:pt>
                <c:pt idx="5">
                  <c:v>f. Administrative pressure on academics to alter marks for institutional convenience.</c:v>
                </c:pt>
              </c:strCache>
            </c:strRef>
          </c:cat>
          <c:val>
            <c:numRef>
              <c:f>'Qu7-22'!$Q$7:$Q$12</c:f>
              <c:numCache>
                <c:formatCode>General</c:formatCode>
                <c:ptCount val="6"/>
                <c:pt idx="0">
                  <c:v>7</c:v>
                </c:pt>
                <c:pt idx="1">
                  <c:v>8</c:v>
                </c:pt>
                <c:pt idx="2">
                  <c:v>6</c:v>
                </c:pt>
                <c:pt idx="3">
                  <c:v>5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C25-4233-82E0-B2949EE02BE1}"/>
            </c:ext>
          </c:extLst>
        </c:ser>
        <c:ser>
          <c:idx val="2"/>
          <c:order val="2"/>
          <c:tx>
            <c:strRef>
              <c:f>'Qu7-22'!$R$6</c:f>
              <c:strCache>
                <c:ptCount val="1"/>
                <c:pt idx="0">
                  <c:v>it is under control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'Qu7-22'!$O$7:$O$12</c:f>
              <c:strCache>
                <c:ptCount val="6"/>
                <c:pt idx="0">
                  <c:v>a. Recruiting/promoting academic and other staff on the basis of bribes, favouritism or influence peddling.</c:v>
                </c:pt>
                <c:pt idx="1">
                  <c:v>b. Absent instructors who do not fulfil their scheduled obligations.</c:v>
                </c:pt>
                <c:pt idx="2">
                  <c:v>c. Harassment of staff</c:v>
                </c:pt>
                <c:pt idx="3">
                  <c:v>d. Harassment of students</c:v>
                </c:pt>
                <c:pt idx="4">
                  <c:v>e. Altering student marks in return for sexual or other favours.</c:v>
                </c:pt>
                <c:pt idx="5">
                  <c:v>f. Administrative pressure on academics to alter marks for institutional convenience.</c:v>
                </c:pt>
              </c:strCache>
            </c:strRef>
          </c:cat>
          <c:val>
            <c:numRef>
              <c:f>'Qu7-22'!$R$7:$R$12</c:f>
              <c:numCache>
                <c:formatCode>General</c:formatCode>
                <c:ptCount val="6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C25-4233-82E0-B2949EE02BE1}"/>
            </c:ext>
          </c:extLst>
        </c:ser>
        <c:ser>
          <c:idx val="3"/>
          <c:order val="3"/>
          <c:tx>
            <c:strRef>
              <c:f>'Qu7-22'!$S$6</c:f>
              <c:strCache>
                <c:ptCount val="1"/>
                <c:pt idx="0">
                  <c:v>minor concerns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'Qu7-22'!$O$7:$O$12</c:f>
              <c:strCache>
                <c:ptCount val="6"/>
                <c:pt idx="0">
                  <c:v>a. Recruiting/promoting academic and other staff on the basis of bribes, favouritism or influence peddling.</c:v>
                </c:pt>
                <c:pt idx="1">
                  <c:v>b. Absent instructors who do not fulfil their scheduled obligations.</c:v>
                </c:pt>
                <c:pt idx="2">
                  <c:v>c. Harassment of staff</c:v>
                </c:pt>
                <c:pt idx="3">
                  <c:v>d. Harassment of students</c:v>
                </c:pt>
                <c:pt idx="4">
                  <c:v>e. Altering student marks in return for sexual or other favours.</c:v>
                </c:pt>
                <c:pt idx="5">
                  <c:v>f. Administrative pressure on academics to alter marks for institutional convenience.</c:v>
                </c:pt>
              </c:strCache>
            </c:strRef>
          </c:cat>
          <c:val>
            <c:numRef>
              <c:f>'Qu7-22'!$S$7:$S$12</c:f>
              <c:numCache>
                <c:formatCode>General</c:formatCode>
                <c:ptCount val="6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11</c:v>
                </c:pt>
                <c:pt idx="4">
                  <c:v>7</c:v>
                </c:pt>
                <c:pt idx="5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C25-4233-82E0-B2949EE02BE1}"/>
            </c:ext>
          </c:extLst>
        </c:ser>
        <c:ser>
          <c:idx val="4"/>
          <c:order val="4"/>
          <c:tx>
            <c:strRef>
              <c:f>'Qu7-22'!$T$6</c:f>
              <c:strCache>
                <c:ptCount val="1"/>
                <c:pt idx="0">
                  <c:v>serious concerns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'Qu7-22'!$O$7:$O$12</c:f>
              <c:strCache>
                <c:ptCount val="6"/>
                <c:pt idx="0">
                  <c:v>a. Recruiting/promoting academic and other staff on the basis of bribes, favouritism or influence peddling.</c:v>
                </c:pt>
                <c:pt idx="1">
                  <c:v>b. Absent instructors who do not fulfil their scheduled obligations.</c:v>
                </c:pt>
                <c:pt idx="2">
                  <c:v>c. Harassment of staff</c:v>
                </c:pt>
                <c:pt idx="3">
                  <c:v>d. Harassment of students</c:v>
                </c:pt>
                <c:pt idx="4">
                  <c:v>e. Altering student marks in return for sexual or other favours.</c:v>
                </c:pt>
                <c:pt idx="5">
                  <c:v>f. Administrative pressure on academics to alter marks for institutional convenience.</c:v>
                </c:pt>
              </c:strCache>
            </c:strRef>
          </c:cat>
          <c:val>
            <c:numRef>
              <c:f>'Qu7-22'!$T$7:$T$12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C25-4233-82E0-B2949EE02BE1}"/>
            </c:ext>
          </c:extLst>
        </c:ser>
        <c:ser>
          <c:idx val="5"/>
          <c:order val="5"/>
          <c:tx>
            <c:strRef>
              <c:f>'Qu7-22'!$U$6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'Qu7-22'!$O$7:$O$12</c:f>
              <c:strCache>
                <c:ptCount val="6"/>
                <c:pt idx="0">
                  <c:v>a. Recruiting/promoting academic and other staff on the basis of bribes, favouritism or influence peddling.</c:v>
                </c:pt>
                <c:pt idx="1">
                  <c:v>b. Absent instructors who do not fulfil their scheduled obligations.</c:v>
                </c:pt>
                <c:pt idx="2">
                  <c:v>c. Harassment of staff</c:v>
                </c:pt>
                <c:pt idx="3">
                  <c:v>d. Harassment of students</c:v>
                </c:pt>
                <c:pt idx="4">
                  <c:v>e. Altering student marks in return for sexual or other favours.</c:v>
                </c:pt>
                <c:pt idx="5">
                  <c:v>f. Administrative pressure on academics to alter marks for institutional convenience.</c:v>
                </c:pt>
              </c:strCache>
            </c:strRef>
          </c:cat>
          <c:val>
            <c:numRef>
              <c:f>'Qu7-22'!$U$7:$U$12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C25-4233-82E0-B2949EE02B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796160"/>
        <c:axId val="152814336"/>
      </c:barChart>
      <c:catAx>
        <c:axId val="152796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814336"/>
        <c:crosses val="autoZero"/>
        <c:auto val="0"/>
        <c:lblAlgn val="ctr"/>
        <c:lblOffset val="100"/>
        <c:noMultiLvlLbl val="0"/>
      </c:catAx>
      <c:valAx>
        <c:axId val="152814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796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/>
              <a:t>Admissions</a:t>
            </a:r>
          </a:p>
        </c:rich>
      </c:tx>
      <c:layout>
        <c:manualLayout>
          <c:xMode val="edge"/>
          <c:yMode val="edge"/>
          <c:x val="0.42769188400446989"/>
          <c:y val="3.706122418351184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'Qu7-22'!$P$13</c:f>
              <c:strCache>
                <c:ptCount val="1"/>
                <c:pt idx="0">
                  <c:v>not applicable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'Qu7-22'!$O$14:$O$18</c:f>
              <c:strCache>
                <c:ptCount val="5"/>
                <c:pt idx="0">
                  <c:v>a. Exceeding enrolment limits set by governments and regulatory bodies.</c:v>
                </c:pt>
                <c:pt idx="1">
                  <c:v>b. Misleading advertising for recruitment.</c:v>
                </c:pt>
                <c:pt idx="2">
                  <c:v>c. Bribery of admissions staff or recruitment agents.</c:v>
                </c:pt>
                <c:pt idx="3">
                  <c:v>d. Falsified transcripts and/or fake recommendation letters.</c:v>
                </c:pt>
                <c:pt idx="4">
                  <c:v>e. Cheating in admissions tests.</c:v>
                </c:pt>
              </c:strCache>
            </c:strRef>
          </c:cat>
          <c:val>
            <c:numRef>
              <c:f>'Qu7-22'!$P$14:$P$18</c:f>
              <c:numCache>
                <c:formatCode>General</c:formatCode>
                <c:ptCount val="5"/>
                <c:pt idx="0">
                  <c:v>10</c:v>
                </c:pt>
                <c:pt idx="1">
                  <c:v>0</c:v>
                </c:pt>
                <c:pt idx="2">
                  <c:v>8</c:v>
                </c:pt>
                <c:pt idx="3">
                  <c:v>4</c:v>
                </c:pt>
                <c:pt idx="4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ED-4E36-9F94-473E23DE4C5F}"/>
            </c:ext>
          </c:extLst>
        </c:ser>
        <c:ser>
          <c:idx val="1"/>
          <c:order val="1"/>
          <c:tx>
            <c:strRef>
              <c:f>'Qu7-22'!$Q$13</c:f>
              <c:strCache>
                <c:ptCount val="1"/>
                <c:pt idx="0">
                  <c:v>no concerns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'Qu7-22'!$O$14:$O$18</c:f>
              <c:strCache>
                <c:ptCount val="5"/>
                <c:pt idx="0">
                  <c:v>a. Exceeding enrolment limits set by governments and regulatory bodies.</c:v>
                </c:pt>
                <c:pt idx="1">
                  <c:v>b. Misleading advertising for recruitment.</c:v>
                </c:pt>
                <c:pt idx="2">
                  <c:v>c. Bribery of admissions staff or recruitment agents.</c:v>
                </c:pt>
                <c:pt idx="3">
                  <c:v>d. Falsified transcripts and/or fake recommendation letters.</c:v>
                </c:pt>
                <c:pt idx="4">
                  <c:v>e. Cheating in admissions tests.</c:v>
                </c:pt>
              </c:strCache>
            </c:strRef>
          </c:cat>
          <c:val>
            <c:numRef>
              <c:f>'Qu7-22'!$Q$14:$Q$18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8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ED-4E36-9F94-473E23DE4C5F}"/>
            </c:ext>
          </c:extLst>
        </c:ser>
        <c:ser>
          <c:idx val="2"/>
          <c:order val="2"/>
          <c:tx>
            <c:strRef>
              <c:f>'Qu7-22'!$R$13</c:f>
              <c:strCache>
                <c:ptCount val="1"/>
                <c:pt idx="0">
                  <c:v>it is under control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'Qu7-22'!$O$14:$O$18</c:f>
              <c:strCache>
                <c:ptCount val="5"/>
                <c:pt idx="0">
                  <c:v>a. Exceeding enrolment limits set by governments and regulatory bodies.</c:v>
                </c:pt>
                <c:pt idx="1">
                  <c:v>b. Misleading advertising for recruitment.</c:v>
                </c:pt>
                <c:pt idx="2">
                  <c:v>c. Bribery of admissions staff or recruitment agents.</c:v>
                </c:pt>
                <c:pt idx="3">
                  <c:v>d. Falsified transcripts and/or fake recommendation letters.</c:v>
                </c:pt>
                <c:pt idx="4">
                  <c:v>e. Cheating in admissions tests.</c:v>
                </c:pt>
              </c:strCache>
            </c:strRef>
          </c:cat>
          <c:val>
            <c:numRef>
              <c:f>'Qu7-22'!$R$14:$R$18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ED-4E36-9F94-473E23DE4C5F}"/>
            </c:ext>
          </c:extLst>
        </c:ser>
        <c:ser>
          <c:idx val="3"/>
          <c:order val="3"/>
          <c:tx>
            <c:strRef>
              <c:f>'Qu7-22'!$S$13</c:f>
              <c:strCache>
                <c:ptCount val="1"/>
                <c:pt idx="0">
                  <c:v>minor concerns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'Qu7-22'!$O$14:$O$18</c:f>
              <c:strCache>
                <c:ptCount val="5"/>
                <c:pt idx="0">
                  <c:v>a. Exceeding enrolment limits set by governments and regulatory bodies.</c:v>
                </c:pt>
                <c:pt idx="1">
                  <c:v>b. Misleading advertising for recruitment.</c:v>
                </c:pt>
                <c:pt idx="2">
                  <c:v>c. Bribery of admissions staff or recruitment agents.</c:v>
                </c:pt>
                <c:pt idx="3">
                  <c:v>d. Falsified transcripts and/or fake recommendation letters.</c:v>
                </c:pt>
                <c:pt idx="4">
                  <c:v>e. Cheating in admissions tests.</c:v>
                </c:pt>
              </c:strCache>
            </c:strRef>
          </c:cat>
          <c:val>
            <c:numRef>
              <c:f>'Qu7-22'!$S$14:$S$18</c:f>
              <c:numCache>
                <c:formatCode>General</c:formatCode>
                <c:ptCount val="5"/>
                <c:pt idx="0">
                  <c:v>6</c:v>
                </c:pt>
                <c:pt idx="1">
                  <c:v>17</c:v>
                </c:pt>
                <c:pt idx="2">
                  <c:v>6</c:v>
                </c:pt>
                <c:pt idx="3">
                  <c:v>13</c:v>
                </c:pt>
                <c:pt idx="4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6ED-4E36-9F94-473E23DE4C5F}"/>
            </c:ext>
          </c:extLst>
        </c:ser>
        <c:ser>
          <c:idx val="4"/>
          <c:order val="4"/>
          <c:tx>
            <c:strRef>
              <c:f>'Qu7-22'!$T$13</c:f>
              <c:strCache>
                <c:ptCount val="1"/>
                <c:pt idx="0">
                  <c:v>serious concerns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'Qu7-22'!$O$14:$O$18</c:f>
              <c:strCache>
                <c:ptCount val="5"/>
                <c:pt idx="0">
                  <c:v>a. Exceeding enrolment limits set by governments and regulatory bodies.</c:v>
                </c:pt>
                <c:pt idx="1">
                  <c:v>b. Misleading advertising for recruitment.</c:v>
                </c:pt>
                <c:pt idx="2">
                  <c:v>c. Bribery of admissions staff or recruitment agents.</c:v>
                </c:pt>
                <c:pt idx="3">
                  <c:v>d. Falsified transcripts and/or fake recommendation letters.</c:v>
                </c:pt>
                <c:pt idx="4">
                  <c:v>e. Cheating in admissions tests.</c:v>
                </c:pt>
              </c:strCache>
            </c:strRef>
          </c:cat>
          <c:val>
            <c:numRef>
              <c:f>'Qu7-22'!$T$14:$T$18</c:f>
              <c:numCache>
                <c:formatCode>General</c:formatCode>
                <c:ptCount val="5"/>
                <c:pt idx="0">
                  <c:v>4</c:v>
                </c:pt>
                <c:pt idx="1">
                  <c:v>6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6ED-4E36-9F94-473E23DE4C5F}"/>
            </c:ext>
          </c:extLst>
        </c:ser>
        <c:ser>
          <c:idx val="5"/>
          <c:order val="5"/>
          <c:tx>
            <c:strRef>
              <c:f>'Qu7-22'!$U$13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'Qu7-22'!$O$14:$O$18</c:f>
              <c:strCache>
                <c:ptCount val="5"/>
                <c:pt idx="0">
                  <c:v>a. Exceeding enrolment limits set by governments and regulatory bodies.</c:v>
                </c:pt>
                <c:pt idx="1">
                  <c:v>b. Misleading advertising for recruitment.</c:v>
                </c:pt>
                <c:pt idx="2">
                  <c:v>c. Bribery of admissions staff or recruitment agents.</c:v>
                </c:pt>
                <c:pt idx="3">
                  <c:v>d. Falsified transcripts and/or fake recommendation letters.</c:v>
                </c:pt>
                <c:pt idx="4">
                  <c:v>e. Cheating in admissions tests.</c:v>
                </c:pt>
              </c:strCache>
            </c:strRef>
          </c:cat>
          <c:val>
            <c:numRef>
              <c:f>'Qu7-22'!$U$14:$U$18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6ED-4E36-9F94-473E23DE4C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382912"/>
        <c:axId val="153384448"/>
      </c:barChart>
      <c:catAx>
        <c:axId val="153382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384448"/>
        <c:crosses val="autoZero"/>
        <c:auto val="1"/>
        <c:lblAlgn val="ctr"/>
        <c:lblOffset val="100"/>
        <c:noMultiLvlLbl val="0"/>
      </c:catAx>
      <c:valAx>
        <c:axId val="153384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382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/>
              <a:t>Assessment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'Qu7-22'!$P$19</c:f>
              <c:strCache>
                <c:ptCount val="1"/>
                <c:pt idx="0">
                  <c:v>not applicable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'Qu7-22'!$O$20:$O$27</c:f>
              <c:strCache>
                <c:ptCount val="8"/>
                <c:pt idx="0">
                  <c:v>a. Availability of leaked exam papers or exam-related material</c:v>
                </c:pt>
                <c:pt idx="1">
                  <c:v>b. Contract cheating / use of essay mills / ghost writing of assignments</c:v>
                </c:pt>
                <c:pt idx="2">
                  <c:v>c. The proliferation of contract cheating companies</c:v>
                </c:pt>
                <c:pt idx="3">
                  <c:v>d. Bribery of invigilators/proctors and markers</c:v>
                </c:pt>
                <c:pt idx="4">
                  <c:v>e. Impersonation of candidates in examinations</c:v>
                </c:pt>
                <c:pt idx="5">
                  <c:v>f. Plagiarism and cheating in continuous assessment, assignments</c:v>
                </c:pt>
                <c:pt idx="6">
                  <c:v>g. Cheating in formal examinations</c:v>
                </c:pt>
                <c:pt idx="7">
                  <c:v>h. Inconsistencies and favouritism in grading</c:v>
                </c:pt>
              </c:strCache>
            </c:strRef>
          </c:cat>
          <c:val>
            <c:numRef>
              <c:f>'Qu7-22'!$P$20:$P$27</c:f>
              <c:numCache>
                <c:formatCode>General</c:formatCode>
                <c:ptCount val="8"/>
                <c:pt idx="0">
                  <c:v>5</c:v>
                </c:pt>
                <c:pt idx="1">
                  <c:v>6</c:v>
                </c:pt>
                <c:pt idx="2">
                  <c:v>8</c:v>
                </c:pt>
                <c:pt idx="3">
                  <c:v>7</c:v>
                </c:pt>
                <c:pt idx="4">
                  <c:v>5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87-473D-B167-47475ADEA512}"/>
            </c:ext>
          </c:extLst>
        </c:ser>
        <c:ser>
          <c:idx val="1"/>
          <c:order val="1"/>
          <c:tx>
            <c:strRef>
              <c:f>'Qu7-22'!$Q$19</c:f>
              <c:strCache>
                <c:ptCount val="1"/>
                <c:pt idx="0">
                  <c:v>no concerns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'Qu7-22'!$O$20:$O$27</c:f>
              <c:strCache>
                <c:ptCount val="8"/>
                <c:pt idx="0">
                  <c:v>a. Availability of leaked exam papers or exam-related material</c:v>
                </c:pt>
                <c:pt idx="1">
                  <c:v>b. Contract cheating / use of essay mills / ghost writing of assignments</c:v>
                </c:pt>
                <c:pt idx="2">
                  <c:v>c. The proliferation of contract cheating companies</c:v>
                </c:pt>
                <c:pt idx="3">
                  <c:v>d. Bribery of invigilators/proctors and markers</c:v>
                </c:pt>
                <c:pt idx="4">
                  <c:v>e. Impersonation of candidates in examinations</c:v>
                </c:pt>
                <c:pt idx="5">
                  <c:v>f. Plagiarism and cheating in continuous assessment, assignments</c:v>
                </c:pt>
                <c:pt idx="6">
                  <c:v>g. Cheating in formal examinations</c:v>
                </c:pt>
                <c:pt idx="7">
                  <c:v>h. Inconsistencies and favouritism in grading</c:v>
                </c:pt>
              </c:strCache>
            </c:strRef>
          </c:cat>
          <c:val>
            <c:numRef>
              <c:f>'Qu7-22'!$Q$20:$Q$27</c:f>
              <c:numCache>
                <c:formatCode>General</c:formatCode>
                <c:ptCount val="8"/>
                <c:pt idx="0">
                  <c:v>8</c:v>
                </c:pt>
                <c:pt idx="1">
                  <c:v>5</c:v>
                </c:pt>
                <c:pt idx="2">
                  <c:v>5</c:v>
                </c:pt>
                <c:pt idx="3">
                  <c:v>12</c:v>
                </c:pt>
                <c:pt idx="4">
                  <c:v>8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87-473D-B167-47475ADEA512}"/>
            </c:ext>
          </c:extLst>
        </c:ser>
        <c:ser>
          <c:idx val="2"/>
          <c:order val="2"/>
          <c:tx>
            <c:strRef>
              <c:f>'Qu7-22'!$R$19</c:f>
              <c:strCache>
                <c:ptCount val="1"/>
                <c:pt idx="0">
                  <c:v>it is under control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'Qu7-22'!$O$20:$O$27</c:f>
              <c:strCache>
                <c:ptCount val="8"/>
                <c:pt idx="0">
                  <c:v>a. Availability of leaked exam papers or exam-related material</c:v>
                </c:pt>
                <c:pt idx="1">
                  <c:v>b. Contract cheating / use of essay mills / ghost writing of assignments</c:v>
                </c:pt>
                <c:pt idx="2">
                  <c:v>c. The proliferation of contract cheating companies</c:v>
                </c:pt>
                <c:pt idx="3">
                  <c:v>d. Bribery of invigilators/proctors and markers</c:v>
                </c:pt>
                <c:pt idx="4">
                  <c:v>e. Impersonation of candidates in examinations</c:v>
                </c:pt>
                <c:pt idx="5">
                  <c:v>f. Plagiarism and cheating in continuous assessment, assignments</c:v>
                </c:pt>
                <c:pt idx="6">
                  <c:v>g. Cheating in formal examinations</c:v>
                </c:pt>
                <c:pt idx="7">
                  <c:v>h. Inconsistencies and favouritism in grading</c:v>
                </c:pt>
              </c:strCache>
            </c:strRef>
          </c:cat>
          <c:val>
            <c:numRef>
              <c:f>'Qu7-22'!$R$20:$R$27</c:f>
              <c:numCache>
                <c:formatCode>General</c:formatCode>
                <c:ptCount val="8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3</c:v>
                </c:pt>
                <c:pt idx="7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B87-473D-B167-47475ADEA512}"/>
            </c:ext>
          </c:extLst>
        </c:ser>
        <c:ser>
          <c:idx val="3"/>
          <c:order val="3"/>
          <c:tx>
            <c:strRef>
              <c:f>'Qu7-22'!$S$19</c:f>
              <c:strCache>
                <c:ptCount val="1"/>
                <c:pt idx="0">
                  <c:v>minor concerns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'Qu7-22'!$O$20:$O$27</c:f>
              <c:strCache>
                <c:ptCount val="8"/>
                <c:pt idx="0">
                  <c:v>a. Availability of leaked exam papers or exam-related material</c:v>
                </c:pt>
                <c:pt idx="1">
                  <c:v>b. Contract cheating / use of essay mills / ghost writing of assignments</c:v>
                </c:pt>
                <c:pt idx="2">
                  <c:v>c. The proliferation of contract cheating companies</c:v>
                </c:pt>
                <c:pt idx="3">
                  <c:v>d. Bribery of invigilators/proctors and markers</c:v>
                </c:pt>
                <c:pt idx="4">
                  <c:v>e. Impersonation of candidates in examinations</c:v>
                </c:pt>
                <c:pt idx="5">
                  <c:v>f. Plagiarism and cheating in continuous assessment, assignments</c:v>
                </c:pt>
                <c:pt idx="6">
                  <c:v>g. Cheating in formal examinations</c:v>
                </c:pt>
                <c:pt idx="7">
                  <c:v>h. Inconsistencies and favouritism in grading</c:v>
                </c:pt>
              </c:strCache>
            </c:strRef>
          </c:cat>
          <c:val>
            <c:numRef>
              <c:f>'Qu7-22'!$S$20:$S$27</c:f>
              <c:numCache>
                <c:formatCode>General</c:formatCode>
                <c:ptCount val="8"/>
                <c:pt idx="0">
                  <c:v>8</c:v>
                </c:pt>
                <c:pt idx="1">
                  <c:v>12</c:v>
                </c:pt>
                <c:pt idx="2">
                  <c:v>11</c:v>
                </c:pt>
                <c:pt idx="3">
                  <c:v>6</c:v>
                </c:pt>
                <c:pt idx="4">
                  <c:v>9</c:v>
                </c:pt>
                <c:pt idx="5">
                  <c:v>13</c:v>
                </c:pt>
                <c:pt idx="6">
                  <c:v>13</c:v>
                </c:pt>
                <c:pt idx="7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B87-473D-B167-47475ADEA512}"/>
            </c:ext>
          </c:extLst>
        </c:ser>
        <c:ser>
          <c:idx val="4"/>
          <c:order val="4"/>
          <c:tx>
            <c:strRef>
              <c:f>'Qu7-22'!$T$19</c:f>
              <c:strCache>
                <c:ptCount val="1"/>
                <c:pt idx="0">
                  <c:v>serious concerns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'Qu7-22'!$O$20:$O$27</c:f>
              <c:strCache>
                <c:ptCount val="8"/>
                <c:pt idx="0">
                  <c:v>a. Availability of leaked exam papers or exam-related material</c:v>
                </c:pt>
                <c:pt idx="1">
                  <c:v>b. Contract cheating / use of essay mills / ghost writing of assignments</c:v>
                </c:pt>
                <c:pt idx="2">
                  <c:v>c. The proliferation of contract cheating companies</c:v>
                </c:pt>
                <c:pt idx="3">
                  <c:v>d. Bribery of invigilators/proctors and markers</c:v>
                </c:pt>
                <c:pt idx="4">
                  <c:v>e. Impersonation of candidates in examinations</c:v>
                </c:pt>
                <c:pt idx="5">
                  <c:v>f. Plagiarism and cheating in continuous assessment, assignments</c:v>
                </c:pt>
                <c:pt idx="6">
                  <c:v>g. Cheating in formal examinations</c:v>
                </c:pt>
                <c:pt idx="7">
                  <c:v>h. Inconsistencies and favouritism in grading</c:v>
                </c:pt>
              </c:strCache>
            </c:strRef>
          </c:cat>
          <c:val>
            <c:numRef>
              <c:f>'Qu7-22'!$T$20:$T$27</c:f>
              <c:numCache>
                <c:formatCode>General</c:formatCode>
                <c:ptCount val="8"/>
                <c:pt idx="0">
                  <c:v>4</c:v>
                </c:pt>
                <c:pt idx="1">
                  <c:v>6</c:v>
                </c:pt>
                <c:pt idx="2">
                  <c:v>5</c:v>
                </c:pt>
                <c:pt idx="3">
                  <c:v>0</c:v>
                </c:pt>
                <c:pt idx="4">
                  <c:v>4</c:v>
                </c:pt>
                <c:pt idx="5">
                  <c:v>6</c:v>
                </c:pt>
                <c:pt idx="6">
                  <c:v>5</c:v>
                </c:pt>
                <c:pt idx="7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B87-473D-B167-47475ADEA512}"/>
            </c:ext>
          </c:extLst>
        </c:ser>
        <c:ser>
          <c:idx val="5"/>
          <c:order val="5"/>
          <c:tx>
            <c:strRef>
              <c:f>'Qu7-22'!$U$19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'Qu7-22'!$O$20:$O$27</c:f>
              <c:strCache>
                <c:ptCount val="8"/>
                <c:pt idx="0">
                  <c:v>a. Availability of leaked exam papers or exam-related material</c:v>
                </c:pt>
                <c:pt idx="1">
                  <c:v>b. Contract cheating / use of essay mills / ghost writing of assignments</c:v>
                </c:pt>
                <c:pt idx="2">
                  <c:v>c. The proliferation of contract cheating companies</c:v>
                </c:pt>
                <c:pt idx="3">
                  <c:v>d. Bribery of invigilators/proctors and markers</c:v>
                </c:pt>
                <c:pt idx="4">
                  <c:v>e. Impersonation of candidates in examinations</c:v>
                </c:pt>
                <c:pt idx="5">
                  <c:v>f. Plagiarism and cheating in continuous assessment, assignments</c:v>
                </c:pt>
                <c:pt idx="6">
                  <c:v>g. Cheating in formal examinations</c:v>
                </c:pt>
                <c:pt idx="7">
                  <c:v>h. Inconsistencies and favouritism in grading</c:v>
                </c:pt>
              </c:strCache>
            </c:strRef>
          </c:cat>
          <c:val>
            <c:numRef>
              <c:f>'Qu7-22'!$U$20:$U$27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B87-473D-B167-47475ADEA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449216"/>
        <c:axId val="153450752"/>
      </c:barChart>
      <c:catAx>
        <c:axId val="153449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450752"/>
        <c:crosses val="autoZero"/>
        <c:auto val="1"/>
        <c:lblAlgn val="ctr"/>
        <c:lblOffset val="100"/>
        <c:noMultiLvlLbl val="0"/>
      </c:catAx>
      <c:valAx>
        <c:axId val="153450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449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/>
              <a:t>Credentials and Qualifications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'Qu7-22'!$P$28</c:f>
              <c:strCache>
                <c:ptCount val="1"/>
                <c:pt idx="0">
                  <c:v>not applicable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'Qu7-22'!$O$29:$O$33</c:f>
              <c:strCache>
                <c:ptCount val="5"/>
                <c:pt idx="0">
                  <c:v>a. Use of degree mills and accreditation mills</c:v>
                </c:pt>
                <c:pt idx="1">
                  <c:v>b. Falsification of transcripts and degree certificates.</c:v>
                </c:pt>
                <c:pt idx="2">
                  <c:v>c. False statements about qualifications on CVs and job applications.</c:v>
                </c:pt>
                <c:pt idx="3">
                  <c:v>d. Political pressures on HEIs to award academic degrees to public figures.</c:v>
                </c:pt>
                <c:pt idx="4">
                  <c:v>e. Political pressures on HEIs to award honorary degrees to public figures.</c:v>
                </c:pt>
              </c:strCache>
            </c:strRef>
          </c:cat>
          <c:val>
            <c:numRef>
              <c:f>'Qu7-22'!$P$29:$P$33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9</c:v>
                </c:pt>
                <c:pt idx="4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D4-4580-B8D4-8FD1C7E281EC}"/>
            </c:ext>
          </c:extLst>
        </c:ser>
        <c:ser>
          <c:idx val="1"/>
          <c:order val="1"/>
          <c:tx>
            <c:strRef>
              <c:f>'Qu7-22'!$Q$28</c:f>
              <c:strCache>
                <c:ptCount val="1"/>
                <c:pt idx="0">
                  <c:v>no concerns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'Qu7-22'!$O$29:$O$33</c:f>
              <c:strCache>
                <c:ptCount val="5"/>
                <c:pt idx="0">
                  <c:v>a. Use of degree mills and accreditation mills</c:v>
                </c:pt>
                <c:pt idx="1">
                  <c:v>b. Falsification of transcripts and degree certificates.</c:v>
                </c:pt>
                <c:pt idx="2">
                  <c:v>c. False statements about qualifications on CVs and job applications.</c:v>
                </c:pt>
                <c:pt idx="3">
                  <c:v>d. Political pressures on HEIs to award academic degrees to public figures.</c:v>
                </c:pt>
                <c:pt idx="4">
                  <c:v>e. Political pressures on HEIs to award honorary degrees to public figures.</c:v>
                </c:pt>
              </c:strCache>
            </c:strRef>
          </c:cat>
          <c:val>
            <c:numRef>
              <c:f>'Qu7-22'!$Q$29:$Q$33</c:f>
              <c:numCache>
                <c:formatCode>General</c:formatCode>
                <c:ptCount val="5"/>
                <c:pt idx="0">
                  <c:v>6</c:v>
                </c:pt>
                <c:pt idx="1">
                  <c:v>4</c:v>
                </c:pt>
                <c:pt idx="2">
                  <c:v>5</c:v>
                </c:pt>
                <c:pt idx="3">
                  <c:v>13</c:v>
                </c:pt>
                <c:pt idx="4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CD4-4580-B8D4-8FD1C7E281EC}"/>
            </c:ext>
          </c:extLst>
        </c:ser>
        <c:ser>
          <c:idx val="2"/>
          <c:order val="2"/>
          <c:tx>
            <c:strRef>
              <c:f>'Qu7-22'!$R$28</c:f>
              <c:strCache>
                <c:ptCount val="1"/>
                <c:pt idx="0">
                  <c:v>it is under control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'Qu7-22'!$O$29:$O$33</c:f>
              <c:strCache>
                <c:ptCount val="5"/>
                <c:pt idx="0">
                  <c:v>a. Use of degree mills and accreditation mills</c:v>
                </c:pt>
                <c:pt idx="1">
                  <c:v>b. Falsification of transcripts and degree certificates.</c:v>
                </c:pt>
                <c:pt idx="2">
                  <c:v>c. False statements about qualifications on CVs and job applications.</c:v>
                </c:pt>
                <c:pt idx="3">
                  <c:v>d. Political pressures on HEIs to award academic degrees to public figures.</c:v>
                </c:pt>
                <c:pt idx="4">
                  <c:v>e. Political pressures on HEIs to award honorary degrees to public figures.</c:v>
                </c:pt>
              </c:strCache>
            </c:strRef>
          </c:cat>
          <c:val>
            <c:numRef>
              <c:f>'Qu7-22'!$R$29:$R$33</c:f>
              <c:numCache>
                <c:formatCode>General</c:formatCode>
                <c:ptCount val="5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CD4-4580-B8D4-8FD1C7E281EC}"/>
            </c:ext>
          </c:extLst>
        </c:ser>
        <c:ser>
          <c:idx val="3"/>
          <c:order val="3"/>
          <c:tx>
            <c:strRef>
              <c:f>'Qu7-22'!$S$28</c:f>
              <c:strCache>
                <c:ptCount val="1"/>
                <c:pt idx="0">
                  <c:v>minor concerns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'Qu7-22'!$O$29:$O$33</c:f>
              <c:strCache>
                <c:ptCount val="5"/>
                <c:pt idx="0">
                  <c:v>a. Use of degree mills and accreditation mills</c:v>
                </c:pt>
                <c:pt idx="1">
                  <c:v>b. Falsification of transcripts and degree certificates.</c:v>
                </c:pt>
                <c:pt idx="2">
                  <c:v>c. False statements about qualifications on CVs and job applications.</c:v>
                </c:pt>
                <c:pt idx="3">
                  <c:v>d. Political pressures on HEIs to award academic degrees to public figures.</c:v>
                </c:pt>
                <c:pt idx="4">
                  <c:v>e. Political pressures on HEIs to award honorary degrees to public figures.</c:v>
                </c:pt>
              </c:strCache>
            </c:strRef>
          </c:cat>
          <c:val>
            <c:numRef>
              <c:f>'Qu7-22'!$S$29:$S$33</c:f>
              <c:numCache>
                <c:formatCode>General</c:formatCode>
                <c:ptCount val="5"/>
                <c:pt idx="0">
                  <c:v>13</c:v>
                </c:pt>
                <c:pt idx="1">
                  <c:v>12</c:v>
                </c:pt>
                <c:pt idx="2">
                  <c:v>12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CD4-4580-B8D4-8FD1C7E281EC}"/>
            </c:ext>
          </c:extLst>
        </c:ser>
        <c:ser>
          <c:idx val="4"/>
          <c:order val="4"/>
          <c:tx>
            <c:strRef>
              <c:f>'Qu7-22'!$T$28</c:f>
              <c:strCache>
                <c:ptCount val="1"/>
                <c:pt idx="0">
                  <c:v>serious concerns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'Qu7-22'!$O$29:$O$33</c:f>
              <c:strCache>
                <c:ptCount val="5"/>
                <c:pt idx="0">
                  <c:v>a. Use of degree mills and accreditation mills</c:v>
                </c:pt>
                <c:pt idx="1">
                  <c:v>b. Falsification of transcripts and degree certificates.</c:v>
                </c:pt>
                <c:pt idx="2">
                  <c:v>c. False statements about qualifications on CVs and job applications.</c:v>
                </c:pt>
                <c:pt idx="3">
                  <c:v>d. Political pressures on HEIs to award academic degrees to public figures.</c:v>
                </c:pt>
                <c:pt idx="4">
                  <c:v>e. Political pressures on HEIs to award honorary degrees to public figures.</c:v>
                </c:pt>
              </c:strCache>
            </c:strRef>
          </c:cat>
          <c:val>
            <c:numRef>
              <c:f>'Qu7-22'!$T$29:$T$33</c:f>
              <c:numCache>
                <c:formatCode>General</c:formatCode>
                <c:ptCount val="5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CD4-4580-B8D4-8FD1C7E281EC}"/>
            </c:ext>
          </c:extLst>
        </c:ser>
        <c:ser>
          <c:idx val="5"/>
          <c:order val="5"/>
          <c:tx>
            <c:strRef>
              <c:f>'Qu7-22'!$U$28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'Qu7-22'!$O$29:$O$33</c:f>
              <c:strCache>
                <c:ptCount val="5"/>
                <c:pt idx="0">
                  <c:v>a. Use of degree mills and accreditation mills</c:v>
                </c:pt>
                <c:pt idx="1">
                  <c:v>b. Falsification of transcripts and degree certificates.</c:v>
                </c:pt>
                <c:pt idx="2">
                  <c:v>c. False statements about qualifications on CVs and job applications.</c:v>
                </c:pt>
                <c:pt idx="3">
                  <c:v>d. Political pressures on HEIs to award academic degrees to public figures.</c:v>
                </c:pt>
                <c:pt idx="4">
                  <c:v>e. Political pressures on HEIs to award honorary degrees to public figures.</c:v>
                </c:pt>
              </c:strCache>
            </c:strRef>
          </c:cat>
          <c:val>
            <c:numRef>
              <c:f>'Qu7-22'!$U$29:$U$33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CD4-4580-B8D4-8FD1C7E281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4105344"/>
        <c:axId val="154106880"/>
      </c:barChart>
      <c:catAx>
        <c:axId val="15410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106880"/>
        <c:crosses val="autoZero"/>
        <c:auto val="1"/>
        <c:lblAlgn val="ctr"/>
        <c:lblOffset val="100"/>
        <c:noMultiLvlLbl val="0"/>
      </c:catAx>
      <c:valAx>
        <c:axId val="154106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105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/>
              <a:t>Publications and Research</a:t>
            </a:r>
          </a:p>
        </c:rich>
      </c:tx>
      <c:layout>
        <c:manualLayout>
          <c:xMode val="edge"/>
          <c:yMode val="edge"/>
          <c:x val="0.34190995363315563"/>
          <c:y val="2.027778165858682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'Qu7-22'!$P$34</c:f>
              <c:strCache>
                <c:ptCount val="1"/>
                <c:pt idx="0">
                  <c:v>not applicable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'Qu7-22'!$O$35:$O$40</c:f>
              <c:strCache>
                <c:ptCount val="6"/>
                <c:pt idx="0">
                  <c:v>a. Presentation of manuscripts translated from other languages as original work.</c:v>
                </c:pt>
                <c:pt idx="1">
                  <c:v>b. Publication by supervisors of research by graduate students without acknowledgement.</c:v>
                </c:pt>
                <c:pt idx="2">
                  <c:v>c. Suppression of rival work by journal reviewers.</c:v>
                </c:pt>
                <c:pt idx="3">
                  <c:v>d. Fabrication of data or results.</c:v>
                </c:pt>
                <c:pt idx="4">
                  <c:v>e. Plagiarism in academic publications</c:v>
                </c:pt>
                <c:pt idx="5">
                  <c:v>f. Suppression of inconvenient research results by commercial and other interests</c:v>
                </c:pt>
              </c:strCache>
            </c:strRef>
          </c:cat>
          <c:val>
            <c:numRef>
              <c:f>'Qu7-22'!$P$35:$P$40</c:f>
              <c:numCache>
                <c:formatCode>General</c:formatCode>
                <c:ptCount val="6"/>
                <c:pt idx="0">
                  <c:v>6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D-4051-921F-29FD80B41310}"/>
            </c:ext>
          </c:extLst>
        </c:ser>
        <c:ser>
          <c:idx val="1"/>
          <c:order val="1"/>
          <c:tx>
            <c:strRef>
              <c:f>'Qu7-22'!$Q$34</c:f>
              <c:strCache>
                <c:ptCount val="1"/>
                <c:pt idx="0">
                  <c:v>no concerns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'Qu7-22'!$O$35:$O$40</c:f>
              <c:strCache>
                <c:ptCount val="6"/>
                <c:pt idx="0">
                  <c:v>a. Presentation of manuscripts translated from other languages as original work.</c:v>
                </c:pt>
                <c:pt idx="1">
                  <c:v>b. Publication by supervisors of research by graduate students without acknowledgement.</c:v>
                </c:pt>
                <c:pt idx="2">
                  <c:v>c. Suppression of rival work by journal reviewers.</c:v>
                </c:pt>
                <c:pt idx="3">
                  <c:v>d. Fabrication of data or results.</c:v>
                </c:pt>
                <c:pt idx="4">
                  <c:v>e. Plagiarism in academic publications</c:v>
                </c:pt>
                <c:pt idx="5">
                  <c:v>f. Suppression of inconvenient research results by commercial and other interests</c:v>
                </c:pt>
              </c:strCache>
            </c:strRef>
          </c:cat>
          <c:val>
            <c:numRef>
              <c:f>'Qu7-22'!$Q$35:$Q$40</c:f>
              <c:numCache>
                <c:formatCode>General</c:formatCode>
                <c:ptCount val="6"/>
                <c:pt idx="0">
                  <c:v>4</c:v>
                </c:pt>
                <c:pt idx="1">
                  <c:v>4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8ED-4051-921F-29FD80B41310}"/>
            </c:ext>
          </c:extLst>
        </c:ser>
        <c:ser>
          <c:idx val="2"/>
          <c:order val="2"/>
          <c:tx>
            <c:strRef>
              <c:f>'Qu7-22'!$R$34</c:f>
              <c:strCache>
                <c:ptCount val="1"/>
                <c:pt idx="0">
                  <c:v>it is under control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'Qu7-22'!$O$35:$O$40</c:f>
              <c:strCache>
                <c:ptCount val="6"/>
                <c:pt idx="0">
                  <c:v>a. Presentation of manuscripts translated from other languages as original work.</c:v>
                </c:pt>
                <c:pt idx="1">
                  <c:v>b. Publication by supervisors of research by graduate students without acknowledgement.</c:v>
                </c:pt>
                <c:pt idx="2">
                  <c:v>c. Suppression of rival work by journal reviewers.</c:v>
                </c:pt>
                <c:pt idx="3">
                  <c:v>d. Fabrication of data or results.</c:v>
                </c:pt>
                <c:pt idx="4">
                  <c:v>e. Plagiarism in academic publications</c:v>
                </c:pt>
                <c:pt idx="5">
                  <c:v>f. Suppression of inconvenient research results by commercial and other interests</c:v>
                </c:pt>
              </c:strCache>
            </c:strRef>
          </c:cat>
          <c:val>
            <c:numRef>
              <c:f>'Qu7-22'!$R$35:$R$40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8ED-4051-921F-29FD80B41310}"/>
            </c:ext>
          </c:extLst>
        </c:ser>
        <c:ser>
          <c:idx val="3"/>
          <c:order val="3"/>
          <c:tx>
            <c:strRef>
              <c:f>'Qu7-22'!$S$34</c:f>
              <c:strCache>
                <c:ptCount val="1"/>
                <c:pt idx="0">
                  <c:v>minor concerns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'Qu7-22'!$O$35:$O$40</c:f>
              <c:strCache>
                <c:ptCount val="6"/>
                <c:pt idx="0">
                  <c:v>a. Presentation of manuscripts translated from other languages as original work.</c:v>
                </c:pt>
                <c:pt idx="1">
                  <c:v>b. Publication by supervisors of research by graduate students without acknowledgement.</c:v>
                </c:pt>
                <c:pt idx="2">
                  <c:v>c. Suppression of rival work by journal reviewers.</c:v>
                </c:pt>
                <c:pt idx="3">
                  <c:v>d. Fabrication of data or results.</c:v>
                </c:pt>
                <c:pt idx="4">
                  <c:v>e. Plagiarism in academic publications</c:v>
                </c:pt>
                <c:pt idx="5">
                  <c:v>f. Suppression of inconvenient research results by commercial and other interests</c:v>
                </c:pt>
              </c:strCache>
            </c:strRef>
          </c:cat>
          <c:val>
            <c:numRef>
              <c:f>'Qu7-22'!$S$35:$S$40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1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8ED-4051-921F-29FD80B41310}"/>
            </c:ext>
          </c:extLst>
        </c:ser>
        <c:ser>
          <c:idx val="4"/>
          <c:order val="4"/>
          <c:tx>
            <c:strRef>
              <c:f>'Qu7-22'!$T$34</c:f>
              <c:strCache>
                <c:ptCount val="1"/>
                <c:pt idx="0">
                  <c:v>serious concerns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'Qu7-22'!$O$35:$O$40</c:f>
              <c:strCache>
                <c:ptCount val="6"/>
                <c:pt idx="0">
                  <c:v>a. Presentation of manuscripts translated from other languages as original work.</c:v>
                </c:pt>
                <c:pt idx="1">
                  <c:v>b. Publication by supervisors of research by graduate students without acknowledgement.</c:v>
                </c:pt>
                <c:pt idx="2">
                  <c:v>c. Suppression of rival work by journal reviewers.</c:v>
                </c:pt>
                <c:pt idx="3">
                  <c:v>d. Fabrication of data or results.</c:v>
                </c:pt>
                <c:pt idx="4">
                  <c:v>e. Plagiarism in academic publications</c:v>
                </c:pt>
                <c:pt idx="5">
                  <c:v>f. Suppression of inconvenient research results by commercial and other interests</c:v>
                </c:pt>
              </c:strCache>
            </c:strRef>
          </c:cat>
          <c:val>
            <c:numRef>
              <c:f>'Qu7-22'!$T$35:$T$40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8ED-4051-921F-29FD80B41310}"/>
            </c:ext>
          </c:extLst>
        </c:ser>
        <c:ser>
          <c:idx val="5"/>
          <c:order val="5"/>
          <c:tx>
            <c:strRef>
              <c:f>'Qu7-22'!$U$34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'Qu7-22'!$O$35:$O$40</c:f>
              <c:strCache>
                <c:ptCount val="6"/>
                <c:pt idx="0">
                  <c:v>a. Presentation of manuscripts translated from other languages as original work.</c:v>
                </c:pt>
                <c:pt idx="1">
                  <c:v>b. Publication by supervisors of research by graduate students without acknowledgement.</c:v>
                </c:pt>
                <c:pt idx="2">
                  <c:v>c. Suppression of rival work by journal reviewers.</c:v>
                </c:pt>
                <c:pt idx="3">
                  <c:v>d. Fabrication of data or results.</c:v>
                </c:pt>
                <c:pt idx="4">
                  <c:v>e. Plagiarism in academic publications</c:v>
                </c:pt>
                <c:pt idx="5">
                  <c:v>f. Suppression of inconvenient research results by commercial and other interests</c:v>
                </c:pt>
              </c:strCache>
            </c:strRef>
          </c:cat>
          <c:val>
            <c:numRef>
              <c:f>'Qu7-22'!$U$35:$U$40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8ED-4051-921F-29FD80B413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520384"/>
        <c:axId val="153526272"/>
      </c:barChart>
      <c:catAx>
        <c:axId val="153520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526272"/>
        <c:crosses val="autoZero"/>
        <c:auto val="1"/>
        <c:lblAlgn val="ctr"/>
        <c:lblOffset val="100"/>
        <c:noMultiLvlLbl val="0"/>
      </c:catAx>
      <c:valAx>
        <c:axId val="153526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52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'q30 q31'!$B$19:$B$23</c:f>
              <c:strCache>
                <c:ptCount val="5"/>
                <c:pt idx="0">
                  <c:v>Nothing is being done</c:v>
                </c:pt>
                <c:pt idx="1">
                  <c:v>Slow or weak response</c:v>
                </c:pt>
                <c:pt idx="2">
                  <c:v>Some impact but more effort is needed</c:v>
                </c:pt>
                <c:pt idx="3">
                  <c:v>The main problems are being addressed</c:v>
                </c:pt>
                <c:pt idx="4">
                  <c:v>The response is very effective</c:v>
                </c:pt>
              </c:strCache>
            </c:strRef>
          </c:cat>
          <c:val>
            <c:numRef>
              <c:f>'q30 q31'!$C$19:$C$23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13</c:v>
                </c:pt>
                <c:pt idx="3">
                  <c:v>11</c:v>
                </c:pt>
                <c:pt idx="4">
                  <c:v>3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'q30 q31'!#REF!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CBCA-4D1E-825E-D0B4D5F8DE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5522560"/>
        <c:axId val="155524096"/>
      </c:barChart>
      <c:catAx>
        <c:axId val="155522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524096"/>
        <c:crosses val="autoZero"/>
        <c:auto val="1"/>
        <c:lblAlgn val="ctr"/>
        <c:lblOffset val="100"/>
        <c:noMultiLvlLbl val="0"/>
      </c:catAx>
      <c:valAx>
        <c:axId val="155524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522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'q30 q31'!$B$3:$B$8</c:f>
              <c:strCache>
                <c:ptCount val="6"/>
                <c:pt idx="0">
                  <c:v>Develop new standards</c:v>
                </c:pt>
                <c:pt idx="1">
                  <c:v>Develop new policies</c:v>
                </c:pt>
                <c:pt idx="2">
                  <c:v>Develop guidance for higher education providers</c:v>
                </c:pt>
                <c:pt idx="3">
                  <c:v>Consult with higher education providers</c:v>
                </c:pt>
                <c:pt idx="4">
                  <c:v>Consult with other organizations</c:v>
                </c:pt>
                <c:pt idx="5">
                  <c:v>Other</c:v>
                </c:pt>
              </c:strCache>
            </c:strRef>
          </c:cat>
          <c:val>
            <c:numRef>
              <c:f>'q30 q31'!$C$3:$C$8</c:f>
              <c:numCache>
                <c:formatCode>General</c:formatCode>
                <c:ptCount val="6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16</c:v>
                </c:pt>
                <c:pt idx="4">
                  <c:v>16</c:v>
                </c:pt>
                <c:pt idx="5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EF-475A-9888-C65B30E46B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5561984"/>
        <c:axId val="155563520"/>
      </c:barChart>
      <c:catAx>
        <c:axId val="155561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563520"/>
        <c:crosses val="autoZero"/>
        <c:auto val="1"/>
        <c:lblAlgn val="ctr"/>
        <c:lblOffset val="100"/>
        <c:noMultiLvlLbl val="0"/>
      </c:catAx>
      <c:valAx>
        <c:axId val="15556352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56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D51D0B-EB7A-4A55-9E64-75364CEA3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73E2B3C-5A81-4F98-9FBE-EBA2548E5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C56A64-22B3-4D3A-9951-B04852FF9E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21C2B93-3F7D-41C2-854E-E5CB0B6C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A7F5D4-7DD4-4F73-9C42-443A488E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28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9EEAB1-8F27-4B29-91FB-FED96CEE0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4206C46-018C-41CB-B4F9-1DD35C11F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D4CA28-B8B4-41C8-89BF-10FE1DFB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7D1756-0497-472D-9DC9-52883D61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43CE20-37A9-40BD-9E67-2A18D9C99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59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B9A13AA-51AD-4FAE-B21E-ACBCAD090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FD693FB-AFEC-48F3-849A-8568CD4F1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E74733-CA8F-4DA6-98A9-1B77C6B8D9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20A348-E1EB-4090-B9C9-269B0F102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C29673-453B-4483-B6E5-41F46EC21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9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2DE7E1-F8C1-47EC-8454-D971469C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C9A83A-5CE5-4793-8531-D8BC4BCB1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5CBC92-18A0-487E-98BB-8D91411D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DAAE90-2295-46EC-95DD-3E0FCA57C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FCAD52-E014-4F1E-83D4-64F2C6E4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89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97515E-E46A-4B1B-AD22-3124AC07D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C44773E-A286-4939-A2D5-F4314C687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5C8CD9-751C-4804-A995-0286D9BEE1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1778E3-0D30-40E3-B938-0C26FC403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F45D1A-27EA-4FA5-BC6E-E91148068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2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C331ED-DB3C-4012-A031-203F4AE0D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D4FB61-1229-4A62-943B-33AB70F75E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EF6C26-BE1B-4D67-8C49-6C650F556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BF08CD-9D1C-4FC5-BDEF-601B0BC2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216D21-F44C-4328-9EB1-038DDE029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0E0F1D-F4E0-4473-B7C6-FD31A450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13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8CD491-EA86-46A5-8817-257F41866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0086D9-433D-47B1-9606-A0BC00CF7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9164139-E13D-4792-AF5E-84C7C67C7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26A343A-B449-4197-8DE8-F260A0D0D5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400C1C8-89C3-41A1-B6D7-0BFB31F9B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598D5E1-A4EB-4F25-8041-D65955400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D45FCFE-4093-452B-AA2C-8D96BCAE1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54D961D-0CF3-4350-98D2-FD5740BC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28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D2958A-5CD1-47A7-9B28-EB10D4261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C1CB3D6-4C30-480D-A49A-FC8FC115CD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807E2ED-4E83-4787-9735-AE7A4BD73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59B427E-4C82-43F3-84B1-A3CFCC91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5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29F83AC-2493-4BA0-8322-A524314D0D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739B976-2C67-4AB2-BF13-42595B6F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2CCCCA1-53DD-45C1-A6D9-C88A8C6D5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07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465BC-887A-4C17-A56D-50893BAA7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FEF1DD-1135-4BD2-91B2-D5077E838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6B461A-6002-408D-9673-DABC94FB2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0217C9-0DD6-4158-B8AF-4B647C0D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7ABCC8-3BB8-46B2-BEC4-AC1FF705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55A89D1-C680-4B83-96AA-E72D8F2DE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23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9E58F5-B5E9-4EC9-8995-6C369DF6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4F4E202-F1F3-46B6-A511-5DFB596EC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9D2B046-3F65-430D-B665-B226B237F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6354DD8-48E5-4AB6-9E6D-7DA9E5BFB8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4CDEDE8F-DA97-4126-ACAB-DB921F3AB991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CA675D-628A-430E-9B46-E3163D69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763CB3-AE3E-4111-890A-0BF0F5D6D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11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82C281D-212C-4FC1-8316-19983AA85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820E71-5852-4EF9-AC49-7A3367868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BCC8F8-4E97-4B12-A9F4-42226F3A4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56696" y="63119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A39BC-20BC-4B4D-AD28-56B65AE0630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819435F-7616-458F-AF67-DE01850A695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91" y="5381321"/>
            <a:ext cx="4018834" cy="1454535"/>
          </a:xfrm>
          <a:prstGeom prst="rect">
            <a:avLst/>
          </a:prstGeom>
        </p:spPr>
      </p:pic>
      <p:pic>
        <p:nvPicPr>
          <p:cNvPr id="8" name="Picture 7" descr="https://upload.wikimedia.org/wikipedia/en/thumb/4/48/Coventry_University_logo.svg/800px-Coventry_University_logo.svg.png">
            <a:extLst>
              <a:ext uri="{FF2B5EF4-FFF2-40B4-BE49-F238E27FC236}">
                <a16:creationId xmlns:a16="http://schemas.microsoft.com/office/drawing/2014/main" xmlns="" id="{370DA61C-71B0-49AE-A31A-7492C60E9654}"/>
              </a:ext>
            </a:extLst>
          </p:cNvPr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192" y="5646308"/>
            <a:ext cx="1572705" cy="1189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89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aa.ac.uk/en/Publications/Documents/Contracting-to-cheat-in-higher-education.pdf" TargetMode="External"/><Relationship Id="rId2" Type="http://schemas.openxmlformats.org/officeDocument/2006/relationships/hyperlink" Target="http://unesdoc.unesco.org/images/0024/002494/249460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qsa.gov.au/latest-news/publications/good-practice-note-addressing-contract-cheating-safeguard-academi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9B9108-66B9-45A8-B9BA-5F68F2A5C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5360"/>
            <a:ext cx="9144000" cy="2997199"/>
          </a:xfrm>
        </p:spPr>
        <p:txBody>
          <a:bodyPr>
            <a:normAutofit fontScale="90000"/>
          </a:bodyPr>
          <a:lstStyle/>
          <a:p>
            <a:r>
              <a:rPr lang="en-US" dirty="0"/>
              <a:t>Policies and actions of accreditation and QA bodies to counter corruption in higher education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2E982E5-6D6C-4F42-B251-A0B1A9CC5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4079558"/>
            <a:ext cx="9144000" cy="1305242"/>
          </a:xfrm>
        </p:spPr>
        <p:txBody>
          <a:bodyPr/>
          <a:lstStyle/>
          <a:p>
            <a:r>
              <a:rPr lang="en-US" sz="3200" dirty="0" err="1"/>
              <a:t>Dr</a:t>
            </a:r>
            <a:r>
              <a:rPr lang="en-US" sz="3200" dirty="0"/>
              <a:t> Irene Glendinning</a:t>
            </a:r>
          </a:p>
          <a:p>
            <a:r>
              <a:rPr lang="en-US" sz="3200" dirty="0"/>
              <a:t>Coventry University, UK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73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18C8DB-1392-4E91-A6F6-290E91C324C6}"/>
              </a:ext>
            </a:extLst>
          </p:cNvPr>
          <p:cNvSpPr txBox="1"/>
          <p:nvPr/>
        </p:nvSpPr>
        <p:spPr>
          <a:xfrm>
            <a:off x="447040" y="5953760"/>
            <a:ext cx="1154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Interim results January 2018 : AQAB views of different forms of corruption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7E6B1010-F975-4123-81D4-C51CD83834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331459"/>
              </p:ext>
            </p:extLst>
          </p:nvPr>
        </p:nvGraphicFramePr>
        <p:xfrm>
          <a:off x="947803" y="713984"/>
          <a:ext cx="10296394" cy="4910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392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18C8DB-1392-4E91-A6F6-290E91C324C6}"/>
              </a:ext>
            </a:extLst>
          </p:cNvPr>
          <p:cNvSpPr txBox="1"/>
          <p:nvPr/>
        </p:nvSpPr>
        <p:spPr>
          <a:xfrm>
            <a:off x="447040" y="5953760"/>
            <a:ext cx="1154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Interim results January 2018 : AQAB views of different forms of corruption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C44290A5-15BB-4565-BE47-1EDAE1DB1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377581"/>
              </p:ext>
            </p:extLst>
          </p:nvPr>
        </p:nvGraphicFramePr>
        <p:xfrm>
          <a:off x="551146" y="601250"/>
          <a:ext cx="10434180" cy="5010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8313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9AFE90-D3B0-4451-B30F-A6054028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611880" cy="1325563"/>
          </a:xfrm>
        </p:spPr>
        <p:txBody>
          <a:bodyPr/>
          <a:lstStyle/>
          <a:p>
            <a:r>
              <a:rPr lang="en-GB" dirty="0"/>
              <a:t>Interim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D98C81-7906-4902-9B32-6EEE8C2D1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778" y="1682432"/>
            <a:ext cx="5146040" cy="26346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is your organization’s view on the overall situation relating to corruption and academic integrity breaches in higher education in your part of the world? </a:t>
            </a:r>
            <a:endParaRPr lang="en-GB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AB127DF6-CEBE-4CB6-B710-513DEB8969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359840"/>
              </p:ext>
            </p:extLst>
          </p:nvPr>
        </p:nvGraphicFramePr>
        <p:xfrm>
          <a:off x="5870531" y="555294"/>
          <a:ext cx="5728222" cy="5285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176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9AFE90-D3B0-4451-B30F-A6054028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611880" cy="1325563"/>
          </a:xfrm>
        </p:spPr>
        <p:txBody>
          <a:bodyPr/>
          <a:lstStyle/>
          <a:p>
            <a:r>
              <a:rPr lang="en-GB" dirty="0"/>
              <a:t>Interim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D98C81-7906-4902-9B32-6EEE8C2D1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690688"/>
            <a:ext cx="4781296" cy="2634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Please provide information about actions your organization is planning that will address different forms of corruption and breaches to academic integrity. </a:t>
            </a:r>
            <a:endParaRPr lang="en-GB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1C0B8B18-4913-4156-9A94-5F7AC95C23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940102"/>
              </p:ext>
            </p:extLst>
          </p:nvPr>
        </p:nvGraphicFramePr>
        <p:xfrm>
          <a:off x="5541264" y="555294"/>
          <a:ext cx="6320536" cy="5285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0330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588BF7-BD3E-46C4-B58C-12222032F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results: Suggestions from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AAA4C3-7E71-4AB5-8523-0C43DCC4B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Establish a system of exchange information among QAAs</a:t>
            </a:r>
          </a:p>
          <a:p>
            <a:pPr lvl="0"/>
            <a:r>
              <a:rPr lang="en-GB" dirty="0"/>
              <a:t>Quality assurance agencies should establish the system of counter academic corruption.</a:t>
            </a:r>
          </a:p>
          <a:p>
            <a:pPr lvl="0"/>
            <a:r>
              <a:rPr lang="en-GB" dirty="0"/>
              <a:t>Public databases of certified degree diploma and of certified institutions</a:t>
            </a:r>
          </a:p>
          <a:p>
            <a:pPr lvl="0"/>
            <a:r>
              <a:rPr lang="en-GB" dirty="0"/>
              <a:t>Provide on-line list of "fake agencies and HEIs" in separate states. </a:t>
            </a:r>
          </a:p>
          <a:p>
            <a:pPr lvl="0"/>
            <a:r>
              <a:rPr lang="en-GB" dirty="0"/>
              <a:t>Continuous improvement of education standards and operational policies of accreditation agencies to respond to the changing educational environment</a:t>
            </a:r>
          </a:p>
          <a:p>
            <a:pPr lvl="0"/>
            <a:r>
              <a:rPr lang="en-GB" dirty="0"/>
              <a:t>Sensitization and advocacy</a:t>
            </a:r>
          </a:p>
          <a:p>
            <a:pPr lvl="0"/>
            <a:r>
              <a:rPr lang="en-GB" dirty="0"/>
              <a:t>Implement tougher actions, and more rigorous policies</a:t>
            </a:r>
          </a:p>
          <a:p>
            <a:pPr lvl="0"/>
            <a:r>
              <a:rPr lang="en-GB" dirty="0"/>
              <a:t>Scientific research needs to be funded by entities without a financial stake in the results.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688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588BF7-BD3E-46C4-B58C-12222032F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Interim results: Good practice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AAA4C3-7E71-4AB5-8523-0C43DCC4B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Australia’s TEQSA and UK’s QAA have created guidance notes for HE providers on how to address contract cheating (TEQSA 2017, QAA 2017), in collaboration with HE providers, students and other stakeholders; New Zealand and several other countries / states have made Contract Cheating illegal.</a:t>
            </a:r>
          </a:p>
          <a:p>
            <a:pPr lvl="0"/>
            <a:r>
              <a:rPr lang="en-GB" dirty="0"/>
              <a:t>Anti-corruption agencies, NGOs and/or ombudsmen are supporting the work of AQABs in Hong Kong, Africa (</a:t>
            </a:r>
            <a:r>
              <a:rPr lang="en-GB" dirty="0" err="1"/>
              <a:t>Okebulola</a:t>
            </a:r>
            <a:r>
              <a:rPr lang="en-GB" dirty="0"/>
              <a:t> 2018), Lithuania, Slovenia, Kosovo and elsewhere.</a:t>
            </a:r>
          </a:p>
          <a:p>
            <a:pPr lvl="0"/>
            <a:r>
              <a:rPr lang="en-GB" dirty="0"/>
              <a:t>Secure digital repositories created and under development to authenticate student qualifications: China - http://www.chsi.com.cn/en/, Australia and New Zealand (https://www.myequals.net/#/user/login), Groningen Declaration.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5936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B254C-A892-4708-BE90-CA2BFAC6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76137C-3882-41D3-AF41-4F8AF0C69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240"/>
            <a:ext cx="10515600" cy="4764723"/>
          </a:xfrm>
        </p:spPr>
        <p:txBody>
          <a:bodyPr/>
          <a:lstStyle/>
          <a:p>
            <a:r>
              <a:rPr lang="en-GB" dirty="0"/>
              <a:t>Need more questionnaire responses:</a:t>
            </a:r>
          </a:p>
          <a:p>
            <a:pPr lvl="1"/>
            <a:r>
              <a:rPr lang="en-GB" dirty="0"/>
              <a:t>Geographical coverage – especially China, Africa, India, Russia, S. America, etc</a:t>
            </a:r>
          </a:p>
          <a:p>
            <a:pPr lvl="1"/>
            <a:r>
              <a:rPr lang="en-GB" dirty="0"/>
              <a:t>Questionnaire open until 28</a:t>
            </a:r>
            <a:r>
              <a:rPr lang="en-GB" baseline="30000" dirty="0"/>
              <a:t>th</a:t>
            </a:r>
            <a:r>
              <a:rPr lang="en-GB" dirty="0"/>
              <a:t> February, individual emails</a:t>
            </a:r>
          </a:p>
          <a:p>
            <a:r>
              <a:rPr lang="en-GB" dirty="0"/>
              <a:t>Ideas for case studies</a:t>
            </a:r>
          </a:p>
          <a:p>
            <a:pPr lvl="1"/>
            <a:r>
              <a:rPr lang="en-GB" dirty="0"/>
              <a:t>Collaboration between AQABs and other bodies as exemplars</a:t>
            </a:r>
          </a:p>
          <a:p>
            <a:pPr lvl="1"/>
            <a:r>
              <a:rPr lang="en-GB" dirty="0"/>
              <a:t>AQABs supporting the HE sector on countering Contract Cheating</a:t>
            </a:r>
          </a:p>
          <a:p>
            <a:pPr lvl="1"/>
            <a:r>
              <a:rPr lang="en-GB" dirty="0"/>
              <a:t>Update on diploma mills and fake universities from AQAB perspective</a:t>
            </a:r>
          </a:p>
          <a:p>
            <a:pPr lvl="1"/>
            <a:r>
              <a:rPr lang="en-GB" dirty="0"/>
              <a:t>AQABs views around tackling predatory journals, academic plagiarism</a:t>
            </a:r>
          </a:p>
          <a:p>
            <a:pPr lvl="1"/>
            <a:r>
              <a:rPr lang="en-GB" dirty="0"/>
              <a:t>Varsity athletics and academic standards – what can AQABs do to help?</a:t>
            </a:r>
          </a:p>
          <a:p>
            <a:pPr lvl="1"/>
            <a:r>
              <a:rPr lang="en-GB" dirty="0"/>
              <a:t>Sexual harassment – staff </a:t>
            </a:r>
            <a:r>
              <a:rPr lang="en-GB"/>
              <a:t>and students.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038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B3251B-AC42-470D-8AAC-350FAF598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28" y="312419"/>
            <a:ext cx="3002280" cy="860171"/>
          </a:xfrm>
        </p:spPr>
        <p:txBody>
          <a:bodyPr/>
          <a:lstStyle/>
          <a:p>
            <a:r>
              <a:rPr lang="en-GB" dirty="0"/>
              <a:t>Reflections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9B2884-211D-42FB-B942-D2309E55C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225296"/>
            <a:ext cx="11164824" cy="4460114"/>
          </a:xfrm>
        </p:spPr>
        <p:txBody>
          <a:bodyPr>
            <a:normAutofit/>
          </a:bodyPr>
          <a:lstStyle/>
          <a:p>
            <a:r>
              <a:rPr lang="en-GB" dirty="0"/>
              <a:t>AQABs lacking awareness about known threats to quality and standards?</a:t>
            </a:r>
          </a:p>
          <a:p>
            <a:r>
              <a:rPr lang="en-GB" dirty="0"/>
              <a:t>Interpretation of responses  will be difficult</a:t>
            </a:r>
          </a:p>
          <a:p>
            <a:r>
              <a:rPr lang="en-GB" dirty="0"/>
              <a:t>Report summer 2018 including recommendations for AQABs</a:t>
            </a:r>
          </a:p>
          <a:p>
            <a:pPr lvl="1"/>
            <a:r>
              <a:rPr lang="en-GB" dirty="0"/>
              <a:t>Evidence from AQABs about corrupt and good practices globally</a:t>
            </a:r>
          </a:p>
          <a:p>
            <a:pPr lvl="1"/>
            <a:r>
              <a:rPr lang="en-GB" dirty="0"/>
              <a:t>Examples of how AQABs can influences changes in HE providers, prioritising where it is most needed</a:t>
            </a:r>
          </a:p>
          <a:p>
            <a:pPr lvl="1"/>
            <a:r>
              <a:rPr lang="en-GB" dirty="0"/>
              <a:t>Work of other organisations collaborating with AQABs and governments</a:t>
            </a:r>
          </a:p>
          <a:p>
            <a:pPr lvl="1"/>
            <a:r>
              <a:rPr lang="en-GB" dirty="0"/>
              <a:t>Recommendations for how AQABs can improve both strategically and operationally</a:t>
            </a:r>
          </a:p>
          <a:p>
            <a:r>
              <a:rPr lang="en-GB" dirty="0"/>
              <a:t>Scope for follow-up studies, </a:t>
            </a:r>
            <a:r>
              <a:rPr lang="en-GB" dirty="0" err="1"/>
              <a:t>eg</a:t>
            </a:r>
            <a:r>
              <a:rPr lang="en-GB" dirty="0"/>
              <a:t> capturing government responses to recommendations, opportunities for more detailed case studies</a:t>
            </a:r>
          </a:p>
        </p:txBody>
      </p:sp>
    </p:spTree>
    <p:extLst>
      <p:ext uri="{BB962C8B-B14F-4D97-AF65-F5344CB8AC3E}">
        <p14:creationId xmlns:p14="http://schemas.microsoft.com/office/powerpoint/2010/main" val="4232504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CA208A-1FC3-489E-94FC-457CC636A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87"/>
          </a:xfrm>
        </p:spPr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0D18D1-220F-41EC-A76D-65E93A9F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889"/>
            <a:ext cx="10515600" cy="45023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Daniel, J (2016</a:t>
            </a:r>
            <a:r>
              <a:rPr lang="en-US" i="1" dirty="0"/>
              <a:t>). Advisory Statement for Effective International Practice Combatting Corruption and Enhancing Integrity: A Contemporary Challenge for the Quality and Credibility of Higher Education. </a:t>
            </a:r>
            <a:r>
              <a:rPr lang="en-US" dirty="0"/>
              <a:t>IIEP / UNESCO, CHEA, CIQG. Available online at: </a:t>
            </a:r>
            <a:r>
              <a:rPr lang="en-GB" u="sng" dirty="0">
                <a:hlinkClick r:id="rId2"/>
              </a:rPr>
              <a:t>http://unesdoc.unesco.org/images/0024/002494/249460E.pdf</a:t>
            </a:r>
            <a:r>
              <a:rPr lang="en-GB" dirty="0"/>
              <a:t> </a:t>
            </a:r>
          </a:p>
          <a:p>
            <a:r>
              <a:rPr lang="en-GB" dirty="0"/>
              <a:t>QAA (2017). Contracting to Cheat in Higher Education. </a:t>
            </a:r>
            <a:r>
              <a:rPr lang="en-GB" u="sng" dirty="0">
                <a:hlinkClick r:id="rId3"/>
              </a:rPr>
              <a:t>http://www.qaa.ac.uk/en/Publications/Documents/Contracting-to-cheat-in-higher-education.pdf</a:t>
            </a:r>
            <a:r>
              <a:rPr lang="en-GB" dirty="0"/>
              <a:t> </a:t>
            </a:r>
          </a:p>
          <a:p>
            <a:r>
              <a:rPr lang="en-GB" dirty="0"/>
              <a:t>TEQSA (2017) Good Practice Note. </a:t>
            </a:r>
            <a:r>
              <a:rPr lang="en-GB" u="sng" dirty="0">
                <a:hlinkClick r:id="rId4"/>
              </a:rPr>
              <a:t>https://www.teqsa.gov.au/latest-news/publications/good-practice-note-addressing-contract-cheating-safeguard-academic</a:t>
            </a:r>
            <a:r>
              <a:rPr lang="en-GB" u="sng" dirty="0"/>
              <a:t> </a:t>
            </a:r>
            <a:endParaRPr lang="en-GB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12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61CCFD-C231-4408-A9EE-01EF3DDDF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8964" y="1825626"/>
            <a:ext cx="5793036" cy="2371470"/>
          </a:xfrm>
        </p:spPr>
        <p:txBody>
          <a:bodyPr>
            <a:noAutofit/>
          </a:bodyPr>
          <a:lstStyle/>
          <a:p>
            <a:r>
              <a:rPr lang="en-GB" sz="3600" dirty="0"/>
              <a:t>About the study + progress</a:t>
            </a:r>
          </a:p>
          <a:p>
            <a:r>
              <a:rPr lang="en-GB" sz="3600" dirty="0"/>
              <a:t>Interim results</a:t>
            </a:r>
          </a:p>
          <a:p>
            <a:r>
              <a:rPr lang="en-GB" sz="3600" dirty="0"/>
              <a:t>What’s next?</a:t>
            </a:r>
          </a:p>
          <a:p>
            <a:r>
              <a:rPr lang="en-GB" sz="3600" dirty="0"/>
              <a:t>Reflections</a:t>
            </a:r>
          </a:p>
        </p:txBody>
      </p:sp>
    </p:spTree>
    <p:extLst>
      <p:ext uri="{BB962C8B-B14F-4D97-AF65-F5344CB8AC3E}">
        <p14:creationId xmlns:p14="http://schemas.microsoft.com/office/powerpoint/2010/main" val="1033985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F218AB-4375-4B1D-B181-60FBAEDF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the study,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8A974E-AA7C-4010-A48B-483FCBBA3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2767" y="1594271"/>
            <a:ext cx="10094095" cy="3748910"/>
          </a:xfrm>
        </p:spPr>
        <p:txBody>
          <a:bodyPr>
            <a:normAutofit/>
          </a:bodyPr>
          <a:lstStyle/>
          <a:p>
            <a:r>
              <a:rPr lang="en-GB" dirty="0"/>
              <a:t>Commissioned by CHEA / CIQG starting summer 2017</a:t>
            </a:r>
          </a:p>
          <a:p>
            <a:r>
              <a:rPr lang="en-GB" dirty="0"/>
              <a:t>Team from Coventry University (Irene, Stella, Andrew, </a:t>
            </a:r>
            <a:r>
              <a:rPr lang="en-GB" dirty="0" err="1"/>
              <a:t>Esmé</a:t>
            </a:r>
            <a:r>
              <a:rPr lang="en-GB" dirty="0"/>
              <a:t>)</a:t>
            </a:r>
          </a:p>
          <a:p>
            <a:r>
              <a:rPr lang="en-GB" dirty="0"/>
              <a:t>Building on Advisory Statement 2016 by Sir John Daniel</a:t>
            </a:r>
          </a:p>
          <a:p>
            <a:r>
              <a:rPr lang="en-GB" dirty="0"/>
              <a:t>Target participants ~320 AQABs and networks globally, NGOs</a:t>
            </a:r>
          </a:p>
          <a:p>
            <a:r>
              <a:rPr lang="en-GB" dirty="0"/>
              <a:t>Ethical approval; Literature review; Webinar Oct 2017</a:t>
            </a:r>
          </a:p>
          <a:p>
            <a:r>
              <a:rPr lang="en-GB" dirty="0"/>
              <a:t>Survey of AQABs: on-line questionnaire + interviews</a:t>
            </a:r>
          </a:p>
          <a:p>
            <a:r>
              <a:rPr lang="en-GB" dirty="0"/>
              <a:t>Analysis, interpretation, case studies, report: due Summer 2018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907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DFD07F5-46BF-453F-9320-0676AFC8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Scope of research – AQAB actions and responses to corruption in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04302CCB-88B8-48EA-84EE-C9C274170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8568" y="1926364"/>
            <a:ext cx="9095232" cy="3591033"/>
          </a:xfrm>
        </p:spPr>
        <p:txBody>
          <a:bodyPr/>
          <a:lstStyle/>
          <a:p>
            <a:pPr lvl="0"/>
            <a:r>
              <a:rPr lang="en-US" dirty="0"/>
              <a:t>regulation of higher education systems</a:t>
            </a:r>
            <a:endParaRPr lang="en-GB" dirty="0"/>
          </a:p>
          <a:p>
            <a:pPr lvl="0"/>
            <a:r>
              <a:rPr lang="en-US" dirty="0"/>
              <a:t>teaching role in higher education</a:t>
            </a:r>
            <a:endParaRPr lang="en-GB" dirty="0"/>
          </a:p>
          <a:p>
            <a:pPr lvl="0"/>
            <a:r>
              <a:rPr lang="en-US" dirty="0"/>
              <a:t>student admission and recruitment</a:t>
            </a:r>
            <a:endParaRPr lang="en-GB" dirty="0"/>
          </a:p>
          <a:p>
            <a:pPr lvl="0"/>
            <a:r>
              <a:rPr lang="en-US" dirty="0"/>
              <a:t>student assessment</a:t>
            </a:r>
            <a:endParaRPr lang="en-GB" dirty="0"/>
          </a:p>
          <a:p>
            <a:pPr lvl="0"/>
            <a:r>
              <a:rPr lang="en-US" dirty="0"/>
              <a:t>credentials and qualifications</a:t>
            </a:r>
            <a:endParaRPr lang="en-GB" dirty="0"/>
          </a:p>
          <a:p>
            <a:pPr lvl="0"/>
            <a:r>
              <a:rPr lang="en-US" dirty="0"/>
              <a:t>research and publications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							(Daniel 2016)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578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6EBC3DC4-A6F2-4785-B6C0-51EDB49AF1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298370"/>
              </p:ext>
            </p:extLst>
          </p:nvPr>
        </p:nvGraphicFramePr>
        <p:xfrm>
          <a:off x="701458" y="676405"/>
          <a:ext cx="11010378" cy="5837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9245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18C8DB-1392-4E91-A6F6-290E91C324C6}"/>
              </a:ext>
            </a:extLst>
          </p:cNvPr>
          <p:cNvSpPr txBox="1"/>
          <p:nvPr/>
        </p:nvSpPr>
        <p:spPr>
          <a:xfrm>
            <a:off x="447040" y="5953760"/>
            <a:ext cx="1154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Interim results January 2018 : AQAB views of different forms of corruption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9BB26CFD-1A8D-4C70-B6DE-D730EEDDFD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564745"/>
              </p:ext>
            </p:extLst>
          </p:nvPr>
        </p:nvGraphicFramePr>
        <p:xfrm>
          <a:off x="1039661" y="751562"/>
          <a:ext cx="9757776" cy="5073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099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18C8DB-1392-4E91-A6F6-290E91C324C6}"/>
              </a:ext>
            </a:extLst>
          </p:cNvPr>
          <p:cNvSpPr txBox="1"/>
          <p:nvPr/>
        </p:nvSpPr>
        <p:spPr>
          <a:xfrm>
            <a:off x="447040" y="5953760"/>
            <a:ext cx="1154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Interim results January 2018 : AQAB views of different forms of corruption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8E3EC8C5-9796-4B7D-A241-5EA8BA676F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640194"/>
              </p:ext>
            </p:extLst>
          </p:nvPr>
        </p:nvGraphicFramePr>
        <p:xfrm>
          <a:off x="814192" y="526094"/>
          <a:ext cx="10371550" cy="5427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0958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18C8DB-1392-4E91-A6F6-290E91C324C6}"/>
              </a:ext>
            </a:extLst>
          </p:cNvPr>
          <p:cNvSpPr txBox="1"/>
          <p:nvPr/>
        </p:nvSpPr>
        <p:spPr>
          <a:xfrm>
            <a:off x="447040" y="5953760"/>
            <a:ext cx="1154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Interim results January 2018 : AQAB views of different forms of corruption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036465AB-90D6-483A-A94B-45401AE8C5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940111"/>
              </p:ext>
            </p:extLst>
          </p:nvPr>
        </p:nvGraphicFramePr>
        <p:xfrm>
          <a:off x="701458" y="776614"/>
          <a:ext cx="10196186" cy="4797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942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18C8DB-1392-4E91-A6F6-290E91C324C6}"/>
              </a:ext>
            </a:extLst>
          </p:cNvPr>
          <p:cNvSpPr txBox="1"/>
          <p:nvPr/>
        </p:nvSpPr>
        <p:spPr>
          <a:xfrm>
            <a:off x="447040" y="5953760"/>
            <a:ext cx="1154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Interim results January 2018 : AQAB views of different forms of corruption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CFFD02CC-97F1-439E-9879-8DD9407A9C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269282"/>
              </p:ext>
            </p:extLst>
          </p:nvPr>
        </p:nvGraphicFramePr>
        <p:xfrm>
          <a:off x="638827" y="676405"/>
          <a:ext cx="10622071" cy="5110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950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751</Words>
  <Application>Microsoft Office PowerPoint</Application>
  <PresentationFormat>Custom</PresentationFormat>
  <Paragraphs>77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Policies and actions of accreditation and QA bodies to counter corruption in higher education</vt:lpstr>
      <vt:lpstr>PowerPoint Presentation</vt:lpstr>
      <vt:lpstr>About the study, progress</vt:lpstr>
      <vt:lpstr>Scope of research – AQAB actions and responses to corruption 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Interim results</vt:lpstr>
      <vt:lpstr>Interim results</vt:lpstr>
      <vt:lpstr>Interim results: Suggestions from participants</vt:lpstr>
      <vt:lpstr>Interim results: Good practice examples</vt:lpstr>
      <vt:lpstr>What’s next?</vt:lpstr>
      <vt:lpstr>Reflections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Policies and actions of Accreditation and QA bodies to counter corruption in higher education</dc:title>
  <dc:creator>Irene Glendinning</dc:creator>
  <cp:lastModifiedBy>YIANNAKIS Christiane</cp:lastModifiedBy>
  <cp:revision>33</cp:revision>
  <dcterms:created xsi:type="dcterms:W3CDTF">2018-01-26T11:16:34Z</dcterms:created>
  <dcterms:modified xsi:type="dcterms:W3CDTF">2018-04-15T15:04:09Z</dcterms:modified>
</cp:coreProperties>
</file>