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1" r:id="rId1"/>
  </p:sldMasterIdLst>
  <p:notesMasterIdLst>
    <p:notesMasterId r:id="rId21"/>
  </p:notesMasterIdLst>
  <p:sldIdLst>
    <p:sldId id="256" r:id="rId2"/>
    <p:sldId id="273" r:id="rId3"/>
    <p:sldId id="257" r:id="rId4"/>
    <p:sldId id="258" r:id="rId5"/>
    <p:sldId id="275" r:id="rId6"/>
    <p:sldId id="262" r:id="rId7"/>
    <p:sldId id="274" r:id="rId8"/>
    <p:sldId id="263" r:id="rId9"/>
    <p:sldId id="264" r:id="rId10"/>
    <p:sldId id="269" r:id="rId11"/>
    <p:sldId id="277" r:id="rId12"/>
    <p:sldId id="278" r:id="rId13"/>
    <p:sldId id="266" r:id="rId14"/>
    <p:sldId id="265" r:id="rId15"/>
    <p:sldId id="268" r:id="rId16"/>
    <p:sldId id="267" r:id="rId17"/>
    <p:sldId id="270" r:id="rId18"/>
    <p:sldId id="271" r:id="rId19"/>
    <p:sldId id="276" r:id="rId20"/>
  </p:sldIdLst>
  <p:sldSz cx="9144000" cy="6858000" type="screen4x3"/>
  <p:notesSz cx="6858000" cy="9144000"/>
  <p:embeddedFontLst>
    <p:embeddedFont>
      <p:font typeface="Georgia" panose="02040502050405020303" pitchFamily="18" charset="0"/>
      <p:regular r:id="rId22"/>
      <p:bold r:id="rId23"/>
      <p:italic r:id="rId24"/>
      <p:boldItalic r:id="rId25"/>
    </p:embeddedFont>
    <p:embeddedFont>
      <p:font typeface="Century Gothic" panose="020B0502020202020204" pitchFamily="34" charset="0"/>
      <p:regular r:id="rId26"/>
      <p:bold r:id="rId27"/>
      <p:italic r:id="rId28"/>
      <p:boldItalic r:id="rId29"/>
    </p:embeddedFont>
    <p:embeddedFont>
      <p:font typeface="Garamond" panose="02020404030301010803" pitchFamily="18" charset="0"/>
      <p:regular r:id="rId30"/>
      <p:bold r:id="rId31"/>
      <p:italic r:id="rId32"/>
    </p:embeddedFont>
    <p:embeddedFont>
      <p:font typeface="Calibri Light" panose="020F0302020204030204" pitchFamily="34" charset="0"/>
      <p:regular r:id="rId33"/>
      <p:italic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</p:embeddedFontLst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40AE5288-EE72-4202-85D9-DBF0C2652C0F}">
  <a:tblStyle styleId="{40AE5288-EE72-4202-85D9-DBF0C2652C0F}" styleName="Table_0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0E7E6"/>
          </a:solidFill>
        </a:fill>
      </a:tcStyle>
    </a:wholeTbl>
    <a:band1H>
      <a:tcTxStyle/>
      <a:tcStyle>
        <a:tcBdr/>
        <a:fill>
          <a:solidFill>
            <a:srgbClr val="E0CC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0CC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-1037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hape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39" name="Shape 4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smtClean="0"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80485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hape 58"/>
          <p:cNvSpPr txBox="1"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marL="0" indent="0" eaLnBrk="1" hangingPunct="1">
              <a:buSzPts val="1100"/>
            </a:pPr>
            <a:endParaRPr lang="it-IT" sz="1100" smtClean="0">
              <a:latin typeface="Arial" charset="0"/>
              <a:cs typeface="Arial" charset="0"/>
            </a:endParaRPr>
          </a:p>
        </p:txBody>
      </p:sp>
      <p:sp>
        <p:nvSpPr>
          <p:cNvPr id="16386" name="Shape 59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8777791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hape 112"/>
          <p:cNvSpPr txBox="1"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marL="0" indent="0" eaLnBrk="1" hangingPunct="1">
              <a:buSzPts val="1100"/>
            </a:pPr>
            <a:endParaRPr lang="it-IT" sz="1100" smtClean="0">
              <a:latin typeface="Arial" charset="0"/>
              <a:cs typeface="Arial" charset="0"/>
            </a:endParaRPr>
          </a:p>
        </p:txBody>
      </p:sp>
      <p:sp>
        <p:nvSpPr>
          <p:cNvPr id="34818" name="Shape 113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8098077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hape 130"/>
          <p:cNvSpPr txBox="1"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marL="0" indent="0" eaLnBrk="1" hangingPunct="1">
              <a:buSzPts val="1100"/>
            </a:pPr>
            <a:endParaRPr lang="it-IT" sz="1100" smtClean="0">
              <a:latin typeface="Arial" charset="0"/>
              <a:cs typeface="Arial" charset="0"/>
            </a:endParaRPr>
          </a:p>
        </p:txBody>
      </p:sp>
      <p:sp>
        <p:nvSpPr>
          <p:cNvPr id="36866" name="Shape 131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5905895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hape 124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38914" name="Shape 125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it-IT" sz="110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0594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hape 142"/>
          <p:cNvSpPr txBox="1"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marL="0" indent="0" eaLnBrk="1" hangingPunct="1">
              <a:buSzPts val="1100"/>
            </a:pPr>
            <a:endParaRPr lang="it-IT" sz="1100" smtClean="0">
              <a:latin typeface="Arial" charset="0"/>
              <a:cs typeface="Arial" charset="0"/>
            </a:endParaRPr>
          </a:p>
        </p:txBody>
      </p:sp>
      <p:sp>
        <p:nvSpPr>
          <p:cNvPr id="41986" name="Shape 143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0301481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hape 148"/>
          <p:cNvSpPr txBox="1"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marL="0" indent="0" eaLnBrk="1" hangingPunct="1">
              <a:buSzPts val="1100"/>
            </a:pPr>
            <a:endParaRPr lang="it-IT" sz="1100" smtClean="0">
              <a:latin typeface="Arial" charset="0"/>
              <a:cs typeface="Arial" charset="0"/>
            </a:endParaRPr>
          </a:p>
        </p:txBody>
      </p:sp>
      <p:sp>
        <p:nvSpPr>
          <p:cNvPr id="44034" name="Shape 149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176020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hape 64"/>
          <p:cNvSpPr txBox="1"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marL="0" indent="0" eaLnBrk="1" hangingPunct="1">
              <a:buSzPts val="1100"/>
            </a:pPr>
            <a:endParaRPr lang="it-IT" sz="1100" smtClean="0">
              <a:latin typeface="Arial" charset="0"/>
              <a:cs typeface="Arial" charset="0"/>
            </a:endParaRPr>
          </a:p>
        </p:txBody>
      </p:sp>
      <p:sp>
        <p:nvSpPr>
          <p:cNvPr id="18434" name="Shape 65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94632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hape 70"/>
          <p:cNvSpPr txBox="1"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marL="0" indent="0" eaLnBrk="1" hangingPunct="1">
              <a:buSzPts val="1100"/>
            </a:pPr>
            <a:endParaRPr lang="it-IT" sz="1100" smtClean="0">
              <a:latin typeface="Arial" charset="0"/>
              <a:cs typeface="Arial" charset="0"/>
            </a:endParaRPr>
          </a:p>
        </p:txBody>
      </p:sp>
      <p:sp>
        <p:nvSpPr>
          <p:cNvPr id="21506" name="Shape 71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769669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94"/>
          <p:cNvSpPr txBox="1"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marL="0" indent="0" eaLnBrk="1" hangingPunct="1">
              <a:buSzPts val="1100"/>
            </a:pPr>
            <a:endParaRPr lang="it-IT" sz="1100" smtClean="0">
              <a:latin typeface="Arial" charset="0"/>
              <a:cs typeface="Arial" charset="0"/>
            </a:endParaRPr>
          </a:p>
        </p:txBody>
      </p:sp>
      <p:sp>
        <p:nvSpPr>
          <p:cNvPr id="23554" name="Shape 95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039703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hape 100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26626" name="Shape 101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it-IT" sz="110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900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hape 106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28674" name="Shape 107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it-IT" sz="110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1666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hape 136"/>
          <p:cNvSpPr txBox="1"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marL="0" indent="0" eaLnBrk="1" hangingPunct="1">
              <a:buSzPts val="1100"/>
            </a:pPr>
            <a:endParaRPr lang="it-IT" sz="1100" smtClean="0">
              <a:latin typeface="Arial" charset="0"/>
              <a:cs typeface="Arial" charset="0"/>
            </a:endParaRPr>
          </a:p>
        </p:txBody>
      </p:sp>
      <p:sp>
        <p:nvSpPr>
          <p:cNvPr id="30722" name="Shape 137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057360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hape 136"/>
          <p:cNvSpPr txBox="1"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marL="0" indent="0" eaLnBrk="1" hangingPunct="1">
              <a:buSzPts val="1100"/>
            </a:pPr>
            <a:endParaRPr lang="it-IT" sz="1100" smtClean="0">
              <a:latin typeface="Arial" charset="0"/>
              <a:cs typeface="Arial" charset="0"/>
            </a:endParaRPr>
          </a:p>
        </p:txBody>
      </p:sp>
      <p:sp>
        <p:nvSpPr>
          <p:cNvPr id="30722" name="Shape 137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5128604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hape 118"/>
          <p:cNvSpPr txBox="1"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marL="0" indent="0" eaLnBrk="1" hangingPunct="1">
              <a:buSzPts val="1100"/>
            </a:pPr>
            <a:endParaRPr lang="it-IT" sz="1100" smtClean="0">
              <a:latin typeface="Arial" charset="0"/>
              <a:cs typeface="Arial" charset="0"/>
            </a:endParaRPr>
          </a:p>
        </p:txBody>
      </p:sp>
      <p:sp>
        <p:nvSpPr>
          <p:cNvPr id="32770" name="Shape 119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68433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173A3-295F-43F1-B026-EA665260D303}" type="datetimeFigureOut">
              <a:rPr lang="it-IT"/>
              <a:pPr>
                <a:defRPr/>
              </a:pPr>
              <a:t>26/03/2019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344C5-0FFE-4322-8188-D8E21B41F2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5076C-A5F5-43E9-9195-DC0870A79A11}" type="datetimeFigureOut">
              <a:rPr lang="it-IT"/>
              <a:pPr>
                <a:defRPr/>
              </a:pPr>
              <a:t>26/03/2019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1B5D9-B25D-4C7A-B79E-257ACD635C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85861-7B87-4287-BACB-268B1990A5BE}" type="datetimeFigureOut">
              <a:rPr lang="it-IT"/>
              <a:pPr>
                <a:defRPr/>
              </a:pPr>
              <a:t>26/03/2019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0ED1D-36E0-4C62-8B98-0FA3B844AE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lIns="91425" tIns="91425" rIns="91425" bIns="91425" anchor="t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lIns="91425" tIns="91425" rIns="91425" bIns="91425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Shape 19"/>
          <p:cNvSpPr txBox="1">
            <a:spLocks noGrp="1"/>
          </p:cNvSpPr>
          <p:nvPr>
            <p:ph type="sldNum" idx="10"/>
          </p:nvPr>
        </p:nvSpPr>
        <p:spPr>
          <a:xfrm>
            <a:off x="8472488" y="6218238"/>
            <a:ext cx="549275" cy="523875"/>
          </a:xfrm>
        </p:spPr>
        <p:txBody>
          <a:bodyPr spcFirstLastPara="1" wrap="square" lIns="91425" tIns="91425" rIns="91425" bIns="91425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defRPr/>
            </a:pPr>
            <a:fld id="{39BF1A56-E74F-4E82-A666-7A9EA485528C}" type="slidenum">
              <a:rPr lang="en-US"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BDAD7-6C07-4D9A-9EF1-BDFD4CFA1D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05BF5-A8A3-48D8-99CC-246F3CF8EE8C}" type="datetimeFigureOut">
              <a:rPr lang="it-IT"/>
              <a:pPr>
                <a:defRPr/>
              </a:pPr>
              <a:t>26/03/2019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CB220-8448-4A04-A008-DF3C4D0E6A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DFAEA-65FF-491F-A81B-025A30EC1BB9}" type="datetimeFigureOut">
              <a:rPr lang="it-IT"/>
              <a:pPr>
                <a:defRPr/>
              </a:pPr>
              <a:t>26/03/2019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677BA-1428-46B3-9AE0-D989ED9418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AFBA2-A6CF-4FBC-B518-2454E1BD106A}" type="datetimeFigureOut">
              <a:rPr lang="it-IT"/>
              <a:pPr>
                <a:defRPr/>
              </a:pPr>
              <a:t>26/03/2019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79221-2C0C-47C4-A421-D925F508FA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8ECE5-D283-4ECD-B7EE-8A6B252C6367}" type="datetimeFigureOut">
              <a:rPr lang="it-IT"/>
              <a:pPr>
                <a:defRPr/>
              </a:pPr>
              <a:t>26/03/2019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51F10-C76E-4511-8B7F-CED390D5C7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B119A-2B45-49A5-B38A-77B19C5A8F6F}" type="datetimeFigureOut">
              <a:rPr lang="it-IT"/>
              <a:pPr>
                <a:defRPr/>
              </a:pPr>
              <a:t>26/03/2019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3203C-3599-4AF7-8BC6-D73D391D9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EF8D0-1CED-4C61-AF8D-E7D5442055DA}" type="datetimeFigureOut">
              <a:rPr lang="it-IT"/>
              <a:pPr>
                <a:defRPr/>
              </a:pPr>
              <a:t>26/03/2019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0112B-FBBA-40EF-A790-85CB7226E9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F6465-0FC0-42BB-8E37-D4A5FD6561DE}" type="datetimeFigureOut">
              <a:rPr lang="it-IT"/>
              <a:pPr>
                <a:defRPr/>
              </a:pPr>
              <a:t>26/03/2019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C68F7-0183-410C-A173-2EC564EA5A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kern="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/>
            </a:pPr>
            <a:fld id="{AC136982-9069-4863-AB3D-7656CC4CF458}" type="datetimeFigureOut">
              <a:rPr lang="it-IT"/>
              <a:pPr>
                <a:defRPr/>
              </a:pPr>
              <a:t>26/03/2019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kern="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kern="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/>
            </a:pPr>
            <a:fld id="{AAEC6382-34DC-4E1B-A398-FC38AF2032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2" r:id="rId3"/>
    <p:sldLayoutId id="2147483671" r:id="rId4"/>
    <p:sldLayoutId id="2147483670" r:id="rId5"/>
    <p:sldLayoutId id="2147483669" r:id="rId6"/>
    <p:sldLayoutId id="2147483668" r:id="rId7"/>
    <p:sldLayoutId id="2147483667" r:id="rId8"/>
    <p:sldLayoutId id="2147483666" r:id="rId9"/>
    <p:sldLayoutId id="2147483665" r:id="rId10"/>
    <p:sldLayoutId id="2147483664" r:id="rId11"/>
    <p:sldLayoutId id="2147483675" r:id="rId12"/>
  </p:sldLayoutIdLst>
  <p:hf sldNum="0"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hape 62"/>
          <p:cNvSpPr txBox="1">
            <a:spLocks noChangeArrowheads="1"/>
          </p:cNvSpPr>
          <p:nvPr/>
        </p:nvSpPr>
        <p:spPr bwMode="auto">
          <a:xfrm>
            <a:off x="574675" y="1636713"/>
            <a:ext cx="7994650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buClr>
                <a:srgbClr val="335B74"/>
              </a:buClr>
              <a:buSzPts val="1800"/>
              <a:buFont typeface="Arial" charset="0"/>
              <a:buNone/>
            </a:pPr>
            <a:r>
              <a:rPr lang="en-US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THEMATIC VISIT ON ROMA AND TRAVELLERS’ ACCESS TO JUSTICE </a:t>
            </a:r>
            <a:endParaRPr lang="it-IT" sz="24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335B74"/>
              </a:buClr>
              <a:buSzPts val="1800"/>
              <a:buFont typeface="Arial" charset="0"/>
              <a:buNone/>
            </a:pPr>
            <a:endParaRPr lang="it-IT" sz="24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335B74"/>
              </a:buClr>
              <a:buSzPts val="1800"/>
              <a:buFont typeface="Arial" charset="0"/>
              <a:buNone/>
            </a:pPr>
            <a:r>
              <a:rPr lang="en-US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Helsinki, 22th March 2018</a:t>
            </a:r>
          </a:p>
          <a:p>
            <a:pPr algn="ctr">
              <a:buClr>
                <a:srgbClr val="335B74"/>
              </a:buClr>
              <a:buSzPts val="1800"/>
              <a:buFont typeface="Arial" charset="0"/>
              <a:buNone/>
            </a:pPr>
            <a:endParaRPr lang="en-US" sz="24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335B74"/>
              </a:buClr>
              <a:buSzPts val="2400"/>
              <a:buFont typeface="Arial" charset="0"/>
              <a:buNone/>
            </a:pPr>
            <a:r>
              <a:rPr lang="it-IT" sz="2400" b="1">
                <a:latin typeface="Times New Roman" pitchFamily="18" charset="0"/>
                <a:cs typeface="Times New Roman" pitchFamily="18" charset="0"/>
              </a:rPr>
              <a:t>Alessandro Pistecchia - UNAR – Italy</a:t>
            </a:r>
          </a:p>
          <a:p>
            <a:pPr algn="ctr">
              <a:buClr>
                <a:srgbClr val="335B74"/>
              </a:buClr>
              <a:buSzPts val="2400"/>
              <a:buFont typeface="Arial" charset="0"/>
              <a:buNone/>
            </a:pPr>
            <a:r>
              <a:rPr lang="it-IT" sz="2400" b="1">
                <a:latin typeface="Times New Roman" pitchFamily="18" charset="0"/>
                <a:cs typeface="Times New Roman" pitchFamily="18" charset="0"/>
              </a:rPr>
              <a:t>(a.pistecchia@governo.it)</a:t>
            </a:r>
            <a:endParaRPr lang="it-IT" sz="1800" b="1">
              <a:solidFill>
                <a:srgbClr val="335B7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it-IT"/>
          </a:p>
        </p:txBody>
      </p:sp>
      <p:pic>
        <p:nvPicPr>
          <p:cNvPr id="15364" name="Picture 5" descr="logo unar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6800850" y="6154738"/>
            <a:ext cx="2343150" cy="587375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hape 139"/>
          <p:cNvSpPr>
            <a:spLocks noGrp="1"/>
          </p:cNvSpPr>
          <p:nvPr>
            <p:ph type="title"/>
          </p:nvPr>
        </p:nvSpPr>
        <p:spPr>
          <a:xfrm>
            <a:off x="311150" y="593725"/>
            <a:ext cx="8521700" cy="1336675"/>
          </a:xfrm>
        </p:spPr>
        <p:txBody>
          <a:bodyPr tIns="45700" bIns="45700"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35B74"/>
              </a:buClr>
              <a:buSzPts val="2400"/>
            </a:pPr>
            <a:r>
              <a:rPr lang="it-IT" sz="32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sz="3200" b="1" smtClean="0">
                <a:latin typeface="Times New Roman" pitchFamily="18" charset="0"/>
                <a:cs typeface="Times New Roman" pitchFamily="18" charset="0"/>
              </a:rPr>
            </a:br>
            <a:r>
              <a:rPr lang="it-IT" sz="3200" b="1" smtClean="0">
                <a:latin typeface="Times New Roman" pitchFamily="18" charset="0"/>
                <a:cs typeface="Times New Roman" pitchFamily="18" charset="0"/>
              </a:rPr>
              <a:t>Institutional cooperation</a:t>
            </a:r>
          </a:p>
        </p:txBody>
      </p:sp>
      <p:sp>
        <p:nvSpPr>
          <p:cNvPr id="41987" name="Shape 140"/>
          <p:cNvSpPr>
            <a:spLocks noGrp="1"/>
          </p:cNvSpPr>
          <p:nvPr>
            <p:ph type="body" idx="1"/>
          </p:nvPr>
        </p:nvSpPr>
        <p:spPr>
          <a:xfrm>
            <a:off x="623888" y="2133600"/>
            <a:ext cx="8520112" cy="4554538"/>
          </a:xfrm>
        </p:spPr>
        <p:txBody>
          <a:bodyPr tIns="45700" bIns="45700" rtlCol="0">
            <a:normAutofit/>
          </a:bodyPr>
          <a:lstStyle/>
          <a:p>
            <a:pPr marL="0" indent="0" defTabSz="9144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 typeface="Arial" charset="0"/>
              <a:buNone/>
              <a:defRPr/>
            </a:pPr>
            <a:r>
              <a:rPr lang="en-GB" altLang="it-IT" sz="2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OSCAD (Observatory </a:t>
            </a:r>
            <a:r>
              <a:rPr lang="en-GB" altLang="it-IT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the protection against discriminatory </a:t>
            </a:r>
            <a:r>
              <a:rPr lang="en-GB" altLang="it-IT" sz="2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acts)</a:t>
            </a:r>
          </a:p>
          <a:p>
            <a:pPr marL="0" indent="0" defTabSz="9144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 typeface="Arial" charset="0"/>
              <a:buNone/>
              <a:defRPr/>
            </a:pPr>
            <a:endParaRPr lang="en-GB" altLang="it-IT" sz="34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457200" defTabSz="9144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defRPr/>
            </a:pPr>
            <a:r>
              <a:rPr lang="en-GB" altLang="it-IT" sz="2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awareness </a:t>
            </a:r>
            <a:r>
              <a:rPr lang="en-GB" altLang="it-IT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law enforcement on all the provisions prohibiting </a:t>
            </a:r>
            <a:r>
              <a:rPr lang="en-GB" altLang="it-IT" sz="2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racial </a:t>
            </a:r>
            <a:r>
              <a:rPr lang="en-GB" altLang="it-IT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discrimination (</a:t>
            </a:r>
            <a:r>
              <a:rPr lang="en-GB" altLang="it-IT" sz="2400" b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9500 </a:t>
            </a:r>
            <a:r>
              <a:rPr lang="en-GB" altLang="it-IT" sz="2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officers trained </a:t>
            </a:r>
            <a:r>
              <a:rPr lang="en-GB" altLang="it-IT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since </a:t>
            </a:r>
            <a:r>
              <a:rPr lang="en-GB" altLang="it-IT" sz="2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2012)</a:t>
            </a:r>
            <a:endParaRPr lang="en-GB" alt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9144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/>
            </a:pPr>
            <a:endParaRPr lang="en-GB" altLang="it-IT" sz="24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457200" defTabSz="9144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defRPr/>
            </a:pPr>
            <a:r>
              <a:rPr lang="en-GB" altLang="it-IT" sz="2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forwarding any </a:t>
            </a:r>
            <a:r>
              <a:rPr lang="en-GB" altLang="it-IT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 of discrimination liable for </a:t>
            </a:r>
            <a:r>
              <a:rPr lang="en-GB" altLang="it-IT" sz="2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prosecution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(i.e. </a:t>
            </a:r>
            <a:r>
              <a:rPr lang="it-IT" sz="2400" dirty="0" err="1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it-IT" sz="2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crimes</a:t>
            </a:r>
            <a:r>
              <a:rPr lang="it-IT" sz="2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aggravated</a:t>
            </a:r>
            <a:r>
              <a:rPr lang="it-IT" sz="2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it-IT" sz="2400" dirty="0" err="1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accordance</a:t>
            </a:r>
            <a:r>
              <a:rPr lang="it-IT" sz="2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Mancino </a:t>
            </a:r>
            <a:r>
              <a:rPr lang="it-IT" sz="2400" dirty="0" err="1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</a:t>
            </a:r>
            <a:r>
              <a:rPr lang="it-IT" sz="2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-1993)</a:t>
            </a:r>
            <a:r>
              <a:rPr lang="it-IT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GB" altLang="it-IT" sz="3200" b="1" dirty="0">
                <a:solidFill>
                  <a:srgbClr val="222222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/>
            </a:r>
            <a:br>
              <a:rPr lang="en-GB" altLang="it-IT" sz="3200" b="1" dirty="0">
                <a:solidFill>
                  <a:srgbClr val="222222"/>
                </a:solidFill>
                <a:latin typeface="Garamond" panose="02020404030301010803" pitchFamily="18" charset="0"/>
                <a:cs typeface="Calibri" panose="020F0502020204030204" pitchFamily="34" charset="0"/>
              </a:rPr>
            </a:br>
            <a:endParaRPr lang="en-GB" altLang="it-IT" sz="1400" dirty="0"/>
          </a:p>
          <a:p>
            <a:pPr marL="0" indent="0" defTabSz="9144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 typeface="Arial" charset="0"/>
              <a:buNone/>
              <a:defRPr/>
            </a:pPr>
            <a:r>
              <a:rPr lang="en-GB" altLang="it-IT" sz="3200" b="1" dirty="0">
                <a:solidFill>
                  <a:srgbClr val="222222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/>
            </a:r>
            <a:br>
              <a:rPr lang="en-GB" altLang="it-IT" sz="3200" b="1" dirty="0">
                <a:solidFill>
                  <a:srgbClr val="222222"/>
                </a:solidFill>
                <a:latin typeface="Garamond" panose="02020404030301010803" pitchFamily="18" charset="0"/>
                <a:cs typeface="Calibri" panose="020F0502020204030204" pitchFamily="34" charset="0"/>
              </a:rPr>
            </a:br>
            <a:endParaRPr lang="en-GB" altLang="it-IT" sz="1400" dirty="0"/>
          </a:p>
          <a:p>
            <a:pPr marL="0" indent="0" defTabSz="9144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 typeface="Arial" charset="0"/>
              <a:buNone/>
              <a:defRPr/>
            </a:pPr>
            <a:r>
              <a:rPr lang="en-GB" altLang="it-IT" sz="1600" dirty="0">
                <a:solidFill>
                  <a:srgbClr val="222222"/>
                </a:solidFill>
                <a:latin typeface="Georgia" panose="02040502050405020303" pitchFamily="18" charset="0"/>
              </a:rPr>
              <a:t>  </a:t>
            </a:r>
            <a:endParaRPr lang="en-GB" altLang="it-IT" sz="3200" dirty="0">
              <a:solidFill>
                <a:srgbClr val="222222"/>
              </a:solidFill>
              <a:latin typeface="Georgia" panose="02040502050405020303" pitchFamily="18" charset="0"/>
            </a:endParaRPr>
          </a:p>
          <a:p>
            <a:pPr marL="342900" indent="-13970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3200"/>
              <a:buFont typeface="Arial" charset="0"/>
              <a:buNone/>
              <a:defRPr/>
            </a:pPr>
            <a:endParaRPr lang="it-IT" sz="3200" dirty="0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13970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3200"/>
              <a:buFont typeface="Arial" charset="0"/>
              <a:buNone/>
              <a:defRPr/>
            </a:pPr>
            <a:endParaRPr lang="it-IT" sz="3200" dirty="0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13970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3200"/>
              <a:buFont typeface="Arial" charset="0"/>
              <a:buNone/>
              <a:defRPr/>
            </a:pPr>
            <a:endParaRPr lang="it-IT" sz="3200" dirty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13970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3200"/>
              <a:buFont typeface="Arial" charset="0"/>
              <a:buNone/>
              <a:defRPr/>
            </a:pPr>
            <a:endParaRPr lang="it-IT" sz="3200" dirty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29700" name="Picture 4" descr="https://ssl.gstatic.com/ui/v1/icons/mail/images/cleardo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88" y="58578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5" descr="logo una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0850" y="6189663"/>
            <a:ext cx="234315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80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736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hape 139"/>
          <p:cNvSpPr>
            <a:spLocks noGrp="1"/>
          </p:cNvSpPr>
          <p:nvPr>
            <p:ph type="title"/>
          </p:nvPr>
        </p:nvSpPr>
        <p:spPr>
          <a:xfrm>
            <a:off x="311150" y="46393"/>
            <a:ext cx="8521700" cy="1113667"/>
          </a:xfrm>
        </p:spPr>
        <p:txBody>
          <a:bodyPr tIns="45700" bIns="45700"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35B74"/>
              </a:buClr>
              <a:buSzPts val="2400"/>
            </a:pPr>
            <a:r>
              <a:rPr lang="it-IT" sz="3200" b="1" dirty="0" err="1" smtClean="0">
                <a:latin typeface="Times New Roman" pitchFamily="18" charset="0"/>
                <a:cs typeface="Times New Roman" pitchFamily="18" charset="0"/>
              </a:rPr>
              <a:t>Institutional</a:t>
            </a:r>
            <a:r>
              <a:rPr lang="it-IT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200" b="1" dirty="0" err="1" smtClean="0">
                <a:latin typeface="Times New Roman" pitchFamily="18" charset="0"/>
                <a:cs typeface="Times New Roman" pitchFamily="18" charset="0"/>
              </a:rPr>
              <a:t>cooperation</a:t>
            </a:r>
            <a:endParaRPr lang="it-IT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7" name="Shape 140"/>
          <p:cNvSpPr>
            <a:spLocks noGrp="1"/>
          </p:cNvSpPr>
          <p:nvPr>
            <p:ph type="body" idx="1"/>
          </p:nvPr>
        </p:nvSpPr>
        <p:spPr>
          <a:xfrm>
            <a:off x="491319" y="1160060"/>
            <a:ext cx="8652681" cy="5528078"/>
          </a:xfrm>
        </p:spPr>
        <p:txBody>
          <a:bodyPr tIns="45700" bIns="45700" rtlCol="0">
            <a:normAutofit/>
          </a:bodyPr>
          <a:lstStyle/>
          <a:p>
            <a:pPr marL="0" indent="0" defTabSz="9144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/>
            </a:pPr>
            <a:r>
              <a:rPr lang="en-GB" altLang="it-IT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CNF (</a:t>
            </a:r>
            <a:r>
              <a:rPr lang="it-IT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 Legal </a:t>
            </a:r>
            <a:r>
              <a:rPr lang="it-IT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Council</a:t>
            </a:r>
            <a:r>
              <a:rPr lang="en-GB" altLang="it-IT" sz="2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for the management of solidarity Fund</a:t>
            </a:r>
            <a:endParaRPr lang="en-GB" altLang="it-IT" sz="24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9144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 typeface="Arial" charset="0"/>
              <a:buNone/>
              <a:defRPr/>
            </a:pPr>
            <a:endParaRPr lang="en-GB" altLang="it-IT" sz="34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9144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/>
            </a:pPr>
            <a:r>
              <a:rPr lang="en-GB" altLang="it-IT" sz="3200" b="1" dirty="0">
                <a:solidFill>
                  <a:srgbClr val="222222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/>
            </a:r>
            <a:br>
              <a:rPr lang="en-GB" altLang="it-IT" sz="3200" b="1" dirty="0">
                <a:solidFill>
                  <a:srgbClr val="222222"/>
                </a:solidFill>
                <a:latin typeface="Garamond" panose="02020404030301010803" pitchFamily="18" charset="0"/>
                <a:cs typeface="Calibri" panose="020F0502020204030204" pitchFamily="34" charset="0"/>
              </a:rPr>
            </a:br>
            <a:endParaRPr lang="en-GB" altLang="it-IT" sz="1400" dirty="0"/>
          </a:p>
          <a:p>
            <a:pPr marL="0" indent="0" defTabSz="9144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 typeface="Arial" charset="0"/>
              <a:buNone/>
              <a:defRPr/>
            </a:pPr>
            <a:r>
              <a:rPr lang="en-GB" altLang="it-IT" sz="3200" b="1" dirty="0">
                <a:solidFill>
                  <a:srgbClr val="222222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/>
            </a:r>
            <a:br>
              <a:rPr lang="en-GB" altLang="it-IT" sz="3200" b="1" dirty="0">
                <a:solidFill>
                  <a:srgbClr val="222222"/>
                </a:solidFill>
                <a:latin typeface="Garamond" panose="02020404030301010803" pitchFamily="18" charset="0"/>
                <a:cs typeface="Calibri" panose="020F0502020204030204" pitchFamily="34" charset="0"/>
              </a:rPr>
            </a:br>
            <a:endParaRPr lang="en-GB" altLang="it-IT" sz="1400" dirty="0"/>
          </a:p>
          <a:p>
            <a:pPr marL="0" indent="0" defTabSz="9144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 typeface="Arial" charset="0"/>
              <a:buNone/>
              <a:defRPr/>
            </a:pPr>
            <a:r>
              <a:rPr lang="en-GB" altLang="it-IT" sz="1600" dirty="0">
                <a:solidFill>
                  <a:srgbClr val="222222"/>
                </a:solidFill>
                <a:latin typeface="Georgia" panose="02040502050405020303" pitchFamily="18" charset="0"/>
              </a:rPr>
              <a:t>  </a:t>
            </a:r>
            <a:endParaRPr lang="en-GB" altLang="it-IT" sz="3200" dirty="0">
              <a:solidFill>
                <a:srgbClr val="222222"/>
              </a:solidFill>
              <a:latin typeface="Georgia" panose="02040502050405020303" pitchFamily="18" charset="0"/>
            </a:endParaRPr>
          </a:p>
          <a:p>
            <a:pPr marL="342900" indent="-13970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3200"/>
              <a:buFont typeface="Arial" charset="0"/>
              <a:buNone/>
              <a:defRPr/>
            </a:pPr>
            <a:endParaRPr lang="it-IT" sz="3200" dirty="0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13970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3200"/>
              <a:buFont typeface="Arial" charset="0"/>
              <a:buNone/>
              <a:defRPr/>
            </a:pPr>
            <a:endParaRPr lang="it-IT" sz="3200" dirty="0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13970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3200"/>
              <a:buFont typeface="Arial" charset="0"/>
              <a:buNone/>
              <a:defRPr/>
            </a:pPr>
            <a:endParaRPr lang="it-IT" sz="3200" dirty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342900" indent="-13970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3200"/>
              <a:buFont typeface="Arial" charset="0"/>
              <a:buNone/>
              <a:defRPr/>
            </a:pPr>
            <a:endParaRPr lang="it-IT" sz="3200" dirty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29700" name="Picture 4" descr="https://ssl.gstatic.com/ui/v1/icons/mail/images/cleardo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88" y="58578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5" descr="logo una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0850" y="6189663"/>
            <a:ext cx="234315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3" y="1897039"/>
            <a:ext cx="9144000" cy="410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40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hape 121"/>
          <p:cNvSpPr>
            <a:spLocks noGrp="1"/>
          </p:cNvSpPr>
          <p:nvPr>
            <p:ph type="title"/>
          </p:nvPr>
        </p:nvSpPr>
        <p:spPr>
          <a:xfrm>
            <a:off x="311150" y="446088"/>
            <a:ext cx="8521700" cy="911225"/>
          </a:xfrm>
        </p:spPr>
        <p:txBody>
          <a:bodyPr tIns="45700" bIns="45700"/>
          <a:lstStyle/>
          <a:p>
            <a:pPr marL="50800"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2400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  <a:sym typeface="Arial" charset="0"/>
              </a:rPr>
              <a:t>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Arial" charset="0"/>
              </a:rPr>
              <a:t>ivil society/Facilitate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Arial" charset="0"/>
              </a:rPr>
              <a:t>equal access to legal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Arial" charset="0"/>
              </a:rPr>
              <a:t>services</a:t>
            </a:r>
            <a:endParaRPr lang="it-IT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311150" y="1536700"/>
            <a:ext cx="8521700" cy="4554538"/>
          </a:xfrm>
        </p:spPr>
        <p:txBody>
          <a:bodyPr tIns="45700" bIns="45700" rtlCol="0">
            <a:noAutofit/>
          </a:bodyPr>
          <a:lstStyle/>
          <a:p>
            <a:pPr marL="0" indent="0" eaLnBrk="1" fontAlgn="auto" hangingPunct="1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endParaRPr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292100" eaLnBrk="1" fontAlgn="auto" hangingPunct="1">
              <a:lnSpc>
                <a:spcPct val="100000"/>
              </a:lnSpc>
              <a:buClr>
                <a:srgbClr val="000000"/>
              </a:buClr>
              <a:buSzPts val="2400"/>
              <a:buFont typeface="Arial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increasing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capacity building of NGOs with specific interest on justice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NGOs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Platform with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 background on Roma and justice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50800" indent="0" eaLnBrk="1" fontAlgn="auto" hangingPunct="1">
              <a:lnSpc>
                <a:spcPct val="100000"/>
              </a:lnSpc>
              <a:buClr>
                <a:srgbClr val="000000"/>
              </a:buClr>
              <a:buSzPts val="2400"/>
              <a:buNone/>
              <a:defRPr/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</a:p>
          <a:p>
            <a:pPr marL="50800" indent="0" eaLnBrk="1" fontAlgn="auto" hangingPunct="1">
              <a:lnSpc>
                <a:spcPct val="100000"/>
              </a:lnSpc>
              <a:buClr>
                <a:srgbClr val="000000"/>
              </a:buClr>
              <a:buSzPts val="2400"/>
              <a:buNone/>
              <a:defRPr/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Limiting non professional approach and frauds</a:t>
            </a:r>
          </a:p>
          <a:p>
            <a:pPr marL="342900"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2800"/>
              <a:buFont typeface="Arial" charset="0"/>
              <a:buNone/>
              <a:defRPr/>
            </a:pP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charset="0"/>
            </a:endParaRPr>
          </a:p>
          <a:p>
            <a:pPr marL="342900" indent="-292100" eaLnBrk="1" fontAlgn="auto" hangingPunct="1">
              <a:lnSpc>
                <a:spcPct val="100000"/>
              </a:lnSpc>
              <a:buClr>
                <a:srgbClr val="000000"/>
              </a:buClr>
              <a:buSzPts val="2400"/>
              <a:buFont typeface="Arial"/>
              <a:buChar char="•"/>
              <a:defRPr/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Probono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Ac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tivities + Legal training of NGO’s and Bar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</a:t>
            </a:r>
          </a:p>
          <a:p>
            <a:pPr marL="342900" indent="-292100" eaLnBrk="1" fontAlgn="auto" hangingPunct="1">
              <a:lnSpc>
                <a:spcPct val="100000"/>
              </a:lnSpc>
              <a:buClr>
                <a:srgbClr val="000000"/>
              </a:buClr>
              <a:buSzPts val="2400"/>
              <a:buFont typeface="Arial"/>
              <a:buChar char="•"/>
              <a:defRPr/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292100" eaLnBrk="1" fontAlgn="auto" hangingPunct="1">
              <a:lnSpc>
                <a:spcPct val="100000"/>
              </a:lnSpc>
              <a:buClr>
                <a:srgbClr val="000000"/>
              </a:buClr>
              <a:buSzPts val="2400"/>
              <a:buFont typeface="Arial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Publication and diffusion (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Netkard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Thematic report CAHROM,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endParaRPr lang="it-IT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endParaRPr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lnSpc>
                <a:spcPct val="100000"/>
              </a:lnSpc>
              <a:spcBef>
                <a:spcPts val="640"/>
              </a:spcBef>
              <a:buFont typeface="Arial" panose="020B0604020202020204" pitchFamily="34" charset="0"/>
              <a:buNone/>
              <a:defRPr/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139700" eaLnBrk="1" fontAlgn="auto" hangingPunct="1">
              <a:lnSpc>
                <a:spcPct val="100000"/>
              </a:lnSpc>
              <a:spcBef>
                <a:spcPts val="640"/>
              </a:spcBef>
              <a:buClr>
                <a:schemeClr val="dk1"/>
              </a:buClr>
              <a:buSzPts val="3200"/>
              <a:buFont typeface="Arial"/>
              <a:buNone/>
              <a:defRPr/>
            </a:pP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-139700" eaLnBrk="1" fontAlgn="auto" hangingPunct="1">
              <a:lnSpc>
                <a:spcPct val="100000"/>
              </a:lnSpc>
              <a:spcBef>
                <a:spcPts val="640"/>
              </a:spcBef>
              <a:buClr>
                <a:schemeClr val="dk1"/>
              </a:buClr>
              <a:buSzPts val="3200"/>
              <a:buFont typeface="Arial"/>
              <a:buNone/>
              <a:defRPr/>
            </a:pP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748" name="Picture 5" descr="logo un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0850" y="6189663"/>
            <a:ext cx="234315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Connettore 2 2"/>
          <p:cNvCxnSpPr/>
          <p:nvPr/>
        </p:nvCxnSpPr>
        <p:spPr>
          <a:xfrm>
            <a:off x="2511189" y="2906972"/>
            <a:ext cx="764275" cy="3548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hape 115"/>
          <p:cNvSpPr>
            <a:spLocks noGrp="1"/>
          </p:cNvSpPr>
          <p:nvPr>
            <p:ph type="title"/>
          </p:nvPr>
        </p:nvSpPr>
        <p:spPr>
          <a:xfrm>
            <a:off x="311150" y="947738"/>
            <a:ext cx="8521700" cy="763587"/>
          </a:xfrm>
        </p:spPr>
        <p:txBody>
          <a:bodyPr tIns="45700" bIns="45700"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35B74"/>
              </a:buClr>
              <a:buSzPts val="4400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Arial" charset="0"/>
              </a:rPr>
              <a:t>Improve legal-advice and legal-aid systems</a:t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  <a:sym typeface="Arial" charset="0"/>
              </a:rPr>
            </a:br>
            <a:endParaRPr lang="it-IT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311150" y="1536700"/>
            <a:ext cx="8521700" cy="4554538"/>
          </a:xfrm>
        </p:spPr>
        <p:txBody>
          <a:bodyPr tIns="45700" bIns="45700" rtlCol="0">
            <a:noAutofit/>
          </a:bodyPr>
          <a:lstStyle/>
          <a:p>
            <a:pPr marL="0" indent="0" eaLnBrk="1" fontAlgn="auto" hangingPunct="1">
              <a:lnSpc>
                <a:spcPct val="100000"/>
              </a:lnSpc>
              <a:buFont typeface="Arial" charset="0"/>
              <a:buNone/>
              <a:defRPr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lnSpc>
                <a:spcPct val="100000"/>
              </a:lnSpc>
              <a:buNone/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 APAD (2018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awareness and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for social workers of Municipalities 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 legal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status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access to services</a:t>
            </a:r>
            <a:endParaRPr lang="en-US" sz="2400"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indent="0" eaLnBrk="1" fontAlgn="auto" hangingPunct="1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endParaRPr sz="32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eaLnBrk="1" fontAlgn="auto" hangingPunct="1">
              <a:lnSpc>
                <a:spcPct val="100000"/>
              </a:lnSpc>
              <a:buClr>
                <a:schemeClr val="dk1"/>
              </a:buClr>
              <a:buSzPts val="3200"/>
              <a:buFont typeface="Arial"/>
              <a:buChar char="•"/>
              <a:defRPr/>
            </a:pPr>
            <a:r>
              <a:rPr lang="en-US" sz="24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residence</a:t>
            </a:r>
            <a:r>
              <a:rPr lang="en-US" sz="2400" dirty="0"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: the issue of registrations</a:t>
            </a:r>
            <a:r>
              <a:rPr lang="en-US" sz="2400" b="1" dirty="0"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in official records (Municipality level</a:t>
            </a:r>
            <a:r>
              <a:rPr lang="en-US" sz="2400" dirty="0" smtClean="0"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): </a:t>
            </a:r>
            <a:r>
              <a:rPr lang="en-US" sz="2400" b="1" dirty="0" smtClean="0"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relevant! </a:t>
            </a:r>
          </a:p>
          <a:p>
            <a:pPr marL="342900" eaLnBrk="1" fontAlgn="auto" hangingPunct="1">
              <a:lnSpc>
                <a:spcPct val="100000"/>
              </a:lnSpc>
              <a:buClr>
                <a:schemeClr val="dk1"/>
              </a:buClr>
              <a:buSzPts val="3200"/>
              <a:buFont typeface="Arial"/>
              <a:buChar char="•"/>
              <a:defRPr/>
            </a:pPr>
            <a:endParaRPr lang="en-US" sz="2400" dirty="0">
              <a:latin typeface="Times New Roman" panose="02020603050405020304" pitchFamily="18" charset="0"/>
              <a:ea typeface="Century Gothic"/>
              <a:cs typeface="Times New Roman" panose="02020603050405020304" pitchFamily="18" charset="0"/>
              <a:sym typeface="Century Gothic"/>
            </a:endParaRPr>
          </a:p>
          <a:p>
            <a:pPr marL="342900" eaLnBrk="1" fontAlgn="auto" hangingPunct="1">
              <a:lnSpc>
                <a:spcPct val="100000"/>
              </a:lnSpc>
              <a:buClr>
                <a:schemeClr val="dk1"/>
              </a:buClr>
              <a:buSzPts val="3200"/>
              <a:buFont typeface="Arial"/>
              <a:buChar char="•"/>
              <a:defRPr/>
            </a:pPr>
            <a:r>
              <a:rPr lang="en-US" sz="2400" dirty="0" smtClean="0"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related </a:t>
            </a:r>
            <a:r>
              <a:rPr lang="en-US" sz="2400" dirty="0"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to the </a:t>
            </a:r>
            <a:r>
              <a:rPr lang="en-US" sz="2400" b="1" dirty="0"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access to territorial services </a:t>
            </a:r>
            <a:r>
              <a:rPr lang="en-US" sz="2400" dirty="0"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(health, social services, social housing, training and work orientation, </a:t>
            </a:r>
            <a:r>
              <a:rPr lang="en-US" sz="2400" dirty="0" err="1"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etc</a:t>
            </a:r>
            <a:r>
              <a:rPr lang="en-US" sz="2400" dirty="0" smtClean="0"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)</a:t>
            </a:r>
          </a:p>
          <a:p>
            <a:pPr marL="0" indent="0" eaLnBrk="1" fontAlgn="auto" hangingPunct="1">
              <a:lnSpc>
                <a:spcPct val="100000"/>
              </a:lnSpc>
              <a:buClr>
                <a:schemeClr val="dk1"/>
              </a:buClr>
              <a:buSzPts val="3200"/>
              <a:buNone/>
              <a:defRPr/>
            </a:pPr>
            <a:endParaRPr lang="en-US" sz="2400" b="1" dirty="0" smtClean="0">
              <a:latin typeface="Times New Roman" panose="02020603050405020304" pitchFamily="18" charset="0"/>
              <a:ea typeface="Century Gothic"/>
              <a:cs typeface="Times New Roman" panose="02020603050405020304" pitchFamily="18" charset="0"/>
              <a:sym typeface="Century Gothic"/>
            </a:endParaRPr>
          </a:p>
          <a:p>
            <a:pPr marL="342900" eaLnBrk="1" fontAlgn="auto" hangingPunct="1">
              <a:lnSpc>
                <a:spcPct val="100000"/>
              </a:lnSpc>
              <a:buClr>
                <a:schemeClr val="dk1"/>
              </a:buClr>
              <a:buSzPts val="3200"/>
              <a:buFont typeface="Arial"/>
              <a:buChar char="•"/>
              <a:defRPr/>
            </a:pPr>
            <a:r>
              <a:rPr lang="en-US" sz="2400" dirty="0" smtClean="0"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Related to the access to specific and </a:t>
            </a:r>
            <a:r>
              <a:rPr lang="en-US" sz="2400" b="1" dirty="0" smtClean="0"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target measures </a:t>
            </a:r>
            <a:r>
              <a:rPr lang="en-US" sz="2400" dirty="0" smtClean="0"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in line with national Strategy 			fictitious addresses</a:t>
            </a:r>
          </a:p>
          <a:p>
            <a:pPr marL="342900" eaLnBrk="1" fontAlgn="auto" hangingPunct="1">
              <a:lnSpc>
                <a:spcPct val="100000"/>
              </a:lnSpc>
              <a:buClr>
                <a:schemeClr val="dk1"/>
              </a:buClr>
              <a:buSzPts val="3200"/>
              <a:buFont typeface="Arial"/>
              <a:buChar char="•"/>
              <a:defRPr/>
            </a:pPr>
            <a:endParaRPr lang="en-US" sz="2400" b="1" dirty="0" smtClean="0">
              <a:latin typeface="Times New Roman" panose="02020603050405020304" pitchFamily="18" charset="0"/>
              <a:ea typeface="Century Gothic"/>
              <a:cs typeface="Times New Roman" panose="02020603050405020304" pitchFamily="18" charset="0"/>
              <a:sym typeface="Century Gothic"/>
            </a:endParaRPr>
          </a:p>
          <a:p>
            <a:pPr marL="0" indent="0" eaLnBrk="1" fontAlgn="auto" hangingPunct="1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endParaRPr sz="2400" b="1" dirty="0">
              <a:latin typeface="Times New Roman" panose="02020603050405020304" pitchFamily="18" charset="0"/>
              <a:ea typeface="Century Gothic"/>
              <a:cs typeface="Times New Roman" panose="02020603050405020304" pitchFamily="18" charset="0"/>
              <a:sym typeface="Century Gothic"/>
            </a:endParaRPr>
          </a:p>
          <a:p>
            <a:pPr marL="0" indent="0" eaLnBrk="1" fontAlgn="auto" hangingPunct="1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endParaRPr sz="2400" b="1" dirty="0">
              <a:latin typeface="Times New Roman" panose="02020603050405020304" pitchFamily="18" charset="0"/>
              <a:ea typeface="Century Gothic"/>
              <a:cs typeface="Times New Roman" panose="02020603050405020304" pitchFamily="18" charset="0"/>
              <a:sym typeface="Century Gothic"/>
            </a:endParaRPr>
          </a:p>
          <a:p>
            <a:pPr marL="0" indent="0" eaLnBrk="1" fontAlgn="auto" hangingPunct="1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endParaRPr b="1" dirty="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indent="0" eaLnBrk="1" fontAlgn="auto" hangingPunct="1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endParaRPr b="1" dirty="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indent="0" eaLnBrk="1" fontAlgn="auto" hangingPunct="1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r>
              <a:rPr lang="en-US" b="1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</a:t>
            </a:r>
            <a:endParaRPr b="1" dirty="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indent="0" eaLnBrk="1" fontAlgn="auto" hangingPunct="1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endParaRPr b="1" dirty="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indent="0" eaLnBrk="1" fontAlgn="auto" hangingPunct="1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endParaRPr b="1" dirty="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indent="0" eaLnBrk="1" fontAlgn="auto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pPr>
            <a:endParaRPr b="1" dirty="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indent="-139700" eaLnBrk="1" fontAlgn="auto" hangingPunct="1">
              <a:lnSpc>
                <a:spcPct val="100000"/>
              </a:lnSpc>
              <a:spcBef>
                <a:spcPts val="640"/>
              </a:spcBef>
              <a:buClr>
                <a:schemeClr val="dk1"/>
              </a:buClr>
              <a:buSzPts val="3200"/>
              <a:buFont typeface="Arial"/>
              <a:buNone/>
              <a:defRPr/>
            </a:pP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796" name="Picture 5" descr="logo un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0850" y="6189663"/>
            <a:ext cx="234315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reccia in giù 1"/>
          <p:cNvSpPr/>
          <p:nvPr/>
        </p:nvSpPr>
        <p:spPr>
          <a:xfrm>
            <a:off x="4572000" y="3652500"/>
            <a:ext cx="300251" cy="497563"/>
          </a:xfrm>
          <a:prstGeom prst="downArrow">
            <a:avLst>
              <a:gd name="adj1" fmla="val 50000"/>
              <a:gd name="adj2" fmla="val 531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Freccia a destra 2"/>
          <p:cNvSpPr/>
          <p:nvPr/>
        </p:nvSpPr>
        <p:spPr>
          <a:xfrm>
            <a:off x="3743717" y="5847344"/>
            <a:ext cx="978408" cy="2255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hape 133"/>
          <p:cNvSpPr>
            <a:spLocks noGrp="1"/>
          </p:cNvSpPr>
          <p:nvPr>
            <p:ph type="title"/>
          </p:nvPr>
        </p:nvSpPr>
        <p:spPr>
          <a:xfrm>
            <a:off x="311150" y="593725"/>
            <a:ext cx="8521700" cy="763588"/>
          </a:xfrm>
        </p:spPr>
        <p:txBody>
          <a:bodyPr tIns="45700" bIns="45700"/>
          <a:lstStyle/>
          <a:p>
            <a:pPr marL="50800"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2400"/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  <a:sym typeface="Arial" charset="0"/>
              </a:rPr>
              <a:t>Conflict resolution, including ADR</a:t>
            </a:r>
            <a:endParaRPr lang="it-IT" sz="28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311150" y="1879600"/>
            <a:ext cx="8521700" cy="4211638"/>
          </a:xfrm>
        </p:spPr>
        <p:txBody>
          <a:bodyPr tIns="45700" bIns="45700">
            <a:noAutofit/>
          </a:bodyPr>
          <a:lstStyle/>
          <a:p>
            <a:pPr marL="0" indent="0" algn="ctr" eaLnBrk="1" hangingPunct="1">
              <a:lnSpc>
                <a:spcPct val="100000"/>
              </a:lnSpc>
              <a:spcBef>
                <a:spcPts val="563"/>
              </a:spcBef>
              <a:spcAft>
                <a:spcPct val="0"/>
              </a:spcAft>
              <a:buFont typeface="Arial" charset="0"/>
              <a:buNone/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 the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Arial" charset="0"/>
                <a:cs typeface="Times New Roman" pitchFamily="18" charset="0"/>
                <a:sym typeface="Arial" charset="0"/>
              </a:rPr>
              <a:t> ESF - PON INCLUSION 2014-2020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“Mediation and awareness raising actions” are included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  <a:sym typeface="Arial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  <a:sym typeface="Arial" charset="0"/>
              </a:rPr>
              <a:t>social mediation activities in relation to conflict resolution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” (3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Mln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 algn="ctr" eaLnBrk="1" hangingPunct="1">
              <a:lnSpc>
                <a:spcPct val="100000"/>
              </a:lnSpc>
              <a:spcBef>
                <a:spcPts val="563"/>
              </a:spcBef>
              <a:spcAft>
                <a:spcPct val="0"/>
              </a:spcAft>
              <a:buClr>
                <a:srgbClr val="000000"/>
              </a:buClr>
              <a:buSzPts val="2800"/>
              <a:buFont typeface="Arial" charset="0"/>
              <a:buChar char="•"/>
            </a:pPr>
            <a:endParaRPr lang="en-US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ct val="100000"/>
              </a:lnSpc>
              <a:spcBef>
                <a:spcPts val="563"/>
              </a:spcBef>
              <a:spcAft>
                <a:spcPct val="0"/>
              </a:spcAft>
              <a:buClr>
                <a:srgbClr val="000000"/>
              </a:buClr>
              <a:buSzPts val="2800"/>
              <a:buFont typeface="Arial" charset="0"/>
              <a:buNone/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UNAR is the beneficiary of the Funds - </a:t>
            </a:r>
            <a:r>
              <a:rPr lang="en-US" sz="2800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link with other lines of funding</a:t>
            </a:r>
            <a:endParaRPr lang="it-IT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4" name="Picture 5" descr="logo un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0850" y="6189663"/>
            <a:ext cx="234315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hape 127"/>
          <p:cNvSpPr>
            <a:spLocks noGrp="1"/>
          </p:cNvSpPr>
          <p:nvPr>
            <p:ph type="title"/>
          </p:nvPr>
        </p:nvSpPr>
        <p:spPr>
          <a:xfrm>
            <a:off x="311150" y="593725"/>
            <a:ext cx="8521700" cy="763588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Experiences (centers of juvenile justice)</a:t>
            </a:r>
            <a:endParaRPr lang="it-IT" sz="28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0" name="Shape 128"/>
          <p:cNvSpPr>
            <a:spLocks noGrp="1"/>
          </p:cNvSpPr>
          <p:nvPr>
            <p:ph type="body" idx="1"/>
          </p:nvPr>
        </p:nvSpPr>
        <p:spPr>
          <a:xfrm>
            <a:off x="311150" y="1536700"/>
            <a:ext cx="8521700" cy="4554538"/>
          </a:xfrm>
        </p:spPr>
        <p:txBody>
          <a:bodyPr/>
          <a:lstStyle/>
          <a:p>
            <a:pPr marL="0" indent="0" algn="just" eaLnBrk="1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sz="2400" u="sng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 differenza siamo noi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targeting Roma boys subject to criminal proceedings (for stalking crimes, sexual harassment, cyberbullism, threats to women) – implemented in Penal Institute for minors</a:t>
            </a:r>
          </a:p>
          <a:p>
            <a:pPr marL="0" indent="0" algn="just" eaLnBrk="1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en-US" sz="24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en-US" sz="24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sz="2400" u="sng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Essere donna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targeting Roma girls subject to criminal proceedings</a:t>
            </a:r>
          </a:p>
          <a:p>
            <a:pPr marL="0" indent="0" algn="just" eaLnBrk="1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it-IT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Educational paths, training programs, laboratories on the status of Roma girls</a:t>
            </a:r>
          </a:p>
          <a:p>
            <a:pPr marL="0" indent="0" algn="just" eaLnBrk="1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it-IT" sz="24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it-IT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Scholarships, job grants, etc</a:t>
            </a:r>
          </a:p>
          <a:p>
            <a:pPr marL="0" indent="0" algn="just" eaLnBrk="1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it-IT" sz="24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 charset="0"/>
              <a:buNone/>
            </a:pPr>
            <a:endParaRPr lang="it-IT" sz="24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1" name="Picture 5" descr="logo un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0850" y="6189663"/>
            <a:ext cx="234315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hape 145"/>
          <p:cNvSpPr>
            <a:spLocks noGrp="1"/>
          </p:cNvSpPr>
          <p:nvPr>
            <p:ph type="title"/>
          </p:nvPr>
        </p:nvSpPr>
        <p:spPr>
          <a:xfrm>
            <a:off x="311150" y="1003300"/>
            <a:ext cx="8521700" cy="763588"/>
          </a:xfrm>
        </p:spPr>
        <p:txBody>
          <a:bodyPr tIns="45700" bIns="45700"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35B74"/>
              </a:buClr>
              <a:buSzPts val="2000"/>
            </a:pPr>
            <a:r>
              <a:rPr lang="en-US" sz="2400" b="1" smtClean="0">
                <a:latin typeface="Times New Roman" pitchFamily="18" charset="0"/>
                <a:cs typeface="Times New Roman" pitchFamily="18" charset="0"/>
                <a:sym typeface="Arial" charset="0"/>
              </a:rPr>
              <a:t/>
            </a:r>
            <a:br>
              <a:rPr lang="en-US" sz="2400" b="1" smtClean="0">
                <a:latin typeface="Times New Roman" pitchFamily="18" charset="0"/>
                <a:cs typeface="Times New Roman" pitchFamily="18" charset="0"/>
                <a:sym typeface="Arial" charset="0"/>
              </a:rPr>
            </a:br>
            <a:r>
              <a:rPr lang="en-US" sz="2400" b="1" smtClean="0">
                <a:latin typeface="Times New Roman" pitchFamily="18" charset="0"/>
                <a:cs typeface="Times New Roman" pitchFamily="18" charset="0"/>
                <a:sym typeface="Arial" charset="0"/>
              </a:rPr>
              <a:t/>
            </a:r>
            <a:br>
              <a:rPr lang="en-US" sz="2400" b="1" smtClean="0">
                <a:latin typeface="Times New Roman" pitchFamily="18" charset="0"/>
                <a:cs typeface="Times New Roman" pitchFamily="18" charset="0"/>
                <a:sym typeface="Arial" charset="0"/>
              </a:rPr>
            </a:br>
            <a:r>
              <a:rPr lang="en-US" sz="2400" b="1" smtClean="0">
                <a:latin typeface="Times New Roman" pitchFamily="18" charset="0"/>
                <a:cs typeface="Times New Roman" pitchFamily="18" charset="0"/>
                <a:sym typeface="Arial" charset="0"/>
              </a:rPr>
              <a:t>Government’s  contribution to the joint programme</a:t>
            </a:r>
            <a:br>
              <a:rPr lang="en-US" sz="2400" b="1" smtClean="0">
                <a:latin typeface="Times New Roman" pitchFamily="18" charset="0"/>
                <a:cs typeface="Times New Roman" pitchFamily="18" charset="0"/>
                <a:sym typeface="Arial" charset="0"/>
              </a:rPr>
            </a:br>
            <a:r>
              <a:rPr lang="en-US" sz="2400" b="1" smtClean="0">
                <a:latin typeface="Times New Roman" pitchFamily="18" charset="0"/>
                <a:cs typeface="Times New Roman" pitchFamily="18" charset="0"/>
                <a:sym typeface="Arial" charset="0"/>
              </a:rPr>
              <a:t/>
            </a:r>
            <a:br>
              <a:rPr lang="en-US" sz="2400" b="1" smtClean="0">
                <a:latin typeface="Times New Roman" pitchFamily="18" charset="0"/>
                <a:cs typeface="Times New Roman" pitchFamily="18" charset="0"/>
                <a:sym typeface="Arial" charset="0"/>
              </a:rPr>
            </a:br>
            <a:r>
              <a:rPr lang="en-US" sz="2400" b="1" smtClean="0">
                <a:latin typeface="Times New Roman" pitchFamily="18" charset="0"/>
                <a:cs typeface="Times New Roman" pitchFamily="18" charset="0"/>
                <a:sym typeface="Arial" charset="0"/>
              </a:rPr>
              <a:t/>
            </a:r>
            <a:br>
              <a:rPr lang="en-US" sz="2400" b="1" smtClean="0">
                <a:latin typeface="Times New Roman" pitchFamily="18" charset="0"/>
                <a:cs typeface="Times New Roman" pitchFamily="18" charset="0"/>
                <a:sym typeface="Arial" charset="0"/>
              </a:rPr>
            </a:br>
            <a:endParaRPr lang="it-IT" sz="24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311150" y="1536700"/>
            <a:ext cx="8521700" cy="4554538"/>
          </a:xfrm>
        </p:spPr>
        <p:txBody>
          <a:bodyPr tIns="45700" bIns="45700" rtlCol="0">
            <a:noAutofit/>
          </a:bodyPr>
          <a:lstStyle/>
          <a:p>
            <a:pPr marL="342900" eaLnBrk="1" fontAlgn="auto" hangingPunct="1">
              <a:lnSpc>
                <a:spcPct val="100000"/>
              </a:lnSpc>
              <a:buClr>
                <a:schemeClr val="dk1"/>
              </a:buClr>
              <a:buSzPts val="3200"/>
              <a:buFont typeface="Arial"/>
              <a:buChar char="•"/>
              <a:defRPr/>
            </a:pPr>
            <a:endParaRPr lang="en-US" sz="2400" u="sng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342900" eaLnBrk="1" fontAlgn="auto" hangingPunct="1">
              <a:lnSpc>
                <a:spcPct val="100000"/>
              </a:lnSpc>
              <a:buClr>
                <a:schemeClr val="dk1"/>
              </a:buClr>
              <a:buSzPts val="3200"/>
              <a:buFont typeface="Arial"/>
              <a:buChar char="•"/>
              <a:defRPr/>
            </a:pPr>
            <a:r>
              <a:rPr lang="en-US" sz="2400" u="sng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Launch event</a:t>
            </a:r>
            <a:r>
              <a:rPr lang="en-US" sz="2400" u="sng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presentation</a:t>
            </a:r>
          </a:p>
          <a:p>
            <a:pPr marL="0" indent="0" eaLnBrk="1" fontAlgn="auto" hangingPunct="1">
              <a:lnSpc>
                <a:spcPct val="100000"/>
              </a:lnSpc>
              <a:buClr>
                <a:schemeClr val="dk1"/>
              </a:buClr>
              <a:buSzPts val="3200"/>
              <a:buFont typeface="Arial" charset="0"/>
              <a:buNone/>
              <a:defRPr/>
            </a:pPr>
            <a:endParaRPr lang="en-US" sz="2400" u="sng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eaLnBrk="1" fontAlgn="auto" hangingPunct="1">
              <a:lnSpc>
                <a:spcPct val="100000"/>
              </a:lnSpc>
              <a:buClr>
                <a:schemeClr val="dk1"/>
              </a:buClr>
              <a:buSzPts val="3200"/>
              <a:buFont typeface="Arial"/>
              <a:buChar char="•"/>
              <a:defRPr/>
            </a:pPr>
            <a:endParaRPr lang="en-US" sz="2400" u="sng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eaLnBrk="1" fontAlgn="auto" hangingPunct="1">
              <a:lnSpc>
                <a:spcPct val="100000"/>
              </a:lnSpc>
              <a:buClr>
                <a:schemeClr val="dk1"/>
              </a:buClr>
              <a:buSzPts val="3200"/>
              <a:buFont typeface="Arial"/>
              <a:buChar char="•"/>
              <a:defRPr/>
            </a:pPr>
            <a:r>
              <a:rPr lang="en-US" sz="2400" u="sng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</a:t>
            </a:r>
            <a:r>
              <a:rPr lang="en-US" sz="2400" u="sng" dirty="0" smtClean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articipation </a:t>
            </a:r>
            <a:r>
              <a:rPr lang="en-US" sz="2400" u="sng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to the meetings </a:t>
            </a:r>
            <a:endParaRPr lang="en-US" sz="2400" u="sng" dirty="0" smtClean="0">
              <a:solidFill>
                <a:schemeClr val="dk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0" indent="0" eaLnBrk="1" fontAlgn="auto" hangingPunct="1">
              <a:lnSpc>
                <a:spcPct val="100000"/>
              </a:lnSpc>
              <a:buClr>
                <a:schemeClr val="dk1"/>
              </a:buClr>
              <a:buSzPts val="3200"/>
              <a:buFont typeface="Arial" charset="0"/>
              <a:buNone/>
              <a:defRPr/>
            </a:pPr>
            <a:endParaRPr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139700" eaLnBrk="1" fontAlgn="auto" hangingPunct="1">
              <a:lnSpc>
                <a:spcPct val="100000"/>
              </a:lnSpc>
              <a:spcBef>
                <a:spcPts val="640"/>
              </a:spcBef>
              <a:buClr>
                <a:schemeClr val="dk1"/>
              </a:buClr>
              <a:buSzPts val="3200"/>
              <a:buFont typeface="Arial"/>
              <a:buNone/>
              <a:defRPr/>
            </a:pPr>
            <a:endParaRPr sz="2400" u="sng" dirty="0">
              <a:solidFill>
                <a:schemeClr val="dk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342900" eaLnBrk="1" fontAlgn="auto" hangingPunct="1">
              <a:lnSpc>
                <a:spcPct val="100000"/>
              </a:lnSpc>
              <a:buClr>
                <a:schemeClr val="dk1"/>
              </a:buClr>
              <a:buSzPts val="3200"/>
              <a:buFont typeface="Arial"/>
              <a:buChar char="•"/>
              <a:defRPr/>
            </a:pPr>
            <a:r>
              <a:rPr lang="en-US" sz="2400" u="sng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d</a:t>
            </a:r>
            <a:r>
              <a:rPr lang="en-US" sz="2400" u="sng" dirty="0" smtClean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iffusion and networking (web, Platform </a:t>
            </a:r>
            <a:r>
              <a:rPr lang="en-US" sz="2400" u="sng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- Forum </a:t>
            </a:r>
            <a:r>
              <a:rPr lang="en-US" sz="2400" u="sng" dirty="0" smtClean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Roma </a:t>
            </a:r>
            <a:r>
              <a:rPr lang="en-US" sz="2400" u="sng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Youth</a:t>
            </a:r>
            <a:r>
              <a:rPr lang="en-US" sz="2400" u="sng" dirty="0" smtClean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)</a:t>
            </a:r>
            <a:endParaRPr lang="en-US" sz="2400" u="sng" dirty="0">
              <a:solidFill>
                <a:schemeClr val="dk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342900" eaLnBrk="1" fontAlgn="auto" hangingPunct="1">
              <a:lnSpc>
                <a:spcPct val="100000"/>
              </a:lnSpc>
              <a:buClr>
                <a:schemeClr val="dk1"/>
              </a:buClr>
              <a:buSzPts val="3200"/>
              <a:buFont typeface="Arial"/>
              <a:buChar char="•"/>
              <a:defRPr/>
            </a:pPr>
            <a:endParaRPr lang="en-US" sz="2400" dirty="0">
              <a:solidFill>
                <a:schemeClr val="dk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0" indent="0" eaLnBrk="1" fontAlgn="auto" hangingPunct="1">
              <a:lnSpc>
                <a:spcPct val="100000"/>
              </a:lnSpc>
              <a:spcBef>
                <a:spcPts val="640"/>
              </a:spcBef>
              <a:buFont typeface="Arial" panose="020B0604020202020204" pitchFamily="34" charset="0"/>
              <a:buNone/>
              <a:defRPr/>
            </a:pPr>
            <a:endParaRPr sz="11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indent="0" eaLnBrk="1" fontAlgn="auto" hangingPunct="1">
              <a:lnSpc>
                <a:spcPct val="100000"/>
              </a:lnSpc>
              <a:spcBef>
                <a:spcPts val="640"/>
              </a:spcBef>
              <a:buFont typeface="Arial" panose="020B0604020202020204" pitchFamily="34" charset="0"/>
              <a:buNone/>
              <a:defRPr/>
            </a:pPr>
            <a:endParaRPr sz="11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indent="0" eaLnBrk="1" fontAlgn="auto" hangingPunct="1">
              <a:lnSpc>
                <a:spcPct val="100000"/>
              </a:lnSpc>
              <a:spcBef>
                <a:spcPts val="640"/>
              </a:spcBef>
              <a:buFont typeface="Arial" panose="020B0604020202020204" pitchFamily="34" charset="0"/>
              <a:buNone/>
              <a:defRPr/>
            </a:pPr>
            <a:endParaRPr sz="11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indent="0" eaLnBrk="1" fontAlgn="auto" hangingPunct="1">
              <a:lnSpc>
                <a:spcPct val="100000"/>
              </a:lnSpc>
              <a:spcBef>
                <a:spcPts val="640"/>
              </a:spcBef>
              <a:buFont typeface="Arial" panose="020B0604020202020204" pitchFamily="34" charset="0"/>
              <a:buNone/>
              <a:defRPr/>
            </a:pPr>
            <a:endParaRPr sz="3200" dirty="0">
              <a:solidFill>
                <a:schemeClr val="dk1"/>
              </a:solidFill>
            </a:endParaRPr>
          </a:p>
          <a:p>
            <a:pPr marL="342900" indent="-139700" eaLnBrk="1" fontAlgn="auto" hangingPunct="1">
              <a:lnSpc>
                <a:spcPct val="100000"/>
              </a:lnSpc>
              <a:spcBef>
                <a:spcPts val="640"/>
              </a:spcBef>
              <a:buClr>
                <a:schemeClr val="dk1"/>
              </a:buClr>
              <a:buSzPts val="3200"/>
              <a:buFont typeface="Arial"/>
              <a:buNone/>
              <a:defRPr/>
            </a:pP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964" name="Picture 5" descr="logo un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0850" y="6189663"/>
            <a:ext cx="234315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hape 151"/>
          <p:cNvSpPr>
            <a:spLocks noGrp="1"/>
          </p:cNvSpPr>
          <p:nvPr>
            <p:ph type="title"/>
          </p:nvPr>
        </p:nvSpPr>
        <p:spPr>
          <a:xfrm>
            <a:off x="311150" y="593725"/>
            <a:ext cx="8521700" cy="942975"/>
          </a:xfrm>
        </p:spPr>
        <p:txBody>
          <a:bodyPr tIns="45700" bIns="45700"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35B74"/>
              </a:buClr>
              <a:buSzPts val="2400"/>
            </a:pPr>
            <a:r>
              <a:rPr lang="en-US" sz="2400" b="1" smtClean="0">
                <a:latin typeface="Times New Roman" pitchFamily="18" charset="0"/>
                <a:cs typeface="Times New Roman" pitchFamily="18" charset="0"/>
                <a:sym typeface="Arial" charset="0"/>
              </a:rPr>
              <a:t/>
            </a:r>
            <a:br>
              <a:rPr lang="en-US" sz="2400" b="1" smtClean="0">
                <a:latin typeface="Times New Roman" pitchFamily="18" charset="0"/>
                <a:cs typeface="Times New Roman" pitchFamily="18" charset="0"/>
                <a:sym typeface="Arial" charset="0"/>
              </a:rPr>
            </a:br>
            <a:r>
              <a:rPr lang="en-US" sz="2400" b="1" smtClean="0">
                <a:latin typeface="Times New Roman" pitchFamily="18" charset="0"/>
                <a:cs typeface="Times New Roman" pitchFamily="18" charset="0"/>
                <a:sym typeface="Arial" charset="0"/>
              </a:rPr>
              <a:t>Future plans in the area of access to justice and proposal</a:t>
            </a:r>
            <a:endParaRPr lang="it-IT" sz="24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311150" y="1760538"/>
            <a:ext cx="8521700" cy="4330700"/>
          </a:xfrm>
        </p:spPr>
        <p:txBody>
          <a:bodyPr tIns="45700" bIns="45700">
            <a:noAutofit/>
          </a:bodyPr>
          <a:lstStyle/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3200"/>
              <a:buFont typeface="Arial" charset="0"/>
              <a:buNone/>
            </a:pPr>
            <a:r>
              <a:rPr lang="en-US" sz="2000" u="sng" dirty="0" smtClean="0">
                <a:latin typeface="Times New Roman" pitchFamily="18" charset="0"/>
                <a:ea typeface="Arial" charset="0"/>
                <a:cs typeface="Times New Roman" pitchFamily="18" charset="0"/>
                <a:sym typeface="Arial" charset="0"/>
              </a:rPr>
              <a:t>Principle of Complementarity</a:t>
            </a:r>
            <a:r>
              <a:rPr lang="en-US" sz="2000" dirty="0" smtClean="0">
                <a:latin typeface="Times New Roman" pitchFamily="18" charset="0"/>
                <a:ea typeface="Arial" charset="0"/>
                <a:cs typeface="Times New Roman" pitchFamily="18" charset="0"/>
                <a:sym typeface="Arial" charset="0"/>
              </a:rPr>
              <a:t> aimed at 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3200"/>
              <a:buFont typeface="Arial" charset="0"/>
              <a:buNone/>
            </a:pPr>
            <a:endParaRPr lang="en-US" sz="2000" dirty="0" smtClean="0">
              <a:latin typeface="Times New Roman" pitchFamily="18" charset="0"/>
              <a:ea typeface="Arial" charset="0"/>
              <a:cs typeface="Times New Roman" pitchFamily="18" charset="0"/>
              <a:sym typeface="Arial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3200"/>
            </a:pPr>
            <a:r>
              <a:rPr lang="en-US" sz="2000" dirty="0" smtClean="0">
                <a:latin typeface="Times New Roman" pitchFamily="18" charset="0"/>
                <a:ea typeface="Arial" charset="0"/>
                <a:cs typeface="Times New Roman" pitchFamily="18" charset="0"/>
                <a:sym typeface="Arial" charset="0"/>
              </a:rPr>
              <a:t>supporting marginalized people involved in </a:t>
            </a:r>
            <a:r>
              <a:rPr lang="en-US" sz="2000" dirty="0" err="1" smtClean="0">
                <a:latin typeface="Times New Roman" pitchFamily="18" charset="0"/>
                <a:ea typeface="Arial" charset="0"/>
                <a:cs typeface="Times New Roman" pitchFamily="18" charset="0"/>
                <a:sym typeface="Arial" charset="0"/>
              </a:rPr>
              <a:t>programmes</a:t>
            </a:r>
            <a:r>
              <a:rPr lang="en-US" sz="2000" dirty="0" smtClean="0">
                <a:latin typeface="Times New Roman" pitchFamily="18" charset="0"/>
                <a:ea typeface="Arial" charset="0"/>
                <a:cs typeface="Times New Roman" pitchFamily="18" charset="0"/>
                <a:sym typeface="Arial" charset="0"/>
              </a:rPr>
              <a:t> and projects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3200"/>
            </a:pPr>
            <a:endParaRPr lang="en-US" sz="2000" dirty="0" smtClean="0">
              <a:latin typeface="Times New Roman" pitchFamily="18" charset="0"/>
              <a:ea typeface="Arial" charset="0"/>
              <a:cs typeface="Times New Roman" pitchFamily="18" charset="0"/>
              <a:sym typeface="Arial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3200"/>
            </a:pPr>
            <a:r>
              <a:rPr lang="en-US" sz="2000" dirty="0" smtClean="0">
                <a:latin typeface="Times New Roman" pitchFamily="18" charset="0"/>
                <a:ea typeface="Arial" charset="0"/>
                <a:cs typeface="Times New Roman" pitchFamily="18" charset="0"/>
              </a:rPr>
              <a:t>improving the governance system with a focus on processes and concrete effects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3200"/>
            </a:pPr>
            <a:endParaRPr lang="en-US" sz="2000" dirty="0" smtClean="0">
              <a:latin typeface="Times New Roman" pitchFamily="18" charset="0"/>
              <a:ea typeface="Arial" charset="0"/>
              <a:cs typeface="Times New Roman" pitchFamily="18" charset="0"/>
              <a:sym typeface="Arial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3200"/>
            </a:pPr>
            <a:endParaRPr lang="it-IT" sz="2000" dirty="0" smtClean="0">
              <a:latin typeface="Times New Roman" pitchFamily="18" charset="0"/>
              <a:ea typeface="Century Gothic" pitchFamily="34" charset="0"/>
              <a:cs typeface="Times New Roman" pitchFamily="18" charset="0"/>
              <a:sym typeface="Century Gothic" pitchFamily="34" charset="0"/>
            </a:endParaRPr>
          </a:p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3200"/>
              <a:buFont typeface="Arial" charset="0"/>
              <a:buNone/>
            </a:pPr>
            <a:endParaRPr lang="it-IT" sz="2000" b="1" dirty="0" smtClean="0">
              <a:latin typeface="Times New Roman" pitchFamily="18" charset="0"/>
              <a:ea typeface="Century Gothic" pitchFamily="34" charset="0"/>
              <a:cs typeface="Times New Roman" pitchFamily="18" charset="0"/>
              <a:sym typeface="Century Gothic" pitchFamily="34" charset="0"/>
            </a:endParaRPr>
          </a:p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3200"/>
              <a:buFont typeface="Arial" charset="0"/>
              <a:buNone/>
            </a:pPr>
            <a:endParaRPr lang="it-IT" sz="2000" b="1" dirty="0" smtClean="0">
              <a:latin typeface="Times New Roman" pitchFamily="18" charset="0"/>
              <a:ea typeface="Century Gothic" pitchFamily="34" charset="0"/>
              <a:cs typeface="Times New Roman" pitchFamily="18" charset="0"/>
              <a:sym typeface="Century Gothic" pitchFamily="34" charset="0"/>
            </a:endParaRPr>
          </a:p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3200"/>
              <a:buFont typeface="Arial" charset="0"/>
              <a:buNone/>
            </a:pPr>
            <a:endParaRPr lang="it-IT" sz="2000" b="1" dirty="0" smtClean="0">
              <a:latin typeface="Times New Roman" pitchFamily="18" charset="0"/>
              <a:ea typeface="Century Gothic" pitchFamily="34" charset="0"/>
              <a:cs typeface="Times New Roman" pitchFamily="18" charset="0"/>
              <a:sym typeface="Century Gothic" pitchFamily="34" charset="0"/>
            </a:endParaRPr>
          </a:p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3200"/>
              <a:buFont typeface="Arial" charset="0"/>
              <a:buNone/>
            </a:pPr>
            <a:r>
              <a:rPr lang="it-IT" sz="2000" b="1" dirty="0" smtClean="0">
                <a:latin typeface="Times New Roman" pitchFamily="18" charset="0"/>
                <a:ea typeface="Century Gothic" pitchFamily="34" charset="0"/>
                <a:cs typeface="Times New Roman" pitchFamily="18" charset="0"/>
                <a:sym typeface="Century Gothic" pitchFamily="34" charset="0"/>
              </a:rPr>
              <a:t>Strong </a:t>
            </a:r>
            <a:r>
              <a:rPr lang="it-IT" sz="2000" b="1" dirty="0" err="1" smtClean="0">
                <a:latin typeface="Times New Roman" pitchFamily="18" charset="0"/>
                <a:ea typeface="Century Gothic" pitchFamily="34" charset="0"/>
                <a:cs typeface="Times New Roman" pitchFamily="18" charset="0"/>
                <a:sym typeface="Century Gothic" pitchFamily="34" charset="0"/>
              </a:rPr>
              <a:t>coordination</a:t>
            </a:r>
            <a:r>
              <a:rPr lang="it-IT" sz="2000" b="1" dirty="0" smtClean="0">
                <a:latin typeface="Times New Roman" pitchFamily="18" charset="0"/>
                <a:ea typeface="Century Gothic" pitchFamily="34" charset="0"/>
                <a:cs typeface="Times New Roman" pitchFamily="18" charset="0"/>
                <a:sym typeface="Century Gothic" pitchFamily="34" charset="0"/>
              </a:rPr>
              <a:t> of </a:t>
            </a:r>
            <a:r>
              <a:rPr lang="it-IT" sz="2000" b="1" dirty="0" err="1" smtClean="0">
                <a:latin typeface="Times New Roman" pitchFamily="18" charset="0"/>
                <a:ea typeface="Century Gothic" pitchFamily="34" charset="0"/>
                <a:cs typeface="Times New Roman" pitchFamily="18" charset="0"/>
                <a:sym typeface="Century Gothic" pitchFamily="34" charset="0"/>
              </a:rPr>
              <a:t>plularity</a:t>
            </a:r>
            <a:r>
              <a:rPr lang="it-IT" sz="2000" b="1" dirty="0" smtClean="0">
                <a:latin typeface="Times New Roman" pitchFamily="18" charset="0"/>
                <a:ea typeface="Century Gothic" pitchFamily="34" charset="0"/>
                <a:cs typeface="Times New Roman" pitchFamily="18" charset="0"/>
                <a:sym typeface="Century Gothic" pitchFamily="34" charset="0"/>
              </a:rPr>
              <a:t> of </a:t>
            </a:r>
            <a:r>
              <a:rPr lang="it-IT" sz="2000" b="1" dirty="0" err="1" smtClean="0">
                <a:latin typeface="Times New Roman" pitchFamily="18" charset="0"/>
                <a:ea typeface="Century Gothic" pitchFamily="34" charset="0"/>
                <a:cs typeface="Times New Roman" pitchFamily="18" charset="0"/>
                <a:sym typeface="Century Gothic" pitchFamily="34" charset="0"/>
              </a:rPr>
              <a:t>stakeholders</a:t>
            </a:r>
            <a:r>
              <a:rPr lang="it-IT" sz="2000" b="1" dirty="0" smtClean="0">
                <a:latin typeface="Times New Roman" pitchFamily="18" charset="0"/>
                <a:ea typeface="Century Gothic" pitchFamily="34" charset="0"/>
                <a:cs typeface="Times New Roman" pitchFamily="18" charset="0"/>
                <a:sym typeface="Century Gothic" pitchFamily="34" charset="0"/>
              </a:rPr>
              <a:t> and </a:t>
            </a:r>
            <a:r>
              <a:rPr lang="it-IT" sz="2000" b="1" dirty="0" err="1" smtClean="0">
                <a:latin typeface="Times New Roman" pitchFamily="18" charset="0"/>
                <a:ea typeface="Century Gothic" pitchFamily="34" charset="0"/>
                <a:cs typeface="Times New Roman" pitchFamily="18" charset="0"/>
                <a:sym typeface="Century Gothic" pitchFamily="34" charset="0"/>
              </a:rPr>
              <a:t>bodies</a:t>
            </a:r>
            <a:r>
              <a:rPr lang="it-IT" sz="2000" b="1" dirty="0" smtClean="0">
                <a:latin typeface="Times New Roman" pitchFamily="18" charset="0"/>
                <a:ea typeface="Century Gothic" pitchFamily="34" charset="0"/>
                <a:cs typeface="Times New Roman" pitchFamily="18" charset="0"/>
                <a:sym typeface="Century Gothic" pitchFamily="34" charset="0"/>
              </a:rPr>
              <a:t> </a:t>
            </a:r>
            <a:r>
              <a:rPr lang="it-IT" sz="2000" b="1" dirty="0" err="1" smtClean="0">
                <a:latin typeface="Times New Roman" pitchFamily="18" charset="0"/>
                <a:ea typeface="Century Gothic" pitchFamily="34" charset="0"/>
                <a:cs typeface="Times New Roman" pitchFamily="18" charset="0"/>
                <a:sym typeface="Century Gothic" pitchFamily="34" charset="0"/>
              </a:rPr>
              <a:t>involved</a:t>
            </a:r>
            <a:r>
              <a:rPr lang="it-IT" sz="2000" b="1" dirty="0" smtClean="0">
                <a:latin typeface="Times New Roman" pitchFamily="18" charset="0"/>
                <a:ea typeface="Century Gothic" pitchFamily="34" charset="0"/>
                <a:cs typeface="Times New Roman" pitchFamily="18" charset="0"/>
                <a:sym typeface="Century Gothic" pitchFamily="34" charset="0"/>
              </a:rPr>
              <a:t> in public </a:t>
            </a:r>
            <a:r>
              <a:rPr lang="it-IT" sz="2000" b="1" dirty="0" err="1" smtClean="0">
                <a:latin typeface="Times New Roman" pitchFamily="18" charset="0"/>
                <a:ea typeface="Century Gothic" pitchFamily="34" charset="0"/>
                <a:cs typeface="Times New Roman" pitchFamily="18" charset="0"/>
                <a:sym typeface="Century Gothic" pitchFamily="34" charset="0"/>
              </a:rPr>
              <a:t>actions</a:t>
            </a:r>
            <a:endParaRPr lang="it-IT" sz="2000" b="1" dirty="0" smtClean="0">
              <a:latin typeface="Times New Roman" pitchFamily="18" charset="0"/>
              <a:ea typeface="Arial" charset="0"/>
              <a:cs typeface="Times New Roman" pitchFamily="18" charset="0"/>
              <a:sym typeface="Arial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it-IT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ts val="3200"/>
              <a:buFont typeface="Arial" charset="0"/>
              <a:buNone/>
            </a:pPr>
            <a:endParaRPr lang="it-IT" sz="3200" dirty="0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ts val="3200"/>
              <a:buFont typeface="Arial" charset="0"/>
              <a:buNone/>
            </a:pPr>
            <a:endParaRPr lang="it-IT" sz="3200" dirty="0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cxnSp>
        <p:nvCxnSpPr>
          <p:cNvPr id="3" name="Connettore 2 2"/>
          <p:cNvCxnSpPr/>
          <p:nvPr/>
        </p:nvCxnSpPr>
        <p:spPr>
          <a:xfrm>
            <a:off x="3657600" y="3698875"/>
            <a:ext cx="914400" cy="9144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013" name="Picture 5" descr="logo un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0850" y="6189663"/>
            <a:ext cx="234315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</a:t>
            </a:r>
            <a:r>
              <a:rPr lang="it-I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it-I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>
              <a:buNone/>
            </a:pPr>
            <a:endParaRPr lang="it-I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Nais</a:t>
            </a:r>
            <a:r>
              <a:rPr lang="it-I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tuké</a:t>
            </a:r>
            <a:r>
              <a:rPr lang="it-I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>
              <a:buNone/>
            </a:pPr>
            <a:endParaRPr lang="it-I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Kiitos</a:t>
            </a:r>
            <a:r>
              <a:rPr lang="it-I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>
              <a:buNone/>
            </a:pPr>
            <a:endParaRPr lang="it-I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Grazie!</a:t>
            </a:r>
            <a:endParaRPr lang="it-I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267" y="2093437"/>
            <a:ext cx="3861820" cy="261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054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Immagin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2625"/>
            <a:ext cx="9144000" cy="582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hape 67"/>
          <p:cNvSpPr>
            <a:spLocks noGrp="1"/>
          </p:cNvSpPr>
          <p:nvPr>
            <p:ph type="title"/>
          </p:nvPr>
        </p:nvSpPr>
        <p:spPr>
          <a:xfrm>
            <a:off x="1492250" y="623888"/>
            <a:ext cx="7135813" cy="955675"/>
          </a:xfrm>
        </p:spPr>
        <p:txBody>
          <a:bodyPr lIns="91425" tIns="45700" rIns="91425" bIns="45700" anchor="t"/>
          <a:lstStyle/>
          <a:p>
            <a:pPr algn="ctr" eaLnBrk="1" hangingPunct="1">
              <a:buClr>
                <a:srgbClr val="262626"/>
              </a:buClr>
              <a:buSzPts val="3600"/>
              <a:buFont typeface="Century Gothic" pitchFamily="34" charset="0"/>
              <a:buNone/>
            </a:pPr>
            <a:r>
              <a:rPr lang="en-US" sz="3200" b="1" smtClean="0">
                <a:solidFill>
                  <a:srgbClr val="262626"/>
                </a:solidFill>
                <a:latin typeface="Times New Roman" pitchFamily="18" charset="0"/>
                <a:ea typeface="Century Gothic" pitchFamily="34" charset="0"/>
                <a:cs typeface="Times New Roman" pitchFamily="18" charset="0"/>
                <a:sym typeface="Century Gothic" pitchFamily="34" charset="0"/>
              </a:rPr>
              <a:t>National Roma Contact Point</a:t>
            </a:r>
            <a:endParaRPr lang="it-IT" sz="3200" smtClean="0">
              <a:solidFill>
                <a:srgbClr val="262626"/>
              </a:solidFill>
              <a:latin typeface="Times New Roman" pitchFamily="18" charset="0"/>
              <a:ea typeface="Century Gothic" pitchFamily="34" charset="0"/>
              <a:cs typeface="Times New Roman" pitchFamily="18" charset="0"/>
              <a:sym typeface="Century Gothic" pitchFamily="34" charset="0"/>
            </a:endParaRPr>
          </a:p>
        </p:txBody>
      </p:sp>
      <p:sp>
        <p:nvSpPr>
          <p:cNvPr id="68" name="Shape 68"/>
          <p:cNvSpPr txBox="1">
            <a:spLocks noGrp="1"/>
          </p:cNvSpPr>
          <p:nvPr>
            <p:ph idx="1"/>
          </p:nvPr>
        </p:nvSpPr>
        <p:spPr>
          <a:xfrm>
            <a:off x="1074738" y="1528763"/>
            <a:ext cx="7553325" cy="4660900"/>
          </a:xfrm>
        </p:spPr>
        <p:txBody>
          <a:bodyPr spcFirstLastPara="1" lIns="91425" tIns="45700" rIns="91425" bIns="45700" rtlCol="0">
            <a:noAutofit/>
          </a:bodyPr>
          <a:lstStyle/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400" dirty="0" smtClean="0">
              <a:latin typeface="Times New Roman" panose="02020603050405020304" pitchFamily="18" charset="0"/>
              <a:ea typeface="Century Gothic"/>
              <a:cs typeface="Times New Roman" panose="02020603050405020304" pitchFamily="18" charset="0"/>
              <a:sym typeface="Century Gothic"/>
            </a:endParaRP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dirty="0" smtClean="0"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National </a:t>
            </a:r>
            <a:r>
              <a:rPr lang="en-US" sz="2400" dirty="0"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Office against </a:t>
            </a:r>
            <a:r>
              <a:rPr lang="en-US" sz="2400" dirty="0" smtClean="0"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discrimination (UNAR) </a:t>
            </a:r>
            <a:r>
              <a:rPr lang="en-US" sz="2400" b="1" dirty="0" smtClean="0"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is </a:t>
            </a:r>
            <a:r>
              <a:rPr lang="en-US" sz="2400" b="1" dirty="0"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Italy's National Contact Point for Roma Inclusion</a:t>
            </a:r>
            <a:r>
              <a:rPr lang="en-US" sz="2400" dirty="0"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 </a:t>
            </a:r>
            <a:endParaRPr lang="en-US" sz="2400" dirty="0" smtClean="0">
              <a:latin typeface="Times New Roman" panose="02020603050405020304" pitchFamily="18" charset="0"/>
              <a:ea typeface="Century Gothic"/>
              <a:cs typeface="Times New Roman" panose="02020603050405020304" pitchFamily="18" charset="0"/>
              <a:sym typeface="Century Gothic"/>
            </a:endParaRP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400" dirty="0">
              <a:latin typeface="Times New Roman" panose="02020603050405020304" pitchFamily="18" charset="0"/>
              <a:ea typeface="Century Gothic"/>
              <a:cs typeface="Times New Roman" panose="02020603050405020304" pitchFamily="18" charset="0"/>
              <a:sym typeface="Century Gothic"/>
            </a:endParaRP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dirty="0" smtClean="0"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      	</a:t>
            </a:r>
            <a:r>
              <a:rPr lang="en-US" sz="2400" u="sng" dirty="0" smtClean="0"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coordination</a:t>
            </a:r>
            <a:r>
              <a:rPr lang="en-US" sz="2400" dirty="0" smtClean="0"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 of the Strategy 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400" dirty="0">
              <a:latin typeface="Times New Roman" panose="02020603050405020304" pitchFamily="18" charset="0"/>
              <a:ea typeface="Century Gothic"/>
              <a:cs typeface="Times New Roman" panose="02020603050405020304" pitchFamily="18" charset="0"/>
              <a:sym typeface="Century Gothic"/>
            </a:endParaRP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dirty="0" smtClean="0"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	synergies </a:t>
            </a:r>
            <a:r>
              <a:rPr lang="en-US" sz="2400" dirty="0"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and </a:t>
            </a:r>
            <a:r>
              <a:rPr lang="en-US" sz="2400" dirty="0" smtClean="0"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exchange </a:t>
            </a:r>
            <a:r>
              <a:rPr lang="en-US" sz="2400" dirty="0"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with </a:t>
            </a:r>
            <a:r>
              <a:rPr lang="en-US" sz="2400" dirty="0" smtClean="0"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Central</a:t>
            </a:r>
            <a:r>
              <a:rPr lang="en-US" sz="2400" dirty="0"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, Regional and Local </a:t>
            </a:r>
            <a:r>
              <a:rPr lang="en-US" sz="2400" dirty="0" smtClean="0"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Administrations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400" dirty="0">
              <a:latin typeface="Times New Roman" panose="02020603050405020304" pitchFamily="18" charset="0"/>
              <a:ea typeface="Century Gothic"/>
              <a:cs typeface="Times New Roman" panose="02020603050405020304" pitchFamily="18" charset="0"/>
              <a:sym typeface="Century Gothic"/>
            </a:endParaRP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dirty="0" smtClean="0"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	cohesive function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400" dirty="0" smtClean="0">
              <a:latin typeface="Times New Roman" panose="02020603050405020304" pitchFamily="18" charset="0"/>
              <a:ea typeface="Century Gothic"/>
              <a:cs typeface="Times New Roman" panose="02020603050405020304" pitchFamily="18" charset="0"/>
              <a:sym typeface="Century Gothic"/>
            </a:endParaRP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dirty="0" smtClean="0"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Roma </a:t>
            </a:r>
            <a:r>
              <a:rPr lang="en-US" sz="2400" dirty="0"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community </a:t>
            </a:r>
            <a:r>
              <a:rPr lang="en-US" sz="2400" dirty="0" smtClean="0"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- non-governmental </a:t>
            </a:r>
            <a:r>
              <a:rPr lang="en-US" sz="2400" dirty="0"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organizations active on these </a:t>
            </a:r>
            <a:r>
              <a:rPr lang="en-US" sz="2400" dirty="0" smtClean="0"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issues (79 Platform-25 Forum RSC). </a:t>
            </a:r>
            <a:endParaRPr lang="en-US" sz="2400" dirty="0">
              <a:latin typeface="Times New Roman" panose="02020603050405020304" pitchFamily="18" charset="0"/>
              <a:ea typeface="Century Gothic"/>
              <a:cs typeface="Times New Roman" panose="02020603050405020304" pitchFamily="18" charset="0"/>
              <a:sym typeface="Century Gothic"/>
            </a:endParaRP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228600" eaLnBrk="1" fontAlgn="auto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/>
            </a:pPr>
            <a:endParaRPr sz="1800" dirty="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Gallone 1"/>
          <p:cNvSpPr/>
          <p:nvPr/>
        </p:nvSpPr>
        <p:spPr>
          <a:xfrm>
            <a:off x="1173163" y="2962275"/>
            <a:ext cx="319087" cy="14922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5" name="Gallone 4"/>
          <p:cNvSpPr/>
          <p:nvPr/>
        </p:nvSpPr>
        <p:spPr>
          <a:xfrm>
            <a:off x="1173163" y="3659188"/>
            <a:ext cx="319087" cy="15081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6" name="Gallone 5"/>
          <p:cNvSpPr/>
          <p:nvPr/>
        </p:nvSpPr>
        <p:spPr>
          <a:xfrm>
            <a:off x="1147763" y="4638675"/>
            <a:ext cx="319087" cy="15081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3" name="Freccia tridirezionale 2"/>
          <p:cNvSpPr/>
          <p:nvPr/>
        </p:nvSpPr>
        <p:spPr>
          <a:xfrm rot="16200000">
            <a:off x="4798375" y="3854947"/>
            <a:ext cx="1008205" cy="1432377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17415" name="Picture 5" descr="logo un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0850" y="6189663"/>
            <a:ext cx="234315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hape 73"/>
          <p:cNvSpPr>
            <a:spLocks noGrp="1"/>
          </p:cNvSpPr>
          <p:nvPr>
            <p:ph type="title"/>
          </p:nvPr>
        </p:nvSpPr>
        <p:spPr/>
        <p:txBody>
          <a:bodyPr lIns="91425" tIns="45700" rIns="91425" bIns="45700" anchor="t"/>
          <a:lstStyle/>
          <a:p>
            <a:pPr algn="ctr" eaLnBrk="1" hangingPunct="1">
              <a:buClr>
                <a:srgbClr val="262626"/>
              </a:buClr>
              <a:buSzPts val="3600"/>
              <a:buFont typeface="Century Gothic" pitchFamily="34" charset="0"/>
              <a:buNone/>
            </a:pPr>
            <a:r>
              <a:rPr lang="en-US" sz="3200" b="1" smtClean="0">
                <a:solidFill>
                  <a:srgbClr val="262626"/>
                </a:solidFill>
                <a:latin typeface="Times New Roman" pitchFamily="18" charset="0"/>
                <a:ea typeface="Century Gothic" pitchFamily="34" charset="0"/>
                <a:cs typeface="Times New Roman" pitchFamily="18" charset="0"/>
                <a:sym typeface="Century Gothic" pitchFamily="34" charset="0"/>
              </a:rPr>
              <a:t/>
            </a:r>
            <a:br>
              <a:rPr lang="en-US" sz="3200" b="1" smtClean="0">
                <a:solidFill>
                  <a:srgbClr val="262626"/>
                </a:solidFill>
                <a:latin typeface="Times New Roman" pitchFamily="18" charset="0"/>
                <a:ea typeface="Century Gothic" pitchFamily="34" charset="0"/>
                <a:cs typeface="Times New Roman" pitchFamily="18" charset="0"/>
                <a:sym typeface="Century Gothic" pitchFamily="34" charset="0"/>
              </a:rPr>
            </a:br>
            <a:r>
              <a:rPr lang="en-US" sz="3200" b="1" smtClean="0">
                <a:solidFill>
                  <a:srgbClr val="262626"/>
                </a:solidFill>
                <a:latin typeface="Times New Roman" pitchFamily="18" charset="0"/>
                <a:ea typeface="Century Gothic" pitchFamily="34" charset="0"/>
                <a:cs typeface="Times New Roman" pitchFamily="18" charset="0"/>
                <a:sym typeface="Century Gothic" pitchFamily="34" charset="0"/>
              </a:rPr>
              <a:t>RSC Italy background</a:t>
            </a:r>
            <a:endParaRPr lang="it-IT" sz="3200" b="1" smtClean="0">
              <a:latin typeface="Times New Roman" pitchFamily="18" charset="0"/>
              <a:ea typeface="Century Gothic" pitchFamily="34" charset="0"/>
              <a:cs typeface="Times New Roman" pitchFamily="18" charset="0"/>
            </a:endParaRPr>
          </a:p>
        </p:txBody>
      </p:sp>
      <p:sp>
        <p:nvSpPr>
          <p:cNvPr id="74" name="Shape 74"/>
          <p:cNvSpPr txBox="1">
            <a:spLocks noGrp="1"/>
          </p:cNvSpPr>
          <p:nvPr>
            <p:ph idx="1"/>
          </p:nvPr>
        </p:nvSpPr>
        <p:spPr>
          <a:xfrm>
            <a:off x="949325" y="1701800"/>
            <a:ext cx="7678738" cy="4210050"/>
          </a:xfrm>
        </p:spPr>
        <p:txBody>
          <a:bodyPr spcFirstLastPara="1" lIns="91425" tIns="45700" rIns="91425" bIns="45700" rtlCol="0">
            <a:noAutofit/>
          </a:bodyPr>
          <a:lstStyle/>
          <a:p>
            <a:pPr marL="342900" indent="-2286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/>
            </a:pPr>
            <a:endParaRPr sz="2000" dirty="0">
              <a:latin typeface="Times New Roman" panose="02020603050405020304" pitchFamily="18" charset="0"/>
              <a:ea typeface="Century Gothic"/>
              <a:cs typeface="Times New Roman" panose="02020603050405020304" pitchFamily="18" charset="0"/>
              <a:sym typeface="Century Gothic"/>
            </a:endParaRPr>
          </a:p>
          <a:p>
            <a:pPr marL="0" indent="0" algn="just" eaLnBrk="1" fontAlgn="auto" hangingPunct="1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dirty="0"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In Italy Roma, Sinti and </a:t>
            </a:r>
            <a:r>
              <a:rPr lang="en-US" sz="2000" dirty="0" err="1"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Caminanti</a:t>
            </a:r>
            <a:r>
              <a:rPr lang="en-US" sz="2000" dirty="0"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 (RSC) are estimated to be around </a:t>
            </a:r>
            <a:r>
              <a:rPr lang="en-US" sz="2000" dirty="0" smtClean="0"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170.000/180.000 (0,2 %)</a:t>
            </a:r>
            <a:endParaRPr lang="en-US" sz="2000" dirty="0">
              <a:latin typeface="Times New Roman" panose="02020603050405020304" pitchFamily="18" charset="0"/>
              <a:ea typeface="Century Gothic"/>
              <a:cs typeface="Times New Roman" panose="02020603050405020304" pitchFamily="18" charset="0"/>
              <a:sym typeface="Century Gothic"/>
            </a:endParaRPr>
          </a:p>
          <a:p>
            <a:pPr marL="0" indent="0" algn="just" eaLnBrk="1" fontAlgn="auto" hangingPunct="1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dirty="0">
              <a:solidFill>
                <a:srgbClr val="3F3F3F"/>
              </a:solidFill>
              <a:latin typeface="Times New Roman" panose="02020603050405020304" pitchFamily="18" charset="0"/>
              <a:ea typeface="Century Gothic"/>
              <a:cs typeface="Times New Roman" panose="02020603050405020304" pitchFamily="18" charset="0"/>
              <a:sym typeface="Century Gothic"/>
            </a:endParaRPr>
          </a:p>
          <a:p>
            <a:pPr marL="342900" indent="-342900" algn="just" eaLnBrk="1" fontAlgn="auto" hangingPunct="1"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Italian citizens Roma and Sinti 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approximately 70,000 people) </a:t>
            </a:r>
          </a:p>
          <a:p>
            <a:pPr marL="342900" indent="-342900" algn="just" eaLnBrk="1" fontAlgn="auto" hangingPunct="1"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people from the Balkan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region arrived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Italy in the 70’s and after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disintegration of the former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Yugoslavia 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 6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0.000 non-EU and EU citizens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marL="342900" indent="-342900" algn="just" eaLnBrk="1" fontAlgn="auto" hangingPunct="1"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third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more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recent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macrogroup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migration is made of Roma people with Romanian and Bulgarian nationality</a:t>
            </a:r>
            <a:endParaRPr lang="en-US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342900" indent="-228600" algn="just" eaLnBrk="1" fontAlgn="auto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/>
            </a:pPr>
            <a:endParaRPr sz="1800" dirty="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indent="-228600" eaLnBrk="1" fontAlgn="auto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/>
            </a:pPr>
            <a:endParaRPr sz="1800" dirty="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483" name="Picture 5" descr="logo un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0850" y="6189663"/>
            <a:ext cx="234315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it-IT" b="1" smtClean="0">
                <a:latin typeface="Times New Roman" pitchFamily="18" charset="0"/>
                <a:cs typeface="Times New Roman" pitchFamily="18" charset="0"/>
              </a:rPr>
              <a:t>Critical elements</a:t>
            </a:r>
          </a:p>
        </p:txBody>
      </p:sp>
      <p:sp>
        <p:nvSpPr>
          <p:cNvPr id="39938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RSC vulnerable to intersectional forms of violence and discrimination (</a:t>
            </a:r>
            <a:r>
              <a:rPr lang="en-US" sz="2400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living in outskirts and settlements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), at risk of exclusion (</a:t>
            </a:r>
            <a:r>
              <a:rPr lang="en-US" sz="2400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even from measures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)	</a:t>
            </a:r>
            <a:endParaRPr lang="en-US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  <a:p>
            <a:pPr marL="0" indent="0" eaLnBrk="1" hangingPunct="1">
              <a:buNone/>
            </a:pPr>
            <a:endParaRPr lang="en-US" sz="2400" u="sng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  <a:p>
            <a:pPr marL="0" indent="0" eaLnBrk="1" hangingPunct="1">
              <a:buNone/>
            </a:pPr>
            <a:r>
              <a:rPr lang="en-GB" altLang="it-IT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strong discrimination/</a:t>
            </a:r>
            <a:r>
              <a:rPr lang="en-GB" altLang="it-IT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antigypsyism</a:t>
            </a:r>
            <a:r>
              <a:rPr lang="en-GB" altLang="it-IT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and hate speech reflecting imagines created mostly on prejudices (protests on migrant presence and distribution, risks of violence escalation) </a:t>
            </a:r>
          </a:p>
          <a:p>
            <a:pPr marL="0" indent="0" eaLnBrk="1" hangingPunct="1">
              <a:buNone/>
            </a:pP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  <a:p>
            <a:pPr marL="0" indent="0" eaLnBrk="1" hangingPunct="1">
              <a:buNone/>
            </a:pPr>
            <a:endParaRPr lang="en-US" sz="2400" dirty="0" smtClean="0">
              <a:latin typeface="Times New Roman" panose="02020603050405020304" pitchFamily="18" charset="0"/>
              <a:ea typeface="Century Gothic"/>
              <a:cs typeface="Times New Roman" panose="02020603050405020304" pitchFamily="18" charset="0"/>
              <a:sym typeface="Century Gothic"/>
            </a:endParaRPr>
          </a:p>
          <a:p>
            <a:pPr marL="0" indent="0" eaLnBrk="1" hangingPunct="1">
              <a:buNone/>
            </a:pPr>
            <a:r>
              <a:rPr lang="en-US" sz="2400" dirty="0" smtClean="0"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“</a:t>
            </a:r>
            <a:r>
              <a:rPr lang="en-US" sz="2400" dirty="0"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Homelessness” status – problem to have alternative measures by Law</a:t>
            </a:r>
          </a:p>
          <a:p>
            <a:pPr eaLnBrk="1" hangingPunct="1"/>
            <a:endParaRPr lang="en-US" sz="2400" b="1" dirty="0" smtClean="0">
              <a:latin typeface="Times New Roman" panose="02020603050405020304" pitchFamily="18" charset="0"/>
              <a:ea typeface="Century Gothic"/>
              <a:cs typeface="Times New Roman" panose="02020603050405020304" pitchFamily="18" charset="0"/>
              <a:sym typeface="Century Gothic"/>
            </a:endParaRPr>
          </a:p>
          <a:p>
            <a:pPr eaLnBrk="1" hangingPunct="1"/>
            <a:endParaRPr lang="en-US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  <a:p>
            <a:pPr eaLnBrk="1" hangingPunct="1"/>
            <a:endParaRPr lang="it-IT" dirty="0" smtClean="0"/>
          </a:p>
        </p:txBody>
      </p:sp>
      <p:pic>
        <p:nvPicPr>
          <p:cNvPr id="39940" name="Picture 5" descr="logo un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0850" y="6189663"/>
            <a:ext cx="234315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reccia in giù 1"/>
          <p:cNvSpPr/>
          <p:nvPr/>
        </p:nvSpPr>
        <p:spPr>
          <a:xfrm>
            <a:off x="5964071" y="4394580"/>
            <a:ext cx="307211" cy="5868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in giù 5"/>
          <p:cNvSpPr/>
          <p:nvPr/>
        </p:nvSpPr>
        <p:spPr>
          <a:xfrm>
            <a:off x="5964070" y="2612197"/>
            <a:ext cx="307211" cy="5868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hape 97"/>
          <p:cNvSpPr>
            <a:spLocks noGrp="1"/>
          </p:cNvSpPr>
          <p:nvPr>
            <p:ph type="title"/>
          </p:nvPr>
        </p:nvSpPr>
        <p:spPr>
          <a:xfrm>
            <a:off x="311150" y="593725"/>
            <a:ext cx="8521700" cy="763588"/>
          </a:xfrm>
        </p:spPr>
        <p:txBody>
          <a:bodyPr tIns="45700" bIns="45700"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35B74"/>
              </a:buClr>
              <a:buSzPts val="2000"/>
            </a:pPr>
            <a:r>
              <a:rPr lang="en-US" sz="3000" u="sng" smtClean="0">
                <a:latin typeface="Arial" charset="0"/>
                <a:cs typeface="Arial" charset="0"/>
                <a:sym typeface="Arial" charset="0"/>
              </a:rPr>
              <a:t/>
            </a:r>
            <a:br>
              <a:rPr lang="en-US" sz="3000" u="sng" smtClean="0">
                <a:latin typeface="Arial" charset="0"/>
                <a:cs typeface="Arial" charset="0"/>
                <a:sym typeface="Arial" charset="0"/>
              </a:rPr>
            </a:br>
            <a:r>
              <a:rPr lang="en-US" sz="30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Solidarity Fund for the legal assistance of the victims of discriminations</a:t>
            </a:r>
            <a:r>
              <a:rPr lang="en-US" sz="3000" smtClean="0">
                <a:solidFill>
                  <a:srgbClr val="000000"/>
                </a:solidFill>
                <a:latin typeface="Times New Roman" pitchFamily="18" charset="0"/>
                <a:ea typeface="Arial" charset="0"/>
                <a:cs typeface="Times New Roman" pitchFamily="18" charset="0"/>
                <a:sym typeface="Arial" charset="0"/>
              </a:rPr>
              <a:t>. </a:t>
            </a:r>
            <a:br>
              <a:rPr lang="en-US" sz="3000" smtClean="0">
                <a:solidFill>
                  <a:srgbClr val="000000"/>
                </a:solidFill>
                <a:latin typeface="Times New Roman" pitchFamily="18" charset="0"/>
                <a:ea typeface="Arial" charset="0"/>
                <a:cs typeface="Times New Roman" pitchFamily="18" charset="0"/>
                <a:sym typeface="Arial" charset="0"/>
              </a:rPr>
            </a:br>
            <a:endParaRPr lang="it-IT" sz="3000" smtClean="0">
              <a:latin typeface="Arial" charset="0"/>
              <a:cs typeface="Arial" charset="0"/>
            </a:endParaRPr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311150" y="1536700"/>
            <a:ext cx="8521700" cy="4554538"/>
          </a:xfrm>
        </p:spPr>
        <p:txBody>
          <a:bodyPr tIns="45700" bIns="45700" rtlCol="0">
            <a:noAutofit/>
          </a:bodyPr>
          <a:lstStyle/>
          <a:p>
            <a:pPr marL="0" indent="0" eaLnBrk="1" fontAlgn="auto" hangingPunct="1">
              <a:buClr>
                <a:schemeClr val="dk1"/>
              </a:buClr>
              <a:buSzPts val="2800"/>
              <a:buFont typeface="Arial" panose="020B0604020202020204" pitchFamily="34" charset="0"/>
              <a:buNone/>
              <a:defRPr/>
            </a:pPr>
            <a:endParaRPr lang="en-US" sz="2400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342900" eaLnBrk="1" fontAlgn="auto" hangingPunct="1">
              <a:buClr>
                <a:schemeClr val="dk1"/>
              </a:buClr>
              <a:buSzPts val="2800"/>
              <a:buFont typeface="Arial"/>
              <a:buChar char="•"/>
              <a:defRPr/>
            </a:pPr>
            <a:endParaRPr lang="en-US" sz="2400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22532" name="Immagin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475" y="1357313"/>
            <a:ext cx="8899525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it-IT" b="1" smtClean="0">
                <a:latin typeface="Times New Roman" pitchFamily="18" charset="0"/>
                <a:cs typeface="Times New Roman" pitchFamily="18" charset="0"/>
              </a:rPr>
              <a:t>Fondo di solidarietà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eaLnBrk="1" hangingPunct="1">
              <a:buClr>
                <a:srgbClr val="000000"/>
              </a:buClr>
              <a:buSzPts val="2800"/>
              <a:buFont typeface="Arial" charset="0"/>
              <a:buNone/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  <a:ea typeface="Arial" charset="0"/>
              <a:cs typeface="Times New Roman" pitchFamily="18" charset="0"/>
              <a:sym typeface="Arial" charset="0"/>
            </a:endParaRPr>
          </a:p>
          <a:p>
            <a:pPr indent="0" eaLnBrk="1" hangingPunct="1">
              <a:buClr>
                <a:srgbClr val="000000"/>
              </a:buClr>
              <a:buSzPts val="2800"/>
              <a:buFont typeface="Arial" charset="0"/>
              <a:buNone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Arial" charset="0"/>
                <a:cs typeface="Times New Roman" pitchFamily="18" charset="0"/>
                <a:sym typeface="Arial" charset="0"/>
              </a:rPr>
              <a:t>The Fund (200k) allows to the victims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ea typeface="Arial" charset="0"/>
                <a:cs typeface="Times New Roman" pitchFamily="18" charset="0"/>
                <a:sym typeface="Arial" charset="0"/>
              </a:rPr>
              <a:t>the access to the legal system anticipating legal fees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Arial" charset="0"/>
                <a:cs typeface="Times New Roman" pitchFamily="18" charset="0"/>
                <a:sym typeface="Arial" charset="0"/>
              </a:rPr>
              <a:t>, returned afterwards through swing mechanism if concluded by a favorable judgment of the Court </a:t>
            </a:r>
            <a:endParaRPr lang="en-US" sz="2400" dirty="0" smtClean="0">
              <a:latin typeface="Times New Roman" pitchFamily="18" charset="0"/>
              <a:ea typeface="Arial" charset="0"/>
              <a:cs typeface="Times New Roman" pitchFamily="18" charset="0"/>
            </a:endParaRPr>
          </a:p>
          <a:p>
            <a:pPr indent="0" eaLnBrk="1" hangingPunct="1">
              <a:buClr>
                <a:srgbClr val="000000"/>
              </a:buClr>
              <a:buSzPts val="2800"/>
              <a:buFont typeface="Arial" charset="0"/>
              <a:buNone/>
            </a:pPr>
            <a:endParaRPr lang="en-US" sz="2000" dirty="0" smtClean="0">
              <a:latin typeface="Times New Roman" pitchFamily="18" charset="0"/>
              <a:ea typeface="Arial" charset="0"/>
              <a:cs typeface="Times New Roman" pitchFamily="18" charset="0"/>
              <a:sym typeface="Arial" charset="0"/>
            </a:endParaRPr>
          </a:p>
          <a:p>
            <a:pPr indent="0" eaLnBrk="1" hangingPunct="1">
              <a:buClr>
                <a:srgbClr val="000000"/>
              </a:buClr>
              <a:buSzPts val="2800"/>
            </a:pPr>
            <a:r>
              <a:rPr lang="en-US" sz="2000" dirty="0" smtClean="0">
                <a:latin typeface="Times New Roman" pitchFamily="18" charset="0"/>
                <a:ea typeface="Arial" charset="0"/>
                <a:cs typeface="Times New Roman" pitchFamily="18" charset="0"/>
                <a:sym typeface="Arial" charset="0"/>
              </a:rPr>
              <a:t>Facilitate equal access to legal aid or other free legal services</a:t>
            </a:r>
            <a:r>
              <a:rPr lang="en-US" sz="2000" u="sng" dirty="0" smtClean="0">
                <a:latin typeface="Arial" charset="0"/>
                <a:ea typeface="Arial" charset="0"/>
                <a:cs typeface="Times New Roman" pitchFamily="18" charset="0"/>
                <a:sym typeface="Arial" charset="0"/>
              </a:rPr>
              <a:t/>
            </a:r>
            <a:br>
              <a:rPr lang="en-US" sz="2000" u="sng" dirty="0" smtClean="0">
                <a:latin typeface="Arial" charset="0"/>
                <a:ea typeface="Arial" charset="0"/>
                <a:cs typeface="Times New Roman" pitchFamily="18" charset="0"/>
                <a:sym typeface="Arial" charset="0"/>
              </a:rPr>
            </a:br>
            <a:endParaRPr lang="en-US" sz="2000" dirty="0" smtClean="0">
              <a:solidFill>
                <a:srgbClr val="000000"/>
              </a:solidFill>
              <a:latin typeface="Times New Roman" pitchFamily="18" charset="0"/>
              <a:ea typeface="Arial" charset="0"/>
              <a:cs typeface="Times New Roman" pitchFamily="18" charset="0"/>
              <a:sym typeface="Arial" charset="0"/>
            </a:endParaRPr>
          </a:p>
          <a:p>
            <a:pPr indent="0" eaLnBrk="1" hangingPunct="1">
              <a:buClr>
                <a:srgbClr val="000000"/>
              </a:buClr>
              <a:buSzPts val="2800"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Arial" charset="0"/>
                <a:cs typeface="Times New Roman" pitchFamily="18" charset="0"/>
                <a:sym typeface="Arial" charset="0"/>
              </a:rPr>
              <a:t>better protection of rights of the victims of discriminatory events</a:t>
            </a:r>
          </a:p>
          <a:p>
            <a:pPr indent="0" eaLnBrk="1" hangingPunct="1">
              <a:buClr>
                <a:srgbClr val="000000"/>
              </a:buClr>
              <a:buSzPts val="2800"/>
              <a:buFont typeface="Arial" charset="0"/>
              <a:buNone/>
            </a:pPr>
            <a:endParaRPr lang="en-US" sz="2000" dirty="0" smtClean="0">
              <a:solidFill>
                <a:srgbClr val="000000"/>
              </a:solidFill>
              <a:latin typeface="Times New Roman" pitchFamily="18" charset="0"/>
              <a:ea typeface="Arial" charset="0"/>
              <a:cs typeface="Times New Roman" pitchFamily="18" charset="0"/>
              <a:sym typeface="Arial" charset="0"/>
            </a:endParaRPr>
          </a:p>
          <a:p>
            <a:pPr indent="0" eaLnBrk="1" hangingPunct="1">
              <a:buClr>
                <a:srgbClr val="000000"/>
              </a:buClr>
              <a:buSzPts val="2800"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Arial" charset="0"/>
                <a:cs typeface="Times New Roman" pitchFamily="18" charset="0"/>
                <a:sym typeface="Arial" charset="0"/>
              </a:rPr>
              <a:t>Tackle under-reporting/raise awareness </a:t>
            </a:r>
          </a:p>
          <a:p>
            <a:pPr indent="0" eaLnBrk="1" hangingPunct="1">
              <a:buClr>
                <a:srgbClr val="000000"/>
              </a:buClr>
              <a:buSzPts val="2800"/>
              <a:buFont typeface="Arial" charset="0"/>
              <a:buNone/>
            </a:pPr>
            <a:endParaRPr lang="en-US" sz="2000" dirty="0" smtClean="0">
              <a:solidFill>
                <a:srgbClr val="000000"/>
              </a:solidFill>
              <a:latin typeface="Times New Roman" pitchFamily="18" charset="0"/>
              <a:ea typeface="Arial" charset="0"/>
              <a:cs typeface="Times New Roman" pitchFamily="18" charset="0"/>
              <a:sym typeface="Arial" charset="0"/>
            </a:endParaRPr>
          </a:p>
          <a:p>
            <a:pPr indent="0" eaLnBrk="1" hangingPunct="1"/>
            <a:endParaRPr lang="it-IT" dirty="0" smtClean="0">
              <a:ea typeface="Arial" charset="0"/>
              <a:cs typeface="Times New Roman" pitchFamily="18" charset="0"/>
            </a:endParaRPr>
          </a:p>
        </p:txBody>
      </p:sp>
      <p:pic>
        <p:nvPicPr>
          <p:cNvPr id="24579" name="Picture 5" descr="logo un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0850" y="6189663"/>
            <a:ext cx="234315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hape 103"/>
          <p:cNvSpPr>
            <a:spLocks noGrp="1"/>
          </p:cNvSpPr>
          <p:nvPr>
            <p:ph type="title"/>
          </p:nvPr>
        </p:nvSpPr>
        <p:spPr>
          <a:xfrm>
            <a:off x="311150" y="593725"/>
            <a:ext cx="8521700" cy="763588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Cases examined</a:t>
            </a:r>
            <a:endParaRPr lang="it-IT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2" name="Shape 104"/>
          <p:cNvSpPr>
            <a:spLocks noGrp="1"/>
          </p:cNvSpPr>
          <p:nvPr>
            <p:ph type="body" idx="1"/>
          </p:nvPr>
        </p:nvSpPr>
        <p:spPr>
          <a:xfrm>
            <a:off x="311150" y="1536700"/>
            <a:ext cx="8521700" cy="4554538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About 45 cases (2015-2017)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50% individual discrimination.</a:t>
            </a:r>
            <a:endParaRPr lang="it-IT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ts val="1600"/>
              </a:spcBef>
              <a:spcAft>
                <a:spcPct val="0"/>
              </a:spcAft>
              <a:buFont typeface="Arial" charset="0"/>
              <a:buNone/>
            </a:pP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50% collective discrimination </a:t>
            </a:r>
            <a:endParaRPr lang="it-IT" sz="24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ts val="160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 charset="0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proceeding against Municipalities (local Ordinance anti-immigrant, begging or posters, billboards with discriminatory messages); </a:t>
            </a:r>
            <a:endParaRPr lang="it-IT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ts val="160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 charset="0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Municipalities had withdrawn the contested acts (ordinances) before the first hearing on court.</a:t>
            </a:r>
            <a:endParaRPr lang="it-IT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ts val="1600"/>
              </a:spcBef>
              <a:spcAft>
                <a:spcPts val="1600"/>
              </a:spcAft>
              <a:buFont typeface="Arial" charset="0"/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Deterrent effect or reform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carried out by the financed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judgements</a:t>
            </a:r>
            <a:endParaRPr lang="it-IT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reccia a destra 1"/>
          <p:cNvSpPr/>
          <p:nvPr/>
        </p:nvSpPr>
        <p:spPr>
          <a:xfrm>
            <a:off x="587375" y="3398838"/>
            <a:ext cx="1022350" cy="2587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25604" name="Picture 5" descr="logo un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0850" y="6189663"/>
            <a:ext cx="234315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hape 109"/>
          <p:cNvSpPr>
            <a:spLocks noGrp="1"/>
          </p:cNvSpPr>
          <p:nvPr>
            <p:ph type="title"/>
          </p:nvPr>
        </p:nvSpPr>
        <p:spPr>
          <a:xfrm>
            <a:off x="311150" y="593725"/>
            <a:ext cx="8521700" cy="763588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Hate speech</a:t>
            </a:r>
            <a:endParaRPr lang="it-IT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6" name="Shape 110"/>
          <p:cNvSpPr>
            <a:spLocks noGrp="1"/>
          </p:cNvSpPr>
          <p:nvPr>
            <p:ph type="body" idx="1"/>
          </p:nvPr>
        </p:nvSpPr>
        <p:spPr>
          <a:xfrm>
            <a:off x="311150" y="1536700"/>
            <a:ext cx="8521700" cy="4554538"/>
          </a:xfrm>
        </p:spPr>
        <p:txBody>
          <a:bodyPr rtlCol="0">
            <a:normAutofit/>
          </a:bodyPr>
          <a:lstStyle/>
          <a:p>
            <a:pPr marL="0" indent="0" algn="ctr" eaLnBrk="1" hangingPunct="1">
              <a:spcBef>
                <a:spcPts val="160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“Scum of Society”</a:t>
            </a:r>
          </a:p>
          <a:p>
            <a:pPr marL="0" indent="0" algn="ctr" eaLnBrk="1" hangingPunct="1">
              <a:spcBef>
                <a:spcPts val="1600"/>
              </a:spcBef>
              <a:spcAft>
                <a:spcPct val="0"/>
              </a:spcAft>
              <a:buFont typeface="Arial" charset="0"/>
              <a:buNone/>
              <a:defRPr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eaLnBrk="1" hangingPunct="1">
              <a:spcBef>
                <a:spcPts val="160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separate requests of access with regard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same event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connection with disparaging and discriminatory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statements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against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Roma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woman during a TV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programme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eaLnBrk="1" hangingPunct="1">
              <a:spcBef>
                <a:spcPts val="1600"/>
              </a:spcBef>
              <a:spcAft>
                <a:spcPct val="0"/>
              </a:spcAft>
              <a:buFontTx/>
              <a:buChar char="-"/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eaLnBrk="1" hangingPunct="1">
              <a:spcBef>
                <a:spcPts val="160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Strong reaction in this case of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multiple discrimination (ethnic and gender)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eaLnBrk="1" hangingPunct="1">
              <a:spcBef>
                <a:spcPts val="1600"/>
              </a:spcBef>
              <a:spcAft>
                <a:spcPct val="0"/>
              </a:spcAft>
              <a:buFontTx/>
              <a:buChar char="-"/>
              <a:defRPr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eaLnBrk="1" hangingPunct="1">
              <a:spcBef>
                <a:spcPts val="1600"/>
              </a:spcBef>
              <a:spcAft>
                <a:spcPct val="0"/>
              </a:spcAft>
              <a:buFontTx/>
              <a:buChar char="-"/>
              <a:defRPr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eaLnBrk="1" hangingPunct="1">
              <a:spcBef>
                <a:spcPts val="1600"/>
              </a:spcBef>
              <a:spcAft>
                <a:spcPct val="0"/>
              </a:spcAft>
              <a:buFontTx/>
              <a:buChar char="-"/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1" name="Rectangle 1"/>
          <p:cNvSpPr>
            <a:spLocks noChangeArrowheads="1"/>
          </p:cNvSpPr>
          <p:nvPr/>
        </p:nvSpPr>
        <p:spPr bwMode="auto">
          <a:xfrm>
            <a:off x="0" y="-92075"/>
            <a:ext cx="24923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bIns="0" anchor="ctr">
            <a:spAutoFit/>
          </a:bodyPr>
          <a:lstStyle/>
          <a:p>
            <a:pPr eaLnBrk="0" hangingPunct="0"/>
            <a:r>
              <a:rPr lang="en-US" altLang="it-IT" sz="900">
                <a:latin typeface="Helvetica Neue"/>
              </a:rPr>
              <a:t>  </a:t>
            </a:r>
            <a:endParaRPr lang="en-US" altLang="it-IT">
              <a:latin typeface="Helvetica Neue"/>
            </a:endParaRPr>
          </a:p>
        </p:txBody>
      </p:sp>
      <p:pic>
        <p:nvPicPr>
          <p:cNvPr id="27652" name="Picture 2" descr="https://ssl.gstatic.com/ui/v1/icons/mail/images/cleardo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00" y="3810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Rectangle 3"/>
          <p:cNvSpPr>
            <a:spLocks noChangeArrowheads="1"/>
          </p:cNvSpPr>
          <p:nvPr/>
        </p:nvSpPr>
        <p:spPr bwMode="auto">
          <a:xfrm>
            <a:off x="152400" y="60325"/>
            <a:ext cx="24923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bIns="0" anchor="ctr">
            <a:spAutoFit/>
          </a:bodyPr>
          <a:lstStyle/>
          <a:p>
            <a:pPr eaLnBrk="0" hangingPunct="0"/>
            <a:r>
              <a:rPr lang="en-US" altLang="it-IT" sz="900">
                <a:latin typeface="Helvetica Neue"/>
              </a:rPr>
              <a:t>  </a:t>
            </a:r>
            <a:endParaRPr lang="en-US" altLang="it-IT">
              <a:latin typeface="Helvetica Neue"/>
            </a:endParaRPr>
          </a:p>
        </p:txBody>
      </p:sp>
      <p:pic>
        <p:nvPicPr>
          <p:cNvPr id="27654" name="Picture 4" descr="https://ssl.gstatic.com/ui/v1/icons/mail/images/cleardo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800" y="19050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Blu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2662</TotalTime>
  <Words>598</Words>
  <Application>Microsoft Office PowerPoint</Application>
  <PresentationFormat>On-screen Show (4:3)</PresentationFormat>
  <Paragraphs>149</Paragraphs>
  <Slides>19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Noto Sans Symbols</vt:lpstr>
      <vt:lpstr>Georgia</vt:lpstr>
      <vt:lpstr>Century Gothic</vt:lpstr>
      <vt:lpstr>Garamond</vt:lpstr>
      <vt:lpstr>Times New Roman</vt:lpstr>
      <vt:lpstr>Calibri Light</vt:lpstr>
      <vt:lpstr>Calibri</vt:lpstr>
      <vt:lpstr>Helvetica Neue</vt:lpstr>
      <vt:lpstr>Tema di Office</vt:lpstr>
      <vt:lpstr>PowerPoint Presentation</vt:lpstr>
      <vt:lpstr>PowerPoint Presentation</vt:lpstr>
      <vt:lpstr>National Roma Contact Point</vt:lpstr>
      <vt:lpstr> RSC Italy background</vt:lpstr>
      <vt:lpstr>Critical elements</vt:lpstr>
      <vt:lpstr> Solidarity Fund for the legal assistance of the victims of discriminations.  </vt:lpstr>
      <vt:lpstr>Fondo di solidarietà</vt:lpstr>
      <vt:lpstr>Cases examined</vt:lpstr>
      <vt:lpstr>Hate speech</vt:lpstr>
      <vt:lpstr> Institutional cooperation</vt:lpstr>
      <vt:lpstr>PowerPoint Presentation</vt:lpstr>
      <vt:lpstr>Institutional cooperation</vt:lpstr>
      <vt:lpstr>Civil society/Facilitate equal access to legal services</vt:lpstr>
      <vt:lpstr>Improve legal-advice and legal-aid systems </vt:lpstr>
      <vt:lpstr>Conflict resolution, including ADR</vt:lpstr>
      <vt:lpstr>Experiences (centers of juvenile justice)</vt:lpstr>
      <vt:lpstr>  Government’s  contribution to the joint programme   </vt:lpstr>
      <vt:lpstr> Future plans in the area of access to justice and proposal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CRI</dc:creator>
  <cp:lastModifiedBy>RUSTEM Robert</cp:lastModifiedBy>
  <cp:revision>59</cp:revision>
  <dcterms:modified xsi:type="dcterms:W3CDTF">2019-03-26T20:08:08Z</dcterms:modified>
</cp:coreProperties>
</file>