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52" r:id="rId2"/>
    <p:sldMasterId id="2147484418" r:id="rId3"/>
  </p:sldMasterIdLst>
  <p:notesMasterIdLst>
    <p:notesMasterId r:id="rId21"/>
  </p:notesMasterIdLst>
  <p:sldIdLst>
    <p:sldId id="455" r:id="rId4"/>
    <p:sldId id="498" r:id="rId5"/>
    <p:sldId id="473" r:id="rId6"/>
    <p:sldId id="499" r:id="rId7"/>
    <p:sldId id="500" r:id="rId8"/>
    <p:sldId id="501" r:id="rId9"/>
    <p:sldId id="486" r:id="rId10"/>
    <p:sldId id="497" r:id="rId11"/>
    <p:sldId id="488" r:id="rId12"/>
    <p:sldId id="485" r:id="rId13"/>
    <p:sldId id="477" r:id="rId14"/>
    <p:sldId id="489" r:id="rId15"/>
    <p:sldId id="492" r:id="rId16"/>
    <p:sldId id="495" r:id="rId17"/>
    <p:sldId id="490" r:id="rId18"/>
    <p:sldId id="496" r:id="rId19"/>
    <p:sldId id="421" r:id="rId20"/>
  </p:sldIdLst>
  <p:sldSz cx="9144000" cy="6858000" type="screen4x3"/>
  <p:notesSz cx="6819900" cy="99187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9933"/>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62" autoAdjust="0"/>
    <p:restoredTop sz="76909" autoAdjust="0"/>
  </p:normalViewPr>
  <p:slideViewPr>
    <p:cSldViewPr>
      <p:cViewPr varScale="1">
        <p:scale>
          <a:sx n="59" d="100"/>
          <a:sy n="59" d="100"/>
        </p:scale>
        <p:origin x="737" y="2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C3F27A42-EB1D-4B95-8497-EE5CDFEF613B}"/>
              </a:ext>
            </a:extLst>
          </p:cNvPr>
          <p:cNvSpPr>
            <a:spLocks noGrp="1"/>
          </p:cNvSpPr>
          <p:nvPr>
            <p:ph type="hdr" sz="quarter"/>
          </p:nvPr>
        </p:nvSpPr>
        <p:spPr>
          <a:xfrm>
            <a:off x="0" y="0"/>
            <a:ext cx="2955925"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a:extLst>
              <a:ext uri="{FF2B5EF4-FFF2-40B4-BE49-F238E27FC236}">
                <a16:creationId xmlns:a16="http://schemas.microsoft.com/office/drawing/2014/main" id="{4AE35112-76EF-40F9-B0A8-4CFEBECB3666}"/>
              </a:ext>
            </a:extLst>
          </p:cNvPr>
          <p:cNvSpPr>
            <a:spLocks noGrp="1"/>
          </p:cNvSpPr>
          <p:nvPr>
            <p:ph type="dt" idx="1"/>
          </p:nvPr>
        </p:nvSpPr>
        <p:spPr>
          <a:xfrm>
            <a:off x="3862388" y="0"/>
            <a:ext cx="2955925" cy="4953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6F03DA00-519E-46BC-A1E3-2C1675388560}" type="datetimeFigureOut">
              <a:rPr lang="de-DE" altLang="en-US"/>
              <a:pPr>
                <a:defRPr/>
              </a:pPr>
              <a:t>30.06.2022</a:t>
            </a:fld>
            <a:endParaRPr lang="de-DE" altLang="en-US"/>
          </a:p>
        </p:txBody>
      </p:sp>
      <p:sp>
        <p:nvSpPr>
          <p:cNvPr id="4" name="Folienbildplatzhalter 3">
            <a:extLst>
              <a:ext uri="{FF2B5EF4-FFF2-40B4-BE49-F238E27FC236}">
                <a16:creationId xmlns:a16="http://schemas.microsoft.com/office/drawing/2014/main" id="{F7EB1671-0368-4085-A05E-151E48779B76}"/>
              </a:ext>
            </a:extLst>
          </p:cNvPr>
          <p:cNvSpPr>
            <a:spLocks noGrp="1" noRot="1" noChangeAspect="1"/>
          </p:cNvSpPr>
          <p:nvPr>
            <p:ph type="sldImg" idx="2"/>
          </p:nvPr>
        </p:nvSpPr>
        <p:spPr>
          <a:xfrm>
            <a:off x="931863" y="744538"/>
            <a:ext cx="4956175" cy="3717925"/>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E4B74612-BDF3-40F9-BBD5-C1FD829BCD51}"/>
              </a:ext>
            </a:extLst>
          </p:cNvPr>
          <p:cNvSpPr>
            <a:spLocks noGrp="1"/>
          </p:cNvSpPr>
          <p:nvPr>
            <p:ph type="body" sz="quarter" idx="3"/>
          </p:nvPr>
        </p:nvSpPr>
        <p:spPr>
          <a:xfrm>
            <a:off x="682625" y="4710113"/>
            <a:ext cx="5454650" cy="4464050"/>
          </a:xfrm>
          <a:prstGeom prst="rect">
            <a:avLst/>
          </a:prstGeom>
        </p:spPr>
        <p:txBody>
          <a:bodyPr vert="horz" wrap="square" lIns="91440" tIns="45720" rIns="91440" bIns="45720" numCol="1" anchor="t" anchorCtr="0" compatLnSpc="1">
            <a:prstTxWarp prst="textNoShape">
              <a:avLst/>
            </a:prstTxWarp>
          </a:bodyPr>
          <a:lstStyle/>
          <a:p>
            <a:pPr lvl="0"/>
            <a:r>
              <a:rPr lang="de-DE" altLang="en-US" noProof="0"/>
              <a:t>Textmasterformat bearbeiten</a:t>
            </a:r>
          </a:p>
          <a:p>
            <a:pPr lvl="1"/>
            <a:r>
              <a:rPr lang="de-DE" altLang="en-US" noProof="0"/>
              <a:t>Zweite Ebene</a:t>
            </a:r>
          </a:p>
          <a:p>
            <a:pPr lvl="2"/>
            <a:r>
              <a:rPr lang="de-DE" altLang="en-US" noProof="0"/>
              <a:t>Dritte Ebene</a:t>
            </a:r>
          </a:p>
          <a:p>
            <a:pPr lvl="3"/>
            <a:r>
              <a:rPr lang="de-DE" altLang="en-US" noProof="0"/>
              <a:t>Vierte Ebene</a:t>
            </a:r>
          </a:p>
          <a:p>
            <a:pPr lvl="4"/>
            <a:r>
              <a:rPr lang="de-DE" altLang="en-US" noProof="0"/>
              <a:t>Fünfte Ebene</a:t>
            </a:r>
          </a:p>
        </p:txBody>
      </p:sp>
      <p:sp>
        <p:nvSpPr>
          <p:cNvPr id="6" name="Fußzeilenplatzhalter 5">
            <a:extLst>
              <a:ext uri="{FF2B5EF4-FFF2-40B4-BE49-F238E27FC236}">
                <a16:creationId xmlns:a16="http://schemas.microsoft.com/office/drawing/2014/main" id="{D6B39A3A-E706-4ED0-BB9B-F7B3E1EABB68}"/>
              </a:ext>
            </a:extLst>
          </p:cNvPr>
          <p:cNvSpPr>
            <a:spLocks noGrp="1"/>
          </p:cNvSpPr>
          <p:nvPr>
            <p:ph type="ftr" sz="quarter" idx="4"/>
          </p:nvPr>
        </p:nvSpPr>
        <p:spPr>
          <a:xfrm>
            <a:off x="0" y="9421813"/>
            <a:ext cx="2955925"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7" name="Foliennummernplatzhalter 6">
            <a:extLst>
              <a:ext uri="{FF2B5EF4-FFF2-40B4-BE49-F238E27FC236}">
                <a16:creationId xmlns:a16="http://schemas.microsoft.com/office/drawing/2014/main" id="{EAE2532B-4319-41FD-B347-A8D91086A79F}"/>
              </a:ext>
            </a:extLst>
          </p:cNvPr>
          <p:cNvSpPr>
            <a:spLocks noGrp="1"/>
          </p:cNvSpPr>
          <p:nvPr>
            <p:ph type="sldNum" sz="quarter" idx="5"/>
          </p:nvPr>
        </p:nvSpPr>
        <p:spPr>
          <a:xfrm>
            <a:off x="3862388" y="9421813"/>
            <a:ext cx="2955925"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6206FD3-9A08-47D7-AED4-4A4B6A9FCC80}" type="slidenum">
              <a:rPr lang="de-DE" altLang="en-US"/>
              <a:pPr/>
              <a:t>‹#›</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A38A62AD-E931-4F0B-93D5-D6DB966F16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FC0FB8A-BE32-4FF5-8389-56A52181E3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556" name="Slide Number Placeholder 3">
            <a:extLst>
              <a:ext uri="{FF2B5EF4-FFF2-40B4-BE49-F238E27FC236}">
                <a16:creationId xmlns:a16="http://schemas.microsoft.com/office/drawing/2014/main" id="{66A0148E-B33B-4D65-882B-1A8952AA2E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D684DC8-39A5-41A4-B827-D72F806A47F6}" type="slidenum">
              <a:rPr lang="de-DE" altLang="en-US"/>
              <a:pPr/>
              <a:t>1</a:t>
            </a:fld>
            <a:endParaRPr lang="de-DE"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E11A77E9-3FE8-47FD-B0E0-52946E01AD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1E5A9B3-F664-4CF6-A031-8FC7CC8795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2772" name="Slide Number Placeholder 3">
            <a:extLst>
              <a:ext uri="{FF2B5EF4-FFF2-40B4-BE49-F238E27FC236}">
                <a16:creationId xmlns:a16="http://schemas.microsoft.com/office/drawing/2014/main" id="{8E337BF9-0FE1-4873-8750-FA609A6858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491B4CA-8F29-4C7F-A61A-64AA30E4F858}" type="slidenum">
              <a:rPr lang="de-DE" altLang="en-US"/>
              <a:pPr/>
              <a:t>15</a:t>
            </a:fld>
            <a:endParaRPr lang="de-DE"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86F2F99C-09E8-4950-A35E-EA9BE2004F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9C576AC-F10C-4638-8613-E9A938DBAC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3796" name="Slide Number Placeholder 3">
            <a:extLst>
              <a:ext uri="{FF2B5EF4-FFF2-40B4-BE49-F238E27FC236}">
                <a16:creationId xmlns:a16="http://schemas.microsoft.com/office/drawing/2014/main" id="{2A0A9AB3-6833-4491-AF2F-CDD3B442145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0CD3C1B-66F6-433D-B5CE-784AF0D2A85A}" type="slidenum">
              <a:rPr lang="de-DE" altLang="en-US"/>
              <a:pPr/>
              <a:t>17</a:t>
            </a:fld>
            <a:endParaRPr lang="de-DE"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EA760C10-59F2-40B9-82FE-EB782C1DFE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DC3E1840-F3E9-496A-A30F-81E53F7419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free online course on </a:t>
            </a:r>
            <a:r>
              <a:rPr lang="en-GB" altLang="en-US" b="1"/>
              <a:t>Combatting trafficking in human beings and protecting its vicims</a:t>
            </a:r>
            <a:r>
              <a:rPr lang="en-GB" altLang="en-US"/>
              <a:t> was developed jointly between the Council of Europe Convention on Action against Trafficking in Human Beings and the HELP Programme.</a:t>
            </a:r>
          </a:p>
          <a:p>
            <a:endParaRPr lang="en-GB" altLang="en-US"/>
          </a:p>
          <a:p>
            <a:r>
              <a:rPr lang="en-GB" altLang="en-US" b="1"/>
              <a:t>Trafficking in human beings</a:t>
            </a:r>
            <a:r>
              <a:rPr lang="en-GB" altLang="en-US"/>
              <a:t> is a serious crime. It is also a grave violation of human rights, which affects thousands of victims every year, also in Europe. </a:t>
            </a:r>
          </a:p>
          <a:p>
            <a:r>
              <a:rPr lang="en-GB" altLang="en-US"/>
              <a:t>Trafficking in human beings, with the entrapment of its victims, is the modern form of the old worldwide slave trade. It treats human beings as a commodity to be bought and sold, and to be put to forced labour, usually in the sex industry but also, for example, in the agricultural sector, declared or undeclared sweatshops, for a pittance or nothing at all. </a:t>
            </a:r>
          </a:p>
          <a:p>
            <a:endParaRPr lang="en-GB" altLang="en-US"/>
          </a:p>
          <a:p>
            <a:r>
              <a:rPr lang="en-GB" altLang="en-US"/>
              <a:t>Most identified </a:t>
            </a:r>
            <a:r>
              <a:rPr lang="en-GB" altLang="en-US" b="1"/>
              <a:t>victims of trafficking are women but men are also </a:t>
            </a:r>
            <a:r>
              <a:rPr lang="en-GB" altLang="en-US"/>
              <a:t>victims of trafficking in human beings. Furthermore, many of the victims are </a:t>
            </a:r>
            <a:r>
              <a:rPr lang="en-GB" altLang="en-US" b="1"/>
              <a:t>young</a:t>
            </a:r>
            <a:r>
              <a:rPr lang="en-GB" altLang="en-US"/>
              <a:t>, sometimes children. </a:t>
            </a:r>
          </a:p>
          <a:p>
            <a:endParaRPr lang="en-GB" altLang="en-US"/>
          </a:p>
          <a:p>
            <a:r>
              <a:rPr lang="en-GB" altLang="en-US"/>
              <a:t>Action to combat this persistent assault on humanity is one of a number of fronts on which the Council of Europe is battling on behalf of human rights and human dignity.</a:t>
            </a:r>
            <a:endParaRPr lang="en-US" altLang="en-US"/>
          </a:p>
          <a:p>
            <a:endParaRPr lang="en-GB" altLang="en-US"/>
          </a:p>
          <a:p>
            <a:r>
              <a:rPr lang="en-GB" altLang="en-US"/>
              <a:t>The </a:t>
            </a:r>
            <a:r>
              <a:rPr lang="en-GB" altLang="en-US" b="1"/>
              <a:t>course</a:t>
            </a:r>
            <a:r>
              <a:rPr lang="en-GB" altLang="en-US"/>
              <a:t> is designed </a:t>
            </a:r>
            <a:r>
              <a:rPr lang="en-GB" altLang="en-US" b="1"/>
              <a:t>to equip judges, prosecutors, lawyers, law enforcement officials </a:t>
            </a:r>
            <a:r>
              <a:rPr lang="en-GB" altLang="en-US"/>
              <a:t>and other (legal) professionals to effectively </a:t>
            </a:r>
            <a:r>
              <a:rPr lang="en-GB" altLang="en-US" b="1"/>
              <a:t>apply the standards developed under the Council of Europe Convention on Action against Trafficking in Human Beings</a:t>
            </a:r>
            <a:r>
              <a:rPr lang="en-GB" altLang="en-US"/>
              <a:t> (the CoE Convention) </a:t>
            </a:r>
            <a:r>
              <a:rPr lang="en-GB" altLang="en-US" b="1"/>
              <a:t>in their daily work</a:t>
            </a:r>
            <a:r>
              <a:rPr lang="en-GB" altLang="en-US"/>
              <a:t>. It introduces the users to the definitions and legal concepts of human trafficking and provides an overview of other relevant international instruments. It is build up from a human rights perspective and focuses on victim protection.</a:t>
            </a:r>
            <a:endParaRPr lang="en-GB" altLang="en-US" u="sng"/>
          </a:p>
        </p:txBody>
      </p:sp>
      <p:sp>
        <p:nvSpPr>
          <p:cNvPr id="24580" name="Slide Number Placeholder 3">
            <a:extLst>
              <a:ext uri="{FF2B5EF4-FFF2-40B4-BE49-F238E27FC236}">
                <a16:creationId xmlns:a16="http://schemas.microsoft.com/office/drawing/2014/main" id="{FCDBF56A-DCC6-446A-8752-94719CF618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C4B4E0E-3136-445D-8E02-92BB13B81029}" type="slidenum">
              <a:rPr lang="en-US" altLang="en-US"/>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2E2269D6-48FD-4B3D-AA54-7469C65AAF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B7C95F59-E323-4F30-AFF0-9F9D0EA146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The course is composed of 9 modules (details for each module in following slides): </a:t>
            </a:r>
          </a:p>
          <a:p>
            <a:r>
              <a:rPr lang="en-GB" altLang="en-US" b="1"/>
              <a:t>Introduction and legal framework: </a:t>
            </a:r>
            <a:r>
              <a:rPr lang="en-GB" altLang="en-US"/>
              <a:t>the human trafficking problem, the Council of Europe response, the CoE Convention and its monitoring.</a:t>
            </a:r>
            <a:r>
              <a:rPr lang="en-GB" altLang="en-US" b="1"/>
              <a:t> </a:t>
            </a:r>
            <a:endParaRPr lang="en-GB" altLang="en-US"/>
          </a:p>
          <a:p>
            <a:r>
              <a:rPr lang="en-GB" altLang="en-US" b="1"/>
              <a:t>Definitions and legal concepts: </a:t>
            </a:r>
            <a:r>
              <a:rPr lang="en-GB" altLang="en-US"/>
              <a:t>the definitions and legal concepts contained in the CoE Convention and other relevant international instruments.</a:t>
            </a:r>
            <a:r>
              <a:rPr lang="en-GB" altLang="en-US" b="1"/>
              <a:t> </a:t>
            </a:r>
            <a:endParaRPr lang="en-GB" altLang="en-US"/>
          </a:p>
          <a:p>
            <a:r>
              <a:rPr lang="en-GB" altLang="en-US" b="1"/>
              <a:t>Identification of victims of human trafficking: </a:t>
            </a:r>
            <a:r>
              <a:rPr lang="en-GB" altLang="en-US"/>
              <a:t>the importance of victims’ identification, the States’ duty to identify victims, the cooperation with NGOs in victims’ identification.</a:t>
            </a:r>
            <a:r>
              <a:rPr lang="en-GB" altLang="en-US" b="1"/>
              <a:t> </a:t>
            </a:r>
            <a:endParaRPr lang="en-GB" altLang="en-US"/>
          </a:p>
          <a:p>
            <a:r>
              <a:rPr lang="en-GB" altLang="en-US" b="1"/>
              <a:t>Assistance for victims of human trafficking: </a:t>
            </a:r>
            <a:r>
              <a:rPr lang="en-GB" altLang="en-US"/>
              <a:t>rights of victims to assistance and support and the related States’ obligations, the effects of trauma and victimisation on the physical and mental health of victims, minimum standards of care that States must provide to the victims, right to recovery/reflection period and the rules for its application, minimum conditions for granting a temporary residence status to victims of trafficking.</a:t>
            </a:r>
            <a:r>
              <a:rPr lang="en-GB" altLang="en-US" b="1"/>
              <a:t> </a:t>
            </a:r>
            <a:endParaRPr lang="en-GB" altLang="en-US"/>
          </a:p>
          <a:p>
            <a:r>
              <a:rPr lang="en-GB" altLang="en-US" b="1"/>
              <a:t>The non-punishment principle:  </a:t>
            </a:r>
            <a:r>
              <a:rPr lang="en-GB" altLang="en-US"/>
              <a:t>the legal nature and scope of the non-punishment principle,</a:t>
            </a:r>
            <a:r>
              <a:rPr lang="en-GB" altLang="en-US" b="1"/>
              <a:t> </a:t>
            </a:r>
            <a:r>
              <a:rPr lang="en-GB" altLang="en-US"/>
              <a:t>the difference of its application to children’s cases and to adult cases, the meaning of compulsion, States’ obligations to apply the principle.</a:t>
            </a:r>
            <a:r>
              <a:rPr lang="en-GB" altLang="en-US" b="1"/>
              <a:t> </a:t>
            </a:r>
            <a:endParaRPr lang="en-GB" altLang="en-US"/>
          </a:p>
          <a:p>
            <a:r>
              <a:rPr lang="en-GB" altLang="en-US" b="1"/>
              <a:t>Investigation, Prosecution and victims’ rights: </a:t>
            </a:r>
            <a:r>
              <a:rPr lang="en-GB" altLang="en-US"/>
              <a:t>the peculiarity of investigation and prosecution in human trafficking cases, the relevance of the protection and assistance of victims and witnesses, the relevance of seizing and securing assets from the outset.</a:t>
            </a:r>
          </a:p>
          <a:p>
            <a:r>
              <a:rPr lang="en-GB" altLang="en-US" b="1"/>
              <a:t>Sentencing:  </a:t>
            </a:r>
            <a:r>
              <a:rPr lang="en-GB" altLang="en-US"/>
              <a:t>criteria that should be taken into consideration when deciding on the severity of sanctions: retribution, general prevention, special prevention and reparation.</a:t>
            </a:r>
            <a:r>
              <a:rPr lang="en-GB" altLang="en-US" b="1"/>
              <a:t> </a:t>
            </a:r>
            <a:endParaRPr lang="en-GB" altLang="en-US"/>
          </a:p>
          <a:p>
            <a:r>
              <a:rPr lang="en-GB" altLang="en-US" b="1"/>
              <a:t>Compensation for victims of human trafficking:  </a:t>
            </a:r>
            <a:r>
              <a:rPr lang="en-GB" altLang="en-US"/>
              <a:t>the relevance of compensation in human trafficking cases, the material and immaterial damages covered by compensation, the source of compensation (the perpetrator or the State).</a:t>
            </a:r>
            <a:br>
              <a:rPr lang="en-GB" altLang="en-US"/>
            </a:br>
            <a:endParaRPr lang="en-GB" altLang="en-US"/>
          </a:p>
          <a:p>
            <a:r>
              <a:rPr lang="en-GB" altLang="en-US" b="1"/>
              <a:t>Return and Repatriation:  </a:t>
            </a:r>
            <a:r>
              <a:rPr lang="en-GB" altLang="en-US"/>
              <a:t>international standards, safe, dignified and preferably voluntary return, requirements for returning child victims, the non-refoulement principle.</a:t>
            </a:r>
          </a:p>
          <a:p>
            <a:endParaRPr lang="en-GB" altLang="en-US"/>
          </a:p>
        </p:txBody>
      </p:sp>
      <p:sp>
        <p:nvSpPr>
          <p:cNvPr id="25604" name="Slide Number Placeholder 3">
            <a:extLst>
              <a:ext uri="{FF2B5EF4-FFF2-40B4-BE49-F238E27FC236}">
                <a16:creationId xmlns:a16="http://schemas.microsoft.com/office/drawing/2014/main" id="{87201734-2D1B-4621-82F0-45383E177C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965153A-D66F-44E5-BDC9-E49972273A99}" type="slidenum">
              <a:rPr lang="en-US" altLang="en-US"/>
              <a:pPr/>
              <a:t>7</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F5AF5D0-72D6-40BF-8961-E83BE6D84E8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1FBE0B6-8314-4DFC-97EF-ED20BF1B77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Bridget O’Loughlin – Executive Secretary of the Monitoring Mechanism of the Council of Europe’s Instanbul Convention</a:t>
            </a:r>
            <a:endParaRPr lang="en-US" altLang="en-US"/>
          </a:p>
        </p:txBody>
      </p:sp>
      <p:sp>
        <p:nvSpPr>
          <p:cNvPr id="26628" name="Slide Number Placeholder 3">
            <a:extLst>
              <a:ext uri="{FF2B5EF4-FFF2-40B4-BE49-F238E27FC236}">
                <a16:creationId xmlns:a16="http://schemas.microsoft.com/office/drawing/2014/main" id="{012A31C1-D8F1-45D3-BB43-CC5210E7A7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10ABF7C-A888-4F48-8930-206D32C29349}" type="slidenum">
              <a:rPr lang="en-US" altLang="en-US"/>
              <a:pPr/>
              <a:t>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79C936B1-D21B-470D-9F96-98DAF2C984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a:extLst>
              <a:ext uri="{FF2B5EF4-FFF2-40B4-BE49-F238E27FC236}">
                <a16:creationId xmlns:a16="http://schemas.microsoft.com/office/drawing/2014/main" id="{2D8353E3-151B-41DA-BF9A-3C2A5FE0AC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Times New Roman" panose="02020603050405020304" pitchFamily="18" charset="0"/>
            </a:endParaRPr>
          </a:p>
        </p:txBody>
      </p:sp>
      <p:sp>
        <p:nvSpPr>
          <p:cNvPr id="27652" name="Espace réservé du numéro de diapositive 3">
            <a:extLst>
              <a:ext uri="{FF2B5EF4-FFF2-40B4-BE49-F238E27FC236}">
                <a16:creationId xmlns:a16="http://schemas.microsoft.com/office/drawing/2014/main" id="{CFDDBC24-B877-4813-9283-46796706B6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9300" indent="-287338">
              <a:defRPr>
                <a:solidFill>
                  <a:schemeClr val="tx1"/>
                </a:solidFill>
                <a:latin typeface="Calibri" panose="020F0502020204030204" pitchFamily="34" charset="0"/>
                <a:ea typeface="MS PGothic" panose="020B0600070205080204" pitchFamily="34" charset="-128"/>
              </a:defRPr>
            </a:lvl2pPr>
            <a:lvl3pPr marL="1152525" indent="-230188">
              <a:defRPr>
                <a:solidFill>
                  <a:schemeClr val="tx1"/>
                </a:solidFill>
                <a:latin typeface="Calibri" panose="020F0502020204030204" pitchFamily="34" charset="0"/>
                <a:ea typeface="MS PGothic" panose="020B0600070205080204" pitchFamily="34" charset="-128"/>
              </a:defRPr>
            </a:lvl3pPr>
            <a:lvl4pPr marL="1614488" indent="-230188">
              <a:defRPr>
                <a:solidFill>
                  <a:schemeClr val="tx1"/>
                </a:solidFill>
                <a:latin typeface="Calibri" panose="020F0502020204030204" pitchFamily="34" charset="0"/>
                <a:ea typeface="MS PGothic" panose="020B0600070205080204" pitchFamily="34" charset="-128"/>
              </a:defRPr>
            </a:lvl4pPr>
            <a:lvl5pPr marL="2076450" indent="-230188">
              <a:defRPr>
                <a:solidFill>
                  <a:schemeClr val="tx1"/>
                </a:solidFill>
                <a:latin typeface="Calibri" panose="020F0502020204030204" pitchFamily="34" charset="0"/>
                <a:ea typeface="MS PGothic" panose="020B0600070205080204" pitchFamily="34" charset="-128"/>
              </a:defRPr>
            </a:lvl5pPr>
            <a:lvl6pPr marL="2533650" indent="-2301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90850" indent="-2301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48050" indent="-2301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05250" indent="-2301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0EF423F-AF49-4BF3-81FB-87D67CAECCE5}" type="slidenum">
              <a:rPr lang="fr-FR" altLang="fr-FR">
                <a:solidFill>
                  <a:srgbClr val="000000"/>
                </a:solidFill>
                <a:latin typeface="Times New Roman" panose="02020603050405020304" pitchFamily="18" charset="0"/>
                <a:cs typeface="Arial" panose="020B0604020202020204" pitchFamily="34" charset="0"/>
              </a:rPr>
              <a:pPr/>
              <a:t>10</a:t>
            </a:fld>
            <a:endParaRPr lang="fr-FR" altLang="fr-FR">
              <a:solidFill>
                <a:srgbClr val="000000"/>
              </a:solidFill>
              <a:latin typeface="Times New Roman" panose="02020603050405020304" pitchFamily="18"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3F3654A-CDD3-4F28-976F-75A1DDBE7B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334CF26B-D72B-4C95-A81C-07212C1BE9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8676" name="Slide Number Placeholder 3">
            <a:extLst>
              <a:ext uri="{FF2B5EF4-FFF2-40B4-BE49-F238E27FC236}">
                <a16:creationId xmlns:a16="http://schemas.microsoft.com/office/drawing/2014/main" id="{EC812D31-D129-4486-A6D5-9E03108965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7BC8F1C-7F9D-4678-ACA4-250EF512B6B3}" type="slidenum">
              <a:rPr lang="de-DE" altLang="en-US"/>
              <a:pPr/>
              <a:t>11</a:t>
            </a:fld>
            <a:endParaRPr lang="de-DE"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F371DC39-EE43-45F2-8470-226B8F73AF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B7430BA-9587-4193-BDB1-3FF3B9FAEB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9700" name="Slide Number Placeholder 3">
            <a:extLst>
              <a:ext uri="{FF2B5EF4-FFF2-40B4-BE49-F238E27FC236}">
                <a16:creationId xmlns:a16="http://schemas.microsoft.com/office/drawing/2014/main" id="{1FDF8D6A-F4F2-4ED0-9C8C-780FC2454EC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BFFB9B9-52E1-40C3-B686-C3FD1D76860B}" type="slidenum">
              <a:rPr lang="de-DE" altLang="en-US"/>
              <a:pPr/>
              <a:t>12</a:t>
            </a:fld>
            <a:endParaRPr lang="de-DE"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1EE79BFB-CC85-4179-B25D-88579F5E7A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5109D59C-072C-497C-B31D-08DF14D17C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In this video, CoE’s Commissioner on Human Rights coments on how VAW is spread in European countries and how damaging gender stereotypes are.</a:t>
            </a:r>
          </a:p>
          <a:p>
            <a:endParaRPr lang="en-GB" altLang="en-US"/>
          </a:p>
          <a:p>
            <a:r>
              <a:rPr lang="en-GB" altLang="en-US"/>
              <a:t>Interview with Feride Acar, President of the Group of Experts on Action against VAW and DV (Grevio).</a:t>
            </a:r>
            <a:endParaRPr lang="en-US" altLang="en-US"/>
          </a:p>
        </p:txBody>
      </p:sp>
      <p:sp>
        <p:nvSpPr>
          <p:cNvPr id="30724" name="Slide Number Placeholder 3">
            <a:extLst>
              <a:ext uri="{FF2B5EF4-FFF2-40B4-BE49-F238E27FC236}">
                <a16:creationId xmlns:a16="http://schemas.microsoft.com/office/drawing/2014/main" id="{2D04953E-E214-4B0A-8AD2-1034714649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E2712E4C-DDD3-43B2-9995-AA8377B7ADE1}" type="slidenum">
              <a:rPr lang="de-DE" altLang="en-US">
                <a:solidFill>
                  <a:srgbClr val="000000"/>
                </a:solidFill>
                <a:cs typeface="Arial" panose="020B0604020202020204" pitchFamily="34" charset="0"/>
              </a:rPr>
              <a:pPr/>
              <a:t>13</a:t>
            </a:fld>
            <a:endParaRPr lang="de-DE" altLang="en-US">
              <a:solidFill>
                <a:srgbClr val="000000"/>
              </a:solidFill>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8A528205-0251-434F-98B9-7795E82266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FA7DD737-CAFD-4288-91ED-A0B62F7623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748" name="Slide Number Placeholder 3">
            <a:extLst>
              <a:ext uri="{FF2B5EF4-FFF2-40B4-BE49-F238E27FC236}">
                <a16:creationId xmlns:a16="http://schemas.microsoft.com/office/drawing/2014/main" id="{79E0FF14-F45E-4C26-93CE-8A85FD6902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03FF435-F4C6-40DE-AAEF-FEE6CDA6F4F2}" type="slidenum">
              <a:rPr lang="de-DE" altLang="en-US"/>
              <a:pPr/>
              <a:t>14</a:t>
            </a:fld>
            <a:endParaRPr lang="de-DE"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a:extLst>
              <a:ext uri="{FF2B5EF4-FFF2-40B4-BE49-F238E27FC236}">
                <a16:creationId xmlns:a16="http://schemas.microsoft.com/office/drawing/2014/main" id="{07D5E2E8-D973-4D85-B649-6AECDCBD828F}"/>
              </a:ext>
            </a:extLst>
          </p:cNvPr>
          <p:cNvSpPr>
            <a:spLocks noGrp="1"/>
          </p:cNvSpPr>
          <p:nvPr>
            <p:ph type="dt" sz="half" idx="10"/>
          </p:nvPr>
        </p:nvSpPr>
        <p:spPr/>
        <p:txBody>
          <a:bodyPr/>
          <a:lstStyle>
            <a:lvl1pPr>
              <a:defRPr/>
            </a:lvl1pPr>
          </a:lstStyle>
          <a:p>
            <a:pPr>
              <a:defRPr/>
            </a:pPr>
            <a:fld id="{F6B16952-85EA-4D7B-ACBB-6CE776BF98C0}" type="datetime1">
              <a:rPr lang="de-DE" altLang="en-US"/>
              <a:pPr>
                <a:defRPr/>
              </a:pPr>
              <a:t>30.06.2022</a:t>
            </a:fld>
            <a:endParaRPr lang="de-DE" altLang="en-US"/>
          </a:p>
        </p:txBody>
      </p:sp>
      <p:sp>
        <p:nvSpPr>
          <p:cNvPr id="5" name="Fußzeilenplatzhalter 4">
            <a:extLst>
              <a:ext uri="{FF2B5EF4-FFF2-40B4-BE49-F238E27FC236}">
                <a16:creationId xmlns:a16="http://schemas.microsoft.com/office/drawing/2014/main" id="{EE41045C-2FD6-4921-A7C7-12EF0C016506}"/>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74E7A3E6-A37D-4D81-8071-0F5CD8EB3DC4}"/>
              </a:ext>
            </a:extLst>
          </p:cNvPr>
          <p:cNvSpPr>
            <a:spLocks noGrp="1"/>
          </p:cNvSpPr>
          <p:nvPr>
            <p:ph type="sldNum" sz="quarter" idx="12"/>
          </p:nvPr>
        </p:nvSpPr>
        <p:spPr/>
        <p:txBody>
          <a:bodyPr/>
          <a:lstStyle>
            <a:lvl1pPr>
              <a:defRPr/>
            </a:lvl1pPr>
          </a:lstStyle>
          <a:p>
            <a:fld id="{87F0457D-CD95-4399-9371-79CBE81D9A4D}" type="slidenum">
              <a:rPr lang="de-DE" altLang="en-US"/>
              <a:pPr/>
              <a:t>‹#›</a:t>
            </a:fld>
            <a:endParaRPr lang="de-DE" altLang="en-US"/>
          </a:p>
        </p:txBody>
      </p:sp>
    </p:spTree>
    <p:extLst>
      <p:ext uri="{BB962C8B-B14F-4D97-AF65-F5344CB8AC3E}">
        <p14:creationId xmlns:p14="http://schemas.microsoft.com/office/powerpoint/2010/main" val="895322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EB91B67-F5F8-457C-BCEB-8565F4A11FA2}"/>
              </a:ext>
            </a:extLst>
          </p:cNvPr>
          <p:cNvSpPr>
            <a:spLocks noGrp="1"/>
          </p:cNvSpPr>
          <p:nvPr>
            <p:ph type="dt" sz="half" idx="10"/>
          </p:nvPr>
        </p:nvSpPr>
        <p:spPr/>
        <p:txBody>
          <a:bodyPr/>
          <a:lstStyle>
            <a:lvl1pPr>
              <a:defRPr/>
            </a:lvl1pPr>
          </a:lstStyle>
          <a:p>
            <a:pPr>
              <a:defRPr/>
            </a:pPr>
            <a:fld id="{D7F293ED-29B0-4DDC-A95E-E570F4BF37A0}" type="datetime1">
              <a:rPr lang="de-DE" altLang="en-US"/>
              <a:pPr>
                <a:defRPr/>
              </a:pPr>
              <a:t>30.06.2022</a:t>
            </a:fld>
            <a:endParaRPr lang="de-DE" altLang="en-US"/>
          </a:p>
        </p:txBody>
      </p:sp>
      <p:sp>
        <p:nvSpPr>
          <p:cNvPr id="5" name="Fußzeilenplatzhalter 4">
            <a:extLst>
              <a:ext uri="{FF2B5EF4-FFF2-40B4-BE49-F238E27FC236}">
                <a16:creationId xmlns:a16="http://schemas.microsoft.com/office/drawing/2014/main" id="{50D43738-6D0F-4E86-8395-0F79BAB6D6D6}"/>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E6819858-6355-4482-92DB-E84FAB48F1BF}"/>
              </a:ext>
            </a:extLst>
          </p:cNvPr>
          <p:cNvSpPr>
            <a:spLocks noGrp="1"/>
          </p:cNvSpPr>
          <p:nvPr>
            <p:ph type="sldNum" sz="quarter" idx="12"/>
          </p:nvPr>
        </p:nvSpPr>
        <p:spPr/>
        <p:txBody>
          <a:bodyPr/>
          <a:lstStyle>
            <a:lvl1pPr>
              <a:defRPr/>
            </a:lvl1pPr>
          </a:lstStyle>
          <a:p>
            <a:fld id="{E46429A0-C780-40E2-BD0D-E73065B409D0}" type="slidenum">
              <a:rPr lang="de-DE" altLang="en-US"/>
              <a:pPr/>
              <a:t>‹#›</a:t>
            </a:fld>
            <a:endParaRPr lang="de-DE" altLang="en-US"/>
          </a:p>
        </p:txBody>
      </p:sp>
    </p:spTree>
    <p:extLst>
      <p:ext uri="{BB962C8B-B14F-4D97-AF65-F5344CB8AC3E}">
        <p14:creationId xmlns:p14="http://schemas.microsoft.com/office/powerpoint/2010/main" val="159893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9"/>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9"/>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1DC4AC4-26ED-4D67-924D-8E9B7E6EEEA6}"/>
              </a:ext>
            </a:extLst>
          </p:cNvPr>
          <p:cNvSpPr>
            <a:spLocks noGrp="1"/>
          </p:cNvSpPr>
          <p:nvPr>
            <p:ph type="dt" sz="half" idx="10"/>
          </p:nvPr>
        </p:nvSpPr>
        <p:spPr/>
        <p:txBody>
          <a:bodyPr/>
          <a:lstStyle>
            <a:lvl1pPr>
              <a:defRPr/>
            </a:lvl1pPr>
          </a:lstStyle>
          <a:p>
            <a:pPr>
              <a:defRPr/>
            </a:pPr>
            <a:fld id="{68F7B3F1-B6F6-49E8-AF6D-8913530D5A84}" type="datetime1">
              <a:rPr lang="de-DE" altLang="en-US"/>
              <a:pPr>
                <a:defRPr/>
              </a:pPr>
              <a:t>30.06.2022</a:t>
            </a:fld>
            <a:endParaRPr lang="de-DE" altLang="en-US"/>
          </a:p>
        </p:txBody>
      </p:sp>
      <p:sp>
        <p:nvSpPr>
          <p:cNvPr id="5" name="Fußzeilenplatzhalter 4">
            <a:extLst>
              <a:ext uri="{FF2B5EF4-FFF2-40B4-BE49-F238E27FC236}">
                <a16:creationId xmlns:a16="http://schemas.microsoft.com/office/drawing/2014/main" id="{A63DFDF7-0475-427B-A5AE-D1EE7099135E}"/>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2509D82F-21E1-4658-86CD-D4C45CCB47B9}"/>
              </a:ext>
            </a:extLst>
          </p:cNvPr>
          <p:cNvSpPr>
            <a:spLocks noGrp="1"/>
          </p:cNvSpPr>
          <p:nvPr>
            <p:ph type="sldNum" sz="quarter" idx="12"/>
          </p:nvPr>
        </p:nvSpPr>
        <p:spPr/>
        <p:txBody>
          <a:bodyPr/>
          <a:lstStyle>
            <a:lvl1pPr>
              <a:defRPr/>
            </a:lvl1pPr>
          </a:lstStyle>
          <a:p>
            <a:fld id="{081EE64C-EC31-4513-B384-F23E146116D7}" type="slidenum">
              <a:rPr lang="de-DE" altLang="en-US"/>
              <a:pPr/>
              <a:t>‹#›</a:t>
            </a:fld>
            <a:endParaRPr lang="de-DE" altLang="en-US"/>
          </a:p>
        </p:txBody>
      </p:sp>
    </p:spTree>
    <p:extLst>
      <p:ext uri="{BB962C8B-B14F-4D97-AF65-F5344CB8AC3E}">
        <p14:creationId xmlns:p14="http://schemas.microsoft.com/office/powerpoint/2010/main" val="2728361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80F7A0F9-8A42-4ED4-9479-614058920F5A}"/>
              </a:ext>
            </a:extLst>
          </p:cNvPr>
          <p:cNvSpPr>
            <a:spLocks noGrp="1"/>
          </p:cNvSpPr>
          <p:nvPr>
            <p:ph type="dt" sz="half" idx="10"/>
          </p:nvPr>
        </p:nvSpPr>
        <p:spPr/>
        <p:txBody>
          <a:bodyPr/>
          <a:lstStyle>
            <a:lvl1pPr>
              <a:defRPr sz="1000">
                <a:latin typeface="Arial Narrow" pitchFamily="34" charset="0"/>
              </a:defRPr>
            </a:lvl1pPr>
          </a:lstStyle>
          <a:p>
            <a:pPr>
              <a:defRPr/>
            </a:pPr>
            <a:fld id="{8148F710-42FC-49FB-A7F4-1F0929843728}" type="datetime1">
              <a:rPr lang="fr-FR" altLang="en-US"/>
              <a:pPr>
                <a:defRPr/>
              </a:pPr>
              <a:t>30/06/2022</a:t>
            </a:fld>
            <a:endParaRPr lang="fr-FR" altLang="en-US"/>
          </a:p>
        </p:txBody>
      </p:sp>
      <p:sp>
        <p:nvSpPr>
          <p:cNvPr id="4" name="Espace réservé du numéro de diapositive 5">
            <a:extLst>
              <a:ext uri="{FF2B5EF4-FFF2-40B4-BE49-F238E27FC236}">
                <a16:creationId xmlns:a16="http://schemas.microsoft.com/office/drawing/2014/main" id="{0BEEC669-3C13-4E1C-A245-41E72A7C499D}"/>
              </a:ext>
            </a:extLst>
          </p:cNvPr>
          <p:cNvSpPr>
            <a:spLocks noGrp="1"/>
          </p:cNvSpPr>
          <p:nvPr>
            <p:ph type="sldNum" sz="quarter" idx="11"/>
          </p:nvPr>
        </p:nvSpPr>
        <p:spPr/>
        <p:txBody>
          <a:bodyPr/>
          <a:lstStyle>
            <a:lvl1pPr>
              <a:defRPr sz="1000">
                <a:latin typeface="Arial Narrow" panose="020B0606020202030204" pitchFamily="34" charset="0"/>
              </a:defRPr>
            </a:lvl1pPr>
          </a:lstStyle>
          <a:p>
            <a:fld id="{A347AD4F-F182-4CCA-A831-BD20BB6DC24A}" type="slidenum">
              <a:rPr lang="fr-FR" altLang="en-US"/>
              <a:pPr/>
              <a:t>‹#›</a:t>
            </a:fld>
            <a:endParaRPr lang="fr-FR" altLang="en-US"/>
          </a:p>
        </p:txBody>
      </p:sp>
    </p:spTree>
    <p:extLst>
      <p:ext uri="{BB962C8B-B14F-4D97-AF65-F5344CB8AC3E}">
        <p14:creationId xmlns:p14="http://schemas.microsoft.com/office/powerpoint/2010/main" val="4109152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4565FC0B-C7A6-44FB-8AB6-D5E00D82DA88}"/>
              </a:ext>
            </a:extLst>
          </p:cNvPr>
          <p:cNvSpPr>
            <a:spLocks noGrp="1"/>
          </p:cNvSpPr>
          <p:nvPr>
            <p:ph type="dt" sz="half" idx="10"/>
          </p:nvPr>
        </p:nvSpPr>
        <p:spPr/>
        <p:txBody>
          <a:bodyPr/>
          <a:lstStyle>
            <a:lvl1pPr defTabSz="914400" eaLnBrk="0" hangingPunct="0">
              <a:defRPr>
                <a:latin typeface="Century Gothic" pitchFamily="34" charset="0"/>
              </a:defRPr>
            </a:lvl1pPr>
          </a:lstStyle>
          <a:p>
            <a:pPr>
              <a:defRPr/>
            </a:pPr>
            <a:fld id="{52280682-04A9-42A8-85C8-41E244E52451}" type="datetime1">
              <a:rPr lang="fr-FR" altLang="en-US"/>
              <a:pPr>
                <a:defRPr/>
              </a:pPr>
              <a:t>30/06/2022</a:t>
            </a:fld>
            <a:endParaRPr lang="fr-FR" altLang="en-US"/>
          </a:p>
        </p:txBody>
      </p:sp>
      <p:sp>
        <p:nvSpPr>
          <p:cNvPr id="4" name="Espace réservé du numéro de diapositive 5">
            <a:extLst>
              <a:ext uri="{FF2B5EF4-FFF2-40B4-BE49-F238E27FC236}">
                <a16:creationId xmlns:a16="http://schemas.microsoft.com/office/drawing/2014/main" id="{3E19BBB0-230B-4F36-9546-1D4F868F5FAA}"/>
              </a:ext>
            </a:extLst>
          </p:cNvPr>
          <p:cNvSpPr>
            <a:spLocks noGrp="1"/>
          </p:cNvSpPr>
          <p:nvPr>
            <p:ph type="sldNum" sz="quarter" idx="11"/>
          </p:nvPr>
        </p:nvSpPr>
        <p:spPr/>
        <p:txBody>
          <a:bodyPr/>
          <a:lstStyle>
            <a:lvl1pPr defTabSz="914400" eaLnBrk="0" hangingPunct="0">
              <a:defRPr/>
            </a:lvl1pPr>
          </a:lstStyle>
          <a:p>
            <a:fld id="{FA8932D5-A5D9-4FDA-8FB4-C8E5CFB4B5F0}" type="slidenum">
              <a:rPr lang="fr-FR" altLang="en-US"/>
              <a:pPr/>
              <a:t>‹#›</a:t>
            </a:fld>
            <a:endParaRPr lang="fr-FR" altLang="en-US"/>
          </a:p>
        </p:txBody>
      </p:sp>
    </p:spTree>
    <p:extLst>
      <p:ext uri="{BB962C8B-B14F-4D97-AF65-F5344CB8AC3E}">
        <p14:creationId xmlns:p14="http://schemas.microsoft.com/office/powerpoint/2010/main" val="1042064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7FB50F9-8F51-442E-A172-EB80EDB5DF26}"/>
              </a:ext>
            </a:extLst>
          </p:cNvPr>
          <p:cNvSpPr>
            <a:spLocks noGrp="1"/>
          </p:cNvSpPr>
          <p:nvPr>
            <p:ph type="dt" sz="half" idx="10"/>
          </p:nvPr>
        </p:nvSpPr>
        <p:spPr/>
        <p:txBody>
          <a:bodyPr/>
          <a:lstStyle>
            <a:lvl1pPr>
              <a:defRPr/>
            </a:lvl1pPr>
          </a:lstStyle>
          <a:p>
            <a:pPr>
              <a:defRPr/>
            </a:pPr>
            <a:fld id="{D52433D7-33FD-40CD-8531-58F1C0A8F892}" type="datetimeFigureOut">
              <a:rPr lang="de-DE"/>
              <a:pPr>
                <a:defRPr/>
              </a:pPr>
              <a:t>30.06.2022</a:t>
            </a:fld>
            <a:endParaRPr lang="de-DE"/>
          </a:p>
        </p:txBody>
      </p:sp>
      <p:sp>
        <p:nvSpPr>
          <p:cNvPr id="5" name="Fußzeilenplatzhalter 4">
            <a:extLst>
              <a:ext uri="{FF2B5EF4-FFF2-40B4-BE49-F238E27FC236}">
                <a16:creationId xmlns:a16="http://schemas.microsoft.com/office/drawing/2014/main" id="{608A838E-183E-4423-903D-39EFEAE2122D}"/>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43FBABA1-F5F7-4A31-AB1D-44B5211105D3}"/>
              </a:ext>
            </a:extLst>
          </p:cNvPr>
          <p:cNvSpPr>
            <a:spLocks noGrp="1"/>
          </p:cNvSpPr>
          <p:nvPr>
            <p:ph type="sldNum" sz="quarter" idx="12"/>
          </p:nvPr>
        </p:nvSpPr>
        <p:spPr/>
        <p:txBody>
          <a:bodyPr/>
          <a:lstStyle>
            <a:lvl1pPr>
              <a:defRPr/>
            </a:lvl1pPr>
          </a:lstStyle>
          <a:p>
            <a:fld id="{9E91D370-694B-4D66-AD26-C6DDC6282DB0}" type="slidenum">
              <a:rPr lang="de-DE" altLang="en-US"/>
              <a:pPr/>
              <a:t>‹#›</a:t>
            </a:fld>
            <a:endParaRPr lang="de-DE" altLang="en-US"/>
          </a:p>
        </p:txBody>
      </p:sp>
    </p:spTree>
    <p:extLst>
      <p:ext uri="{BB962C8B-B14F-4D97-AF65-F5344CB8AC3E}">
        <p14:creationId xmlns:p14="http://schemas.microsoft.com/office/powerpoint/2010/main" val="1484857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texte 2"/>
          <p:cNvSpPr>
            <a:spLocks noGrp="1"/>
          </p:cNvSpPr>
          <p:nvPr>
            <p:ph idx="1"/>
          </p:nvPr>
        </p:nvSpPr>
        <p:spPr>
          <a:xfrm>
            <a:off x="457200" y="1600200"/>
            <a:ext cx="8229600" cy="4525963"/>
          </a:xfrm>
          <a:prstGeom prst="rect">
            <a:avLst/>
          </a:prstGeom>
        </p:spPr>
        <p:txBody>
          <a:bodyPr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Espace réservé de la date 3">
            <a:extLst>
              <a:ext uri="{FF2B5EF4-FFF2-40B4-BE49-F238E27FC236}">
                <a16:creationId xmlns:a16="http://schemas.microsoft.com/office/drawing/2014/main" id="{8BBB1E3F-AE7D-4C46-A6FD-F0C5DFA47C61}"/>
              </a:ext>
            </a:extLst>
          </p:cNvPr>
          <p:cNvSpPr>
            <a:spLocks noGrp="1"/>
          </p:cNvSpPr>
          <p:nvPr>
            <p:ph type="dt" sz="half" idx="10"/>
          </p:nvPr>
        </p:nvSpPr>
        <p:spPr/>
        <p:txBody>
          <a:bodyPr/>
          <a:lstStyle>
            <a:lvl1pPr defTabSz="914400" eaLnBrk="0" hangingPunct="0">
              <a:defRPr>
                <a:latin typeface="Century Gothic" pitchFamily="34" charset="0"/>
                <a:ea typeface="MS PGothic" pitchFamily="34" charset="-128"/>
              </a:defRPr>
            </a:lvl1pPr>
          </a:lstStyle>
          <a:p>
            <a:pPr>
              <a:defRPr/>
            </a:pPr>
            <a:fld id="{4D75FFB2-0A55-4F9F-B8DF-FAFA6D88CCD6}" type="datetime1">
              <a:rPr lang="fr-FR" altLang="en-US"/>
              <a:pPr>
                <a:defRPr/>
              </a:pPr>
              <a:t>30/06/2022</a:t>
            </a:fld>
            <a:endParaRPr lang="fr-FR" altLang="en-US"/>
          </a:p>
        </p:txBody>
      </p:sp>
      <p:sp>
        <p:nvSpPr>
          <p:cNvPr id="4" name="Espace réservé du numéro de diapositive 5">
            <a:extLst>
              <a:ext uri="{FF2B5EF4-FFF2-40B4-BE49-F238E27FC236}">
                <a16:creationId xmlns:a16="http://schemas.microsoft.com/office/drawing/2014/main" id="{B408EB79-1562-475E-B080-5F96FBEC9E79}"/>
              </a:ext>
            </a:extLst>
          </p:cNvPr>
          <p:cNvSpPr>
            <a:spLocks noGrp="1"/>
          </p:cNvSpPr>
          <p:nvPr>
            <p:ph type="sldNum" sz="quarter" idx="11"/>
          </p:nvPr>
        </p:nvSpPr>
        <p:spPr/>
        <p:txBody>
          <a:bodyPr/>
          <a:lstStyle>
            <a:lvl1pPr defTabSz="914400" eaLnBrk="0" hangingPunct="0">
              <a:defRPr/>
            </a:lvl1pPr>
          </a:lstStyle>
          <a:p>
            <a:fld id="{E8D73A1D-5122-4C26-A796-3413AFA81B87}" type="slidenum">
              <a:rPr lang="fr-FR" altLang="en-US"/>
              <a:pPr/>
              <a:t>‹#›</a:t>
            </a:fld>
            <a:endParaRPr lang="fr-FR" altLang="en-US"/>
          </a:p>
        </p:txBody>
      </p:sp>
    </p:spTree>
    <p:extLst>
      <p:ext uri="{BB962C8B-B14F-4D97-AF65-F5344CB8AC3E}">
        <p14:creationId xmlns:p14="http://schemas.microsoft.com/office/powerpoint/2010/main" val="1613560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19C7DF-FEDB-46A7-BAB8-42594C06BD7A}"/>
              </a:ext>
            </a:extLst>
          </p:cNvPr>
          <p:cNvSpPr>
            <a:spLocks noGrp="1"/>
          </p:cNvSpPr>
          <p:nvPr>
            <p:ph type="dt" sz="half" idx="10"/>
          </p:nvPr>
        </p:nvSpPr>
        <p:spPr/>
        <p:txBody>
          <a:bodyPr/>
          <a:lstStyle>
            <a:lvl1pPr>
              <a:defRPr>
                <a:ea typeface="MS PGothic" pitchFamily="34" charset="-128"/>
              </a:defRPr>
            </a:lvl1pPr>
          </a:lstStyle>
          <a:p>
            <a:pPr>
              <a:defRPr/>
            </a:pPr>
            <a:fld id="{83565AF5-278E-4166-9154-BBC990412181}" type="datetime1">
              <a:rPr lang="de-DE"/>
              <a:pPr>
                <a:defRPr/>
              </a:pPr>
              <a:t>30.06.2022</a:t>
            </a:fld>
            <a:endParaRPr lang="de-DE"/>
          </a:p>
        </p:txBody>
      </p:sp>
      <p:sp>
        <p:nvSpPr>
          <p:cNvPr id="5" name="Fußzeilenplatzhalter 4">
            <a:extLst>
              <a:ext uri="{FF2B5EF4-FFF2-40B4-BE49-F238E27FC236}">
                <a16:creationId xmlns:a16="http://schemas.microsoft.com/office/drawing/2014/main" id="{FCF3F66B-B83E-4895-B8F8-480417D92B73}"/>
              </a:ext>
            </a:extLst>
          </p:cNvPr>
          <p:cNvSpPr>
            <a:spLocks noGrp="1"/>
          </p:cNvSpPr>
          <p:nvPr>
            <p:ph type="ftr" sz="quarter" idx="11"/>
          </p:nvPr>
        </p:nvSpPr>
        <p:spPr>
          <a:xfrm>
            <a:off x="3124200" y="6356350"/>
            <a:ext cx="2895600" cy="365125"/>
          </a:xfrm>
          <a:prstGeom prst="rect">
            <a:avLst/>
          </a:prstGeom>
        </p:spPr>
        <p:txBody>
          <a:bodyPr/>
          <a:lstStyle>
            <a:lvl1pPr>
              <a:defRPr>
                <a:solidFill>
                  <a:prstClr val="black"/>
                </a:solidFill>
                <a:ea typeface="+mn-ea"/>
                <a:cs typeface="Arial" charset="0"/>
              </a:defRPr>
            </a:lvl1pPr>
          </a:lstStyle>
          <a:p>
            <a:pPr>
              <a:defRPr/>
            </a:pPr>
            <a:endParaRPr lang="de-DE"/>
          </a:p>
        </p:txBody>
      </p:sp>
      <p:sp>
        <p:nvSpPr>
          <p:cNvPr id="6" name="Foliennummernplatzhalter 5">
            <a:extLst>
              <a:ext uri="{FF2B5EF4-FFF2-40B4-BE49-F238E27FC236}">
                <a16:creationId xmlns:a16="http://schemas.microsoft.com/office/drawing/2014/main" id="{34A5B30D-3A18-454B-8E93-60A74CFA8BD1}"/>
              </a:ext>
            </a:extLst>
          </p:cNvPr>
          <p:cNvSpPr>
            <a:spLocks noGrp="1"/>
          </p:cNvSpPr>
          <p:nvPr>
            <p:ph type="sldNum" sz="quarter" idx="12"/>
          </p:nvPr>
        </p:nvSpPr>
        <p:spPr/>
        <p:txBody>
          <a:bodyPr/>
          <a:lstStyle>
            <a:lvl1pPr>
              <a:defRPr/>
            </a:lvl1pPr>
          </a:lstStyle>
          <a:p>
            <a:fld id="{03B64E04-F457-4389-A1F6-DA99C7672BB3}" type="slidenum">
              <a:rPr lang="de-DE" altLang="en-US"/>
              <a:pPr/>
              <a:t>‹#›</a:t>
            </a:fld>
            <a:endParaRPr lang="de-DE" altLang="en-US"/>
          </a:p>
        </p:txBody>
      </p:sp>
    </p:spTree>
    <p:extLst>
      <p:ext uri="{BB962C8B-B14F-4D97-AF65-F5344CB8AC3E}">
        <p14:creationId xmlns:p14="http://schemas.microsoft.com/office/powerpoint/2010/main" val="366527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107E844-9B08-4AC5-B1C1-23F9EE3ECDBC}"/>
              </a:ext>
            </a:extLst>
          </p:cNvPr>
          <p:cNvSpPr>
            <a:spLocks noGrp="1"/>
          </p:cNvSpPr>
          <p:nvPr>
            <p:ph type="dt" sz="half" idx="10"/>
          </p:nvPr>
        </p:nvSpPr>
        <p:spPr/>
        <p:txBody>
          <a:bodyPr/>
          <a:lstStyle>
            <a:lvl1pPr>
              <a:defRPr/>
            </a:lvl1pPr>
          </a:lstStyle>
          <a:p>
            <a:pPr>
              <a:defRPr/>
            </a:pPr>
            <a:fld id="{BE6F6F33-2330-4824-ABE5-44C79D3CBBBF}" type="datetime1">
              <a:rPr lang="de-DE" altLang="en-US"/>
              <a:pPr>
                <a:defRPr/>
              </a:pPr>
              <a:t>30.06.2022</a:t>
            </a:fld>
            <a:endParaRPr lang="de-DE" altLang="en-US"/>
          </a:p>
        </p:txBody>
      </p:sp>
      <p:sp>
        <p:nvSpPr>
          <p:cNvPr id="5" name="Fußzeilenplatzhalter 4">
            <a:extLst>
              <a:ext uri="{FF2B5EF4-FFF2-40B4-BE49-F238E27FC236}">
                <a16:creationId xmlns:a16="http://schemas.microsoft.com/office/drawing/2014/main" id="{51A541E7-042E-401D-AAE0-F937B3ECAC3E}"/>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71438AB7-1C73-4684-8287-CA73D69BD572}"/>
              </a:ext>
            </a:extLst>
          </p:cNvPr>
          <p:cNvSpPr>
            <a:spLocks noGrp="1"/>
          </p:cNvSpPr>
          <p:nvPr>
            <p:ph type="sldNum" sz="quarter" idx="12"/>
          </p:nvPr>
        </p:nvSpPr>
        <p:spPr/>
        <p:txBody>
          <a:bodyPr/>
          <a:lstStyle>
            <a:lvl1pPr>
              <a:defRPr/>
            </a:lvl1pPr>
          </a:lstStyle>
          <a:p>
            <a:fld id="{0304B056-5C9D-4A77-BAF1-7636EEB68F11}" type="slidenum">
              <a:rPr lang="de-DE" altLang="en-US"/>
              <a:pPr/>
              <a:t>‹#›</a:t>
            </a:fld>
            <a:endParaRPr lang="de-DE" altLang="en-US"/>
          </a:p>
        </p:txBody>
      </p:sp>
    </p:spTree>
    <p:extLst>
      <p:ext uri="{BB962C8B-B14F-4D97-AF65-F5344CB8AC3E}">
        <p14:creationId xmlns:p14="http://schemas.microsoft.com/office/powerpoint/2010/main" val="137976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5AEDDB34-CB40-4672-98AC-1976F64C628F}"/>
              </a:ext>
            </a:extLst>
          </p:cNvPr>
          <p:cNvSpPr>
            <a:spLocks noGrp="1"/>
          </p:cNvSpPr>
          <p:nvPr>
            <p:ph type="dt" sz="half" idx="10"/>
          </p:nvPr>
        </p:nvSpPr>
        <p:spPr/>
        <p:txBody>
          <a:bodyPr/>
          <a:lstStyle>
            <a:lvl1pPr>
              <a:defRPr/>
            </a:lvl1pPr>
          </a:lstStyle>
          <a:p>
            <a:pPr>
              <a:defRPr/>
            </a:pPr>
            <a:fld id="{8D06915E-7DF1-42D8-9B3B-C0B06CA4AFA1}" type="datetime1">
              <a:rPr lang="de-DE" altLang="en-US"/>
              <a:pPr>
                <a:defRPr/>
              </a:pPr>
              <a:t>30.06.2022</a:t>
            </a:fld>
            <a:endParaRPr lang="de-DE" altLang="en-US"/>
          </a:p>
        </p:txBody>
      </p:sp>
      <p:sp>
        <p:nvSpPr>
          <p:cNvPr id="5" name="Fußzeilenplatzhalter 4">
            <a:extLst>
              <a:ext uri="{FF2B5EF4-FFF2-40B4-BE49-F238E27FC236}">
                <a16:creationId xmlns:a16="http://schemas.microsoft.com/office/drawing/2014/main" id="{8791DE03-BCF9-48B3-A9B5-B8A6E228B826}"/>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C4A194A2-4943-482F-B2B4-03CD6EB79441}"/>
              </a:ext>
            </a:extLst>
          </p:cNvPr>
          <p:cNvSpPr>
            <a:spLocks noGrp="1"/>
          </p:cNvSpPr>
          <p:nvPr>
            <p:ph type="sldNum" sz="quarter" idx="12"/>
          </p:nvPr>
        </p:nvSpPr>
        <p:spPr/>
        <p:txBody>
          <a:bodyPr/>
          <a:lstStyle>
            <a:lvl1pPr>
              <a:defRPr/>
            </a:lvl1pPr>
          </a:lstStyle>
          <a:p>
            <a:fld id="{6993B3B0-1CAA-462C-8902-4DBA06A1BB7C}" type="slidenum">
              <a:rPr lang="de-DE" altLang="en-US"/>
              <a:pPr/>
              <a:t>‹#›</a:t>
            </a:fld>
            <a:endParaRPr lang="de-DE" altLang="en-US"/>
          </a:p>
        </p:txBody>
      </p:sp>
    </p:spTree>
    <p:extLst>
      <p:ext uri="{BB962C8B-B14F-4D97-AF65-F5344CB8AC3E}">
        <p14:creationId xmlns:p14="http://schemas.microsoft.com/office/powerpoint/2010/main" val="1595693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2B28C300-2BAA-4182-99D1-C7E54BFAFB89}"/>
              </a:ext>
            </a:extLst>
          </p:cNvPr>
          <p:cNvSpPr>
            <a:spLocks noGrp="1"/>
          </p:cNvSpPr>
          <p:nvPr>
            <p:ph type="dt" sz="half" idx="10"/>
          </p:nvPr>
        </p:nvSpPr>
        <p:spPr/>
        <p:txBody>
          <a:bodyPr/>
          <a:lstStyle>
            <a:lvl1pPr>
              <a:defRPr/>
            </a:lvl1pPr>
          </a:lstStyle>
          <a:p>
            <a:pPr>
              <a:defRPr/>
            </a:pPr>
            <a:fld id="{573B52D0-A220-4208-8C2A-F0D2D8E941E7}" type="datetime1">
              <a:rPr lang="de-DE" altLang="en-US"/>
              <a:pPr>
                <a:defRPr/>
              </a:pPr>
              <a:t>30.06.2022</a:t>
            </a:fld>
            <a:endParaRPr lang="de-DE" altLang="en-US"/>
          </a:p>
        </p:txBody>
      </p:sp>
      <p:sp>
        <p:nvSpPr>
          <p:cNvPr id="6" name="Fußzeilenplatzhalter 4">
            <a:extLst>
              <a:ext uri="{FF2B5EF4-FFF2-40B4-BE49-F238E27FC236}">
                <a16:creationId xmlns:a16="http://schemas.microsoft.com/office/drawing/2014/main" id="{F0A41051-F6FF-4A37-8A9D-4E756DA00109}"/>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FEEB6E3C-EAED-43DD-860A-27AE0DB78E8B}"/>
              </a:ext>
            </a:extLst>
          </p:cNvPr>
          <p:cNvSpPr>
            <a:spLocks noGrp="1"/>
          </p:cNvSpPr>
          <p:nvPr>
            <p:ph type="sldNum" sz="quarter" idx="12"/>
          </p:nvPr>
        </p:nvSpPr>
        <p:spPr/>
        <p:txBody>
          <a:bodyPr/>
          <a:lstStyle>
            <a:lvl1pPr>
              <a:defRPr/>
            </a:lvl1pPr>
          </a:lstStyle>
          <a:p>
            <a:fld id="{68CA7ED2-42B0-4A95-A04D-8D11CAB474F6}" type="slidenum">
              <a:rPr lang="de-DE" altLang="en-US"/>
              <a:pPr/>
              <a:t>‹#›</a:t>
            </a:fld>
            <a:endParaRPr lang="de-DE" altLang="en-US"/>
          </a:p>
        </p:txBody>
      </p:sp>
    </p:spTree>
    <p:extLst>
      <p:ext uri="{BB962C8B-B14F-4D97-AF65-F5344CB8AC3E}">
        <p14:creationId xmlns:p14="http://schemas.microsoft.com/office/powerpoint/2010/main" val="2378867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E7ACA644-62D9-4FAB-B173-9CA41019E478}"/>
              </a:ext>
            </a:extLst>
          </p:cNvPr>
          <p:cNvSpPr>
            <a:spLocks noGrp="1"/>
          </p:cNvSpPr>
          <p:nvPr>
            <p:ph type="dt" sz="half" idx="10"/>
          </p:nvPr>
        </p:nvSpPr>
        <p:spPr/>
        <p:txBody>
          <a:bodyPr/>
          <a:lstStyle>
            <a:lvl1pPr>
              <a:defRPr/>
            </a:lvl1pPr>
          </a:lstStyle>
          <a:p>
            <a:pPr>
              <a:defRPr/>
            </a:pPr>
            <a:fld id="{56028658-9B10-4C6D-B56D-67AB901D80FD}" type="datetime1">
              <a:rPr lang="de-DE" altLang="en-US"/>
              <a:pPr>
                <a:defRPr/>
              </a:pPr>
              <a:t>30.06.2022</a:t>
            </a:fld>
            <a:endParaRPr lang="de-DE" altLang="en-US"/>
          </a:p>
        </p:txBody>
      </p:sp>
      <p:sp>
        <p:nvSpPr>
          <p:cNvPr id="8" name="Fußzeilenplatzhalter 4">
            <a:extLst>
              <a:ext uri="{FF2B5EF4-FFF2-40B4-BE49-F238E27FC236}">
                <a16:creationId xmlns:a16="http://schemas.microsoft.com/office/drawing/2014/main" id="{EB8C736F-2918-47F8-BD93-F147C267246B}"/>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5">
            <a:extLst>
              <a:ext uri="{FF2B5EF4-FFF2-40B4-BE49-F238E27FC236}">
                <a16:creationId xmlns:a16="http://schemas.microsoft.com/office/drawing/2014/main" id="{1212EBA6-59B5-4563-B3FC-A89C6A79AD28}"/>
              </a:ext>
            </a:extLst>
          </p:cNvPr>
          <p:cNvSpPr>
            <a:spLocks noGrp="1"/>
          </p:cNvSpPr>
          <p:nvPr>
            <p:ph type="sldNum" sz="quarter" idx="12"/>
          </p:nvPr>
        </p:nvSpPr>
        <p:spPr/>
        <p:txBody>
          <a:bodyPr/>
          <a:lstStyle>
            <a:lvl1pPr>
              <a:defRPr/>
            </a:lvl1pPr>
          </a:lstStyle>
          <a:p>
            <a:fld id="{D4B54959-27B7-4415-88AC-3BF02B0E1E83}" type="slidenum">
              <a:rPr lang="de-DE" altLang="en-US"/>
              <a:pPr/>
              <a:t>‹#›</a:t>
            </a:fld>
            <a:endParaRPr lang="de-DE" altLang="en-US"/>
          </a:p>
        </p:txBody>
      </p:sp>
    </p:spTree>
    <p:extLst>
      <p:ext uri="{BB962C8B-B14F-4D97-AF65-F5344CB8AC3E}">
        <p14:creationId xmlns:p14="http://schemas.microsoft.com/office/powerpoint/2010/main" val="206290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a:extLst>
              <a:ext uri="{FF2B5EF4-FFF2-40B4-BE49-F238E27FC236}">
                <a16:creationId xmlns:a16="http://schemas.microsoft.com/office/drawing/2014/main" id="{79351EB0-820E-448A-A318-FEAACC1C4E14}"/>
              </a:ext>
            </a:extLst>
          </p:cNvPr>
          <p:cNvSpPr>
            <a:spLocks noGrp="1"/>
          </p:cNvSpPr>
          <p:nvPr>
            <p:ph type="dt" sz="half" idx="10"/>
          </p:nvPr>
        </p:nvSpPr>
        <p:spPr/>
        <p:txBody>
          <a:bodyPr/>
          <a:lstStyle>
            <a:lvl1pPr>
              <a:defRPr/>
            </a:lvl1pPr>
          </a:lstStyle>
          <a:p>
            <a:pPr>
              <a:defRPr/>
            </a:pPr>
            <a:fld id="{1DE85B15-A50F-48F0-B8FE-83B66113CF61}" type="datetime1">
              <a:rPr lang="de-DE" altLang="en-US"/>
              <a:pPr>
                <a:defRPr/>
              </a:pPr>
              <a:t>30.06.2022</a:t>
            </a:fld>
            <a:endParaRPr lang="de-DE" altLang="en-US"/>
          </a:p>
        </p:txBody>
      </p:sp>
      <p:sp>
        <p:nvSpPr>
          <p:cNvPr id="4" name="Fußzeilenplatzhalter 4">
            <a:extLst>
              <a:ext uri="{FF2B5EF4-FFF2-40B4-BE49-F238E27FC236}">
                <a16:creationId xmlns:a16="http://schemas.microsoft.com/office/drawing/2014/main" id="{DEF62F60-7684-471B-A8CA-7406B8BCAD67}"/>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4047F3CF-112B-4E3F-A563-964F8A273A58}"/>
              </a:ext>
            </a:extLst>
          </p:cNvPr>
          <p:cNvSpPr>
            <a:spLocks noGrp="1"/>
          </p:cNvSpPr>
          <p:nvPr>
            <p:ph type="sldNum" sz="quarter" idx="12"/>
          </p:nvPr>
        </p:nvSpPr>
        <p:spPr/>
        <p:txBody>
          <a:bodyPr/>
          <a:lstStyle>
            <a:lvl1pPr>
              <a:defRPr/>
            </a:lvl1pPr>
          </a:lstStyle>
          <a:p>
            <a:fld id="{B6791239-CB53-4387-8CE4-01EAA0F302DA}" type="slidenum">
              <a:rPr lang="de-DE" altLang="en-US"/>
              <a:pPr/>
              <a:t>‹#›</a:t>
            </a:fld>
            <a:endParaRPr lang="de-DE" altLang="en-US"/>
          </a:p>
        </p:txBody>
      </p:sp>
    </p:spTree>
    <p:extLst>
      <p:ext uri="{BB962C8B-B14F-4D97-AF65-F5344CB8AC3E}">
        <p14:creationId xmlns:p14="http://schemas.microsoft.com/office/powerpoint/2010/main" val="122412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484E93C0-5053-4A24-8C62-2302ED67DF10}"/>
              </a:ext>
            </a:extLst>
          </p:cNvPr>
          <p:cNvSpPr>
            <a:spLocks noGrp="1"/>
          </p:cNvSpPr>
          <p:nvPr>
            <p:ph type="dt" sz="half" idx="10"/>
          </p:nvPr>
        </p:nvSpPr>
        <p:spPr/>
        <p:txBody>
          <a:bodyPr/>
          <a:lstStyle>
            <a:lvl1pPr>
              <a:defRPr/>
            </a:lvl1pPr>
          </a:lstStyle>
          <a:p>
            <a:pPr>
              <a:defRPr/>
            </a:pPr>
            <a:fld id="{EB366AB1-C969-4397-934C-7EA675D7499A}" type="datetime1">
              <a:rPr lang="de-DE" altLang="en-US"/>
              <a:pPr>
                <a:defRPr/>
              </a:pPr>
              <a:t>30.06.2022</a:t>
            </a:fld>
            <a:endParaRPr lang="de-DE" altLang="en-US"/>
          </a:p>
        </p:txBody>
      </p:sp>
      <p:sp>
        <p:nvSpPr>
          <p:cNvPr id="3" name="Fußzeilenplatzhalter 4">
            <a:extLst>
              <a:ext uri="{FF2B5EF4-FFF2-40B4-BE49-F238E27FC236}">
                <a16:creationId xmlns:a16="http://schemas.microsoft.com/office/drawing/2014/main" id="{A98B2BB9-7EC0-434A-AA3D-2822A253F106}"/>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5">
            <a:extLst>
              <a:ext uri="{FF2B5EF4-FFF2-40B4-BE49-F238E27FC236}">
                <a16:creationId xmlns:a16="http://schemas.microsoft.com/office/drawing/2014/main" id="{D231713C-2140-4998-B160-093B8EAA8622}"/>
              </a:ext>
            </a:extLst>
          </p:cNvPr>
          <p:cNvSpPr>
            <a:spLocks noGrp="1"/>
          </p:cNvSpPr>
          <p:nvPr>
            <p:ph type="sldNum" sz="quarter" idx="12"/>
          </p:nvPr>
        </p:nvSpPr>
        <p:spPr/>
        <p:txBody>
          <a:bodyPr/>
          <a:lstStyle>
            <a:lvl1pPr>
              <a:defRPr/>
            </a:lvl1pPr>
          </a:lstStyle>
          <a:p>
            <a:fld id="{90A1AA3D-F14C-4D88-9EFE-4EFEDCAF74FA}" type="slidenum">
              <a:rPr lang="de-DE" altLang="en-US"/>
              <a:pPr/>
              <a:t>‹#›</a:t>
            </a:fld>
            <a:endParaRPr lang="de-DE" altLang="en-US"/>
          </a:p>
        </p:txBody>
      </p:sp>
    </p:spTree>
    <p:extLst>
      <p:ext uri="{BB962C8B-B14F-4D97-AF65-F5344CB8AC3E}">
        <p14:creationId xmlns:p14="http://schemas.microsoft.com/office/powerpoint/2010/main" val="1188362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16FA16C1-3A99-4D4D-B7FD-FFA6C466CC4C}"/>
              </a:ext>
            </a:extLst>
          </p:cNvPr>
          <p:cNvSpPr>
            <a:spLocks noGrp="1"/>
          </p:cNvSpPr>
          <p:nvPr>
            <p:ph type="dt" sz="half" idx="10"/>
          </p:nvPr>
        </p:nvSpPr>
        <p:spPr/>
        <p:txBody>
          <a:bodyPr/>
          <a:lstStyle>
            <a:lvl1pPr>
              <a:defRPr/>
            </a:lvl1pPr>
          </a:lstStyle>
          <a:p>
            <a:pPr>
              <a:defRPr/>
            </a:pPr>
            <a:fld id="{A292BF9D-EC43-48C7-99E6-B8057ED2FF40}" type="datetime1">
              <a:rPr lang="de-DE" altLang="en-US"/>
              <a:pPr>
                <a:defRPr/>
              </a:pPr>
              <a:t>30.06.2022</a:t>
            </a:fld>
            <a:endParaRPr lang="de-DE" altLang="en-US"/>
          </a:p>
        </p:txBody>
      </p:sp>
      <p:sp>
        <p:nvSpPr>
          <p:cNvPr id="6" name="Fußzeilenplatzhalter 4">
            <a:extLst>
              <a:ext uri="{FF2B5EF4-FFF2-40B4-BE49-F238E27FC236}">
                <a16:creationId xmlns:a16="http://schemas.microsoft.com/office/drawing/2014/main" id="{050F7216-43B6-4661-8931-B6368F5D49FB}"/>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0464BCDB-05AF-47EA-A6D2-802B2A3B0984}"/>
              </a:ext>
            </a:extLst>
          </p:cNvPr>
          <p:cNvSpPr>
            <a:spLocks noGrp="1"/>
          </p:cNvSpPr>
          <p:nvPr>
            <p:ph type="sldNum" sz="quarter" idx="12"/>
          </p:nvPr>
        </p:nvSpPr>
        <p:spPr/>
        <p:txBody>
          <a:bodyPr/>
          <a:lstStyle>
            <a:lvl1pPr>
              <a:defRPr/>
            </a:lvl1pPr>
          </a:lstStyle>
          <a:p>
            <a:fld id="{94417E8A-9A81-4F03-A63F-A0379584BCA3}" type="slidenum">
              <a:rPr lang="de-DE" altLang="en-US"/>
              <a:pPr/>
              <a:t>‹#›</a:t>
            </a:fld>
            <a:endParaRPr lang="de-DE" altLang="en-US"/>
          </a:p>
        </p:txBody>
      </p:sp>
    </p:spTree>
    <p:extLst>
      <p:ext uri="{BB962C8B-B14F-4D97-AF65-F5344CB8AC3E}">
        <p14:creationId xmlns:p14="http://schemas.microsoft.com/office/powerpoint/2010/main" val="2415714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1"/>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48411C87-370D-433C-8668-81FE05BB79FD}"/>
              </a:ext>
            </a:extLst>
          </p:cNvPr>
          <p:cNvSpPr>
            <a:spLocks noGrp="1"/>
          </p:cNvSpPr>
          <p:nvPr>
            <p:ph type="dt" sz="half" idx="10"/>
          </p:nvPr>
        </p:nvSpPr>
        <p:spPr/>
        <p:txBody>
          <a:bodyPr/>
          <a:lstStyle>
            <a:lvl1pPr>
              <a:defRPr/>
            </a:lvl1pPr>
          </a:lstStyle>
          <a:p>
            <a:pPr>
              <a:defRPr/>
            </a:pPr>
            <a:fld id="{CC7F64BC-568C-4377-B9AA-81A0244D6DD8}" type="datetime1">
              <a:rPr lang="de-DE" altLang="en-US"/>
              <a:pPr>
                <a:defRPr/>
              </a:pPr>
              <a:t>30.06.2022</a:t>
            </a:fld>
            <a:endParaRPr lang="de-DE" altLang="en-US"/>
          </a:p>
        </p:txBody>
      </p:sp>
      <p:sp>
        <p:nvSpPr>
          <p:cNvPr id="6" name="Fußzeilenplatzhalter 4">
            <a:extLst>
              <a:ext uri="{FF2B5EF4-FFF2-40B4-BE49-F238E27FC236}">
                <a16:creationId xmlns:a16="http://schemas.microsoft.com/office/drawing/2014/main" id="{B8FEE5C1-C8C9-4844-83AD-6E0F8722A496}"/>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28754045-5045-4F03-952E-74E73578CC7A}"/>
              </a:ext>
            </a:extLst>
          </p:cNvPr>
          <p:cNvSpPr>
            <a:spLocks noGrp="1"/>
          </p:cNvSpPr>
          <p:nvPr>
            <p:ph type="sldNum" sz="quarter" idx="12"/>
          </p:nvPr>
        </p:nvSpPr>
        <p:spPr/>
        <p:txBody>
          <a:bodyPr/>
          <a:lstStyle>
            <a:lvl1pPr>
              <a:defRPr/>
            </a:lvl1pPr>
          </a:lstStyle>
          <a:p>
            <a:fld id="{05ACEFC5-FFB8-40BB-A989-C0AE858048F8}" type="slidenum">
              <a:rPr lang="de-DE" altLang="en-US"/>
              <a:pPr/>
              <a:t>‹#›</a:t>
            </a:fld>
            <a:endParaRPr lang="de-DE" altLang="en-US"/>
          </a:p>
        </p:txBody>
      </p:sp>
    </p:spTree>
    <p:extLst>
      <p:ext uri="{BB962C8B-B14F-4D97-AF65-F5344CB8AC3E}">
        <p14:creationId xmlns:p14="http://schemas.microsoft.com/office/powerpoint/2010/main" val="414750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rgbClr val="DBEEF4"/>
          </a:fgClr>
          <a:bgClr>
            <a:schemeClr val="bg1"/>
          </a:bgClr>
        </a:patt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A327E136-DABC-42EB-8CB1-619836BF1D21}"/>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p>
        </p:txBody>
      </p:sp>
      <p:sp>
        <p:nvSpPr>
          <p:cNvPr id="1027" name="Textplatzhalter 2">
            <a:extLst>
              <a:ext uri="{FF2B5EF4-FFF2-40B4-BE49-F238E27FC236}">
                <a16:creationId xmlns:a16="http://schemas.microsoft.com/office/drawing/2014/main" id="{2AB0A5DD-1272-4B18-9812-676CFB42FF20}"/>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4" name="Datumsplatzhalter 3">
            <a:extLst>
              <a:ext uri="{FF2B5EF4-FFF2-40B4-BE49-F238E27FC236}">
                <a16:creationId xmlns:a16="http://schemas.microsoft.com/office/drawing/2014/main" id="{EABE29C5-E887-42FE-BC6A-ADF0A399C28A}"/>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8F815B9C-A77E-4724-B206-190B0B8AF3D6}" type="datetime1">
              <a:rPr lang="de-DE" altLang="en-US"/>
              <a:pPr>
                <a:defRPr/>
              </a:pPr>
              <a:t>30.06.2022</a:t>
            </a:fld>
            <a:endParaRPr lang="de-DE" altLang="en-US"/>
          </a:p>
        </p:txBody>
      </p:sp>
      <p:sp>
        <p:nvSpPr>
          <p:cNvPr id="5" name="Fußzeilenplatzhalter 4">
            <a:extLst>
              <a:ext uri="{FF2B5EF4-FFF2-40B4-BE49-F238E27FC236}">
                <a16:creationId xmlns:a16="http://schemas.microsoft.com/office/drawing/2014/main" id="{5E3A472C-93FE-4CE1-9AA3-9AB7D3CF62C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de-DE"/>
          </a:p>
        </p:txBody>
      </p:sp>
      <p:sp>
        <p:nvSpPr>
          <p:cNvPr id="6" name="Foliennummernplatzhalter 5">
            <a:extLst>
              <a:ext uri="{FF2B5EF4-FFF2-40B4-BE49-F238E27FC236}">
                <a16:creationId xmlns:a16="http://schemas.microsoft.com/office/drawing/2014/main" id="{2B15C6C2-8690-4A6A-829A-AD7F1AD96B7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EEAFFCF4-6818-4E18-A27F-BC41C983492D}" type="slidenum">
              <a:rPr lang="de-DE" altLang="en-US"/>
              <a:pPr/>
              <a:t>‹#›</a:t>
            </a:fld>
            <a:endParaRPr lang="de-DE" altLang="en-US"/>
          </a:p>
        </p:txBody>
      </p:sp>
    </p:spTree>
  </p:cSld>
  <p:clrMap bg1="lt1" tx1="dk1" bg2="lt2" tx2="dk2" accent1="accent1" accent2="accent2" accent3="accent3" accent4="accent4" accent5="accent5" accent6="accent6" hlink="hlink" folHlink="folHlink"/>
  <p:sldLayoutIdLst>
    <p:sldLayoutId id="2147484562" r:id="rId1"/>
    <p:sldLayoutId id="2147484563" r:id="rId2"/>
    <p:sldLayoutId id="2147484564" r:id="rId3"/>
    <p:sldLayoutId id="2147484565" r:id="rId4"/>
    <p:sldLayoutId id="2147484566" r:id="rId5"/>
    <p:sldLayoutId id="2147484567" r:id="rId6"/>
    <p:sldLayoutId id="2147484568" r:id="rId7"/>
    <p:sldLayoutId id="2147484569" r:id="rId8"/>
    <p:sldLayoutId id="2147484570" r:id="rId9"/>
    <p:sldLayoutId id="2147484571" r:id="rId10"/>
    <p:sldLayoutId id="2147484572" r:id="rId11"/>
    <p:sldLayoutId id="2147484573" r:id="rId12"/>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Espace réservé du texte 2">
            <a:extLst>
              <a:ext uri="{FF2B5EF4-FFF2-40B4-BE49-F238E27FC236}">
                <a16:creationId xmlns:a16="http://schemas.microsoft.com/office/drawing/2014/main" id="{61E36694-A28C-46A3-8E0F-0044ECD6C5F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61431B18-3613-4824-93DB-D1C48A596CD5}"/>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000">
                <a:solidFill>
                  <a:srgbClr val="898989"/>
                </a:solidFill>
                <a:latin typeface="Arial Narrow" pitchFamily="34" charset="0"/>
              </a:defRPr>
            </a:lvl1pPr>
          </a:lstStyle>
          <a:p>
            <a:pPr>
              <a:defRPr/>
            </a:pPr>
            <a:fld id="{DC93F043-D4E2-417C-AEE8-76DFED1486E3}" type="datetime1">
              <a:rPr lang="fr-FR" altLang="en-US"/>
              <a:pPr>
                <a:defRPr/>
              </a:pPr>
              <a:t>30/06/2022</a:t>
            </a:fld>
            <a:endParaRPr lang="fr-FR" altLang="en-US"/>
          </a:p>
        </p:txBody>
      </p:sp>
      <p:sp>
        <p:nvSpPr>
          <p:cNvPr id="8" name="Espace réservé du numéro de diapositive 5">
            <a:extLst>
              <a:ext uri="{FF2B5EF4-FFF2-40B4-BE49-F238E27FC236}">
                <a16:creationId xmlns:a16="http://schemas.microsoft.com/office/drawing/2014/main" id="{70D4FA2C-D996-4496-B121-5B2265C6F92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Arial Narrow" panose="020B0606020202030204" pitchFamily="34" charset="0"/>
              </a:defRPr>
            </a:lvl1pPr>
          </a:lstStyle>
          <a:p>
            <a:fld id="{4657AE48-DE95-468E-8BB7-6925B14FE822}" type="slidenum">
              <a:rPr lang="fr-FR" altLang="en-US"/>
              <a:pPr/>
              <a:t>‹#›</a:t>
            </a:fld>
            <a:endParaRPr lang="fr-FR" altLang="en-US"/>
          </a:p>
        </p:txBody>
      </p:sp>
      <p:sp>
        <p:nvSpPr>
          <p:cNvPr id="2053" name="Espace réservé du titre 6">
            <a:extLst>
              <a:ext uri="{FF2B5EF4-FFF2-40B4-BE49-F238E27FC236}">
                <a16:creationId xmlns:a16="http://schemas.microsoft.com/office/drawing/2014/main" id="{0485D365-4D05-4176-A18E-FBA41CA72827}"/>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4574" r:id="rId1"/>
    <p:sldLayoutId id="2147484575" r:id="rId2"/>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MS PGothic" pitchFamily="34" charset="-128"/>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MS PGothic" pitchFamily="34" charset="-128"/>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MS PGothic" pitchFamily="34" charset="-128"/>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MS PGothic" pitchFamily="34" charset="-128"/>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MS PGothic" pitchFamily="34" charset="-128"/>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4" name="Espace réservé du texte 2">
            <a:extLst>
              <a:ext uri="{FF2B5EF4-FFF2-40B4-BE49-F238E27FC236}">
                <a16:creationId xmlns:a16="http://schemas.microsoft.com/office/drawing/2014/main" id="{09E976EF-07D1-4904-85AE-351191F59D0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en-US"/>
              <a:t>Cliquez pour modifier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p>
        </p:txBody>
      </p:sp>
      <p:sp>
        <p:nvSpPr>
          <p:cNvPr id="6" name="Espace réservé de la date 3">
            <a:extLst>
              <a:ext uri="{FF2B5EF4-FFF2-40B4-BE49-F238E27FC236}">
                <a16:creationId xmlns:a16="http://schemas.microsoft.com/office/drawing/2014/main" id="{B79BDCB5-C623-4EAB-BE58-F5D2321F57E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defTabSz="457200" eaLnBrk="1" hangingPunct="1">
              <a:defRPr sz="1000">
                <a:solidFill>
                  <a:srgbClr val="898989"/>
                </a:solidFill>
                <a:latin typeface="Arial Narrow" pitchFamily="34" charset="0"/>
                <a:ea typeface="+mn-ea"/>
                <a:cs typeface="Arial" charset="0"/>
              </a:defRPr>
            </a:lvl1pPr>
          </a:lstStyle>
          <a:p>
            <a:pPr>
              <a:defRPr/>
            </a:pPr>
            <a:fld id="{F92F5CE2-96F2-4964-A6B5-2F9912561F8C}" type="datetime1">
              <a:rPr lang="fr-FR" altLang="en-US"/>
              <a:pPr>
                <a:defRPr/>
              </a:pPr>
              <a:t>30/06/2022</a:t>
            </a:fld>
            <a:endParaRPr lang="fr-FR" altLang="en-US"/>
          </a:p>
        </p:txBody>
      </p:sp>
      <p:sp>
        <p:nvSpPr>
          <p:cNvPr id="8" name="Espace réservé du numéro de diapositive 5">
            <a:extLst>
              <a:ext uri="{FF2B5EF4-FFF2-40B4-BE49-F238E27FC236}">
                <a16:creationId xmlns:a16="http://schemas.microsoft.com/office/drawing/2014/main" id="{140E9DBB-74C3-4CE9-9946-3B9DA50BA762}"/>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000">
                <a:solidFill>
                  <a:srgbClr val="898989"/>
                </a:solidFill>
                <a:latin typeface="Arial Narrow" panose="020B0606020202030204" pitchFamily="34" charset="0"/>
                <a:cs typeface="Arial" panose="020B0604020202020204" pitchFamily="34" charset="0"/>
              </a:defRPr>
            </a:lvl1pPr>
          </a:lstStyle>
          <a:p>
            <a:fld id="{BE19BF9B-EFC3-4737-ADC3-9FAEFA0A3B94}" type="slidenum">
              <a:rPr lang="fr-FR" altLang="en-US"/>
              <a:pPr/>
              <a:t>‹#›</a:t>
            </a:fld>
            <a:endParaRPr lang="fr-FR" altLang="en-US"/>
          </a:p>
        </p:txBody>
      </p:sp>
      <p:sp>
        <p:nvSpPr>
          <p:cNvPr id="3077" name="Espace réservé du titre 6">
            <a:extLst>
              <a:ext uri="{FF2B5EF4-FFF2-40B4-BE49-F238E27FC236}">
                <a16:creationId xmlns:a16="http://schemas.microsoft.com/office/drawing/2014/main" id="{F815D4A2-A72F-44B7-B91A-3E5CDEBD7B3C}"/>
              </a:ext>
            </a:extLst>
          </p:cNvPr>
          <p:cNvSpPr>
            <a:spLocks noGrp="1"/>
          </p:cNvSpPr>
          <p:nvPr>
            <p:ph type="title"/>
          </p:nvPr>
        </p:nvSpPr>
        <p:spPr bwMode="auto">
          <a:xfrm>
            <a:off x="4471988" y="274638"/>
            <a:ext cx="4214812"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en-US"/>
              <a:t>Name of the presentation</a:t>
            </a:r>
          </a:p>
        </p:txBody>
      </p:sp>
    </p:spTree>
  </p:cSld>
  <p:clrMap bg1="lt1" tx1="dk1" bg2="lt2" tx2="dk2" accent1="accent1" accent2="accent2" accent3="accent3" accent4="accent4" accent5="accent5" accent6="accent6" hlink="hlink" folHlink="folHlink"/>
  <p:sldLayoutIdLst>
    <p:sldLayoutId id="2147484576" r:id="rId1"/>
    <p:sldLayoutId id="2147484577" r:id="rId2"/>
  </p:sldLayoutIdLst>
  <p:txStyles>
    <p:titleStyle>
      <a:lvl1pPr algn="r" rtl="0" eaLnBrk="0" fontAlgn="base" hangingPunct="0">
        <a:lnSpc>
          <a:spcPct val="90000"/>
        </a:lnSpc>
        <a:spcBef>
          <a:spcPct val="0"/>
        </a:spcBef>
        <a:spcAft>
          <a:spcPct val="0"/>
        </a:spcAft>
        <a:defRPr sz="2000" kern="1200">
          <a:solidFill>
            <a:schemeClr val="bg1"/>
          </a:solidFill>
          <a:latin typeface="Arial Narrow" charset="0"/>
          <a:ea typeface="Arial Narrow" charset="0"/>
          <a:cs typeface="Arial Narrow" charset="0"/>
        </a:defRPr>
      </a:lvl1pPr>
      <a:lvl2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2pPr>
      <a:lvl3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3pPr>
      <a:lvl4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4pPr>
      <a:lvl5pPr algn="r" rtl="0" eaLnBrk="0" fontAlgn="base" hangingPunct="0">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5pPr>
      <a:lvl6pPr marL="4572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6pPr>
      <a:lvl7pPr marL="9144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7pPr>
      <a:lvl8pPr marL="13716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8pPr>
      <a:lvl9pPr marL="1828800" algn="r" rtl="0" fontAlgn="base">
        <a:lnSpc>
          <a:spcPct val="90000"/>
        </a:lnSpc>
        <a:spcBef>
          <a:spcPct val="0"/>
        </a:spcBef>
        <a:spcAft>
          <a:spcPct val="0"/>
        </a:spcAft>
        <a:defRPr sz="2000">
          <a:solidFill>
            <a:schemeClr val="bg1"/>
          </a:solidFill>
          <a:latin typeface="Arial Narrow" pitchFamily="34" charset="0"/>
          <a:ea typeface="Arial Narrow" pitchFamily="34" charset="0"/>
          <a:cs typeface="Arial Narrow"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hudoc.echr.coe.int/eng?i=001-96549" TargetMode="External"/><Relationship Id="rId2" Type="http://schemas.openxmlformats.org/officeDocument/2006/relationships/hyperlink" Target="http://hudoc.echr.coe.int/eng?i=001-69891" TargetMode="External"/><Relationship Id="rId1" Type="http://schemas.openxmlformats.org/officeDocument/2006/relationships/slideLayout" Target="../slideLayouts/slideLayout14.xml"/><Relationship Id="rId6" Type="http://schemas.openxmlformats.org/officeDocument/2006/relationships/hyperlink" Target="http://hudoc.echr.coe.int/eng?i=001-172701" TargetMode="External"/><Relationship Id="rId5" Type="http://schemas.openxmlformats.org/officeDocument/2006/relationships/hyperlink" Target="http://hudoc.echr.coe.int/eng?i=001-114032" TargetMode="External"/><Relationship Id="rId4" Type="http://schemas.openxmlformats.org/officeDocument/2006/relationships/hyperlink" Target="http://hudoc.echr.coe.int/eng?i=001-11451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Petya.Nestorova@coe.int"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Ana.MEDARSKA-LAZOVA@coe.int" TargetMode="External"/><Relationship Id="rId4" Type="http://schemas.openxmlformats.org/officeDocument/2006/relationships/hyperlink" Target="mailto:Eva.PASTRANA@coe.int"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DD4648-C67A-4F9B-AA4A-2C9B64ADD8A7}"/>
              </a:ext>
            </a:extLst>
          </p:cNvPr>
          <p:cNvSpPr>
            <a:spLocks noGrp="1"/>
          </p:cNvSpPr>
          <p:nvPr>
            <p:ph type="title"/>
          </p:nvPr>
        </p:nvSpPr>
        <p:spPr>
          <a:xfrm>
            <a:off x="685800" y="3860800"/>
            <a:ext cx="7772400" cy="1362075"/>
          </a:xfrm>
        </p:spPr>
        <p:txBody>
          <a:bodyPr>
            <a:normAutofit fontScale="90000"/>
          </a:bodyPr>
          <a:lstStyle/>
          <a:p>
            <a:pPr algn="ctr">
              <a:spcBef>
                <a:spcPts val="600"/>
              </a:spcBef>
              <a:defRPr/>
            </a:pPr>
            <a:r>
              <a:rPr lang="en-GB" altLang="en-US" sz="3200" dirty="0">
                <a:solidFill>
                  <a:schemeClr val="accent5">
                    <a:lumMod val="75000"/>
                  </a:schemeClr>
                </a:solidFill>
                <a:effectLst>
                  <a:outerShdw blurRad="38100" dist="38100" dir="2700000" algn="tl">
                    <a:srgbClr val="000000">
                      <a:alpha val="43137"/>
                    </a:srgbClr>
                  </a:outerShdw>
                </a:effectLst>
              </a:rPr>
              <a:t>HELP module on trafficking in human beings for the purpose of labour exploitation</a:t>
            </a:r>
            <a:br>
              <a:rPr lang="en-GB" altLang="en-US" sz="3200" dirty="0">
                <a:solidFill>
                  <a:schemeClr val="accent5">
                    <a:lumMod val="75000"/>
                  </a:schemeClr>
                </a:solidFill>
                <a:effectLst>
                  <a:outerShdw blurRad="38100" dist="38100" dir="2700000" algn="tl">
                    <a:srgbClr val="000000">
                      <a:alpha val="43137"/>
                    </a:srgbClr>
                  </a:outerShdw>
                </a:effectLst>
              </a:rPr>
            </a:br>
            <a:endParaRPr lang="fr-FR" altLang="en-US" sz="2000" dirty="0">
              <a:solidFill>
                <a:schemeClr val="accent5">
                  <a:lumMod val="50000"/>
                </a:schemeClr>
              </a:solidFill>
              <a:latin typeface="Arial" pitchFamily="34" charset="0"/>
              <a:cs typeface="Arial" pitchFamily="34" charset="0"/>
            </a:endParaRPr>
          </a:p>
        </p:txBody>
      </p:sp>
      <p:sp>
        <p:nvSpPr>
          <p:cNvPr id="9219" name="Text Placeholder 16">
            <a:extLst>
              <a:ext uri="{FF2B5EF4-FFF2-40B4-BE49-F238E27FC236}">
                <a16:creationId xmlns:a16="http://schemas.microsoft.com/office/drawing/2014/main" id="{CACAD1FF-7D38-41EE-A4C2-7A01A15EDD8E}"/>
              </a:ext>
            </a:extLst>
          </p:cNvPr>
          <p:cNvSpPr>
            <a:spLocks noGrp="1"/>
          </p:cNvSpPr>
          <p:nvPr>
            <p:ph type="body" idx="1"/>
          </p:nvPr>
        </p:nvSpPr>
        <p:spPr>
          <a:xfrm>
            <a:off x="828914" y="5527358"/>
            <a:ext cx="7866062" cy="1150937"/>
          </a:xfrm>
        </p:spPr>
        <p:txBody>
          <a:bodyPr/>
          <a:lstStyle/>
          <a:p>
            <a:pPr algn="ctr"/>
            <a:r>
              <a:rPr lang="en-GB" altLang="en-US" b="1" dirty="0">
                <a:solidFill>
                  <a:srgbClr val="00B0F0"/>
                </a:solidFill>
              </a:rPr>
              <a:t>Petya Nestorova</a:t>
            </a:r>
            <a:r>
              <a:rPr lang="en-GB" altLang="en-US" sz="1600" b="1" dirty="0">
                <a:solidFill>
                  <a:srgbClr val="00B0F0"/>
                </a:solidFill>
              </a:rPr>
              <a:t>				</a:t>
            </a:r>
            <a:endParaRPr lang="en-GB" altLang="en-US" b="1" dirty="0">
              <a:solidFill>
                <a:srgbClr val="00B0F0"/>
              </a:solidFill>
            </a:endParaRPr>
          </a:p>
          <a:p>
            <a:pPr algn="ctr"/>
            <a:r>
              <a:rPr lang="en-GB" altLang="en-US" sz="1600" b="1" dirty="0">
                <a:solidFill>
                  <a:srgbClr val="00B0F0"/>
                </a:solidFill>
              </a:rPr>
              <a:t>Executive Secretary of the			</a:t>
            </a:r>
          </a:p>
          <a:p>
            <a:pPr algn="ctr"/>
            <a:r>
              <a:rPr lang="en-GB" altLang="en-US" sz="1600" b="1" dirty="0" err="1">
                <a:solidFill>
                  <a:srgbClr val="00B0F0"/>
                </a:solidFill>
              </a:rPr>
              <a:t>CoE</a:t>
            </a:r>
            <a:r>
              <a:rPr lang="en-GB" altLang="en-US" sz="1600" b="1" dirty="0">
                <a:solidFill>
                  <a:srgbClr val="00B0F0"/>
                </a:solidFill>
              </a:rPr>
              <a:t> Convention on Action against		</a:t>
            </a:r>
          </a:p>
          <a:p>
            <a:pPr algn="ctr"/>
            <a:r>
              <a:rPr lang="en-GB" altLang="en-US" sz="1600" b="1" dirty="0">
                <a:solidFill>
                  <a:srgbClr val="00B0F0"/>
                </a:solidFill>
              </a:rPr>
              <a:t>Trafficking in Human Beings			</a:t>
            </a:r>
            <a:endParaRPr lang="en-US" altLang="en-US" sz="1600" b="1" dirty="0">
              <a:solidFill>
                <a:srgbClr val="00B0F0"/>
              </a:solidFill>
            </a:endParaRPr>
          </a:p>
        </p:txBody>
      </p:sp>
      <p:sp>
        <p:nvSpPr>
          <p:cNvPr id="9220" name="Espace réservé de la date 3">
            <a:extLst>
              <a:ext uri="{FF2B5EF4-FFF2-40B4-BE49-F238E27FC236}">
                <a16:creationId xmlns:a16="http://schemas.microsoft.com/office/drawing/2014/main" id="{4A6E53E3-2D4D-43CD-86E4-EF9CE7E231CE}"/>
              </a:ext>
            </a:extLst>
          </p:cNvPr>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522CF46A-B7D3-4B3A-8B9A-07B95F6833FF}" type="datetime1">
              <a:rPr lang="fr-FR" altLang="en-US" sz="1000" smtClean="0">
                <a:solidFill>
                  <a:srgbClr val="898989"/>
                </a:solidFill>
                <a:latin typeface="Century Gothic" panose="020B0502020202020204" pitchFamily="34" charset="0"/>
              </a:rPr>
              <a:pPr>
                <a:spcBef>
                  <a:spcPct val="0"/>
                </a:spcBef>
                <a:buFontTx/>
                <a:buNone/>
              </a:pPr>
              <a:t>30/06/2022</a:t>
            </a:fld>
            <a:endParaRPr lang="fr-FR" altLang="en-US" sz="1000">
              <a:solidFill>
                <a:srgbClr val="898989"/>
              </a:solidFill>
              <a:latin typeface="Century Gothic" panose="020B0502020202020204" pitchFamily="34" charset="0"/>
            </a:endParaRPr>
          </a:p>
        </p:txBody>
      </p:sp>
      <p:sp>
        <p:nvSpPr>
          <p:cNvPr id="9221" name="Espace réservé du numéro de diapositive 5">
            <a:extLst>
              <a:ext uri="{FF2B5EF4-FFF2-40B4-BE49-F238E27FC236}">
                <a16:creationId xmlns:a16="http://schemas.microsoft.com/office/drawing/2014/main" id="{DC1DE98D-8CEA-407A-A71F-035B5FB89F8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DCBE2AF1-8D0B-4383-98A4-AB83292549D1}" type="slidenum">
              <a:rPr lang="fr-FR" altLang="en-US" sz="1000">
                <a:solidFill>
                  <a:srgbClr val="898989"/>
                </a:solidFill>
                <a:latin typeface="Century Gothic" panose="020B0502020202020204" pitchFamily="34" charset="0"/>
              </a:rPr>
              <a:pPr>
                <a:spcBef>
                  <a:spcPct val="0"/>
                </a:spcBef>
                <a:buFontTx/>
                <a:buNone/>
              </a:pPr>
              <a:t>1</a:t>
            </a:fld>
            <a:endParaRPr lang="fr-FR" altLang="en-US" sz="1000">
              <a:solidFill>
                <a:srgbClr val="898989"/>
              </a:solidFill>
              <a:latin typeface="Century Gothic" panose="020B0502020202020204" pitchFamily="34" charset="0"/>
            </a:endParaRPr>
          </a:p>
        </p:txBody>
      </p:sp>
      <p:pic>
        <p:nvPicPr>
          <p:cNvPr id="9222" name="Image 2">
            <a:extLst>
              <a:ext uri="{FF2B5EF4-FFF2-40B4-BE49-F238E27FC236}">
                <a16:creationId xmlns:a16="http://schemas.microsoft.com/office/drawing/2014/main" id="{9EEA4818-D774-4B85-BCE5-9DB84C8864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8108"/>
            <a:ext cx="9144000" cy="378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1">
            <a:extLst>
              <a:ext uri="{FF2B5EF4-FFF2-40B4-BE49-F238E27FC236}">
                <a16:creationId xmlns:a16="http://schemas.microsoft.com/office/drawing/2014/main" id="{2AB957AD-9D8C-4D81-971F-364580EDE485}"/>
              </a:ext>
            </a:extLst>
          </p:cNvPr>
          <p:cNvSpPr>
            <a:spLocks noGrp="1"/>
          </p:cNvSpPr>
          <p:nvPr>
            <p:ph type="title"/>
          </p:nvPr>
        </p:nvSpPr>
        <p:spPr>
          <a:xfrm>
            <a:off x="3851275" y="274638"/>
            <a:ext cx="5075238" cy="504825"/>
          </a:xfrm>
        </p:spPr>
        <p:txBody>
          <a:bodyPr/>
          <a:lstStyle/>
          <a:p>
            <a:pPr>
              <a:lnSpc>
                <a:spcPct val="100000"/>
              </a:lnSpc>
            </a:pPr>
            <a:r>
              <a:rPr lang="fr-BE" altLang="en-US" sz="3200" b="1">
                <a:latin typeface="Arial Narrow" panose="020B0606020202030204" pitchFamily="34" charset="0"/>
                <a:ea typeface="Arial Narrow" panose="020B0606020202030204" pitchFamily="34" charset="0"/>
                <a:cs typeface="Arial Narrow" panose="020B0606020202030204" pitchFamily="34" charset="0"/>
              </a:rPr>
              <a:t>Module 1 : Introduction and Legal Framework</a:t>
            </a:r>
          </a:p>
        </p:txBody>
      </p:sp>
      <p:sp>
        <p:nvSpPr>
          <p:cNvPr id="14339" name="Espace réservé du contenu 2">
            <a:extLst>
              <a:ext uri="{FF2B5EF4-FFF2-40B4-BE49-F238E27FC236}">
                <a16:creationId xmlns:a16="http://schemas.microsoft.com/office/drawing/2014/main" id="{F4736451-BC8D-4B65-AC3D-6D2121C31173}"/>
              </a:ext>
            </a:extLst>
          </p:cNvPr>
          <p:cNvSpPr>
            <a:spLocks noGrp="1"/>
          </p:cNvSpPr>
          <p:nvPr>
            <p:ph idx="1"/>
          </p:nvPr>
        </p:nvSpPr>
        <p:spPr>
          <a:xfrm>
            <a:off x="179388" y="1196975"/>
            <a:ext cx="4330700" cy="5527675"/>
          </a:xfrm>
        </p:spPr>
        <p:txBody>
          <a:bodyPr>
            <a:spAutoFit/>
          </a:bodyPr>
          <a:lstStyle/>
          <a:p>
            <a:pPr marL="0" indent="0">
              <a:buFont typeface="Arial" panose="020B0604020202020204" pitchFamily="34" charset="0"/>
              <a:buNone/>
            </a:pPr>
            <a:r>
              <a:rPr lang="en-GB" altLang="en-US" sz="4000" b="1"/>
              <a:t>1.Introduction </a:t>
            </a:r>
          </a:p>
          <a:p>
            <a:pPr marL="0" indent="0">
              <a:buFont typeface="Arial" panose="020B0604020202020204" pitchFamily="34" charset="0"/>
              <a:buNone/>
            </a:pPr>
            <a:r>
              <a:rPr lang="en-GB" altLang="en-US"/>
              <a:t>Human trafficking as a criminal offence and a human rights violation</a:t>
            </a:r>
          </a:p>
          <a:p>
            <a:pPr marL="0" indent="0">
              <a:buFont typeface="Arial" panose="020B0604020202020204" pitchFamily="34" charset="0"/>
              <a:buNone/>
            </a:pPr>
            <a:r>
              <a:rPr lang="en-GB" altLang="en-US" sz="4000" b="1"/>
              <a:t>Legal Framework: </a:t>
            </a:r>
          </a:p>
          <a:p>
            <a:pPr lvl="1"/>
            <a:r>
              <a:rPr lang="en-GB" altLang="en-US" sz="2800"/>
              <a:t>UN, ILO Conventions</a:t>
            </a:r>
          </a:p>
          <a:p>
            <a:pPr lvl="1"/>
            <a:r>
              <a:rPr lang="en-GB" altLang="en-US" sz="2800"/>
              <a:t>Focus on the CoE response, the CoE Convention and its monitoring.</a:t>
            </a:r>
          </a:p>
          <a:p>
            <a:pPr lvl="1"/>
            <a:r>
              <a:rPr lang="en-GB" altLang="en-US" sz="2800"/>
              <a:t>European Convention on Human Rights</a:t>
            </a:r>
          </a:p>
        </p:txBody>
      </p:sp>
      <p:sp>
        <p:nvSpPr>
          <p:cNvPr id="14340" name="Espace réservé du pied de page 3">
            <a:extLst>
              <a:ext uri="{FF2B5EF4-FFF2-40B4-BE49-F238E27FC236}">
                <a16:creationId xmlns:a16="http://schemas.microsoft.com/office/drawing/2014/main" id="{1BA8B159-4AAC-4A17-9A5C-CCD3C5BCC1E9}"/>
              </a:ext>
            </a:extLst>
          </p:cNvPr>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1200">
                <a:solidFill>
                  <a:srgbClr val="E7E6E6"/>
                </a:solidFill>
                <a:latin typeface="Times New Roman" panose="02020603050405020304" pitchFamily="18" charset="0"/>
                <a:ea typeface="MS PGothic" panose="020B0600070205080204" pitchFamily="34" charset="-128"/>
                <a:cs typeface="Arial" panose="020B0604020202020204" pitchFamily="34" charset="0"/>
              </a:rPr>
              <a:t>Lignes directrices sur une justice adaptée aux enfants - Formation HELP</a:t>
            </a:r>
          </a:p>
        </p:txBody>
      </p:sp>
      <p:sp>
        <p:nvSpPr>
          <p:cNvPr id="14341" name="Espace réservé du numéro de diapositive 6">
            <a:extLst>
              <a:ext uri="{FF2B5EF4-FFF2-40B4-BE49-F238E27FC236}">
                <a16:creationId xmlns:a16="http://schemas.microsoft.com/office/drawing/2014/main" id="{78E28FA3-7C86-49F6-94BB-0FA9F25A67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A14D2B6-EFA0-4FDC-A7EA-975069741223}" type="slidenum">
              <a:rPr lang="fr-FR" altLang="fr-FR" sz="1800">
                <a:solidFill>
                  <a:srgbClr val="FFFFFF"/>
                </a:solidFill>
                <a:latin typeface="Times New Roman" panose="02020603050405020304" pitchFamily="18" charset="0"/>
              </a:rPr>
              <a:pPr>
                <a:lnSpc>
                  <a:spcPct val="100000"/>
                </a:lnSpc>
                <a:spcBef>
                  <a:spcPct val="0"/>
                </a:spcBef>
                <a:buFontTx/>
                <a:buNone/>
              </a:pPr>
              <a:t>10</a:t>
            </a:fld>
            <a:endParaRPr lang="fr-FR" altLang="fr-FR" sz="1800">
              <a:solidFill>
                <a:srgbClr val="FFFFFF"/>
              </a:solidFill>
              <a:latin typeface="Times New Roman" panose="02020603050405020304" pitchFamily="18" charset="0"/>
            </a:endParaRPr>
          </a:p>
        </p:txBody>
      </p:sp>
      <p:pic>
        <p:nvPicPr>
          <p:cNvPr id="14342" name="Picture 8">
            <a:extLst>
              <a:ext uri="{FF2B5EF4-FFF2-40B4-BE49-F238E27FC236}">
                <a16:creationId xmlns:a16="http://schemas.microsoft.com/office/drawing/2014/main" id="{C140D440-0B83-40B7-A5DB-D44700907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474" t="14734"/>
          <a:stretch>
            <a:fillRect/>
          </a:stretch>
        </p:blipFill>
        <p:spPr bwMode="auto">
          <a:xfrm>
            <a:off x="4427538" y="1196975"/>
            <a:ext cx="3900487" cy="28876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4343" name="Picture 4">
            <a:extLst>
              <a:ext uri="{FF2B5EF4-FFF2-40B4-BE49-F238E27FC236}">
                <a16:creationId xmlns:a16="http://schemas.microsoft.com/office/drawing/2014/main" id="{DE47C954-BDFD-4014-B0F1-4259AD008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1500" y="3760788"/>
            <a:ext cx="332740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8AC2F5-B122-42B8-A84E-7DBFE4365912}"/>
              </a:ext>
            </a:extLst>
          </p:cNvPr>
          <p:cNvSpPr>
            <a:spLocks noGrp="1"/>
          </p:cNvSpPr>
          <p:nvPr>
            <p:ph type="title" idx="4294967295"/>
          </p:nvPr>
        </p:nvSpPr>
        <p:spPr>
          <a:xfrm>
            <a:off x="0" y="-26988"/>
            <a:ext cx="8893175" cy="1143001"/>
          </a:xfrm>
        </p:spPr>
        <p:txBody>
          <a:bodyPr>
            <a:normAutofit fontScale="90000"/>
          </a:bodyPr>
          <a:lstStyle/>
          <a:p>
            <a:pPr>
              <a:defRPr/>
            </a:pPr>
            <a:r>
              <a:rPr lang="x-none" sz="4000" b="1">
                <a:ea typeface="ＭＳ Ｐゴシック" charset="0"/>
              </a:rPr>
              <a:t>Module</a:t>
            </a:r>
            <a:r>
              <a:rPr lang="en-GB" sz="4000" b="1" dirty="0">
                <a:ea typeface="ＭＳ Ｐゴシック" charset="0"/>
              </a:rPr>
              <a:t>s</a:t>
            </a:r>
            <a:r>
              <a:rPr lang="x-none" sz="4000" b="1">
                <a:ea typeface="ＭＳ Ｐゴシック" charset="0"/>
              </a:rPr>
              <a:t> </a:t>
            </a:r>
            <a:r>
              <a:rPr lang="en-GB" sz="4000" b="1" dirty="0">
                <a:ea typeface="ＭＳ Ｐゴシック" charset="0"/>
              </a:rPr>
              <a:t>2 and 3</a:t>
            </a:r>
            <a:br>
              <a:rPr lang="en-GB" sz="4000" b="1" dirty="0">
                <a:ea typeface="ＭＳ Ｐゴシック" charset="0"/>
              </a:rPr>
            </a:br>
            <a:r>
              <a:rPr lang="en-GB" sz="4000" b="1" dirty="0">
                <a:ea typeface="ＭＳ Ｐゴシック" charset="0"/>
              </a:rPr>
              <a:t> </a:t>
            </a:r>
            <a:endParaRPr lang="it-IT" sz="4000" b="1" dirty="0">
              <a:ea typeface="ＭＳ Ｐゴシック" charset="0"/>
            </a:endParaRPr>
          </a:p>
        </p:txBody>
      </p:sp>
      <p:sp>
        <p:nvSpPr>
          <p:cNvPr id="15363" name="TextBox 5">
            <a:extLst>
              <a:ext uri="{FF2B5EF4-FFF2-40B4-BE49-F238E27FC236}">
                <a16:creationId xmlns:a16="http://schemas.microsoft.com/office/drawing/2014/main" id="{C2013DD1-04A8-4334-8D1F-1F4654513CC6}"/>
              </a:ext>
            </a:extLst>
          </p:cNvPr>
          <p:cNvSpPr txBox="1">
            <a:spLocks noChangeArrowheads="1"/>
          </p:cNvSpPr>
          <p:nvPr/>
        </p:nvSpPr>
        <p:spPr bwMode="auto">
          <a:xfrm>
            <a:off x="457200" y="1196975"/>
            <a:ext cx="84693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nSpc>
                <a:spcPct val="100000"/>
              </a:lnSpc>
              <a:spcBef>
                <a:spcPct val="0"/>
              </a:spcBef>
              <a:buFontTx/>
              <a:buNone/>
            </a:pPr>
            <a:r>
              <a:rPr lang="en-GB" altLang="en-US" sz="3600" b="1"/>
              <a:t>2. Definitions and legal concepts: </a:t>
            </a:r>
            <a:r>
              <a:rPr lang="en-GB" altLang="en-US" sz="3600"/>
              <a:t>contained in the CoE Convention and other relevant international instruments</a:t>
            </a:r>
            <a:r>
              <a:rPr lang="en-GB" altLang="en-US" sz="3600" b="1"/>
              <a:t> </a:t>
            </a:r>
            <a:endParaRPr lang="en-GB" altLang="en-US" sz="3600"/>
          </a:p>
        </p:txBody>
      </p:sp>
      <p:pic>
        <p:nvPicPr>
          <p:cNvPr id="15364" name="Picture 8">
            <a:extLst>
              <a:ext uri="{FF2B5EF4-FFF2-40B4-BE49-F238E27FC236}">
                <a16:creationId xmlns:a16="http://schemas.microsoft.com/office/drawing/2014/main" id="{ECEE36EE-E2AD-4226-9869-50247D9085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6038" y="3141663"/>
            <a:ext cx="3838575"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07D84A09-B370-44FB-8993-35C29C555CC4}"/>
              </a:ext>
            </a:extLst>
          </p:cNvPr>
          <p:cNvSpPr txBox="1"/>
          <p:nvPr/>
        </p:nvSpPr>
        <p:spPr>
          <a:xfrm>
            <a:off x="457200" y="3213100"/>
            <a:ext cx="4627563" cy="3540125"/>
          </a:xfrm>
          <a:prstGeom prst="rect">
            <a:avLst/>
          </a:prstGeom>
          <a:noFill/>
        </p:spPr>
        <p:txBody>
          <a:bodyPr>
            <a:spAutoFit/>
          </a:bodyPr>
          <a:lstStyle/>
          <a:p>
            <a:pPr>
              <a:defRPr/>
            </a:pPr>
            <a:r>
              <a:rPr lang="en-GB" sz="3200" b="1" dirty="0"/>
              <a:t>3. Identification of victims of human trafficking: </a:t>
            </a:r>
          </a:p>
          <a:p>
            <a:pPr marL="457200" indent="-457200">
              <a:buFont typeface="Arial" panose="020B0604020202020204" pitchFamily="34" charset="0"/>
              <a:buChar char="•"/>
              <a:defRPr/>
            </a:pPr>
            <a:r>
              <a:rPr lang="en-GB" sz="3200" dirty="0"/>
              <a:t>States’ duty to identify victims</a:t>
            </a:r>
          </a:p>
          <a:p>
            <a:pPr marL="457200" indent="-457200">
              <a:buFont typeface="Arial" panose="020B0604020202020204" pitchFamily="34" charset="0"/>
              <a:buChar char="•"/>
              <a:defRPr/>
            </a:pPr>
            <a:r>
              <a:rPr lang="en-GB" sz="3200" dirty="0"/>
              <a:t>Co-operation with NGOs</a:t>
            </a:r>
            <a:r>
              <a:rPr lang="en-GB" sz="3200" b="1" dirty="0"/>
              <a:t> </a:t>
            </a:r>
          </a:p>
          <a:p>
            <a:pPr marL="457200" indent="-457200">
              <a:buFont typeface="Arial" panose="020B0604020202020204" pitchFamily="34" charset="0"/>
              <a:buChar char="•"/>
              <a:defRPr/>
            </a:pPr>
            <a:r>
              <a:rPr lang="en-GB" sz="3200" dirty="0"/>
              <a:t>Children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49F2C9-6D24-4712-B897-16EAE7A7C8CA}"/>
              </a:ext>
            </a:extLst>
          </p:cNvPr>
          <p:cNvSpPr>
            <a:spLocks noGrp="1"/>
          </p:cNvSpPr>
          <p:nvPr>
            <p:ph type="title" idx="4294967295"/>
          </p:nvPr>
        </p:nvSpPr>
        <p:spPr>
          <a:xfrm>
            <a:off x="0" y="-26988"/>
            <a:ext cx="8893175" cy="1143001"/>
          </a:xfrm>
        </p:spPr>
        <p:txBody>
          <a:bodyPr>
            <a:normAutofit fontScale="90000"/>
          </a:bodyPr>
          <a:lstStyle/>
          <a:p>
            <a:pPr>
              <a:defRPr/>
            </a:pPr>
            <a:r>
              <a:rPr lang="x-none" sz="4000" b="1">
                <a:ea typeface="ＭＳ Ｐゴシック" charset="0"/>
              </a:rPr>
              <a:t>Module</a:t>
            </a:r>
            <a:r>
              <a:rPr lang="en-GB" sz="4000" b="1" dirty="0">
                <a:ea typeface="ＭＳ Ｐゴシック" charset="0"/>
              </a:rPr>
              <a:t>s</a:t>
            </a:r>
            <a:r>
              <a:rPr lang="x-none" sz="4000" b="1">
                <a:ea typeface="ＭＳ Ｐゴシック" charset="0"/>
              </a:rPr>
              <a:t> </a:t>
            </a:r>
            <a:r>
              <a:rPr lang="en-GB" sz="4000" b="1" dirty="0">
                <a:ea typeface="ＭＳ Ｐゴシック" charset="0"/>
              </a:rPr>
              <a:t>4 and 5</a:t>
            </a:r>
            <a:br>
              <a:rPr lang="en-GB" sz="4000" b="1" dirty="0">
                <a:ea typeface="ＭＳ Ｐゴシック" charset="0"/>
              </a:rPr>
            </a:br>
            <a:r>
              <a:rPr lang="en-GB" sz="4000" b="1" dirty="0">
                <a:ea typeface="ＭＳ Ｐゴシック" charset="0"/>
              </a:rPr>
              <a:t> </a:t>
            </a:r>
            <a:endParaRPr lang="it-IT" sz="4000" b="1" dirty="0">
              <a:ea typeface="ＭＳ Ｐゴシック" charset="0"/>
            </a:endParaRPr>
          </a:p>
        </p:txBody>
      </p:sp>
      <p:sp>
        <p:nvSpPr>
          <p:cNvPr id="6" name="TextBox 5">
            <a:extLst>
              <a:ext uri="{FF2B5EF4-FFF2-40B4-BE49-F238E27FC236}">
                <a16:creationId xmlns:a16="http://schemas.microsoft.com/office/drawing/2014/main" id="{B53D0EDB-18C1-4AF2-B938-A667947FA1C3}"/>
              </a:ext>
            </a:extLst>
          </p:cNvPr>
          <p:cNvSpPr txBox="1"/>
          <p:nvPr/>
        </p:nvSpPr>
        <p:spPr>
          <a:xfrm>
            <a:off x="457200" y="1052513"/>
            <a:ext cx="8469313" cy="5754687"/>
          </a:xfrm>
          <a:prstGeom prst="rect">
            <a:avLst/>
          </a:prstGeom>
          <a:noFill/>
          <a:ln>
            <a:noFill/>
          </a:ln>
        </p:spPr>
        <p:txBody>
          <a:bodyPr>
            <a:spAutoFit/>
          </a:bodyPr>
          <a:lstStyle/>
          <a:p>
            <a:pPr>
              <a:defRPr/>
            </a:pPr>
            <a:r>
              <a:rPr lang="en-GB" sz="2800" b="1" dirty="0"/>
              <a:t>4. Assistance for victims of human trafficking: </a:t>
            </a:r>
          </a:p>
          <a:p>
            <a:pPr marL="457200" indent="-457200">
              <a:buFont typeface="Arial" panose="020B0604020202020204" pitchFamily="34" charset="0"/>
              <a:buChar char="•"/>
              <a:defRPr/>
            </a:pPr>
            <a:r>
              <a:rPr lang="en-GB" sz="2600" dirty="0"/>
              <a:t>rights of victims to assistance and support and related States’ obligations</a:t>
            </a:r>
          </a:p>
          <a:p>
            <a:pPr marL="457200" indent="-457200">
              <a:buFont typeface="Arial" panose="020B0604020202020204" pitchFamily="34" charset="0"/>
              <a:buChar char="•"/>
              <a:defRPr/>
            </a:pPr>
            <a:r>
              <a:rPr lang="en-GB" sz="2600" dirty="0"/>
              <a:t>effects of trauma and victimisation on physical and mental health</a:t>
            </a:r>
          </a:p>
          <a:p>
            <a:pPr marL="457200" indent="-457200">
              <a:buFont typeface="Arial" panose="020B0604020202020204" pitchFamily="34" charset="0"/>
              <a:buChar char="•"/>
              <a:defRPr/>
            </a:pPr>
            <a:r>
              <a:rPr lang="en-GB" sz="2600" dirty="0"/>
              <a:t>minimum standards of care provided by States</a:t>
            </a:r>
          </a:p>
          <a:p>
            <a:pPr marL="457200" indent="-457200">
              <a:buFont typeface="Arial" panose="020B0604020202020204" pitchFamily="34" charset="0"/>
              <a:buChar char="•"/>
              <a:defRPr/>
            </a:pPr>
            <a:r>
              <a:rPr lang="en-GB" sz="2600" dirty="0"/>
              <a:t>right to a recovery and reflection period </a:t>
            </a:r>
          </a:p>
          <a:p>
            <a:pPr marL="457200" indent="-457200">
              <a:buFont typeface="Arial" panose="020B0604020202020204" pitchFamily="34" charset="0"/>
              <a:buChar char="•"/>
              <a:defRPr/>
            </a:pPr>
            <a:r>
              <a:rPr lang="en-GB" sz="2600" dirty="0"/>
              <a:t>granting a temporary residence permit to victims of trafficking</a:t>
            </a:r>
            <a:endParaRPr lang="en-GB" sz="2600" b="1" dirty="0"/>
          </a:p>
          <a:p>
            <a:pPr>
              <a:defRPr/>
            </a:pPr>
            <a:r>
              <a:rPr lang="en-GB" sz="2800" b="1" dirty="0"/>
              <a:t>5. The non-punishment principle:  </a:t>
            </a:r>
          </a:p>
          <a:p>
            <a:pPr marL="457200" indent="-457200">
              <a:buFont typeface="Arial" panose="020B0604020202020204" pitchFamily="34" charset="0"/>
              <a:buChar char="•"/>
              <a:defRPr/>
            </a:pPr>
            <a:r>
              <a:rPr lang="en-GB" sz="2600" dirty="0"/>
              <a:t>legal nature and scope</a:t>
            </a:r>
          </a:p>
          <a:p>
            <a:pPr marL="457200" indent="-457200">
              <a:buFont typeface="Arial" panose="020B0604020202020204" pitchFamily="34" charset="0"/>
              <a:buChar char="•"/>
              <a:defRPr/>
            </a:pPr>
            <a:r>
              <a:rPr lang="en-GB" sz="2600" dirty="0"/>
              <a:t>particularities in the case of children and adults </a:t>
            </a:r>
          </a:p>
          <a:p>
            <a:pPr marL="457200" indent="-457200">
              <a:buFont typeface="Arial" panose="020B0604020202020204" pitchFamily="34" charset="0"/>
              <a:buChar char="•"/>
              <a:defRPr/>
            </a:pPr>
            <a:r>
              <a:rPr lang="en-GB" sz="2600" dirty="0"/>
              <a:t>compulsion</a:t>
            </a:r>
          </a:p>
          <a:p>
            <a:pPr marL="457200" indent="-457200">
              <a:buFont typeface="Arial" panose="020B0604020202020204" pitchFamily="34" charset="0"/>
              <a:buChar char="•"/>
              <a:defRPr/>
            </a:pPr>
            <a:r>
              <a:rPr lang="en-GB" sz="2600" dirty="0"/>
              <a:t>States’ obligation to apply the principle</a:t>
            </a:r>
            <a:r>
              <a:rPr lang="en-GB" sz="2600" b="1" dirty="0"/>
              <a:t> </a:t>
            </a:r>
            <a:endParaRPr lang="en-GB"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689D4A8-432E-49D2-BFED-DD074BA3FC4B}"/>
              </a:ext>
            </a:extLst>
          </p:cNvPr>
          <p:cNvSpPr>
            <a:spLocks noGrp="1"/>
          </p:cNvSpPr>
          <p:nvPr>
            <p:ph type="title"/>
          </p:nvPr>
        </p:nvSpPr>
        <p:spPr>
          <a:xfrm>
            <a:off x="4441825" y="846138"/>
            <a:ext cx="3262313" cy="1143000"/>
          </a:xfrm>
        </p:spPr>
        <p:txBody>
          <a:bodyPr/>
          <a:lstStyle/>
          <a:p>
            <a:pPr eaLnBrk="1" hangingPunct="1"/>
            <a:r>
              <a:rPr lang="fr-FR" altLang="en-US" sz="3200" b="1">
                <a:solidFill>
                  <a:srgbClr val="1F497D"/>
                </a:solidFill>
                <a:latin typeface="Arial Narrow" panose="020B0606020202030204" pitchFamily="34" charset="0"/>
                <a:cs typeface="Arial Narrow" panose="020B0606020202030204" pitchFamily="34" charset="0"/>
              </a:rPr>
              <a:t>Course videos</a:t>
            </a:r>
            <a:endParaRPr lang="en-US" altLang="en-US" sz="2800" b="1">
              <a:solidFill>
                <a:schemeClr val="tx2"/>
              </a:solidFill>
              <a:latin typeface="Arial Narrow" panose="020B0606020202030204" pitchFamily="34" charset="0"/>
              <a:cs typeface="Arial Narrow" panose="020B0606020202030204" pitchFamily="34" charset="0"/>
            </a:endParaRPr>
          </a:p>
        </p:txBody>
      </p:sp>
      <p:pic>
        <p:nvPicPr>
          <p:cNvPr id="17411" name="Picture 10">
            <a:extLst>
              <a:ext uri="{FF2B5EF4-FFF2-40B4-BE49-F238E27FC236}">
                <a16:creationId xmlns:a16="http://schemas.microsoft.com/office/drawing/2014/main" id="{11F6F527-BB7C-41D2-8230-919FA1CFD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88" y="1263650"/>
            <a:ext cx="3740150" cy="27352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2" name="Picture 12">
            <a:extLst>
              <a:ext uri="{FF2B5EF4-FFF2-40B4-BE49-F238E27FC236}">
                <a16:creationId xmlns:a16="http://schemas.microsoft.com/office/drawing/2014/main" id="{4F832F8C-18AC-4ED8-9CDD-8FD266EA28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1989138"/>
            <a:ext cx="4459287" cy="32750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3" name="Picture 2">
            <a:extLst>
              <a:ext uri="{FF2B5EF4-FFF2-40B4-BE49-F238E27FC236}">
                <a16:creationId xmlns:a16="http://schemas.microsoft.com/office/drawing/2014/main" id="{363D9FEA-9688-4D1C-9564-7D269FF392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4318000"/>
            <a:ext cx="3816350" cy="218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2CA37E-FF96-4793-8C4D-E755A575BE5E}"/>
              </a:ext>
            </a:extLst>
          </p:cNvPr>
          <p:cNvSpPr>
            <a:spLocks noGrp="1"/>
          </p:cNvSpPr>
          <p:nvPr>
            <p:ph type="title" idx="4294967295"/>
          </p:nvPr>
        </p:nvSpPr>
        <p:spPr>
          <a:xfrm>
            <a:off x="0" y="-26988"/>
            <a:ext cx="8893175" cy="1143001"/>
          </a:xfrm>
        </p:spPr>
        <p:txBody>
          <a:bodyPr>
            <a:normAutofit fontScale="90000"/>
          </a:bodyPr>
          <a:lstStyle/>
          <a:p>
            <a:pPr>
              <a:defRPr/>
            </a:pPr>
            <a:r>
              <a:rPr lang="x-none" sz="4000" b="1">
                <a:ea typeface="ＭＳ Ｐゴシック" charset="0"/>
              </a:rPr>
              <a:t>Module</a:t>
            </a:r>
            <a:r>
              <a:rPr lang="en-GB" sz="4000" b="1" dirty="0">
                <a:ea typeface="ＭＳ Ｐゴシック" charset="0"/>
              </a:rPr>
              <a:t>s</a:t>
            </a:r>
            <a:r>
              <a:rPr lang="x-none" sz="4000" b="1">
                <a:ea typeface="ＭＳ Ｐゴシック" charset="0"/>
              </a:rPr>
              <a:t> </a:t>
            </a:r>
            <a:r>
              <a:rPr lang="en-GB" sz="4000" b="1" dirty="0">
                <a:ea typeface="ＭＳ Ｐゴシック" charset="0"/>
              </a:rPr>
              <a:t>6 and 7</a:t>
            </a:r>
            <a:br>
              <a:rPr lang="en-GB" sz="4000" b="1" dirty="0">
                <a:ea typeface="ＭＳ Ｐゴシック" charset="0"/>
              </a:rPr>
            </a:br>
            <a:r>
              <a:rPr lang="en-GB" sz="4000" b="1" dirty="0">
                <a:ea typeface="ＭＳ Ｐゴシック" charset="0"/>
              </a:rPr>
              <a:t> </a:t>
            </a:r>
            <a:endParaRPr lang="it-IT" sz="4000" b="1" dirty="0">
              <a:ea typeface="ＭＳ Ｐゴシック" charset="0"/>
            </a:endParaRPr>
          </a:p>
        </p:txBody>
      </p:sp>
      <p:sp>
        <p:nvSpPr>
          <p:cNvPr id="6" name="TextBox 5">
            <a:extLst>
              <a:ext uri="{FF2B5EF4-FFF2-40B4-BE49-F238E27FC236}">
                <a16:creationId xmlns:a16="http://schemas.microsoft.com/office/drawing/2014/main" id="{5C1E9B30-687F-49B0-9ABE-84298F7B7850}"/>
              </a:ext>
            </a:extLst>
          </p:cNvPr>
          <p:cNvSpPr txBox="1"/>
          <p:nvPr/>
        </p:nvSpPr>
        <p:spPr>
          <a:xfrm>
            <a:off x="457200" y="1346200"/>
            <a:ext cx="8469313" cy="4832350"/>
          </a:xfrm>
          <a:prstGeom prst="rect">
            <a:avLst/>
          </a:prstGeom>
          <a:noFill/>
          <a:ln>
            <a:noFill/>
          </a:ln>
        </p:spPr>
        <p:txBody>
          <a:bodyPr>
            <a:spAutoFit/>
          </a:bodyPr>
          <a:lstStyle/>
          <a:p>
            <a:pPr>
              <a:defRPr/>
            </a:pPr>
            <a:r>
              <a:rPr lang="en-GB" sz="2800" b="1" dirty="0"/>
              <a:t>6. Investigation, prosecution and victims’ rights </a:t>
            </a:r>
          </a:p>
          <a:p>
            <a:pPr marL="457200" indent="-457200">
              <a:buFont typeface="Wingdings" panose="05000000000000000000" pitchFamily="2" charset="2"/>
              <a:buChar char="Ø"/>
              <a:defRPr/>
            </a:pPr>
            <a:r>
              <a:rPr lang="en-GB" sz="2800" dirty="0"/>
              <a:t>Pro-active investigations</a:t>
            </a:r>
          </a:p>
          <a:p>
            <a:pPr marL="457200" indent="-457200">
              <a:buFont typeface="Wingdings" panose="05000000000000000000" pitchFamily="2" charset="2"/>
              <a:buChar char="Ø"/>
              <a:defRPr/>
            </a:pPr>
            <a:r>
              <a:rPr lang="en-GB" sz="2800" dirty="0"/>
              <a:t>protection and assistance of victims and witnesses</a:t>
            </a:r>
          </a:p>
          <a:p>
            <a:pPr marL="457200" indent="-457200">
              <a:buFont typeface="Wingdings" panose="05000000000000000000" pitchFamily="2" charset="2"/>
              <a:buChar char="Ø"/>
              <a:defRPr/>
            </a:pPr>
            <a:r>
              <a:rPr lang="en-GB" sz="2800" dirty="0"/>
              <a:t>seizing and securing assets from the outset</a:t>
            </a:r>
          </a:p>
          <a:p>
            <a:pPr marL="457200" indent="-457200">
              <a:buFont typeface="Wingdings" panose="05000000000000000000" pitchFamily="2" charset="2"/>
              <a:buChar char="Ø"/>
              <a:defRPr/>
            </a:pPr>
            <a:r>
              <a:rPr lang="en-GB" sz="2800" dirty="0"/>
              <a:t>International co-operation</a:t>
            </a:r>
          </a:p>
          <a:p>
            <a:pPr>
              <a:defRPr/>
            </a:pPr>
            <a:r>
              <a:rPr lang="en-GB" sz="2800" b="1" dirty="0"/>
              <a:t>7. Sentencing:  </a:t>
            </a:r>
          </a:p>
          <a:p>
            <a:pPr marL="457200" indent="-457200">
              <a:buFont typeface="Arial" panose="020B0604020202020204" pitchFamily="34" charset="0"/>
              <a:buChar char="•"/>
              <a:defRPr/>
            </a:pPr>
            <a:r>
              <a:rPr lang="en-GB" sz="2800" dirty="0"/>
              <a:t>Criteria when deciding on the sanctions</a:t>
            </a:r>
          </a:p>
          <a:p>
            <a:pPr marL="914400" lvl="1" indent="-457200">
              <a:buFont typeface="Wingdings" panose="05000000000000000000" pitchFamily="2" charset="2"/>
              <a:buChar char="Ø"/>
              <a:defRPr/>
            </a:pPr>
            <a:r>
              <a:rPr lang="en-GB" sz="2800" dirty="0"/>
              <a:t>aggravating/mitigating </a:t>
            </a:r>
          </a:p>
          <a:p>
            <a:pPr lvl="1">
              <a:defRPr/>
            </a:pPr>
            <a:r>
              <a:rPr lang="en-GB" sz="2800" dirty="0"/>
              <a:t>circumstances</a:t>
            </a:r>
          </a:p>
          <a:p>
            <a:pPr marL="914400" lvl="1" indent="-457200">
              <a:buFont typeface="Wingdings" panose="05000000000000000000" pitchFamily="2" charset="2"/>
              <a:buChar char="Ø"/>
              <a:defRPr/>
            </a:pPr>
            <a:r>
              <a:rPr lang="en-GB" sz="2800" dirty="0"/>
              <a:t>factors which should not be </a:t>
            </a:r>
          </a:p>
          <a:p>
            <a:pPr lvl="1">
              <a:defRPr/>
            </a:pPr>
            <a:r>
              <a:rPr lang="en-GB" sz="2800" dirty="0"/>
              <a:t>taken into account </a:t>
            </a:r>
            <a:r>
              <a:rPr lang="en-GB" sz="2800" b="1" dirty="0"/>
              <a:t> </a:t>
            </a:r>
            <a:endParaRPr lang="en-GB" sz="2800" dirty="0"/>
          </a:p>
        </p:txBody>
      </p:sp>
      <p:pic>
        <p:nvPicPr>
          <p:cNvPr id="18436" name="Picture 2">
            <a:extLst>
              <a:ext uri="{FF2B5EF4-FFF2-40B4-BE49-F238E27FC236}">
                <a16:creationId xmlns:a16="http://schemas.microsoft.com/office/drawing/2014/main" id="{8F0A214F-DD15-41E2-921D-A0318CB30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4508500"/>
            <a:ext cx="2524125" cy="208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1" name="Picture 3">
            <a:extLst>
              <a:ext uri="{FF2B5EF4-FFF2-40B4-BE49-F238E27FC236}">
                <a16:creationId xmlns:a16="http://schemas.microsoft.com/office/drawing/2014/main" id="{9CA3B911-DC79-4B80-98F4-BA9BC281D40B}"/>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7664" y="1346200"/>
            <a:ext cx="6896100" cy="4705350"/>
          </a:xfrm>
          <a:prstGeom prst="rect">
            <a:avLst/>
          </a:prstGeom>
          <a:blipFill dpi="0" rotWithShape="1">
            <a:blip r:embed="rId4">
              <a:alphaModFix amt="20000"/>
              <a:duotone>
                <a:schemeClr val="accent1">
                  <a:shade val="45000"/>
                  <a:satMod val="135000"/>
                </a:schemeClr>
                <a:prstClr val="white"/>
              </a:duotone>
              <a:extLst>
                <a:ext uri="{28A0092B-C50C-407E-A947-70E740481C1C}">
                  <a14:useLocalDpi xmlns:a14="http://schemas.microsoft.com/office/drawing/2010/main" val="0"/>
                </a:ext>
              </a:extLst>
            </a:blip>
            <a:srcRect/>
            <a:tile tx="0" ty="0" sx="100000" sy="100000" flip="none" algn="tl"/>
          </a:blipFill>
          <a:ln>
            <a:noFill/>
          </a:ln>
        </p:spPr>
      </p:pic>
      <p:sp>
        <p:nvSpPr>
          <p:cNvPr id="2" name="Titolo 1">
            <a:extLst>
              <a:ext uri="{FF2B5EF4-FFF2-40B4-BE49-F238E27FC236}">
                <a16:creationId xmlns:a16="http://schemas.microsoft.com/office/drawing/2014/main" id="{E9AD06DD-B1AD-4562-8D32-FC7D6C76733A}"/>
              </a:ext>
            </a:extLst>
          </p:cNvPr>
          <p:cNvSpPr>
            <a:spLocks noGrp="1"/>
          </p:cNvSpPr>
          <p:nvPr>
            <p:ph type="title" idx="4294967295"/>
          </p:nvPr>
        </p:nvSpPr>
        <p:spPr>
          <a:xfrm>
            <a:off x="0" y="-26988"/>
            <a:ext cx="8893175" cy="1143001"/>
          </a:xfrm>
        </p:spPr>
        <p:txBody>
          <a:bodyPr>
            <a:normAutofit fontScale="90000"/>
          </a:bodyPr>
          <a:lstStyle/>
          <a:p>
            <a:pPr>
              <a:defRPr/>
            </a:pPr>
            <a:r>
              <a:rPr lang="x-none" sz="4000" b="1">
                <a:ea typeface="ＭＳ Ｐゴシック" charset="0"/>
              </a:rPr>
              <a:t>Module</a:t>
            </a:r>
            <a:r>
              <a:rPr lang="en-GB" sz="4000" b="1" dirty="0">
                <a:ea typeface="ＭＳ Ｐゴシック" charset="0"/>
              </a:rPr>
              <a:t>s 8 and 9</a:t>
            </a:r>
            <a:br>
              <a:rPr lang="en-GB" sz="4000" b="1" dirty="0">
                <a:ea typeface="ＭＳ Ｐゴシック" charset="0"/>
              </a:rPr>
            </a:br>
            <a:r>
              <a:rPr lang="en-GB" sz="4000" b="1" dirty="0">
                <a:ea typeface="ＭＳ Ｐゴシック" charset="0"/>
              </a:rPr>
              <a:t> </a:t>
            </a:r>
            <a:endParaRPr lang="it-IT" sz="4000" b="1" dirty="0">
              <a:ea typeface="ＭＳ Ｐゴシック" charset="0"/>
            </a:endParaRPr>
          </a:p>
        </p:txBody>
      </p:sp>
      <p:sp>
        <p:nvSpPr>
          <p:cNvPr id="6" name="TextBox 5">
            <a:extLst>
              <a:ext uri="{FF2B5EF4-FFF2-40B4-BE49-F238E27FC236}">
                <a16:creationId xmlns:a16="http://schemas.microsoft.com/office/drawing/2014/main" id="{B1E71141-D01C-4B1D-9F5C-5E481AA1F239}"/>
              </a:ext>
            </a:extLst>
          </p:cNvPr>
          <p:cNvSpPr txBox="1"/>
          <p:nvPr/>
        </p:nvSpPr>
        <p:spPr>
          <a:xfrm>
            <a:off x="457200" y="1346200"/>
            <a:ext cx="5554663" cy="2678113"/>
          </a:xfrm>
          <a:prstGeom prst="rect">
            <a:avLst/>
          </a:prstGeom>
          <a:solidFill>
            <a:schemeClr val="bg1"/>
          </a:solidFill>
          <a:ln>
            <a:noFill/>
          </a:ln>
        </p:spPr>
        <p:txBody>
          <a:bodyPr>
            <a:spAutoFit/>
          </a:bodyPr>
          <a:lstStyle/>
          <a:p>
            <a:pPr>
              <a:defRPr/>
            </a:pPr>
            <a:r>
              <a:rPr lang="en-GB" sz="2800" b="1" dirty="0"/>
              <a:t>8. Compensation for victims of human trafficking:  </a:t>
            </a:r>
          </a:p>
          <a:p>
            <a:pPr marL="457200" indent="-457200">
              <a:buFont typeface="Arial" panose="020B0604020202020204" pitchFamily="34" charset="0"/>
              <a:buChar char="•"/>
              <a:defRPr/>
            </a:pPr>
            <a:r>
              <a:rPr lang="en-GB" sz="2800" dirty="0"/>
              <a:t>Material and immaterial damages </a:t>
            </a:r>
          </a:p>
          <a:p>
            <a:pPr marL="457200" indent="-457200">
              <a:buFont typeface="Arial" panose="020B0604020202020204" pitchFamily="34" charset="0"/>
              <a:buChar char="•"/>
              <a:defRPr/>
            </a:pPr>
            <a:r>
              <a:rPr lang="en-GB" sz="2800" dirty="0"/>
              <a:t>Source of compensation (the perpetrator or the State)</a:t>
            </a:r>
          </a:p>
          <a:p>
            <a:pPr>
              <a:defRPr/>
            </a:pPr>
            <a:endParaRPr lang="en-GB" sz="2800" dirty="0"/>
          </a:p>
        </p:txBody>
      </p:sp>
      <p:sp>
        <p:nvSpPr>
          <p:cNvPr id="4" name="TextBox 3">
            <a:extLst>
              <a:ext uri="{FF2B5EF4-FFF2-40B4-BE49-F238E27FC236}">
                <a16:creationId xmlns:a16="http://schemas.microsoft.com/office/drawing/2014/main" id="{32F8A346-5A03-4FCC-AF2A-7D83167CDBFC}"/>
              </a:ext>
            </a:extLst>
          </p:cNvPr>
          <p:cNvSpPr txBox="1"/>
          <p:nvPr/>
        </p:nvSpPr>
        <p:spPr>
          <a:xfrm>
            <a:off x="395288" y="3573463"/>
            <a:ext cx="5554662" cy="2676525"/>
          </a:xfrm>
          <a:prstGeom prst="rect">
            <a:avLst/>
          </a:prstGeom>
          <a:noFill/>
        </p:spPr>
        <p:txBody>
          <a:bodyPr>
            <a:spAutoFit/>
          </a:bodyPr>
          <a:lstStyle/>
          <a:p>
            <a:pPr>
              <a:defRPr/>
            </a:pPr>
            <a:r>
              <a:rPr lang="en-GB" sz="2800" b="1" dirty="0"/>
              <a:t>9. Return and repatriation:  </a:t>
            </a:r>
          </a:p>
          <a:p>
            <a:pPr marL="457200" indent="-457200">
              <a:buFont typeface="Arial" panose="020B0604020202020204" pitchFamily="34" charset="0"/>
              <a:buChar char="•"/>
              <a:defRPr/>
            </a:pPr>
            <a:r>
              <a:rPr lang="en-GB" sz="2800" dirty="0"/>
              <a:t>International standards</a:t>
            </a:r>
          </a:p>
          <a:p>
            <a:pPr marL="457200" indent="-457200">
              <a:buFont typeface="Arial" panose="020B0604020202020204" pitchFamily="34" charset="0"/>
              <a:buChar char="•"/>
              <a:defRPr/>
            </a:pPr>
            <a:r>
              <a:rPr lang="en-GB" sz="2800" dirty="0"/>
              <a:t>Safe, dignified and preferably voluntary return</a:t>
            </a:r>
          </a:p>
          <a:p>
            <a:pPr marL="457200" indent="-457200">
              <a:buFont typeface="Arial" panose="020B0604020202020204" pitchFamily="34" charset="0"/>
              <a:buChar char="•"/>
              <a:defRPr/>
            </a:pPr>
            <a:r>
              <a:rPr lang="en-GB" sz="2800" dirty="0"/>
              <a:t>Returning child victims</a:t>
            </a:r>
          </a:p>
          <a:p>
            <a:pPr marL="457200" indent="-457200">
              <a:buFont typeface="Arial" panose="020B0604020202020204" pitchFamily="34" charset="0"/>
              <a:buChar char="•"/>
              <a:defRPr/>
            </a:pPr>
            <a:r>
              <a:rPr lang="en-GB" sz="2800" i="1" dirty="0"/>
              <a:t>Non-</a:t>
            </a:r>
            <a:r>
              <a:rPr lang="en-GB" sz="2800" i="1" dirty="0" err="1"/>
              <a:t>refoulement</a:t>
            </a:r>
            <a:endParaRPr lang="en-GB" sz="2800" i="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CC6EB62-E7BD-4F14-83C7-E00DC8DF3092}"/>
              </a:ext>
            </a:extLst>
          </p:cNvPr>
          <p:cNvSpPr>
            <a:spLocks noGrp="1"/>
          </p:cNvSpPr>
          <p:nvPr>
            <p:ph type="title"/>
          </p:nvPr>
        </p:nvSpPr>
        <p:spPr/>
        <p:txBody>
          <a:bodyPr/>
          <a:lstStyle/>
          <a:p>
            <a:r>
              <a:rPr lang="en-GB" altLang="en-US" b="1">
                <a:latin typeface="Arial Narrow" panose="020B0606020202030204" pitchFamily="34" charset="0"/>
                <a:cs typeface="Arial Narrow" panose="020B0606020202030204" pitchFamily="34" charset="0"/>
              </a:rPr>
              <a:t>HELP course on combatting trafficking </a:t>
            </a:r>
            <a:br>
              <a:rPr lang="en-GB" altLang="en-US" b="1">
                <a:latin typeface="Arial Narrow" panose="020B0606020202030204" pitchFamily="34" charset="0"/>
                <a:cs typeface="Arial Narrow" panose="020B0606020202030204" pitchFamily="34" charset="0"/>
              </a:rPr>
            </a:br>
            <a:r>
              <a:rPr lang="en-GB" altLang="en-US" b="1">
                <a:latin typeface="Arial Narrow" panose="020B0606020202030204" pitchFamily="34" charset="0"/>
                <a:cs typeface="Arial Narrow" panose="020B0606020202030204" pitchFamily="34" charset="0"/>
              </a:rPr>
              <a:t>in human beings and protecting its victims</a:t>
            </a:r>
            <a:endParaRPr lang="en-US" altLang="en-US">
              <a:latin typeface="Arial Narrow" panose="020B0606020202030204" pitchFamily="34" charset="0"/>
              <a:cs typeface="Arial Narrow" panose="020B0606020202030204" pitchFamily="34" charset="0"/>
            </a:endParaRPr>
          </a:p>
        </p:txBody>
      </p:sp>
      <p:sp>
        <p:nvSpPr>
          <p:cNvPr id="3" name="Content Placeholder 2">
            <a:extLst>
              <a:ext uri="{FF2B5EF4-FFF2-40B4-BE49-F238E27FC236}">
                <a16:creationId xmlns:a16="http://schemas.microsoft.com/office/drawing/2014/main" id="{9C112426-C2A4-4A4F-95AC-0007B514D7AF}"/>
              </a:ext>
            </a:extLst>
          </p:cNvPr>
          <p:cNvSpPr>
            <a:spLocks noGrp="1"/>
          </p:cNvSpPr>
          <p:nvPr>
            <p:ph idx="1"/>
          </p:nvPr>
        </p:nvSpPr>
        <p:spPr>
          <a:xfrm>
            <a:off x="468313" y="1600200"/>
            <a:ext cx="8218487" cy="4781550"/>
          </a:xfrm>
        </p:spPr>
        <p:txBody>
          <a:bodyPr/>
          <a:lstStyle/>
          <a:p>
            <a:pPr marL="838200" lvl="1" indent="-381000" algn="ctr">
              <a:lnSpc>
                <a:spcPct val="80000"/>
              </a:lnSpc>
              <a:buFontTx/>
              <a:buNone/>
              <a:defRPr/>
            </a:pPr>
            <a:r>
              <a:rPr lang="en-GB" altLang="en-US" sz="2600" b="1" dirty="0"/>
              <a:t>Relevant case-law of the European Court of Human Rights </a:t>
            </a:r>
            <a:endParaRPr lang="ru-RU" altLang="en-US" sz="2600" b="1" dirty="0"/>
          </a:p>
          <a:p>
            <a:pPr marL="838200" lvl="1" indent="-381000">
              <a:lnSpc>
                <a:spcPct val="80000"/>
              </a:lnSpc>
              <a:buFontTx/>
              <a:buNone/>
              <a:defRPr/>
            </a:pPr>
            <a:endParaRPr lang="ru-RU" altLang="en-US" u="sng" dirty="0">
              <a:solidFill>
                <a:schemeClr val="tx2"/>
              </a:solidFill>
            </a:endParaRPr>
          </a:p>
          <a:p>
            <a:pPr marL="838200" lvl="1" indent="-381000">
              <a:lnSpc>
                <a:spcPct val="80000"/>
              </a:lnSpc>
              <a:buFontTx/>
              <a:buAutoNum type="arabicPeriod"/>
              <a:defRPr/>
            </a:pPr>
            <a:r>
              <a:rPr lang="en-US" altLang="en-US" dirty="0" err="1">
                <a:solidFill>
                  <a:schemeClr val="tx2"/>
                </a:solidFill>
                <a:hlinkClick r:id="rId2"/>
              </a:rPr>
              <a:t>Siliadin</a:t>
            </a:r>
            <a:r>
              <a:rPr lang="en-US" altLang="en-US" dirty="0">
                <a:solidFill>
                  <a:schemeClr val="tx2"/>
                </a:solidFill>
                <a:hlinkClick r:id="rId2"/>
              </a:rPr>
              <a:t> v. France</a:t>
            </a:r>
            <a:r>
              <a:rPr lang="en-US" altLang="en-US" dirty="0">
                <a:solidFill>
                  <a:schemeClr val="tx2"/>
                </a:solidFill>
              </a:rPr>
              <a:t> (26 July 2005)</a:t>
            </a:r>
          </a:p>
          <a:p>
            <a:pPr marL="838200" lvl="1" indent="-381000">
              <a:lnSpc>
                <a:spcPct val="80000"/>
              </a:lnSpc>
              <a:buFontTx/>
              <a:buAutoNum type="arabicPeriod"/>
              <a:defRPr/>
            </a:pPr>
            <a:r>
              <a:rPr lang="en-US" altLang="en-US" dirty="0" err="1">
                <a:solidFill>
                  <a:schemeClr val="tx2"/>
                </a:solidFill>
                <a:hlinkClick r:id="rId3"/>
              </a:rPr>
              <a:t>Rantsev</a:t>
            </a:r>
            <a:r>
              <a:rPr lang="en-US" altLang="en-US" dirty="0">
                <a:solidFill>
                  <a:schemeClr val="tx2"/>
                </a:solidFill>
                <a:hlinkClick r:id="rId3"/>
              </a:rPr>
              <a:t> v. Cyprus and Russia</a:t>
            </a:r>
            <a:r>
              <a:rPr lang="en-US" altLang="en-US" dirty="0">
                <a:solidFill>
                  <a:schemeClr val="tx2"/>
                </a:solidFill>
              </a:rPr>
              <a:t> (7 January 2010)</a:t>
            </a:r>
            <a:endParaRPr lang="ru-RU" altLang="en-US" dirty="0">
              <a:solidFill>
                <a:schemeClr val="tx2"/>
              </a:solidFill>
            </a:endParaRPr>
          </a:p>
          <a:p>
            <a:pPr marL="838200" lvl="1" indent="-381000">
              <a:lnSpc>
                <a:spcPct val="80000"/>
              </a:lnSpc>
              <a:buFontTx/>
              <a:buAutoNum type="arabicPeriod"/>
              <a:defRPr/>
            </a:pPr>
            <a:r>
              <a:rPr lang="en-US" altLang="en-US" dirty="0">
                <a:solidFill>
                  <a:schemeClr val="tx2"/>
                </a:solidFill>
                <a:hlinkClick r:id="rId4"/>
              </a:rPr>
              <a:t>C.N. v. United Kingdom</a:t>
            </a:r>
            <a:r>
              <a:rPr lang="en-US" altLang="en-US" dirty="0">
                <a:solidFill>
                  <a:schemeClr val="tx2"/>
                </a:solidFill>
              </a:rPr>
              <a:t> (13 November 2012)</a:t>
            </a:r>
          </a:p>
          <a:p>
            <a:pPr marL="838200" lvl="1" indent="-381000">
              <a:lnSpc>
                <a:spcPct val="80000"/>
              </a:lnSpc>
              <a:buFontTx/>
              <a:buAutoNum type="arabicPeriod"/>
              <a:defRPr/>
            </a:pPr>
            <a:r>
              <a:rPr lang="en-US" altLang="en-US" dirty="0">
                <a:solidFill>
                  <a:schemeClr val="tx2"/>
                </a:solidFill>
                <a:hlinkClick r:id="rId5"/>
              </a:rPr>
              <a:t>C.N. and V. v. France</a:t>
            </a:r>
            <a:r>
              <a:rPr lang="en-US" altLang="en-US" dirty="0">
                <a:solidFill>
                  <a:schemeClr val="tx2"/>
                </a:solidFill>
              </a:rPr>
              <a:t> (11 October 2012)</a:t>
            </a:r>
          </a:p>
          <a:p>
            <a:pPr marL="838200" lvl="1" indent="-381000">
              <a:lnSpc>
                <a:spcPct val="80000"/>
              </a:lnSpc>
              <a:buFontTx/>
              <a:buAutoNum type="arabicPeriod"/>
              <a:defRPr/>
            </a:pPr>
            <a:r>
              <a:rPr lang="en-GB" u="sng" dirty="0">
                <a:solidFill>
                  <a:schemeClr val="accent1">
                    <a:lumMod val="75000"/>
                  </a:schemeClr>
                </a:solidFill>
              </a:rPr>
              <a:t>L.E. v. Greece  </a:t>
            </a:r>
            <a:r>
              <a:rPr lang="en-GB" dirty="0"/>
              <a:t>(21 January 2016)</a:t>
            </a:r>
            <a:endParaRPr lang="en-US" altLang="en-US" dirty="0">
              <a:solidFill>
                <a:schemeClr val="tx2"/>
              </a:solidFill>
            </a:endParaRPr>
          </a:p>
          <a:p>
            <a:pPr marL="838200" lvl="1" indent="-381000">
              <a:lnSpc>
                <a:spcPct val="80000"/>
              </a:lnSpc>
              <a:buFontTx/>
              <a:buAutoNum type="arabicPeriod"/>
              <a:defRPr/>
            </a:pPr>
            <a:r>
              <a:rPr lang="en-US" altLang="en-US" u="sng" dirty="0" err="1">
                <a:solidFill>
                  <a:schemeClr val="tx2"/>
                </a:solidFill>
                <a:hlinkClick r:id="rId6"/>
              </a:rPr>
              <a:t>Chowdury</a:t>
            </a:r>
            <a:r>
              <a:rPr lang="en-US" altLang="en-US" u="sng" dirty="0">
                <a:solidFill>
                  <a:schemeClr val="tx2"/>
                </a:solidFill>
                <a:hlinkClick r:id="rId6"/>
              </a:rPr>
              <a:t> and others v. Greec</a:t>
            </a:r>
            <a:r>
              <a:rPr lang="en-US" altLang="en-US" dirty="0">
                <a:solidFill>
                  <a:schemeClr val="tx2"/>
                </a:solidFill>
                <a:hlinkClick r:id="rId6"/>
              </a:rPr>
              <a:t>e</a:t>
            </a:r>
            <a:r>
              <a:rPr lang="en-US" altLang="en-US" dirty="0">
                <a:solidFill>
                  <a:schemeClr val="tx2"/>
                </a:solidFill>
              </a:rPr>
              <a:t> (30 March 2017)</a:t>
            </a:r>
            <a:br>
              <a:rPr lang="en-US" altLang="en-US" dirty="0">
                <a:solidFill>
                  <a:schemeClr val="tx2"/>
                </a:solidFill>
              </a:rPr>
            </a:br>
            <a:endParaRPr lang="ru-RU" altLang="en-US" dirty="0">
              <a:solidFill>
                <a:schemeClr val="tx2"/>
              </a:solidFill>
            </a:endParaRPr>
          </a:p>
          <a:p>
            <a:pPr marL="457200" lvl="1" indent="0">
              <a:lnSpc>
                <a:spcPct val="80000"/>
              </a:lnSpc>
              <a:buFont typeface="Arial" charset="0"/>
              <a:buNone/>
              <a:defRPr/>
            </a:pPr>
            <a:endParaRPr lang="en-US" altLang="en-US" sz="2200" dirty="0">
              <a:solidFill>
                <a:schemeClr val="tx2"/>
              </a:solidFill>
            </a:endParaRPr>
          </a:p>
          <a:p>
            <a:pPr marL="838200" lvl="1" indent="-381000">
              <a:lnSpc>
                <a:spcPct val="80000"/>
              </a:lnSpc>
              <a:buFontTx/>
              <a:buAutoNum type="arabicPeriod"/>
              <a:defRPr/>
            </a:pPr>
            <a:endParaRPr lang="ru-RU" altLang="en-US" sz="2200" dirty="0">
              <a:solidFill>
                <a:schemeClr val="tx2"/>
              </a:solidFill>
            </a:endParaRPr>
          </a:p>
          <a:p>
            <a:pPr>
              <a:buFont typeface="Arial" charset="0"/>
              <a:buChar cha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feld 3">
            <a:extLst>
              <a:ext uri="{FF2B5EF4-FFF2-40B4-BE49-F238E27FC236}">
                <a16:creationId xmlns:a16="http://schemas.microsoft.com/office/drawing/2014/main" id="{F27047B4-273E-4A15-B39F-07FCE1E365E2}"/>
              </a:ext>
            </a:extLst>
          </p:cNvPr>
          <p:cNvSpPr txBox="1">
            <a:spLocks noChangeArrowheads="1"/>
          </p:cNvSpPr>
          <p:nvPr/>
        </p:nvSpPr>
        <p:spPr bwMode="auto">
          <a:xfrm>
            <a:off x="342900" y="3200400"/>
            <a:ext cx="845978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en-US" altLang="en-US" b="1" i="1" dirty="0">
                <a:solidFill>
                  <a:schemeClr val="accent1">
                    <a:lumMod val="50000"/>
                  </a:schemeClr>
                </a:solidFill>
                <a:ea typeface="+mn-ea"/>
                <a:cs typeface="Arial" charset="0"/>
              </a:rPr>
              <a:t>Thank you very much for your attention</a:t>
            </a:r>
            <a:r>
              <a:rPr lang="de-DE" altLang="en-US" b="1" i="1" dirty="0">
                <a:solidFill>
                  <a:schemeClr val="accent1">
                    <a:lumMod val="50000"/>
                  </a:schemeClr>
                </a:solidFill>
                <a:ea typeface="+mn-ea"/>
                <a:cs typeface="Arial" charset="0"/>
              </a:rPr>
              <a:t>!</a:t>
            </a:r>
          </a:p>
          <a:p>
            <a:pPr algn="ctr" eaLnBrk="1" hangingPunct="1">
              <a:spcBef>
                <a:spcPct val="0"/>
              </a:spcBef>
              <a:buFontTx/>
              <a:buNone/>
              <a:defRPr/>
            </a:pPr>
            <a:endParaRPr lang="de-DE" altLang="en-US" sz="4000" b="1" i="1" dirty="0">
              <a:ea typeface="+mn-ea"/>
              <a:cs typeface="Arial" charset="0"/>
            </a:endParaRPr>
          </a:p>
          <a:p>
            <a:pPr algn="ctr" eaLnBrk="1" hangingPunct="1">
              <a:spcBef>
                <a:spcPct val="0"/>
              </a:spcBef>
              <a:buFontTx/>
              <a:buNone/>
              <a:defRPr/>
            </a:pPr>
            <a:endParaRPr lang="de-DE" altLang="en-US" sz="2000" b="1" i="1" dirty="0">
              <a:ea typeface="+mn-ea"/>
              <a:cs typeface="Arial" charset="0"/>
            </a:endParaRPr>
          </a:p>
          <a:p>
            <a:pPr algn="ctr" eaLnBrk="1" hangingPunct="1">
              <a:spcBef>
                <a:spcPct val="0"/>
              </a:spcBef>
              <a:buFont typeface="Arial" charset="0"/>
              <a:buNone/>
              <a:defRPr/>
            </a:pPr>
            <a:r>
              <a:rPr lang="de-DE" altLang="en-US" sz="2400" b="1" i="1" dirty="0">
                <a:solidFill>
                  <a:schemeClr val="accent1">
                    <a:lumMod val="50000"/>
                  </a:schemeClr>
                </a:solidFill>
                <a:ea typeface="+mn-ea"/>
                <a:cs typeface="Arial" charset="0"/>
              </a:rPr>
              <a:t>CoE </a:t>
            </a:r>
            <a:r>
              <a:rPr lang="de-DE" altLang="en-US" sz="2400" b="1" i="1" dirty="0" err="1">
                <a:solidFill>
                  <a:schemeClr val="accent1">
                    <a:lumMod val="50000"/>
                  </a:schemeClr>
                </a:solidFill>
                <a:ea typeface="+mn-ea"/>
                <a:cs typeface="Arial" charset="0"/>
              </a:rPr>
              <a:t>Convention</a:t>
            </a:r>
            <a:r>
              <a:rPr lang="de-DE" altLang="en-US" sz="2400" b="1" i="1" dirty="0">
                <a:solidFill>
                  <a:schemeClr val="accent1">
                    <a:lumMod val="50000"/>
                  </a:schemeClr>
                </a:solidFill>
                <a:ea typeface="+mn-ea"/>
                <a:cs typeface="Arial" charset="0"/>
              </a:rPr>
              <a:t> on Action </a:t>
            </a:r>
            <a:r>
              <a:rPr lang="de-DE" altLang="en-US" sz="2400" b="1" i="1" dirty="0" err="1">
                <a:solidFill>
                  <a:schemeClr val="accent1">
                    <a:lumMod val="50000"/>
                  </a:schemeClr>
                </a:solidFill>
                <a:ea typeface="+mn-ea"/>
                <a:cs typeface="Arial" charset="0"/>
              </a:rPr>
              <a:t>against</a:t>
            </a:r>
            <a:r>
              <a:rPr lang="de-DE" altLang="en-US" sz="2400" b="1" i="1" dirty="0">
                <a:solidFill>
                  <a:schemeClr val="accent1">
                    <a:lumMod val="50000"/>
                  </a:schemeClr>
                </a:solidFill>
                <a:ea typeface="+mn-ea"/>
                <a:cs typeface="Arial" charset="0"/>
              </a:rPr>
              <a:t> THB: </a:t>
            </a:r>
            <a:r>
              <a:rPr lang="de-DE" altLang="en-US" sz="2400" b="1" i="1" dirty="0">
                <a:solidFill>
                  <a:schemeClr val="accent1">
                    <a:lumMod val="50000"/>
                  </a:schemeClr>
                </a:solidFill>
                <a:ea typeface="+mn-ea"/>
                <a:cs typeface="Arial" charset="0"/>
                <a:hlinkClick r:id="rId3"/>
              </a:rPr>
              <a:t>Petya.Nestorova@coe.int</a:t>
            </a:r>
            <a:endParaRPr lang="de-DE" altLang="en-US" sz="2400" b="1" i="1" dirty="0">
              <a:solidFill>
                <a:schemeClr val="accent1">
                  <a:lumMod val="50000"/>
                </a:schemeClr>
              </a:solidFill>
              <a:ea typeface="+mn-ea"/>
              <a:cs typeface="Arial" charset="0"/>
            </a:endParaRPr>
          </a:p>
          <a:p>
            <a:pPr algn="ctr" eaLnBrk="1" hangingPunct="1">
              <a:spcBef>
                <a:spcPct val="0"/>
              </a:spcBef>
              <a:buFont typeface="Arial" charset="0"/>
              <a:buNone/>
              <a:defRPr/>
            </a:pPr>
            <a:r>
              <a:rPr lang="de-DE" altLang="en-US" sz="2400" b="1" i="1" dirty="0">
                <a:solidFill>
                  <a:schemeClr val="accent1">
                    <a:lumMod val="50000"/>
                  </a:schemeClr>
                </a:solidFill>
                <a:ea typeface="+mn-ea"/>
                <a:cs typeface="Arial" charset="0"/>
              </a:rPr>
              <a:t>HELP Head of Unit: </a:t>
            </a:r>
            <a:r>
              <a:rPr lang="de-DE" altLang="en-US" sz="2400" b="1" i="1" dirty="0">
                <a:solidFill>
                  <a:schemeClr val="accent1">
                    <a:lumMod val="50000"/>
                  </a:schemeClr>
                </a:solidFill>
                <a:ea typeface="+mn-ea"/>
                <a:cs typeface="Arial" charset="0"/>
                <a:hlinkClick r:id="rId4"/>
              </a:rPr>
              <a:t>Eva.PASTRANA@coe.int</a:t>
            </a:r>
            <a:endParaRPr lang="de-DE" altLang="en-US" sz="2400" b="1" i="1" dirty="0">
              <a:solidFill>
                <a:schemeClr val="accent1">
                  <a:lumMod val="50000"/>
                </a:schemeClr>
              </a:solidFill>
              <a:ea typeface="+mn-ea"/>
              <a:cs typeface="Arial" charset="0"/>
            </a:endParaRPr>
          </a:p>
          <a:p>
            <a:pPr algn="ctr" eaLnBrk="1" hangingPunct="1">
              <a:spcBef>
                <a:spcPct val="0"/>
              </a:spcBef>
              <a:buFont typeface="Arial" charset="0"/>
              <a:buNone/>
              <a:defRPr/>
            </a:pPr>
            <a:r>
              <a:rPr lang="de-DE" altLang="en-US" sz="2400" b="1" i="1" dirty="0">
                <a:solidFill>
                  <a:schemeClr val="accent1">
                    <a:lumMod val="50000"/>
                  </a:schemeClr>
                </a:solidFill>
                <a:ea typeface="+mn-ea"/>
                <a:cs typeface="Arial" charset="0"/>
              </a:rPr>
              <a:t>HELP - </a:t>
            </a:r>
            <a:r>
              <a:rPr lang="de-DE" altLang="en-US" sz="2400" b="1" i="1" dirty="0" err="1">
                <a:solidFill>
                  <a:schemeClr val="accent1">
                    <a:lumMod val="50000"/>
                  </a:schemeClr>
                </a:solidFill>
                <a:ea typeface="+mn-ea"/>
                <a:cs typeface="Arial" charset="0"/>
              </a:rPr>
              <a:t>Universities</a:t>
            </a:r>
            <a:r>
              <a:rPr lang="de-DE" altLang="en-US" sz="2400" b="1" i="1" dirty="0">
                <a:solidFill>
                  <a:schemeClr val="accent1">
                    <a:lumMod val="50000"/>
                  </a:schemeClr>
                </a:solidFill>
                <a:ea typeface="+mn-ea"/>
                <a:cs typeface="Arial" charset="0"/>
              </a:rPr>
              <a:t>: </a:t>
            </a:r>
            <a:r>
              <a:rPr lang="de-DE" altLang="en-US" sz="2400" b="1" i="1" dirty="0">
                <a:solidFill>
                  <a:schemeClr val="accent1">
                    <a:lumMod val="50000"/>
                  </a:schemeClr>
                </a:solidFill>
                <a:ea typeface="+mn-ea"/>
                <a:cs typeface="Arial" charset="0"/>
                <a:hlinkClick r:id="rId5"/>
              </a:rPr>
              <a:t>Ana.MEDARSKA-LAZOVA@coe.int</a:t>
            </a:r>
            <a:endParaRPr lang="de-DE" altLang="en-US" sz="2400" b="1" i="1" dirty="0">
              <a:solidFill>
                <a:schemeClr val="accent1">
                  <a:lumMod val="50000"/>
                </a:schemeClr>
              </a:solidFill>
              <a:ea typeface="+mn-ea"/>
              <a:cs typeface="Arial" charset="0"/>
            </a:endParaRPr>
          </a:p>
          <a:p>
            <a:pPr algn="ctr" eaLnBrk="1" hangingPunct="1">
              <a:spcBef>
                <a:spcPct val="0"/>
              </a:spcBef>
              <a:buFont typeface="Arial" charset="0"/>
              <a:buNone/>
              <a:defRPr/>
            </a:pPr>
            <a:endParaRPr lang="de-DE" altLang="en-US" b="1" i="1" dirty="0">
              <a:solidFill>
                <a:schemeClr val="accent1">
                  <a:lumMod val="50000"/>
                </a:schemeClr>
              </a:solidFill>
              <a:ea typeface="+mn-ea"/>
              <a:cs typeface="Arial" charset="0"/>
            </a:endParaRPr>
          </a:p>
          <a:p>
            <a:pPr algn="ctr" eaLnBrk="1" hangingPunct="1">
              <a:spcBef>
                <a:spcPct val="0"/>
              </a:spcBef>
              <a:buFontTx/>
              <a:buNone/>
              <a:defRPr/>
            </a:pPr>
            <a:endParaRPr lang="de-DE" altLang="en-US" b="1" i="1" dirty="0">
              <a:solidFill>
                <a:schemeClr val="accent1">
                  <a:lumMod val="50000"/>
                </a:schemeClr>
              </a:solidFill>
              <a:ea typeface="+mn-ea"/>
              <a:cs typeface="Arial" charset="0"/>
            </a:endParaRPr>
          </a:p>
        </p:txBody>
      </p:sp>
      <p:sp>
        <p:nvSpPr>
          <p:cNvPr id="21507" name="Foliennummernplatzhalter 5">
            <a:extLst>
              <a:ext uri="{FF2B5EF4-FFF2-40B4-BE49-F238E27FC236}">
                <a16:creationId xmlns:a16="http://schemas.microsoft.com/office/drawing/2014/main" id="{288F9F74-E257-4407-ADDF-5E4B31711D7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4312E52C-6573-4A48-ACB9-370FC05F5DBF}" type="slidenum">
              <a:rPr lang="de-DE" altLang="en-US" sz="1200">
                <a:solidFill>
                  <a:srgbClr val="898989"/>
                </a:solidFill>
              </a:rPr>
              <a:pPr>
                <a:spcBef>
                  <a:spcPct val="0"/>
                </a:spcBef>
                <a:buFontTx/>
                <a:buNone/>
              </a:pPr>
              <a:t>17</a:t>
            </a:fld>
            <a:endParaRPr lang="de-DE" altLang="en-US" sz="1200">
              <a:solidFill>
                <a:srgbClr val="898989"/>
              </a:solidFill>
            </a:endParaRPr>
          </a:p>
        </p:txBody>
      </p:sp>
      <p:sp>
        <p:nvSpPr>
          <p:cNvPr id="20484" name="TextBox 1">
            <a:extLst>
              <a:ext uri="{FF2B5EF4-FFF2-40B4-BE49-F238E27FC236}">
                <a16:creationId xmlns:a16="http://schemas.microsoft.com/office/drawing/2014/main" id="{DE56C56F-D65D-4697-8518-858DEBD91E13}"/>
              </a:ext>
            </a:extLst>
          </p:cNvPr>
          <p:cNvSpPr txBox="1">
            <a:spLocks noChangeArrowheads="1"/>
          </p:cNvSpPr>
          <p:nvPr/>
        </p:nvSpPr>
        <p:spPr bwMode="auto">
          <a:xfrm>
            <a:off x="1547813" y="1384300"/>
            <a:ext cx="6167437"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defRPr>
            </a:lvl1pPr>
            <a:lvl2pPr marL="742950" indent="-285750" eaLnBrk="0" hangingPunct="0">
              <a:spcBef>
                <a:spcPct val="20000"/>
              </a:spcBef>
              <a:buFont typeface="Arial" charset="0"/>
              <a:buChar char="–"/>
              <a:defRPr sz="2800">
                <a:solidFill>
                  <a:schemeClr val="tx1"/>
                </a:solidFill>
                <a:latin typeface="Calibri" charset="0"/>
              </a:defRPr>
            </a:lvl2pPr>
            <a:lvl3pPr marL="1143000" indent="-228600" eaLnBrk="0" hangingPunct="0">
              <a:spcBef>
                <a:spcPct val="20000"/>
              </a:spcBef>
              <a:buFont typeface="Arial" charset="0"/>
              <a:buChar char="•"/>
              <a:defRPr sz="2400">
                <a:solidFill>
                  <a:schemeClr val="tx1"/>
                </a:solidFill>
                <a:latin typeface="Calibri" charset="0"/>
              </a:defRPr>
            </a:lvl3pPr>
            <a:lvl4pPr marL="1600200" indent="-228600" eaLnBrk="0" hangingPunct="0">
              <a:spcBef>
                <a:spcPct val="20000"/>
              </a:spcBef>
              <a:buFont typeface="Arial" charset="0"/>
              <a:buChar char="–"/>
              <a:defRPr sz="2000">
                <a:solidFill>
                  <a:schemeClr val="tx1"/>
                </a:solidFill>
                <a:latin typeface="Calibri" charset="0"/>
              </a:defRPr>
            </a:lvl4pPr>
            <a:lvl5pPr marL="2057400" indent="-228600" eaLnBrk="0" hangingPunct="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ctr" eaLnBrk="1" hangingPunct="1">
              <a:spcBef>
                <a:spcPct val="0"/>
              </a:spcBef>
              <a:buFontTx/>
              <a:buNone/>
              <a:defRPr/>
            </a:pPr>
            <a:r>
              <a:rPr lang="en-CA" altLang="en-US" sz="6600" b="1" dirty="0">
                <a:solidFill>
                  <a:schemeClr val="tx2"/>
                </a:solidFill>
                <a:effectLst>
                  <a:outerShdw blurRad="38100" dist="38100" dir="2700000" algn="tl">
                    <a:srgbClr val="000000">
                      <a:alpha val="43137"/>
                    </a:srgbClr>
                  </a:outerShdw>
                </a:effectLst>
                <a:ea typeface="Arial" charset="0"/>
                <a:cs typeface="Arial" charset="0"/>
              </a:rPr>
              <a:t>HELP </a:t>
            </a:r>
            <a:endParaRPr lang="en-US" altLang="en-US" sz="6600" b="1" dirty="0">
              <a:solidFill>
                <a:schemeClr val="tx2"/>
              </a:solidFill>
              <a:ea typeface="Arial" charset="0"/>
              <a:cs typeface="Arial" charset="0"/>
            </a:endParaRPr>
          </a:p>
          <a:p>
            <a:pPr algn="ctr" eaLnBrk="1" hangingPunct="1">
              <a:spcBef>
                <a:spcPct val="0"/>
              </a:spcBef>
              <a:buFontTx/>
              <a:buNone/>
              <a:defRPr/>
            </a:pPr>
            <a:r>
              <a:rPr lang="en-GB" altLang="en-US" sz="2800" b="1" i="1" dirty="0">
                <a:solidFill>
                  <a:schemeClr val="tx2"/>
                </a:solidFill>
                <a:ea typeface="Arial" charset="0"/>
                <a:cs typeface="Arial" charset="0"/>
              </a:rPr>
              <a:t>Good training for good judgments</a:t>
            </a:r>
            <a:endParaRPr lang="en-US" altLang="en-US" sz="2800" b="1" i="1" dirty="0">
              <a:solidFill>
                <a:srgbClr val="FFC000"/>
              </a:solidFill>
              <a:ea typeface="Arial" charset="0"/>
              <a:cs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80264-B90B-4926-BB4C-74452E6BF06D}"/>
              </a:ext>
            </a:extLst>
          </p:cNvPr>
          <p:cNvSpPr>
            <a:spLocks noGrp="1"/>
          </p:cNvSpPr>
          <p:nvPr>
            <p:ph type="title"/>
          </p:nvPr>
        </p:nvSpPr>
        <p:spPr/>
        <p:txBody>
          <a:bodyPr/>
          <a:lstStyle/>
          <a:p>
            <a:endParaRPr lang="fr-FR"/>
          </a:p>
        </p:txBody>
      </p:sp>
      <p:pic>
        <p:nvPicPr>
          <p:cNvPr id="5" name="Picture 4">
            <a:extLst>
              <a:ext uri="{FF2B5EF4-FFF2-40B4-BE49-F238E27FC236}">
                <a16:creationId xmlns:a16="http://schemas.microsoft.com/office/drawing/2014/main" id="{B672894C-7455-41EA-AA5E-3D1BE1EE5081}"/>
              </a:ext>
            </a:extLst>
          </p:cNvPr>
          <p:cNvPicPr>
            <a:picLocks noChangeAspect="1"/>
          </p:cNvPicPr>
          <p:nvPr/>
        </p:nvPicPr>
        <p:blipFill>
          <a:blip r:embed="rId2"/>
          <a:stretch>
            <a:fillRect/>
          </a:stretch>
        </p:blipFill>
        <p:spPr>
          <a:xfrm>
            <a:off x="0" y="872431"/>
            <a:ext cx="8730378" cy="4896544"/>
          </a:xfrm>
          <a:prstGeom prst="rect">
            <a:avLst/>
          </a:prstGeom>
        </p:spPr>
      </p:pic>
      <p:sp>
        <p:nvSpPr>
          <p:cNvPr id="3" name="Text Placeholder 2">
            <a:extLst>
              <a:ext uri="{FF2B5EF4-FFF2-40B4-BE49-F238E27FC236}">
                <a16:creationId xmlns:a16="http://schemas.microsoft.com/office/drawing/2014/main" id="{5A1931ED-423C-4D56-9205-FDB4B63B9D1F}"/>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8DEE44EE-A593-4762-9A24-57693350AB73}"/>
              </a:ext>
            </a:extLst>
          </p:cNvPr>
          <p:cNvSpPr>
            <a:spLocks noGrp="1"/>
          </p:cNvSpPr>
          <p:nvPr>
            <p:ph type="sldNum" sz="quarter" idx="12"/>
          </p:nvPr>
        </p:nvSpPr>
        <p:spPr/>
        <p:txBody>
          <a:bodyPr/>
          <a:lstStyle/>
          <a:p>
            <a:fld id="{6993B3B0-1CAA-462C-8902-4DBA06A1BB7C}" type="slidenum">
              <a:rPr lang="de-DE" altLang="en-US" smtClean="0"/>
              <a:pPr/>
              <a:t>2</a:t>
            </a:fld>
            <a:endParaRPr lang="de-DE" altLang="en-US"/>
          </a:p>
        </p:txBody>
      </p:sp>
    </p:spTree>
    <p:extLst>
      <p:ext uri="{BB962C8B-B14F-4D97-AF65-F5344CB8AC3E}">
        <p14:creationId xmlns:p14="http://schemas.microsoft.com/office/powerpoint/2010/main" val="261776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FE42074F-E291-4032-9B69-FEF8A3B973F1}"/>
              </a:ext>
            </a:extLst>
          </p:cNvPr>
          <p:cNvSpPr>
            <a:spLocks noGrp="1"/>
          </p:cNvSpPr>
          <p:nvPr>
            <p:ph type="title" idx="4294967295"/>
          </p:nvPr>
        </p:nvSpPr>
        <p:spPr>
          <a:xfrm>
            <a:off x="0" y="23813"/>
            <a:ext cx="9144000" cy="1143000"/>
          </a:xfrm>
        </p:spPr>
        <p:txBody>
          <a:bodyPr/>
          <a:lstStyle/>
          <a:p>
            <a:br>
              <a:rPr lang="en-GB" altLang="en-US" sz="2400" b="1" dirty="0">
                <a:latin typeface="Arial Narrow" panose="020B0606020202030204" pitchFamily="34" charset="0"/>
                <a:cs typeface="Arial Narrow" panose="020B0606020202030204" pitchFamily="34" charset="0"/>
              </a:rPr>
            </a:br>
            <a:r>
              <a:rPr lang="en-GB" altLang="en-US" sz="2400" b="1" dirty="0">
                <a:latin typeface="Arial Narrow" panose="020B0606020202030204" pitchFamily="34" charset="0"/>
                <a:cs typeface="Arial Narrow" panose="020B0606020202030204" pitchFamily="34" charset="0"/>
              </a:rPr>
              <a:t>HELP course on combatting trafficking </a:t>
            </a:r>
            <a:br>
              <a:rPr lang="en-GB" altLang="en-US" sz="2400" b="1" dirty="0">
                <a:latin typeface="Arial Narrow" panose="020B0606020202030204" pitchFamily="34" charset="0"/>
                <a:cs typeface="Arial Narrow" panose="020B0606020202030204" pitchFamily="34" charset="0"/>
              </a:rPr>
            </a:br>
            <a:r>
              <a:rPr lang="en-GB" altLang="en-US" sz="2400" b="1" dirty="0">
                <a:latin typeface="Arial Narrow" panose="020B0606020202030204" pitchFamily="34" charset="0"/>
                <a:cs typeface="Arial Narrow" panose="020B0606020202030204" pitchFamily="34" charset="0"/>
              </a:rPr>
              <a:t>in human beings and protecting its victims</a:t>
            </a:r>
            <a:br>
              <a:rPr lang="en-GB" altLang="en-US" sz="2400" b="1" dirty="0">
                <a:latin typeface="Arial Narrow" panose="020B0606020202030204" pitchFamily="34" charset="0"/>
                <a:cs typeface="Arial Narrow" panose="020B0606020202030204" pitchFamily="34" charset="0"/>
              </a:rPr>
            </a:br>
            <a:endParaRPr lang="en-GB" altLang="en-US" sz="2400" b="1" dirty="0">
              <a:latin typeface="Arial Narrow" panose="020B0606020202030204" pitchFamily="34" charset="0"/>
              <a:cs typeface="Arial Narrow" panose="020B0606020202030204" pitchFamily="34" charset="0"/>
            </a:endParaRPr>
          </a:p>
        </p:txBody>
      </p:sp>
      <p:sp>
        <p:nvSpPr>
          <p:cNvPr id="11" name="TextBox 10">
            <a:extLst>
              <a:ext uri="{FF2B5EF4-FFF2-40B4-BE49-F238E27FC236}">
                <a16:creationId xmlns:a16="http://schemas.microsoft.com/office/drawing/2014/main" id="{BEC01E40-75DE-4F33-8C2E-36DE85A76312}"/>
              </a:ext>
            </a:extLst>
          </p:cNvPr>
          <p:cNvSpPr txBox="1"/>
          <p:nvPr/>
        </p:nvSpPr>
        <p:spPr>
          <a:xfrm>
            <a:off x="228600" y="1340768"/>
            <a:ext cx="4991472" cy="4955203"/>
          </a:xfrm>
          <a:prstGeom prst="rect">
            <a:avLst/>
          </a:prstGeom>
          <a:noFill/>
          <a:ln>
            <a:noFill/>
          </a:ln>
        </p:spPr>
        <p:txBody>
          <a:bodyPr wrap="square">
            <a:spAutoFit/>
          </a:bodyPr>
          <a:lstStyle/>
          <a:p>
            <a:pPr>
              <a:defRPr/>
            </a:pPr>
            <a:r>
              <a:rPr lang="en-GB" sz="3600" b="1" dirty="0">
                <a:solidFill>
                  <a:schemeClr val="tx2"/>
                </a:solidFill>
                <a:latin typeface="Calibri" charset="0"/>
                <a:ea typeface="ＭＳ Ｐゴシック" charset="0"/>
                <a:cs typeface="Arial" charset="0"/>
              </a:rPr>
              <a:t>Context</a:t>
            </a:r>
          </a:p>
          <a:p>
            <a:pPr marL="342900" indent="-342900">
              <a:buFont typeface="Arial" panose="020B0604020202020204" pitchFamily="34" charset="0"/>
              <a:buChar char="•"/>
              <a:defRPr/>
            </a:pPr>
            <a:r>
              <a:rPr lang="en-GB" sz="2800" dirty="0">
                <a:solidFill>
                  <a:schemeClr val="tx2"/>
                </a:solidFill>
                <a:latin typeface="Calibri" charset="0"/>
                <a:ea typeface="ＭＳ Ｐゴシック" charset="0"/>
                <a:cs typeface="Arial" charset="0"/>
              </a:rPr>
              <a:t>Trafficking for labour exploitation is a major challenge in Europe</a:t>
            </a:r>
          </a:p>
          <a:p>
            <a:pPr marL="342900" indent="-342900">
              <a:buFont typeface="Arial" panose="020B0604020202020204" pitchFamily="34" charset="0"/>
              <a:buChar char="•"/>
              <a:defRPr/>
            </a:pPr>
            <a:r>
              <a:rPr lang="en-GB" sz="2800" dirty="0">
                <a:solidFill>
                  <a:schemeClr val="tx2"/>
                </a:solidFill>
                <a:latin typeface="Calibri" charset="0"/>
                <a:ea typeface="ＭＳ Ｐゴシック" charset="0"/>
                <a:cs typeface="Arial" charset="0"/>
              </a:rPr>
              <a:t>Relevant both for combating trafficking in human beings and for protecting labour rights</a:t>
            </a:r>
          </a:p>
          <a:p>
            <a:pPr marL="342900" indent="-342900">
              <a:buFont typeface="Arial" panose="020B0604020202020204" pitchFamily="34" charset="0"/>
              <a:buChar char="•"/>
              <a:defRPr/>
            </a:pPr>
            <a:r>
              <a:rPr lang="en-GB" sz="2800" dirty="0">
                <a:solidFill>
                  <a:schemeClr val="tx2"/>
                </a:solidFill>
                <a:latin typeface="Calibri" charset="0"/>
                <a:ea typeface="ＭＳ Ｐゴシック" charset="0"/>
                <a:cs typeface="Arial" charset="0"/>
              </a:rPr>
              <a:t>Reflects the work of GRETA, ECtHR and European Committee on Social Rights</a:t>
            </a:r>
          </a:p>
        </p:txBody>
      </p:sp>
      <p:sp>
        <p:nvSpPr>
          <p:cNvPr id="10244" name="TextBox 11">
            <a:extLst>
              <a:ext uri="{FF2B5EF4-FFF2-40B4-BE49-F238E27FC236}">
                <a16:creationId xmlns:a16="http://schemas.microsoft.com/office/drawing/2014/main" id="{A9AC6E91-FD61-4F31-8E52-40A3715621C5}"/>
              </a:ext>
            </a:extLst>
          </p:cNvPr>
          <p:cNvSpPr txBox="1">
            <a:spLocks noChangeArrowheads="1"/>
          </p:cNvSpPr>
          <p:nvPr/>
        </p:nvSpPr>
        <p:spPr bwMode="auto">
          <a:xfrm flipV="1">
            <a:off x="322263" y="6154440"/>
            <a:ext cx="8354193" cy="67974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9pPr>
          </a:lstStyle>
          <a:p>
            <a:pPr algn="ctr">
              <a:lnSpc>
                <a:spcPct val="100000"/>
              </a:lnSpc>
              <a:spcBef>
                <a:spcPct val="0"/>
              </a:spcBef>
              <a:buFontTx/>
              <a:buNone/>
            </a:pPr>
            <a:endParaRPr lang="en-GB" altLang="en-US" sz="2400" b="1" dirty="0">
              <a:solidFill>
                <a:schemeClr val="tx2"/>
              </a:solidFill>
            </a:endParaRPr>
          </a:p>
        </p:txBody>
      </p:sp>
      <p:pic>
        <p:nvPicPr>
          <p:cNvPr id="10245" name="Picture 10">
            <a:extLst>
              <a:ext uri="{FF2B5EF4-FFF2-40B4-BE49-F238E27FC236}">
                <a16:creationId xmlns:a16="http://schemas.microsoft.com/office/drawing/2014/main" id="{05FD64F4-3B0A-4DCA-878E-3B28F92FB0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870141"/>
            <a:ext cx="4176712" cy="353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9F31A3C-DBFB-4CA6-AEB0-4749AEBB6513}"/>
              </a:ext>
            </a:extLst>
          </p:cNvPr>
          <p:cNvSpPr>
            <a:spLocks noGrp="1"/>
          </p:cNvSpPr>
          <p:nvPr>
            <p:ph idx="1"/>
          </p:nvPr>
        </p:nvSpPr>
        <p:spPr/>
        <p:txBody>
          <a:bodyPr>
            <a:normAutofit lnSpcReduction="10000"/>
          </a:bodyPr>
          <a:lstStyle/>
          <a:p>
            <a:r>
              <a:rPr lang="en-GB" dirty="0"/>
              <a:t>Learning objectives</a:t>
            </a:r>
          </a:p>
          <a:p>
            <a:pPr marL="1341438" indent="-620713">
              <a:buFont typeface="Wingdings" panose="05000000000000000000" pitchFamily="2" charset="2"/>
              <a:buChar char="Ø"/>
            </a:pPr>
            <a:r>
              <a:rPr lang="en-GB" dirty="0"/>
              <a:t>Legal definition and concepts</a:t>
            </a:r>
          </a:p>
          <a:p>
            <a:pPr marL="1341438" indent="-620713">
              <a:buFont typeface="Wingdings" panose="05000000000000000000" pitchFamily="2" charset="2"/>
              <a:buChar char="Ø"/>
            </a:pPr>
            <a:r>
              <a:rPr lang="en-GB" dirty="0"/>
              <a:t>Key actors</a:t>
            </a:r>
          </a:p>
          <a:p>
            <a:pPr marL="1341438" indent="-620713">
              <a:buFont typeface="Wingdings" panose="05000000000000000000" pitchFamily="2" charset="2"/>
              <a:buChar char="Ø"/>
            </a:pPr>
            <a:r>
              <a:rPr lang="en-GB" dirty="0"/>
              <a:t>Indicators</a:t>
            </a:r>
          </a:p>
          <a:p>
            <a:pPr marL="1341438" indent="-620713">
              <a:buFont typeface="Wingdings" panose="05000000000000000000" pitchFamily="2" charset="2"/>
              <a:buChar char="Ø"/>
            </a:pPr>
            <a:r>
              <a:rPr lang="en-GB" dirty="0"/>
              <a:t>Challenges of identification</a:t>
            </a:r>
          </a:p>
          <a:p>
            <a:pPr marL="1341438" indent="-620713">
              <a:buFont typeface="Wingdings" panose="05000000000000000000" pitchFamily="2" charset="2"/>
              <a:buChar char="Ø"/>
            </a:pPr>
            <a:r>
              <a:rPr lang="en-GB" dirty="0"/>
              <a:t>Victims’ rights</a:t>
            </a:r>
          </a:p>
          <a:p>
            <a:pPr marL="1341438" indent="-620713">
              <a:buFont typeface="Wingdings" panose="05000000000000000000" pitchFamily="2" charset="2"/>
              <a:buChar char="Ø"/>
            </a:pPr>
            <a:r>
              <a:rPr lang="en-GB" dirty="0"/>
              <a:t>Investigation, prosecutions and trials</a:t>
            </a:r>
          </a:p>
          <a:p>
            <a:pPr marL="1341438" indent="-620713">
              <a:buFont typeface="Wingdings" panose="05000000000000000000" pitchFamily="2" charset="2"/>
              <a:buChar char="Ø"/>
            </a:pPr>
            <a:r>
              <a:rPr lang="en-GB" dirty="0"/>
              <a:t>Corporate liability</a:t>
            </a:r>
          </a:p>
          <a:p>
            <a:pPr marL="1341438" indent="-620713">
              <a:buFont typeface="Wingdings" panose="05000000000000000000" pitchFamily="2" charset="2"/>
              <a:buChar char="Ø"/>
            </a:pPr>
            <a:r>
              <a:rPr lang="en-GB" dirty="0"/>
              <a:t>Compensation and other remedies</a:t>
            </a:r>
          </a:p>
          <a:p>
            <a:endParaRPr lang="fr-FR" dirty="0"/>
          </a:p>
        </p:txBody>
      </p:sp>
    </p:spTree>
    <p:extLst>
      <p:ext uri="{BB962C8B-B14F-4D97-AF65-F5344CB8AC3E}">
        <p14:creationId xmlns:p14="http://schemas.microsoft.com/office/powerpoint/2010/main" val="163881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C6E8E-B120-419C-AFED-76744E4F33B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429931E7-57F6-4D33-8164-F2D465BEBEFC}"/>
              </a:ext>
            </a:extLst>
          </p:cNvPr>
          <p:cNvSpPr>
            <a:spLocks noGrp="1"/>
          </p:cNvSpPr>
          <p:nvPr>
            <p:ph idx="1"/>
          </p:nvPr>
        </p:nvSpPr>
        <p:spPr>
          <a:xfrm>
            <a:off x="323528" y="1196752"/>
            <a:ext cx="8363272" cy="4929411"/>
          </a:xfrm>
        </p:spPr>
        <p:txBody>
          <a:bodyPr/>
          <a:lstStyle/>
          <a:p>
            <a:r>
              <a:rPr lang="en-GB" dirty="0"/>
              <a:t>Case studies</a:t>
            </a:r>
          </a:p>
          <a:p>
            <a:pPr marL="893763" indent="-630238">
              <a:buFont typeface="Wingdings" panose="05000000000000000000" pitchFamily="2" charset="2"/>
              <a:buChar char="Ø"/>
            </a:pPr>
            <a:r>
              <a:rPr lang="en-GB" dirty="0"/>
              <a:t>Agriculture (grapes harvest, France)</a:t>
            </a:r>
          </a:p>
          <a:p>
            <a:pPr marL="893763" indent="-630238">
              <a:buFont typeface="Wingdings" panose="05000000000000000000" pitchFamily="2" charset="2"/>
              <a:buChar char="Ø"/>
            </a:pPr>
            <a:r>
              <a:rPr lang="en-GB" dirty="0"/>
              <a:t>Domestic work</a:t>
            </a:r>
          </a:p>
          <a:p>
            <a:pPr marL="893763" indent="-630238">
              <a:buFont typeface="Wingdings" panose="05000000000000000000" pitchFamily="2" charset="2"/>
              <a:buChar char="Ø"/>
            </a:pPr>
            <a:r>
              <a:rPr lang="en-GB" dirty="0"/>
              <a:t>Pallet factory in Belgium</a:t>
            </a:r>
          </a:p>
          <a:p>
            <a:endParaRPr lang="en-GB" dirty="0"/>
          </a:p>
          <a:p>
            <a:r>
              <a:rPr lang="en-GB" dirty="0"/>
              <a:t>Role of labour inspectors</a:t>
            </a:r>
          </a:p>
          <a:p>
            <a:r>
              <a:rPr lang="en-GB" dirty="0"/>
              <a:t>Multi-disciplinary cooperation</a:t>
            </a:r>
          </a:p>
          <a:p>
            <a:r>
              <a:rPr lang="en-GB" dirty="0"/>
              <a:t>Recruitment agencies (abuses)</a:t>
            </a:r>
          </a:p>
          <a:p>
            <a:r>
              <a:rPr lang="en-GB" dirty="0"/>
              <a:t>Indicators for the identification of victims</a:t>
            </a:r>
          </a:p>
          <a:p>
            <a:r>
              <a:rPr lang="en-GB" dirty="0"/>
              <a:t>Collection of evidence</a:t>
            </a:r>
          </a:p>
          <a:p>
            <a:endParaRPr lang="en-GB" dirty="0"/>
          </a:p>
        </p:txBody>
      </p:sp>
    </p:spTree>
    <p:extLst>
      <p:ext uri="{BB962C8B-B14F-4D97-AF65-F5344CB8AC3E}">
        <p14:creationId xmlns:p14="http://schemas.microsoft.com/office/powerpoint/2010/main" val="4253110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5C9A0-86F8-4D25-A329-B7875688D2E1}"/>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CAA015B1-EA58-4899-BC39-2622CF47544D}"/>
              </a:ext>
            </a:extLst>
          </p:cNvPr>
          <p:cNvSpPr>
            <a:spLocks noGrp="1"/>
          </p:cNvSpPr>
          <p:nvPr>
            <p:ph idx="1"/>
          </p:nvPr>
        </p:nvSpPr>
        <p:spPr>
          <a:xfrm>
            <a:off x="457200" y="1628800"/>
            <a:ext cx="8229600" cy="4525963"/>
          </a:xfrm>
        </p:spPr>
        <p:txBody>
          <a:bodyPr/>
          <a:lstStyle/>
          <a:p>
            <a:r>
              <a:rPr lang="en-GB" dirty="0"/>
              <a:t>Relevant case-law of the European Court of Human Rights</a:t>
            </a:r>
          </a:p>
          <a:p>
            <a:endParaRPr lang="en-GB" dirty="0"/>
          </a:p>
          <a:p>
            <a:r>
              <a:rPr lang="en-GB" dirty="0"/>
              <a:t>V.C.L. and A.N. v. United Kingdom</a:t>
            </a:r>
          </a:p>
          <a:p>
            <a:r>
              <a:rPr lang="en-GB" dirty="0" err="1"/>
              <a:t>Chowdury</a:t>
            </a:r>
            <a:r>
              <a:rPr lang="en-GB" dirty="0"/>
              <a:t> and others v. Greece</a:t>
            </a:r>
          </a:p>
          <a:p>
            <a:endParaRPr lang="en-GB" dirty="0"/>
          </a:p>
          <a:p>
            <a:r>
              <a:rPr lang="en-GB" dirty="0"/>
              <a:t>Compensation and other remedies</a:t>
            </a:r>
          </a:p>
          <a:p>
            <a:r>
              <a:rPr lang="en-GB" dirty="0"/>
              <a:t>Non-punishment provision</a:t>
            </a:r>
          </a:p>
        </p:txBody>
      </p:sp>
    </p:spTree>
    <p:extLst>
      <p:ext uri="{BB962C8B-B14F-4D97-AF65-F5344CB8AC3E}">
        <p14:creationId xmlns:p14="http://schemas.microsoft.com/office/powerpoint/2010/main" val="279103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02117716-E2EE-4819-B761-09F83A5C2161}"/>
              </a:ext>
            </a:extLst>
          </p:cNvPr>
          <p:cNvSpPr>
            <a:spLocks noGrp="1"/>
          </p:cNvSpPr>
          <p:nvPr>
            <p:ph type="title" idx="4294967295"/>
          </p:nvPr>
        </p:nvSpPr>
        <p:spPr>
          <a:xfrm>
            <a:off x="0" y="23813"/>
            <a:ext cx="9144000" cy="1143000"/>
          </a:xfrm>
        </p:spPr>
        <p:txBody>
          <a:bodyPr/>
          <a:lstStyle/>
          <a:p>
            <a:br>
              <a:rPr lang="en-GB" altLang="en-US" sz="2400" b="1">
                <a:latin typeface="Arial Narrow" panose="020B0606020202030204" pitchFamily="34" charset="0"/>
                <a:cs typeface="Arial Narrow" panose="020B0606020202030204" pitchFamily="34" charset="0"/>
              </a:rPr>
            </a:br>
            <a:r>
              <a:rPr lang="en-GB" altLang="en-US" sz="2400" b="1">
                <a:latin typeface="Arial Narrow" panose="020B0606020202030204" pitchFamily="34" charset="0"/>
                <a:cs typeface="Arial Narrow" panose="020B0606020202030204" pitchFamily="34" charset="0"/>
              </a:rPr>
              <a:t>HELP course on combatting trafficking </a:t>
            </a:r>
            <a:br>
              <a:rPr lang="en-GB" altLang="en-US" sz="2400" b="1">
                <a:latin typeface="Arial Narrow" panose="020B0606020202030204" pitchFamily="34" charset="0"/>
                <a:cs typeface="Arial Narrow" panose="020B0606020202030204" pitchFamily="34" charset="0"/>
              </a:rPr>
            </a:br>
            <a:r>
              <a:rPr lang="en-GB" altLang="en-US" sz="2400" b="1">
                <a:latin typeface="Arial Narrow" panose="020B0606020202030204" pitchFamily="34" charset="0"/>
                <a:cs typeface="Arial Narrow" panose="020B0606020202030204" pitchFamily="34" charset="0"/>
              </a:rPr>
              <a:t>in human beings and protecting its victims</a:t>
            </a:r>
            <a:br>
              <a:rPr lang="en-GB" altLang="en-US" sz="2400" b="1">
                <a:latin typeface="Arial Narrow" panose="020B0606020202030204" pitchFamily="34" charset="0"/>
                <a:cs typeface="Arial Narrow" panose="020B0606020202030204" pitchFamily="34" charset="0"/>
              </a:rPr>
            </a:br>
            <a:endParaRPr lang="en-GB" altLang="en-US" sz="2400" b="1">
              <a:latin typeface="Arial Narrow" panose="020B0606020202030204" pitchFamily="34" charset="0"/>
              <a:cs typeface="Arial Narrow" panose="020B0606020202030204" pitchFamily="34" charset="0"/>
            </a:endParaRPr>
          </a:p>
        </p:txBody>
      </p:sp>
      <p:sp>
        <p:nvSpPr>
          <p:cNvPr id="11" name="TextBox 10">
            <a:extLst>
              <a:ext uri="{FF2B5EF4-FFF2-40B4-BE49-F238E27FC236}">
                <a16:creationId xmlns:a16="http://schemas.microsoft.com/office/drawing/2014/main" id="{177B3703-C584-4058-AE4E-4D3A8CF65DF6}"/>
              </a:ext>
            </a:extLst>
          </p:cNvPr>
          <p:cNvSpPr txBox="1"/>
          <p:nvPr/>
        </p:nvSpPr>
        <p:spPr>
          <a:xfrm>
            <a:off x="228600" y="1425575"/>
            <a:ext cx="7367588" cy="4956175"/>
          </a:xfrm>
          <a:prstGeom prst="rect">
            <a:avLst/>
          </a:prstGeom>
          <a:noFill/>
          <a:ln>
            <a:noFill/>
          </a:ln>
        </p:spPr>
        <p:txBody>
          <a:bodyPr>
            <a:spAutoFit/>
          </a:bodyPr>
          <a:lstStyle/>
          <a:p>
            <a:pPr>
              <a:defRPr/>
            </a:pPr>
            <a:r>
              <a:rPr lang="en-GB" sz="3600" b="1" dirty="0">
                <a:solidFill>
                  <a:schemeClr val="tx2"/>
                </a:solidFill>
                <a:latin typeface="Calibri" charset="0"/>
                <a:ea typeface="ＭＳ Ｐゴシック" charset="0"/>
                <a:cs typeface="Arial" charset="0"/>
              </a:rPr>
              <a:t>Course outline</a:t>
            </a:r>
          </a:p>
          <a:p>
            <a:pPr marL="228600" indent="-228600">
              <a:buFont typeface="+mj-lt"/>
              <a:buAutoNum type="arabicPeriod"/>
              <a:defRPr/>
            </a:pPr>
            <a:endParaRPr lang="en-GB" sz="2800" dirty="0">
              <a:solidFill>
                <a:schemeClr val="tx2"/>
              </a:solidFill>
              <a:latin typeface="Calibri" charset="0"/>
              <a:ea typeface="ＭＳ Ｐゴシック" charset="0"/>
              <a:cs typeface="Arial" charset="0"/>
            </a:endParaRPr>
          </a:p>
          <a:p>
            <a:pPr marL="228600" indent="-228600">
              <a:buFont typeface="+mj-lt"/>
              <a:buAutoNum type="arabicPeriod"/>
              <a:defRPr/>
            </a:pPr>
            <a:r>
              <a:rPr lang="en-GB" sz="2800" dirty="0">
                <a:solidFill>
                  <a:schemeClr val="tx2"/>
                </a:solidFill>
                <a:latin typeface="Calibri" charset="0"/>
                <a:ea typeface="ＭＳ Ｐゴシック" charset="0"/>
                <a:cs typeface="Arial" charset="0"/>
              </a:rPr>
              <a:t>Introduction and </a:t>
            </a:r>
            <a:r>
              <a:rPr lang="en-GB" sz="2800" b="1" dirty="0">
                <a:solidFill>
                  <a:schemeClr val="tx2"/>
                </a:solidFill>
                <a:latin typeface="Calibri" charset="0"/>
                <a:ea typeface="ＭＳ Ｐゴシック" charset="0"/>
                <a:cs typeface="Arial" charset="0"/>
              </a:rPr>
              <a:t>legal framework</a:t>
            </a:r>
          </a:p>
          <a:p>
            <a:pPr marL="228600" indent="-228600">
              <a:buFont typeface="+mj-lt"/>
              <a:buAutoNum type="arabicPeriod"/>
              <a:defRPr/>
            </a:pPr>
            <a:r>
              <a:rPr lang="en-GB" sz="2800" dirty="0">
                <a:solidFill>
                  <a:schemeClr val="tx2"/>
                </a:solidFill>
                <a:latin typeface="Calibri" charset="0"/>
                <a:ea typeface="ＭＳ Ｐゴシック" charset="0"/>
                <a:cs typeface="Arial" charset="0"/>
              </a:rPr>
              <a:t>Definitions and </a:t>
            </a:r>
            <a:r>
              <a:rPr lang="en-GB" sz="2800" b="1" dirty="0">
                <a:solidFill>
                  <a:schemeClr val="tx2"/>
                </a:solidFill>
                <a:latin typeface="Calibri" charset="0"/>
                <a:ea typeface="ＭＳ Ｐゴシック" charset="0"/>
                <a:cs typeface="Arial" charset="0"/>
              </a:rPr>
              <a:t>legal concepts</a:t>
            </a:r>
          </a:p>
          <a:p>
            <a:pPr marL="228600" indent="-228600">
              <a:buFont typeface="+mj-lt"/>
              <a:buAutoNum type="arabicPeriod"/>
              <a:defRPr/>
            </a:pPr>
            <a:r>
              <a:rPr lang="en-GB" sz="2800" b="1" dirty="0">
                <a:solidFill>
                  <a:schemeClr val="tx2"/>
                </a:solidFill>
                <a:latin typeface="Calibri" charset="0"/>
                <a:ea typeface="ＭＳ Ｐゴシック" charset="0"/>
                <a:cs typeface="Arial" charset="0"/>
              </a:rPr>
              <a:t>Identification of victims </a:t>
            </a:r>
            <a:r>
              <a:rPr lang="en-GB" sz="2800" dirty="0">
                <a:solidFill>
                  <a:schemeClr val="tx2"/>
                </a:solidFill>
                <a:latin typeface="Calibri" charset="0"/>
                <a:ea typeface="ＭＳ Ｐゴシック" charset="0"/>
                <a:cs typeface="Arial" charset="0"/>
              </a:rPr>
              <a:t>of human trafficking </a:t>
            </a:r>
          </a:p>
          <a:p>
            <a:pPr marL="228600" indent="-228600">
              <a:buFont typeface="+mj-lt"/>
              <a:buAutoNum type="arabicPeriod"/>
              <a:defRPr/>
            </a:pPr>
            <a:r>
              <a:rPr lang="en-GB" sz="2800" b="1" dirty="0">
                <a:solidFill>
                  <a:schemeClr val="tx2"/>
                </a:solidFill>
                <a:latin typeface="Calibri" charset="0"/>
                <a:ea typeface="ＭＳ Ｐゴシック" charset="0"/>
                <a:cs typeface="Arial" charset="0"/>
              </a:rPr>
              <a:t>Assistance for victims </a:t>
            </a:r>
            <a:r>
              <a:rPr lang="en-GB" sz="2800" dirty="0">
                <a:solidFill>
                  <a:schemeClr val="tx2"/>
                </a:solidFill>
                <a:latin typeface="Calibri" charset="0"/>
                <a:ea typeface="ＭＳ Ｐゴシック" charset="0"/>
                <a:cs typeface="Arial" charset="0"/>
              </a:rPr>
              <a:t>of human trafficking</a:t>
            </a:r>
          </a:p>
          <a:p>
            <a:pPr marL="228600" indent="-228600">
              <a:buFont typeface="+mj-lt"/>
              <a:buAutoNum type="arabicPeriod"/>
              <a:defRPr/>
            </a:pPr>
            <a:r>
              <a:rPr lang="en-GB" sz="2800" dirty="0">
                <a:solidFill>
                  <a:schemeClr val="tx2"/>
                </a:solidFill>
                <a:latin typeface="Calibri" charset="0"/>
                <a:ea typeface="ＭＳ Ｐゴシック" charset="0"/>
                <a:cs typeface="Arial" charset="0"/>
              </a:rPr>
              <a:t>The </a:t>
            </a:r>
            <a:r>
              <a:rPr lang="en-GB" sz="2800" b="1" dirty="0">
                <a:solidFill>
                  <a:schemeClr val="tx2"/>
                </a:solidFill>
                <a:latin typeface="Calibri" charset="0"/>
                <a:ea typeface="ＭＳ Ｐゴシック" charset="0"/>
                <a:cs typeface="Arial" charset="0"/>
              </a:rPr>
              <a:t>non-punishment provision</a:t>
            </a:r>
            <a:r>
              <a:rPr lang="en-GB" sz="2800" dirty="0">
                <a:solidFill>
                  <a:schemeClr val="tx2"/>
                </a:solidFill>
                <a:latin typeface="Calibri" charset="0"/>
                <a:ea typeface="ＭＳ Ｐゴシック" charset="0"/>
                <a:cs typeface="Arial" charset="0"/>
              </a:rPr>
              <a:t> </a:t>
            </a:r>
          </a:p>
          <a:p>
            <a:pPr marL="228600" indent="-228600">
              <a:buFont typeface="+mj-lt"/>
              <a:buAutoNum type="arabicPeriod"/>
              <a:defRPr/>
            </a:pPr>
            <a:r>
              <a:rPr lang="en-GB" sz="2800" b="1" dirty="0">
                <a:solidFill>
                  <a:schemeClr val="tx2"/>
                </a:solidFill>
                <a:latin typeface="Calibri" charset="0"/>
                <a:ea typeface="ＭＳ Ｐゴシック" charset="0"/>
                <a:cs typeface="Arial" charset="0"/>
              </a:rPr>
              <a:t>Investigation</a:t>
            </a:r>
            <a:r>
              <a:rPr lang="en-GB" sz="2800" dirty="0">
                <a:solidFill>
                  <a:schemeClr val="tx2"/>
                </a:solidFill>
                <a:latin typeface="Calibri" charset="0"/>
                <a:ea typeface="ＭＳ Ｐゴシック" charset="0"/>
                <a:cs typeface="Arial" charset="0"/>
              </a:rPr>
              <a:t>, </a:t>
            </a:r>
            <a:r>
              <a:rPr lang="en-GB" sz="2800" b="1" dirty="0">
                <a:solidFill>
                  <a:schemeClr val="tx2"/>
                </a:solidFill>
                <a:latin typeface="Calibri" charset="0"/>
                <a:ea typeface="ＭＳ Ｐゴシック" charset="0"/>
                <a:cs typeface="Arial" charset="0"/>
              </a:rPr>
              <a:t>prosecution </a:t>
            </a:r>
            <a:r>
              <a:rPr lang="en-GB" sz="2800" dirty="0">
                <a:solidFill>
                  <a:schemeClr val="tx2"/>
                </a:solidFill>
                <a:latin typeface="Calibri" charset="0"/>
                <a:ea typeface="ＭＳ Ｐゴシック" charset="0"/>
                <a:cs typeface="Arial" charset="0"/>
              </a:rPr>
              <a:t>and </a:t>
            </a:r>
            <a:r>
              <a:rPr lang="en-GB" sz="2800" b="1" dirty="0">
                <a:solidFill>
                  <a:schemeClr val="tx2"/>
                </a:solidFill>
                <a:latin typeface="Calibri" charset="0"/>
                <a:ea typeface="ＭＳ Ｐゴシック" charset="0"/>
                <a:cs typeface="Arial" charset="0"/>
              </a:rPr>
              <a:t>victims’ rights</a:t>
            </a:r>
          </a:p>
          <a:p>
            <a:pPr marL="228600" indent="-228600">
              <a:buFont typeface="+mj-lt"/>
              <a:buAutoNum type="arabicPeriod"/>
              <a:defRPr/>
            </a:pPr>
            <a:r>
              <a:rPr lang="en-GB" sz="2800" b="1" dirty="0">
                <a:solidFill>
                  <a:schemeClr val="tx2"/>
                </a:solidFill>
                <a:latin typeface="Calibri" charset="0"/>
                <a:ea typeface="ＭＳ Ｐゴシック" charset="0"/>
                <a:cs typeface="Arial" charset="0"/>
              </a:rPr>
              <a:t>Sentencing</a:t>
            </a:r>
          </a:p>
          <a:p>
            <a:pPr marL="228600" indent="-228600">
              <a:buFont typeface="+mj-lt"/>
              <a:buAutoNum type="arabicPeriod"/>
              <a:defRPr/>
            </a:pPr>
            <a:r>
              <a:rPr lang="en-GB" sz="2800" b="1" dirty="0">
                <a:solidFill>
                  <a:schemeClr val="tx2"/>
                </a:solidFill>
                <a:latin typeface="Calibri" charset="0"/>
                <a:ea typeface="ＭＳ Ｐゴシック" charset="0"/>
                <a:cs typeface="Arial" charset="0"/>
              </a:rPr>
              <a:t>Compensation for victims </a:t>
            </a:r>
            <a:r>
              <a:rPr lang="en-GB" sz="2800" dirty="0">
                <a:solidFill>
                  <a:schemeClr val="tx2"/>
                </a:solidFill>
                <a:latin typeface="Calibri" charset="0"/>
                <a:ea typeface="ＭＳ Ｐゴシック" charset="0"/>
                <a:cs typeface="Arial" charset="0"/>
              </a:rPr>
              <a:t>of trafficking</a:t>
            </a:r>
          </a:p>
          <a:p>
            <a:pPr marL="228600" indent="-228600">
              <a:buFont typeface="+mj-lt"/>
              <a:buAutoNum type="arabicPeriod"/>
              <a:defRPr/>
            </a:pPr>
            <a:r>
              <a:rPr lang="en-GB" sz="2800" b="1" dirty="0">
                <a:solidFill>
                  <a:schemeClr val="tx2"/>
                </a:solidFill>
                <a:latin typeface="Calibri" charset="0"/>
                <a:ea typeface="ＭＳ Ｐゴシック" charset="0"/>
                <a:cs typeface="Arial" charset="0"/>
              </a:rPr>
              <a:t>Return</a:t>
            </a:r>
            <a:r>
              <a:rPr lang="en-GB" sz="2800" dirty="0">
                <a:solidFill>
                  <a:schemeClr val="tx2"/>
                </a:solidFill>
                <a:latin typeface="Calibri" charset="0"/>
                <a:ea typeface="ＭＳ Ｐゴシック" charset="0"/>
                <a:cs typeface="Arial" charset="0"/>
              </a:rPr>
              <a:t> and </a:t>
            </a:r>
            <a:r>
              <a:rPr lang="en-GB" sz="2800" b="1" dirty="0">
                <a:solidFill>
                  <a:schemeClr val="tx2"/>
                </a:solidFill>
                <a:latin typeface="Calibri" charset="0"/>
                <a:ea typeface="ＭＳ Ｐゴシック" charset="0"/>
                <a:cs typeface="Arial" charset="0"/>
              </a:rPr>
              <a:t>repatriation</a:t>
            </a:r>
          </a:p>
        </p:txBody>
      </p:sp>
      <p:pic>
        <p:nvPicPr>
          <p:cNvPr id="11268" name="Picture 10">
            <a:extLst>
              <a:ext uri="{FF2B5EF4-FFF2-40B4-BE49-F238E27FC236}">
                <a16:creationId xmlns:a16="http://schemas.microsoft.com/office/drawing/2014/main" id="{B05AF1BA-D902-41BC-8C73-4F0BE2F1A2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9225" y="1125538"/>
            <a:ext cx="2552700" cy="215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D2750782-5C14-44C7-BA63-A8923C08C366}"/>
              </a:ext>
            </a:extLst>
          </p:cNvPr>
          <p:cNvSpPr>
            <a:spLocks noGrp="1"/>
          </p:cNvSpPr>
          <p:nvPr>
            <p:ph type="title"/>
          </p:nvPr>
        </p:nvSpPr>
        <p:spPr/>
        <p:txBody>
          <a:bodyPr/>
          <a:lstStyle/>
          <a:p>
            <a:r>
              <a:rPr lang="en-GB" altLang="en-US" b="1">
                <a:latin typeface="Arial Narrow" panose="020B0606020202030204" pitchFamily="34" charset="0"/>
                <a:ea typeface="Arial Narrow" panose="020B0606020202030204" pitchFamily="34" charset="0"/>
                <a:cs typeface="Arial Narrow" panose="020B0606020202030204" pitchFamily="34" charset="0"/>
              </a:rPr>
              <a:t>HELP course on combatting trafficking </a:t>
            </a:r>
            <a:br>
              <a:rPr lang="en-GB" altLang="en-US" b="1">
                <a:latin typeface="Arial Narrow" panose="020B0606020202030204" pitchFamily="34" charset="0"/>
                <a:ea typeface="Arial Narrow" panose="020B0606020202030204" pitchFamily="34" charset="0"/>
                <a:cs typeface="Arial Narrow" panose="020B0606020202030204" pitchFamily="34" charset="0"/>
              </a:rPr>
            </a:br>
            <a:r>
              <a:rPr lang="en-GB" altLang="en-US" b="1">
                <a:latin typeface="Arial Narrow" panose="020B0606020202030204" pitchFamily="34" charset="0"/>
                <a:ea typeface="Arial Narrow" panose="020B0606020202030204" pitchFamily="34" charset="0"/>
                <a:cs typeface="Arial Narrow" panose="020B0606020202030204" pitchFamily="34" charset="0"/>
              </a:rPr>
              <a:t>in human beings and protecting its victims</a:t>
            </a:r>
            <a:endParaRPr lang="en-US" altLang="en-US">
              <a:latin typeface="Arial Narrow" panose="020B0606020202030204" pitchFamily="34" charset="0"/>
              <a:ea typeface="Arial Narrow" panose="020B0606020202030204" pitchFamily="34" charset="0"/>
              <a:cs typeface="Arial Narrow" panose="020B0606020202030204" pitchFamily="34" charset="0"/>
            </a:endParaRPr>
          </a:p>
        </p:txBody>
      </p:sp>
      <p:sp>
        <p:nvSpPr>
          <p:cNvPr id="3" name="Content Placeholder 2">
            <a:extLst>
              <a:ext uri="{FF2B5EF4-FFF2-40B4-BE49-F238E27FC236}">
                <a16:creationId xmlns:a16="http://schemas.microsoft.com/office/drawing/2014/main" id="{EAF1A668-1130-47F7-AFA3-5E4E4E8A5C2C}"/>
              </a:ext>
            </a:extLst>
          </p:cNvPr>
          <p:cNvSpPr>
            <a:spLocks noGrp="1"/>
          </p:cNvSpPr>
          <p:nvPr>
            <p:ph idx="1"/>
          </p:nvPr>
        </p:nvSpPr>
        <p:spPr>
          <a:xfrm>
            <a:off x="395288" y="1341438"/>
            <a:ext cx="8291512" cy="4784725"/>
          </a:xfrm>
        </p:spPr>
        <p:txBody>
          <a:bodyPr/>
          <a:lstStyle/>
          <a:p>
            <a:pPr marL="0" indent="0">
              <a:buFont typeface="Arial" charset="0"/>
              <a:buNone/>
              <a:defRPr/>
            </a:pPr>
            <a:r>
              <a:rPr lang="en-GB" sz="3600" b="1" dirty="0"/>
              <a:t>Structure of the modules</a:t>
            </a:r>
          </a:p>
          <a:p>
            <a:pPr>
              <a:buFontTx/>
              <a:buChar char="-"/>
              <a:defRPr/>
            </a:pPr>
            <a:r>
              <a:rPr lang="en-GB" b="1" dirty="0"/>
              <a:t>Aims of each module</a:t>
            </a:r>
          </a:p>
          <a:p>
            <a:pPr>
              <a:buFontTx/>
              <a:buChar char="-"/>
              <a:defRPr/>
            </a:pPr>
            <a:r>
              <a:rPr lang="en-GB" b="1" dirty="0"/>
              <a:t>Legislative framework</a:t>
            </a:r>
          </a:p>
          <a:p>
            <a:pPr>
              <a:buFontTx/>
              <a:buChar char="-"/>
              <a:defRPr/>
            </a:pPr>
            <a:r>
              <a:rPr lang="en-GB" b="1" dirty="0"/>
              <a:t>Definitions</a:t>
            </a:r>
          </a:p>
          <a:p>
            <a:pPr>
              <a:buFontTx/>
              <a:buChar char="-"/>
              <a:defRPr/>
            </a:pPr>
            <a:r>
              <a:rPr lang="en-GB" b="1" dirty="0"/>
              <a:t>Typical difficulties and solutions</a:t>
            </a:r>
          </a:p>
          <a:p>
            <a:pPr>
              <a:buFontTx/>
              <a:buChar char="-"/>
              <a:defRPr/>
            </a:pPr>
            <a:r>
              <a:rPr lang="en-GB" b="1" dirty="0"/>
              <a:t>Case law</a:t>
            </a:r>
          </a:p>
          <a:p>
            <a:pPr>
              <a:buFontTx/>
              <a:buChar char="-"/>
              <a:defRPr/>
            </a:pPr>
            <a:r>
              <a:rPr lang="en-GB" b="1" dirty="0"/>
              <a:t>Practical examples</a:t>
            </a:r>
          </a:p>
          <a:p>
            <a:pPr>
              <a:buFontTx/>
              <a:buChar char="-"/>
              <a:defRPr/>
            </a:pPr>
            <a:r>
              <a:rPr lang="en-GB" b="1" dirty="0"/>
              <a:t>Additional materials</a:t>
            </a:r>
          </a:p>
          <a:p>
            <a:pPr>
              <a:buFontTx/>
              <a:buChar char="-"/>
              <a:defRPr/>
            </a:pPr>
            <a:r>
              <a:rPr lang="en-GB" b="1" dirty="0"/>
              <a:t>Knowledge text</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87CF9604-5B2B-4CA1-B7B8-A41E84603AB0}"/>
              </a:ext>
            </a:extLst>
          </p:cNvPr>
          <p:cNvSpPr>
            <a:spLocks noGrp="1"/>
          </p:cNvSpPr>
          <p:nvPr>
            <p:ph type="title" idx="4294967295"/>
          </p:nvPr>
        </p:nvSpPr>
        <p:spPr>
          <a:xfrm>
            <a:off x="0" y="23813"/>
            <a:ext cx="9144000" cy="1143000"/>
          </a:xfrm>
        </p:spPr>
        <p:txBody>
          <a:bodyPr/>
          <a:lstStyle/>
          <a:p>
            <a:br>
              <a:rPr lang="en-GB" altLang="en-US" sz="2400" b="1">
                <a:latin typeface="Arial Narrow" panose="020B0606020202030204" pitchFamily="34" charset="0"/>
                <a:cs typeface="Arial Narrow" panose="020B0606020202030204" pitchFamily="34" charset="0"/>
              </a:rPr>
            </a:br>
            <a:r>
              <a:rPr lang="en-GB" altLang="en-US" sz="2400" b="1">
                <a:latin typeface="Arial Narrow" panose="020B0606020202030204" pitchFamily="34" charset="0"/>
                <a:cs typeface="Arial Narrow" panose="020B0606020202030204" pitchFamily="34" charset="0"/>
              </a:rPr>
              <a:t>HELP course on combatting trafficking </a:t>
            </a:r>
            <a:br>
              <a:rPr lang="en-GB" altLang="en-US" sz="2400" b="1">
                <a:latin typeface="Arial Narrow" panose="020B0606020202030204" pitchFamily="34" charset="0"/>
                <a:cs typeface="Arial Narrow" panose="020B0606020202030204" pitchFamily="34" charset="0"/>
              </a:rPr>
            </a:br>
            <a:r>
              <a:rPr lang="en-GB" altLang="en-US" sz="2400" b="1">
                <a:latin typeface="Arial Narrow" panose="020B0606020202030204" pitchFamily="34" charset="0"/>
                <a:cs typeface="Arial Narrow" panose="020B0606020202030204" pitchFamily="34" charset="0"/>
              </a:rPr>
              <a:t>in human beings and protecting its victims</a:t>
            </a:r>
            <a:br>
              <a:rPr lang="en-GB" altLang="en-US" sz="2400" b="1">
                <a:latin typeface="Arial Narrow" panose="020B0606020202030204" pitchFamily="34" charset="0"/>
                <a:cs typeface="Arial Narrow" panose="020B0606020202030204" pitchFamily="34" charset="0"/>
              </a:rPr>
            </a:br>
            <a:endParaRPr lang="en-GB" altLang="en-US" sz="2400" b="1">
              <a:latin typeface="Arial Narrow" panose="020B0606020202030204" pitchFamily="34" charset="0"/>
              <a:cs typeface="Arial Narrow" panose="020B0606020202030204" pitchFamily="34" charset="0"/>
            </a:endParaRPr>
          </a:p>
        </p:txBody>
      </p:sp>
      <p:pic>
        <p:nvPicPr>
          <p:cNvPr id="13315" name="Picture 8">
            <a:extLst>
              <a:ext uri="{FF2B5EF4-FFF2-40B4-BE49-F238E27FC236}">
                <a16:creationId xmlns:a16="http://schemas.microsoft.com/office/drawing/2014/main" id="{2DD8CD73-68E5-4D35-AE3A-118C3E0905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268413"/>
            <a:ext cx="5016500" cy="316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2">
            <a:extLst>
              <a:ext uri="{FF2B5EF4-FFF2-40B4-BE49-F238E27FC236}">
                <a16:creationId xmlns:a16="http://schemas.microsoft.com/office/drawing/2014/main" id="{9BB1C0F0-20C7-4F9C-AD21-3EA23BF3E4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3213100"/>
            <a:ext cx="4956175" cy="329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onception personnalisé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11174</TotalTime>
  <Words>1438</Words>
  <Application>Microsoft Office PowerPoint</Application>
  <PresentationFormat>On-screen Show (4:3)</PresentationFormat>
  <Paragraphs>165</Paragraphs>
  <Slides>17</Slides>
  <Notes>11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Calibri</vt:lpstr>
      <vt:lpstr>MS PGothic</vt:lpstr>
      <vt:lpstr>Arial</vt:lpstr>
      <vt:lpstr>Arial Narrow</vt:lpstr>
      <vt:lpstr>Century Gothic</vt:lpstr>
      <vt:lpstr>Calibri Light</vt:lpstr>
      <vt:lpstr>Times New Roman</vt:lpstr>
      <vt:lpstr>Wingdings</vt:lpstr>
      <vt:lpstr>Larissa</vt:lpstr>
      <vt:lpstr>4_Conception personnalisée</vt:lpstr>
      <vt:lpstr>5_Conception personnalisée</vt:lpstr>
      <vt:lpstr>HELP module on trafficking in human beings for the purpose of labour exploitation </vt:lpstr>
      <vt:lpstr>PowerPoint Presentation</vt:lpstr>
      <vt:lpstr> HELP course on combatting trafficking  in human beings and protecting its victims </vt:lpstr>
      <vt:lpstr>PowerPoint Presentation</vt:lpstr>
      <vt:lpstr>PowerPoint Presentation</vt:lpstr>
      <vt:lpstr>PowerPoint Presentation</vt:lpstr>
      <vt:lpstr> HELP course on combatting trafficking  in human beings and protecting its victims </vt:lpstr>
      <vt:lpstr>HELP course on combatting trafficking  in human beings and protecting its victims</vt:lpstr>
      <vt:lpstr> HELP course on combatting trafficking  in human beings and protecting its victims </vt:lpstr>
      <vt:lpstr>Module 1 : Introduction and Legal Framework</vt:lpstr>
      <vt:lpstr>Modules 2 and 3  </vt:lpstr>
      <vt:lpstr>Modules 4 and 5  </vt:lpstr>
      <vt:lpstr>Course videos</vt:lpstr>
      <vt:lpstr>Modules 6 and 7  </vt:lpstr>
      <vt:lpstr>Modules 8 and 9  </vt:lpstr>
      <vt:lpstr>HELP course on combatting trafficking  in human beings and protecting its victims</vt:lpstr>
      <vt:lpstr>PowerPoint Presentation</vt:lpstr>
    </vt:vector>
  </TitlesOfParts>
  <Company>1&amp;1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HELP Programme</dc:title>
  <dc:creator>Ricardo Carvalho</dc:creator>
  <cp:lastModifiedBy>NESTOROVA Petya</cp:lastModifiedBy>
  <cp:revision>535</cp:revision>
  <cp:lastPrinted>2018-01-18T08:02:44Z</cp:lastPrinted>
  <dcterms:created xsi:type="dcterms:W3CDTF">2015-02-12T17:41:55Z</dcterms:created>
  <dcterms:modified xsi:type="dcterms:W3CDTF">2022-07-01T07:26:15Z</dcterms:modified>
</cp:coreProperties>
</file>