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72" r:id="rId11"/>
    <p:sldId id="273" r:id="rId12"/>
    <p:sldId id="274" r:id="rId13"/>
    <p:sldId id="275" r:id="rId14"/>
    <p:sldId id="276" r:id="rId15"/>
    <p:sldId id="277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7271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Opening. Thank the audience. State that the presentation examines labour-market transformation through the European Social Charter, the EU acquis and the European Pillar of Social Rights.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EU acquis as a trajectory from the Pillar to binding instruments. Highlight common direction.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predictability as part of decent work. Then minimum wages and collective bargaining as adequacy mechanisms. Mention Denmark judgment briefly if desired.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Pay transparency turns equal pay from a principle into an enforceable system. Mention Defrenne, Danfoss and Enderby if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Emphasise that the Directive does not make every platform worker an employee. It creates a presumption when facts indicate control, and it regulates algorithmic management.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AI Act as a broader framework than the platform directive. Employment-related AI is high-risk and requires meaningful human oversight.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Conclude with institutional implications and closing message. Keep this short: early intervention, information access, digital literacy, and respect for collective bargaining.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speech is framed around one question: not whether transformation should be stopped, but whether it can be governed in a way that preserves social rights. Introduce the three legal layers.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Summarise the four structural pressures. The common point is that legal analysis must examine power, risk and information rather than only labels.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EU law has an autonomous worker concept. Under the Charter, the approach is not identical but is also functional and protection-oriented. Mention dependent self-employed workers and bogus internships.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Stress that automation can be useful. The problem is opacity. The core is transparency, human review and legal responsibility.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the same basic working-time concepts apply in remote work. Effective rest may require the possibility to disconnect.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that digitalisation is only one pressure. Demographic change and the green transition require training, consultation and transition support.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 the core ECSR method: not only laws on paper, but actual operation of the legal and institutional system.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Summarise the ECSR contribution: flexible but protective, technology-neutral, focused on effectiveness and institutions.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658368" y="914400"/>
            <a:ext cx="7772400" cy="1737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ru-RU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Огляд сучасних тенденцій та трансформацій на ринку праці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694944" y="2990088"/>
            <a:ext cx="2880360" cy="0"/>
          </a:xfrm>
          <a:prstGeom prst="line">
            <a:avLst/>
          </a:prstGeom>
          <a:noFill/>
          <a:ln w="381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694944" y="3246120"/>
            <a:ext cx="859536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E6EDF3"/>
                </a:solidFill>
              </a:rPr>
              <a:t>У світлі практики Європейського комітету з соціальних прав 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E6EDF3"/>
                </a:solidFill>
              </a:rPr>
              <a:t>та acquis Європейського Союзу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58368" y="4760080"/>
            <a:ext cx="795528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uk-UA" sz="1350" dirty="0">
                <a:solidFill>
                  <a:srgbClr val="D5DEE8"/>
                </a:solidFill>
              </a:rPr>
              <a:t>Джордж Теодосіс</a:t>
            </a:r>
            <a:endParaRPr lang="en-US" sz="1350" dirty="0"/>
          </a:p>
          <a:p>
            <a:pPr marL="0" indent="0">
              <a:buNone/>
            </a:pPr>
            <a:r>
              <a:rPr lang="ru-RU" sz="1350" dirty="0">
                <a:solidFill>
                  <a:srgbClr val="D5DEE8"/>
                </a:solidFill>
              </a:rPr>
              <a:t>Доцент з трудового права Університету </a:t>
            </a:r>
            <a:r>
              <a:rPr lang="ru-RU" sz="1350">
                <a:solidFill>
                  <a:srgbClr val="D5DEE8"/>
                </a:solidFill>
              </a:rPr>
              <a:t>Демокріта Фракії</a:t>
            </a:r>
            <a:r>
              <a:rPr lang="ru-RU" sz="1350" dirty="0">
                <a:solidFill>
                  <a:srgbClr val="D5DEE8"/>
                </a:solidFill>
              </a:rPr>
              <a:t>, Греція</a:t>
            </a:r>
          </a:p>
          <a:p>
            <a:pPr marL="0" indent="0">
              <a:buNone/>
            </a:pPr>
            <a:r>
              <a:rPr lang="ru-RU" sz="1350" dirty="0">
                <a:solidFill>
                  <a:srgbClr val="D5DEE8"/>
                </a:solidFill>
              </a:rPr>
              <a:t>Віцепрезидент Європейського комітету з соціальних прав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9281160" y="777240"/>
            <a:ext cx="2103120" cy="2103120"/>
          </a:xfrm>
          <a:prstGeom prst="arc">
            <a:avLst/>
          </a:prstGeom>
          <a:solidFill>
            <a:srgbClr val="102A43">
              <a:alpha val="0"/>
            </a:srgbClr>
          </a:solidFill>
          <a:ln w="38100">
            <a:solidFill>
              <a:srgbClr val="B69148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9" name="Shape 7"/>
          <p:cNvSpPr/>
          <p:nvPr/>
        </p:nvSpPr>
        <p:spPr>
          <a:xfrm>
            <a:off x="9921240" y="1417320"/>
            <a:ext cx="2103120" cy="2103120"/>
          </a:xfrm>
          <a:prstGeom prst="arc">
            <a:avLst/>
          </a:prstGeom>
          <a:solidFill>
            <a:srgbClr val="102A43">
              <a:alpha val="0"/>
            </a:srgbClr>
          </a:solidFill>
          <a:ln w="25400">
            <a:solidFill>
              <a:srgbClr val="FFFFFF">
                <a:alpha val="3800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7C8134-E3BF-A6FD-B95B-0AE851524E3E}"/>
              </a:ext>
            </a:extLst>
          </p:cNvPr>
          <p:cNvSpPr txBox="1"/>
          <p:nvPr/>
        </p:nvSpPr>
        <p:spPr>
          <a:xfrm>
            <a:off x="376517" y="5888736"/>
            <a:ext cx="11576125" cy="9692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2960975B-BEB1-30E4-381D-E317FC7FC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725" y="6126609"/>
            <a:ext cx="1350011" cy="676527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149765E3-E8C3-146E-6FD5-B4699AC5C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1484" y="6072937"/>
            <a:ext cx="1848726" cy="676526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3C2871F3-0279-B328-736B-112F435650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9358277" y="5772818"/>
            <a:ext cx="2456900" cy="10851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606552" y="568961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Аcquis ЄС: від принципів до юридичних зобов’язань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1430867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2112264" y="1302851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050" dirty="0"/>
              <a:t>Останні нормативно-правові акти перетворюють соціальні цілі на конкретні обов’язки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10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60120" y="3063240"/>
            <a:ext cx="10287000" cy="0"/>
          </a:xfrm>
          <a:prstGeom prst="line">
            <a:avLst/>
          </a:prstGeom>
          <a:noFill/>
          <a:ln w="31750">
            <a:solidFill>
              <a:srgbClr val="B8C7D6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9" name="Shape 7"/>
          <p:cNvSpPr/>
          <p:nvPr/>
        </p:nvSpPr>
        <p:spPr>
          <a:xfrm>
            <a:off x="1243584" y="2788920"/>
            <a:ext cx="548640" cy="548640"/>
          </a:xfrm>
          <a:prstGeom prst="ellipse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0" name="Text 8"/>
          <p:cNvSpPr/>
          <p:nvPr/>
        </p:nvSpPr>
        <p:spPr>
          <a:xfrm>
            <a:off x="868680" y="214884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A43"/>
                </a:solidFill>
              </a:rPr>
              <a:t>2017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49808" y="3584448"/>
            <a:ext cx="14447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1060" dirty="0">
                <a:solidFill>
                  <a:srgbClr val="1B2633"/>
                </a:solidFill>
              </a:rPr>
              <a:t>European Pillar </a:t>
            </a:r>
            <a:r>
              <a:rPr lang="en-US" sz="1100" dirty="0"/>
              <a:t>— </a:t>
            </a:r>
            <a:endParaRPr lang="en-US" sz="1060" dirty="0"/>
          </a:p>
          <a:p>
            <a:pPr marL="0" indent="0" algn="ctr">
              <a:buNone/>
            </a:pPr>
            <a:r>
              <a:rPr lang="uk-UA" sz="1060" dirty="0">
                <a:solidFill>
                  <a:srgbClr val="1B2633"/>
                </a:solidFill>
              </a:rPr>
              <a:t>соціальна конвергенція</a:t>
            </a:r>
            <a:endParaRPr lang="en-US" sz="1060" dirty="0"/>
          </a:p>
        </p:txBody>
      </p:sp>
      <p:sp>
        <p:nvSpPr>
          <p:cNvPr id="12" name="Shape 10"/>
          <p:cNvSpPr/>
          <p:nvPr/>
        </p:nvSpPr>
        <p:spPr>
          <a:xfrm>
            <a:off x="3236976" y="2788920"/>
            <a:ext cx="548640" cy="548640"/>
          </a:xfrm>
          <a:prstGeom prst="ellipse">
            <a:avLst/>
          </a:prstGeom>
          <a:solidFill>
            <a:srgbClr val="2F5F8F"/>
          </a:solidFill>
          <a:ln w="12700">
            <a:solidFill>
              <a:srgbClr val="2F5F8F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2862072" y="214884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A43"/>
                </a:solidFill>
              </a:rPr>
              <a:t>2019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743200" y="3584448"/>
            <a:ext cx="14447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ru-RU" sz="1060" dirty="0">
                <a:solidFill>
                  <a:srgbClr val="1B2633"/>
                </a:solidFill>
              </a:rPr>
              <a:t>Прозорі та передбачувані умови праці</a:t>
            </a:r>
            <a:endParaRPr lang="en-US" sz="1060" dirty="0"/>
          </a:p>
        </p:txBody>
      </p:sp>
      <p:sp>
        <p:nvSpPr>
          <p:cNvPr id="15" name="Shape 13"/>
          <p:cNvSpPr/>
          <p:nvPr/>
        </p:nvSpPr>
        <p:spPr>
          <a:xfrm>
            <a:off x="5230368" y="2788920"/>
            <a:ext cx="548640" cy="548640"/>
          </a:xfrm>
          <a:prstGeom prst="ellipse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6" name="Text 14"/>
          <p:cNvSpPr/>
          <p:nvPr/>
        </p:nvSpPr>
        <p:spPr>
          <a:xfrm>
            <a:off x="4855464" y="214884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A43"/>
                </a:solidFill>
              </a:rPr>
              <a:t>2022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736592" y="3584448"/>
            <a:ext cx="14447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uk-UA" sz="1060" dirty="0">
                <a:solidFill>
                  <a:srgbClr val="1B2633"/>
                </a:solidFill>
              </a:rPr>
              <a:t>Адекватна мінімальна заробітна плата</a:t>
            </a:r>
            <a:endParaRPr lang="en-US" sz="1060" dirty="0"/>
          </a:p>
        </p:txBody>
      </p:sp>
      <p:sp>
        <p:nvSpPr>
          <p:cNvPr id="18" name="Shape 16"/>
          <p:cNvSpPr/>
          <p:nvPr/>
        </p:nvSpPr>
        <p:spPr>
          <a:xfrm>
            <a:off x="7223760" y="2788920"/>
            <a:ext cx="548640" cy="548640"/>
          </a:xfrm>
          <a:prstGeom prst="ellipse">
            <a:avLst/>
          </a:prstGeom>
          <a:solidFill>
            <a:srgbClr val="2F5F8F"/>
          </a:solidFill>
          <a:ln w="12700">
            <a:solidFill>
              <a:srgbClr val="2F5F8F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9" name="Text 17"/>
          <p:cNvSpPr/>
          <p:nvPr/>
        </p:nvSpPr>
        <p:spPr>
          <a:xfrm>
            <a:off x="6848856" y="214884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A43"/>
                </a:solidFill>
              </a:rPr>
              <a:t>2023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729984" y="3584448"/>
            <a:ext cx="14447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uk-UA" sz="1060" dirty="0">
                <a:solidFill>
                  <a:srgbClr val="1B2633"/>
                </a:solidFill>
              </a:rPr>
              <a:t>Прозорість оплати праці</a:t>
            </a:r>
            <a:endParaRPr lang="en-US" sz="1060" dirty="0"/>
          </a:p>
        </p:txBody>
      </p:sp>
      <p:sp>
        <p:nvSpPr>
          <p:cNvPr id="21" name="Shape 19"/>
          <p:cNvSpPr/>
          <p:nvPr/>
        </p:nvSpPr>
        <p:spPr>
          <a:xfrm>
            <a:off x="9217152" y="2788920"/>
            <a:ext cx="548640" cy="548640"/>
          </a:xfrm>
          <a:prstGeom prst="ellipse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Text 20"/>
          <p:cNvSpPr/>
          <p:nvPr/>
        </p:nvSpPr>
        <p:spPr>
          <a:xfrm>
            <a:off x="8842248" y="214884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A43"/>
                </a:solidFill>
              </a:rPr>
              <a:t>2024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723376" y="3584448"/>
            <a:ext cx="14447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uk-UA" sz="1060" dirty="0">
                <a:solidFill>
                  <a:srgbClr val="1B2633"/>
                </a:solidFill>
              </a:rPr>
              <a:t>Директива про платформенну працю</a:t>
            </a:r>
            <a:endParaRPr lang="en-US" sz="1060" dirty="0"/>
          </a:p>
        </p:txBody>
      </p:sp>
      <p:sp>
        <p:nvSpPr>
          <p:cNvPr id="24" name="Shape 22"/>
          <p:cNvSpPr/>
          <p:nvPr/>
        </p:nvSpPr>
        <p:spPr>
          <a:xfrm>
            <a:off x="11210544" y="2788920"/>
            <a:ext cx="548640" cy="548640"/>
          </a:xfrm>
          <a:prstGeom prst="ellipse">
            <a:avLst/>
          </a:prstGeom>
          <a:solidFill>
            <a:srgbClr val="2F5F8F"/>
          </a:solidFill>
          <a:ln w="12700">
            <a:solidFill>
              <a:srgbClr val="2F5F8F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Text 23"/>
          <p:cNvSpPr/>
          <p:nvPr/>
        </p:nvSpPr>
        <p:spPr>
          <a:xfrm>
            <a:off x="10835640" y="214884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A43"/>
                </a:solidFill>
              </a:rPr>
              <a:t>2024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0716768" y="3584448"/>
            <a:ext cx="14447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ru-RU" sz="1060" dirty="0">
                <a:solidFill>
                  <a:srgbClr val="1B2633"/>
                </a:solidFill>
              </a:rPr>
              <a:t>Акт про штучний інтелект (AI Act) — системи високого ризику</a:t>
            </a:r>
            <a:endParaRPr lang="en-US" sz="1060" dirty="0"/>
          </a:p>
        </p:txBody>
      </p:sp>
      <p:sp>
        <p:nvSpPr>
          <p:cNvPr id="27" name="Text 25"/>
          <p:cNvSpPr/>
          <p:nvPr/>
        </p:nvSpPr>
        <p:spPr>
          <a:xfrm>
            <a:off x="1051560" y="525780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1850" b="1" dirty="0">
                <a:solidFill>
                  <a:srgbClr val="102A43"/>
                </a:solidFill>
              </a:rPr>
              <a:t>Спільний вектор: прозорість, передбачуваність, адекватна оплата праці, підзвітність алгоритмічних систем та колективна участь.</a:t>
            </a:r>
            <a:endParaRPr lang="en-US" sz="1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Передбачуваність та адекватна оплата праці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050" dirty="0">
                <a:solidFill>
                  <a:srgbClr val="6B7280"/>
                </a:solidFill>
              </a:rPr>
              <a:t>Два інструменти, спрямовані на подолання нестабільності </a:t>
            </a:r>
            <a:r>
              <a:rPr lang="uk-UA" sz="1050" dirty="0">
                <a:solidFill>
                  <a:srgbClr val="6B7280"/>
                </a:solidFill>
              </a:rPr>
              <a:t>на базовому рівні</a:t>
            </a:r>
            <a:r>
              <a:rPr lang="ru-RU" sz="1050" dirty="0">
                <a:solidFill>
                  <a:srgbClr val="6B7280"/>
                </a:solidFill>
              </a:rPr>
              <a:t> ринку праці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11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68680" y="1417320"/>
            <a:ext cx="516636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1033272" y="1545336"/>
            <a:ext cx="4837176" cy="3063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ru-RU" sz="1480" dirty="0">
                <a:solidFill>
                  <a:srgbClr val="1B2633"/>
                </a:solidFill>
              </a:rPr>
              <a:t>Директива (ЄС) 2019/1152</a:t>
            </a:r>
            <a:br>
              <a:rPr lang="en-US" sz="1480" dirty="0">
                <a:solidFill>
                  <a:srgbClr val="1B2633"/>
                </a:solidFill>
              </a:rPr>
            </a:br>
            <a:r>
              <a:rPr lang="ru-RU" sz="1480" dirty="0">
                <a:solidFill>
                  <a:srgbClr val="1B2633"/>
                </a:solidFill>
              </a:rPr>
              <a:t>Про прозорі та передбачувані умови праці</a:t>
            </a:r>
            <a:br>
              <a:rPr lang="en-US" sz="1480" dirty="0">
                <a:solidFill>
                  <a:srgbClr val="1B2633"/>
                </a:solidFill>
              </a:rPr>
            </a:br>
            <a:br>
              <a:rPr lang="en-US" sz="1480" dirty="0">
                <a:solidFill>
                  <a:srgbClr val="1B2633"/>
                </a:solidFill>
              </a:rPr>
            </a:br>
            <a:r>
              <a:rPr lang="en-US" sz="1480" dirty="0">
                <a:solidFill>
                  <a:srgbClr val="1B2633"/>
                </a:solidFill>
              </a:rPr>
              <a:t>- </a:t>
            </a:r>
            <a:r>
              <a:rPr lang="ru-RU" sz="1480" dirty="0">
                <a:solidFill>
                  <a:srgbClr val="1B2633"/>
                </a:solidFill>
              </a:rPr>
              <a:t>письмове інформування про основні умови праці;</a:t>
            </a:r>
            <a:br>
              <a:rPr lang="en-US" sz="1480" dirty="0">
                <a:solidFill>
                  <a:srgbClr val="1B2633"/>
                </a:solidFill>
              </a:rPr>
            </a:br>
            <a:r>
              <a:rPr lang="en-US" sz="1480" dirty="0">
                <a:solidFill>
                  <a:srgbClr val="1B2633"/>
                </a:solidFill>
              </a:rPr>
              <a:t>- </a:t>
            </a:r>
            <a:r>
              <a:rPr lang="ru-RU" sz="1480" dirty="0">
                <a:solidFill>
                  <a:srgbClr val="1B2633"/>
                </a:solidFill>
              </a:rPr>
              <a:t>шестимісячний випробувальний строк як загальне правило;</a:t>
            </a:r>
            <a:br>
              <a:rPr lang="en-US" sz="1480" dirty="0">
                <a:solidFill>
                  <a:srgbClr val="1B2633"/>
                </a:solidFill>
              </a:rPr>
            </a:br>
            <a:r>
              <a:rPr lang="en-US" sz="1480" dirty="0">
                <a:solidFill>
                  <a:srgbClr val="1B2633"/>
                </a:solidFill>
              </a:rPr>
              <a:t>- </a:t>
            </a:r>
            <a:r>
              <a:rPr lang="ru-RU" sz="1480" dirty="0">
                <a:solidFill>
                  <a:srgbClr val="1B2633"/>
                </a:solidFill>
              </a:rPr>
              <a:t>захист паралельної зайнятості;</a:t>
            </a:r>
            <a:br>
              <a:rPr lang="en-US" sz="1480" dirty="0">
                <a:solidFill>
                  <a:srgbClr val="1B2633"/>
                </a:solidFill>
              </a:rPr>
            </a:br>
            <a:r>
              <a:rPr lang="en-US" sz="1480" dirty="0">
                <a:solidFill>
                  <a:srgbClr val="1B2633"/>
                </a:solidFill>
              </a:rPr>
              <a:t>- </a:t>
            </a:r>
            <a:r>
              <a:rPr lang="ru-RU" sz="1480" dirty="0">
                <a:solidFill>
                  <a:srgbClr val="1B2633"/>
                </a:solidFill>
              </a:rPr>
              <a:t>право відмовитися від виконання непердбаченого завдання поза встановленими базовими (референтними) годинами.</a:t>
            </a:r>
            <a:endParaRPr lang="en-US" sz="1480" dirty="0"/>
          </a:p>
        </p:txBody>
      </p:sp>
      <p:sp>
        <p:nvSpPr>
          <p:cNvPr id="10" name="Shape 8"/>
          <p:cNvSpPr/>
          <p:nvPr/>
        </p:nvSpPr>
        <p:spPr>
          <a:xfrm>
            <a:off x="6172200" y="1417320"/>
            <a:ext cx="516636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6336792" y="1545336"/>
            <a:ext cx="4837176" cy="3063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uk-UA" sz="1480" dirty="0">
                <a:solidFill>
                  <a:srgbClr val="1B2633"/>
                </a:solidFill>
              </a:rPr>
              <a:t>Директива (ЄС) 2022/2041</a:t>
            </a:r>
            <a:br>
              <a:rPr lang="en-US" sz="1480" dirty="0">
                <a:solidFill>
                  <a:srgbClr val="1B2633"/>
                </a:solidFill>
              </a:rPr>
            </a:br>
            <a:r>
              <a:rPr lang="uk-UA" sz="1480" dirty="0">
                <a:solidFill>
                  <a:srgbClr val="1B2633"/>
                </a:solidFill>
              </a:rPr>
              <a:t>Про адекватну мінімальну заробітну плату</a:t>
            </a:r>
            <a:br>
              <a:rPr lang="uk-UA" sz="1480" dirty="0">
                <a:solidFill>
                  <a:srgbClr val="1B2633"/>
                </a:solidFill>
              </a:rPr>
            </a:br>
            <a:br>
              <a:rPr lang="en-US" sz="1480" dirty="0">
                <a:solidFill>
                  <a:srgbClr val="1B2633"/>
                </a:solidFill>
              </a:rPr>
            </a:br>
            <a:r>
              <a:rPr lang="en-US" sz="1480" dirty="0">
                <a:solidFill>
                  <a:srgbClr val="1B2633"/>
                </a:solidFill>
              </a:rPr>
              <a:t>- </a:t>
            </a:r>
            <a:r>
              <a:rPr lang="uk-UA" sz="1480" dirty="0">
                <a:solidFill>
                  <a:srgbClr val="1B2633"/>
                </a:solidFill>
              </a:rPr>
              <a:t>відсутність єдиної мінімальної заробітної плати в ЄС;</a:t>
            </a:r>
            <a:br>
              <a:rPr lang="en-US" sz="1480" dirty="0">
                <a:solidFill>
                  <a:srgbClr val="1B2633"/>
                </a:solidFill>
              </a:rPr>
            </a:br>
            <a:r>
              <a:rPr lang="en-US" sz="1480" dirty="0">
                <a:solidFill>
                  <a:srgbClr val="1B2633"/>
                </a:solidFill>
              </a:rPr>
              <a:t>- </a:t>
            </a:r>
            <a:r>
              <a:rPr lang="uk-UA" sz="1480" dirty="0">
                <a:solidFill>
                  <a:srgbClr val="1B2633"/>
                </a:solidFill>
              </a:rPr>
              <a:t>нормативна база оцінки достатності;</a:t>
            </a:r>
            <a:br>
              <a:rPr lang="en-US" sz="1480" dirty="0">
                <a:solidFill>
                  <a:srgbClr val="1B2633"/>
                </a:solidFill>
              </a:rPr>
            </a:br>
            <a:r>
              <a:rPr lang="en-US" sz="1480" dirty="0">
                <a:solidFill>
                  <a:srgbClr val="1B2633"/>
                </a:solidFill>
              </a:rPr>
              <a:t>- </a:t>
            </a:r>
            <a:r>
              <a:rPr lang="uk-UA" sz="1480" dirty="0">
                <a:solidFill>
                  <a:srgbClr val="1B2633"/>
                </a:solidFill>
              </a:rPr>
              <a:t>орієнтовні референтні показники;</a:t>
            </a:r>
            <a:br>
              <a:rPr lang="en-US" sz="1480" dirty="0">
                <a:solidFill>
                  <a:srgbClr val="1B2633"/>
                </a:solidFill>
              </a:rPr>
            </a:br>
            <a:r>
              <a:rPr lang="en-US" sz="1480" dirty="0">
                <a:solidFill>
                  <a:srgbClr val="1B2633"/>
                </a:solidFill>
              </a:rPr>
              <a:t>- </a:t>
            </a:r>
            <a:r>
              <a:rPr lang="uk-UA" sz="1480" dirty="0">
                <a:solidFill>
                  <a:srgbClr val="1B2633"/>
                </a:solidFill>
              </a:rPr>
              <a:t>плани дій у разі, якщо охоплення колективними договорами є нижчим за 80 %.</a:t>
            </a:r>
            <a:endParaRPr lang="en-US" sz="1480" dirty="0"/>
          </a:p>
        </p:txBody>
      </p:sp>
      <p:sp>
        <p:nvSpPr>
          <p:cNvPr id="12" name="Text 10"/>
          <p:cNvSpPr/>
          <p:nvPr/>
        </p:nvSpPr>
        <p:spPr>
          <a:xfrm>
            <a:off x="914400" y="5504688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102A43"/>
                </a:solidFill>
              </a:rPr>
              <a:t>Обидва інструменти зміщують акцент із формального захисту на реальну спроможність працівників планувати своє життя та брати участь у колективних переговорах.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Прозорість оплати праці: зробити нерівність видимою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050" dirty="0">
                <a:solidFill>
                  <a:srgbClr val="6B7280"/>
                </a:solidFill>
              </a:rPr>
              <a:t>Директива (ЄС) 2023/970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12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68680" y="1463040"/>
            <a:ext cx="4828032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1033272" y="1591056"/>
            <a:ext cx="449884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ru-RU" sz="1570" dirty="0">
                <a:solidFill>
                  <a:srgbClr val="1B2633"/>
                </a:solidFill>
              </a:rPr>
              <a:t>До прийняття на роботу</a:t>
            </a:r>
            <a:br>
              <a:rPr lang="en-US" sz="1570" dirty="0">
                <a:solidFill>
                  <a:srgbClr val="1B2633"/>
                </a:solidFill>
              </a:rPr>
            </a:br>
            <a:r>
              <a:rPr lang="ru-RU" sz="1570" dirty="0">
                <a:solidFill>
                  <a:srgbClr val="1B2633"/>
                </a:solidFill>
              </a:rPr>
              <a:t>інформація про діапазон оплати праці;</a:t>
            </a:r>
            <a:r>
              <a:rPr lang="en-US" sz="1570" dirty="0">
                <a:solidFill>
                  <a:srgbClr val="1B2633"/>
                </a:solidFill>
              </a:rPr>
              <a:t> </a:t>
            </a:r>
            <a:r>
              <a:rPr lang="ru-RU" sz="1570" dirty="0">
                <a:solidFill>
                  <a:srgbClr val="1B2633"/>
                </a:solidFill>
              </a:rPr>
              <a:t>заборона запитувати про розмір попередньої заробітної плати</a:t>
            </a:r>
            <a:endParaRPr lang="en-US" sz="1570" dirty="0"/>
          </a:p>
        </p:txBody>
      </p:sp>
      <p:sp>
        <p:nvSpPr>
          <p:cNvPr id="10" name="Shape 8"/>
          <p:cNvSpPr/>
          <p:nvPr/>
        </p:nvSpPr>
        <p:spPr>
          <a:xfrm>
            <a:off x="6172200" y="1463040"/>
            <a:ext cx="4828032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6336792" y="1591056"/>
            <a:ext cx="449884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uk-UA" sz="1570" dirty="0">
                <a:solidFill>
                  <a:srgbClr val="1B2633"/>
                </a:solidFill>
              </a:rPr>
              <a:t>Під час трудових відносин</a:t>
            </a:r>
            <a:br>
              <a:rPr lang="en-US" sz="1570" dirty="0">
                <a:solidFill>
                  <a:srgbClr val="1B2633"/>
                </a:solidFill>
              </a:rPr>
            </a:br>
            <a:r>
              <a:rPr lang="uk-UA" sz="1570" dirty="0">
                <a:solidFill>
                  <a:srgbClr val="1B2633"/>
                </a:solidFill>
              </a:rPr>
              <a:t>право отримувати інформацію про індивідуальний та середній рівень оплати праці </a:t>
            </a:r>
            <a:endParaRPr lang="en-US" sz="1570" dirty="0"/>
          </a:p>
        </p:txBody>
      </p:sp>
      <p:sp>
        <p:nvSpPr>
          <p:cNvPr id="12" name="Shape 10"/>
          <p:cNvSpPr/>
          <p:nvPr/>
        </p:nvSpPr>
        <p:spPr>
          <a:xfrm>
            <a:off x="868680" y="3063240"/>
            <a:ext cx="4828032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1033272" y="3191256"/>
            <a:ext cx="449884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ru-RU" sz="1570" dirty="0">
                <a:solidFill>
                  <a:srgbClr val="1B2633"/>
                </a:solidFill>
              </a:rPr>
              <a:t>Обов'язки роботодавця</a:t>
            </a:r>
            <a:endParaRPr lang="en-US" sz="1570" dirty="0">
              <a:solidFill>
                <a:srgbClr val="1B2633"/>
              </a:solidFill>
            </a:endParaRPr>
          </a:p>
          <a:p>
            <a:pPr marL="0" indent="0">
              <a:buNone/>
            </a:pPr>
            <a:r>
              <a:rPr lang="ru-RU" sz="1570" dirty="0">
                <a:solidFill>
                  <a:srgbClr val="1B2633"/>
                </a:solidFill>
              </a:rPr>
              <a:t>забезпечення гендерно нейтральних структур оплати праці;</a:t>
            </a:r>
            <a:r>
              <a:rPr lang="en-US" sz="1570" dirty="0">
                <a:solidFill>
                  <a:srgbClr val="1B2633"/>
                </a:solidFill>
              </a:rPr>
              <a:t> </a:t>
            </a:r>
            <a:r>
              <a:rPr lang="ru-RU" sz="1570" dirty="0">
                <a:solidFill>
                  <a:srgbClr val="1B2633"/>
                </a:solidFill>
              </a:rPr>
              <a:t>звітування для великих роботодавців</a:t>
            </a:r>
            <a:endParaRPr lang="en-US" sz="1570" dirty="0"/>
          </a:p>
        </p:txBody>
      </p:sp>
      <p:sp>
        <p:nvSpPr>
          <p:cNvPr id="14" name="Shape 12"/>
          <p:cNvSpPr/>
          <p:nvPr/>
        </p:nvSpPr>
        <p:spPr>
          <a:xfrm>
            <a:off x="6172200" y="3063240"/>
            <a:ext cx="4828032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6336792" y="3191256"/>
            <a:ext cx="449884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ru-RU" sz="1570" dirty="0">
                <a:solidFill>
                  <a:srgbClr val="1B2633"/>
                </a:solidFill>
              </a:rPr>
              <a:t>Забезпечення виконання</a:t>
            </a:r>
            <a:br>
              <a:rPr lang="en-US" sz="1570" dirty="0">
                <a:solidFill>
                  <a:srgbClr val="1B2633"/>
                </a:solidFill>
              </a:rPr>
            </a:br>
            <a:r>
              <a:rPr lang="ru-RU" sz="1570" dirty="0">
                <a:solidFill>
                  <a:srgbClr val="1B2633"/>
                </a:solidFill>
              </a:rPr>
              <a:t>спільна оцінка рівня оплати праці;</a:t>
            </a:r>
            <a:r>
              <a:rPr lang="en-US" sz="1570" dirty="0">
                <a:solidFill>
                  <a:srgbClr val="1B2633"/>
                </a:solidFill>
              </a:rPr>
              <a:t> </a:t>
            </a:r>
            <a:r>
              <a:rPr lang="ru-RU" sz="1570" dirty="0">
                <a:solidFill>
                  <a:srgbClr val="1B2633"/>
                </a:solidFill>
              </a:rPr>
              <a:t>посилені засоби правового захисту</a:t>
            </a:r>
            <a:endParaRPr lang="en-US" sz="1570" dirty="0"/>
          </a:p>
        </p:txBody>
      </p:sp>
      <p:sp>
        <p:nvSpPr>
          <p:cNvPr id="16" name="Shape 14"/>
          <p:cNvSpPr/>
          <p:nvPr/>
        </p:nvSpPr>
        <p:spPr>
          <a:xfrm>
            <a:off x="1371600" y="5138928"/>
            <a:ext cx="9464040" cy="640080"/>
          </a:xfrm>
          <a:prstGeom prst="roundRect">
            <a:avLst>
              <a:gd name="adj" fmla="val 11429"/>
            </a:avLst>
          </a:prstGeom>
          <a:solidFill>
            <a:srgbClr val="FFF9E8"/>
          </a:solidFill>
          <a:ln w="12700">
            <a:solidFill>
              <a:srgbClr val="E6CF8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Text 15"/>
          <p:cNvSpPr/>
          <p:nvPr/>
        </p:nvSpPr>
        <p:spPr>
          <a:xfrm>
            <a:off x="1618488" y="5330952"/>
            <a:ext cx="8961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uk-UA" sz="1670" b="1" dirty="0">
                <a:solidFill>
                  <a:srgbClr val="102A43"/>
                </a:solidFill>
              </a:rPr>
              <a:t>Ефективне оскарження дискримінації є неможливим, якщо вся відповідна інформація залишається виключно під контролем роботодавця.</a:t>
            </a:r>
            <a:endParaRPr lang="en-US" sz="167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640080" y="36576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Платформенна праця: класифікація та алгоритмічне управління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11196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2032847" y="988229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uk-UA" sz="1050" dirty="0"/>
              <a:t>Директива (ЄС) 2024/2831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13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68680" y="1325880"/>
            <a:ext cx="5074920" cy="2971800"/>
          </a:xfrm>
          <a:prstGeom prst="roundRect">
            <a:avLst>
              <a:gd name="adj" fmla="val 2462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1033272" y="1453896"/>
            <a:ext cx="4745736" cy="2743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uk-UA" sz="1520" dirty="0">
                <a:solidFill>
                  <a:srgbClr val="1B2633"/>
                </a:solidFill>
              </a:rPr>
              <a:t>Правильна класифікація</a:t>
            </a:r>
            <a:br>
              <a:rPr lang="en-US" sz="1520" dirty="0">
                <a:solidFill>
                  <a:srgbClr val="1B2633"/>
                </a:solidFill>
              </a:rPr>
            </a:br>
            <a:r>
              <a:rPr lang="en-US" sz="1520" dirty="0">
                <a:solidFill>
                  <a:srgbClr val="1B2633"/>
                </a:solidFill>
              </a:rPr>
              <a:t>- </a:t>
            </a:r>
            <a:r>
              <a:rPr lang="uk-UA" sz="1520" dirty="0">
                <a:solidFill>
                  <a:srgbClr val="1B2633"/>
                </a:solidFill>
              </a:rPr>
              <a:t>статус визначається на підставі фактичного виконання роботи;</a:t>
            </a:r>
            <a:br>
              <a:rPr lang="en-US" sz="1520" dirty="0">
                <a:solidFill>
                  <a:srgbClr val="1B2633"/>
                </a:solidFill>
              </a:rPr>
            </a:br>
            <a:r>
              <a:rPr lang="en-US" sz="1520" dirty="0">
                <a:solidFill>
                  <a:srgbClr val="1B2633"/>
                </a:solidFill>
              </a:rPr>
              <a:t>- </a:t>
            </a:r>
            <a:r>
              <a:rPr lang="uk-UA" sz="1520" dirty="0">
                <a:solidFill>
                  <a:srgbClr val="1B2633"/>
                </a:solidFill>
              </a:rPr>
              <a:t>діє спростовна презумпція наявності трудових відносин, якщо встановлено елементи керівництва та контролю;</a:t>
            </a:r>
            <a:br>
              <a:rPr lang="en-US" sz="1520" dirty="0">
                <a:solidFill>
                  <a:srgbClr val="1B2633"/>
                </a:solidFill>
              </a:rPr>
            </a:br>
            <a:r>
              <a:rPr lang="en-US" sz="1520" dirty="0">
                <a:solidFill>
                  <a:srgbClr val="1B2633"/>
                </a:solidFill>
              </a:rPr>
              <a:t>- </a:t>
            </a:r>
            <a:r>
              <a:rPr lang="uk-UA" sz="1520" dirty="0">
                <a:solidFill>
                  <a:srgbClr val="1B2633"/>
                </a:solidFill>
              </a:rPr>
              <a:t>тягар доказування покладається на цифрову платформу;</a:t>
            </a:r>
            <a:br>
              <a:rPr lang="en-US" sz="1520" dirty="0">
                <a:solidFill>
                  <a:srgbClr val="1B2633"/>
                </a:solidFill>
              </a:rPr>
            </a:br>
            <a:r>
              <a:rPr lang="en-US" sz="1520" dirty="0">
                <a:solidFill>
                  <a:srgbClr val="1B2633"/>
                </a:solidFill>
              </a:rPr>
              <a:t>- </a:t>
            </a:r>
            <a:r>
              <a:rPr lang="uk-UA" sz="1520" dirty="0">
                <a:solidFill>
                  <a:srgbClr val="1B2633"/>
                </a:solidFill>
              </a:rPr>
              <a:t>можливість справжньої </a:t>
            </a:r>
            <a:r>
              <a:rPr lang="uk-UA" sz="1520" dirty="0" err="1">
                <a:solidFill>
                  <a:srgbClr val="1B2633"/>
                </a:solidFill>
              </a:rPr>
              <a:t>самозайнятості</a:t>
            </a:r>
            <a:r>
              <a:rPr lang="uk-UA" sz="1520" dirty="0">
                <a:solidFill>
                  <a:srgbClr val="1B2633"/>
                </a:solidFill>
              </a:rPr>
              <a:t> зберігається.</a:t>
            </a:r>
            <a:endParaRPr lang="en-US" sz="1520" dirty="0"/>
          </a:p>
        </p:txBody>
      </p:sp>
      <p:sp>
        <p:nvSpPr>
          <p:cNvPr id="10" name="Shape 8"/>
          <p:cNvSpPr/>
          <p:nvPr/>
        </p:nvSpPr>
        <p:spPr>
          <a:xfrm>
            <a:off x="6263640" y="1325880"/>
            <a:ext cx="5074920" cy="2971800"/>
          </a:xfrm>
          <a:prstGeom prst="roundRect">
            <a:avLst>
              <a:gd name="adj" fmla="val 2462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6428232" y="1453896"/>
            <a:ext cx="4745736" cy="2743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uk-UA" sz="1520" dirty="0">
                <a:solidFill>
                  <a:srgbClr val="1B2633"/>
                </a:solidFill>
              </a:rPr>
              <a:t>Алгоритмічне управління</a:t>
            </a:r>
            <a:br>
              <a:rPr lang="en-US" sz="1520" dirty="0">
                <a:solidFill>
                  <a:srgbClr val="1B2633"/>
                </a:solidFill>
              </a:rPr>
            </a:br>
            <a:r>
              <a:rPr lang="en-US" sz="1520" dirty="0">
                <a:solidFill>
                  <a:srgbClr val="1B2633"/>
                </a:solidFill>
              </a:rPr>
              <a:t>- </a:t>
            </a:r>
            <a:r>
              <a:rPr lang="uk-UA" sz="1520" dirty="0">
                <a:solidFill>
                  <a:srgbClr val="1B2633"/>
                </a:solidFill>
              </a:rPr>
              <a:t>інформування про автоматизований моніторинг та  ухвалення рішень;</a:t>
            </a:r>
            <a:br>
              <a:rPr lang="en-US" sz="1520" dirty="0">
                <a:solidFill>
                  <a:srgbClr val="1B2633"/>
                </a:solidFill>
              </a:rPr>
            </a:br>
            <a:r>
              <a:rPr lang="en-US" sz="1520" dirty="0">
                <a:solidFill>
                  <a:srgbClr val="1B2633"/>
                </a:solidFill>
              </a:rPr>
              <a:t>- </a:t>
            </a:r>
            <a:r>
              <a:rPr lang="uk-UA" sz="1520" dirty="0">
                <a:solidFill>
                  <a:srgbClr val="1B2633"/>
                </a:solidFill>
              </a:rPr>
              <a:t>заборона надмірного втручання в обробку персональних даних;</a:t>
            </a:r>
            <a:br>
              <a:rPr lang="en-US" sz="1520" dirty="0">
                <a:solidFill>
                  <a:srgbClr val="1B2633"/>
                </a:solidFill>
              </a:rPr>
            </a:br>
            <a:r>
              <a:rPr lang="en-US" sz="1520" dirty="0">
                <a:solidFill>
                  <a:srgbClr val="1B2633"/>
                </a:solidFill>
              </a:rPr>
              <a:t>- </a:t>
            </a:r>
            <a:r>
              <a:rPr lang="uk-UA" sz="1520" dirty="0">
                <a:solidFill>
                  <a:srgbClr val="1B2633"/>
                </a:solidFill>
              </a:rPr>
              <a:t>пояснення та перегляд рішень, що мають істотний вплив;</a:t>
            </a:r>
            <a:br>
              <a:rPr lang="en-US" sz="1520" dirty="0">
                <a:solidFill>
                  <a:srgbClr val="1B2633"/>
                </a:solidFill>
              </a:rPr>
            </a:br>
            <a:r>
              <a:rPr lang="en-US" sz="1520" dirty="0">
                <a:solidFill>
                  <a:srgbClr val="1B2633"/>
                </a:solidFill>
              </a:rPr>
              <a:t>- </a:t>
            </a:r>
            <a:r>
              <a:rPr lang="uk-UA" sz="1520" dirty="0">
                <a:solidFill>
                  <a:srgbClr val="1B2633"/>
                </a:solidFill>
              </a:rPr>
              <a:t>рішення про припинення або обмеження доступу ухвалюються людиною.</a:t>
            </a:r>
            <a:endParaRPr lang="en-US" sz="1520" dirty="0"/>
          </a:p>
        </p:txBody>
      </p:sp>
      <p:sp>
        <p:nvSpPr>
          <p:cNvPr id="12" name="Text 10"/>
          <p:cNvSpPr/>
          <p:nvPr/>
        </p:nvSpPr>
        <p:spPr>
          <a:xfrm>
            <a:off x="987552" y="5166360"/>
            <a:ext cx="10149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1480" dirty="0">
                <a:solidFill>
                  <a:srgbClr val="1B2633"/>
                </a:solidFill>
              </a:rPr>
              <a:t>Приклади забороненої обробки даних: інформація про емоційний або психологічний стан особи, приватні розмови, а також дані, зібрані в той час, коли особа не пропонує та не виконує платформенну роботу.</a:t>
            </a:r>
            <a:endParaRPr lang="en-US" sz="148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Штучний інтелект і сфера праці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050" dirty="0">
                <a:solidFill>
                  <a:srgbClr val="6B7280"/>
                </a:solidFill>
              </a:rPr>
              <a:t>Регламент (ЄС) 2024/1689 — Акт про штучний інтелект (AI Act)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14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960120" y="1797813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800" b="1" dirty="0">
                <a:solidFill>
                  <a:srgbClr val="102A43"/>
                </a:solidFill>
              </a:rPr>
              <a:t>Системи ШІ високого ризику у сфері зайнятості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60120" y="2304288"/>
            <a:ext cx="4389120" cy="1463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uk-UA" sz="1550" dirty="0">
                <a:solidFill>
                  <a:srgbClr val="1B2633"/>
                </a:solidFill>
              </a:rPr>
              <a:t>добір і відбір працівників;</a:t>
            </a:r>
            <a:br>
              <a:rPr lang="en-US" sz="1550" dirty="0">
                <a:solidFill>
                  <a:srgbClr val="1B2633"/>
                </a:solidFill>
              </a:rPr>
            </a:br>
            <a:r>
              <a:rPr lang="uk-UA" sz="1550" dirty="0">
                <a:solidFill>
                  <a:srgbClr val="1B2633"/>
                </a:solidFill>
              </a:rPr>
              <a:t>просування та звільнення;</a:t>
            </a:r>
            <a:br>
              <a:rPr lang="en-US" sz="1550" dirty="0">
                <a:solidFill>
                  <a:srgbClr val="1B2633"/>
                </a:solidFill>
              </a:rPr>
            </a:br>
            <a:r>
              <a:rPr lang="uk-UA" sz="1550" dirty="0">
                <a:solidFill>
                  <a:srgbClr val="1B2633"/>
                </a:solidFill>
              </a:rPr>
              <a:t>розподіл завдань і моніторинг;</a:t>
            </a:r>
            <a:br>
              <a:rPr lang="en-US" sz="1550" dirty="0">
                <a:solidFill>
                  <a:srgbClr val="1B2633"/>
                </a:solidFill>
              </a:rPr>
            </a:br>
            <a:r>
              <a:rPr lang="uk-UA" sz="1550" dirty="0">
                <a:solidFill>
                  <a:srgbClr val="1B2633"/>
                </a:solidFill>
              </a:rPr>
              <a:t>оцінювання результатів роботи.</a:t>
            </a:r>
            <a:br>
              <a:rPr lang="en-US" sz="1550" dirty="0">
                <a:solidFill>
                  <a:srgbClr val="1B2633"/>
                </a:solidFill>
              </a:rPr>
            </a:b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5943600" y="1695196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800" b="1" dirty="0">
                <a:solidFill>
                  <a:srgbClr val="102A43"/>
                </a:solidFill>
              </a:rPr>
              <a:t>Основні вимоги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943600" y="2198116"/>
            <a:ext cx="4572000" cy="1463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ru-RU" sz="1600" dirty="0"/>
              <a:t>управління ризиками та даними;</a:t>
            </a:r>
          </a:p>
          <a:p>
            <a:r>
              <a:rPr lang="ru-RU" sz="1600" dirty="0"/>
              <a:t>ведення документації та журналів обліку;</a:t>
            </a:r>
          </a:p>
          <a:p>
            <a:r>
              <a:rPr lang="ru-RU" sz="1600" dirty="0"/>
              <a:t>прозорість щодо працівників;</a:t>
            </a:r>
          </a:p>
          <a:p>
            <a:r>
              <a:rPr lang="ru-RU" sz="1600" dirty="0"/>
              <a:t>належний нагляд з боку людини.</a:t>
            </a:r>
          </a:p>
        </p:txBody>
      </p:sp>
      <p:sp>
        <p:nvSpPr>
          <p:cNvPr id="12" name="Shape 10"/>
          <p:cNvSpPr/>
          <p:nvPr/>
        </p:nvSpPr>
        <p:spPr>
          <a:xfrm>
            <a:off x="1051560" y="4663440"/>
            <a:ext cx="10058400" cy="868680"/>
          </a:xfrm>
          <a:prstGeom prst="roundRect">
            <a:avLst>
              <a:gd name="adj" fmla="val 8421"/>
            </a:avLst>
          </a:prstGeom>
          <a:solidFill>
            <a:srgbClr val="FFF9E8"/>
          </a:solidFill>
          <a:ln w="12700">
            <a:solidFill>
              <a:srgbClr val="E6CF8A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1216152" y="4791456"/>
            <a:ext cx="9729216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r>
              <a:rPr lang="uk-UA" sz="1600" b="1" dirty="0"/>
              <a:t>Мета полягає не в тому, щоб заборонити використання штучного інтелекту у сфері праці.</a:t>
            </a:r>
            <a:endParaRPr lang="uk-UA" sz="1600" dirty="0"/>
          </a:p>
          <a:p>
            <a:r>
              <a:rPr lang="uk-UA" sz="1600" b="1" dirty="0"/>
              <a:t>Мета полягає в тому, щоб забезпечити прозорість, можливість перегляду та чітке визначення відповідальної особи чи організації щодо рішень, які впливають на доступ до роботи, умови праці або звільнення.</a:t>
            </a:r>
            <a:endParaRPr lang="uk-UA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Що це означає для інституцій із вирішення трудових спорів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050" dirty="0">
                <a:solidFill>
                  <a:srgbClr val="6B7280"/>
                </a:solidFill>
              </a:rPr>
              <a:t>Медіація та примирення в новому світі праці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15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417320"/>
            <a:ext cx="47091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1078992" y="1545336"/>
            <a:ext cx="43799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ru-RU" sz="1580" dirty="0">
                <a:solidFill>
                  <a:srgbClr val="1B2633"/>
                </a:solidFill>
              </a:rPr>
              <a:t>Раннє втручання</a:t>
            </a:r>
            <a:br>
              <a:rPr lang="ru-RU" sz="1580" dirty="0">
                <a:solidFill>
                  <a:srgbClr val="1B2633"/>
                </a:solidFill>
              </a:rPr>
            </a:br>
            <a:r>
              <a:rPr lang="ru-RU" sz="1580" dirty="0">
                <a:solidFill>
                  <a:srgbClr val="1B2633"/>
                </a:solidFill>
              </a:rPr>
              <a:t>до того, як буде втрачено довіру</a:t>
            </a:r>
            <a:endParaRPr lang="en-US" sz="1580" dirty="0"/>
          </a:p>
        </p:txBody>
      </p:sp>
      <p:sp>
        <p:nvSpPr>
          <p:cNvPr id="10" name="Shape 8"/>
          <p:cNvSpPr/>
          <p:nvPr/>
        </p:nvSpPr>
        <p:spPr>
          <a:xfrm>
            <a:off x="6172200" y="1417320"/>
            <a:ext cx="47091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6336792" y="1545336"/>
            <a:ext cx="43799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ru-RU" sz="1580" dirty="0">
                <a:solidFill>
                  <a:srgbClr val="1B2633"/>
                </a:solidFill>
              </a:rPr>
              <a:t>Доступ до інформації</a:t>
            </a:r>
            <a:br>
              <a:rPr lang="ru-RU" sz="1580" dirty="0">
                <a:solidFill>
                  <a:srgbClr val="1B2633"/>
                </a:solidFill>
              </a:rPr>
            </a:br>
            <a:r>
              <a:rPr lang="ru-RU" sz="1580" dirty="0">
                <a:solidFill>
                  <a:srgbClr val="1B2633"/>
                </a:solidFill>
              </a:rPr>
              <a:t>дані щодо оплати праці, робочого часу, процедур відбору та алгоритмічних систем</a:t>
            </a:r>
            <a:endParaRPr lang="en-US" sz="1580" dirty="0"/>
          </a:p>
        </p:txBody>
      </p:sp>
      <p:sp>
        <p:nvSpPr>
          <p:cNvPr id="12" name="Shape 10"/>
          <p:cNvSpPr/>
          <p:nvPr/>
        </p:nvSpPr>
        <p:spPr>
          <a:xfrm>
            <a:off x="914400" y="2834640"/>
            <a:ext cx="47091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1078992" y="2962656"/>
            <a:ext cx="43799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ru-RU" sz="1580" dirty="0">
                <a:solidFill>
                  <a:srgbClr val="1B2633"/>
                </a:solidFill>
              </a:rPr>
              <a:t>Цифрова грамотність</a:t>
            </a:r>
            <a:br>
              <a:rPr lang="ru-RU" sz="1580" dirty="0">
                <a:solidFill>
                  <a:srgbClr val="1B2633"/>
                </a:solidFill>
              </a:rPr>
            </a:br>
            <a:r>
              <a:rPr lang="ru-RU" sz="1580" dirty="0">
                <a:solidFill>
                  <a:srgbClr val="1B2633"/>
                </a:solidFill>
              </a:rPr>
              <a:t>розуміння того, як цифрові системи впливають на трудові права</a:t>
            </a:r>
            <a:endParaRPr lang="en-US" sz="1580" dirty="0"/>
          </a:p>
        </p:txBody>
      </p:sp>
      <p:sp>
        <p:nvSpPr>
          <p:cNvPr id="14" name="Shape 12"/>
          <p:cNvSpPr/>
          <p:nvPr/>
        </p:nvSpPr>
        <p:spPr>
          <a:xfrm>
            <a:off x="6172200" y="2834640"/>
            <a:ext cx="47091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6336792" y="2962656"/>
            <a:ext cx="43799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ru-RU" sz="1580" dirty="0">
                <a:solidFill>
                  <a:srgbClr val="1B2633"/>
                </a:solidFill>
              </a:rPr>
              <a:t>Підтримка, а не заміна</a:t>
            </a:r>
            <a:br>
              <a:rPr lang="ru-RU" sz="1580" dirty="0">
                <a:solidFill>
                  <a:srgbClr val="1B2633"/>
                </a:solidFill>
              </a:rPr>
            </a:br>
            <a:r>
              <a:rPr lang="ru-RU" sz="1580" dirty="0">
                <a:solidFill>
                  <a:srgbClr val="1B2633"/>
                </a:solidFill>
              </a:rPr>
              <a:t>примирення не повинно підміняти собою колективні переговори</a:t>
            </a:r>
            <a:endParaRPr lang="en-US" sz="1580" dirty="0"/>
          </a:p>
        </p:txBody>
      </p:sp>
      <p:sp>
        <p:nvSpPr>
          <p:cNvPr id="16" name="Text 14"/>
          <p:cNvSpPr/>
          <p:nvPr/>
        </p:nvSpPr>
        <p:spPr>
          <a:xfrm>
            <a:off x="914400" y="4645152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400" b="1" dirty="0">
                <a:solidFill>
                  <a:srgbClr val="B69148"/>
                </a:solidFill>
              </a:rPr>
              <a:t>Заключне слово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914400" y="5010912"/>
            <a:ext cx="1033272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uk-UA" b="1" dirty="0">
                <a:solidFill>
                  <a:srgbClr val="102A43"/>
                </a:solidFill>
              </a:rPr>
              <a:t>З</a:t>
            </a:r>
            <a:r>
              <a:rPr lang="uk-UA" sz="1800" b="1" dirty="0">
                <a:solidFill>
                  <a:srgbClr val="102A43"/>
                </a:solidFill>
              </a:rPr>
              <a:t>авдання полягає не в тому, щоб протидіяти технологічним змінам, а в тому, щоб забезпечити їхнє регулювання відповідно до принципу верховенства права. Автоматизація не повинна усувати </a:t>
            </a:r>
            <a:r>
              <a:rPr lang="uk-UA" b="1" dirty="0">
                <a:solidFill>
                  <a:srgbClr val="102A43"/>
                </a:solidFill>
              </a:rPr>
              <a:t>підзвітність</a:t>
            </a:r>
            <a:r>
              <a:rPr lang="uk-UA" sz="1800" b="1" dirty="0">
                <a:solidFill>
                  <a:srgbClr val="102A43"/>
                </a:solidFill>
              </a:rPr>
              <a:t>; дані не повинні робити дискримінацію невидимою; інновації не повинні позбавляти працівників можливості брати участь у прийнятті рішень, які впливають на їхнє життя.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914400" y="61722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uk-UA" sz="1800" dirty="0">
                <a:solidFill>
                  <a:srgbClr val="1B2633"/>
                </a:solidFill>
              </a:rPr>
              <a:t>Щиро дякую за увагу!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Ключове питання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050" dirty="0">
                <a:solidFill>
                  <a:srgbClr val="6B7280"/>
                </a:solidFill>
              </a:rPr>
              <a:t>Трансформація ринку праці крізь призму прав людини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02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868680" y="1481328"/>
            <a:ext cx="10561320" cy="7498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ru-RU" sz="2500" b="1" dirty="0"/>
              <a:t>Чи можна регулювати нові форми праці у спосіб, що забезпечує дотримання людської гідності, справедливих умов праці та демократичної участі?</a:t>
            </a:r>
            <a:endParaRPr lang="en-US" sz="2500" b="1" dirty="0"/>
          </a:p>
        </p:txBody>
      </p:sp>
      <p:sp>
        <p:nvSpPr>
          <p:cNvPr id="9" name="Shape 7"/>
          <p:cNvSpPr/>
          <p:nvPr/>
        </p:nvSpPr>
        <p:spPr>
          <a:xfrm>
            <a:off x="868680" y="2788920"/>
            <a:ext cx="3291840" cy="2560320"/>
          </a:xfrm>
          <a:prstGeom prst="roundRect">
            <a:avLst>
              <a:gd name="adj" fmla="val 3214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796A8">
                <a:alpha val="13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0" name="Shape 8"/>
          <p:cNvSpPr/>
          <p:nvPr/>
        </p:nvSpPr>
        <p:spPr>
          <a:xfrm>
            <a:off x="868680" y="2788920"/>
            <a:ext cx="3291840" cy="182880"/>
          </a:xfrm>
          <a:prstGeom prst="rect">
            <a:avLst/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1069848" y="3154680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850" b="1" dirty="0">
                <a:solidFill>
                  <a:srgbClr val="102A43"/>
                </a:solidFill>
              </a:rPr>
              <a:t>Європейська соціальна хартія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1078992" y="3794760"/>
            <a:ext cx="2788920" cy="9326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20" dirty="0">
                <a:solidFill>
                  <a:srgbClr val="1B2633"/>
                </a:solidFill>
              </a:rPr>
              <a:t>Права людини як основа</a:t>
            </a:r>
            <a:endParaRPr lang="en-US" sz="142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20" dirty="0">
                <a:solidFill>
                  <a:srgbClr val="1B2633"/>
                </a:solidFill>
              </a:rPr>
              <a:t>Моніторинг Європейського комітету з соціальних прав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20" dirty="0">
                <a:solidFill>
                  <a:srgbClr val="1B2633"/>
                </a:solidFill>
              </a:rPr>
              <a:t>Практичні та ефективні права</a:t>
            </a:r>
            <a:endParaRPr lang="en-US" sz="1420" dirty="0"/>
          </a:p>
        </p:txBody>
      </p:sp>
      <p:sp>
        <p:nvSpPr>
          <p:cNvPr id="13" name="Shape 11"/>
          <p:cNvSpPr/>
          <p:nvPr/>
        </p:nvSpPr>
        <p:spPr>
          <a:xfrm>
            <a:off x="4599432" y="2788920"/>
            <a:ext cx="3291840" cy="2560320"/>
          </a:xfrm>
          <a:prstGeom prst="roundRect">
            <a:avLst>
              <a:gd name="adj" fmla="val 3214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796A8">
                <a:alpha val="13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4" name="Shape 12"/>
          <p:cNvSpPr/>
          <p:nvPr/>
        </p:nvSpPr>
        <p:spPr>
          <a:xfrm>
            <a:off x="4599432" y="2788920"/>
            <a:ext cx="3291840" cy="182880"/>
          </a:xfrm>
          <a:prstGeom prst="rect">
            <a:avLst/>
          </a:prstGeom>
          <a:solidFill>
            <a:srgbClr val="2F5F8F"/>
          </a:solidFill>
          <a:ln w="12700">
            <a:solidFill>
              <a:srgbClr val="2F5F8F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4800600" y="3154680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850" b="1" dirty="0">
                <a:solidFill>
                  <a:srgbClr val="102A43"/>
                </a:solidFill>
              </a:rPr>
              <a:t>Соціальне </a:t>
            </a:r>
            <a:r>
              <a:rPr lang="en-US" sz="1850" b="1" dirty="0">
                <a:solidFill>
                  <a:srgbClr val="102A43"/>
                </a:solidFill>
              </a:rPr>
              <a:t>acquis</a:t>
            </a:r>
            <a:r>
              <a:rPr lang="uk-UA" sz="1850" b="1" dirty="0">
                <a:solidFill>
                  <a:srgbClr val="102A43"/>
                </a:solidFill>
              </a:rPr>
              <a:t> ЄС</a:t>
            </a:r>
            <a:endParaRPr lang="en-US" sz="1850" dirty="0"/>
          </a:p>
        </p:txBody>
      </p:sp>
      <p:sp>
        <p:nvSpPr>
          <p:cNvPr id="16" name="Text 14"/>
          <p:cNvSpPr/>
          <p:nvPr/>
        </p:nvSpPr>
        <p:spPr>
          <a:xfrm>
            <a:off x="4846320" y="3886200"/>
            <a:ext cx="2788920" cy="9326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2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5600" dirty="0">
                <a:solidFill>
                  <a:srgbClr val="1B2633"/>
                </a:solidFill>
              </a:rPr>
              <a:t>Обов'язкові мінімальні стандарти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5600" dirty="0">
                <a:solidFill>
                  <a:srgbClr val="1B2633"/>
                </a:solidFill>
              </a:rPr>
              <a:t>У межах компетенції Європейського Союзу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5600" dirty="0">
                <a:solidFill>
                  <a:srgbClr val="1B2633"/>
                </a:solidFill>
              </a:rPr>
              <a:t>Детальні механізми правового регулювання </a:t>
            </a:r>
          </a:p>
          <a:p>
            <a:pPr marL="0" indent="0">
              <a:buNone/>
            </a:pPr>
            <a:endParaRPr lang="en-US" sz="1420" dirty="0"/>
          </a:p>
        </p:txBody>
      </p:sp>
      <p:sp>
        <p:nvSpPr>
          <p:cNvPr id="17" name="Shape 15"/>
          <p:cNvSpPr/>
          <p:nvPr/>
        </p:nvSpPr>
        <p:spPr>
          <a:xfrm>
            <a:off x="8330184" y="2788920"/>
            <a:ext cx="3291840" cy="2560320"/>
          </a:xfrm>
          <a:prstGeom prst="roundRect">
            <a:avLst>
              <a:gd name="adj" fmla="val 3214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796A8">
                <a:alpha val="13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8" name="Shape 16"/>
          <p:cNvSpPr/>
          <p:nvPr/>
        </p:nvSpPr>
        <p:spPr>
          <a:xfrm>
            <a:off x="8330184" y="2788920"/>
            <a:ext cx="3291840" cy="182880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9" name="Text 17"/>
          <p:cNvSpPr/>
          <p:nvPr/>
        </p:nvSpPr>
        <p:spPr>
          <a:xfrm>
            <a:off x="8531352" y="3154680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850" b="1" dirty="0">
                <a:solidFill>
                  <a:srgbClr val="102A43"/>
                </a:solidFill>
              </a:rPr>
              <a:t>Європейський Стовп</a:t>
            </a:r>
            <a:endParaRPr lang="en-US" sz="1850" dirty="0"/>
          </a:p>
        </p:txBody>
      </p:sp>
      <p:sp>
        <p:nvSpPr>
          <p:cNvPr id="20" name="Text 18"/>
          <p:cNvSpPr/>
          <p:nvPr/>
        </p:nvSpPr>
        <p:spPr>
          <a:xfrm>
            <a:off x="8540496" y="3794760"/>
            <a:ext cx="2788920" cy="9326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20" dirty="0">
                <a:solidFill>
                  <a:srgbClr val="1B2633"/>
                </a:solidFill>
              </a:rPr>
              <a:t>Політична рамка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20" dirty="0">
                <a:solidFill>
                  <a:srgbClr val="1B2633"/>
                </a:solidFill>
              </a:rPr>
              <a:t>Висхідна соціальна конвергенція</a:t>
            </a:r>
            <a:endParaRPr lang="en-US" sz="1420" dirty="0">
              <a:solidFill>
                <a:srgbClr val="1B26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20" dirty="0">
                <a:solidFill>
                  <a:srgbClr val="1B2633"/>
                </a:solidFill>
              </a:rPr>
              <a:t>Законодавча спрямованість</a:t>
            </a:r>
            <a:endParaRPr lang="en-US" sz="1420" dirty="0">
              <a:solidFill>
                <a:srgbClr val="1B2633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Структурні зміни на ринку праці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050" dirty="0"/>
              <a:t>Чотири чинники, що змінюють організацію праці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03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60020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25400" dist="12700" dir="2700000" algn="bl" rotWithShape="0">
              <a:srgbClr val="8796A8">
                <a:alpha val="11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Shape 7"/>
          <p:cNvSpPr/>
          <p:nvPr/>
        </p:nvSpPr>
        <p:spPr>
          <a:xfrm>
            <a:off x="1133856" y="1856232"/>
            <a:ext cx="841248" cy="841248"/>
          </a:xfrm>
          <a:prstGeom prst="ellipse">
            <a:avLst/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0" name="Text 8"/>
          <p:cNvSpPr/>
          <p:nvPr/>
        </p:nvSpPr>
        <p:spPr>
          <a:xfrm>
            <a:off x="1133856" y="2048256"/>
            <a:ext cx="841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1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2139696" y="1856232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800" b="1" dirty="0">
                <a:solidFill>
                  <a:srgbClr val="102A43"/>
                </a:solidFill>
              </a:rPr>
              <a:t>Фрагментарність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2139696" y="231343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GB" sz="1200" dirty="0" err="1"/>
              <a:t>наймана</a:t>
            </a:r>
            <a:r>
              <a:rPr lang="en-GB" sz="1200" dirty="0"/>
              <a:t> </a:t>
            </a:r>
            <a:r>
              <a:rPr lang="en-GB" sz="1200" dirty="0" err="1"/>
              <a:t>праця</a:t>
            </a:r>
            <a:r>
              <a:rPr lang="uk-UA" sz="1200" dirty="0"/>
              <a:t>, </a:t>
            </a:r>
            <a:r>
              <a:rPr lang="en-GB" sz="1200" dirty="0" err="1"/>
              <a:t>самозайнятість</a:t>
            </a:r>
            <a:r>
              <a:rPr lang="uk-UA" sz="1200" dirty="0"/>
              <a:t>, </a:t>
            </a:r>
            <a:r>
              <a:rPr lang="en-GB" sz="1200" dirty="0" err="1"/>
              <a:t>платформи</a:t>
            </a:r>
            <a:r>
              <a:rPr lang="uk-UA" sz="1200" dirty="0"/>
              <a:t>, </a:t>
            </a:r>
            <a:r>
              <a:rPr lang="en-GB" sz="1200" dirty="0" err="1"/>
              <a:t>субпідряд</a:t>
            </a:r>
            <a:endParaRPr lang="en-GB" sz="1200" dirty="0"/>
          </a:p>
        </p:txBody>
      </p:sp>
      <p:sp>
        <p:nvSpPr>
          <p:cNvPr id="13" name="Shape 11"/>
          <p:cNvSpPr/>
          <p:nvPr/>
        </p:nvSpPr>
        <p:spPr>
          <a:xfrm>
            <a:off x="6263640" y="160020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25400" dist="12700" dir="2700000" algn="bl" rotWithShape="0">
              <a:srgbClr val="8796A8">
                <a:alpha val="11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4" name="Shape 12"/>
          <p:cNvSpPr/>
          <p:nvPr/>
        </p:nvSpPr>
        <p:spPr>
          <a:xfrm>
            <a:off x="6483096" y="1856232"/>
            <a:ext cx="841248" cy="841248"/>
          </a:xfrm>
          <a:prstGeom prst="ellipse">
            <a:avLst/>
          </a:prstGeom>
          <a:solidFill>
            <a:srgbClr val="2F5F8F"/>
          </a:solidFill>
          <a:ln w="12700">
            <a:solidFill>
              <a:srgbClr val="2F5F8F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6483096" y="2048256"/>
            <a:ext cx="841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2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7488936" y="1856232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800" b="1" dirty="0">
                <a:solidFill>
                  <a:srgbClr val="102A43"/>
                </a:solidFill>
              </a:rPr>
              <a:t>Алгоритмічне управління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488936" y="231343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ru-RU" sz="1400" dirty="0"/>
              <a:t>Автоматизований розподіл, моніторинг та оцінювання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914400" y="3538728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25400" dist="12700" dir="2700000" algn="bl" rotWithShape="0">
              <a:srgbClr val="8796A8">
                <a:alpha val="11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9" name="Shape 17"/>
          <p:cNvSpPr/>
          <p:nvPr/>
        </p:nvSpPr>
        <p:spPr>
          <a:xfrm>
            <a:off x="1133856" y="3794760"/>
            <a:ext cx="841248" cy="841248"/>
          </a:xfrm>
          <a:prstGeom prst="ellipse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0" name="Text 18"/>
          <p:cNvSpPr/>
          <p:nvPr/>
        </p:nvSpPr>
        <p:spPr>
          <a:xfrm>
            <a:off x="1133856" y="3986784"/>
            <a:ext cx="841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3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2139696" y="3794760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800" b="1" dirty="0">
                <a:solidFill>
                  <a:srgbClr val="102A43"/>
                </a:solidFill>
              </a:rPr>
              <a:t>Віддалена робота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2139696" y="425196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ru-RU" sz="1200" dirty="0"/>
              <a:t>Розмиті межі та невидимий робочий час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263640" y="3538728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25400" dist="12700" dir="2700000" algn="bl" rotWithShape="0">
              <a:srgbClr val="8796A8">
                <a:alpha val="11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4" name="Shape 22"/>
          <p:cNvSpPr/>
          <p:nvPr/>
        </p:nvSpPr>
        <p:spPr>
          <a:xfrm>
            <a:off x="6483096" y="3794760"/>
            <a:ext cx="841248" cy="841248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Text 23"/>
          <p:cNvSpPr/>
          <p:nvPr/>
        </p:nvSpPr>
        <p:spPr>
          <a:xfrm>
            <a:off x="6483096" y="3986784"/>
            <a:ext cx="841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4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7488936" y="3794760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b="1" dirty="0">
                <a:solidFill>
                  <a:srgbClr val="102A43"/>
                </a:solidFill>
              </a:rPr>
              <a:t>Демографічний чинник</a:t>
            </a:r>
            <a:r>
              <a:rPr lang="en-US" sz="1800" b="1" dirty="0">
                <a:solidFill>
                  <a:srgbClr val="102A43"/>
                </a:solidFill>
              </a:rPr>
              <a:t> + </a:t>
            </a:r>
            <a:r>
              <a:rPr lang="uk-UA" b="1" dirty="0">
                <a:solidFill>
                  <a:srgbClr val="102A43"/>
                </a:solidFill>
              </a:rPr>
              <a:t>зелений перехід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7488936" y="425196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ru-RU" sz="1400" dirty="0"/>
              <a:t>Розвиток навичок, старіння населення, міграція та справедливий перехід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987552" y="5797296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uk-UA" b="1" dirty="0"/>
              <a:t>Спільний виклик: визначити реальний розподіл влади, ризиків та інформації.</a:t>
            </a:r>
            <a:endParaRPr lang="en-GB" b="1" dirty="0"/>
          </a:p>
          <a:p>
            <a:pPr marL="0" indent="0" algn="ctr">
              <a:buNone/>
            </a:pP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Фрагментарність: суть важливіша за формальність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050" dirty="0"/>
              <a:t>Поняття працівника у праві Європейського Союзу та системі Хартії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04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22960" y="1508760"/>
            <a:ext cx="4983480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987552" y="1636776"/>
            <a:ext cx="4654296" cy="2148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ru-RU" sz="1650" dirty="0">
                <a:solidFill>
                  <a:srgbClr val="1B2633"/>
                </a:solidFill>
              </a:rPr>
              <a:t>Право ЄС</a:t>
            </a:r>
          </a:p>
          <a:p>
            <a:pPr marL="0" indent="0">
              <a:buNone/>
            </a:pPr>
            <a:endParaRPr lang="ru-RU" sz="1650" dirty="0">
              <a:solidFill>
                <a:srgbClr val="1B2633"/>
              </a:solidFill>
            </a:endParaRPr>
          </a:p>
          <a:p>
            <a:pPr marL="0" indent="0">
              <a:buNone/>
            </a:pPr>
            <a:r>
              <a:rPr lang="ru-RU" sz="1650" dirty="0">
                <a:solidFill>
                  <a:srgbClr val="1B2633"/>
                </a:solidFill>
              </a:rPr>
              <a:t>Автономне та функціональне поняття: реальне й ефективне надання послуг, під керівництвом, в обмін на винагороду.</a:t>
            </a:r>
          </a:p>
          <a:p>
            <a:pPr marL="0" indent="0">
              <a:buNone/>
            </a:pPr>
            <a:endParaRPr lang="ru-RU" sz="1650" dirty="0">
              <a:solidFill>
                <a:srgbClr val="1B2633"/>
              </a:solidFill>
            </a:endParaRPr>
          </a:p>
          <a:p>
            <a:pPr marL="0" indent="0">
              <a:buNone/>
            </a:pPr>
            <a:r>
              <a:rPr lang="ru-RU" sz="1650" dirty="0">
                <a:solidFill>
                  <a:srgbClr val="1B2633"/>
                </a:solidFill>
              </a:rPr>
              <a:t>Формальні назви не є визначальними.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6355080" y="1508760"/>
            <a:ext cx="4983480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6519672" y="1636776"/>
            <a:ext cx="4654296" cy="2148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uk-UA" sz="1650" dirty="0">
                <a:solidFill>
                  <a:srgbClr val="1B2633"/>
                </a:solidFill>
              </a:rPr>
              <a:t>Європейська соціальна хартія</a:t>
            </a:r>
          </a:p>
          <a:p>
            <a:pPr marL="0" indent="0">
              <a:buNone/>
            </a:pPr>
            <a:endParaRPr lang="uk-UA" sz="1650" dirty="0">
              <a:solidFill>
                <a:srgbClr val="1B2633"/>
              </a:solidFill>
            </a:endParaRPr>
          </a:p>
          <a:p>
            <a:pPr marL="0" indent="0">
              <a:buNone/>
            </a:pPr>
            <a:r>
              <a:rPr lang="uk-UA" sz="1650" dirty="0">
                <a:solidFill>
                  <a:srgbClr val="1B2633"/>
                </a:solidFill>
              </a:rPr>
              <a:t>Не існує єдиного вичерпного визначення для кожного права, однак Європейський комітет з соціальних прав враховує залежність, переговорну силу та ефективний захист.</a:t>
            </a:r>
          </a:p>
          <a:p>
            <a:pPr marL="0" indent="0">
              <a:buNone/>
            </a:pPr>
            <a:endParaRPr lang="uk-UA" sz="1650" dirty="0">
              <a:solidFill>
                <a:srgbClr val="1B2633"/>
              </a:solidFill>
            </a:endParaRPr>
          </a:p>
          <a:p>
            <a:pPr marL="0" indent="0">
              <a:buNone/>
            </a:pPr>
            <a:r>
              <a:rPr lang="uk-UA" sz="1650" dirty="0">
                <a:solidFill>
                  <a:srgbClr val="1B2633"/>
                </a:solidFill>
              </a:rPr>
              <a:t>Статус визначається функціонально.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5925312" y="2450592"/>
            <a:ext cx="310896" cy="310896"/>
          </a:xfrm>
          <a:prstGeom prst="chevron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868680" y="443484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300" b="1" dirty="0">
                <a:solidFill>
                  <a:srgbClr val="B69148"/>
                </a:solidFill>
              </a:rPr>
              <a:t>Спільний висновок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68680" y="4791456"/>
            <a:ext cx="104698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r>
              <a:rPr lang="ru-RU" sz="2000" b="1" dirty="0"/>
              <a:t>Договірні формулювання самі по собі не можуть визначати, хто має право на соціальний захист. Справжні питання полягають у тому: хто здійснює владу, хто несе ризики і чи є автономія реальною</a:t>
            </a:r>
            <a:endParaRPr lang="en-US" sz="2000" b="1" dirty="0"/>
          </a:p>
        </p:txBody>
      </p:sp>
      <p:sp>
        <p:nvSpPr>
          <p:cNvPr id="15" name="Text 13"/>
          <p:cNvSpPr/>
          <p:nvPr/>
        </p:nvSpPr>
        <p:spPr>
          <a:xfrm>
            <a:off x="868680" y="5989320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80" dirty="0">
                <a:solidFill>
                  <a:srgbClr val="6B7280"/>
                </a:solidFill>
              </a:rPr>
              <a:t>C</a:t>
            </a:r>
            <a:r>
              <a:rPr lang="uk-UA" sz="980" dirty="0">
                <a:solidFill>
                  <a:srgbClr val="6B7280"/>
                </a:solidFill>
              </a:rPr>
              <a:t>уд ЄС</a:t>
            </a:r>
            <a:r>
              <a:rPr lang="en-US" sz="980" dirty="0">
                <a:solidFill>
                  <a:srgbClr val="6B7280"/>
                </a:solidFill>
              </a:rPr>
              <a:t>: Levin, Lawrie-Blum, Allonby, FNV Kunsten, Yodel  |  </a:t>
            </a:r>
            <a:r>
              <a:rPr lang="uk-UA" sz="980" dirty="0">
                <a:solidFill>
                  <a:srgbClr val="6B7280"/>
                </a:solidFill>
              </a:rPr>
              <a:t>Європейський комітет з соціальних прав</a:t>
            </a:r>
            <a:r>
              <a:rPr lang="en-US" sz="980" dirty="0">
                <a:solidFill>
                  <a:srgbClr val="6B7280"/>
                </a:solidFill>
              </a:rPr>
              <a:t>: ICTU v Ireland, European Youth Forum v Belgium</a:t>
            </a:r>
            <a:endParaRPr lang="en-US" sz="9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Алгоритмічне управління</a:t>
            </a:r>
            <a:r>
              <a:rPr lang="en-US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: </a:t>
            </a:r>
            <a:r>
              <a:rPr lang="uk-UA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основним ризиком є непрозорість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050" dirty="0"/>
              <a:t>Автоматизовані системи трансформують здійснення управлінських повноважень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05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685800" y="2011680"/>
            <a:ext cx="214884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4DEE9"/>
            </a:solidFill>
            <a:prstDash val="solid"/>
          </a:ln>
          <a:effectLst>
            <a:outerShdw blurRad="25400" dist="12700" dir="2700000" algn="bl" rotWithShape="0">
              <a:srgbClr val="8796A8">
                <a:alpha val="10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832104" y="2194560"/>
            <a:ext cx="1856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uk-UA" sz="1800" b="1" dirty="0">
                <a:solidFill>
                  <a:srgbClr val="102A43"/>
                </a:solidFill>
              </a:rPr>
              <a:t>Дані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32104" y="2615184"/>
            <a:ext cx="1856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uk-UA" sz="1150" dirty="0">
                <a:solidFill>
                  <a:srgbClr val="6B7280"/>
                </a:solidFill>
              </a:rPr>
              <a:t>Профілі, рейтинги, журнали подій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2898648" y="2395728"/>
            <a:ext cx="384048" cy="365760"/>
          </a:xfrm>
          <a:prstGeom prst="rightArrow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Shape 10"/>
          <p:cNvSpPr/>
          <p:nvPr/>
        </p:nvSpPr>
        <p:spPr>
          <a:xfrm>
            <a:off x="3474720" y="2011680"/>
            <a:ext cx="2148840" cy="1143000"/>
          </a:xfrm>
          <a:prstGeom prst="roundRect">
            <a:avLst>
              <a:gd name="adj" fmla="val 6400"/>
            </a:avLst>
          </a:prstGeom>
          <a:solidFill>
            <a:srgbClr val="D9EAF7"/>
          </a:solidFill>
          <a:ln w="12700">
            <a:solidFill>
              <a:srgbClr val="2F5F8F"/>
            </a:solidFill>
            <a:prstDash val="solid"/>
          </a:ln>
          <a:effectLst>
            <a:outerShdw blurRad="25400" dist="12700" dir="2700000" algn="bl" rotWithShape="0">
              <a:srgbClr val="8796A8">
                <a:alpha val="10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3621024" y="2194560"/>
            <a:ext cx="1856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uk-UA" sz="1800" b="1" dirty="0">
                <a:solidFill>
                  <a:srgbClr val="102A43"/>
                </a:solidFill>
              </a:rPr>
              <a:t>Система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621024" y="2615184"/>
            <a:ext cx="1856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algn="ctr"/>
            <a:r>
              <a:rPr lang="ru-RU" sz="1200" dirty="0"/>
              <a:t>Розподіл завдань, оцінювання та моніторинг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687568" y="2395728"/>
            <a:ext cx="384048" cy="365760"/>
          </a:xfrm>
          <a:prstGeom prst="rightArrow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6" name="Shape 14"/>
          <p:cNvSpPr/>
          <p:nvPr/>
        </p:nvSpPr>
        <p:spPr>
          <a:xfrm>
            <a:off x="6263640" y="2011680"/>
            <a:ext cx="214884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4DEE9"/>
            </a:solidFill>
            <a:prstDash val="solid"/>
          </a:ln>
          <a:effectLst>
            <a:outerShdw blurRad="25400" dist="12700" dir="2700000" algn="bl" rotWithShape="0">
              <a:srgbClr val="8796A8">
                <a:alpha val="10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7" name="Text 15"/>
          <p:cNvSpPr/>
          <p:nvPr/>
        </p:nvSpPr>
        <p:spPr>
          <a:xfrm>
            <a:off x="6409944" y="2194560"/>
            <a:ext cx="1856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uk-UA" sz="1800" b="1" dirty="0">
                <a:solidFill>
                  <a:srgbClr val="102A43"/>
                </a:solidFill>
              </a:rPr>
              <a:t>Рі</a:t>
            </a:r>
            <a:r>
              <a:rPr lang="uk-UA" b="1" dirty="0">
                <a:solidFill>
                  <a:srgbClr val="102A43"/>
                </a:solidFill>
              </a:rPr>
              <a:t>шення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409944" y="2615184"/>
            <a:ext cx="1856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uk-UA" sz="1150" dirty="0">
                <a:solidFill>
                  <a:srgbClr val="6B7280"/>
                </a:solidFill>
              </a:rPr>
              <a:t>Найм, зміни, звільнення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8476488" y="2395728"/>
            <a:ext cx="384048" cy="365760"/>
          </a:xfrm>
          <a:prstGeom prst="rightArrow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0" name="Shape 18"/>
          <p:cNvSpPr/>
          <p:nvPr/>
        </p:nvSpPr>
        <p:spPr>
          <a:xfrm>
            <a:off x="9052560" y="2011680"/>
            <a:ext cx="214884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4DEE9"/>
            </a:solidFill>
            <a:prstDash val="solid"/>
          </a:ln>
          <a:effectLst>
            <a:outerShdw blurRad="25400" dist="12700" dir="2700000" algn="bl" rotWithShape="0">
              <a:srgbClr val="8796A8">
                <a:alpha val="10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1" name="Text 19"/>
          <p:cNvSpPr/>
          <p:nvPr/>
        </p:nvSpPr>
        <p:spPr>
          <a:xfrm>
            <a:off x="9198864" y="2194560"/>
            <a:ext cx="1856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uk-UA" sz="1800" b="1" dirty="0">
                <a:solidFill>
                  <a:srgbClr val="102A43"/>
                </a:solidFill>
              </a:rPr>
              <a:t>Вплив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198864" y="2615184"/>
            <a:ext cx="1856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uk-UA" sz="1150" dirty="0">
                <a:solidFill>
                  <a:srgbClr val="6B7280"/>
                </a:solidFill>
              </a:rPr>
              <a:t>Оплата, доступ до роботи, кар</a:t>
            </a:r>
            <a:r>
              <a:rPr lang="en-GB" sz="1150" dirty="0">
                <a:solidFill>
                  <a:srgbClr val="6B7280"/>
                </a:solidFill>
              </a:rPr>
              <a:t>’</a:t>
            </a:r>
            <a:r>
              <a:rPr lang="uk-UA" sz="1150" dirty="0">
                <a:solidFill>
                  <a:srgbClr val="6B7280"/>
                </a:solidFill>
              </a:rPr>
              <a:t>єра</a:t>
            </a:r>
          </a:p>
        </p:txBody>
      </p:sp>
      <p:sp>
        <p:nvSpPr>
          <p:cNvPr id="23" name="Text 21"/>
          <p:cNvSpPr/>
          <p:nvPr/>
        </p:nvSpPr>
        <p:spPr>
          <a:xfrm>
            <a:off x="868680" y="38862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700" b="1" dirty="0">
                <a:solidFill>
                  <a:srgbClr val="102A43"/>
                </a:solidFill>
              </a:rPr>
              <a:t>Чотири запитання для підзвітності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1005840" y="4315968"/>
            <a:ext cx="475488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ru-RU" sz="1600" dirty="0"/>
              <a:t>Чи може працівник отримати пояснення?</a:t>
            </a:r>
          </a:p>
          <a:p>
            <a:r>
              <a:rPr lang="uk-UA" sz="1550" dirty="0">
                <a:solidFill>
                  <a:srgbClr val="1B2633"/>
                </a:solidFill>
              </a:rPr>
              <a:t>Чи можна оскаржити рішення?</a:t>
            </a:r>
            <a:endParaRPr lang="en-US" sz="1550" dirty="0"/>
          </a:p>
          <a:p>
            <a:r>
              <a:rPr lang="uk-UA" sz="1550" dirty="0">
                <a:solidFill>
                  <a:srgbClr val="1B2633"/>
                </a:solidFill>
              </a:rPr>
              <a:t>Чи може людина переглянути та змінити результат? </a:t>
            </a:r>
            <a:r>
              <a:rPr lang="uk-UA" sz="1600" dirty="0"/>
              <a:t>Хто несе юридичну відповідальність?</a:t>
            </a:r>
            <a:endParaRPr lang="en-US" sz="1550" dirty="0"/>
          </a:p>
        </p:txBody>
      </p:sp>
      <p:sp>
        <p:nvSpPr>
          <p:cNvPr id="25" name="Shape 23"/>
          <p:cNvSpPr/>
          <p:nvPr/>
        </p:nvSpPr>
        <p:spPr>
          <a:xfrm>
            <a:off x="6080760" y="4133088"/>
            <a:ext cx="4892040" cy="1234440"/>
          </a:xfrm>
          <a:prstGeom prst="roundRect">
            <a:avLst>
              <a:gd name="adj" fmla="val 5926"/>
            </a:avLst>
          </a:prstGeom>
          <a:solidFill>
            <a:srgbClr val="FFF9E8"/>
          </a:solidFill>
          <a:ln w="12700">
            <a:solidFill>
              <a:srgbClr val="E6CF8A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6" name="Text 24"/>
          <p:cNvSpPr/>
          <p:nvPr/>
        </p:nvSpPr>
        <p:spPr>
          <a:xfrm>
            <a:off x="6245352" y="4261104"/>
            <a:ext cx="4562856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ru-RU" sz="1600" dirty="0"/>
              <a:t>Автоматизовані системи можуть підтримувати процес ухвалення рішень, але не можуть замінити юридичну відповідальність або ефективний контроль з боку людини.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Віддалена робота та робочий час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uk-UA" sz="1050" dirty="0"/>
              <a:t>Готовність бути на зв’язку</a:t>
            </a:r>
            <a:r>
              <a:rPr lang="ru-RU" sz="1050" dirty="0"/>
              <a:t> не є автоматично відпочинком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06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68680" y="1371600"/>
            <a:ext cx="1874520" cy="548640"/>
          </a:xfrm>
          <a:prstGeom prst="roundRect">
            <a:avLst>
              <a:gd name="adj" fmla="val 13333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1033272" y="1499616"/>
            <a:ext cx="1545336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uk-UA" dirty="0">
                <a:solidFill>
                  <a:srgbClr val="FFFFFF"/>
                </a:solidFill>
              </a:rPr>
              <a:t>Право ЄС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32688" y="2057400"/>
            <a:ext cx="4754880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ru-RU" sz="1600" dirty="0"/>
              <a:t>Робочий час визначається фактичними обставинами праці.</a:t>
            </a:r>
            <a:br>
              <a:rPr lang="ru-RU" sz="1600" dirty="0"/>
            </a:br>
            <a:r>
              <a:rPr lang="ru-RU" sz="1600" dirty="0"/>
              <a:t>Час чергування та перебування в режимі готовності може вважатися робочим часом.</a:t>
            </a:r>
            <a:br>
              <a:rPr lang="ru-RU" sz="1600" dirty="0"/>
            </a:br>
            <a:r>
              <a:rPr lang="ru-RU" sz="1600" dirty="0"/>
              <a:t>Щоденний робочий час має бути вимірюваним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6446520" y="1371600"/>
            <a:ext cx="1874520" cy="548640"/>
          </a:xfrm>
          <a:prstGeom prst="roundRect">
            <a:avLst>
              <a:gd name="adj" fmla="val 13333"/>
            </a:avLst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Text 10"/>
          <p:cNvSpPr/>
          <p:nvPr/>
        </p:nvSpPr>
        <p:spPr>
          <a:xfrm>
            <a:off x="6611112" y="1499616"/>
            <a:ext cx="1545336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uk-UA" sz="1800" dirty="0">
                <a:solidFill>
                  <a:srgbClr val="FFFFFF"/>
                </a:solidFill>
              </a:rPr>
              <a:t>ЄКСП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2240" y="2057400"/>
            <a:ext cx="4754880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ru-RU" sz="1600" dirty="0"/>
              <a:t>Відпочинок має забезпечувати реальне відновлення.</a:t>
            </a:r>
            <a:br>
              <a:rPr lang="ru-RU" sz="1600" dirty="0"/>
            </a:br>
            <a:r>
              <a:rPr lang="ru-RU" sz="1600" dirty="0"/>
              <a:t>Дистанційні працівники повинні мати право відмовлятися від роботи у позаробочий час.</a:t>
            </a:r>
            <a:br>
              <a:rPr lang="ru-RU" sz="1600" dirty="0"/>
            </a:br>
            <a:r>
              <a:rPr lang="ru-RU" sz="1600" dirty="0"/>
              <a:t>Цифрове відключення може бути необхідною умовою ефективного відпочинку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1234440" y="4709160"/>
            <a:ext cx="973836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1481328" y="4901184"/>
            <a:ext cx="9235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1850" b="1" dirty="0">
                <a:solidFill>
                  <a:srgbClr val="102A43"/>
                </a:solidFill>
              </a:rPr>
              <a:t>Право на відключення є сучасним застосуванням уже існуючих прав на розумну тривалість робочого часу, реальний відпочинок та охорону здоров</a:t>
            </a:r>
            <a:r>
              <a:rPr lang="en-GB" sz="1850" b="1" dirty="0">
                <a:solidFill>
                  <a:srgbClr val="102A43"/>
                </a:solidFill>
              </a:rPr>
              <a:t>’</a:t>
            </a:r>
            <a:r>
              <a:rPr lang="ru-RU" sz="1850" b="1" dirty="0">
                <a:solidFill>
                  <a:srgbClr val="102A43"/>
                </a:solidFill>
              </a:rPr>
              <a:t>я. </a:t>
            </a:r>
            <a:endParaRPr lang="en-US" sz="1850" dirty="0"/>
          </a:p>
        </p:txBody>
      </p:sp>
      <p:sp>
        <p:nvSpPr>
          <p:cNvPr id="16" name="Text 14"/>
          <p:cNvSpPr/>
          <p:nvPr/>
        </p:nvSpPr>
        <p:spPr>
          <a:xfrm>
            <a:off x="1097280" y="6016752"/>
            <a:ext cx="9966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80" dirty="0">
                <a:solidFill>
                  <a:srgbClr val="6B7280"/>
                </a:solidFill>
              </a:rPr>
              <a:t>C</a:t>
            </a:r>
            <a:r>
              <a:rPr lang="uk-UA" sz="980" dirty="0">
                <a:solidFill>
                  <a:srgbClr val="6B7280"/>
                </a:solidFill>
              </a:rPr>
              <a:t>уд ЄС</a:t>
            </a:r>
            <a:r>
              <a:rPr lang="en-US" sz="980" dirty="0">
                <a:solidFill>
                  <a:srgbClr val="6B7280"/>
                </a:solidFill>
              </a:rPr>
              <a:t>: SIMAP, Jaeger, Tyco, Matzak, CCOO  |  </a:t>
            </a:r>
            <a:r>
              <a:rPr lang="uk-UA" sz="980" dirty="0">
                <a:solidFill>
                  <a:srgbClr val="6B7280"/>
                </a:solidFill>
              </a:rPr>
              <a:t>Європейський комітет з соціальних прав</a:t>
            </a:r>
            <a:r>
              <a:rPr lang="en-US" sz="980" dirty="0">
                <a:solidFill>
                  <a:srgbClr val="6B7280"/>
                </a:solidFill>
              </a:rPr>
              <a:t>: CFE-CGC v France, CGT v France, telework conclusions</a:t>
            </a:r>
            <a:endParaRPr lang="en-US" sz="9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Поза цифровізацією: виклики переходу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uk-UA" sz="1050" dirty="0"/>
              <a:t>Демографічні, екологічні та організаційні зміни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07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508760"/>
            <a:ext cx="4828032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1078992" y="1636776"/>
            <a:ext cx="4498848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ru-RU" sz="1600" dirty="0"/>
              <a:t>Старіння населення + дефіцит робочої сили</a:t>
            </a:r>
          </a:p>
          <a:p>
            <a:r>
              <a:rPr lang="ru-RU" sz="1600" dirty="0">
                <a:solidFill>
                  <a:srgbClr val="1B2633"/>
                </a:solidFill>
              </a:rPr>
              <a:t>стале трудове життя, працівники старшого віку, мігранти, люди з інвалідністю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309360" y="1508760"/>
            <a:ext cx="4828032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6473952" y="1636776"/>
            <a:ext cx="4498848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ru-RU" sz="1600" dirty="0">
                <a:solidFill>
                  <a:srgbClr val="1B2633"/>
                </a:solidFill>
              </a:rPr>
              <a:t>Трансформація навичок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1B2633"/>
                </a:solidFill>
              </a:rPr>
              <a:t>Навчання не може бути залишене виключно на розсуд самої особи</a:t>
            </a:r>
          </a:p>
        </p:txBody>
      </p:sp>
      <p:sp>
        <p:nvSpPr>
          <p:cNvPr id="12" name="Shape 10"/>
          <p:cNvSpPr/>
          <p:nvPr/>
        </p:nvSpPr>
        <p:spPr>
          <a:xfrm>
            <a:off x="914400" y="3337560"/>
            <a:ext cx="4828032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1078992" y="3465576"/>
            <a:ext cx="4498848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ru-RU" sz="1600" dirty="0">
                <a:solidFill>
                  <a:srgbClr val="1B2633"/>
                </a:solidFill>
              </a:rPr>
              <a:t>Зелений перехід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1B2633"/>
                </a:solidFill>
              </a:rPr>
              <a:t>нові робочі місця, професії, попит на які скорочується, перенавчання та захист доходів</a:t>
            </a:r>
          </a:p>
        </p:txBody>
      </p:sp>
      <p:sp>
        <p:nvSpPr>
          <p:cNvPr id="14" name="Shape 12"/>
          <p:cNvSpPr/>
          <p:nvPr/>
        </p:nvSpPr>
        <p:spPr>
          <a:xfrm>
            <a:off x="6309360" y="3337560"/>
            <a:ext cx="4828032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6473952" y="3465576"/>
            <a:ext cx="4498848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ru-RU" sz="1600" dirty="0">
                <a:solidFill>
                  <a:srgbClr val="1B2633"/>
                </a:solidFill>
              </a:rPr>
              <a:t>Реструктуризація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1B2633"/>
                </a:solidFill>
              </a:rPr>
              <a:t>інформування, консультації та підтримка до того, як рішення стануть незворотними</a:t>
            </a:r>
          </a:p>
        </p:txBody>
      </p:sp>
      <p:sp>
        <p:nvSpPr>
          <p:cNvPr id="16" name="Text 14"/>
          <p:cNvSpPr/>
          <p:nvPr/>
        </p:nvSpPr>
        <p:spPr>
          <a:xfrm>
            <a:off x="914400" y="5504688"/>
            <a:ext cx="10241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102A43"/>
                </a:solidFill>
              </a:rPr>
              <a:t>Основні елементи Хартії для забезпечення справедливого переходу: статті 21, 22 і 29 — інформування, консультації, пом’якшення наслідків та підтримка.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Європейська соціальна хартія як живий інструмент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050" dirty="0">
                <a:solidFill>
                  <a:srgbClr val="6B7280"/>
                </a:solidFill>
              </a:rPr>
              <a:t>Формального визнання не достатньо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08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914400" y="141732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700" b="1" dirty="0">
                <a:solidFill>
                  <a:srgbClr val="102A43"/>
                </a:solidFill>
              </a:rPr>
              <a:t>Хартія вимагає забезпечення практичної та ефективної реалізації прав.</a:t>
            </a:r>
            <a:endParaRPr lang="en-US" sz="2700" dirty="0"/>
          </a:p>
        </p:txBody>
      </p:sp>
      <p:sp>
        <p:nvSpPr>
          <p:cNvPr id="9" name="Shape 7"/>
          <p:cNvSpPr/>
          <p:nvPr/>
        </p:nvSpPr>
        <p:spPr>
          <a:xfrm>
            <a:off x="914400" y="2423160"/>
            <a:ext cx="2240280" cy="1417320"/>
          </a:xfrm>
          <a:prstGeom prst="roundRect">
            <a:avLst>
              <a:gd name="adj" fmla="val 5161"/>
            </a:avLst>
          </a:prstGeom>
          <a:solidFill>
            <a:srgbClr val="F9FAFB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796A8">
                <a:alpha val="10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0" name="Text 8"/>
          <p:cNvSpPr/>
          <p:nvPr/>
        </p:nvSpPr>
        <p:spPr>
          <a:xfrm>
            <a:off x="1060704" y="2715768"/>
            <a:ext cx="1938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uk-UA" sz="1700" b="1" dirty="0">
                <a:solidFill>
                  <a:srgbClr val="102A43"/>
                </a:solidFill>
              </a:rPr>
              <a:t>Законодавство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60704" y="315468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uk-UA" sz="1180" dirty="0">
                <a:solidFill>
                  <a:srgbClr val="6B7280"/>
                </a:solidFill>
              </a:rPr>
              <a:t>Формальне визнання</a:t>
            </a:r>
            <a:endParaRPr lang="en-US" sz="1180" dirty="0"/>
          </a:p>
        </p:txBody>
      </p:sp>
      <p:sp>
        <p:nvSpPr>
          <p:cNvPr id="12" name="Shape 10"/>
          <p:cNvSpPr/>
          <p:nvPr/>
        </p:nvSpPr>
        <p:spPr>
          <a:xfrm>
            <a:off x="3703320" y="2423160"/>
            <a:ext cx="22402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796A8">
                <a:alpha val="10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3849624" y="2715768"/>
            <a:ext cx="1938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uk-UA" sz="1600" b="1" dirty="0">
                <a:solidFill>
                  <a:srgbClr val="102A43"/>
                </a:solidFill>
              </a:rPr>
              <a:t>Правозастосування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849624" y="315468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uk-UA" sz="1180" dirty="0">
                <a:solidFill>
                  <a:srgbClr val="6B7280"/>
                </a:solidFill>
              </a:rPr>
              <a:t>Перевірка та контроль</a:t>
            </a:r>
            <a:endParaRPr lang="en-US" sz="1180" dirty="0"/>
          </a:p>
        </p:txBody>
      </p:sp>
      <p:sp>
        <p:nvSpPr>
          <p:cNvPr id="15" name="Shape 13"/>
          <p:cNvSpPr/>
          <p:nvPr/>
        </p:nvSpPr>
        <p:spPr>
          <a:xfrm>
            <a:off x="6492240" y="2423160"/>
            <a:ext cx="22402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796A8">
                <a:alpha val="10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6" name="Text 14"/>
          <p:cNvSpPr/>
          <p:nvPr/>
        </p:nvSpPr>
        <p:spPr>
          <a:xfrm>
            <a:off x="6638544" y="2715768"/>
            <a:ext cx="1938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uk-UA" sz="1700" b="1" dirty="0">
                <a:solidFill>
                  <a:srgbClr val="102A43"/>
                </a:solidFill>
              </a:rPr>
              <a:t>Інформація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6638544" y="315468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uk-UA" sz="1180" dirty="0">
                <a:solidFill>
                  <a:srgbClr val="6B7280"/>
                </a:solidFill>
              </a:rPr>
              <a:t>Дані + прозорість</a:t>
            </a:r>
            <a:endParaRPr lang="en-US" sz="1180" dirty="0"/>
          </a:p>
        </p:txBody>
      </p:sp>
      <p:sp>
        <p:nvSpPr>
          <p:cNvPr id="18" name="Shape 16"/>
          <p:cNvSpPr/>
          <p:nvPr/>
        </p:nvSpPr>
        <p:spPr>
          <a:xfrm>
            <a:off x="9281160" y="2423160"/>
            <a:ext cx="22402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796A8">
                <a:alpha val="10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9" name="Text 17"/>
          <p:cNvSpPr/>
          <p:nvPr/>
        </p:nvSpPr>
        <p:spPr>
          <a:xfrm>
            <a:off x="9427464" y="2715768"/>
            <a:ext cx="1938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uk-UA" sz="1700" b="1" dirty="0">
                <a:solidFill>
                  <a:srgbClr val="102A43"/>
                </a:solidFill>
              </a:rPr>
              <a:t>Засоби правового захисту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9427464" y="315468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uk-UA" sz="1180" dirty="0">
                <a:solidFill>
                  <a:srgbClr val="6B7280"/>
                </a:solidFill>
              </a:rPr>
              <a:t>Ефективні та стримувальні</a:t>
            </a:r>
            <a:endParaRPr lang="en-US" sz="1180" dirty="0"/>
          </a:p>
        </p:txBody>
      </p:sp>
      <p:sp>
        <p:nvSpPr>
          <p:cNvPr id="21" name="Shape 19"/>
          <p:cNvSpPr/>
          <p:nvPr/>
        </p:nvSpPr>
        <p:spPr>
          <a:xfrm>
            <a:off x="1143000" y="4645152"/>
            <a:ext cx="9921240" cy="868680"/>
          </a:xfrm>
          <a:prstGeom prst="roundRect">
            <a:avLst>
              <a:gd name="adj" fmla="val 8421"/>
            </a:avLst>
          </a:prstGeom>
          <a:solidFill>
            <a:srgbClr val="FFF9E8"/>
          </a:solidFill>
          <a:ln w="12700">
            <a:solidFill>
              <a:srgbClr val="E6CF8A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2" name="Text 20"/>
          <p:cNvSpPr/>
          <p:nvPr/>
        </p:nvSpPr>
        <p:spPr>
          <a:xfrm>
            <a:off x="1307592" y="4773168"/>
            <a:ext cx="9592056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r>
              <a:rPr lang="ru-RU" sz="1600" dirty="0"/>
              <a:t>Цифровий аспект: право на рівність втрачає свою ефективність, якщо автоматизовані системи не підлягають перевірці; право на відпочинок залишається недостатньо захищеним, якщо цифровий робочий час не обліковується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1097280" y="6016752"/>
            <a:ext cx="9966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uk-UA" sz="980" dirty="0">
                <a:solidFill>
                  <a:srgbClr val="6B7280"/>
                </a:solidFill>
              </a:rPr>
              <a:t>Європейський комітет з соціальних прав</a:t>
            </a:r>
            <a:r>
              <a:rPr lang="en-US" sz="980" dirty="0">
                <a:solidFill>
                  <a:srgbClr val="6B7280"/>
                </a:solidFill>
              </a:rPr>
              <a:t>: International Commission of Jurists v Portugal; Autism-Europe v France</a:t>
            </a:r>
            <a:endParaRPr lang="en-US" sz="9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82028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Стандарти Європейського комітету з соціальних прав щодо трансформації ринку праці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76072" y="1138534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1005840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uk-UA" sz="1050" dirty="0">
                <a:solidFill>
                  <a:srgbClr val="6B7280"/>
                </a:solidFill>
              </a:rPr>
              <a:t>Адаптивна </a:t>
            </a:r>
            <a:r>
              <a:rPr lang="uk-UA" sz="1050" dirty="0" err="1">
                <a:solidFill>
                  <a:srgbClr val="6B7280"/>
                </a:solidFill>
              </a:rPr>
              <a:t>конституціоналізація</a:t>
            </a:r>
            <a:r>
              <a:rPr lang="uk-UA" sz="1050" dirty="0">
                <a:solidFill>
                  <a:srgbClr val="6B7280"/>
                </a:solidFill>
              </a:rPr>
              <a:t> охорони праці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09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68680" y="1325880"/>
            <a:ext cx="2194560" cy="512064"/>
          </a:xfrm>
          <a:prstGeom prst="roundRect">
            <a:avLst>
              <a:gd name="adj" fmla="val 10714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1024128" y="1463040"/>
            <a:ext cx="1874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uk-UA" sz="1300" b="1" dirty="0">
                <a:solidFill>
                  <a:srgbClr val="FFFFFF"/>
                </a:solidFill>
              </a:rPr>
              <a:t>Нестабільність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246120" y="1325880"/>
            <a:ext cx="8028432" cy="512064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</p:spPr>
        <p:txBody>
          <a:bodyPr/>
          <a:lstStyle/>
          <a:p>
            <a:endParaRPr lang="el-GR" dirty="0"/>
          </a:p>
        </p:txBody>
      </p:sp>
      <p:sp>
        <p:nvSpPr>
          <p:cNvPr id="11" name="Text 9"/>
          <p:cNvSpPr/>
          <p:nvPr/>
        </p:nvSpPr>
        <p:spPr>
          <a:xfrm>
            <a:off x="3456432" y="1453896"/>
            <a:ext cx="7589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380" dirty="0">
                <a:solidFill>
                  <a:srgbClr val="1B2633"/>
                </a:solidFill>
              </a:rPr>
              <a:t>Гнучкість має бути виправдана та захищена від зловживань.</a:t>
            </a:r>
            <a:endParaRPr lang="en-US" sz="1380" dirty="0"/>
          </a:p>
        </p:txBody>
      </p:sp>
      <p:sp>
        <p:nvSpPr>
          <p:cNvPr id="12" name="Shape 10"/>
          <p:cNvSpPr/>
          <p:nvPr/>
        </p:nvSpPr>
        <p:spPr>
          <a:xfrm>
            <a:off x="868680" y="2167128"/>
            <a:ext cx="2194560" cy="512064"/>
          </a:xfrm>
          <a:prstGeom prst="roundRect">
            <a:avLst>
              <a:gd name="adj" fmla="val 10714"/>
            </a:avLst>
          </a:prstGeom>
          <a:solidFill>
            <a:srgbClr val="2F5F8F"/>
          </a:solidFill>
          <a:ln w="12700">
            <a:solidFill>
              <a:srgbClr val="2F5F8F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1024128" y="2304288"/>
            <a:ext cx="1874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uk-UA" sz="1300" b="1" dirty="0">
                <a:solidFill>
                  <a:srgbClr val="FFFFFF"/>
                </a:solidFill>
              </a:rPr>
              <a:t>Справедлива винагорода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246120" y="2167128"/>
            <a:ext cx="8028432" cy="512064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3456432" y="2295144"/>
            <a:ext cx="7589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380" dirty="0">
                <a:solidFill>
                  <a:srgbClr val="1B2633"/>
                </a:solidFill>
              </a:rPr>
              <a:t>Достатність оцінюється на практиці, а не лише за формальними мінімальними ставками.</a:t>
            </a:r>
            <a:endParaRPr lang="en-US" sz="1380" dirty="0"/>
          </a:p>
        </p:txBody>
      </p:sp>
      <p:sp>
        <p:nvSpPr>
          <p:cNvPr id="16" name="Shape 14"/>
          <p:cNvSpPr/>
          <p:nvPr/>
        </p:nvSpPr>
        <p:spPr>
          <a:xfrm>
            <a:off x="868680" y="3008376"/>
            <a:ext cx="2194560" cy="512064"/>
          </a:xfrm>
          <a:prstGeom prst="roundRect">
            <a:avLst>
              <a:gd name="adj" fmla="val 10714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Text 15"/>
          <p:cNvSpPr/>
          <p:nvPr/>
        </p:nvSpPr>
        <p:spPr>
          <a:xfrm>
            <a:off x="1024128" y="3145536"/>
            <a:ext cx="1874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300" b="1" dirty="0">
                <a:solidFill>
                  <a:srgbClr val="FFFFFF"/>
                </a:solidFill>
              </a:rPr>
              <a:t>Рівність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246120" y="3008376"/>
            <a:ext cx="8028432" cy="512064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9" name="Text 17"/>
          <p:cNvSpPr/>
          <p:nvPr/>
        </p:nvSpPr>
        <p:spPr>
          <a:xfrm>
            <a:off x="3456432" y="3172968"/>
            <a:ext cx="7589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400" dirty="0"/>
              <a:t>Непрозорість не може бути підставою для обмеження права на рівне ставлення.</a:t>
            </a:r>
            <a:endParaRPr lang="en-US" sz="1380" dirty="0"/>
          </a:p>
        </p:txBody>
      </p:sp>
      <p:sp>
        <p:nvSpPr>
          <p:cNvPr id="20" name="Shape 18"/>
          <p:cNvSpPr/>
          <p:nvPr/>
        </p:nvSpPr>
        <p:spPr>
          <a:xfrm>
            <a:off x="868680" y="3849624"/>
            <a:ext cx="2194560" cy="512064"/>
          </a:xfrm>
          <a:prstGeom prst="roundRect">
            <a:avLst>
              <a:gd name="adj" fmla="val 10714"/>
            </a:avLst>
          </a:prstGeom>
          <a:solidFill>
            <a:srgbClr val="2F5F8F"/>
          </a:solidFill>
          <a:ln w="12700">
            <a:solidFill>
              <a:srgbClr val="2F5F8F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1" name="Text 19"/>
          <p:cNvSpPr/>
          <p:nvPr/>
        </p:nvSpPr>
        <p:spPr>
          <a:xfrm>
            <a:off x="1024128" y="3986784"/>
            <a:ext cx="1874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300" b="1" dirty="0">
                <a:solidFill>
                  <a:srgbClr val="FFFFFF"/>
                </a:solidFill>
              </a:rPr>
              <a:t>Звільнення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3246120" y="3849624"/>
            <a:ext cx="8028432" cy="512064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3" name="Text 21"/>
          <p:cNvSpPr/>
          <p:nvPr/>
        </p:nvSpPr>
        <p:spPr>
          <a:xfrm>
            <a:off x="3456432" y="4032504"/>
            <a:ext cx="7589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380" dirty="0">
                <a:solidFill>
                  <a:srgbClr val="1B2633"/>
                </a:solidFill>
              </a:rPr>
              <a:t>Засоби правового захисту мають забезпечувати відшкодування завданих збитків і стримувати незаконне звільнення.</a:t>
            </a:r>
            <a:endParaRPr lang="en-US" sz="1380" dirty="0"/>
          </a:p>
        </p:txBody>
      </p:sp>
      <p:sp>
        <p:nvSpPr>
          <p:cNvPr id="24" name="Shape 22"/>
          <p:cNvSpPr/>
          <p:nvPr/>
        </p:nvSpPr>
        <p:spPr>
          <a:xfrm>
            <a:off x="868680" y="4690872"/>
            <a:ext cx="2194560" cy="512064"/>
          </a:xfrm>
          <a:prstGeom prst="roundRect">
            <a:avLst>
              <a:gd name="adj" fmla="val 10714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Text 23"/>
          <p:cNvSpPr/>
          <p:nvPr/>
        </p:nvSpPr>
        <p:spPr>
          <a:xfrm>
            <a:off x="1024128" y="4828032"/>
            <a:ext cx="1874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300" b="1" dirty="0">
                <a:solidFill>
                  <a:srgbClr val="FFFFFF"/>
                </a:solidFill>
              </a:rPr>
              <a:t>Колективні права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3246120" y="4690872"/>
            <a:ext cx="8028432" cy="512064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7" name="Text 25"/>
          <p:cNvSpPr/>
          <p:nvPr/>
        </p:nvSpPr>
        <p:spPr>
          <a:xfrm>
            <a:off x="3456432" y="4818888"/>
            <a:ext cx="7589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380" dirty="0">
                <a:solidFill>
                  <a:srgbClr val="1B2633"/>
                </a:solidFill>
              </a:rPr>
              <a:t>Колективний голос залишається необхідним в умовах фрагментованих форм зайнятості.</a:t>
            </a:r>
            <a:endParaRPr lang="en-US" sz="1380" dirty="0"/>
          </a:p>
        </p:txBody>
      </p:sp>
      <p:sp>
        <p:nvSpPr>
          <p:cNvPr id="28" name="Text 26"/>
          <p:cNvSpPr/>
          <p:nvPr/>
        </p:nvSpPr>
        <p:spPr>
          <a:xfrm>
            <a:off x="914400" y="5715000"/>
            <a:ext cx="10287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102A43"/>
                </a:solidFill>
              </a:rPr>
              <a:t>Ключовий висновок: існуючі права, гарантовані Європейською соціальною хартією, залишаються застосовними до нових форм </a:t>
            </a:r>
            <a:r>
              <a:rPr lang="ru-RU" b="1" dirty="0">
                <a:solidFill>
                  <a:srgbClr val="102A43"/>
                </a:solidFill>
              </a:rPr>
              <a:t>підпорядкованості</a:t>
            </a:r>
            <a:r>
              <a:rPr lang="ru-RU" sz="1800" b="1" dirty="0">
                <a:solidFill>
                  <a:srgbClr val="102A43"/>
                </a:solidFill>
              </a:rPr>
              <a:t>, контролю та розподілу ризиків.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</TotalTime>
  <Words>1900</Words>
  <Application>Microsoft Office PowerPoint</Application>
  <PresentationFormat>Widescreen</PresentationFormat>
  <Paragraphs>209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Democritus University of Thrace / ECSR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Emerging Labour-Market Trends and Transformations</dc:title>
  <dc:subject>Emerging Labour-Market Transformations</dc:subject>
  <dc:creator>George Theodosis</dc:creator>
  <cp:lastModifiedBy>OSTAPA Iryna</cp:lastModifiedBy>
  <cp:revision>21</cp:revision>
  <dcterms:created xsi:type="dcterms:W3CDTF">2026-07-12T18:06:45Z</dcterms:created>
  <dcterms:modified xsi:type="dcterms:W3CDTF">2026-07-14T07:39:48Z</dcterms:modified>
</cp:coreProperties>
</file>