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7271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Opening. Thank the audience. State that the presentation examines labour-market transformation through the European Social Charter, the EU acquis and the European Pillar of Social Rights.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Introduce EU acquis as a trajectory from the Pillar to binding instruments. Highlight common direction.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predictability as part of decent work. Then minimum wages and collective bargaining as adequacy mechanisms. Mention Denmark judgment briefly if desired.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Pay transparency turns equal pay from a principle into an enforceable system. Mention Defrenne, Danfoss and Enderby if needed.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Emphasise that the Directive does not make every platform worker an employee. It creates a presumption when facts indicate control, and it regulates algorithmic management.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AI Act as a broader framework than the platform directive. Employment-related AI is high-risk and requires meaningful human oversight.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Conclude with institutional implications and closing message. Keep this short: early intervention, information access, digital literacy, and respect for collective bargaining.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speech is framed around one question: not whether transformation should be stopped, but whether it can be governed in a way that preserves social rights. Introduce the three legal layers.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Summarise the four structural pressures. The common point is that legal analysis must examine power, risk and information rather than only labels.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that EU law has an autonomous worker concept. Under the Charter, the approach is not identical but is also functional and protection-oriented. Mention dependent self-employed workers and bogus internships.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Stress that automation can be useful. The problem is opacity. The core is transparency, human review and legal responsibility.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that the same basic working-time concepts apply in remote work. Effective rest may require the possibility to disconnect.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that digitalisation is only one pressure. Demographic change and the green transition require training, consultation and transition support.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Present the core ECSR method: not only laws on paper, but actual operation of the legal and institutional system.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Summarise the ECSR contribution: flexible but protective, technology-neutral, focused on effectiveness and institutions.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02A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0" y="82296"/>
            <a:ext cx="237744" cy="6775704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658368" y="914400"/>
            <a:ext cx="7772400" cy="1737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Overview of Emerging</a:t>
            </a:r>
            <a:endParaRPr lang="en-US" sz="3800" dirty="0"/>
          </a:p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Labour-Market Trends</a:t>
            </a:r>
            <a:endParaRPr lang="en-US" sz="3800" dirty="0"/>
          </a:p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and Transformations</a:t>
            </a:r>
            <a:endParaRPr lang="en-US" sz="3800" dirty="0"/>
          </a:p>
        </p:txBody>
      </p:sp>
      <p:sp>
        <p:nvSpPr>
          <p:cNvPr id="5" name="Shape 3"/>
          <p:cNvSpPr/>
          <p:nvPr/>
        </p:nvSpPr>
        <p:spPr>
          <a:xfrm>
            <a:off x="694944" y="2990088"/>
            <a:ext cx="2880360" cy="0"/>
          </a:xfrm>
          <a:prstGeom prst="line">
            <a:avLst/>
          </a:prstGeom>
          <a:noFill/>
          <a:ln w="381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694944" y="3246120"/>
            <a:ext cx="859536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E6EDF3"/>
                </a:solidFill>
              </a:rPr>
              <a:t>In the light of the case law of the European Committee of Social Rights and the EU acquis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58368" y="4760080"/>
            <a:ext cx="795528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D5DEE8"/>
                </a:solidFill>
              </a:rPr>
              <a:t>George Theodosis</a:t>
            </a:r>
            <a:endParaRPr lang="en-US" sz="1350" dirty="0"/>
          </a:p>
          <a:p>
            <a:pPr marL="0" indent="0">
              <a:buNone/>
            </a:pPr>
            <a:r>
              <a:rPr lang="en-US" sz="1350" dirty="0">
                <a:solidFill>
                  <a:srgbClr val="D5DEE8"/>
                </a:solidFill>
              </a:rPr>
              <a:t>Associate Professor of Labor Law, Democritus University of Thrace, Greece</a:t>
            </a:r>
            <a:endParaRPr lang="en-US" sz="1350" dirty="0"/>
          </a:p>
          <a:p>
            <a:pPr marL="0" indent="0">
              <a:buNone/>
            </a:pPr>
            <a:r>
              <a:rPr lang="en-US" sz="1350" dirty="0">
                <a:solidFill>
                  <a:srgbClr val="D5DEE8"/>
                </a:solidFill>
              </a:rPr>
              <a:t>Vice-President, European Committee of Social Rights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9281160" y="777240"/>
            <a:ext cx="2103120" cy="2103120"/>
          </a:xfrm>
          <a:prstGeom prst="arc">
            <a:avLst/>
          </a:prstGeom>
          <a:solidFill>
            <a:srgbClr val="102A43">
              <a:alpha val="0"/>
            </a:srgbClr>
          </a:solidFill>
          <a:ln w="38100">
            <a:solidFill>
              <a:srgbClr val="B69148">
                <a:alpha val="9000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9" name="Shape 7"/>
          <p:cNvSpPr/>
          <p:nvPr/>
        </p:nvSpPr>
        <p:spPr>
          <a:xfrm>
            <a:off x="9921240" y="1417320"/>
            <a:ext cx="2103120" cy="2103120"/>
          </a:xfrm>
          <a:prstGeom prst="arc">
            <a:avLst/>
          </a:prstGeom>
          <a:solidFill>
            <a:srgbClr val="102A43">
              <a:alpha val="0"/>
            </a:srgbClr>
          </a:solidFill>
          <a:ln w="25400">
            <a:solidFill>
              <a:srgbClr val="FFFFFF">
                <a:alpha val="3800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7C8134-E3BF-A6FD-B95B-0AE851524E3E}"/>
              </a:ext>
            </a:extLst>
          </p:cNvPr>
          <p:cNvSpPr txBox="1"/>
          <p:nvPr/>
        </p:nvSpPr>
        <p:spPr>
          <a:xfrm>
            <a:off x="376517" y="5888736"/>
            <a:ext cx="11576125" cy="9692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2960975B-BEB1-30E4-381D-E317FC7FC9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725" y="6126609"/>
            <a:ext cx="1350011" cy="676527"/>
          </a:xfrm>
          <a:prstGeom prst="rect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149765E3-E8C3-146E-6FD5-B4699AC5CE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1484" y="6072937"/>
            <a:ext cx="1848726" cy="676526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3C2871F3-0279-B328-736B-112F435650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9358277" y="5772818"/>
            <a:ext cx="2456900" cy="108518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0" y="82296"/>
            <a:ext cx="237744" cy="6775704"/>
          </a:xfrm>
          <a:prstGeom prst="rect">
            <a:avLst/>
          </a:prstGeom>
          <a:solidFill>
            <a:srgbClr val="102A43">
              <a:alpha val="92000"/>
            </a:srgbClr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594360" y="329184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EU acquis: from principles to obligations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941832"/>
            <a:ext cx="1280160" cy="0"/>
          </a:xfrm>
          <a:prstGeom prst="line">
            <a:avLst/>
          </a:prstGeom>
          <a:noFill/>
          <a:ln w="2794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1993392" y="886968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</a:rPr>
              <a:t>Recent instruments translate social objectives into concrete duties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11292840" y="6473952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10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960120" y="3063240"/>
            <a:ext cx="10287000" cy="0"/>
          </a:xfrm>
          <a:prstGeom prst="line">
            <a:avLst/>
          </a:prstGeom>
          <a:noFill/>
          <a:ln w="31750">
            <a:solidFill>
              <a:srgbClr val="B8C7D6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9" name="Shape 7"/>
          <p:cNvSpPr/>
          <p:nvPr/>
        </p:nvSpPr>
        <p:spPr>
          <a:xfrm>
            <a:off x="1243584" y="2788920"/>
            <a:ext cx="548640" cy="548640"/>
          </a:xfrm>
          <a:prstGeom prst="ellipse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0" name="Text 8"/>
          <p:cNvSpPr/>
          <p:nvPr/>
        </p:nvSpPr>
        <p:spPr>
          <a:xfrm>
            <a:off x="868680" y="2148840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02A43"/>
                </a:solidFill>
              </a:rPr>
              <a:t>2017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49808" y="3584448"/>
            <a:ext cx="14447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60" dirty="0">
                <a:solidFill>
                  <a:srgbClr val="1B2633"/>
                </a:solidFill>
              </a:rPr>
              <a:t>European Pillar</a:t>
            </a:r>
            <a:endParaRPr lang="en-US" sz="1060" dirty="0"/>
          </a:p>
          <a:p>
            <a:pPr marL="0" indent="0" algn="ctr">
              <a:buNone/>
            </a:pPr>
            <a:r>
              <a:rPr lang="en-US" sz="1060" dirty="0">
                <a:solidFill>
                  <a:srgbClr val="1B2633"/>
                </a:solidFill>
              </a:rPr>
              <a:t>Social convergence</a:t>
            </a:r>
            <a:endParaRPr lang="en-US" sz="1060" dirty="0"/>
          </a:p>
        </p:txBody>
      </p:sp>
      <p:sp>
        <p:nvSpPr>
          <p:cNvPr id="12" name="Shape 10"/>
          <p:cNvSpPr/>
          <p:nvPr/>
        </p:nvSpPr>
        <p:spPr>
          <a:xfrm>
            <a:off x="3236976" y="2788920"/>
            <a:ext cx="548640" cy="548640"/>
          </a:xfrm>
          <a:prstGeom prst="ellipse">
            <a:avLst/>
          </a:prstGeom>
          <a:solidFill>
            <a:srgbClr val="2F5F8F"/>
          </a:solidFill>
          <a:ln w="12700">
            <a:solidFill>
              <a:srgbClr val="2F5F8F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3" name="Text 11"/>
          <p:cNvSpPr/>
          <p:nvPr/>
        </p:nvSpPr>
        <p:spPr>
          <a:xfrm>
            <a:off x="2862072" y="2148840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02A43"/>
                </a:solidFill>
              </a:rPr>
              <a:t>2019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2743200" y="3584448"/>
            <a:ext cx="14447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60" dirty="0">
                <a:solidFill>
                  <a:srgbClr val="1B2633"/>
                </a:solidFill>
              </a:rPr>
              <a:t>Transparent + predictable</a:t>
            </a:r>
            <a:endParaRPr lang="en-US" sz="1060" dirty="0"/>
          </a:p>
          <a:p>
            <a:pPr marL="0" indent="0" algn="ctr">
              <a:buNone/>
            </a:pPr>
            <a:r>
              <a:rPr lang="en-US" sz="1060" dirty="0">
                <a:solidFill>
                  <a:srgbClr val="1B2633"/>
                </a:solidFill>
              </a:rPr>
              <a:t>working conditions</a:t>
            </a:r>
            <a:endParaRPr lang="en-US" sz="1060" dirty="0"/>
          </a:p>
        </p:txBody>
      </p:sp>
      <p:sp>
        <p:nvSpPr>
          <p:cNvPr id="15" name="Shape 13"/>
          <p:cNvSpPr/>
          <p:nvPr/>
        </p:nvSpPr>
        <p:spPr>
          <a:xfrm>
            <a:off x="5230368" y="2788920"/>
            <a:ext cx="548640" cy="548640"/>
          </a:xfrm>
          <a:prstGeom prst="ellipse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6" name="Text 14"/>
          <p:cNvSpPr/>
          <p:nvPr/>
        </p:nvSpPr>
        <p:spPr>
          <a:xfrm>
            <a:off x="4855464" y="2148840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02A43"/>
                </a:solidFill>
              </a:rPr>
              <a:t>2022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736592" y="3584448"/>
            <a:ext cx="14447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60" dirty="0">
                <a:solidFill>
                  <a:srgbClr val="1B2633"/>
                </a:solidFill>
              </a:rPr>
              <a:t>Adequate minimum</a:t>
            </a:r>
            <a:endParaRPr lang="en-US" sz="1060" dirty="0"/>
          </a:p>
          <a:p>
            <a:pPr marL="0" indent="0" algn="ctr">
              <a:buNone/>
            </a:pPr>
            <a:r>
              <a:rPr lang="en-US" sz="1060" dirty="0">
                <a:solidFill>
                  <a:srgbClr val="1B2633"/>
                </a:solidFill>
              </a:rPr>
              <a:t>wages</a:t>
            </a:r>
            <a:endParaRPr lang="en-US" sz="1060" dirty="0"/>
          </a:p>
        </p:txBody>
      </p:sp>
      <p:sp>
        <p:nvSpPr>
          <p:cNvPr id="18" name="Shape 16"/>
          <p:cNvSpPr/>
          <p:nvPr/>
        </p:nvSpPr>
        <p:spPr>
          <a:xfrm>
            <a:off x="7223760" y="2788920"/>
            <a:ext cx="548640" cy="548640"/>
          </a:xfrm>
          <a:prstGeom prst="ellipse">
            <a:avLst/>
          </a:prstGeom>
          <a:solidFill>
            <a:srgbClr val="2F5F8F"/>
          </a:solidFill>
          <a:ln w="12700">
            <a:solidFill>
              <a:srgbClr val="2F5F8F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9" name="Text 17"/>
          <p:cNvSpPr/>
          <p:nvPr/>
        </p:nvSpPr>
        <p:spPr>
          <a:xfrm>
            <a:off x="6848856" y="2148840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02A43"/>
                </a:solidFill>
              </a:rPr>
              <a:t>2023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729984" y="3584448"/>
            <a:ext cx="14447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60" dirty="0">
                <a:solidFill>
                  <a:srgbClr val="1B2633"/>
                </a:solidFill>
              </a:rPr>
              <a:t>Pay</a:t>
            </a:r>
            <a:endParaRPr lang="en-US" sz="1060" dirty="0"/>
          </a:p>
          <a:p>
            <a:pPr marL="0" indent="0" algn="ctr">
              <a:buNone/>
            </a:pPr>
            <a:r>
              <a:rPr lang="en-US" sz="1060" dirty="0">
                <a:solidFill>
                  <a:srgbClr val="1B2633"/>
                </a:solidFill>
              </a:rPr>
              <a:t>transparency</a:t>
            </a:r>
            <a:endParaRPr lang="en-US" sz="1060" dirty="0"/>
          </a:p>
        </p:txBody>
      </p:sp>
      <p:sp>
        <p:nvSpPr>
          <p:cNvPr id="21" name="Shape 19"/>
          <p:cNvSpPr/>
          <p:nvPr/>
        </p:nvSpPr>
        <p:spPr>
          <a:xfrm>
            <a:off x="9217152" y="2788920"/>
            <a:ext cx="548640" cy="548640"/>
          </a:xfrm>
          <a:prstGeom prst="ellipse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2" name="Text 20"/>
          <p:cNvSpPr/>
          <p:nvPr/>
        </p:nvSpPr>
        <p:spPr>
          <a:xfrm>
            <a:off x="8842248" y="2148840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02A43"/>
                </a:solidFill>
              </a:rPr>
              <a:t>2024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8723376" y="3584448"/>
            <a:ext cx="14447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60" dirty="0">
                <a:solidFill>
                  <a:srgbClr val="1B2633"/>
                </a:solidFill>
              </a:rPr>
              <a:t>Platform work</a:t>
            </a:r>
            <a:endParaRPr lang="en-US" sz="1060" dirty="0"/>
          </a:p>
          <a:p>
            <a:pPr marL="0" indent="0" algn="ctr">
              <a:buNone/>
            </a:pPr>
            <a:r>
              <a:rPr lang="en-US" sz="1060" dirty="0">
                <a:solidFill>
                  <a:srgbClr val="1B2633"/>
                </a:solidFill>
              </a:rPr>
              <a:t>Directive</a:t>
            </a:r>
            <a:endParaRPr lang="en-US" sz="1060" dirty="0"/>
          </a:p>
        </p:txBody>
      </p:sp>
      <p:sp>
        <p:nvSpPr>
          <p:cNvPr id="24" name="Shape 22"/>
          <p:cNvSpPr/>
          <p:nvPr/>
        </p:nvSpPr>
        <p:spPr>
          <a:xfrm>
            <a:off x="11210544" y="2788920"/>
            <a:ext cx="548640" cy="548640"/>
          </a:xfrm>
          <a:prstGeom prst="ellipse">
            <a:avLst/>
          </a:prstGeom>
          <a:solidFill>
            <a:srgbClr val="2F5F8F"/>
          </a:solidFill>
          <a:ln w="12700">
            <a:solidFill>
              <a:srgbClr val="2F5F8F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5" name="Text 23"/>
          <p:cNvSpPr/>
          <p:nvPr/>
        </p:nvSpPr>
        <p:spPr>
          <a:xfrm>
            <a:off x="10835640" y="2148840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02A43"/>
                </a:solidFill>
              </a:rPr>
              <a:t>2024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10716768" y="3584448"/>
            <a:ext cx="14447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60" dirty="0">
                <a:solidFill>
                  <a:srgbClr val="1B2633"/>
                </a:solidFill>
              </a:rPr>
              <a:t>AI Act</a:t>
            </a:r>
            <a:endParaRPr lang="en-US" sz="1060" dirty="0"/>
          </a:p>
          <a:p>
            <a:pPr marL="0" indent="0" algn="ctr">
              <a:buNone/>
            </a:pPr>
            <a:r>
              <a:rPr lang="en-US" sz="1060" dirty="0">
                <a:solidFill>
                  <a:srgbClr val="1B2633"/>
                </a:solidFill>
              </a:rPr>
              <a:t>high-risk systems</a:t>
            </a:r>
            <a:endParaRPr lang="en-US" sz="1060" dirty="0"/>
          </a:p>
        </p:txBody>
      </p:sp>
      <p:sp>
        <p:nvSpPr>
          <p:cNvPr id="27" name="Text 25"/>
          <p:cNvSpPr/>
          <p:nvPr/>
        </p:nvSpPr>
        <p:spPr>
          <a:xfrm>
            <a:off x="1051560" y="5257800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50" b="1" dirty="0">
                <a:solidFill>
                  <a:srgbClr val="102A43"/>
                </a:solidFill>
              </a:rPr>
              <a:t>Common direction: transparency, predictability, adequate remuneration, algorithmic accountability and collective participation.</a:t>
            </a:r>
            <a:endParaRPr lang="en-US" sz="1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0" y="82296"/>
            <a:ext cx="237744" cy="6775704"/>
          </a:xfrm>
          <a:prstGeom prst="rect">
            <a:avLst/>
          </a:prstGeom>
          <a:solidFill>
            <a:srgbClr val="102A43">
              <a:alpha val="92000"/>
            </a:srgbClr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594360" y="329184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Predictability and adequate wages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941832"/>
            <a:ext cx="1280160" cy="0"/>
          </a:xfrm>
          <a:prstGeom prst="line">
            <a:avLst/>
          </a:prstGeom>
          <a:noFill/>
          <a:ln w="2794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1993392" y="886968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</a:rPr>
              <a:t>Two instruments addressing insecurity at the base of the labour market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11292840" y="6473952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11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868680" y="1417320"/>
            <a:ext cx="5166360" cy="329184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9" name="Text 7"/>
          <p:cNvSpPr/>
          <p:nvPr/>
        </p:nvSpPr>
        <p:spPr>
          <a:xfrm>
            <a:off x="1033272" y="1545336"/>
            <a:ext cx="4837176" cy="3063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80" dirty="0">
                <a:solidFill>
                  <a:srgbClr val="1B2633"/>
                </a:solidFill>
              </a:rPr>
              <a:t>Directive 2019/1152</a:t>
            </a:r>
            <a:endParaRPr lang="en-US" sz="1480" dirty="0"/>
          </a:p>
          <a:p>
            <a:pPr marL="0" indent="0">
              <a:buNone/>
            </a:pPr>
            <a:r>
              <a:rPr lang="en-US" sz="1480" dirty="0">
                <a:solidFill>
                  <a:srgbClr val="1B2633"/>
                </a:solidFill>
              </a:rPr>
              <a:t>Transparent and predictable working conditions</a:t>
            </a:r>
            <a:endParaRPr lang="en-US" sz="1480" dirty="0"/>
          </a:p>
          <a:p>
            <a:pPr marL="0" indent="0">
              <a:buNone/>
            </a:pPr>
            <a:endParaRPr lang="en-US" sz="1480" dirty="0"/>
          </a:p>
          <a:p>
            <a:pPr marL="0" indent="0">
              <a:buNone/>
            </a:pPr>
            <a:r>
              <a:rPr lang="en-US" sz="1480" dirty="0">
                <a:solidFill>
                  <a:srgbClr val="1B2633"/>
                </a:solidFill>
              </a:rPr>
              <a:t>• written information on main terms</a:t>
            </a:r>
            <a:endParaRPr lang="en-US" sz="1480" dirty="0"/>
          </a:p>
          <a:p>
            <a:pPr marL="0" indent="0">
              <a:buNone/>
            </a:pPr>
            <a:r>
              <a:rPr lang="en-US" sz="1480" dirty="0">
                <a:solidFill>
                  <a:srgbClr val="1B2633"/>
                </a:solidFill>
              </a:rPr>
              <a:t>• six-month probation as general rule</a:t>
            </a:r>
            <a:endParaRPr lang="en-US" sz="1480" dirty="0"/>
          </a:p>
          <a:p>
            <a:pPr marL="0" indent="0">
              <a:buNone/>
            </a:pPr>
            <a:r>
              <a:rPr lang="en-US" sz="1480" dirty="0">
                <a:solidFill>
                  <a:srgbClr val="1B2633"/>
                </a:solidFill>
              </a:rPr>
              <a:t>• parallel employment protected</a:t>
            </a:r>
            <a:endParaRPr lang="en-US" sz="1480" dirty="0"/>
          </a:p>
          <a:p>
            <a:pPr marL="0" indent="0">
              <a:buNone/>
            </a:pPr>
            <a:r>
              <a:rPr lang="en-US" sz="1480" dirty="0">
                <a:solidFill>
                  <a:srgbClr val="1B2633"/>
                </a:solidFill>
              </a:rPr>
              <a:t>• right to refuse unpredictable assignments outside reference hours</a:t>
            </a:r>
            <a:endParaRPr lang="en-US" sz="1480" dirty="0"/>
          </a:p>
        </p:txBody>
      </p:sp>
      <p:sp>
        <p:nvSpPr>
          <p:cNvPr id="10" name="Shape 8"/>
          <p:cNvSpPr/>
          <p:nvPr/>
        </p:nvSpPr>
        <p:spPr>
          <a:xfrm>
            <a:off x="6172200" y="1417320"/>
            <a:ext cx="5166360" cy="329184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1" name="Text 9"/>
          <p:cNvSpPr/>
          <p:nvPr/>
        </p:nvSpPr>
        <p:spPr>
          <a:xfrm>
            <a:off x="6336792" y="1545336"/>
            <a:ext cx="4837176" cy="3063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80" dirty="0">
                <a:solidFill>
                  <a:srgbClr val="1B2633"/>
                </a:solidFill>
              </a:rPr>
              <a:t>Directive 2022/2041</a:t>
            </a:r>
            <a:endParaRPr lang="en-US" sz="1480" dirty="0"/>
          </a:p>
          <a:p>
            <a:pPr marL="0" indent="0">
              <a:buNone/>
            </a:pPr>
            <a:r>
              <a:rPr lang="en-US" sz="1480" dirty="0">
                <a:solidFill>
                  <a:srgbClr val="1B2633"/>
                </a:solidFill>
              </a:rPr>
              <a:t>Adequate minimum wages</a:t>
            </a:r>
            <a:endParaRPr lang="en-US" sz="1480" dirty="0"/>
          </a:p>
          <a:p>
            <a:pPr marL="0" indent="0">
              <a:buNone/>
            </a:pPr>
            <a:endParaRPr lang="en-US" sz="1480" dirty="0"/>
          </a:p>
          <a:p>
            <a:pPr marL="0" indent="0">
              <a:buNone/>
            </a:pPr>
            <a:r>
              <a:rPr lang="en-US" sz="1480" dirty="0">
                <a:solidFill>
                  <a:srgbClr val="1B2633"/>
                </a:solidFill>
              </a:rPr>
              <a:t>• no uniform EU minimum wage</a:t>
            </a:r>
            <a:endParaRPr lang="en-US" sz="1480" dirty="0"/>
          </a:p>
          <a:p>
            <a:pPr marL="0" indent="0">
              <a:buNone/>
            </a:pPr>
            <a:r>
              <a:rPr lang="en-US" sz="1480" dirty="0">
                <a:solidFill>
                  <a:srgbClr val="1B2633"/>
                </a:solidFill>
              </a:rPr>
              <a:t>• adequacy framework</a:t>
            </a:r>
            <a:endParaRPr lang="en-US" sz="1480" dirty="0"/>
          </a:p>
          <a:p>
            <a:pPr marL="0" indent="0">
              <a:buNone/>
            </a:pPr>
            <a:r>
              <a:rPr lang="en-US" sz="1480" dirty="0">
                <a:solidFill>
                  <a:srgbClr val="1B2633"/>
                </a:solidFill>
              </a:rPr>
              <a:t>• indicative reference values</a:t>
            </a:r>
            <a:endParaRPr lang="en-US" sz="1480" dirty="0"/>
          </a:p>
          <a:p>
            <a:pPr marL="0" indent="0">
              <a:buNone/>
            </a:pPr>
            <a:r>
              <a:rPr lang="en-US" sz="1480" dirty="0">
                <a:solidFill>
                  <a:srgbClr val="1B2633"/>
                </a:solidFill>
              </a:rPr>
              <a:t>• action plans where collective-bargaining coverage is below 80%</a:t>
            </a:r>
            <a:endParaRPr lang="en-US" sz="1480" dirty="0"/>
          </a:p>
        </p:txBody>
      </p:sp>
      <p:sp>
        <p:nvSpPr>
          <p:cNvPr id="12" name="Text 10"/>
          <p:cNvSpPr/>
          <p:nvPr/>
        </p:nvSpPr>
        <p:spPr>
          <a:xfrm>
            <a:off x="914400" y="5504688"/>
            <a:ext cx="10241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02A43"/>
                </a:solidFill>
              </a:rPr>
              <a:t>Both instruments shift the focus from formal protection to real capacity to plan life and negotiate collectively.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0" y="82296"/>
            <a:ext cx="237744" cy="6775704"/>
          </a:xfrm>
          <a:prstGeom prst="rect">
            <a:avLst/>
          </a:prstGeom>
          <a:solidFill>
            <a:srgbClr val="102A43">
              <a:alpha val="92000"/>
            </a:srgbClr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594360" y="329184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Pay transparency: making inequality visible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941832"/>
            <a:ext cx="1280160" cy="0"/>
          </a:xfrm>
          <a:prstGeom prst="line">
            <a:avLst/>
          </a:prstGeom>
          <a:noFill/>
          <a:ln w="2794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1993392" y="886968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</a:rPr>
              <a:t>Directive (EU) 2023/970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11292840" y="6473952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12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868680" y="1463040"/>
            <a:ext cx="4828032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9" name="Text 7"/>
          <p:cNvSpPr/>
          <p:nvPr/>
        </p:nvSpPr>
        <p:spPr>
          <a:xfrm>
            <a:off x="1033272" y="1591056"/>
            <a:ext cx="4498848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570" dirty="0">
                <a:solidFill>
                  <a:srgbClr val="1B2633"/>
                </a:solidFill>
              </a:rPr>
              <a:t>Before hiring</a:t>
            </a:r>
            <a:endParaRPr lang="en-US" sz="1570" dirty="0"/>
          </a:p>
          <a:p>
            <a:pPr marL="0" indent="0">
              <a:buNone/>
            </a:pPr>
            <a:r>
              <a:rPr lang="en-US" sz="1570" dirty="0">
                <a:solidFill>
                  <a:srgbClr val="1B2633"/>
                </a:solidFill>
              </a:rPr>
              <a:t>pay range information; no pay-history questions</a:t>
            </a:r>
            <a:endParaRPr lang="en-US" sz="1570" dirty="0"/>
          </a:p>
        </p:txBody>
      </p:sp>
      <p:sp>
        <p:nvSpPr>
          <p:cNvPr id="10" name="Shape 8"/>
          <p:cNvSpPr/>
          <p:nvPr/>
        </p:nvSpPr>
        <p:spPr>
          <a:xfrm>
            <a:off x="6172200" y="1463040"/>
            <a:ext cx="4828032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1" name="Text 9"/>
          <p:cNvSpPr/>
          <p:nvPr/>
        </p:nvSpPr>
        <p:spPr>
          <a:xfrm>
            <a:off x="6336792" y="1591056"/>
            <a:ext cx="4498848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570" dirty="0">
                <a:solidFill>
                  <a:srgbClr val="1B2633"/>
                </a:solidFill>
              </a:rPr>
              <a:t>During work</a:t>
            </a:r>
            <a:endParaRPr lang="en-US" sz="1570" dirty="0"/>
          </a:p>
          <a:p>
            <a:pPr marL="0" indent="0">
              <a:buNone/>
            </a:pPr>
            <a:r>
              <a:rPr lang="en-US" sz="1570" dirty="0">
                <a:solidFill>
                  <a:srgbClr val="1B2633"/>
                </a:solidFill>
              </a:rPr>
              <a:t>right to individual and average pay information</a:t>
            </a:r>
            <a:endParaRPr lang="en-US" sz="1570" dirty="0"/>
          </a:p>
        </p:txBody>
      </p:sp>
      <p:sp>
        <p:nvSpPr>
          <p:cNvPr id="12" name="Shape 10"/>
          <p:cNvSpPr/>
          <p:nvPr/>
        </p:nvSpPr>
        <p:spPr>
          <a:xfrm>
            <a:off x="868680" y="3063240"/>
            <a:ext cx="4828032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3" name="Text 11"/>
          <p:cNvSpPr/>
          <p:nvPr/>
        </p:nvSpPr>
        <p:spPr>
          <a:xfrm>
            <a:off x="1033272" y="3191256"/>
            <a:ext cx="4498848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570" dirty="0">
                <a:solidFill>
                  <a:srgbClr val="1B2633"/>
                </a:solidFill>
              </a:rPr>
              <a:t>Employer duties</a:t>
            </a:r>
            <a:endParaRPr lang="en-US" sz="1570" dirty="0"/>
          </a:p>
          <a:p>
            <a:pPr marL="0" indent="0">
              <a:buNone/>
            </a:pPr>
            <a:r>
              <a:rPr lang="en-US" sz="1570" dirty="0">
                <a:solidFill>
                  <a:srgbClr val="1B2633"/>
                </a:solidFill>
              </a:rPr>
              <a:t>gender-neutral pay structures; reporting for larger employers</a:t>
            </a:r>
            <a:endParaRPr lang="en-US" sz="1570" dirty="0"/>
          </a:p>
        </p:txBody>
      </p:sp>
      <p:sp>
        <p:nvSpPr>
          <p:cNvPr id="14" name="Shape 12"/>
          <p:cNvSpPr/>
          <p:nvPr/>
        </p:nvSpPr>
        <p:spPr>
          <a:xfrm>
            <a:off x="6172200" y="3063240"/>
            <a:ext cx="4828032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5" name="Text 13"/>
          <p:cNvSpPr/>
          <p:nvPr/>
        </p:nvSpPr>
        <p:spPr>
          <a:xfrm>
            <a:off x="6336792" y="3191256"/>
            <a:ext cx="4498848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570" dirty="0">
                <a:solidFill>
                  <a:srgbClr val="1B2633"/>
                </a:solidFill>
              </a:rPr>
              <a:t>Enforcement</a:t>
            </a:r>
            <a:endParaRPr lang="en-US" sz="1570" dirty="0"/>
          </a:p>
          <a:p>
            <a:pPr marL="0" indent="0">
              <a:buNone/>
            </a:pPr>
            <a:r>
              <a:rPr lang="en-US" sz="1570" dirty="0">
                <a:solidFill>
                  <a:srgbClr val="1B2633"/>
                </a:solidFill>
              </a:rPr>
              <a:t>joint pay assessments and strengthened remedies</a:t>
            </a:r>
            <a:endParaRPr lang="en-US" sz="1570" dirty="0"/>
          </a:p>
        </p:txBody>
      </p:sp>
      <p:sp>
        <p:nvSpPr>
          <p:cNvPr id="16" name="Shape 14"/>
          <p:cNvSpPr/>
          <p:nvPr/>
        </p:nvSpPr>
        <p:spPr>
          <a:xfrm>
            <a:off x="1371600" y="5138928"/>
            <a:ext cx="9464040" cy="640080"/>
          </a:xfrm>
          <a:prstGeom prst="roundRect">
            <a:avLst>
              <a:gd name="adj" fmla="val 11429"/>
            </a:avLst>
          </a:prstGeom>
          <a:solidFill>
            <a:srgbClr val="FFF9E8"/>
          </a:solidFill>
          <a:ln w="12700">
            <a:solidFill>
              <a:srgbClr val="E6CF8A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Text 15"/>
          <p:cNvSpPr/>
          <p:nvPr/>
        </p:nvSpPr>
        <p:spPr>
          <a:xfrm>
            <a:off x="1618488" y="5330952"/>
            <a:ext cx="89611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70" b="1" dirty="0">
                <a:solidFill>
                  <a:srgbClr val="102A43"/>
                </a:solidFill>
              </a:rPr>
              <a:t>Discrimination cannot be challenged effectively if the relevant information remains entirely under the employer’s control.</a:t>
            </a:r>
            <a:endParaRPr lang="en-US" sz="167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0" y="82296"/>
            <a:ext cx="237744" cy="6775704"/>
          </a:xfrm>
          <a:prstGeom prst="rect">
            <a:avLst/>
          </a:prstGeom>
          <a:solidFill>
            <a:srgbClr val="102A43">
              <a:alpha val="92000"/>
            </a:srgbClr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594360" y="329184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Platform work: classification and algorithmic power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941832"/>
            <a:ext cx="1280160" cy="0"/>
          </a:xfrm>
          <a:prstGeom prst="line">
            <a:avLst/>
          </a:prstGeom>
          <a:noFill/>
          <a:ln w="2794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1993392" y="886968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</a:rPr>
              <a:t>Directive (EU) 2024/2831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11292840" y="6473952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13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868680" y="1325880"/>
            <a:ext cx="5074920" cy="2971800"/>
          </a:xfrm>
          <a:prstGeom prst="roundRect">
            <a:avLst>
              <a:gd name="adj" fmla="val 2462"/>
            </a:avLst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9" name="Text 7"/>
          <p:cNvSpPr/>
          <p:nvPr/>
        </p:nvSpPr>
        <p:spPr>
          <a:xfrm>
            <a:off x="1033272" y="1453896"/>
            <a:ext cx="4745736" cy="2743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520" dirty="0">
                <a:solidFill>
                  <a:srgbClr val="1B2633"/>
                </a:solidFill>
              </a:rPr>
              <a:t>Correct classification</a:t>
            </a:r>
            <a:endParaRPr lang="en-US" sz="1520" dirty="0"/>
          </a:p>
          <a:p>
            <a:pPr marL="0" indent="0">
              <a:buNone/>
            </a:pPr>
            <a:endParaRPr lang="en-US" sz="1520" dirty="0"/>
          </a:p>
          <a:p>
            <a:pPr marL="0" indent="0">
              <a:buNone/>
            </a:pPr>
            <a:r>
              <a:rPr lang="en-US" sz="1520" dirty="0">
                <a:solidFill>
                  <a:srgbClr val="1B2633"/>
                </a:solidFill>
              </a:rPr>
              <a:t>• status based on actual performance</a:t>
            </a:r>
            <a:endParaRPr lang="en-US" sz="1520" dirty="0"/>
          </a:p>
          <a:p>
            <a:pPr marL="0" indent="0">
              <a:buNone/>
            </a:pPr>
            <a:r>
              <a:rPr lang="en-US" sz="1520" dirty="0">
                <a:solidFill>
                  <a:srgbClr val="1B2633"/>
                </a:solidFill>
              </a:rPr>
              <a:t>• rebuttable presumption where direction and control are found</a:t>
            </a:r>
            <a:endParaRPr lang="en-US" sz="1520" dirty="0"/>
          </a:p>
          <a:p>
            <a:pPr marL="0" indent="0">
              <a:buNone/>
            </a:pPr>
            <a:r>
              <a:rPr lang="en-US" sz="1520" dirty="0">
                <a:solidFill>
                  <a:srgbClr val="1B2633"/>
                </a:solidFill>
              </a:rPr>
              <a:t>• platform bears the evidential burden</a:t>
            </a:r>
            <a:endParaRPr lang="en-US" sz="1520" dirty="0"/>
          </a:p>
          <a:p>
            <a:pPr marL="0" indent="0">
              <a:buNone/>
            </a:pPr>
            <a:r>
              <a:rPr lang="en-US" sz="1520" dirty="0">
                <a:solidFill>
                  <a:srgbClr val="1B2633"/>
                </a:solidFill>
              </a:rPr>
              <a:t>• genuine self-employment remains possible</a:t>
            </a:r>
            <a:endParaRPr lang="en-US" sz="1520" dirty="0"/>
          </a:p>
        </p:txBody>
      </p:sp>
      <p:sp>
        <p:nvSpPr>
          <p:cNvPr id="10" name="Shape 8"/>
          <p:cNvSpPr/>
          <p:nvPr/>
        </p:nvSpPr>
        <p:spPr>
          <a:xfrm>
            <a:off x="6263640" y="1325880"/>
            <a:ext cx="5074920" cy="2971800"/>
          </a:xfrm>
          <a:prstGeom prst="roundRect">
            <a:avLst>
              <a:gd name="adj" fmla="val 2462"/>
            </a:avLst>
          </a:prstGeom>
          <a:solidFill>
            <a:srgbClr val="FFFFFF"/>
          </a:solidFill>
          <a:ln w="12700">
            <a:solidFill>
              <a:srgbClr val="D5DEE8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1" name="Text 9"/>
          <p:cNvSpPr/>
          <p:nvPr/>
        </p:nvSpPr>
        <p:spPr>
          <a:xfrm>
            <a:off x="6428232" y="1453896"/>
            <a:ext cx="4745736" cy="2743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520" dirty="0">
                <a:solidFill>
                  <a:srgbClr val="1B2633"/>
                </a:solidFill>
              </a:rPr>
              <a:t>Algorithmic management</a:t>
            </a:r>
            <a:endParaRPr lang="en-US" sz="1520" dirty="0"/>
          </a:p>
          <a:p>
            <a:pPr marL="0" indent="0">
              <a:buNone/>
            </a:pPr>
            <a:endParaRPr lang="en-US" sz="1520" dirty="0"/>
          </a:p>
          <a:p>
            <a:pPr marL="0" indent="0">
              <a:buNone/>
            </a:pPr>
            <a:r>
              <a:rPr lang="en-US" sz="1520" dirty="0">
                <a:solidFill>
                  <a:srgbClr val="1B2633"/>
                </a:solidFill>
              </a:rPr>
              <a:t>• information on automated monitoring and decision-making</a:t>
            </a:r>
            <a:endParaRPr lang="en-US" sz="1520" dirty="0"/>
          </a:p>
          <a:p>
            <a:pPr marL="0" indent="0">
              <a:buNone/>
            </a:pPr>
            <a:r>
              <a:rPr lang="en-US" sz="1520" dirty="0">
                <a:solidFill>
                  <a:srgbClr val="1B2633"/>
                </a:solidFill>
              </a:rPr>
              <a:t>• intrusive data processing prohibited</a:t>
            </a:r>
            <a:endParaRPr lang="en-US" sz="1520" dirty="0"/>
          </a:p>
          <a:p>
            <a:pPr marL="0" indent="0">
              <a:buNone/>
            </a:pPr>
            <a:r>
              <a:rPr lang="en-US" sz="1520" dirty="0">
                <a:solidFill>
                  <a:srgbClr val="1B2633"/>
                </a:solidFill>
              </a:rPr>
              <a:t>• significant decisions explained and reviewed</a:t>
            </a:r>
            <a:endParaRPr lang="en-US" sz="1520" dirty="0"/>
          </a:p>
          <a:p>
            <a:pPr marL="0" indent="0">
              <a:buNone/>
            </a:pPr>
            <a:r>
              <a:rPr lang="en-US" sz="1520" dirty="0">
                <a:solidFill>
                  <a:srgbClr val="1B2633"/>
                </a:solidFill>
              </a:rPr>
              <a:t>• termination or restriction by a human being</a:t>
            </a:r>
            <a:endParaRPr lang="en-US" sz="1520" dirty="0"/>
          </a:p>
        </p:txBody>
      </p:sp>
      <p:sp>
        <p:nvSpPr>
          <p:cNvPr id="12" name="Text 10"/>
          <p:cNvSpPr/>
          <p:nvPr/>
        </p:nvSpPr>
        <p:spPr>
          <a:xfrm>
            <a:off x="987552" y="5166360"/>
            <a:ext cx="10149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480" dirty="0">
                <a:solidFill>
                  <a:srgbClr val="1B2633"/>
                </a:solidFill>
              </a:rPr>
              <a:t>Examples of prohibited processing: emotional/psychological state, private conversations, and data collected when not offering or performing platform work.</a:t>
            </a:r>
            <a:endParaRPr lang="en-US" sz="148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0" y="82296"/>
            <a:ext cx="237744" cy="6775704"/>
          </a:xfrm>
          <a:prstGeom prst="rect">
            <a:avLst/>
          </a:prstGeom>
          <a:solidFill>
            <a:srgbClr val="102A43">
              <a:alpha val="92000"/>
            </a:srgbClr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594360" y="329184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Artificial intelligence and employment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941832"/>
            <a:ext cx="1280160" cy="0"/>
          </a:xfrm>
          <a:prstGeom prst="line">
            <a:avLst/>
          </a:prstGeom>
          <a:noFill/>
          <a:ln w="2794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1993392" y="886968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</a:rPr>
              <a:t>Regulation (EU) 2024/1689 — the AI Act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11292840" y="6473952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14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868680" y="1325880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02A43"/>
                </a:solidFill>
              </a:rPr>
              <a:t>Employment-related high-risk systems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60120" y="1783080"/>
            <a:ext cx="4389120" cy="1463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550" dirty="0">
                <a:solidFill>
                  <a:srgbClr val="1B2633"/>
                </a:solidFill>
              </a:rPr>
              <a:t>recruitment and selection</a:t>
            </a:r>
            <a:endParaRPr lang="en-US" sz="1550" dirty="0"/>
          </a:p>
          <a:p>
            <a:r>
              <a:rPr lang="en-US" sz="1550" dirty="0">
                <a:solidFill>
                  <a:srgbClr val="1B2633"/>
                </a:solidFill>
              </a:rPr>
              <a:t>promotion and termination</a:t>
            </a:r>
            <a:endParaRPr lang="en-US" sz="1550" dirty="0"/>
          </a:p>
          <a:p>
            <a:r>
              <a:rPr lang="en-US" sz="1550" dirty="0">
                <a:solidFill>
                  <a:srgbClr val="1B2633"/>
                </a:solidFill>
              </a:rPr>
              <a:t>task allocation and monitoring</a:t>
            </a:r>
            <a:endParaRPr lang="en-US" sz="1550" dirty="0"/>
          </a:p>
          <a:p>
            <a:r>
              <a:rPr lang="en-US" sz="1550" dirty="0">
                <a:solidFill>
                  <a:srgbClr val="1B2633"/>
                </a:solidFill>
              </a:rPr>
              <a:t>performance evaluation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5806440" y="1325880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02A43"/>
                </a:solidFill>
              </a:rPr>
              <a:t>Core obligations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5897880" y="1783080"/>
            <a:ext cx="4572000" cy="1463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550" dirty="0">
                <a:solidFill>
                  <a:srgbClr val="1B2633"/>
                </a:solidFill>
              </a:rPr>
              <a:t>risk management and data governance</a:t>
            </a:r>
            <a:endParaRPr lang="en-US" sz="1550" dirty="0"/>
          </a:p>
          <a:p>
            <a:r>
              <a:rPr lang="en-US" sz="1550" dirty="0">
                <a:solidFill>
                  <a:srgbClr val="1B2633"/>
                </a:solidFill>
              </a:rPr>
              <a:t>documentation and logging</a:t>
            </a:r>
            <a:endParaRPr lang="en-US" sz="1550" dirty="0"/>
          </a:p>
          <a:p>
            <a:r>
              <a:rPr lang="en-US" sz="1550" dirty="0">
                <a:solidFill>
                  <a:srgbClr val="1B2633"/>
                </a:solidFill>
              </a:rPr>
              <a:t>transparency towards workers</a:t>
            </a:r>
            <a:endParaRPr lang="en-US" sz="1550" dirty="0"/>
          </a:p>
          <a:p>
            <a:r>
              <a:rPr lang="en-US" sz="1550" dirty="0">
                <a:solidFill>
                  <a:srgbClr val="1B2633"/>
                </a:solidFill>
              </a:rPr>
              <a:t>meaningful human oversight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1051560" y="4663440"/>
            <a:ext cx="10058400" cy="868680"/>
          </a:xfrm>
          <a:prstGeom prst="roundRect">
            <a:avLst>
              <a:gd name="adj" fmla="val 8421"/>
            </a:avLst>
          </a:prstGeom>
          <a:solidFill>
            <a:srgbClr val="FFF9E8"/>
          </a:solidFill>
          <a:ln w="12700">
            <a:solidFill>
              <a:srgbClr val="E6CF8A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3" name="Text 11"/>
          <p:cNvSpPr/>
          <p:nvPr/>
        </p:nvSpPr>
        <p:spPr>
          <a:xfrm>
            <a:off x="1216152" y="4791456"/>
            <a:ext cx="9729216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1B2633"/>
                </a:solidFill>
              </a:rPr>
              <a:t>The point is not to prohibit AI at work.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1B2633"/>
                </a:solidFill>
              </a:rPr>
              <a:t>It is to ensure that decisions affecting access to work, conditions or dismissal remain transparent, reviewable and attributable to a responsible person or organisation.</a:t>
            </a:r>
            <a:endParaRPr lang="en-US" sz="1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0" y="82296"/>
            <a:ext cx="237744" cy="6775704"/>
          </a:xfrm>
          <a:prstGeom prst="rect">
            <a:avLst/>
          </a:prstGeom>
          <a:solidFill>
            <a:srgbClr val="102A43">
              <a:alpha val="92000"/>
            </a:srgbClr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594360" y="329184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this means for dispute-resolution institutions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941832"/>
            <a:ext cx="1280160" cy="0"/>
          </a:xfrm>
          <a:prstGeom prst="line">
            <a:avLst/>
          </a:prstGeom>
          <a:noFill/>
          <a:ln w="2794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1993392" y="886968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</a:rPr>
              <a:t>Mediation and conciliation in the new world of work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11292840" y="6473952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15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914400" y="1417320"/>
            <a:ext cx="470916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9" name="Text 7"/>
          <p:cNvSpPr/>
          <p:nvPr/>
        </p:nvSpPr>
        <p:spPr>
          <a:xfrm>
            <a:off x="1078992" y="1545336"/>
            <a:ext cx="437997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580" dirty="0">
                <a:solidFill>
                  <a:srgbClr val="1B2633"/>
                </a:solidFill>
              </a:rPr>
              <a:t>Early intervention</a:t>
            </a:r>
            <a:endParaRPr lang="en-US" sz="1580" dirty="0"/>
          </a:p>
          <a:p>
            <a:pPr marL="0" indent="0">
              <a:buNone/>
            </a:pPr>
            <a:r>
              <a:rPr lang="en-US" sz="1580" dirty="0">
                <a:solidFill>
                  <a:srgbClr val="1B2633"/>
                </a:solidFill>
              </a:rPr>
              <a:t>before trust collapses</a:t>
            </a:r>
            <a:endParaRPr lang="en-US" sz="1580" dirty="0"/>
          </a:p>
        </p:txBody>
      </p:sp>
      <p:sp>
        <p:nvSpPr>
          <p:cNvPr id="10" name="Shape 8"/>
          <p:cNvSpPr/>
          <p:nvPr/>
        </p:nvSpPr>
        <p:spPr>
          <a:xfrm>
            <a:off x="6172200" y="1417320"/>
            <a:ext cx="470916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1" name="Text 9"/>
          <p:cNvSpPr/>
          <p:nvPr/>
        </p:nvSpPr>
        <p:spPr>
          <a:xfrm>
            <a:off x="6336792" y="1545336"/>
            <a:ext cx="437997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580" dirty="0">
                <a:solidFill>
                  <a:srgbClr val="1B2633"/>
                </a:solidFill>
              </a:rPr>
              <a:t>Information access</a:t>
            </a:r>
            <a:endParaRPr lang="en-US" sz="1580" dirty="0"/>
          </a:p>
          <a:p>
            <a:pPr marL="0" indent="0">
              <a:buNone/>
            </a:pPr>
            <a:r>
              <a:rPr lang="en-US" sz="1580" dirty="0">
                <a:solidFill>
                  <a:srgbClr val="1B2633"/>
                </a:solidFill>
              </a:rPr>
              <a:t>pay, time, selection and algorithmic data</a:t>
            </a:r>
            <a:endParaRPr lang="en-US" sz="1580" dirty="0"/>
          </a:p>
        </p:txBody>
      </p:sp>
      <p:sp>
        <p:nvSpPr>
          <p:cNvPr id="12" name="Shape 10"/>
          <p:cNvSpPr/>
          <p:nvPr/>
        </p:nvSpPr>
        <p:spPr>
          <a:xfrm>
            <a:off x="914400" y="2834640"/>
            <a:ext cx="470916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3" name="Text 11"/>
          <p:cNvSpPr/>
          <p:nvPr/>
        </p:nvSpPr>
        <p:spPr>
          <a:xfrm>
            <a:off x="1078992" y="2962656"/>
            <a:ext cx="437997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580" dirty="0">
                <a:solidFill>
                  <a:srgbClr val="1B2633"/>
                </a:solidFill>
              </a:rPr>
              <a:t>Digital literacy</a:t>
            </a:r>
            <a:endParaRPr lang="en-US" sz="1580" dirty="0"/>
          </a:p>
          <a:p>
            <a:pPr marL="0" indent="0">
              <a:buNone/>
            </a:pPr>
            <a:r>
              <a:rPr lang="en-US" sz="1580" dirty="0">
                <a:solidFill>
                  <a:srgbClr val="1B2633"/>
                </a:solidFill>
              </a:rPr>
              <a:t>understand how systems affect rights</a:t>
            </a:r>
            <a:endParaRPr lang="en-US" sz="1580" dirty="0"/>
          </a:p>
        </p:txBody>
      </p:sp>
      <p:sp>
        <p:nvSpPr>
          <p:cNvPr id="14" name="Shape 12"/>
          <p:cNvSpPr/>
          <p:nvPr/>
        </p:nvSpPr>
        <p:spPr>
          <a:xfrm>
            <a:off x="6172200" y="2834640"/>
            <a:ext cx="470916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5" name="Text 13"/>
          <p:cNvSpPr/>
          <p:nvPr/>
        </p:nvSpPr>
        <p:spPr>
          <a:xfrm>
            <a:off x="6336792" y="2962656"/>
            <a:ext cx="437997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580" dirty="0">
                <a:solidFill>
                  <a:srgbClr val="1B2633"/>
                </a:solidFill>
              </a:rPr>
              <a:t>Support, not substitution</a:t>
            </a:r>
            <a:endParaRPr lang="en-US" sz="1580" dirty="0"/>
          </a:p>
          <a:p>
            <a:pPr marL="0" indent="0">
              <a:buNone/>
            </a:pPr>
            <a:r>
              <a:rPr lang="en-US" sz="1580" dirty="0">
                <a:solidFill>
                  <a:srgbClr val="1B2633"/>
                </a:solidFill>
              </a:rPr>
              <a:t>conciliation must not replace collective bargaining</a:t>
            </a:r>
            <a:endParaRPr lang="en-US" sz="1580" dirty="0"/>
          </a:p>
        </p:txBody>
      </p:sp>
      <p:sp>
        <p:nvSpPr>
          <p:cNvPr id="16" name="Text 14"/>
          <p:cNvSpPr/>
          <p:nvPr/>
        </p:nvSpPr>
        <p:spPr>
          <a:xfrm>
            <a:off x="914400" y="4645152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69148"/>
                </a:solidFill>
              </a:rPr>
              <a:t>Closing message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914400" y="5010912"/>
            <a:ext cx="1033272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102A43"/>
                </a:solidFill>
              </a:rPr>
              <a:t>The task is not to resist technological change, but to ensure that it remains governed by law. Automation must not remove accountability; data must not make discrimination invisible; innovation must not exclude workers from decisions affecting their lives.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914400" y="6172200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1B2633"/>
                </a:solidFill>
              </a:rPr>
              <a:t>Thank you very much for your attention.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0" y="82296"/>
            <a:ext cx="237744" cy="6775704"/>
          </a:xfrm>
          <a:prstGeom prst="rect">
            <a:avLst/>
          </a:prstGeom>
          <a:solidFill>
            <a:srgbClr val="102A43">
              <a:alpha val="92000"/>
            </a:srgbClr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594360" y="329184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central question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941832"/>
            <a:ext cx="1280160" cy="0"/>
          </a:xfrm>
          <a:prstGeom prst="line">
            <a:avLst/>
          </a:prstGeom>
          <a:noFill/>
          <a:ln w="2794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1993392" y="886968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</a:rPr>
              <a:t>Labour-market transformation through a rights-based lens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11292840" y="6473952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02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868680" y="1481328"/>
            <a:ext cx="10561320" cy="7498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102A43"/>
                </a:solidFill>
              </a:rPr>
              <a:t>Can new forms of work be governed consistently with dignity, fair working conditions and democratic participation?</a:t>
            </a:r>
            <a:endParaRPr lang="en-US" sz="2500" dirty="0"/>
          </a:p>
        </p:txBody>
      </p:sp>
      <p:sp>
        <p:nvSpPr>
          <p:cNvPr id="9" name="Shape 7"/>
          <p:cNvSpPr/>
          <p:nvPr/>
        </p:nvSpPr>
        <p:spPr>
          <a:xfrm>
            <a:off x="868680" y="2788920"/>
            <a:ext cx="3291840" cy="2560320"/>
          </a:xfrm>
          <a:prstGeom prst="roundRect">
            <a:avLst>
              <a:gd name="adj" fmla="val 3214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796A8">
                <a:alpha val="13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0" name="Shape 8"/>
          <p:cNvSpPr/>
          <p:nvPr/>
        </p:nvSpPr>
        <p:spPr>
          <a:xfrm>
            <a:off x="868680" y="2788920"/>
            <a:ext cx="3291840" cy="182880"/>
          </a:xfrm>
          <a:prstGeom prst="rect">
            <a:avLst/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1" name="Text 9"/>
          <p:cNvSpPr/>
          <p:nvPr/>
        </p:nvSpPr>
        <p:spPr>
          <a:xfrm>
            <a:off x="1069848" y="3154680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50" b="1" dirty="0">
                <a:solidFill>
                  <a:srgbClr val="102A43"/>
                </a:solidFill>
              </a:rPr>
              <a:t>European Social Charter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1078992" y="3794760"/>
            <a:ext cx="2788920" cy="9326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20" dirty="0">
                <a:solidFill>
                  <a:srgbClr val="1B2633"/>
                </a:solidFill>
              </a:rPr>
              <a:t>Human-rights foundation</a:t>
            </a:r>
            <a:endParaRPr lang="en-US" sz="1420" dirty="0"/>
          </a:p>
          <a:p>
            <a:pPr marL="0" indent="0">
              <a:buNone/>
            </a:pPr>
            <a:r>
              <a:rPr lang="en-US" sz="1420" dirty="0">
                <a:solidFill>
                  <a:srgbClr val="1B2633"/>
                </a:solidFill>
              </a:rPr>
              <a:t>ECSR monitoring</a:t>
            </a:r>
            <a:endParaRPr lang="en-US" sz="1420" dirty="0"/>
          </a:p>
          <a:p>
            <a:pPr marL="0" indent="0">
              <a:buNone/>
            </a:pPr>
            <a:r>
              <a:rPr lang="en-US" sz="1420" dirty="0">
                <a:solidFill>
                  <a:srgbClr val="1B2633"/>
                </a:solidFill>
              </a:rPr>
              <a:t>Practical and effective rights</a:t>
            </a:r>
            <a:endParaRPr lang="en-US" sz="1420" dirty="0"/>
          </a:p>
        </p:txBody>
      </p:sp>
      <p:sp>
        <p:nvSpPr>
          <p:cNvPr id="13" name="Shape 11"/>
          <p:cNvSpPr/>
          <p:nvPr/>
        </p:nvSpPr>
        <p:spPr>
          <a:xfrm>
            <a:off x="4599432" y="2788920"/>
            <a:ext cx="3291840" cy="2560320"/>
          </a:xfrm>
          <a:prstGeom prst="roundRect">
            <a:avLst>
              <a:gd name="adj" fmla="val 3214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796A8">
                <a:alpha val="13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4" name="Shape 12"/>
          <p:cNvSpPr/>
          <p:nvPr/>
        </p:nvSpPr>
        <p:spPr>
          <a:xfrm>
            <a:off x="4599432" y="2788920"/>
            <a:ext cx="3291840" cy="182880"/>
          </a:xfrm>
          <a:prstGeom prst="rect">
            <a:avLst/>
          </a:prstGeom>
          <a:solidFill>
            <a:srgbClr val="2F5F8F"/>
          </a:solidFill>
          <a:ln w="12700">
            <a:solidFill>
              <a:srgbClr val="2F5F8F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5" name="Text 13"/>
          <p:cNvSpPr/>
          <p:nvPr/>
        </p:nvSpPr>
        <p:spPr>
          <a:xfrm>
            <a:off x="4800600" y="3154680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50" b="1" dirty="0">
                <a:solidFill>
                  <a:srgbClr val="102A43"/>
                </a:solidFill>
              </a:rPr>
              <a:t>EU social acquis</a:t>
            </a:r>
            <a:endParaRPr lang="en-US" sz="1850" dirty="0"/>
          </a:p>
        </p:txBody>
      </p:sp>
      <p:sp>
        <p:nvSpPr>
          <p:cNvPr id="16" name="Text 14"/>
          <p:cNvSpPr/>
          <p:nvPr/>
        </p:nvSpPr>
        <p:spPr>
          <a:xfrm>
            <a:off x="4809744" y="3794760"/>
            <a:ext cx="2788920" cy="9326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20" dirty="0">
                <a:solidFill>
                  <a:srgbClr val="1B2633"/>
                </a:solidFill>
              </a:rPr>
              <a:t>Binding minimum standards</a:t>
            </a:r>
            <a:endParaRPr lang="en-US" sz="1420" dirty="0"/>
          </a:p>
          <a:p>
            <a:pPr marL="0" indent="0">
              <a:buNone/>
            </a:pPr>
            <a:r>
              <a:rPr lang="en-US" sz="1420" dirty="0">
                <a:solidFill>
                  <a:srgbClr val="1B2633"/>
                </a:solidFill>
              </a:rPr>
              <a:t>Within Union competence</a:t>
            </a:r>
            <a:endParaRPr lang="en-US" sz="1420" dirty="0"/>
          </a:p>
          <a:p>
            <a:pPr marL="0" indent="0">
              <a:buNone/>
            </a:pPr>
            <a:r>
              <a:rPr lang="en-US" sz="1420" dirty="0">
                <a:solidFill>
                  <a:srgbClr val="1B2633"/>
                </a:solidFill>
              </a:rPr>
              <a:t>Detailed regulatory mechanisms</a:t>
            </a:r>
            <a:endParaRPr lang="en-US" sz="1420" dirty="0"/>
          </a:p>
        </p:txBody>
      </p:sp>
      <p:sp>
        <p:nvSpPr>
          <p:cNvPr id="17" name="Shape 15"/>
          <p:cNvSpPr/>
          <p:nvPr/>
        </p:nvSpPr>
        <p:spPr>
          <a:xfrm>
            <a:off x="8330184" y="2788920"/>
            <a:ext cx="3291840" cy="2560320"/>
          </a:xfrm>
          <a:prstGeom prst="roundRect">
            <a:avLst>
              <a:gd name="adj" fmla="val 3214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796A8">
                <a:alpha val="13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8" name="Shape 16"/>
          <p:cNvSpPr/>
          <p:nvPr/>
        </p:nvSpPr>
        <p:spPr>
          <a:xfrm>
            <a:off x="8330184" y="2788920"/>
            <a:ext cx="3291840" cy="182880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9" name="Text 17"/>
          <p:cNvSpPr/>
          <p:nvPr/>
        </p:nvSpPr>
        <p:spPr>
          <a:xfrm>
            <a:off x="8531352" y="3154680"/>
            <a:ext cx="2880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50" b="1" dirty="0">
                <a:solidFill>
                  <a:srgbClr val="102A43"/>
                </a:solidFill>
              </a:rPr>
              <a:t>European Pillar</a:t>
            </a:r>
            <a:endParaRPr lang="en-US" sz="1850" dirty="0"/>
          </a:p>
        </p:txBody>
      </p:sp>
      <p:sp>
        <p:nvSpPr>
          <p:cNvPr id="20" name="Text 18"/>
          <p:cNvSpPr/>
          <p:nvPr/>
        </p:nvSpPr>
        <p:spPr>
          <a:xfrm>
            <a:off x="8540496" y="3794760"/>
            <a:ext cx="2788920" cy="9326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20" dirty="0">
                <a:solidFill>
                  <a:srgbClr val="1B2633"/>
                </a:solidFill>
              </a:rPr>
              <a:t>Policy framework</a:t>
            </a:r>
            <a:endParaRPr lang="en-US" sz="1420" dirty="0"/>
          </a:p>
          <a:p>
            <a:pPr marL="0" indent="0">
              <a:buNone/>
            </a:pPr>
            <a:r>
              <a:rPr lang="en-US" sz="1420" dirty="0">
                <a:solidFill>
                  <a:srgbClr val="1B2633"/>
                </a:solidFill>
              </a:rPr>
              <a:t>Upward social convergence</a:t>
            </a:r>
            <a:endParaRPr lang="en-US" sz="1420" dirty="0"/>
          </a:p>
          <a:p>
            <a:pPr marL="0" indent="0">
              <a:buNone/>
            </a:pPr>
            <a:r>
              <a:rPr lang="en-US" sz="1420" dirty="0">
                <a:solidFill>
                  <a:srgbClr val="1B2633"/>
                </a:solidFill>
              </a:rPr>
              <a:t>Legislative orientation</a:t>
            </a:r>
            <a:endParaRPr lang="en-US" sz="14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0" y="82296"/>
            <a:ext cx="237744" cy="6775704"/>
          </a:xfrm>
          <a:prstGeom prst="rect">
            <a:avLst/>
          </a:prstGeom>
          <a:solidFill>
            <a:srgbClr val="102A43">
              <a:alpha val="92000"/>
            </a:srgbClr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594360" y="329184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Structural changes in the labour market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941832"/>
            <a:ext cx="1280160" cy="0"/>
          </a:xfrm>
          <a:prstGeom prst="line">
            <a:avLst/>
          </a:prstGeom>
          <a:noFill/>
          <a:ln w="2794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1993392" y="886968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</a:rPr>
              <a:t>Four pressures reshaping how work is organised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11292840" y="6473952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03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914400" y="160020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25400" dist="12700" dir="2700000" algn="bl" rotWithShape="0">
              <a:srgbClr val="8796A8">
                <a:alpha val="11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9" name="Shape 7"/>
          <p:cNvSpPr/>
          <p:nvPr/>
        </p:nvSpPr>
        <p:spPr>
          <a:xfrm>
            <a:off x="1133856" y="1856232"/>
            <a:ext cx="841248" cy="841248"/>
          </a:xfrm>
          <a:prstGeom prst="ellipse">
            <a:avLst/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0" name="Text 8"/>
          <p:cNvSpPr/>
          <p:nvPr/>
        </p:nvSpPr>
        <p:spPr>
          <a:xfrm>
            <a:off x="1133856" y="2048256"/>
            <a:ext cx="8412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1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2139696" y="1856232"/>
            <a:ext cx="3337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02A43"/>
                </a:solidFill>
              </a:rPr>
              <a:t>Fragmentation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2139696" y="2313432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6B7280"/>
                </a:solidFill>
              </a:rPr>
              <a:t>employment, self-employment, platforms, subcontracting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263640" y="160020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25400" dist="12700" dir="2700000" algn="bl" rotWithShape="0">
              <a:srgbClr val="8796A8">
                <a:alpha val="11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4" name="Shape 12"/>
          <p:cNvSpPr/>
          <p:nvPr/>
        </p:nvSpPr>
        <p:spPr>
          <a:xfrm>
            <a:off x="6483096" y="1856232"/>
            <a:ext cx="841248" cy="841248"/>
          </a:xfrm>
          <a:prstGeom prst="ellipse">
            <a:avLst/>
          </a:prstGeom>
          <a:solidFill>
            <a:srgbClr val="2F5F8F"/>
          </a:solidFill>
          <a:ln w="12700">
            <a:solidFill>
              <a:srgbClr val="2F5F8F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5" name="Text 13"/>
          <p:cNvSpPr/>
          <p:nvPr/>
        </p:nvSpPr>
        <p:spPr>
          <a:xfrm>
            <a:off x="6483096" y="2048256"/>
            <a:ext cx="8412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2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7488936" y="1856232"/>
            <a:ext cx="3337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02A43"/>
                </a:solidFill>
              </a:rPr>
              <a:t>Algorithmic management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488936" y="2313432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6B7280"/>
                </a:solidFill>
              </a:rPr>
              <a:t>automated allocation, monitoring and evaluation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914400" y="3538728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25400" dist="12700" dir="2700000" algn="bl" rotWithShape="0">
              <a:srgbClr val="8796A8">
                <a:alpha val="11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9" name="Shape 17"/>
          <p:cNvSpPr/>
          <p:nvPr/>
        </p:nvSpPr>
        <p:spPr>
          <a:xfrm>
            <a:off x="1133856" y="3794760"/>
            <a:ext cx="841248" cy="841248"/>
          </a:xfrm>
          <a:prstGeom prst="ellipse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0" name="Text 18"/>
          <p:cNvSpPr/>
          <p:nvPr/>
        </p:nvSpPr>
        <p:spPr>
          <a:xfrm>
            <a:off x="1133856" y="3986784"/>
            <a:ext cx="8412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3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2139696" y="3794760"/>
            <a:ext cx="3337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02A43"/>
                </a:solidFill>
              </a:rPr>
              <a:t>Remote work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2139696" y="425196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6B7280"/>
                </a:solidFill>
              </a:rPr>
              <a:t>blurred boundaries and invisible working time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6263640" y="3538728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  <a:effectLst>
            <a:outerShdw blurRad="25400" dist="12700" dir="2700000" algn="bl" rotWithShape="0">
              <a:srgbClr val="8796A8">
                <a:alpha val="11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24" name="Shape 22"/>
          <p:cNvSpPr/>
          <p:nvPr/>
        </p:nvSpPr>
        <p:spPr>
          <a:xfrm>
            <a:off x="6483096" y="3794760"/>
            <a:ext cx="841248" cy="841248"/>
          </a:xfrm>
          <a:prstGeom prst="ellipse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5" name="Text 23"/>
          <p:cNvSpPr/>
          <p:nvPr/>
        </p:nvSpPr>
        <p:spPr>
          <a:xfrm>
            <a:off x="6483096" y="3986784"/>
            <a:ext cx="8412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4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7488936" y="3794760"/>
            <a:ext cx="3337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02A43"/>
                </a:solidFill>
              </a:rPr>
              <a:t>Demographic + green transition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7488936" y="425196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6B7280"/>
                </a:solidFill>
              </a:rPr>
              <a:t>skills, ageing, migration and just transition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987552" y="5797296"/>
            <a:ext cx="10058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02A43"/>
                </a:solidFill>
              </a:rPr>
              <a:t>Common challenge: identify the real allocation of power, risk and information.</a:t>
            </a:r>
            <a:endParaRPr lang="en-US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0" y="82296"/>
            <a:ext cx="237744" cy="6775704"/>
          </a:xfrm>
          <a:prstGeom prst="rect">
            <a:avLst/>
          </a:prstGeom>
          <a:solidFill>
            <a:srgbClr val="102A43">
              <a:alpha val="92000"/>
            </a:srgbClr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594360" y="329184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Fragmentation: substance over labels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941832"/>
            <a:ext cx="1280160" cy="0"/>
          </a:xfrm>
          <a:prstGeom prst="line">
            <a:avLst/>
          </a:prstGeom>
          <a:noFill/>
          <a:ln w="2794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1993392" y="886968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</a:rPr>
              <a:t>The worker concept in EU law and the Charter system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11292840" y="6473952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04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822960" y="1508760"/>
            <a:ext cx="4983480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9" name="Text 7"/>
          <p:cNvSpPr/>
          <p:nvPr/>
        </p:nvSpPr>
        <p:spPr>
          <a:xfrm>
            <a:off x="987552" y="1636776"/>
            <a:ext cx="4654296" cy="2148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50" dirty="0">
                <a:solidFill>
                  <a:srgbClr val="1B2633"/>
                </a:solidFill>
              </a:rPr>
              <a:t>EU law</a:t>
            </a:r>
            <a:endParaRPr lang="en-US" sz="1650" dirty="0"/>
          </a:p>
          <a:p>
            <a:pPr marL="0" indent="0">
              <a:buNone/>
            </a:pPr>
            <a:endParaRPr lang="en-US" sz="1650" dirty="0"/>
          </a:p>
          <a:p>
            <a:pPr marL="0" indent="0">
              <a:buNone/>
            </a:pPr>
            <a:r>
              <a:rPr lang="en-US" sz="1650" dirty="0">
                <a:solidFill>
                  <a:srgbClr val="1B2633"/>
                </a:solidFill>
              </a:rPr>
              <a:t>Autonomous and functional concept: genuine and effective services, under direction, in return for remuneration.</a:t>
            </a:r>
            <a:endParaRPr lang="en-US" sz="1650" dirty="0"/>
          </a:p>
          <a:p>
            <a:pPr marL="0" indent="0">
              <a:buNone/>
            </a:pPr>
            <a:endParaRPr lang="en-US" sz="1650" dirty="0"/>
          </a:p>
          <a:p>
            <a:pPr marL="0" indent="0">
              <a:buNone/>
            </a:pPr>
            <a:r>
              <a:rPr lang="en-US" sz="1650" dirty="0">
                <a:solidFill>
                  <a:srgbClr val="1B2633"/>
                </a:solidFill>
              </a:rPr>
              <a:t>Labels are not decisive.</a:t>
            </a:r>
            <a:endParaRPr lang="en-US" sz="1650" dirty="0"/>
          </a:p>
        </p:txBody>
      </p:sp>
      <p:sp>
        <p:nvSpPr>
          <p:cNvPr id="10" name="Shape 8"/>
          <p:cNvSpPr/>
          <p:nvPr/>
        </p:nvSpPr>
        <p:spPr>
          <a:xfrm>
            <a:off x="6355080" y="1508760"/>
            <a:ext cx="4983480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1" name="Text 9"/>
          <p:cNvSpPr/>
          <p:nvPr/>
        </p:nvSpPr>
        <p:spPr>
          <a:xfrm>
            <a:off x="6519672" y="1636776"/>
            <a:ext cx="4654296" cy="2148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50" dirty="0">
                <a:solidFill>
                  <a:srgbClr val="1B2633"/>
                </a:solidFill>
              </a:rPr>
              <a:t>European Social Charter</a:t>
            </a:r>
            <a:endParaRPr lang="en-US" sz="1650" dirty="0"/>
          </a:p>
          <a:p>
            <a:pPr marL="0" indent="0">
              <a:buNone/>
            </a:pPr>
            <a:endParaRPr lang="en-US" sz="1650" dirty="0"/>
          </a:p>
          <a:p>
            <a:pPr marL="0" indent="0">
              <a:buNone/>
            </a:pPr>
            <a:r>
              <a:rPr lang="en-US" sz="1650" dirty="0">
                <a:solidFill>
                  <a:srgbClr val="1B2633"/>
                </a:solidFill>
              </a:rPr>
              <a:t>No single exhaustive definition for every right, but the ECSR looks to dependency, bargaining power and effective protection.</a:t>
            </a:r>
            <a:endParaRPr lang="en-US" sz="1650" dirty="0"/>
          </a:p>
          <a:p>
            <a:pPr marL="0" indent="0">
              <a:buNone/>
            </a:pPr>
            <a:endParaRPr lang="en-US" sz="1650" dirty="0"/>
          </a:p>
          <a:p>
            <a:pPr marL="0" indent="0">
              <a:buNone/>
            </a:pPr>
            <a:r>
              <a:rPr lang="en-US" sz="1650" dirty="0">
                <a:solidFill>
                  <a:srgbClr val="1B2633"/>
                </a:solidFill>
              </a:rPr>
              <a:t>Status is functional.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5925312" y="2450592"/>
            <a:ext cx="310896" cy="310896"/>
          </a:xfrm>
          <a:prstGeom prst="chevron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3" name="Text 11"/>
          <p:cNvSpPr/>
          <p:nvPr/>
        </p:nvSpPr>
        <p:spPr>
          <a:xfrm>
            <a:off x="868680" y="4434840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69148"/>
                </a:solidFill>
              </a:rPr>
              <a:t>Shared conclusion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68680" y="4791456"/>
            <a:ext cx="1046988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102A43"/>
                </a:solidFill>
              </a:rPr>
              <a:t>Contractual labels cannot by themselves decide who receives social protection. The real questions are: who exercises power, who bears risk, and whether autonomy is genuine.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868680" y="5989320"/>
            <a:ext cx="10424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80" dirty="0">
                <a:solidFill>
                  <a:srgbClr val="6B7280"/>
                </a:solidFill>
              </a:rPr>
              <a:t>CJEU: Levin, Lawrie-Blum, Allonby, FNV Kunsten, Yodel  |  ECSR: ICTU v Ireland, European Youth Forum v Belgium</a:t>
            </a:r>
            <a:endParaRPr lang="en-US" sz="9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0" y="82296"/>
            <a:ext cx="237744" cy="6775704"/>
          </a:xfrm>
          <a:prstGeom prst="rect">
            <a:avLst/>
          </a:prstGeom>
          <a:solidFill>
            <a:srgbClr val="102A43">
              <a:alpha val="92000"/>
            </a:srgbClr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594360" y="329184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Algorithmic management: opacity is the risk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941832"/>
            <a:ext cx="1280160" cy="0"/>
          </a:xfrm>
          <a:prstGeom prst="line">
            <a:avLst/>
          </a:prstGeom>
          <a:noFill/>
          <a:ln w="2794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1993392" y="886968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</a:rPr>
              <a:t>Automated systems shift the exercise of managerial power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11292840" y="6473952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05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685800" y="2011680"/>
            <a:ext cx="214884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4DEE9"/>
            </a:solidFill>
            <a:prstDash val="solid"/>
          </a:ln>
          <a:effectLst>
            <a:outerShdw blurRad="25400" dist="12700" dir="2700000" algn="bl" rotWithShape="0">
              <a:srgbClr val="8796A8">
                <a:alpha val="10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9" name="Text 7"/>
          <p:cNvSpPr/>
          <p:nvPr/>
        </p:nvSpPr>
        <p:spPr>
          <a:xfrm>
            <a:off x="832104" y="2194560"/>
            <a:ext cx="1856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02A43"/>
                </a:solidFill>
              </a:rPr>
              <a:t>Data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32104" y="2615184"/>
            <a:ext cx="18562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6B7280"/>
                </a:solidFill>
              </a:rPr>
              <a:t>profiles, ratings, logs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2898648" y="2395728"/>
            <a:ext cx="384048" cy="365760"/>
          </a:xfrm>
          <a:prstGeom prst="rightArrow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2" name="Shape 10"/>
          <p:cNvSpPr/>
          <p:nvPr/>
        </p:nvSpPr>
        <p:spPr>
          <a:xfrm>
            <a:off x="3474720" y="2011680"/>
            <a:ext cx="2148840" cy="1143000"/>
          </a:xfrm>
          <a:prstGeom prst="roundRect">
            <a:avLst>
              <a:gd name="adj" fmla="val 6400"/>
            </a:avLst>
          </a:prstGeom>
          <a:solidFill>
            <a:srgbClr val="D9EAF7"/>
          </a:solidFill>
          <a:ln w="12700">
            <a:solidFill>
              <a:srgbClr val="2F5F8F"/>
            </a:solidFill>
            <a:prstDash val="solid"/>
          </a:ln>
          <a:effectLst>
            <a:outerShdw blurRad="25400" dist="12700" dir="2700000" algn="bl" rotWithShape="0">
              <a:srgbClr val="8796A8">
                <a:alpha val="10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3" name="Text 11"/>
          <p:cNvSpPr/>
          <p:nvPr/>
        </p:nvSpPr>
        <p:spPr>
          <a:xfrm>
            <a:off x="3621024" y="2194560"/>
            <a:ext cx="1856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02A43"/>
                </a:solidFill>
              </a:rPr>
              <a:t>System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3621024" y="2615184"/>
            <a:ext cx="18562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6B7280"/>
                </a:solidFill>
              </a:rPr>
              <a:t>allocation, scoring, monitoring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687568" y="2395728"/>
            <a:ext cx="384048" cy="365760"/>
          </a:xfrm>
          <a:prstGeom prst="rightArrow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6" name="Shape 14"/>
          <p:cNvSpPr/>
          <p:nvPr/>
        </p:nvSpPr>
        <p:spPr>
          <a:xfrm>
            <a:off x="6263640" y="2011680"/>
            <a:ext cx="214884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4DEE9"/>
            </a:solidFill>
            <a:prstDash val="solid"/>
          </a:ln>
          <a:effectLst>
            <a:outerShdw blurRad="25400" dist="12700" dir="2700000" algn="bl" rotWithShape="0">
              <a:srgbClr val="8796A8">
                <a:alpha val="10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7" name="Text 15"/>
          <p:cNvSpPr/>
          <p:nvPr/>
        </p:nvSpPr>
        <p:spPr>
          <a:xfrm>
            <a:off x="6409944" y="2194560"/>
            <a:ext cx="1856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02A43"/>
                </a:solidFill>
              </a:rPr>
              <a:t>Decision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6409944" y="2615184"/>
            <a:ext cx="18562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6B7280"/>
                </a:solidFill>
              </a:rPr>
              <a:t>recruitment, shifts, termination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8476488" y="2395728"/>
            <a:ext cx="384048" cy="365760"/>
          </a:xfrm>
          <a:prstGeom prst="rightArrow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0" name="Shape 18"/>
          <p:cNvSpPr/>
          <p:nvPr/>
        </p:nvSpPr>
        <p:spPr>
          <a:xfrm>
            <a:off x="9052560" y="2011680"/>
            <a:ext cx="214884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4DEE9"/>
            </a:solidFill>
            <a:prstDash val="solid"/>
          </a:ln>
          <a:effectLst>
            <a:outerShdw blurRad="25400" dist="12700" dir="2700000" algn="bl" rotWithShape="0">
              <a:srgbClr val="8796A8">
                <a:alpha val="10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21" name="Text 19"/>
          <p:cNvSpPr/>
          <p:nvPr/>
        </p:nvSpPr>
        <p:spPr>
          <a:xfrm>
            <a:off x="9198864" y="2194560"/>
            <a:ext cx="1856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02A43"/>
                </a:solidFill>
              </a:rPr>
              <a:t>Impact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9198864" y="2615184"/>
            <a:ext cx="18562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dirty="0">
                <a:solidFill>
                  <a:srgbClr val="6B7280"/>
                </a:solidFill>
              </a:rPr>
              <a:t>pay, access to work, career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868680" y="38862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02A43"/>
                </a:solidFill>
              </a:rPr>
              <a:t>Four accountability questions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1005840" y="4315968"/>
            <a:ext cx="4754880" cy="1280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550" dirty="0">
                <a:solidFill>
                  <a:srgbClr val="1B2633"/>
                </a:solidFill>
              </a:rPr>
              <a:t>Can the worker obtain an explanation?</a:t>
            </a:r>
            <a:endParaRPr lang="en-US" sz="1550" dirty="0"/>
          </a:p>
          <a:p>
            <a:r>
              <a:rPr lang="en-US" sz="1550" dirty="0">
                <a:solidFill>
                  <a:srgbClr val="1B2633"/>
                </a:solidFill>
              </a:rPr>
              <a:t>Can the decision be challenged?</a:t>
            </a:r>
            <a:endParaRPr lang="en-US" sz="1550" dirty="0"/>
          </a:p>
          <a:p>
            <a:r>
              <a:rPr lang="en-US" sz="1550" dirty="0">
                <a:solidFill>
                  <a:srgbClr val="1B2633"/>
                </a:solidFill>
              </a:rPr>
              <a:t>Can a human review and reverse the output?</a:t>
            </a:r>
            <a:endParaRPr lang="en-US" sz="1550" dirty="0"/>
          </a:p>
          <a:p>
            <a:r>
              <a:rPr lang="en-US" sz="1550" dirty="0">
                <a:solidFill>
                  <a:srgbClr val="1B2633"/>
                </a:solidFill>
              </a:rPr>
              <a:t>Who is legally responsible?</a:t>
            </a:r>
            <a:endParaRPr lang="en-US" sz="1550" dirty="0"/>
          </a:p>
        </p:txBody>
      </p:sp>
      <p:sp>
        <p:nvSpPr>
          <p:cNvPr id="25" name="Shape 23"/>
          <p:cNvSpPr/>
          <p:nvPr/>
        </p:nvSpPr>
        <p:spPr>
          <a:xfrm>
            <a:off x="6080760" y="4133088"/>
            <a:ext cx="4892040" cy="1234440"/>
          </a:xfrm>
          <a:prstGeom prst="roundRect">
            <a:avLst>
              <a:gd name="adj" fmla="val 5926"/>
            </a:avLst>
          </a:prstGeom>
          <a:solidFill>
            <a:srgbClr val="FFF9E8"/>
          </a:solidFill>
          <a:ln w="12700">
            <a:solidFill>
              <a:srgbClr val="E6CF8A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26" name="Text 24"/>
          <p:cNvSpPr/>
          <p:nvPr/>
        </p:nvSpPr>
        <p:spPr>
          <a:xfrm>
            <a:off x="6245352" y="4261104"/>
            <a:ext cx="4562856" cy="1005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750" dirty="0">
                <a:solidFill>
                  <a:srgbClr val="1B2633"/>
                </a:solidFill>
              </a:rPr>
              <a:t>Automated systems may support decision-making.</a:t>
            </a:r>
            <a:endParaRPr lang="en-US" sz="1750" dirty="0"/>
          </a:p>
          <a:p>
            <a:pPr marL="0" indent="0">
              <a:buNone/>
            </a:pPr>
            <a:r>
              <a:rPr lang="en-US" sz="1750" dirty="0">
                <a:solidFill>
                  <a:srgbClr val="1B2633"/>
                </a:solidFill>
              </a:rPr>
              <a:t>They cannot replace legal accountability or meaningful human oversight.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0" y="82296"/>
            <a:ext cx="237744" cy="6775704"/>
          </a:xfrm>
          <a:prstGeom prst="rect">
            <a:avLst/>
          </a:prstGeom>
          <a:solidFill>
            <a:srgbClr val="102A43">
              <a:alpha val="92000"/>
            </a:srgbClr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594360" y="329184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Remote work and working time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941832"/>
            <a:ext cx="1280160" cy="0"/>
          </a:xfrm>
          <a:prstGeom prst="line">
            <a:avLst/>
          </a:prstGeom>
          <a:noFill/>
          <a:ln w="2794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1993392" y="886968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</a:rPr>
              <a:t>Availability is not automatically rest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11292840" y="6473952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06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868680" y="1371600"/>
            <a:ext cx="1874520" cy="548640"/>
          </a:xfrm>
          <a:prstGeom prst="roundRect">
            <a:avLst>
              <a:gd name="adj" fmla="val 13333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9" name="Text 7"/>
          <p:cNvSpPr/>
          <p:nvPr/>
        </p:nvSpPr>
        <p:spPr>
          <a:xfrm>
            <a:off x="1033272" y="1499616"/>
            <a:ext cx="1545336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FFFFFF"/>
                </a:solidFill>
              </a:rPr>
              <a:t>EU law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932688" y="2057400"/>
            <a:ext cx="4754880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550" dirty="0">
                <a:solidFill>
                  <a:srgbClr val="1B2633"/>
                </a:solidFill>
              </a:rPr>
              <a:t>Working time depends on the worker’s actual situation</a:t>
            </a:r>
            <a:endParaRPr lang="en-US" sz="1550" dirty="0"/>
          </a:p>
          <a:p>
            <a:r>
              <a:rPr lang="en-US" sz="1550" dirty="0">
                <a:solidFill>
                  <a:srgbClr val="1B2633"/>
                </a:solidFill>
              </a:rPr>
              <a:t>On-call and stand-by time can be working time</a:t>
            </a:r>
            <a:endParaRPr lang="en-US" sz="1550" dirty="0"/>
          </a:p>
          <a:p>
            <a:r>
              <a:rPr lang="en-US" sz="1550" dirty="0">
                <a:solidFill>
                  <a:srgbClr val="1B2633"/>
                </a:solidFill>
              </a:rPr>
              <a:t>Daily working time must be measurable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6446520" y="1371600"/>
            <a:ext cx="1874520" cy="548640"/>
          </a:xfrm>
          <a:prstGeom prst="roundRect">
            <a:avLst>
              <a:gd name="adj" fmla="val 13333"/>
            </a:avLst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2" name="Text 10"/>
          <p:cNvSpPr/>
          <p:nvPr/>
        </p:nvSpPr>
        <p:spPr>
          <a:xfrm>
            <a:off x="6611112" y="1499616"/>
            <a:ext cx="1545336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FFFFFF"/>
                </a:solidFill>
              </a:rPr>
              <a:t>ECSR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92240" y="2057400"/>
            <a:ext cx="4754880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1550" dirty="0">
                <a:solidFill>
                  <a:srgbClr val="1B2633"/>
                </a:solidFill>
              </a:rPr>
              <a:t>Rest must allow genuine recovery</a:t>
            </a:r>
            <a:endParaRPr lang="en-US" sz="1550" dirty="0"/>
          </a:p>
          <a:p>
            <a:r>
              <a:rPr lang="en-US" sz="1550" dirty="0">
                <a:solidFill>
                  <a:srgbClr val="1B2633"/>
                </a:solidFill>
              </a:rPr>
              <a:t>Teleworkers should be able to refuse out-of-hours work</a:t>
            </a:r>
            <a:endParaRPr lang="en-US" sz="1550" dirty="0"/>
          </a:p>
          <a:p>
            <a:r>
              <a:rPr lang="en-US" sz="1550" dirty="0">
                <a:solidFill>
                  <a:srgbClr val="1B2633"/>
                </a:solidFill>
              </a:rPr>
              <a:t>Digital disconnection may be required for effective rest</a:t>
            </a:r>
            <a:endParaRPr lang="en-US" sz="1550" dirty="0"/>
          </a:p>
        </p:txBody>
      </p:sp>
      <p:sp>
        <p:nvSpPr>
          <p:cNvPr id="14" name="Shape 12"/>
          <p:cNvSpPr/>
          <p:nvPr/>
        </p:nvSpPr>
        <p:spPr>
          <a:xfrm>
            <a:off x="1234440" y="4709160"/>
            <a:ext cx="973836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5" name="Text 13"/>
          <p:cNvSpPr/>
          <p:nvPr/>
        </p:nvSpPr>
        <p:spPr>
          <a:xfrm>
            <a:off x="1481328" y="4901184"/>
            <a:ext cx="9235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50" b="1" dirty="0">
                <a:solidFill>
                  <a:srgbClr val="102A43"/>
                </a:solidFill>
              </a:rPr>
              <a:t>The right to disconnect is a modern application of existing rights to reasonable working hours, genuine rest and occupational health.</a:t>
            </a:r>
            <a:endParaRPr lang="en-US" sz="1850" dirty="0"/>
          </a:p>
        </p:txBody>
      </p:sp>
      <p:sp>
        <p:nvSpPr>
          <p:cNvPr id="16" name="Text 14"/>
          <p:cNvSpPr/>
          <p:nvPr/>
        </p:nvSpPr>
        <p:spPr>
          <a:xfrm>
            <a:off x="1097280" y="6016752"/>
            <a:ext cx="9966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80" dirty="0">
                <a:solidFill>
                  <a:srgbClr val="6B7280"/>
                </a:solidFill>
              </a:rPr>
              <a:t>CJEU: SIMAP, Jaeger, Tyco, Matzak, CCOO  |  ECSR: CFE-CGC v France, CGT v France, telework conclusions</a:t>
            </a:r>
            <a:endParaRPr lang="en-US" sz="9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0" y="82296"/>
            <a:ext cx="237744" cy="6775704"/>
          </a:xfrm>
          <a:prstGeom prst="rect">
            <a:avLst/>
          </a:prstGeom>
          <a:solidFill>
            <a:srgbClr val="102A43">
              <a:alpha val="92000"/>
            </a:srgbClr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594360" y="329184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Beyond digitalisation: transition pressures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941832"/>
            <a:ext cx="1280160" cy="0"/>
          </a:xfrm>
          <a:prstGeom prst="line">
            <a:avLst/>
          </a:prstGeom>
          <a:noFill/>
          <a:ln w="2794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1993392" y="886968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</a:rPr>
              <a:t>Demographic, environmental and organisational change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11292840" y="6473952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07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914400" y="1508760"/>
            <a:ext cx="4828032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9" name="Text 7"/>
          <p:cNvSpPr/>
          <p:nvPr/>
        </p:nvSpPr>
        <p:spPr>
          <a:xfrm>
            <a:off x="1078992" y="1636776"/>
            <a:ext cx="4498848" cy="1005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B2633"/>
                </a:solidFill>
              </a:rPr>
              <a:t>Ageing + labour shortages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B2633"/>
                </a:solidFill>
              </a:rPr>
              <a:t>sustainable working lives, older workers, migrants, persons with disabilities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309360" y="1508760"/>
            <a:ext cx="4828032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1" name="Text 9"/>
          <p:cNvSpPr/>
          <p:nvPr/>
        </p:nvSpPr>
        <p:spPr>
          <a:xfrm>
            <a:off x="6473952" y="1636776"/>
            <a:ext cx="4498848" cy="1005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B2633"/>
                </a:solidFill>
              </a:rPr>
              <a:t>Skills transformation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B2633"/>
                </a:solidFill>
              </a:rPr>
              <a:t>training cannot be left only to individual initiative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914400" y="3337560"/>
            <a:ext cx="4828032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3" name="Text 11"/>
          <p:cNvSpPr/>
          <p:nvPr/>
        </p:nvSpPr>
        <p:spPr>
          <a:xfrm>
            <a:off x="1078992" y="3465576"/>
            <a:ext cx="4498848" cy="1005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B2633"/>
                </a:solidFill>
              </a:rPr>
              <a:t>Green transition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B2633"/>
                </a:solidFill>
              </a:rPr>
              <a:t>new jobs, declining occupations, retraining and income protection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309360" y="3337560"/>
            <a:ext cx="4828032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5" name="Text 13"/>
          <p:cNvSpPr/>
          <p:nvPr/>
        </p:nvSpPr>
        <p:spPr>
          <a:xfrm>
            <a:off x="6473952" y="3465576"/>
            <a:ext cx="4498848" cy="10058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B2633"/>
                </a:solidFill>
              </a:rPr>
              <a:t>Restructuring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B2633"/>
                </a:solidFill>
              </a:rPr>
              <a:t>information, consultation and support before decisions are irreversible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914400" y="5504688"/>
            <a:ext cx="10241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02A43"/>
                </a:solidFill>
              </a:rPr>
              <a:t>Charter building blocks for a just transition: Articles 21, 22 and 29 — information, consultation, mitigation and support.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0" y="82296"/>
            <a:ext cx="237744" cy="6775704"/>
          </a:xfrm>
          <a:prstGeom prst="rect">
            <a:avLst/>
          </a:prstGeom>
          <a:solidFill>
            <a:srgbClr val="102A43">
              <a:alpha val="92000"/>
            </a:srgbClr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594360" y="329184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European Social Charter as a living instrument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941832"/>
            <a:ext cx="1280160" cy="0"/>
          </a:xfrm>
          <a:prstGeom prst="line">
            <a:avLst/>
          </a:prstGeom>
          <a:noFill/>
          <a:ln w="2794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1993392" y="886968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</a:rPr>
              <a:t>Formal recognition is not enough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11292840" y="6473952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08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914400" y="1417320"/>
            <a:ext cx="10241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102A43"/>
                </a:solidFill>
              </a:rPr>
              <a:t>The Charter requires rights to be practical and effective.</a:t>
            </a:r>
            <a:endParaRPr lang="en-US" sz="2700" dirty="0"/>
          </a:p>
        </p:txBody>
      </p:sp>
      <p:sp>
        <p:nvSpPr>
          <p:cNvPr id="9" name="Shape 7"/>
          <p:cNvSpPr/>
          <p:nvPr/>
        </p:nvSpPr>
        <p:spPr>
          <a:xfrm>
            <a:off x="914400" y="2423160"/>
            <a:ext cx="2240280" cy="1417320"/>
          </a:xfrm>
          <a:prstGeom prst="roundRect">
            <a:avLst>
              <a:gd name="adj" fmla="val 5161"/>
            </a:avLst>
          </a:prstGeom>
          <a:solidFill>
            <a:srgbClr val="F9FAFB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796A8">
                <a:alpha val="10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0" name="Text 8"/>
          <p:cNvSpPr/>
          <p:nvPr/>
        </p:nvSpPr>
        <p:spPr>
          <a:xfrm>
            <a:off x="1060704" y="2715768"/>
            <a:ext cx="1938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02A43"/>
                </a:solidFill>
              </a:rPr>
              <a:t>Legislation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060704" y="3154680"/>
            <a:ext cx="1938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80" dirty="0">
                <a:solidFill>
                  <a:srgbClr val="6B7280"/>
                </a:solidFill>
              </a:rPr>
              <a:t>formal recognition</a:t>
            </a:r>
            <a:endParaRPr lang="en-US" sz="1180" dirty="0"/>
          </a:p>
        </p:txBody>
      </p:sp>
      <p:sp>
        <p:nvSpPr>
          <p:cNvPr id="12" name="Shape 10"/>
          <p:cNvSpPr/>
          <p:nvPr/>
        </p:nvSpPr>
        <p:spPr>
          <a:xfrm>
            <a:off x="3703320" y="2423160"/>
            <a:ext cx="22402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796A8">
                <a:alpha val="10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3" name="Text 11"/>
          <p:cNvSpPr/>
          <p:nvPr/>
        </p:nvSpPr>
        <p:spPr>
          <a:xfrm>
            <a:off x="3849624" y="2715768"/>
            <a:ext cx="1938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02A43"/>
                </a:solidFill>
              </a:rPr>
              <a:t>Enforcement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3849624" y="3154680"/>
            <a:ext cx="1938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80" dirty="0">
                <a:solidFill>
                  <a:srgbClr val="6B7280"/>
                </a:solidFill>
              </a:rPr>
              <a:t>inspection + supervision</a:t>
            </a:r>
            <a:endParaRPr lang="en-US" sz="1180" dirty="0"/>
          </a:p>
        </p:txBody>
      </p:sp>
      <p:sp>
        <p:nvSpPr>
          <p:cNvPr id="15" name="Shape 13"/>
          <p:cNvSpPr/>
          <p:nvPr/>
        </p:nvSpPr>
        <p:spPr>
          <a:xfrm>
            <a:off x="6492240" y="2423160"/>
            <a:ext cx="22402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796A8">
                <a:alpha val="10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6" name="Text 14"/>
          <p:cNvSpPr/>
          <p:nvPr/>
        </p:nvSpPr>
        <p:spPr>
          <a:xfrm>
            <a:off x="6638544" y="2715768"/>
            <a:ext cx="1938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02A43"/>
                </a:solidFill>
              </a:rPr>
              <a:t>Information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6638544" y="3154680"/>
            <a:ext cx="1938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80" dirty="0">
                <a:solidFill>
                  <a:srgbClr val="6B7280"/>
                </a:solidFill>
              </a:rPr>
              <a:t>data + transparency</a:t>
            </a:r>
            <a:endParaRPr lang="en-US" sz="1180" dirty="0"/>
          </a:p>
        </p:txBody>
      </p:sp>
      <p:sp>
        <p:nvSpPr>
          <p:cNvPr id="18" name="Shape 16"/>
          <p:cNvSpPr/>
          <p:nvPr/>
        </p:nvSpPr>
        <p:spPr>
          <a:xfrm>
            <a:off x="9281160" y="2423160"/>
            <a:ext cx="22402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  <a:effectLst>
            <a:outerShdw blurRad="25400" dist="12700" dir="2700000" algn="bl" rotWithShape="0">
              <a:srgbClr val="8796A8">
                <a:alpha val="10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9" name="Text 17"/>
          <p:cNvSpPr/>
          <p:nvPr/>
        </p:nvSpPr>
        <p:spPr>
          <a:xfrm>
            <a:off x="9427464" y="2715768"/>
            <a:ext cx="1938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02A43"/>
                </a:solidFill>
              </a:rPr>
              <a:t>Remedies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9427464" y="3154680"/>
            <a:ext cx="1938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80" dirty="0">
                <a:solidFill>
                  <a:srgbClr val="6B7280"/>
                </a:solidFill>
              </a:rPr>
              <a:t>effective + dissuasive</a:t>
            </a:r>
            <a:endParaRPr lang="en-US" sz="1180" dirty="0"/>
          </a:p>
        </p:txBody>
      </p:sp>
      <p:sp>
        <p:nvSpPr>
          <p:cNvPr id="21" name="Shape 19"/>
          <p:cNvSpPr/>
          <p:nvPr/>
        </p:nvSpPr>
        <p:spPr>
          <a:xfrm>
            <a:off x="1143000" y="4645152"/>
            <a:ext cx="9921240" cy="868680"/>
          </a:xfrm>
          <a:prstGeom prst="roundRect">
            <a:avLst>
              <a:gd name="adj" fmla="val 8421"/>
            </a:avLst>
          </a:prstGeom>
          <a:solidFill>
            <a:srgbClr val="FFF9E8"/>
          </a:solidFill>
          <a:ln w="12700">
            <a:solidFill>
              <a:srgbClr val="E6CF8A"/>
            </a:solidFill>
            <a:prstDash val="solid"/>
          </a:ln>
          <a:effectLst>
            <a:outerShdw blurRad="25400" dist="12700" dir="2700000" algn="bl" rotWithShape="0">
              <a:srgbClr val="8DA1B5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22" name="Text 20"/>
          <p:cNvSpPr/>
          <p:nvPr/>
        </p:nvSpPr>
        <p:spPr>
          <a:xfrm>
            <a:off x="1307592" y="4773168"/>
            <a:ext cx="9592056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1B2633"/>
                </a:solidFill>
              </a:rPr>
              <a:t>Digital relevance: a right to equality is weak if automated systems cannot be examined; a right to rest is weak if digital working time is not recorded.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1097280" y="6016752"/>
            <a:ext cx="9966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80" dirty="0">
                <a:solidFill>
                  <a:srgbClr val="6B7280"/>
                </a:solidFill>
              </a:rPr>
              <a:t>ECSR: International Commission of Jurists v Portugal; Autism-Europe v France</a:t>
            </a:r>
            <a:endParaRPr lang="en-US" sz="9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B69148"/>
          </a:solidFill>
          <a:ln w="1270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" name="Shape 1"/>
          <p:cNvSpPr/>
          <p:nvPr/>
        </p:nvSpPr>
        <p:spPr>
          <a:xfrm>
            <a:off x="0" y="82296"/>
            <a:ext cx="237744" cy="6775704"/>
          </a:xfrm>
          <a:prstGeom prst="rect">
            <a:avLst/>
          </a:prstGeom>
          <a:solidFill>
            <a:srgbClr val="102A43">
              <a:alpha val="92000"/>
            </a:srgbClr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594360" y="329184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02A4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ECSR standards for labour-market transformation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94360" y="941832"/>
            <a:ext cx="1280160" cy="0"/>
          </a:xfrm>
          <a:prstGeom prst="line">
            <a:avLst/>
          </a:prstGeom>
          <a:noFill/>
          <a:ln w="27940">
            <a:solidFill>
              <a:srgbClr val="B6914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1993392" y="886968"/>
            <a:ext cx="9326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</a:rPr>
              <a:t>Adaptive constitutionalisation of labour protection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11292840" y="6473952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7280"/>
                </a:solidFill>
              </a:rPr>
              <a:t>09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868680" y="1325880"/>
            <a:ext cx="2194560" cy="512064"/>
          </a:xfrm>
          <a:prstGeom prst="roundRect">
            <a:avLst>
              <a:gd name="adj" fmla="val 10714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9" name="Text 7"/>
          <p:cNvSpPr/>
          <p:nvPr/>
        </p:nvSpPr>
        <p:spPr>
          <a:xfrm>
            <a:off x="1024128" y="1463040"/>
            <a:ext cx="1874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Precarity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246120" y="1325880"/>
            <a:ext cx="8028432" cy="512064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1" name="Text 9"/>
          <p:cNvSpPr/>
          <p:nvPr/>
        </p:nvSpPr>
        <p:spPr>
          <a:xfrm>
            <a:off x="3456432" y="1453896"/>
            <a:ext cx="7589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1B2633"/>
                </a:solidFill>
              </a:rPr>
              <a:t>Flexibility must be justified and protected against abuse.</a:t>
            </a:r>
            <a:endParaRPr lang="en-US" sz="1380" dirty="0"/>
          </a:p>
        </p:txBody>
      </p:sp>
      <p:sp>
        <p:nvSpPr>
          <p:cNvPr id="12" name="Shape 10"/>
          <p:cNvSpPr/>
          <p:nvPr/>
        </p:nvSpPr>
        <p:spPr>
          <a:xfrm>
            <a:off x="868680" y="2167128"/>
            <a:ext cx="2194560" cy="512064"/>
          </a:xfrm>
          <a:prstGeom prst="roundRect">
            <a:avLst>
              <a:gd name="adj" fmla="val 10714"/>
            </a:avLst>
          </a:prstGeom>
          <a:solidFill>
            <a:srgbClr val="2F5F8F"/>
          </a:solidFill>
          <a:ln w="12700">
            <a:solidFill>
              <a:srgbClr val="2F5F8F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3" name="Text 11"/>
          <p:cNvSpPr/>
          <p:nvPr/>
        </p:nvSpPr>
        <p:spPr>
          <a:xfrm>
            <a:off x="1024128" y="2304288"/>
            <a:ext cx="1874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Fair remuneration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3246120" y="2167128"/>
            <a:ext cx="8028432" cy="512064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5" name="Text 13"/>
          <p:cNvSpPr/>
          <p:nvPr/>
        </p:nvSpPr>
        <p:spPr>
          <a:xfrm>
            <a:off x="3456432" y="2295144"/>
            <a:ext cx="7589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1B2633"/>
                </a:solidFill>
              </a:rPr>
              <a:t>Adequacy is assessed in practice, not only by formal minimum rates.</a:t>
            </a:r>
            <a:endParaRPr lang="en-US" sz="1380" dirty="0"/>
          </a:p>
        </p:txBody>
      </p:sp>
      <p:sp>
        <p:nvSpPr>
          <p:cNvPr id="16" name="Shape 14"/>
          <p:cNvSpPr/>
          <p:nvPr/>
        </p:nvSpPr>
        <p:spPr>
          <a:xfrm>
            <a:off x="868680" y="3008376"/>
            <a:ext cx="2194560" cy="512064"/>
          </a:xfrm>
          <a:prstGeom prst="roundRect">
            <a:avLst>
              <a:gd name="adj" fmla="val 10714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Text 15"/>
          <p:cNvSpPr/>
          <p:nvPr/>
        </p:nvSpPr>
        <p:spPr>
          <a:xfrm>
            <a:off x="1024128" y="3145536"/>
            <a:ext cx="1874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Equality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3246120" y="3008376"/>
            <a:ext cx="8028432" cy="512064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9" name="Text 17"/>
          <p:cNvSpPr/>
          <p:nvPr/>
        </p:nvSpPr>
        <p:spPr>
          <a:xfrm>
            <a:off x="3456432" y="3136392"/>
            <a:ext cx="7589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1B2633"/>
                </a:solidFill>
              </a:rPr>
              <a:t>Opacity cannot defeat equal-treatment rights.</a:t>
            </a:r>
            <a:endParaRPr lang="en-US" sz="1380" dirty="0"/>
          </a:p>
        </p:txBody>
      </p:sp>
      <p:sp>
        <p:nvSpPr>
          <p:cNvPr id="20" name="Shape 18"/>
          <p:cNvSpPr/>
          <p:nvPr/>
        </p:nvSpPr>
        <p:spPr>
          <a:xfrm>
            <a:off x="868680" y="3849624"/>
            <a:ext cx="2194560" cy="512064"/>
          </a:xfrm>
          <a:prstGeom prst="roundRect">
            <a:avLst>
              <a:gd name="adj" fmla="val 10714"/>
            </a:avLst>
          </a:prstGeom>
          <a:solidFill>
            <a:srgbClr val="2F5F8F"/>
          </a:solidFill>
          <a:ln w="12700">
            <a:solidFill>
              <a:srgbClr val="2F5F8F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1" name="Text 19"/>
          <p:cNvSpPr/>
          <p:nvPr/>
        </p:nvSpPr>
        <p:spPr>
          <a:xfrm>
            <a:off x="1024128" y="3986784"/>
            <a:ext cx="1874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Dismissal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3246120" y="3849624"/>
            <a:ext cx="8028432" cy="512064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3" name="Text 21"/>
          <p:cNvSpPr/>
          <p:nvPr/>
        </p:nvSpPr>
        <p:spPr>
          <a:xfrm>
            <a:off x="3456432" y="3977640"/>
            <a:ext cx="7589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1B2633"/>
                </a:solidFill>
              </a:rPr>
              <a:t>Remedies must compensate loss and deter unlawful termination.</a:t>
            </a:r>
            <a:endParaRPr lang="en-US" sz="1380" dirty="0"/>
          </a:p>
        </p:txBody>
      </p:sp>
      <p:sp>
        <p:nvSpPr>
          <p:cNvPr id="24" name="Shape 22"/>
          <p:cNvSpPr/>
          <p:nvPr/>
        </p:nvSpPr>
        <p:spPr>
          <a:xfrm>
            <a:off x="868680" y="4690872"/>
            <a:ext cx="2194560" cy="512064"/>
          </a:xfrm>
          <a:prstGeom prst="roundRect">
            <a:avLst>
              <a:gd name="adj" fmla="val 10714"/>
            </a:avLst>
          </a:prstGeom>
          <a:solidFill>
            <a:srgbClr val="102A43"/>
          </a:solidFill>
          <a:ln w="12700">
            <a:solidFill>
              <a:srgbClr val="102A43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5" name="Text 23"/>
          <p:cNvSpPr/>
          <p:nvPr/>
        </p:nvSpPr>
        <p:spPr>
          <a:xfrm>
            <a:off x="1024128" y="4828032"/>
            <a:ext cx="1874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</a:rPr>
              <a:t>Collective rights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3246120" y="4690872"/>
            <a:ext cx="8028432" cy="512064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12700">
            <a:solidFill>
              <a:srgbClr val="D6DEE8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7" name="Text 25"/>
          <p:cNvSpPr/>
          <p:nvPr/>
        </p:nvSpPr>
        <p:spPr>
          <a:xfrm>
            <a:off x="3456432" y="4818888"/>
            <a:ext cx="7589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80" dirty="0">
                <a:solidFill>
                  <a:srgbClr val="1B2633"/>
                </a:solidFill>
              </a:rPr>
              <a:t>Collective voice remains essential in fragmented work.</a:t>
            </a:r>
            <a:endParaRPr lang="en-US" sz="1380" dirty="0"/>
          </a:p>
        </p:txBody>
      </p:sp>
      <p:sp>
        <p:nvSpPr>
          <p:cNvPr id="28" name="Text 26"/>
          <p:cNvSpPr/>
          <p:nvPr/>
        </p:nvSpPr>
        <p:spPr>
          <a:xfrm>
            <a:off x="914400" y="5715000"/>
            <a:ext cx="10287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02A43"/>
                </a:solidFill>
              </a:rPr>
              <a:t>Key direction: existing Charter rights remain applicable to new forms of dependency, control and risk allocation.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1614</Words>
  <Application>Microsoft Office PowerPoint</Application>
  <PresentationFormat>Widescreen</PresentationFormat>
  <Paragraphs>253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Democritus University of Thrace / ECSR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of Emerging Labour-Market Trends and Transformations</dc:title>
  <dc:subject>Emerging Labour-Market Transformations</dc:subject>
  <dc:creator>George Theodosis</dc:creator>
  <cp:lastModifiedBy>VEKLENKO Yurii</cp:lastModifiedBy>
  <cp:revision>2</cp:revision>
  <dcterms:created xsi:type="dcterms:W3CDTF">2026-07-12T18:06:45Z</dcterms:created>
  <dcterms:modified xsi:type="dcterms:W3CDTF">2026-07-16T11:23:28Z</dcterms:modified>
</cp:coreProperties>
</file>