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97" r:id="rId4"/>
    <p:sldId id="296" r:id="rId5"/>
    <p:sldId id="298" r:id="rId6"/>
    <p:sldId id="301" r:id="rId7"/>
    <p:sldId id="302" r:id="rId8"/>
    <p:sldId id="265" r:id="rId9"/>
    <p:sldId id="303" r:id="rId10"/>
    <p:sldId id="300" r:id="rId11"/>
    <p:sldId id="306" r:id="rId12"/>
    <p:sldId id="305" r:id="rId13"/>
    <p:sldId id="307" r:id="rId14"/>
    <p:sldId id="310" r:id="rId15"/>
    <p:sldId id="304" r:id="rId16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7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C5E"/>
    <a:srgbClr val="F85652"/>
    <a:srgbClr val="ECEC9C"/>
    <a:srgbClr val="77B0D3"/>
    <a:srgbClr val="FCDAD0"/>
    <a:srgbClr val="646931"/>
    <a:srgbClr val="FFFFFF"/>
    <a:srgbClr val="D7A735"/>
    <a:srgbClr val="717538"/>
    <a:srgbClr val="D27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60" y="78"/>
      </p:cViewPr>
      <p:guideLst>
        <p:guide orient="horz" pos="1026"/>
        <p:guide pos="7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BF1AD-CD4B-DE47-A36C-90F136D21A5C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2993E0-1CB0-984D-9513-79068FC8F940}">
      <dgm:prSet phldrT="[Text]"/>
      <dgm:spPr/>
      <dgm:t>
        <a:bodyPr/>
        <a:lstStyle/>
        <a:p>
          <a:r>
            <a:rPr lang="ca-ES" noProof="0" dirty="0" err="1"/>
            <a:t>Teaching</a:t>
          </a:r>
          <a:endParaRPr lang="ca-ES" noProof="0" dirty="0"/>
        </a:p>
      </dgm:t>
    </dgm:pt>
    <dgm:pt modelId="{8B295068-A7B2-A74C-807E-FDAACA791A63}" type="parTrans" cxnId="{6AB06827-7DB4-8744-96EA-DDB973EB04D6}">
      <dgm:prSet/>
      <dgm:spPr/>
      <dgm:t>
        <a:bodyPr/>
        <a:lstStyle/>
        <a:p>
          <a:endParaRPr lang="en-US"/>
        </a:p>
      </dgm:t>
    </dgm:pt>
    <dgm:pt modelId="{33AF3717-9D2E-5E49-9E27-0C8FB74807D9}" type="sibTrans" cxnId="{6AB06827-7DB4-8744-96EA-DDB973EB04D6}">
      <dgm:prSet/>
      <dgm:spPr/>
      <dgm:t>
        <a:bodyPr/>
        <a:lstStyle/>
        <a:p>
          <a:endParaRPr lang="en-US"/>
        </a:p>
      </dgm:t>
    </dgm:pt>
    <dgm:pt modelId="{BD9E6430-6D55-A94B-A4BD-1C35FA017AD6}">
      <dgm:prSet phldrT="[Text]"/>
      <dgm:spPr/>
      <dgm:t>
        <a:bodyPr/>
        <a:lstStyle/>
        <a:p>
          <a:r>
            <a:rPr lang="ca-ES" noProof="0" dirty="0" err="1"/>
            <a:t>Research</a:t>
          </a:r>
          <a:endParaRPr lang="ca-ES" noProof="0" dirty="0"/>
        </a:p>
      </dgm:t>
    </dgm:pt>
    <dgm:pt modelId="{7A4126C6-74B8-AE4A-87A6-B27C8A8B5CC8}" type="parTrans" cxnId="{40F2BAC7-E950-594D-B420-E7E64C1C429F}">
      <dgm:prSet/>
      <dgm:spPr/>
      <dgm:t>
        <a:bodyPr/>
        <a:lstStyle/>
        <a:p>
          <a:endParaRPr lang="en-US"/>
        </a:p>
      </dgm:t>
    </dgm:pt>
    <dgm:pt modelId="{4B243380-CED0-0046-9580-1CD129136013}" type="sibTrans" cxnId="{40F2BAC7-E950-594D-B420-E7E64C1C429F}">
      <dgm:prSet/>
      <dgm:spPr/>
      <dgm:t>
        <a:bodyPr/>
        <a:lstStyle/>
        <a:p>
          <a:endParaRPr lang="en-US"/>
        </a:p>
      </dgm:t>
    </dgm:pt>
    <dgm:pt modelId="{371731AD-2494-1D48-8976-D5C51FBFF8BB}" type="pres">
      <dgm:prSet presAssocID="{C21BF1AD-CD4B-DE47-A36C-90F136D21A5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7442579-64BF-9E42-A738-4AC1316DCE0F}" type="pres">
      <dgm:prSet presAssocID="{222993E0-1CB0-984D-9513-79068FC8F940}" presName="Accent1" presStyleCnt="0"/>
      <dgm:spPr/>
    </dgm:pt>
    <dgm:pt modelId="{B8C929AD-BEB4-FC48-B11B-EC7760027BF3}" type="pres">
      <dgm:prSet presAssocID="{222993E0-1CB0-984D-9513-79068FC8F940}" presName="Accent" presStyleLbl="node1" presStyleIdx="0" presStyleCnt="2"/>
      <dgm:spPr>
        <a:solidFill>
          <a:srgbClr val="696E2E"/>
        </a:solidFill>
        <a:ln>
          <a:solidFill>
            <a:srgbClr val="696E2E"/>
          </a:solidFill>
        </a:ln>
      </dgm:spPr>
    </dgm:pt>
    <dgm:pt modelId="{5398C08D-4779-6848-AEA7-0584B246681B}" type="pres">
      <dgm:prSet presAssocID="{222993E0-1CB0-984D-9513-79068FC8F940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01FF3740-B5DA-384C-995F-3873F9527AEF}" type="pres">
      <dgm:prSet presAssocID="{BD9E6430-6D55-A94B-A4BD-1C35FA017AD6}" presName="Accent2" presStyleCnt="0"/>
      <dgm:spPr/>
    </dgm:pt>
    <dgm:pt modelId="{8E14906E-30B0-A24B-8804-8F3826A06A28}" type="pres">
      <dgm:prSet presAssocID="{BD9E6430-6D55-A94B-A4BD-1C35FA017AD6}" presName="Accent" presStyleLbl="node1" presStyleIdx="1" presStyleCnt="2"/>
      <dgm:spPr>
        <a:solidFill>
          <a:srgbClr val="696E2E"/>
        </a:solidFill>
        <a:ln>
          <a:solidFill>
            <a:srgbClr val="696E2E"/>
          </a:solidFill>
        </a:ln>
      </dgm:spPr>
    </dgm:pt>
    <dgm:pt modelId="{F3C3BEB4-0DCD-E74E-BA2C-E67CB63C8CD0}" type="pres">
      <dgm:prSet presAssocID="{BD9E6430-6D55-A94B-A4BD-1C35FA017AD6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6AB06827-7DB4-8744-96EA-DDB973EB04D6}" srcId="{C21BF1AD-CD4B-DE47-A36C-90F136D21A5C}" destId="{222993E0-1CB0-984D-9513-79068FC8F940}" srcOrd="0" destOrd="0" parTransId="{8B295068-A7B2-A74C-807E-FDAACA791A63}" sibTransId="{33AF3717-9D2E-5E49-9E27-0C8FB74807D9}"/>
    <dgm:cxn modelId="{249B6342-0143-4CE8-9CEB-0FA527B0DB29}" type="presOf" srcId="{BD9E6430-6D55-A94B-A4BD-1C35FA017AD6}" destId="{F3C3BEB4-0DCD-E74E-BA2C-E67CB63C8CD0}" srcOrd="0" destOrd="0" presId="urn:microsoft.com/office/officeart/2009/layout/CircleArrowProcess"/>
    <dgm:cxn modelId="{6B002369-52B3-4D22-AE63-13013512E072}" type="presOf" srcId="{C21BF1AD-CD4B-DE47-A36C-90F136D21A5C}" destId="{371731AD-2494-1D48-8976-D5C51FBFF8BB}" srcOrd="0" destOrd="0" presId="urn:microsoft.com/office/officeart/2009/layout/CircleArrowProcess"/>
    <dgm:cxn modelId="{40F2BAC7-E950-594D-B420-E7E64C1C429F}" srcId="{C21BF1AD-CD4B-DE47-A36C-90F136D21A5C}" destId="{BD9E6430-6D55-A94B-A4BD-1C35FA017AD6}" srcOrd="1" destOrd="0" parTransId="{7A4126C6-74B8-AE4A-87A6-B27C8A8B5CC8}" sibTransId="{4B243380-CED0-0046-9580-1CD129136013}"/>
    <dgm:cxn modelId="{FBFC83CC-70F4-48F6-AB94-1F55650BFBDC}" type="presOf" srcId="{222993E0-1CB0-984D-9513-79068FC8F940}" destId="{5398C08D-4779-6848-AEA7-0584B246681B}" srcOrd="0" destOrd="0" presId="urn:microsoft.com/office/officeart/2009/layout/CircleArrowProcess"/>
    <dgm:cxn modelId="{A1FCB39E-91EC-468B-8EC8-1FBC9B4DB1B6}" type="presParOf" srcId="{371731AD-2494-1D48-8976-D5C51FBFF8BB}" destId="{A7442579-64BF-9E42-A738-4AC1316DCE0F}" srcOrd="0" destOrd="0" presId="urn:microsoft.com/office/officeart/2009/layout/CircleArrowProcess"/>
    <dgm:cxn modelId="{DEB62B7B-0180-44C7-82AB-69A7CA5F3387}" type="presParOf" srcId="{A7442579-64BF-9E42-A738-4AC1316DCE0F}" destId="{B8C929AD-BEB4-FC48-B11B-EC7760027BF3}" srcOrd="0" destOrd="0" presId="urn:microsoft.com/office/officeart/2009/layout/CircleArrowProcess"/>
    <dgm:cxn modelId="{F9682EC3-3478-4C84-8C3E-28A854309331}" type="presParOf" srcId="{371731AD-2494-1D48-8976-D5C51FBFF8BB}" destId="{5398C08D-4779-6848-AEA7-0584B246681B}" srcOrd="1" destOrd="0" presId="urn:microsoft.com/office/officeart/2009/layout/CircleArrowProcess"/>
    <dgm:cxn modelId="{281F8E45-ABEC-4D82-917F-E880FF4F6E72}" type="presParOf" srcId="{371731AD-2494-1D48-8976-D5C51FBFF8BB}" destId="{01FF3740-B5DA-384C-995F-3873F9527AEF}" srcOrd="2" destOrd="0" presId="urn:microsoft.com/office/officeart/2009/layout/CircleArrowProcess"/>
    <dgm:cxn modelId="{1137AB16-9FB8-418B-8958-9687F5C33AB5}" type="presParOf" srcId="{01FF3740-B5DA-384C-995F-3873F9527AEF}" destId="{8E14906E-30B0-A24B-8804-8F3826A06A28}" srcOrd="0" destOrd="0" presId="urn:microsoft.com/office/officeart/2009/layout/CircleArrowProcess"/>
    <dgm:cxn modelId="{8D4446D3-10DC-4D77-98D7-7665413E4E78}" type="presParOf" srcId="{371731AD-2494-1D48-8976-D5C51FBFF8BB}" destId="{F3C3BEB4-0DCD-E74E-BA2C-E67CB63C8CD0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929AD-BEB4-FC48-B11B-EC7760027BF3}">
      <dsp:nvSpPr>
        <dsp:cNvPr id="0" name=""/>
        <dsp:cNvSpPr/>
      </dsp:nvSpPr>
      <dsp:spPr>
        <a:xfrm>
          <a:off x="702174" y="76022"/>
          <a:ext cx="1389307" cy="138934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696E2E"/>
        </a:solidFill>
        <a:ln>
          <a:solidFill>
            <a:srgbClr val="696E2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98C08D-4779-6848-AEA7-0584B246681B}">
      <dsp:nvSpPr>
        <dsp:cNvPr id="0" name=""/>
        <dsp:cNvSpPr/>
      </dsp:nvSpPr>
      <dsp:spPr>
        <a:xfrm>
          <a:off x="1009015" y="579022"/>
          <a:ext cx="775124" cy="387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 err="1"/>
            <a:t>Teaching</a:t>
          </a:r>
          <a:endParaRPr lang="ca-ES" sz="1600" kern="1200" noProof="0" dirty="0"/>
        </a:p>
      </dsp:txBody>
      <dsp:txXfrm>
        <a:off x="1009015" y="579022"/>
        <a:ext cx="775124" cy="387516"/>
      </dsp:txXfrm>
    </dsp:sp>
    <dsp:sp modelId="{8E14906E-30B0-A24B-8804-8F3826A06A28}">
      <dsp:nvSpPr>
        <dsp:cNvPr id="0" name=""/>
        <dsp:cNvSpPr/>
      </dsp:nvSpPr>
      <dsp:spPr>
        <a:xfrm>
          <a:off x="415388" y="966538"/>
          <a:ext cx="1193521" cy="1194026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696E2E"/>
        </a:solidFill>
        <a:ln>
          <a:solidFill>
            <a:srgbClr val="696E2E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C3BEB4-0DCD-E74E-BA2C-E67CB63C8CD0}">
      <dsp:nvSpPr>
        <dsp:cNvPr id="0" name=""/>
        <dsp:cNvSpPr/>
      </dsp:nvSpPr>
      <dsp:spPr>
        <a:xfrm>
          <a:off x="621453" y="1378861"/>
          <a:ext cx="775124" cy="387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 err="1"/>
            <a:t>Research</a:t>
          </a:r>
          <a:endParaRPr lang="ca-ES" sz="1600" kern="1200" noProof="0" dirty="0"/>
        </a:p>
      </dsp:txBody>
      <dsp:txXfrm>
        <a:off x="621453" y="1378861"/>
        <a:ext cx="775124" cy="38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E0B00-B168-4A69-B867-67F52D3BB80B}" type="datetimeFigureOut">
              <a:rPr lang="es-ES" smtClean="0"/>
              <a:t>17/06/2019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82D71-2903-4DDF-A9C6-6E8FC8567771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ECA67-64EC-4108-AFD8-1492CEA7C670}" type="datetimeFigureOut">
              <a:rPr lang="ca-ES" smtClean="0"/>
              <a:pPr/>
              <a:t>17/6/2019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7A840-BBEA-4C0E-80E0-90E3CFB22662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4866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Analitzant l’evolució dels nombre d’estudiants, un any acadèmic més,</a:t>
            </a:r>
            <a:r>
              <a:rPr lang="ca-ES" baseline="0" dirty="0"/>
              <a:t> seguint amb la tendència dels darrers anys, la Universitat d’Andorra ha vist com creixia els nombre d’estudiants que segueixen formacions reglades pròpies fins arribar a la xifra de </a:t>
            </a:r>
            <a:r>
              <a:rPr lang="ca-ES" b="1" baseline="0" dirty="0"/>
              <a:t>395</a:t>
            </a:r>
            <a:r>
              <a:rPr lang="ca-ES" baseline="0" dirty="0"/>
              <a:t>. 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5488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Analitzant l’evolució dels nombre d’estudiants, un any acadèmic més,</a:t>
            </a:r>
            <a:r>
              <a:rPr lang="ca-ES" baseline="0" dirty="0"/>
              <a:t> seguint amb la tendència dels darrers anys, la Universitat d’Andorra ha vist com creixia els nombre d’estudiants que segueixen formacions reglades pròpies fins arribar a la xifra de </a:t>
            </a:r>
            <a:r>
              <a:rPr lang="ca-ES" b="1" baseline="0" dirty="0"/>
              <a:t>395</a:t>
            </a:r>
            <a:r>
              <a:rPr lang="ca-ES" baseline="0" dirty="0"/>
              <a:t>. 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91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Analitzant l’evolució dels nombre d’estudiants, un any acadèmic més,</a:t>
            </a:r>
            <a:r>
              <a:rPr lang="ca-ES" baseline="0" dirty="0"/>
              <a:t> seguint amb la tendència dels darrers anys, la Universitat d’Andorra ha vist com creixia els nombre d’estudiants que segueixen formacions reglades pròpies fins arribar a la xifra de </a:t>
            </a:r>
            <a:r>
              <a:rPr lang="ca-ES" b="1" baseline="0" dirty="0"/>
              <a:t>395</a:t>
            </a:r>
            <a:r>
              <a:rPr lang="ca-ES" baseline="0" dirty="0"/>
              <a:t>. 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525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Analitzant l’evolució dels nombre d’estudiants, un any acadèmic més,</a:t>
            </a:r>
            <a:r>
              <a:rPr lang="ca-ES" baseline="0" dirty="0"/>
              <a:t> seguint amb la tendència dels darrers anys, la Universitat d’Andorra ha vist com creixia els nombre d’estudiants que segueixen formacions reglades pròpies fins arribar a la xifra de </a:t>
            </a:r>
            <a:r>
              <a:rPr lang="ca-ES" b="1" baseline="0" dirty="0"/>
              <a:t>395</a:t>
            </a:r>
            <a:r>
              <a:rPr lang="ca-ES" baseline="0" dirty="0"/>
              <a:t>. 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925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Analitzant l’evolució dels nombre d’estudiants, un any acadèmic més,</a:t>
            </a:r>
            <a:r>
              <a:rPr lang="ca-ES" baseline="0" dirty="0"/>
              <a:t> seguint amb la tendència dels darrers anys, la Universitat d’Andorra ha vist com creixia els nombre d’estudiants que segueixen formacions reglades pròpies fins arribar a la xifra de </a:t>
            </a:r>
            <a:r>
              <a:rPr lang="ca-ES" b="1" baseline="0" dirty="0"/>
              <a:t>395</a:t>
            </a:r>
            <a:r>
              <a:rPr lang="ca-ES" baseline="0" dirty="0"/>
              <a:t>. 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2454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Analitzant l’evolució dels nombre d’estudiants, un any acadèmic més,</a:t>
            </a:r>
            <a:r>
              <a:rPr lang="ca-ES" baseline="0" dirty="0"/>
              <a:t> seguint amb la tendència dels darrers anys, la Universitat d’Andorra ha vist com creixia els nombre d’estudiants que segueixen formacions reglades pròpies fins arribar a la xifra de </a:t>
            </a:r>
            <a:r>
              <a:rPr lang="ca-ES" b="1" baseline="0" dirty="0"/>
              <a:t>395</a:t>
            </a:r>
            <a:r>
              <a:rPr lang="ca-ES" baseline="0" dirty="0"/>
              <a:t>. 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009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Analitzant l’evolució dels nombre d’estudiants, un any acadèmic més,</a:t>
            </a:r>
            <a:r>
              <a:rPr lang="ca-ES" baseline="0" dirty="0"/>
              <a:t> seguint amb la tendència dels darrers anys, la Universitat d’Andorra ha vist com creixia els nombre d’estudiants que segueixen formacions reglades pròpies fins arribar a la xifra de </a:t>
            </a:r>
            <a:r>
              <a:rPr lang="ca-ES" b="1" baseline="0" dirty="0"/>
              <a:t>395</a:t>
            </a:r>
            <a:r>
              <a:rPr lang="ca-ES" baseline="0" dirty="0"/>
              <a:t>. 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05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Analitzant l’evolució dels nombre d’estudiants, un any acadèmic més,</a:t>
            </a:r>
            <a:r>
              <a:rPr lang="ca-ES" baseline="0" dirty="0"/>
              <a:t> seguint amb la tendència dels darrers anys, la Universitat d’Andorra ha vist com creixia els nombre d’estudiants que segueixen formacions reglades pròpies fins arribar a la xifra de </a:t>
            </a:r>
            <a:r>
              <a:rPr lang="ca-ES" b="1" baseline="0" dirty="0"/>
              <a:t>395</a:t>
            </a:r>
            <a:r>
              <a:rPr lang="ca-ES" baseline="0" dirty="0"/>
              <a:t>. 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939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Analitzant l’evolució dels nombre d’estudiants, un any acadèmic més,</a:t>
            </a:r>
            <a:r>
              <a:rPr lang="ca-ES" baseline="0" dirty="0"/>
              <a:t> seguint amb la tendència dels darrers anys, la Universitat d’Andorra ha vist com creixia els nombre d’estudiants que segueixen formacions reglades pròpies fins arribar a la xifra de </a:t>
            </a:r>
            <a:r>
              <a:rPr lang="ca-ES" b="1" baseline="0" dirty="0"/>
              <a:t>395</a:t>
            </a:r>
            <a:r>
              <a:rPr lang="ca-ES" baseline="0" dirty="0"/>
              <a:t>. 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42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dirty="0"/>
              <a:t>Analitzant l’evolució dels nombre d’estudiants, un any acadèmic més,</a:t>
            </a:r>
            <a:r>
              <a:rPr lang="ca-ES" baseline="0" dirty="0"/>
              <a:t> seguint amb la tendència dels darrers anys, la Universitat d’Andorra ha vist com creixia els nombre d’estudiants que segueixen formacions reglades pròpies fins arribar a la xifra de </a:t>
            </a:r>
            <a:r>
              <a:rPr lang="ca-ES" b="1" baseline="0" dirty="0"/>
              <a:t>395</a:t>
            </a:r>
            <a:r>
              <a:rPr lang="ca-ES" baseline="0" dirty="0"/>
              <a:t>. 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92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ADE-2C9E-4A45-98BF-87E5D8F5BE4C}" type="datetimeFigureOut">
              <a:rPr lang="ca-ES" smtClean="0"/>
              <a:pPr/>
              <a:t>17/6/2019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770-7D13-4071-9255-1B061CF2FF1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847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ADE-2C9E-4A45-98BF-87E5D8F5BE4C}" type="datetimeFigureOut">
              <a:rPr lang="ca-ES" smtClean="0"/>
              <a:pPr/>
              <a:t>17/6/2019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770-7D13-4071-9255-1B061CF2FF1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264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ADE-2C9E-4A45-98BF-87E5D8F5BE4C}" type="datetimeFigureOut">
              <a:rPr lang="ca-ES" smtClean="0"/>
              <a:pPr/>
              <a:t>17/6/2019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770-7D13-4071-9255-1B061CF2FF1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375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ADE-2C9E-4A45-98BF-87E5D8F5BE4C}" type="datetimeFigureOut">
              <a:rPr lang="ca-ES" smtClean="0"/>
              <a:pPr/>
              <a:t>17/6/2019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770-7D13-4071-9255-1B061CF2FF1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084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ADE-2C9E-4A45-98BF-87E5D8F5BE4C}" type="datetimeFigureOut">
              <a:rPr lang="ca-ES" smtClean="0"/>
              <a:pPr/>
              <a:t>17/6/2019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770-7D13-4071-9255-1B061CF2FF1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7835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ADE-2C9E-4A45-98BF-87E5D8F5BE4C}" type="datetimeFigureOut">
              <a:rPr lang="ca-ES" smtClean="0"/>
              <a:pPr/>
              <a:t>17/6/2019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770-7D13-4071-9255-1B061CF2FF1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076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ADE-2C9E-4A45-98BF-87E5D8F5BE4C}" type="datetimeFigureOut">
              <a:rPr lang="ca-ES" smtClean="0"/>
              <a:pPr/>
              <a:t>17/6/2019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770-7D13-4071-9255-1B061CF2FF1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802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ADE-2C9E-4A45-98BF-87E5D8F5BE4C}" type="datetimeFigureOut">
              <a:rPr lang="ca-ES" smtClean="0"/>
              <a:pPr/>
              <a:t>17/6/2019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770-7D13-4071-9255-1B061CF2FF1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991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ADE-2C9E-4A45-98BF-87E5D8F5BE4C}" type="datetimeFigureOut">
              <a:rPr lang="ca-ES" smtClean="0"/>
              <a:pPr/>
              <a:t>17/6/2019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770-7D13-4071-9255-1B061CF2FF1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614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ADE-2C9E-4A45-98BF-87E5D8F5BE4C}" type="datetimeFigureOut">
              <a:rPr lang="ca-ES" smtClean="0"/>
              <a:pPr/>
              <a:t>17/6/2019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770-7D13-4071-9255-1B061CF2FF1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178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ADE-2C9E-4A45-98BF-87E5D8F5BE4C}" type="datetimeFigureOut">
              <a:rPr lang="ca-ES" smtClean="0"/>
              <a:pPr/>
              <a:t>17/6/2019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34770-7D13-4071-9255-1B061CF2FF1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564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2BADE-2C9E-4A45-98BF-87E5D8F5BE4C}" type="datetimeFigureOut">
              <a:rPr lang="ca-ES" smtClean="0"/>
              <a:pPr/>
              <a:t>17/6/2019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34770-7D13-4071-9255-1B061CF2FF15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284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4.jpe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3"/>
            <a:ext cx="12192000" cy="68606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8945" y="1708388"/>
            <a:ext cx="7238298" cy="270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Universitat</a:t>
            </a:r>
            <a:r>
              <a:rPr lang="en-GB" sz="2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d’Andorra</a:t>
            </a:r>
            <a:endParaRPr lang="en-GB" sz="2800" dirty="0">
              <a:solidFill>
                <a:schemeClr val="tx1"/>
              </a:solidFill>
              <a:latin typeface="Arial Rounded MT Bold" pitchFamily="34" charset="0"/>
              <a:cs typeface="Arial" pitchFamily="34" charset="0"/>
            </a:endParaRP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Being a local and “national” University</a:t>
            </a:r>
          </a:p>
          <a:p>
            <a:pPr algn="ctr"/>
            <a:br>
              <a:rPr lang="ca-ES" sz="2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en-GB" sz="20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Council of Europe, 18th June 2019</a:t>
            </a:r>
            <a:br>
              <a:rPr lang="ca-ES" sz="28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ca-ES" sz="2000" dirty="0"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Miquel Nicolau i Vila</a:t>
            </a: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706" y="1808163"/>
            <a:ext cx="1353101" cy="24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t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r="19782"/>
          <a:stretch/>
        </p:blipFill>
        <p:spPr>
          <a:xfrm>
            <a:off x="8054938" y="0"/>
            <a:ext cx="4137061" cy="6858000"/>
          </a:xfrm>
          <a:prstGeom prst="rect">
            <a:avLst/>
          </a:prstGeom>
        </p:spPr>
      </p:pic>
      <p:grpSp>
        <p:nvGrpSpPr>
          <p:cNvPr id="2" name="Agrupa 30"/>
          <p:cNvGrpSpPr/>
          <p:nvPr/>
        </p:nvGrpSpPr>
        <p:grpSpPr>
          <a:xfrm>
            <a:off x="-1" y="4267200"/>
            <a:ext cx="3508711" cy="2590800"/>
            <a:chOff x="-1" y="3502851"/>
            <a:chExt cx="4543866" cy="3355149"/>
          </a:xfrm>
        </p:grpSpPr>
        <p:sp>
          <p:nvSpPr>
            <p:cNvPr id="32" name="Triangle rectangle 31"/>
            <p:cNvSpPr/>
            <p:nvPr/>
          </p:nvSpPr>
          <p:spPr>
            <a:xfrm>
              <a:off x="0" y="3502851"/>
              <a:ext cx="4543865" cy="33551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40" name="Imatg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35282" r="11039" b="35795"/>
            <a:stretch/>
          </p:blipFill>
          <p:spPr>
            <a:xfrm>
              <a:off x="196956" y="5928482"/>
              <a:ext cx="2827606" cy="753672"/>
            </a:xfrm>
            <a:prstGeom prst="rect">
              <a:avLst/>
            </a:prstGeom>
          </p:spPr>
        </p:pic>
        <p:sp>
          <p:nvSpPr>
            <p:cNvPr id="41" name="Triangle isòsceles 40"/>
            <p:cNvSpPr/>
            <p:nvPr/>
          </p:nvSpPr>
          <p:spPr>
            <a:xfrm rot="5400000">
              <a:off x="-415000" y="3917851"/>
              <a:ext cx="2124226" cy="1294228"/>
            </a:xfrm>
            <a:prstGeom prst="triangle">
              <a:avLst>
                <a:gd name="adj" fmla="val 44702"/>
              </a:avLst>
            </a:prstGeom>
            <a:solidFill>
              <a:srgbClr val="73783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3" name="Agrupa 24"/>
          <p:cNvGrpSpPr/>
          <p:nvPr/>
        </p:nvGrpSpPr>
        <p:grpSpPr>
          <a:xfrm>
            <a:off x="1169336" y="480462"/>
            <a:ext cx="8835571" cy="716106"/>
            <a:chOff x="1113064" y="428210"/>
            <a:chExt cx="8835571" cy="716106"/>
          </a:xfrm>
        </p:grpSpPr>
        <p:sp>
          <p:nvSpPr>
            <p:cNvPr id="27" name="Paral·lelogram 26"/>
            <p:cNvSpPr/>
            <p:nvPr/>
          </p:nvSpPr>
          <p:spPr>
            <a:xfrm>
              <a:off x="1113064" y="428211"/>
              <a:ext cx="8835571" cy="716105"/>
            </a:xfrm>
            <a:prstGeom prst="parallelogram">
              <a:avLst>
                <a:gd name="adj" fmla="val 10407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Paral·lelogram 41"/>
            <p:cNvSpPr/>
            <p:nvPr/>
          </p:nvSpPr>
          <p:spPr>
            <a:xfrm>
              <a:off x="1115607" y="428210"/>
              <a:ext cx="7767136" cy="716105"/>
            </a:xfrm>
            <a:prstGeom prst="parallelogram">
              <a:avLst>
                <a:gd name="adj" fmla="val 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Títol 1"/>
          <p:cNvSpPr txBox="1">
            <a:spLocks/>
          </p:cNvSpPr>
          <p:nvPr/>
        </p:nvSpPr>
        <p:spPr>
          <a:xfrm>
            <a:off x="1134404" y="362706"/>
            <a:ext cx="8652691" cy="847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European</a:t>
            </a:r>
            <a:r>
              <a:rPr kumimoji="0" lang="ca-E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 </a:t>
            </a:r>
            <a:r>
              <a:rPr kumimoji="0" lang="ca-E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Higher</a:t>
            </a:r>
            <a:r>
              <a:rPr kumimoji="0" lang="ca-E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 </a:t>
            </a:r>
            <a:r>
              <a:rPr kumimoji="0" lang="ca-E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Education</a:t>
            </a:r>
            <a:r>
              <a:rPr kumimoji="0" lang="ca-E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 </a:t>
            </a:r>
            <a:r>
              <a:rPr kumimoji="0" lang="ca-E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Area</a:t>
            </a:r>
            <a:endParaRPr kumimoji="0" lang="ca-E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j-ea"/>
              <a:cs typeface="+mj-cs"/>
            </a:endParaRPr>
          </a:p>
        </p:txBody>
      </p:sp>
      <p:sp>
        <p:nvSpPr>
          <p:cNvPr id="44" name="Crida rectangular arrodonida 43"/>
          <p:cNvSpPr/>
          <p:nvPr/>
        </p:nvSpPr>
        <p:spPr>
          <a:xfrm>
            <a:off x="1532737" y="4799623"/>
            <a:ext cx="2340000" cy="1353600"/>
          </a:xfrm>
          <a:prstGeom prst="wedgeRoundRectCallout">
            <a:avLst>
              <a:gd name="adj1" fmla="val -18220"/>
              <a:gd name="adj2" fmla="val 11480"/>
              <a:gd name="adj3" fmla="val 16667"/>
            </a:avLst>
          </a:prstGeom>
          <a:solidFill>
            <a:srgbClr val="AD264F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600" b="1" dirty="0"/>
              <a:t>Doctorat</a:t>
            </a:r>
          </a:p>
          <a:p>
            <a:pPr algn="ctr"/>
            <a:r>
              <a:rPr lang="ca-ES" sz="2000" b="1" dirty="0"/>
              <a:t>(3 </a:t>
            </a:r>
            <a:r>
              <a:rPr lang="ca-ES" sz="2000" b="1" dirty="0" err="1"/>
              <a:t>years</a:t>
            </a:r>
            <a:r>
              <a:rPr lang="ca-ES" sz="2000" b="1" dirty="0"/>
              <a:t>)</a:t>
            </a:r>
          </a:p>
        </p:txBody>
      </p:sp>
      <p:sp>
        <p:nvSpPr>
          <p:cNvPr id="45" name="Triangle isòsceles 44"/>
          <p:cNvSpPr/>
          <p:nvPr/>
        </p:nvSpPr>
        <p:spPr>
          <a:xfrm rot="10800000">
            <a:off x="2713201" y="1564477"/>
            <a:ext cx="348404" cy="295440"/>
          </a:xfrm>
          <a:prstGeom prst="triangl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6" name="Triangle isòsceles 45"/>
          <p:cNvSpPr/>
          <p:nvPr/>
        </p:nvSpPr>
        <p:spPr>
          <a:xfrm rot="10800000">
            <a:off x="6756775" y="1556278"/>
            <a:ext cx="348404" cy="295440"/>
          </a:xfrm>
          <a:prstGeom prst="triangle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7" name="Crida rectangular arrodonida 46"/>
          <p:cNvSpPr/>
          <p:nvPr/>
        </p:nvSpPr>
        <p:spPr>
          <a:xfrm>
            <a:off x="5576311" y="1348454"/>
            <a:ext cx="2340000" cy="379828"/>
          </a:xfrm>
          <a:prstGeom prst="wedgeRoundRectCallout">
            <a:avLst>
              <a:gd name="adj1" fmla="val -10622"/>
              <a:gd name="adj2" fmla="val 1591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EUROPE</a:t>
            </a:r>
          </a:p>
        </p:txBody>
      </p:sp>
      <p:sp>
        <p:nvSpPr>
          <p:cNvPr id="48" name="Triangle isòsceles 47"/>
          <p:cNvSpPr/>
          <p:nvPr/>
        </p:nvSpPr>
        <p:spPr>
          <a:xfrm rot="10800000">
            <a:off x="2713201" y="3199145"/>
            <a:ext cx="348404" cy="295440"/>
          </a:xfrm>
          <a:prstGeom prst="triangle">
            <a:avLst/>
          </a:prstGeom>
          <a:solidFill>
            <a:srgbClr val="86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9" name="Crida rectangular arrodonida 48"/>
          <p:cNvSpPr/>
          <p:nvPr/>
        </p:nvSpPr>
        <p:spPr>
          <a:xfrm>
            <a:off x="1532737" y="1356653"/>
            <a:ext cx="2340000" cy="379828"/>
          </a:xfrm>
          <a:prstGeom prst="wedgeRoundRectCallout">
            <a:avLst>
              <a:gd name="adj1" fmla="val -10622"/>
              <a:gd name="adj2" fmla="val 1591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ANDORRA</a:t>
            </a:r>
          </a:p>
        </p:txBody>
      </p:sp>
      <p:sp>
        <p:nvSpPr>
          <p:cNvPr id="50" name="Triangle isòsceles 49"/>
          <p:cNvSpPr/>
          <p:nvPr/>
        </p:nvSpPr>
        <p:spPr>
          <a:xfrm rot="13356857">
            <a:off x="1008682" y="2366774"/>
            <a:ext cx="389426" cy="502720"/>
          </a:xfrm>
          <a:prstGeom prst="triangle">
            <a:avLst/>
          </a:prstGeom>
          <a:solidFill>
            <a:srgbClr val="DAB620"/>
          </a:solidFill>
          <a:ln>
            <a:noFill/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1" name="Crida rectangular arrodonida 50"/>
          <p:cNvSpPr/>
          <p:nvPr/>
        </p:nvSpPr>
        <p:spPr>
          <a:xfrm>
            <a:off x="65200" y="2013322"/>
            <a:ext cx="1404000" cy="543923"/>
          </a:xfrm>
          <a:prstGeom prst="wedgeRoundRectCallout">
            <a:avLst>
              <a:gd name="adj1" fmla="val -18220"/>
              <a:gd name="adj2" fmla="val 11480"/>
              <a:gd name="adj3" fmla="val 16667"/>
            </a:avLst>
          </a:prstGeom>
          <a:solidFill>
            <a:srgbClr val="DAB620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/>
              <a:t>DPA</a:t>
            </a:r>
            <a:endParaRPr lang="ca-ES" sz="3600" b="1" dirty="0"/>
          </a:p>
          <a:p>
            <a:pPr algn="ctr"/>
            <a:r>
              <a:rPr lang="ca-ES" sz="1400" b="1" dirty="0"/>
              <a:t>(120 EC*)</a:t>
            </a:r>
            <a:endParaRPr lang="ca-ES" sz="1050" dirty="0"/>
          </a:p>
        </p:txBody>
      </p:sp>
      <p:sp>
        <p:nvSpPr>
          <p:cNvPr id="52" name="Crida rectangular arrodonida 51"/>
          <p:cNvSpPr/>
          <p:nvPr/>
        </p:nvSpPr>
        <p:spPr>
          <a:xfrm>
            <a:off x="1538687" y="1970192"/>
            <a:ext cx="2340000" cy="1353985"/>
          </a:xfrm>
          <a:prstGeom prst="wedgeRoundRectCallout">
            <a:avLst>
              <a:gd name="adj1" fmla="val -18220"/>
              <a:gd name="adj2" fmla="val 11480"/>
              <a:gd name="adj3" fmla="val 16667"/>
            </a:avLst>
          </a:prstGeom>
          <a:solidFill>
            <a:srgbClr val="86C31F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600" b="1" dirty="0" err="1"/>
              <a:t>Bàtxelor</a:t>
            </a:r>
            <a:endParaRPr lang="ca-ES" sz="2400" b="1" dirty="0"/>
          </a:p>
          <a:p>
            <a:pPr algn="ctr"/>
            <a:r>
              <a:rPr lang="ca-ES" sz="2000" dirty="0"/>
              <a:t>(180 EC* – 3 </a:t>
            </a:r>
            <a:r>
              <a:rPr lang="ca-ES" sz="2000" dirty="0" err="1"/>
              <a:t>years</a:t>
            </a:r>
            <a:r>
              <a:rPr lang="ca-ES" sz="2000" dirty="0"/>
              <a:t>)</a:t>
            </a:r>
          </a:p>
        </p:txBody>
      </p:sp>
      <p:sp>
        <p:nvSpPr>
          <p:cNvPr id="53" name="Triangle isòsceles 52"/>
          <p:cNvSpPr/>
          <p:nvPr/>
        </p:nvSpPr>
        <p:spPr>
          <a:xfrm rot="10800000">
            <a:off x="2702407" y="4465171"/>
            <a:ext cx="348404" cy="295440"/>
          </a:xfrm>
          <a:prstGeom prst="triangle">
            <a:avLst/>
          </a:prstGeom>
          <a:solidFill>
            <a:srgbClr val="764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4" name="Crida rectangular arrodonida 53"/>
          <p:cNvSpPr/>
          <p:nvPr/>
        </p:nvSpPr>
        <p:spPr>
          <a:xfrm>
            <a:off x="1538686" y="3533784"/>
            <a:ext cx="2340000" cy="1078697"/>
          </a:xfrm>
          <a:prstGeom prst="wedgeRoundRectCallout">
            <a:avLst>
              <a:gd name="adj1" fmla="val -18220"/>
              <a:gd name="adj2" fmla="val 11480"/>
              <a:gd name="adj3" fmla="val 16667"/>
            </a:avLst>
          </a:prstGeom>
          <a:solidFill>
            <a:srgbClr val="7645A1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600" b="1" dirty="0"/>
              <a:t>Màster</a:t>
            </a:r>
            <a:endParaRPr lang="ca-ES" sz="2400" b="1" dirty="0"/>
          </a:p>
          <a:p>
            <a:pPr algn="ctr"/>
            <a:r>
              <a:rPr lang="ca-ES" sz="2000" dirty="0"/>
              <a:t>(120 EC* – 2 </a:t>
            </a:r>
            <a:r>
              <a:rPr lang="ca-ES" sz="2000" dirty="0" err="1"/>
              <a:t>years</a:t>
            </a:r>
            <a:r>
              <a:rPr lang="ca-ES" sz="2000" dirty="0"/>
              <a:t>)</a:t>
            </a:r>
          </a:p>
        </p:txBody>
      </p:sp>
      <p:sp>
        <p:nvSpPr>
          <p:cNvPr id="55" name="Crida rectangular arrodonida 54"/>
          <p:cNvSpPr/>
          <p:nvPr/>
        </p:nvSpPr>
        <p:spPr>
          <a:xfrm>
            <a:off x="5611457" y="4820172"/>
            <a:ext cx="2340000" cy="1353600"/>
          </a:xfrm>
          <a:prstGeom prst="wedgeRoundRectCallout">
            <a:avLst>
              <a:gd name="adj1" fmla="val -18220"/>
              <a:gd name="adj2" fmla="val 11480"/>
              <a:gd name="adj3" fmla="val 16667"/>
            </a:avLst>
          </a:prstGeom>
          <a:solidFill>
            <a:srgbClr val="AD264F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600" b="1" dirty="0"/>
              <a:t>3rd </a:t>
            </a:r>
            <a:r>
              <a:rPr lang="ca-ES" sz="3600" b="1" dirty="0" err="1"/>
              <a:t>cycle</a:t>
            </a:r>
            <a:endParaRPr lang="ca-ES" sz="3600" b="1" dirty="0"/>
          </a:p>
          <a:p>
            <a:pPr algn="ctr"/>
            <a:r>
              <a:rPr lang="ca-ES" sz="2400" b="1" dirty="0"/>
              <a:t>(3 </a:t>
            </a:r>
            <a:r>
              <a:rPr lang="ca-ES" sz="2400" b="1" dirty="0" err="1"/>
              <a:t>years</a:t>
            </a:r>
            <a:r>
              <a:rPr lang="ca-ES" sz="2400" b="1" dirty="0"/>
              <a:t>)</a:t>
            </a:r>
          </a:p>
        </p:txBody>
      </p:sp>
      <p:sp>
        <p:nvSpPr>
          <p:cNvPr id="56" name="Triangle isòsceles 55"/>
          <p:cNvSpPr/>
          <p:nvPr/>
        </p:nvSpPr>
        <p:spPr>
          <a:xfrm rot="10800000">
            <a:off x="6750825" y="3199145"/>
            <a:ext cx="348404" cy="295440"/>
          </a:xfrm>
          <a:prstGeom prst="triangle">
            <a:avLst/>
          </a:prstGeom>
          <a:solidFill>
            <a:srgbClr val="86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7" name="Triangle isòsceles 56"/>
          <p:cNvSpPr/>
          <p:nvPr/>
        </p:nvSpPr>
        <p:spPr>
          <a:xfrm rot="13356857">
            <a:off x="5036032" y="2375400"/>
            <a:ext cx="389426" cy="502720"/>
          </a:xfrm>
          <a:prstGeom prst="triangle">
            <a:avLst/>
          </a:prstGeom>
          <a:solidFill>
            <a:srgbClr val="DAB620"/>
          </a:solidFill>
          <a:ln>
            <a:noFill/>
          </a:ln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8" name="Crida rectangular arrodonida 57"/>
          <p:cNvSpPr/>
          <p:nvPr/>
        </p:nvSpPr>
        <p:spPr>
          <a:xfrm>
            <a:off x="4092550" y="2013322"/>
            <a:ext cx="1404000" cy="543923"/>
          </a:xfrm>
          <a:prstGeom prst="wedgeRoundRectCallout">
            <a:avLst>
              <a:gd name="adj1" fmla="val -18220"/>
              <a:gd name="adj2" fmla="val 11480"/>
              <a:gd name="adj3" fmla="val 16667"/>
            </a:avLst>
          </a:prstGeom>
          <a:solidFill>
            <a:srgbClr val="DAB620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b="1" dirty="0"/>
              <a:t>Short </a:t>
            </a:r>
            <a:r>
              <a:rPr lang="ca-ES" sz="2000" b="1" dirty="0" err="1"/>
              <a:t>cycle</a:t>
            </a:r>
            <a:endParaRPr lang="ca-ES" sz="2000" b="1" dirty="0"/>
          </a:p>
          <a:p>
            <a:pPr algn="ctr"/>
            <a:r>
              <a:rPr lang="ca-ES" sz="1400" b="1" dirty="0"/>
              <a:t>(120 EC*)</a:t>
            </a:r>
            <a:endParaRPr lang="ca-ES" sz="2400" dirty="0"/>
          </a:p>
        </p:txBody>
      </p:sp>
      <p:sp>
        <p:nvSpPr>
          <p:cNvPr id="59" name="Crida rectangular arrodonida 58"/>
          <p:cNvSpPr/>
          <p:nvPr/>
        </p:nvSpPr>
        <p:spPr>
          <a:xfrm>
            <a:off x="5576311" y="1970192"/>
            <a:ext cx="2340000" cy="1353985"/>
          </a:xfrm>
          <a:prstGeom prst="wedgeRoundRectCallout">
            <a:avLst>
              <a:gd name="adj1" fmla="val -18220"/>
              <a:gd name="adj2" fmla="val 11480"/>
              <a:gd name="adj3" fmla="val 16667"/>
            </a:avLst>
          </a:prstGeom>
          <a:solidFill>
            <a:srgbClr val="86C31F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600" b="1" dirty="0"/>
              <a:t>1st </a:t>
            </a:r>
            <a:r>
              <a:rPr lang="ca-ES" sz="3600" b="1" dirty="0" err="1"/>
              <a:t>cycle</a:t>
            </a:r>
            <a:endParaRPr lang="ca-ES" sz="2400" b="1" dirty="0"/>
          </a:p>
          <a:p>
            <a:pPr algn="ctr"/>
            <a:r>
              <a:rPr lang="ca-ES" sz="2000" dirty="0"/>
              <a:t>(180-240 EC*)</a:t>
            </a:r>
          </a:p>
        </p:txBody>
      </p:sp>
      <p:sp>
        <p:nvSpPr>
          <p:cNvPr id="60" name="Triangle isòsceles 59"/>
          <p:cNvSpPr/>
          <p:nvPr/>
        </p:nvSpPr>
        <p:spPr>
          <a:xfrm rot="10800000">
            <a:off x="6740031" y="4465171"/>
            <a:ext cx="348404" cy="295440"/>
          </a:xfrm>
          <a:prstGeom prst="triangle">
            <a:avLst/>
          </a:prstGeom>
          <a:solidFill>
            <a:srgbClr val="764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1" name="Crida rectangular arrodonida 60"/>
          <p:cNvSpPr/>
          <p:nvPr/>
        </p:nvSpPr>
        <p:spPr>
          <a:xfrm>
            <a:off x="5576310" y="3533784"/>
            <a:ext cx="2340000" cy="1078697"/>
          </a:xfrm>
          <a:prstGeom prst="wedgeRoundRectCallout">
            <a:avLst>
              <a:gd name="adj1" fmla="val -18220"/>
              <a:gd name="adj2" fmla="val 11480"/>
              <a:gd name="adj3" fmla="val 16667"/>
            </a:avLst>
          </a:prstGeom>
          <a:solidFill>
            <a:srgbClr val="7645A1"/>
          </a:solidFill>
          <a:ln>
            <a:noFill/>
          </a:ln>
          <a:effectLst>
            <a:glow>
              <a:schemeClr val="accent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3600" b="1" dirty="0"/>
              <a:t>2nd </a:t>
            </a:r>
            <a:r>
              <a:rPr lang="ca-ES" sz="3600" b="1" dirty="0" err="1"/>
              <a:t>cycle</a:t>
            </a:r>
            <a:endParaRPr lang="ca-ES" sz="3600" b="1" dirty="0"/>
          </a:p>
          <a:p>
            <a:pPr algn="ctr"/>
            <a:r>
              <a:rPr lang="ca-ES" sz="2000" dirty="0"/>
              <a:t>(60-90-120 EC*)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528730" y="6488668"/>
            <a:ext cx="2235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*EC: </a:t>
            </a:r>
            <a:r>
              <a:rPr lang="ca-ES" dirty="0" err="1"/>
              <a:t>European</a:t>
            </a:r>
            <a:r>
              <a:rPr lang="ca-ES" dirty="0"/>
              <a:t> </a:t>
            </a:r>
            <a:r>
              <a:rPr lang="ca-ES" dirty="0" err="1"/>
              <a:t>credits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7632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35" y="-4151"/>
            <a:ext cx="12205335" cy="6862151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7084083" y="2311072"/>
            <a:ext cx="373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Multidisciplinary PhD Programme</a:t>
            </a:r>
          </a:p>
        </p:txBody>
      </p:sp>
      <p:graphicFrame>
        <p:nvGraphicFramePr>
          <p:cNvPr id="4" name="Diagram 2"/>
          <p:cNvGraphicFramePr/>
          <p:nvPr>
            <p:extLst>
              <p:ext uri="{D42A27DB-BD31-4B8C-83A1-F6EECF244321}">
                <p14:modId xmlns:p14="http://schemas.microsoft.com/office/powerpoint/2010/main" val="2165623536"/>
              </p:ext>
            </p:extLst>
          </p:nvPr>
        </p:nvGraphicFramePr>
        <p:xfrm>
          <a:off x="4558159" y="1345721"/>
          <a:ext cx="2506871" cy="223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434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tg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3" b="5342"/>
          <a:stretch/>
        </p:blipFill>
        <p:spPr>
          <a:xfrm>
            <a:off x="189628" y="4015812"/>
            <a:ext cx="14193886" cy="3301216"/>
          </a:xfrm>
          <a:prstGeom prst="rect">
            <a:avLst/>
          </a:prstGeom>
          <a:effectLst>
            <a:softEdge rad="469900"/>
          </a:effectLst>
        </p:spPr>
      </p:pic>
      <p:grpSp>
        <p:nvGrpSpPr>
          <p:cNvPr id="2" name="Agrupa 4"/>
          <p:cNvGrpSpPr/>
          <p:nvPr/>
        </p:nvGrpSpPr>
        <p:grpSpPr>
          <a:xfrm>
            <a:off x="1130819" y="551483"/>
            <a:ext cx="8835571" cy="716106"/>
            <a:chOff x="1113064" y="428210"/>
            <a:chExt cx="8835571" cy="716106"/>
          </a:xfrm>
        </p:grpSpPr>
        <p:sp>
          <p:nvSpPr>
            <p:cNvPr id="7" name="Paral·lelogram 6"/>
            <p:cNvSpPr/>
            <p:nvPr/>
          </p:nvSpPr>
          <p:spPr>
            <a:xfrm>
              <a:off x="1113064" y="428211"/>
              <a:ext cx="8835571" cy="716105"/>
            </a:xfrm>
            <a:prstGeom prst="parallelogram">
              <a:avLst>
                <a:gd name="adj" fmla="val 10407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Paral·lelogram 7"/>
            <p:cNvSpPr/>
            <p:nvPr/>
          </p:nvSpPr>
          <p:spPr>
            <a:xfrm>
              <a:off x="1115607" y="428210"/>
              <a:ext cx="7767136" cy="716105"/>
            </a:xfrm>
            <a:prstGeom prst="parallelogram">
              <a:avLst>
                <a:gd name="adj" fmla="val 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ítol 1"/>
          <p:cNvSpPr txBox="1">
            <a:spLocks/>
          </p:cNvSpPr>
          <p:nvPr/>
        </p:nvSpPr>
        <p:spPr>
          <a:xfrm>
            <a:off x="1162540" y="361927"/>
            <a:ext cx="8652691" cy="847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ca-E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Networking</a:t>
            </a:r>
            <a:endParaRPr lang="ca-ES" sz="4400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grpSp>
        <p:nvGrpSpPr>
          <p:cNvPr id="3" name="Agrupa 11"/>
          <p:cNvGrpSpPr/>
          <p:nvPr/>
        </p:nvGrpSpPr>
        <p:grpSpPr>
          <a:xfrm>
            <a:off x="-1" y="4267200"/>
            <a:ext cx="3508711" cy="2590800"/>
            <a:chOff x="-1" y="3502851"/>
            <a:chExt cx="4543866" cy="3355149"/>
          </a:xfrm>
        </p:grpSpPr>
        <p:sp>
          <p:nvSpPr>
            <p:cNvPr id="13" name="Triangle rectangle 12"/>
            <p:cNvSpPr/>
            <p:nvPr/>
          </p:nvSpPr>
          <p:spPr>
            <a:xfrm>
              <a:off x="0" y="3502851"/>
              <a:ext cx="4543865" cy="33551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35282" r="11039" b="35795"/>
            <a:stretch/>
          </p:blipFill>
          <p:spPr>
            <a:xfrm>
              <a:off x="196956" y="5928482"/>
              <a:ext cx="2827606" cy="753672"/>
            </a:xfrm>
            <a:prstGeom prst="rect">
              <a:avLst/>
            </a:prstGeom>
          </p:spPr>
        </p:pic>
        <p:sp>
          <p:nvSpPr>
            <p:cNvPr id="15" name="Triangle isòsceles 14"/>
            <p:cNvSpPr/>
            <p:nvPr/>
          </p:nvSpPr>
          <p:spPr>
            <a:xfrm rot="5400000">
              <a:off x="-415000" y="3917851"/>
              <a:ext cx="2124226" cy="1294228"/>
            </a:xfrm>
            <a:prstGeom prst="triangle">
              <a:avLst>
                <a:gd name="adj" fmla="val 44702"/>
              </a:avLst>
            </a:prstGeom>
            <a:solidFill>
              <a:srgbClr val="73783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5122" name="Picture 2" descr="Network of Universities of Small Countries and Territor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971" y="1981939"/>
            <a:ext cx="2316764" cy="743506"/>
          </a:xfrm>
          <a:prstGeom prst="rect">
            <a:avLst/>
          </a:prstGeom>
          <a:noFill/>
        </p:spPr>
      </p:pic>
      <p:pic>
        <p:nvPicPr>
          <p:cNvPr id="5128" name="Picture 8" descr="Resultat d'imatges de xarxa vives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4589" y="2989387"/>
            <a:ext cx="2995998" cy="852196"/>
          </a:xfrm>
          <a:prstGeom prst="rect">
            <a:avLst/>
          </a:prstGeom>
          <a:noFill/>
        </p:spPr>
      </p:pic>
      <p:pic>
        <p:nvPicPr>
          <p:cNvPr id="5132" name="Picture 12" descr="Resultat d'imatges de eu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59498" y="1180561"/>
            <a:ext cx="3132502" cy="1393964"/>
          </a:xfrm>
          <a:prstGeom prst="rect">
            <a:avLst/>
          </a:prstGeom>
          <a:noFill/>
        </p:spPr>
      </p:pic>
      <p:pic>
        <p:nvPicPr>
          <p:cNvPr id="5134" name="Picture 14" descr="Resultat d'imatges de iau logo international association of universiti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34581" y="2574662"/>
            <a:ext cx="1458601" cy="1411411"/>
          </a:xfrm>
          <a:prstGeom prst="rect">
            <a:avLst/>
          </a:prstGeom>
          <a:noFill/>
        </p:spPr>
      </p:pic>
      <p:sp>
        <p:nvSpPr>
          <p:cNvPr id="21506" name="AutoShape 2" descr="Resultat d'imatges de auf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08" name="AutoShape 4" descr="Resultat d'imatges de auf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10" name="Picture 6" descr="Resultat d'imatges de auf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2516" y="1612042"/>
            <a:ext cx="1355540" cy="959045"/>
          </a:xfrm>
          <a:prstGeom prst="rect">
            <a:avLst/>
          </a:prstGeom>
          <a:noFill/>
        </p:spPr>
      </p:pic>
      <p:sp>
        <p:nvSpPr>
          <p:cNvPr id="21512" name="AutoShape 8" descr="Resultat d'imatges de consejo universitario iberoamericano cuib logo"/>
          <p:cNvSpPr>
            <a:spLocks noChangeAspect="1" noChangeArrowheads="1"/>
          </p:cNvSpPr>
          <p:nvPr/>
        </p:nvSpPr>
        <p:spPr bwMode="auto">
          <a:xfrm>
            <a:off x="155575" y="-830263"/>
            <a:ext cx="176212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88370" y="1694060"/>
            <a:ext cx="1591645" cy="15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114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/>
          <a:stretch/>
        </p:blipFill>
        <p:spPr>
          <a:xfrm>
            <a:off x="7451678" y="0"/>
            <a:ext cx="4882849" cy="3535202"/>
          </a:xfrm>
          <a:prstGeom prst="rect">
            <a:avLst/>
          </a:prstGeom>
        </p:spPr>
      </p:pic>
      <p:grpSp>
        <p:nvGrpSpPr>
          <p:cNvPr id="2" name="Agrupa 11"/>
          <p:cNvGrpSpPr/>
          <p:nvPr/>
        </p:nvGrpSpPr>
        <p:grpSpPr>
          <a:xfrm>
            <a:off x="-1" y="4267200"/>
            <a:ext cx="3508711" cy="2590800"/>
            <a:chOff x="-1" y="3502851"/>
            <a:chExt cx="4543866" cy="3355149"/>
          </a:xfrm>
        </p:grpSpPr>
        <p:sp>
          <p:nvSpPr>
            <p:cNvPr id="13" name="Triangle rectangle 12"/>
            <p:cNvSpPr/>
            <p:nvPr/>
          </p:nvSpPr>
          <p:spPr>
            <a:xfrm>
              <a:off x="0" y="3502851"/>
              <a:ext cx="4543865" cy="33551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35282" r="11039" b="35795"/>
            <a:stretch/>
          </p:blipFill>
          <p:spPr>
            <a:xfrm>
              <a:off x="196956" y="5928482"/>
              <a:ext cx="2827606" cy="753672"/>
            </a:xfrm>
            <a:prstGeom prst="rect">
              <a:avLst/>
            </a:prstGeom>
          </p:spPr>
        </p:pic>
        <p:sp>
          <p:nvSpPr>
            <p:cNvPr id="15" name="Triangle isòsceles 14"/>
            <p:cNvSpPr/>
            <p:nvPr/>
          </p:nvSpPr>
          <p:spPr>
            <a:xfrm rot="5400000">
              <a:off x="-415000" y="3917851"/>
              <a:ext cx="2124226" cy="1294228"/>
            </a:xfrm>
            <a:prstGeom prst="triangle">
              <a:avLst>
                <a:gd name="adj" fmla="val 44702"/>
              </a:avLst>
            </a:prstGeom>
            <a:solidFill>
              <a:srgbClr val="73783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3" name="Agrupa 4"/>
          <p:cNvGrpSpPr/>
          <p:nvPr/>
        </p:nvGrpSpPr>
        <p:grpSpPr>
          <a:xfrm>
            <a:off x="1113064" y="480462"/>
            <a:ext cx="8835571" cy="716106"/>
            <a:chOff x="1113064" y="428210"/>
            <a:chExt cx="8835571" cy="716106"/>
          </a:xfrm>
        </p:grpSpPr>
        <p:sp>
          <p:nvSpPr>
            <p:cNvPr id="7" name="Paral·lelogram 6"/>
            <p:cNvSpPr/>
            <p:nvPr/>
          </p:nvSpPr>
          <p:spPr>
            <a:xfrm>
              <a:off x="1113064" y="428211"/>
              <a:ext cx="8835571" cy="716105"/>
            </a:xfrm>
            <a:prstGeom prst="parallelogram">
              <a:avLst>
                <a:gd name="adj" fmla="val 10407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Paral·lelogram 7"/>
            <p:cNvSpPr/>
            <p:nvPr/>
          </p:nvSpPr>
          <p:spPr>
            <a:xfrm>
              <a:off x="1115607" y="428210"/>
              <a:ext cx="7767136" cy="716105"/>
            </a:xfrm>
            <a:prstGeom prst="parallelogram">
              <a:avLst>
                <a:gd name="adj" fmla="val 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ítol 1"/>
          <p:cNvSpPr txBox="1">
            <a:spLocks/>
          </p:cNvSpPr>
          <p:nvPr/>
        </p:nvSpPr>
        <p:spPr>
          <a:xfrm>
            <a:off x="1162540" y="351653"/>
            <a:ext cx="8652691" cy="847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Via Universitària I (2017)</a:t>
            </a:r>
            <a:endParaRPr kumimoji="0" lang="ca-E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j-ea"/>
              <a:cs typeface="+mj-cs"/>
            </a:endParaRPr>
          </a:p>
        </p:txBody>
      </p:sp>
      <p:grpSp>
        <p:nvGrpSpPr>
          <p:cNvPr id="32" name="Agrupa 31"/>
          <p:cNvGrpSpPr/>
          <p:nvPr/>
        </p:nvGrpSpPr>
        <p:grpSpPr>
          <a:xfrm>
            <a:off x="3089481" y="2610233"/>
            <a:ext cx="604540" cy="2705299"/>
            <a:chOff x="2044489" y="2394583"/>
            <a:chExt cx="604540" cy="2705299"/>
          </a:xfrm>
        </p:grpSpPr>
        <p:sp>
          <p:nvSpPr>
            <p:cNvPr id="16" name="Rectangle 15"/>
            <p:cNvSpPr/>
            <p:nvPr/>
          </p:nvSpPr>
          <p:spPr>
            <a:xfrm>
              <a:off x="2044489" y="2394583"/>
              <a:ext cx="603849" cy="10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 dirty="0"/>
                <a:t>37,3%</a:t>
              </a:r>
              <a:endParaRPr lang="es-ES" sz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45180" y="3402603"/>
              <a:ext cx="603849" cy="414000"/>
            </a:xfrm>
            <a:prstGeom prst="rect">
              <a:avLst/>
            </a:prstGeom>
            <a:solidFill>
              <a:srgbClr val="D4E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 dirty="0">
                  <a:solidFill>
                    <a:schemeClr val="tx1"/>
                  </a:solidFill>
                </a:rPr>
                <a:t>15,3%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44833" y="3818282"/>
              <a:ext cx="603849" cy="12816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 dirty="0">
                  <a:solidFill>
                    <a:schemeClr val="tx1"/>
                  </a:solidFill>
                </a:rPr>
                <a:t>47,5%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Agrupa 26"/>
          <p:cNvGrpSpPr/>
          <p:nvPr/>
        </p:nvGrpSpPr>
        <p:grpSpPr>
          <a:xfrm>
            <a:off x="1634142" y="2620281"/>
            <a:ext cx="609254" cy="2689795"/>
            <a:chOff x="2671544" y="2394583"/>
            <a:chExt cx="609254" cy="2689795"/>
          </a:xfrm>
        </p:grpSpPr>
        <p:sp>
          <p:nvSpPr>
            <p:cNvPr id="20" name="Rectangle 19"/>
            <p:cNvSpPr/>
            <p:nvPr/>
          </p:nvSpPr>
          <p:spPr>
            <a:xfrm>
              <a:off x="2676949" y="2394583"/>
              <a:ext cx="603849" cy="117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 dirty="0"/>
                <a:t>43,6%</a:t>
              </a:r>
              <a:endParaRPr lang="es-ES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71544" y="3567195"/>
              <a:ext cx="603849" cy="720000"/>
            </a:xfrm>
            <a:prstGeom prst="rect">
              <a:avLst/>
            </a:prstGeom>
            <a:solidFill>
              <a:srgbClr val="D4E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 dirty="0">
                  <a:solidFill>
                    <a:schemeClr val="tx1"/>
                  </a:solidFill>
                </a:rPr>
                <a:t>26,7%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72721" y="4281578"/>
              <a:ext cx="603849" cy="802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sz="1200" dirty="0">
                  <a:solidFill>
                    <a:schemeClr val="tx1"/>
                  </a:solidFill>
                </a:rPr>
                <a:t>29,8%</a:t>
              </a:r>
              <a:endParaRPr lang="es-E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QuadreDeText 22"/>
          <p:cNvSpPr txBox="1"/>
          <p:nvPr/>
        </p:nvSpPr>
        <p:spPr>
          <a:xfrm>
            <a:off x="3090962" y="2263054"/>
            <a:ext cx="621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err="1"/>
              <a:t>UdA</a:t>
            </a:r>
            <a:endParaRPr lang="es-ES" sz="1600" b="1" dirty="0"/>
          </a:p>
        </p:txBody>
      </p:sp>
      <p:sp>
        <p:nvSpPr>
          <p:cNvPr id="24" name="QuadreDeText 23"/>
          <p:cNvSpPr txBox="1"/>
          <p:nvPr/>
        </p:nvSpPr>
        <p:spPr>
          <a:xfrm>
            <a:off x="1065098" y="2273316"/>
            <a:ext cx="1749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/>
              <a:t>Vives </a:t>
            </a:r>
            <a:r>
              <a:rPr lang="ca-ES" sz="1600" b="1" dirty="0" err="1"/>
              <a:t>Universities</a:t>
            </a:r>
            <a:endParaRPr lang="es-ES" sz="1600" b="1" dirty="0"/>
          </a:p>
        </p:txBody>
      </p:sp>
      <p:pic>
        <p:nvPicPr>
          <p:cNvPr id="6146" name="Picture 2" descr="Resultat d'imatges de xarxa vives ma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6738" y="3505200"/>
            <a:ext cx="4325333" cy="3108833"/>
          </a:xfrm>
          <a:prstGeom prst="rect">
            <a:avLst/>
          </a:prstGeom>
          <a:noFill/>
        </p:spPr>
      </p:pic>
      <p:grpSp>
        <p:nvGrpSpPr>
          <p:cNvPr id="33" name="Agrupa 32"/>
          <p:cNvGrpSpPr/>
          <p:nvPr/>
        </p:nvGrpSpPr>
        <p:grpSpPr>
          <a:xfrm>
            <a:off x="4048405" y="3427694"/>
            <a:ext cx="2276857" cy="833854"/>
            <a:chOff x="4460373" y="3196590"/>
            <a:chExt cx="2276857" cy="833854"/>
          </a:xfrm>
        </p:grpSpPr>
        <p:sp>
          <p:nvSpPr>
            <p:cNvPr id="25" name="QuadreDeText 24"/>
            <p:cNvSpPr txBox="1"/>
            <p:nvPr/>
          </p:nvSpPr>
          <p:spPr>
            <a:xfrm>
              <a:off x="4629150" y="3196590"/>
              <a:ext cx="2013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Upper Class Students</a:t>
              </a:r>
              <a:endParaRPr lang="en-GB" sz="1600" b="1" dirty="0"/>
            </a:p>
          </p:txBody>
        </p:sp>
        <p:sp>
          <p:nvSpPr>
            <p:cNvPr id="26" name="QuadreDeText 25"/>
            <p:cNvSpPr txBox="1"/>
            <p:nvPr/>
          </p:nvSpPr>
          <p:spPr>
            <a:xfrm>
              <a:off x="4629150" y="3448050"/>
              <a:ext cx="2108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Middle Class Students</a:t>
              </a:r>
              <a:endParaRPr lang="en-GB" sz="16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67649" y="3308983"/>
              <a:ext cx="1440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60720" y="3555003"/>
              <a:ext cx="144000" cy="144000"/>
            </a:xfrm>
            <a:prstGeom prst="rect">
              <a:avLst/>
            </a:prstGeom>
            <a:solidFill>
              <a:srgbClr val="D4E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60373" y="3795422"/>
              <a:ext cx="144000" cy="144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QuadreDeText 30"/>
            <p:cNvSpPr txBox="1"/>
            <p:nvPr/>
          </p:nvSpPr>
          <p:spPr>
            <a:xfrm>
              <a:off x="4629149" y="3691890"/>
              <a:ext cx="20390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Lower Class Students</a:t>
              </a:r>
              <a:endParaRPr lang="en-GB" sz="1600" b="1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989833" y="5436215"/>
            <a:ext cx="55641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UdA</a:t>
            </a:r>
            <a:r>
              <a:rPr lang="ca-E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ca-ES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Higher</a:t>
            </a:r>
            <a:r>
              <a:rPr lang="ca-E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a-ES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Education</a:t>
            </a:r>
            <a:r>
              <a:rPr lang="ca-E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as a Social </a:t>
            </a:r>
            <a:r>
              <a:rPr lang="ca-ES" sz="2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Elevator</a:t>
            </a:r>
            <a:endParaRPr lang="ca-E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7181" y="1254997"/>
            <a:ext cx="62904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Vives</a:t>
            </a:r>
            <a:r>
              <a:rPr lang="en-GB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Network: 22 Universities from 4 </a:t>
            </a:r>
            <a:r>
              <a:rPr lang="en-GB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en-GB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ountries</a:t>
            </a:r>
          </a:p>
          <a:p>
            <a:r>
              <a:rPr lang="en-GB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Conclusion: The Universities are elitist</a:t>
            </a:r>
            <a:endParaRPr lang="es-E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594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grpSp>
        <p:nvGrpSpPr>
          <p:cNvPr id="2" name="Agrupa 1"/>
          <p:cNvGrpSpPr/>
          <p:nvPr/>
        </p:nvGrpSpPr>
        <p:grpSpPr>
          <a:xfrm>
            <a:off x="1169336" y="480462"/>
            <a:ext cx="8835571" cy="716106"/>
            <a:chOff x="1113064" y="428210"/>
            <a:chExt cx="8835571" cy="716106"/>
          </a:xfrm>
        </p:grpSpPr>
        <p:sp>
          <p:nvSpPr>
            <p:cNvPr id="9" name="Paral·lelogram 8"/>
            <p:cNvSpPr/>
            <p:nvPr/>
          </p:nvSpPr>
          <p:spPr>
            <a:xfrm>
              <a:off x="1113064" y="428211"/>
              <a:ext cx="8835571" cy="716105"/>
            </a:xfrm>
            <a:prstGeom prst="parallelogram">
              <a:avLst>
                <a:gd name="adj" fmla="val 10407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aral·lelogram 10"/>
            <p:cNvSpPr/>
            <p:nvPr/>
          </p:nvSpPr>
          <p:spPr>
            <a:xfrm>
              <a:off x="1115607" y="428210"/>
              <a:ext cx="7767136" cy="716105"/>
            </a:xfrm>
            <a:prstGeom prst="parallelogram">
              <a:avLst>
                <a:gd name="adj" fmla="val 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ítol 1"/>
          <p:cNvSpPr txBox="1">
            <a:spLocks/>
          </p:cNvSpPr>
          <p:nvPr/>
        </p:nvSpPr>
        <p:spPr>
          <a:xfrm>
            <a:off x="1134404" y="362706"/>
            <a:ext cx="8652691" cy="8471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sz="4400" dirty="0">
                <a:solidFill>
                  <a:prstClr val="black"/>
                </a:solidFill>
                <a:latin typeface="Consolas" panose="020B0609020204030204" pitchFamily="49" charset="0"/>
              </a:rPr>
              <a:t>Bachelor of Teaching and Learning</a:t>
            </a:r>
            <a:endParaRPr lang="ca-ES" sz="4400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grpSp>
        <p:nvGrpSpPr>
          <p:cNvPr id="4" name="Agrupa 9"/>
          <p:cNvGrpSpPr/>
          <p:nvPr/>
        </p:nvGrpSpPr>
        <p:grpSpPr>
          <a:xfrm>
            <a:off x="-1" y="4267200"/>
            <a:ext cx="3508711" cy="2590800"/>
            <a:chOff x="-1" y="3502851"/>
            <a:chExt cx="4543866" cy="3355149"/>
          </a:xfrm>
        </p:grpSpPr>
        <p:sp>
          <p:nvSpPr>
            <p:cNvPr id="12" name="Triangle rectangle 11"/>
            <p:cNvSpPr/>
            <p:nvPr/>
          </p:nvSpPr>
          <p:spPr>
            <a:xfrm>
              <a:off x="0" y="3502851"/>
              <a:ext cx="4543865" cy="33551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3" name="Imatg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35282" r="11039" b="35795"/>
            <a:stretch/>
          </p:blipFill>
          <p:spPr>
            <a:xfrm>
              <a:off x="196956" y="5928482"/>
              <a:ext cx="2827606" cy="753672"/>
            </a:xfrm>
            <a:prstGeom prst="rect">
              <a:avLst/>
            </a:prstGeom>
          </p:spPr>
        </p:pic>
        <p:sp>
          <p:nvSpPr>
            <p:cNvPr id="15" name="Triangle isòsceles 14"/>
            <p:cNvSpPr/>
            <p:nvPr/>
          </p:nvSpPr>
          <p:spPr>
            <a:xfrm rot="5400000">
              <a:off x="-415000" y="3917851"/>
              <a:ext cx="2124226" cy="1294228"/>
            </a:xfrm>
            <a:prstGeom prst="triangle">
              <a:avLst>
                <a:gd name="adj" fmla="val 44702"/>
              </a:avLst>
            </a:prstGeom>
            <a:solidFill>
              <a:srgbClr val="73783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36" name="Agrupa 35"/>
          <p:cNvGrpSpPr/>
          <p:nvPr/>
        </p:nvGrpSpPr>
        <p:grpSpPr>
          <a:xfrm>
            <a:off x="474476" y="1678161"/>
            <a:ext cx="2168706" cy="2893883"/>
            <a:chOff x="526232" y="1678161"/>
            <a:chExt cx="2168706" cy="2893883"/>
          </a:xfrm>
        </p:grpSpPr>
        <p:sp>
          <p:nvSpPr>
            <p:cNvPr id="17" name="Shape 169">
              <a:extLst>
                <a:ext uri="{FF2B5EF4-FFF2-40B4-BE49-F238E27FC236}">
                  <a16:creationId xmlns:a16="http://schemas.microsoft.com/office/drawing/2014/main" id="{53B185DE-41D7-7245-8A18-460486E57F75}"/>
                </a:ext>
              </a:extLst>
            </p:cNvPr>
            <p:cNvSpPr/>
            <p:nvPr/>
          </p:nvSpPr>
          <p:spPr>
            <a:xfrm>
              <a:off x="534938" y="1678161"/>
              <a:ext cx="2160000" cy="85664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2400" b="1" dirty="0">
                  <a:solidFill>
                    <a:srgbClr val="FFFFFF"/>
                  </a:solidFill>
                  <a:latin typeface="Aldrich"/>
                  <a:ea typeface="Aldrich"/>
                  <a:cs typeface="Aldrich"/>
                  <a:sym typeface="Aldrich"/>
                </a:rPr>
                <a:t>Dual training</a:t>
              </a:r>
              <a:endParaRPr sz="2400" b="1" dirty="0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endParaRPr>
            </a:p>
          </p:txBody>
        </p:sp>
        <p:sp>
          <p:nvSpPr>
            <p:cNvPr id="19" name="Striped Right Arrow 25">
              <a:extLst>
                <a:ext uri="{FF2B5EF4-FFF2-40B4-BE49-F238E27FC236}">
                  <a16:creationId xmlns:a16="http://schemas.microsoft.com/office/drawing/2014/main" id="{70073A4B-91ED-9040-A42A-FAE461684B77}"/>
                </a:ext>
              </a:extLst>
            </p:cNvPr>
            <p:cNvSpPr/>
            <p:nvPr/>
          </p:nvSpPr>
          <p:spPr>
            <a:xfrm rot="5400000">
              <a:off x="1426052" y="2654565"/>
              <a:ext cx="377748" cy="376161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rgbClr val="9BA46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rgbClr val="9BA46F"/>
                </a:solidFill>
              </a:endParaRPr>
            </a:p>
          </p:txBody>
        </p:sp>
        <p:sp>
          <p:nvSpPr>
            <p:cNvPr id="20" name="Rounded Rectangle 26">
              <a:extLst>
                <a:ext uri="{FF2B5EF4-FFF2-40B4-BE49-F238E27FC236}">
                  <a16:creationId xmlns:a16="http://schemas.microsoft.com/office/drawing/2014/main" id="{8AA765C5-3902-1E4D-BE08-870D7328D16D}"/>
                </a:ext>
              </a:extLst>
            </p:cNvPr>
            <p:cNvSpPr/>
            <p:nvPr/>
          </p:nvSpPr>
          <p:spPr>
            <a:xfrm>
              <a:off x="534850" y="3122795"/>
              <a:ext cx="2160000" cy="6490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University </a:t>
              </a:r>
            </a:p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3 days/week</a:t>
              </a:r>
            </a:p>
          </p:txBody>
        </p:sp>
        <p:sp>
          <p:nvSpPr>
            <p:cNvPr id="21" name="Rounded Rectangle 23">
              <a:extLst>
                <a:ext uri="{FF2B5EF4-FFF2-40B4-BE49-F238E27FC236}">
                  <a16:creationId xmlns:a16="http://schemas.microsoft.com/office/drawing/2014/main" id="{48B2E704-8B59-3642-8E7B-BE067AE3BBE4}"/>
                </a:ext>
              </a:extLst>
            </p:cNvPr>
            <p:cNvSpPr/>
            <p:nvPr/>
          </p:nvSpPr>
          <p:spPr>
            <a:xfrm>
              <a:off x="526232" y="3899183"/>
              <a:ext cx="2160000" cy="6728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Internship at school</a:t>
              </a:r>
            </a:p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2 days/week</a:t>
              </a:r>
            </a:p>
          </p:txBody>
        </p:sp>
      </p:grpSp>
      <p:grpSp>
        <p:nvGrpSpPr>
          <p:cNvPr id="35" name="Agrupa 34"/>
          <p:cNvGrpSpPr/>
          <p:nvPr/>
        </p:nvGrpSpPr>
        <p:grpSpPr>
          <a:xfrm>
            <a:off x="2813224" y="1689405"/>
            <a:ext cx="2179403" cy="3523557"/>
            <a:chOff x="2942614" y="1689405"/>
            <a:chExt cx="2179403" cy="3523557"/>
          </a:xfrm>
        </p:grpSpPr>
        <p:sp>
          <p:nvSpPr>
            <p:cNvPr id="23" name="Shape 169">
              <a:extLst>
                <a:ext uri="{FF2B5EF4-FFF2-40B4-BE49-F238E27FC236}">
                  <a16:creationId xmlns:a16="http://schemas.microsoft.com/office/drawing/2014/main" id="{177AA4F1-209C-8F45-8D3F-944BF788CF3D}"/>
                </a:ext>
              </a:extLst>
            </p:cNvPr>
            <p:cNvSpPr/>
            <p:nvPr/>
          </p:nvSpPr>
          <p:spPr>
            <a:xfrm>
              <a:off x="2962017" y="1689405"/>
              <a:ext cx="2160000" cy="856643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2400" b="1" dirty="0">
                  <a:solidFill>
                    <a:srgbClr val="FFFFFF"/>
                  </a:solidFill>
                  <a:latin typeface="Aldrich"/>
                  <a:ea typeface="Aldrich"/>
                  <a:cs typeface="Aldrich"/>
                  <a:sym typeface="Aldrich"/>
                </a:rPr>
                <a:t>Multilingual</a:t>
              </a:r>
              <a:endParaRPr sz="2400" b="1" dirty="0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endParaRPr>
            </a:p>
          </p:txBody>
        </p:sp>
        <p:sp>
          <p:nvSpPr>
            <p:cNvPr id="24" name="Rounded Rectangle 8">
              <a:extLst>
                <a:ext uri="{FF2B5EF4-FFF2-40B4-BE49-F238E27FC236}">
                  <a16:creationId xmlns:a16="http://schemas.microsoft.com/office/drawing/2014/main" id="{653D9CBF-E7EA-DD4F-8A36-A32AB5B52F60}"/>
                </a:ext>
              </a:extLst>
            </p:cNvPr>
            <p:cNvSpPr/>
            <p:nvPr/>
          </p:nvSpPr>
          <p:spPr>
            <a:xfrm>
              <a:off x="2950589" y="3137846"/>
              <a:ext cx="2160000" cy="5259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2"/>
                  </a:solidFill>
                </a:rPr>
                <a:t>Catalan, French, English</a:t>
              </a:r>
            </a:p>
          </p:txBody>
        </p:sp>
        <p:sp>
          <p:nvSpPr>
            <p:cNvPr id="25" name="Rounded Rectangle 15">
              <a:extLst>
                <a:ext uri="{FF2B5EF4-FFF2-40B4-BE49-F238E27FC236}">
                  <a16:creationId xmlns:a16="http://schemas.microsoft.com/office/drawing/2014/main" id="{E778BB50-DFBF-5C45-ACAE-C21345E85077}"/>
                </a:ext>
              </a:extLst>
            </p:cNvPr>
            <p:cNvSpPr/>
            <p:nvPr/>
          </p:nvSpPr>
          <p:spPr>
            <a:xfrm>
              <a:off x="2956544" y="3787013"/>
              <a:ext cx="2160000" cy="8248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Content Integrated Language Learning (CLIL)</a:t>
              </a:r>
            </a:p>
          </p:txBody>
        </p:sp>
        <p:sp>
          <p:nvSpPr>
            <p:cNvPr id="26" name="Striped Right Arrow 22">
              <a:extLst>
                <a:ext uri="{FF2B5EF4-FFF2-40B4-BE49-F238E27FC236}">
                  <a16:creationId xmlns:a16="http://schemas.microsoft.com/office/drawing/2014/main" id="{3C68456A-3EFA-8C41-BAC4-3F9A4D33532C}"/>
                </a:ext>
              </a:extLst>
            </p:cNvPr>
            <p:cNvSpPr/>
            <p:nvPr/>
          </p:nvSpPr>
          <p:spPr>
            <a:xfrm rot="5400000">
              <a:off x="3840949" y="2664197"/>
              <a:ext cx="377748" cy="376161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ounded Rectangle 27">
              <a:extLst>
                <a:ext uri="{FF2B5EF4-FFF2-40B4-BE49-F238E27FC236}">
                  <a16:creationId xmlns:a16="http://schemas.microsoft.com/office/drawing/2014/main" id="{95173F37-84FC-A449-B46E-2668A4B8C40E}"/>
                </a:ext>
              </a:extLst>
            </p:cNvPr>
            <p:cNvSpPr/>
            <p:nvPr/>
          </p:nvSpPr>
          <p:spPr>
            <a:xfrm>
              <a:off x="2942614" y="4705930"/>
              <a:ext cx="2160000" cy="5070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Intercultural education</a:t>
              </a:r>
            </a:p>
          </p:txBody>
        </p:sp>
      </p:grpSp>
      <p:grpSp>
        <p:nvGrpSpPr>
          <p:cNvPr id="37" name="Agrupa 36"/>
          <p:cNvGrpSpPr/>
          <p:nvPr/>
        </p:nvGrpSpPr>
        <p:grpSpPr>
          <a:xfrm>
            <a:off x="5137909" y="1726135"/>
            <a:ext cx="2182137" cy="3613875"/>
            <a:chOff x="5137909" y="1726135"/>
            <a:chExt cx="2182137" cy="3613875"/>
          </a:xfrm>
        </p:grpSpPr>
        <p:sp>
          <p:nvSpPr>
            <p:cNvPr id="29" name="Shape 170">
              <a:extLst>
                <a:ext uri="{FF2B5EF4-FFF2-40B4-BE49-F238E27FC236}">
                  <a16:creationId xmlns:a16="http://schemas.microsoft.com/office/drawing/2014/main" id="{2C1A4ADB-D8E4-DF4D-B091-E24FFF8C69BF}"/>
                </a:ext>
              </a:extLst>
            </p:cNvPr>
            <p:cNvSpPr/>
            <p:nvPr/>
          </p:nvSpPr>
          <p:spPr>
            <a:xfrm>
              <a:off x="5160046" y="1726135"/>
              <a:ext cx="2160000" cy="856643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2400" b="1" dirty="0">
                  <a:solidFill>
                    <a:srgbClr val="FFFFFF"/>
                  </a:solidFill>
                  <a:latin typeface="Aldrich"/>
                  <a:ea typeface="Aldrich"/>
                  <a:cs typeface="Aldrich"/>
                  <a:sym typeface="Aldrich"/>
                </a:rPr>
                <a:t>Democratic culture</a:t>
              </a:r>
              <a:endParaRPr sz="2400" b="1" dirty="0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endParaRPr>
            </a:p>
          </p:txBody>
        </p:sp>
        <p:sp>
          <p:nvSpPr>
            <p:cNvPr id="30" name="Rounded Rectangle 19">
              <a:extLst>
                <a:ext uri="{FF2B5EF4-FFF2-40B4-BE49-F238E27FC236}">
                  <a16:creationId xmlns:a16="http://schemas.microsoft.com/office/drawing/2014/main" id="{B46A9269-5350-2B4F-AD1D-1BA28CFB44F8}"/>
                </a:ext>
              </a:extLst>
            </p:cNvPr>
            <p:cNvSpPr/>
            <p:nvPr/>
          </p:nvSpPr>
          <p:spPr>
            <a:xfrm>
              <a:off x="5160046" y="3137847"/>
              <a:ext cx="216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Bachelor’s competences</a:t>
              </a:r>
            </a:p>
          </p:txBody>
        </p:sp>
        <p:sp>
          <p:nvSpPr>
            <p:cNvPr id="31" name="Striped Right Arrow 17">
              <a:extLst>
                <a:ext uri="{FF2B5EF4-FFF2-40B4-BE49-F238E27FC236}">
                  <a16:creationId xmlns:a16="http://schemas.microsoft.com/office/drawing/2014/main" id="{D32A048C-FC42-1148-87DB-B1D9386314F8}"/>
                </a:ext>
              </a:extLst>
            </p:cNvPr>
            <p:cNvSpPr/>
            <p:nvPr/>
          </p:nvSpPr>
          <p:spPr>
            <a:xfrm rot="5400000">
              <a:off x="6052580" y="2688880"/>
              <a:ext cx="377748" cy="376161"/>
            </a:xfrm>
            <a:prstGeom prst="stripedRightArrow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2" name="Rounded Rectangle 30">
              <a:extLst>
                <a:ext uri="{FF2B5EF4-FFF2-40B4-BE49-F238E27FC236}">
                  <a16:creationId xmlns:a16="http://schemas.microsoft.com/office/drawing/2014/main" id="{304900B1-AC0A-814E-B583-5E26EC30872D}"/>
                </a:ext>
              </a:extLst>
            </p:cNvPr>
            <p:cNvSpPr/>
            <p:nvPr/>
          </p:nvSpPr>
          <p:spPr>
            <a:xfrm>
              <a:off x="5137909" y="4444827"/>
              <a:ext cx="2160000" cy="8951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CDC Descriptors </a:t>
              </a:r>
            </a:p>
            <a:p>
              <a:pPr algn="ctr"/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</a:rPr>
                <a:t>(Values, Attitudes, Skills and Knowledge and Critical  thinking) </a:t>
              </a:r>
            </a:p>
          </p:txBody>
        </p:sp>
        <p:sp>
          <p:nvSpPr>
            <p:cNvPr id="33" name="Rounded Rectangle 21">
              <a:extLst>
                <a:ext uri="{FF2B5EF4-FFF2-40B4-BE49-F238E27FC236}">
                  <a16:creationId xmlns:a16="http://schemas.microsoft.com/office/drawing/2014/main" id="{043B9AFD-B785-3746-B4A8-C1E4E6D0AEE8}"/>
                </a:ext>
              </a:extLst>
            </p:cNvPr>
            <p:cNvSpPr/>
            <p:nvPr/>
          </p:nvSpPr>
          <p:spPr>
            <a:xfrm>
              <a:off x="5160046" y="3796329"/>
              <a:ext cx="2160000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Main content in Module 5</a:t>
              </a:r>
            </a:p>
          </p:txBody>
        </p:sp>
      </p:grpSp>
      <p:pic>
        <p:nvPicPr>
          <p:cNvPr id="38" name="Imagen 17">
            <a:extLst>
              <a:ext uri="{FF2B5EF4-FFF2-40B4-BE49-F238E27FC236}">
                <a16:creationId xmlns:a16="http://schemas.microsoft.com/office/drawing/2014/main" id="{4CF32268-EED5-7E4B-AAF4-69CA0E8D9F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43" y="5469147"/>
            <a:ext cx="1267757" cy="12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humb_FullSizeRenderbici1_1024.jpg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386" t="24811" r="775" b="252"/>
          <a:stretch/>
        </p:blipFill>
        <p:spPr>
          <a:xfrm>
            <a:off x="-1" y="-28764"/>
            <a:ext cx="12304295" cy="6888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grpSp>
        <p:nvGrpSpPr>
          <p:cNvPr id="2" name="Agrupa 8"/>
          <p:cNvGrpSpPr/>
          <p:nvPr/>
        </p:nvGrpSpPr>
        <p:grpSpPr>
          <a:xfrm>
            <a:off x="1711150" y="5868002"/>
            <a:ext cx="9844966" cy="716106"/>
            <a:chOff x="1113064" y="428210"/>
            <a:chExt cx="8835571" cy="716106"/>
          </a:xfrm>
        </p:grpSpPr>
        <p:sp>
          <p:nvSpPr>
            <p:cNvPr id="10" name="Paral·lelogram 9"/>
            <p:cNvSpPr/>
            <p:nvPr/>
          </p:nvSpPr>
          <p:spPr>
            <a:xfrm>
              <a:off x="1113064" y="428211"/>
              <a:ext cx="8835571" cy="716105"/>
            </a:xfrm>
            <a:prstGeom prst="parallelogram">
              <a:avLst>
                <a:gd name="adj" fmla="val 10407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Paral·lelogram 10"/>
            <p:cNvSpPr/>
            <p:nvPr/>
          </p:nvSpPr>
          <p:spPr>
            <a:xfrm>
              <a:off x="1115607" y="428210"/>
              <a:ext cx="7767136" cy="716105"/>
            </a:xfrm>
            <a:prstGeom prst="parallelogram">
              <a:avLst>
                <a:gd name="adj" fmla="val 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188722" y="5882112"/>
            <a:ext cx="358299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Thank</a:t>
            </a:r>
            <a:r>
              <a:rPr lang="ca-ES" sz="4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ca-E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you</a:t>
            </a:r>
            <a:r>
              <a:rPr lang="ca-ES" sz="4400" dirty="0">
                <a:solidFill>
                  <a:prstClr val="black"/>
                </a:solidFill>
                <a:latin typeface="Consolas" panose="020B0609020204030204" pitchFamily="49" charset="0"/>
              </a:rPr>
              <a:t>!</a:t>
            </a:r>
            <a:endParaRPr kumimoji="0" lang="ca-E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</a:endParaRPr>
          </a:p>
        </p:txBody>
      </p:sp>
      <p:grpSp>
        <p:nvGrpSpPr>
          <p:cNvPr id="3" name="Agrupa 14"/>
          <p:cNvGrpSpPr/>
          <p:nvPr/>
        </p:nvGrpSpPr>
        <p:grpSpPr>
          <a:xfrm>
            <a:off x="-1" y="4267200"/>
            <a:ext cx="3508711" cy="2590800"/>
            <a:chOff x="-1" y="3502851"/>
            <a:chExt cx="4543866" cy="3355149"/>
          </a:xfrm>
        </p:grpSpPr>
        <p:sp>
          <p:nvSpPr>
            <p:cNvPr id="17" name="Triangle rectangle 16"/>
            <p:cNvSpPr/>
            <p:nvPr/>
          </p:nvSpPr>
          <p:spPr>
            <a:xfrm>
              <a:off x="0" y="3502851"/>
              <a:ext cx="4543865" cy="33551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8" name="Imatg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35282" r="11039" b="35795"/>
            <a:stretch/>
          </p:blipFill>
          <p:spPr>
            <a:xfrm>
              <a:off x="196956" y="5928482"/>
              <a:ext cx="2827606" cy="753672"/>
            </a:xfrm>
            <a:prstGeom prst="rect">
              <a:avLst/>
            </a:prstGeom>
          </p:spPr>
        </p:pic>
        <p:sp>
          <p:nvSpPr>
            <p:cNvPr id="19" name="Triangle isòsceles 18"/>
            <p:cNvSpPr/>
            <p:nvPr/>
          </p:nvSpPr>
          <p:spPr>
            <a:xfrm rot="5400000">
              <a:off x="-415000" y="3917851"/>
              <a:ext cx="2124226" cy="1294228"/>
            </a:xfrm>
            <a:prstGeom prst="triangle">
              <a:avLst>
                <a:gd name="adj" fmla="val 44702"/>
              </a:avLst>
            </a:prstGeom>
            <a:solidFill>
              <a:srgbClr val="73783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</p:spTree>
    <p:extLst>
      <p:ext uri="{BB962C8B-B14F-4D97-AF65-F5344CB8AC3E}">
        <p14:creationId xmlns:p14="http://schemas.microsoft.com/office/powerpoint/2010/main" val="283940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 27"/>
          <p:cNvGrpSpPr/>
          <p:nvPr/>
        </p:nvGrpSpPr>
        <p:grpSpPr>
          <a:xfrm>
            <a:off x="-2" y="4267200"/>
            <a:ext cx="3508712" cy="2590800"/>
            <a:chOff x="-2" y="4267200"/>
            <a:chExt cx="3508712" cy="2590800"/>
          </a:xfrm>
        </p:grpSpPr>
        <p:sp>
          <p:nvSpPr>
            <p:cNvPr id="16" name="Triangle rectangle 15"/>
            <p:cNvSpPr/>
            <p:nvPr/>
          </p:nvSpPr>
          <p:spPr>
            <a:xfrm>
              <a:off x="0" y="4267200"/>
              <a:ext cx="3508710" cy="25908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7" name="Imatg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35282" r="11039" b="35795"/>
            <a:stretch/>
          </p:blipFill>
          <p:spPr>
            <a:xfrm>
              <a:off x="152086" y="6140239"/>
              <a:ext cx="2183439" cy="581975"/>
            </a:xfrm>
            <a:prstGeom prst="rect">
              <a:avLst/>
            </a:prstGeom>
          </p:spPr>
        </p:pic>
        <p:sp>
          <p:nvSpPr>
            <p:cNvPr id="18" name="Triangle isòsceles 17"/>
            <p:cNvSpPr/>
            <p:nvPr/>
          </p:nvSpPr>
          <p:spPr>
            <a:xfrm rot="5400000">
              <a:off x="-320458" y="4587657"/>
              <a:ext cx="1640298" cy="999385"/>
            </a:xfrm>
            <a:prstGeom prst="triangle">
              <a:avLst>
                <a:gd name="adj" fmla="val 44702"/>
              </a:avLst>
            </a:prstGeom>
            <a:solidFill>
              <a:srgbClr val="73783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5" name="Agrupa 4"/>
          <p:cNvGrpSpPr/>
          <p:nvPr/>
        </p:nvGrpSpPr>
        <p:grpSpPr>
          <a:xfrm>
            <a:off x="1113064" y="480462"/>
            <a:ext cx="8835571" cy="716106"/>
            <a:chOff x="1113064" y="428210"/>
            <a:chExt cx="8835571" cy="716106"/>
          </a:xfrm>
        </p:grpSpPr>
        <p:sp>
          <p:nvSpPr>
            <p:cNvPr id="7" name="Paral·lelogram 6"/>
            <p:cNvSpPr/>
            <p:nvPr/>
          </p:nvSpPr>
          <p:spPr>
            <a:xfrm>
              <a:off x="1113064" y="428211"/>
              <a:ext cx="8835571" cy="716105"/>
            </a:xfrm>
            <a:prstGeom prst="parallelogram">
              <a:avLst>
                <a:gd name="adj" fmla="val 10407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Paral·lelogram 7"/>
            <p:cNvSpPr/>
            <p:nvPr/>
          </p:nvSpPr>
          <p:spPr>
            <a:xfrm>
              <a:off x="1115607" y="428210"/>
              <a:ext cx="7767136" cy="716105"/>
            </a:xfrm>
            <a:prstGeom prst="parallelogram">
              <a:avLst>
                <a:gd name="adj" fmla="val 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ítol 1"/>
          <p:cNvSpPr txBox="1">
            <a:spLocks/>
          </p:cNvSpPr>
          <p:nvPr/>
        </p:nvSpPr>
        <p:spPr>
          <a:xfrm>
            <a:off x="1162540" y="351653"/>
            <a:ext cx="8652691" cy="847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Andorra on </a:t>
            </a:r>
            <a:r>
              <a:rPr kumimoji="0" lang="ca-E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the</a:t>
            </a:r>
            <a:r>
              <a:rPr kumimoji="0" lang="ca-E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 </a:t>
            </a:r>
            <a:r>
              <a:rPr lang="ca-E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M</a:t>
            </a:r>
            <a:r>
              <a:rPr kumimoji="0" lang="ca-E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ap</a:t>
            </a:r>
            <a:endParaRPr kumimoji="0" lang="ca-E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j-ea"/>
              <a:cs typeface="+mj-cs"/>
            </a:endParaRPr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87" b="9519"/>
          <a:stretch/>
        </p:blipFill>
        <p:spPr>
          <a:xfrm>
            <a:off x="1754355" y="1470724"/>
            <a:ext cx="5296534" cy="2796476"/>
          </a:xfrm>
          <a:prstGeom prst="rect">
            <a:avLst/>
          </a:prstGeom>
          <a:ln>
            <a:solidFill>
              <a:srgbClr val="717538"/>
            </a:solidFill>
          </a:ln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17" y="2214631"/>
            <a:ext cx="4805236" cy="4216595"/>
          </a:xfrm>
          <a:prstGeom prst="rect">
            <a:avLst/>
          </a:prstGeom>
          <a:ln>
            <a:solidFill>
              <a:srgbClr val="717538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1631950" y="4386778"/>
            <a:ext cx="4837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By car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2 hours from Barcelona and Toulouse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a-ES" dirty="0"/>
              <a:t>20 min </a:t>
            </a:r>
            <a:r>
              <a:rPr lang="ca-ES" dirty="0" err="1"/>
              <a:t>from</a:t>
            </a:r>
            <a:r>
              <a:rPr lang="ca-ES" dirty="0"/>
              <a:t> </a:t>
            </a:r>
            <a:r>
              <a:rPr lang="ca-ES" dirty="0" err="1"/>
              <a:t>Andorra-La</a:t>
            </a:r>
            <a:r>
              <a:rPr lang="ca-ES" dirty="0"/>
              <a:t> Seu </a:t>
            </a:r>
            <a:r>
              <a:rPr lang="ca-ES" dirty="0" err="1"/>
              <a:t>airport</a:t>
            </a:r>
            <a:endParaRPr lang="ca-E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a-ES" dirty="0"/>
              <a:t>1h30 </a:t>
            </a:r>
            <a:r>
              <a:rPr lang="ca-ES" dirty="0" err="1"/>
              <a:t>from</a:t>
            </a:r>
            <a:r>
              <a:rPr lang="ca-ES" dirty="0"/>
              <a:t> Lleida </a:t>
            </a:r>
            <a:r>
              <a:rPr lang="ca-ES" dirty="0" err="1"/>
              <a:t>high-speed</a:t>
            </a:r>
            <a:r>
              <a:rPr lang="ca-ES" dirty="0"/>
              <a:t> </a:t>
            </a:r>
            <a:r>
              <a:rPr lang="ca-ES" dirty="0" err="1"/>
              <a:t>train</a:t>
            </a:r>
            <a:r>
              <a:rPr lang="ca-ES" dirty="0"/>
              <a:t> </a:t>
            </a:r>
            <a:r>
              <a:rPr lang="ca-ES" dirty="0" err="1"/>
              <a:t>station</a:t>
            </a:r>
            <a:endParaRPr lang="ca-ES" dirty="0"/>
          </a:p>
        </p:txBody>
      </p:sp>
      <p:sp>
        <p:nvSpPr>
          <p:cNvPr id="25" name="Rectangle 24"/>
          <p:cNvSpPr/>
          <p:nvPr/>
        </p:nvSpPr>
        <p:spPr>
          <a:xfrm>
            <a:off x="9815231" y="5891870"/>
            <a:ext cx="818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17538"/>
                </a:solidFill>
              </a:rPr>
              <a:t>SPAIN</a:t>
            </a:r>
            <a:endParaRPr lang="ca-ES" dirty="0">
              <a:solidFill>
                <a:srgbClr val="717538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69143" y="2265854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717538"/>
                </a:solidFill>
              </a:rPr>
              <a:t>FRANCE</a:t>
            </a:r>
            <a:endParaRPr lang="ca-ES" dirty="0">
              <a:solidFill>
                <a:srgbClr val="717538"/>
              </a:solidFill>
            </a:endParaRPr>
          </a:p>
        </p:txBody>
      </p:sp>
      <p:pic>
        <p:nvPicPr>
          <p:cNvPr id="27" name="Imatg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35282" r="68655" b="35990"/>
          <a:stretch/>
        </p:blipFill>
        <p:spPr>
          <a:xfrm>
            <a:off x="7868070" y="5166386"/>
            <a:ext cx="270449" cy="287600"/>
          </a:xfrm>
          <a:prstGeom prst="rect">
            <a:avLst/>
          </a:prstGeom>
        </p:spPr>
      </p:pic>
      <p:sp>
        <p:nvSpPr>
          <p:cNvPr id="30" name="Triangle isòsceles 29"/>
          <p:cNvSpPr/>
          <p:nvPr/>
        </p:nvSpPr>
        <p:spPr>
          <a:xfrm rot="10206260">
            <a:off x="4412829" y="2421837"/>
            <a:ext cx="2796662" cy="4154324"/>
          </a:xfrm>
          <a:prstGeom prst="triangle">
            <a:avLst>
              <a:gd name="adj" fmla="val 25793"/>
            </a:avLst>
          </a:prstGeom>
          <a:solidFill>
            <a:srgbClr val="6469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6300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3526856-1464-F947-9054-A2060C124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21" y="0"/>
            <a:ext cx="4481079" cy="6858000"/>
          </a:xfrm>
          <a:prstGeom prst="rect">
            <a:avLst/>
          </a:prstGeom>
        </p:spPr>
      </p:pic>
      <p:grpSp>
        <p:nvGrpSpPr>
          <p:cNvPr id="2" name="Agrupa 14"/>
          <p:cNvGrpSpPr/>
          <p:nvPr/>
        </p:nvGrpSpPr>
        <p:grpSpPr>
          <a:xfrm>
            <a:off x="-1" y="4267200"/>
            <a:ext cx="3508711" cy="2590800"/>
            <a:chOff x="-1" y="3502851"/>
            <a:chExt cx="4543866" cy="3355149"/>
          </a:xfrm>
        </p:grpSpPr>
        <p:sp>
          <p:nvSpPr>
            <p:cNvPr id="16" name="Triangle rectangle 15"/>
            <p:cNvSpPr/>
            <p:nvPr/>
          </p:nvSpPr>
          <p:spPr>
            <a:xfrm>
              <a:off x="0" y="3502851"/>
              <a:ext cx="4543865" cy="33551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7" name="Imatg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35282" r="11039" b="35795"/>
            <a:stretch/>
          </p:blipFill>
          <p:spPr>
            <a:xfrm>
              <a:off x="196956" y="5928482"/>
              <a:ext cx="2827606" cy="753672"/>
            </a:xfrm>
            <a:prstGeom prst="rect">
              <a:avLst/>
            </a:prstGeom>
          </p:spPr>
        </p:pic>
        <p:sp>
          <p:nvSpPr>
            <p:cNvPr id="18" name="Triangle isòsceles 17"/>
            <p:cNvSpPr/>
            <p:nvPr/>
          </p:nvSpPr>
          <p:spPr>
            <a:xfrm rot="5400000">
              <a:off x="-415000" y="3917851"/>
              <a:ext cx="2124226" cy="1294228"/>
            </a:xfrm>
            <a:prstGeom prst="triangle">
              <a:avLst>
                <a:gd name="adj" fmla="val 44702"/>
              </a:avLst>
            </a:prstGeom>
            <a:solidFill>
              <a:srgbClr val="73783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3" name="Agrupa 4"/>
          <p:cNvGrpSpPr/>
          <p:nvPr/>
        </p:nvGrpSpPr>
        <p:grpSpPr>
          <a:xfrm>
            <a:off x="1113064" y="480462"/>
            <a:ext cx="8835571" cy="716106"/>
            <a:chOff x="1113064" y="428210"/>
            <a:chExt cx="8835571" cy="716106"/>
          </a:xfrm>
        </p:grpSpPr>
        <p:sp>
          <p:nvSpPr>
            <p:cNvPr id="7" name="Paral·lelogram 6"/>
            <p:cNvSpPr/>
            <p:nvPr/>
          </p:nvSpPr>
          <p:spPr>
            <a:xfrm>
              <a:off x="1113064" y="428211"/>
              <a:ext cx="8835571" cy="716105"/>
            </a:xfrm>
            <a:prstGeom prst="parallelogram">
              <a:avLst>
                <a:gd name="adj" fmla="val 10407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Paral·lelogram 7"/>
            <p:cNvSpPr/>
            <p:nvPr/>
          </p:nvSpPr>
          <p:spPr>
            <a:xfrm>
              <a:off x="1115607" y="428210"/>
              <a:ext cx="7767136" cy="716105"/>
            </a:xfrm>
            <a:prstGeom prst="parallelogram">
              <a:avLst>
                <a:gd name="adj" fmla="val 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ítol 1"/>
          <p:cNvSpPr txBox="1">
            <a:spLocks/>
          </p:cNvSpPr>
          <p:nvPr/>
        </p:nvSpPr>
        <p:spPr>
          <a:xfrm>
            <a:off x="1162540" y="351653"/>
            <a:ext cx="8652691" cy="847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Andorra in Figures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479260" y="1388530"/>
            <a:ext cx="621074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Society</a:t>
            </a:r>
            <a:endParaRPr lang="ca-E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75,000 residents</a:t>
            </a:r>
            <a:endParaRPr lang="ca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Total geographical area: 468 km</a:t>
            </a:r>
            <a:r>
              <a:rPr lang="en-GB" sz="2200" baseline="30000" dirty="0"/>
              <a:t>2</a:t>
            </a:r>
            <a:r>
              <a:rPr lang="en-GB" sz="2200" dirty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Currency: euro (EUR)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GDP per capita: 35,747 € (2017)</a:t>
            </a:r>
            <a:endParaRPr lang="ca-E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Official language: Catalan</a:t>
            </a:r>
            <a:endParaRPr lang="ca-E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Other languages: </a:t>
            </a:r>
            <a:r>
              <a:rPr lang="en-GB" dirty="0"/>
              <a:t>Spanish, French, Portuguese, English </a:t>
            </a:r>
            <a:endParaRPr lang="ca-ES" dirty="0"/>
          </a:p>
          <a:p>
            <a:r>
              <a:rPr lang="en-GB" sz="2200" dirty="0"/>
              <a:t> </a:t>
            </a:r>
            <a:endParaRPr lang="ca-ES" sz="2200" dirty="0"/>
          </a:p>
          <a:p>
            <a:r>
              <a:rPr lang="en-GB" sz="2200" b="1" dirty="0"/>
              <a:t>Politics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Parliamentary co-principality</a:t>
            </a:r>
            <a:endParaRPr lang="ca-E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March 14th, 1993: signing of the Andorran Constitution</a:t>
            </a:r>
            <a:endParaRPr lang="ca-E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Year of Independence: 1278</a:t>
            </a:r>
            <a:endParaRPr lang="ca-ES" sz="2200" dirty="0"/>
          </a:p>
          <a:p>
            <a:r>
              <a:rPr lang="en-GB" dirty="0"/>
              <a:t> 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2047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tg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73" b="5342"/>
          <a:stretch/>
        </p:blipFill>
        <p:spPr>
          <a:xfrm>
            <a:off x="189628" y="4015812"/>
            <a:ext cx="14193886" cy="3301216"/>
          </a:xfrm>
          <a:prstGeom prst="rect">
            <a:avLst/>
          </a:prstGeom>
          <a:effectLst>
            <a:softEdge rad="469900"/>
          </a:effectLst>
        </p:spPr>
      </p:pic>
      <p:grpSp>
        <p:nvGrpSpPr>
          <p:cNvPr id="2" name="Agrupa 4"/>
          <p:cNvGrpSpPr/>
          <p:nvPr/>
        </p:nvGrpSpPr>
        <p:grpSpPr>
          <a:xfrm>
            <a:off x="1130819" y="551483"/>
            <a:ext cx="8835571" cy="716106"/>
            <a:chOff x="1113064" y="428210"/>
            <a:chExt cx="8835571" cy="716106"/>
          </a:xfrm>
        </p:grpSpPr>
        <p:sp>
          <p:nvSpPr>
            <p:cNvPr id="7" name="Paral·lelogram 6"/>
            <p:cNvSpPr/>
            <p:nvPr/>
          </p:nvSpPr>
          <p:spPr>
            <a:xfrm>
              <a:off x="1113064" y="428211"/>
              <a:ext cx="8835571" cy="716105"/>
            </a:xfrm>
            <a:prstGeom prst="parallelogram">
              <a:avLst>
                <a:gd name="adj" fmla="val 10407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Paral·lelogram 7"/>
            <p:cNvSpPr/>
            <p:nvPr/>
          </p:nvSpPr>
          <p:spPr>
            <a:xfrm>
              <a:off x="1115607" y="428210"/>
              <a:ext cx="7767136" cy="716105"/>
            </a:xfrm>
            <a:prstGeom prst="parallelogram">
              <a:avLst>
                <a:gd name="adj" fmla="val 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ítol 1"/>
          <p:cNvSpPr txBox="1">
            <a:spLocks/>
          </p:cNvSpPr>
          <p:nvPr/>
        </p:nvSpPr>
        <p:spPr>
          <a:xfrm>
            <a:off x="1162540" y="351653"/>
            <a:ext cx="8652691" cy="847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ca-E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Education</a:t>
            </a:r>
            <a:r>
              <a:rPr lang="ca-ES" sz="4400" dirty="0">
                <a:solidFill>
                  <a:prstClr val="black"/>
                </a:solidFill>
                <a:latin typeface="Consolas" panose="020B0609020204030204" pitchFamily="49" charset="0"/>
              </a:rPr>
              <a:t> in Andorra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929875" y="1408351"/>
            <a:ext cx="7462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/>
              <a:t>Three public systems – 11.042 students (age: 3-18) (2017)</a:t>
            </a:r>
          </a:p>
        </p:txBody>
      </p:sp>
      <p:grpSp>
        <p:nvGrpSpPr>
          <p:cNvPr id="3" name="Agrupa 11"/>
          <p:cNvGrpSpPr/>
          <p:nvPr/>
        </p:nvGrpSpPr>
        <p:grpSpPr>
          <a:xfrm>
            <a:off x="-1" y="4267200"/>
            <a:ext cx="3508711" cy="2590800"/>
            <a:chOff x="-1" y="3502851"/>
            <a:chExt cx="4543866" cy="3355149"/>
          </a:xfrm>
        </p:grpSpPr>
        <p:sp>
          <p:nvSpPr>
            <p:cNvPr id="13" name="Triangle rectangle 12"/>
            <p:cNvSpPr/>
            <p:nvPr/>
          </p:nvSpPr>
          <p:spPr>
            <a:xfrm>
              <a:off x="0" y="3502851"/>
              <a:ext cx="4543865" cy="33551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35282" r="11039" b="35795"/>
            <a:stretch/>
          </p:blipFill>
          <p:spPr>
            <a:xfrm>
              <a:off x="196956" y="5928482"/>
              <a:ext cx="2827606" cy="753672"/>
            </a:xfrm>
            <a:prstGeom prst="rect">
              <a:avLst/>
            </a:prstGeom>
          </p:spPr>
        </p:pic>
        <p:sp>
          <p:nvSpPr>
            <p:cNvPr id="15" name="Triangle isòsceles 14"/>
            <p:cNvSpPr/>
            <p:nvPr/>
          </p:nvSpPr>
          <p:spPr>
            <a:xfrm rot="5400000">
              <a:off x="-415000" y="3917851"/>
              <a:ext cx="2124226" cy="1294228"/>
            </a:xfrm>
            <a:prstGeom prst="triangle">
              <a:avLst>
                <a:gd name="adj" fmla="val 44702"/>
              </a:avLst>
            </a:prstGeom>
            <a:solidFill>
              <a:srgbClr val="73783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2" name="Oval 11"/>
          <p:cNvSpPr/>
          <p:nvPr/>
        </p:nvSpPr>
        <p:spPr>
          <a:xfrm>
            <a:off x="421240" y="1972641"/>
            <a:ext cx="2743200" cy="1602768"/>
          </a:xfrm>
          <a:prstGeom prst="ellipse">
            <a:avLst/>
          </a:prstGeom>
          <a:solidFill>
            <a:srgbClr val="F8565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Andorran (1982)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(Lang.: Catalan)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03160" y="2001751"/>
            <a:ext cx="2743200" cy="1602768"/>
          </a:xfrm>
          <a:prstGeom prst="ellipse">
            <a:avLst/>
          </a:prstGeom>
          <a:solidFill>
            <a:srgbClr val="77B0D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French (1900)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(Lang.: French)</a:t>
            </a:r>
          </a:p>
        </p:txBody>
      </p:sp>
      <p:sp>
        <p:nvSpPr>
          <p:cNvPr id="18" name="Oval 17"/>
          <p:cNvSpPr/>
          <p:nvPr/>
        </p:nvSpPr>
        <p:spPr>
          <a:xfrm>
            <a:off x="8012130" y="2022299"/>
            <a:ext cx="2743200" cy="1602768"/>
          </a:xfrm>
          <a:prstGeom prst="ellipse">
            <a:avLst/>
          </a:prstGeom>
          <a:solidFill>
            <a:srgbClr val="ECEC9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Spanish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(1880, 1930)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(Lang. Cat. &amp; Spa.)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8452" y="3696397"/>
            <a:ext cx="2340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4.472 </a:t>
            </a:r>
            <a:r>
              <a:rPr lang="ca-ES" dirty="0" err="1"/>
              <a:t>students</a:t>
            </a:r>
            <a:r>
              <a:rPr lang="ca-ES" dirty="0"/>
              <a:t> (40,5%)</a:t>
            </a:r>
            <a:endParaRPr lang="es-ES" dirty="0"/>
          </a:p>
        </p:txBody>
      </p:sp>
      <p:sp>
        <p:nvSpPr>
          <p:cNvPr id="20" name="Rectangle 19"/>
          <p:cNvSpPr/>
          <p:nvPr/>
        </p:nvSpPr>
        <p:spPr>
          <a:xfrm>
            <a:off x="4549844" y="3694687"/>
            <a:ext cx="2340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2.969 </a:t>
            </a:r>
            <a:r>
              <a:rPr lang="ca-ES" dirty="0" err="1"/>
              <a:t>students</a:t>
            </a:r>
            <a:r>
              <a:rPr lang="ca-ES" dirty="0"/>
              <a:t> (26,9%)</a:t>
            </a:r>
            <a:endParaRPr lang="es-ES" dirty="0"/>
          </a:p>
        </p:txBody>
      </p:sp>
      <p:sp>
        <p:nvSpPr>
          <p:cNvPr id="21" name="Rectangle 20"/>
          <p:cNvSpPr/>
          <p:nvPr/>
        </p:nvSpPr>
        <p:spPr>
          <a:xfrm>
            <a:off x="8297304" y="3775168"/>
            <a:ext cx="2340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3.601 </a:t>
            </a:r>
            <a:r>
              <a:rPr lang="ca-ES" dirty="0" err="1"/>
              <a:t>students</a:t>
            </a:r>
            <a:r>
              <a:rPr lang="ca-ES" dirty="0"/>
              <a:t> (32,6%)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611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tg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0" r="1" b="1814"/>
          <a:stretch/>
        </p:blipFill>
        <p:spPr>
          <a:xfrm>
            <a:off x="7487728" y="7034"/>
            <a:ext cx="4704272" cy="6850966"/>
          </a:xfrm>
          <a:prstGeom prst="rect">
            <a:avLst/>
          </a:prstGeom>
        </p:spPr>
      </p:pic>
      <p:grpSp>
        <p:nvGrpSpPr>
          <p:cNvPr id="2" name="Agrupa 11"/>
          <p:cNvGrpSpPr/>
          <p:nvPr/>
        </p:nvGrpSpPr>
        <p:grpSpPr>
          <a:xfrm>
            <a:off x="-1" y="4267200"/>
            <a:ext cx="3508711" cy="2590800"/>
            <a:chOff x="-1" y="3502851"/>
            <a:chExt cx="4543866" cy="3355149"/>
          </a:xfrm>
        </p:grpSpPr>
        <p:sp>
          <p:nvSpPr>
            <p:cNvPr id="13" name="Triangle rectangle 12"/>
            <p:cNvSpPr/>
            <p:nvPr/>
          </p:nvSpPr>
          <p:spPr>
            <a:xfrm>
              <a:off x="0" y="3502851"/>
              <a:ext cx="4543865" cy="33551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35282" r="11039" b="35795"/>
            <a:stretch/>
          </p:blipFill>
          <p:spPr>
            <a:xfrm>
              <a:off x="196956" y="5928482"/>
              <a:ext cx="2827606" cy="753672"/>
            </a:xfrm>
            <a:prstGeom prst="rect">
              <a:avLst/>
            </a:prstGeom>
          </p:spPr>
        </p:pic>
        <p:sp>
          <p:nvSpPr>
            <p:cNvPr id="15" name="Triangle isòsceles 14"/>
            <p:cNvSpPr/>
            <p:nvPr/>
          </p:nvSpPr>
          <p:spPr>
            <a:xfrm rot="5400000">
              <a:off x="-415000" y="3917851"/>
              <a:ext cx="2124226" cy="1294228"/>
            </a:xfrm>
            <a:prstGeom prst="triangle">
              <a:avLst>
                <a:gd name="adj" fmla="val 44702"/>
              </a:avLst>
            </a:prstGeom>
            <a:solidFill>
              <a:srgbClr val="73783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4" name="Agrupa 4"/>
          <p:cNvGrpSpPr/>
          <p:nvPr/>
        </p:nvGrpSpPr>
        <p:grpSpPr>
          <a:xfrm>
            <a:off x="1113064" y="480462"/>
            <a:ext cx="8835571" cy="716106"/>
            <a:chOff x="1113064" y="428210"/>
            <a:chExt cx="8835571" cy="716106"/>
          </a:xfrm>
        </p:grpSpPr>
        <p:sp>
          <p:nvSpPr>
            <p:cNvPr id="7" name="Paral·lelogram 6"/>
            <p:cNvSpPr/>
            <p:nvPr/>
          </p:nvSpPr>
          <p:spPr>
            <a:xfrm>
              <a:off x="1113064" y="428211"/>
              <a:ext cx="8835571" cy="716105"/>
            </a:xfrm>
            <a:prstGeom prst="parallelogram">
              <a:avLst>
                <a:gd name="adj" fmla="val 10407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Paral·lelogram 7"/>
            <p:cNvSpPr/>
            <p:nvPr/>
          </p:nvSpPr>
          <p:spPr>
            <a:xfrm>
              <a:off x="1115607" y="428210"/>
              <a:ext cx="7767136" cy="716105"/>
            </a:xfrm>
            <a:prstGeom prst="parallelogram">
              <a:avLst>
                <a:gd name="adj" fmla="val 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ítol 1"/>
          <p:cNvSpPr txBox="1">
            <a:spLocks/>
          </p:cNvSpPr>
          <p:nvPr/>
        </p:nvSpPr>
        <p:spPr>
          <a:xfrm>
            <a:off x="1162540" y="351653"/>
            <a:ext cx="8652691" cy="8471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Where</a:t>
            </a:r>
            <a:r>
              <a:rPr lang="ca-ES" sz="4400" dirty="0">
                <a:solidFill>
                  <a:prstClr val="black"/>
                </a:solidFill>
                <a:latin typeface="Consolas" panose="020B0609020204030204" pitchFamily="49" charset="0"/>
              </a:rPr>
              <a:t> do </a:t>
            </a:r>
            <a:r>
              <a:rPr lang="ca-E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Andorran</a:t>
            </a:r>
            <a:r>
              <a:rPr lang="ca-ES" sz="4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ca-E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Students</a:t>
            </a:r>
            <a:r>
              <a:rPr lang="ca-ES" sz="4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ca-E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study</a:t>
            </a:r>
            <a:r>
              <a:rPr lang="ca-ES" sz="4400" dirty="0">
                <a:solidFill>
                  <a:prstClr val="black"/>
                </a:solidFill>
                <a:latin typeface="Consolas" panose="020B0609020204030204" pitchFamily="49" charset="0"/>
              </a:rPr>
              <a:t>?</a:t>
            </a:r>
            <a:endParaRPr kumimoji="0" lang="ca-E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j-ea"/>
              <a:cs typeface="+mj-cs"/>
            </a:endParaRPr>
          </a:p>
        </p:txBody>
      </p:sp>
      <p:sp>
        <p:nvSpPr>
          <p:cNvPr id="16" name="QuadreDeText 15"/>
          <p:cNvSpPr txBox="1"/>
          <p:nvPr/>
        </p:nvSpPr>
        <p:spPr>
          <a:xfrm>
            <a:off x="11295601" y="6665966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700" dirty="0">
                <a:solidFill>
                  <a:schemeClr val="bg1"/>
                </a:solidFill>
              </a:rPr>
              <a:t>© Andorra Turisme</a:t>
            </a:r>
          </a:p>
        </p:txBody>
      </p:sp>
      <p:grpSp>
        <p:nvGrpSpPr>
          <p:cNvPr id="36" name="Agrupa 35"/>
          <p:cNvGrpSpPr/>
          <p:nvPr/>
        </p:nvGrpSpPr>
        <p:grpSpPr>
          <a:xfrm>
            <a:off x="2296096" y="1567754"/>
            <a:ext cx="5105356" cy="4619625"/>
            <a:chOff x="1951056" y="1145080"/>
            <a:chExt cx="5105356" cy="46196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51056" y="1145080"/>
              <a:ext cx="4114800" cy="461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QuadreDeText 17"/>
            <p:cNvSpPr txBox="1"/>
            <p:nvPr/>
          </p:nvSpPr>
          <p:spPr>
            <a:xfrm>
              <a:off x="6044246" y="4439734"/>
              <a:ext cx="1012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(34,0%)</a:t>
              </a:r>
              <a:endParaRPr lang="es-ES" dirty="0"/>
            </a:p>
          </p:txBody>
        </p:sp>
        <p:sp>
          <p:nvSpPr>
            <p:cNvPr id="19" name="QuadreDeText 18"/>
            <p:cNvSpPr txBox="1"/>
            <p:nvPr/>
          </p:nvSpPr>
          <p:spPr>
            <a:xfrm>
              <a:off x="6032751" y="2996249"/>
              <a:ext cx="9115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(49,4%)</a:t>
              </a:r>
              <a:endParaRPr lang="es-ES" dirty="0"/>
            </a:p>
          </p:txBody>
        </p:sp>
        <p:sp>
          <p:nvSpPr>
            <p:cNvPr id="20" name="QuadreDeText 19"/>
            <p:cNvSpPr txBox="1"/>
            <p:nvPr/>
          </p:nvSpPr>
          <p:spPr>
            <a:xfrm>
              <a:off x="6015495" y="1866181"/>
              <a:ext cx="10322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(15,3%)</a:t>
              </a:r>
              <a:endParaRPr lang="es-ES" dirty="0"/>
            </a:p>
          </p:txBody>
        </p:sp>
        <p:sp>
          <p:nvSpPr>
            <p:cNvPr id="21" name="QuadreDeText 20"/>
            <p:cNvSpPr txBox="1"/>
            <p:nvPr/>
          </p:nvSpPr>
          <p:spPr>
            <a:xfrm>
              <a:off x="6041373" y="1417607"/>
              <a:ext cx="7763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(1,3%)</a:t>
              </a:r>
              <a:endParaRPr lang="es-ES" dirty="0"/>
            </a:p>
          </p:txBody>
        </p:sp>
      </p:grpSp>
      <p:grpSp>
        <p:nvGrpSpPr>
          <p:cNvPr id="37" name="Agrupa 36"/>
          <p:cNvGrpSpPr/>
          <p:nvPr/>
        </p:nvGrpSpPr>
        <p:grpSpPr>
          <a:xfrm>
            <a:off x="828125" y="3096840"/>
            <a:ext cx="1107068" cy="1277987"/>
            <a:chOff x="646979" y="2216988"/>
            <a:chExt cx="1107068" cy="1277987"/>
          </a:xfrm>
        </p:grpSpPr>
        <p:sp>
          <p:nvSpPr>
            <p:cNvPr id="22" name="Rectangle 21"/>
            <p:cNvSpPr/>
            <p:nvPr/>
          </p:nvSpPr>
          <p:spPr>
            <a:xfrm>
              <a:off x="646979" y="3243531"/>
              <a:ext cx="120770" cy="146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2731" y="2938731"/>
              <a:ext cx="120770" cy="146650"/>
            </a:xfrm>
            <a:prstGeom prst="rect">
              <a:avLst/>
            </a:prstGeom>
            <a:solidFill>
              <a:srgbClr val="F8565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52731" y="2628180"/>
              <a:ext cx="120770" cy="1466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8483" y="2323380"/>
              <a:ext cx="120770" cy="14665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QuadreDeText 27"/>
            <p:cNvSpPr txBox="1"/>
            <p:nvPr/>
          </p:nvSpPr>
          <p:spPr>
            <a:xfrm>
              <a:off x="727503" y="3125643"/>
              <a:ext cx="1012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Andorra</a:t>
              </a:r>
              <a:endParaRPr lang="es-ES" dirty="0"/>
            </a:p>
          </p:txBody>
        </p:sp>
        <p:sp>
          <p:nvSpPr>
            <p:cNvPr id="29" name="QuadreDeText 28"/>
            <p:cNvSpPr txBox="1"/>
            <p:nvPr/>
          </p:nvSpPr>
          <p:spPr>
            <a:xfrm>
              <a:off x="733267" y="2216988"/>
              <a:ext cx="1012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 err="1"/>
                <a:t>Others</a:t>
              </a:r>
              <a:endParaRPr lang="es-ES" dirty="0"/>
            </a:p>
          </p:txBody>
        </p:sp>
        <p:sp>
          <p:nvSpPr>
            <p:cNvPr id="30" name="QuadreDeText 29"/>
            <p:cNvSpPr txBox="1"/>
            <p:nvPr/>
          </p:nvSpPr>
          <p:spPr>
            <a:xfrm>
              <a:off x="741881" y="2518925"/>
              <a:ext cx="1012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France</a:t>
              </a:r>
              <a:endParaRPr lang="es-ES" dirty="0"/>
            </a:p>
          </p:txBody>
        </p:sp>
        <p:sp>
          <p:nvSpPr>
            <p:cNvPr id="31" name="QuadreDeText 30"/>
            <p:cNvSpPr txBox="1"/>
            <p:nvPr/>
          </p:nvSpPr>
          <p:spPr>
            <a:xfrm>
              <a:off x="733259" y="2820842"/>
              <a:ext cx="1012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Spain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8779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r="21052"/>
          <a:stretch/>
        </p:blipFill>
        <p:spPr>
          <a:xfrm>
            <a:off x="6914147" y="0"/>
            <a:ext cx="5359847" cy="6858000"/>
          </a:xfrm>
          <a:prstGeom prst="rect">
            <a:avLst/>
          </a:prstGeom>
        </p:spPr>
      </p:pic>
      <p:grpSp>
        <p:nvGrpSpPr>
          <p:cNvPr id="2" name="Agrupa 11"/>
          <p:cNvGrpSpPr/>
          <p:nvPr/>
        </p:nvGrpSpPr>
        <p:grpSpPr>
          <a:xfrm>
            <a:off x="-1" y="4267200"/>
            <a:ext cx="3508711" cy="2590800"/>
            <a:chOff x="-1" y="3502851"/>
            <a:chExt cx="4543866" cy="3355149"/>
          </a:xfrm>
        </p:grpSpPr>
        <p:sp>
          <p:nvSpPr>
            <p:cNvPr id="13" name="Triangle rectangle 12"/>
            <p:cNvSpPr/>
            <p:nvPr/>
          </p:nvSpPr>
          <p:spPr>
            <a:xfrm>
              <a:off x="0" y="3502851"/>
              <a:ext cx="4543865" cy="33551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35282" r="11039" b="35795"/>
            <a:stretch/>
          </p:blipFill>
          <p:spPr>
            <a:xfrm>
              <a:off x="196956" y="5928482"/>
              <a:ext cx="2827606" cy="753672"/>
            </a:xfrm>
            <a:prstGeom prst="rect">
              <a:avLst/>
            </a:prstGeom>
          </p:spPr>
        </p:pic>
        <p:sp>
          <p:nvSpPr>
            <p:cNvPr id="15" name="Triangle isòsceles 14"/>
            <p:cNvSpPr/>
            <p:nvPr/>
          </p:nvSpPr>
          <p:spPr>
            <a:xfrm rot="5400000">
              <a:off x="-415000" y="3917851"/>
              <a:ext cx="2124226" cy="1294228"/>
            </a:xfrm>
            <a:prstGeom prst="triangle">
              <a:avLst>
                <a:gd name="adj" fmla="val 44702"/>
              </a:avLst>
            </a:prstGeom>
            <a:solidFill>
              <a:srgbClr val="73783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3" name="Agrupa 4"/>
          <p:cNvGrpSpPr/>
          <p:nvPr/>
        </p:nvGrpSpPr>
        <p:grpSpPr>
          <a:xfrm>
            <a:off x="1113064" y="480462"/>
            <a:ext cx="8835571" cy="716106"/>
            <a:chOff x="1113064" y="428210"/>
            <a:chExt cx="8835571" cy="716106"/>
          </a:xfrm>
        </p:grpSpPr>
        <p:sp>
          <p:nvSpPr>
            <p:cNvPr id="7" name="Paral·lelogram 6"/>
            <p:cNvSpPr/>
            <p:nvPr/>
          </p:nvSpPr>
          <p:spPr>
            <a:xfrm>
              <a:off x="1113064" y="428211"/>
              <a:ext cx="8835571" cy="716105"/>
            </a:xfrm>
            <a:prstGeom prst="parallelogram">
              <a:avLst>
                <a:gd name="adj" fmla="val 10407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Paral·lelogram 7"/>
            <p:cNvSpPr/>
            <p:nvPr/>
          </p:nvSpPr>
          <p:spPr>
            <a:xfrm>
              <a:off x="1115607" y="428210"/>
              <a:ext cx="7767136" cy="716105"/>
            </a:xfrm>
            <a:prstGeom prst="parallelogram">
              <a:avLst>
                <a:gd name="adj" fmla="val 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ítol 1"/>
          <p:cNvSpPr txBox="1">
            <a:spLocks/>
          </p:cNvSpPr>
          <p:nvPr/>
        </p:nvSpPr>
        <p:spPr>
          <a:xfrm>
            <a:off x="1076281" y="351653"/>
            <a:ext cx="8671568" cy="847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Universitat d’Andorra (</a:t>
            </a:r>
            <a:r>
              <a:rPr kumimoji="0" lang="ca-E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UdA</a:t>
            </a:r>
            <a:r>
              <a:rPr kumimoji="0" lang="ca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)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640028" y="1638062"/>
            <a:ext cx="48369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b="1" dirty="0"/>
              <a:t>University of Andorra (</a:t>
            </a:r>
            <a:r>
              <a:rPr lang="ca-ES" sz="2200" b="1" dirty="0" err="1"/>
              <a:t>UdA</a:t>
            </a:r>
            <a:r>
              <a:rPr lang="ca-ES" sz="2200" b="1" dirty="0"/>
              <a:t>)</a:t>
            </a:r>
            <a:endParaRPr lang="ca-E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a-ES" sz="2200" dirty="0"/>
              <a:t>30 </a:t>
            </a:r>
            <a:r>
              <a:rPr lang="ca-ES" sz="2200" dirty="0" err="1"/>
              <a:t>years</a:t>
            </a:r>
            <a:r>
              <a:rPr lang="ca-ES" sz="2200" dirty="0"/>
              <a:t> of </a:t>
            </a:r>
            <a:r>
              <a:rPr lang="ca-ES" sz="2200" dirty="0" err="1"/>
              <a:t>experience</a:t>
            </a:r>
            <a:r>
              <a:rPr lang="ca-ES" sz="2200" dirty="0"/>
              <a:t> in </a:t>
            </a:r>
            <a:r>
              <a:rPr lang="ca-ES" sz="2200" dirty="0" err="1"/>
              <a:t>higher</a:t>
            </a:r>
            <a:r>
              <a:rPr lang="ca-ES" sz="2200" dirty="0"/>
              <a:t> </a:t>
            </a:r>
            <a:r>
              <a:rPr lang="ca-ES" sz="2200" dirty="0" err="1"/>
              <a:t>education</a:t>
            </a:r>
            <a:r>
              <a:rPr lang="ca-ES" sz="2200" dirty="0"/>
              <a:t>. </a:t>
            </a:r>
            <a:r>
              <a:rPr lang="ca-ES" sz="2200" dirty="0" err="1"/>
              <a:t>Since</a:t>
            </a:r>
            <a:r>
              <a:rPr lang="ca-ES" sz="2200" dirty="0"/>
              <a:t> 1988: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200" dirty="0"/>
              <a:t>15,200 </a:t>
            </a:r>
            <a:r>
              <a:rPr lang="ca-ES" sz="2200" dirty="0" err="1"/>
              <a:t>enrolments</a:t>
            </a:r>
            <a:r>
              <a:rPr lang="ca-ES" sz="22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a-ES" sz="2200" dirty="0" err="1"/>
              <a:t>Nearly</a:t>
            </a:r>
            <a:r>
              <a:rPr lang="ca-ES" sz="2200" dirty="0"/>
              <a:t> 600 </a:t>
            </a:r>
            <a:r>
              <a:rPr lang="ca-ES" sz="2200" dirty="0" err="1"/>
              <a:t>courses</a:t>
            </a:r>
            <a:endParaRPr lang="ca-E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a-E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a-ES" sz="2200" dirty="0" err="1"/>
              <a:t>Urban</a:t>
            </a:r>
            <a:r>
              <a:rPr lang="ca-ES" sz="2200" dirty="0"/>
              <a:t> campus </a:t>
            </a:r>
            <a:r>
              <a:rPr lang="ca-ES" sz="2200" dirty="0" err="1"/>
              <a:t>located</a:t>
            </a:r>
            <a:r>
              <a:rPr lang="ca-ES" sz="2200" dirty="0"/>
              <a:t> in Sant Julià de </a:t>
            </a:r>
            <a:r>
              <a:rPr lang="ca-ES" sz="2200" dirty="0" err="1"/>
              <a:t>Lòria</a:t>
            </a:r>
            <a:r>
              <a:rPr lang="ca-ES" sz="2200" dirty="0"/>
              <a:t>, </a:t>
            </a:r>
            <a:r>
              <a:rPr lang="ca-ES" sz="2200" dirty="0" err="1"/>
              <a:t>built</a:t>
            </a:r>
            <a:r>
              <a:rPr lang="ca-ES" sz="2200" dirty="0"/>
              <a:t> in 2004</a:t>
            </a:r>
          </a:p>
          <a:p>
            <a:pPr marL="342900" lvl="0" indent="-342900"/>
            <a:endParaRPr lang="ca-ES" sz="2200" dirty="0"/>
          </a:p>
          <a:p>
            <a:r>
              <a:rPr lang="en-GB" sz="2200" dirty="0"/>
              <a:t> </a:t>
            </a:r>
            <a:endParaRPr lang="ca-ES" sz="2200" dirty="0"/>
          </a:p>
        </p:txBody>
      </p:sp>
    </p:spTree>
    <p:extLst>
      <p:ext uri="{BB962C8B-B14F-4D97-AF65-F5344CB8AC3E}">
        <p14:creationId xmlns:p14="http://schemas.microsoft.com/office/powerpoint/2010/main" val="12474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4" r="37529" b="17413"/>
          <a:stretch/>
        </p:blipFill>
        <p:spPr>
          <a:xfrm>
            <a:off x="8192877" y="0"/>
            <a:ext cx="3999124" cy="6858000"/>
          </a:xfrm>
          <a:prstGeom prst="rect">
            <a:avLst/>
          </a:prstGeom>
        </p:spPr>
      </p:pic>
      <p:grpSp>
        <p:nvGrpSpPr>
          <p:cNvPr id="3" name="Agrupa 11"/>
          <p:cNvGrpSpPr/>
          <p:nvPr/>
        </p:nvGrpSpPr>
        <p:grpSpPr>
          <a:xfrm>
            <a:off x="-1" y="4267200"/>
            <a:ext cx="3508711" cy="2590800"/>
            <a:chOff x="-1" y="3502851"/>
            <a:chExt cx="4543866" cy="3355149"/>
          </a:xfrm>
        </p:grpSpPr>
        <p:sp>
          <p:nvSpPr>
            <p:cNvPr id="13" name="Triangle rectangle 12"/>
            <p:cNvSpPr/>
            <p:nvPr/>
          </p:nvSpPr>
          <p:spPr>
            <a:xfrm>
              <a:off x="0" y="3502851"/>
              <a:ext cx="4543865" cy="33551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35282" r="11039" b="35795"/>
            <a:stretch/>
          </p:blipFill>
          <p:spPr>
            <a:xfrm>
              <a:off x="196956" y="5928482"/>
              <a:ext cx="2827606" cy="753672"/>
            </a:xfrm>
            <a:prstGeom prst="rect">
              <a:avLst/>
            </a:prstGeom>
          </p:spPr>
        </p:pic>
        <p:sp>
          <p:nvSpPr>
            <p:cNvPr id="15" name="Triangle isòsceles 14"/>
            <p:cNvSpPr/>
            <p:nvPr/>
          </p:nvSpPr>
          <p:spPr>
            <a:xfrm rot="5400000">
              <a:off x="-415000" y="3917851"/>
              <a:ext cx="2124226" cy="1294228"/>
            </a:xfrm>
            <a:prstGeom prst="triangle">
              <a:avLst>
                <a:gd name="adj" fmla="val 44702"/>
              </a:avLst>
            </a:prstGeom>
            <a:solidFill>
              <a:srgbClr val="73783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4" name="Agrupa 4"/>
          <p:cNvGrpSpPr/>
          <p:nvPr/>
        </p:nvGrpSpPr>
        <p:grpSpPr>
          <a:xfrm>
            <a:off x="1113064" y="480462"/>
            <a:ext cx="8835571" cy="716106"/>
            <a:chOff x="1113064" y="428210"/>
            <a:chExt cx="8835571" cy="716106"/>
          </a:xfrm>
        </p:grpSpPr>
        <p:sp>
          <p:nvSpPr>
            <p:cNvPr id="7" name="Paral·lelogram 6"/>
            <p:cNvSpPr/>
            <p:nvPr/>
          </p:nvSpPr>
          <p:spPr>
            <a:xfrm>
              <a:off x="1113064" y="428211"/>
              <a:ext cx="8835571" cy="716105"/>
            </a:xfrm>
            <a:prstGeom prst="parallelogram">
              <a:avLst>
                <a:gd name="adj" fmla="val 10407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Paral·lelogram 7"/>
            <p:cNvSpPr/>
            <p:nvPr/>
          </p:nvSpPr>
          <p:spPr>
            <a:xfrm>
              <a:off x="1115607" y="428210"/>
              <a:ext cx="7767136" cy="716105"/>
            </a:xfrm>
            <a:prstGeom prst="parallelogram">
              <a:avLst>
                <a:gd name="adj" fmla="val 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ítol 1"/>
          <p:cNvSpPr txBox="1">
            <a:spLocks/>
          </p:cNvSpPr>
          <p:nvPr/>
        </p:nvSpPr>
        <p:spPr>
          <a:xfrm>
            <a:off x="1162540" y="351653"/>
            <a:ext cx="8652691" cy="847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UdA</a:t>
            </a:r>
            <a:r>
              <a:rPr kumimoji="0" lang="ca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 in </a:t>
            </a:r>
            <a:r>
              <a:rPr lang="ca-ES" sz="4400" dirty="0">
                <a:solidFill>
                  <a:prstClr val="black"/>
                </a:solidFill>
                <a:latin typeface="Consolas" panose="020B0609020204030204" pitchFamily="49" charset="0"/>
              </a:rPr>
              <a:t>F</a:t>
            </a:r>
            <a:r>
              <a:rPr kumimoji="0" lang="ca-E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igures</a:t>
            </a:r>
            <a:r>
              <a:rPr kumimoji="0" lang="ca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 (2017-2018)</a:t>
            </a:r>
          </a:p>
        </p:txBody>
      </p:sp>
      <p:sp>
        <p:nvSpPr>
          <p:cNvPr id="16" name="QuadreDeText 15"/>
          <p:cNvSpPr txBox="1"/>
          <p:nvPr/>
        </p:nvSpPr>
        <p:spPr>
          <a:xfrm>
            <a:off x="11486358" y="6665966"/>
            <a:ext cx="7056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a-ES" sz="700" dirty="0"/>
              <a:t>© </a:t>
            </a:r>
            <a:r>
              <a:rPr lang="ca-ES" sz="700" dirty="0" err="1"/>
              <a:t>Grandvalira</a:t>
            </a:r>
            <a:endParaRPr lang="ca-ES" sz="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4695" y="1272006"/>
            <a:ext cx="6344188" cy="476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316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tg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4" b="52025"/>
          <a:stretch/>
        </p:blipFill>
        <p:spPr>
          <a:xfrm>
            <a:off x="-3" y="4449170"/>
            <a:ext cx="13503353" cy="3848669"/>
          </a:xfrm>
          <a:prstGeom prst="rect">
            <a:avLst/>
          </a:prstGeom>
          <a:effectLst>
            <a:softEdge rad="533400"/>
          </a:effectLst>
        </p:spPr>
      </p:pic>
      <p:grpSp>
        <p:nvGrpSpPr>
          <p:cNvPr id="12" name="Agrupa 11"/>
          <p:cNvGrpSpPr/>
          <p:nvPr/>
        </p:nvGrpSpPr>
        <p:grpSpPr>
          <a:xfrm>
            <a:off x="-1" y="4267200"/>
            <a:ext cx="3508711" cy="2590800"/>
            <a:chOff x="-1" y="3502851"/>
            <a:chExt cx="4543866" cy="3355149"/>
          </a:xfrm>
        </p:grpSpPr>
        <p:sp>
          <p:nvSpPr>
            <p:cNvPr id="13" name="Triangle rectangle 12"/>
            <p:cNvSpPr/>
            <p:nvPr/>
          </p:nvSpPr>
          <p:spPr>
            <a:xfrm>
              <a:off x="0" y="3502851"/>
              <a:ext cx="4543865" cy="33551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35282" r="11039" b="35795"/>
            <a:stretch/>
          </p:blipFill>
          <p:spPr>
            <a:xfrm>
              <a:off x="196956" y="5928482"/>
              <a:ext cx="2827606" cy="753672"/>
            </a:xfrm>
            <a:prstGeom prst="rect">
              <a:avLst/>
            </a:prstGeom>
          </p:spPr>
        </p:pic>
        <p:sp>
          <p:nvSpPr>
            <p:cNvPr id="15" name="Triangle isòsceles 14"/>
            <p:cNvSpPr/>
            <p:nvPr/>
          </p:nvSpPr>
          <p:spPr>
            <a:xfrm rot="5400000">
              <a:off x="-415000" y="3917851"/>
              <a:ext cx="2124226" cy="1294228"/>
            </a:xfrm>
            <a:prstGeom prst="triangle">
              <a:avLst>
                <a:gd name="adj" fmla="val 44702"/>
              </a:avLst>
            </a:prstGeom>
            <a:solidFill>
              <a:srgbClr val="73783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5" name="Agrupa 4"/>
          <p:cNvGrpSpPr/>
          <p:nvPr/>
        </p:nvGrpSpPr>
        <p:grpSpPr>
          <a:xfrm>
            <a:off x="1113064" y="480462"/>
            <a:ext cx="8835571" cy="716106"/>
            <a:chOff x="1113064" y="428210"/>
            <a:chExt cx="8835571" cy="716106"/>
          </a:xfrm>
        </p:grpSpPr>
        <p:sp>
          <p:nvSpPr>
            <p:cNvPr id="7" name="Paral·lelogram 6"/>
            <p:cNvSpPr/>
            <p:nvPr/>
          </p:nvSpPr>
          <p:spPr>
            <a:xfrm>
              <a:off x="1113064" y="428211"/>
              <a:ext cx="8835571" cy="716105"/>
            </a:xfrm>
            <a:prstGeom prst="parallelogram">
              <a:avLst>
                <a:gd name="adj" fmla="val 10407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Paral·lelogram 7"/>
            <p:cNvSpPr/>
            <p:nvPr/>
          </p:nvSpPr>
          <p:spPr>
            <a:xfrm>
              <a:off x="1115607" y="428210"/>
              <a:ext cx="7767136" cy="716105"/>
            </a:xfrm>
            <a:prstGeom prst="parallelogram">
              <a:avLst>
                <a:gd name="adj" fmla="val 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ítol 1"/>
          <p:cNvSpPr txBox="1">
            <a:spLocks/>
          </p:cNvSpPr>
          <p:nvPr/>
        </p:nvSpPr>
        <p:spPr>
          <a:xfrm>
            <a:off x="1162540" y="351653"/>
            <a:ext cx="8652691" cy="8471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4400" dirty="0">
                <a:solidFill>
                  <a:prstClr val="black"/>
                </a:solidFill>
                <a:latin typeface="Consolas" panose="020B0609020204030204" pitchFamily="49" charset="0"/>
              </a:rPr>
              <a:t>H</a:t>
            </a:r>
            <a:r>
              <a:rPr kumimoji="0" lang="ca-E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istorical</a:t>
            </a:r>
            <a:r>
              <a:rPr kumimoji="0" lang="ca-E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 </a:t>
            </a:r>
            <a:r>
              <a:rPr kumimoji="0" lang="ca-E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Summary</a:t>
            </a:r>
            <a:r>
              <a:rPr kumimoji="0" lang="ca-E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 1988-2018</a:t>
            </a:r>
            <a:endParaRPr kumimoji="0" lang="ca-E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916" y="1296235"/>
            <a:ext cx="11944604" cy="301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652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tg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0" b="6560"/>
          <a:stretch/>
        </p:blipFill>
        <p:spPr>
          <a:xfrm>
            <a:off x="652454" y="4417297"/>
            <a:ext cx="11908421" cy="2989224"/>
          </a:xfrm>
          <a:prstGeom prst="rect">
            <a:avLst/>
          </a:prstGeom>
          <a:effectLst>
            <a:softEdge rad="469900"/>
          </a:effectLst>
        </p:spPr>
      </p:pic>
      <p:grpSp>
        <p:nvGrpSpPr>
          <p:cNvPr id="2" name="Agrupa 11"/>
          <p:cNvGrpSpPr/>
          <p:nvPr/>
        </p:nvGrpSpPr>
        <p:grpSpPr>
          <a:xfrm>
            <a:off x="-1" y="4267200"/>
            <a:ext cx="3508711" cy="2590800"/>
            <a:chOff x="-1" y="3502851"/>
            <a:chExt cx="4543866" cy="3355149"/>
          </a:xfrm>
        </p:grpSpPr>
        <p:sp>
          <p:nvSpPr>
            <p:cNvPr id="13" name="Triangle rectangle 12"/>
            <p:cNvSpPr/>
            <p:nvPr/>
          </p:nvSpPr>
          <p:spPr>
            <a:xfrm>
              <a:off x="0" y="3502851"/>
              <a:ext cx="4543865" cy="33551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47" t="35282" r="11039" b="35795"/>
            <a:stretch/>
          </p:blipFill>
          <p:spPr>
            <a:xfrm>
              <a:off x="196956" y="5928482"/>
              <a:ext cx="2827606" cy="753672"/>
            </a:xfrm>
            <a:prstGeom prst="rect">
              <a:avLst/>
            </a:prstGeom>
          </p:spPr>
        </p:pic>
        <p:sp>
          <p:nvSpPr>
            <p:cNvPr id="15" name="Triangle isòsceles 14"/>
            <p:cNvSpPr/>
            <p:nvPr/>
          </p:nvSpPr>
          <p:spPr>
            <a:xfrm rot="5400000">
              <a:off x="-415000" y="3917851"/>
              <a:ext cx="2124226" cy="1294228"/>
            </a:xfrm>
            <a:prstGeom prst="triangle">
              <a:avLst>
                <a:gd name="adj" fmla="val 44702"/>
              </a:avLst>
            </a:prstGeom>
            <a:solidFill>
              <a:srgbClr val="737838">
                <a:alpha val="7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grpSp>
        <p:nvGrpSpPr>
          <p:cNvPr id="3" name="Agrupa 4"/>
          <p:cNvGrpSpPr/>
          <p:nvPr/>
        </p:nvGrpSpPr>
        <p:grpSpPr>
          <a:xfrm>
            <a:off x="1113064" y="480462"/>
            <a:ext cx="8835571" cy="716106"/>
            <a:chOff x="1113064" y="428210"/>
            <a:chExt cx="8835571" cy="716106"/>
          </a:xfrm>
        </p:grpSpPr>
        <p:sp>
          <p:nvSpPr>
            <p:cNvPr id="7" name="Paral·lelogram 6"/>
            <p:cNvSpPr/>
            <p:nvPr/>
          </p:nvSpPr>
          <p:spPr>
            <a:xfrm>
              <a:off x="1113064" y="428211"/>
              <a:ext cx="8835571" cy="716105"/>
            </a:xfrm>
            <a:prstGeom prst="parallelogram">
              <a:avLst>
                <a:gd name="adj" fmla="val 10407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Paral·lelogram 7"/>
            <p:cNvSpPr/>
            <p:nvPr/>
          </p:nvSpPr>
          <p:spPr>
            <a:xfrm>
              <a:off x="1115607" y="428210"/>
              <a:ext cx="7767136" cy="716105"/>
            </a:xfrm>
            <a:prstGeom prst="parallelogram">
              <a:avLst>
                <a:gd name="adj" fmla="val 0"/>
              </a:avLst>
            </a:prstGeom>
            <a:solidFill>
              <a:srgbClr val="F7D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ítol 1"/>
          <p:cNvSpPr txBox="1">
            <a:spLocks/>
          </p:cNvSpPr>
          <p:nvPr/>
        </p:nvSpPr>
        <p:spPr>
          <a:xfrm>
            <a:off x="1162540" y="351653"/>
            <a:ext cx="8652691" cy="847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A </a:t>
            </a:r>
            <a:r>
              <a:rPr kumimoji="0" lang="ca-E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unique</a:t>
            </a:r>
            <a:r>
              <a:rPr kumimoji="0" lang="ca-E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 </a:t>
            </a:r>
            <a:r>
              <a:rPr lang="ca-ES" sz="4400" dirty="0" err="1">
                <a:solidFill>
                  <a:prstClr val="black"/>
                </a:solidFill>
                <a:latin typeface="Consolas" panose="020B0609020204030204" pitchFamily="49" charset="0"/>
              </a:rPr>
              <a:t>U</a:t>
            </a:r>
            <a:r>
              <a:rPr kumimoji="0" lang="ca-E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j-ea"/>
                <a:cs typeface="+mj-cs"/>
              </a:rPr>
              <a:t>niversity</a:t>
            </a:r>
            <a:endParaRPr kumimoji="0" lang="ca-E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 panose="020B0609020204030204" pitchFamily="49" charset="0"/>
              <a:ea typeface="+mj-ea"/>
              <a:cs typeface="+mj-cs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640028" y="1474168"/>
            <a:ext cx="1016528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National</a:t>
            </a:r>
            <a:r>
              <a:rPr lang="en-GB" sz="2200" dirty="0"/>
              <a:t>, regional and </a:t>
            </a:r>
            <a:r>
              <a:rPr lang="en-GB" sz="2200" b="1" dirty="0"/>
              <a:t>international</a:t>
            </a:r>
            <a:r>
              <a:rPr lang="en-GB" sz="2200" dirty="0"/>
              <a:t> vision and </a:t>
            </a:r>
            <a:r>
              <a:rPr lang="en-GB" sz="2200" b="1" dirty="0"/>
              <a:t>inclusive</a:t>
            </a:r>
            <a:r>
              <a:rPr lang="en-GB" sz="2200" dirty="0"/>
              <a:t> institution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prstClr val="black"/>
                </a:solidFill>
              </a:rPr>
              <a:t>Personalised</a:t>
            </a:r>
            <a:r>
              <a:rPr lang="en-GB" sz="2200" dirty="0">
                <a:solidFill>
                  <a:prstClr val="black"/>
                </a:solidFill>
              </a:rPr>
              <a:t> teaching</a:t>
            </a:r>
            <a:r>
              <a:rPr lang="ca-ES" sz="2200" dirty="0">
                <a:solidFill>
                  <a:prstClr val="black"/>
                </a:solidFill>
              </a:rPr>
              <a:t>, </a:t>
            </a:r>
            <a:r>
              <a:rPr lang="en-GB" sz="2200" dirty="0"/>
              <a:t>classes limited to </a:t>
            </a:r>
            <a:r>
              <a:rPr lang="en-GB" sz="2200" b="1" dirty="0"/>
              <a:t>35 students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Theoretical</a:t>
            </a:r>
            <a:r>
              <a:rPr lang="en-GB" sz="2200" dirty="0"/>
              <a:t> and </a:t>
            </a:r>
            <a:r>
              <a:rPr lang="en-GB" sz="2200" b="1" dirty="0"/>
              <a:t>applied training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Faculty from both the </a:t>
            </a:r>
            <a:r>
              <a:rPr lang="en-GB" sz="2200" b="1" dirty="0"/>
              <a:t>academic</a:t>
            </a:r>
            <a:r>
              <a:rPr lang="en-GB" sz="2200" dirty="0"/>
              <a:t> and </a:t>
            </a:r>
            <a:r>
              <a:rPr lang="en-GB" sz="2200" b="1" dirty="0"/>
              <a:t>professional</a:t>
            </a:r>
            <a:r>
              <a:rPr lang="en-GB" sz="2200" dirty="0"/>
              <a:t> worlds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dirty="0"/>
              <a:t>Teaching experience via both </a:t>
            </a:r>
            <a:r>
              <a:rPr lang="en-GB" sz="2200" b="1" dirty="0"/>
              <a:t>on-campus</a:t>
            </a:r>
            <a:r>
              <a:rPr lang="en-GB" sz="2200" dirty="0"/>
              <a:t> and </a:t>
            </a:r>
            <a:r>
              <a:rPr lang="en-GB" sz="2200" b="1" dirty="0"/>
              <a:t>online</a:t>
            </a:r>
            <a:r>
              <a:rPr lang="en-GB" sz="2200" dirty="0"/>
              <a:t>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High levels of </a:t>
            </a:r>
            <a:r>
              <a:rPr lang="en-GB" sz="2200" b="1" dirty="0"/>
              <a:t>employability</a:t>
            </a:r>
            <a:r>
              <a:rPr lang="en-GB" sz="2200" dirty="0"/>
              <a:t> (&gt;95%)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Intensive </a:t>
            </a:r>
            <a:r>
              <a:rPr lang="en-GB" sz="2200" b="1" dirty="0"/>
              <a:t>LLL</a:t>
            </a:r>
            <a:r>
              <a:rPr lang="en-GB" sz="2200" dirty="0"/>
              <a:t> Institution with </a:t>
            </a:r>
            <a:r>
              <a:rPr lang="en-GB" sz="2200" b="1" dirty="0"/>
              <a:t>constantly new </a:t>
            </a:r>
            <a:r>
              <a:rPr lang="en-GB" sz="2200" dirty="0"/>
              <a:t>course offerings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prstClr val="black"/>
                </a:solidFill>
              </a:rPr>
              <a:t>Multilingualism</a:t>
            </a:r>
            <a:r>
              <a:rPr lang="en-GB" sz="2200" dirty="0">
                <a:solidFill>
                  <a:prstClr val="black"/>
                </a:solidFill>
              </a:rPr>
              <a:t>: Catalan and English (ES, FR, PT,  ...)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prstClr val="black"/>
                </a:solidFill>
              </a:rPr>
              <a:t>Quality</a:t>
            </a:r>
            <a:r>
              <a:rPr lang="en-GB" sz="2200" dirty="0">
                <a:solidFill>
                  <a:prstClr val="black"/>
                </a:solidFill>
              </a:rPr>
              <a:t> commitment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a-E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a-ES" sz="2200" dirty="0"/>
          </a:p>
        </p:txBody>
      </p:sp>
    </p:spTree>
    <p:extLst>
      <p:ext uri="{BB962C8B-B14F-4D97-AF65-F5344CB8AC3E}">
        <p14:creationId xmlns:p14="http://schemas.microsoft.com/office/powerpoint/2010/main" val="39471200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12014</TotalTime>
  <Words>887</Words>
  <Application>Microsoft Office PowerPoint</Application>
  <PresentationFormat>Widescreen</PresentationFormat>
  <Paragraphs>135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Aldrich</vt:lpstr>
      <vt:lpstr>Arial</vt:lpstr>
      <vt:lpstr>Arial Rounded MT Bold</vt:lpstr>
      <vt:lpstr>Calibri</vt:lpstr>
      <vt:lpstr>Calibri Light</vt:lpstr>
      <vt:lpstr>Consolas</vt:lpstr>
      <vt:lpstr>Tema de l'Office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 inaugural</dc:title>
  <dc:creator>Marta Tort Colet</dc:creator>
  <cp:lastModifiedBy>WENDLING Mireille</cp:lastModifiedBy>
  <cp:revision>184</cp:revision>
  <dcterms:created xsi:type="dcterms:W3CDTF">2018-10-17T08:24:29Z</dcterms:created>
  <dcterms:modified xsi:type="dcterms:W3CDTF">2019-06-17T07:39:31Z</dcterms:modified>
</cp:coreProperties>
</file>