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handoutMasterIdLst>
    <p:handoutMasterId r:id="rId14"/>
  </p:handoutMasterIdLst>
  <p:sldIdLst>
    <p:sldId id="256" r:id="rId2"/>
    <p:sldId id="262" r:id="rId3"/>
    <p:sldId id="282" r:id="rId4"/>
    <p:sldId id="281" r:id="rId5"/>
    <p:sldId id="261" r:id="rId6"/>
    <p:sldId id="278" r:id="rId7"/>
    <p:sldId id="284" r:id="rId8"/>
    <p:sldId id="287" r:id="rId9"/>
    <p:sldId id="285" r:id="rId10"/>
    <p:sldId id="286" r:id="rId11"/>
    <p:sldId id="288" r:id="rId12"/>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18ACF"/>
    <a:srgbClr val="D68B1C"/>
    <a:srgbClr val="D09622"/>
    <a:srgbClr val="CC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298" autoAdjust="0"/>
    <p:restoredTop sz="97535" autoAdjust="0"/>
  </p:normalViewPr>
  <p:slideViewPr>
    <p:cSldViewPr>
      <p:cViewPr varScale="1">
        <p:scale>
          <a:sx n="45" d="100"/>
          <a:sy n="45" d="100"/>
        </p:scale>
        <p:origin x="-922" y="-82"/>
      </p:cViewPr>
      <p:guideLst>
        <p:guide orient="horz" pos="2160"/>
        <p:guide pos="2880"/>
      </p:guideLst>
    </p:cSldViewPr>
  </p:slideViewPr>
  <p:notesTextViewPr>
    <p:cViewPr>
      <p:scale>
        <a:sx n="1" d="1"/>
        <a:sy n="1" d="1"/>
      </p:scale>
      <p:origin x="0" y="0"/>
    </p:cViewPr>
  </p:notesTextViewPr>
  <p:gridSpacing cx="152705" cy="152705"/>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A7D460F-4DC2-4850-B73A-A8E9696F9D09}" type="doc">
      <dgm:prSet loTypeId="urn:microsoft.com/office/officeart/2005/8/layout/hierarchy3" loCatId="list" qsTypeId="urn:microsoft.com/office/officeart/2005/8/quickstyle/simple1" qsCatId="simple" csTypeId="urn:microsoft.com/office/officeart/2005/8/colors/accent1_2" csCatId="accent1" phldr="1"/>
      <dgm:spPr/>
      <dgm:t>
        <a:bodyPr/>
        <a:lstStyle/>
        <a:p>
          <a:endParaRPr lang="ro-RO"/>
        </a:p>
      </dgm:t>
    </dgm:pt>
    <dgm:pt modelId="{CE689F04-061E-43D1-83B0-9E4E13386028}">
      <dgm:prSet phldrT="[Text]" custT="1"/>
      <dgm:spPr/>
      <dgm:t>
        <a:bodyPr/>
        <a:lstStyle/>
        <a:p>
          <a:pPr>
            <a:lnSpc>
              <a:spcPct val="100000"/>
            </a:lnSpc>
            <a:spcAft>
              <a:spcPts val="0"/>
            </a:spcAft>
          </a:pPr>
          <a:r>
            <a:rPr lang="en-US" sz="1600" dirty="0" smtClean="0">
              <a:solidFill>
                <a:schemeClr val="bg1"/>
              </a:solidFill>
            </a:rPr>
            <a:t>Local Council of the municipality/town</a:t>
          </a:r>
          <a:endParaRPr lang="ro-RO" sz="1600" dirty="0">
            <a:solidFill>
              <a:schemeClr val="bg1"/>
            </a:solidFill>
          </a:endParaRPr>
        </a:p>
      </dgm:t>
    </dgm:pt>
    <dgm:pt modelId="{E94FC7B3-0232-44AC-A9DD-5C56A6D5D3A7}" type="parTrans" cxnId="{3CF30D10-2D45-41D3-8E0C-910139392134}">
      <dgm:prSet/>
      <dgm:spPr/>
      <dgm:t>
        <a:bodyPr/>
        <a:lstStyle/>
        <a:p>
          <a:endParaRPr lang="ro-RO"/>
        </a:p>
      </dgm:t>
    </dgm:pt>
    <dgm:pt modelId="{0285DA94-A3E2-4F68-8882-6856A664D4E9}" type="sibTrans" cxnId="{3CF30D10-2D45-41D3-8E0C-910139392134}">
      <dgm:prSet/>
      <dgm:spPr/>
      <dgm:t>
        <a:bodyPr/>
        <a:lstStyle/>
        <a:p>
          <a:endParaRPr lang="ro-RO"/>
        </a:p>
      </dgm:t>
    </dgm:pt>
    <dgm:pt modelId="{3755F06E-B163-4B21-ADBF-2A1ADF80C5FD}">
      <dgm:prSet phldrT="[Text]"/>
      <dgm:spPr/>
      <dgm:t>
        <a:bodyPr/>
        <a:lstStyle/>
        <a:p>
          <a:r>
            <a:rPr lang="en-US" dirty="0" smtClean="0"/>
            <a:t>PSAS </a:t>
          </a:r>
        </a:p>
        <a:p>
          <a:r>
            <a:rPr lang="en-US" dirty="0" smtClean="0"/>
            <a:t>(Directorate level)</a:t>
          </a:r>
          <a:endParaRPr lang="ro-RO" dirty="0"/>
        </a:p>
      </dgm:t>
    </dgm:pt>
    <dgm:pt modelId="{CAFDE1F9-B3EF-472C-868A-EB7315DDA888}" type="parTrans" cxnId="{09002DB9-6D43-42E8-B059-943B725A36BC}">
      <dgm:prSet/>
      <dgm:spPr/>
      <dgm:t>
        <a:bodyPr/>
        <a:lstStyle/>
        <a:p>
          <a:endParaRPr lang="ro-RO"/>
        </a:p>
      </dgm:t>
    </dgm:pt>
    <dgm:pt modelId="{44DC0D70-35B3-424C-AB44-AFDD529DA5CE}" type="sibTrans" cxnId="{09002DB9-6D43-42E8-B059-943B725A36BC}">
      <dgm:prSet/>
      <dgm:spPr/>
      <dgm:t>
        <a:bodyPr/>
        <a:lstStyle/>
        <a:p>
          <a:endParaRPr lang="ro-RO"/>
        </a:p>
      </dgm:t>
    </dgm:pt>
    <dgm:pt modelId="{F57CB869-D96C-4C76-88B9-35D6D5A57602}">
      <dgm:prSet phldrT="[Text]" custT="1"/>
      <dgm:spPr/>
      <dgm:t>
        <a:bodyPr/>
        <a:lstStyle/>
        <a:p>
          <a:r>
            <a:rPr lang="en-US" sz="1600" dirty="0" smtClean="0">
              <a:solidFill>
                <a:schemeClr val="bg1"/>
              </a:solidFill>
            </a:rPr>
            <a:t>Local Council of the commune</a:t>
          </a:r>
          <a:endParaRPr lang="ro-RO" sz="1600" dirty="0">
            <a:solidFill>
              <a:schemeClr val="bg1"/>
            </a:solidFill>
          </a:endParaRPr>
        </a:p>
      </dgm:t>
    </dgm:pt>
    <dgm:pt modelId="{921D0BBB-B9F3-4B6E-ADE2-6479B2D9AB8F}" type="parTrans" cxnId="{132B17B7-E027-42CD-893E-CA4A0E548385}">
      <dgm:prSet/>
      <dgm:spPr/>
      <dgm:t>
        <a:bodyPr/>
        <a:lstStyle/>
        <a:p>
          <a:endParaRPr lang="ro-RO"/>
        </a:p>
      </dgm:t>
    </dgm:pt>
    <dgm:pt modelId="{D4008F47-ABDE-4623-B353-102AABB85274}" type="sibTrans" cxnId="{132B17B7-E027-42CD-893E-CA4A0E548385}">
      <dgm:prSet/>
      <dgm:spPr/>
      <dgm:t>
        <a:bodyPr/>
        <a:lstStyle/>
        <a:p>
          <a:endParaRPr lang="ro-RO"/>
        </a:p>
      </dgm:t>
    </dgm:pt>
    <dgm:pt modelId="{D13A30D3-4EF4-445A-9CB2-C2CFB0438808}">
      <dgm:prSet phldrT="[Text]"/>
      <dgm:spPr/>
      <dgm:t>
        <a:bodyPr/>
        <a:lstStyle/>
        <a:p>
          <a:r>
            <a:rPr lang="en-US" dirty="0" smtClean="0"/>
            <a:t>PSAS (compartment level) </a:t>
          </a:r>
          <a:endParaRPr lang="ro-RO" dirty="0"/>
        </a:p>
      </dgm:t>
    </dgm:pt>
    <dgm:pt modelId="{F6E8DE0F-9B4D-4EB7-B1F9-557C95C53E2F}" type="parTrans" cxnId="{9EB71B59-DB58-4AA2-9CAE-5B33FA1B85A8}">
      <dgm:prSet/>
      <dgm:spPr/>
      <dgm:t>
        <a:bodyPr/>
        <a:lstStyle/>
        <a:p>
          <a:endParaRPr lang="ro-RO"/>
        </a:p>
      </dgm:t>
    </dgm:pt>
    <dgm:pt modelId="{C89AE400-7535-4FE7-909E-7365C2703A1F}" type="sibTrans" cxnId="{9EB71B59-DB58-4AA2-9CAE-5B33FA1B85A8}">
      <dgm:prSet/>
      <dgm:spPr/>
      <dgm:t>
        <a:bodyPr/>
        <a:lstStyle/>
        <a:p>
          <a:endParaRPr lang="ro-RO"/>
        </a:p>
      </dgm:t>
    </dgm:pt>
    <dgm:pt modelId="{5D52B41E-C48C-48B5-B618-11269D870340}" type="pres">
      <dgm:prSet presAssocID="{FA7D460F-4DC2-4850-B73A-A8E9696F9D09}" presName="diagram" presStyleCnt="0">
        <dgm:presLayoutVars>
          <dgm:chPref val="1"/>
          <dgm:dir/>
          <dgm:animOne val="branch"/>
          <dgm:animLvl val="lvl"/>
          <dgm:resizeHandles/>
        </dgm:presLayoutVars>
      </dgm:prSet>
      <dgm:spPr/>
      <dgm:t>
        <a:bodyPr/>
        <a:lstStyle/>
        <a:p>
          <a:endParaRPr lang="ro-RO"/>
        </a:p>
      </dgm:t>
    </dgm:pt>
    <dgm:pt modelId="{CC94E7D9-432C-46FF-BCDD-DADFE254F736}" type="pres">
      <dgm:prSet presAssocID="{CE689F04-061E-43D1-83B0-9E4E13386028}" presName="root" presStyleCnt="0"/>
      <dgm:spPr/>
    </dgm:pt>
    <dgm:pt modelId="{08135E67-D216-447A-AAA7-0AFB84FFDE9D}" type="pres">
      <dgm:prSet presAssocID="{CE689F04-061E-43D1-83B0-9E4E13386028}" presName="rootComposite" presStyleCnt="0"/>
      <dgm:spPr/>
    </dgm:pt>
    <dgm:pt modelId="{D63F22C9-1C32-4204-A644-59171E933B96}" type="pres">
      <dgm:prSet presAssocID="{CE689F04-061E-43D1-83B0-9E4E13386028}" presName="rootText" presStyleLbl="node1" presStyleIdx="0" presStyleCnt="2" custScaleX="134838" custScaleY="67566"/>
      <dgm:spPr/>
      <dgm:t>
        <a:bodyPr/>
        <a:lstStyle/>
        <a:p>
          <a:endParaRPr lang="ro-RO"/>
        </a:p>
      </dgm:t>
    </dgm:pt>
    <dgm:pt modelId="{B1C1E3BA-674B-4125-A2B1-6CDC02C386F6}" type="pres">
      <dgm:prSet presAssocID="{CE689F04-061E-43D1-83B0-9E4E13386028}" presName="rootConnector" presStyleLbl="node1" presStyleIdx="0" presStyleCnt="2"/>
      <dgm:spPr/>
      <dgm:t>
        <a:bodyPr/>
        <a:lstStyle/>
        <a:p>
          <a:endParaRPr lang="ro-RO"/>
        </a:p>
      </dgm:t>
    </dgm:pt>
    <dgm:pt modelId="{AE2D6312-DA37-43DF-A723-070666F2F13A}" type="pres">
      <dgm:prSet presAssocID="{CE689F04-061E-43D1-83B0-9E4E13386028}" presName="childShape" presStyleCnt="0"/>
      <dgm:spPr/>
    </dgm:pt>
    <dgm:pt modelId="{30EFA1C5-6F88-46EC-9D99-116930E02C51}" type="pres">
      <dgm:prSet presAssocID="{CAFDE1F9-B3EF-472C-868A-EB7315DDA888}" presName="Name13" presStyleLbl="parChTrans1D2" presStyleIdx="0" presStyleCnt="2"/>
      <dgm:spPr/>
      <dgm:t>
        <a:bodyPr/>
        <a:lstStyle/>
        <a:p>
          <a:endParaRPr lang="ro-RO"/>
        </a:p>
      </dgm:t>
    </dgm:pt>
    <dgm:pt modelId="{7838EED1-0D7A-4D0D-8FCA-C19B9023CD25}" type="pres">
      <dgm:prSet presAssocID="{3755F06E-B163-4B21-ADBF-2A1ADF80C5FD}" presName="childText" presStyleLbl="bgAcc1" presStyleIdx="0" presStyleCnt="2">
        <dgm:presLayoutVars>
          <dgm:bulletEnabled val="1"/>
        </dgm:presLayoutVars>
      </dgm:prSet>
      <dgm:spPr/>
      <dgm:t>
        <a:bodyPr/>
        <a:lstStyle/>
        <a:p>
          <a:endParaRPr lang="ro-RO"/>
        </a:p>
      </dgm:t>
    </dgm:pt>
    <dgm:pt modelId="{663ED12B-FC71-4A0C-BBAB-19BF51735BE2}" type="pres">
      <dgm:prSet presAssocID="{F57CB869-D96C-4C76-88B9-35D6D5A57602}" presName="root" presStyleCnt="0"/>
      <dgm:spPr/>
    </dgm:pt>
    <dgm:pt modelId="{28AA8799-1B72-495F-9FA8-7C3F272C9F5F}" type="pres">
      <dgm:prSet presAssocID="{F57CB869-D96C-4C76-88B9-35D6D5A57602}" presName="rootComposite" presStyleCnt="0"/>
      <dgm:spPr/>
    </dgm:pt>
    <dgm:pt modelId="{FE6F907C-CEE6-41D3-AE1F-99B3244E7B91}" type="pres">
      <dgm:prSet presAssocID="{F57CB869-D96C-4C76-88B9-35D6D5A57602}" presName="rootText" presStyleLbl="node1" presStyleIdx="1" presStyleCnt="2" custScaleY="67566"/>
      <dgm:spPr/>
      <dgm:t>
        <a:bodyPr/>
        <a:lstStyle/>
        <a:p>
          <a:endParaRPr lang="ro-RO"/>
        </a:p>
      </dgm:t>
    </dgm:pt>
    <dgm:pt modelId="{05BDCC28-D096-42D9-AA10-BC5FE715B23B}" type="pres">
      <dgm:prSet presAssocID="{F57CB869-D96C-4C76-88B9-35D6D5A57602}" presName="rootConnector" presStyleLbl="node1" presStyleIdx="1" presStyleCnt="2"/>
      <dgm:spPr/>
      <dgm:t>
        <a:bodyPr/>
        <a:lstStyle/>
        <a:p>
          <a:endParaRPr lang="ro-RO"/>
        </a:p>
      </dgm:t>
    </dgm:pt>
    <dgm:pt modelId="{172552B4-0786-4454-8775-DFC7E7EC0632}" type="pres">
      <dgm:prSet presAssocID="{F57CB869-D96C-4C76-88B9-35D6D5A57602}" presName="childShape" presStyleCnt="0"/>
      <dgm:spPr/>
    </dgm:pt>
    <dgm:pt modelId="{D147AB97-D73D-4B43-AAC6-07C0F0CED49D}" type="pres">
      <dgm:prSet presAssocID="{F6E8DE0F-9B4D-4EB7-B1F9-557C95C53E2F}" presName="Name13" presStyleLbl="parChTrans1D2" presStyleIdx="1" presStyleCnt="2"/>
      <dgm:spPr/>
      <dgm:t>
        <a:bodyPr/>
        <a:lstStyle/>
        <a:p>
          <a:endParaRPr lang="ro-RO"/>
        </a:p>
      </dgm:t>
    </dgm:pt>
    <dgm:pt modelId="{4E4890D1-1762-40D2-BE0D-610F643E41A5}" type="pres">
      <dgm:prSet presAssocID="{D13A30D3-4EF4-445A-9CB2-C2CFB0438808}" presName="childText" presStyleLbl="bgAcc1" presStyleIdx="1" presStyleCnt="2">
        <dgm:presLayoutVars>
          <dgm:bulletEnabled val="1"/>
        </dgm:presLayoutVars>
      </dgm:prSet>
      <dgm:spPr/>
      <dgm:t>
        <a:bodyPr/>
        <a:lstStyle/>
        <a:p>
          <a:endParaRPr lang="ro-RO"/>
        </a:p>
      </dgm:t>
    </dgm:pt>
  </dgm:ptLst>
  <dgm:cxnLst>
    <dgm:cxn modelId="{7CB985D9-9145-455E-A726-B06EDD54035E}" type="presOf" srcId="{F57CB869-D96C-4C76-88B9-35D6D5A57602}" destId="{FE6F907C-CEE6-41D3-AE1F-99B3244E7B91}" srcOrd="0" destOrd="0" presId="urn:microsoft.com/office/officeart/2005/8/layout/hierarchy3"/>
    <dgm:cxn modelId="{AAB3886B-E9EB-4600-AC54-06418A5CD746}" type="presOf" srcId="{F57CB869-D96C-4C76-88B9-35D6D5A57602}" destId="{05BDCC28-D096-42D9-AA10-BC5FE715B23B}" srcOrd="1" destOrd="0" presId="urn:microsoft.com/office/officeart/2005/8/layout/hierarchy3"/>
    <dgm:cxn modelId="{3CF30D10-2D45-41D3-8E0C-910139392134}" srcId="{FA7D460F-4DC2-4850-B73A-A8E9696F9D09}" destId="{CE689F04-061E-43D1-83B0-9E4E13386028}" srcOrd="0" destOrd="0" parTransId="{E94FC7B3-0232-44AC-A9DD-5C56A6D5D3A7}" sibTransId="{0285DA94-A3E2-4F68-8882-6856A664D4E9}"/>
    <dgm:cxn modelId="{E261DF20-84E6-4A3F-A879-F5D4BB7C2779}" type="presOf" srcId="{F6E8DE0F-9B4D-4EB7-B1F9-557C95C53E2F}" destId="{D147AB97-D73D-4B43-AAC6-07C0F0CED49D}" srcOrd="0" destOrd="0" presId="urn:microsoft.com/office/officeart/2005/8/layout/hierarchy3"/>
    <dgm:cxn modelId="{9EB71B59-DB58-4AA2-9CAE-5B33FA1B85A8}" srcId="{F57CB869-D96C-4C76-88B9-35D6D5A57602}" destId="{D13A30D3-4EF4-445A-9CB2-C2CFB0438808}" srcOrd="0" destOrd="0" parTransId="{F6E8DE0F-9B4D-4EB7-B1F9-557C95C53E2F}" sibTransId="{C89AE400-7535-4FE7-909E-7365C2703A1F}"/>
    <dgm:cxn modelId="{607ECEB7-ADA8-4B23-BD40-D38C759132B2}" type="presOf" srcId="{CE689F04-061E-43D1-83B0-9E4E13386028}" destId="{D63F22C9-1C32-4204-A644-59171E933B96}" srcOrd="0" destOrd="0" presId="urn:microsoft.com/office/officeart/2005/8/layout/hierarchy3"/>
    <dgm:cxn modelId="{09002DB9-6D43-42E8-B059-943B725A36BC}" srcId="{CE689F04-061E-43D1-83B0-9E4E13386028}" destId="{3755F06E-B163-4B21-ADBF-2A1ADF80C5FD}" srcOrd="0" destOrd="0" parTransId="{CAFDE1F9-B3EF-472C-868A-EB7315DDA888}" sibTransId="{44DC0D70-35B3-424C-AB44-AFDD529DA5CE}"/>
    <dgm:cxn modelId="{206AFF16-9C76-4971-B216-ECC1E8B05066}" type="presOf" srcId="{CE689F04-061E-43D1-83B0-9E4E13386028}" destId="{B1C1E3BA-674B-4125-A2B1-6CDC02C386F6}" srcOrd="1" destOrd="0" presId="urn:microsoft.com/office/officeart/2005/8/layout/hierarchy3"/>
    <dgm:cxn modelId="{8D73713C-7B92-4A44-8B2A-EDE92094B1E9}" type="presOf" srcId="{3755F06E-B163-4B21-ADBF-2A1ADF80C5FD}" destId="{7838EED1-0D7A-4D0D-8FCA-C19B9023CD25}" srcOrd="0" destOrd="0" presId="urn:microsoft.com/office/officeart/2005/8/layout/hierarchy3"/>
    <dgm:cxn modelId="{132B17B7-E027-42CD-893E-CA4A0E548385}" srcId="{FA7D460F-4DC2-4850-B73A-A8E9696F9D09}" destId="{F57CB869-D96C-4C76-88B9-35D6D5A57602}" srcOrd="1" destOrd="0" parTransId="{921D0BBB-B9F3-4B6E-ADE2-6479B2D9AB8F}" sibTransId="{D4008F47-ABDE-4623-B353-102AABB85274}"/>
    <dgm:cxn modelId="{0E6B1F51-2991-4654-8234-D96788483167}" type="presOf" srcId="{FA7D460F-4DC2-4850-B73A-A8E9696F9D09}" destId="{5D52B41E-C48C-48B5-B618-11269D870340}" srcOrd="0" destOrd="0" presId="urn:microsoft.com/office/officeart/2005/8/layout/hierarchy3"/>
    <dgm:cxn modelId="{C6E5BC32-96D6-4C3D-A2FD-2D674330720F}" type="presOf" srcId="{D13A30D3-4EF4-445A-9CB2-C2CFB0438808}" destId="{4E4890D1-1762-40D2-BE0D-610F643E41A5}" srcOrd="0" destOrd="0" presId="urn:microsoft.com/office/officeart/2005/8/layout/hierarchy3"/>
    <dgm:cxn modelId="{285E9B24-4D8E-40CA-AB1D-CEEBB239D974}" type="presOf" srcId="{CAFDE1F9-B3EF-472C-868A-EB7315DDA888}" destId="{30EFA1C5-6F88-46EC-9D99-116930E02C51}" srcOrd="0" destOrd="0" presId="urn:microsoft.com/office/officeart/2005/8/layout/hierarchy3"/>
    <dgm:cxn modelId="{DE65E064-5025-4A93-80F4-E56F2890C65C}" type="presParOf" srcId="{5D52B41E-C48C-48B5-B618-11269D870340}" destId="{CC94E7D9-432C-46FF-BCDD-DADFE254F736}" srcOrd="0" destOrd="0" presId="urn:microsoft.com/office/officeart/2005/8/layout/hierarchy3"/>
    <dgm:cxn modelId="{86EF493F-3821-473F-9301-6007C880D88B}" type="presParOf" srcId="{CC94E7D9-432C-46FF-BCDD-DADFE254F736}" destId="{08135E67-D216-447A-AAA7-0AFB84FFDE9D}" srcOrd="0" destOrd="0" presId="urn:microsoft.com/office/officeart/2005/8/layout/hierarchy3"/>
    <dgm:cxn modelId="{3792D7D8-2B09-49D5-8217-5090A1EBADC6}" type="presParOf" srcId="{08135E67-D216-447A-AAA7-0AFB84FFDE9D}" destId="{D63F22C9-1C32-4204-A644-59171E933B96}" srcOrd="0" destOrd="0" presId="urn:microsoft.com/office/officeart/2005/8/layout/hierarchy3"/>
    <dgm:cxn modelId="{0953F2FC-6C02-40A7-B0D2-2A54A97FAF9E}" type="presParOf" srcId="{08135E67-D216-447A-AAA7-0AFB84FFDE9D}" destId="{B1C1E3BA-674B-4125-A2B1-6CDC02C386F6}" srcOrd="1" destOrd="0" presId="urn:microsoft.com/office/officeart/2005/8/layout/hierarchy3"/>
    <dgm:cxn modelId="{6934D0CA-20D6-4136-9AA6-02AA3C908ED3}" type="presParOf" srcId="{CC94E7D9-432C-46FF-BCDD-DADFE254F736}" destId="{AE2D6312-DA37-43DF-A723-070666F2F13A}" srcOrd="1" destOrd="0" presId="urn:microsoft.com/office/officeart/2005/8/layout/hierarchy3"/>
    <dgm:cxn modelId="{B12AAEDD-2E48-4427-88F7-EA723E6538B7}" type="presParOf" srcId="{AE2D6312-DA37-43DF-A723-070666F2F13A}" destId="{30EFA1C5-6F88-46EC-9D99-116930E02C51}" srcOrd="0" destOrd="0" presId="urn:microsoft.com/office/officeart/2005/8/layout/hierarchy3"/>
    <dgm:cxn modelId="{F2DB824E-EDFF-4751-BD3C-5E32F4384B6E}" type="presParOf" srcId="{AE2D6312-DA37-43DF-A723-070666F2F13A}" destId="{7838EED1-0D7A-4D0D-8FCA-C19B9023CD25}" srcOrd="1" destOrd="0" presId="urn:microsoft.com/office/officeart/2005/8/layout/hierarchy3"/>
    <dgm:cxn modelId="{47A04BC7-4887-44BC-AF39-95843815AE16}" type="presParOf" srcId="{5D52B41E-C48C-48B5-B618-11269D870340}" destId="{663ED12B-FC71-4A0C-BBAB-19BF51735BE2}" srcOrd="1" destOrd="0" presId="urn:microsoft.com/office/officeart/2005/8/layout/hierarchy3"/>
    <dgm:cxn modelId="{795D812A-87A5-42C9-9D1D-093CD29660D0}" type="presParOf" srcId="{663ED12B-FC71-4A0C-BBAB-19BF51735BE2}" destId="{28AA8799-1B72-495F-9FA8-7C3F272C9F5F}" srcOrd="0" destOrd="0" presId="urn:microsoft.com/office/officeart/2005/8/layout/hierarchy3"/>
    <dgm:cxn modelId="{543058A8-0872-4EC2-8B3D-6CF8EB3BA692}" type="presParOf" srcId="{28AA8799-1B72-495F-9FA8-7C3F272C9F5F}" destId="{FE6F907C-CEE6-41D3-AE1F-99B3244E7B91}" srcOrd="0" destOrd="0" presId="urn:microsoft.com/office/officeart/2005/8/layout/hierarchy3"/>
    <dgm:cxn modelId="{A3118680-8404-4B5A-954D-1A35A1A014D1}" type="presParOf" srcId="{28AA8799-1B72-495F-9FA8-7C3F272C9F5F}" destId="{05BDCC28-D096-42D9-AA10-BC5FE715B23B}" srcOrd="1" destOrd="0" presId="urn:microsoft.com/office/officeart/2005/8/layout/hierarchy3"/>
    <dgm:cxn modelId="{E11AAD26-41C2-49E8-AAA4-604F2FA06797}" type="presParOf" srcId="{663ED12B-FC71-4A0C-BBAB-19BF51735BE2}" destId="{172552B4-0786-4454-8775-DFC7E7EC0632}" srcOrd="1" destOrd="0" presId="urn:microsoft.com/office/officeart/2005/8/layout/hierarchy3"/>
    <dgm:cxn modelId="{CFC13E24-E861-48A4-B9AB-C3F6907E4AB7}" type="presParOf" srcId="{172552B4-0786-4454-8775-DFC7E7EC0632}" destId="{D147AB97-D73D-4B43-AAC6-07C0F0CED49D}" srcOrd="0" destOrd="0" presId="urn:microsoft.com/office/officeart/2005/8/layout/hierarchy3"/>
    <dgm:cxn modelId="{28F4FC93-AC37-4DC9-9AF5-8C727B23260F}" type="presParOf" srcId="{172552B4-0786-4454-8775-DFC7E7EC0632}" destId="{4E4890D1-1762-40D2-BE0D-610F643E41A5}" srcOrd="1" destOrd="0" presId="urn:microsoft.com/office/officeart/2005/8/layout/hierarchy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63F22C9-1C32-4204-A644-59171E933B96}">
      <dsp:nvSpPr>
        <dsp:cNvPr id="0" name=""/>
        <dsp:cNvSpPr/>
      </dsp:nvSpPr>
      <dsp:spPr>
        <a:xfrm>
          <a:off x="472" y="389357"/>
          <a:ext cx="2104791" cy="52734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0320" rIns="30480" bIns="20320" numCol="1" spcCol="1270" anchor="ctr" anchorCtr="0">
          <a:noAutofit/>
        </a:bodyPr>
        <a:lstStyle/>
        <a:p>
          <a:pPr lvl="0" algn="ctr" defTabSz="711200">
            <a:lnSpc>
              <a:spcPct val="100000"/>
            </a:lnSpc>
            <a:spcBef>
              <a:spcPct val="0"/>
            </a:spcBef>
            <a:spcAft>
              <a:spcPts val="0"/>
            </a:spcAft>
          </a:pPr>
          <a:r>
            <a:rPr lang="en-US" sz="1600" kern="1200" dirty="0" smtClean="0">
              <a:solidFill>
                <a:schemeClr val="bg1"/>
              </a:solidFill>
            </a:rPr>
            <a:t>Local Council of the municipality/town</a:t>
          </a:r>
          <a:endParaRPr lang="ro-RO" sz="1600" kern="1200" dirty="0">
            <a:solidFill>
              <a:schemeClr val="bg1"/>
            </a:solidFill>
          </a:endParaRPr>
        </a:p>
      </dsp:txBody>
      <dsp:txXfrm>
        <a:off x="15917" y="404802"/>
        <a:ext cx="2073901" cy="496455"/>
      </dsp:txXfrm>
    </dsp:sp>
    <dsp:sp modelId="{30EFA1C5-6F88-46EC-9D99-116930E02C51}">
      <dsp:nvSpPr>
        <dsp:cNvPr id="0" name=""/>
        <dsp:cNvSpPr/>
      </dsp:nvSpPr>
      <dsp:spPr>
        <a:xfrm>
          <a:off x="210951" y="916702"/>
          <a:ext cx="210479" cy="585366"/>
        </a:xfrm>
        <a:custGeom>
          <a:avLst/>
          <a:gdLst/>
          <a:ahLst/>
          <a:cxnLst/>
          <a:rect l="0" t="0" r="0" b="0"/>
          <a:pathLst>
            <a:path>
              <a:moveTo>
                <a:pt x="0" y="0"/>
              </a:moveTo>
              <a:lnTo>
                <a:pt x="0" y="585366"/>
              </a:lnTo>
              <a:lnTo>
                <a:pt x="210479" y="585366"/>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838EED1-0D7A-4D0D-8FCA-C19B9023CD25}">
      <dsp:nvSpPr>
        <dsp:cNvPr id="0" name=""/>
        <dsp:cNvSpPr/>
      </dsp:nvSpPr>
      <dsp:spPr>
        <a:xfrm>
          <a:off x="421430" y="1111824"/>
          <a:ext cx="1248782" cy="78048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17780" rIns="26670" bIns="17780" numCol="1" spcCol="1270" anchor="ctr" anchorCtr="0">
          <a:noAutofit/>
        </a:bodyPr>
        <a:lstStyle/>
        <a:p>
          <a:pPr lvl="0" algn="ctr" defTabSz="622300">
            <a:lnSpc>
              <a:spcPct val="90000"/>
            </a:lnSpc>
            <a:spcBef>
              <a:spcPct val="0"/>
            </a:spcBef>
            <a:spcAft>
              <a:spcPct val="35000"/>
            </a:spcAft>
          </a:pPr>
          <a:r>
            <a:rPr lang="en-US" sz="1400" kern="1200" dirty="0" smtClean="0"/>
            <a:t>PSAS </a:t>
          </a:r>
        </a:p>
        <a:p>
          <a:pPr lvl="0" algn="ctr" defTabSz="622300">
            <a:lnSpc>
              <a:spcPct val="90000"/>
            </a:lnSpc>
            <a:spcBef>
              <a:spcPct val="0"/>
            </a:spcBef>
            <a:spcAft>
              <a:spcPct val="35000"/>
            </a:spcAft>
          </a:pPr>
          <a:r>
            <a:rPr lang="en-US" sz="1400" kern="1200" dirty="0" smtClean="0"/>
            <a:t>(Directorate level)</a:t>
          </a:r>
          <a:endParaRPr lang="ro-RO" sz="1400" kern="1200" dirty="0"/>
        </a:p>
      </dsp:txBody>
      <dsp:txXfrm>
        <a:off x="444290" y="1134684"/>
        <a:ext cx="1203062" cy="734768"/>
      </dsp:txXfrm>
    </dsp:sp>
    <dsp:sp modelId="{FE6F907C-CEE6-41D3-AE1F-99B3244E7B91}">
      <dsp:nvSpPr>
        <dsp:cNvPr id="0" name=""/>
        <dsp:cNvSpPr/>
      </dsp:nvSpPr>
      <dsp:spPr>
        <a:xfrm>
          <a:off x="2495508" y="389357"/>
          <a:ext cx="1560977" cy="52734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0320" rIns="30480" bIns="20320" numCol="1" spcCol="1270" anchor="ctr" anchorCtr="0">
          <a:noAutofit/>
        </a:bodyPr>
        <a:lstStyle/>
        <a:p>
          <a:pPr lvl="0" algn="ctr" defTabSz="711200">
            <a:lnSpc>
              <a:spcPct val="90000"/>
            </a:lnSpc>
            <a:spcBef>
              <a:spcPct val="0"/>
            </a:spcBef>
            <a:spcAft>
              <a:spcPct val="35000"/>
            </a:spcAft>
          </a:pPr>
          <a:r>
            <a:rPr lang="en-US" sz="1600" kern="1200" dirty="0" smtClean="0">
              <a:solidFill>
                <a:schemeClr val="bg1"/>
              </a:solidFill>
            </a:rPr>
            <a:t>Local Council of the commune</a:t>
          </a:r>
          <a:endParaRPr lang="ro-RO" sz="1600" kern="1200" dirty="0">
            <a:solidFill>
              <a:schemeClr val="bg1"/>
            </a:solidFill>
          </a:endParaRPr>
        </a:p>
      </dsp:txBody>
      <dsp:txXfrm>
        <a:off x="2510953" y="404802"/>
        <a:ext cx="1530087" cy="496455"/>
      </dsp:txXfrm>
    </dsp:sp>
    <dsp:sp modelId="{D147AB97-D73D-4B43-AAC6-07C0F0CED49D}">
      <dsp:nvSpPr>
        <dsp:cNvPr id="0" name=""/>
        <dsp:cNvSpPr/>
      </dsp:nvSpPr>
      <dsp:spPr>
        <a:xfrm>
          <a:off x="2651605" y="916702"/>
          <a:ext cx="156097" cy="585366"/>
        </a:xfrm>
        <a:custGeom>
          <a:avLst/>
          <a:gdLst/>
          <a:ahLst/>
          <a:cxnLst/>
          <a:rect l="0" t="0" r="0" b="0"/>
          <a:pathLst>
            <a:path>
              <a:moveTo>
                <a:pt x="0" y="0"/>
              </a:moveTo>
              <a:lnTo>
                <a:pt x="0" y="585366"/>
              </a:lnTo>
              <a:lnTo>
                <a:pt x="156097" y="585366"/>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E4890D1-1762-40D2-BE0D-610F643E41A5}">
      <dsp:nvSpPr>
        <dsp:cNvPr id="0" name=""/>
        <dsp:cNvSpPr/>
      </dsp:nvSpPr>
      <dsp:spPr>
        <a:xfrm>
          <a:off x="2807703" y="1111824"/>
          <a:ext cx="1248782" cy="78048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17780" rIns="26670" bIns="17780" numCol="1" spcCol="1270" anchor="ctr" anchorCtr="0">
          <a:noAutofit/>
        </a:bodyPr>
        <a:lstStyle/>
        <a:p>
          <a:pPr lvl="0" algn="ctr" defTabSz="622300">
            <a:lnSpc>
              <a:spcPct val="90000"/>
            </a:lnSpc>
            <a:spcBef>
              <a:spcPct val="0"/>
            </a:spcBef>
            <a:spcAft>
              <a:spcPct val="35000"/>
            </a:spcAft>
          </a:pPr>
          <a:r>
            <a:rPr lang="en-US" sz="1400" kern="1200" dirty="0" smtClean="0"/>
            <a:t>PSAS (compartment level) </a:t>
          </a:r>
          <a:endParaRPr lang="ro-RO" sz="1400" kern="1200" dirty="0"/>
        </a:p>
      </dsp:txBody>
      <dsp:txXfrm>
        <a:off x="2830563" y="1134684"/>
        <a:ext cx="1203062" cy="734768"/>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ro-RO"/>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F2D54184-6C87-4BD7-9481-C8A753C14CFF}" type="datetimeFigureOut">
              <a:rPr lang="ro-RO" smtClean="0"/>
              <a:pPr/>
              <a:t>26.03.2019</a:t>
            </a:fld>
            <a:endParaRPr lang="ro-RO"/>
          </a:p>
        </p:txBody>
      </p:sp>
      <p:sp>
        <p:nvSpPr>
          <p:cNvPr id="4" name="Footer Placeholder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ro-RO"/>
          </a:p>
        </p:txBody>
      </p:sp>
      <p:sp>
        <p:nvSpPr>
          <p:cNvPr id="5" name="Slide Number Placeholder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DC400BE6-0DD5-4B80-BB14-DCBB331275B5}" type="slidenum">
              <a:rPr lang="ro-RO" smtClean="0"/>
              <a:pPr/>
              <a:t>‹#›</a:t>
            </a:fld>
            <a:endParaRPr lang="ro-RO"/>
          </a:p>
        </p:txBody>
      </p:sp>
    </p:spTree>
    <p:extLst>
      <p:ext uri="{BB962C8B-B14F-4D97-AF65-F5344CB8AC3E}">
        <p14:creationId xmlns:p14="http://schemas.microsoft.com/office/powerpoint/2010/main" val="351267255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46189" cy="498236"/>
          </a:xfrm>
          <a:prstGeom prst="rect">
            <a:avLst/>
          </a:prstGeom>
        </p:spPr>
        <p:txBody>
          <a:bodyPr vert="horz" lIns="91440" tIns="45720" rIns="91440" bIns="45720" rtlCol="0"/>
          <a:lstStyle>
            <a:lvl1pPr algn="l">
              <a:defRPr sz="1200"/>
            </a:lvl1pPr>
          </a:lstStyle>
          <a:p>
            <a:endParaRPr lang="ro-RO"/>
          </a:p>
        </p:txBody>
      </p:sp>
      <p:sp>
        <p:nvSpPr>
          <p:cNvPr id="3" name="Date Placeholder 2"/>
          <p:cNvSpPr>
            <a:spLocks noGrp="1"/>
          </p:cNvSpPr>
          <p:nvPr>
            <p:ph type="dt" idx="1"/>
          </p:nvPr>
        </p:nvSpPr>
        <p:spPr>
          <a:xfrm>
            <a:off x="3849899" y="0"/>
            <a:ext cx="2946189" cy="498236"/>
          </a:xfrm>
          <a:prstGeom prst="rect">
            <a:avLst/>
          </a:prstGeom>
        </p:spPr>
        <p:txBody>
          <a:bodyPr vert="horz" lIns="91440" tIns="45720" rIns="91440" bIns="45720" rtlCol="0"/>
          <a:lstStyle>
            <a:lvl1pPr algn="r">
              <a:defRPr sz="1200"/>
            </a:lvl1pPr>
          </a:lstStyle>
          <a:p>
            <a:fld id="{E539EC03-DFE5-445D-8BD8-3617AE965A8D}" type="datetimeFigureOut">
              <a:rPr lang="ro-RO" smtClean="0"/>
              <a:pPr/>
              <a:t>26.03.2019</a:t>
            </a:fld>
            <a:endParaRPr lang="ro-RO"/>
          </a:p>
        </p:txBody>
      </p:sp>
      <p:sp>
        <p:nvSpPr>
          <p:cNvPr id="4" name="Slide Image Placeholder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ro-RO"/>
          </a:p>
        </p:txBody>
      </p:sp>
      <p:sp>
        <p:nvSpPr>
          <p:cNvPr id="5" name="Notes Placeholder 4"/>
          <p:cNvSpPr>
            <a:spLocks noGrp="1"/>
          </p:cNvSpPr>
          <p:nvPr>
            <p:ph type="body" sz="quarter" idx="3"/>
          </p:nvPr>
        </p:nvSpPr>
        <p:spPr>
          <a:xfrm>
            <a:off x="679768" y="4777671"/>
            <a:ext cx="5438140" cy="3908137"/>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6" name="Footer Placeholder 5"/>
          <p:cNvSpPr>
            <a:spLocks noGrp="1"/>
          </p:cNvSpPr>
          <p:nvPr>
            <p:ph type="ftr" sz="quarter" idx="4"/>
          </p:nvPr>
        </p:nvSpPr>
        <p:spPr>
          <a:xfrm>
            <a:off x="1" y="9428403"/>
            <a:ext cx="2946189" cy="498236"/>
          </a:xfrm>
          <a:prstGeom prst="rect">
            <a:avLst/>
          </a:prstGeom>
        </p:spPr>
        <p:txBody>
          <a:bodyPr vert="horz" lIns="91440" tIns="45720" rIns="91440" bIns="45720" rtlCol="0" anchor="b"/>
          <a:lstStyle>
            <a:lvl1pPr algn="l">
              <a:defRPr sz="1200"/>
            </a:lvl1pPr>
          </a:lstStyle>
          <a:p>
            <a:endParaRPr lang="ro-RO"/>
          </a:p>
        </p:txBody>
      </p:sp>
      <p:sp>
        <p:nvSpPr>
          <p:cNvPr id="7" name="Slide Number Placeholder 6"/>
          <p:cNvSpPr>
            <a:spLocks noGrp="1"/>
          </p:cNvSpPr>
          <p:nvPr>
            <p:ph type="sldNum" sz="quarter" idx="5"/>
          </p:nvPr>
        </p:nvSpPr>
        <p:spPr>
          <a:xfrm>
            <a:off x="3849899" y="9428403"/>
            <a:ext cx="2946189" cy="498236"/>
          </a:xfrm>
          <a:prstGeom prst="rect">
            <a:avLst/>
          </a:prstGeom>
        </p:spPr>
        <p:txBody>
          <a:bodyPr vert="horz" lIns="91440" tIns="45720" rIns="91440" bIns="45720" rtlCol="0" anchor="b"/>
          <a:lstStyle>
            <a:lvl1pPr algn="r">
              <a:defRPr sz="1200"/>
            </a:lvl1pPr>
          </a:lstStyle>
          <a:p>
            <a:fld id="{317B2E08-B720-4F12-8411-BF7D0FDA1CE7}" type="slidenum">
              <a:rPr lang="ro-RO" smtClean="0"/>
              <a:pPr/>
              <a:t>‹#›</a:t>
            </a:fld>
            <a:endParaRPr lang="ro-RO"/>
          </a:p>
        </p:txBody>
      </p:sp>
    </p:spTree>
    <p:extLst>
      <p:ext uri="{BB962C8B-B14F-4D97-AF65-F5344CB8AC3E}">
        <p14:creationId xmlns:p14="http://schemas.microsoft.com/office/powerpoint/2010/main" val="13561004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ro-RO" dirty="0"/>
          </a:p>
        </p:txBody>
      </p:sp>
      <p:sp>
        <p:nvSpPr>
          <p:cNvPr id="4" name="Slide Number Placeholder 3"/>
          <p:cNvSpPr>
            <a:spLocks noGrp="1"/>
          </p:cNvSpPr>
          <p:nvPr>
            <p:ph type="sldNum" sz="quarter" idx="10"/>
          </p:nvPr>
        </p:nvSpPr>
        <p:spPr/>
        <p:txBody>
          <a:bodyPr/>
          <a:lstStyle/>
          <a:p>
            <a:fld id="{317B2E08-B720-4F12-8411-BF7D0FDA1CE7}" type="slidenum">
              <a:rPr lang="ro-RO" smtClean="0"/>
              <a:pPr/>
              <a:t>1</a:t>
            </a:fld>
            <a:endParaRPr lang="ro-RO"/>
          </a:p>
        </p:txBody>
      </p:sp>
    </p:spTree>
    <p:extLst>
      <p:ext uri="{BB962C8B-B14F-4D97-AF65-F5344CB8AC3E}">
        <p14:creationId xmlns:p14="http://schemas.microsoft.com/office/powerpoint/2010/main" val="19919873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ro-RO"/>
          </a:p>
        </p:txBody>
      </p:sp>
      <p:sp>
        <p:nvSpPr>
          <p:cNvPr id="4" name="Slide Number Placeholder 3"/>
          <p:cNvSpPr>
            <a:spLocks noGrp="1"/>
          </p:cNvSpPr>
          <p:nvPr>
            <p:ph type="sldNum" sz="quarter" idx="10"/>
          </p:nvPr>
        </p:nvSpPr>
        <p:spPr/>
        <p:txBody>
          <a:bodyPr/>
          <a:lstStyle/>
          <a:p>
            <a:fld id="{317B2E08-B720-4F12-8411-BF7D0FDA1CE7}" type="slidenum">
              <a:rPr lang="ro-RO" smtClean="0"/>
              <a:pPr/>
              <a:t>10</a:t>
            </a:fld>
            <a:endParaRPr lang="ro-RO"/>
          </a:p>
        </p:txBody>
      </p:sp>
    </p:spTree>
    <p:extLst>
      <p:ext uri="{BB962C8B-B14F-4D97-AF65-F5344CB8AC3E}">
        <p14:creationId xmlns:p14="http://schemas.microsoft.com/office/powerpoint/2010/main" val="19540623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ro-RO"/>
          </a:p>
        </p:txBody>
      </p:sp>
      <p:sp>
        <p:nvSpPr>
          <p:cNvPr id="4" name="Slide Number Placeholder 3"/>
          <p:cNvSpPr>
            <a:spLocks noGrp="1"/>
          </p:cNvSpPr>
          <p:nvPr>
            <p:ph type="sldNum" sz="quarter" idx="10"/>
          </p:nvPr>
        </p:nvSpPr>
        <p:spPr/>
        <p:txBody>
          <a:bodyPr/>
          <a:lstStyle/>
          <a:p>
            <a:fld id="{317B2E08-B720-4F12-8411-BF7D0FDA1CE7}" type="slidenum">
              <a:rPr lang="ro-RO" smtClean="0"/>
              <a:pPr/>
              <a:t>11</a:t>
            </a:fld>
            <a:endParaRPr lang="ro-RO"/>
          </a:p>
        </p:txBody>
      </p:sp>
    </p:spTree>
    <p:extLst>
      <p:ext uri="{BB962C8B-B14F-4D97-AF65-F5344CB8AC3E}">
        <p14:creationId xmlns:p14="http://schemas.microsoft.com/office/powerpoint/2010/main" val="19540623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dirty="0" smtClean="0">
                <a:latin typeface="Calibri" panose="020F0502020204030204" pitchFamily="34" charset="0"/>
              </a:rPr>
              <a:t>NSAS intervenes as a subsidiary or, as the case may be, complementary to social security systems and is composed of the social assistance benefits system and the social services system</a:t>
            </a:r>
            <a:endParaRPr lang="ro-RO" sz="1000" dirty="0" smtClean="0">
              <a:latin typeface="Calibri" panose="020F0502020204030204" pitchFamily="34" charset="0"/>
            </a:endParaRPr>
          </a:p>
          <a:p>
            <a:endParaRPr lang="en-US" sz="1000" b="1" kern="1200" dirty="0" smtClean="0">
              <a:solidFill>
                <a:schemeClr val="tx1"/>
              </a:solidFill>
              <a:effectLst/>
              <a:latin typeface="+mn-lt"/>
              <a:ea typeface="+mn-ea"/>
              <a:cs typeface="+mn-cs"/>
            </a:endParaRPr>
          </a:p>
          <a:p>
            <a:r>
              <a:rPr lang="en-US" sz="1000" b="1" kern="1200" dirty="0" smtClean="0">
                <a:solidFill>
                  <a:schemeClr val="tx1"/>
                </a:solidFill>
                <a:effectLst/>
                <a:latin typeface="+mn-lt"/>
                <a:ea typeface="+mn-ea"/>
                <a:cs typeface="+mn-cs"/>
              </a:rPr>
              <a:t>Social assistance, through specific measures and actions, aims at developing individual, group or collective capacities to meet social needs, increase the quality of life and promote the principles of cohesion and social inclusion.</a:t>
            </a:r>
          </a:p>
          <a:p>
            <a:r>
              <a:rPr lang="en-US" sz="1000" b="1" kern="1200" dirty="0" smtClean="0">
                <a:solidFill>
                  <a:schemeClr val="tx1"/>
                </a:solidFill>
                <a:effectLst/>
                <a:latin typeface="+mn-lt"/>
                <a:ea typeface="+mn-ea"/>
                <a:cs typeface="+mn-cs"/>
              </a:rPr>
              <a:t>Measures and actions of social assistance shall be carried out in such a way that:</a:t>
            </a:r>
          </a:p>
          <a:p>
            <a:r>
              <a:rPr lang="ro-RO" sz="1000" kern="1200" dirty="0" smtClean="0">
                <a:solidFill>
                  <a:schemeClr val="tx1"/>
                </a:solidFill>
                <a:effectLst/>
                <a:latin typeface="+mn-lt"/>
                <a:ea typeface="+mn-ea"/>
                <a:cs typeface="+mn-cs"/>
              </a:rPr>
              <a:t>    </a:t>
            </a:r>
            <a:r>
              <a:rPr lang="en-US" sz="1000" kern="1200" dirty="0" smtClean="0">
                <a:solidFill>
                  <a:schemeClr val="tx1"/>
                </a:solidFill>
                <a:effectLst/>
                <a:latin typeface="+mn-lt"/>
                <a:ea typeface="+mn-ea"/>
                <a:cs typeface="+mn-cs"/>
              </a:rPr>
              <a:t>(a) the benefits of social assistance and social services constitute a unitary package of correlated and complementary measures;</a:t>
            </a:r>
          </a:p>
          <a:p>
            <a:r>
              <a:rPr lang="en-US" sz="1000" kern="1200" dirty="0" smtClean="0">
                <a:solidFill>
                  <a:schemeClr val="tx1"/>
                </a:solidFill>
                <a:effectLst/>
                <a:latin typeface="+mn-lt"/>
                <a:ea typeface="+mn-ea"/>
                <a:cs typeface="+mn-cs"/>
              </a:rPr>
              <a:t>     b) Social services should take precedence over the benefits of social assistance if their cost and impact on beneficiaries are similar;</a:t>
            </a:r>
          </a:p>
          <a:p>
            <a:r>
              <a:rPr lang="en-US" sz="1000" kern="1200" dirty="0" smtClean="0">
                <a:solidFill>
                  <a:schemeClr val="tx1"/>
                </a:solidFill>
                <a:effectLst/>
                <a:latin typeface="+mn-lt"/>
                <a:ea typeface="+mn-ea"/>
                <a:cs typeface="+mn-cs"/>
              </a:rPr>
              <a:t>     c) to be periodically evaluated from the point of view of their effectiveness and efficiency in order to be permanently adapted and adjusted to the actual needs of the beneficiaries;</a:t>
            </a:r>
          </a:p>
          <a:p>
            <a:r>
              <a:rPr lang="en-US" sz="1000" kern="1200" dirty="0" smtClean="0">
                <a:solidFill>
                  <a:schemeClr val="tx1"/>
                </a:solidFill>
                <a:effectLst/>
                <a:latin typeface="+mn-lt"/>
                <a:ea typeface="+mn-ea"/>
                <a:cs typeface="+mn-cs"/>
              </a:rPr>
              <a:t>     d) to contribute to the integration into the labor market of the beneficiaries;</a:t>
            </a:r>
          </a:p>
          <a:p>
            <a:r>
              <a:rPr lang="en-US" sz="1000" kern="1200" dirty="0" smtClean="0">
                <a:solidFill>
                  <a:schemeClr val="tx1"/>
                </a:solidFill>
                <a:effectLst/>
                <a:latin typeface="+mn-lt"/>
                <a:ea typeface="+mn-ea"/>
                <a:cs typeface="+mn-cs"/>
              </a:rPr>
              <a:t>     e) to prevent and limit any form of dependence on state or community support.</a:t>
            </a:r>
          </a:p>
          <a:p>
            <a:endParaRPr lang="en-US" sz="1000" kern="1200" dirty="0" smtClean="0">
              <a:solidFill>
                <a:schemeClr val="tx1"/>
              </a:solidFill>
              <a:effectLst/>
              <a:latin typeface="+mn-lt"/>
              <a:ea typeface="+mn-ea"/>
              <a:cs typeface="+mn-cs"/>
            </a:endParaRPr>
          </a:p>
          <a:p>
            <a:r>
              <a:rPr lang="en-US" sz="1000" kern="1200" dirty="0" smtClean="0">
                <a:solidFill>
                  <a:schemeClr val="tx1"/>
                </a:solidFill>
                <a:effectLst/>
                <a:latin typeface="+mn-lt"/>
                <a:ea typeface="+mn-ea"/>
                <a:cs typeface="+mn-cs"/>
              </a:rPr>
              <a:t>Moreover, responsibility for developing their own social integration capacities and active involvement in resolving situations of difficulty rests with each person and his / her family, the state authorities intervening by creating equal opportunities and, in the alternative, by providing social assistance benefits and services appropriate social policies. The State, through public policies in the field of social services, contributes to promoting, respecting and guaranteeing the beneficiaries' rights to an independent, fulfilled and dignified life, as well as facilitating their participation in social, economic, political and cultural life.</a:t>
            </a:r>
            <a:endParaRPr lang="ro-RO" sz="1000" dirty="0"/>
          </a:p>
        </p:txBody>
      </p:sp>
      <p:sp>
        <p:nvSpPr>
          <p:cNvPr id="4" name="Slide Number Placeholder 3"/>
          <p:cNvSpPr>
            <a:spLocks noGrp="1"/>
          </p:cNvSpPr>
          <p:nvPr>
            <p:ph type="sldNum" sz="quarter" idx="10"/>
          </p:nvPr>
        </p:nvSpPr>
        <p:spPr/>
        <p:txBody>
          <a:bodyPr/>
          <a:lstStyle/>
          <a:p>
            <a:fld id="{317B2E08-B720-4F12-8411-BF7D0FDA1CE7}" type="slidenum">
              <a:rPr lang="ro-RO" smtClean="0"/>
              <a:pPr/>
              <a:t>2</a:t>
            </a:fld>
            <a:endParaRPr lang="ro-RO" dirty="0"/>
          </a:p>
        </p:txBody>
      </p:sp>
    </p:spTree>
    <p:extLst>
      <p:ext uri="{BB962C8B-B14F-4D97-AF65-F5344CB8AC3E}">
        <p14:creationId xmlns:p14="http://schemas.microsoft.com/office/powerpoint/2010/main" val="40720187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ro-RO" dirty="0"/>
          </a:p>
        </p:txBody>
      </p:sp>
      <p:sp>
        <p:nvSpPr>
          <p:cNvPr id="4" name="Slide Number Placeholder 3"/>
          <p:cNvSpPr>
            <a:spLocks noGrp="1"/>
          </p:cNvSpPr>
          <p:nvPr>
            <p:ph type="sldNum" sz="quarter" idx="10"/>
          </p:nvPr>
        </p:nvSpPr>
        <p:spPr/>
        <p:txBody>
          <a:bodyPr/>
          <a:lstStyle/>
          <a:p>
            <a:fld id="{317B2E08-B720-4F12-8411-BF7D0FDA1CE7}" type="slidenum">
              <a:rPr lang="ro-RO" smtClean="0"/>
              <a:pPr/>
              <a:t>3</a:t>
            </a:fld>
            <a:endParaRPr lang="ro-RO"/>
          </a:p>
        </p:txBody>
      </p:sp>
    </p:spTree>
    <p:extLst>
      <p:ext uri="{BB962C8B-B14F-4D97-AF65-F5344CB8AC3E}">
        <p14:creationId xmlns:p14="http://schemas.microsoft.com/office/powerpoint/2010/main" val="25387093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ro-RO" dirty="0"/>
          </a:p>
        </p:txBody>
      </p:sp>
      <p:sp>
        <p:nvSpPr>
          <p:cNvPr id="4" name="Slide Number Placeholder 3"/>
          <p:cNvSpPr>
            <a:spLocks noGrp="1"/>
          </p:cNvSpPr>
          <p:nvPr>
            <p:ph type="sldNum" sz="quarter" idx="10"/>
          </p:nvPr>
        </p:nvSpPr>
        <p:spPr/>
        <p:txBody>
          <a:bodyPr/>
          <a:lstStyle/>
          <a:p>
            <a:fld id="{317B2E08-B720-4F12-8411-BF7D0FDA1CE7}" type="slidenum">
              <a:rPr lang="ro-RO" smtClean="0"/>
              <a:pPr/>
              <a:t>4</a:t>
            </a:fld>
            <a:endParaRPr lang="ro-RO"/>
          </a:p>
        </p:txBody>
      </p:sp>
    </p:spTree>
    <p:extLst>
      <p:ext uri="{BB962C8B-B14F-4D97-AF65-F5344CB8AC3E}">
        <p14:creationId xmlns:p14="http://schemas.microsoft.com/office/powerpoint/2010/main" val="12316733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ro-RO" dirty="0"/>
          </a:p>
        </p:txBody>
      </p:sp>
      <p:sp>
        <p:nvSpPr>
          <p:cNvPr id="4" name="Slide Number Placeholder 3"/>
          <p:cNvSpPr>
            <a:spLocks noGrp="1"/>
          </p:cNvSpPr>
          <p:nvPr>
            <p:ph type="sldNum" sz="quarter" idx="10"/>
          </p:nvPr>
        </p:nvSpPr>
        <p:spPr/>
        <p:txBody>
          <a:bodyPr/>
          <a:lstStyle/>
          <a:p>
            <a:fld id="{317B2E08-B720-4F12-8411-BF7D0FDA1CE7}" type="slidenum">
              <a:rPr lang="ro-RO" smtClean="0"/>
              <a:pPr/>
              <a:t>5</a:t>
            </a:fld>
            <a:endParaRPr lang="ro-RO"/>
          </a:p>
        </p:txBody>
      </p:sp>
    </p:spTree>
    <p:extLst>
      <p:ext uri="{BB962C8B-B14F-4D97-AF65-F5344CB8AC3E}">
        <p14:creationId xmlns:p14="http://schemas.microsoft.com/office/powerpoint/2010/main" val="16465061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ro-RO"/>
          </a:p>
        </p:txBody>
      </p:sp>
      <p:sp>
        <p:nvSpPr>
          <p:cNvPr id="4" name="Slide Number Placeholder 3"/>
          <p:cNvSpPr>
            <a:spLocks noGrp="1"/>
          </p:cNvSpPr>
          <p:nvPr>
            <p:ph type="sldNum" sz="quarter" idx="10"/>
          </p:nvPr>
        </p:nvSpPr>
        <p:spPr/>
        <p:txBody>
          <a:bodyPr/>
          <a:lstStyle/>
          <a:p>
            <a:fld id="{317B2E08-B720-4F12-8411-BF7D0FDA1CE7}" type="slidenum">
              <a:rPr lang="ro-RO" smtClean="0"/>
              <a:pPr/>
              <a:t>6</a:t>
            </a:fld>
            <a:endParaRPr lang="ro-RO"/>
          </a:p>
        </p:txBody>
      </p:sp>
    </p:spTree>
    <p:extLst>
      <p:ext uri="{BB962C8B-B14F-4D97-AF65-F5344CB8AC3E}">
        <p14:creationId xmlns:p14="http://schemas.microsoft.com/office/powerpoint/2010/main" val="19540623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ro-RO"/>
          </a:p>
        </p:txBody>
      </p:sp>
      <p:sp>
        <p:nvSpPr>
          <p:cNvPr id="4" name="Slide Number Placeholder 3"/>
          <p:cNvSpPr>
            <a:spLocks noGrp="1"/>
          </p:cNvSpPr>
          <p:nvPr>
            <p:ph type="sldNum" sz="quarter" idx="10"/>
          </p:nvPr>
        </p:nvSpPr>
        <p:spPr/>
        <p:txBody>
          <a:bodyPr/>
          <a:lstStyle/>
          <a:p>
            <a:fld id="{317B2E08-B720-4F12-8411-BF7D0FDA1CE7}" type="slidenum">
              <a:rPr lang="ro-RO" smtClean="0"/>
              <a:pPr/>
              <a:t>7</a:t>
            </a:fld>
            <a:endParaRPr lang="ro-RO"/>
          </a:p>
        </p:txBody>
      </p:sp>
    </p:spTree>
    <p:extLst>
      <p:ext uri="{BB962C8B-B14F-4D97-AF65-F5344CB8AC3E}">
        <p14:creationId xmlns:p14="http://schemas.microsoft.com/office/powerpoint/2010/main" val="19540623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ro-RO"/>
          </a:p>
        </p:txBody>
      </p:sp>
      <p:sp>
        <p:nvSpPr>
          <p:cNvPr id="4" name="Slide Number Placeholder 3"/>
          <p:cNvSpPr>
            <a:spLocks noGrp="1"/>
          </p:cNvSpPr>
          <p:nvPr>
            <p:ph type="sldNum" sz="quarter" idx="10"/>
          </p:nvPr>
        </p:nvSpPr>
        <p:spPr/>
        <p:txBody>
          <a:bodyPr/>
          <a:lstStyle/>
          <a:p>
            <a:fld id="{317B2E08-B720-4F12-8411-BF7D0FDA1CE7}" type="slidenum">
              <a:rPr lang="ro-RO" smtClean="0"/>
              <a:pPr/>
              <a:t>8</a:t>
            </a:fld>
            <a:endParaRPr lang="ro-RO"/>
          </a:p>
        </p:txBody>
      </p:sp>
    </p:spTree>
    <p:extLst>
      <p:ext uri="{BB962C8B-B14F-4D97-AF65-F5344CB8AC3E}">
        <p14:creationId xmlns:p14="http://schemas.microsoft.com/office/powerpoint/2010/main" val="19540623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ro-RO"/>
          </a:p>
        </p:txBody>
      </p:sp>
      <p:sp>
        <p:nvSpPr>
          <p:cNvPr id="4" name="Slide Number Placeholder 3"/>
          <p:cNvSpPr>
            <a:spLocks noGrp="1"/>
          </p:cNvSpPr>
          <p:nvPr>
            <p:ph type="sldNum" sz="quarter" idx="10"/>
          </p:nvPr>
        </p:nvSpPr>
        <p:spPr/>
        <p:txBody>
          <a:bodyPr/>
          <a:lstStyle/>
          <a:p>
            <a:fld id="{317B2E08-B720-4F12-8411-BF7D0FDA1CE7}" type="slidenum">
              <a:rPr lang="ro-RO" smtClean="0"/>
              <a:pPr/>
              <a:t>9</a:t>
            </a:fld>
            <a:endParaRPr lang="ro-RO"/>
          </a:p>
        </p:txBody>
      </p:sp>
    </p:spTree>
    <p:extLst>
      <p:ext uri="{BB962C8B-B14F-4D97-AF65-F5344CB8AC3E}">
        <p14:creationId xmlns:p14="http://schemas.microsoft.com/office/powerpoint/2010/main" val="19540623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059785" y="1901950"/>
            <a:ext cx="7772400" cy="1622730"/>
          </a:xfrm>
          <a:effectLst>
            <a:outerShdw blurRad="50800" dist="38100" dir="2700000" algn="tl" rotWithShape="0">
              <a:prstClr val="black">
                <a:alpha val="40000"/>
              </a:prstClr>
            </a:outerShdw>
          </a:effectLst>
        </p:spPr>
        <p:txBody>
          <a:bodyPr>
            <a:normAutofit/>
          </a:bodyPr>
          <a:lstStyle>
            <a:lvl1pPr algn="r">
              <a:defRPr sz="3600">
                <a:solidFill>
                  <a:schemeClr val="bg1"/>
                </a:solidFill>
              </a:defRPr>
            </a:lvl1pPr>
          </a:lstStyle>
          <a:p>
            <a:r>
              <a:rPr lang="en-US" dirty="0" smtClean="0"/>
              <a:t>Click to edit </a:t>
            </a:r>
            <a:br>
              <a:rPr lang="en-US" dirty="0" smtClean="0"/>
            </a:br>
            <a:r>
              <a:rPr lang="en-US" dirty="0" smtClean="0"/>
              <a:t>Master title style</a:t>
            </a:r>
            <a:endParaRPr lang="en-US" dirty="0"/>
          </a:p>
        </p:txBody>
      </p:sp>
      <p:sp>
        <p:nvSpPr>
          <p:cNvPr id="3" name="Subtitle 2"/>
          <p:cNvSpPr>
            <a:spLocks noGrp="1"/>
          </p:cNvSpPr>
          <p:nvPr>
            <p:ph type="subTitle" idx="1"/>
          </p:nvPr>
        </p:nvSpPr>
        <p:spPr>
          <a:xfrm>
            <a:off x="2434130" y="3887114"/>
            <a:ext cx="6400800" cy="1374345"/>
          </a:xfrm>
        </p:spPr>
        <p:txBody>
          <a:bodyPr>
            <a:normAutofit/>
          </a:bodyPr>
          <a:lstStyle>
            <a:lvl1pPr marL="0" indent="0" algn="r">
              <a:buNone/>
              <a:defRPr sz="2600">
                <a:solidFill>
                  <a:schemeClr val="accent1">
                    <a:lumMod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a:t>
            </a:r>
          </a:p>
          <a:p>
            <a:r>
              <a:rPr lang="en-US" dirty="0" smtClean="0"/>
              <a:t>Master subtitle style</a:t>
            </a:r>
            <a:endParaRPr lang="en-US" dirty="0"/>
          </a:p>
        </p:txBody>
      </p:sp>
      <p:sp>
        <p:nvSpPr>
          <p:cNvPr id="4" name="Date Placeholder 3"/>
          <p:cNvSpPr>
            <a:spLocks noGrp="1"/>
          </p:cNvSpPr>
          <p:nvPr>
            <p:ph type="dt" sz="half" idx="10"/>
          </p:nvPr>
        </p:nvSpPr>
        <p:spPr/>
        <p:txBody>
          <a:bodyPr/>
          <a:lstStyle/>
          <a:p>
            <a:fld id="{53074F12-AA26-4AC8-9962-C36BB8F32554}" type="datetimeFigureOut">
              <a:rPr lang="en-US" smtClean="0"/>
              <a:pPr/>
              <a:t>3/26/2019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2538751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3/26/2019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77607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074F12-AA26-4AC8-9962-C36BB8F32554}" type="datetimeFigureOut">
              <a:rPr lang="en-US" smtClean="0"/>
              <a:pPr/>
              <a:t>3/26/2019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4286657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074F12-AA26-4AC8-9962-C36BB8F32554}" type="datetimeFigureOut">
              <a:rPr lang="en-US" smtClean="0"/>
              <a:pPr/>
              <a:t>3/26/2019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893609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48965" y="680310"/>
            <a:ext cx="8229600" cy="458115"/>
          </a:xfrm>
        </p:spPr>
        <p:txBody>
          <a:bodyPr>
            <a:normAutofit/>
          </a:bodyPr>
          <a:lstStyle>
            <a:lvl1pPr algn="l">
              <a:defRPr sz="3600">
                <a:solidFill>
                  <a:schemeClr val="accent1">
                    <a:lumMod val="50000"/>
                  </a:schemeClr>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448965" y="1291130"/>
            <a:ext cx="8229600" cy="3918803"/>
          </a:xfrm>
        </p:spPr>
        <p:txBody>
          <a:bodyPr/>
          <a:lstStyle>
            <a:lvl1pPr>
              <a:defRPr sz="2800">
                <a:solidFill>
                  <a:srgbClr val="018ACF"/>
                </a:solidFill>
              </a:defRPr>
            </a:lvl1pPr>
            <a:lvl2pPr>
              <a:defRPr>
                <a:solidFill>
                  <a:srgbClr val="018ACF"/>
                </a:solidFill>
              </a:defRPr>
            </a:lvl2pPr>
            <a:lvl3pPr>
              <a:defRPr>
                <a:solidFill>
                  <a:srgbClr val="018ACF"/>
                </a:solidFill>
              </a:defRPr>
            </a:lvl3pPr>
            <a:lvl4pPr>
              <a:defRPr>
                <a:solidFill>
                  <a:srgbClr val="018ACF"/>
                </a:solidFill>
              </a:defRPr>
            </a:lvl4pPr>
            <a:lvl5pPr>
              <a:defRPr>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53074F12-AA26-4AC8-9962-C36BB8F32554}" type="datetimeFigureOut">
              <a:rPr lang="en-US" smtClean="0"/>
              <a:pPr/>
              <a:t>3/26/2019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16644713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823310" y="527605"/>
            <a:ext cx="7016195" cy="610820"/>
          </a:xfrm>
        </p:spPr>
        <p:txBody>
          <a:bodyPr>
            <a:normAutofit/>
          </a:bodyPr>
          <a:lstStyle>
            <a:lvl1pPr algn="l">
              <a:defRPr sz="3600">
                <a:solidFill>
                  <a:srgbClr val="018ACF"/>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1823311" y="1138425"/>
            <a:ext cx="7016195" cy="4275740"/>
          </a:xfrm>
        </p:spPr>
        <p:txBody>
          <a:bodyPr/>
          <a:lstStyle>
            <a:lvl1pPr>
              <a:defRPr sz="2800">
                <a:solidFill>
                  <a:schemeClr val="accent1">
                    <a:lumMod val="75000"/>
                  </a:schemeClr>
                </a:solidFill>
              </a:defRPr>
            </a:lvl1pPr>
            <a:lvl2pPr>
              <a:defRPr>
                <a:solidFill>
                  <a:schemeClr val="accent1">
                    <a:lumMod val="75000"/>
                  </a:schemeClr>
                </a:solidFill>
              </a:defRPr>
            </a:lvl2pPr>
            <a:lvl3pPr>
              <a:defRPr>
                <a:solidFill>
                  <a:schemeClr val="accent1">
                    <a:lumMod val="75000"/>
                  </a:schemeClr>
                </a:solidFill>
              </a:defRPr>
            </a:lvl3pPr>
            <a:lvl4pPr>
              <a:defRPr>
                <a:solidFill>
                  <a:schemeClr val="accent1">
                    <a:lumMod val="75000"/>
                  </a:schemeClr>
                </a:solidFill>
              </a:defRPr>
            </a:lvl4pPr>
            <a:lvl5pPr>
              <a:defRPr>
                <a:solidFill>
                  <a:schemeClr val="accent1">
                    <a:lumMod val="75000"/>
                  </a:schemeClr>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53074F12-AA26-4AC8-9962-C36BB8F32554}" type="datetimeFigureOut">
              <a:rPr lang="en-US" smtClean="0"/>
              <a:pPr/>
              <a:t>3/26/2019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16293913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3074F12-AA26-4AC8-9962-C36BB8F32554}" type="datetimeFigureOut">
              <a:rPr lang="en-US" smtClean="0"/>
              <a:pPr/>
              <a:t>3/26/2019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8634415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3074F12-AA26-4AC8-9962-C36BB8F32554}" type="datetimeFigureOut">
              <a:rPr lang="en-US" smtClean="0"/>
              <a:pPr/>
              <a:t>3/26/2019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5567918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48965" y="527605"/>
            <a:ext cx="8229600" cy="610820"/>
          </a:xfrm>
        </p:spPr>
        <p:txBody>
          <a:bodyPr>
            <a:normAutofit/>
          </a:bodyPr>
          <a:lstStyle>
            <a:lvl1pPr algn="l">
              <a:defRPr sz="3600">
                <a:solidFill>
                  <a:schemeClr val="accent1">
                    <a:lumMod val="75000"/>
                  </a:schemeClr>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48965" y="1272087"/>
            <a:ext cx="4040188" cy="639762"/>
          </a:xfrm>
        </p:spPr>
        <p:txBody>
          <a:bodyPr anchor="b"/>
          <a:lstStyle>
            <a:lvl1pPr marL="0" indent="0">
              <a:buNone/>
              <a:defRPr sz="2400" b="1">
                <a:solidFill>
                  <a:srgbClr val="018ACF"/>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48965" y="1901950"/>
            <a:ext cx="4040188" cy="3035058"/>
          </a:xfrm>
        </p:spPr>
        <p:txBody>
          <a:bodyPr/>
          <a:lstStyle>
            <a:lvl1pPr>
              <a:defRPr sz="2400">
                <a:solidFill>
                  <a:schemeClr val="accent1">
                    <a:lumMod val="75000"/>
                  </a:schemeClr>
                </a:solidFill>
              </a:defRPr>
            </a:lvl1pPr>
            <a:lvl2pPr>
              <a:defRPr sz="2000">
                <a:solidFill>
                  <a:schemeClr val="accent1">
                    <a:lumMod val="75000"/>
                  </a:schemeClr>
                </a:solidFill>
              </a:defRPr>
            </a:lvl2pPr>
            <a:lvl3pPr>
              <a:defRPr sz="1800">
                <a:solidFill>
                  <a:schemeClr val="accent1">
                    <a:lumMod val="75000"/>
                  </a:schemeClr>
                </a:solidFill>
              </a:defRPr>
            </a:lvl3pPr>
            <a:lvl4pPr>
              <a:defRPr sz="1600">
                <a:solidFill>
                  <a:schemeClr val="accent1">
                    <a:lumMod val="75000"/>
                  </a:schemeClr>
                </a:solidFill>
              </a:defRPr>
            </a:lvl4pPr>
            <a:lvl5pPr>
              <a:defRPr sz="1600">
                <a:solidFill>
                  <a:schemeClr val="accent1">
                    <a:lumMod val="75000"/>
                  </a:schemeClr>
                </a:solidFill>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36790" y="1272087"/>
            <a:ext cx="4041775" cy="639762"/>
          </a:xfrm>
        </p:spPr>
        <p:txBody>
          <a:bodyPr anchor="b"/>
          <a:lstStyle>
            <a:lvl1pPr marL="0" indent="0">
              <a:buNone/>
              <a:defRPr sz="2400" b="1">
                <a:solidFill>
                  <a:srgbClr val="018ACF"/>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36790" y="1901950"/>
            <a:ext cx="4041775" cy="3035058"/>
          </a:xfrm>
        </p:spPr>
        <p:txBody>
          <a:bodyPr/>
          <a:lstStyle>
            <a:lvl1pPr>
              <a:defRPr sz="2400">
                <a:solidFill>
                  <a:schemeClr val="accent1">
                    <a:lumMod val="75000"/>
                  </a:schemeClr>
                </a:solidFill>
              </a:defRPr>
            </a:lvl1pPr>
            <a:lvl2pPr>
              <a:defRPr sz="2000">
                <a:solidFill>
                  <a:schemeClr val="accent1">
                    <a:lumMod val="75000"/>
                  </a:schemeClr>
                </a:solidFill>
              </a:defRPr>
            </a:lvl2pPr>
            <a:lvl3pPr>
              <a:defRPr sz="1800">
                <a:solidFill>
                  <a:schemeClr val="accent1">
                    <a:lumMod val="75000"/>
                  </a:schemeClr>
                </a:solidFill>
              </a:defRPr>
            </a:lvl3pPr>
            <a:lvl4pPr>
              <a:defRPr sz="1600">
                <a:solidFill>
                  <a:schemeClr val="accent1">
                    <a:lumMod val="75000"/>
                  </a:schemeClr>
                </a:solidFill>
              </a:defRPr>
            </a:lvl4pPr>
            <a:lvl5pPr>
              <a:defRPr sz="1600">
                <a:solidFill>
                  <a:schemeClr val="accent1">
                    <a:lumMod val="75000"/>
                  </a:schemeClr>
                </a:solidFill>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6"/>
          <p:cNvSpPr>
            <a:spLocks noGrp="1"/>
          </p:cNvSpPr>
          <p:nvPr>
            <p:ph type="dt" sz="half" idx="10"/>
          </p:nvPr>
        </p:nvSpPr>
        <p:spPr/>
        <p:txBody>
          <a:bodyPr/>
          <a:lstStyle/>
          <a:p>
            <a:fld id="{53074F12-AA26-4AC8-9962-C36BB8F32554}" type="datetimeFigureOut">
              <a:rPr lang="en-US" smtClean="0"/>
              <a:pPr/>
              <a:t>3/26/2019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1229119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3074F12-AA26-4AC8-9962-C36BB8F32554}" type="datetimeFigureOut">
              <a:rPr lang="en-US" smtClean="0"/>
              <a:pPr/>
              <a:t>3/26/2019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029773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074F12-AA26-4AC8-9962-C36BB8F32554}" type="datetimeFigureOut">
              <a:rPr lang="en-US" smtClean="0"/>
              <a:pPr/>
              <a:t>3/26/2019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251864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3/26/2019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1744526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74F12-AA26-4AC8-9962-C36BB8F32554}" type="datetimeFigureOut">
              <a:rPr lang="en-US" smtClean="0"/>
              <a:pPr/>
              <a:t>3/26/2019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2CCC60-E8CD-4174-8B1A-7DF615B22EEF}" type="slidenum">
              <a:rPr lang="en-US" smtClean="0"/>
              <a:pPr/>
              <a:t>‹#›</a:t>
            </a:fld>
            <a:endParaRPr lang="en-US"/>
          </a:p>
        </p:txBody>
      </p:sp>
    </p:spTree>
    <p:extLst>
      <p:ext uri="{BB962C8B-B14F-4D97-AF65-F5344CB8AC3E}">
        <p14:creationId xmlns:p14="http://schemas.microsoft.com/office/powerpoint/2010/main" val="19440393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8.xml"/><Relationship Id="rId5" Type="http://schemas.openxmlformats.org/officeDocument/2006/relationships/image" Target="../media/image7.png"/><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8.jpeg"/><Relationship Id="rId7" Type="http://schemas.openxmlformats.org/officeDocument/2006/relationships/diagramColors" Target="../diagrams/colors1.xml"/><Relationship Id="rId2" Type="http://schemas.openxmlformats.org/officeDocument/2006/relationships/notesSlide" Target="../notesSlides/notesSlide4.xml"/><Relationship Id="rId1" Type="http://schemas.openxmlformats.org/officeDocument/2006/relationships/slideLayout" Target="../slideLayouts/slideLayout3.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3.xml"/><Relationship Id="rId5" Type="http://schemas.openxmlformats.org/officeDocument/2006/relationships/image" Target="../media/image11.jpeg"/><Relationship Id="rId4" Type="http://schemas.openxmlformats.org/officeDocument/2006/relationships/image" Target="../media/image10.jpeg"/></Relationships>
</file>

<file path=ppt/slides/_rels/slide6.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459366" y="2036329"/>
            <a:ext cx="5684634" cy="1622730"/>
          </a:xfrm>
        </p:spPr>
        <p:txBody>
          <a:bodyPr>
            <a:normAutofit/>
          </a:bodyPr>
          <a:lstStyle/>
          <a:p>
            <a:r>
              <a:rPr lang="ro-RO" b="1" dirty="0"/>
              <a:t>National social </a:t>
            </a:r>
            <a:r>
              <a:rPr lang="ro-RO" b="1" dirty="0" smtClean="0"/>
              <a:t>assistance</a:t>
            </a:r>
            <a:r>
              <a:rPr lang="en-US" b="1" dirty="0" smtClean="0"/>
              <a:t> </a:t>
            </a:r>
            <a:r>
              <a:rPr lang="ro-RO" b="1" dirty="0" err="1" smtClean="0"/>
              <a:t>system</a:t>
            </a:r>
            <a:r>
              <a:rPr lang="ro-RO" b="1" dirty="0" smtClean="0"/>
              <a:t> in Romania</a:t>
            </a:r>
            <a:endParaRPr lang="en-US" b="1" dirty="0"/>
          </a:p>
        </p:txBody>
      </p:sp>
      <p:sp>
        <p:nvSpPr>
          <p:cNvPr id="3" name="Subtitle 2"/>
          <p:cNvSpPr>
            <a:spLocks noGrp="1"/>
          </p:cNvSpPr>
          <p:nvPr>
            <p:ph type="subTitle" idx="1"/>
          </p:nvPr>
        </p:nvSpPr>
        <p:spPr>
          <a:xfrm>
            <a:off x="0" y="4497935"/>
            <a:ext cx="9000445" cy="2360065"/>
          </a:xfrm>
        </p:spPr>
        <p:txBody>
          <a:bodyPr>
            <a:normAutofit lnSpcReduction="10000"/>
          </a:bodyPr>
          <a:lstStyle/>
          <a:p>
            <a:endParaRPr lang="en-US" sz="2800" b="1" dirty="0" smtClean="0"/>
          </a:p>
          <a:p>
            <a:r>
              <a:rPr lang="en-US" sz="2800" b="1" dirty="0" smtClean="0"/>
              <a:t>Minist</a:t>
            </a:r>
            <a:r>
              <a:rPr lang="ro-RO" sz="2800" b="1" dirty="0" err="1" smtClean="0"/>
              <a:t>ry</a:t>
            </a:r>
            <a:r>
              <a:rPr lang="ro-RO" sz="2800" b="1" dirty="0" smtClean="0"/>
              <a:t> of </a:t>
            </a:r>
            <a:r>
              <a:rPr lang="ro-RO" sz="2800" b="1" dirty="0" err="1" smtClean="0"/>
              <a:t>Labor</a:t>
            </a:r>
            <a:r>
              <a:rPr lang="ro-RO" sz="2800" b="1" dirty="0" smtClean="0"/>
              <a:t> and Social </a:t>
            </a:r>
            <a:r>
              <a:rPr lang="ro-RO" sz="2800" b="1" dirty="0" err="1" smtClean="0"/>
              <a:t>Justice</a:t>
            </a:r>
            <a:endParaRPr lang="en-US" sz="2800" b="1" dirty="0" smtClean="0"/>
          </a:p>
          <a:p>
            <a:r>
              <a:rPr lang="en-US" sz="2400" b="1" dirty="0" smtClean="0"/>
              <a:t>Social Services Policies Directorate</a:t>
            </a:r>
          </a:p>
          <a:p>
            <a:endParaRPr lang="en-US" sz="2800" b="1" dirty="0" smtClean="0"/>
          </a:p>
          <a:p>
            <a:r>
              <a:rPr lang="ro-RO" sz="2100" b="1" dirty="0" err="1" smtClean="0"/>
              <a:t>Bucharest</a:t>
            </a:r>
            <a:endParaRPr lang="en-US" sz="2100" b="1" dirty="0"/>
          </a:p>
        </p:txBody>
      </p:sp>
      <p:pic>
        <p:nvPicPr>
          <p:cNvPr id="4" name="Picture 3" descr="MMJS-logo"/>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251755" y="0"/>
            <a:ext cx="2668093" cy="916230"/>
          </a:xfrm>
          <a:prstGeom prst="rect">
            <a:avLst/>
          </a:prstGeom>
          <a:noFill/>
          <a:ln>
            <a:noFill/>
          </a:ln>
        </p:spPr>
      </p:pic>
    </p:spTree>
    <p:extLst>
      <p:ext uri="{BB962C8B-B14F-4D97-AF65-F5344CB8AC3E}">
        <p14:creationId xmlns:p14="http://schemas.microsoft.com/office/powerpoint/2010/main" val="36392037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222195"/>
            <a:ext cx="4606025" cy="610820"/>
          </a:xfrm>
        </p:spPr>
        <p:txBody>
          <a:bodyPr>
            <a:normAutofit fontScale="90000"/>
          </a:bodyPr>
          <a:lstStyle/>
          <a:p>
            <a:pPr algn="r"/>
            <a:r>
              <a:rPr lang="en-US" dirty="0" smtClean="0">
                <a:solidFill>
                  <a:srgbClr val="0070C0"/>
                </a:solidFill>
              </a:rPr>
              <a:t>Free access to justice</a:t>
            </a:r>
            <a:endParaRPr lang="en-US" dirty="0">
              <a:solidFill>
                <a:srgbClr val="0070C0"/>
              </a:solidFill>
            </a:endParaRPr>
          </a:p>
        </p:txBody>
      </p:sp>
      <p:sp>
        <p:nvSpPr>
          <p:cNvPr id="2" name="Content Placeholder 1"/>
          <p:cNvSpPr>
            <a:spLocks noGrp="1"/>
          </p:cNvSpPr>
          <p:nvPr>
            <p:ph idx="1"/>
          </p:nvPr>
        </p:nvSpPr>
        <p:spPr>
          <a:xfrm>
            <a:off x="296260" y="1443835"/>
            <a:ext cx="8551480" cy="5039265"/>
          </a:xfrm>
        </p:spPr>
        <p:txBody>
          <a:bodyPr>
            <a:noAutofit/>
          </a:bodyPr>
          <a:lstStyle/>
          <a:p>
            <a:pPr>
              <a:buNone/>
            </a:pPr>
            <a:r>
              <a:rPr lang="en-US" sz="2000" b="1" dirty="0" smtClean="0"/>
              <a:t>	</a:t>
            </a:r>
            <a:endParaRPr lang="vi-VN" sz="2200" dirty="0">
              <a:effectLst>
                <a:outerShdw blurRad="38100" dist="38100" dir="2700000" algn="tl">
                  <a:srgbClr val="000000">
                    <a:alpha val="43137"/>
                  </a:srgbClr>
                </a:outerShdw>
              </a:effectLst>
              <a:latin typeface="Calibri" panose="020F0502020204030204" pitchFamily="34" charset="0"/>
            </a:endParaRPr>
          </a:p>
        </p:txBody>
      </p:sp>
      <p:pic>
        <p:nvPicPr>
          <p:cNvPr id="5" name="Picture 3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946345" y="0"/>
            <a:ext cx="3048000" cy="1000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6"/>
          <p:cNvSpPr/>
          <p:nvPr/>
        </p:nvSpPr>
        <p:spPr>
          <a:xfrm>
            <a:off x="754375" y="1749245"/>
            <a:ext cx="7787955" cy="3693319"/>
          </a:xfrm>
          <a:prstGeom prst="rect">
            <a:avLst/>
          </a:prstGeom>
        </p:spPr>
        <p:txBody>
          <a:bodyPr wrap="square">
            <a:spAutoFit/>
          </a:bodyPr>
          <a:lstStyle/>
          <a:p>
            <a:pPr>
              <a:buNone/>
            </a:pPr>
            <a:r>
              <a:rPr lang="en-US" dirty="0" smtClean="0">
                <a:solidFill>
                  <a:schemeClr val="tx2">
                    <a:lumMod val="60000"/>
                    <a:lumOff val="40000"/>
                  </a:schemeClr>
                </a:solidFill>
                <a:latin typeface="Calibri" panose="020F0502020204030204" pitchFamily="34" charset="0"/>
              </a:rPr>
              <a:t>-  </a:t>
            </a:r>
            <a:r>
              <a:rPr lang="en-US" dirty="0" smtClean="0">
                <a:solidFill>
                  <a:schemeClr val="accent1">
                    <a:lumMod val="75000"/>
                  </a:schemeClr>
                </a:solidFill>
                <a:latin typeface="Calibri" panose="020F0502020204030204" pitchFamily="34" charset="0"/>
              </a:rPr>
              <a:t>the victims’ right to free judicial asssistance will not be anymore conditionned by the filing a complaint against the aggressor </a:t>
            </a:r>
          </a:p>
          <a:p>
            <a:pPr>
              <a:buNone/>
            </a:pPr>
            <a:r>
              <a:rPr lang="en-US" dirty="0" smtClean="0">
                <a:solidFill>
                  <a:schemeClr val="accent1">
                    <a:lumMod val="75000"/>
                  </a:schemeClr>
                </a:solidFill>
                <a:latin typeface="Calibri" panose="020F0502020204030204" pitchFamily="34" charset="0"/>
              </a:rPr>
              <a:t>- establishment, organization, operation and financing of the Victims of Crime Support Services within DGASPC (social assistant, psychologist, legal advisor)</a:t>
            </a:r>
            <a:endParaRPr lang="vi-VN" sz="2200" dirty="0" smtClean="0">
              <a:solidFill>
                <a:schemeClr val="accent1">
                  <a:lumMod val="75000"/>
                </a:schemeClr>
              </a:solidFill>
              <a:latin typeface="Calibri" panose="020F0502020204030204" pitchFamily="34" charset="0"/>
            </a:endParaRPr>
          </a:p>
          <a:p>
            <a:endParaRPr lang="en-US" dirty="0" smtClean="0">
              <a:solidFill>
                <a:schemeClr val="accent1">
                  <a:lumMod val="75000"/>
                </a:schemeClr>
              </a:solidFill>
            </a:endParaRPr>
          </a:p>
          <a:p>
            <a:endParaRPr lang="en-US" dirty="0" smtClean="0">
              <a:solidFill>
                <a:schemeClr val="accent1">
                  <a:lumMod val="75000"/>
                </a:schemeClr>
              </a:solidFill>
            </a:endParaRPr>
          </a:p>
          <a:p>
            <a:r>
              <a:rPr lang="en-US" dirty="0" smtClean="0">
                <a:solidFill>
                  <a:schemeClr val="accent1">
                    <a:lumMod val="75000"/>
                  </a:schemeClr>
                </a:solidFill>
              </a:rPr>
              <a:t>Regulatory proposals create a new approach, centered on the needs of the victim of crime and the development of appropriate support measures (psychological counseling, social assistance, legal counseling, free legal representation). </a:t>
            </a:r>
          </a:p>
          <a:p>
            <a:r>
              <a:rPr lang="en-US" dirty="0" smtClean="0">
                <a:solidFill>
                  <a:schemeClr val="accent1">
                    <a:lumMod val="75000"/>
                  </a:schemeClr>
                </a:solidFill>
              </a:rPr>
              <a:t>The new regulations will ensure an effective and multidisciplinary response by state authorities to the victims of crime by: creating adequate support services, assessing and addressing the real and immediate needs of victims facing such situations, providing support and support measures .</a:t>
            </a:r>
            <a:endParaRPr lang="en-US" dirty="0">
              <a:solidFill>
                <a:schemeClr val="accent1">
                  <a:lumMod val="75000"/>
                </a:schemeClr>
              </a:solidFill>
            </a:endParaRPr>
          </a:p>
        </p:txBody>
      </p:sp>
    </p:spTree>
    <p:extLst>
      <p:ext uri="{BB962C8B-B14F-4D97-AF65-F5344CB8AC3E}">
        <p14:creationId xmlns:p14="http://schemas.microsoft.com/office/powerpoint/2010/main" val="84942696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54375" y="1749245"/>
            <a:ext cx="7635250" cy="4581150"/>
          </a:xfrm>
        </p:spPr>
        <p:txBody>
          <a:bodyPr>
            <a:noAutofit/>
          </a:bodyPr>
          <a:lstStyle/>
          <a:p>
            <a:pPr>
              <a:buNone/>
            </a:pPr>
            <a:r>
              <a:rPr lang="en-US" sz="2000" b="1" dirty="0" smtClean="0"/>
              <a:t>	</a:t>
            </a:r>
            <a:endParaRPr lang="vi-VN" sz="2200" dirty="0">
              <a:effectLst>
                <a:outerShdw blurRad="38100" dist="38100" dir="2700000" algn="tl">
                  <a:srgbClr val="000000">
                    <a:alpha val="43137"/>
                  </a:srgbClr>
                </a:outerShdw>
              </a:effectLst>
              <a:latin typeface="Calibri" panose="020F0502020204030204" pitchFamily="34" charset="0"/>
            </a:endParaRPr>
          </a:p>
        </p:txBody>
      </p:sp>
      <p:pic>
        <p:nvPicPr>
          <p:cNvPr id="5" name="Picture 3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946345" y="0"/>
            <a:ext cx="3048000" cy="1000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6"/>
          <p:cNvSpPr/>
          <p:nvPr/>
        </p:nvSpPr>
        <p:spPr>
          <a:xfrm>
            <a:off x="1670605" y="2054655"/>
            <a:ext cx="6260905" cy="3662541"/>
          </a:xfrm>
          <a:prstGeom prst="rect">
            <a:avLst/>
          </a:prstGeom>
        </p:spPr>
        <p:txBody>
          <a:bodyPr wrap="square">
            <a:spAutoFit/>
          </a:bodyPr>
          <a:lstStyle/>
          <a:p>
            <a:pPr>
              <a:buNone/>
            </a:pPr>
            <a:r>
              <a:rPr lang="en-US" sz="4000" dirty="0" smtClean="0">
                <a:solidFill>
                  <a:schemeClr val="tx2">
                    <a:lumMod val="60000"/>
                    <a:lumOff val="40000"/>
                  </a:schemeClr>
                </a:solidFill>
                <a:latin typeface="Calibri" panose="020F0502020204030204" pitchFamily="34" charset="0"/>
              </a:rPr>
              <a:t>Thank you for your attention! </a:t>
            </a:r>
          </a:p>
          <a:p>
            <a:pPr>
              <a:buNone/>
            </a:pPr>
            <a:endParaRPr lang="en-US" sz="4000" dirty="0" smtClean="0">
              <a:solidFill>
                <a:schemeClr val="tx2">
                  <a:lumMod val="60000"/>
                  <a:lumOff val="40000"/>
                </a:schemeClr>
              </a:solidFill>
              <a:latin typeface="Calibri" panose="020F0502020204030204" pitchFamily="34" charset="0"/>
            </a:endParaRPr>
          </a:p>
          <a:p>
            <a:pPr>
              <a:buNone/>
            </a:pPr>
            <a:endParaRPr lang="en-US" sz="4000" dirty="0" smtClean="0">
              <a:solidFill>
                <a:schemeClr val="tx2">
                  <a:lumMod val="60000"/>
                  <a:lumOff val="40000"/>
                </a:schemeClr>
              </a:solidFill>
              <a:latin typeface="Calibri" panose="020F0502020204030204" pitchFamily="34" charset="0"/>
            </a:endParaRPr>
          </a:p>
          <a:p>
            <a:pPr algn="r">
              <a:buNone/>
            </a:pPr>
            <a:r>
              <a:rPr lang="en-US" sz="2800" dirty="0" smtClean="0">
                <a:solidFill>
                  <a:schemeClr val="tx2">
                    <a:lumMod val="60000"/>
                    <a:lumOff val="40000"/>
                  </a:schemeClr>
                </a:solidFill>
                <a:latin typeface="Calibri" panose="020F0502020204030204" pitchFamily="34" charset="0"/>
              </a:rPr>
              <a:t>Alexandra Nemes </a:t>
            </a:r>
          </a:p>
          <a:p>
            <a:pPr algn="r">
              <a:buNone/>
            </a:pPr>
            <a:r>
              <a:rPr lang="en-US" sz="2800" dirty="0" smtClean="0">
                <a:solidFill>
                  <a:schemeClr val="tx2">
                    <a:lumMod val="60000"/>
                    <a:lumOff val="40000"/>
                  </a:schemeClr>
                </a:solidFill>
                <a:latin typeface="Calibri" panose="020F0502020204030204" pitchFamily="34" charset="0"/>
              </a:rPr>
              <a:t>Senior Councilor</a:t>
            </a:r>
          </a:p>
          <a:p>
            <a:pPr algn="r">
              <a:buNone/>
            </a:pPr>
            <a:r>
              <a:rPr lang="en-US" sz="2800" dirty="0" smtClean="0">
                <a:solidFill>
                  <a:schemeClr val="tx2">
                    <a:lumMod val="60000"/>
                    <a:lumOff val="40000"/>
                  </a:schemeClr>
                </a:solidFill>
                <a:latin typeface="Calibri" panose="020F0502020204030204" pitchFamily="34" charset="0"/>
              </a:rPr>
              <a:t>Social Services Polices Directorate</a:t>
            </a:r>
          </a:p>
          <a:p>
            <a:pPr algn="r">
              <a:buNone/>
            </a:pPr>
            <a:r>
              <a:rPr lang="en-US" sz="2800" dirty="0" smtClean="0">
                <a:solidFill>
                  <a:schemeClr val="tx2">
                    <a:lumMod val="60000"/>
                    <a:lumOff val="40000"/>
                  </a:schemeClr>
                </a:solidFill>
                <a:latin typeface="Calibri" panose="020F0502020204030204" pitchFamily="34" charset="0"/>
              </a:rPr>
              <a:t>Ministry of Labor and Social Justice   </a:t>
            </a:r>
            <a:endParaRPr lang="en-US" sz="2800" dirty="0">
              <a:solidFill>
                <a:schemeClr val="accent1">
                  <a:lumMod val="75000"/>
                </a:schemeClr>
              </a:solidFill>
            </a:endParaRPr>
          </a:p>
        </p:txBody>
      </p:sp>
    </p:spTree>
    <p:extLst>
      <p:ext uri="{BB962C8B-B14F-4D97-AF65-F5344CB8AC3E}">
        <p14:creationId xmlns:p14="http://schemas.microsoft.com/office/powerpoint/2010/main" val="84942696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55" y="329561"/>
            <a:ext cx="5488229" cy="458115"/>
          </a:xfrm>
        </p:spPr>
        <p:txBody>
          <a:bodyPr>
            <a:normAutofit fontScale="90000"/>
          </a:bodyPr>
          <a:lstStyle/>
          <a:p>
            <a:pPr algn="ctr"/>
            <a:r>
              <a:rPr lang="en-US" b="1" dirty="0">
                <a:solidFill>
                  <a:srgbClr val="002060"/>
                </a:solidFill>
              </a:rPr>
              <a:t>National Social Assistance</a:t>
            </a:r>
            <a:br>
              <a:rPr lang="en-US" b="1" dirty="0">
                <a:solidFill>
                  <a:srgbClr val="002060"/>
                </a:solidFill>
              </a:rPr>
            </a:br>
            <a:r>
              <a:rPr lang="en-US" b="1" dirty="0" smtClean="0">
                <a:solidFill>
                  <a:srgbClr val="002060"/>
                </a:solidFill>
              </a:rPr>
              <a:t>System (NSAS)</a:t>
            </a:r>
            <a:endParaRPr lang="en-US" b="1" dirty="0">
              <a:solidFill>
                <a:srgbClr val="002060"/>
              </a:solidFill>
            </a:endParaRPr>
          </a:p>
        </p:txBody>
      </p:sp>
      <p:sp>
        <p:nvSpPr>
          <p:cNvPr id="3" name="Content Placeholder 2"/>
          <p:cNvSpPr>
            <a:spLocks noGrp="1"/>
          </p:cNvSpPr>
          <p:nvPr>
            <p:ph idx="1"/>
          </p:nvPr>
        </p:nvSpPr>
        <p:spPr>
          <a:xfrm>
            <a:off x="143555" y="1596540"/>
            <a:ext cx="8704185" cy="5039265"/>
          </a:xfrm>
        </p:spPr>
        <p:txBody>
          <a:bodyPr>
            <a:normAutofit fontScale="85000" lnSpcReduction="20000"/>
          </a:bodyPr>
          <a:lstStyle/>
          <a:p>
            <a:pPr algn="just"/>
            <a:r>
              <a:rPr lang="en-US" altLang="ro-RO" sz="2000" dirty="0">
                <a:latin typeface="Calibri" panose="020F0502020204030204" pitchFamily="34" charset="0"/>
              </a:rPr>
              <a:t>Social welfare framework law no. 292/2011, as amended and supplemented</a:t>
            </a:r>
            <a:r>
              <a:rPr lang="ro-RO" altLang="ro-RO" sz="2000" dirty="0">
                <a:latin typeface="Calibri" panose="020F0502020204030204" pitchFamily="34" charset="0"/>
              </a:rPr>
              <a:t> (</a:t>
            </a:r>
            <a:r>
              <a:rPr lang="en-US" altLang="ro-RO" sz="2000" dirty="0">
                <a:latin typeface="Calibri" panose="020F0502020204030204" pitchFamily="34" charset="0"/>
              </a:rPr>
              <a:t>O</a:t>
            </a:r>
            <a:r>
              <a:rPr lang="ro-RO" altLang="ro-RO" sz="2000" dirty="0">
                <a:latin typeface="Calibri" panose="020F0502020204030204" pitchFamily="34" charset="0"/>
              </a:rPr>
              <a:t>.</a:t>
            </a:r>
            <a:r>
              <a:rPr lang="en-US" altLang="ro-RO" sz="2000" dirty="0">
                <a:latin typeface="Calibri" panose="020F0502020204030204" pitchFamily="34" charset="0"/>
              </a:rPr>
              <a:t>U</a:t>
            </a:r>
            <a:r>
              <a:rPr lang="ro-RO" altLang="ro-RO" sz="2000" dirty="0">
                <a:latin typeface="Calibri" panose="020F0502020204030204" pitchFamily="34" charset="0"/>
              </a:rPr>
              <a:t>.</a:t>
            </a:r>
            <a:r>
              <a:rPr lang="en-US" altLang="ro-RO" sz="2000" dirty="0">
                <a:latin typeface="Calibri" panose="020F0502020204030204" pitchFamily="34" charset="0"/>
              </a:rPr>
              <a:t>G</a:t>
            </a:r>
            <a:r>
              <a:rPr lang="ro-RO" altLang="ro-RO" sz="2000" dirty="0">
                <a:latin typeface="Calibri" panose="020F0502020204030204" pitchFamily="34" charset="0"/>
              </a:rPr>
              <a:t>.</a:t>
            </a:r>
            <a:r>
              <a:rPr lang="en-US" altLang="ro-RO" sz="2000" dirty="0">
                <a:latin typeface="Calibri" panose="020F0502020204030204" pitchFamily="34" charset="0"/>
              </a:rPr>
              <a:t> </a:t>
            </a:r>
            <a:r>
              <a:rPr lang="en-US" altLang="ro-RO" sz="2000">
                <a:latin typeface="Calibri" panose="020F0502020204030204" pitchFamily="34" charset="0"/>
              </a:rPr>
              <a:t>nr</a:t>
            </a:r>
            <a:r>
              <a:rPr lang="ro-RO" altLang="ro-RO" sz="2000" smtClean="0">
                <a:latin typeface="Calibri" panose="020F0502020204030204" pitchFamily="34" charset="0"/>
              </a:rPr>
              <a:t>.31/2015</a:t>
            </a:r>
            <a:r>
              <a:rPr lang="ro-RO" altLang="ro-RO" sz="2000" dirty="0">
                <a:latin typeface="Calibri" panose="020F0502020204030204" pitchFamily="34" charset="0"/>
              </a:rPr>
              <a:t>) – </a:t>
            </a:r>
            <a:r>
              <a:rPr lang="ro-RO" altLang="ro-RO" sz="2000" dirty="0" err="1">
                <a:latin typeface="Calibri" panose="020F0502020204030204" pitchFamily="34" charset="0"/>
              </a:rPr>
              <a:t>establishes</a:t>
            </a:r>
            <a:r>
              <a:rPr lang="ro-RO" altLang="ro-RO" sz="2000" dirty="0">
                <a:latin typeface="Calibri" panose="020F0502020204030204" pitchFamily="34" charset="0"/>
              </a:rPr>
              <a:t> </a:t>
            </a:r>
            <a:r>
              <a:rPr lang="ro-RO" altLang="ro-RO" sz="2000" dirty="0" err="1" smtClean="0">
                <a:latin typeface="Calibri" panose="020F0502020204030204" pitchFamily="34" charset="0"/>
              </a:rPr>
              <a:t>the</a:t>
            </a:r>
            <a:r>
              <a:rPr lang="en-US" altLang="ro-RO" sz="2000" dirty="0" smtClean="0">
                <a:latin typeface="Calibri" panose="020F0502020204030204" pitchFamily="34" charset="0"/>
              </a:rPr>
              <a:t> </a:t>
            </a:r>
            <a:r>
              <a:rPr lang="ro-RO" altLang="ro-RO" sz="2000" dirty="0" smtClean="0">
                <a:latin typeface="Calibri" panose="020F0502020204030204" pitchFamily="34" charset="0"/>
              </a:rPr>
              <a:t>o</a:t>
            </a:r>
            <a:r>
              <a:rPr lang="en-US" sz="2000" dirty="0" smtClean="0">
                <a:latin typeface="Calibri" panose="020F0502020204030204" pitchFamily="34" charset="0"/>
              </a:rPr>
              <a:t>rganization</a:t>
            </a:r>
            <a:r>
              <a:rPr lang="en-US" sz="2000" dirty="0">
                <a:latin typeface="Calibri" panose="020F0502020204030204" pitchFamily="34" charset="0"/>
              </a:rPr>
              <a:t>, operation and financing of national social assistance </a:t>
            </a:r>
            <a:r>
              <a:rPr lang="en-US" sz="2000" dirty="0" smtClean="0">
                <a:latin typeface="Calibri" panose="020F0502020204030204" pitchFamily="34" charset="0"/>
              </a:rPr>
              <a:t>system (NSAS)</a:t>
            </a:r>
          </a:p>
          <a:p>
            <a:pPr marL="0" indent="0" algn="just">
              <a:buNone/>
            </a:pPr>
            <a:endParaRPr lang="ro-RO" sz="2000" dirty="0">
              <a:latin typeface="Calibri" panose="020F0502020204030204" pitchFamily="34" charset="0"/>
            </a:endParaRPr>
          </a:p>
          <a:p>
            <a:pPr algn="just"/>
            <a:r>
              <a:rPr lang="en-US" sz="2000" dirty="0" smtClean="0">
                <a:latin typeface="Calibri" panose="020F0502020204030204" pitchFamily="34" charset="0"/>
              </a:rPr>
              <a:t>NSAS </a:t>
            </a:r>
            <a:r>
              <a:rPr lang="ro-RO" sz="2000" dirty="0" smtClean="0">
                <a:latin typeface="Calibri" panose="020F0502020204030204" pitchFamily="34" charset="0"/>
              </a:rPr>
              <a:t>= </a:t>
            </a:r>
            <a:r>
              <a:rPr lang="en-US" sz="2000" dirty="0" smtClean="0">
                <a:latin typeface="Calibri" panose="020F0502020204030204" pitchFamily="34" charset="0"/>
              </a:rPr>
              <a:t>institutions</a:t>
            </a:r>
            <a:r>
              <a:rPr lang="en-US" sz="2000" dirty="0">
                <a:latin typeface="Calibri" panose="020F0502020204030204" pitchFamily="34" charset="0"/>
              </a:rPr>
              <a:t>, measures and actions by which the state</a:t>
            </a:r>
            <a:r>
              <a:rPr lang="ro-RO" sz="2000" dirty="0" smtClean="0">
                <a:latin typeface="Calibri" panose="020F0502020204030204" pitchFamily="34" charset="0"/>
              </a:rPr>
              <a:t>(</a:t>
            </a:r>
            <a:r>
              <a:rPr lang="en-US" sz="2000" dirty="0" smtClean="0">
                <a:latin typeface="Calibri" panose="020F0502020204030204" pitchFamily="34" charset="0"/>
              </a:rPr>
              <a:t>central and local public administration authorities</a:t>
            </a:r>
            <a:r>
              <a:rPr lang="ro-RO" sz="2000" dirty="0" smtClean="0">
                <a:latin typeface="Calibri" panose="020F0502020204030204" pitchFamily="34" charset="0"/>
              </a:rPr>
              <a:t>) </a:t>
            </a:r>
            <a:r>
              <a:rPr lang="en-US" sz="2000" dirty="0" smtClean="0">
                <a:latin typeface="Calibri" panose="020F0502020204030204" pitchFamily="34" charset="0"/>
              </a:rPr>
              <a:t>and civil </a:t>
            </a:r>
            <a:r>
              <a:rPr lang="en-US" sz="2000" dirty="0">
                <a:latin typeface="Calibri" panose="020F0502020204030204" pitchFamily="34" charset="0"/>
              </a:rPr>
              <a:t>society intervene to prevent, limit or eliminate the temporary or permanent effects of situations that may lead to marginalization or social exclusion of the person, family, groups or </a:t>
            </a:r>
            <a:r>
              <a:rPr lang="en-US" sz="2000" dirty="0" smtClean="0">
                <a:latin typeface="Calibri" panose="020F0502020204030204" pitchFamily="34" charset="0"/>
              </a:rPr>
              <a:t>communities</a:t>
            </a:r>
          </a:p>
          <a:p>
            <a:pPr marL="0" indent="0" algn="just">
              <a:buNone/>
            </a:pPr>
            <a:endParaRPr lang="en-US" sz="2000" dirty="0" smtClean="0">
              <a:latin typeface="Calibri" panose="020F0502020204030204" pitchFamily="34" charset="0"/>
            </a:endParaRPr>
          </a:p>
          <a:p>
            <a:pPr algn="just"/>
            <a:r>
              <a:rPr lang="en-US" sz="2000" dirty="0">
                <a:latin typeface="Calibri" panose="020F0502020204030204" pitchFamily="34" charset="0"/>
              </a:rPr>
              <a:t>NSAS </a:t>
            </a:r>
            <a:r>
              <a:rPr lang="en-US" sz="2000" dirty="0" smtClean="0">
                <a:latin typeface="Calibri" panose="020F0502020204030204" pitchFamily="34" charset="0"/>
              </a:rPr>
              <a:t>= social </a:t>
            </a:r>
            <a:r>
              <a:rPr lang="en-US" sz="2000" dirty="0">
                <a:latin typeface="Calibri" panose="020F0502020204030204" pitchFamily="34" charset="0"/>
              </a:rPr>
              <a:t>assistance benefits system </a:t>
            </a:r>
            <a:r>
              <a:rPr lang="en-US" sz="2000" dirty="0" smtClean="0">
                <a:latin typeface="Calibri" panose="020F0502020204030204" pitchFamily="34" charset="0"/>
              </a:rPr>
              <a:t>+ </a:t>
            </a:r>
            <a:r>
              <a:rPr lang="en-US" sz="2000" dirty="0">
                <a:latin typeface="Calibri" panose="020F0502020204030204" pitchFamily="34" charset="0"/>
              </a:rPr>
              <a:t>social services </a:t>
            </a:r>
            <a:r>
              <a:rPr lang="en-US" sz="2000" dirty="0" smtClean="0">
                <a:latin typeface="Calibri" panose="020F0502020204030204" pitchFamily="34" charset="0"/>
              </a:rPr>
              <a:t>system</a:t>
            </a:r>
          </a:p>
          <a:p>
            <a:pPr marL="0" indent="0" algn="just">
              <a:buNone/>
            </a:pPr>
            <a:r>
              <a:rPr lang="en-US" sz="2100" dirty="0" smtClean="0">
                <a:latin typeface="Calibri" panose="020F0502020204030204" pitchFamily="34" charset="0"/>
              </a:rPr>
              <a:t>	- social benefits </a:t>
            </a:r>
            <a:r>
              <a:rPr lang="en-US" sz="2100" dirty="0">
                <a:latin typeface="Calibri" panose="020F0502020204030204" pitchFamily="34" charset="0"/>
              </a:rPr>
              <a:t>of </a:t>
            </a:r>
            <a:r>
              <a:rPr lang="en-US" sz="2100" dirty="0" smtClean="0">
                <a:latin typeface="Calibri" panose="020F0502020204030204" pitchFamily="34" charset="0"/>
              </a:rPr>
              <a:t>and </a:t>
            </a:r>
            <a:r>
              <a:rPr lang="en-US" sz="2100" dirty="0">
                <a:latin typeface="Calibri" panose="020F0502020204030204" pitchFamily="34" charset="0"/>
              </a:rPr>
              <a:t>social services constitute a unitary package of </a:t>
            </a:r>
            <a:r>
              <a:rPr lang="en-US" sz="2100" dirty="0" smtClean="0">
                <a:latin typeface="Calibri" panose="020F0502020204030204" pitchFamily="34" charset="0"/>
              </a:rPr>
              <a:t>			correlated </a:t>
            </a:r>
            <a:r>
              <a:rPr lang="en-US" sz="2100" dirty="0">
                <a:latin typeface="Calibri" panose="020F0502020204030204" pitchFamily="34" charset="0"/>
              </a:rPr>
              <a:t>and complementary measures;</a:t>
            </a:r>
          </a:p>
          <a:p>
            <a:pPr marL="0" indent="0" algn="just">
              <a:buNone/>
            </a:pPr>
            <a:r>
              <a:rPr lang="en-US" sz="2100" dirty="0" smtClean="0">
                <a:latin typeface="Calibri" panose="020F0502020204030204" pitchFamily="34" charset="0"/>
              </a:rPr>
              <a:t>	- </a:t>
            </a:r>
            <a:r>
              <a:rPr lang="en-US" sz="2100" dirty="0">
                <a:latin typeface="Calibri" panose="020F0502020204030204" pitchFamily="34" charset="0"/>
              </a:rPr>
              <a:t>s</a:t>
            </a:r>
            <a:r>
              <a:rPr lang="en-US" sz="2100" dirty="0" smtClean="0">
                <a:latin typeface="Calibri" panose="020F0502020204030204" pitchFamily="34" charset="0"/>
              </a:rPr>
              <a:t>ocial </a:t>
            </a:r>
            <a:r>
              <a:rPr lang="en-US" sz="2100" dirty="0">
                <a:latin typeface="Calibri" panose="020F0502020204030204" pitchFamily="34" charset="0"/>
              </a:rPr>
              <a:t>services should take precedence over </a:t>
            </a:r>
            <a:r>
              <a:rPr lang="en-US" sz="2100" dirty="0" smtClean="0">
                <a:latin typeface="Calibri" panose="020F0502020204030204" pitchFamily="34" charset="0"/>
              </a:rPr>
              <a:t>social benefits if </a:t>
            </a:r>
            <a:r>
              <a:rPr lang="en-US" sz="2100" dirty="0">
                <a:latin typeface="Calibri" panose="020F0502020204030204" pitchFamily="34" charset="0"/>
              </a:rPr>
              <a:t>their cost and </a:t>
            </a:r>
            <a:r>
              <a:rPr lang="en-US" sz="2100" dirty="0" smtClean="0">
                <a:latin typeface="Calibri" panose="020F0502020204030204" pitchFamily="34" charset="0"/>
              </a:rPr>
              <a:t>		impact </a:t>
            </a:r>
            <a:r>
              <a:rPr lang="en-US" sz="2100" dirty="0">
                <a:latin typeface="Calibri" panose="020F0502020204030204" pitchFamily="34" charset="0"/>
              </a:rPr>
              <a:t>on beneficiaries are similar;</a:t>
            </a:r>
          </a:p>
          <a:p>
            <a:pPr marL="0" indent="0" algn="just">
              <a:buNone/>
            </a:pPr>
            <a:r>
              <a:rPr lang="en-US" sz="1900" dirty="0">
                <a:latin typeface="Calibri" panose="020F0502020204030204" pitchFamily="34" charset="0"/>
              </a:rPr>
              <a:t>	</a:t>
            </a:r>
            <a:r>
              <a:rPr lang="en-US" sz="2100" dirty="0" smtClean="0">
                <a:latin typeface="Calibri" panose="020F0502020204030204" pitchFamily="34" charset="0"/>
              </a:rPr>
              <a:t>- social assistance measures </a:t>
            </a:r>
            <a:r>
              <a:rPr lang="en-US" sz="2100" dirty="0">
                <a:latin typeface="Calibri" panose="020F0502020204030204" pitchFamily="34" charset="0"/>
              </a:rPr>
              <a:t>to be periodically evaluated from the point of </a:t>
            </a:r>
            <a:r>
              <a:rPr lang="en-US" sz="2100" dirty="0" smtClean="0">
                <a:latin typeface="Calibri" panose="020F0502020204030204" pitchFamily="34" charset="0"/>
              </a:rPr>
              <a:t>			view </a:t>
            </a:r>
            <a:r>
              <a:rPr lang="en-US" sz="2100" dirty="0">
                <a:latin typeface="Calibri" panose="020F0502020204030204" pitchFamily="34" charset="0"/>
              </a:rPr>
              <a:t>of their effectiveness and efficiency in order to be permanently </a:t>
            </a:r>
            <a:r>
              <a:rPr lang="en-US" sz="2100" dirty="0" smtClean="0">
                <a:latin typeface="Calibri" panose="020F0502020204030204" pitchFamily="34" charset="0"/>
              </a:rPr>
              <a:t>		adapted </a:t>
            </a:r>
            <a:r>
              <a:rPr lang="en-US" sz="2100" dirty="0">
                <a:latin typeface="Calibri" panose="020F0502020204030204" pitchFamily="34" charset="0"/>
              </a:rPr>
              <a:t>and adjusted to the actual needs of the beneficiaries;</a:t>
            </a:r>
          </a:p>
          <a:p>
            <a:pPr marL="0" indent="0" algn="just">
              <a:buNone/>
            </a:pPr>
            <a:r>
              <a:rPr lang="en-US" sz="2100" dirty="0" smtClean="0">
                <a:latin typeface="Calibri" panose="020F0502020204030204" pitchFamily="34" charset="0"/>
              </a:rPr>
              <a:t>	- to contribute </a:t>
            </a:r>
            <a:r>
              <a:rPr lang="en-US" sz="2100" dirty="0">
                <a:latin typeface="Calibri" panose="020F0502020204030204" pitchFamily="34" charset="0"/>
              </a:rPr>
              <a:t>to the integration into the labor market of the beneficiaries</a:t>
            </a:r>
            <a:r>
              <a:rPr lang="en-US" sz="2100" dirty="0" smtClean="0">
                <a:latin typeface="Calibri" panose="020F0502020204030204" pitchFamily="34" charset="0"/>
              </a:rPr>
              <a:t>;</a:t>
            </a:r>
          </a:p>
          <a:p>
            <a:pPr marL="0" indent="0" algn="just">
              <a:buNone/>
            </a:pPr>
            <a:r>
              <a:rPr lang="en-US" sz="2100" dirty="0">
                <a:latin typeface="Calibri" panose="020F0502020204030204" pitchFamily="34" charset="0"/>
              </a:rPr>
              <a:t>	</a:t>
            </a:r>
            <a:r>
              <a:rPr lang="en-US" sz="2100" dirty="0" smtClean="0">
                <a:latin typeface="Calibri" panose="020F0502020204030204" pitchFamily="34" charset="0"/>
              </a:rPr>
              <a:t>- to </a:t>
            </a:r>
            <a:r>
              <a:rPr lang="en-US" sz="2100" dirty="0">
                <a:latin typeface="Calibri" panose="020F0502020204030204" pitchFamily="34" charset="0"/>
              </a:rPr>
              <a:t>prevent and limit any form of dependence on state or community </a:t>
            </a:r>
            <a:r>
              <a:rPr lang="en-US" sz="2100" dirty="0" smtClean="0">
                <a:latin typeface="Calibri" panose="020F0502020204030204" pitchFamily="34" charset="0"/>
              </a:rPr>
              <a:t>			support</a:t>
            </a:r>
            <a:r>
              <a:rPr lang="en-US" sz="2100" dirty="0">
                <a:latin typeface="Calibri" panose="020F0502020204030204" pitchFamily="34" charset="0"/>
              </a:rPr>
              <a:t>.</a:t>
            </a:r>
          </a:p>
          <a:p>
            <a:pPr algn="just"/>
            <a:endParaRPr lang="en-US" sz="2000" dirty="0" smtClean="0">
              <a:latin typeface="Calibri" panose="020F0502020204030204" pitchFamily="34" charset="0"/>
            </a:endParaRPr>
          </a:p>
          <a:p>
            <a:pPr algn="just"/>
            <a:endParaRPr lang="ro-RO" sz="2000" dirty="0" smtClean="0">
              <a:latin typeface="Calibri" panose="020F0502020204030204" pitchFamily="34" charset="0"/>
            </a:endParaRPr>
          </a:p>
          <a:p>
            <a:endParaRPr lang="ro-RO" dirty="0" smtClean="0">
              <a:latin typeface="Calibri" panose="020F0502020204030204" pitchFamily="34" charset="0"/>
            </a:endParaRPr>
          </a:p>
          <a:p>
            <a:pPr algn="just"/>
            <a:endParaRPr lang="en-US" dirty="0"/>
          </a:p>
        </p:txBody>
      </p:sp>
      <p:pic>
        <p:nvPicPr>
          <p:cNvPr id="2050" name="Picture 2"/>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37868"/>
          <a:stretch/>
        </p:blipFill>
        <p:spPr bwMode="auto">
          <a:xfrm>
            <a:off x="5793640" y="0"/>
            <a:ext cx="2615537" cy="111723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8080895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pattFill prst="pct5">
          <a:fgClr>
            <a:srgbClr val="CCFF33"/>
          </a:fgClr>
          <a:bgClr>
            <a:schemeClr val="bg1"/>
          </a:bgClr>
        </a:pattFill>
        <a:effectLst/>
      </p:bgPr>
    </p:bg>
    <p:spTree>
      <p:nvGrpSpPr>
        <p:cNvPr id="1" name=""/>
        <p:cNvGrpSpPr/>
        <p:nvPr/>
      </p:nvGrpSpPr>
      <p:grpSpPr>
        <a:xfrm>
          <a:off x="0" y="0"/>
          <a:ext cx="0" cy="0"/>
          <a:chOff x="0" y="0"/>
          <a:chExt cx="0" cy="0"/>
        </a:xfrm>
      </p:grpSpPr>
      <p:sp>
        <p:nvSpPr>
          <p:cNvPr id="2" name="AutoShape 22"/>
          <p:cNvSpPr>
            <a:spLocks noChangeArrowheads="1"/>
          </p:cNvSpPr>
          <p:nvPr/>
        </p:nvSpPr>
        <p:spPr bwMode="auto">
          <a:xfrm>
            <a:off x="539750" y="1773238"/>
            <a:ext cx="2689225" cy="783193"/>
          </a:xfrm>
          <a:prstGeom prst="roundRect">
            <a:avLst>
              <a:gd name="adj" fmla="val 16667"/>
            </a:avLst>
          </a:prstGeom>
          <a:solidFill>
            <a:srgbClr val="FFFF00"/>
          </a:solidFill>
          <a:ln w="57150" cmpd="thickThin">
            <a:solidFill>
              <a:srgbClr val="008000"/>
            </a:solidFill>
            <a:round/>
            <a:headEnd/>
            <a:tailEnd/>
          </a:ln>
          <a:effectLst>
            <a:outerShdw dist="107763" dir="18900000" algn="ctr" rotWithShape="0">
              <a:schemeClr val="bg2">
                <a:alpha val="50000"/>
              </a:schemeClr>
            </a:outerShdw>
          </a:effec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defRPr/>
            </a:pPr>
            <a:r>
              <a:rPr lang="en-US" altLang="en-US" sz="2000" b="1" dirty="0" smtClean="0">
                <a:solidFill>
                  <a:srgbClr val="008000"/>
                </a:solidFill>
                <a:effectLst>
                  <a:outerShdw blurRad="38100" dist="38100" dir="2700000" algn="tl">
                    <a:srgbClr val="000000"/>
                  </a:outerShdw>
                </a:effectLst>
              </a:rPr>
              <a:t>Benefits of social assistance system</a:t>
            </a:r>
            <a:endParaRPr lang="ro-RO" altLang="en-US" sz="2000" b="1" dirty="0" smtClean="0">
              <a:solidFill>
                <a:srgbClr val="008000"/>
              </a:solidFill>
              <a:effectLst>
                <a:outerShdw blurRad="38100" dist="38100" dir="2700000" algn="tl">
                  <a:srgbClr val="000000"/>
                </a:outerShdw>
              </a:effectLst>
            </a:endParaRPr>
          </a:p>
        </p:txBody>
      </p:sp>
      <p:sp>
        <p:nvSpPr>
          <p:cNvPr id="3" name="AutoShape 23"/>
          <p:cNvSpPr>
            <a:spLocks noChangeArrowheads="1"/>
          </p:cNvSpPr>
          <p:nvPr/>
        </p:nvSpPr>
        <p:spPr bwMode="auto">
          <a:xfrm>
            <a:off x="4751388" y="1930866"/>
            <a:ext cx="3215047" cy="442674"/>
          </a:xfrm>
          <a:prstGeom prst="roundRect">
            <a:avLst>
              <a:gd name="adj" fmla="val 16667"/>
            </a:avLst>
          </a:prstGeom>
          <a:solidFill>
            <a:srgbClr val="FFFF00"/>
          </a:solidFill>
          <a:ln w="57150" cmpd="thickThin">
            <a:solidFill>
              <a:srgbClr val="993300"/>
            </a:solidFill>
            <a:round/>
            <a:headEnd/>
            <a:tailEnd/>
          </a:ln>
          <a:effectLst>
            <a:outerShdw dist="107763" dir="18900000" algn="ctr" rotWithShape="0">
              <a:schemeClr val="bg2">
                <a:alpha val="50000"/>
              </a:schemeClr>
            </a:outerShdw>
          </a:effectLst>
        </p:spPr>
        <p:txBody>
          <a:bodyPr wrap="square">
            <a:spAutoFit/>
          </a:bodyPr>
          <a:lstStyle/>
          <a:p>
            <a:pPr algn="ctr" eaLnBrk="1" hangingPunct="1">
              <a:spcBef>
                <a:spcPct val="50000"/>
              </a:spcBef>
              <a:defRPr/>
            </a:pPr>
            <a:r>
              <a:rPr lang="en-US" sz="2000" b="1" dirty="0" smtClean="0">
                <a:solidFill>
                  <a:srgbClr val="993300"/>
                </a:solidFill>
                <a:effectLst>
                  <a:outerShdw blurRad="38100" dist="38100" dir="2700000" algn="tl">
                    <a:srgbClr val="000000"/>
                  </a:outerShdw>
                </a:effectLst>
                <a:latin typeface="Arial" charset="0"/>
                <a:cs typeface="+mn-cs"/>
              </a:rPr>
              <a:t>Social services system</a:t>
            </a:r>
            <a:endParaRPr lang="ro-RO" sz="2000" b="1" dirty="0">
              <a:solidFill>
                <a:srgbClr val="993300"/>
              </a:solidFill>
              <a:effectLst>
                <a:outerShdw blurRad="38100" dist="38100" dir="2700000" algn="tl">
                  <a:srgbClr val="000000"/>
                </a:outerShdw>
              </a:effectLst>
              <a:latin typeface="Arial" charset="0"/>
              <a:cs typeface="+mn-cs"/>
            </a:endParaRPr>
          </a:p>
        </p:txBody>
      </p:sp>
      <p:sp>
        <p:nvSpPr>
          <p:cNvPr id="4" name="Text Box 20"/>
          <p:cNvSpPr txBox="1">
            <a:spLocks noChangeArrowheads="1"/>
          </p:cNvSpPr>
          <p:nvPr/>
        </p:nvSpPr>
        <p:spPr bwMode="auto">
          <a:xfrm>
            <a:off x="465985" y="2654787"/>
            <a:ext cx="1655762" cy="954107"/>
          </a:xfrm>
          <a:prstGeom prst="rect">
            <a:avLst/>
          </a:prstGeom>
          <a:solidFill>
            <a:srgbClr val="CCFFCC"/>
          </a:solidFill>
          <a:ln w="9525">
            <a:solidFill>
              <a:srgbClr val="008000"/>
            </a:solidFill>
            <a:miter lim="800000"/>
            <a:headEnd/>
            <a:tailEnd/>
          </a:ln>
          <a:effectLst>
            <a:outerShdw dist="107763" dir="2700000" algn="ctr" rotWithShape="0">
              <a:schemeClr val="bg2">
                <a:alpha val="50000"/>
              </a:schemeClr>
            </a:outerShdw>
          </a:effectLst>
        </p:spPr>
        <p:txBody>
          <a:bodyPr>
            <a:spAutoFit/>
          </a:bodyPr>
          <a:lstStyle/>
          <a:p>
            <a:pPr>
              <a:spcBef>
                <a:spcPct val="50000"/>
              </a:spcBef>
              <a:defRPr/>
            </a:pPr>
            <a:r>
              <a:rPr lang="en-US" altLang="en-US" sz="1400" b="1" dirty="0">
                <a:effectLst>
                  <a:outerShdw blurRad="38100" dist="38100" dir="2700000" algn="tl">
                    <a:srgbClr val="FFFFFF"/>
                  </a:outerShdw>
                </a:effectLst>
                <a:latin typeface="Arial" panose="020B0604020202020204" pitchFamily="34" charset="0"/>
                <a:cs typeface="Arial" panose="020B0604020202020204" pitchFamily="34" charset="0"/>
              </a:rPr>
              <a:t>Support for families and low-income single people</a:t>
            </a:r>
            <a:endParaRPr lang="ro-RO" altLang="en-US" sz="1400" b="1" dirty="0">
              <a:effectLst>
                <a:outerShdw blurRad="38100" dist="38100" dir="2700000" algn="tl">
                  <a:srgbClr val="FFFFFF"/>
                </a:outerShdw>
              </a:effectLst>
              <a:latin typeface="Arial" panose="020B0604020202020204" pitchFamily="34" charset="0"/>
              <a:cs typeface="Arial" panose="020B0604020202020204" pitchFamily="34" charset="0"/>
            </a:endParaRPr>
          </a:p>
        </p:txBody>
      </p:sp>
      <p:sp>
        <p:nvSpPr>
          <p:cNvPr id="5" name="Text Box 24"/>
          <p:cNvSpPr txBox="1">
            <a:spLocks noChangeArrowheads="1"/>
          </p:cNvSpPr>
          <p:nvPr/>
        </p:nvSpPr>
        <p:spPr bwMode="auto">
          <a:xfrm>
            <a:off x="482694" y="4571544"/>
            <a:ext cx="1495425" cy="738664"/>
          </a:xfrm>
          <a:prstGeom prst="rect">
            <a:avLst/>
          </a:prstGeom>
          <a:solidFill>
            <a:srgbClr val="FF99CC"/>
          </a:solidFill>
          <a:ln w="9525">
            <a:solidFill>
              <a:srgbClr val="0000FF"/>
            </a:solidFill>
            <a:miter lim="800000"/>
            <a:headEnd/>
            <a:tailEnd/>
          </a:ln>
          <a:effectLst>
            <a:outerShdw dist="107763" dir="2700000" algn="ctr" rotWithShape="0">
              <a:schemeClr val="bg2">
                <a:alpha val="50000"/>
              </a:schemeClr>
            </a:outerShdw>
          </a:effectLst>
        </p:spPr>
        <p:txBody>
          <a:bodyPr>
            <a:spAutoFit/>
          </a:bodyPr>
          <a:lstStyle/>
          <a:p>
            <a:pPr algn="just">
              <a:spcBef>
                <a:spcPct val="50000"/>
              </a:spcBef>
              <a:defRPr/>
            </a:pPr>
            <a:r>
              <a:rPr lang="en-US" altLang="en-US" sz="1400" b="1" dirty="0">
                <a:effectLst>
                  <a:outerShdw blurRad="38100" dist="38100" dir="2700000" algn="tl">
                    <a:srgbClr val="FFFFFF"/>
                  </a:outerShdw>
                </a:effectLst>
                <a:latin typeface="Arial" panose="020B0604020202020204" pitchFamily="34" charset="0"/>
                <a:cs typeface="Arial" panose="020B0604020202020204" pitchFamily="34" charset="0"/>
              </a:rPr>
              <a:t>Rights of people with special needs</a:t>
            </a:r>
            <a:endParaRPr lang="ro-RO" altLang="en-US" sz="1400" b="1" dirty="0">
              <a:effectLst>
                <a:outerShdw blurRad="38100" dist="38100" dir="2700000" algn="tl">
                  <a:srgbClr val="FFFFFF"/>
                </a:outerShdw>
              </a:effectLst>
              <a:latin typeface="Arial" panose="020B0604020202020204" pitchFamily="34" charset="0"/>
              <a:cs typeface="Arial" panose="020B0604020202020204" pitchFamily="34" charset="0"/>
            </a:endParaRPr>
          </a:p>
        </p:txBody>
      </p:sp>
      <p:sp>
        <p:nvSpPr>
          <p:cNvPr id="6" name="Text Box 27"/>
          <p:cNvSpPr txBox="1">
            <a:spLocks noChangeArrowheads="1"/>
          </p:cNvSpPr>
          <p:nvPr/>
        </p:nvSpPr>
        <p:spPr bwMode="auto">
          <a:xfrm>
            <a:off x="473075" y="5445125"/>
            <a:ext cx="1495425" cy="307777"/>
          </a:xfrm>
          <a:prstGeom prst="rect">
            <a:avLst/>
          </a:prstGeom>
          <a:solidFill>
            <a:srgbClr val="FFCC99"/>
          </a:solidFill>
          <a:ln w="9525">
            <a:solidFill>
              <a:srgbClr val="808000"/>
            </a:solidFill>
            <a:miter lim="800000"/>
            <a:headEnd/>
            <a:tailEnd/>
          </a:ln>
          <a:effectLst>
            <a:outerShdw dist="107763" dir="2700000" algn="ctr" rotWithShape="0">
              <a:schemeClr val="bg2">
                <a:alpha val="50000"/>
              </a:schemeClr>
            </a:outerShdw>
          </a:effectLst>
        </p:spPr>
        <p:txBody>
          <a:bodyPr>
            <a:spAutoFit/>
          </a:bodyPr>
          <a:lstStyle/>
          <a:p>
            <a:pPr algn="just" eaLnBrk="1" hangingPunct="1">
              <a:spcBef>
                <a:spcPct val="50000"/>
              </a:spcBef>
              <a:defRPr/>
            </a:pPr>
            <a:r>
              <a:rPr lang="en-US" altLang="en-US" sz="1400" b="1" dirty="0" smtClean="0">
                <a:effectLst>
                  <a:outerShdw blurRad="38100" dist="38100" dir="2700000" algn="tl">
                    <a:srgbClr val="FFFFFF"/>
                  </a:outerShdw>
                </a:effectLst>
                <a:latin typeface="Arial" panose="020B0604020202020204" pitchFamily="34" charset="0"/>
                <a:cs typeface="Arial" panose="020B0604020202020204" pitchFamily="34" charset="0"/>
              </a:rPr>
              <a:t>Other rights</a:t>
            </a:r>
            <a:endParaRPr lang="ro-RO" altLang="en-US" sz="1400" b="1" dirty="0">
              <a:effectLst>
                <a:outerShdw blurRad="38100" dist="38100" dir="2700000" algn="tl">
                  <a:srgbClr val="FFFFFF"/>
                </a:outerShdw>
              </a:effectLst>
              <a:latin typeface="Arial" panose="020B0604020202020204" pitchFamily="34" charset="0"/>
              <a:cs typeface="Arial" panose="020B0604020202020204" pitchFamily="34" charset="0"/>
            </a:endParaRPr>
          </a:p>
        </p:txBody>
      </p:sp>
      <p:sp>
        <p:nvSpPr>
          <p:cNvPr id="7" name="Text Box 17"/>
          <p:cNvSpPr txBox="1">
            <a:spLocks noChangeArrowheads="1"/>
          </p:cNvSpPr>
          <p:nvPr/>
        </p:nvSpPr>
        <p:spPr bwMode="auto">
          <a:xfrm>
            <a:off x="6761986" y="98686"/>
            <a:ext cx="2085754" cy="261610"/>
          </a:xfrm>
          <a:prstGeom prst="rect">
            <a:avLst/>
          </a:prstGeom>
          <a:solidFill>
            <a:srgbClr val="CCFFFF"/>
          </a:solidFill>
          <a:ln w="9525">
            <a:solidFill>
              <a:srgbClr val="FF0000"/>
            </a:solidFill>
            <a:miter lim="800000"/>
            <a:headEnd/>
            <a:tailEnd/>
          </a:ln>
          <a:effectLst>
            <a:outerShdw dist="107763" dir="2700000" algn="ctr" rotWithShape="0">
              <a:schemeClr val="bg2">
                <a:alpha val="50000"/>
              </a:schemeClr>
            </a:outerShdw>
          </a:effectLst>
        </p:spPr>
        <p:txBody>
          <a:bodyPr wrap="square">
            <a:spAutoFit/>
          </a:bodyPr>
          <a:lstStyle/>
          <a:p>
            <a:pPr algn="ctr">
              <a:spcBef>
                <a:spcPct val="0"/>
              </a:spcBef>
              <a:defRPr/>
            </a:pPr>
            <a:r>
              <a:rPr lang="en-US" altLang="en-US" sz="1100" b="1" dirty="0">
                <a:latin typeface="Arial" panose="020B0604020202020204" pitchFamily="34" charset="0"/>
                <a:cs typeface="Arial" panose="020B0604020202020204" pitchFamily="34" charset="0"/>
              </a:rPr>
              <a:t>Natural Persons</a:t>
            </a:r>
            <a:endParaRPr lang="ro-RO" altLang="en-US" sz="1100" b="1" dirty="0">
              <a:latin typeface="Arial" panose="020B0604020202020204" pitchFamily="34" charset="0"/>
              <a:cs typeface="Arial" panose="020B0604020202020204" pitchFamily="34" charset="0"/>
            </a:endParaRPr>
          </a:p>
        </p:txBody>
      </p:sp>
      <p:sp>
        <p:nvSpPr>
          <p:cNvPr id="8" name="Text Box 17"/>
          <p:cNvSpPr txBox="1">
            <a:spLocks noChangeArrowheads="1"/>
          </p:cNvSpPr>
          <p:nvPr/>
        </p:nvSpPr>
        <p:spPr bwMode="auto">
          <a:xfrm>
            <a:off x="6778626" y="416874"/>
            <a:ext cx="2069114" cy="769441"/>
          </a:xfrm>
          <a:prstGeom prst="rect">
            <a:avLst/>
          </a:prstGeom>
          <a:solidFill>
            <a:srgbClr val="CCFFFF"/>
          </a:solidFill>
          <a:ln w="9525">
            <a:solidFill>
              <a:srgbClr val="FF0000"/>
            </a:solidFill>
            <a:miter lim="800000"/>
            <a:headEnd/>
            <a:tailEnd/>
          </a:ln>
          <a:effectLst>
            <a:outerShdw dist="107763" dir="2700000" algn="ctr" rotWithShape="0">
              <a:schemeClr val="bg2">
                <a:alpha val="50000"/>
              </a:schemeClr>
            </a:outerShdw>
          </a:effec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0"/>
              </a:spcBef>
              <a:buNone/>
            </a:pPr>
            <a:r>
              <a:rPr lang="en-US" altLang="en-US" sz="1100" b="1" dirty="0" smtClean="0"/>
              <a:t>Central Public Administration Authorities </a:t>
            </a:r>
            <a:r>
              <a:rPr lang="en-US" altLang="en-US" sz="1100" b="1" dirty="0" smtClean="0">
                <a:solidFill>
                  <a:srgbClr val="0070C0"/>
                </a:solidFill>
              </a:rPr>
              <a:t>(</a:t>
            </a:r>
            <a:r>
              <a:rPr lang="en-US" altLang="en-US" sz="1100" dirty="0" smtClean="0">
                <a:solidFill>
                  <a:srgbClr val="0070C0"/>
                </a:solidFill>
              </a:rPr>
              <a:t>C</a:t>
            </a:r>
            <a:r>
              <a:rPr lang="en-US" sz="1100" dirty="0" smtClean="0">
                <a:solidFill>
                  <a:srgbClr val="0070C0"/>
                </a:solidFill>
              </a:rPr>
              <a:t>PAAs</a:t>
            </a:r>
            <a:r>
              <a:rPr lang="en-US" sz="1100" dirty="0">
                <a:solidFill>
                  <a:srgbClr val="0070C0"/>
                </a:solidFill>
              </a:rPr>
              <a:t>)</a:t>
            </a:r>
            <a:endParaRPr lang="en-US" altLang="en-US" sz="1100" b="1" dirty="0">
              <a:solidFill>
                <a:srgbClr val="0070C0"/>
              </a:solidFill>
            </a:endParaRPr>
          </a:p>
          <a:p>
            <a:pPr algn="ctr" eaLnBrk="1" hangingPunct="1">
              <a:spcBef>
                <a:spcPct val="0"/>
              </a:spcBef>
              <a:buFontTx/>
              <a:buNone/>
            </a:pPr>
            <a:endParaRPr lang="en-US" altLang="en-US" sz="1100" b="1" dirty="0"/>
          </a:p>
        </p:txBody>
      </p:sp>
      <p:sp>
        <p:nvSpPr>
          <p:cNvPr id="9" name="AutoShape 23"/>
          <p:cNvSpPr>
            <a:spLocks noChangeArrowheads="1"/>
          </p:cNvSpPr>
          <p:nvPr/>
        </p:nvSpPr>
        <p:spPr bwMode="auto">
          <a:xfrm>
            <a:off x="4692650" y="314325"/>
            <a:ext cx="1585913" cy="374571"/>
          </a:xfrm>
          <a:prstGeom prst="roundRect">
            <a:avLst>
              <a:gd name="adj" fmla="val 16667"/>
            </a:avLst>
          </a:prstGeom>
          <a:solidFill>
            <a:srgbClr val="00FF00"/>
          </a:solidFill>
          <a:ln w="57150" cmpd="thickThin">
            <a:solidFill>
              <a:srgbClr val="993300"/>
            </a:solidFill>
            <a:round/>
            <a:headEnd/>
            <a:tailEnd/>
          </a:ln>
          <a:effectLst>
            <a:outerShdw dist="107763" dir="18900000" algn="ctr" rotWithShape="0">
              <a:schemeClr val="bg2">
                <a:alpha val="50000"/>
              </a:schemeClr>
            </a:outerShdw>
          </a:effec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1600" b="1" dirty="0" smtClean="0">
                <a:ea typeface="Meiryo UI" panose="020B0604030504040204" pitchFamily="34" charset="-128"/>
              </a:rPr>
              <a:t>Actors</a:t>
            </a:r>
            <a:endParaRPr lang="nb-NO" altLang="en-US" sz="1600" b="1" dirty="0">
              <a:ea typeface="Meiryo UI" panose="020B0604030504040204" pitchFamily="34" charset="-128"/>
            </a:endParaRPr>
          </a:p>
        </p:txBody>
      </p:sp>
      <p:sp>
        <p:nvSpPr>
          <p:cNvPr id="10" name="Text Box 17"/>
          <p:cNvSpPr txBox="1">
            <a:spLocks noChangeArrowheads="1"/>
          </p:cNvSpPr>
          <p:nvPr/>
        </p:nvSpPr>
        <p:spPr bwMode="auto">
          <a:xfrm>
            <a:off x="6761986" y="1053981"/>
            <a:ext cx="2080227" cy="430887"/>
          </a:xfrm>
          <a:prstGeom prst="rect">
            <a:avLst/>
          </a:prstGeom>
          <a:solidFill>
            <a:srgbClr val="CCFFFF"/>
          </a:solidFill>
          <a:ln w="9525">
            <a:solidFill>
              <a:srgbClr val="FF0000"/>
            </a:solidFill>
            <a:miter lim="800000"/>
            <a:headEnd/>
            <a:tailEnd/>
          </a:ln>
          <a:effectLst>
            <a:outerShdw dist="107763" dir="2700000" algn="ctr" rotWithShape="0">
              <a:schemeClr val="bg2">
                <a:alpha val="50000"/>
              </a:schemeClr>
            </a:outerShdw>
          </a:effec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0"/>
              </a:spcBef>
              <a:buNone/>
            </a:pPr>
            <a:r>
              <a:rPr lang="en-US" altLang="en-US" sz="1100" b="1" dirty="0" smtClean="0"/>
              <a:t>Local Public Administration Authorities </a:t>
            </a:r>
            <a:r>
              <a:rPr lang="en-US" altLang="en-US" sz="1100" b="1" dirty="0" smtClean="0">
                <a:solidFill>
                  <a:srgbClr val="0070C0"/>
                </a:solidFill>
              </a:rPr>
              <a:t>(</a:t>
            </a:r>
            <a:r>
              <a:rPr lang="en-US" sz="1100" dirty="0" smtClean="0">
                <a:solidFill>
                  <a:srgbClr val="0070C0"/>
                </a:solidFill>
              </a:rPr>
              <a:t>LPAAs)</a:t>
            </a:r>
            <a:endParaRPr lang="en-US" altLang="en-US" sz="1100" b="1" dirty="0">
              <a:solidFill>
                <a:srgbClr val="0070C0"/>
              </a:solidFill>
            </a:endParaRPr>
          </a:p>
        </p:txBody>
      </p:sp>
      <p:sp>
        <p:nvSpPr>
          <p:cNvPr id="11" name="Text Box 17"/>
          <p:cNvSpPr txBox="1">
            <a:spLocks noChangeArrowheads="1"/>
          </p:cNvSpPr>
          <p:nvPr/>
        </p:nvSpPr>
        <p:spPr bwMode="auto">
          <a:xfrm>
            <a:off x="6767513" y="1493410"/>
            <a:ext cx="2080227" cy="261610"/>
          </a:xfrm>
          <a:prstGeom prst="rect">
            <a:avLst/>
          </a:prstGeom>
          <a:solidFill>
            <a:srgbClr val="CCFFFF"/>
          </a:solidFill>
          <a:ln w="9525">
            <a:solidFill>
              <a:srgbClr val="FF0000"/>
            </a:solidFill>
            <a:miter lim="800000"/>
            <a:headEnd/>
            <a:tailEnd/>
          </a:ln>
          <a:effectLst>
            <a:outerShdw dist="107763" dir="2700000" algn="ctr" rotWithShape="0">
              <a:schemeClr val="bg2">
                <a:alpha val="50000"/>
              </a:schemeClr>
            </a:outerShdw>
          </a:effec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1100" b="1" dirty="0"/>
              <a:t>Civil society</a:t>
            </a:r>
          </a:p>
        </p:txBody>
      </p:sp>
      <p:sp>
        <p:nvSpPr>
          <p:cNvPr id="12" name="Text Box 20"/>
          <p:cNvSpPr txBox="1">
            <a:spLocks noChangeArrowheads="1"/>
          </p:cNvSpPr>
          <p:nvPr/>
        </p:nvSpPr>
        <p:spPr bwMode="auto">
          <a:xfrm>
            <a:off x="3239595" y="2678597"/>
            <a:ext cx="1955800" cy="461665"/>
          </a:xfrm>
          <a:prstGeom prst="rect">
            <a:avLst/>
          </a:prstGeom>
          <a:solidFill>
            <a:srgbClr val="CCFFCC"/>
          </a:solidFill>
          <a:ln w="9525">
            <a:solidFill>
              <a:srgbClr val="008000"/>
            </a:solidFill>
            <a:miter lim="800000"/>
            <a:headEnd/>
            <a:tailEnd/>
          </a:ln>
          <a:effectLst>
            <a:outerShdw dist="107763" dir="2700000" algn="ctr" rotWithShape="0">
              <a:schemeClr val="bg2">
                <a:alpha val="50000"/>
              </a:schemeClr>
            </a:outerShdw>
          </a:effectLst>
        </p:spPr>
        <p:txBody>
          <a:bodyPr>
            <a:spAutoFit/>
          </a:bodyPr>
          <a:lstStyle/>
          <a:p>
            <a:pPr algn="ctr">
              <a:spcBef>
                <a:spcPct val="50000"/>
              </a:spcBef>
              <a:defRPr/>
            </a:pPr>
            <a:r>
              <a:rPr lang="en-US" altLang="en-US" sz="1200" dirty="0" smtClean="0">
                <a:effectLst>
                  <a:outerShdw blurRad="38100" dist="38100" dir="2700000" algn="tl">
                    <a:srgbClr val="FFFFFF"/>
                  </a:outerShdw>
                </a:effectLst>
              </a:rPr>
              <a:t>Guaranteed </a:t>
            </a:r>
            <a:r>
              <a:rPr lang="en-US" altLang="en-US" sz="1200" dirty="0">
                <a:effectLst>
                  <a:outerShdw blurRad="38100" dist="38100" dir="2700000" algn="tl">
                    <a:srgbClr val="FFFFFF"/>
                  </a:outerShdw>
                </a:effectLst>
              </a:rPr>
              <a:t>minimum </a:t>
            </a:r>
            <a:r>
              <a:rPr lang="en-US" altLang="en-US" sz="1200" dirty="0" smtClean="0">
                <a:effectLst>
                  <a:outerShdw blurRad="38100" dist="38100" dir="2700000" algn="tl">
                    <a:srgbClr val="FFFFFF"/>
                  </a:outerShdw>
                </a:effectLst>
              </a:rPr>
              <a:t>income</a:t>
            </a:r>
            <a:endParaRPr lang="ro-RO" altLang="en-US" sz="1200" dirty="0">
              <a:effectLst>
                <a:outerShdw blurRad="38100" dist="38100" dir="2700000" algn="tl">
                  <a:srgbClr val="FFFFFF"/>
                </a:outerShdw>
              </a:effectLst>
            </a:endParaRPr>
          </a:p>
        </p:txBody>
      </p:sp>
      <p:sp>
        <p:nvSpPr>
          <p:cNvPr id="13" name="Text Box 17"/>
          <p:cNvSpPr txBox="1">
            <a:spLocks noChangeArrowheads="1"/>
          </p:cNvSpPr>
          <p:nvPr/>
        </p:nvSpPr>
        <p:spPr bwMode="auto">
          <a:xfrm>
            <a:off x="3239595" y="3139181"/>
            <a:ext cx="1985557" cy="461665"/>
          </a:xfrm>
          <a:prstGeom prst="rect">
            <a:avLst/>
          </a:prstGeom>
          <a:solidFill>
            <a:srgbClr val="CCFFFF"/>
          </a:solidFill>
          <a:ln w="9525">
            <a:solidFill>
              <a:srgbClr val="FF0000"/>
            </a:solidFill>
            <a:miter lim="800000"/>
            <a:headEnd/>
            <a:tailEnd/>
          </a:ln>
          <a:effectLst>
            <a:outerShdw dist="107763" dir="2700000" algn="ctr" rotWithShape="0">
              <a:schemeClr val="bg2">
                <a:alpha val="50000"/>
              </a:schemeClr>
            </a:outerShdw>
          </a:effectLst>
        </p:spPr>
        <p:txBody>
          <a:bodyPr wrap="square">
            <a:spAutoFit/>
          </a:bodyPr>
          <a:lstStyle/>
          <a:p>
            <a:pPr algn="ctr">
              <a:spcBef>
                <a:spcPct val="50000"/>
              </a:spcBef>
              <a:defRPr/>
            </a:pPr>
            <a:r>
              <a:rPr lang="en-US" sz="1200" dirty="0">
                <a:latin typeface="Arial" pitchFamily="34" charset="0"/>
                <a:cs typeface="Arial" pitchFamily="34" charset="0"/>
              </a:rPr>
              <a:t>Child raise </a:t>
            </a:r>
            <a:r>
              <a:rPr lang="ro-RO" sz="1200" dirty="0" err="1">
                <a:latin typeface="Arial" pitchFamily="34" charset="0"/>
                <a:cs typeface="Arial" pitchFamily="34" charset="0"/>
              </a:rPr>
              <a:t>indemnity</a:t>
            </a:r>
            <a:r>
              <a:rPr lang="en-US" sz="1200" dirty="0">
                <a:latin typeface="Arial" pitchFamily="34" charset="0"/>
                <a:cs typeface="Arial" pitchFamily="34" charset="0"/>
              </a:rPr>
              <a:t> and </a:t>
            </a:r>
            <a:r>
              <a:rPr lang="ro-RO" sz="1200" dirty="0" err="1">
                <a:latin typeface="Arial" pitchFamily="34" charset="0"/>
                <a:cs typeface="Arial" pitchFamily="34" charset="0"/>
              </a:rPr>
              <a:t>insertion</a:t>
            </a:r>
            <a:r>
              <a:rPr lang="ro-RO" sz="1200" dirty="0">
                <a:latin typeface="Arial" pitchFamily="34" charset="0"/>
                <a:cs typeface="Arial" pitchFamily="34" charset="0"/>
              </a:rPr>
              <a:t> </a:t>
            </a:r>
            <a:r>
              <a:rPr lang="en-US" sz="1200" dirty="0">
                <a:latin typeface="Arial" pitchFamily="34" charset="0"/>
                <a:cs typeface="Arial" pitchFamily="34" charset="0"/>
              </a:rPr>
              <a:t>incentive</a:t>
            </a:r>
            <a:r>
              <a:rPr lang="ro-RO" sz="1200" dirty="0">
                <a:latin typeface="Arial" pitchFamily="34" charset="0"/>
                <a:cs typeface="Arial" pitchFamily="34" charset="0"/>
              </a:rPr>
              <a:t> </a:t>
            </a:r>
            <a:r>
              <a:rPr lang="en-US" sz="1200" dirty="0" smtClean="0">
                <a:latin typeface="Arial" pitchFamily="34" charset="0"/>
                <a:cs typeface="Arial" pitchFamily="34" charset="0"/>
              </a:rPr>
              <a:t>(</a:t>
            </a:r>
            <a:r>
              <a:rPr lang="nb-NO" altLang="en-US" sz="1200" dirty="0" smtClean="0">
                <a:effectLst>
                  <a:outerShdw blurRad="38100" dist="38100" dir="2700000" algn="tl">
                    <a:srgbClr val="FFFFFF"/>
                  </a:outerShdw>
                </a:effectLst>
              </a:rPr>
              <a:t>ICC)</a:t>
            </a:r>
            <a:endParaRPr lang="ro-RO" altLang="en-US" sz="1200" dirty="0">
              <a:effectLst>
                <a:outerShdw blurRad="38100" dist="38100" dir="2700000" algn="tl">
                  <a:srgbClr val="FFFFFF"/>
                </a:outerShdw>
              </a:effectLst>
            </a:endParaRPr>
          </a:p>
        </p:txBody>
      </p:sp>
      <p:sp>
        <p:nvSpPr>
          <p:cNvPr id="14" name="Text Box 17"/>
          <p:cNvSpPr txBox="1">
            <a:spLocks noChangeArrowheads="1"/>
          </p:cNvSpPr>
          <p:nvPr/>
        </p:nvSpPr>
        <p:spPr bwMode="auto">
          <a:xfrm>
            <a:off x="3225904" y="3631849"/>
            <a:ext cx="1985556" cy="276999"/>
          </a:xfrm>
          <a:prstGeom prst="rect">
            <a:avLst/>
          </a:prstGeom>
          <a:solidFill>
            <a:srgbClr val="CCFFFF"/>
          </a:solidFill>
          <a:ln w="9525">
            <a:solidFill>
              <a:srgbClr val="FF0000"/>
            </a:solidFill>
            <a:miter lim="800000"/>
            <a:headEnd/>
            <a:tailEnd/>
          </a:ln>
          <a:effectLst>
            <a:outerShdw dist="107763" dir="2700000" algn="ctr" rotWithShape="0">
              <a:schemeClr val="bg2">
                <a:alpha val="50000"/>
              </a:schemeClr>
            </a:outerShdw>
          </a:effectLst>
        </p:spPr>
        <p:txBody>
          <a:bodyPr wrap="square">
            <a:spAutoFit/>
          </a:bodyPr>
          <a:lstStyle/>
          <a:p>
            <a:pPr algn="ctr">
              <a:spcBef>
                <a:spcPct val="50000"/>
              </a:spcBef>
              <a:defRPr/>
            </a:pPr>
            <a:r>
              <a:rPr lang="ro-RO" sz="1200" dirty="0"/>
              <a:t>State </a:t>
            </a:r>
            <a:r>
              <a:rPr lang="ro-RO" sz="1200" dirty="0" err="1"/>
              <a:t>allowance</a:t>
            </a:r>
            <a:r>
              <a:rPr lang="ro-RO" sz="1200" dirty="0"/>
              <a:t> for </a:t>
            </a:r>
            <a:r>
              <a:rPr lang="ro-RO" sz="1200" dirty="0" err="1"/>
              <a:t>children</a:t>
            </a:r>
            <a:r>
              <a:rPr lang="ro-RO" sz="1200" dirty="0"/>
              <a:t> </a:t>
            </a:r>
            <a:endParaRPr lang="ro-RO" altLang="en-US" sz="1200" dirty="0">
              <a:effectLst>
                <a:outerShdw blurRad="38100" dist="38100" dir="2700000" algn="tl">
                  <a:srgbClr val="FFFFFF"/>
                </a:outerShdw>
              </a:effectLst>
            </a:endParaRPr>
          </a:p>
        </p:txBody>
      </p:sp>
      <p:cxnSp>
        <p:nvCxnSpPr>
          <p:cNvPr id="15" name="Straight Arrow Connector 14"/>
          <p:cNvCxnSpPr>
            <a:stCxn id="37" idx="3"/>
            <a:endCxn id="9" idx="1"/>
          </p:cNvCxnSpPr>
          <p:nvPr/>
        </p:nvCxnSpPr>
        <p:spPr>
          <a:xfrm>
            <a:off x="4165600" y="468343"/>
            <a:ext cx="527050" cy="33268"/>
          </a:xfrm>
          <a:prstGeom prst="straightConnector1">
            <a:avLst/>
          </a:prstGeom>
          <a:ln w="38100">
            <a:solidFill>
              <a:srgbClr val="C00000"/>
            </a:solidFill>
            <a:prstDash val="sysDash"/>
            <a:tailEnd type="triangle"/>
          </a:ln>
        </p:spPr>
        <p:style>
          <a:lnRef idx="1">
            <a:schemeClr val="accent1"/>
          </a:lnRef>
          <a:fillRef idx="0">
            <a:schemeClr val="accent1"/>
          </a:fillRef>
          <a:effectRef idx="0">
            <a:schemeClr val="accent1"/>
          </a:effectRef>
          <a:fontRef idx="minor">
            <a:schemeClr val="tx1"/>
          </a:fontRef>
        </p:style>
      </p:cxnSp>
      <p:sp>
        <p:nvSpPr>
          <p:cNvPr id="16" name="Left Brace 15"/>
          <p:cNvSpPr/>
          <p:nvPr/>
        </p:nvSpPr>
        <p:spPr>
          <a:xfrm>
            <a:off x="6478588" y="176213"/>
            <a:ext cx="241300" cy="1397000"/>
          </a:xfrm>
          <a:prstGeom prst="leftBrace">
            <a:avLst/>
          </a:prstGeom>
          <a:ln w="38100">
            <a:solidFill>
              <a:srgbClr val="FF0000"/>
            </a:solidFill>
          </a:ln>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en-US"/>
          </a:p>
        </p:txBody>
      </p:sp>
      <p:sp>
        <p:nvSpPr>
          <p:cNvPr id="17" name="Text Box 17"/>
          <p:cNvSpPr txBox="1">
            <a:spLocks noChangeArrowheads="1"/>
          </p:cNvSpPr>
          <p:nvPr/>
        </p:nvSpPr>
        <p:spPr bwMode="auto">
          <a:xfrm>
            <a:off x="3218763" y="3919899"/>
            <a:ext cx="1982206" cy="461665"/>
          </a:xfrm>
          <a:prstGeom prst="rect">
            <a:avLst/>
          </a:prstGeom>
          <a:solidFill>
            <a:srgbClr val="CCFFFF"/>
          </a:solidFill>
          <a:ln w="9525">
            <a:solidFill>
              <a:srgbClr val="FF0000"/>
            </a:solidFill>
            <a:miter lim="800000"/>
            <a:headEnd/>
            <a:tailEnd/>
          </a:ln>
          <a:effectLst>
            <a:outerShdw dist="107763" dir="2700000" algn="ctr" rotWithShape="0">
              <a:schemeClr val="bg2">
                <a:alpha val="50000"/>
              </a:schemeClr>
            </a:outerShdw>
          </a:effectLst>
        </p:spPr>
        <p:txBody>
          <a:bodyPr wrap="square">
            <a:spAutoFit/>
          </a:bodyPr>
          <a:lstStyle/>
          <a:p>
            <a:pPr algn="ctr" eaLnBrk="1" hangingPunct="1">
              <a:spcBef>
                <a:spcPct val="50000"/>
              </a:spcBef>
              <a:defRPr/>
            </a:pPr>
            <a:r>
              <a:rPr lang="nb-NO" altLang="en-US" sz="1200" dirty="0" smtClean="0">
                <a:effectLst>
                  <a:outerShdw blurRad="38100" dist="38100" dir="2700000" algn="tl">
                    <a:srgbClr val="FFFFFF"/>
                  </a:outerShdw>
                </a:effectLst>
              </a:rPr>
              <a:t>Family Support Allowance (ASF)</a:t>
            </a:r>
            <a:endParaRPr lang="ro-RO" altLang="en-US" sz="1200" dirty="0">
              <a:effectLst>
                <a:outerShdw blurRad="38100" dist="38100" dir="2700000" algn="tl">
                  <a:srgbClr val="FFFFFF"/>
                </a:outerShdw>
              </a:effectLst>
            </a:endParaRPr>
          </a:p>
        </p:txBody>
      </p:sp>
      <p:sp>
        <p:nvSpPr>
          <p:cNvPr id="18" name="Text Box 17"/>
          <p:cNvSpPr txBox="1">
            <a:spLocks noChangeArrowheads="1"/>
          </p:cNvSpPr>
          <p:nvPr/>
        </p:nvSpPr>
        <p:spPr bwMode="auto">
          <a:xfrm>
            <a:off x="492125" y="3878263"/>
            <a:ext cx="1530350" cy="307777"/>
          </a:xfrm>
          <a:prstGeom prst="rect">
            <a:avLst/>
          </a:prstGeom>
          <a:solidFill>
            <a:srgbClr val="CCFFFF"/>
          </a:solidFill>
          <a:ln w="9525">
            <a:solidFill>
              <a:srgbClr val="FF0000"/>
            </a:solidFill>
            <a:miter lim="800000"/>
            <a:headEnd/>
            <a:tailEnd/>
          </a:ln>
          <a:effectLst>
            <a:outerShdw dist="107763" dir="2700000" algn="ctr" rotWithShape="0">
              <a:schemeClr val="bg2">
                <a:alpha val="50000"/>
              </a:schemeClr>
            </a:outerShdw>
          </a:effectLst>
        </p:spPr>
        <p:txBody>
          <a:bodyPr>
            <a:spAutoFit/>
          </a:bodyPr>
          <a:lstStyle/>
          <a:p>
            <a:pPr algn="just">
              <a:spcBef>
                <a:spcPct val="50000"/>
              </a:spcBef>
              <a:defRPr/>
            </a:pPr>
            <a:r>
              <a:rPr lang="en-US" altLang="en-US" sz="1400" b="1" dirty="0">
                <a:effectLst>
                  <a:outerShdw blurRad="38100" dist="38100" dir="2700000" algn="tl">
                    <a:srgbClr val="FFFFFF"/>
                  </a:outerShdw>
                </a:effectLst>
                <a:latin typeface="Arial" panose="020B0604020202020204" pitchFamily="34" charset="0"/>
                <a:cs typeface="Arial" panose="020B0604020202020204" pitchFamily="34" charset="0"/>
              </a:rPr>
              <a:t>Family policies</a:t>
            </a:r>
            <a:endParaRPr lang="ro-RO" altLang="en-US" sz="1400" b="1" dirty="0">
              <a:effectLst>
                <a:outerShdw blurRad="38100" dist="38100" dir="2700000" algn="tl">
                  <a:srgbClr val="FFFFFF"/>
                </a:outerShdw>
              </a:effectLst>
              <a:latin typeface="Arial" panose="020B0604020202020204" pitchFamily="34" charset="0"/>
              <a:cs typeface="Arial" panose="020B0604020202020204" pitchFamily="34" charset="0"/>
            </a:endParaRPr>
          </a:p>
        </p:txBody>
      </p:sp>
      <p:sp>
        <p:nvSpPr>
          <p:cNvPr id="19" name="Text Box 17"/>
          <p:cNvSpPr txBox="1">
            <a:spLocks noChangeArrowheads="1"/>
          </p:cNvSpPr>
          <p:nvPr/>
        </p:nvSpPr>
        <p:spPr bwMode="auto">
          <a:xfrm>
            <a:off x="3223531" y="4397496"/>
            <a:ext cx="1987929" cy="276225"/>
          </a:xfrm>
          <a:prstGeom prst="rect">
            <a:avLst/>
          </a:prstGeom>
          <a:solidFill>
            <a:srgbClr val="CCFFFF"/>
          </a:solidFill>
          <a:ln w="9525">
            <a:solidFill>
              <a:srgbClr val="FF0000"/>
            </a:solidFill>
            <a:miter lim="800000"/>
            <a:headEnd/>
            <a:tailEnd/>
          </a:ln>
          <a:effectLst>
            <a:outerShdw dist="107763" dir="2700000" algn="ctr" rotWithShape="0">
              <a:schemeClr val="bg2">
                <a:alpha val="50000"/>
              </a:schemeClr>
            </a:outerShdw>
          </a:effectLst>
        </p:spPr>
        <p:txBody>
          <a:bodyPr wrap="square">
            <a:spAutoFit/>
          </a:bodyPr>
          <a:lstStyle/>
          <a:p>
            <a:pPr algn="ctr">
              <a:spcBef>
                <a:spcPct val="50000"/>
              </a:spcBef>
              <a:defRPr/>
            </a:pPr>
            <a:r>
              <a:rPr lang="nb-NO" altLang="en-US" sz="1200" dirty="0">
                <a:effectLst>
                  <a:outerShdw blurRad="38100" dist="38100" dir="2700000" algn="tl">
                    <a:srgbClr val="FFFFFF"/>
                  </a:outerShdw>
                </a:effectLst>
              </a:rPr>
              <a:t>Heating aid</a:t>
            </a:r>
            <a:endParaRPr lang="ro-RO" altLang="en-US" sz="1200" dirty="0">
              <a:effectLst>
                <a:outerShdw blurRad="38100" dist="38100" dir="2700000" algn="tl">
                  <a:srgbClr val="FFFFFF"/>
                </a:outerShdw>
              </a:effectLst>
            </a:endParaRPr>
          </a:p>
        </p:txBody>
      </p:sp>
      <p:sp>
        <p:nvSpPr>
          <p:cNvPr id="20" name="Left Brace 19"/>
          <p:cNvSpPr/>
          <p:nvPr/>
        </p:nvSpPr>
        <p:spPr>
          <a:xfrm>
            <a:off x="2242514" y="3395226"/>
            <a:ext cx="880587" cy="1096962"/>
          </a:xfrm>
          <a:prstGeom prst="leftBrace">
            <a:avLst/>
          </a:prstGeom>
          <a:ln w="38100">
            <a:solidFill>
              <a:srgbClr val="FF0000"/>
            </a:solidFill>
          </a:ln>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en-US"/>
          </a:p>
        </p:txBody>
      </p:sp>
      <p:sp>
        <p:nvSpPr>
          <p:cNvPr id="21" name="Text Box 24"/>
          <p:cNvSpPr txBox="1">
            <a:spLocks noChangeArrowheads="1"/>
          </p:cNvSpPr>
          <p:nvPr/>
        </p:nvSpPr>
        <p:spPr bwMode="auto">
          <a:xfrm>
            <a:off x="2411413" y="4724400"/>
            <a:ext cx="2339975" cy="461665"/>
          </a:xfrm>
          <a:prstGeom prst="rect">
            <a:avLst/>
          </a:prstGeom>
          <a:solidFill>
            <a:srgbClr val="FF99CC"/>
          </a:solidFill>
          <a:ln w="9525">
            <a:solidFill>
              <a:srgbClr val="0000FF"/>
            </a:solidFill>
            <a:miter lim="800000"/>
            <a:headEnd/>
            <a:tailEnd/>
          </a:ln>
          <a:effectLst>
            <a:outerShdw dist="107763" dir="2700000" algn="ctr" rotWithShape="0">
              <a:schemeClr val="bg2">
                <a:alpha val="50000"/>
              </a:schemeClr>
            </a:outerShdw>
          </a:effectLst>
        </p:spPr>
        <p:txBody>
          <a:bodyPr>
            <a:spAutoFit/>
          </a:bodyPr>
          <a:lstStyle/>
          <a:p>
            <a:pPr algn="ctr">
              <a:spcBef>
                <a:spcPct val="50000"/>
              </a:spcBef>
              <a:defRPr/>
            </a:pPr>
            <a:r>
              <a:rPr lang="en-US" altLang="en-US" sz="1200" b="1" dirty="0">
                <a:effectLst>
                  <a:outerShdw blurRad="38100" dist="38100" dir="2700000" algn="tl">
                    <a:srgbClr val="FFFFFF"/>
                  </a:outerShdw>
                </a:effectLst>
              </a:rPr>
              <a:t>Invalidity allowance (monthly support, etc.)</a:t>
            </a:r>
            <a:endParaRPr lang="ro-RO" altLang="en-US" sz="1200" b="1" dirty="0">
              <a:effectLst>
                <a:outerShdw blurRad="38100" dist="38100" dir="2700000" algn="tl">
                  <a:srgbClr val="FFFFFF"/>
                </a:outerShdw>
              </a:effectLst>
            </a:endParaRPr>
          </a:p>
        </p:txBody>
      </p:sp>
      <p:sp>
        <p:nvSpPr>
          <p:cNvPr id="22" name="Text Box 27"/>
          <p:cNvSpPr txBox="1">
            <a:spLocks noChangeArrowheads="1"/>
          </p:cNvSpPr>
          <p:nvPr/>
        </p:nvSpPr>
        <p:spPr bwMode="auto">
          <a:xfrm>
            <a:off x="2339976" y="5445125"/>
            <a:ext cx="2266950" cy="276999"/>
          </a:xfrm>
          <a:prstGeom prst="rect">
            <a:avLst/>
          </a:prstGeom>
          <a:solidFill>
            <a:srgbClr val="FFCC99"/>
          </a:solidFill>
          <a:ln w="9525">
            <a:solidFill>
              <a:srgbClr val="808000"/>
            </a:solidFill>
            <a:miter lim="800000"/>
            <a:headEnd/>
            <a:tailEnd/>
          </a:ln>
          <a:effectLst>
            <a:outerShdw dist="107763" dir="2700000" algn="ctr" rotWithShape="0">
              <a:schemeClr val="bg2">
                <a:alpha val="50000"/>
              </a:schemeClr>
            </a:outerShdw>
          </a:effectLst>
        </p:spPr>
        <p:txBody>
          <a:bodyPr wrap="square">
            <a:spAutoFit/>
          </a:bodyPr>
          <a:lstStyle/>
          <a:p>
            <a:pPr algn="just">
              <a:spcBef>
                <a:spcPct val="50000"/>
              </a:spcBef>
              <a:defRPr/>
            </a:pPr>
            <a:r>
              <a:rPr lang="en-US" altLang="en-US" sz="1200" b="1" dirty="0">
                <a:effectLst>
                  <a:outerShdw blurRad="38100" dist="38100" dir="2700000" algn="tl">
                    <a:srgbClr val="FFFFFF"/>
                  </a:outerShdw>
                </a:effectLst>
              </a:rPr>
              <a:t>Emergency aids</a:t>
            </a:r>
            <a:endParaRPr lang="ro-RO" altLang="en-US" sz="1200" b="1" dirty="0">
              <a:effectLst>
                <a:outerShdw blurRad="38100" dist="38100" dir="2700000" algn="tl">
                  <a:srgbClr val="FFFFFF"/>
                </a:outerShdw>
              </a:effectLst>
            </a:endParaRPr>
          </a:p>
        </p:txBody>
      </p:sp>
      <p:sp>
        <p:nvSpPr>
          <p:cNvPr id="23" name="Text Box 27"/>
          <p:cNvSpPr txBox="1">
            <a:spLocks noChangeArrowheads="1"/>
          </p:cNvSpPr>
          <p:nvPr/>
        </p:nvSpPr>
        <p:spPr bwMode="auto">
          <a:xfrm>
            <a:off x="2339975" y="5805488"/>
            <a:ext cx="2266950" cy="276999"/>
          </a:xfrm>
          <a:prstGeom prst="rect">
            <a:avLst/>
          </a:prstGeom>
          <a:solidFill>
            <a:srgbClr val="FFCC99"/>
          </a:solidFill>
          <a:ln w="9525">
            <a:solidFill>
              <a:srgbClr val="808000"/>
            </a:solidFill>
            <a:miter lim="800000"/>
            <a:headEnd/>
            <a:tailEnd/>
          </a:ln>
          <a:effectLst>
            <a:outerShdw dist="107763" dir="2700000" algn="ctr" rotWithShape="0">
              <a:schemeClr val="bg2">
                <a:alpha val="50000"/>
              </a:schemeClr>
            </a:outerShdw>
          </a:effectLst>
        </p:spPr>
        <p:txBody>
          <a:bodyPr>
            <a:spAutoFit/>
          </a:bodyPr>
          <a:lstStyle/>
          <a:p>
            <a:pPr algn="just">
              <a:spcBef>
                <a:spcPct val="50000"/>
              </a:spcBef>
              <a:defRPr/>
            </a:pPr>
            <a:r>
              <a:rPr lang="en-US" sz="1200" b="1" dirty="0"/>
              <a:t>Aid for refugees</a:t>
            </a:r>
            <a:endParaRPr lang="ro-RO" altLang="en-US" sz="1200" b="1" dirty="0">
              <a:effectLst>
                <a:outerShdw blurRad="38100" dist="38100" dir="2700000" algn="tl">
                  <a:srgbClr val="FFFFFF"/>
                </a:outerShdw>
              </a:effectLst>
            </a:endParaRPr>
          </a:p>
        </p:txBody>
      </p:sp>
      <p:sp>
        <p:nvSpPr>
          <p:cNvPr id="24" name="Text Box 21"/>
          <p:cNvSpPr txBox="1">
            <a:spLocks noChangeArrowheads="1"/>
          </p:cNvSpPr>
          <p:nvPr/>
        </p:nvSpPr>
        <p:spPr bwMode="auto">
          <a:xfrm>
            <a:off x="-17446" y="6381328"/>
            <a:ext cx="9144000" cy="307777"/>
          </a:xfrm>
          <a:prstGeom prst="rect">
            <a:avLst/>
          </a:prstGeom>
          <a:solidFill>
            <a:srgbClr val="CCFFFF"/>
          </a:solidFill>
          <a:ln w="57150" cmpd="thickThin">
            <a:solidFill>
              <a:srgbClr val="0000FF"/>
            </a:solidFill>
            <a:miter lim="800000"/>
            <a:headEnd/>
            <a:tailEnd/>
          </a:ln>
          <a:effectLst>
            <a:prstShdw prst="shdw13" dist="53882" dir="13500000">
              <a:schemeClr val="bg2">
                <a:alpha val="50000"/>
              </a:schemeClr>
            </a:prstShdw>
          </a:effec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1400" b="1" dirty="0" smtClean="0"/>
              <a:t>NSAS – regulated by Social </a:t>
            </a:r>
            <a:r>
              <a:rPr lang="en-US" altLang="en-US" sz="1400" b="1" dirty="0"/>
              <a:t>A</a:t>
            </a:r>
            <a:r>
              <a:rPr lang="en-US" altLang="en-US" sz="1400" b="1" dirty="0" smtClean="0"/>
              <a:t>ssistance </a:t>
            </a:r>
            <a:r>
              <a:rPr lang="en-US" altLang="en-US" sz="1400" b="1" dirty="0"/>
              <a:t>L</a:t>
            </a:r>
            <a:r>
              <a:rPr lang="en-US" altLang="en-US" sz="1400" b="1" dirty="0" smtClean="0"/>
              <a:t>aw no. 292/2011, amended and supplemented</a:t>
            </a:r>
          </a:p>
        </p:txBody>
      </p:sp>
      <p:cxnSp>
        <p:nvCxnSpPr>
          <p:cNvPr id="25" name="AutoShape 52"/>
          <p:cNvCxnSpPr>
            <a:cxnSpLocks noChangeShapeType="1"/>
          </p:cNvCxnSpPr>
          <p:nvPr/>
        </p:nvCxnSpPr>
        <p:spPr bwMode="auto">
          <a:xfrm rot="16200000" flipH="1">
            <a:off x="3959484" y="-452032"/>
            <a:ext cx="1392177" cy="3369649"/>
          </a:xfrm>
          <a:prstGeom prst="bentConnector3">
            <a:avLst>
              <a:gd name="adj1" fmla="val 50000"/>
            </a:avLst>
          </a:prstGeom>
          <a:noFill/>
          <a:ln w="38100">
            <a:solidFill>
              <a:srgbClr val="993300"/>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53882" dir="13500000" algn="ctr" rotWithShape="0">
                    <a:schemeClr val="bg2">
                      <a:alpha val="50000"/>
                    </a:schemeClr>
                  </a:outerShdw>
                </a:effectLst>
              </a14:hiddenEffects>
            </a:ext>
          </a:extLst>
        </p:spPr>
      </p:cxnSp>
      <p:cxnSp>
        <p:nvCxnSpPr>
          <p:cNvPr id="26" name="AutoShape 53"/>
          <p:cNvCxnSpPr>
            <a:cxnSpLocks noChangeShapeType="1"/>
            <a:stCxn id="37" idx="2"/>
            <a:endCxn id="2" idx="0"/>
          </p:cNvCxnSpPr>
          <p:nvPr/>
        </p:nvCxnSpPr>
        <p:spPr bwMode="auto">
          <a:xfrm rot="5400000">
            <a:off x="1866931" y="685831"/>
            <a:ext cx="1104840" cy="1069975"/>
          </a:xfrm>
          <a:prstGeom prst="bentConnector3">
            <a:avLst>
              <a:gd name="adj1" fmla="val 50000"/>
            </a:avLst>
          </a:prstGeom>
          <a:noFill/>
          <a:ln w="38100">
            <a:solidFill>
              <a:srgbClr val="008000"/>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53882" dir="13500000" algn="ctr" rotWithShape="0">
                    <a:schemeClr val="bg2">
                      <a:alpha val="50000"/>
                    </a:schemeClr>
                  </a:outerShdw>
                </a:effectLst>
              </a14:hiddenEffects>
            </a:ext>
          </a:extLst>
        </p:spPr>
      </p:cxnSp>
      <p:cxnSp>
        <p:nvCxnSpPr>
          <p:cNvPr id="27" name="AutoShape 54"/>
          <p:cNvCxnSpPr>
            <a:cxnSpLocks noChangeShapeType="1"/>
            <a:stCxn id="4" idx="3"/>
            <a:endCxn id="12" idx="1"/>
          </p:cNvCxnSpPr>
          <p:nvPr/>
        </p:nvCxnSpPr>
        <p:spPr bwMode="auto">
          <a:xfrm flipV="1">
            <a:off x="2121747" y="2909430"/>
            <a:ext cx="1117848" cy="222411"/>
          </a:xfrm>
          <a:prstGeom prst="straightConnector1">
            <a:avLst/>
          </a:prstGeom>
          <a:noFill/>
          <a:ln w="38100">
            <a:solidFill>
              <a:srgbClr val="FF0000"/>
            </a:solidFill>
            <a:round/>
            <a:headEnd/>
            <a:tailEnd type="triangle" w="med" len="med"/>
          </a:ln>
          <a:effectLst>
            <a:prstShdw prst="shdw13" dist="53882" dir="13500000">
              <a:schemeClr val="bg2">
                <a:alpha val="50000"/>
              </a:schemeClr>
            </a:prstShdw>
          </a:effectLst>
          <a:extLst>
            <a:ext uri="{909E8E84-426E-40DD-AFC4-6F175D3DCCD1}">
              <a14:hiddenFill xmlns:a14="http://schemas.microsoft.com/office/drawing/2010/main">
                <a:noFill/>
              </a14:hiddenFill>
            </a:ext>
          </a:extLst>
        </p:spPr>
      </p:cxnSp>
      <p:cxnSp>
        <p:nvCxnSpPr>
          <p:cNvPr id="28" name="AutoShape 55"/>
          <p:cNvCxnSpPr>
            <a:cxnSpLocks noChangeShapeType="1"/>
            <a:stCxn id="2" idx="1"/>
            <a:endCxn id="4" idx="1"/>
          </p:cNvCxnSpPr>
          <p:nvPr/>
        </p:nvCxnSpPr>
        <p:spPr bwMode="auto">
          <a:xfrm rot="10800000" flipV="1">
            <a:off x="465986" y="2164835"/>
            <a:ext cx="73765" cy="967006"/>
          </a:xfrm>
          <a:prstGeom prst="bentConnector3">
            <a:avLst>
              <a:gd name="adj1" fmla="val 409903"/>
            </a:avLst>
          </a:prstGeom>
          <a:noFill/>
          <a:ln w="38100">
            <a:solidFill>
              <a:srgbClr val="FF0000"/>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53882" dir="13500000" algn="ctr" rotWithShape="0">
                    <a:schemeClr val="bg2">
                      <a:alpha val="50000"/>
                    </a:schemeClr>
                  </a:outerShdw>
                </a:effectLst>
              </a14:hiddenEffects>
            </a:ext>
          </a:extLst>
        </p:spPr>
      </p:cxnSp>
      <p:cxnSp>
        <p:nvCxnSpPr>
          <p:cNvPr id="29" name="AutoShape 56"/>
          <p:cNvCxnSpPr>
            <a:cxnSpLocks noChangeShapeType="1"/>
            <a:stCxn id="2" idx="1"/>
            <a:endCxn id="18" idx="1"/>
          </p:cNvCxnSpPr>
          <p:nvPr/>
        </p:nvCxnSpPr>
        <p:spPr bwMode="auto">
          <a:xfrm rot="10800000" flipV="1">
            <a:off x="492126" y="2164834"/>
            <a:ext cx="47625" cy="1867317"/>
          </a:xfrm>
          <a:prstGeom prst="bentConnector3">
            <a:avLst>
              <a:gd name="adj1" fmla="val 580000"/>
            </a:avLst>
          </a:prstGeom>
          <a:noFill/>
          <a:ln w="38100">
            <a:solidFill>
              <a:srgbClr val="FF0000"/>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53882" dir="13500000" algn="ctr" rotWithShape="0">
                    <a:schemeClr val="bg2">
                      <a:alpha val="50000"/>
                    </a:schemeClr>
                  </a:outerShdw>
                </a:effectLst>
              </a14:hiddenEffects>
            </a:ext>
          </a:extLst>
        </p:spPr>
      </p:cxnSp>
      <p:cxnSp>
        <p:nvCxnSpPr>
          <p:cNvPr id="30" name="AutoShape 57"/>
          <p:cNvCxnSpPr>
            <a:cxnSpLocks noChangeShapeType="1"/>
          </p:cNvCxnSpPr>
          <p:nvPr/>
        </p:nvCxnSpPr>
        <p:spPr bwMode="auto">
          <a:xfrm rot="10800000" flipV="1">
            <a:off x="468313" y="2205038"/>
            <a:ext cx="42862" cy="2792412"/>
          </a:xfrm>
          <a:prstGeom prst="bentConnector3">
            <a:avLst>
              <a:gd name="adj1" fmla="val 633333"/>
            </a:avLst>
          </a:prstGeom>
          <a:noFill/>
          <a:ln w="38100">
            <a:solidFill>
              <a:srgbClr val="FF0000"/>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53882" dir="13500000" algn="ctr" rotWithShape="0">
                    <a:schemeClr val="bg2">
                      <a:alpha val="50000"/>
                    </a:schemeClr>
                  </a:outerShdw>
                </a:effectLst>
              </a14:hiddenEffects>
            </a:ext>
          </a:extLst>
        </p:spPr>
      </p:cxnSp>
      <p:cxnSp>
        <p:nvCxnSpPr>
          <p:cNvPr id="31" name="AutoShape 58"/>
          <p:cNvCxnSpPr>
            <a:cxnSpLocks noChangeShapeType="1"/>
            <a:stCxn id="2" idx="1"/>
            <a:endCxn id="6" idx="1"/>
          </p:cNvCxnSpPr>
          <p:nvPr/>
        </p:nvCxnSpPr>
        <p:spPr bwMode="auto">
          <a:xfrm rot="10800000" flipV="1">
            <a:off x="473076" y="2164834"/>
            <a:ext cx="66675" cy="3434179"/>
          </a:xfrm>
          <a:prstGeom prst="bentConnector3">
            <a:avLst>
              <a:gd name="adj1" fmla="val 442857"/>
            </a:avLst>
          </a:prstGeom>
          <a:noFill/>
          <a:ln w="38100">
            <a:solidFill>
              <a:srgbClr val="FF0000"/>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53882" dir="13500000" algn="ctr" rotWithShape="0">
                    <a:schemeClr val="bg2">
                      <a:alpha val="50000"/>
                    </a:schemeClr>
                  </a:outerShdw>
                </a:effectLst>
              </a14:hiddenEffects>
            </a:ext>
          </a:extLst>
        </p:spPr>
      </p:cxnSp>
      <p:cxnSp>
        <p:nvCxnSpPr>
          <p:cNvPr id="32" name="AutoShape 59"/>
          <p:cNvCxnSpPr>
            <a:cxnSpLocks noChangeShapeType="1"/>
            <a:stCxn id="6" idx="3"/>
            <a:endCxn id="22" idx="1"/>
          </p:cNvCxnSpPr>
          <p:nvPr/>
        </p:nvCxnSpPr>
        <p:spPr bwMode="auto">
          <a:xfrm flipV="1">
            <a:off x="1968500" y="5583625"/>
            <a:ext cx="371476" cy="15389"/>
          </a:xfrm>
          <a:prstGeom prst="straightConnector1">
            <a:avLst/>
          </a:prstGeom>
          <a:noFill/>
          <a:ln w="3810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53882" dir="13500000" algn="ctr" rotWithShape="0">
                    <a:schemeClr val="bg2">
                      <a:alpha val="50000"/>
                    </a:schemeClr>
                  </a:outerShdw>
                </a:effectLst>
              </a14:hiddenEffects>
            </a:ext>
          </a:extLst>
        </p:spPr>
      </p:cxnSp>
      <p:cxnSp>
        <p:nvCxnSpPr>
          <p:cNvPr id="33" name="AutoShape 60"/>
          <p:cNvCxnSpPr>
            <a:cxnSpLocks noChangeShapeType="1"/>
            <a:stCxn id="6" idx="3"/>
            <a:endCxn id="23" idx="1"/>
          </p:cNvCxnSpPr>
          <p:nvPr/>
        </p:nvCxnSpPr>
        <p:spPr bwMode="auto">
          <a:xfrm>
            <a:off x="1968500" y="5599014"/>
            <a:ext cx="371475" cy="344974"/>
          </a:xfrm>
          <a:prstGeom prst="bentConnector3">
            <a:avLst>
              <a:gd name="adj1" fmla="val 50000"/>
            </a:avLst>
          </a:prstGeom>
          <a:noFill/>
          <a:ln w="38100">
            <a:solidFill>
              <a:srgbClr val="FF0000"/>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53882" dir="13500000" algn="ctr" rotWithShape="0">
                    <a:schemeClr val="bg2">
                      <a:alpha val="50000"/>
                    </a:schemeClr>
                  </a:outerShdw>
                </a:effectLst>
              </a14:hiddenEffects>
            </a:ext>
          </a:extLst>
        </p:spPr>
      </p:cxnSp>
      <p:cxnSp>
        <p:nvCxnSpPr>
          <p:cNvPr id="34" name="AutoShape 61"/>
          <p:cNvCxnSpPr>
            <a:cxnSpLocks noChangeShapeType="1"/>
            <a:stCxn id="5" idx="3"/>
            <a:endCxn id="21" idx="1"/>
          </p:cNvCxnSpPr>
          <p:nvPr/>
        </p:nvCxnSpPr>
        <p:spPr bwMode="auto">
          <a:xfrm>
            <a:off x="1978119" y="4940876"/>
            <a:ext cx="433294" cy="14357"/>
          </a:xfrm>
          <a:prstGeom prst="straightConnector1">
            <a:avLst/>
          </a:prstGeom>
          <a:noFill/>
          <a:ln w="3810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53882" dir="13500000" algn="ctr" rotWithShape="0">
                    <a:schemeClr val="bg2">
                      <a:alpha val="50000"/>
                    </a:schemeClr>
                  </a:outerShdw>
                </a:effectLst>
              </a14:hiddenEffects>
            </a:ext>
          </a:extLst>
        </p:spPr>
      </p:cxnSp>
      <p:cxnSp>
        <p:nvCxnSpPr>
          <p:cNvPr id="35" name="Straight Arrow Connector 34"/>
          <p:cNvCxnSpPr>
            <a:stCxn id="3" idx="1"/>
            <a:endCxn id="2" idx="3"/>
          </p:cNvCxnSpPr>
          <p:nvPr/>
        </p:nvCxnSpPr>
        <p:spPr>
          <a:xfrm flipH="1">
            <a:off x="3228975" y="2152203"/>
            <a:ext cx="1522413" cy="12632"/>
          </a:xfrm>
          <a:prstGeom prst="straightConnector1">
            <a:avLst/>
          </a:prstGeom>
          <a:ln w="57150">
            <a:headEnd type="triangle"/>
            <a:tailEnd type="triangle"/>
          </a:ln>
        </p:spPr>
        <p:style>
          <a:lnRef idx="1">
            <a:schemeClr val="accent1"/>
          </a:lnRef>
          <a:fillRef idx="0">
            <a:schemeClr val="accent1"/>
          </a:fillRef>
          <a:effectRef idx="0">
            <a:schemeClr val="accent1"/>
          </a:effectRef>
          <a:fontRef idx="minor">
            <a:schemeClr val="tx1"/>
          </a:fontRef>
        </p:style>
      </p:cxnSp>
      <p:sp>
        <p:nvSpPr>
          <p:cNvPr id="36" name="Rectangle 35"/>
          <p:cNvSpPr/>
          <p:nvPr/>
        </p:nvSpPr>
        <p:spPr>
          <a:xfrm>
            <a:off x="3256756" y="1474580"/>
            <a:ext cx="1906221" cy="4238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rgbClr val="7030A0"/>
                </a:solidFill>
              </a:rPr>
              <a:t>Complementarity</a:t>
            </a:r>
            <a:endParaRPr lang="ro-RO" sz="1600" b="1" dirty="0">
              <a:solidFill>
                <a:srgbClr val="7030A0"/>
              </a:solidFill>
            </a:endParaRPr>
          </a:p>
        </p:txBody>
      </p:sp>
      <p:sp>
        <p:nvSpPr>
          <p:cNvPr id="37" name="Text Box 21"/>
          <p:cNvSpPr txBox="1">
            <a:spLocks noChangeArrowheads="1"/>
          </p:cNvSpPr>
          <p:nvPr/>
        </p:nvSpPr>
        <p:spPr bwMode="auto">
          <a:xfrm>
            <a:off x="1743075" y="268288"/>
            <a:ext cx="2422525" cy="400110"/>
          </a:xfrm>
          <a:prstGeom prst="rect">
            <a:avLst/>
          </a:prstGeom>
          <a:solidFill>
            <a:srgbClr val="CCFFFF"/>
          </a:solidFill>
          <a:ln w="57150" cmpd="thickThin">
            <a:solidFill>
              <a:srgbClr val="0000FF"/>
            </a:solidFill>
            <a:miter lim="800000"/>
            <a:headEnd/>
            <a:tailEnd/>
          </a:ln>
          <a:effectLst>
            <a:prstShdw prst="shdw13" dist="53882" dir="13500000">
              <a:schemeClr val="bg2">
                <a:alpha val="50000"/>
              </a:schemeClr>
            </a:prstShdw>
          </a:effec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2000" b="1" dirty="0" smtClean="0"/>
              <a:t>NSAS</a:t>
            </a:r>
            <a:endParaRPr lang="ro-RO" altLang="en-US" sz="2000" b="1" dirty="0"/>
          </a:p>
        </p:txBody>
      </p:sp>
      <p:pic>
        <p:nvPicPr>
          <p:cNvPr id="38" name="Picture 37"/>
          <p:cNvPicPr>
            <a:picLocks noChangeAspect="1"/>
          </p:cNvPicPr>
          <p:nvPr/>
        </p:nvPicPr>
        <p:blipFill>
          <a:blip r:embed="rId3" cstate="print"/>
          <a:stretch>
            <a:fillRect/>
          </a:stretch>
        </p:blipFill>
        <p:spPr>
          <a:xfrm flipH="1">
            <a:off x="8008275" y="2075046"/>
            <a:ext cx="243213" cy="2495847"/>
          </a:xfrm>
          <a:prstGeom prst="rect">
            <a:avLst/>
          </a:prstGeom>
        </p:spPr>
      </p:pic>
      <p:sp>
        <p:nvSpPr>
          <p:cNvPr id="39" name="Rectangle 38"/>
          <p:cNvSpPr/>
          <p:nvPr/>
        </p:nvSpPr>
        <p:spPr>
          <a:xfrm>
            <a:off x="5317333" y="2534890"/>
            <a:ext cx="2682357" cy="44076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Classification</a:t>
            </a:r>
            <a:r>
              <a:rPr lang="en-US" dirty="0" smtClean="0"/>
              <a:t> </a:t>
            </a:r>
          </a:p>
          <a:p>
            <a:pPr algn="ctr"/>
            <a:r>
              <a:rPr lang="en-US" sz="1400" dirty="0" smtClean="0"/>
              <a:t>(</a:t>
            </a:r>
            <a:r>
              <a:rPr lang="en-US" sz="1400" dirty="0"/>
              <a:t>GD 867/2015 </a:t>
            </a:r>
            <a:r>
              <a:rPr lang="en-US" sz="1400" dirty="0" smtClean="0"/>
              <a:t>Nomenclature SS) </a:t>
            </a:r>
            <a:endParaRPr lang="ro-RO" sz="1400" b="1" dirty="0"/>
          </a:p>
        </p:txBody>
      </p:sp>
      <p:sp>
        <p:nvSpPr>
          <p:cNvPr id="40" name="Rectangle 39"/>
          <p:cNvSpPr/>
          <p:nvPr/>
        </p:nvSpPr>
        <p:spPr>
          <a:xfrm>
            <a:off x="5341647" y="3089205"/>
            <a:ext cx="2696696" cy="5064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Public / private providers</a:t>
            </a:r>
            <a:endParaRPr lang="ro-RO" b="1" dirty="0"/>
          </a:p>
        </p:txBody>
      </p:sp>
      <p:sp>
        <p:nvSpPr>
          <p:cNvPr id="41" name="Rectangle 40"/>
          <p:cNvSpPr/>
          <p:nvPr/>
        </p:nvSpPr>
        <p:spPr>
          <a:xfrm>
            <a:off x="5341647" y="3726625"/>
            <a:ext cx="2718919" cy="3827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Funding</a:t>
            </a:r>
            <a:endParaRPr lang="ro-RO" b="1" dirty="0"/>
          </a:p>
        </p:txBody>
      </p:sp>
      <p:sp>
        <p:nvSpPr>
          <p:cNvPr id="42" name="Rectangle 41"/>
          <p:cNvSpPr/>
          <p:nvPr/>
        </p:nvSpPr>
        <p:spPr>
          <a:xfrm>
            <a:off x="5341647" y="4225252"/>
            <a:ext cx="2709687" cy="5448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Quality assurance (accreditation)</a:t>
            </a:r>
            <a:endParaRPr lang="ro-RO" b="1" dirty="0"/>
          </a:p>
        </p:txBody>
      </p:sp>
      <p:pic>
        <p:nvPicPr>
          <p:cNvPr id="43" name="Picture 42"/>
          <p:cNvPicPr>
            <a:picLocks noChangeAspect="1"/>
          </p:cNvPicPr>
          <p:nvPr/>
        </p:nvPicPr>
        <p:blipFill>
          <a:blip r:embed="rId4" cstate="print"/>
          <a:stretch>
            <a:fillRect/>
          </a:stretch>
        </p:blipFill>
        <p:spPr>
          <a:xfrm rot="10381118">
            <a:off x="7890639" y="2630781"/>
            <a:ext cx="370964" cy="304826"/>
          </a:xfrm>
          <a:prstGeom prst="rect">
            <a:avLst/>
          </a:prstGeom>
        </p:spPr>
      </p:pic>
      <p:pic>
        <p:nvPicPr>
          <p:cNvPr id="44" name="Picture 43"/>
          <p:cNvPicPr>
            <a:picLocks noChangeAspect="1"/>
          </p:cNvPicPr>
          <p:nvPr/>
        </p:nvPicPr>
        <p:blipFill>
          <a:blip r:embed="rId5" cstate="print"/>
          <a:stretch>
            <a:fillRect/>
          </a:stretch>
        </p:blipFill>
        <p:spPr>
          <a:xfrm flipH="1">
            <a:off x="7900683" y="2075047"/>
            <a:ext cx="353132" cy="1981372"/>
          </a:xfrm>
          <a:prstGeom prst="rect">
            <a:avLst/>
          </a:prstGeom>
        </p:spPr>
      </p:pic>
      <p:pic>
        <p:nvPicPr>
          <p:cNvPr id="45" name="Picture 44"/>
          <p:cNvPicPr>
            <a:picLocks noChangeAspect="1"/>
          </p:cNvPicPr>
          <p:nvPr/>
        </p:nvPicPr>
        <p:blipFill>
          <a:blip r:embed="rId5" cstate="print"/>
          <a:stretch>
            <a:fillRect/>
          </a:stretch>
        </p:blipFill>
        <p:spPr>
          <a:xfrm flipH="1">
            <a:off x="7907767" y="2115380"/>
            <a:ext cx="334630" cy="1362387"/>
          </a:xfrm>
          <a:prstGeom prst="rect">
            <a:avLst/>
          </a:prstGeom>
        </p:spPr>
      </p:pic>
    </p:spTree>
    <p:extLst>
      <p:ext uri="{BB962C8B-B14F-4D97-AF65-F5344CB8AC3E}">
        <p14:creationId xmlns:p14="http://schemas.microsoft.com/office/powerpoint/2010/main" val="378669096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sp>
        <p:nvSpPr>
          <p:cNvPr id="4" name="Rectangle 2"/>
          <p:cNvSpPr>
            <a:spLocks noChangeArrowheads="1"/>
          </p:cNvSpPr>
          <p:nvPr/>
        </p:nvSpPr>
        <p:spPr bwMode="auto">
          <a:xfrm>
            <a:off x="-15331" y="3324225"/>
            <a:ext cx="9144000" cy="2519363"/>
          </a:xfrm>
          <a:prstGeom prst="rect">
            <a:avLst/>
          </a:prstGeom>
          <a:solidFill>
            <a:srgbClr val="CCFF3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ro-RO" altLang="ro-RO"/>
          </a:p>
        </p:txBody>
      </p:sp>
      <p:sp>
        <p:nvSpPr>
          <p:cNvPr id="6" name="Rectangle 3"/>
          <p:cNvSpPr>
            <a:spLocks noChangeArrowheads="1"/>
          </p:cNvSpPr>
          <p:nvPr/>
        </p:nvSpPr>
        <p:spPr bwMode="auto">
          <a:xfrm>
            <a:off x="0" y="0"/>
            <a:ext cx="9144000" cy="3500438"/>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o-RO"/>
          </a:p>
        </p:txBody>
      </p:sp>
      <p:sp>
        <p:nvSpPr>
          <p:cNvPr id="7" name="AutoShape 4"/>
          <p:cNvSpPr>
            <a:spLocks noChangeArrowheads="1"/>
          </p:cNvSpPr>
          <p:nvPr/>
        </p:nvSpPr>
        <p:spPr bwMode="auto">
          <a:xfrm>
            <a:off x="7888746" y="3632635"/>
            <a:ext cx="1081088" cy="576262"/>
          </a:xfrm>
          <a:prstGeom prst="roundRect">
            <a:avLst>
              <a:gd name="adj" fmla="val 16667"/>
            </a:avLst>
          </a:prstGeom>
          <a:gradFill rotWithShape="1">
            <a:gsLst>
              <a:gs pos="0">
                <a:srgbClr val="3333FF"/>
              </a:gs>
              <a:gs pos="100000">
                <a:srgbClr val="CCFF33"/>
              </a:gs>
            </a:gsLst>
            <a:lin ang="5400000" scaled="1"/>
          </a:gradFill>
          <a:ln w="9525">
            <a:solidFill>
              <a:schemeClr val="tx1"/>
            </a:solidFill>
            <a:round/>
            <a:headEnd/>
            <a:tailEnd/>
          </a:ln>
          <a:effectLst>
            <a:outerShdw dist="107763" dir="2700000" algn="ctr" rotWithShape="0">
              <a:srgbClr val="3333FF">
                <a:alpha val="50000"/>
              </a:srgbClr>
            </a:outerShdw>
          </a:effectLst>
        </p:spPr>
        <p:txBody>
          <a:bodyPr wrap="none" anchor="ctr"/>
          <a:lstStyle/>
          <a:p>
            <a:pPr algn="ctr"/>
            <a:r>
              <a:rPr lang="en-US" altLang="ro-RO" sz="1400" b="1" dirty="0" smtClean="0">
                <a:solidFill>
                  <a:srgbClr val="FFFF99"/>
                </a:solidFill>
                <a:effectLst>
                  <a:outerShdw blurRad="38100" dist="38100" dir="2700000" algn="tl">
                    <a:srgbClr val="000000"/>
                  </a:outerShdw>
                </a:effectLst>
              </a:rPr>
              <a:t>COUNTY </a:t>
            </a:r>
          </a:p>
          <a:p>
            <a:pPr algn="ctr"/>
            <a:r>
              <a:rPr lang="en-US" altLang="ro-RO" sz="1400" b="1" dirty="0" smtClean="0">
                <a:solidFill>
                  <a:srgbClr val="FFFF99"/>
                </a:solidFill>
                <a:effectLst>
                  <a:outerShdw blurRad="38100" dist="38100" dir="2700000" algn="tl">
                    <a:srgbClr val="000000"/>
                  </a:outerShdw>
                </a:effectLst>
              </a:rPr>
              <a:t>COUNCIL</a:t>
            </a:r>
            <a:endParaRPr lang="en-US" altLang="ro-RO" sz="1400" b="1" dirty="0">
              <a:solidFill>
                <a:srgbClr val="FFFF99"/>
              </a:solidFill>
              <a:effectLst>
                <a:outerShdw blurRad="38100" dist="38100" dir="2700000" algn="tl">
                  <a:srgbClr val="000000"/>
                </a:outerShdw>
              </a:effectLst>
            </a:endParaRPr>
          </a:p>
        </p:txBody>
      </p:sp>
      <p:sp>
        <p:nvSpPr>
          <p:cNvPr id="8" name="AutoShape 5"/>
          <p:cNvSpPr>
            <a:spLocks noChangeArrowheads="1"/>
          </p:cNvSpPr>
          <p:nvPr/>
        </p:nvSpPr>
        <p:spPr bwMode="auto">
          <a:xfrm>
            <a:off x="7328444" y="4376523"/>
            <a:ext cx="1800225" cy="896391"/>
          </a:xfrm>
          <a:prstGeom prst="roundRect">
            <a:avLst>
              <a:gd name="adj" fmla="val 16667"/>
            </a:avLst>
          </a:prstGeom>
          <a:gradFill rotWithShape="1">
            <a:gsLst>
              <a:gs pos="0">
                <a:srgbClr val="66FF33"/>
              </a:gs>
              <a:gs pos="100000">
                <a:srgbClr val="FF99FF"/>
              </a:gs>
            </a:gsLst>
            <a:lin ang="5400000" scaled="1"/>
          </a:gradFill>
          <a:ln w="9525">
            <a:solidFill>
              <a:schemeClr val="tx1"/>
            </a:solidFill>
            <a:round/>
            <a:headEnd/>
            <a:tailEnd/>
          </a:ln>
          <a:effectLst>
            <a:outerShdw dist="107763" dir="2700000" algn="ctr" rotWithShape="0">
              <a:srgbClr val="FF3300">
                <a:alpha val="50000"/>
              </a:srgbClr>
            </a:outerShdw>
          </a:effectLst>
        </p:spPr>
        <p:txBody>
          <a:bodyPr wrap="none" anchor="ctr"/>
          <a:lstStyle/>
          <a:p>
            <a:pPr algn="ctr"/>
            <a:r>
              <a:rPr lang="en-US" sz="1100" b="1" dirty="0" smtClean="0"/>
              <a:t>PSAS – </a:t>
            </a:r>
          </a:p>
          <a:p>
            <a:pPr algn="ctr"/>
            <a:r>
              <a:rPr lang="en-US" sz="1100" b="1" dirty="0" smtClean="0"/>
              <a:t>General </a:t>
            </a:r>
            <a:r>
              <a:rPr lang="en-US" sz="1100" b="1" dirty="0"/>
              <a:t>Directorates for </a:t>
            </a:r>
          </a:p>
          <a:p>
            <a:pPr algn="ctr"/>
            <a:r>
              <a:rPr lang="en-US" sz="1100" b="1" dirty="0"/>
              <a:t>Social Assistance and </a:t>
            </a:r>
          </a:p>
          <a:p>
            <a:pPr algn="ctr"/>
            <a:r>
              <a:rPr lang="en-US" sz="1100" b="1" dirty="0"/>
              <a:t>Child Protection </a:t>
            </a:r>
          </a:p>
          <a:p>
            <a:pPr algn="ctr"/>
            <a:r>
              <a:rPr lang="en-US" altLang="ro-RO" sz="1200" b="1" dirty="0" smtClean="0">
                <a:effectLst>
                  <a:outerShdw blurRad="38100" dist="38100" dir="2700000" algn="tl">
                    <a:srgbClr val="FFFFFF"/>
                  </a:outerShdw>
                </a:effectLst>
              </a:rPr>
              <a:t>(DGASPC) (4</a:t>
            </a:r>
            <a:r>
              <a:rPr lang="ro-RO" altLang="ro-RO" sz="1200" b="1" dirty="0" smtClean="0">
                <a:effectLst>
                  <a:outerShdw blurRad="38100" dist="38100" dir="2700000" algn="tl">
                    <a:srgbClr val="FFFFFF"/>
                  </a:outerShdw>
                </a:effectLst>
              </a:rPr>
              <a:t>2+6</a:t>
            </a:r>
            <a:r>
              <a:rPr lang="en-US" altLang="ro-RO" sz="1200" b="1" dirty="0" smtClean="0">
                <a:effectLst>
                  <a:outerShdw blurRad="38100" dist="38100" dir="2700000" algn="tl">
                    <a:srgbClr val="FFFFFF"/>
                  </a:outerShdw>
                </a:effectLst>
              </a:rPr>
              <a:t>)</a:t>
            </a:r>
            <a:endParaRPr lang="en-US" altLang="ro-RO" sz="1200" dirty="0">
              <a:effectLst>
                <a:outerShdw blurRad="38100" dist="38100" dir="2700000" algn="tl">
                  <a:srgbClr val="FFFFFF"/>
                </a:outerShdw>
              </a:effectLst>
            </a:endParaRPr>
          </a:p>
        </p:txBody>
      </p:sp>
      <p:cxnSp>
        <p:nvCxnSpPr>
          <p:cNvPr id="9" name="AutoShape 6"/>
          <p:cNvCxnSpPr>
            <a:cxnSpLocks noChangeShapeType="1"/>
            <a:stCxn id="7" idx="2"/>
          </p:cNvCxnSpPr>
          <p:nvPr/>
        </p:nvCxnSpPr>
        <p:spPr bwMode="auto">
          <a:xfrm>
            <a:off x="8429290" y="4208897"/>
            <a:ext cx="0" cy="297419"/>
          </a:xfrm>
          <a:prstGeom prst="straightConnector1">
            <a:avLst/>
          </a:prstGeom>
          <a:noFill/>
          <a:ln w="25400">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0" name="Rectangle 7"/>
          <p:cNvSpPr>
            <a:spLocks noChangeArrowheads="1"/>
          </p:cNvSpPr>
          <p:nvPr/>
        </p:nvSpPr>
        <p:spPr bwMode="auto">
          <a:xfrm>
            <a:off x="0" y="5300663"/>
            <a:ext cx="9144000" cy="1557337"/>
          </a:xfrm>
          <a:prstGeom prst="rect">
            <a:avLst/>
          </a:prstGeom>
          <a:solidFill>
            <a:srgbClr val="00B0F0">
              <a:alpha val="90000"/>
            </a:srgbClr>
          </a:solidFill>
          <a:ln w="9525">
            <a:solidFill>
              <a:schemeClr val="tx1"/>
            </a:solidFill>
            <a:miter lim="800000"/>
            <a:headEnd/>
            <a:tailEnd/>
          </a:ln>
          <a:effectLst/>
        </p:spPr>
        <p:txBody>
          <a:bodyPr wrap="none" anchor="ctr"/>
          <a:lstStyle/>
          <a:p>
            <a:endParaRPr lang="ro-RO" dirty="0"/>
          </a:p>
        </p:txBody>
      </p:sp>
      <p:sp>
        <p:nvSpPr>
          <p:cNvPr id="11" name="AutoShape 8"/>
          <p:cNvSpPr>
            <a:spLocks noChangeArrowheads="1"/>
          </p:cNvSpPr>
          <p:nvPr/>
        </p:nvSpPr>
        <p:spPr bwMode="auto">
          <a:xfrm>
            <a:off x="1654779" y="3908458"/>
            <a:ext cx="1150938" cy="647700"/>
          </a:xfrm>
          <a:prstGeom prst="roundRect">
            <a:avLst>
              <a:gd name="adj" fmla="val 16667"/>
            </a:avLst>
          </a:prstGeom>
          <a:gradFill rotWithShape="1">
            <a:gsLst>
              <a:gs pos="0">
                <a:srgbClr val="FF0000"/>
              </a:gs>
              <a:gs pos="50000">
                <a:srgbClr val="FFFF00"/>
              </a:gs>
              <a:gs pos="100000">
                <a:srgbClr val="FF0000"/>
              </a:gs>
            </a:gsLst>
            <a:lin ang="0" scaled="1"/>
          </a:gradFill>
          <a:ln w="9525">
            <a:solidFill>
              <a:schemeClr val="tx1"/>
            </a:solidFill>
            <a:round/>
            <a:headEnd/>
            <a:tailEnd/>
          </a:ln>
          <a:effectLst>
            <a:outerShdw dist="107763" dir="2700000" algn="ctr" rotWithShape="0">
              <a:srgbClr val="FF3300">
                <a:alpha val="50000"/>
              </a:srgbClr>
            </a:outerShdw>
          </a:effectLst>
        </p:spPr>
        <p:txBody>
          <a:bodyPr wrap="none" anchor="ctr"/>
          <a:lstStyle/>
          <a:p>
            <a:pPr algn="ctr"/>
            <a:r>
              <a:rPr lang="en-US" altLang="ro-RO" sz="1200" b="1" dirty="0" smtClean="0">
                <a:effectLst>
                  <a:outerShdw blurRad="38100" dist="38100" dir="2700000" algn="tl">
                    <a:srgbClr val="FFFFFF"/>
                  </a:outerShdw>
                </a:effectLst>
              </a:rPr>
              <a:t>Territorial Work </a:t>
            </a:r>
          </a:p>
          <a:p>
            <a:pPr algn="ctr"/>
            <a:r>
              <a:rPr lang="en-US" altLang="ro-RO" sz="1200" b="1" dirty="0" smtClean="0">
                <a:effectLst>
                  <a:outerShdw blurRad="38100" dist="38100" dir="2700000" algn="tl">
                    <a:srgbClr val="FFFFFF"/>
                  </a:outerShdw>
                </a:effectLst>
              </a:rPr>
              <a:t>Inspection </a:t>
            </a:r>
          </a:p>
          <a:p>
            <a:pPr algn="ctr"/>
            <a:r>
              <a:rPr lang="en-US" altLang="ro-RO" sz="1200" b="1" dirty="0" smtClean="0">
                <a:effectLst>
                  <a:outerShdw blurRad="38100" dist="38100" dir="2700000" algn="tl">
                    <a:srgbClr val="FFFFFF"/>
                  </a:outerShdw>
                </a:effectLst>
              </a:rPr>
              <a:t>ITM (42)</a:t>
            </a:r>
            <a:endParaRPr lang="ro-RO" altLang="ro-RO" sz="1200" b="1" dirty="0">
              <a:effectLst>
                <a:outerShdw blurRad="38100" dist="38100" dir="2700000" algn="tl">
                  <a:srgbClr val="FFFFFF"/>
                </a:outerShdw>
              </a:effectLst>
            </a:endParaRPr>
          </a:p>
        </p:txBody>
      </p:sp>
      <p:sp>
        <p:nvSpPr>
          <p:cNvPr id="12" name="AutoShape 9"/>
          <p:cNvSpPr>
            <a:spLocks noChangeArrowheads="1"/>
          </p:cNvSpPr>
          <p:nvPr/>
        </p:nvSpPr>
        <p:spPr bwMode="auto">
          <a:xfrm>
            <a:off x="1779986" y="2551776"/>
            <a:ext cx="863600" cy="719138"/>
          </a:xfrm>
          <a:prstGeom prst="roundRect">
            <a:avLst>
              <a:gd name="adj" fmla="val 16667"/>
            </a:avLst>
          </a:prstGeom>
          <a:gradFill rotWithShape="1">
            <a:gsLst>
              <a:gs pos="0">
                <a:srgbClr val="FF0000"/>
              </a:gs>
              <a:gs pos="50000">
                <a:srgbClr val="FFFF00"/>
              </a:gs>
              <a:gs pos="100000">
                <a:srgbClr val="FF0000"/>
              </a:gs>
            </a:gsLst>
            <a:lin ang="0" scaled="1"/>
          </a:gradFill>
          <a:ln w="9525">
            <a:solidFill>
              <a:schemeClr val="tx1"/>
            </a:solidFill>
            <a:round/>
            <a:headEnd/>
            <a:tailEnd/>
          </a:ln>
          <a:effectLst>
            <a:outerShdw dist="107763" dir="2700000" algn="ctr" rotWithShape="0">
              <a:srgbClr val="FF3300">
                <a:alpha val="50000"/>
              </a:srgbClr>
            </a:outerShdw>
          </a:effectLst>
        </p:spPr>
        <p:txBody>
          <a:bodyPr wrap="none" anchor="ctr"/>
          <a:lstStyle/>
          <a:p>
            <a:pPr algn="ctr"/>
            <a:r>
              <a:rPr lang="en-US" altLang="ro-RO" sz="1000" b="1" dirty="0" smtClean="0">
                <a:effectLst>
                  <a:outerShdw blurRad="38100" dist="38100" dir="2700000" algn="tl">
                    <a:srgbClr val="FFFFFF"/>
                  </a:outerShdw>
                </a:effectLst>
              </a:rPr>
              <a:t>Work </a:t>
            </a:r>
          </a:p>
          <a:p>
            <a:pPr algn="ctr"/>
            <a:r>
              <a:rPr lang="en-US" altLang="ro-RO" sz="1000" b="1" dirty="0" smtClean="0">
                <a:effectLst>
                  <a:outerShdw blurRad="38100" dist="38100" dir="2700000" algn="tl">
                    <a:srgbClr val="FFFFFF"/>
                  </a:outerShdw>
                </a:effectLst>
              </a:rPr>
              <a:t>Inspection</a:t>
            </a:r>
          </a:p>
          <a:p>
            <a:pPr algn="ctr"/>
            <a:r>
              <a:rPr lang="en-US" altLang="ro-RO" sz="1000" b="1" dirty="0" smtClean="0">
                <a:effectLst>
                  <a:outerShdw blurRad="38100" dist="38100" dir="2700000" algn="tl">
                    <a:srgbClr val="FFFFFF"/>
                  </a:outerShdw>
                </a:effectLst>
              </a:rPr>
              <a:t>(IM)</a:t>
            </a:r>
            <a:endParaRPr lang="en-US" altLang="ro-RO" sz="1000" dirty="0">
              <a:effectLst>
                <a:outerShdw blurRad="38100" dist="38100" dir="2700000" algn="tl">
                  <a:srgbClr val="FFFFFF"/>
                </a:outerShdw>
              </a:effectLst>
            </a:endParaRPr>
          </a:p>
        </p:txBody>
      </p:sp>
      <p:cxnSp>
        <p:nvCxnSpPr>
          <p:cNvPr id="13" name="AutoShape 10"/>
          <p:cNvCxnSpPr>
            <a:cxnSpLocks noChangeShapeType="1"/>
            <a:stCxn id="12" idx="2"/>
            <a:endCxn id="11" idx="0"/>
          </p:cNvCxnSpPr>
          <p:nvPr/>
        </p:nvCxnSpPr>
        <p:spPr bwMode="auto">
          <a:xfrm>
            <a:off x="2211786" y="3270914"/>
            <a:ext cx="18462" cy="637544"/>
          </a:xfrm>
          <a:prstGeom prst="straightConnector1">
            <a:avLst/>
          </a:prstGeom>
          <a:noFill/>
          <a:ln w="25400">
            <a:solidFill>
              <a:srgbClr val="00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4" name="AutoShape 11"/>
          <p:cNvCxnSpPr>
            <a:cxnSpLocks noChangeShapeType="1"/>
            <a:stCxn id="15" idx="2"/>
            <a:endCxn id="16" idx="0"/>
          </p:cNvCxnSpPr>
          <p:nvPr/>
        </p:nvCxnSpPr>
        <p:spPr bwMode="auto">
          <a:xfrm flipH="1">
            <a:off x="3409957" y="3270914"/>
            <a:ext cx="1" cy="614133"/>
          </a:xfrm>
          <a:prstGeom prst="straightConnector1">
            <a:avLst/>
          </a:prstGeom>
          <a:noFill/>
          <a:ln w="25400">
            <a:solidFill>
              <a:srgbClr val="00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5" name="AutoShape 13"/>
          <p:cNvSpPr>
            <a:spLocks noChangeArrowheads="1"/>
          </p:cNvSpPr>
          <p:nvPr/>
        </p:nvSpPr>
        <p:spPr bwMode="auto">
          <a:xfrm>
            <a:off x="2833695" y="2551776"/>
            <a:ext cx="1152525" cy="719138"/>
          </a:xfrm>
          <a:prstGeom prst="roundRect">
            <a:avLst>
              <a:gd name="adj" fmla="val 16667"/>
            </a:avLst>
          </a:prstGeom>
          <a:gradFill rotWithShape="1">
            <a:gsLst>
              <a:gs pos="0">
                <a:srgbClr val="3333FF"/>
              </a:gs>
              <a:gs pos="50000">
                <a:srgbClr val="FF99FF"/>
              </a:gs>
              <a:gs pos="100000">
                <a:srgbClr val="3333FF"/>
              </a:gs>
            </a:gsLst>
            <a:lin ang="5400000" scaled="1"/>
          </a:gradFill>
          <a:ln w="9525">
            <a:solidFill>
              <a:schemeClr val="tx1"/>
            </a:solidFill>
            <a:round/>
            <a:headEnd/>
            <a:tailEnd/>
          </a:ln>
          <a:effectLst>
            <a:outerShdw dist="107763" dir="2700000" algn="ctr" rotWithShape="0">
              <a:srgbClr val="FF3300">
                <a:alpha val="50000"/>
              </a:srgbClr>
            </a:outerShdw>
          </a:effectLst>
        </p:spPr>
        <p:txBody>
          <a:bodyPr wrap="none" anchor="ctr"/>
          <a:lstStyle/>
          <a:p>
            <a:pPr algn="ctr"/>
            <a:r>
              <a:rPr lang="en-US" sz="1000" b="1" dirty="0">
                <a:solidFill>
                  <a:srgbClr val="FFFF99"/>
                </a:solidFill>
                <a:effectLst>
                  <a:outerShdw blurRad="38100" dist="38100" dir="2700000" algn="tl">
                    <a:srgbClr val="000000"/>
                  </a:outerShdw>
                </a:effectLst>
              </a:rPr>
              <a:t>National Agency for </a:t>
            </a:r>
          </a:p>
          <a:p>
            <a:pPr algn="ctr"/>
            <a:r>
              <a:rPr lang="en-US" sz="1000" b="1" dirty="0">
                <a:solidFill>
                  <a:srgbClr val="FFFF99"/>
                </a:solidFill>
                <a:effectLst>
                  <a:outerShdw blurRad="38100" dist="38100" dir="2700000" algn="tl">
                    <a:srgbClr val="000000"/>
                  </a:outerShdw>
                </a:effectLst>
              </a:rPr>
              <a:t>Payments and </a:t>
            </a:r>
          </a:p>
          <a:p>
            <a:pPr algn="ctr"/>
            <a:r>
              <a:rPr lang="en-US" sz="1000" b="1" dirty="0">
                <a:solidFill>
                  <a:srgbClr val="FFFF99"/>
                </a:solidFill>
                <a:effectLst>
                  <a:outerShdw blurRad="38100" dist="38100" dir="2700000" algn="tl">
                    <a:srgbClr val="000000"/>
                  </a:outerShdw>
                </a:effectLst>
              </a:rPr>
              <a:t>Social Inspection</a:t>
            </a:r>
          </a:p>
          <a:p>
            <a:pPr algn="ctr"/>
            <a:r>
              <a:rPr lang="en-US" altLang="ro-RO" sz="1000" b="1" dirty="0" smtClean="0">
                <a:solidFill>
                  <a:srgbClr val="FFFF99"/>
                </a:solidFill>
                <a:effectLst>
                  <a:outerShdw blurRad="38100" dist="38100" dir="2700000" algn="tl">
                    <a:srgbClr val="000000"/>
                  </a:outerShdw>
                </a:effectLst>
              </a:rPr>
              <a:t> (ANPIS)</a:t>
            </a:r>
            <a:endParaRPr lang="en-US" altLang="ro-RO" sz="1000" dirty="0">
              <a:solidFill>
                <a:srgbClr val="FFFF99"/>
              </a:solidFill>
              <a:effectLst>
                <a:outerShdw blurRad="38100" dist="38100" dir="2700000" algn="tl">
                  <a:srgbClr val="000000"/>
                </a:outerShdw>
              </a:effectLst>
            </a:endParaRPr>
          </a:p>
        </p:txBody>
      </p:sp>
      <p:sp>
        <p:nvSpPr>
          <p:cNvPr id="16" name="AutoShape 14"/>
          <p:cNvSpPr>
            <a:spLocks noChangeArrowheads="1"/>
          </p:cNvSpPr>
          <p:nvPr/>
        </p:nvSpPr>
        <p:spPr bwMode="auto">
          <a:xfrm>
            <a:off x="2978157" y="3885047"/>
            <a:ext cx="863600" cy="647700"/>
          </a:xfrm>
          <a:prstGeom prst="roundRect">
            <a:avLst>
              <a:gd name="adj" fmla="val 16667"/>
            </a:avLst>
          </a:prstGeom>
          <a:gradFill rotWithShape="1">
            <a:gsLst>
              <a:gs pos="0">
                <a:srgbClr val="3333FF"/>
              </a:gs>
              <a:gs pos="50000">
                <a:srgbClr val="FF99FF"/>
              </a:gs>
              <a:gs pos="100000">
                <a:srgbClr val="3333FF"/>
              </a:gs>
            </a:gsLst>
            <a:lin ang="5400000" scaled="1"/>
          </a:gradFill>
          <a:ln w="9525">
            <a:solidFill>
              <a:schemeClr val="tx1"/>
            </a:solidFill>
            <a:round/>
            <a:headEnd/>
            <a:tailEnd/>
          </a:ln>
          <a:effectLst>
            <a:outerShdw dist="107763" dir="2700000" algn="ctr" rotWithShape="0">
              <a:srgbClr val="FF3300">
                <a:alpha val="50000"/>
              </a:srgbClr>
            </a:outerShdw>
          </a:effectLst>
        </p:spPr>
        <p:txBody>
          <a:bodyPr wrap="none" anchor="ctr"/>
          <a:lstStyle/>
          <a:p>
            <a:pPr algn="ctr"/>
            <a:r>
              <a:rPr lang="en-US" altLang="ro-RO" sz="1200" b="1" dirty="0" smtClean="0">
                <a:solidFill>
                  <a:srgbClr val="FFFF99"/>
                </a:solidFill>
                <a:effectLst>
                  <a:outerShdw blurRad="38100" dist="38100" dir="2700000" algn="tl">
                    <a:srgbClr val="000000"/>
                  </a:outerShdw>
                </a:effectLst>
              </a:rPr>
              <a:t>AJPIS (42)</a:t>
            </a:r>
            <a:endParaRPr lang="en-US" altLang="ro-RO" sz="1200" dirty="0">
              <a:solidFill>
                <a:srgbClr val="FFFF99"/>
              </a:solidFill>
              <a:effectLst>
                <a:outerShdw blurRad="38100" dist="38100" dir="2700000" algn="tl">
                  <a:srgbClr val="000000"/>
                </a:outerShdw>
              </a:effectLst>
            </a:endParaRPr>
          </a:p>
        </p:txBody>
      </p:sp>
      <p:cxnSp>
        <p:nvCxnSpPr>
          <p:cNvPr id="17" name="AutoShape 15"/>
          <p:cNvCxnSpPr>
            <a:cxnSpLocks noChangeShapeType="1"/>
            <a:stCxn id="24" idx="2"/>
            <a:endCxn id="8" idx="1"/>
          </p:cNvCxnSpPr>
          <p:nvPr/>
        </p:nvCxnSpPr>
        <p:spPr bwMode="auto">
          <a:xfrm rot="5400000">
            <a:off x="6818883" y="3794318"/>
            <a:ext cx="1539962" cy="520840"/>
          </a:xfrm>
          <a:prstGeom prst="bentConnector4">
            <a:avLst>
              <a:gd name="adj1" fmla="val 35448"/>
              <a:gd name="adj2" fmla="val 143891"/>
            </a:avLst>
          </a:prstGeom>
          <a:noFill/>
          <a:ln w="25400">
            <a:solidFill>
              <a:srgbClr val="FF0000"/>
            </a:solidFill>
            <a:prstDash val="dash"/>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8" name="AutoShape 16"/>
          <p:cNvCxnSpPr>
            <a:cxnSpLocks noChangeShapeType="1"/>
            <a:stCxn id="23" idx="2"/>
            <a:endCxn id="8" idx="1"/>
          </p:cNvCxnSpPr>
          <p:nvPr/>
        </p:nvCxnSpPr>
        <p:spPr bwMode="auto">
          <a:xfrm rot="16200000" flipH="1">
            <a:off x="6033941" y="3530216"/>
            <a:ext cx="1541378" cy="1047627"/>
          </a:xfrm>
          <a:prstGeom prst="bentConnector2">
            <a:avLst/>
          </a:prstGeom>
          <a:noFill/>
          <a:ln w="25400">
            <a:solidFill>
              <a:srgbClr val="FF0000"/>
            </a:solidFill>
            <a:prstDash val="dash"/>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9" name="AutoShape 17"/>
          <p:cNvCxnSpPr>
            <a:cxnSpLocks noChangeShapeType="1"/>
            <a:stCxn id="22" idx="2"/>
            <a:endCxn id="8" idx="1"/>
          </p:cNvCxnSpPr>
          <p:nvPr/>
        </p:nvCxnSpPr>
        <p:spPr bwMode="auto">
          <a:xfrm rot="16200000" flipH="1">
            <a:off x="5308734" y="2805009"/>
            <a:ext cx="1541378" cy="2498042"/>
          </a:xfrm>
          <a:prstGeom prst="bentConnector2">
            <a:avLst/>
          </a:prstGeom>
          <a:noFill/>
          <a:ln w="25400">
            <a:solidFill>
              <a:srgbClr val="FF0000"/>
            </a:solidFill>
            <a:prstDash val="dash"/>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0" name="Rectangle 18"/>
          <p:cNvSpPr>
            <a:spLocks noChangeArrowheads="1"/>
          </p:cNvSpPr>
          <p:nvPr/>
        </p:nvSpPr>
        <p:spPr bwMode="auto">
          <a:xfrm>
            <a:off x="24851" y="6267418"/>
            <a:ext cx="99060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ro-RO" b="1" dirty="0" smtClean="0">
                <a:effectLst>
                  <a:outerShdw blurRad="38100" dist="38100" dir="2700000" algn="tl">
                    <a:srgbClr val="C0C0C0"/>
                  </a:outerShdw>
                </a:effectLst>
              </a:rPr>
              <a:t>LOCAL LEVEL</a:t>
            </a:r>
            <a:endParaRPr lang="ro-RO" altLang="ro-RO" b="1" dirty="0">
              <a:effectLst>
                <a:outerShdw blurRad="38100" dist="38100" dir="2700000" algn="tl">
                  <a:srgbClr val="C0C0C0"/>
                </a:outerShdw>
              </a:effectLst>
            </a:endParaRPr>
          </a:p>
        </p:txBody>
      </p:sp>
      <p:sp>
        <p:nvSpPr>
          <p:cNvPr id="21" name="AutoShape 19"/>
          <p:cNvSpPr>
            <a:spLocks noChangeArrowheads="1"/>
          </p:cNvSpPr>
          <p:nvPr/>
        </p:nvSpPr>
        <p:spPr bwMode="auto">
          <a:xfrm>
            <a:off x="1410818" y="176723"/>
            <a:ext cx="7347561" cy="1548312"/>
          </a:xfrm>
          <a:prstGeom prst="roundRect">
            <a:avLst>
              <a:gd name="adj" fmla="val 16667"/>
            </a:avLst>
          </a:prstGeom>
          <a:gradFill rotWithShape="1">
            <a:gsLst>
              <a:gs pos="0">
                <a:srgbClr val="FF0000"/>
              </a:gs>
              <a:gs pos="50000">
                <a:srgbClr val="3333FF"/>
              </a:gs>
              <a:gs pos="100000">
                <a:srgbClr val="FF0000"/>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ro-RO" altLang="ro-RO" b="1" dirty="0" smtClean="0">
                <a:solidFill>
                  <a:srgbClr val="FFFF99"/>
                </a:solidFill>
                <a:effectLst>
                  <a:outerShdw blurRad="38100" dist="38100" dir="2700000" algn="tl">
                    <a:srgbClr val="000000"/>
                  </a:outerShdw>
                </a:effectLst>
              </a:rPr>
              <a:t>MINISTER</a:t>
            </a:r>
            <a:r>
              <a:rPr lang="en-US" altLang="ro-RO" b="1" dirty="0" smtClean="0">
                <a:solidFill>
                  <a:srgbClr val="FFFF99"/>
                </a:solidFill>
                <a:effectLst>
                  <a:outerShdw blurRad="38100" dist="38100" dir="2700000" algn="tl">
                    <a:srgbClr val="000000"/>
                  </a:outerShdw>
                </a:effectLst>
              </a:rPr>
              <a:t>Y OF LABOR AND SOCIAL JUSTICE (MM</a:t>
            </a:r>
            <a:r>
              <a:rPr lang="ro-RO" altLang="ro-RO" b="1" dirty="0" smtClean="0">
                <a:solidFill>
                  <a:srgbClr val="FFFF99"/>
                </a:solidFill>
                <a:effectLst>
                  <a:outerShdw blurRad="38100" dist="38100" dir="2700000" algn="tl">
                    <a:srgbClr val="000000"/>
                  </a:outerShdw>
                </a:effectLst>
              </a:rPr>
              <a:t>JS</a:t>
            </a:r>
            <a:r>
              <a:rPr lang="en-US" altLang="ro-RO" b="1" dirty="0" smtClean="0">
                <a:solidFill>
                  <a:srgbClr val="FFFF99"/>
                </a:solidFill>
                <a:effectLst>
                  <a:outerShdw blurRad="38100" dist="38100" dir="2700000" algn="tl">
                    <a:srgbClr val="000000"/>
                  </a:outerShdw>
                </a:effectLst>
              </a:rPr>
              <a:t>)</a:t>
            </a:r>
            <a:endParaRPr lang="ro-RO" altLang="ro-RO" b="1" dirty="0">
              <a:solidFill>
                <a:srgbClr val="FFFF99"/>
              </a:solidFill>
              <a:effectLst>
                <a:outerShdw blurRad="38100" dist="38100" dir="2700000" algn="tl">
                  <a:srgbClr val="000000"/>
                </a:outerShdw>
              </a:effectLst>
            </a:endParaRPr>
          </a:p>
          <a:p>
            <a:pPr algn="ctr"/>
            <a:endParaRPr lang="ro-RO" altLang="ro-RO" sz="1600" b="1" dirty="0">
              <a:solidFill>
                <a:srgbClr val="FFFF99"/>
              </a:solidFill>
              <a:effectLst>
                <a:outerShdw blurRad="38100" dist="38100" dir="2700000" algn="tl">
                  <a:srgbClr val="000000"/>
                </a:outerShdw>
              </a:effectLst>
            </a:endParaRPr>
          </a:p>
          <a:p>
            <a:pPr algn="ctr"/>
            <a:endParaRPr lang="ro-RO" altLang="ro-RO" sz="1600" b="1" dirty="0">
              <a:solidFill>
                <a:srgbClr val="FFFF99"/>
              </a:solidFill>
              <a:effectLst>
                <a:outerShdw blurRad="38100" dist="38100" dir="2700000" algn="tl">
                  <a:srgbClr val="000000"/>
                </a:outerShdw>
              </a:effectLst>
            </a:endParaRPr>
          </a:p>
          <a:p>
            <a:pPr algn="ctr"/>
            <a:endParaRPr lang="en-US" altLang="ro-RO" dirty="0">
              <a:solidFill>
                <a:srgbClr val="FFFF99"/>
              </a:solidFill>
            </a:endParaRPr>
          </a:p>
        </p:txBody>
      </p:sp>
      <p:sp>
        <p:nvSpPr>
          <p:cNvPr id="22" name="AutoShape 20"/>
          <p:cNvSpPr>
            <a:spLocks noChangeArrowheads="1"/>
          </p:cNvSpPr>
          <p:nvPr/>
        </p:nvSpPr>
        <p:spPr bwMode="auto">
          <a:xfrm>
            <a:off x="4146189" y="2564203"/>
            <a:ext cx="1368425" cy="719138"/>
          </a:xfrm>
          <a:prstGeom prst="roundRect">
            <a:avLst>
              <a:gd name="adj" fmla="val 16667"/>
            </a:avLst>
          </a:prstGeom>
          <a:solidFill>
            <a:srgbClr val="FF00FF"/>
          </a:solidFill>
          <a:ln w="9525">
            <a:solidFill>
              <a:schemeClr val="tx1"/>
            </a:solidFill>
            <a:round/>
            <a:headEnd/>
            <a:tailEnd/>
          </a:ln>
          <a:effectLst>
            <a:outerShdw dist="107763" dir="2700000" algn="ctr" rotWithShape="0">
              <a:srgbClr val="FF99FF">
                <a:alpha val="50000"/>
              </a:srgbClr>
            </a:outerShdw>
          </a:effectLst>
        </p:spPr>
        <p:txBody>
          <a:bodyPr wrap="none" anchor="ctr"/>
          <a:lstStyle/>
          <a:p>
            <a:pPr algn="ctr"/>
            <a:r>
              <a:rPr lang="en-US" sz="1000" b="1" dirty="0">
                <a:solidFill>
                  <a:srgbClr val="FFFF00"/>
                </a:solidFill>
                <a:effectLst>
                  <a:outerShdw blurRad="38100" dist="38100" dir="2700000" algn="tl">
                    <a:srgbClr val="000000"/>
                  </a:outerShdw>
                </a:effectLst>
              </a:rPr>
              <a:t>National Authority for </a:t>
            </a:r>
          </a:p>
          <a:p>
            <a:pPr algn="ctr"/>
            <a:r>
              <a:rPr lang="en-US" sz="1000" b="1" dirty="0">
                <a:solidFill>
                  <a:srgbClr val="FFFF00"/>
                </a:solidFill>
                <a:effectLst>
                  <a:outerShdw blurRad="38100" dist="38100" dir="2700000" algn="tl">
                    <a:srgbClr val="000000"/>
                  </a:outerShdw>
                </a:effectLst>
              </a:rPr>
              <a:t>Persons with </a:t>
            </a:r>
          </a:p>
          <a:p>
            <a:pPr algn="ctr"/>
            <a:r>
              <a:rPr lang="en-US" sz="1000" b="1" dirty="0">
                <a:solidFill>
                  <a:srgbClr val="FFFF00"/>
                </a:solidFill>
                <a:effectLst>
                  <a:outerShdw blurRad="38100" dist="38100" dir="2700000" algn="tl">
                    <a:srgbClr val="000000"/>
                  </a:outerShdw>
                </a:effectLst>
              </a:rPr>
              <a:t>Disabilities</a:t>
            </a:r>
          </a:p>
          <a:p>
            <a:pPr algn="ctr"/>
            <a:r>
              <a:rPr lang="en-US" altLang="ro-RO" sz="1000" b="1" dirty="0" smtClean="0">
                <a:solidFill>
                  <a:srgbClr val="FFFF00"/>
                </a:solidFill>
                <a:effectLst>
                  <a:outerShdw blurRad="38100" dist="38100" dir="2700000" algn="tl">
                    <a:srgbClr val="000000"/>
                  </a:outerShdw>
                </a:effectLst>
              </a:rPr>
              <a:t>(ANPD)</a:t>
            </a:r>
            <a:endParaRPr lang="en-US" altLang="ro-RO" sz="1000" dirty="0">
              <a:solidFill>
                <a:srgbClr val="FFFF00"/>
              </a:solidFill>
              <a:effectLst>
                <a:outerShdw blurRad="38100" dist="38100" dir="2700000" algn="tl">
                  <a:srgbClr val="000000"/>
                </a:outerShdw>
              </a:effectLst>
            </a:endParaRPr>
          </a:p>
        </p:txBody>
      </p:sp>
      <p:sp>
        <p:nvSpPr>
          <p:cNvPr id="23" name="AutoShape 21"/>
          <p:cNvSpPr>
            <a:spLocks noChangeArrowheads="1"/>
          </p:cNvSpPr>
          <p:nvPr/>
        </p:nvSpPr>
        <p:spPr bwMode="auto">
          <a:xfrm>
            <a:off x="5596604" y="2564203"/>
            <a:ext cx="1368425" cy="719138"/>
          </a:xfrm>
          <a:prstGeom prst="roundRect">
            <a:avLst>
              <a:gd name="adj" fmla="val 16667"/>
            </a:avLst>
          </a:prstGeom>
          <a:solidFill>
            <a:srgbClr val="66FF33"/>
          </a:solidFill>
          <a:ln w="9525">
            <a:solidFill>
              <a:schemeClr val="tx1"/>
            </a:solidFill>
            <a:round/>
            <a:headEnd/>
            <a:tailEnd/>
          </a:ln>
          <a:effectLst>
            <a:outerShdw dist="107763" dir="2700000" algn="ctr" rotWithShape="0">
              <a:srgbClr val="008000">
                <a:alpha val="50000"/>
              </a:srgbClr>
            </a:outerShdw>
          </a:effectLst>
        </p:spPr>
        <p:txBody>
          <a:bodyPr wrap="none" anchor="ctr"/>
          <a:lstStyle/>
          <a:p>
            <a:pPr algn="ctr"/>
            <a:r>
              <a:rPr lang="en-US" sz="1000" b="1" dirty="0">
                <a:solidFill>
                  <a:srgbClr val="FFFF00"/>
                </a:solidFill>
                <a:effectLst>
                  <a:outerShdw blurRad="38100" dist="38100" dir="2700000" algn="tl">
                    <a:srgbClr val="000000"/>
                  </a:outerShdw>
                </a:effectLst>
              </a:rPr>
              <a:t>National Authority for </a:t>
            </a:r>
          </a:p>
          <a:p>
            <a:pPr algn="ctr"/>
            <a:r>
              <a:rPr lang="en-US" sz="1000" b="1" dirty="0">
                <a:solidFill>
                  <a:srgbClr val="FFFF00"/>
                </a:solidFill>
                <a:effectLst>
                  <a:outerShdw blurRad="38100" dist="38100" dir="2700000" algn="tl">
                    <a:srgbClr val="000000"/>
                  </a:outerShdw>
                </a:effectLst>
              </a:rPr>
              <a:t>the Protection</a:t>
            </a:r>
          </a:p>
          <a:p>
            <a:pPr algn="ctr"/>
            <a:r>
              <a:rPr lang="en-US" sz="1000" b="1" dirty="0">
                <a:solidFill>
                  <a:srgbClr val="FFFF00"/>
                </a:solidFill>
                <a:effectLst>
                  <a:outerShdw blurRad="38100" dist="38100" dir="2700000" algn="tl">
                    <a:srgbClr val="000000"/>
                  </a:outerShdw>
                </a:effectLst>
              </a:rPr>
              <a:t> of Child's Rights </a:t>
            </a:r>
          </a:p>
          <a:p>
            <a:pPr algn="ctr"/>
            <a:r>
              <a:rPr lang="en-US" sz="1000" b="1" dirty="0">
                <a:solidFill>
                  <a:srgbClr val="FFFF00"/>
                </a:solidFill>
                <a:effectLst>
                  <a:outerShdw blurRad="38100" dist="38100" dir="2700000" algn="tl">
                    <a:srgbClr val="000000"/>
                  </a:outerShdw>
                </a:effectLst>
              </a:rPr>
              <a:t>and Adoption </a:t>
            </a:r>
            <a:r>
              <a:rPr lang="en-US" altLang="ro-RO" sz="1000" b="1" dirty="0">
                <a:solidFill>
                  <a:srgbClr val="FFFF00"/>
                </a:solidFill>
                <a:effectLst>
                  <a:outerShdw blurRad="38100" dist="38100" dir="2700000" algn="tl">
                    <a:srgbClr val="000000"/>
                  </a:outerShdw>
                </a:effectLst>
              </a:rPr>
              <a:t>(ANPDCA)</a:t>
            </a:r>
          </a:p>
        </p:txBody>
      </p:sp>
      <p:sp>
        <p:nvSpPr>
          <p:cNvPr id="24" name="AutoShape 22"/>
          <p:cNvSpPr>
            <a:spLocks noChangeArrowheads="1"/>
          </p:cNvSpPr>
          <p:nvPr/>
        </p:nvSpPr>
        <p:spPr bwMode="auto">
          <a:xfrm>
            <a:off x="7128559" y="2565619"/>
            <a:ext cx="1441450" cy="719138"/>
          </a:xfrm>
          <a:prstGeom prst="roundRect">
            <a:avLst>
              <a:gd name="adj" fmla="val 16667"/>
            </a:avLst>
          </a:prstGeom>
          <a:solidFill>
            <a:srgbClr val="00FFFF"/>
          </a:solidFill>
          <a:ln w="9525">
            <a:solidFill>
              <a:schemeClr val="tx1"/>
            </a:solidFill>
            <a:round/>
            <a:headEnd/>
            <a:tailEnd/>
          </a:ln>
          <a:effectLst>
            <a:outerShdw dist="107763" dir="2700000" algn="ctr" rotWithShape="0">
              <a:srgbClr val="0000FF">
                <a:alpha val="50000"/>
              </a:srgbClr>
            </a:outerShdw>
          </a:effectLst>
        </p:spPr>
        <p:txBody>
          <a:bodyPr wrap="none" anchor="ctr"/>
          <a:lstStyle/>
          <a:p>
            <a:pPr algn="ctr"/>
            <a:r>
              <a:rPr lang="en-US" altLang="ro-RO" sz="1000" b="1" dirty="0">
                <a:solidFill>
                  <a:srgbClr val="FFFF00"/>
                </a:solidFill>
                <a:effectLst>
                  <a:outerShdw blurRad="38100" dist="38100" dir="2700000" algn="tl">
                    <a:srgbClr val="000000"/>
                  </a:outerShdw>
                </a:effectLst>
              </a:rPr>
              <a:t>National Agency for </a:t>
            </a:r>
          </a:p>
          <a:p>
            <a:pPr algn="ctr"/>
            <a:r>
              <a:rPr lang="en-US" altLang="ro-RO" sz="1000" b="1" dirty="0">
                <a:solidFill>
                  <a:srgbClr val="FFFF00"/>
                </a:solidFill>
                <a:effectLst>
                  <a:outerShdw blurRad="38100" dist="38100" dir="2700000" algn="tl">
                    <a:srgbClr val="000000"/>
                  </a:outerShdw>
                </a:effectLst>
              </a:rPr>
              <a:t>Equal Opportunities for </a:t>
            </a:r>
          </a:p>
          <a:p>
            <a:pPr algn="ctr"/>
            <a:r>
              <a:rPr lang="en-US" altLang="ro-RO" sz="1000" b="1" dirty="0">
                <a:solidFill>
                  <a:srgbClr val="FFFF00"/>
                </a:solidFill>
                <a:effectLst>
                  <a:outerShdw blurRad="38100" dist="38100" dir="2700000" algn="tl">
                    <a:srgbClr val="000000"/>
                  </a:outerShdw>
                </a:effectLst>
              </a:rPr>
              <a:t>Women and Men(ANES)</a:t>
            </a:r>
            <a:endParaRPr lang="ro-RO" altLang="ro-RO" sz="1000" b="1" dirty="0">
              <a:solidFill>
                <a:srgbClr val="FFFF00"/>
              </a:solidFill>
              <a:effectLst>
                <a:outerShdw blurRad="38100" dist="38100" dir="2700000" algn="tl">
                  <a:srgbClr val="000000"/>
                </a:outerShdw>
              </a:effectLst>
            </a:endParaRPr>
          </a:p>
        </p:txBody>
      </p:sp>
      <p:sp>
        <p:nvSpPr>
          <p:cNvPr id="28" name="Rectangle 26"/>
          <p:cNvSpPr>
            <a:spLocks noChangeArrowheads="1"/>
          </p:cNvSpPr>
          <p:nvPr/>
        </p:nvSpPr>
        <p:spPr bwMode="auto">
          <a:xfrm>
            <a:off x="107157" y="212725"/>
            <a:ext cx="142240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ro-RO" altLang="ro-RO" b="1" dirty="0" smtClean="0">
                <a:effectLst>
                  <a:outerShdw blurRad="38100" dist="38100" dir="2700000" algn="tl">
                    <a:srgbClr val="C0C0C0"/>
                  </a:outerShdw>
                </a:effectLst>
              </a:rPr>
              <a:t>CENTRAL</a:t>
            </a:r>
            <a:r>
              <a:rPr lang="en-US" altLang="ro-RO" b="1" dirty="0" smtClean="0">
                <a:effectLst>
                  <a:outerShdw blurRad="38100" dist="38100" dir="2700000" algn="tl">
                    <a:srgbClr val="C0C0C0"/>
                  </a:outerShdw>
                </a:effectLst>
              </a:rPr>
              <a:t> LEVEL</a:t>
            </a:r>
            <a:endParaRPr lang="ro-RO" altLang="ro-RO" b="1" dirty="0">
              <a:effectLst>
                <a:outerShdw blurRad="38100" dist="38100" dir="2700000" algn="tl">
                  <a:srgbClr val="C0C0C0"/>
                </a:outerShdw>
              </a:effectLst>
            </a:endParaRPr>
          </a:p>
        </p:txBody>
      </p:sp>
      <p:sp>
        <p:nvSpPr>
          <p:cNvPr id="29" name="Rectangle 27"/>
          <p:cNvSpPr>
            <a:spLocks noChangeArrowheads="1"/>
          </p:cNvSpPr>
          <p:nvPr/>
        </p:nvSpPr>
        <p:spPr bwMode="auto">
          <a:xfrm>
            <a:off x="6493" y="4676328"/>
            <a:ext cx="142240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ro-RO" b="1" dirty="0" smtClean="0">
                <a:effectLst>
                  <a:outerShdw blurRad="38100" dist="38100" dir="2700000" algn="tl">
                    <a:srgbClr val="C0C0C0"/>
                  </a:outerShdw>
                </a:effectLst>
              </a:rPr>
              <a:t>COUNTY LEVEL</a:t>
            </a:r>
            <a:endParaRPr lang="ro-RO" altLang="ro-RO" b="1" dirty="0">
              <a:effectLst>
                <a:outerShdw blurRad="38100" dist="38100" dir="2700000" algn="tl">
                  <a:srgbClr val="C0C0C0"/>
                </a:outerShdw>
              </a:effectLst>
            </a:endParaRPr>
          </a:p>
        </p:txBody>
      </p:sp>
      <p:sp>
        <p:nvSpPr>
          <p:cNvPr id="32" name="AutoShape 31"/>
          <p:cNvSpPr>
            <a:spLocks noChangeArrowheads="1"/>
          </p:cNvSpPr>
          <p:nvPr/>
        </p:nvSpPr>
        <p:spPr bwMode="auto">
          <a:xfrm>
            <a:off x="6414290" y="978085"/>
            <a:ext cx="973138" cy="719138"/>
          </a:xfrm>
          <a:prstGeom prst="roundRect">
            <a:avLst>
              <a:gd name="adj" fmla="val 16667"/>
            </a:avLst>
          </a:prstGeom>
          <a:gradFill rotWithShape="1">
            <a:gsLst>
              <a:gs pos="0">
                <a:srgbClr val="00FFFF"/>
              </a:gs>
              <a:gs pos="100000">
                <a:schemeClr val="bg1"/>
              </a:gs>
            </a:gsLst>
            <a:lin ang="0" scaled="1"/>
          </a:gradFill>
          <a:ln w="9525">
            <a:solidFill>
              <a:schemeClr val="tx1"/>
            </a:solidFill>
            <a:round/>
            <a:headEnd/>
            <a:tailEnd/>
          </a:ln>
          <a:effectLst>
            <a:outerShdw dist="35921" dir="2700000" algn="ctr" rotWithShape="0">
              <a:srgbClr val="FFFF00"/>
            </a:outerShdw>
          </a:effectLst>
        </p:spPr>
        <p:txBody>
          <a:bodyPr wrap="none" anchor="ctr"/>
          <a:lstStyle/>
          <a:p>
            <a:pPr algn="ctr"/>
            <a:r>
              <a:rPr lang="en-US" altLang="ro-RO" sz="1100" b="1" dirty="0" smtClean="0">
                <a:effectLst>
                  <a:outerShdw blurRad="38100" dist="38100" dir="2700000" algn="tl">
                    <a:srgbClr val="FFFFFF"/>
                  </a:outerShdw>
                </a:effectLst>
              </a:rPr>
              <a:t>SOCIAL BENEFITS </a:t>
            </a:r>
          </a:p>
          <a:p>
            <a:pPr algn="ctr"/>
            <a:r>
              <a:rPr lang="en-US" altLang="ro-RO" sz="1100" b="1" dirty="0" smtClean="0">
                <a:effectLst>
                  <a:outerShdw blurRad="38100" dist="38100" dir="2700000" algn="tl">
                    <a:srgbClr val="FFFFFF"/>
                  </a:outerShdw>
                </a:effectLst>
              </a:rPr>
              <a:t>POLICIES </a:t>
            </a:r>
          </a:p>
          <a:p>
            <a:pPr algn="ctr"/>
            <a:r>
              <a:rPr lang="en-US" altLang="ro-RO" sz="1100" b="1" dirty="0" smtClean="0">
                <a:effectLst>
                  <a:outerShdw blurRad="38100" dist="38100" dir="2700000" algn="tl">
                    <a:srgbClr val="FFFFFF"/>
                  </a:outerShdw>
                </a:effectLst>
              </a:rPr>
              <a:t>DIRECTORATE</a:t>
            </a:r>
            <a:endParaRPr lang="ro-RO" altLang="ro-RO" sz="1200" b="1" dirty="0">
              <a:effectLst>
                <a:outerShdw blurRad="38100" dist="38100" dir="2700000" algn="tl">
                  <a:srgbClr val="FFFFFF"/>
                </a:outerShdw>
              </a:effectLst>
            </a:endParaRPr>
          </a:p>
        </p:txBody>
      </p:sp>
      <p:sp>
        <p:nvSpPr>
          <p:cNvPr id="33" name="AutoShape 32"/>
          <p:cNvSpPr>
            <a:spLocks noChangeArrowheads="1"/>
          </p:cNvSpPr>
          <p:nvPr/>
        </p:nvSpPr>
        <p:spPr bwMode="auto">
          <a:xfrm>
            <a:off x="7582349" y="950879"/>
            <a:ext cx="1003730" cy="719138"/>
          </a:xfrm>
          <a:prstGeom prst="roundRect">
            <a:avLst>
              <a:gd name="adj" fmla="val 16667"/>
            </a:avLst>
          </a:prstGeom>
          <a:gradFill rotWithShape="1">
            <a:gsLst>
              <a:gs pos="0">
                <a:srgbClr val="00FFFF"/>
              </a:gs>
              <a:gs pos="100000">
                <a:schemeClr val="bg1"/>
              </a:gs>
            </a:gsLst>
            <a:lin ang="5400000" scaled="1"/>
          </a:gradFill>
          <a:ln w="9525">
            <a:solidFill>
              <a:schemeClr val="tx1"/>
            </a:solidFill>
            <a:round/>
            <a:headEnd/>
            <a:tailEnd/>
          </a:ln>
          <a:effectLst>
            <a:outerShdw dist="35921" dir="2700000" algn="ctr" rotWithShape="0">
              <a:srgbClr val="FFFF00"/>
            </a:outerShdw>
          </a:effectLst>
        </p:spPr>
        <p:txBody>
          <a:bodyPr wrap="none" anchor="ctr"/>
          <a:lstStyle/>
          <a:p>
            <a:pPr algn="ctr"/>
            <a:r>
              <a:rPr lang="en-US" altLang="ro-RO" sz="1100" b="1" dirty="0" smtClean="0">
                <a:effectLst>
                  <a:outerShdw blurRad="38100" dist="38100" dir="2700000" algn="tl">
                    <a:srgbClr val="FFFFFF"/>
                  </a:outerShdw>
                </a:effectLst>
              </a:rPr>
              <a:t>SOCIAL </a:t>
            </a:r>
          </a:p>
          <a:p>
            <a:pPr algn="ctr"/>
            <a:r>
              <a:rPr lang="en-US" altLang="ro-RO" sz="1100" b="1" dirty="0" smtClean="0">
                <a:effectLst>
                  <a:outerShdw blurRad="38100" dist="38100" dir="2700000" algn="tl">
                    <a:srgbClr val="FFFFFF"/>
                  </a:outerShdw>
                </a:effectLst>
              </a:rPr>
              <a:t>SERVICIES </a:t>
            </a:r>
          </a:p>
          <a:p>
            <a:pPr algn="ctr"/>
            <a:r>
              <a:rPr lang="en-US" altLang="ro-RO" sz="1100" b="1" dirty="0" smtClean="0">
                <a:effectLst>
                  <a:outerShdw blurRad="38100" dist="38100" dir="2700000" algn="tl">
                    <a:srgbClr val="FFFFFF"/>
                  </a:outerShdw>
                </a:effectLst>
              </a:rPr>
              <a:t>POLICIES</a:t>
            </a:r>
          </a:p>
          <a:p>
            <a:pPr algn="ctr"/>
            <a:r>
              <a:rPr lang="en-US" altLang="ro-RO" sz="1100" b="1" dirty="0" smtClean="0">
                <a:effectLst>
                  <a:outerShdw blurRad="38100" dist="38100" dir="2700000" algn="tl">
                    <a:srgbClr val="FFFFFF"/>
                  </a:outerShdw>
                </a:effectLst>
              </a:rPr>
              <a:t> DIRECTORATE</a:t>
            </a:r>
            <a:endParaRPr lang="ro-RO" altLang="ro-RO" sz="1200" b="1" dirty="0">
              <a:effectLst>
                <a:outerShdw blurRad="38100" dist="38100" dir="2700000" algn="tl">
                  <a:srgbClr val="FFFFFF"/>
                </a:outerShdw>
              </a:effectLst>
            </a:endParaRPr>
          </a:p>
        </p:txBody>
      </p:sp>
      <p:graphicFrame>
        <p:nvGraphicFramePr>
          <p:cNvPr id="34" name="Diagram 33"/>
          <p:cNvGraphicFramePr/>
          <p:nvPr>
            <p:extLst>
              <p:ext uri="{D42A27DB-BD31-4B8C-83A1-F6EECF244321}">
                <p14:modId xmlns:p14="http://schemas.microsoft.com/office/powerpoint/2010/main" val="1245018280"/>
              </p:ext>
            </p:extLst>
          </p:nvPr>
        </p:nvGraphicFramePr>
        <p:xfrm>
          <a:off x="1877565" y="4938495"/>
          <a:ext cx="4056958" cy="2281671"/>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cxnSp>
        <p:nvCxnSpPr>
          <p:cNvPr id="64" name="Straight Connector 63"/>
          <p:cNvCxnSpPr/>
          <p:nvPr/>
        </p:nvCxnSpPr>
        <p:spPr>
          <a:xfrm>
            <a:off x="907080" y="2053297"/>
            <a:ext cx="6981666" cy="15276"/>
          </a:xfrm>
          <a:prstGeom prst="line">
            <a:avLst/>
          </a:prstGeom>
          <a:ln w="1905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a:off x="5095191" y="1750219"/>
            <a:ext cx="0" cy="281417"/>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68" name="Straight Arrow Connector 67"/>
          <p:cNvCxnSpPr/>
          <p:nvPr/>
        </p:nvCxnSpPr>
        <p:spPr>
          <a:xfrm>
            <a:off x="7880647" y="2079051"/>
            <a:ext cx="16198" cy="486568"/>
          </a:xfrm>
          <a:prstGeom prst="straightConnector1">
            <a:avLst/>
          </a:prstGeom>
          <a:ln w="1905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70" name="Straight Arrow Connector 69"/>
          <p:cNvCxnSpPr/>
          <p:nvPr/>
        </p:nvCxnSpPr>
        <p:spPr>
          <a:xfrm>
            <a:off x="6297043" y="2077635"/>
            <a:ext cx="16198" cy="486568"/>
          </a:xfrm>
          <a:prstGeom prst="straightConnector1">
            <a:avLst/>
          </a:prstGeom>
          <a:ln w="1905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71" name="Straight Arrow Connector 70"/>
          <p:cNvCxnSpPr/>
          <p:nvPr/>
        </p:nvCxnSpPr>
        <p:spPr>
          <a:xfrm>
            <a:off x="4814203" y="2079513"/>
            <a:ext cx="16198" cy="486568"/>
          </a:xfrm>
          <a:prstGeom prst="straightConnector1">
            <a:avLst/>
          </a:prstGeom>
          <a:ln w="1905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72" name="Straight Arrow Connector 71"/>
          <p:cNvCxnSpPr/>
          <p:nvPr/>
        </p:nvCxnSpPr>
        <p:spPr>
          <a:xfrm>
            <a:off x="3423902" y="2053354"/>
            <a:ext cx="16198" cy="486568"/>
          </a:xfrm>
          <a:prstGeom prst="straightConnector1">
            <a:avLst/>
          </a:prstGeom>
          <a:ln w="1905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73" name="Straight Arrow Connector 72"/>
          <p:cNvCxnSpPr/>
          <p:nvPr/>
        </p:nvCxnSpPr>
        <p:spPr>
          <a:xfrm>
            <a:off x="2254449" y="2091161"/>
            <a:ext cx="16198" cy="486568"/>
          </a:xfrm>
          <a:prstGeom prst="straightConnector1">
            <a:avLst/>
          </a:prstGeom>
          <a:ln w="1905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79" name="AutoShape 32"/>
          <p:cNvSpPr>
            <a:spLocks noChangeArrowheads="1"/>
          </p:cNvSpPr>
          <p:nvPr/>
        </p:nvSpPr>
        <p:spPr bwMode="auto">
          <a:xfrm>
            <a:off x="1529557" y="975026"/>
            <a:ext cx="1672812" cy="728900"/>
          </a:xfrm>
          <a:prstGeom prst="roundRect">
            <a:avLst>
              <a:gd name="adj" fmla="val 16667"/>
            </a:avLst>
          </a:prstGeom>
          <a:gradFill rotWithShape="1">
            <a:gsLst>
              <a:gs pos="0">
                <a:srgbClr val="00FFFF"/>
              </a:gs>
              <a:gs pos="100000">
                <a:schemeClr val="bg1"/>
              </a:gs>
            </a:gsLst>
            <a:lin ang="5400000" scaled="1"/>
          </a:gradFill>
          <a:ln w="9525">
            <a:solidFill>
              <a:schemeClr val="tx1"/>
            </a:solidFill>
            <a:round/>
            <a:headEnd/>
            <a:tailEnd/>
          </a:ln>
          <a:effectLst>
            <a:outerShdw dist="35921" dir="2700000" algn="ctr" rotWithShape="0">
              <a:srgbClr val="FFFF00"/>
            </a:outerShdw>
          </a:effectLst>
        </p:spPr>
        <p:txBody>
          <a:bodyPr wrap="none" anchor="ctr"/>
          <a:lstStyle/>
          <a:p>
            <a:pPr algn="ctr"/>
            <a:r>
              <a:rPr lang="en-US" altLang="ro-RO" sz="1100" b="1" dirty="0" smtClean="0">
                <a:effectLst>
                  <a:outerShdw blurRad="38100" dist="38100" dir="2700000" algn="tl">
                    <a:srgbClr val="FFFFFF"/>
                  </a:outerShdw>
                </a:effectLst>
              </a:rPr>
              <a:t>EMPLOYMENT, </a:t>
            </a:r>
          </a:p>
          <a:p>
            <a:pPr algn="ctr"/>
            <a:r>
              <a:rPr lang="en-US" altLang="ro-RO" sz="1100" b="1" dirty="0" smtClean="0">
                <a:effectLst>
                  <a:outerShdw blurRad="38100" dist="38100" dir="2700000" algn="tl">
                    <a:srgbClr val="FFFFFF"/>
                  </a:outerShdw>
                </a:effectLst>
              </a:rPr>
              <a:t>COMPETENCIES AND </a:t>
            </a:r>
          </a:p>
          <a:p>
            <a:pPr algn="ctr"/>
            <a:r>
              <a:rPr lang="en-US" altLang="ro-RO" sz="1100" b="1" dirty="0" smtClean="0">
                <a:effectLst>
                  <a:outerShdw blurRad="38100" dist="38100" dir="2700000" algn="tl">
                    <a:srgbClr val="FFFFFF"/>
                  </a:outerShdw>
                </a:effectLst>
              </a:rPr>
              <a:t>PROFESSIONAL MOBILITY</a:t>
            </a:r>
          </a:p>
          <a:p>
            <a:pPr algn="ctr"/>
            <a:r>
              <a:rPr lang="en-US" altLang="ro-RO" sz="1100" b="1" dirty="0" smtClean="0">
                <a:effectLst>
                  <a:outerShdw blurRad="38100" dist="38100" dir="2700000" algn="tl">
                    <a:srgbClr val="FFFFFF"/>
                  </a:outerShdw>
                </a:effectLst>
              </a:rPr>
              <a:t>POLICIES </a:t>
            </a:r>
            <a:r>
              <a:rPr lang="ro-RO" altLang="ro-RO" sz="1100" b="1" dirty="0" smtClean="0">
                <a:effectLst>
                  <a:outerShdw blurRad="38100" dist="38100" dir="2700000" algn="tl">
                    <a:srgbClr val="FFFFFF"/>
                  </a:outerShdw>
                </a:effectLst>
              </a:rPr>
              <a:t>DIREC</a:t>
            </a:r>
            <a:r>
              <a:rPr lang="en-US" altLang="ro-RO" sz="1100" b="1" dirty="0" smtClean="0">
                <a:effectLst>
                  <a:outerShdw blurRad="38100" dist="38100" dir="2700000" algn="tl">
                    <a:srgbClr val="FFFFFF"/>
                  </a:outerShdw>
                </a:effectLst>
              </a:rPr>
              <a:t>TORATE</a:t>
            </a:r>
            <a:endParaRPr lang="ro-RO" altLang="ro-RO" sz="1100" b="1" dirty="0" smtClean="0">
              <a:effectLst>
                <a:outerShdw blurRad="38100" dist="38100" dir="2700000" algn="tl">
                  <a:srgbClr val="FFFFFF"/>
                </a:outerShdw>
              </a:effectLst>
            </a:endParaRPr>
          </a:p>
        </p:txBody>
      </p:sp>
      <p:sp>
        <p:nvSpPr>
          <p:cNvPr id="80" name="AutoShape 32"/>
          <p:cNvSpPr>
            <a:spLocks noChangeArrowheads="1"/>
          </p:cNvSpPr>
          <p:nvPr/>
        </p:nvSpPr>
        <p:spPr bwMode="auto">
          <a:xfrm>
            <a:off x="3440100" y="994397"/>
            <a:ext cx="1131900" cy="719138"/>
          </a:xfrm>
          <a:prstGeom prst="roundRect">
            <a:avLst>
              <a:gd name="adj" fmla="val 16667"/>
            </a:avLst>
          </a:prstGeom>
          <a:gradFill rotWithShape="1">
            <a:gsLst>
              <a:gs pos="0">
                <a:srgbClr val="00FFFF"/>
              </a:gs>
              <a:gs pos="100000">
                <a:schemeClr val="bg1"/>
              </a:gs>
            </a:gsLst>
            <a:lin ang="5400000" scaled="1"/>
          </a:gradFill>
          <a:ln w="9525">
            <a:solidFill>
              <a:schemeClr val="tx1"/>
            </a:solidFill>
            <a:round/>
            <a:headEnd/>
            <a:tailEnd/>
          </a:ln>
          <a:effectLst>
            <a:outerShdw dist="35921" dir="2700000" algn="ctr" rotWithShape="0">
              <a:srgbClr val="FFFF00"/>
            </a:outerShdw>
          </a:effectLst>
        </p:spPr>
        <p:txBody>
          <a:bodyPr wrap="none" anchor="ctr"/>
          <a:lstStyle/>
          <a:p>
            <a:pPr algn="ctr"/>
            <a:r>
              <a:rPr lang="en-US" altLang="ro-RO" sz="1100" b="1" dirty="0" smtClean="0">
                <a:effectLst>
                  <a:outerShdw blurRad="38100" dist="38100" dir="2700000" algn="tl">
                    <a:srgbClr val="FFFFFF"/>
                  </a:outerShdw>
                </a:effectLst>
              </a:rPr>
              <a:t>SALARY </a:t>
            </a:r>
          </a:p>
          <a:p>
            <a:pPr algn="ctr"/>
            <a:r>
              <a:rPr lang="en-US" altLang="ro-RO" sz="1100" b="1" dirty="0" smtClean="0">
                <a:effectLst>
                  <a:outerShdw blurRad="38100" dist="38100" dir="2700000" algn="tl">
                    <a:srgbClr val="FFFFFF"/>
                  </a:outerShdw>
                </a:effectLst>
              </a:rPr>
              <a:t>POLICIES</a:t>
            </a:r>
          </a:p>
          <a:p>
            <a:pPr algn="ctr"/>
            <a:r>
              <a:rPr lang="ro-RO" altLang="ro-RO" sz="1200" b="1" dirty="0">
                <a:effectLst>
                  <a:outerShdw blurRad="38100" dist="38100" dir="2700000" algn="tl">
                    <a:srgbClr val="FFFFFF"/>
                  </a:outerShdw>
                </a:effectLst>
              </a:rPr>
              <a:t>DIREC</a:t>
            </a:r>
            <a:r>
              <a:rPr lang="en-US" altLang="ro-RO" sz="1200" b="1" dirty="0">
                <a:effectLst>
                  <a:outerShdw blurRad="38100" dist="38100" dir="2700000" algn="tl">
                    <a:srgbClr val="FFFFFF"/>
                  </a:outerShdw>
                </a:effectLst>
              </a:rPr>
              <a:t>TORATE</a:t>
            </a:r>
            <a:endParaRPr lang="ro-RO" altLang="ro-RO" sz="1200" b="1" dirty="0">
              <a:effectLst>
                <a:outerShdw blurRad="38100" dist="38100" dir="2700000" algn="tl">
                  <a:srgbClr val="FFFFFF"/>
                </a:outerShdw>
              </a:effectLst>
            </a:endParaRPr>
          </a:p>
        </p:txBody>
      </p:sp>
      <p:sp>
        <p:nvSpPr>
          <p:cNvPr id="81" name="AutoShape 32"/>
          <p:cNvSpPr>
            <a:spLocks noChangeArrowheads="1"/>
          </p:cNvSpPr>
          <p:nvPr/>
        </p:nvSpPr>
        <p:spPr bwMode="auto">
          <a:xfrm>
            <a:off x="5215639" y="975026"/>
            <a:ext cx="1003730" cy="719138"/>
          </a:xfrm>
          <a:prstGeom prst="roundRect">
            <a:avLst>
              <a:gd name="adj" fmla="val 16667"/>
            </a:avLst>
          </a:prstGeom>
          <a:gradFill rotWithShape="1">
            <a:gsLst>
              <a:gs pos="0">
                <a:srgbClr val="00FFFF"/>
              </a:gs>
              <a:gs pos="100000">
                <a:schemeClr val="bg1"/>
              </a:gs>
            </a:gsLst>
            <a:lin ang="5400000" scaled="1"/>
          </a:gradFill>
          <a:ln w="9525">
            <a:solidFill>
              <a:schemeClr val="tx1"/>
            </a:solidFill>
            <a:round/>
            <a:headEnd/>
            <a:tailEnd/>
          </a:ln>
          <a:effectLst>
            <a:outerShdw dist="35921" dir="2700000" algn="ctr" rotWithShape="0">
              <a:srgbClr val="FFFF00"/>
            </a:outerShdw>
          </a:effectLst>
        </p:spPr>
        <p:txBody>
          <a:bodyPr wrap="none" anchor="ctr"/>
          <a:lstStyle/>
          <a:p>
            <a:pPr algn="ctr"/>
            <a:r>
              <a:rPr lang="en-US" altLang="ro-RO" sz="1100" b="1" dirty="0" smtClean="0">
                <a:effectLst>
                  <a:outerShdw blurRad="38100" dist="38100" dir="2700000" algn="tl">
                    <a:srgbClr val="FFFFFF"/>
                  </a:outerShdw>
                </a:effectLst>
              </a:rPr>
              <a:t>SOCIAL </a:t>
            </a:r>
          </a:p>
          <a:p>
            <a:pPr algn="ctr"/>
            <a:r>
              <a:rPr lang="en-US" altLang="ro-RO" sz="1100" b="1" dirty="0" smtClean="0">
                <a:effectLst>
                  <a:outerShdw blurRad="38100" dist="38100" dir="2700000" algn="tl">
                    <a:srgbClr val="FFFFFF"/>
                  </a:outerShdw>
                </a:effectLst>
              </a:rPr>
              <a:t>SECURITY</a:t>
            </a:r>
          </a:p>
          <a:p>
            <a:pPr algn="ctr"/>
            <a:r>
              <a:rPr lang="ro-RO" altLang="ro-RO" sz="1200" b="1" dirty="0">
                <a:effectLst>
                  <a:outerShdw blurRad="38100" dist="38100" dir="2700000" algn="tl">
                    <a:srgbClr val="FFFFFF"/>
                  </a:outerShdw>
                </a:effectLst>
              </a:rPr>
              <a:t>DIREC</a:t>
            </a:r>
            <a:r>
              <a:rPr lang="en-US" altLang="ro-RO" sz="1200" b="1" dirty="0">
                <a:effectLst>
                  <a:outerShdw blurRad="38100" dist="38100" dir="2700000" algn="tl">
                    <a:srgbClr val="FFFFFF"/>
                  </a:outerShdw>
                </a:effectLst>
              </a:rPr>
              <a:t>TORATE</a:t>
            </a:r>
            <a:endParaRPr lang="ro-RO" altLang="ro-RO" sz="1200" b="1" dirty="0">
              <a:effectLst>
                <a:outerShdw blurRad="38100" dist="38100" dir="2700000" algn="tl">
                  <a:srgbClr val="FFFFFF"/>
                </a:outerShdw>
              </a:effectLst>
            </a:endParaRPr>
          </a:p>
        </p:txBody>
      </p:sp>
      <p:cxnSp>
        <p:nvCxnSpPr>
          <p:cNvPr id="90" name="Straight Arrow Connector 89"/>
          <p:cNvCxnSpPr/>
          <p:nvPr/>
        </p:nvCxnSpPr>
        <p:spPr>
          <a:xfrm>
            <a:off x="890882" y="2068012"/>
            <a:ext cx="16198" cy="486568"/>
          </a:xfrm>
          <a:prstGeom prst="straightConnector1">
            <a:avLst/>
          </a:prstGeom>
          <a:ln w="1905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92" name="AutoShape 20"/>
          <p:cNvSpPr>
            <a:spLocks noChangeArrowheads="1"/>
          </p:cNvSpPr>
          <p:nvPr/>
        </p:nvSpPr>
        <p:spPr bwMode="auto">
          <a:xfrm>
            <a:off x="184252" y="2576241"/>
            <a:ext cx="1368425" cy="719138"/>
          </a:xfrm>
          <a:prstGeom prst="roundRect">
            <a:avLst>
              <a:gd name="adj" fmla="val 16667"/>
            </a:avLst>
          </a:prstGeom>
          <a:solidFill>
            <a:srgbClr val="FF00FF"/>
          </a:solidFill>
          <a:ln w="9525">
            <a:solidFill>
              <a:schemeClr val="tx1"/>
            </a:solidFill>
            <a:round/>
            <a:headEnd/>
            <a:tailEnd/>
          </a:ln>
          <a:effectLst>
            <a:outerShdw dist="107763" dir="2700000" algn="ctr" rotWithShape="0">
              <a:srgbClr val="FF99FF">
                <a:alpha val="50000"/>
              </a:srgbClr>
            </a:outerShdw>
          </a:effectLst>
        </p:spPr>
        <p:txBody>
          <a:bodyPr wrap="none" anchor="ctr"/>
          <a:lstStyle/>
          <a:p>
            <a:pPr algn="ctr"/>
            <a:r>
              <a:rPr lang="en-US" sz="1000" b="1" dirty="0" smtClean="0">
                <a:solidFill>
                  <a:srgbClr val="FFFF99"/>
                </a:solidFill>
                <a:effectLst>
                  <a:outerShdw blurRad="38100" dist="38100" dir="2700000" algn="tl">
                    <a:srgbClr val="000000"/>
                  </a:outerShdw>
                </a:effectLst>
              </a:rPr>
              <a:t>National Agency for </a:t>
            </a:r>
          </a:p>
          <a:p>
            <a:pPr algn="ctr"/>
            <a:r>
              <a:rPr lang="en-US" sz="1000" b="1" dirty="0" smtClean="0">
                <a:solidFill>
                  <a:srgbClr val="FFFF99"/>
                </a:solidFill>
                <a:effectLst>
                  <a:outerShdw blurRad="38100" dist="38100" dir="2700000" algn="tl">
                    <a:srgbClr val="000000"/>
                  </a:outerShdw>
                </a:effectLst>
              </a:rPr>
              <a:t>Employment</a:t>
            </a:r>
          </a:p>
          <a:p>
            <a:pPr algn="ctr"/>
            <a:r>
              <a:rPr lang="ro-RO" sz="1000" b="1" dirty="0" smtClean="0">
                <a:solidFill>
                  <a:srgbClr val="FFFF99"/>
                </a:solidFill>
                <a:effectLst>
                  <a:outerShdw blurRad="38100" dist="38100" dir="2700000" algn="tl">
                    <a:srgbClr val="000000"/>
                  </a:outerShdw>
                </a:effectLst>
              </a:rPr>
              <a:t>(ANOFM</a:t>
            </a:r>
            <a:r>
              <a:rPr lang="ro-RO" sz="1000" b="1" dirty="0">
                <a:solidFill>
                  <a:srgbClr val="FFFF99"/>
                </a:solidFill>
                <a:effectLst>
                  <a:outerShdw blurRad="38100" dist="38100" dir="2700000" algn="tl">
                    <a:srgbClr val="000000"/>
                  </a:outerShdw>
                </a:effectLst>
              </a:rPr>
              <a:t>)</a:t>
            </a:r>
            <a:r>
              <a:rPr lang="en-US" altLang="ro-RO" sz="1000" b="1" dirty="0">
                <a:solidFill>
                  <a:srgbClr val="FFFF99"/>
                </a:solidFill>
                <a:effectLst>
                  <a:outerShdw blurRad="38100" dist="38100" dir="2700000" algn="tl">
                    <a:srgbClr val="000000"/>
                  </a:outerShdw>
                </a:effectLst>
              </a:rPr>
              <a:t>)</a:t>
            </a:r>
          </a:p>
        </p:txBody>
      </p:sp>
      <p:cxnSp>
        <p:nvCxnSpPr>
          <p:cNvPr id="95" name="AutoShape 10"/>
          <p:cNvCxnSpPr>
            <a:cxnSpLocks noChangeShapeType="1"/>
          </p:cNvCxnSpPr>
          <p:nvPr/>
        </p:nvCxnSpPr>
        <p:spPr bwMode="auto">
          <a:xfrm>
            <a:off x="823247" y="3282447"/>
            <a:ext cx="18462" cy="637544"/>
          </a:xfrm>
          <a:prstGeom prst="straightConnector1">
            <a:avLst/>
          </a:prstGeom>
          <a:noFill/>
          <a:ln w="25400">
            <a:solidFill>
              <a:srgbClr val="00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7" name="AutoShape 4"/>
          <p:cNvSpPr>
            <a:spLocks noChangeArrowheads="1"/>
          </p:cNvSpPr>
          <p:nvPr/>
        </p:nvSpPr>
        <p:spPr bwMode="auto">
          <a:xfrm>
            <a:off x="184252" y="3925426"/>
            <a:ext cx="1081088" cy="576262"/>
          </a:xfrm>
          <a:prstGeom prst="roundRect">
            <a:avLst>
              <a:gd name="adj" fmla="val 16667"/>
            </a:avLst>
          </a:prstGeom>
          <a:gradFill rotWithShape="1">
            <a:gsLst>
              <a:gs pos="0">
                <a:srgbClr val="3333FF"/>
              </a:gs>
              <a:gs pos="100000">
                <a:srgbClr val="CCFF33"/>
              </a:gs>
            </a:gsLst>
            <a:lin ang="5400000" scaled="1"/>
          </a:gradFill>
          <a:ln w="9525">
            <a:solidFill>
              <a:schemeClr val="tx1"/>
            </a:solidFill>
            <a:round/>
            <a:headEnd/>
            <a:tailEnd/>
          </a:ln>
          <a:effectLst>
            <a:outerShdw dist="107763" dir="2700000" algn="ctr" rotWithShape="0">
              <a:srgbClr val="3333FF">
                <a:alpha val="50000"/>
              </a:srgbClr>
            </a:outerShdw>
          </a:effectLst>
        </p:spPr>
        <p:txBody>
          <a:bodyPr wrap="none" anchor="ctr"/>
          <a:lstStyle/>
          <a:p>
            <a:pPr algn="ctr"/>
            <a:r>
              <a:rPr lang="en-US" altLang="ro-RO" sz="1200" b="1" dirty="0" smtClean="0">
                <a:solidFill>
                  <a:srgbClr val="FFFF99"/>
                </a:solidFill>
                <a:effectLst>
                  <a:outerShdw blurRad="38100" dist="38100" dir="2700000" algn="tl">
                    <a:srgbClr val="000000"/>
                  </a:outerShdw>
                </a:effectLst>
              </a:rPr>
              <a:t>Public</a:t>
            </a:r>
          </a:p>
          <a:p>
            <a:pPr algn="ctr"/>
            <a:r>
              <a:rPr lang="en-US" altLang="ro-RO" sz="1200" b="1" dirty="0" smtClean="0">
                <a:solidFill>
                  <a:srgbClr val="FFFF99"/>
                </a:solidFill>
                <a:effectLst>
                  <a:outerShdw blurRad="38100" dist="38100" dir="2700000" algn="tl">
                    <a:srgbClr val="000000"/>
                  </a:outerShdw>
                </a:effectLst>
              </a:rPr>
              <a:t>Employment </a:t>
            </a:r>
          </a:p>
          <a:p>
            <a:pPr algn="ctr"/>
            <a:r>
              <a:rPr lang="en-US" altLang="ro-RO" sz="1200" b="1" dirty="0" smtClean="0">
                <a:solidFill>
                  <a:srgbClr val="FFFF99"/>
                </a:solidFill>
                <a:effectLst>
                  <a:outerShdw blurRad="38100" dist="38100" dir="2700000" algn="tl">
                    <a:srgbClr val="000000"/>
                  </a:outerShdw>
                </a:effectLst>
              </a:rPr>
              <a:t>Service (PES)</a:t>
            </a:r>
            <a:endParaRPr lang="en-US" altLang="ro-RO" sz="1200" b="1" dirty="0">
              <a:solidFill>
                <a:srgbClr val="FFFF99"/>
              </a:solidFill>
              <a:effectLst>
                <a:outerShdw blurRad="38100" dist="38100" dir="2700000" algn="tl">
                  <a:srgbClr val="000000"/>
                </a:outerShdw>
              </a:effectLst>
            </a:endParaRPr>
          </a:p>
        </p:txBody>
      </p:sp>
    </p:spTree>
    <p:extLst>
      <p:ext uri="{BB962C8B-B14F-4D97-AF65-F5344CB8AC3E}">
        <p14:creationId xmlns:p14="http://schemas.microsoft.com/office/powerpoint/2010/main" val="339314350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55" y="1443835"/>
            <a:ext cx="6260906" cy="5039266"/>
          </a:xfrm>
        </p:spPr>
        <p:txBody>
          <a:bodyPr>
            <a:normAutofit/>
          </a:bodyPr>
          <a:lstStyle/>
          <a:p>
            <a:pPr algn="just"/>
            <a:r>
              <a:rPr lang="en-US" sz="2000" dirty="0" smtClean="0">
                <a:solidFill>
                  <a:srgbClr val="018ACF"/>
                </a:solidFill>
                <a:latin typeface="Calibri" panose="020F0502020204030204" pitchFamily="34" charset="0"/>
              </a:rPr>
              <a:t>Government Program</a:t>
            </a:r>
          </a:p>
          <a:p>
            <a:pPr algn="just"/>
            <a:r>
              <a:rPr lang="en-US" sz="2000" dirty="0" smtClean="0">
                <a:solidFill>
                  <a:srgbClr val="018ACF"/>
                </a:solidFill>
                <a:latin typeface="Calibri" panose="020F0502020204030204" pitchFamily="34" charset="0"/>
              </a:rPr>
              <a:t>National Reform Program  </a:t>
            </a:r>
          </a:p>
          <a:p>
            <a:pPr algn="just"/>
            <a:r>
              <a:rPr lang="en-US" sz="2000" dirty="0" smtClean="0">
                <a:solidFill>
                  <a:srgbClr val="018ACF"/>
                </a:solidFill>
                <a:latin typeface="Calibri" panose="020F0502020204030204" pitchFamily="34" charset="0"/>
              </a:rPr>
              <a:t>National </a:t>
            </a:r>
            <a:r>
              <a:rPr lang="en-US" sz="2000" dirty="0">
                <a:solidFill>
                  <a:srgbClr val="018ACF"/>
                </a:solidFill>
                <a:latin typeface="Calibri" panose="020F0502020204030204" pitchFamily="34" charset="0"/>
              </a:rPr>
              <a:t>Strategy on Social Inclusion and Poverty </a:t>
            </a:r>
            <a:r>
              <a:rPr lang="en-US" sz="2000" dirty="0" smtClean="0">
                <a:solidFill>
                  <a:srgbClr val="018ACF"/>
                </a:solidFill>
                <a:latin typeface="Calibri" panose="020F0502020204030204" pitchFamily="34" charset="0"/>
              </a:rPr>
              <a:t>Reduction </a:t>
            </a:r>
            <a:r>
              <a:rPr lang="ro-RO" sz="2000" dirty="0" smtClean="0">
                <a:solidFill>
                  <a:srgbClr val="018ACF"/>
                </a:solidFill>
                <a:latin typeface="Calibri" panose="020F0502020204030204" pitchFamily="34" charset="0"/>
              </a:rPr>
              <a:t>(SNISR) </a:t>
            </a:r>
            <a:r>
              <a:rPr lang="vi-VN" sz="2000" dirty="0" smtClean="0">
                <a:solidFill>
                  <a:srgbClr val="018ACF"/>
                </a:solidFill>
                <a:latin typeface="Calibri" panose="020F0502020204030204" pitchFamily="34" charset="0"/>
              </a:rPr>
              <a:t>2015–2020</a:t>
            </a:r>
            <a:r>
              <a:rPr lang="ro-RO" sz="2000" dirty="0" smtClean="0">
                <a:solidFill>
                  <a:srgbClr val="018ACF"/>
                </a:solidFill>
                <a:latin typeface="Calibri" panose="020F0502020204030204" pitchFamily="34" charset="0"/>
              </a:rPr>
              <a:t> – </a:t>
            </a:r>
            <a:r>
              <a:rPr lang="en-US" sz="2000" dirty="0" smtClean="0">
                <a:solidFill>
                  <a:srgbClr val="018ACF"/>
                </a:solidFill>
                <a:latin typeface="Calibri" panose="020F0502020204030204" pitchFamily="34" charset="0"/>
              </a:rPr>
              <a:t>GD </a:t>
            </a:r>
            <a:r>
              <a:rPr lang="ro-RO" sz="2000" dirty="0" smtClean="0">
                <a:solidFill>
                  <a:srgbClr val="018ACF"/>
                </a:solidFill>
                <a:latin typeface="Calibri" panose="020F0502020204030204" pitchFamily="34" charset="0"/>
              </a:rPr>
              <a:t>n</a:t>
            </a:r>
            <a:r>
              <a:rPr lang="en-US" sz="2000" dirty="0" smtClean="0">
                <a:solidFill>
                  <a:srgbClr val="018ACF"/>
                </a:solidFill>
                <a:latin typeface="Calibri" panose="020F0502020204030204" pitchFamily="34" charset="0"/>
              </a:rPr>
              <a:t>o. </a:t>
            </a:r>
            <a:r>
              <a:rPr lang="ro-RO" sz="2000" dirty="0" smtClean="0">
                <a:solidFill>
                  <a:srgbClr val="018ACF"/>
                </a:solidFill>
                <a:latin typeface="Calibri" panose="020F0502020204030204" pitchFamily="34" charset="0"/>
              </a:rPr>
              <a:t>383/2015</a:t>
            </a:r>
          </a:p>
          <a:p>
            <a:pPr algn="just"/>
            <a:r>
              <a:rPr lang="en-US" sz="2000" dirty="0">
                <a:solidFill>
                  <a:srgbClr val="018ACF"/>
                </a:solidFill>
                <a:latin typeface="Calibri" panose="020F0502020204030204" pitchFamily="34" charset="0"/>
              </a:rPr>
              <a:t>National Strategy to Promote Active Aging and Protection of the </a:t>
            </a:r>
            <a:r>
              <a:rPr lang="en-US" sz="2000" dirty="0" smtClean="0">
                <a:solidFill>
                  <a:srgbClr val="018ACF"/>
                </a:solidFill>
                <a:latin typeface="Calibri" panose="020F0502020204030204" pitchFamily="34" charset="0"/>
              </a:rPr>
              <a:t>Elderly </a:t>
            </a:r>
            <a:r>
              <a:rPr lang="ro-RO" sz="2000" dirty="0" smtClean="0">
                <a:solidFill>
                  <a:srgbClr val="018ACF"/>
                </a:solidFill>
                <a:latin typeface="Calibri" panose="020F0502020204030204" pitchFamily="34" charset="0"/>
              </a:rPr>
              <a:t>(SNPIAPPV) </a:t>
            </a:r>
            <a:r>
              <a:rPr lang="vi-VN" sz="2000" dirty="0" smtClean="0">
                <a:solidFill>
                  <a:srgbClr val="018ACF"/>
                </a:solidFill>
                <a:latin typeface="Calibri" panose="020F0502020204030204" pitchFamily="34" charset="0"/>
              </a:rPr>
              <a:t>2015 – 2020</a:t>
            </a:r>
            <a:r>
              <a:rPr lang="ro-RO" sz="2000" dirty="0" smtClean="0">
                <a:solidFill>
                  <a:srgbClr val="018ACF"/>
                </a:solidFill>
                <a:latin typeface="Calibri" panose="020F0502020204030204" pitchFamily="34" charset="0"/>
              </a:rPr>
              <a:t> – </a:t>
            </a:r>
            <a:r>
              <a:rPr lang="en-US" sz="2000" dirty="0" smtClean="0">
                <a:solidFill>
                  <a:srgbClr val="018ACF"/>
                </a:solidFill>
                <a:latin typeface="Calibri" panose="020F0502020204030204" pitchFamily="34" charset="0"/>
              </a:rPr>
              <a:t>GD no. </a:t>
            </a:r>
            <a:r>
              <a:rPr lang="ro-RO" sz="2000" dirty="0" smtClean="0">
                <a:solidFill>
                  <a:srgbClr val="018ACF"/>
                </a:solidFill>
                <a:latin typeface="Calibri" panose="020F0502020204030204" pitchFamily="34" charset="0"/>
              </a:rPr>
              <a:t>566/2015</a:t>
            </a:r>
            <a:endParaRPr lang="en-US" sz="2000" dirty="0" smtClean="0">
              <a:solidFill>
                <a:srgbClr val="018ACF"/>
              </a:solidFill>
              <a:latin typeface="Calibri" panose="020F0502020204030204" pitchFamily="34" charset="0"/>
            </a:endParaRPr>
          </a:p>
          <a:p>
            <a:pPr algn="just"/>
            <a:r>
              <a:rPr lang="en-US" sz="2000" dirty="0" smtClean="0">
                <a:solidFill>
                  <a:srgbClr val="018ACF"/>
                </a:solidFill>
                <a:latin typeface="Calibri" panose="020F0502020204030204" pitchFamily="34" charset="0"/>
              </a:rPr>
              <a:t>National Strategy "A barrier-free society for people with disabilities" 2016 – 2020 (GD no. 655/2016)</a:t>
            </a:r>
          </a:p>
          <a:p>
            <a:pPr algn="just"/>
            <a:r>
              <a:rPr lang="en-US" sz="2000" dirty="0" smtClean="0">
                <a:solidFill>
                  <a:srgbClr val="018ACF"/>
                </a:solidFill>
                <a:latin typeface="Calibri" panose="020F0502020204030204" pitchFamily="34" charset="0"/>
              </a:rPr>
              <a:t>National Strategy for the Protection and Promotion of the Rights of the Child for the period 2014-2020 (GD no. 1113 /2014)</a:t>
            </a:r>
          </a:p>
          <a:p>
            <a:pPr algn="just"/>
            <a:r>
              <a:rPr lang="en-US" sz="2000" dirty="0" smtClean="0">
                <a:solidFill>
                  <a:srgbClr val="018ACF"/>
                </a:solidFill>
                <a:latin typeface="Calibri" panose="020F0502020204030204" pitchFamily="34" charset="0"/>
              </a:rPr>
              <a:t>National Strategy for Equal Opportunities for Women and Men for the period 2014-2017 (GD no. 1050 /2014)</a:t>
            </a:r>
          </a:p>
          <a:p>
            <a:pPr algn="just"/>
            <a:endParaRPr lang="en-US" sz="2000" dirty="0" smtClean="0">
              <a:latin typeface="Calibri" panose="020F0502020204030204" pitchFamily="34" charset="0"/>
            </a:endParaRPr>
          </a:p>
          <a:p>
            <a:pPr algn="just"/>
            <a:endParaRPr lang="en-US" sz="2400" dirty="0" smtClean="0">
              <a:latin typeface="Calibri" panose="020F0502020204030204" pitchFamily="34" charset="0"/>
            </a:endParaRPr>
          </a:p>
        </p:txBody>
      </p:sp>
      <p:pic>
        <p:nvPicPr>
          <p:cNvPr id="5122" name="Picture 2"/>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8093" t="12119" r="11417" b="14458"/>
          <a:stretch/>
        </p:blipFill>
        <p:spPr bwMode="auto">
          <a:xfrm>
            <a:off x="6557165" y="1596540"/>
            <a:ext cx="2393164" cy="188695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itle 1"/>
          <p:cNvSpPr txBox="1">
            <a:spLocks/>
          </p:cNvSpPr>
          <p:nvPr/>
        </p:nvSpPr>
        <p:spPr>
          <a:xfrm>
            <a:off x="296260" y="222195"/>
            <a:ext cx="5497380" cy="829184"/>
          </a:xfrm>
          <a:prstGeom prst="rect">
            <a:avLst/>
          </a:prstGeom>
        </p:spPr>
        <p:txBody>
          <a:bodyPr vert="horz" lIns="91440" tIns="45720" rIns="91440" bIns="45720" rtlCol="0" anchor="ctr">
            <a:normAutofit fontScale="90000" lnSpcReduction="10000"/>
          </a:bodyPr>
          <a:lstStyle>
            <a:lvl1pPr algn="l" defTabSz="914400" rtl="0" eaLnBrk="1" latinLnBrk="0" hangingPunct="1">
              <a:spcBef>
                <a:spcPct val="0"/>
              </a:spcBef>
              <a:buNone/>
              <a:defRPr sz="3600" kern="1200">
                <a:solidFill>
                  <a:srgbClr val="018ACF"/>
                </a:solidFill>
                <a:latin typeface="+mj-lt"/>
                <a:ea typeface="+mj-ea"/>
                <a:cs typeface="+mj-cs"/>
              </a:defRPr>
            </a:lvl1pPr>
          </a:lstStyle>
          <a:p>
            <a:pPr algn="ctr"/>
            <a:r>
              <a:rPr lang="en-US" sz="2800" b="1" dirty="0" err="1" smtClean="0">
                <a:solidFill>
                  <a:schemeClr val="tx1"/>
                </a:solidFill>
                <a:latin typeface="Calibri" panose="020F0502020204030204" pitchFamily="34" charset="0"/>
              </a:rPr>
              <a:t>M</a:t>
            </a:r>
            <a:r>
              <a:rPr lang="ro-RO" sz="2800" b="1" dirty="0" err="1" smtClean="0">
                <a:solidFill>
                  <a:schemeClr val="tx1"/>
                </a:solidFill>
                <a:latin typeface="Calibri" panose="020F0502020204030204" pitchFamily="34" charset="0"/>
              </a:rPr>
              <a:t>ain</a:t>
            </a:r>
            <a:r>
              <a:rPr lang="ro-RO" sz="2800" b="1" dirty="0" smtClean="0">
                <a:solidFill>
                  <a:schemeClr val="tx1"/>
                </a:solidFill>
                <a:latin typeface="Calibri" panose="020F0502020204030204" pitchFamily="34" charset="0"/>
              </a:rPr>
              <a:t> </a:t>
            </a:r>
            <a:r>
              <a:rPr lang="ro-RO" sz="2800" b="1" dirty="0">
                <a:solidFill>
                  <a:schemeClr val="tx1"/>
                </a:solidFill>
                <a:latin typeface="Calibri" panose="020F0502020204030204" pitchFamily="34" charset="0"/>
              </a:rPr>
              <a:t>strategic </a:t>
            </a:r>
            <a:r>
              <a:rPr lang="ro-RO" sz="2800" b="1" dirty="0" err="1" smtClean="0">
                <a:solidFill>
                  <a:schemeClr val="tx1"/>
                </a:solidFill>
                <a:latin typeface="Calibri" panose="020F0502020204030204" pitchFamily="34" charset="0"/>
              </a:rPr>
              <a:t>documents</a:t>
            </a:r>
            <a:r>
              <a:rPr lang="en-US" sz="2800" b="1" dirty="0" smtClean="0">
                <a:solidFill>
                  <a:schemeClr val="tx1"/>
                </a:solidFill>
                <a:latin typeface="Calibri" panose="020F0502020204030204" pitchFamily="34" charset="0"/>
              </a:rPr>
              <a:t> on </a:t>
            </a:r>
          </a:p>
          <a:p>
            <a:pPr algn="ctr"/>
            <a:r>
              <a:rPr lang="en-US" sz="2800" b="1" dirty="0" smtClean="0">
                <a:solidFill>
                  <a:schemeClr val="tx1"/>
                </a:solidFill>
                <a:latin typeface="Calibri" panose="020F0502020204030204" pitchFamily="34" charset="0"/>
              </a:rPr>
              <a:t>social inclusion</a:t>
            </a:r>
            <a:endParaRPr lang="en-US" sz="2800" b="1" dirty="0">
              <a:solidFill>
                <a:schemeClr val="tx1"/>
              </a:solidFill>
              <a:latin typeface="Calibri" panose="020F0502020204030204" pitchFamily="34" charset="0"/>
            </a:endParaRPr>
          </a:p>
        </p:txBody>
      </p:sp>
      <p:pic>
        <p:nvPicPr>
          <p:cNvPr id="5124" name="Picture 4" descr="http://assets.proalba.ro/2012/09/varstnici.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557165" y="4039820"/>
            <a:ext cx="2372707" cy="1985165"/>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3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946345" y="0"/>
            <a:ext cx="3048000" cy="1000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642813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01670" y="374900"/>
            <a:ext cx="4428445" cy="458115"/>
          </a:xfrm>
        </p:spPr>
        <p:txBody>
          <a:bodyPr>
            <a:normAutofit fontScale="90000"/>
          </a:bodyPr>
          <a:lstStyle/>
          <a:p>
            <a:r>
              <a:rPr lang="en-US" sz="2700" b="1" dirty="0" smtClean="0">
                <a:solidFill>
                  <a:srgbClr val="002060"/>
                </a:solidFill>
              </a:rPr>
              <a:t/>
            </a:r>
            <a:br>
              <a:rPr lang="en-US" sz="2700" b="1" dirty="0" smtClean="0">
                <a:solidFill>
                  <a:srgbClr val="002060"/>
                </a:solidFill>
              </a:rPr>
            </a:br>
            <a:r>
              <a:rPr lang="en-US" sz="2700" b="1" dirty="0" smtClean="0">
                <a:solidFill>
                  <a:srgbClr val="002060"/>
                </a:solidFill>
              </a:rPr>
              <a:t>Strategic goals of the MMSJ in the field of social inclusion  </a:t>
            </a:r>
            <a:r>
              <a:rPr lang="ro-RO" sz="2700" b="1" dirty="0">
                <a:solidFill>
                  <a:srgbClr val="002060"/>
                </a:solidFill>
              </a:rPr>
              <a:t/>
            </a:r>
            <a:br>
              <a:rPr lang="ro-RO" sz="2700" b="1" dirty="0">
                <a:solidFill>
                  <a:srgbClr val="002060"/>
                </a:solidFill>
              </a:rPr>
            </a:br>
            <a:endParaRPr lang="en-US" dirty="0">
              <a:solidFill>
                <a:srgbClr val="0070C0"/>
              </a:solidFill>
            </a:endParaRPr>
          </a:p>
        </p:txBody>
      </p:sp>
      <p:sp>
        <p:nvSpPr>
          <p:cNvPr id="2" name="Content Placeholder 1"/>
          <p:cNvSpPr>
            <a:spLocks noGrp="1"/>
          </p:cNvSpPr>
          <p:nvPr>
            <p:ph idx="1"/>
          </p:nvPr>
        </p:nvSpPr>
        <p:spPr>
          <a:xfrm>
            <a:off x="448965" y="1443834"/>
            <a:ext cx="8398775" cy="5039265"/>
          </a:xfrm>
        </p:spPr>
        <p:txBody>
          <a:bodyPr>
            <a:noAutofit/>
          </a:bodyPr>
          <a:lstStyle/>
          <a:p>
            <a:pPr marL="0" indent="0" algn="just"/>
            <a:r>
              <a:rPr lang="en-US" sz="2200" dirty="0" smtClean="0">
                <a:latin typeface="Calibri" panose="020F0502020204030204" pitchFamily="34" charset="0"/>
              </a:rPr>
              <a:t> </a:t>
            </a:r>
            <a:r>
              <a:rPr lang="en-US" sz="2000" b="1" dirty="0" smtClean="0">
                <a:solidFill>
                  <a:srgbClr val="018ACF"/>
                </a:solidFill>
                <a:effectLst>
                  <a:outerShdw blurRad="38100" dist="38100" dir="2700000" algn="tl">
                    <a:srgbClr val="000000">
                      <a:alpha val="43137"/>
                    </a:srgbClr>
                  </a:outerShdw>
                </a:effectLst>
                <a:latin typeface="Calibri" panose="020F0502020204030204" pitchFamily="34" charset="0"/>
              </a:rPr>
              <a:t>Development </a:t>
            </a:r>
            <a:r>
              <a:rPr lang="en-US" sz="2000" b="1" dirty="0">
                <a:solidFill>
                  <a:srgbClr val="018ACF"/>
                </a:solidFill>
                <a:effectLst>
                  <a:outerShdw blurRad="38100" dist="38100" dir="2700000" algn="tl">
                    <a:srgbClr val="000000">
                      <a:alpha val="43137"/>
                    </a:srgbClr>
                  </a:outerShdw>
                </a:effectLst>
                <a:latin typeface="Calibri" panose="020F0502020204030204" pitchFamily="34" charset="0"/>
              </a:rPr>
              <a:t>of integrated </a:t>
            </a:r>
            <a:r>
              <a:rPr lang="en-US" sz="2000" b="1" dirty="0" smtClean="0">
                <a:solidFill>
                  <a:srgbClr val="018ACF"/>
                </a:solidFill>
                <a:effectLst>
                  <a:outerShdw blurRad="38100" dist="38100" dir="2700000" algn="tl">
                    <a:srgbClr val="000000">
                      <a:alpha val="43137"/>
                    </a:srgbClr>
                  </a:outerShdw>
                </a:effectLst>
                <a:latin typeface="Calibri" panose="020F0502020204030204" pitchFamily="34" charset="0"/>
              </a:rPr>
              <a:t>social </a:t>
            </a:r>
            <a:r>
              <a:rPr lang="en-US" sz="2000" b="1" dirty="0">
                <a:solidFill>
                  <a:srgbClr val="018ACF"/>
                </a:solidFill>
                <a:effectLst>
                  <a:outerShdw blurRad="38100" dist="38100" dir="2700000" algn="tl">
                    <a:srgbClr val="000000">
                      <a:alpha val="43137"/>
                    </a:srgbClr>
                  </a:outerShdw>
                </a:effectLst>
                <a:latin typeface="Calibri" panose="020F0502020204030204" pitchFamily="34" charset="0"/>
              </a:rPr>
              <a:t>services </a:t>
            </a:r>
            <a:r>
              <a:rPr lang="en-US" sz="2000" b="1" dirty="0" smtClean="0">
                <a:solidFill>
                  <a:srgbClr val="018ACF"/>
                </a:solidFill>
                <a:effectLst>
                  <a:outerShdw blurRad="38100" dist="38100" dir="2700000" algn="tl">
                    <a:srgbClr val="000000">
                      <a:alpha val="43137"/>
                    </a:srgbClr>
                  </a:outerShdw>
                </a:effectLst>
                <a:latin typeface="Calibri" panose="020F0502020204030204" pitchFamily="34" charset="0"/>
              </a:rPr>
              <a:t>at community level </a:t>
            </a:r>
            <a:r>
              <a:rPr lang="en-US" sz="2000" b="1" dirty="0" smtClean="0">
                <a:solidFill>
                  <a:srgbClr val="018ACF"/>
                </a:solidFill>
                <a:effectLst>
                  <a:outerShdw blurRad="38100" dist="38100" dir="2700000" algn="tl">
                    <a:srgbClr val="000000">
                      <a:alpha val="43137"/>
                    </a:srgbClr>
                  </a:outerShdw>
                </a:effectLst>
              </a:rPr>
              <a:t>to reduce poverty and social exclusion  </a:t>
            </a:r>
          </a:p>
          <a:p>
            <a:pPr marL="0" indent="0" algn="just">
              <a:buNone/>
            </a:pPr>
            <a:r>
              <a:rPr lang="en-US" sz="1800" dirty="0" smtClean="0"/>
              <a:t>MMSJ </a:t>
            </a:r>
            <a:r>
              <a:rPr lang="ro-RO" sz="1800" dirty="0" err="1" smtClean="0"/>
              <a:t>is</a:t>
            </a:r>
            <a:r>
              <a:rPr lang="ro-RO" sz="1800" dirty="0" smtClean="0"/>
              <a:t> </a:t>
            </a:r>
            <a:r>
              <a:rPr lang="ro-RO" sz="1800" dirty="0" err="1" smtClean="0"/>
              <a:t>currently</a:t>
            </a:r>
            <a:r>
              <a:rPr lang="ro-RO" sz="1800" dirty="0" smtClean="0"/>
              <a:t> </a:t>
            </a:r>
            <a:r>
              <a:rPr lang="ro-RO" sz="1800" dirty="0" err="1" smtClean="0"/>
              <a:t>developing</a:t>
            </a:r>
            <a:r>
              <a:rPr lang="ro-RO" sz="1800" dirty="0" smtClean="0"/>
              <a:t> </a:t>
            </a:r>
            <a:r>
              <a:rPr lang="en-US" sz="1800" dirty="0" smtClean="0"/>
              <a:t>a</a:t>
            </a:r>
            <a:r>
              <a:rPr lang="ro-RO" sz="1800" dirty="0" smtClean="0"/>
              <a:t> </a:t>
            </a:r>
            <a:r>
              <a:rPr lang="ro-RO" sz="1800" dirty="0" err="1" smtClean="0"/>
              <a:t>fiche</a:t>
            </a:r>
            <a:r>
              <a:rPr lang="ro-RO" sz="1800" dirty="0" smtClean="0"/>
              <a:t> for a pilot </a:t>
            </a:r>
            <a:r>
              <a:rPr lang="ro-RO" sz="1800" dirty="0" err="1" smtClean="0"/>
              <a:t>project</a:t>
            </a:r>
            <a:r>
              <a:rPr lang="ro-RO" sz="1800" dirty="0" smtClean="0"/>
              <a:t> </a:t>
            </a:r>
            <a:r>
              <a:rPr lang="ro-RO" sz="1800" dirty="0" err="1" smtClean="0"/>
              <a:t>regarding</a:t>
            </a:r>
            <a:r>
              <a:rPr lang="ro-RO" sz="1800" dirty="0" smtClean="0"/>
              <a:t> </a:t>
            </a:r>
            <a:r>
              <a:rPr lang="ro-RO" sz="1800" dirty="0" err="1" smtClean="0"/>
              <a:t>the</a:t>
            </a:r>
            <a:r>
              <a:rPr lang="ro-RO" sz="1800" dirty="0" smtClean="0"/>
              <a:t> </a:t>
            </a:r>
            <a:r>
              <a:rPr lang="ro-RO" sz="1800" dirty="0" err="1" smtClean="0"/>
              <a:t>setting</a:t>
            </a:r>
            <a:r>
              <a:rPr lang="ro-RO" sz="1800" dirty="0" smtClean="0"/>
              <a:t> </a:t>
            </a:r>
            <a:r>
              <a:rPr lang="ro-RO" sz="1800" dirty="0" err="1" smtClean="0"/>
              <a:t>up</a:t>
            </a:r>
            <a:r>
              <a:rPr lang="ro-RO" sz="1800" dirty="0" smtClean="0"/>
              <a:t> and </a:t>
            </a:r>
            <a:r>
              <a:rPr lang="ro-RO" sz="1800" dirty="0" err="1" smtClean="0"/>
              <a:t>development</a:t>
            </a:r>
            <a:r>
              <a:rPr lang="ro-RO" sz="1800" dirty="0" smtClean="0"/>
              <a:t> of </a:t>
            </a:r>
            <a:r>
              <a:rPr lang="ro-RO" sz="1800" dirty="0" err="1" smtClean="0"/>
              <a:t>the</a:t>
            </a:r>
            <a:r>
              <a:rPr lang="ro-RO" sz="1800" dirty="0" smtClean="0"/>
              <a:t> </a:t>
            </a:r>
            <a:r>
              <a:rPr lang="ro-RO" sz="1800" dirty="0" err="1" smtClean="0"/>
              <a:t>community</a:t>
            </a:r>
            <a:r>
              <a:rPr lang="ro-RO" sz="1800" dirty="0" smtClean="0"/>
              <a:t> </a:t>
            </a:r>
            <a:r>
              <a:rPr lang="ro-RO" sz="1800" dirty="0" err="1" smtClean="0"/>
              <a:t>integrated</a:t>
            </a:r>
            <a:r>
              <a:rPr lang="ro-RO" sz="1800" dirty="0" smtClean="0"/>
              <a:t> </a:t>
            </a:r>
            <a:r>
              <a:rPr lang="ro-RO" sz="1800" dirty="0" err="1" smtClean="0"/>
              <a:t>services</a:t>
            </a:r>
            <a:r>
              <a:rPr lang="en-US" sz="1800" dirty="0" smtClean="0"/>
              <a:t> with European finances. The project is based on a partnership between Minister of Labour and Social Justice, Minister of Health and Minister of Education.  </a:t>
            </a:r>
            <a:endParaRPr lang="en-US" sz="1800" dirty="0" smtClean="0">
              <a:effectLst>
                <a:outerShdw blurRad="38100" dist="38100" dir="2700000" algn="tl">
                  <a:srgbClr val="000000">
                    <a:alpha val="43137"/>
                  </a:srgbClr>
                </a:outerShdw>
              </a:effectLst>
              <a:latin typeface="Calibri" panose="020F0502020204030204" pitchFamily="34" charset="0"/>
            </a:endParaRPr>
          </a:p>
          <a:p>
            <a:pPr marL="0" indent="0" algn="just">
              <a:buNone/>
            </a:pPr>
            <a:r>
              <a:rPr lang="en-US" sz="1800" b="1" dirty="0" smtClean="0"/>
              <a:t>The main objective</a:t>
            </a:r>
            <a:r>
              <a:rPr lang="en-US" sz="1800" dirty="0" smtClean="0"/>
              <a:t> - support the local public authorities in 139 communities with a very high level of social exclusion (with low human capital, high unemployment and inadequate housing conditions), through hiring, where necessary, and training of the professionals of the integrated community services teams (social workers, nurses, educational counselor and/or social mediator). </a:t>
            </a:r>
          </a:p>
          <a:p>
            <a:pPr>
              <a:buNone/>
            </a:pPr>
            <a:r>
              <a:rPr lang="en-US" sz="1800" dirty="0" smtClean="0"/>
              <a:t>The responsibilities of the integrated social services teams are: </a:t>
            </a:r>
          </a:p>
          <a:p>
            <a:pPr>
              <a:buNone/>
            </a:pPr>
            <a:r>
              <a:rPr lang="en-US" sz="1800" dirty="0" smtClean="0"/>
              <a:t>(i) to identify the vulnerable individuals and families from community, </a:t>
            </a:r>
          </a:p>
          <a:p>
            <a:pPr>
              <a:buNone/>
            </a:pPr>
            <a:r>
              <a:rPr lang="en-US" sz="1800" dirty="0" smtClean="0"/>
              <a:t>(ii) to asses their specific needs and to ensure an integrated approch  </a:t>
            </a:r>
          </a:p>
          <a:p>
            <a:pPr>
              <a:buNone/>
            </a:pPr>
            <a:r>
              <a:rPr lang="en-US" sz="1800" dirty="0" smtClean="0"/>
              <a:t>(iii) to provide informative activities on their social rights</a:t>
            </a:r>
          </a:p>
          <a:p>
            <a:pPr>
              <a:buNone/>
            </a:pPr>
            <a:r>
              <a:rPr lang="en-US" sz="1800" dirty="0" smtClean="0"/>
              <a:t>(iv) to support the beneficiaries to access the proper social benefits and services at community level</a:t>
            </a:r>
          </a:p>
          <a:p>
            <a:pPr marL="0" indent="0" algn="just">
              <a:buNone/>
            </a:pPr>
            <a:endParaRPr lang="en-US" sz="2200" dirty="0" smtClean="0">
              <a:effectLst>
                <a:outerShdw blurRad="38100" dist="38100" dir="2700000" algn="tl">
                  <a:srgbClr val="000000">
                    <a:alpha val="43137"/>
                  </a:srgbClr>
                </a:outerShdw>
              </a:effectLst>
              <a:latin typeface="Calibri" panose="020F0502020204030204" pitchFamily="34" charset="0"/>
            </a:endParaRPr>
          </a:p>
          <a:p>
            <a:pPr marL="0" indent="0" algn="just">
              <a:buNone/>
            </a:pPr>
            <a:endParaRPr lang="en-US" sz="2200" dirty="0" smtClean="0">
              <a:effectLst>
                <a:outerShdw blurRad="38100" dist="38100" dir="2700000" algn="tl">
                  <a:srgbClr val="000000">
                    <a:alpha val="43137"/>
                  </a:srgbClr>
                </a:outerShdw>
              </a:effectLst>
              <a:latin typeface="Calibri" panose="020F0502020204030204" pitchFamily="34" charset="0"/>
            </a:endParaRPr>
          </a:p>
          <a:p>
            <a:pPr marL="0" indent="0" algn="just">
              <a:buNone/>
            </a:pPr>
            <a:endParaRPr lang="vi-VN" sz="2200" dirty="0">
              <a:effectLst>
                <a:outerShdw blurRad="38100" dist="38100" dir="2700000" algn="tl">
                  <a:srgbClr val="000000">
                    <a:alpha val="43137"/>
                  </a:srgbClr>
                </a:outerShdw>
              </a:effectLst>
              <a:latin typeface="Calibri" panose="020F0502020204030204" pitchFamily="34" charset="0"/>
            </a:endParaRPr>
          </a:p>
          <a:p>
            <a:pPr marL="0" indent="0" algn="just">
              <a:buNone/>
            </a:pPr>
            <a:r>
              <a:rPr lang="en-US" sz="2200" dirty="0" smtClean="0">
                <a:latin typeface="Calibri" panose="020F0502020204030204" pitchFamily="34" charset="0"/>
              </a:rPr>
              <a:t>1</a:t>
            </a:r>
            <a:endParaRPr lang="en-US" sz="2000" dirty="0">
              <a:latin typeface="Calibri" panose="020F0502020204030204" pitchFamily="34" charset="0"/>
            </a:endParaRPr>
          </a:p>
        </p:txBody>
      </p:sp>
      <p:pic>
        <p:nvPicPr>
          <p:cNvPr id="5" name="Picture 3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946345" y="0"/>
            <a:ext cx="3048000" cy="1000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4942696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48965" y="1138425"/>
            <a:ext cx="8398775" cy="5344675"/>
          </a:xfrm>
        </p:spPr>
        <p:txBody>
          <a:bodyPr>
            <a:noAutofit/>
          </a:bodyPr>
          <a:lstStyle/>
          <a:p>
            <a:pPr>
              <a:buNone/>
            </a:pPr>
            <a:endParaRPr lang="en-US" sz="2000" b="1" dirty="0" smtClean="0"/>
          </a:p>
          <a:p>
            <a:pPr>
              <a:buNone/>
            </a:pPr>
            <a:r>
              <a:rPr lang="en-US" sz="2000" b="1" dirty="0" smtClean="0"/>
              <a:t>OBJECTIVES OF THE PROJECT: </a:t>
            </a:r>
            <a:endParaRPr lang="en-US" sz="2000" dirty="0" smtClean="0"/>
          </a:p>
          <a:p>
            <a:r>
              <a:rPr lang="ro-RO" sz="1800" b="1" dirty="0" smtClean="0"/>
              <a:t>OS 1</a:t>
            </a:r>
            <a:r>
              <a:rPr lang="ro-RO" sz="1800" dirty="0" smtClean="0"/>
              <a:t>: </a:t>
            </a:r>
            <a:r>
              <a:rPr lang="en-US" sz="1800" dirty="0" smtClean="0"/>
              <a:t>Strengthen the capacity of local public administration to initiate, coordinate and implement measures to prevent and combat the social exclusion phenomenon in 139 communities through the establishment of integrated  social services teams and the development of specific procedures, methodologies and tools</a:t>
            </a:r>
          </a:p>
          <a:p>
            <a:r>
              <a:rPr lang="ro-RO" sz="1800" b="1" dirty="0" smtClean="0"/>
              <a:t>OS </a:t>
            </a:r>
            <a:r>
              <a:rPr lang="en-US" sz="1800" b="1" dirty="0" smtClean="0"/>
              <a:t>2: </a:t>
            </a:r>
            <a:r>
              <a:rPr lang="en-US" sz="1800" dirty="0" smtClean="0"/>
              <a:t>Improving the specialists‘skills within integrated teams</a:t>
            </a:r>
          </a:p>
          <a:p>
            <a:r>
              <a:rPr lang="ro-RO" sz="1800" b="1" dirty="0" smtClean="0"/>
              <a:t>OS 3: </a:t>
            </a:r>
            <a:r>
              <a:rPr lang="en-US" sz="1800" dirty="0" smtClean="0"/>
              <a:t>Increasing the number of beneficiaries in social need who access social services</a:t>
            </a:r>
          </a:p>
          <a:p>
            <a:pPr>
              <a:buNone/>
            </a:pPr>
            <a:r>
              <a:rPr lang="en-US" sz="2000" b="1" dirty="0" smtClean="0"/>
              <a:t>PERFORMANCE INDICATORS:</a:t>
            </a:r>
            <a:endParaRPr lang="en-US" sz="2000" dirty="0" smtClean="0"/>
          </a:p>
          <a:p>
            <a:pPr lvl="0"/>
            <a:r>
              <a:rPr lang="ro-RO" sz="1800" dirty="0" smtClean="0"/>
              <a:t>139 </a:t>
            </a:r>
            <a:r>
              <a:rPr lang="ro-RO" sz="1800" dirty="0" err="1" smtClean="0"/>
              <a:t>community</a:t>
            </a:r>
            <a:r>
              <a:rPr lang="ro-RO" sz="1800" dirty="0" smtClean="0"/>
              <a:t> </a:t>
            </a:r>
            <a:r>
              <a:rPr lang="en-US" sz="1800" dirty="0" smtClean="0"/>
              <a:t>integrated </a:t>
            </a:r>
            <a:r>
              <a:rPr lang="ro-RO" sz="1800" dirty="0" err="1" smtClean="0"/>
              <a:t>services</a:t>
            </a:r>
            <a:r>
              <a:rPr lang="ro-RO" sz="1800" dirty="0" smtClean="0"/>
              <a:t>, </a:t>
            </a:r>
            <a:r>
              <a:rPr lang="en-US" sz="1800" dirty="0" smtClean="0"/>
              <a:t>most of them – 130, established </a:t>
            </a:r>
            <a:r>
              <a:rPr lang="ro-RO" sz="1800" dirty="0" smtClean="0"/>
              <a:t>in rural </a:t>
            </a:r>
            <a:r>
              <a:rPr lang="ro-RO" sz="1800" dirty="0" err="1" smtClean="0"/>
              <a:t>communities</a:t>
            </a:r>
            <a:r>
              <a:rPr lang="ro-RO" sz="1800" dirty="0" smtClean="0"/>
              <a:t> </a:t>
            </a:r>
            <a:r>
              <a:rPr lang="ro-RO" sz="1800" dirty="0" err="1" smtClean="0"/>
              <a:t>with</a:t>
            </a:r>
            <a:r>
              <a:rPr lang="ro-RO" sz="1800" dirty="0" smtClean="0"/>
              <a:t> </a:t>
            </a:r>
            <a:r>
              <a:rPr lang="en-US" sz="1800" dirty="0" smtClean="0"/>
              <a:t>a high social exclusion</a:t>
            </a:r>
          </a:p>
          <a:p>
            <a:r>
              <a:rPr lang="ro-RO" sz="1800" dirty="0" smtClean="0"/>
              <a:t>42 </a:t>
            </a:r>
            <a:r>
              <a:rPr lang="ro-RO" sz="1800" dirty="0" err="1" smtClean="0"/>
              <a:t>procedures</a:t>
            </a:r>
            <a:r>
              <a:rPr lang="ro-RO" sz="1800" dirty="0" smtClean="0"/>
              <a:t> / </a:t>
            </a:r>
            <a:r>
              <a:rPr lang="ro-RO" sz="1800" dirty="0" err="1" smtClean="0"/>
              <a:t>methodologies</a:t>
            </a:r>
            <a:r>
              <a:rPr lang="ro-RO" sz="1800" dirty="0" smtClean="0"/>
              <a:t> / </a:t>
            </a:r>
            <a:r>
              <a:rPr lang="ro-RO" sz="1800" dirty="0" err="1" smtClean="0"/>
              <a:t>working</a:t>
            </a:r>
            <a:r>
              <a:rPr lang="ro-RO" sz="1800" dirty="0" smtClean="0"/>
              <a:t> </a:t>
            </a:r>
            <a:r>
              <a:rPr lang="ro-RO" sz="1800" dirty="0" err="1" smtClean="0"/>
              <a:t>tools</a:t>
            </a:r>
            <a:r>
              <a:rPr lang="en-US" sz="1800" dirty="0" smtClean="0"/>
              <a:t> made</a:t>
            </a:r>
          </a:p>
          <a:p>
            <a:pPr lvl="0"/>
            <a:r>
              <a:rPr lang="ro-RO" sz="1800" dirty="0" smtClean="0"/>
              <a:t>Minimum 336 </a:t>
            </a:r>
            <a:r>
              <a:rPr lang="ro-RO" sz="1800" dirty="0" err="1" smtClean="0"/>
              <a:t>people</a:t>
            </a:r>
            <a:r>
              <a:rPr lang="ro-RO" sz="1800" dirty="0" smtClean="0"/>
              <a:t> </a:t>
            </a:r>
            <a:r>
              <a:rPr lang="ro-RO" sz="1800" dirty="0" err="1" smtClean="0"/>
              <a:t>train</a:t>
            </a:r>
            <a:r>
              <a:rPr lang="en-US" sz="1800" dirty="0" smtClean="0"/>
              <a:t>ed</a:t>
            </a:r>
            <a:r>
              <a:rPr lang="ro-RO" sz="1800" dirty="0" smtClean="0"/>
              <a:t>: </a:t>
            </a:r>
            <a:r>
              <a:rPr lang="en-US" sz="1800" dirty="0" smtClean="0"/>
              <a:t>141 in the field of social assistance; 143 in the medical field; 52 in the educational field</a:t>
            </a:r>
          </a:p>
          <a:p>
            <a:pPr lvl="0"/>
            <a:r>
              <a:rPr lang="ro-RO" sz="1800" dirty="0" smtClean="0"/>
              <a:t>23,000 </a:t>
            </a:r>
            <a:r>
              <a:rPr lang="en-US" sz="1800" dirty="0" smtClean="0"/>
              <a:t>- </a:t>
            </a:r>
            <a:r>
              <a:rPr lang="ro-RO" sz="1800" dirty="0" smtClean="0"/>
              <a:t>34,000 </a:t>
            </a:r>
            <a:r>
              <a:rPr lang="en-US" sz="1800" dirty="0" smtClean="0"/>
              <a:t>potential beneficiaries of the pilor project </a:t>
            </a:r>
          </a:p>
          <a:p>
            <a:endParaRPr lang="en-US" sz="2000" dirty="0" smtClean="0"/>
          </a:p>
          <a:p>
            <a:endParaRPr lang="en-US" sz="2000" dirty="0" smtClean="0"/>
          </a:p>
          <a:p>
            <a:endParaRPr lang="en-US" sz="2000" dirty="0" smtClean="0">
              <a:effectLst>
                <a:outerShdw blurRad="38100" dist="38100" dir="2700000" algn="tl">
                  <a:srgbClr val="000000">
                    <a:alpha val="43137"/>
                  </a:srgbClr>
                </a:outerShdw>
              </a:effectLst>
              <a:latin typeface="Calibri" panose="020F0502020204030204" pitchFamily="34" charset="0"/>
            </a:endParaRPr>
          </a:p>
          <a:p>
            <a:pPr marL="0" indent="0" algn="just">
              <a:buNone/>
            </a:pPr>
            <a:endParaRPr lang="vi-VN" sz="2200" dirty="0">
              <a:effectLst>
                <a:outerShdw blurRad="38100" dist="38100" dir="2700000" algn="tl">
                  <a:srgbClr val="000000">
                    <a:alpha val="43137"/>
                  </a:srgbClr>
                </a:outerShdw>
              </a:effectLst>
              <a:latin typeface="Calibri" panose="020F0502020204030204" pitchFamily="34" charset="0"/>
            </a:endParaRPr>
          </a:p>
        </p:txBody>
      </p:sp>
      <p:pic>
        <p:nvPicPr>
          <p:cNvPr id="5" name="Picture 3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946345" y="0"/>
            <a:ext cx="3048000" cy="1000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4942696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222195"/>
            <a:ext cx="4606025" cy="610820"/>
          </a:xfrm>
        </p:spPr>
        <p:txBody>
          <a:bodyPr>
            <a:normAutofit fontScale="90000"/>
          </a:bodyPr>
          <a:lstStyle/>
          <a:p>
            <a:pPr algn="r"/>
            <a:r>
              <a:rPr lang="en-US" dirty="0" smtClean="0">
                <a:solidFill>
                  <a:srgbClr val="0070C0"/>
                </a:solidFill>
              </a:rPr>
              <a:t>Free access to justice</a:t>
            </a:r>
            <a:endParaRPr lang="en-US" dirty="0">
              <a:solidFill>
                <a:srgbClr val="0070C0"/>
              </a:solidFill>
            </a:endParaRPr>
          </a:p>
        </p:txBody>
      </p:sp>
      <p:sp>
        <p:nvSpPr>
          <p:cNvPr id="2" name="Content Placeholder 1"/>
          <p:cNvSpPr>
            <a:spLocks noGrp="1"/>
          </p:cNvSpPr>
          <p:nvPr>
            <p:ph idx="1"/>
          </p:nvPr>
        </p:nvSpPr>
        <p:spPr>
          <a:xfrm>
            <a:off x="448964" y="1443835"/>
            <a:ext cx="8246071" cy="4886560"/>
          </a:xfrm>
        </p:spPr>
        <p:txBody>
          <a:bodyPr>
            <a:noAutofit/>
          </a:bodyPr>
          <a:lstStyle/>
          <a:p>
            <a:pPr>
              <a:buNone/>
            </a:pPr>
            <a:r>
              <a:rPr lang="en-US" sz="1800" dirty="0" smtClean="0"/>
              <a:t>	Free access to justice is a fundamental principle of the organization of any democratic judiciary system.</a:t>
            </a:r>
          </a:p>
          <a:p>
            <a:pPr>
              <a:buNone/>
            </a:pPr>
            <a:r>
              <a:rPr lang="en-US" sz="1800" dirty="0" smtClean="0"/>
              <a:t>	Free access of the person to justice is the ability of any person to introduce, after his / her discretion, an action in court, involving the correlative obligation of the state that, through the competent court, to resolve this action.</a:t>
            </a:r>
          </a:p>
          <a:p>
            <a:pPr>
              <a:buNone/>
            </a:pPr>
            <a:r>
              <a:rPr lang="en-US" sz="1800" dirty="0" smtClean="0"/>
              <a:t>	The Romanian Constitution (art.21) regulates free access to justice, which is conceived as the right of any person to be able to address justice to defend his rights, freedoms and legitimate interests, ensuring that the exercise of this right can not be undermined by any law.</a:t>
            </a:r>
          </a:p>
          <a:p>
            <a:pPr>
              <a:buNone/>
            </a:pPr>
            <a:r>
              <a:rPr lang="en-US" sz="1800" dirty="0" smtClean="0">
                <a:latin typeface="Calibri" panose="020F0502020204030204" pitchFamily="34" charset="0"/>
              </a:rPr>
              <a:t>	But how the state institutions can preserve this right of the free access to justice? </a:t>
            </a:r>
          </a:p>
          <a:p>
            <a:pPr>
              <a:buFont typeface="Wingdings" pitchFamily="2" charset="2"/>
              <a:buChar char="q"/>
            </a:pPr>
            <a:r>
              <a:rPr lang="en-US" sz="1800" dirty="0" smtClean="0">
                <a:latin typeface="Calibri" panose="020F0502020204030204" pitchFamily="34" charset="0"/>
              </a:rPr>
              <a:t>designing coherent legislation and mechanism to ensure the free access to justice for all </a:t>
            </a:r>
          </a:p>
          <a:p>
            <a:pPr>
              <a:buFont typeface="Wingdings" pitchFamily="2" charset="2"/>
              <a:buChar char="q"/>
            </a:pPr>
            <a:r>
              <a:rPr lang="en-US" sz="1800" dirty="0" smtClean="0">
                <a:latin typeface="Calibri" panose="020F0502020204030204" pitchFamily="34" charset="0"/>
              </a:rPr>
              <a:t>making visible  the people’ rights </a:t>
            </a:r>
          </a:p>
          <a:p>
            <a:pPr>
              <a:buNone/>
            </a:pPr>
            <a:r>
              <a:rPr lang="en-US" sz="1800" dirty="0" smtClean="0">
                <a:latin typeface="Calibri" panose="020F0502020204030204" pitchFamily="34" charset="0"/>
              </a:rPr>
              <a:t>	In this manner, the General Public Social Assistance Departments, the public social assistance services from local level have the duty to provide to people at social risk information on their social rights. 		</a:t>
            </a:r>
            <a:endParaRPr lang="vi-VN" sz="2200" dirty="0">
              <a:latin typeface="Calibri" panose="020F0502020204030204" pitchFamily="34" charset="0"/>
            </a:endParaRPr>
          </a:p>
        </p:txBody>
      </p:sp>
      <p:pic>
        <p:nvPicPr>
          <p:cNvPr id="5" name="Picture 3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946345" y="0"/>
            <a:ext cx="3048000" cy="1000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4942696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222195"/>
            <a:ext cx="4606025" cy="610820"/>
          </a:xfrm>
        </p:spPr>
        <p:txBody>
          <a:bodyPr>
            <a:normAutofit fontScale="90000"/>
          </a:bodyPr>
          <a:lstStyle/>
          <a:p>
            <a:pPr algn="r"/>
            <a:r>
              <a:rPr lang="en-US" dirty="0" smtClean="0">
                <a:solidFill>
                  <a:srgbClr val="0070C0"/>
                </a:solidFill>
              </a:rPr>
              <a:t>Free access to justice</a:t>
            </a:r>
            <a:endParaRPr lang="en-US" dirty="0">
              <a:solidFill>
                <a:srgbClr val="0070C0"/>
              </a:solidFill>
            </a:endParaRPr>
          </a:p>
        </p:txBody>
      </p:sp>
      <p:sp>
        <p:nvSpPr>
          <p:cNvPr id="2" name="Content Placeholder 1"/>
          <p:cNvSpPr>
            <a:spLocks noGrp="1"/>
          </p:cNvSpPr>
          <p:nvPr>
            <p:ph idx="1"/>
          </p:nvPr>
        </p:nvSpPr>
        <p:spPr>
          <a:xfrm>
            <a:off x="448964" y="1443835"/>
            <a:ext cx="8398776" cy="4886560"/>
          </a:xfrm>
        </p:spPr>
        <p:txBody>
          <a:bodyPr>
            <a:noAutofit/>
          </a:bodyPr>
          <a:lstStyle/>
          <a:p>
            <a:pPr>
              <a:buNone/>
            </a:pPr>
            <a:r>
              <a:rPr lang="en-US" sz="2000" b="1" dirty="0" smtClean="0"/>
              <a:t>	</a:t>
            </a:r>
            <a:r>
              <a:rPr lang="en-US" sz="1800" dirty="0" smtClean="0"/>
              <a:t>The Ministry of Labor and Social Justice is curently working together with the Ministry of Justice and the Ministry of Internal Affairs at a draft legislative proposal to improve the legislation with aim to  transpose integrally the provisions of the Directive 2012/29 establishing minimum standards on the rights, suport and protection of victims of crime. </a:t>
            </a:r>
          </a:p>
          <a:p>
            <a:pPr>
              <a:buNone/>
            </a:pPr>
            <a:r>
              <a:rPr lang="en-US" sz="1800" dirty="0" smtClean="0">
                <a:effectLst>
                  <a:outerShdw blurRad="38100" dist="38100" dir="2700000" algn="tl">
                    <a:srgbClr val="000000">
                      <a:alpha val="43137"/>
                    </a:srgbClr>
                  </a:outerShdw>
                </a:effectLst>
                <a:latin typeface="Calibri" panose="020F0502020204030204" pitchFamily="34" charset="0"/>
              </a:rPr>
              <a:t>	</a:t>
            </a:r>
          </a:p>
          <a:p>
            <a:pPr>
              <a:buNone/>
            </a:pPr>
            <a:r>
              <a:rPr lang="en-US" sz="1800" dirty="0" smtClean="0">
                <a:effectLst>
                  <a:outerShdw blurRad="38100" dist="38100" dir="2700000" algn="tl">
                    <a:srgbClr val="000000">
                      <a:alpha val="43137"/>
                    </a:srgbClr>
                  </a:outerShdw>
                </a:effectLst>
                <a:latin typeface="Calibri" panose="020F0502020204030204" pitchFamily="34" charset="0"/>
              </a:rPr>
              <a:t>	</a:t>
            </a:r>
            <a:r>
              <a:rPr lang="en-US" sz="1800" dirty="0" smtClean="0">
                <a:latin typeface="Calibri" panose="020F0502020204030204" pitchFamily="34" charset="0"/>
              </a:rPr>
              <a:t>Main provisions :</a:t>
            </a:r>
          </a:p>
          <a:p>
            <a:pPr>
              <a:buNone/>
            </a:pPr>
            <a:r>
              <a:rPr lang="en-US" sz="1800" dirty="0" smtClean="0">
                <a:latin typeface="Calibri" panose="020F0502020204030204" pitchFamily="34" charset="0"/>
              </a:rPr>
              <a:t>	- extensive national cooperation among competent authorities to protect the victims of crime</a:t>
            </a:r>
          </a:p>
          <a:p>
            <a:pPr>
              <a:buNone/>
            </a:pPr>
            <a:r>
              <a:rPr lang="en-US" sz="1800" dirty="0" smtClean="0">
                <a:latin typeface="Calibri" panose="020F0502020204030204" pitchFamily="34" charset="0"/>
              </a:rPr>
              <a:t>	- victims are recognised and treated in a sensitive, respectful, tailord, professional and non –discriminatory manner </a:t>
            </a:r>
          </a:p>
          <a:p>
            <a:pPr>
              <a:buNone/>
            </a:pPr>
            <a:r>
              <a:rPr lang="en-US" sz="1800" dirty="0" smtClean="0">
                <a:latin typeface="Calibri" panose="020F0502020204030204" pitchFamily="34" charset="0"/>
              </a:rPr>
              <a:t>	- providing of information on their rights it represents the first step after identification  of the victim </a:t>
            </a:r>
          </a:p>
          <a:p>
            <a:pPr>
              <a:buNone/>
            </a:pPr>
            <a:r>
              <a:rPr lang="en-US" sz="1800" dirty="0" smtClean="0">
                <a:latin typeface="Calibri" panose="020F0502020204030204" pitchFamily="34" charset="0"/>
              </a:rPr>
              <a:t>	- The victim is perceived as an individual with individual needs</a:t>
            </a:r>
          </a:p>
          <a:p>
            <a:pPr>
              <a:buNone/>
            </a:pPr>
            <a:r>
              <a:rPr lang="en-US" sz="1800" dirty="0" smtClean="0">
                <a:latin typeface="Calibri" panose="020F0502020204030204" pitchFamily="34" charset="0"/>
              </a:rPr>
              <a:t>	</a:t>
            </a:r>
            <a:endParaRPr lang="vi-VN" sz="2200" dirty="0">
              <a:latin typeface="Calibri" panose="020F0502020204030204" pitchFamily="34" charset="0"/>
            </a:endParaRPr>
          </a:p>
        </p:txBody>
      </p:sp>
      <p:pic>
        <p:nvPicPr>
          <p:cNvPr id="5" name="Picture 3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946345" y="0"/>
            <a:ext cx="3048000" cy="1000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4942696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3565</TotalTime>
  <Words>1124</Words>
  <Application>Microsoft Office PowerPoint</Application>
  <PresentationFormat>On-screen Show (4:3)</PresentationFormat>
  <Paragraphs>197</Paragraphs>
  <Slides>11</Slides>
  <Notes>11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National social assistance system in Romania</vt:lpstr>
      <vt:lpstr>National Social Assistance System (NSAS)</vt:lpstr>
      <vt:lpstr>PowerPoint Presentation</vt:lpstr>
      <vt:lpstr>PowerPoint Presentation</vt:lpstr>
      <vt:lpstr>PowerPoint Presentation</vt:lpstr>
      <vt:lpstr> Strategic goals of the MMSJ in the field of social inclusion   </vt:lpstr>
      <vt:lpstr>PowerPoint Presentation</vt:lpstr>
      <vt:lpstr>Free access to justice</vt:lpstr>
      <vt:lpstr>Free access to justice</vt:lpstr>
      <vt:lpstr>Free access to justice</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Julian</dc:creator>
  <cp:lastModifiedBy>RUSTEM Robert</cp:lastModifiedBy>
  <cp:revision>330</cp:revision>
  <cp:lastPrinted>2017-09-13T08:43:20Z</cp:lastPrinted>
  <dcterms:created xsi:type="dcterms:W3CDTF">2013-08-21T19:17:07Z</dcterms:created>
  <dcterms:modified xsi:type="dcterms:W3CDTF">2019-03-26T20:07:37Z</dcterms:modified>
</cp:coreProperties>
</file>