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3" r:id="rId7"/>
    <p:sldId id="267" r:id="rId8"/>
    <p:sldId id="767" r:id="rId9"/>
    <p:sldId id="265" r:id="rId10"/>
    <p:sldId id="264" r:id="rId11"/>
    <p:sldId id="768" r:id="rId12"/>
    <p:sldId id="269" r:id="rId13"/>
    <p:sldId id="764" r:id="rId14"/>
    <p:sldId id="270" r:id="rId15"/>
    <p:sldId id="769" r:id="rId16"/>
    <p:sldId id="271" r:id="rId17"/>
    <p:sldId id="765" r:id="rId18"/>
    <p:sldId id="272" r:id="rId19"/>
    <p:sldId id="770" r:id="rId20"/>
    <p:sldId id="273" r:id="rId21"/>
    <p:sldId id="766" r:id="rId22"/>
    <p:sldId id="274" r:id="rId23"/>
    <p:sldId id="268" r:id="rId24"/>
    <p:sldId id="772" r:id="rId25"/>
    <p:sldId id="7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91CCB-1A36-4917-A6E0-9052072660ED}"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6DB2F904-897B-44F6-8E21-0305F1890A4E}">
      <dgm:prSet/>
      <dgm:spPr/>
      <dgm:t>
        <a:bodyPr/>
        <a:lstStyle/>
        <a:p>
          <a:r>
            <a:rPr lang="en-GB"/>
            <a:t>4 topics</a:t>
          </a:r>
          <a:endParaRPr lang="en-US"/>
        </a:p>
      </dgm:t>
    </dgm:pt>
    <dgm:pt modelId="{94A8A2BD-FCE6-4D77-B006-67406D610F7B}" type="parTrans" cxnId="{AB9FFCDD-A33C-4C65-BD97-5CE705BAC5F9}">
      <dgm:prSet/>
      <dgm:spPr/>
      <dgm:t>
        <a:bodyPr/>
        <a:lstStyle/>
        <a:p>
          <a:endParaRPr lang="en-US"/>
        </a:p>
      </dgm:t>
    </dgm:pt>
    <dgm:pt modelId="{6AC5C0A5-94AF-42A0-9EA3-41A5EC536D57}" type="sibTrans" cxnId="{AB9FFCDD-A33C-4C65-BD97-5CE705BAC5F9}">
      <dgm:prSet/>
      <dgm:spPr/>
      <dgm:t>
        <a:bodyPr/>
        <a:lstStyle/>
        <a:p>
          <a:endParaRPr lang="en-US"/>
        </a:p>
      </dgm:t>
    </dgm:pt>
    <dgm:pt modelId="{D7C4A7B6-EB25-45CC-953D-DC6D44FA411C}">
      <dgm:prSet/>
      <dgm:spPr/>
      <dgm:t>
        <a:bodyPr/>
        <a:lstStyle/>
        <a:p>
          <a:r>
            <a:rPr lang="en-GB"/>
            <a:t>43 questions in total</a:t>
          </a:r>
          <a:endParaRPr lang="en-US"/>
        </a:p>
      </dgm:t>
    </dgm:pt>
    <dgm:pt modelId="{DC36EBF9-27D0-4B52-ADBF-D804914D1FDA}" type="parTrans" cxnId="{70AB99F7-E3C5-4AC4-9901-4F3DEA1B7C87}">
      <dgm:prSet/>
      <dgm:spPr/>
      <dgm:t>
        <a:bodyPr/>
        <a:lstStyle/>
        <a:p>
          <a:endParaRPr lang="en-US"/>
        </a:p>
      </dgm:t>
    </dgm:pt>
    <dgm:pt modelId="{5479532C-AAA6-44F0-8642-E71A8AAE2A67}" type="sibTrans" cxnId="{70AB99F7-E3C5-4AC4-9901-4F3DEA1B7C87}">
      <dgm:prSet/>
      <dgm:spPr/>
      <dgm:t>
        <a:bodyPr/>
        <a:lstStyle/>
        <a:p>
          <a:endParaRPr lang="en-US"/>
        </a:p>
      </dgm:t>
    </dgm:pt>
    <dgm:pt modelId="{62A23A23-278E-451B-906B-5549E81DB57E}">
      <dgm:prSet/>
      <dgm:spPr/>
      <dgm:t>
        <a:bodyPr/>
        <a:lstStyle/>
        <a:p>
          <a:r>
            <a:rPr lang="en-GB"/>
            <a:t>Sent to 51 Contracting Parties </a:t>
          </a:r>
          <a:endParaRPr lang="en-US"/>
        </a:p>
      </dgm:t>
    </dgm:pt>
    <dgm:pt modelId="{0B407C78-78FB-468E-A0E4-B0D7CED70105}" type="parTrans" cxnId="{1FCBF82C-AB99-4216-80C4-55074B31FC22}">
      <dgm:prSet/>
      <dgm:spPr/>
      <dgm:t>
        <a:bodyPr/>
        <a:lstStyle/>
        <a:p>
          <a:endParaRPr lang="en-US"/>
        </a:p>
      </dgm:t>
    </dgm:pt>
    <dgm:pt modelId="{1E59CB17-78A6-426C-968D-B431C7E1C990}" type="sibTrans" cxnId="{1FCBF82C-AB99-4216-80C4-55074B31FC22}">
      <dgm:prSet/>
      <dgm:spPr/>
      <dgm:t>
        <a:bodyPr/>
        <a:lstStyle/>
        <a:p>
          <a:endParaRPr lang="en-US"/>
        </a:p>
      </dgm:t>
    </dgm:pt>
    <dgm:pt modelId="{CE5F6E8C-0B42-4529-BEAF-C6BBB18E6B16}">
      <dgm:prSet/>
      <dgm:spPr/>
      <dgm:t>
        <a:bodyPr/>
        <a:lstStyle/>
        <a:p>
          <a:r>
            <a:rPr lang="en-GB"/>
            <a:t>20 provided responses</a:t>
          </a:r>
          <a:endParaRPr lang="en-US"/>
        </a:p>
      </dgm:t>
    </dgm:pt>
    <dgm:pt modelId="{E29C64E8-951F-45EB-AA4C-6C097B0A511E}" type="parTrans" cxnId="{089786D9-10FD-4FA3-9774-47374CAC6BAD}">
      <dgm:prSet/>
      <dgm:spPr/>
      <dgm:t>
        <a:bodyPr/>
        <a:lstStyle/>
        <a:p>
          <a:endParaRPr lang="en-US"/>
        </a:p>
      </dgm:t>
    </dgm:pt>
    <dgm:pt modelId="{62BB08DD-F7C4-44A3-9F03-C89DDE1D3F55}" type="sibTrans" cxnId="{089786D9-10FD-4FA3-9774-47374CAC6BAD}">
      <dgm:prSet/>
      <dgm:spPr/>
      <dgm:t>
        <a:bodyPr/>
        <a:lstStyle/>
        <a:p>
          <a:endParaRPr lang="en-US"/>
        </a:p>
      </dgm:t>
    </dgm:pt>
    <dgm:pt modelId="{094E2B17-BD39-493E-8A08-F4629C4820DA}">
      <dgm:prSet/>
      <dgm:spPr/>
      <dgm:t>
        <a:bodyPr/>
        <a:lstStyle/>
        <a:p>
          <a:r>
            <a:rPr lang="en-GB"/>
            <a:t>39% </a:t>
          </a:r>
          <a:endParaRPr lang="en-US"/>
        </a:p>
      </dgm:t>
    </dgm:pt>
    <dgm:pt modelId="{BB5C80EA-B8BF-4D2C-A562-0B4B174DEA4F}" type="parTrans" cxnId="{CEB8205F-DA2F-4876-AC1A-6C47782395C6}">
      <dgm:prSet/>
      <dgm:spPr/>
      <dgm:t>
        <a:bodyPr/>
        <a:lstStyle/>
        <a:p>
          <a:endParaRPr lang="en-US"/>
        </a:p>
      </dgm:t>
    </dgm:pt>
    <dgm:pt modelId="{3DD033A1-6E32-4720-B65A-A64358362356}" type="sibTrans" cxnId="{CEB8205F-DA2F-4876-AC1A-6C47782395C6}">
      <dgm:prSet/>
      <dgm:spPr/>
      <dgm:t>
        <a:bodyPr/>
        <a:lstStyle/>
        <a:p>
          <a:endParaRPr lang="en-US"/>
        </a:p>
      </dgm:t>
    </dgm:pt>
    <dgm:pt modelId="{2F8B78E1-F7EB-4C92-87B5-3CD4820A7E79}" type="pres">
      <dgm:prSet presAssocID="{9F791CCB-1A36-4917-A6E0-9052072660ED}" presName="linear" presStyleCnt="0">
        <dgm:presLayoutVars>
          <dgm:dir/>
          <dgm:animLvl val="lvl"/>
          <dgm:resizeHandles val="exact"/>
        </dgm:presLayoutVars>
      </dgm:prSet>
      <dgm:spPr/>
    </dgm:pt>
    <dgm:pt modelId="{9BE1556F-D519-4377-A085-B1C2EB743C8C}" type="pres">
      <dgm:prSet presAssocID="{6DB2F904-897B-44F6-8E21-0305F1890A4E}" presName="parentLin" presStyleCnt="0"/>
      <dgm:spPr/>
    </dgm:pt>
    <dgm:pt modelId="{96E34D20-14CC-498A-845B-A8DB13FEA900}" type="pres">
      <dgm:prSet presAssocID="{6DB2F904-897B-44F6-8E21-0305F1890A4E}" presName="parentLeftMargin" presStyleLbl="node1" presStyleIdx="0" presStyleCnt="5"/>
      <dgm:spPr/>
    </dgm:pt>
    <dgm:pt modelId="{8A07D8BD-149A-4924-A3D0-C802A9ACD7F6}" type="pres">
      <dgm:prSet presAssocID="{6DB2F904-897B-44F6-8E21-0305F1890A4E}" presName="parentText" presStyleLbl="node1" presStyleIdx="0" presStyleCnt="5">
        <dgm:presLayoutVars>
          <dgm:chMax val="0"/>
          <dgm:bulletEnabled val="1"/>
        </dgm:presLayoutVars>
      </dgm:prSet>
      <dgm:spPr/>
    </dgm:pt>
    <dgm:pt modelId="{9DEB9765-7654-44B6-955D-69E83E1CC27A}" type="pres">
      <dgm:prSet presAssocID="{6DB2F904-897B-44F6-8E21-0305F1890A4E}" presName="negativeSpace" presStyleCnt="0"/>
      <dgm:spPr/>
    </dgm:pt>
    <dgm:pt modelId="{D3868B3B-E31A-4772-B11B-717A911A3179}" type="pres">
      <dgm:prSet presAssocID="{6DB2F904-897B-44F6-8E21-0305F1890A4E}" presName="childText" presStyleLbl="conFgAcc1" presStyleIdx="0" presStyleCnt="5">
        <dgm:presLayoutVars>
          <dgm:bulletEnabled val="1"/>
        </dgm:presLayoutVars>
      </dgm:prSet>
      <dgm:spPr/>
    </dgm:pt>
    <dgm:pt modelId="{248A479B-C8A5-4C8C-8A9E-644881E93580}" type="pres">
      <dgm:prSet presAssocID="{6AC5C0A5-94AF-42A0-9EA3-41A5EC536D57}" presName="spaceBetweenRectangles" presStyleCnt="0"/>
      <dgm:spPr/>
    </dgm:pt>
    <dgm:pt modelId="{4BFA7A12-B230-4152-BCD3-B8CDF2580EE7}" type="pres">
      <dgm:prSet presAssocID="{D7C4A7B6-EB25-45CC-953D-DC6D44FA411C}" presName="parentLin" presStyleCnt="0"/>
      <dgm:spPr/>
    </dgm:pt>
    <dgm:pt modelId="{50C8D680-05D2-478F-B700-296279855B07}" type="pres">
      <dgm:prSet presAssocID="{D7C4A7B6-EB25-45CC-953D-DC6D44FA411C}" presName="parentLeftMargin" presStyleLbl="node1" presStyleIdx="0" presStyleCnt="5"/>
      <dgm:spPr/>
    </dgm:pt>
    <dgm:pt modelId="{5BABD69D-4CFE-4199-8029-FDB5CBB45AEC}" type="pres">
      <dgm:prSet presAssocID="{D7C4A7B6-EB25-45CC-953D-DC6D44FA411C}" presName="parentText" presStyleLbl="node1" presStyleIdx="1" presStyleCnt="5">
        <dgm:presLayoutVars>
          <dgm:chMax val="0"/>
          <dgm:bulletEnabled val="1"/>
        </dgm:presLayoutVars>
      </dgm:prSet>
      <dgm:spPr/>
    </dgm:pt>
    <dgm:pt modelId="{B641BD1D-B776-49B7-B2BE-417FD64B255F}" type="pres">
      <dgm:prSet presAssocID="{D7C4A7B6-EB25-45CC-953D-DC6D44FA411C}" presName="negativeSpace" presStyleCnt="0"/>
      <dgm:spPr/>
    </dgm:pt>
    <dgm:pt modelId="{CE8B3DE3-05F3-4298-8D8B-916B05A584AD}" type="pres">
      <dgm:prSet presAssocID="{D7C4A7B6-EB25-45CC-953D-DC6D44FA411C}" presName="childText" presStyleLbl="conFgAcc1" presStyleIdx="1" presStyleCnt="5">
        <dgm:presLayoutVars>
          <dgm:bulletEnabled val="1"/>
        </dgm:presLayoutVars>
      </dgm:prSet>
      <dgm:spPr/>
    </dgm:pt>
    <dgm:pt modelId="{216FD940-4CDD-4214-9092-27340DDE9FF1}" type="pres">
      <dgm:prSet presAssocID="{5479532C-AAA6-44F0-8642-E71A8AAE2A67}" presName="spaceBetweenRectangles" presStyleCnt="0"/>
      <dgm:spPr/>
    </dgm:pt>
    <dgm:pt modelId="{2FFB7339-E800-4E25-B322-C8FCDF1F1F4D}" type="pres">
      <dgm:prSet presAssocID="{62A23A23-278E-451B-906B-5549E81DB57E}" presName="parentLin" presStyleCnt="0"/>
      <dgm:spPr/>
    </dgm:pt>
    <dgm:pt modelId="{4489784A-EE43-4744-87B4-34F3EC1F4056}" type="pres">
      <dgm:prSet presAssocID="{62A23A23-278E-451B-906B-5549E81DB57E}" presName="parentLeftMargin" presStyleLbl="node1" presStyleIdx="1" presStyleCnt="5"/>
      <dgm:spPr/>
    </dgm:pt>
    <dgm:pt modelId="{3C20F16A-6617-404F-856E-728515E21935}" type="pres">
      <dgm:prSet presAssocID="{62A23A23-278E-451B-906B-5549E81DB57E}" presName="parentText" presStyleLbl="node1" presStyleIdx="2" presStyleCnt="5">
        <dgm:presLayoutVars>
          <dgm:chMax val="0"/>
          <dgm:bulletEnabled val="1"/>
        </dgm:presLayoutVars>
      </dgm:prSet>
      <dgm:spPr/>
    </dgm:pt>
    <dgm:pt modelId="{961A16A8-7757-4BCB-9358-A84B07E4B133}" type="pres">
      <dgm:prSet presAssocID="{62A23A23-278E-451B-906B-5549E81DB57E}" presName="negativeSpace" presStyleCnt="0"/>
      <dgm:spPr/>
    </dgm:pt>
    <dgm:pt modelId="{54B49E29-6EE8-4B2F-AE39-7CF2124FBA7E}" type="pres">
      <dgm:prSet presAssocID="{62A23A23-278E-451B-906B-5549E81DB57E}" presName="childText" presStyleLbl="conFgAcc1" presStyleIdx="2" presStyleCnt="5">
        <dgm:presLayoutVars>
          <dgm:bulletEnabled val="1"/>
        </dgm:presLayoutVars>
      </dgm:prSet>
      <dgm:spPr/>
    </dgm:pt>
    <dgm:pt modelId="{9A5D655A-313F-444A-9DB3-E6911810577C}" type="pres">
      <dgm:prSet presAssocID="{1E59CB17-78A6-426C-968D-B431C7E1C990}" presName="spaceBetweenRectangles" presStyleCnt="0"/>
      <dgm:spPr/>
    </dgm:pt>
    <dgm:pt modelId="{DD1556C6-FE26-4F2A-BD25-D219E1F997F4}" type="pres">
      <dgm:prSet presAssocID="{CE5F6E8C-0B42-4529-BEAF-C6BBB18E6B16}" presName="parentLin" presStyleCnt="0"/>
      <dgm:spPr/>
    </dgm:pt>
    <dgm:pt modelId="{3A1D7B10-7BCE-4A53-9816-FE090B926455}" type="pres">
      <dgm:prSet presAssocID="{CE5F6E8C-0B42-4529-BEAF-C6BBB18E6B16}" presName="parentLeftMargin" presStyleLbl="node1" presStyleIdx="2" presStyleCnt="5"/>
      <dgm:spPr/>
    </dgm:pt>
    <dgm:pt modelId="{AE7AFDD6-F802-46D1-BC5B-75D92BDB02D8}" type="pres">
      <dgm:prSet presAssocID="{CE5F6E8C-0B42-4529-BEAF-C6BBB18E6B16}" presName="parentText" presStyleLbl="node1" presStyleIdx="3" presStyleCnt="5">
        <dgm:presLayoutVars>
          <dgm:chMax val="0"/>
          <dgm:bulletEnabled val="1"/>
        </dgm:presLayoutVars>
      </dgm:prSet>
      <dgm:spPr/>
    </dgm:pt>
    <dgm:pt modelId="{31B87ED1-C023-4909-B033-059692DC386A}" type="pres">
      <dgm:prSet presAssocID="{CE5F6E8C-0B42-4529-BEAF-C6BBB18E6B16}" presName="negativeSpace" presStyleCnt="0"/>
      <dgm:spPr/>
    </dgm:pt>
    <dgm:pt modelId="{CC258AC5-852A-4326-87AF-04B235AC265A}" type="pres">
      <dgm:prSet presAssocID="{CE5F6E8C-0B42-4529-BEAF-C6BBB18E6B16}" presName="childText" presStyleLbl="conFgAcc1" presStyleIdx="3" presStyleCnt="5">
        <dgm:presLayoutVars>
          <dgm:bulletEnabled val="1"/>
        </dgm:presLayoutVars>
      </dgm:prSet>
      <dgm:spPr/>
    </dgm:pt>
    <dgm:pt modelId="{B8719050-0EBC-4818-A468-8F81B0D38196}" type="pres">
      <dgm:prSet presAssocID="{62BB08DD-F7C4-44A3-9F03-C89DDE1D3F55}" presName="spaceBetweenRectangles" presStyleCnt="0"/>
      <dgm:spPr/>
    </dgm:pt>
    <dgm:pt modelId="{65928A30-9C27-4CA6-9709-6573CE936566}" type="pres">
      <dgm:prSet presAssocID="{094E2B17-BD39-493E-8A08-F4629C4820DA}" presName="parentLin" presStyleCnt="0"/>
      <dgm:spPr/>
    </dgm:pt>
    <dgm:pt modelId="{9F65E4F3-DFB6-4905-812B-4B2FB019E75D}" type="pres">
      <dgm:prSet presAssocID="{094E2B17-BD39-493E-8A08-F4629C4820DA}" presName="parentLeftMargin" presStyleLbl="node1" presStyleIdx="3" presStyleCnt="5"/>
      <dgm:spPr/>
    </dgm:pt>
    <dgm:pt modelId="{5F9EB13A-A264-442E-8FD7-5E5C08A923A8}" type="pres">
      <dgm:prSet presAssocID="{094E2B17-BD39-493E-8A08-F4629C4820DA}" presName="parentText" presStyleLbl="node1" presStyleIdx="4" presStyleCnt="5">
        <dgm:presLayoutVars>
          <dgm:chMax val="0"/>
          <dgm:bulletEnabled val="1"/>
        </dgm:presLayoutVars>
      </dgm:prSet>
      <dgm:spPr/>
    </dgm:pt>
    <dgm:pt modelId="{82A8AA6F-7CA6-4BFD-90D1-AA82CA1E85F3}" type="pres">
      <dgm:prSet presAssocID="{094E2B17-BD39-493E-8A08-F4629C4820DA}" presName="negativeSpace" presStyleCnt="0"/>
      <dgm:spPr/>
    </dgm:pt>
    <dgm:pt modelId="{E925F90C-71CA-454C-94F7-78C41CF88D9E}" type="pres">
      <dgm:prSet presAssocID="{094E2B17-BD39-493E-8A08-F4629C4820DA}" presName="childText" presStyleLbl="conFgAcc1" presStyleIdx="4" presStyleCnt="5">
        <dgm:presLayoutVars>
          <dgm:bulletEnabled val="1"/>
        </dgm:presLayoutVars>
      </dgm:prSet>
      <dgm:spPr/>
    </dgm:pt>
  </dgm:ptLst>
  <dgm:cxnLst>
    <dgm:cxn modelId="{448D220F-69C3-41E7-B1F8-53D8286E5606}" type="presOf" srcId="{62A23A23-278E-451B-906B-5549E81DB57E}" destId="{4489784A-EE43-4744-87B4-34F3EC1F4056}" srcOrd="0" destOrd="0" presId="urn:microsoft.com/office/officeart/2005/8/layout/list1"/>
    <dgm:cxn modelId="{C22B4411-A37F-418C-8870-67031CDBAF81}" type="presOf" srcId="{9F791CCB-1A36-4917-A6E0-9052072660ED}" destId="{2F8B78E1-F7EB-4C92-87B5-3CD4820A7E79}" srcOrd="0" destOrd="0" presId="urn:microsoft.com/office/officeart/2005/8/layout/list1"/>
    <dgm:cxn modelId="{DBF1EE21-490F-41D2-B03F-07DAAF10A02E}" type="presOf" srcId="{D7C4A7B6-EB25-45CC-953D-DC6D44FA411C}" destId="{50C8D680-05D2-478F-B700-296279855B07}" srcOrd="0" destOrd="0" presId="urn:microsoft.com/office/officeart/2005/8/layout/list1"/>
    <dgm:cxn modelId="{93E77025-A7A9-48BE-A500-A08854F9376F}" type="presOf" srcId="{CE5F6E8C-0B42-4529-BEAF-C6BBB18E6B16}" destId="{AE7AFDD6-F802-46D1-BC5B-75D92BDB02D8}" srcOrd="1" destOrd="0" presId="urn:microsoft.com/office/officeart/2005/8/layout/list1"/>
    <dgm:cxn modelId="{1FCBF82C-AB99-4216-80C4-55074B31FC22}" srcId="{9F791CCB-1A36-4917-A6E0-9052072660ED}" destId="{62A23A23-278E-451B-906B-5549E81DB57E}" srcOrd="2" destOrd="0" parTransId="{0B407C78-78FB-468E-A0E4-B0D7CED70105}" sibTransId="{1E59CB17-78A6-426C-968D-B431C7E1C990}"/>
    <dgm:cxn modelId="{CEB8205F-DA2F-4876-AC1A-6C47782395C6}" srcId="{9F791CCB-1A36-4917-A6E0-9052072660ED}" destId="{094E2B17-BD39-493E-8A08-F4629C4820DA}" srcOrd="4" destOrd="0" parTransId="{BB5C80EA-B8BF-4D2C-A562-0B4B174DEA4F}" sibTransId="{3DD033A1-6E32-4720-B65A-A64358362356}"/>
    <dgm:cxn modelId="{4EA13345-3855-4B87-A2A9-0A81802B8C6F}" type="presOf" srcId="{094E2B17-BD39-493E-8A08-F4629C4820DA}" destId="{5F9EB13A-A264-442E-8FD7-5E5C08A923A8}" srcOrd="1" destOrd="0" presId="urn:microsoft.com/office/officeart/2005/8/layout/list1"/>
    <dgm:cxn modelId="{E2917C57-2E23-4CE6-AE30-052A101F12B8}" type="presOf" srcId="{6DB2F904-897B-44F6-8E21-0305F1890A4E}" destId="{8A07D8BD-149A-4924-A3D0-C802A9ACD7F6}" srcOrd="1" destOrd="0" presId="urn:microsoft.com/office/officeart/2005/8/layout/list1"/>
    <dgm:cxn modelId="{26A05293-3ACC-4B59-91FC-51EF482BC08B}" type="presOf" srcId="{CE5F6E8C-0B42-4529-BEAF-C6BBB18E6B16}" destId="{3A1D7B10-7BCE-4A53-9816-FE090B926455}" srcOrd="0" destOrd="0" presId="urn:microsoft.com/office/officeart/2005/8/layout/list1"/>
    <dgm:cxn modelId="{E3B209B6-B253-499F-BF8F-A7487C29CBFE}" type="presOf" srcId="{094E2B17-BD39-493E-8A08-F4629C4820DA}" destId="{9F65E4F3-DFB6-4905-812B-4B2FB019E75D}" srcOrd="0" destOrd="0" presId="urn:microsoft.com/office/officeart/2005/8/layout/list1"/>
    <dgm:cxn modelId="{1ADCC7CF-B7CD-4336-B9B2-92B59BB44A48}" type="presOf" srcId="{D7C4A7B6-EB25-45CC-953D-DC6D44FA411C}" destId="{5BABD69D-4CFE-4199-8029-FDB5CBB45AEC}" srcOrd="1" destOrd="0" presId="urn:microsoft.com/office/officeart/2005/8/layout/list1"/>
    <dgm:cxn modelId="{089786D9-10FD-4FA3-9774-47374CAC6BAD}" srcId="{9F791CCB-1A36-4917-A6E0-9052072660ED}" destId="{CE5F6E8C-0B42-4529-BEAF-C6BBB18E6B16}" srcOrd="3" destOrd="0" parTransId="{E29C64E8-951F-45EB-AA4C-6C097B0A511E}" sibTransId="{62BB08DD-F7C4-44A3-9F03-C89DDE1D3F55}"/>
    <dgm:cxn modelId="{AB9FFCDD-A33C-4C65-BD97-5CE705BAC5F9}" srcId="{9F791CCB-1A36-4917-A6E0-9052072660ED}" destId="{6DB2F904-897B-44F6-8E21-0305F1890A4E}" srcOrd="0" destOrd="0" parTransId="{94A8A2BD-FCE6-4D77-B006-67406D610F7B}" sibTransId="{6AC5C0A5-94AF-42A0-9EA3-41A5EC536D57}"/>
    <dgm:cxn modelId="{CFBE23E5-BAC3-424D-9CB8-F80AF549EDB1}" type="presOf" srcId="{6DB2F904-897B-44F6-8E21-0305F1890A4E}" destId="{96E34D20-14CC-498A-845B-A8DB13FEA900}" srcOrd="0" destOrd="0" presId="urn:microsoft.com/office/officeart/2005/8/layout/list1"/>
    <dgm:cxn modelId="{70AB99F7-E3C5-4AC4-9901-4F3DEA1B7C87}" srcId="{9F791CCB-1A36-4917-A6E0-9052072660ED}" destId="{D7C4A7B6-EB25-45CC-953D-DC6D44FA411C}" srcOrd="1" destOrd="0" parTransId="{DC36EBF9-27D0-4B52-ADBF-D804914D1FDA}" sibTransId="{5479532C-AAA6-44F0-8642-E71A8AAE2A67}"/>
    <dgm:cxn modelId="{F39E0EFC-744D-4356-8668-7F02F587B6FE}" type="presOf" srcId="{62A23A23-278E-451B-906B-5549E81DB57E}" destId="{3C20F16A-6617-404F-856E-728515E21935}" srcOrd="1" destOrd="0" presId="urn:microsoft.com/office/officeart/2005/8/layout/list1"/>
    <dgm:cxn modelId="{439E9502-B040-4AA4-8C38-CC62524E85C8}" type="presParOf" srcId="{2F8B78E1-F7EB-4C92-87B5-3CD4820A7E79}" destId="{9BE1556F-D519-4377-A085-B1C2EB743C8C}" srcOrd="0" destOrd="0" presId="urn:microsoft.com/office/officeart/2005/8/layout/list1"/>
    <dgm:cxn modelId="{C27AEC88-7546-4E1C-828F-D579A4F11A79}" type="presParOf" srcId="{9BE1556F-D519-4377-A085-B1C2EB743C8C}" destId="{96E34D20-14CC-498A-845B-A8DB13FEA900}" srcOrd="0" destOrd="0" presId="urn:microsoft.com/office/officeart/2005/8/layout/list1"/>
    <dgm:cxn modelId="{11F9CD1F-E272-472B-9660-B872E1461FF4}" type="presParOf" srcId="{9BE1556F-D519-4377-A085-B1C2EB743C8C}" destId="{8A07D8BD-149A-4924-A3D0-C802A9ACD7F6}" srcOrd="1" destOrd="0" presId="urn:microsoft.com/office/officeart/2005/8/layout/list1"/>
    <dgm:cxn modelId="{2F62F384-9AE5-469E-B0BF-B13C662ABCD8}" type="presParOf" srcId="{2F8B78E1-F7EB-4C92-87B5-3CD4820A7E79}" destId="{9DEB9765-7654-44B6-955D-69E83E1CC27A}" srcOrd="1" destOrd="0" presId="urn:microsoft.com/office/officeart/2005/8/layout/list1"/>
    <dgm:cxn modelId="{06533B2E-21EA-4BD5-A09F-A7329ADD8491}" type="presParOf" srcId="{2F8B78E1-F7EB-4C92-87B5-3CD4820A7E79}" destId="{D3868B3B-E31A-4772-B11B-717A911A3179}" srcOrd="2" destOrd="0" presId="urn:microsoft.com/office/officeart/2005/8/layout/list1"/>
    <dgm:cxn modelId="{5EECB844-0E41-4D7F-A347-028607DC6849}" type="presParOf" srcId="{2F8B78E1-F7EB-4C92-87B5-3CD4820A7E79}" destId="{248A479B-C8A5-4C8C-8A9E-644881E93580}" srcOrd="3" destOrd="0" presId="urn:microsoft.com/office/officeart/2005/8/layout/list1"/>
    <dgm:cxn modelId="{89DE7D27-6031-46B3-8C11-0B202BED30DB}" type="presParOf" srcId="{2F8B78E1-F7EB-4C92-87B5-3CD4820A7E79}" destId="{4BFA7A12-B230-4152-BCD3-B8CDF2580EE7}" srcOrd="4" destOrd="0" presId="urn:microsoft.com/office/officeart/2005/8/layout/list1"/>
    <dgm:cxn modelId="{339F9535-F2E8-4155-BD86-EBD2955D26AD}" type="presParOf" srcId="{4BFA7A12-B230-4152-BCD3-B8CDF2580EE7}" destId="{50C8D680-05D2-478F-B700-296279855B07}" srcOrd="0" destOrd="0" presId="urn:microsoft.com/office/officeart/2005/8/layout/list1"/>
    <dgm:cxn modelId="{7EF619B8-142E-4926-AA55-1165453FE79D}" type="presParOf" srcId="{4BFA7A12-B230-4152-BCD3-B8CDF2580EE7}" destId="{5BABD69D-4CFE-4199-8029-FDB5CBB45AEC}" srcOrd="1" destOrd="0" presId="urn:microsoft.com/office/officeart/2005/8/layout/list1"/>
    <dgm:cxn modelId="{092AB22A-B49F-4001-A105-29F9E1CBE86C}" type="presParOf" srcId="{2F8B78E1-F7EB-4C92-87B5-3CD4820A7E79}" destId="{B641BD1D-B776-49B7-B2BE-417FD64B255F}" srcOrd="5" destOrd="0" presId="urn:microsoft.com/office/officeart/2005/8/layout/list1"/>
    <dgm:cxn modelId="{A871D60C-8811-4A73-B73B-82D43736BB75}" type="presParOf" srcId="{2F8B78E1-F7EB-4C92-87B5-3CD4820A7E79}" destId="{CE8B3DE3-05F3-4298-8D8B-916B05A584AD}" srcOrd="6" destOrd="0" presId="urn:microsoft.com/office/officeart/2005/8/layout/list1"/>
    <dgm:cxn modelId="{950925CC-27EC-4B88-A6EA-7728A8A01089}" type="presParOf" srcId="{2F8B78E1-F7EB-4C92-87B5-3CD4820A7E79}" destId="{216FD940-4CDD-4214-9092-27340DDE9FF1}" srcOrd="7" destOrd="0" presId="urn:microsoft.com/office/officeart/2005/8/layout/list1"/>
    <dgm:cxn modelId="{95474307-D559-400D-899A-34AF1FDF160F}" type="presParOf" srcId="{2F8B78E1-F7EB-4C92-87B5-3CD4820A7E79}" destId="{2FFB7339-E800-4E25-B322-C8FCDF1F1F4D}" srcOrd="8" destOrd="0" presId="urn:microsoft.com/office/officeart/2005/8/layout/list1"/>
    <dgm:cxn modelId="{33394D14-65EF-4BD6-B496-3B8F39473CD8}" type="presParOf" srcId="{2FFB7339-E800-4E25-B322-C8FCDF1F1F4D}" destId="{4489784A-EE43-4744-87B4-34F3EC1F4056}" srcOrd="0" destOrd="0" presId="urn:microsoft.com/office/officeart/2005/8/layout/list1"/>
    <dgm:cxn modelId="{40E37FB2-4871-4583-B391-8869E84687C2}" type="presParOf" srcId="{2FFB7339-E800-4E25-B322-C8FCDF1F1F4D}" destId="{3C20F16A-6617-404F-856E-728515E21935}" srcOrd="1" destOrd="0" presId="urn:microsoft.com/office/officeart/2005/8/layout/list1"/>
    <dgm:cxn modelId="{6D21D601-4FBC-4309-844B-187C9C5EF944}" type="presParOf" srcId="{2F8B78E1-F7EB-4C92-87B5-3CD4820A7E79}" destId="{961A16A8-7757-4BCB-9358-A84B07E4B133}" srcOrd="9" destOrd="0" presId="urn:microsoft.com/office/officeart/2005/8/layout/list1"/>
    <dgm:cxn modelId="{DCE17161-E125-4174-B53A-D9EB1E1BD1D0}" type="presParOf" srcId="{2F8B78E1-F7EB-4C92-87B5-3CD4820A7E79}" destId="{54B49E29-6EE8-4B2F-AE39-7CF2124FBA7E}" srcOrd="10" destOrd="0" presId="urn:microsoft.com/office/officeart/2005/8/layout/list1"/>
    <dgm:cxn modelId="{0376C393-B3D8-486F-A057-188ACC21CC82}" type="presParOf" srcId="{2F8B78E1-F7EB-4C92-87B5-3CD4820A7E79}" destId="{9A5D655A-313F-444A-9DB3-E6911810577C}" srcOrd="11" destOrd="0" presId="urn:microsoft.com/office/officeart/2005/8/layout/list1"/>
    <dgm:cxn modelId="{188D9FB3-D51F-4CAF-95F5-4EBF76D4D095}" type="presParOf" srcId="{2F8B78E1-F7EB-4C92-87B5-3CD4820A7E79}" destId="{DD1556C6-FE26-4F2A-BD25-D219E1F997F4}" srcOrd="12" destOrd="0" presId="urn:microsoft.com/office/officeart/2005/8/layout/list1"/>
    <dgm:cxn modelId="{EEF6E6F5-3267-43B7-A226-7A28312EAF21}" type="presParOf" srcId="{DD1556C6-FE26-4F2A-BD25-D219E1F997F4}" destId="{3A1D7B10-7BCE-4A53-9816-FE090B926455}" srcOrd="0" destOrd="0" presId="urn:microsoft.com/office/officeart/2005/8/layout/list1"/>
    <dgm:cxn modelId="{868558E2-AD85-4140-9926-E3E2CF592FE7}" type="presParOf" srcId="{DD1556C6-FE26-4F2A-BD25-D219E1F997F4}" destId="{AE7AFDD6-F802-46D1-BC5B-75D92BDB02D8}" srcOrd="1" destOrd="0" presId="urn:microsoft.com/office/officeart/2005/8/layout/list1"/>
    <dgm:cxn modelId="{AD63FA59-7E45-4FC1-BEF1-BC55C708C207}" type="presParOf" srcId="{2F8B78E1-F7EB-4C92-87B5-3CD4820A7E79}" destId="{31B87ED1-C023-4909-B033-059692DC386A}" srcOrd="13" destOrd="0" presId="urn:microsoft.com/office/officeart/2005/8/layout/list1"/>
    <dgm:cxn modelId="{5D5693E5-C8D5-4C52-BCDF-67E5A5F3BE4E}" type="presParOf" srcId="{2F8B78E1-F7EB-4C92-87B5-3CD4820A7E79}" destId="{CC258AC5-852A-4326-87AF-04B235AC265A}" srcOrd="14" destOrd="0" presId="urn:microsoft.com/office/officeart/2005/8/layout/list1"/>
    <dgm:cxn modelId="{B41B0560-9965-49C3-8A34-4E228F820F73}" type="presParOf" srcId="{2F8B78E1-F7EB-4C92-87B5-3CD4820A7E79}" destId="{B8719050-0EBC-4818-A468-8F81B0D38196}" srcOrd="15" destOrd="0" presId="urn:microsoft.com/office/officeart/2005/8/layout/list1"/>
    <dgm:cxn modelId="{1B2BDFEC-7B02-4443-B7F0-3766F8D52D7B}" type="presParOf" srcId="{2F8B78E1-F7EB-4C92-87B5-3CD4820A7E79}" destId="{65928A30-9C27-4CA6-9709-6573CE936566}" srcOrd="16" destOrd="0" presId="urn:microsoft.com/office/officeart/2005/8/layout/list1"/>
    <dgm:cxn modelId="{24DF3B13-48C3-4AFA-909D-9FA2F2277178}" type="presParOf" srcId="{65928A30-9C27-4CA6-9709-6573CE936566}" destId="{9F65E4F3-DFB6-4905-812B-4B2FB019E75D}" srcOrd="0" destOrd="0" presId="urn:microsoft.com/office/officeart/2005/8/layout/list1"/>
    <dgm:cxn modelId="{DDB05BD3-B3F7-42C0-B876-1B290CC2200A}" type="presParOf" srcId="{65928A30-9C27-4CA6-9709-6573CE936566}" destId="{5F9EB13A-A264-442E-8FD7-5E5C08A923A8}" srcOrd="1" destOrd="0" presId="urn:microsoft.com/office/officeart/2005/8/layout/list1"/>
    <dgm:cxn modelId="{37ACF7CB-EFD9-4437-995F-D0A30A8FD12B}" type="presParOf" srcId="{2F8B78E1-F7EB-4C92-87B5-3CD4820A7E79}" destId="{82A8AA6F-7CA6-4BFD-90D1-AA82CA1E85F3}" srcOrd="17" destOrd="0" presId="urn:microsoft.com/office/officeart/2005/8/layout/list1"/>
    <dgm:cxn modelId="{7503C140-D315-46E6-8432-8C7543073312}" type="presParOf" srcId="{2F8B78E1-F7EB-4C92-87B5-3CD4820A7E79}" destId="{E925F90C-71CA-454C-94F7-78C41CF88D9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68B3B-E31A-4772-B11B-717A911A3179}">
      <dsp:nvSpPr>
        <dsp:cNvPr id="0" name=""/>
        <dsp:cNvSpPr/>
      </dsp:nvSpPr>
      <dsp:spPr>
        <a:xfrm>
          <a:off x="0" y="352809"/>
          <a:ext cx="5181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07D8BD-149A-4924-A3D0-C802A9ACD7F6}">
      <dsp:nvSpPr>
        <dsp:cNvPr id="0" name=""/>
        <dsp:cNvSpPr/>
      </dsp:nvSpPr>
      <dsp:spPr>
        <a:xfrm>
          <a:off x="259080" y="72369"/>
          <a:ext cx="36271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44550">
            <a:lnSpc>
              <a:spcPct val="90000"/>
            </a:lnSpc>
            <a:spcBef>
              <a:spcPct val="0"/>
            </a:spcBef>
            <a:spcAft>
              <a:spcPct val="35000"/>
            </a:spcAft>
            <a:buNone/>
          </a:pPr>
          <a:r>
            <a:rPr lang="en-GB" sz="1900" kern="1200"/>
            <a:t>4 topics</a:t>
          </a:r>
          <a:endParaRPr lang="en-US" sz="1900" kern="1200"/>
        </a:p>
      </dsp:txBody>
      <dsp:txXfrm>
        <a:off x="286460" y="99749"/>
        <a:ext cx="3572360" cy="506120"/>
      </dsp:txXfrm>
    </dsp:sp>
    <dsp:sp modelId="{CE8B3DE3-05F3-4298-8D8B-916B05A584AD}">
      <dsp:nvSpPr>
        <dsp:cNvPr id="0" name=""/>
        <dsp:cNvSpPr/>
      </dsp:nvSpPr>
      <dsp:spPr>
        <a:xfrm>
          <a:off x="0" y="1214649"/>
          <a:ext cx="5181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ABD69D-4CFE-4199-8029-FDB5CBB45AEC}">
      <dsp:nvSpPr>
        <dsp:cNvPr id="0" name=""/>
        <dsp:cNvSpPr/>
      </dsp:nvSpPr>
      <dsp:spPr>
        <a:xfrm>
          <a:off x="259080" y="934209"/>
          <a:ext cx="36271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44550">
            <a:lnSpc>
              <a:spcPct val="90000"/>
            </a:lnSpc>
            <a:spcBef>
              <a:spcPct val="0"/>
            </a:spcBef>
            <a:spcAft>
              <a:spcPct val="35000"/>
            </a:spcAft>
            <a:buNone/>
          </a:pPr>
          <a:r>
            <a:rPr lang="en-GB" sz="1900" kern="1200"/>
            <a:t>43 questions in total</a:t>
          </a:r>
          <a:endParaRPr lang="en-US" sz="1900" kern="1200"/>
        </a:p>
      </dsp:txBody>
      <dsp:txXfrm>
        <a:off x="286460" y="961589"/>
        <a:ext cx="3572360" cy="506120"/>
      </dsp:txXfrm>
    </dsp:sp>
    <dsp:sp modelId="{54B49E29-6EE8-4B2F-AE39-7CF2124FBA7E}">
      <dsp:nvSpPr>
        <dsp:cNvPr id="0" name=""/>
        <dsp:cNvSpPr/>
      </dsp:nvSpPr>
      <dsp:spPr>
        <a:xfrm>
          <a:off x="0" y="2076489"/>
          <a:ext cx="5181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20F16A-6617-404F-856E-728515E21935}">
      <dsp:nvSpPr>
        <dsp:cNvPr id="0" name=""/>
        <dsp:cNvSpPr/>
      </dsp:nvSpPr>
      <dsp:spPr>
        <a:xfrm>
          <a:off x="259080" y="1796049"/>
          <a:ext cx="36271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44550">
            <a:lnSpc>
              <a:spcPct val="90000"/>
            </a:lnSpc>
            <a:spcBef>
              <a:spcPct val="0"/>
            </a:spcBef>
            <a:spcAft>
              <a:spcPct val="35000"/>
            </a:spcAft>
            <a:buNone/>
          </a:pPr>
          <a:r>
            <a:rPr lang="en-GB" sz="1900" kern="1200"/>
            <a:t>Sent to 51 Contracting Parties </a:t>
          </a:r>
          <a:endParaRPr lang="en-US" sz="1900" kern="1200"/>
        </a:p>
      </dsp:txBody>
      <dsp:txXfrm>
        <a:off x="286460" y="1823429"/>
        <a:ext cx="3572360" cy="506120"/>
      </dsp:txXfrm>
    </dsp:sp>
    <dsp:sp modelId="{CC258AC5-852A-4326-87AF-04B235AC265A}">
      <dsp:nvSpPr>
        <dsp:cNvPr id="0" name=""/>
        <dsp:cNvSpPr/>
      </dsp:nvSpPr>
      <dsp:spPr>
        <a:xfrm>
          <a:off x="0" y="2938329"/>
          <a:ext cx="5181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7AFDD6-F802-46D1-BC5B-75D92BDB02D8}">
      <dsp:nvSpPr>
        <dsp:cNvPr id="0" name=""/>
        <dsp:cNvSpPr/>
      </dsp:nvSpPr>
      <dsp:spPr>
        <a:xfrm>
          <a:off x="259080" y="2657889"/>
          <a:ext cx="36271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44550">
            <a:lnSpc>
              <a:spcPct val="90000"/>
            </a:lnSpc>
            <a:spcBef>
              <a:spcPct val="0"/>
            </a:spcBef>
            <a:spcAft>
              <a:spcPct val="35000"/>
            </a:spcAft>
            <a:buNone/>
          </a:pPr>
          <a:r>
            <a:rPr lang="en-GB" sz="1900" kern="1200"/>
            <a:t>20 provided responses</a:t>
          </a:r>
          <a:endParaRPr lang="en-US" sz="1900" kern="1200"/>
        </a:p>
      </dsp:txBody>
      <dsp:txXfrm>
        <a:off x="286460" y="2685269"/>
        <a:ext cx="3572360" cy="506120"/>
      </dsp:txXfrm>
    </dsp:sp>
    <dsp:sp modelId="{E925F90C-71CA-454C-94F7-78C41CF88D9E}">
      <dsp:nvSpPr>
        <dsp:cNvPr id="0" name=""/>
        <dsp:cNvSpPr/>
      </dsp:nvSpPr>
      <dsp:spPr>
        <a:xfrm>
          <a:off x="0" y="3800169"/>
          <a:ext cx="5181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9EB13A-A264-442E-8FD7-5E5C08A923A8}">
      <dsp:nvSpPr>
        <dsp:cNvPr id="0" name=""/>
        <dsp:cNvSpPr/>
      </dsp:nvSpPr>
      <dsp:spPr>
        <a:xfrm>
          <a:off x="259080" y="3519729"/>
          <a:ext cx="36271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44550">
            <a:lnSpc>
              <a:spcPct val="90000"/>
            </a:lnSpc>
            <a:spcBef>
              <a:spcPct val="0"/>
            </a:spcBef>
            <a:spcAft>
              <a:spcPct val="35000"/>
            </a:spcAft>
            <a:buNone/>
          </a:pPr>
          <a:r>
            <a:rPr lang="en-GB" sz="1900" kern="1200"/>
            <a:t>39% </a:t>
          </a:r>
          <a:endParaRPr lang="en-US" sz="1900" kern="1200"/>
        </a:p>
      </dsp:txBody>
      <dsp:txXfrm>
        <a:off x="286460" y="3547109"/>
        <a:ext cx="357236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43F3-5619-4842-AEDA-E4A61D7594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F9D2B2-D114-4C9D-B378-8DE56A87C7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9EF0FF-52AD-4022-9955-8B6FE42D3EF8}"/>
              </a:ext>
            </a:extLst>
          </p:cNvPr>
          <p:cNvSpPr>
            <a:spLocks noGrp="1"/>
          </p:cNvSpPr>
          <p:nvPr>
            <p:ph type="dt" sz="half" idx="10"/>
          </p:nvPr>
        </p:nvSpPr>
        <p:spPr/>
        <p:txBody>
          <a:bodyPr/>
          <a:lstStyle/>
          <a:p>
            <a:fld id="{A2973E6B-09D3-4706-BDCC-A86AD7F84C64}" type="datetimeFigureOut">
              <a:rPr lang="en-GB" smtClean="0"/>
              <a:t>25/05/2022</a:t>
            </a:fld>
            <a:endParaRPr lang="en-GB"/>
          </a:p>
        </p:txBody>
      </p:sp>
      <p:sp>
        <p:nvSpPr>
          <p:cNvPr id="5" name="Footer Placeholder 4">
            <a:extLst>
              <a:ext uri="{FF2B5EF4-FFF2-40B4-BE49-F238E27FC236}">
                <a16:creationId xmlns:a16="http://schemas.microsoft.com/office/drawing/2014/main" id="{BBB633AC-8258-464E-96FB-964F93D01A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50EE64-F20E-4600-A73E-78A488779BBB}"/>
              </a:ext>
            </a:extLst>
          </p:cNvPr>
          <p:cNvSpPr>
            <a:spLocks noGrp="1"/>
          </p:cNvSpPr>
          <p:nvPr>
            <p:ph type="sldNum" sz="quarter" idx="12"/>
          </p:nvPr>
        </p:nvSpPr>
        <p:spPr/>
        <p:txBody>
          <a:bodyPr/>
          <a:lstStyle/>
          <a:p>
            <a:fld id="{9DF50406-2A5E-4D7A-B3CD-04F8F3498D7A}" type="slidenum">
              <a:rPr lang="en-GB" smtClean="0"/>
              <a:t>‹#›</a:t>
            </a:fld>
            <a:endParaRPr lang="en-GB"/>
          </a:p>
        </p:txBody>
      </p:sp>
    </p:spTree>
    <p:extLst>
      <p:ext uri="{BB962C8B-B14F-4D97-AF65-F5344CB8AC3E}">
        <p14:creationId xmlns:p14="http://schemas.microsoft.com/office/powerpoint/2010/main" val="1743685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0210-B2A3-42C1-ABB7-0CE0F3FBA5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C96BEC-6E9B-4D09-AE92-EED705A9A5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6B8531-0267-41D8-9AF3-5248B0E4FAAE}"/>
              </a:ext>
            </a:extLst>
          </p:cNvPr>
          <p:cNvSpPr>
            <a:spLocks noGrp="1"/>
          </p:cNvSpPr>
          <p:nvPr>
            <p:ph type="dt" sz="half" idx="10"/>
          </p:nvPr>
        </p:nvSpPr>
        <p:spPr/>
        <p:txBody>
          <a:bodyPr/>
          <a:lstStyle/>
          <a:p>
            <a:fld id="{A2973E6B-09D3-4706-BDCC-A86AD7F84C64}" type="datetimeFigureOut">
              <a:rPr lang="en-GB" smtClean="0"/>
              <a:t>25/05/2022</a:t>
            </a:fld>
            <a:endParaRPr lang="en-GB"/>
          </a:p>
        </p:txBody>
      </p:sp>
      <p:sp>
        <p:nvSpPr>
          <p:cNvPr id="5" name="Footer Placeholder 4">
            <a:extLst>
              <a:ext uri="{FF2B5EF4-FFF2-40B4-BE49-F238E27FC236}">
                <a16:creationId xmlns:a16="http://schemas.microsoft.com/office/drawing/2014/main" id="{C2B3E095-E495-4964-958E-F7EA2F3681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5BFC9A-7B1A-4BFC-815F-B7292284B0E2}"/>
              </a:ext>
            </a:extLst>
          </p:cNvPr>
          <p:cNvSpPr>
            <a:spLocks noGrp="1"/>
          </p:cNvSpPr>
          <p:nvPr>
            <p:ph type="sldNum" sz="quarter" idx="12"/>
          </p:nvPr>
        </p:nvSpPr>
        <p:spPr/>
        <p:txBody>
          <a:bodyPr/>
          <a:lstStyle/>
          <a:p>
            <a:fld id="{9DF50406-2A5E-4D7A-B3CD-04F8F3498D7A}" type="slidenum">
              <a:rPr lang="en-GB" smtClean="0"/>
              <a:t>‹#›</a:t>
            </a:fld>
            <a:endParaRPr lang="en-GB"/>
          </a:p>
        </p:txBody>
      </p:sp>
    </p:spTree>
    <p:extLst>
      <p:ext uri="{BB962C8B-B14F-4D97-AF65-F5344CB8AC3E}">
        <p14:creationId xmlns:p14="http://schemas.microsoft.com/office/powerpoint/2010/main" val="402716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9CF897-0A72-44D8-ABD7-C7A7AD0C63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9A5F92-041C-4991-A4DF-D62002512E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601C31-C24C-4744-8355-893CD2BED892}"/>
              </a:ext>
            </a:extLst>
          </p:cNvPr>
          <p:cNvSpPr>
            <a:spLocks noGrp="1"/>
          </p:cNvSpPr>
          <p:nvPr>
            <p:ph type="dt" sz="half" idx="10"/>
          </p:nvPr>
        </p:nvSpPr>
        <p:spPr/>
        <p:txBody>
          <a:bodyPr/>
          <a:lstStyle/>
          <a:p>
            <a:fld id="{A2973E6B-09D3-4706-BDCC-A86AD7F84C64}" type="datetimeFigureOut">
              <a:rPr lang="en-GB" smtClean="0"/>
              <a:t>25/05/2022</a:t>
            </a:fld>
            <a:endParaRPr lang="en-GB"/>
          </a:p>
        </p:txBody>
      </p:sp>
      <p:sp>
        <p:nvSpPr>
          <p:cNvPr id="5" name="Footer Placeholder 4">
            <a:extLst>
              <a:ext uri="{FF2B5EF4-FFF2-40B4-BE49-F238E27FC236}">
                <a16:creationId xmlns:a16="http://schemas.microsoft.com/office/drawing/2014/main" id="{089F6FA1-115A-4851-9476-7AE22CD8D7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1B8EE-9131-4853-8155-A1B4FF6387BF}"/>
              </a:ext>
            </a:extLst>
          </p:cNvPr>
          <p:cNvSpPr>
            <a:spLocks noGrp="1"/>
          </p:cNvSpPr>
          <p:nvPr>
            <p:ph type="sldNum" sz="quarter" idx="12"/>
          </p:nvPr>
        </p:nvSpPr>
        <p:spPr/>
        <p:txBody>
          <a:bodyPr/>
          <a:lstStyle/>
          <a:p>
            <a:fld id="{9DF50406-2A5E-4D7A-B3CD-04F8F3498D7A}" type="slidenum">
              <a:rPr lang="en-GB" smtClean="0"/>
              <a:t>‹#›</a:t>
            </a:fld>
            <a:endParaRPr lang="en-GB"/>
          </a:p>
        </p:txBody>
      </p:sp>
    </p:spTree>
    <p:extLst>
      <p:ext uri="{BB962C8B-B14F-4D97-AF65-F5344CB8AC3E}">
        <p14:creationId xmlns:p14="http://schemas.microsoft.com/office/powerpoint/2010/main" val="1130893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d slide with circle image">
    <p:spTree>
      <p:nvGrpSpPr>
        <p:cNvPr id="1" name=""/>
        <p:cNvGrpSpPr/>
        <p:nvPr/>
      </p:nvGrpSpPr>
      <p:grpSpPr>
        <a:xfrm>
          <a:off x="0" y="0"/>
          <a:ext cx="0" cy="0"/>
          <a:chOff x="0" y="0"/>
          <a:chExt cx="0" cy="0"/>
        </a:xfrm>
      </p:grpSpPr>
      <p:sp>
        <p:nvSpPr>
          <p:cNvPr id="7" name="Tijdelijke aanduiding voor afbeelding 24"/>
          <p:cNvSpPr>
            <a:spLocks noGrp="1"/>
          </p:cNvSpPr>
          <p:nvPr>
            <p:ph type="pic" sz="quarter" idx="16" hasCustomPrompt="1"/>
          </p:nvPr>
        </p:nvSpPr>
        <p:spPr>
          <a:xfrm>
            <a:off x="6135967" y="224477"/>
            <a:ext cx="5721600" cy="5721600"/>
          </a:xfrm>
          <a:prstGeom prst="ellipse">
            <a:avLst/>
          </a:prstGeom>
          <a:solidFill>
            <a:schemeClr val="accent4"/>
          </a:solidFill>
        </p:spPr>
        <p:txBody>
          <a:bodyPr anchor="ctr"/>
          <a:lstStyle>
            <a:lvl1pPr marL="0" indent="0" algn="ctr">
              <a:buNone/>
              <a:defRPr sz="1067"/>
            </a:lvl1pPr>
          </a:lstStyle>
          <a:p>
            <a:pPr lvl="0"/>
            <a:r>
              <a:rPr lang="en-GB" noProof="0"/>
              <a:t>Klik op het pictogram als u een afbeelding wilt toevoegen</a:t>
            </a:r>
          </a:p>
        </p:txBody>
      </p:sp>
      <p:sp>
        <p:nvSpPr>
          <p:cNvPr id="4" name="Titel 3"/>
          <p:cNvSpPr>
            <a:spLocks noGrp="1"/>
          </p:cNvSpPr>
          <p:nvPr>
            <p:ph type="title" hasCustomPrompt="1"/>
          </p:nvPr>
        </p:nvSpPr>
        <p:spPr>
          <a:xfrm>
            <a:off x="748800" y="230189"/>
            <a:ext cx="5088000" cy="1316267"/>
          </a:xfrm>
        </p:spPr>
        <p:txBody>
          <a:bodyPr/>
          <a:lstStyle/>
          <a:p>
            <a:r>
              <a:rPr lang="en-GB"/>
              <a:t>Klik om de stijl te bewerken</a:t>
            </a:r>
          </a:p>
        </p:txBody>
      </p:sp>
      <p:sp>
        <p:nvSpPr>
          <p:cNvPr id="5" name="Tijdelijke aanduiding voor dianummer 4"/>
          <p:cNvSpPr>
            <a:spLocks noGrp="1"/>
          </p:cNvSpPr>
          <p:nvPr>
            <p:ph type="sldNum" sz="quarter" idx="18"/>
          </p:nvPr>
        </p:nvSpPr>
        <p:spPr/>
        <p:txBody>
          <a:bodyPr/>
          <a:lstStyle/>
          <a:p>
            <a:pPr algn="r"/>
            <a:fld id="{F25965E0-7062-474C-8671-DB3A3CE669B0}" type="slidenum">
              <a:rPr lang="en-GB" smtClean="0"/>
              <a:pPr algn="r"/>
              <a:t>‹#›</a:t>
            </a:fld>
            <a:endParaRPr lang="en-GB"/>
          </a:p>
        </p:txBody>
      </p:sp>
      <p:sp>
        <p:nvSpPr>
          <p:cNvPr id="6" name="Tijdelijke aanduiding voor tekst 4"/>
          <p:cNvSpPr>
            <a:spLocks noGrp="1"/>
          </p:cNvSpPr>
          <p:nvPr>
            <p:ph type="body" sz="quarter" idx="17" hasCustomPrompt="1"/>
          </p:nvPr>
        </p:nvSpPr>
        <p:spPr>
          <a:xfrm>
            <a:off x="672000" y="1824001"/>
            <a:ext cx="5165381" cy="4122639"/>
          </a:xfrm>
        </p:spPr>
        <p:txBody>
          <a:bodyPr lIns="90000"/>
          <a:lstStyle>
            <a:lvl1pPr marL="0" indent="0">
              <a:buNone/>
              <a:defRPr>
                <a:solidFill>
                  <a:schemeClr val="bg1"/>
                </a:solidFill>
              </a:defRPr>
            </a:lvl1pPr>
          </a:lstStyle>
          <a:p>
            <a:pPr lvl="0"/>
            <a:r>
              <a:rPr lang="en-GB" err="1"/>
              <a:t>Klik</a:t>
            </a:r>
            <a:r>
              <a:rPr lang="en-GB"/>
              <a:t> om de </a:t>
            </a:r>
            <a:r>
              <a:rPr lang="en-GB" err="1"/>
              <a:t>modelstijlen</a:t>
            </a:r>
            <a:r>
              <a:rPr lang="en-GB"/>
              <a:t> te </a:t>
            </a:r>
            <a:r>
              <a:rPr lang="en-GB" err="1"/>
              <a:t>bewerken</a:t>
            </a:r>
            <a:endParaRPr lang="en-GB"/>
          </a:p>
        </p:txBody>
      </p:sp>
    </p:spTree>
    <p:extLst>
      <p:ext uri="{BB962C8B-B14F-4D97-AF65-F5344CB8AC3E}">
        <p14:creationId xmlns:p14="http://schemas.microsoft.com/office/powerpoint/2010/main" val="170152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9185-6DDF-4A47-BB9E-2F1CE7787C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FD00EE-1DC0-4D15-BCF7-C83FE07D94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0536CF-F4E4-4ED9-AB4A-3D0746AABF4A}"/>
              </a:ext>
            </a:extLst>
          </p:cNvPr>
          <p:cNvSpPr>
            <a:spLocks noGrp="1"/>
          </p:cNvSpPr>
          <p:nvPr>
            <p:ph type="dt" sz="half" idx="10"/>
          </p:nvPr>
        </p:nvSpPr>
        <p:spPr/>
        <p:txBody>
          <a:bodyPr/>
          <a:lstStyle/>
          <a:p>
            <a:fld id="{A2973E6B-09D3-4706-BDCC-A86AD7F84C64}" type="datetimeFigureOut">
              <a:rPr lang="en-GB" smtClean="0"/>
              <a:t>25/05/2022</a:t>
            </a:fld>
            <a:endParaRPr lang="en-GB"/>
          </a:p>
        </p:txBody>
      </p:sp>
      <p:sp>
        <p:nvSpPr>
          <p:cNvPr id="5" name="Footer Placeholder 4">
            <a:extLst>
              <a:ext uri="{FF2B5EF4-FFF2-40B4-BE49-F238E27FC236}">
                <a16:creationId xmlns:a16="http://schemas.microsoft.com/office/drawing/2014/main" id="{04B39EED-8688-404F-B1C6-887A00CFA7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C61F5D-C530-454F-B4FC-96248038F370}"/>
              </a:ext>
            </a:extLst>
          </p:cNvPr>
          <p:cNvSpPr>
            <a:spLocks noGrp="1"/>
          </p:cNvSpPr>
          <p:nvPr>
            <p:ph type="sldNum" sz="quarter" idx="12"/>
          </p:nvPr>
        </p:nvSpPr>
        <p:spPr/>
        <p:txBody>
          <a:bodyPr/>
          <a:lstStyle/>
          <a:p>
            <a:fld id="{9DF50406-2A5E-4D7A-B3CD-04F8F3498D7A}" type="slidenum">
              <a:rPr lang="en-GB" smtClean="0"/>
              <a:t>‹#›</a:t>
            </a:fld>
            <a:endParaRPr lang="en-GB"/>
          </a:p>
        </p:txBody>
      </p:sp>
    </p:spTree>
    <p:extLst>
      <p:ext uri="{BB962C8B-B14F-4D97-AF65-F5344CB8AC3E}">
        <p14:creationId xmlns:p14="http://schemas.microsoft.com/office/powerpoint/2010/main" val="340952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908A-20BE-4952-97D7-191968F441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BAFD2D-FEF9-43D5-87D8-B775FF5455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A41AFF-A7CF-4692-8D54-1E5EB0838F0E}"/>
              </a:ext>
            </a:extLst>
          </p:cNvPr>
          <p:cNvSpPr>
            <a:spLocks noGrp="1"/>
          </p:cNvSpPr>
          <p:nvPr>
            <p:ph type="dt" sz="half" idx="10"/>
          </p:nvPr>
        </p:nvSpPr>
        <p:spPr/>
        <p:txBody>
          <a:bodyPr/>
          <a:lstStyle/>
          <a:p>
            <a:fld id="{A2973E6B-09D3-4706-BDCC-A86AD7F84C64}" type="datetimeFigureOut">
              <a:rPr lang="en-GB" smtClean="0"/>
              <a:t>25/05/2022</a:t>
            </a:fld>
            <a:endParaRPr lang="en-GB"/>
          </a:p>
        </p:txBody>
      </p:sp>
      <p:sp>
        <p:nvSpPr>
          <p:cNvPr id="5" name="Footer Placeholder 4">
            <a:extLst>
              <a:ext uri="{FF2B5EF4-FFF2-40B4-BE49-F238E27FC236}">
                <a16:creationId xmlns:a16="http://schemas.microsoft.com/office/drawing/2014/main" id="{DCFE25E1-FBE4-4EDB-B27F-B120698696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08DC9-AED5-451D-B8A4-133A3F0221AB}"/>
              </a:ext>
            </a:extLst>
          </p:cNvPr>
          <p:cNvSpPr>
            <a:spLocks noGrp="1"/>
          </p:cNvSpPr>
          <p:nvPr>
            <p:ph type="sldNum" sz="quarter" idx="12"/>
          </p:nvPr>
        </p:nvSpPr>
        <p:spPr/>
        <p:txBody>
          <a:bodyPr/>
          <a:lstStyle/>
          <a:p>
            <a:fld id="{9DF50406-2A5E-4D7A-B3CD-04F8F3498D7A}" type="slidenum">
              <a:rPr lang="en-GB" smtClean="0"/>
              <a:t>‹#›</a:t>
            </a:fld>
            <a:endParaRPr lang="en-GB"/>
          </a:p>
        </p:txBody>
      </p:sp>
    </p:spTree>
    <p:extLst>
      <p:ext uri="{BB962C8B-B14F-4D97-AF65-F5344CB8AC3E}">
        <p14:creationId xmlns:p14="http://schemas.microsoft.com/office/powerpoint/2010/main" val="116782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0C4D-030F-449E-B51D-99AE370EFD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DE0A92-471B-4C90-8295-44C4671819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8B1CC8-596C-4C20-9E77-6E078AE3C9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98F65F-F0EC-487B-9358-42F509F4AD7C}"/>
              </a:ext>
            </a:extLst>
          </p:cNvPr>
          <p:cNvSpPr>
            <a:spLocks noGrp="1"/>
          </p:cNvSpPr>
          <p:nvPr>
            <p:ph type="dt" sz="half" idx="10"/>
          </p:nvPr>
        </p:nvSpPr>
        <p:spPr/>
        <p:txBody>
          <a:bodyPr/>
          <a:lstStyle/>
          <a:p>
            <a:fld id="{A2973E6B-09D3-4706-BDCC-A86AD7F84C64}" type="datetimeFigureOut">
              <a:rPr lang="en-GB" smtClean="0"/>
              <a:t>25/05/2022</a:t>
            </a:fld>
            <a:endParaRPr lang="en-GB"/>
          </a:p>
        </p:txBody>
      </p:sp>
      <p:sp>
        <p:nvSpPr>
          <p:cNvPr id="6" name="Footer Placeholder 5">
            <a:extLst>
              <a:ext uri="{FF2B5EF4-FFF2-40B4-BE49-F238E27FC236}">
                <a16:creationId xmlns:a16="http://schemas.microsoft.com/office/drawing/2014/main" id="{B2570670-52DD-43A6-8FE5-B2FC359F92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878547-6F46-4E24-BDB5-913003041DB6}"/>
              </a:ext>
            </a:extLst>
          </p:cNvPr>
          <p:cNvSpPr>
            <a:spLocks noGrp="1"/>
          </p:cNvSpPr>
          <p:nvPr>
            <p:ph type="sldNum" sz="quarter" idx="12"/>
          </p:nvPr>
        </p:nvSpPr>
        <p:spPr/>
        <p:txBody>
          <a:bodyPr/>
          <a:lstStyle/>
          <a:p>
            <a:fld id="{9DF50406-2A5E-4D7A-B3CD-04F8F3498D7A}" type="slidenum">
              <a:rPr lang="en-GB" smtClean="0"/>
              <a:t>‹#›</a:t>
            </a:fld>
            <a:endParaRPr lang="en-GB"/>
          </a:p>
        </p:txBody>
      </p:sp>
    </p:spTree>
    <p:extLst>
      <p:ext uri="{BB962C8B-B14F-4D97-AF65-F5344CB8AC3E}">
        <p14:creationId xmlns:p14="http://schemas.microsoft.com/office/powerpoint/2010/main" val="143222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E841-A052-4D6C-9824-3A330602B7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9A9596-D941-492E-A7A7-25CEFBE868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53195F-B2EE-4F84-A480-08D0E8D838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FF6F3C-1E29-468E-843D-7DCB79922F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D235AD-4256-48BC-BE85-EB5C57D0D6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96AE1A-933C-4CDD-AF6D-0C316AC468C7}"/>
              </a:ext>
            </a:extLst>
          </p:cNvPr>
          <p:cNvSpPr>
            <a:spLocks noGrp="1"/>
          </p:cNvSpPr>
          <p:nvPr>
            <p:ph type="dt" sz="half" idx="10"/>
          </p:nvPr>
        </p:nvSpPr>
        <p:spPr/>
        <p:txBody>
          <a:bodyPr/>
          <a:lstStyle/>
          <a:p>
            <a:fld id="{A2973E6B-09D3-4706-BDCC-A86AD7F84C64}" type="datetimeFigureOut">
              <a:rPr lang="en-GB" smtClean="0"/>
              <a:t>25/05/2022</a:t>
            </a:fld>
            <a:endParaRPr lang="en-GB"/>
          </a:p>
        </p:txBody>
      </p:sp>
      <p:sp>
        <p:nvSpPr>
          <p:cNvPr id="8" name="Footer Placeholder 7">
            <a:extLst>
              <a:ext uri="{FF2B5EF4-FFF2-40B4-BE49-F238E27FC236}">
                <a16:creationId xmlns:a16="http://schemas.microsoft.com/office/drawing/2014/main" id="{0767C688-BB88-44E2-AD68-C7C9626CBF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74040E-B100-4282-9DF7-174B5CE5EBD8}"/>
              </a:ext>
            </a:extLst>
          </p:cNvPr>
          <p:cNvSpPr>
            <a:spLocks noGrp="1"/>
          </p:cNvSpPr>
          <p:nvPr>
            <p:ph type="sldNum" sz="quarter" idx="12"/>
          </p:nvPr>
        </p:nvSpPr>
        <p:spPr/>
        <p:txBody>
          <a:bodyPr/>
          <a:lstStyle/>
          <a:p>
            <a:fld id="{9DF50406-2A5E-4D7A-B3CD-04F8F3498D7A}" type="slidenum">
              <a:rPr lang="en-GB" smtClean="0"/>
              <a:t>‹#›</a:t>
            </a:fld>
            <a:endParaRPr lang="en-GB"/>
          </a:p>
        </p:txBody>
      </p:sp>
    </p:spTree>
    <p:extLst>
      <p:ext uri="{BB962C8B-B14F-4D97-AF65-F5344CB8AC3E}">
        <p14:creationId xmlns:p14="http://schemas.microsoft.com/office/powerpoint/2010/main" val="313375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638F-03A0-4491-81C5-FE08344C6A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A6CE58-EA2D-494E-8B55-F5DA61AE275C}"/>
              </a:ext>
            </a:extLst>
          </p:cNvPr>
          <p:cNvSpPr>
            <a:spLocks noGrp="1"/>
          </p:cNvSpPr>
          <p:nvPr>
            <p:ph type="dt" sz="half" idx="10"/>
          </p:nvPr>
        </p:nvSpPr>
        <p:spPr/>
        <p:txBody>
          <a:bodyPr/>
          <a:lstStyle/>
          <a:p>
            <a:fld id="{A2973E6B-09D3-4706-BDCC-A86AD7F84C64}" type="datetimeFigureOut">
              <a:rPr lang="en-GB" smtClean="0"/>
              <a:t>25/05/2022</a:t>
            </a:fld>
            <a:endParaRPr lang="en-GB"/>
          </a:p>
        </p:txBody>
      </p:sp>
      <p:sp>
        <p:nvSpPr>
          <p:cNvPr id="4" name="Footer Placeholder 3">
            <a:extLst>
              <a:ext uri="{FF2B5EF4-FFF2-40B4-BE49-F238E27FC236}">
                <a16:creationId xmlns:a16="http://schemas.microsoft.com/office/drawing/2014/main" id="{DC593ADF-DA91-43CA-80DA-BF7956CB4E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E794DD-79BD-498F-8607-6E1699F4AA62}"/>
              </a:ext>
            </a:extLst>
          </p:cNvPr>
          <p:cNvSpPr>
            <a:spLocks noGrp="1"/>
          </p:cNvSpPr>
          <p:nvPr>
            <p:ph type="sldNum" sz="quarter" idx="12"/>
          </p:nvPr>
        </p:nvSpPr>
        <p:spPr/>
        <p:txBody>
          <a:bodyPr/>
          <a:lstStyle/>
          <a:p>
            <a:fld id="{9DF50406-2A5E-4D7A-B3CD-04F8F3498D7A}" type="slidenum">
              <a:rPr lang="en-GB" smtClean="0"/>
              <a:t>‹#›</a:t>
            </a:fld>
            <a:endParaRPr lang="en-GB"/>
          </a:p>
        </p:txBody>
      </p:sp>
    </p:spTree>
    <p:extLst>
      <p:ext uri="{BB962C8B-B14F-4D97-AF65-F5344CB8AC3E}">
        <p14:creationId xmlns:p14="http://schemas.microsoft.com/office/powerpoint/2010/main" val="87962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E2E706-BFB5-482A-B015-8E34445AA2A6}"/>
              </a:ext>
            </a:extLst>
          </p:cNvPr>
          <p:cNvSpPr>
            <a:spLocks noGrp="1"/>
          </p:cNvSpPr>
          <p:nvPr>
            <p:ph type="dt" sz="half" idx="10"/>
          </p:nvPr>
        </p:nvSpPr>
        <p:spPr/>
        <p:txBody>
          <a:bodyPr/>
          <a:lstStyle/>
          <a:p>
            <a:fld id="{A2973E6B-09D3-4706-BDCC-A86AD7F84C64}" type="datetimeFigureOut">
              <a:rPr lang="en-GB" smtClean="0"/>
              <a:t>25/05/2022</a:t>
            </a:fld>
            <a:endParaRPr lang="en-GB"/>
          </a:p>
        </p:txBody>
      </p:sp>
      <p:sp>
        <p:nvSpPr>
          <p:cNvPr id="3" name="Footer Placeholder 2">
            <a:extLst>
              <a:ext uri="{FF2B5EF4-FFF2-40B4-BE49-F238E27FC236}">
                <a16:creationId xmlns:a16="http://schemas.microsoft.com/office/drawing/2014/main" id="{20AC2C66-9E83-4742-AAF9-884B2AD9B3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91F594-C174-4798-BF86-B9F3E3CD31B7}"/>
              </a:ext>
            </a:extLst>
          </p:cNvPr>
          <p:cNvSpPr>
            <a:spLocks noGrp="1"/>
          </p:cNvSpPr>
          <p:nvPr>
            <p:ph type="sldNum" sz="quarter" idx="12"/>
          </p:nvPr>
        </p:nvSpPr>
        <p:spPr/>
        <p:txBody>
          <a:bodyPr/>
          <a:lstStyle/>
          <a:p>
            <a:fld id="{9DF50406-2A5E-4D7A-B3CD-04F8F3498D7A}" type="slidenum">
              <a:rPr lang="en-GB" smtClean="0"/>
              <a:t>‹#›</a:t>
            </a:fld>
            <a:endParaRPr lang="en-GB"/>
          </a:p>
        </p:txBody>
      </p:sp>
    </p:spTree>
    <p:extLst>
      <p:ext uri="{BB962C8B-B14F-4D97-AF65-F5344CB8AC3E}">
        <p14:creationId xmlns:p14="http://schemas.microsoft.com/office/powerpoint/2010/main" val="236089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5C13-FF24-481C-B1EF-85677ED90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2236C80-DA58-4EEA-AFC7-E1E16B075E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AFFB3F-01A5-4957-AC5A-A6F84AB97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83156-7DB3-49D0-9D86-C6CCF71746CC}"/>
              </a:ext>
            </a:extLst>
          </p:cNvPr>
          <p:cNvSpPr>
            <a:spLocks noGrp="1"/>
          </p:cNvSpPr>
          <p:nvPr>
            <p:ph type="dt" sz="half" idx="10"/>
          </p:nvPr>
        </p:nvSpPr>
        <p:spPr/>
        <p:txBody>
          <a:bodyPr/>
          <a:lstStyle/>
          <a:p>
            <a:fld id="{A2973E6B-09D3-4706-BDCC-A86AD7F84C64}" type="datetimeFigureOut">
              <a:rPr lang="en-GB" smtClean="0"/>
              <a:t>25/05/2022</a:t>
            </a:fld>
            <a:endParaRPr lang="en-GB"/>
          </a:p>
        </p:txBody>
      </p:sp>
      <p:sp>
        <p:nvSpPr>
          <p:cNvPr id="6" name="Footer Placeholder 5">
            <a:extLst>
              <a:ext uri="{FF2B5EF4-FFF2-40B4-BE49-F238E27FC236}">
                <a16:creationId xmlns:a16="http://schemas.microsoft.com/office/drawing/2014/main" id="{8F32B67D-2C51-4D48-ABD7-080FA5B27A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18D6EC-4848-445B-9C61-2AD02AE5C9D3}"/>
              </a:ext>
            </a:extLst>
          </p:cNvPr>
          <p:cNvSpPr>
            <a:spLocks noGrp="1"/>
          </p:cNvSpPr>
          <p:nvPr>
            <p:ph type="sldNum" sz="quarter" idx="12"/>
          </p:nvPr>
        </p:nvSpPr>
        <p:spPr/>
        <p:txBody>
          <a:bodyPr/>
          <a:lstStyle/>
          <a:p>
            <a:fld id="{9DF50406-2A5E-4D7A-B3CD-04F8F3498D7A}" type="slidenum">
              <a:rPr lang="en-GB" smtClean="0"/>
              <a:t>‹#›</a:t>
            </a:fld>
            <a:endParaRPr lang="en-GB"/>
          </a:p>
        </p:txBody>
      </p:sp>
    </p:spTree>
    <p:extLst>
      <p:ext uri="{BB962C8B-B14F-4D97-AF65-F5344CB8AC3E}">
        <p14:creationId xmlns:p14="http://schemas.microsoft.com/office/powerpoint/2010/main" val="397949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4C0C-C600-4C1C-BD13-C0AF64798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9AC232-3228-4B3E-8BA7-BC6F1BD179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32DAD4-B02B-47A3-984B-2FE321699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0673DC-369B-4E30-A1E1-CCB49A3131B0}"/>
              </a:ext>
            </a:extLst>
          </p:cNvPr>
          <p:cNvSpPr>
            <a:spLocks noGrp="1"/>
          </p:cNvSpPr>
          <p:nvPr>
            <p:ph type="dt" sz="half" idx="10"/>
          </p:nvPr>
        </p:nvSpPr>
        <p:spPr/>
        <p:txBody>
          <a:bodyPr/>
          <a:lstStyle/>
          <a:p>
            <a:fld id="{A2973E6B-09D3-4706-BDCC-A86AD7F84C64}" type="datetimeFigureOut">
              <a:rPr lang="en-GB" smtClean="0"/>
              <a:t>25/05/2022</a:t>
            </a:fld>
            <a:endParaRPr lang="en-GB"/>
          </a:p>
        </p:txBody>
      </p:sp>
      <p:sp>
        <p:nvSpPr>
          <p:cNvPr id="6" name="Footer Placeholder 5">
            <a:extLst>
              <a:ext uri="{FF2B5EF4-FFF2-40B4-BE49-F238E27FC236}">
                <a16:creationId xmlns:a16="http://schemas.microsoft.com/office/drawing/2014/main" id="{EC0B2FC2-F1E1-4F82-8BB7-46C8C0C8D2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B5AB12-40E0-40EC-B235-56B1211BB94F}"/>
              </a:ext>
            </a:extLst>
          </p:cNvPr>
          <p:cNvSpPr>
            <a:spLocks noGrp="1"/>
          </p:cNvSpPr>
          <p:nvPr>
            <p:ph type="sldNum" sz="quarter" idx="12"/>
          </p:nvPr>
        </p:nvSpPr>
        <p:spPr/>
        <p:txBody>
          <a:bodyPr/>
          <a:lstStyle/>
          <a:p>
            <a:fld id="{9DF50406-2A5E-4D7A-B3CD-04F8F3498D7A}" type="slidenum">
              <a:rPr lang="en-GB" smtClean="0"/>
              <a:t>‹#›</a:t>
            </a:fld>
            <a:endParaRPr lang="en-GB"/>
          </a:p>
        </p:txBody>
      </p:sp>
    </p:spTree>
    <p:extLst>
      <p:ext uri="{BB962C8B-B14F-4D97-AF65-F5344CB8AC3E}">
        <p14:creationId xmlns:p14="http://schemas.microsoft.com/office/powerpoint/2010/main" val="213252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C7A0FC-E53D-44E2-8C51-620866D4A2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E4743F-52AD-48A8-8F03-7F50D1AF40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A1D3C-E933-417F-9062-94066D662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73E6B-09D3-4706-BDCC-A86AD7F84C64}" type="datetimeFigureOut">
              <a:rPr lang="en-GB" smtClean="0"/>
              <a:t>25/05/2022</a:t>
            </a:fld>
            <a:endParaRPr lang="en-GB"/>
          </a:p>
        </p:txBody>
      </p:sp>
      <p:sp>
        <p:nvSpPr>
          <p:cNvPr id="5" name="Footer Placeholder 4">
            <a:extLst>
              <a:ext uri="{FF2B5EF4-FFF2-40B4-BE49-F238E27FC236}">
                <a16:creationId xmlns:a16="http://schemas.microsoft.com/office/drawing/2014/main" id="{EC40CDFE-BB67-4724-81B2-416C92B6A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0FBD622-2A68-45A2-A724-2C232988C1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50406-2A5E-4D7A-B3CD-04F8F3498D7A}" type="slidenum">
              <a:rPr lang="en-GB" smtClean="0"/>
              <a:t>‹#›</a:t>
            </a:fld>
            <a:endParaRPr lang="en-GB"/>
          </a:p>
        </p:txBody>
      </p:sp>
    </p:spTree>
    <p:extLst>
      <p:ext uri="{BB962C8B-B14F-4D97-AF65-F5344CB8AC3E}">
        <p14:creationId xmlns:p14="http://schemas.microsoft.com/office/powerpoint/2010/main" val="1321701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hyperlink" Target="https://rm.coe.int/2019-rec-206e-climate-change-and-biodiversity/1680993e0d"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812B878-2F25-4EE7-A059-A0FA8AECBBC7}"/>
              </a:ext>
            </a:extLst>
          </p:cNvPr>
          <p:cNvPicPr/>
          <p:nvPr/>
        </p:nvPicPr>
        <p:blipFill rotWithShape="1">
          <a:blip r:embed="rId2" cstate="print">
            <a:extLst>
              <a:ext uri="{28A0092B-C50C-407E-A947-70E740481C1C}">
                <a14:useLocalDpi xmlns:a14="http://schemas.microsoft.com/office/drawing/2010/main" val="0"/>
              </a:ext>
            </a:extLst>
          </a:blip>
          <a:srcRect t="5210" b="18893"/>
          <a:stretch/>
        </p:blipFill>
        <p:spPr bwMode="auto">
          <a:xfrm>
            <a:off x="4267201" y="10"/>
            <a:ext cx="7924800" cy="3383270"/>
          </a:xfrm>
          <a:prstGeom prst="rect">
            <a:avLst/>
          </a:prstGeom>
          <a:noFill/>
        </p:spPr>
      </p:pic>
      <p:pic>
        <p:nvPicPr>
          <p:cNvPr id="5" name="Picture 4">
            <a:extLst>
              <a:ext uri="{FF2B5EF4-FFF2-40B4-BE49-F238E27FC236}">
                <a16:creationId xmlns:a16="http://schemas.microsoft.com/office/drawing/2014/main" id="{C3885A17-A140-473D-AF37-69E72B5664FE}"/>
              </a:ext>
            </a:extLst>
          </p:cNvPr>
          <p:cNvPicPr/>
          <p:nvPr/>
        </p:nvPicPr>
        <p:blipFill rotWithShape="1">
          <a:blip r:embed="rId3" cstate="print">
            <a:extLst>
              <a:ext uri="{28A0092B-C50C-407E-A947-70E740481C1C}">
                <a14:useLocalDpi xmlns:a14="http://schemas.microsoft.com/office/drawing/2010/main" val="0"/>
              </a:ext>
            </a:extLst>
          </a:blip>
          <a:srcRect t="40296" r="2" b="2"/>
          <a:stretch/>
        </p:blipFill>
        <p:spPr bwMode="auto">
          <a:xfrm>
            <a:off x="4650916" y="3474720"/>
            <a:ext cx="7555832" cy="3383280"/>
          </a:xfrm>
          <a:prstGeom prst="rect">
            <a:avLst/>
          </a:prstGeom>
          <a:noFill/>
        </p:spPr>
      </p:pic>
      <p:sp useBgFill="1">
        <p:nvSpPr>
          <p:cNvPr id="15" name="Freeform: Shape 11">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9ED6BD-06B2-4DAF-A93C-F06EEE436A0A}"/>
              </a:ext>
            </a:extLst>
          </p:cNvPr>
          <p:cNvSpPr>
            <a:spLocks noGrp="1"/>
          </p:cNvSpPr>
          <p:nvPr>
            <p:ph type="ctrTitle"/>
          </p:nvPr>
        </p:nvSpPr>
        <p:spPr>
          <a:xfrm>
            <a:off x="643468" y="705954"/>
            <a:ext cx="3992700" cy="3383280"/>
          </a:xfrm>
        </p:spPr>
        <p:txBody>
          <a:bodyPr>
            <a:normAutofit/>
          </a:bodyPr>
          <a:lstStyle/>
          <a:p>
            <a:pPr algn="l">
              <a:spcAft>
                <a:spcPts val="800"/>
              </a:spcAft>
            </a:pPr>
            <a:r>
              <a:rPr lang="en-US" sz="3400" b="1" dirty="0">
                <a:effectLst/>
                <a:latin typeface="Verdana" panose="020B0604030504040204" pitchFamily="34" charset="0"/>
                <a:ea typeface="Calibri" panose="020F0502020204030204" pitchFamily="34" charset="0"/>
                <a:cs typeface="Calibri" panose="020F0502020204030204" pitchFamily="34" charset="0"/>
              </a:rPr>
              <a:t>Nature-based solutions and management of protected areas in the face of climate change</a:t>
            </a:r>
            <a:endParaRPr lang="en-GB" sz="3400" dirty="0"/>
          </a:p>
        </p:txBody>
      </p:sp>
      <p:sp>
        <p:nvSpPr>
          <p:cNvPr id="3" name="Subtitle 2">
            <a:extLst>
              <a:ext uri="{FF2B5EF4-FFF2-40B4-BE49-F238E27FC236}">
                <a16:creationId xmlns:a16="http://schemas.microsoft.com/office/drawing/2014/main" id="{DF7F0F73-9A50-4250-B0FE-CFB4EA1214B2}"/>
              </a:ext>
            </a:extLst>
          </p:cNvPr>
          <p:cNvSpPr>
            <a:spLocks noGrp="1"/>
          </p:cNvSpPr>
          <p:nvPr>
            <p:ph type="subTitle" idx="1"/>
          </p:nvPr>
        </p:nvSpPr>
        <p:spPr>
          <a:xfrm>
            <a:off x="643467" y="4638782"/>
            <a:ext cx="4007449" cy="1854783"/>
          </a:xfrm>
        </p:spPr>
        <p:txBody>
          <a:bodyPr>
            <a:normAutofit/>
          </a:bodyPr>
          <a:lstStyle/>
          <a:p>
            <a:pPr algn="l"/>
            <a:r>
              <a:rPr lang="en-GB" sz="1500" b="1" dirty="0">
                <a:latin typeface="Verdana" panose="020B0604030504040204" pitchFamily="34" charset="0"/>
                <a:ea typeface="Calibri" panose="020F0502020204030204" pitchFamily="34" charset="0"/>
                <a:cs typeface="Calibri" panose="020F0502020204030204" pitchFamily="34" charset="0"/>
              </a:rPr>
              <a:t>Results, conclusions and recommendations resulting from a survey of policy and actions by Contracting Parties to the Bern Convention carried out in 2022</a:t>
            </a:r>
            <a:endParaRPr lang="en-GB" sz="1500" b="1" dirty="0">
              <a:latin typeface="Verdana" panose="020B0604030504040204" pitchFamily="34" charset="0"/>
              <a:cs typeface="Calibri" panose="020F0502020204030204" pitchFamily="34" charset="0"/>
            </a:endParaRPr>
          </a:p>
          <a:p>
            <a:pPr algn="l"/>
            <a:r>
              <a:rPr lang="en-GB" sz="1500" b="1" dirty="0">
                <a:latin typeface="Verdana" panose="020B0604030504040204" pitchFamily="34" charset="0"/>
                <a:cs typeface="Calibri" panose="020F0502020204030204" pitchFamily="34" charset="0"/>
              </a:rPr>
              <a:t>Prepared by: Lawrence Jones-Walters</a:t>
            </a:r>
          </a:p>
        </p:txBody>
      </p:sp>
    </p:spTree>
    <p:extLst>
      <p:ext uri="{BB962C8B-B14F-4D97-AF65-F5344CB8AC3E}">
        <p14:creationId xmlns:p14="http://schemas.microsoft.com/office/powerpoint/2010/main" val="365559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9"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1F2B18D-0041-4F34-AAC2-E4A091B086AF}"/>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kern="1200" dirty="0">
                <a:solidFill>
                  <a:srgbClr val="FFFFFF"/>
                </a:solidFill>
                <a:latin typeface="+mj-lt"/>
                <a:ea typeface="+mj-ea"/>
                <a:cs typeface="+mj-cs"/>
              </a:rPr>
              <a:t>1. Policy and strategy (Potential areas for action)</a:t>
            </a:r>
          </a:p>
        </p:txBody>
      </p:sp>
      <p:pic>
        <p:nvPicPr>
          <p:cNvPr id="11" name="Content Placeholder 10">
            <a:extLst>
              <a:ext uri="{FF2B5EF4-FFF2-40B4-BE49-F238E27FC236}">
                <a16:creationId xmlns:a16="http://schemas.microsoft.com/office/drawing/2014/main" id="{926B8311-B55F-49C6-A58E-3FA70646701A}"/>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0" y="3648221"/>
            <a:ext cx="3209779" cy="3209779"/>
          </a:xfrm>
          <a:prstGeom prst="rect">
            <a:avLst/>
          </a:prstGeom>
        </p:spPr>
      </p:pic>
      <p:sp>
        <p:nvSpPr>
          <p:cNvPr id="3" name="Content Placeholder 2">
            <a:extLst>
              <a:ext uri="{FF2B5EF4-FFF2-40B4-BE49-F238E27FC236}">
                <a16:creationId xmlns:a16="http://schemas.microsoft.com/office/drawing/2014/main" id="{3DAB3F4B-5F1D-4B19-93F3-53B5B41C2E9D}"/>
              </a:ext>
            </a:extLst>
          </p:cNvPr>
          <p:cNvSpPr>
            <a:spLocks noGrp="1"/>
          </p:cNvSpPr>
          <p:nvPr>
            <p:ph sz="half" idx="1"/>
          </p:nvPr>
        </p:nvSpPr>
        <p:spPr>
          <a:xfrm>
            <a:off x="3209779" y="2301261"/>
            <a:ext cx="7882291" cy="4556739"/>
          </a:xfrm>
        </p:spPr>
        <p:txBody>
          <a:bodyPr vert="horz" lIns="91440" tIns="45720" rIns="91440" bIns="45720" rtlCol="0">
            <a:normAutofit/>
          </a:bodyPr>
          <a:lstStyle/>
          <a:p>
            <a:pPr marL="342900" lvl="0"/>
            <a:r>
              <a:rPr lang="en-US" sz="2600" dirty="0">
                <a:effectLst/>
              </a:rPr>
              <a:t>Initiate training in content and best practice in relation to the development of strategies linking climate change and biodiversity for officers at national, regional and local level.</a:t>
            </a:r>
          </a:p>
          <a:p>
            <a:pPr marL="342900" lvl="0"/>
            <a:r>
              <a:rPr lang="en-US" sz="2600" dirty="0">
                <a:effectLst/>
              </a:rPr>
              <a:t>Target cross ministry (or cross departmental within ministries) training and where possible use local experts to deliver content. (If appropriate use guests from different countries to give masterclasses).</a:t>
            </a:r>
          </a:p>
          <a:p>
            <a:pPr marL="342900" lvl="0">
              <a:spcAft>
                <a:spcPts val="800"/>
              </a:spcAft>
            </a:pPr>
            <a:r>
              <a:rPr lang="en-US" sz="2600" dirty="0">
                <a:effectLst/>
              </a:rPr>
              <a:t>Raise awareness of politicians and senior decision makers of economic and social benefits of taking measures for climate change and biodiversity.</a:t>
            </a:r>
          </a:p>
          <a:p>
            <a:endParaRPr lang="en-US" sz="1500" dirty="0"/>
          </a:p>
        </p:txBody>
      </p:sp>
    </p:spTree>
    <p:extLst>
      <p:ext uri="{BB962C8B-B14F-4D97-AF65-F5344CB8AC3E}">
        <p14:creationId xmlns:p14="http://schemas.microsoft.com/office/powerpoint/2010/main" val="3661407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E3158257-139A-49A1-99EC-2A1D3198C786}"/>
              </a:ext>
            </a:extLst>
          </p:cNvPr>
          <p:cNvSpPr>
            <a:spLocks noGrp="1"/>
          </p:cNvSpPr>
          <p:nvPr>
            <p:ph type="title"/>
          </p:nvPr>
        </p:nvSpPr>
        <p:spPr>
          <a:xfrm>
            <a:off x="1047280" y="733301"/>
            <a:ext cx="10306520" cy="1325563"/>
          </a:xfrm>
        </p:spPr>
        <p:txBody>
          <a:bodyPr vert="horz" lIns="91440" tIns="45720" rIns="91440" bIns="45720" rtlCol="0" anchor="ctr">
            <a:normAutofit/>
          </a:bodyPr>
          <a:lstStyle/>
          <a:p>
            <a:r>
              <a:rPr lang="en-US" sz="4000" dirty="0">
                <a:solidFill>
                  <a:srgbClr val="FFFFFF"/>
                </a:solidFill>
              </a:rPr>
              <a:t>2. </a:t>
            </a:r>
            <a:r>
              <a:rPr lang="en-GB" sz="4000" dirty="0">
                <a:solidFill>
                  <a:srgbClr val="FFFFFF"/>
                </a:solidFill>
              </a:rPr>
              <a:t>Nature-based solutions in the face of climate change </a:t>
            </a:r>
            <a:r>
              <a:rPr lang="en-US" sz="4000" dirty="0">
                <a:solidFill>
                  <a:srgbClr val="FFFFFF"/>
                </a:solidFill>
              </a:rPr>
              <a:t>(Summary)</a:t>
            </a:r>
          </a:p>
        </p:txBody>
      </p:sp>
      <p:sp>
        <p:nvSpPr>
          <p:cNvPr id="3" name="Content Placeholder 2">
            <a:extLst>
              <a:ext uri="{FF2B5EF4-FFF2-40B4-BE49-F238E27FC236}">
                <a16:creationId xmlns:a16="http://schemas.microsoft.com/office/drawing/2014/main" id="{CE5CC8E6-5C5C-4D04-B94E-1F3FC1FD87E8}"/>
              </a:ext>
            </a:extLst>
          </p:cNvPr>
          <p:cNvSpPr>
            <a:spLocks noGrp="1"/>
          </p:cNvSpPr>
          <p:nvPr>
            <p:ph sz="half" idx="1"/>
          </p:nvPr>
        </p:nvSpPr>
        <p:spPr>
          <a:xfrm>
            <a:off x="3080109" y="2354090"/>
            <a:ext cx="8030814" cy="4137146"/>
          </a:xfrm>
        </p:spPr>
        <p:txBody>
          <a:bodyPr vert="horz" lIns="91440" tIns="45720" rIns="91440" bIns="45720" rtlCol="0">
            <a:normAutofit/>
          </a:bodyPr>
          <a:lstStyle/>
          <a:p>
            <a:pPr marL="114300" indent="0">
              <a:lnSpc>
                <a:spcPct val="110000"/>
              </a:lnSpc>
              <a:buNone/>
            </a:pPr>
            <a:endParaRPr lang="en-GB" sz="5400" dirty="0"/>
          </a:p>
          <a:p>
            <a:pPr marL="114300" indent="0">
              <a:lnSpc>
                <a:spcPct val="100000"/>
              </a:lnSpc>
              <a:spcBef>
                <a:spcPts val="0"/>
              </a:spcBef>
              <a:buNone/>
            </a:pPr>
            <a:endParaRPr lang="en-GB" sz="5400" dirty="0"/>
          </a:p>
          <a:p>
            <a:pPr marL="114300" indent="0">
              <a:lnSpc>
                <a:spcPct val="100000"/>
              </a:lnSpc>
              <a:spcBef>
                <a:spcPts val="0"/>
              </a:spcBef>
              <a:buNone/>
            </a:pPr>
            <a:r>
              <a:rPr lang="en-GB" sz="5400" dirty="0"/>
              <a:t>Performance is below benchmark</a:t>
            </a:r>
          </a:p>
        </p:txBody>
      </p:sp>
      <p:pic>
        <p:nvPicPr>
          <p:cNvPr id="21" name="Content Placeholder 20">
            <a:extLst>
              <a:ext uri="{FF2B5EF4-FFF2-40B4-BE49-F238E27FC236}">
                <a16:creationId xmlns:a16="http://schemas.microsoft.com/office/drawing/2014/main" id="{70229E3B-9F84-4DB4-9A33-9B45C5230F19}"/>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0" y="3499307"/>
            <a:ext cx="2942132" cy="3350797"/>
          </a:xfrm>
          <a:prstGeom prst="rect">
            <a:avLst/>
          </a:prstGeom>
        </p:spPr>
      </p:pic>
    </p:spTree>
    <p:extLst>
      <p:ext uri="{BB962C8B-B14F-4D97-AF65-F5344CB8AC3E}">
        <p14:creationId xmlns:p14="http://schemas.microsoft.com/office/powerpoint/2010/main" val="57498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E3158257-139A-49A1-99EC-2A1D3198C786}"/>
              </a:ext>
            </a:extLst>
          </p:cNvPr>
          <p:cNvSpPr>
            <a:spLocks noGrp="1"/>
          </p:cNvSpPr>
          <p:nvPr>
            <p:ph type="title"/>
          </p:nvPr>
        </p:nvSpPr>
        <p:spPr>
          <a:xfrm>
            <a:off x="1047280" y="733301"/>
            <a:ext cx="10306520" cy="1325563"/>
          </a:xfrm>
        </p:spPr>
        <p:txBody>
          <a:bodyPr vert="horz" lIns="91440" tIns="45720" rIns="91440" bIns="45720" rtlCol="0" anchor="ctr">
            <a:normAutofit/>
          </a:bodyPr>
          <a:lstStyle/>
          <a:p>
            <a:r>
              <a:rPr lang="en-US" sz="4000" dirty="0">
                <a:solidFill>
                  <a:srgbClr val="FFFFFF"/>
                </a:solidFill>
              </a:rPr>
              <a:t>2. </a:t>
            </a:r>
            <a:r>
              <a:rPr lang="en-GB" sz="4000" dirty="0">
                <a:solidFill>
                  <a:srgbClr val="FFFFFF"/>
                </a:solidFill>
              </a:rPr>
              <a:t>Nature-based solutions in the face of climate change </a:t>
            </a:r>
            <a:r>
              <a:rPr lang="en-US" sz="4000" dirty="0">
                <a:solidFill>
                  <a:srgbClr val="FFFFFF"/>
                </a:solidFill>
              </a:rPr>
              <a:t>(Outcomes - 1)</a:t>
            </a:r>
          </a:p>
        </p:txBody>
      </p:sp>
      <p:sp>
        <p:nvSpPr>
          <p:cNvPr id="3" name="Content Placeholder 2">
            <a:extLst>
              <a:ext uri="{FF2B5EF4-FFF2-40B4-BE49-F238E27FC236}">
                <a16:creationId xmlns:a16="http://schemas.microsoft.com/office/drawing/2014/main" id="{CE5CC8E6-5C5C-4D04-B94E-1F3FC1FD87E8}"/>
              </a:ext>
            </a:extLst>
          </p:cNvPr>
          <p:cNvSpPr>
            <a:spLocks noGrp="1"/>
          </p:cNvSpPr>
          <p:nvPr>
            <p:ph sz="half" idx="1"/>
          </p:nvPr>
        </p:nvSpPr>
        <p:spPr>
          <a:xfrm>
            <a:off x="3074507" y="2354090"/>
            <a:ext cx="8317575" cy="4137146"/>
          </a:xfrm>
        </p:spPr>
        <p:txBody>
          <a:bodyPr vert="horz" lIns="91440" tIns="45720" rIns="91440" bIns="45720" rtlCol="0">
            <a:noAutofit/>
          </a:bodyPr>
          <a:lstStyle/>
          <a:p>
            <a:pPr marL="342900">
              <a:lnSpc>
                <a:spcPct val="110000"/>
              </a:lnSpc>
            </a:pPr>
            <a:r>
              <a:rPr lang="en-GB" sz="2400" dirty="0"/>
              <a:t>Action required for future reviews to improve the majority of national climate change strategies that have poor (or no) measures for biodiversity. </a:t>
            </a:r>
          </a:p>
          <a:p>
            <a:pPr marL="342900">
              <a:lnSpc>
                <a:spcPct val="110000"/>
              </a:lnSpc>
            </a:pPr>
            <a:r>
              <a:rPr lang="en-GB" sz="2400" dirty="0"/>
              <a:t>National level studies and initiatives are needed to generate greater knowledge of patterns of shifts in species distributions, and which species are most vulnerable to climate change. Improving strategies, resulting in more focused action.</a:t>
            </a:r>
          </a:p>
          <a:p>
            <a:pPr marL="342900">
              <a:lnSpc>
                <a:spcPct val="110000"/>
              </a:lnSpc>
            </a:pPr>
            <a:r>
              <a:rPr lang="en-GB" sz="2400" dirty="0"/>
              <a:t>There is relatively good integration of nature-based solutions in both climate change and biodiversity strategies and, in some countries, they are already being delivered in practice.</a:t>
            </a:r>
          </a:p>
        </p:txBody>
      </p:sp>
      <p:pic>
        <p:nvPicPr>
          <p:cNvPr id="21" name="Content Placeholder 20">
            <a:extLst>
              <a:ext uri="{FF2B5EF4-FFF2-40B4-BE49-F238E27FC236}">
                <a16:creationId xmlns:a16="http://schemas.microsoft.com/office/drawing/2014/main" id="{70229E3B-9F84-4DB4-9A33-9B45C5230F19}"/>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14495" y="3499307"/>
            <a:ext cx="2942132" cy="3350797"/>
          </a:xfrm>
          <a:prstGeom prst="rect">
            <a:avLst/>
          </a:prstGeom>
        </p:spPr>
      </p:pic>
    </p:spTree>
    <p:extLst>
      <p:ext uri="{BB962C8B-B14F-4D97-AF65-F5344CB8AC3E}">
        <p14:creationId xmlns:p14="http://schemas.microsoft.com/office/powerpoint/2010/main" val="1817486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E3158257-139A-49A1-99EC-2A1D3198C786}"/>
              </a:ext>
            </a:extLst>
          </p:cNvPr>
          <p:cNvSpPr>
            <a:spLocks noGrp="1"/>
          </p:cNvSpPr>
          <p:nvPr>
            <p:ph type="title"/>
          </p:nvPr>
        </p:nvSpPr>
        <p:spPr>
          <a:xfrm>
            <a:off x="1047280" y="733301"/>
            <a:ext cx="10306520" cy="1325563"/>
          </a:xfrm>
        </p:spPr>
        <p:txBody>
          <a:bodyPr vert="horz" lIns="91440" tIns="45720" rIns="91440" bIns="45720" rtlCol="0" anchor="ctr">
            <a:normAutofit/>
          </a:bodyPr>
          <a:lstStyle/>
          <a:p>
            <a:r>
              <a:rPr lang="en-US" sz="4000" dirty="0">
                <a:solidFill>
                  <a:srgbClr val="FFFFFF"/>
                </a:solidFill>
              </a:rPr>
              <a:t>2. </a:t>
            </a:r>
            <a:r>
              <a:rPr lang="en-GB" sz="4000" dirty="0">
                <a:solidFill>
                  <a:srgbClr val="FFFFFF"/>
                </a:solidFill>
              </a:rPr>
              <a:t>Nature-based solutions in the face of climate change </a:t>
            </a:r>
            <a:r>
              <a:rPr lang="en-US" sz="4000" dirty="0">
                <a:solidFill>
                  <a:srgbClr val="FFFFFF"/>
                </a:solidFill>
              </a:rPr>
              <a:t>(Outcomes - 2)</a:t>
            </a:r>
          </a:p>
        </p:txBody>
      </p:sp>
      <p:sp>
        <p:nvSpPr>
          <p:cNvPr id="3" name="Content Placeholder 2">
            <a:extLst>
              <a:ext uri="{FF2B5EF4-FFF2-40B4-BE49-F238E27FC236}">
                <a16:creationId xmlns:a16="http://schemas.microsoft.com/office/drawing/2014/main" id="{CE5CC8E6-5C5C-4D04-B94E-1F3FC1FD87E8}"/>
              </a:ext>
            </a:extLst>
          </p:cNvPr>
          <p:cNvSpPr>
            <a:spLocks noGrp="1"/>
          </p:cNvSpPr>
          <p:nvPr>
            <p:ph sz="half" idx="1"/>
          </p:nvPr>
        </p:nvSpPr>
        <p:spPr>
          <a:xfrm>
            <a:off x="3074508" y="2354090"/>
            <a:ext cx="8030814" cy="4137146"/>
          </a:xfrm>
        </p:spPr>
        <p:txBody>
          <a:bodyPr vert="horz" lIns="91440" tIns="45720" rIns="91440" bIns="45720" rtlCol="0">
            <a:normAutofit fontScale="92500" lnSpcReduction="20000"/>
          </a:bodyPr>
          <a:lstStyle/>
          <a:p>
            <a:pPr marL="342900">
              <a:lnSpc>
                <a:spcPct val="100000"/>
              </a:lnSpc>
            </a:pPr>
            <a:r>
              <a:rPr lang="en-GB" sz="2400" dirty="0"/>
              <a:t>Cultural ecosystem services such as tourism/ecotourism and recreation may improve under a changing climate.</a:t>
            </a:r>
          </a:p>
          <a:p>
            <a:pPr marL="342900">
              <a:lnSpc>
                <a:spcPct val="100000"/>
              </a:lnSpc>
            </a:pPr>
            <a:r>
              <a:rPr lang="en-GB" sz="2400" dirty="0"/>
              <a:t>Most programmes enhancing nature-based solutions and ecosystem services are supported by financial subsidies to some extent. </a:t>
            </a:r>
          </a:p>
          <a:p>
            <a:pPr marL="342900">
              <a:lnSpc>
                <a:spcPct val="100000"/>
              </a:lnSpc>
            </a:pPr>
            <a:r>
              <a:rPr lang="en-GB" sz="2400" dirty="0"/>
              <a:t>In terms of values associated with biodiversity and ecosystem services being integrated within economic analysis and decision-making processes most countries also said that this takes place to some extent.</a:t>
            </a:r>
          </a:p>
          <a:p>
            <a:pPr marL="342900">
              <a:lnSpc>
                <a:spcPct val="100000"/>
              </a:lnSpc>
              <a:spcAft>
                <a:spcPts val="800"/>
              </a:spcAft>
            </a:pPr>
            <a:r>
              <a:rPr lang="en-GB" sz="2400" dirty="0"/>
              <a:t>Agricultural subsidies were cited as damaging to biodiversity by every country. Subsidies associated with fisheries and forestry policy, transport and energy sectors were also mentioned as having a negative impact.</a:t>
            </a:r>
          </a:p>
        </p:txBody>
      </p:sp>
      <p:pic>
        <p:nvPicPr>
          <p:cNvPr id="21" name="Content Placeholder 20">
            <a:extLst>
              <a:ext uri="{FF2B5EF4-FFF2-40B4-BE49-F238E27FC236}">
                <a16:creationId xmlns:a16="http://schemas.microsoft.com/office/drawing/2014/main" id="{70229E3B-9F84-4DB4-9A33-9B45C5230F19}"/>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14495" y="3499307"/>
            <a:ext cx="2942132" cy="3350797"/>
          </a:xfrm>
          <a:prstGeom prst="rect">
            <a:avLst/>
          </a:prstGeom>
        </p:spPr>
      </p:pic>
    </p:spTree>
    <p:extLst>
      <p:ext uri="{BB962C8B-B14F-4D97-AF65-F5344CB8AC3E}">
        <p14:creationId xmlns:p14="http://schemas.microsoft.com/office/powerpoint/2010/main" val="2418174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E3158257-139A-49A1-99EC-2A1D3198C786}"/>
              </a:ext>
            </a:extLst>
          </p:cNvPr>
          <p:cNvSpPr>
            <a:spLocks noGrp="1"/>
          </p:cNvSpPr>
          <p:nvPr>
            <p:ph type="title"/>
          </p:nvPr>
        </p:nvSpPr>
        <p:spPr>
          <a:xfrm>
            <a:off x="1047280" y="733301"/>
            <a:ext cx="10306520" cy="1325563"/>
          </a:xfrm>
        </p:spPr>
        <p:txBody>
          <a:bodyPr vert="horz" lIns="91440" tIns="45720" rIns="91440" bIns="45720" rtlCol="0" anchor="ctr">
            <a:normAutofit/>
          </a:bodyPr>
          <a:lstStyle/>
          <a:p>
            <a:r>
              <a:rPr lang="en-US" sz="4000" dirty="0">
                <a:solidFill>
                  <a:srgbClr val="FFFFFF"/>
                </a:solidFill>
              </a:rPr>
              <a:t>2. </a:t>
            </a:r>
            <a:r>
              <a:rPr lang="en-GB" sz="4000" dirty="0">
                <a:solidFill>
                  <a:srgbClr val="FFFFFF"/>
                </a:solidFill>
              </a:rPr>
              <a:t>Nature-based solutions in the face of climate change </a:t>
            </a:r>
            <a:r>
              <a:rPr lang="en-US" sz="4000" dirty="0">
                <a:solidFill>
                  <a:srgbClr val="FFFFFF"/>
                </a:solidFill>
              </a:rPr>
              <a:t>(Potential areas for action)</a:t>
            </a:r>
          </a:p>
        </p:txBody>
      </p:sp>
      <p:pic>
        <p:nvPicPr>
          <p:cNvPr id="8" name="Content Placeholder 7">
            <a:extLst>
              <a:ext uri="{FF2B5EF4-FFF2-40B4-BE49-F238E27FC236}">
                <a16:creationId xmlns:a16="http://schemas.microsoft.com/office/drawing/2014/main" id="{1367D772-D923-47C8-A9A5-93A6ED944C76}"/>
              </a:ext>
            </a:extLst>
          </p:cNvPr>
          <p:cNvPicPr>
            <a:picLocks noGrp="1"/>
          </p:cNvPicPr>
          <p:nvPr>
            <p:ph sz="half" idx="2"/>
          </p:nvPr>
        </p:nvPicPr>
        <p:blipFill rotWithShape="1">
          <a:blip r:embed="rId2">
            <a:extLst>
              <a:ext uri="{28A0092B-C50C-407E-A947-70E740481C1C}">
                <a14:useLocalDpi xmlns:a14="http://schemas.microsoft.com/office/drawing/2010/main" val="0"/>
              </a:ext>
            </a:extLst>
          </a:blip>
          <a:srcRect l="9923" r="-1" b="-1"/>
          <a:stretch/>
        </p:blipFill>
        <p:spPr>
          <a:xfrm>
            <a:off x="205705" y="3615139"/>
            <a:ext cx="2868802" cy="3242861"/>
          </a:xfrm>
          <a:prstGeom prst="rect">
            <a:avLst/>
          </a:prstGeom>
        </p:spPr>
      </p:pic>
      <p:sp>
        <p:nvSpPr>
          <p:cNvPr id="3" name="Content Placeholder 2">
            <a:extLst>
              <a:ext uri="{FF2B5EF4-FFF2-40B4-BE49-F238E27FC236}">
                <a16:creationId xmlns:a16="http://schemas.microsoft.com/office/drawing/2014/main" id="{CE5CC8E6-5C5C-4D04-B94E-1F3FC1FD87E8}"/>
              </a:ext>
            </a:extLst>
          </p:cNvPr>
          <p:cNvSpPr>
            <a:spLocks noGrp="1"/>
          </p:cNvSpPr>
          <p:nvPr>
            <p:ph sz="half" idx="1"/>
          </p:nvPr>
        </p:nvSpPr>
        <p:spPr>
          <a:xfrm>
            <a:off x="3074508" y="2354090"/>
            <a:ext cx="8030814" cy="4137146"/>
          </a:xfrm>
        </p:spPr>
        <p:txBody>
          <a:bodyPr vert="horz" lIns="91440" tIns="45720" rIns="91440" bIns="45720" rtlCol="0">
            <a:normAutofit/>
          </a:bodyPr>
          <a:lstStyle/>
          <a:p>
            <a:pPr marL="342900" lvl="0" indent="-342900">
              <a:lnSpc>
                <a:spcPct val="125000"/>
              </a:lnSpc>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Calibri" panose="020F0502020204030204" pitchFamily="34" charset="0"/>
              </a:rPr>
              <a:t>Initiate national review of climate change strategies in relation to inclusion of measures for biodiversity. </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25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Calibri" panose="020F0502020204030204" pitchFamily="34" charset="0"/>
              </a:rPr>
              <a:t>Promote national level studies and initiatives to generate greater knowledge of the patterns of shifts in species distributions, and which species are most vulnerable to climate change. (Could be linked to training and the involvement of experts).</a:t>
            </a:r>
            <a:endParaRPr lang="en-GB" sz="1800" dirty="0">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25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Calibri" panose="020F0502020204030204" pitchFamily="34" charset="0"/>
              </a:rPr>
              <a:t>Initiate national reviews of damaging subsidies to see if measures can be introduced to reduce or neutralise their impact (for instance through the promotion of nature inclusive components, particularly in relation to agriculture and fisheries). </a:t>
            </a:r>
            <a:endParaRPr lang="en-US" sz="2400" dirty="0">
              <a:effectLst/>
            </a:endParaRPr>
          </a:p>
        </p:txBody>
      </p:sp>
      <p:pic>
        <p:nvPicPr>
          <p:cNvPr id="12" name="Content Placeholder 20">
            <a:extLst>
              <a:ext uri="{FF2B5EF4-FFF2-40B4-BE49-F238E27FC236}">
                <a16:creationId xmlns:a16="http://schemas.microsoft.com/office/drawing/2014/main" id="{C3EF17DE-4A4B-4877-ACE9-58A96974C23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4495" y="3499307"/>
            <a:ext cx="2942132" cy="3350797"/>
          </a:xfrm>
          <a:prstGeom prst="rect">
            <a:avLst/>
          </a:prstGeom>
        </p:spPr>
      </p:pic>
    </p:spTree>
    <p:extLst>
      <p:ext uri="{BB962C8B-B14F-4D97-AF65-F5344CB8AC3E}">
        <p14:creationId xmlns:p14="http://schemas.microsoft.com/office/powerpoint/2010/main" val="4435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E3158257-139A-49A1-99EC-2A1D3198C786}"/>
              </a:ext>
            </a:extLst>
          </p:cNvPr>
          <p:cNvSpPr>
            <a:spLocks noGrp="1"/>
          </p:cNvSpPr>
          <p:nvPr>
            <p:ph type="title"/>
          </p:nvPr>
        </p:nvSpPr>
        <p:spPr>
          <a:xfrm>
            <a:off x="1047280" y="733301"/>
            <a:ext cx="10306520" cy="1325563"/>
          </a:xfrm>
        </p:spPr>
        <p:txBody>
          <a:bodyPr vert="horz" lIns="91440" tIns="45720" rIns="91440" bIns="45720" rtlCol="0" anchor="ctr">
            <a:normAutofit/>
          </a:bodyPr>
          <a:lstStyle/>
          <a:p>
            <a:r>
              <a:rPr lang="en-US" sz="4000" dirty="0">
                <a:solidFill>
                  <a:srgbClr val="FFFFFF"/>
                </a:solidFill>
              </a:rPr>
              <a:t>3. </a:t>
            </a:r>
            <a:r>
              <a:rPr lang="en-GB" sz="4000" dirty="0">
                <a:solidFill>
                  <a:srgbClr val="FFFFFF"/>
                </a:solidFill>
              </a:rPr>
              <a:t>Management of protected areas in the face of climate change </a:t>
            </a:r>
            <a:r>
              <a:rPr lang="en-US" sz="4000" dirty="0">
                <a:solidFill>
                  <a:srgbClr val="FFFFFF"/>
                </a:solidFill>
              </a:rPr>
              <a:t>(Summary)</a:t>
            </a:r>
          </a:p>
        </p:txBody>
      </p:sp>
      <p:sp>
        <p:nvSpPr>
          <p:cNvPr id="3" name="Content Placeholder 2">
            <a:extLst>
              <a:ext uri="{FF2B5EF4-FFF2-40B4-BE49-F238E27FC236}">
                <a16:creationId xmlns:a16="http://schemas.microsoft.com/office/drawing/2014/main" id="{CE5CC8E6-5C5C-4D04-B94E-1F3FC1FD87E8}"/>
              </a:ext>
            </a:extLst>
          </p:cNvPr>
          <p:cNvSpPr>
            <a:spLocks noGrp="1"/>
          </p:cNvSpPr>
          <p:nvPr>
            <p:ph sz="half" idx="1"/>
          </p:nvPr>
        </p:nvSpPr>
        <p:spPr>
          <a:xfrm>
            <a:off x="3074508" y="2354090"/>
            <a:ext cx="8030814" cy="4137146"/>
          </a:xfrm>
        </p:spPr>
        <p:txBody>
          <a:bodyPr vert="horz" lIns="91440" tIns="45720" rIns="91440" bIns="45720" rtlCol="0">
            <a:normAutofit/>
          </a:bodyPr>
          <a:lstStyle/>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5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5400" dirty="0">
              <a:solidFill>
                <a:prstClr val="black"/>
              </a:solidFill>
              <a:latin typeface="Calibri" panose="020F0502020204030204"/>
            </a:endParaRPr>
          </a:p>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5400" b="0" i="0" u="none" strike="noStrike" kern="1200" cap="none" spc="0" normalizeH="0" baseline="0" noProof="0" dirty="0">
                <a:ln>
                  <a:noFill/>
                </a:ln>
                <a:solidFill>
                  <a:prstClr val="black"/>
                </a:solidFill>
                <a:effectLst/>
                <a:uLnTx/>
                <a:uFillTx/>
                <a:latin typeface="Calibri" panose="020F0502020204030204"/>
                <a:ea typeface="+mn-ea"/>
                <a:cs typeface="+mn-cs"/>
              </a:rPr>
              <a:t>Performance is well below benchmark</a:t>
            </a:r>
          </a:p>
          <a:p>
            <a:pPr marL="0" indent="0">
              <a:lnSpc>
                <a:spcPct val="125000"/>
              </a:lnSpc>
              <a:buNone/>
            </a:pP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p:txBody>
      </p:sp>
      <p:pic>
        <p:nvPicPr>
          <p:cNvPr id="21" name="Content Placeholder 20">
            <a:extLst>
              <a:ext uri="{FF2B5EF4-FFF2-40B4-BE49-F238E27FC236}">
                <a16:creationId xmlns:a16="http://schemas.microsoft.com/office/drawing/2014/main" id="{D02257CA-14D6-4A27-9627-EAA4970F4C02}"/>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827" y="3740150"/>
            <a:ext cx="2955799" cy="3117850"/>
          </a:xfrm>
          <a:prstGeom prst="rect">
            <a:avLst/>
          </a:prstGeom>
        </p:spPr>
      </p:pic>
    </p:spTree>
    <p:extLst>
      <p:ext uri="{BB962C8B-B14F-4D97-AF65-F5344CB8AC3E}">
        <p14:creationId xmlns:p14="http://schemas.microsoft.com/office/powerpoint/2010/main" val="2528693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E3158257-139A-49A1-99EC-2A1D3198C786}"/>
              </a:ext>
            </a:extLst>
          </p:cNvPr>
          <p:cNvSpPr>
            <a:spLocks noGrp="1"/>
          </p:cNvSpPr>
          <p:nvPr>
            <p:ph type="title"/>
          </p:nvPr>
        </p:nvSpPr>
        <p:spPr>
          <a:xfrm>
            <a:off x="1047280" y="733301"/>
            <a:ext cx="10306520" cy="1325563"/>
          </a:xfrm>
        </p:spPr>
        <p:txBody>
          <a:bodyPr vert="horz" lIns="91440" tIns="45720" rIns="91440" bIns="45720" rtlCol="0" anchor="ctr">
            <a:normAutofit/>
          </a:bodyPr>
          <a:lstStyle/>
          <a:p>
            <a:r>
              <a:rPr lang="en-US" sz="4000" dirty="0">
                <a:solidFill>
                  <a:srgbClr val="FFFFFF"/>
                </a:solidFill>
              </a:rPr>
              <a:t>3. </a:t>
            </a:r>
            <a:r>
              <a:rPr lang="en-GB" sz="4000" dirty="0">
                <a:solidFill>
                  <a:srgbClr val="FFFFFF"/>
                </a:solidFill>
              </a:rPr>
              <a:t>Management of protected areas in the face of climate change </a:t>
            </a:r>
            <a:r>
              <a:rPr lang="en-US" sz="4000" dirty="0">
                <a:solidFill>
                  <a:srgbClr val="FFFFFF"/>
                </a:solidFill>
              </a:rPr>
              <a:t>(Outcomes - 1)</a:t>
            </a:r>
          </a:p>
        </p:txBody>
      </p:sp>
      <p:sp>
        <p:nvSpPr>
          <p:cNvPr id="3" name="Content Placeholder 2">
            <a:extLst>
              <a:ext uri="{FF2B5EF4-FFF2-40B4-BE49-F238E27FC236}">
                <a16:creationId xmlns:a16="http://schemas.microsoft.com/office/drawing/2014/main" id="{CE5CC8E6-5C5C-4D04-B94E-1F3FC1FD87E8}"/>
              </a:ext>
            </a:extLst>
          </p:cNvPr>
          <p:cNvSpPr>
            <a:spLocks noGrp="1"/>
          </p:cNvSpPr>
          <p:nvPr>
            <p:ph sz="half" idx="1"/>
          </p:nvPr>
        </p:nvSpPr>
        <p:spPr>
          <a:xfrm>
            <a:off x="3074508" y="2354090"/>
            <a:ext cx="8030814" cy="4137146"/>
          </a:xfrm>
        </p:spPr>
        <p:txBody>
          <a:bodyPr vert="horz" lIns="91440" tIns="45720" rIns="91440" bIns="45720" rtlCol="0">
            <a:normAutofit lnSpcReduction="10000"/>
          </a:bodyPr>
          <a:lstStyle/>
          <a:p>
            <a:pPr marL="342900" indent="-342900">
              <a:lnSpc>
                <a:spcPct val="125000"/>
              </a:lnSpc>
              <a:buFont typeface="Symbol" panose="05050102010706020507" pitchFamily="18" charset="2"/>
              <a:buChar char=""/>
            </a:pPr>
            <a:r>
              <a:rPr lang="en-GB" sz="1800" dirty="0">
                <a:latin typeface="Verdana" panose="020B0604030504040204" pitchFamily="34" charset="0"/>
                <a:cs typeface="Calibri" panose="020F0502020204030204" pitchFamily="34" charset="0"/>
              </a:rPr>
              <a:t>Generally, there little progress has been made in relation to monitoring of the impact of climate change on protected areas. Sites, habitats and species under particular threat or pressure have not yet been identified.</a:t>
            </a:r>
          </a:p>
          <a:p>
            <a:pPr marL="342900" indent="-342900">
              <a:lnSpc>
                <a:spcPct val="125000"/>
              </a:lnSpc>
              <a:buFont typeface="Symbol" panose="05050102010706020507" pitchFamily="18" charset="2"/>
              <a:buChar char=""/>
            </a:pPr>
            <a:r>
              <a:rPr lang="en-GB" sz="1800" dirty="0">
                <a:latin typeface="Verdana" panose="020B0604030504040204" pitchFamily="34" charset="0"/>
                <a:cs typeface="Calibri" panose="020F0502020204030204" pitchFamily="34" charset="0"/>
              </a:rPr>
              <a:t>I</a:t>
            </a:r>
            <a:r>
              <a:rPr lang="en-GB" sz="1800" dirty="0">
                <a:effectLst/>
                <a:latin typeface="Verdana" panose="020B0604030504040204" pitchFamily="34" charset="0"/>
                <a:ea typeface="Calibri" panose="020F0502020204030204" pitchFamily="34" charset="0"/>
                <a:cs typeface="Calibri" panose="020F0502020204030204" pitchFamily="34" charset="0"/>
              </a:rPr>
              <a:t>n most cases management plans are not updated to respond to changes caused by climate change; and whilst national strategies are seen to contain detailed goals for addressing climate related issues, in many cases they have yet to be implemented.</a:t>
            </a:r>
            <a:r>
              <a:rPr lang="en-GB" sz="1800" dirty="0">
                <a:effectLst/>
                <a:latin typeface="Verdana" panose="020B0604030504040204" pitchFamily="34" charset="0"/>
                <a:ea typeface="Calibri" panose="020F0502020204030204" pitchFamily="34" charset="0"/>
                <a:cs typeface="Times New Roman" panose="02020603050405020304" pitchFamily="18" charset="0"/>
              </a:rPr>
              <a:t> </a:t>
            </a:r>
          </a:p>
          <a:p>
            <a:pPr marL="342900" lvl="0" indent="-342900">
              <a:lnSpc>
                <a:spcPct val="125000"/>
              </a:lnSpc>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Calibri" panose="020F0502020204030204" pitchFamily="34" charset="0"/>
              </a:rPr>
              <a:t>In relation to the implementation (already carried out or not) of measures to adapt to climate change in protected areas, </a:t>
            </a:r>
            <a:r>
              <a:rPr lang="en-GB" sz="1800" spc="1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the integration of these aspects is in general insufficient.</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p:txBody>
      </p:sp>
      <p:pic>
        <p:nvPicPr>
          <p:cNvPr id="21" name="Content Placeholder 20">
            <a:extLst>
              <a:ext uri="{FF2B5EF4-FFF2-40B4-BE49-F238E27FC236}">
                <a16:creationId xmlns:a16="http://schemas.microsoft.com/office/drawing/2014/main" id="{D02257CA-14D6-4A27-9627-EAA4970F4C02}"/>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827" y="3740150"/>
            <a:ext cx="2955799" cy="3117850"/>
          </a:xfrm>
          <a:prstGeom prst="rect">
            <a:avLst/>
          </a:prstGeom>
        </p:spPr>
      </p:pic>
    </p:spTree>
    <p:extLst>
      <p:ext uri="{BB962C8B-B14F-4D97-AF65-F5344CB8AC3E}">
        <p14:creationId xmlns:p14="http://schemas.microsoft.com/office/powerpoint/2010/main" val="73347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E3158257-139A-49A1-99EC-2A1D3198C786}"/>
              </a:ext>
            </a:extLst>
          </p:cNvPr>
          <p:cNvSpPr>
            <a:spLocks noGrp="1"/>
          </p:cNvSpPr>
          <p:nvPr>
            <p:ph type="title"/>
          </p:nvPr>
        </p:nvSpPr>
        <p:spPr>
          <a:xfrm>
            <a:off x="1047280" y="733301"/>
            <a:ext cx="10306520" cy="1325563"/>
          </a:xfrm>
        </p:spPr>
        <p:txBody>
          <a:bodyPr vert="horz" lIns="91440" tIns="45720" rIns="91440" bIns="45720" rtlCol="0" anchor="ctr">
            <a:normAutofit/>
          </a:bodyPr>
          <a:lstStyle/>
          <a:p>
            <a:r>
              <a:rPr lang="en-US" sz="4000" dirty="0">
                <a:solidFill>
                  <a:srgbClr val="FFFFFF"/>
                </a:solidFill>
              </a:rPr>
              <a:t>3. </a:t>
            </a:r>
            <a:r>
              <a:rPr lang="en-GB" sz="4000" dirty="0">
                <a:solidFill>
                  <a:srgbClr val="FFFFFF"/>
                </a:solidFill>
              </a:rPr>
              <a:t>Management of protected areas in the face of climate change </a:t>
            </a:r>
            <a:r>
              <a:rPr lang="en-US" sz="4000" dirty="0">
                <a:solidFill>
                  <a:srgbClr val="FFFFFF"/>
                </a:solidFill>
              </a:rPr>
              <a:t>(Outcomes - 2)</a:t>
            </a:r>
          </a:p>
        </p:txBody>
      </p:sp>
      <p:sp>
        <p:nvSpPr>
          <p:cNvPr id="3" name="Content Placeholder 2">
            <a:extLst>
              <a:ext uri="{FF2B5EF4-FFF2-40B4-BE49-F238E27FC236}">
                <a16:creationId xmlns:a16="http://schemas.microsoft.com/office/drawing/2014/main" id="{CE5CC8E6-5C5C-4D04-B94E-1F3FC1FD87E8}"/>
              </a:ext>
            </a:extLst>
          </p:cNvPr>
          <p:cNvSpPr>
            <a:spLocks noGrp="1"/>
          </p:cNvSpPr>
          <p:nvPr>
            <p:ph sz="half" idx="1"/>
          </p:nvPr>
        </p:nvSpPr>
        <p:spPr>
          <a:xfrm>
            <a:off x="3074508" y="2354090"/>
            <a:ext cx="8030814" cy="4137146"/>
          </a:xfrm>
        </p:spPr>
        <p:txBody>
          <a:bodyPr vert="horz" lIns="91440" tIns="45720" rIns="91440" bIns="45720" rtlCol="0">
            <a:normAutofit fontScale="92500" lnSpcReduction="10000"/>
          </a:bodyPr>
          <a:lstStyle/>
          <a:p>
            <a:pPr marL="342900" lvl="0" indent="-342900">
              <a:lnSpc>
                <a:spcPct val="125000"/>
              </a:lnSpc>
              <a:buFont typeface="Symbol" panose="05050102010706020507" pitchFamily="18" charset="2"/>
              <a:buChar char=""/>
            </a:pPr>
            <a:r>
              <a:rPr lang="en-GB" sz="1800" spc="1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In most cases there is no assessment of how the network of protected areas responses to climate change and there are very few programmes in place to adapt the network of protected areas to climate change. </a:t>
            </a:r>
          </a:p>
          <a:p>
            <a:pPr marL="342900" lvl="0" indent="-342900">
              <a:lnSpc>
                <a:spcPct val="125000"/>
              </a:lnSpc>
              <a:buFont typeface="Symbol" panose="05050102010706020507" pitchFamily="18" charset="2"/>
              <a:buChar char=""/>
            </a:pPr>
            <a:r>
              <a:rPr lang="en-GB" sz="1800" spc="1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However, most countries have plans to extend the network and improve the connectivity of their protected areas. Ecological corridors are largely integrated in land use planning processes and there is evidence of good cross-country cooperation on biodiversity and climate change.</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25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Calibri" panose="020F0502020204030204" pitchFamily="34" charset="0"/>
              </a:rPr>
              <a:t>Problems include the lack of human and financial resources and the absence of sufficient data and information, especially on which species should be assessed.</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457200" indent="-342900"/>
            <a:endParaRPr lang="en-US" sz="2400" dirty="0">
              <a:effectLst/>
            </a:endParaRPr>
          </a:p>
        </p:txBody>
      </p:sp>
      <p:pic>
        <p:nvPicPr>
          <p:cNvPr id="21" name="Content Placeholder 20">
            <a:extLst>
              <a:ext uri="{FF2B5EF4-FFF2-40B4-BE49-F238E27FC236}">
                <a16:creationId xmlns:a16="http://schemas.microsoft.com/office/drawing/2014/main" id="{D02257CA-14D6-4A27-9627-EAA4970F4C02}"/>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827" y="3740150"/>
            <a:ext cx="2955799" cy="3117850"/>
          </a:xfrm>
          <a:prstGeom prst="rect">
            <a:avLst/>
          </a:prstGeom>
        </p:spPr>
      </p:pic>
    </p:spTree>
    <p:extLst>
      <p:ext uri="{BB962C8B-B14F-4D97-AF65-F5344CB8AC3E}">
        <p14:creationId xmlns:p14="http://schemas.microsoft.com/office/powerpoint/2010/main" val="696879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E3158257-139A-49A1-99EC-2A1D3198C786}"/>
              </a:ext>
            </a:extLst>
          </p:cNvPr>
          <p:cNvSpPr>
            <a:spLocks noGrp="1"/>
          </p:cNvSpPr>
          <p:nvPr>
            <p:ph type="title"/>
          </p:nvPr>
        </p:nvSpPr>
        <p:spPr>
          <a:xfrm>
            <a:off x="1047280" y="733301"/>
            <a:ext cx="10306520" cy="1325563"/>
          </a:xfrm>
        </p:spPr>
        <p:txBody>
          <a:bodyPr vert="horz" lIns="91440" tIns="45720" rIns="91440" bIns="45720" rtlCol="0" anchor="ctr">
            <a:normAutofit/>
          </a:bodyPr>
          <a:lstStyle/>
          <a:p>
            <a:r>
              <a:rPr lang="en-US" sz="4000" dirty="0">
                <a:solidFill>
                  <a:srgbClr val="FFFFFF"/>
                </a:solidFill>
              </a:rPr>
              <a:t>3. </a:t>
            </a:r>
            <a:r>
              <a:rPr lang="en-GB" sz="4000" dirty="0">
                <a:solidFill>
                  <a:srgbClr val="FFFFFF"/>
                </a:solidFill>
              </a:rPr>
              <a:t>Management of protected areas in the face of climate change </a:t>
            </a:r>
            <a:r>
              <a:rPr lang="en-US" sz="4000" dirty="0">
                <a:solidFill>
                  <a:srgbClr val="FFFFFF"/>
                </a:solidFill>
              </a:rPr>
              <a:t>(</a:t>
            </a:r>
            <a:r>
              <a:rPr lang="en-US" sz="4000" kern="1200" dirty="0">
                <a:solidFill>
                  <a:srgbClr val="FFFFFF"/>
                </a:solidFill>
                <a:latin typeface="+mj-lt"/>
                <a:ea typeface="+mj-ea"/>
                <a:cs typeface="+mj-cs"/>
              </a:rPr>
              <a:t>Potential areas for action</a:t>
            </a:r>
            <a:r>
              <a:rPr lang="en-US" sz="4000" dirty="0">
                <a:solidFill>
                  <a:srgbClr val="FFFFFF"/>
                </a:solidFill>
              </a:rPr>
              <a:t>)</a:t>
            </a:r>
          </a:p>
        </p:txBody>
      </p:sp>
      <p:sp>
        <p:nvSpPr>
          <p:cNvPr id="3" name="Content Placeholder 2">
            <a:extLst>
              <a:ext uri="{FF2B5EF4-FFF2-40B4-BE49-F238E27FC236}">
                <a16:creationId xmlns:a16="http://schemas.microsoft.com/office/drawing/2014/main" id="{CE5CC8E6-5C5C-4D04-B94E-1F3FC1FD87E8}"/>
              </a:ext>
            </a:extLst>
          </p:cNvPr>
          <p:cNvSpPr>
            <a:spLocks noGrp="1"/>
          </p:cNvSpPr>
          <p:nvPr>
            <p:ph sz="half" idx="1"/>
          </p:nvPr>
        </p:nvSpPr>
        <p:spPr>
          <a:xfrm>
            <a:off x="3074508" y="2274757"/>
            <a:ext cx="8030814" cy="4377251"/>
          </a:xfrm>
        </p:spPr>
        <p:txBody>
          <a:bodyPr vert="horz" lIns="91440" tIns="45720" rIns="91440" bIns="45720" rtlCol="0">
            <a:normAutofit/>
          </a:bodyPr>
          <a:lstStyle/>
          <a:p>
            <a:pPr marL="342900" indent="-342900">
              <a:lnSpc>
                <a:spcPct val="115000"/>
              </a:lnSpc>
              <a:buFont typeface="Symbol" panose="05050102010706020507" pitchFamily="18" charset="2"/>
              <a:buChar char=""/>
            </a:pPr>
            <a:r>
              <a:rPr lang="en-GB" sz="1700" spc="10" dirty="0">
                <a:solidFill>
                  <a:srgbClr val="000000"/>
                </a:solidFill>
                <a:latin typeface="Verdana" panose="020B0604030504040204" pitchFamily="34" charset="0"/>
                <a:cs typeface="Calibri" panose="020F0502020204030204" pitchFamily="34" charset="0"/>
              </a:rPr>
              <a:t>Initiate programmes for the review/update of protected area management plans in relation to the need to respond to changes caused by climate change. (This needs to be combined with awareness raising and training).</a:t>
            </a:r>
          </a:p>
          <a:p>
            <a:pPr marL="342900" indent="-342900">
              <a:lnSpc>
                <a:spcPct val="115000"/>
              </a:lnSpc>
              <a:buFont typeface="Symbol" panose="05050102010706020507" pitchFamily="18" charset="2"/>
              <a:buChar char=""/>
            </a:pPr>
            <a:r>
              <a:rPr lang="en-GB" sz="1700" spc="10" dirty="0">
                <a:solidFill>
                  <a:srgbClr val="000000"/>
                </a:solidFill>
                <a:latin typeface="Verdana" panose="020B0604030504040204" pitchFamily="34" charset="0"/>
                <a:cs typeface="Calibri" panose="020F0502020204030204" pitchFamily="34" charset="0"/>
              </a:rPr>
              <a:t>Explore and evaluate methods for monitoring the impact of climate change on protected areas. Begin at biogeographical level to establish generic issues and solutions for national level implementation.</a:t>
            </a:r>
          </a:p>
          <a:p>
            <a:pPr marL="342900" indent="-342900">
              <a:lnSpc>
                <a:spcPct val="115000"/>
              </a:lnSpc>
              <a:buFont typeface="Symbol" panose="05050102010706020507" pitchFamily="18" charset="2"/>
              <a:buChar char=""/>
            </a:pPr>
            <a:r>
              <a:rPr lang="en-GB" sz="1700" spc="10" dirty="0">
                <a:solidFill>
                  <a:srgbClr val="000000"/>
                </a:solidFill>
                <a:latin typeface="Verdana" panose="020B0604030504040204" pitchFamily="34" charset="0"/>
                <a:cs typeface="Calibri" panose="020F0502020204030204" pitchFamily="34" charset="0"/>
              </a:rPr>
              <a:t>Initiate national level programmes to monitor the impact of climate change on protected areas.</a:t>
            </a:r>
          </a:p>
          <a:p>
            <a:pPr marL="342900" indent="-342900">
              <a:lnSpc>
                <a:spcPct val="115000"/>
              </a:lnSpc>
              <a:spcAft>
                <a:spcPts val="800"/>
              </a:spcAft>
              <a:buFont typeface="Symbol" panose="05050102010706020507" pitchFamily="18" charset="2"/>
              <a:buChar char=""/>
            </a:pPr>
            <a:r>
              <a:rPr lang="en-GB" sz="1700" spc="10" dirty="0">
                <a:solidFill>
                  <a:srgbClr val="000000"/>
                </a:solidFill>
                <a:latin typeface="Verdana" panose="020B0604030504040204" pitchFamily="34" charset="0"/>
                <a:cs typeface="Calibri" panose="020F0502020204030204" pitchFamily="34" charset="0"/>
              </a:rPr>
              <a:t>Address the absence of sufficient data and information on which species should be assessed should be addressed as a priority.</a:t>
            </a:r>
          </a:p>
        </p:txBody>
      </p:sp>
      <p:pic>
        <p:nvPicPr>
          <p:cNvPr id="21" name="Content Placeholder 20">
            <a:extLst>
              <a:ext uri="{FF2B5EF4-FFF2-40B4-BE49-F238E27FC236}">
                <a16:creationId xmlns:a16="http://schemas.microsoft.com/office/drawing/2014/main" id="{D02257CA-14D6-4A27-9627-EAA4970F4C02}"/>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827" y="3740150"/>
            <a:ext cx="2955799" cy="3117850"/>
          </a:xfrm>
          <a:prstGeom prst="rect">
            <a:avLst/>
          </a:prstGeom>
        </p:spPr>
      </p:pic>
    </p:spTree>
    <p:extLst>
      <p:ext uri="{BB962C8B-B14F-4D97-AF65-F5344CB8AC3E}">
        <p14:creationId xmlns:p14="http://schemas.microsoft.com/office/powerpoint/2010/main" val="2012545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E3158257-139A-49A1-99EC-2A1D3198C786}"/>
              </a:ext>
            </a:extLst>
          </p:cNvPr>
          <p:cNvSpPr>
            <a:spLocks noGrp="1"/>
          </p:cNvSpPr>
          <p:nvPr>
            <p:ph type="title"/>
          </p:nvPr>
        </p:nvSpPr>
        <p:spPr>
          <a:xfrm>
            <a:off x="1047280" y="733301"/>
            <a:ext cx="10306520" cy="1325563"/>
          </a:xfrm>
        </p:spPr>
        <p:txBody>
          <a:bodyPr vert="horz" lIns="91440" tIns="45720" rIns="91440" bIns="45720" rtlCol="0" anchor="ctr">
            <a:normAutofit/>
          </a:bodyPr>
          <a:lstStyle/>
          <a:p>
            <a:r>
              <a:rPr lang="en-US" sz="4000" dirty="0">
                <a:solidFill>
                  <a:srgbClr val="FFFFFF"/>
                </a:solidFill>
              </a:rPr>
              <a:t>4. </a:t>
            </a:r>
            <a:r>
              <a:rPr lang="en-GB" sz="4000" dirty="0">
                <a:solidFill>
                  <a:srgbClr val="FFFFFF"/>
                </a:solidFill>
              </a:rPr>
              <a:t>Communication and capacity building </a:t>
            </a:r>
            <a:r>
              <a:rPr lang="en-US" sz="4000" dirty="0">
                <a:solidFill>
                  <a:srgbClr val="FFFFFF"/>
                </a:solidFill>
              </a:rPr>
              <a:t>(Summary)</a:t>
            </a:r>
          </a:p>
        </p:txBody>
      </p:sp>
      <p:sp>
        <p:nvSpPr>
          <p:cNvPr id="3" name="Content Placeholder 2">
            <a:extLst>
              <a:ext uri="{FF2B5EF4-FFF2-40B4-BE49-F238E27FC236}">
                <a16:creationId xmlns:a16="http://schemas.microsoft.com/office/drawing/2014/main" id="{CE5CC8E6-5C5C-4D04-B94E-1F3FC1FD87E8}"/>
              </a:ext>
            </a:extLst>
          </p:cNvPr>
          <p:cNvSpPr>
            <a:spLocks noGrp="1"/>
          </p:cNvSpPr>
          <p:nvPr>
            <p:ph sz="half" idx="1"/>
          </p:nvPr>
        </p:nvSpPr>
        <p:spPr>
          <a:xfrm>
            <a:off x="3074508" y="2354090"/>
            <a:ext cx="8030814" cy="4137146"/>
          </a:xfrm>
        </p:spPr>
        <p:txBody>
          <a:bodyPr vert="horz" lIns="91440" tIns="45720" rIns="91440" bIns="45720" rtlCol="0">
            <a:noAutofit/>
          </a:bodyPr>
          <a:lstStyle/>
          <a:p>
            <a:pPr marL="1143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5400" b="0" i="0" u="none" strike="noStrike" kern="1200" cap="none" spc="0" normalizeH="0" baseline="0" noProof="0" dirty="0">
                <a:ln>
                  <a:noFill/>
                </a:ln>
                <a:solidFill>
                  <a:prstClr val="black"/>
                </a:solidFill>
                <a:effectLst/>
                <a:uLnTx/>
                <a:uFillTx/>
                <a:latin typeface="Calibri" panose="020F0502020204030204"/>
                <a:ea typeface="+mn-ea"/>
                <a:cs typeface="+mn-cs"/>
              </a:rPr>
              <a:t>Performance is at or above benchmark</a:t>
            </a:r>
          </a:p>
        </p:txBody>
      </p:sp>
      <p:pic>
        <p:nvPicPr>
          <p:cNvPr id="14" name="Content Placeholder 13">
            <a:extLst>
              <a:ext uri="{FF2B5EF4-FFF2-40B4-BE49-F238E27FC236}">
                <a16:creationId xmlns:a16="http://schemas.microsoft.com/office/drawing/2014/main" id="{9CB8A1EC-1154-43E6-9AEF-10C37BD5E5E8}"/>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52521" y="3740150"/>
            <a:ext cx="2904105" cy="3117850"/>
          </a:xfrm>
          <a:prstGeom prst="rect">
            <a:avLst/>
          </a:prstGeom>
        </p:spPr>
      </p:pic>
    </p:spTree>
    <p:extLst>
      <p:ext uri="{BB962C8B-B14F-4D97-AF65-F5344CB8AC3E}">
        <p14:creationId xmlns:p14="http://schemas.microsoft.com/office/powerpoint/2010/main" val="341880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92904C-A7F0-4F87-B6A5-23FE0322000A}"/>
              </a:ext>
            </a:extLst>
          </p:cNvPr>
          <p:cNvSpPr>
            <a:spLocks noGrp="1"/>
          </p:cNvSpPr>
          <p:nvPr>
            <p:ph type="title"/>
          </p:nvPr>
        </p:nvSpPr>
        <p:spPr>
          <a:xfrm>
            <a:off x="338063" y="128478"/>
            <a:ext cx="6255026" cy="1172127"/>
          </a:xfrm>
        </p:spPr>
        <p:txBody>
          <a:bodyPr vert="horz" lIns="91440" tIns="45720" rIns="91440" bIns="45720" rtlCol="0" anchor="ctr">
            <a:normAutofit/>
          </a:bodyPr>
          <a:lstStyle/>
          <a:p>
            <a:r>
              <a:rPr lang="en-US" b="1" dirty="0">
                <a:effectLst/>
              </a:rPr>
              <a:t>Introduction and context</a:t>
            </a:r>
            <a:endParaRPr lang="en-US" dirty="0"/>
          </a:p>
        </p:txBody>
      </p:sp>
      <p:sp>
        <p:nvSpPr>
          <p:cNvPr id="3" name="Content Placeholder 2">
            <a:extLst>
              <a:ext uri="{FF2B5EF4-FFF2-40B4-BE49-F238E27FC236}">
                <a16:creationId xmlns:a16="http://schemas.microsoft.com/office/drawing/2014/main" id="{69C9D1BF-6607-4DA0-8CF4-7B75C3CA7D28}"/>
              </a:ext>
            </a:extLst>
          </p:cNvPr>
          <p:cNvSpPr>
            <a:spLocks noGrp="1"/>
          </p:cNvSpPr>
          <p:nvPr>
            <p:ph sz="half" idx="1"/>
          </p:nvPr>
        </p:nvSpPr>
        <p:spPr>
          <a:xfrm>
            <a:off x="485708" y="1079541"/>
            <a:ext cx="5610292" cy="5542323"/>
          </a:xfrm>
        </p:spPr>
        <p:txBody>
          <a:bodyPr vert="horz" lIns="91440" tIns="45720" rIns="91440" bIns="45720" rtlCol="0">
            <a:noAutofit/>
          </a:bodyPr>
          <a:lstStyle/>
          <a:p>
            <a:r>
              <a:rPr lang="en-US" dirty="0">
                <a:effectLst/>
              </a:rPr>
              <a:t>Biodiversity loss and climate change are driven by human economic activities and mutually reinforce each other</a:t>
            </a:r>
            <a:r>
              <a:rPr lang="en-US" dirty="0"/>
              <a:t>.</a:t>
            </a:r>
          </a:p>
          <a:p>
            <a:r>
              <a:rPr lang="en-US" dirty="0">
                <a:effectLst/>
              </a:rPr>
              <a:t>Neither of them can be resolved unless they are tackled together.</a:t>
            </a:r>
          </a:p>
          <a:p>
            <a:r>
              <a:rPr lang="en-US" dirty="0">
                <a:effectLst/>
              </a:rPr>
              <a:t>Contracting Parties have been tasked to take action to adapt to the impacts of climate change on biodiversity</a:t>
            </a:r>
          </a:p>
          <a:p>
            <a:r>
              <a:rPr lang="en-US" dirty="0">
                <a:effectLst/>
              </a:rPr>
              <a:t>Both in relation to protected areas and for the </a:t>
            </a:r>
            <a:r>
              <a:rPr lang="en-US" dirty="0" err="1">
                <a:effectLst/>
              </a:rPr>
              <a:t>realisation</a:t>
            </a:r>
            <a:r>
              <a:rPr lang="en-US" dirty="0">
                <a:effectLst/>
              </a:rPr>
              <a:t> of nature-based solutions.</a:t>
            </a:r>
          </a:p>
        </p:txBody>
      </p:sp>
      <p:pic>
        <p:nvPicPr>
          <p:cNvPr id="10" name="Content Placeholder 9">
            <a:extLst>
              <a:ext uri="{FF2B5EF4-FFF2-40B4-BE49-F238E27FC236}">
                <a16:creationId xmlns:a16="http://schemas.microsoft.com/office/drawing/2014/main" id="{3ECA00F9-94CA-45B5-AD60-5CDA58000A9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497" r="3229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30342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E3158257-139A-49A1-99EC-2A1D3198C786}"/>
              </a:ext>
            </a:extLst>
          </p:cNvPr>
          <p:cNvSpPr>
            <a:spLocks noGrp="1"/>
          </p:cNvSpPr>
          <p:nvPr>
            <p:ph type="title"/>
          </p:nvPr>
        </p:nvSpPr>
        <p:spPr>
          <a:xfrm>
            <a:off x="1047280" y="733301"/>
            <a:ext cx="10306520" cy="1325563"/>
          </a:xfrm>
        </p:spPr>
        <p:txBody>
          <a:bodyPr vert="horz" lIns="91440" tIns="45720" rIns="91440" bIns="45720" rtlCol="0" anchor="ctr">
            <a:normAutofit/>
          </a:bodyPr>
          <a:lstStyle/>
          <a:p>
            <a:r>
              <a:rPr lang="en-US" sz="4000" dirty="0">
                <a:solidFill>
                  <a:srgbClr val="FFFFFF"/>
                </a:solidFill>
              </a:rPr>
              <a:t>4. </a:t>
            </a:r>
            <a:r>
              <a:rPr lang="en-GB" sz="4000" dirty="0">
                <a:solidFill>
                  <a:srgbClr val="FFFFFF"/>
                </a:solidFill>
              </a:rPr>
              <a:t>Communication and capacity building </a:t>
            </a:r>
            <a:r>
              <a:rPr lang="en-US" sz="4000" dirty="0">
                <a:solidFill>
                  <a:srgbClr val="FFFFFF"/>
                </a:solidFill>
              </a:rPr>
              <a:t>(Outcomes - 1)</a:t>
            </a:r>
          </a:p>
        </p:txBody>
      </p:sp>
      <p:sp>
        <p:nvSpPr>
          <p:cNvPr id="3" name="Content Placeholder 2">
            <a:extLst>
              <a:ext uri="{FF2B5EF4-FFF2-40B4-BE49-F238E27FC236}">
                <a16:creationId xmlns:a16="http://schemas.microsoft.com/office/drawing/2014/main" id="{CE5CC8E6-5C5C-4D04-B94E-1F3FC1FD87E8}"/>
              </a:ext>
            </a:extLst>
          </p:cNvPr>
          <p:cNvSpPr>
            <a:spLocks noGrp="1"/>
          </p:cNvSpPr>
          <p:nvPr>
            <p:ph sz="half" idx="1"/>
          </p:nvPr>
        </p:nvSpPr>
        <p:spPr>
          <a:xfrm>
            <a:off x="3075217" y="2177172"/>
            <a:ext cx="8030814" cy="4314064"/>
          </a:xfrm>
        </p:spPr>
        <p:txBody>
          <a:bodyPr vert="horz" lIns="91440" tIns="45720" rIns="91440" bIns="45720" rtlCol="0">
            <a:noAutofit/>
          </a:bodyPr>
          <a:lstStyle/>
          <a:p>
            <a:pPr marL="342900" indent="-342900">
              <a:lnSpc>
                <a:spcPct val="100000"/>
              </a:lnSpc>
              <a:spcBef>
                <a:spcPts val="0"/>
              </a:spcBef>
              <a:spcAft>
                <a:spcPts val="600"/>
              </a:spcAft>
              <a:buFont typeface="Symbol" panose="05050102010706020507" pitchFamily="18" charset="2"/>
              <a:buChar char=""/>
            </a:pPr>
            <a:r>
              <a:rPr lang="en-GB" sz="2200" spc="10" dirty="0">
                <a:solidFill>
                  <a:srgbClr val="000000"/>
                </a:solidFill>
                <a:cs typeface="Calibri" panose="020F0502020204030204" pitchFamily="34" charset="0"/>
              </a:rPr>
              <a:t>There is much awareness raising activity amongst the majority of countries, and there are broad public awareness campaigns. </a:t>
            </a:r>
          </a:p>
          <a:p>
            <a:pPr marL="342900" indent="-342900">
              <a:lnSpc>
                <a:spcPct val="100000"/>
              </a:lnSpc>
              <a:spcBef>
                <a:spcPts val="0"/>
              </a:spcBef>
              <a:spcAft>
                <a:spcPts val="600"/>
              </a:spcAft>
              <a:buFont typeface="Symbol" panose="05050102010706020507" pitchFamily="18" charset="2"/>
              <a:buChar char=""/>
            </a:pPr>
            <a:r>
              <a:rPr lang="en-GB" sz="2200" spc="10" dirty="0">
                <a:solidFill>
                  <a:srgbClr val="000000"/>
                </a:solidFill>
                <a:cs typeface="Calibri" panose="020F0502020204030204" pitchFamily="34" charset="0"/>
              </a:rPr>
              <a:t>Mainly: 1) national initiatives; 2) regional-local initiatives; 3) project-related initiatives. In countries with limited resources communication via projects and programmes is particularly important.</a:t>
            </a:r>
          </a:p>
          <a:p>
            <a:pPr marL="342900" indent="-342900">
              <a:lnSpc>
                <a:spcPct val="100000"/>
              </a:lnSpc>
              <a:spcBef>
                <a:spcPts val="0"/>
              </a:spcBef>
              <a:spcAft>
                <a:spcPts val="600"/>
              </a:spcAft>
              <a:buFont typeface="Symbol" panose="05050102010706020507" pitchFamily="18" charset="2"/>
              <a:buChar char=""/>
            </a:pPr>
            <a:r>
              <a:rPr lang="en-GB" sz="2200" spc="10" dirty="0">
                <a:solidFill>
                  <a:srgbClr val="000000"/>
                </a:solidFill>
                <a:cs typeface="Calibri" panose="020F0502020204030204" pitchFamily="34" charset="0"/>
              </a:rPr>
              <a:t>Where there are indigenous peoples their knowledge is integrated within biodiversity / climate change programmes.</a:t>
            </a:r>
          </a:p>
          <a:p>
            <a:pPr marL="342900" indent="-342900">
              <a:lnSpc>
                <a:spcPct val="100000"/>
              </a:lnSpc>
              <a:spcBef>
                <a:spcPts val="0"/>
              </a:spcBef>
              <a:spcAft>
                <a:spcPts val="600"/>
              </a:spcAft>
              <a:buFont typeface="Symbol" panose="05050102010706020507" pitchFamily="18" charset="2"/>
              <a:buChar char=""/>
            </a:pPr>
            <a:r>
              <a:rPr lang="en-GB" sz="2200" spc="10" dirty="0">
                <a:solidFill>
                  <a:srgbClr val="000000"/>
                </a:solidFill>
                <a:cs typeface="Calibri" panose="020F0502020204030204" pitchFamily="34" charset="0"/>
              </a:rPr>
              <a:t>For education there is existing activity in relation to both school curricula and higher education programmes. </a:t>
            </a:r>
          </a:p>
          <a:p>
            <a:pPr marL="342900" indent="-342900">
              <a:lnSpc>
                <a:spcPct val="100000"/>
              </a:lnSpc>
              <a:spcBef>
                <a:spcPts val="0"/>
              </a:spcBef>
              <a:spcAft>
                <a:spcPts val="600"/>
              </a:spcAft>
              <a:buFont typeface="Symbol" panose="05050102010706020507" pitchFamily="18" charset="2"/>
              <a:buChar char=""/>
            </a:pPr>
            <a:r>
              <a:rPr lang="en-GB" sz="2200" spc="10" dirty="0">
                <a:solidFill>
                  <a:srgbClr val="000000"/>
                </a:solidFill>
                <a:cs typeface="Calibri" panose="020F0502020204030204" pitchFamily="34" charset="0"/>
              </a:rPr>
              <a:t>Agriculture and forestry are two sectors that have received attention in relation to awareness-raising campaigns.</a:t>
            </a:r>
          </a:p>
        </p:txBody>
      </p:sp>
      <p:pic>
        <p:nvPicPr>
          <p:cNvPr id="14" name="Content Placeholder 13">
            <a:extLst>
              <a:ext uri="{FF2B5EF4-FFF2-40B4-BE49-F238E27FC236}">
                <a16:creationId xmlns:a16="http://schemas.microsoft.com/office/drawing/2014/main" id="{9CB8A1EC-1154-43E6-9AEF-10C37BD5E5E8}"/>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52521" y="3740150"/>
            <a:ext cx="2904105" cy="3117850"/>
          </a:xfrm>
          <a:prstGeom prst="rect">
            <a:avLst/>
          </a:prstGeom>
        </p:spPr>
      </p:pic>
    </p:spTree>
    <p:extLst>
      <p:ext uri="{BB962C8B-B14F-4D97-AF65-F5344CB8AC3E}">
        <p14:creationId xmlns:p14="http://schemas.microsoft.com/office/powerpoint/2010/main" val="3150499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E3158257-139A-49A1-99EC-2A1D3198C786}"/>
              </a:ext>
            </a:extLst>
          </p:cNvPr>
          <p:cNvSpPr>
            <a:spLocks noGrp="1"/>
          </p:cNvSpPr>
          <p:nvPr>
            <p:ph type="title"/>
          </p:nvPr>
        </p:nvSpPr>
        <p:spPr>
          <a:xfrm>
            <a:off x="1047280" y="733301"/>
            <a:ext cx="10306520" cy="1325563"/>
          </a:xfrm>
        </p:spPr>
        <p:txBody>
          <a:bodyPr vert="horz" lIns="91440" tIns="45720" rIns="91440" bIns="45720" rtlCol="0" anchor="ctr">
            <a:normAutofit/>
          </a:bodyPr>
          <a:lstStyle/>
          <a:p>
            <a:r>
              <a:rPr lang="en-US" sz="4000" dirty="0">
                <a:solidFill>
                  <a:srgbClr val="FFFFFF"/>
                </a:solidFill>
              </a:rPr>
              <a:t>4. </a:t>
            </a:r>
            <a:r>
              <a:rPr lang="en-GB" sz="4000" dirty="0">
                <a:solidFill>
                  <a:srgbClr val="FFFFFF"/>
                </a:solidFill>
              </a:rPr>
              <a:t>Communication and capacity building </a:t>
            </a:r>
            <a:r>
              <a:rPr lang="en-US" sz="4000" dirty="0">
                <a:solidFill>
                  <a:srgbClr val="FFFFFF"/>
                </a:solidFill>
              </a:rPr>
              <a:t>(Outcomes - 2)</a:t>
            </a:r>
          </a:p>
        </p:txBody>
      </p:sp>
      <p:sp>
        <p:nvSpPr>
          <p:cNvPr id="3" name="Content Placeholder 2">
            <a:extLst>
              <a:ext uri="{FF2B5EF4-FFF2-40B4-BE49-F238E27FC236}">
                <a16:creationId xmlns:a16="http://schemas.microsoft.com/office/drawing/2014/main" id="{CE5CC8E6-5C5C-4D04-B94E-1F3FC1FD87E8}"/>
              </a:ext>
            </a:extLst>
          </p:cNvPr>
          <p:cNvSpPr>
            <a:spLocks noGrp="1"/>
          </p:cNvSpPr>
          <p:nvPr>
            <p:ph sz="half" idx="1"/>
          </p:nvPr>
        </p:nvSpPr>
        <p:spPr>
          <a:xfrm>
            <a:off x="3074507" y="2177172"/>
            <a:ext cx="8220737" cy="4314064"/>
          </a:xfrm>
        </p:spPr>
        <p:txBody>
          <a:bodyPr vert="horz" lIns="91440" tIns="45720" rIns="91440" bIns="45720" rtlCol="0">
            <a:normAutofit fontScale="25000" lnSpcReduction="20000"/>
          </a:bodyPr>
          <a:lstStyle/>
          <a:p>
            <a:pPr marL="342900" indent="-342900">
              <a:lnSpc>
                <a:spcPct val="120000"/>
              </a:lnSpc>
              <a:spcBef>
                <a:spcPts val="0"/>
              </a:spcBef>
              <a:spcAft>
                <a:spcPts val="600"/>
              </a:spcAft>
              <a:buFont typeface="Symbol" panose="05050102010706020507" pitchFamily="18" charset="2"/>
              <a:buChar char=""/>
            </a:pPr>
            <a:r>
              <a:rPr lang="en-GB" sz="8800" spc="10" dirty="0">
                <a:solidFill>
                  <a:srgbClr val="000000"/>
                </a:solidFill>
                <a:cs typeface="Calibri" panose="020F0502020204030204" pitchFamily="34" charset="0"/>
              </a:rPr>
              <a:t>In relation to the training of practitioners, the majority were carrying out or were planning to carry out training. </a:t>
            </a:r>
          </a:p>
          <a:p>
            <a:pPr marL="342900" indent="-342900">
              <a:lnSpc>
                <a:spcPct val="120000"/>
              </a:lnSpc>
              <a:spcBef>
                <a:spcPts val="0"/>
              </a:spcBef>
              <a:spcAft>
                <a:spcPts val="600"/>
              </a:spcAft>
              <a:buFont typeface="Symbol" panose="05050102010706020507" pitchFamily="18" charset="2"/>
              <a:buChar char=""/>
            </a:pPr>
            <a:r>
              <a:rPr lang="en-GB" sz="8800" spc="10" dirty="0">
                <a:solidFill>
                  <a:srgbClr val="000000"/>
                </a:solidFill>
                <a:cs typeface="Calibri" panose="020F0502020204030204" pitchFamily="34" charset="0"/>
              </a:rPr>
              <a:t>Training is often a component within funded projects and programmes - and this has is an important vehicle for awareness raising.</a:t>
            </a:r>
          </a:p>
          <a:p>
            <a:pPr marL="342900" indent="-342900">
              <a:lnSpc>
                <a:spcPct val="120000"/>
              </a:lnSpc>
              <a:spcBef>
                <a:spcPts val="0"/>
              </a:spcBef>
              <a:spcAft>
                <a:spcPts val="600"/>
              </a:spcAft>
              <a:buFont typeface="Symbol" panose="05050102010706020507" pitchFamily="18" charset="2"/>
              <a:buChar char=""/>
            </a:pPr>
            <a:r>
              <a:rPr lang="en-GB" sz="8800" spc="10" dirty="0">
                <a:solidFill>
                  <a:srgbClr val="000000"/>
                </a:solidFill>
                <a:cs typeface="Calibri" panose="020F0502020204030204" pitchFamily="34" charset="0"/>
              </a:rPr>
              <a:t>The responses to questions in relation to participation were generally positive. In some cases, legislation requires public participation but many countries recognise the important role that local communities play in the management of protected areas. </a:t>
            </a:r>
          </a:p>
          <a:p>
            <a:pPr marL="342900" indent="-342900">
              <a:lnSpc>
                <a:spcPct val="120000"/>
              </a:lnSpc>
              <a:spcBef>
                <a:spcPts val="0"/>
              </a:spcBef>
              <a:spcAft>
                <a:spcPts val="600"/>
              </a:spcAft>
              <a:buFont typeface="Symbol" panose="05050102010706020507" pitchFamily="18" charset="2"/>
              <a:buChar char=""/>
            </a:pPr>
            <a:r>
              <a:rPr lang="en-GB" sz="8800" spc="10" dirty="0">
                <a:solidFill>
                  <a:srgbClr val="000000"/>
                </a:solidFill>
                <a:cs typeface="Calibri" panose="020F0502020204030204" pitchFamily="34" charset="0"/>
              </a:rPr>
              <a:t>The majority of countries have had national programmes encouraging the participation of local communities in the designation and management of protected areas.</a:t>
            </a:r>
          </a:p>
          <a:p>
            <a:pPr marL="457200" indent="-342900"/>
            <a:endParaRPr lang="en-US" sz="2400" dirty="0">
              <a:effectLst/>
            </a:endParaRPr>
          </a:p>
        </p:txBody>
      </p:sp>
      <p:pic>
        <p:nvPicPr>
          <p:cNvPr id="14" name="Content Placeholder 13">
            <a:extLst>
              <a:ext uri="{FF2B5EF4-FFF2-40B4-BE49-F238E27FC236}">
                <a16:creationId xmlns:a16="http://schemas.microsoft.com/office/drawing/2014/main" id="{9CB8A1EC-1154-43E6-9AEF-10C37BD5E5E8}"/>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52521" y="3740150"/>
            <a:ext cx="2904105" cy="3117850"/>
          </a:xfrm>
          <a:prstGeom prst="rect">
            <a:avLst/>
          </a:prstGeom>
        </p:spPr>
      </p:pic>
    </p:spTree>
    <p:extLst>
      <p:ext uri="{BB962C8B-B14F-4D97-AF65-F5344CB8AC3E}">
        <p14:creationId xmlns:p14="http://schemas.microsoft.com/office/powerpoint/2010/main" val="3647603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E3158257-139A-49A1-99EC-2A1D3198C786}"/>
              </a:ext>
            </a:extLst>
          </p:cNvPr>
          <p:cNvSpPr>
            <a:spLocks noGrp="1"/>
          </p:cNvSpPr>
          <p:nvPr>
            <p:ph type="title"/>
          </p:nvPr>
        </p:nvSpPr>
        <p:spPr>
          <a:xfrm>
            <a:off x="1047280" y="733301"/>
            <a:ext cx="10306520" cy="1325563"/>
          </a:xfrm>
        </p:spPr>
        <p:txBody>
          <a:bodyPr vert="horz" lIns="91440" tIns="45720" rIns="91440" bIns="45720" rtlCol="0" anchor="ctr">
            <a:normAutofit/>
          </a:bodyPr>
          <a:lstStyle/>
          <a:p>
            <a:r>
              <a:rPr lang="en-US" sz="4000" dirty="0">
                <a:solidFill>
                  <a:srgbClr val="FFFFFF"/>
                </a:solidFill>
              </a:rPr>
              <a:t>4. </a:t>
            </a:r>
            <a:r>
              <a:rPr lang="en-GB" sz="4000" dirty="0">
                <a:solidFill>
                  <a:srgbClr val="FFFFFF"/>
                </a:solidFill>
              </a:rPr>
              <a:t>Communication and capacity building </a:t>
            </a:r>
            <a:r>
              <a:rPr lang="en-US" sz="4000" dirty="0">
                <a:solidFill>
                  <a:srgbClr val="FFFFFF"/>
                </a:solidFill>
              </a:rPr>
              <a:t>(</a:t>
            </a:r>
            <a:r>
              <a:rPr lang="en-US" sz="4000" kern="1200" dirty="0">
                <a:solidFill>
                  <a:srgbClr val="FFFFFF"/>
                </a:solidFill>
                <a:latin typeface="+mj-lt"/>
                <a:ea typeface="+mj-ea"/>
                <a:cs typeface="+mj-cs"/>
              </a:rPr>
              <a:t>Potential areas for action</a:t>
            </a:r>
            <a:r>
              <a:rPr lang="en-US" sz="4000" dirty="0">
                <a:solidFill>
                  <a:srgbClr val="FFFFFF"/>
                </a:solidFill>
              </a:rPr>
              <a:t>)</a:t>
            </a:r>
          </a:p>
        </p:txBody>
      </p:sp>
      <p:sp>
        <p:nvSpPr>
          <p:cNvPr id="3" name="Content Placeholder 2">
            <a:extLst>
              <a:ext uri="{FF2B5EF4-FFF2-40B4-BE49-F238E27FC236}">
                <a16:creationId xmlns:a16="http://schemas.microsoft.com/office/drawing/2014/main" id="{CE5CC8E6-5C5C-4D04-B94E-1F3FC1FD87E8}"/>
              </a:ext>
            </a:extLst>
          </p:cNvPr>
          <p:cNvSpPr>
            <a:spLocks noGrp="1"/>
          </p:cNvSpPr>
          <p:nvPr>
            <p:ph sz="half" idx="1"/>
          </p:nvPr>
        </p:nvSpPr>
        <p:spPr>
          <a:xfrm>
            <a:off x="3074508" y="2354090"/>
            <a:ext cx="8030814" cy="4137146"/>
          </a:xfrm>
        </p:spPr>
        <p:txBody>
          <a:bodyPr vert="horz" lIns="91440" tIns="45720" rIns="91440" bIns="45720" rtlCol="0">
            <a:normAutofit/>
          </a:bodyPr>
          <a:lstStyle/>
          <a:p>
            <a:pPr marL="457200" indent="-342900"/>
            <a:r>
              <a:rPr lang="en-GB" dirty="0">
                <a:effectLst/>
                <a:ea typeface="Calibri" panose="020F0502020204030204" pitchFamily="34" charset="0"/>
                <a:cs typeface="Calibri" panose="020F0502020204030204" pitchFamily="34" charset="0"/>
              </a:rPr>
              <a:t>Establish the extent to which training programmes are in place for practitioners and officials. On this basis explore and/or initiate programmes targeted at the most urgent sectors/groups.</a:t>
            </a:r>
            <a:endParaRPr lang="en-GB" dirty="0">
              <a:effectLst/>
              <a:ea typeface="Calibri" panose="020F0502020204030204" pitchFamily="34" charset="0"/>
              <a:cs typeface="Times New Roman" panose="02020603050405020304" pitchFamily="18" charset="0"/>
            </a:endParaRPr>
          </a:p>
        </p:txBody>
      </p:sp>
      <p:pic>
        <p:nvPicPr>
          <p:cNvPr id="14" name="Content Placeholder 13">
            <a:extLst>
              <a:ext uri="{FF2B5EF4-FFF2-40B4-BE49-F238E27FC236}">
                <a16:creationId xmlns:a16="http://schemas.microsoft.com/office/drawing/2014/main" id="{9CB8A1EC-1154-43E6-9AEF-10C37BD5E5E8}"/>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52521" y="3740150"/>
            <a:ext cx="2904105" cy="3117850"/>
          </a:xfrm>
          <a:prstGeom prst="rect">
            <a:avLst/>
          </a:prstGeom>
        </p:spPr>
      </p:pic>
    </p:spTree>
    <p:extLst>
      <p:ext uri="{BB962C8B-B14F-4D97-AF65-F5344CB8AC3E}">
        <p14:creationId xmlns:p14="http://schemas.microsoft.com/office/powerpoint/2010/main" val="2221769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664EC-9F81-4B00-A46A-74CD1996916F}"/>
              </a:ext>
            </a:extLst>
          </p:cNvPr>
          <p:cNvSpPr>
            <a:spLocks noGrp="1"/>
          </p:cNvSpPr>
          <p:nvPr>
            <p:ph type="title"/>
          </p:nvPr>
        </p:nvSpPr>
        <p:spPr>
          <a:xfrm>
            <a:off x="838200" y="365125"/>
            <a:ext cx="10515600" cy="539227"/>
          </a:xfrm>
        </p:spPr>
        <p:txBody>
          <a:bodyPr>
            <a:normAutofit fontScale="90000"/>
          </a:bodyPr>
          <a:lstStyle/>
          <a:p>
            <a:pPr>
              <a:lnSpc>
                <a:spcPct val="106000"/>
              </a:lnSpc>
              <a:spcBef>
                <a:spcPts val="200"/>
              </a:spcBef>
            </a:pPr>
            <a:r>
              <a:rPr lang="en-GB" sz="4400">
                <a:effectLst/>
                <a:latin typeface="Calibri Light" panose="020F0302020204030204" pitchFamily="34" charset="0"/>
                <a:ea typeface="Times New Roman" panose="02020603050405020304" pitchFamily="18" charset="0"/>
                <a:cs typeface="Times New Roman" panose="02020603050405020304" pitchFamily="18" charset="0"/>
              </a:rPr>
              <a:t>Learning points from the questionnaire</a:t>
            </a:r>
            <a:endParaRPr lang="en-GB" dirty="0"/>
          </a:p>
        </p:txBody>
      </p:sp>
      <p:sp>
        <p:nvSpPr>
          <p:cNvPr id="3" name="Content Placeholder 2">
            <a:extLst>
              <a:ext uri="{FF2B5EF4-FFF2-40B4-BE49-F238E27FC236}">
                <a16:creationId xmlns:a16="http://schemas.microsoft.com/office/drawing/2014/main" id="{5E4CBC92-0F30-4C95-9519-29CAB1465D24}"/>
              </a:ext>
            </a:extLst>
          </p:cNvPr>
          <p:cNvSpPr>
            <a:spLocks noGrp="1"/>
          </p:cNvSpPr>
          <p:nvPr>
            <p:ph sz="half" idx="1"/>
          </p:nvPr>
        </p:nvSpPr>
        <p:spPr>
          <a:xfrm>
            <a:off x="838200" y="1145512"/>
            <a:ext cx="5181600" cy="5031451"/>
          </a:xfrm>
        </p:spPr>
        <p:txBody>
          <a:bodyPr>
            <a:normAutofit fontScale="77500" lnSpcReduction="20000"/>
          </a:bodyPr>
          <a:lstStyle/>
          <a:p>
            <a:pPr marL="0" lvl="0" indent="0">
              <a:lnSpc>
                <a:spcPct val="125000"/>
              </a:lnSpc>
              <a:buNone/>
            </a:pPr>
            <a:r>
              <a:rPr lang="en-GB" sz="1700" b="1" spc="10" dirty="0">
                <a:solidFill>
                  <a:srgbClr val="000000"/>
                </a:solidFill>
                <a:latin typeface="Verdana" panose="020B0604030504040204" pitchFamily="34" charset="0"/>
                <a:cs typeface="Calibri" panose="020F0502020204030204" pitchFamily="34" charset="0"/>
              </a:rPr>
              <a:t>ISSUES</a:t>
            </a:r>
          </a:p>
          <a:p>
            <a:pPr marL="342900" lvl="0" indent="-342900">
              <a:lnSpc>
                <a:spcPct val="125000"/>
              </a:lnSpc>
              <a:buFont typeface="Symbol" panose="05050102010706020507" pitchFamily="18" charset="2"/>
              <a:buChar char=""/>
            </a:pPr>
            <a:r>
              <a:rPr lang="en-GB" sz="1800" spc="10" dirty="0">
                <a:solidFill>
                  <a:srgbClr val="000000"/>
                </a:solidFill>
                <a:latin typeface="Verdana" panose="020B0604030504040204" pitchFamily="34" charset="0"/>
                <a:cs typeface="Calibri" panose="020F0502020204030204" pitchFamily="34" charset="0"/>
              </a:rPr>
              <a:t>39% response for this survey is ‘reasonable’ but perhaps disappointing. </a:t>
            </a:r>
          </a:p>
          <a:p>
            <a:pPr marL="342900" lvl="0" indent="-342900">
              <a:lnSpc>
                <a:spcPct val="125000"/>
              </a:lnSpc>
              <a:buFont typeface="Symbol" panose="05050102010706020507" pitchFamily="18" charset="2"/>
              <a:buChar char=""/>
            </a:pPr>
            <a:r>
              <a:rPr lang="en-GB" sz="1800" spc="10" dirty="0">
                <a:solidFill>
                  <a:srgbClr val="000000"/>
                </a:solidFill>
                <a:latin typeface="Verdana" panose="020B0604030504040204" pitchFamily="34" charset="0"/>
                <a:cs typeface="Calibri" panose="020F0502020204030204" pitchFamily="34" charset="0"/>
              </a:rPr>
              <a:t>However, the analysis shows that the responses cover a broad spectrum of situations ranging from sophisticated and long-established approaches to the very early stages of strategy development and implementation. </a:t>
            </a:r>
          </a:p>
          <a:p>
            <a:pPr marL="342900" lvl="0" indent="-342900">
              <a:lnSpc>
                <a:spcPct val="125000"/>
              </a:lnSpc>
              <a:buFont typeface="Symbol" panose="05050102010706020507" pitchFamily="18" charset="2"/>
              <a:buChar char=""/>
            </a:pPr>
            <a:r>
              <a:rPr lang="en-GB" sz="1800" spc="10" dirty="0">
                <a:solidFill>
                  <a:srgbClr val="000000"/>
                </a:solidFill>
                <a:latin typeface="Verdana" panose="020B0604030504040204" pitchFamily="34" charset="0"/>
                <a:cs typeface="Calibri" panose="020F0502020204030204" pitchFamily="34" charset="0"/>
              </a:rPr>
              <a:t>In this respect the survey can be seen to provide a representative cross-section of the current situation among countries.</a:t>
            </a:r>
          </a:p>
          <a:p>
            <a:pPr marL="342900" lvl="0" indent="-342900">
              <a:lnSpc>
                <a:spcPct val="125000"/>
              </a:lnSpc>
              <a:spcAft>
                <a:spcPts val="800"/>
              </a:spcAft>
              <a:buFont typeface="Symbol" panose="05050102010706020507" pitchFamily="18" charset="2"/>
              <a:buChar char=""/>
            </a:pPr>
            <a:r>
              <a:rPr lang="en-GB" sz="1800" spc="10" dirty="0">
                <a:solidFill>
                  <a:srgbClr val="000000"/>
                </a:solidFill>
                <a:latin typeface="Verdana" panose="020B0604030504040204" pitchFamily="34" charset="0"/>
                <a:cs typeface="Calibri" panose="020F0502020204030204" pitchFamily="34" charset="0"/>
              </a:rPr>
              <a:t>In some cases, in particular when the questions were relatively technical, respondents used the  “don’t know” answers. This was also seen in the bar chart responses when the orange columns, a neutral “neither agree nor disagree” answer, often dominated.</a:t>
            </a:r>
          </a:p>
        </p:txBody>
      </p:sp>
      <p:sp>
        <p:nvSpPr>
          <p:cNvPr id="4" name="Content Placeholder 3">
            <a:extLst>
              <a:ext uri="{FF2B5EF4-FFF2-40B4-BE49-F238E27FC236}">
                <a16:creationId xmlns:a16="http://schemas.microsoft.com/office/drawing/2014/main" id="{E3A30F28-E33F-426F-AF77-2356B81866F4}"/>
              </a:ext>
            </a:extLst>
          </p:cNvPr>
          <p:cNvSpPr>
            <a:spLocks noGrp="1"/>
          </p:cNvSpPr>
          <p:nvPr>
            <p:ph sz="half" idx="2"/>
          </p:nvPr>
        </p:nvSpPr>
        <p:spPr>
          <a:xfrm>
            <a:off x="6172200" y="1145512"/>
            <a:ext cx="5181600" cy="5031451"/>
          </a:xfrm>
        </p:spPr>
        <p:txBody>
          <a:bodyPr>
            <a:normAutofit fontScale="77500" lnSpcReduction="20000"/>
          </a:bodyPr>
          <a:lstStyle/>
          <a:p>
            <a:pPr marL="0" lvl="0" indent="0">
              <a:lnSpc>
                <a:spcPct val="125000"/>
              </a:lnSpc>
              <a:buNone/>
            </a:pPr>
            <a:r>
              <a:rPr lang="en-GB" sz="1800" b="1" dirty="0">
                <a:latin typeface="Verdana" panose="020B0604030504040204" pitchFamily="34" charset="0"/>
                <a:ea typeface="Calibri" panose="020F0502020204030204" pitchFamily="34" charset="0"/>
                <a:cs typeface="Calibri" panose="020F0502020204030204" pitchFamily="34" charset="0"/>
              </a:rPr>
              <a:t>LEARNING POINTS</a:t>
            </a:r>
          </a:p>
          <a:p>
            <a:pPr marL="342900" lvl="0" indent="-342900">
              <a:lnSpc>
                <a:spcPct val="125000"/>
              </a:lnSpc>
              <a:buFont typeface="Symbol" panose="05050102010706020507" pitchFamily="18" charset="2"/>
              <a:buChar char=""/>
            </a:pPr>
            <a:r>
              <a:rPr lang="en-GB" sz="1800" dirty="0">
                <a:latin typeface="Verdana" panose="020B0604030504040204" pitchFamily="34" charset="0"/>
                <a:ea typeface="Calibri" panose="020F0502020204030204" pitchFamily="34" charset="0"/>
                <a:cs typeface="Calibri" panose="020F0502020204030204" pitchFamily="34" charset="0"/>
              </a:rPr>
              <a:t>In terms of improving the response to future surveys, particularly if the information is important for future policy and decision-making, consider </a:t>
            </a:r>
            <a:r>
              <a:rPr lang="en-GB" sz="1800" dirty="0">
                <a:effectLst/>
                <a:latin typeface="Verdana" panose="020B0604030504040204" pitchFamily="34" charset="0"/>
                <a:ea typeface="Calibri" panose="020F0502020204030204" pitchFamily="34" charset="0"/>
                <a:cs typeface="Calibri" panose="020F0502020204030204" pitchFamily="34" charset="0"/>
              </a:rPr>
              <a:t>virtual (online, telephone) or face-to-face interviews in future. This could also be for a representative cross-section of the countries involved.</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25000"/>
              </a:lnSpc>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Calibri" panose="020F0502020204030204" pitchFamily="34" charset="0"/>
              </a:rPr>
              <a:t>Perhaps there could be ‘advanced warning’ of the questionnaire so that respondents could block time in (already busy) agendas. If senior staff are aware of the questionnaire, they may also be able to help their staff to plan and can encourage them to complete/check on completion. </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25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Calibri" panose="020F0502020204030204" pitchFamily="34" charset="0"/>
              </a:rPr>
              <a:t>In future with the bar charts it might be more valuable in terms of results to have only ‘agree’  or ‘disagree’ options (strongly or otherwise) and a ‘don’t know’ option – rather than a neutral option.</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6483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Shape 30">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158257-139A-49A1-99EC-2A1D3198C786}"/>
              </a:ext>
            </a:extLst>
          </p:cNvPr>
          <p:cNvSpPr>
            <a:spLocks noGrp="1"/>
          </p:cNvSpPr>
          <p:nvPr>
            <p:ph type="title"/>
          </p:nvPr>
        </p:nvSpPr>
        <p:spPr>
          <a:xfrm>
            <a:off x="934872" y="982272"/>
            <a:ext cx="3388419" cy="4560970"/>
          </a:xfrm>
        </p:spPr>
        <p:txBody>
          <a:bodyPr vert="horz" lIns="91440" tIns="45720" rIns="91440" bIns="45720" rtlCol="0" anchor="ctr">
            <a:normAutofit/>
          </a:bodyPr>
          <a:lstStyle/>
          <a:p>
            <a:r>
              <a:rPr lang="en-US" sz="4000" kern="1200" dirty="0">
                <a:solidFill>
                  <a:srgbClr val="FFFFFF"/>
                </a:solidFill>
                <a:latin typeface="+mj-lt"/>
                <a:ea typeface="+mj-ea"/>
                <a:cs typeface="+mj-cs"/>
              </a:rPr>
              <a:t>Three potential areas for ‘closer attention’</a:t>
            </a:r>
          </a:p>
        </p:txBody>
      </p:sp>
      <p:sp>
        <p:nvSpPr>
          <p:cNvPr id="33"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Content Placeholder 6">
            <a:extLst>
              <a:ext uri="{FF2B5EF4-FFF2-40B4-BE49-F238E27FC236}">
                <a16:creationId xmlns:a16="http://schemas.microsoft.com/office/drawing/2014/main" id="{A49C3CB6-657A-4FC7-91B2-A755C15181EC}"/>
              </a:ext>
            </a:extLst>
          </p:cNvPr>
          <p:cNvSpPr>
            <a:spLocks noGrp="1"/>
          </p:cNvSpPr>
          <p:nvPr>
            <p:ph sz="half" idx="1"/>
          </p:nvPr>
        </p:nvSpPr>
        <p:spPr>
          <a:xfrm>
            <a:off x="5221862" y="1719618"/>
            <a:ext cx="5948831" cy="4334629"/>
          </a:xfrm>
        </p:spPr>
        <p:txBody>
          <a:bodyPr vert="horz" lIns="91440" tIns="45720" rIns="91440" bIns="45720" rtlCol="0" anchor="ctr">
            <a:normAutofit/>
          </a:bodyPr>
          <a:lstStyle/>
          <a:p>
            <a:pPr marL="514350"/>
            <a:r>
              <a:rPr lang="en-US" sz="2400" dirty="0">
                <a:solidFill>
                  <a:srgbClr val="FEFFFF"/>
                </a:solidFill>
              </a:rPr>
              <a:t>Protected areas: lack of adaptation measures in management plans &amp; monitoring of climate change impacts</a:t>
            </a:r>
          </a:p>
          <a:p>
            <a:pPr marL="514350"/>
            <a:r>
              <a:rPr lang="en-US" sz="2400" dirty="0">
                <a:solidFill>
                  <a:srgbClr val="FEFFFF"/>
                </a:solidFill>
              </a:rPr>
              <a:t>Data and information: lack of sufficient knowledge on vulnerable habitats and species at country level</a:t>
            </a:r>
          </a:p>
          <a:p>
            <a:pPr marL="514350"/>
            <a:r>
              <a:rPr lang="en-US" sz="2400" dirty="0">
                <a:solidFill>
                  <a:srgbClr val="FEFFFF"/>
                </a:solidFill>
              </a:rPr>
              <a:t> Strategy Implementation: is poor, could explore potential to exchange best practice and initiate targeted training and communication</a:t>
            </a:r>
          </a:p>
        </p:txBody>
      </p:sp>
    </p:spTree>
    <p:extLst>
      <p:ext uri="{BB962C8B-B14F-4D97-AF65-F5344CB8AC3E}">
        <p14:creationId xmlns:p14="http://schemas.microsoft.com/office/powerpoint/2010/main" val="408421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685CE1B-F02F-45B1-A403-0AAE84FF0351}"/>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a:stretch/>
        </p:blipFill>
        <p:spPr>
          <a:xfrm>
            <a:off x="6135967" y="742731"/>
            <a:ext cx="5721600" cy="5622069"/>
          </a:xfrm>
        </p:spPr>
      </p:pic>
      <p:sp>
        <p:nvSpPr>
          <p:cNvPr id="4" name="Titel 3"/>
          <p:cNvSpPr>
            <a:spLocks noGrp="1"/>
          </p:cNvSpPr>
          <p:nvPr>
            <p:ph type="title"/>
          </p:nvPr>
        </p:nvSpPr>
        <p:spPr>
          <a:xfrm>
            <a:off x="482321" y="230190"/>
            <a:ext cx="5354503" cy="1327305"/>
          </a:xfrm>
        </p:spPr>
        <p:txBody>
          <a:bodyPr>
            <a:normAutofit/>
          </a:bodyPr>
          <a:lstStyle/>
          <a:p>
            <a:r>
              <a:rPr lang="en-GB" dirty="0"/>
              <a:t>Thank you for your</a:t>
            </a:r>
            <a:br>
              <a:rPr lang="en-GB" dirty="0"/>
            </a:br>
            <a:r>
              <a:rPr lang="en-GB" dirty="0"/>
              <a:t>attention</a:t>
            </a:r>
          </a:p>
        </p:txBody>
      </p:sp>
      <p:sp>
        <p:nvSpPr>
          <p:cNvPr id="10" name="Tijdelijke aanduiding voor dianummer 9"/>
          <p:cNvSpPr>
            <a:spLocks noGrp="1"/>
          </p:cNvSpPr>
          <p:nvPr>
            <p:ph type="sldNum" sz="quarter" idx="18"/>
          </p:nvPr>
        </p:nvSpPr>
        <p:spPr/>
        <p:txBody>
          <a:bodyPr/>
          <a:lstStyle/>
          <a:p>
            <a:pPr algn="r"/>
            <a:fld id="{F25965E0-7062-474C-8671-DB3A3CE669B0}" type="slidenum">
              <a:rPr lang="en-GB" smtClean="0"/>
              <a:pPr algn="r"/>
              <a:t>25</a:t>
            </a:fld>
            <a:endParaRPr lang="en-GB" dirty="0"/>
          </a:p>
        </p:txBody>
      </p:sp>
      <p:sp>
        <p:nvSpPr>
          <p:cNvPr id="5" name="Titel 3">
            <a:extLst>
              <a:ext uri="{FF2B5EF4-FFF2-40B4-BE49-F238E27FC236}">
                <a16:creationId xmlns:a16="http://schemas.microsoft.com/office/drawing/2014/main" id="{0B96A2A9-9F93-45CD-96AC-0619F5EC4D22}"/>
              </a:ext>
            </a:extLst>
          </p:cNvPr>
          <p:cNvSpPr txBox="1">
            <a:spLocks/>
          </p:cNvSpPr>
          <p:nvPr/>
        </p:nvSpPr>
        <p:spPr>
          <a:xfrm>
            <a:off x="482321" y="5029045"/>
            <a:ext cx="5797899" cy="132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Questions &amp; discussion</a:t>
            </a:r>
          </a:p>
        </p:txBody>
      </p:sp>
    </p:spTree>
    <p:extLst>
      <p:ext uri="{BB962C8B-B14F-4D97-AF65-F5344CB8AC3E}">
        <p14:creationId xmlns:p14="http://schemas.microsoft.com/office/powerpoint/2010/main" val="154285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05D83D-4293-489A-9F00-9D6519D3047F}"/>
              </a:ext>
            </a:extLst>
          </p:cNvPr>
          <p:cNvSpPr>
            <a:spLocks noGrp="1"/>
          </p:cNvSpPr>
          <p:nvPr>
            <p:ph type="title"/>
          </p:nvPr>
        </p:nvSpPr>
        <p:spPr>
          <a:xfrm>
            <a:off x="502059" y="18818"/>
            <a:ext cx="5592417" cy="933588"/>
          </a:xfrm>
        </p:spPr>
        <p:txBody>
          <a:bodyPr vert="horz" lIns="91440" tIns="45720" rIns="91440" bIns="45720" rtlCol="0" anchor="ctr">
            <a:normAutofit/>
          </a:bodyPr>
          <a:lstStyle/>
          <a:p>
            <a:r>
              <a:rPr lang="en-US" dirty="0">
                <a:solidFill>
                  <a:schemeClr val="bg1"/>
                </a:solidFill>
              </a:rPr>
              <a:t>The survey </a:t>
            </a:r>
          </a:p>
        </p:txBody>
      </p:sp>
      <p:sp>
        <p:nvSpPr>
          <p:cNvPr id="3" name="Content Placeholder 2">
            <a:extLst>
              <a:ext uri="{FF2B5EF4-FFF2-40B4-BE49-F238E27FC236}">
                <a16:creationId xmlns:a16="http://schemas.microsoft.com/office/drawing/2014/main" id="{7C015F66-E13D-4F1C-8009-A48C8AF9AD97}"/>
              </a:ext>
            </a:extLst>
          </p:cNvPr>
          <p:cNvSpPr>
            <a:spLocks noGrp="1"/>
          </p:cNvSpPr>
          <p:nvPr>
            <p:ph sz="half" idx="1"/>
          </p:nvPr>
        </p:nvSpPr>
        <p:spPr>
          <a:xfrm>
            <a:off x="503583" y="1073427"/>
            <a:ext cx="5592417" cy="5512904"/>
          </a:xfrm>
        </p:spPr>
        <p:txBody>
          <a:bodyPr vert="horz" lIns="91440" tIns="45720" rIns="91440" bIns="45720" rtlCol="0">
            <a:noAutofit/>
          </a:bodyPr>
          <a:lstStyle/>
          <a:p>
            <a:r>
              <a:rPr lang="en-US" u="sng" dirty="0">
                <a:solidFill>
                  <a:schemeClr val="bg1"/>
                </a:solidFill>
                <a:effectLst/>
                <a:hlinkClick r:id="rId2">
                  <a:extLst>
                    <a:ext uri="{A12FA001-AC4F-418D-AE19-62706E023703}">
                      <ahyp:hlinkClr xmlns:ahyp="http://schemas.microsoft.com/office/drawing/2018/hyperlinkcolor" val="tx"/>
                    </a:ext>
                  </a:extLst>
                </a:hlinkClick>
              </a:rPr>
              <a:t>Recommendation No. 206 (2019)</a:t>
            </a:r>
            <a:r>
              <a:rPr lang="en-US" dirty="0">
                <a:solidFill>
                  <a:schemeClr val="bg1"/>
                </a:solidFill>
                <a:effectLst/>
              </a:rPr>
              <a:t> of the Standing Committee to the Bern Convention “the Contracting Parties should report in 2022 on the progress made on the implementation of the Recommendation”. </a:t>
            </a:r>
          </a:p>
          <a:p>
            <a:r>
              <a:rPr lang="en-US" dirty="0">
                <a:solidFill>
                  <a:schemeClr val="bg1"/>
                </a:solidFill>
                <a:effectLst/>
              </a:rPr>
              <a:t>To assist the Contracting Parties with the reporting, Secretariat developed a questionnaire on biodiversity and climate change. </a:t>
            </a:r>
          </a:p>
          <a:p>
            <a:r>
              <a:rPr lang="en-US" dirty="0">
                <a:solidFill>
                  <a:schemeClr val="bg1"/>
                </a:solidFill>
                <a:effectLst/>
              </a:rPr>
              <a:t>The survey was completed in March 2022. </a:t>
            </a:r>
            <a:endParaRPr lang="en-US" dirty="0">
              <a:solidFill>
                <a:schemeClr val="bg1"/>
              </a:solidFill>
            </a:endParaRPr>
          </a:p>
        </p:txBody>
      </p:sp>
      <p:pic>
        <p:nvPicPr>
          <p:cNvPr id="6" name="Content Placeholder 5" descr="Diagram&#10;&#10;Description automatically generated">
            <a:extLst>
              <a:ext uri="{FF2B5EF4-FFF2-40B4-BE49-F238E27FC236}">
                <a16:creationId xmlns:a16="http://schemas.microsoft.com/office/drawing/2014/main" id="{41B87C89-5C60-40C5-A7E7-239F8FBEE7F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9331" r="22315" b="26"/>
          <a:stretch/>
        </p:blipFill>
        <p:spPr>
          <a:xfrm>
            <a:off x="6294783" y="0"/>
            <a:ext cx="588396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solidFill>
        </p:spPr>
      </p:pic>
    </p:spTree>
    <p:extLst>
      <p:ext uri="{BB962C8B-B14F-4D97-AF65-F5344CB8AC3E}">
        <p14:creationId xmlns:p14="http://schemas.microsoft.com/office/powerpoint/2010/main" val="1516936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0CC13-589D-4FA1-948E-EE05819320B9}"/>
              </a:ext>
            </a:extLst>
          </p:cNvPr>
          <p:cNvSpPr>
            <a:spLocks noGrp="1"/>
          </p:cNvSpPr>
          <p:nvPr>
            <p:ph type="title"/>
          </p:nvPr>
        </p:nvSpPr>
        <p:spPr>
          <a:xfrm>
            <a:off x="488950" y="424742"/>
            <a:ext cx="5607050" cy="1073020"/>
          </a:xfrm>
        </p:spPr>
        <p:txBody>
          <a:bodyPr vert="horz" lIns="91440" tIns="45720" rIns="91440" bIns="45720" rtlCol="0" anchor="ctr">
            <a:noAutofit/>
          </a:bodyPr>
          <a:lstStyle/>
          <a:p>
            <a:r>
              <a:rPr lang="en-US" dirty="0"/>
              <a:t>The headings of the report:</a:t>
            </a:r>
          </a:p>
        </p:txBody>
      </p:sp>
      <p:sp>
        <p:nvSpPr>
          <p:cNvPr id="3" name="Content Placeholder 2">
            <a:extLst>
              <a:ext uri="{FF2B5EF4-FFF2-40B4-BE49-F238E27FC236}">
                <a16:creationId xmlns:a16="http://schemas.microsoft.com/office/drawing/2014/main" id="{2509FF7F-B836-4887-9E50-B3B700CB7770}"/>
              </a:ext>
            </a:extLst>
          </p:cNvPr>
          <p:cNvSpPr>
            <a:spLocks noGrp="1"/>
          </p:cNvSpPr>
          <p:nvPr>
            <p:ph sz="half" idx="1"/>
          </p:nvPr>
        </p:nvSpPr>
        <p:spPr>
          <a:xfrm>
            <a:off x="429208" y="1630284"/>
            <a:ext cx="5796959" cy="5094514"/>
          </a:xfrm>
        </p:spPr>
        <p:txBody>
          <a:bodyPr vert="horz" lIns="91440" tIns="45720" rIns="91440" bIns="45720" rtlCol="0">
            <a:normAutofit/>
          </a:bodyPr>
          <a:lstStyle/>
          <a:p>
            <a:pPr marL="628650" lvl="0" indent="-514350">
              <a:buFont typeface="+mj-lt"/>
              <a:buAutoNum type="arabicPeriod"/>
            </a:pPr>
            <a:r>
              <a:rPr lang="en-US" sz="3200" dirty="0">
                <a:effectLst/>
              </a:rPr>
              <a:t>Policy and strategy (Questions 1-6)</a:t>
            </a:r>
          </a:p>
          <a:p>
            <a:pPr marL="628650" lvl="0" indent="-514350">
              <a:buFont typeface="+mj-lt"/>
              <a:buAutoNum type="arabicPeriod"/>
            </a:pPr>
            <a:r>
              <a:rPr lang="en-US" sz="3200" dirty="0">
                <a:effectLst/>
              </a:rPr>
              <a:t>Nature-based solutions in the face of climate change (Questions 7-16)</a:t>
            </a:r>
          </a:p>
          <a:p>
            <a:pPr marL="628650" lvl="0" indent="-514350">
              <a:buFont typeface="+mj-lt"/>
              <a:buAutoNum type="arabicPeriod"/>
            </a:pPr>
            <a:r>
              <a:rPr lang="en-US" sz="3200" dirty="0">
                <a:effectLst/>
              </a:rPr>
              <a:t>Management of protected areas in the face of climate change (Questions 17-30)</a:t>
            </a:r>
          </a:p>
          <a:p>
            <a:pPr marL="628650" lvl="0" indent="-514350">
              <a:spcAft>
                <a:spcPts val="800"/>
              </a:spcAft>
              <a:buFont typeface="+mj-lt"/>
              <a:buAutoNum type="arabicPeriod"/>
            </a:pPr>
            <a:r>
              <a:rPr lang="en-US" sz="3200" dirty="0">
                <a:effectLst/>
              </a:rPr>
              <a:t>Communication and capacity building (Questions 31-43)</a:t>
            </a:r>
          </a:p>
          <a:p>
            <a:endParaRPr lang="en-US" sz="2000" dirty="0"/>
          </a:p>
        </p:txBody>
      </p:sp>
      <p:pic>
        <p:nvPicPr>
          <p:cNvPr id="6" name="Content Placeholder 5" descr="Books on a shelf">
            <a:extLst>
              <a:ext uri="{FF2B5EF4-FFF2-40B4-BE49-F238E27FC236}">
                <a16:creationId xmlns:a16="http://schemas.microsoft.com/office/drawing/2014/main" id="{59CF187A-DE9A-40C1-B109-4314AECB40F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3220" r="18743"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698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F7DE-E82D-4DEE-BBD6-F1267C1C8AC6}"/>
              </a:ext>
            </a:extLst>
          </p:cNvPr>
          <p:cNvSpPr>
            <a:spLocks noGrp="1"/>
          </p:cNvSpPr>
          <p:nvPr>
            <p:ph type="title"/>
          </p:nvPr>
        </p:nvSpPr>
        <p:spPr>
          <a:xfrm>
            <a:off x="838200" y="365126"/>
            <a:ext cx="4992757" cy="787814"/>
          </a:xfrm>
        </p:spPr>
        <p:txBody>
          <a:bodyPr/>
          <a:lstStyle/>
          <a:p>
            <a:r>
              <a:rPr lang="en-GB" dirty="0"/>
              <a:t>Overview</a:t>
            </a:r>
          </a:p>
        </p:txBody>
      </p:sp>
      <p:graphicFrame>
        <p:nvGraphicFramePr>
          <p:cNvPr id="9" name="Content Placeholder 2">
            <a:extLst>
              <a:ext uri="{FF2B5EF4-FFF2-40B4-BE49-F238E27FC236}">
                <a16:creationId xmlns:a16="http://schemas.microsoft.com/office/drawing/2014/main" id="{DC7753D5-EFF5-8CDF-6A8E-5FAF2E35BA66}"/>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a:extLst>
              <a:ext uri="{FF2B5EF4-FFF2-40B4-BE49-F238E27FC236}">
                <a16:creationId xmlns:a16="http://schemas.microsoft.com/office/drawing/2014/main" id="{A3A97F38-A5B6-4FF9-A778-508FC31FFAE3}"/>
              </a:ext>
            </a:extLst>
          </p:cNvPr>
          <p:cNvPicPr>
            <a:picLocks noGrp="1" noChangeAspect="1"/>
          </p:cNvPicPr>
          <p:nvPr>
            <p:ph sz="half" idx="2"/>
          </p:nvPr>
        </p:nvPicPr>
        <p:blipFill>
          <a:blip r:embed="rId7"/>
          <a:stretch>
            <a:fillRect/>
          </a:stretch>
        </p:blipFill>
        <p:spPr>
          <a:xfrm>
            <a:off x="6561689" y="3578083"/>
            <a:ext cx="5249081" cy="2888975"/>
          </a:xfrm>
          <a:prstGeom prst="rect">
            <a:avLst/>
          </a:prstGeom>
        </p:spPr>
      </p:pic>
      <p:pic>
        <p:nvPicPr>
          <p:cNvPr id="7" name="Content Placeholder 4">
            <a:extLst>
              <a:ext uri="{FF2B5EF4-FFF2-40B4-BE49-F238E27FC236}">
                <a16:creationId xmlns:a16="http://schemas.microsoft.com/office/drawing/2014/main" id="{8B4CF606-2262-4632-AF6C-36127977D2B7}"/>
              </a:ext>
            </a:extLst>
          </p:cNvPr>
          <p:cNvPicPr>
            <a:picLocks noChangeAspect="1"/>
          </p:cNvPicPr>
          <p:nvPr/>
        </p:nvPicPr>
        <p:blipFill>
          <a:blip r:embed="rId7"/>
          <a:stretch>
            <a:fillRect/>
          </a:stretch>
        </p:blipFill>
        <p:spPr>
          <a:xfrm>
            <a:off x="6561689" y="486326"/>
            <a:ext cx="5249081" cy="3091757"/>
          </a:xfrm>
          <a:prstGeom prst="rect">
            <a:avLst/>
          </a:prstGeom>
        </p:spPr>
      </p:pic>
    </p:spTree>
    <p:extLst>
      <p:ext uri="{BB962C8B-B14F-4D97-AF65-F5344CB8AC3E}">
        <p14:creationId xmlns:p14="http://schemas.microsoft.com/office/powerpoint/2010/main" val="59631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7C1A917-85D0-44E3-9A1E-CD1369A71345}"/>
              </a:ext>
            </a:extLst>
          </p:cNvPr>
          <p:cNvSpPr>
            <a:spLocks noGrp="1"/>
          </p:cNvSpPr>
          <p:nvPr>
            <p:ph type="title"/>
          </p:nvPr>
        </p:nvSpPr>
        <p:spPr>
          <a:xfrm>
            <a:off x="964760" y="804328"/>
            <a:ext cx="6091312" cy="1205821"/>
          </a:xfrm>
        </p:spPr>
        <p:txBody>
          <a:bodyPr vert="horz" lIns="91440" tIns="45720" rIns="91440" bIns="45720" rtlCol="0" anchor="ctr">
            <a:normAutofit/>
          </a:bodyPr>
          <a:lstStyle/>
          <a:p>
            <a:r>
              <a:rPr lang="en-US" sz="4000">
                <a:solidFill>
                  <a:srgbClr val="FEFFFF"/>
                </a:solidFill>
              </a:rPr>
              <a:t>Performance</a:t>
            </a:r>
          </a:p>
        </p:txBody>
      </p:sp>
      <p:sp>
        <p:nvSpPr>
          <p:cNvPr id="3" name="Content Placeholder 2">
            <a:extLst>
              <a:ext uri="{FF2B5EF4-FFF2-40B4-BE49-F238E27FC236}">
                <a16:creationId xmlns:a16="http://schemas.microsoft.com/office/drawing/2014/main" id="{5DAC853B-BA1A-4C12-82B5-9536378AC358}"/>
              </a:ext>
            </a:extLst>
          </p:cNvPr>
          <p:cNvSpPr>
            <a:spLocks noGrp="1"/>
          </p:cNvSpPr>
          <p:nvPr>
            <p:ph sz="half" idx="1"/>
          </p:nvPr>
        </p:nvSpPr>
        <p:spPr>
          <a:xfrm>
            <a:off x="1282189" y="2494450"/>
            <a:ext cx="5773883" cy="3563159"/>
          </a:xfrm>
        </p:spPr>
        <p:txBody>
          <a:bodyPr vert="horz" lIns="91440" tIns="45720" rIns="91440" bIns="45720" rtlCol="0">
            <a:normAutofit/>
          </a:bodyPr>
          <a:lstStyle/>
          <a:p>
            <a:r>
              <a:rPr lang="en-US" sz="2400">
                <a:effectLst/>
              </a:rPr>
              <a:t>A traffic light system has been used to indicate performance in relation to the various sections of the report. </a:t>
            </a:r>
          </a:p>
          <a:p>
            <a:r>
              <a:rPr lang="en-US" sz="2400">
                <a:effectLst/>
              </a:rPr>
              <a:t>The position of the arrow indicates performance.</a:t>
            </a:r>
          </a:p>
          <a:p>
            <a:endParaRPr lang="en-US" sz="2400"/>
          </a:p>
        </p:txBody>
      </p:sp>
      <p:pic>
        <p:nvPicPr>
          <p:cNvPr id="6" name="Picture 5">
            <a:extLst>
              <a:ext uri="{FF2B5EF4-FFF2-40B4-BE49-F238E27FC236}">
                <a16:creationId xmlns:a16="http://schemas.microsoft.com/office/drawing/2014/main" id="{716892AE-1ECA-4605-AD73-FA18908942B6}"/>
              </a:ext>
            </a:extLst>
          </p:cNvPr>
          <p:cNvPicPr/>
          <p:nvPr/>
        </p:nvPicPr>
        <p:blipFill>
          <a:blip r:embed="rId2">
            <a:extLst>
              <a:ext uri="{28A0092B-C50C-407E-A947-70E740481C1C}">
                <a14:useLocalDpi xmlns:a14="http://schemas.microsoft.com/office/drawing/2010/main" val="0"/>
              </a:ext>
            </a:extLst>
          </a:blip>
          <a:stretch>
            <a:fillRect/>
          </a:stretch>
        </p:blipFill>
        <p:spPr>
          <a:xfrm>
            <a:off x="6418117" y="2403616"/>
            <a:ext cx="5773883" cy="3255061"/>
          </a:xfrm>
          <a:prstGeom prst="rect">
            <a:avLst/>
          </a:prstGeom>
        </p:spPr>
      </p:pic>
      <p:pic>
        <p:nvPicPr>
          <p:cNvPr id="8" name="Picture 7">
            <a:extLst>
              <a:ext uri="{FF2B5EF4-FFF2-40B4-BE49-F238E27FC236}">
                <a16:creationId xmlns:a16="http://schemas.microsoft.com/office/drawing/2014/main" id="{A18FBE20-AFED-40BE-9445-F86AE53F501A}"/>
              </a:ext>
            </a:extLst>
          </p:cNvPr>
          <p:cNvPicPr>
            <a:picLocks noChangeAspect="1"/>
          </p:cNvPicPr>
          <p:nvPr/>
        </p:nvPicPr>
        <p:blipFill>
          <a:blip r:embed="rId3"/>
          <a:stretch>
            <a:fillRect/>
          </a:stretch>
        </p:blipFill>
        <p:spPr>
          <a:xfrm>
            <a:off x="4067290" y="4031146"/>
            <a:ext cx="2269394" cy="2629176"/>
          </a:xfrm>
          <a:prstGeom prst="rect">
            <a:avLst/>
          </a:prstGeom>
        </p:spPr>
      </p:pic>
    </p:spTree>
    <p:extLst>
      <p:ext uri="{BB962C8B-B14F-4D97-AF65-F5344CB8AC3E}">
        <p14:creationId xmlns:p14="http://schemas.microsoft.com/office/powerpoint/2010/main" val="26837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E3727E-F0EE-4585-BCF6-2FC6596AB238}"/>
              </a:ext>
            </a:extLst>
          </p:cNvPr>
          <p:cNvSpPr>
            <a:spLocks noGrp="1"/>
          </p:cNvSpPr>
          <p:nvPr>
            <p:ph type="title"/>
          </p:nvPr>
        </p:nvSpPr>
        <p:spPr>
          <a:xfrm>
            <a:off x="1028700" y="1967266"/>
            <a:ext cx="2628900" cy="2547257"/>
          </a:xfrm>
          <a:noFill/>
        </p:spPr>
        <p:txBody>
          <a:bodyPr anchor="ctr">
            <a:normAutofit/>
          </a:bodyPr>
          <a:lstStyle/>
          <a:p>
            <a:pPr algn="ctr"/>
            <a:r>
              <a:rPr lang="en-GB" sz="2500">
                <a:solidFill>
                  <a:srgbClr val="FFFFFF"/>
                </a:solidFill>
              </a:rPr>
              <a:t>Outcomes &amp; Recommendations</a:t>
            </a:r>
          </a:p>
        </p:txBody>
      </p:sp>
      <p:pic>
        <p:nvPicPr>
          <p:cNvPr id="3074" name="Picture 2" descr="Outcomes Images, Stock Photos &amp; Vectors | Shutterstock">
            <a:extLst>
              <a:ext uri="{FF2B5EF4-FFF2-40B4-BE49-F238E27FC236}">
                <a16:creationId xmlns:a16="http://schemas.microsoft.com/office/drawing/2014/main" id="{88214568-F8F1-4EA4-B480-DC10220206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99" t="6958" r="8631" b="13541"/>
          <a:stretch/>
        </p:blipFill>
        <p:spPr bwMode="auto">
          <a:xfrm>
            <a:off x="4777316" y="1049864"/>
            <a:ext cx="6780700" cy="475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33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E3158257-139A-49A1-99EC-2A1D3198C786}"/>
              </a:ext>
            </a:extLst>
          </p:cNvPr>
          <p:cNvSpPr>
            <a:spLocks noGrp="1"/>
          </p:cNvSpPr>
          <p:nvPr>
            <p:ph type="title"/>
          </p:nvPr>
        </p:nvSpPr>
        <p:spPr>
          <a:xfrm>
            <a:off x="1047280" y="733301"/>
            <a:ext cx="10306520" cy="1325563"/>
          </a:xfrm>
        </p:spPr>
        <p:txBody>
          <a:bodyPr vert="horz" lIns="91440" tIns="45720" rIns="91440" bIns="45720" rtlCol="0" anchor="ctr">
            <a:normAutofit/>
          </a:bodyPr>
          <a:lstStyle/>
          <a:p>
            <a:r>
              <a:rPr lang="en-US" sz="4000" dirty="0">
                <a:solidFill>
                  <a:srgbClr val="FFFFFF"/>
                </a:solidFill>
              </a:rPr>
              <a:t>1. Policy and strategy (Summary)</a:t>
            </a:r>
          </a:p>
        </p:txBody>
      </p:sp>
      <p:pic>
        <p:nvPicPr>
          <p:cNvPr id="8" name="Content Placeholder 7">
            <a:extLst>
              <a:ext uri="{FF2B5EF4-FFF2-40B4-BE49-F238E27FC236}">
                <a16:creationId xmlns:a16="http://schemas.microsoft.com/office/drawing/2014/main" id="{1367D772-D923-47C8-A9A5-93A6ED944C76}"/>
              </a:ext>
            </a:extLst>
          </p:cNvPr>
          <p:cNvPicPr>
            <a:picLocks noGrp="1"/>
          </p:cNvPicPr>
          <p:nvPr>
            <p:ph sz="half" idx="2"/>
          </p:nvPr>
        </p:nvPicPr>
        <p:blipFill rotWithShape="1">
          <a:blip r:embed="rId2">
            <a:extLst>
              <a:ext uri="{28A0092B-C50C-407E-A947-70E740481C1C}">
                <a14:useLocalDpi xmlns:a14="http://schemas.microsoft.com/office/drawing/2010/main" val="0"/>
              </a:ext>
            </a:extLst>
          </a:blip>
          <a:srcRect l="9923" r="-1" b="-1"/>
          <a:stretch/>
        </p:blipFill>
        <p:spPr>
          <a:xfrm>
            <a:off x="205705" y="3615139"/>
            <a:ext cx="2868802" cy="3242861"/>
          </a:xfrm>
          <a:prstGeom prst="rect">
            <a:avLst/>
          </a:prstGeom>
        </p:spPr>
      </p:pic>
      <p:sp>
        <p:nvSpPr>
          <p:cNvPr id="3" name="Content Placeholder 2">
            <a:extLst>
              <a:ext uri="{FF2B5EF4-FFF2-40B4-BE49-F238E27FC236}">
                <a16:creationId xmlns:a16="http://schemas.microsoft.com/office/drawing/2014/main" id="{CE5CC8E6-5C5C-4D04-B94E-1F3FC1FD87E8}"/>
              </a:ext>
            </a:extLst>
          </p:cNvPr>
          <p:cNvSpPr>
            <a:spLocks noGrp="1"/>
          </p:cNvSpPr>
          <p:nvPr>
            <p:ph sz="half" idx="1"/>
          </p:nvPr>
        </p:nvSpPr>
        <p:spPr>
          <a:xfrm>
            <a:off x="3074508" y="2354090"/>
            <a:ext cx="8030814" cy="4137146"/>
          </a:xfrm>
        </p:spPr>
        <p:txBody>
          <a:bodyPr vert="horz" lIns="91440" tIns="45720" rIns="91440" bIns="45720" rtlCol="0">
            <a:normAutofit/>
          </a:bodyPr>
          <a:lstStyle/>
          <a:p>
            <a:pPr marL="114300" lvl="0" indent="0">
              <a:buNone/>
            </a:pPr>
            <a:endParaRPr lang="en-US" sz="5400" dirty="0">
              <a:effectLst/>
            </a:endParaRPr>
          </a:p>
          <a:p>
            <a:pPr marL="114300" lvl="0" indent="0">
              <a:buNone/>
            </a:pPr>
            <a:endParaRPr lang="en-US" sz="5400" dirty="0"/>
          </a:p>
          <a:p>
            <a:pPr marL="114300" lvl="0" indent="0">
              <a:buNone/>
            </a:pPr>
            <a:r>
              <a:rPr lang="en-US" sz="5400" dirty="0">
                <a:effectLst/>
              </a:rPr>
              <a:t>Performance is close to the benchmark</a:t>
            </a:r>
          </a:p>
        </p:txBody>
      </p:sp>
    </p:spTree>
    <p:extLst>
      <p:ext uri="{BB962C8B-B14F-4D97-AF65-F5344CB8AC3E}">
        <p14:creationId xmlns:p14="http://schemas.microsoft.com/office/powerpoint/2010/main" val="42039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3158257-139A-49A1-99EC-2A1D3198C786}"/>
              </a:ext>
            </a:extLst>
          </p:cNvPr>
          <p:cNvSpPr>
            <a:spLocks noGrp="1"/>
          </p:cNvSpPr>
          <p:nvPr>
            <p:ph type="title"/>
          </p:nvPr>
        </p:nvSpPr>
        <p:spPr>
          <a:xfrm>
            <a:off x="1047280" y="733301"/>
            <a:ext cx="10306520" cy="1325563"/>
          </a:xfrm>
        </p:spPr>
        <p:txBody>
          <a:bodyPr vert="horz" lIns="91440" tIns="45720" rIns="91440" bIns="45720" rtlCol="0" anchor="ctr">
            <a:normAutofit/>
          </a:bodyPr>
          <a:lstStyle/>
          <a:p>
            <a:r>
              <a:rPr lang="en-US" sz="4000" dirty="0">
                <a:solidFill>
                  <a:srgbClr val="FFFFFF"/>
                </a:solidFill>
              </a:rPr>
              <a:t>1. Policy and strategy (Outcomes)</a:t>
            </a:r>
          </a:p>
        </p:txBody>
      </p:sp>
      <p:pic>
        <p:nvPicPr>
          <p:cNvPr id="8" name="Content Placeholder 7">
            <a:extLst>
              <a:ext uri="{FF2B5EF4-FFF2-40B4-BE49-F238E27FC236}">
                <a16:creationId xmlns:a16="http://schemas.microsoft.com/office/drawing/2014/main" id="{1367D772-D923-47C8-A9A5-93A6ED944C76}"/>
              </a:ext>
            </a:extLst>
          </p:cNvPr>
          <p:cNvPicPr>
            <a:picLocks noGrp="1"/>
          </p:cNvPicPr>
          <p:nvPr>
            <p:ph sz="half" idx="2"/>
          </p:nvPr>
        </p:nvPicPr>
        <p:blipFill rotWithShape="1">
          <a:blip r:embed="rId2">
            <a:extLst>
              <a:ext uri="{28A0092B-C50C-407E-A947-70E740481C1C}">
                <a14:useLocalDpi xmlns:a14="http://schemas.microsoft.com/office/drawing/2010/main" val="0"/>
              </a:ext>
            </a:extLst>
          </a:blip>
          <a:srcRect l="9923" r="-1" b="-1"/>
          <a:stretch/>
        </p:blipFill>
        <p:spPr>
          <a:xfrm>
            <a:off x="205705" y="3615139"/>
            <a:ext cx="2868802" cy="3242861"/>
          </a:xfrm>
          <a:prstGeom prst="rect">
            <a:avLst/>
          </a:prstGeom>
        </p:spPr>
      </p:pic>
      <p:sp>
        <p:nvSpPr>
          <p:cNvPr id="3" name="Content Placeholder 2">
            <a:extLst>
              <a:ext uri="{FF2B5EF4-FFF2-40B4-BE49-F238E27FC236}">
                <a16:creationId xmlns:a16="http://schemas.microsoft.com/office/drawing/2014/main" id="{CE5CC8E6-5C5C-4D04-B94E-1F3FC1FD87E8}"/>
              </a:ext>
            </a:extLst>
          </p:cNvPr>
          <p:cNvSpPr>
            <a:spLocks noGrp="1"/>
          </p:cNvSpPr>
          <p:nvPr>
            <p:ph sz="half" idx="1"/>
          </p:nvPr>
        </p:nvSpPr>
        <p:spPr>
          <a:xfrm>
            <a:off x="3074507" y="2274757"/>
            <a:ext cx="8220737" cy="4216479"/>
          </a:xfrm>
        </p:spPr>
        <p:txBody>
          <a:bodyPr vert="horz" lIns="91440" tIns="45720" rIns="91440" bIns="45720" rtlCol="0">
            <a:noAutofit/>
          </a:bodyPr>
          <a:lstStyle/>
          <a:p>
            <a:pPr marL="342900" lvl="0"/>
            <a:r>
              <a:rPr lang="en-US" dirty="0">
                <a:effectLst/>
              </a:rPr>
              <a:t>All countries are planning to develop a strategy which addresses climate change and biodiversity. </a:t>
            </a:r>
          </a:p>
          <a:p>
            <a:pPr marL="342900" lvl="0"/>
            <a:r>
              <a:rPr lang="en-US" dirty="0">
                <a:effectLst/>
              </a:rPr>
              <a:t>Almost 80% have a ratified strategy, a completed strategy waiting for ratification, or a strategy in development. </a:t>
            </a:r>
          </a:p>
          <a:p>
            <a:pPr marL="342900" lvl="0"/>
            <a:r>
              <a:rPr lang="en-US" dirty="0">
                <a:effectLst/>
              </a:rPr>
              <a:t>Among the ratified strategies, all of them have targets that should be delivered within 10 years or sooner.</a:t>
            </a:r>
          </a:p>
          <a:p>
            <a:pPr marL="342900" lvl="0">
              <a:spcAft>
                <a:spcPts val="800"/>
              </a:spcAft>
            </a:pPr>
            <a:r>
              <a:rPr lang="en-US" dirty="0">
                <a:effectLst/>
              </a:rPr>
              <a:t>However, the delivery of actions and the achievement of targets is highly variable.</a:t>
            </a:r>
          </a:p>
        </p:txBody>
      </p:sp>
    </p:spTree>
    <p:extLst>
      <p:ext uri="{BB962C8B-B14F-4D97-AF65-F5344CB8AC3E}">
        <p14:creationId xmlns:p14="http://schemas.microsoft.com/office/powerpoint/2010/main" val="1151339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1195</TotalTime>
  <Words>1822</Words>
  <Application>Microsoft Office PowerPoint</Application>
  <PresentationFormat>Widescreen</PresentationFormat>
  <Paragraphs>106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Symbol</vt:lpstr>
      <vt:lpstr>Verdana</vt:lpstr>
      <vt:lpstr>Office Theme</vt:lpstr>
      <vt:lpstr>Nature-based solutions and management of protected areas in the face of climate change</vt:lpstr>
      <vt:lpstr>Introduction and context</vt:lpstr>
      <vt:lpstr>The survey </vt:lpstr>
      <vt:lpstr>The headings of the report:</vt:lpstr>
      <vt:lpstr>Overview</vt:lpstr>
      <vt:lpstr>Performance</vt:lpstr>
      <vt:lpstr>Outcomes &amp; Recommendations</vt:lpstr>
      <vt:lpstr>1. Policy and strategy (Summary)</vt:lpstr>
      <vt:lpstr>1. Policy and strategy (Outcomes)</vt:lpstr>
      <vt:lpstr>1. Policy and strategy (Potential areas for action)</vt:lpstr>
      <vt:lpstr>2. Nature-based solutions in the face of climate change (Summary)</vt:lpstr>
      <vt:lpstr>2. Nature-based solutions in the face of climate change (Outcomes - 1)</vt:lpstr>
      <vt:lpstr>2. Nature-based solutions in the face of climate change (Outcomes - 2)</vt:lpstr>
      <vt:lpstr>2. Nature-based solutions in the face of climate change (Potential areas for action)</vt:lpstr>
      <vt:lpstr>3. Management of protected areas in the face of climate change (Summary)</vt:lpstr>
      <vt:lpstr>3. Management of protected areas in the face of climate change (Outcomes - 1)</vt:lpstr>
      <vt:lpstr>3. Management of protected areas in the face of climate change (Outcomes - 2)</vt:lpstr>
      <vt:lpstr>3. Management of protected areas in the face of climate change (Potential areas for action)</vt:lpstr>
      <vt:lpstr>4. Communication and capacity building (Summary)</vt:lpstr>
      <vt:lpstr>4. Communication and capacity building (Outcomes - 1)</vt:lpstr>
      <vt:lpstr>4. Communication and capacity building (Outcomes - 2)</vt:lpstr>
      <vt:lpstr>4. Communication and capacity building (Potential areas for action)</vt:lpstr>
      <vt:lpstr>Learning points from the questionnaire</vt:lpstr>
      <vt:lpstr>Three potential areas for ‘closer attention’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Nature-based solutions and management of protected areas in the face of climate change</dc:title>
  <dc:creator>Jones-Walters, Lawrence</dc:creator>
  <cp:lastModifiedBy>Jones-Walters, Lawrence</cp:lastModifiedBy>
  <cp:revision>49</cp:revision>
  <dcterms:created xsi:type="dcterms:W3CDTF">2022-05-10T12:15:35Z</dcterms:created>
  <dcterms:modified xsi:type="dcterms:W3CDTF">2022-05-25T13:52:15Z</dcterms:modified>
</cp:coreProperties>
</file>