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56" r:id="rId2"/>
    <p:sldId id="257" r:id="rId3"/>
    <p:sldId id="258" r:id="rId4"/>
    <p:sldId id="259" r:id="rId5"/>
    <p:sldId id="287" r:id="rId6"/>
    <p:sldId id="296" r:id="rId7"/>
    <p:sldId id="288" r:id="rId8"/>
    <p:sldId id="289" r:id="rId9"/>
    <p:sldId id="301" r:id="rId10"/>
    <p:sldId id="297" r:id="rId11"/>
    <p:sldId id="298" r:id="rId12"/>
    <p:sldId id="291" r:id="rId13"/>
    <p:sldId id="299" r:id="rId14"/>
    <p:sldId id="300" r:id="rId15"/>
    <p:sldId id="276" r:id="rId16"/>
    <p:sldId id="278" r:id="rId17"/>
    <p:sldId id="279" r:id="rId18"/>
  </p:sldIdLst>
  <p:sldSz cx="12192000" cy="6858000"/>
  <p:notesSz cx="7010400" cy="92964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0B3"/>
    <a:srgbClr val="AD6E6D"/>
    <a:srgbClr val="A06062"/>
    <a:srgbClr val="C7D6E9"/>
    <a:srgbClr val="618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8" autoAdjust="0"/>
    <p:restoredTop sz="94707" autoAdjust="0"/>
  </p:normalViewPr>
  <p:slideViewPr>
    <p:cSldViewPr snapToGrid="0">
      <p:cViewPr varScale="1">
        <p:scale>
          <a:sx n="110" d="100"/>
          <a:sy n="110" d="100"/>
        </p:scale>
        <p:origin x="810" y="108"/>
      </p:cViewPr>
      <p:guideLst/>
    </p:cSldViewPr>
  </p:slideViewPr>
  <p:notesTextViewPr>
    <p:cViewPr>
      <p:scale>
        <a:sx n="1" d="1"/>
        <a:sy n="1" d="1"/>
      </p:scale>
      <p:origin x="0" y="0"/>
    </p:cViewPr>
  </p:notesTextViewPr>
  <p:notesViewPr>
    <p:cSldViewPr snapToGrid="0">
      <p:cViewPr varScale="1">
        <p:scale>
          <a:sx n="87" d="100"/>
          <a:sy n="87"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ura.mihailescu\Documents\Administrativ%20SCT\Evidente%20si%20statistici\Nr.%20p.s.%20extrase%20din%20rap.%20anuale%20I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grafice!$B$1</c:f>
              <c:strCache>
                <c:ptCount val="1"/>
                <c:pt idx="0">
                  <c:v>Translated pages</c:v>
                </c:pt>
              </c:strCache>
            </c:strRef>
          </c:tx>
          <c:spPr>
            <a:solidFill>
              <a:schemeClr val="accent1"/>
            </a:solidFill>
            <a:ln w="19050">
              <a:solidFill>
                <a:schemeClr val="lt1"/>
              </a:solidFill>
            </a:ln>
            <a:effectLst/>
          </c:spPr>
          <c:invertIfNegative val="0"/>
          <c:cat>
            <c:strRef>
              <c:f>grafice!$A$2:$A$11</c:f>
              <c:strCache>
                <c:ptCount val="10"/>
                <c:pt idx="0">
                  <c:v>2009</c:v>
                </c:pt>
                <c:pt idx="1">
                  <c:v>2010</c:v>
                </c:pt>
                <c:pt idx="2">
                  <c:v>2011</c:v>
                </c:pt>
                <c:pt idx="3">
                  <c:v>2012</c:v>
                </c:pt>
                <c:pt idx="4">
                  <c:v>2013</c:v>
                </c:pt>
                <c:pt idx="5">
                  <c:v>2014</c:v>
                </c:pt>
                <c:pt idx="6">
                  <c:v>2015</c:v>
                </c:pt>
                <c:pt idx="7">
                  <c:v>2016</c:v>
                </c:pt>
                <c:pt idx="8">
                  <c:v>2017</c:v>
                </c:pt>
                <c:pt idx="9">
                  <c:v>2018 (I)</c:v>
                </c:pt>
              </c:strCache>
            </c:strRef>
          </c:cat>
          <c:val>
            <c:numRef>
              <c:f>grafice!$B$2:$B$11</c:f>
              <c:numCache>
                <c:formatCode>General</c:formatCode>
                <c:ptCount val="10"/>
                <c:pt idx="0">
                  <c:v>7439</c:v>
                </c:pt>
                <c:pt idx="1">
                  <c:v>5583</c:v>
                </c:pt>
                <c:pt idx="2">
                  <c:v>4736</c:v>
                </c:pt>
                <c:pt idx="3">
                  <c:v>4474.16</c:v>
                </c:pt>
                <c:pt idx="4">
                  <c:v>3337.18</c:v>
                </c:pt>
                <c:pt idx="5">
                  <c:v>3789.18</c:v>
                </c:pt>
                <c:pt idx="6">
                  <c:v>3785.62</c:v>
                </c:pt>
                <c:pt idx="7">
                  <c:v>3120.42</c:v>
                </c:pt>
                <c:pt idx="8">
                  <c:v>3816.83</c:v>
                </c:pt>
                <c:pt idx="9">
                  <c:v>2641.52</c:v>
                </c:pt>
              </c:numCache>
            </c:numRef>
          </c:val>
        </c:ser>
        <c:ser>
          <c:idx val="1"/>
          <c:order val="1"/>
          <c:tx>
            <c:strRef>
              <c:f>grafice!$C$1</c:f>
              <c:strCache>
                <c:ptCount val="1"/>
                <c:pt idx="0">
                  <c:v>Revised pages</c:v>
                </c:pt>
              </c:strCache>
            </c:strRef>
          </c:tx>
          <c:spPr>
            <a:solidFill>
              <a:schemeClr val="accent2"/>
            </a:solidFill>
            <a:ln w="19050">
              <a:solidFill>
                <a:schemeClr val="lt1"/>
              </a:solidFill>
            </a:ln>
            <a:effectLst/>
          </c:spPr>
          <c:invertIfNegative val="0"/>
          <c:cat>
            <c:strRef>
              <c:f>grafice!$A$2:$A$11</c:f>
              <c:strCache>
                <c:ptCount val="10"/>
                <c:pt idx="0">
                  <c:v>2009</c:v>
                </c:pt>
                <c:pt idx="1">
                  <c:v>2010</c:v>
                </c:pt>
                <c:pt idx="2">
                  <c:v>2011</c:v>
                </c:pt>
                <c:pt idx="3">
                  <c:v>2012</c:v>
                </c:pt>
                <c:pt idx="4">
                  <c:v>2013</c:v>
                </c:pt>
                <c:pt idx="5">
                  <c:v>2014</c:v>
                </c:pt>
                <c:pt idx="6">
                  <c:v>2015</c:v>
                </c:pt>
                <c:pt idx="7">
                  <c:v>2016</c:v>
                </c:pt>
                <c:pt idx="8">
                  <c:v>2017</c:v>
                </c:pt>
                <c:pt idx="9">
                  <c:v>2018 (I)</c:v>
                </c:pt>
              </c:strCache>
            </c:strRef>
          </c:cat>
          <c:val>
            <c:numRef>
              <c:f>grafice!$C$2:$C$11</c:f>
              <c:numCache>
                <c:formatCode>General</c:formatCode>
                <c:ptCount val="10"/>
                <c:pt idx="0">
                  <c:v>9449</c:v>
                </c:pt>
                <c:pt idx="1">
                  <c:v>12314</c:v>
                </c:pt>
                <c:pt idx="2">
                  <c:v>6600</c:v>
                </c:pt>
                <c:pt idx="3">
                  <c:v>4064.73</c:v>
                </c:pt>
                <c:pt idx="4">
                  <c:v>4393.12</c:v>
                </c:pt>
                <c:pt idx="5">
                  <c:v>3647.1</c:v>
                </c:pt>
                <c:pt idx="6">
                  <c:v>3479.25</c:v>
                </c:pt>
                <c:pt idx="7">
                  <c:v>3875.57</c:v>
                </c:pt>
                <c:pt idx="8">
                  <c:v>4231.66</c:v>
                </c:pt>
                <c:pt idx="9">
                  <c:v>2924.84</c:v>
                </c:pt>
              </c:numCache>
            </c:numRef>
          </c:val>
        </c:ser>
        <c:dLbls>
          <c:showLegendKey val="0"/>
          <c:showVal val="0"/>
          <c:showCatName val="0"/>
          <c:showSerName val="0"/>
          <c:showPercent val="0"/>
          <c:showBubbleSize val="0"/>
        </c:dLbls>
        <c:gapWidth val="100"/>
        <c:axId val="257666120"/>
        <c:axId val="257666904"/>
      </c:barChart>
      <c:lineChart>
        <c:grouping val="standard"/>
        <c:varyColors val="0"/>
        <c:ser>
          <c:idx val="2"/>
          <c:order val="2"/>
          <c:tx>
            <c:strRef>
              <c:f>grafice!$D$1</c:f>
              <c:strCache>
                <c:ptCount val="1"/>
                <c:pt idx="0">
                  <c:v>Translated ECHR case-law pages</c:v>
                </c:pt>
              </c:strCache>
            </c:strRef>
          </c:tx>
          <c:spPr>
            <a:ln w="28575" cap="rnd">
              <a:solidFill>
                <a:schemeClr val="accent3"/>
              </a:solidFill>
              <a:round/>
            </a:ln>
            <a:effectLst/>
          </c:spPr>
          <c:marker>
            <c:symbol val="none"/>
          </c:marker>
          <c:cat>
            <c:strRef>
              <c:f>grafice!$A$2:$A$11</c:f>
              <c:strCache>
                <c:ptCount val="10"/>
                <c:pt idx="0">
                  <c:v>2009</c:v>
                </c:pt>
                <c:pt idx="1">
                  <c:v>2010</c:v>
                </c:pt>
                <c:pt idx="2">
                  <c:v>2011</c:v>
                </c:pt>
                <c:pt idx="3">
                  <c:v>2012</c:v>
                </c:pt>
                <c:pt idx="4">
                  <c:v>2013</c:v>
                </c:pt>
                <c:pt idx="5">
                  <c:v>2014</c:v>
                </c:pt>
                <c:pt idx="6">
                  <c:v>2015</c:v>
                </c:pt>
                <c:pt idx="7">
                  <c:v>2016</c:v>
                </c:pt>
                <c:pt idx="8">
                  <c:v>2017</c:v>
                </c:pt>
                <c:pt idx="9">
                  <c:v>2018 (I)</c:v>
                </c:pt>
              </c:strCache>
            </c:strRef>
          </c:cat>
          <c:val>
            <c:numRef>
              <c:f>grafice!$D$2:$D$11</c:f>
              <c:numCache>
                <c:formatCode>General</c:formatCode>
                <c:ptCount val="10"/>
                <c:pt idx="0">
                  <c:v>1346</c:v>
                </c:pt>
                <c:pt idx="1">
                  <c:v>1572</c:v>
                </c:pt>
                <c:pt idx="2">
                  <c:v>2040</c:v>
                </c:pt>
                <c:pt idx="3">
                  <c:v>3992.97</c:v>
                </c:pt>
                <c:pt idx="4">
                  <c:v>3196.83</c:v>
                </c:pt>
                <c:pt idx="5">
                  <c:v>3381.71</c:v>
                </c:pt>
                <c:pt idx="6">
                  <c:v>3265.69</c:v>
                </c:pt>
                <c:pt idx="7">
                  <c:v>2929.72</c:v>
                </c:pt>
                <c:pt idx="8">
                  <c:v>3000.34</c:v>
                </c:pt>
                <c:pt idx="9">
                  <c:v>2635.34</c:v>
                </c:pt>
              </c:numCache>
            </c:numRef>
          </c:val>
          <c:smooth val="0"/>
        </c:ser>
        <c:ser>
          <c:idx val="3"/>
          <c:order val="3"/>
          <c:tx>
            <c:strRef>
              <c:f>grafice!$E$1</c:f>
              <c:strCache>
                <c:ptCount val="1"/>
                <c:pt idx="0">
                  <c:v>Revised ECHR case-law pages</c:v>
                </c:pt>
              </c:strCache>
            </c:strRef>
          </c:tx>
          <c:spPr>
            <a:ln w="28575" cap="rnd">
              <a:solidFill>
                <a:schemeClr val="accent4"/>
              </a:solidFill>
              <a:round/>
            </a:ln>
            <a:effectLst/>
          </c:spPr>
          <c:marker>
            <c:symbol val="none"/>
          </c:marker>
          <c:cat>
            <c:strRef>
              <c:f>grafice!$A$2:$A$11</c:f>
              <c:strCache>
                <c:ptCount val="10"/>
                <c:pt idx="0">
                  <c:v>2009</c:v>
                </c:pt>
                <c:pt idx="1">
                  <c:v>2010</c:v>
                </c:pt>
                <c:pt idx="2">
                  <c:v>2011</c:v>
                </c:pt>
                <c:pt idx="3">
                  <c:v>2012</c:v>
                </c:pt>
                <c:pt idx="4">
                  <c:v>2013</c:v>
                </c:pt>
                <c:pt idx="5">
                  <c:v>2014</c:v>
                </c:pt>
                <c:pt idx="6">
                  <c:v>2015</c:v>
                </c:pt>
                <c:pt idx="7">
                  <c:v>2016</c:v>
                </c:pt>
                <c:pt idx="8">
                  <c:v>2017</c:v>
                </c:pt>
                <c:pt idx="9">
                  <c:v>2018 (I)</c:v>
                </c:pt>
              </c:strCache>
            </c:strRef>
          </c:cat>
          <c:val>
            <c:numRef>
              <c:f>grafice!$E$2:$E$11</c:f>
              <c:numCache>
                <c:formatCode>General</c:formatCode>
                <c:ptCount val="10"/>
                <c:pt idx="0">
                  <c:v>2473</c:v>
                </c:pt>
                <c:pt idx="1">
                  <c:v>3517</c:v>
                </c:pt>
                <c:pt idx="2">
                  <c:v>1927</c:v>
                </c:pt>
                <c:pt idx="3">
                  <c:v>3128.82</c:v>
                </c:pt>
                <c:pt idx="4">
                  <c:v>4071.76</c:v>
                </c:pt>
                <c:pt idx="5">
                  <c:v>3455.2</c:v>
                </c:pt>
                <c:pt idx="6">
                  <c:v>2015.62</c:v>
                </c:pt>
                <c:pt idx="7">
                  <c:v>3553.34</c:v>
                </c:pt>
                <c:pt idx="8">
                  <c:v>2957.09</c:v>
                </c:pt>
                <c:pt idx="9">
                  <c:v>2358.9299999999998</c:v>
                </c:pt>
              </c:numCache>
            </c:numRef>
          </c:val>
          <c:smooth val="0"/>
        </c:ser>
        <c:dLbls>
          <c:showLegendKey val="0"/>
          <c:showVal val="0"/>
          <c:showCatName val="0"/>
          <c:showSerName val="0"/>
          <c:showPercent val="0"/>
          <c:showBubbleSize val="0"/>
        </c:dLbls>
        <c:marker val="1"/>
        <c:smooth val="0"/>
        <c:axId val="257666120"/>
        <c:axId val="257666904"/>
      </c:lineChart>
      <c:catAx>
        <c:axId val="257666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57666904"/>
        <c:crosses val="autoZero"/>
        <c:auto val="1"/>
        <c:lblAlgn val="ctr"/>
        <c:lblOffset val="100"/>
        <c:noMultiLvlLbl val="0"/>
      </c:catAx>
      <c:valAx>
        <c:axId val="25766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257666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ro-RO"/>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334D9DA-0050-423C-A0D6-A9DF3D8F08F2}" type="datetimeFigureOut">
              <a:rPr lang="ro-RO" smtClean="0"/>
              <a:t>12.10.2018</a:t>
            </a:fld>
            <a:endParaRPr lang="ro-RO"/>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ro-RO"/>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6DCC1B2-8DF7-45A0-85D0-B8EFB7A2EF72}" type="slidenum">
              <a:rPr lang="ro-RO" smtClean="0"/>
              <a:t>‹#›</a:t>
            </a:fld>
            <a:endParaRPr lang="ro-RO"/>
          </a:p>
        </p:txBody>
      </p:sp>
    </p:spTree>
    <p:extLst>
      <p:ext uri="{BB962C8B-B14F-4D97-AF65-F5344CB8AC3E}">
        <p14:creationId xmlns:p14="http://schemas.microsoft.com/office/powerpoint/2010/main" val="2785938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BF12FFE-0E88-4740-A650-96EC73FCD2CD}" type="datetimeFigureOut">
              <a:rPr lang="en-GB" smtClean="0"/>
              <a:t>12/10/2018</a:t>
            </a:fld>
            <a:endParaRPr lang="en-GB"/>
          </a:p>
        </p:txBody>
      </p:sp>
      <p:sp>
        <p:nvSpPr>
          <p:cNvPr id="4" name="Folienbildplatzhalt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0217D77-229D-5D45-986C-4801A75F64C7}" type="slidenum">
              <a:rPr lang="en-GB" smtClean="0"/>
              <a:t>‹#›</a:t>
            </a:fld>
            <a:endParaRPr lang="en-GB"/>
          </a:p>
        </p:txBody>
      </p:sp>
    </p:spTree>
    <p:extLst>
      <p:ext uri="{BB962C8B-B14F-4D97-AF65-F5344CB8AC3E}">
        <p14:creationId xmlns:p14="http://schemas.microsoft.com/office/powerpoint/2010/main" val="141147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1</a:t>
            </a:fld>
            <a:endParaRPr lang="en-GB"/>
          </a:p>
        </p:txBody>
      </p:sp>
    </p:spTree>
    <p:extLst>
      <p:ext uri="{BB962C8B-B14F-4D97-AF65-F5344CB8AC3E}">
        <p14:creationId xmlns:p14="http://schemas.microsoft.com/office/powerpoint/2010/main" val="3873221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10</a:t>
            </a:fld>
            <a:endParaRPr lang="en-GB"/>
          </a:p>
        </p:txBody>
      </p:sp>
    </p:spTree>
    <p:extLst>
      <p:ext uri="{BB962C8B-B14F-4D97-AF65-F5344CB8AC3E}">
        <p14:creationId xmlns:p14="http://schemas.microsoft.com/office/powerpoint/2010/main" val="542157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11</a:t>
            </a:fld>
            <a:endParaRPr lang="en-GB"/>
          </a:p>
        </p:txBody>
      </p:sp>
    </p:spTree>
    <p:extLst>
      <p:ext uri="{BB962C8B-B14F-4D97-AF65-F5344CB8AC3E}">
        <p14:creationId xmlns:p14="http://schemas.microsoft.com/office/powerpoint/2010/main" val="385666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12</a:t>
            </a:fld>
            <a:endParaRPr lang="en-GB"/>
          </a:p>
        </p:txBody>
      </p:sp>
    </p:spTree>
    <p:extLst>
      <p:ext uri="{BB962C8B-B14F-4D97-AF65-F5344CB8AC3E}">
        <p14:creationId xmlns:p14="http://schemas.microsoft.com/office/powerpoint/2010/main" val="1714972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13</a:t>
            </a:fld>
            <a:endParaRPr lang="en-GB"/>
          </a:p>
        </p:txBody>
      </p:sp>
    </p:spTree>
    <p:extLst>
      <p:ext uri="{BB962C8B-B14F-4D97-AF65-F5344CB8AC3E}">
        <p14:creationId xmlns:p14="http://schemas.microsoft.com/office/powerpoint/2010/main" val="652292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14</a:t>
            </a:fld>
            <a:endParaRPr lang="en-GB"/>
          </a:p>
        </p:txBody>
      </p:sp>
    </p:spTree>
    <p:extLst>
      <p:ext uri="{BB962C8B-B14F-4D97-AF65-F5344CB8AC3E}">
        <p14:creationId xmlns:p14="http://schemas.microsoft.com/office/powerpoint/2010/main" val="29620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15</a:t>
            </a:fld>
            <a:endParaRPr lang="en-GB"/>
          </a:p>
        </p:txBody>
      </p:sp>
    </p:spTree>
    <p:extLst>
      <p:ext uri="{BB962C8B-B14F-4D97-AF65-F5344CB8AC3E}">
        <p14:creationId xmlns:p14="http://schemas.microsoft.com/office/powerpoint/2010/main" val="252754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16</a:t>
            </a:fld>
            <a:endParaRPr lang="en-GB"/>
          </a:p>
        </p:txBody>
      </p:sp>
    </p:spTree>
    <p:extLst>
      <p:ext uri="{BB962C8B-B14F-4D97-AF65-F5344CB8AC3E}">
        <p14:creationId xmlns:p14="http://schemas.microsoft.com/office/powerpoint/2010/main" val="264811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17</a:t>
            </a:fld>
            <a:endParaRPr lang="en-GB"/>
          </a:p>
        </p:txBody>
      </p:sp>
    </p:spTree>
    <p:extLst>
      <p:ext uri="{BB962C8B-B14F-4D97-AF65-F5344CB8AC3E}">
        <p14:creationId xmlns:p14="http://schemas.microsoft.com/office/powerpoint/2010/main" val="245897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2</a:t>
            </a:fld>
            <a:endParaRPr lang="en-GB"/>
          </a:p>
        </p:txBody>
      </p:sp>
    </p:spTree>
    <p:extLst>
      <p:ext uri="{BB962C8B-B14F-4D97-AF65-F5344CB8AC3E}">
        <p14:creationId xmlns:p14="http://schemas.microsoft.com/office/powerpoint/2010/main" val="96611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3</a:t>
            </a:fld>
            <a:endParaRPr lang="en-GB"/>
          </a:p>
        </p:txBody>
      </p:sp>
    </p:spTree>
    <p:extLst>
      <p:ext uri="{BB962C8B-B14F-4D97-AF65-F5344CB8AC3E}">
        <p14:creationId xmlns:p14="http://schemas.microsoft.com/office/powerpoint/2010/main" val="161861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ECHR case-law first mentioned</a:t>
            </a:r>
            <a:r>
              <a:rPr lang="en-GB" sz="1200" kern="1200" baseline="0" dirty="0" smtClean="0">
                <a:solidFill>
                  <a:schemeClr val="tx1"/>
                </a:solidFill>
                <a:effectLst/>
                <a:latin typeface="+mn-lt"/>
                <a:ea typeface="+mn-ea"/>
                <a:cs typeface="+mn-cs"/>
              </a:rPr>
              <a:t> in the Protocol between EIR – SCM (signed </a:t>
            </a:r>
            <a:r>
              <a:rPr lang="ro-RO" sz="1200" kern="1200" dirty="0" smtClean="0">
                <a:solidFill>
                  <a:schemeClr val="tx1"/>
                </a:solidFill>
                <a:effectLst/>
                <a:latin typeface="+mn-lt"/>
                <a:ea typeface="+mn-ea"/>
                <a:cs typeface="+mn-cs"/>
              </a:rPr>
              <a:t>17 </a:t>
            </a:r>
            <a:r>
              <a:rPr lang="en-GB" sz="1200" kern="1200" dirty="0" smtClean="0">
                <a:solidFill>
                  <a:schemeClr val="tx1"/>
                </a:solidFill>
                <a:effectLst/>
                <a:latin typeface="+mn-lt"/>
                <a:ea typeface="+mn-ea"/>
                <a:cs typeface="+mn-cs"/>
              </a:rPr>
              <a:t>July </a:t>
            </a:r>
            <a:r>
              <a:rPr lang="ro-RO" sz="1200" kern="1200" dirty="0" smtClean="0">
                <a:solidFill>
                  <a:schemeClr val="tx1"/>
                </a:solidFill>
                <a:effectLst/>
                <a:latin typeface="+mn-lt"/>
                <a:ea typeface="+mn-ea"/>
                <a:cs typeface="+mn-cs"/>
              </a:rPr>
              <a:t>2008</a:t>
            </a:r>
            <a:r>
              <a:rPr lang="en-GB" sz="1200" kern="1200" dirty="0" smtClean="0">
                <a:solidFill>
                  <a:schemeClr val="tx1"/>
                </a:solidFill>
                <a:effectLst/>
                <a:latin typeface="+mn-lt"/>
                <a:ea typeface="+mn-ea"/>
                <a:cs typeface="+mn-cs"/>
              </a:rPr>
              <a:t>)</a:t>
            </a:r>
            <a:endParaRPr lang="ro-RO" dirty="0"/>
          </a:p>
        </p:txBody>
      </p:sp>
      <p:sp>
        <p:nvSpPr>
          <p:cNvPr id="4" name="Slide Number Placeholder 3"/>
          <p:cNvSpPr>
            <a:spLocks noGrp="1"/>
          </p:cNvSpPr>
          <p:nvPr>
            <p:ph type="sldNum" sz="quarter" idx="10"/>
          </p:nvPr>
        </p:nvSpPr>
        <p:spPr/>
        <p:txBody>
          <a:bodyPr/>
          <a:lstStyle/>
          <a:p>
            <a:fld id="{C0217D77-229D-5D45-986C-4801A75F64C7}" type="slidenum">
              <a:rPr lang="en-GB" smtClean="0"/>
              <a:t>4</a:t>
            </a:fld>
            <a:endParaRPr lang="en-GB"/>
          </a:p>
        </p:txBody>
      </p:sp>
    </p:spTree>
    <p:extLst>
      <p:ext uri="{BB962C8B-B14F-4D97-AF65-F5344CB8AC3E}">
        <p14:creationId xmlns:p14="http://schemas.microsoft.com/office/powerpoint/2010/main" val="370905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err="1" smtClean="0"/>
              <a:t>Including</a:t>
            </a:r>
            <a:r>
              <a:rPr lang="ro-RO" baseline="0" dirty="0" smtClean="0"/>
              <a:t> </a:t>
            </a:r>
            <a:r>
              <a:rPr lang="ro-RO" baseline="0" dirty="0" err="1" smtClean="0"/>
              <a:t>updated</a:t>
            </a:r>
            <a:r>
              <a:rPr lang="ro-RO" baseline="0" dirty="0" smtClean="0"/>
              <a:t> </a:t>
            </a:r>
            <a:r>
              <a:rPr lang="ro-RO" baseline="0" dirty="0" err="1" smtClean="0"/>
              <a:t>documents</a:t>
            </a:r>
            <a:r>
              <a:rPr lang="ro-RO" baseline="0" dirty="0" smtClean="0"/>
              <a:t> (</a:t>
            </a:r>
            <a:r>
              <a:rPr lang="ro-RO" baseline="0" dirty="0" err="1" smtClean="0"/>
              <a:t>such</a:t>
            </a:r>
            <a:r>
              <a:rPr lang="ro-RO" baseline="0" dirty="0" smtClean="0"/>
              <a:t> as </a:t>
            </a:r>
            <a:r>
              <a:rPr lang="ro-RO" baseline="0" dirty="0" err="1" smtClean="0"/>
              <a:t>factsheets</a:t>
            </a:r>
            <a:r>
              <a:rPr lang="ro-RO" baseline="0" dirty="0" smtClean="0"/>
              <a:t>)</a:t>
            </a:r>
            <a:endParaRPr lang="ro-RO" dirty="0"/>
          </a:p>
        </p:txBody>
      </p:sp>
      <p:sp>
        <p:nvSpPr>
          <p:cNvPr id="4" name="Slide Number Placeholder 3"/>
          <p:cNvSpPr>
            <a:spLocks noGrp="1"/>
          </p:cNvSpPr>
          <p:nvPr>
            <p:ph type="sldNum" sz="quarter" idx="10"/>
          </p:nvPr>
        </p:nvSpPr>
        <p:spPr/>
        <p:txBody>
          <a:bodyPr/>
          <a:lstStyle/>
          <a:p>
            <a:fld id="{C0217D77-229D-5D45-986C-4801A75F64C7}" type="slidenum">
              <a:rPr lang="en-GB" smtClean="0"/>
              <a:t>5</a:t>
            </a:fld>
            <a:endParaRPr lang="en-GB"/>
          </a:p>
        </p:txBody>
      </p:sp>
    </p:spTree>
    <p:extLst>
      <p:ext uri="{BB962C8B-B14F-4D97-AF65-F5344CB8AC3E}">
        <p14:creationId xmlns:p14="http://schemas.microsoft.com/office/powerpoint/2010/main" val="84627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6</a:t>
            </a:fld>
            <a:endParaRPr lang="en-GB"/>
          </a:p>
        </p:txBody>
      </p:sp>
    </p:spTree>
    <p:extLst>
      <p:ext uri="{BB962C8B-B14F-4D97-AF65-F5344CB8AC3E}">
        <p14:creationId xmlns:p14="http://schemas.microsoft.com/office/powerpoint/2010/main" val="127850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7</a:t>
            </a:fld>
            <a:endParaRPr lang="en-GB"/>
          </a:p>
        </p:txBody>
      </p:sp>
    </p:spTree>
    <p:extLst>
      <p:ext uri="{BB962C8B-B14F-4D97-AF65-F5344CB8AC3E}">
        <p14:creationId xmlns:p14="http://schemas.microsoft.com/office/powerpoint/2010/main" val="378202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8</a:t>
            </a:fld>
            <a:endParaRPr lang="en-GB"/>
          </a:p>
        </p:txBody>
      </p:sp>
    </p:spTree>
    <p:extLst>
      <p:ext uri="{BB962C8B-B14F-4D97-AF65-F5344CB8AC3E}">
        <p14:creationId xmlns:p14="http://schemas.microsoft.com/office/powerpoint/2010/main" val="4294302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C0217D77-229D-5D45-986C-4801A75F64C7}" type="slidenum">
              <a:rPr lang="en-GB" smtClean="0"/>
              <a:t>9</a:t>
            </a:fld>
            <a:endParaRPr lang="en-GB"/>
          </a:p>
        </p:txBody>
      </p:sp>
    </p:spTree>
    <p:extLst>
      <p:ext uri="{BB962C8B-B14F-4D97-AF65-F5344CB8AC3E}">
        <p14:creationId xmlns:p14="http://schemas.microsoft.com/office/powerpoint/2010/main" val="229871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380999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210610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a:t>
            </a:fld>
            <a:endParaRPr lang="ro-R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59238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209995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14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341014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3423534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165663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158916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225051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ro-RO" smtClean="0"/>
              <a:t>15.10.2018</a:t>
            </a:r>
            <a:endParaRPr lang="ro-RO"/>
          </a:p>
        </p:txBody>
      </p:sp>
      <p:sp>
        <p:nvSpPr>
          <p:cNvPr id="6" name="Footer Placeholder 5"/>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7" name="Slide Number Placeholder 6"/>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5178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ro-RO" smtClean="0"/>
              <a:t>15.10.2018</a:t>
            </a:r>
            <a:endParaRPr lang="ro-RO"/>
          </a:p>
        </p:txBody>
      </p:sp>
      <p:sp>
        <p:nvSpPr>
          <p:cNvPr id="8" name="Footer Placeholder 7"/>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9" name="Slide Number Placeholder 8"/>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292896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ro-RO" smtClean="0"/>
              <a:t>15.10.2018</a:t>
            </a:r>
            <a:endParaRPr lang="ro-RO"/>
          </a:p>
        </p:txBody>
      </p:sp>
      <p:sp>
        <p:nvSpPr>
          <p:cNvPr id="4" name="Footer Placeholder 3"/>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5" name="Slide Number Placeholder 4"/>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286311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o-RO" smtClean="0"/>
              <a:t>15.10.2018</a:t>
            </a:r>
            <a:endParaRPr lang="ro-RO"/>
          </a:p>
        </p:txBody>
      </p:sp>
      <p:sp>
        <p:nvSpPr>
          <p:cNvPr id="3" name="Footer Placeholder 2"/>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4" name="Slide Number Placeholder 3"/>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391482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ro-RO" smtClean="0"/>
              <a:t>15.10.2018</a:t>
            </a:r>
            <a:endParaRPr lang="ro-RO"/>
          </a:p>
        </p:txBody>
      </p:sp>
      <p:sp>
        <p:nvSpPr>
          <p:cNvPr id="6" name="Footer Placeholder 5"/>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7" name="Slide Number Placeholder 6"/>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232365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ro-RO" smtClean="0"/>
              <a:t>15.10.2018</a:t>
            </a:r>
            <a:endParaRPr lang="ro-RO"/>
          </a:p>
        </p:txBody>
      </p:sp>
      <p:sp>
        <p:nvSpPr>
          <p:cNvPr id="6" name="Footer Placeholder 5"/>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7" name="Slide Number Placeholder 6"/>
          <p:cNvSpPr>
            <a:spLocks noGrp="1"/>
          </p:cNvSpPr>
          <p:nvPr>
            <p:ph type="sldNum" sz="quarter" idx="12"/>
          </p:nvPr>
        </p:nvSpPr>
        <p:spPr/>
        <p:txBody>
          <a:bodyPr/>
          <a:lstStyle/>
          <a:p>
            <a:fld id="{EC75D9FD-B457-43B9-BD73-96916AFD9C41}" type="slidenum">
              <a:rPr lang="ro-RO" smtClean="0"/>
              <a:t>‹#›</a:t>
            </a:fld>
            <a:endParaRPr lang="ro-RO"/>
          </a:p>
        </p:txBody>
      </p:sp>
    </p:spTree>
    <p:extLst>
      <p:ext uri="{BB962C8B-B14F-4D97-AF65-F5344CB8AC3E}">
        <p14:creationId xmlns:p14="http://schemas.microsoft.com/office/powerpoint/2010/main" val="63758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ro-RO" smtClean="0"/>
              <a:t>15.10.2018</a:t>
            </a:r>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75D9FD-B457-43B9-BD73-96916AFD9C41}" type="slidenum">
              <a:rPr lang="ro-RO" smtClean="0"/>
              <a:t>‹#›</a:t>
            </a:fld>
            <a:endParaRPr lang="ro-RO"/>
          </a:p>
        </p:txBody>
      </p:sp>
    </p:spTree>
    <p:extLst>
      <p:ext uri="{BB962C8B-B14F-4D97-AF65-F5344CB8AC3E}">
        <p14:creationId xmlns:p14="http://schemas.microsoft.com/office/powerpoint/2010/main" val="2060210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er.ro/"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mailto:Laura.mihailescu@ier.gov.r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smtClean="0"/>
              <a:t>Romania’s experience in the translation and dissemination of the Judgments of the European Court</a:t>
            </a:r>
            <a:endParaRPr lang="en-GB" sz="2800" dirty="0"/>
          </a:p>
        </p:txBody>
      </p:sp>
      <p:sp>
        <p:nvSpPr>
          <p:cNvPr id="3" name="Subtitle 2"/>
          <p:cNvSpPr>
            <a:spLocks noGrp="1"/>
          </p:cNvSpPr>
          <p:nvPr>
            <p:ph type="subTitle" idx="1"/>
          </p:nvPr>
        </p:nvSpPr>
        <p:spPr/>
        <p:txBody>
          <a:bodyPr>
            <a:normAutofit fontScale="62500" lnSpcReduction="20000"/>
          </a:bodyPr>
          <a:lstStyle/>
          <a:p>
            <a:pPr lvl="0"/>
            <a:r>
              <a:rPr lang="en-US" dirty="0">
                <a:solidFill>
                  <a:srgbClr val="262626"/>
                </a:solidFill>
              </a:rPr>
              <a:t>Laura </a:t>
            </a:r>
            <a:r>
              <a:rPr lang="en-US" dirty="0" err="1">
                <a:solidFill>
                  <a:srgbClr val="262626"/>
                </a:solidFill>
              </a:rPr>
              <a:t>Mihăilescu</a:t>
            </a:r>
            <a:endParaRPr lang="en-US" dirty="0">
              <a:solidFill>
                <a:srgbClr val="262626"/>
              </a:solidFill>
            </a:endParaRPr>
          </a:p>
          <a:p>
            <a:pPr lvl="0"/>
            <a:r>
              <a:rPr lang="en-US" dirty="0">
                <a:solidFill>
                  <a:srgbClr val="262626"/>
                </a:solidFill>
              </a:rPr>
              <a:t>Translation Coordination Unit</a:t>
            </a:r>
          </a:p>
          <a:p>
            <a:pPr lvl="0"/>
            <a:r>
              <a:rPr lang="en-US" dirty="0">
                <a:solidFill>
                  <a:srgbClr val="262626"/>
                </a:solidFill>
              </a:rPr>
              <a:t>European Institute of Romania</a:t>
            </a:r>
          </a:p>
          <a:p>
            <a:pPr lvl="0"/>
            <a:r>
              <a:rPr lang="en-US" dirty="0">
                <a:solidFill>
                  <a:srgbClr val="262626"/>
                </a:solidFill>
              </a:rPr>
              <a:t>www.ier.ro</a:t>
            </a:r>
          </a:p>
          <a:p>
            <a:endParaRPr lang="ro-RO" dirty="0"/>
          </a:p>
        </p:txBody>
      </p:sp>
    </p:spTree>
    <p:extLst>
      <p:ext uri="{BB962C8B-B14F-4D97-AF65-F5344CB8AC3E}">
        <p14:creationId xmlns:p14="http://schemas.microsoft.com/office/powerpoint/2010/main" val="16064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o-RO" smtClean="0"/>
              <a:t>15.10.2018</a:t>
            </a:r>
            <a:endParaRPr lang="ro-RO"/>
          </a:p>
        </p:txBody>
      </p:sp>
      <p:sp>
        <p:nvSpPr>
          <p:cNvPr id="3" name="Footer Placeholder 2"/>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4" name="Slide Number Placeholder 3"/>
          <p:cNvSpPr>
            <a:spLocks noGrp="1"/>
          </p:cNvSpPr>
          <p:nvPr>
            <p:ph type="sldNum" sz="quarter" idx="12"/>
          </p:nvPr>
        </p:nvSpPr>
        <p:spPr/>
        <p:txBody>
          <a:bodyPr/>
          <a:lstStyle/>
          <a:p>
            <a:fld id="{EC75D9FD-B457-43B9-BD73-96916AFD9C41}" type="slidenum">
              <a:rPr lang="ro-RO" smtClean="0"/>
              <a:t>10</a:t>
            </a:fld>
            <a:endParaRPr lang="ro-RO"/>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811276" cy="720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457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o-RO" smtClean="0"/>
              <a:t>15.10.2018</a:t>
            </a:r>
            <a:endParaRPr lang="ro-RO"/>
          </a:p>
        </p:txBody>
      </p:sp>
      <p:sp>
        <p:nvSpPr>
          <p:cNvPr id="3" name="Footer Placeholder 2"/>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4" name="Slide Number Placeholder 3"/>
          <p:cNvSpPr>
            <a:spLocks noGrp="1"/>
          </p:cNvSpPr>
          <p:nvPr>
            <p:ph type="sldNum" sz="quarter" idx="12"/>
          </p:nvPr>
        </p:nvSpPr>
        <p:spPr/>
        <p:txBody>
          <a:bodyPr/>
          <a:lstStyle/>
          <a:p>
            <a:fld id="{EC75D9FD-B457-43B9-BD73-96916AFD9C41}" type="slidenum">
              <a:rPr lang="ro-RO" smtClean="0"/>
              <a:t>11</a:t>
            </a:fld>
            <a:endParaRPr lang="ro-RO"/>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01" y="0"/>
            <a:ext cx="12301901" cy="691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622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o-RO" smtClean="0"/>
              <a:t>15.10.2018</a:t>
            </a:r>
            <a:endParaRPr lang="ro-RO"/>
          </a:p>
        </p:txBody>
      </p:sp>
      <p:sp>
        <p:nvSpPr>
          <p:cNvPr id="3" name="Footer Placeholder 2"/>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4" name="Slide Number Placeholder 3"/>
          <p:cNvSpPr>
            <a:spLocks noGrp="1"/>
          </p:cNvSpPr>
          <p:nvPr>
            <p:ph type="sldNum" sz="quarter" idx="12"/>
          </p:nvPr>
        </p:nvSpPr>
        <p:spPr/>
        <p:txBody>
          <a:bodyPr/>
          <a:lstStyle/>
          <a:p>
            <a:fld id="{EC75D9FD-B457-43B9-BD73-96916AFD9C41}" type="slidenum">
              <a:rPr lang="ro-RO" smtClean="0"/>
              <a:t>12</a:t>
            </a:fld>
            <a:endParaRPr lang="ro-RO"/>
          </a:p>
        </p:txBody>
      </p:sp>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71842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o-RO" smtClean="0"/>
              <a:t>15.10.2018</a:t>
            </a:r>
            <a:endParaRPr lang="ro-RO"/>
          </a:p>
        </p:txBody>
      </p:sp>
      <p:sp>
        <p:nvSpPr>
          <p:cNvPr id="3" name="Footer Placeholder 2"/>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4" name="Slide Number Placeholder 3"/>
          <p:cNvSpPr>
            <a:spLocks noGrp="1"/>
          </p:cNvSpPr>
          <p:nvPr>
            <p:ph type="sldNum" sz="quarter" idx="12"/>
          </p:nvPr>
        </p:nvSpPr>
        <p:spPr/>
        <p:txBody>
          <a:bodyPr/>
          <a:lstStyle/>
          <a:p>
            <a:fld id="{EC75D9FD-B457-43B9-BD73-96916AFD9C41}" type="slidenum">
              <a:rPr lang="ro-RO" smtClean="0"/>
              <a:t>13</a:t>
            </a:fld>
            <a:endParaRPr lang="ro-RO"/>
          </a:p>
        </p:txBody>
      </p:sp>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7807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o-RO" smtClean="0"/>
              <a:t>15.10.2018</a:t>
            </a:r>
            <a:endParaRPr lang="ro-RO"/>
          </a:p>
        </p:txBody>
      </p:sp>
      <p:sp>
        <p:nvSpPr>
          <p:cNvPr id="3" name="Footer Placeholder 2"/>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4" name="Slide Number Placeholder 3"/>
          <p:cNvSpPr>
            <a:spLocks noGrp="1"/>
          </p:cNvSpPr>
          <p:nvPr>
            <p:ph type="sldNum" sz="quarter" idx="12"/>
          </p:nvPr>
        </p:nvSpPr>
        <p:spPr/>
        <p:txBody>
          <a:bodyPr/>
          <a:lstStyle/>
          <a:p>
            <a:fld id="{EC75D9FD-B457-43B9-BD73-96916AFD9C41}" type="slidenum">
              <a:rPr lang="ro-RO" smtClean="0"/>
              <a:t>14</a:t>
            </a:fld>
            <a:endParaRPr lang="ro-RO"/>
          </a:p>
        </p:txBody>
      </p:sp>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4926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Romania: translation of the ECHR case-law - Challenges</a:t>
            </a:r>
            <a:endParaRPr lang="en-GB" dirty="0"/>
          </a:p>
        </p:txBody>
      </p:sp>
      <p:sp>
        <p:nvSpPr>
          <p:cNvPr id="3" name="Content Placeholder 2"/>
          <p:cNvSpPr>
            <a:spLocks noGrp="1"/>
          </p:cNvSpPr>
          <p:nvPr>
            <p:ph idx="1"/>
          </p:nvPr>
        </p:nvSpPr>
        <p:spPr/>
        <p:txBody>
          <a:bodyPr>
            <a:normAutofit/>
          </a:bodyPr>
          <a:lstStyle/>
          <a:p>
            <a:pPr marL="285750" lvl="0" indent="-285750">
              <a:buFont typeface="Wingdings" panose="05000000000000000000" pitchFamily="2" charset="2"/>
              <a:buChar char="ü"/>
            </a:pPr>
            <a:r>
              <a:rPr lang="en-GB" dirty="0" smtClean="0"/>
              <a:t>limited human resources;</a:t>
            </a:r>
          </a:p>
          <a:p>
            <a:pPr marL="285750" lvl="0" indent="-285750">
              <a:buFont typeface="Wingdings" panose="05000000000000000000" pitchFamily="2" charset="2"/>
              <a:buChar char="ü"/>
            </a:pPr>
            <a:r>
              <a:rPr lang="en-GB" dirty="0" smtClean="0"/>
              <a:t>expensive CAT tools and training;</a:t>
            </a:r>
          </a:p>
          <a:p>
            <a:pPr marL="285750" lvl="0" indent="-285750">
              <a:buFont typeface="Wingdings" panose="05000000000000000000" pitchFamily="2" charset="2"/>
              <a:buChar char="ü"/>
            </a:pPr>
            <a:r>
              <a:rPr lang="en-GB" dirty="0" smtClean="0"/>
              <a:t>lack of time for training;</a:t>
            </a:r>
          </a:p>
          <a:p>
            <a:pPr marL="285750" indent="-285750">
              <a:buFont typeface="Wingdings" panose="05000000000000000000" pitchFamily="2" charset="2"/>
              <a:buChar char="ü"/>
            </a:pPr>
            <a:r>
              <a:rPr lang="en-GB" dirty="0" smtClean="0"/>
              <a:t>terminology issues;</a:t>
            </a:r>
          </a:p>
          <a:p>
            <a:pPr marL="285750" lvl="0" indent="-285750">
              <a:buFont typeface="Wingdings" panose="05000000000000000000" pitchFamily="2" charset="2"/>
              <a:buChar char="ü"/>
            </a:pPr>
            <a:r>
              <a:rPr lang="en-GB" dirty="0" smtClean="0"/>
              <a:t>citations;</a:t>
            </a:r>
          </a:p>
          <a:p>
            <a:pPr marL="285750" lvl="0" indent="-285750">
              <a:buFont typeface="Wingdings" panose="05000000000000000000" pitchFamily="2" charset="2"/>
              <a:buChar char="ü"/>
            </a:pPr>
            <a:r>
              <a:rPr lang="en-GB" dirty="0" smtClean="0"/>
              <a:t>some ECHR case-law documents only available in pdf format or time consuming to obtain them in an editable format;</a:t>
            </a:r>
            <a:endParaRPr lang="ro-RO" dirty="0" smtClean="0"/>
          </a:p>
          <a:p>
            <a:pPr marL="285750" indent="-285750">
              <a:buFont typeface="Wingdings" panose="05000000000000000000" pitchFamily="2" charset="2"/>
              <a:buChar char="ü"/>
            </a:pPr>
            <a:r>
              <a:rPr lang="en-GB" dirty="0"/>
              <a:t>translation is an underrated activity, in general</a:t>
            </a:r>
            <a:r>
              <a:rPr lang="en-GB" dirty="0" smtClean="0"/>
              <a:t>;</a:t>
            </a:r>
            <a:endParaRPr lang="ro-RO" dirty="0"/>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15</a:t>
            </a:fld>
            <a:endParaRPr lang="ro-RO"/>
          </a:p>
        </p:txBody>
      </p:sp>
    </p:spTree>
    <p:extLst>
      <p:ext uri="{BB962C8B-B14F-4D97-AF65-F5344CB8AC3E}">
        <p14:creationId xmlns:p14="http://schemas.microsoft.com/office/powerpoint/2010/main" val="3579358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could be done</a:t>
            </a:r>
            <a:endParaRPr lang="en-GB" dirty="0"/>
          </a:p>
        </p:txBody>
      </p:sp>
      <p:sp>
        <p:nvSpPr>
          <p:cNvPr id="3" name="Content Placeholder 2"/>
          <p:cNvSpPr>
            <a:spLocks noGrp="1"/>
          </p:cNvSpPr>
          <p:nvPr>
            <p:ph idx="1"/>
          </p:nvPr>
        </p:nvSpPr>
        <p:spPr/>
        <p:txBody>
          <a:bodyPr>
            <a:normAutofit/>
          </a:bodyPr>
          <a:lstStyle/>
          <a:p>
            <a:pPr marL="285750" lvl="0" indent="-285750">
              <a:buFont typeface="Wingdings" panose="05000000000000000000" pitchFamily="2" charset="2"/>
              <a:buChar char="ü"/>
            </a:pPr>
            <a:r>
              <a:rPr lang="en-GB" dirty="0" smtClean="0"/>
              <a:t>translation lists available online;</a:t>
            </a:r>
          </a:p>
          <a:p>
            <a:pPr marL="285750" indent="-285750">
              <a:buFont typeface="Wingdings" panose="05000000000000000000" pitchFamily="2" charset="2"/>
              <a:buChar char="ü"/>
            </a:pPr>
            <a:r>
              <a:rPr lang="en-GB" dirty="0" smtClean="0"/>
              <a:t>case-law available also in editable format (Word);</a:t>
            </a:r>
          </a:p>
          <a:p>
            <a:pPr marL="285750" indent="-285750">
              <a:buFont typeface="Wingdings" panose="05000000000000000000" pitchFamily="2" charset="2"/>
              <a:buChar char="ü"/>
            </a:pPr>
            <a:r>
              <a:rPr lang="en-GB" dirty="0" smtClean="0"/>
              <a:t>common identifier for case-law documents (legal summaries, judgements – final or not, judgements – Grand Chamber, guides, factsheets etc.);</a:t>
            </a:r>
          </a:p>
          <a:p>
            <a:pPr marL="285750" indent="-285750">
              <a:buFont typeface="Wingdings" panose="05000000000000000000" pitchFamily="2" charset="2"/>
              <a:buChar char="ü"/>
            </a:pPr>
            <a:r>
              <a:rPr lang="en-GB" dirty="0" smtClean="0"/>
              <a:t>raising awareness of the importance of translated case-law (which should be available online, free of charge);</a:t>
            </a:r>
          </a:p>
          <a:p>
            <a:pPr marL="285750" indent="-285750">
              <a:buFont typeface="Wingdings" panose="05000000000000000000" pitchFamily="2" charset="2"/>
              <a:buChar char="ü"/>
            </a:pPr>
            <a:r>
              <a:rPr lang="en-GB" dirty="0" smtClean="0"/>
              <a:t>training in the case-law (not only translators, revisers, terminologists and lawyers), but also the general public (school curriculum);</a:t>
            </a:r>
          </a:p>
          <a:p>
            <a:pPr marL="285750" indent="-285750">
              <a:buFont typeface="Wingdings" panose="05000000000000000000" pitchFamily="2" charset="2"/>
              <a:buChar char="ü"/>
            </a:pPr>
            <a:r>
              <a:rPr lang="en-GB" dirty="0" smtClean="0"/>
              <a:t>a national centralised unit translating and revising the ECHR case-law, in each country (with the financial means to do it);</a:t>
            </a:r>
          </a:p>
          <a:p>
            <a:pPr marL="285750" indent="-285750">
              <a:buFont typeface="Wingdings" panose="05000000000000000000" pitchFamily="2" charset="2"/>
              <a:buChar char="ü"/>
            </a:pPr>
            <a:r>
              <a:rPr lang="en-GB" dirty="0" smtClean="0"/>
              <a:t>regular exchange of good practices.</a:t>
            </a:r>
          </a:p>
          <a:p>
            <a:pPr marL="0" indent="0">
              <a:buNone/>
            </a:pPr>
            <a:endParaRPr lang="ro-RO" dirty="0"/>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16</a:t>
            </a:fld>
            <a:endParaRPr lang="ro-RO"/>
          </a:p>
        </p:txBody>
      </p:sp>
    </p:spTree>
    <p:extLst>
      <p:ext uri="{BB962C8B-B14F-4D97-AF65-F5344CB8AC3E}">
        <p14:creationId xmlns:p14="http://schemas.microsoft.com/office/powerpoint/2010/main" val="668833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 for your attention</a:t>
            </a:r>
            <a:r>
              <a:rPr lang="en-US" dirty="0" smtClean="0"/>
              <a:t>!</a:t>
            </a:r>
            <a:r>
              <a:rPr lang="ro-RO" dirty="0" smtClean="0"/>
              <a:t/>
            </a:r>
            <a:br>
              <a:rPr lang="ro-RO" dirty="0" smtClean="0"/>
            </a:br>
            <a:endParaRPr lang="ro-RO" dirty="0"/>
          </a:p>
        </p:txBody>
      </p:sp>
      <p:sp>
        <p:nvSpPr>
          <p:cNvPr id="8" name="Text Placeholder 7"/>
          <p:cNvSpPr>
            <a:spLocks noGrp="1"/>
          </p:cNvSpPr>
          <p:nvPr>
            <p:ph type="body" idx="1"/>
          </p:nvPr>
        </p:nvSpPr>
        <p:spPr/>
        <p:txBody>
          <a:bodyPr>
            <a:normAutofit fontScale="92500" lnSpcReduction="20000"/>
          </a:bodyPr>
          <a:lstStyle/>
          <a:p>
            <a:r>
              <a:rPr lang="en-US" dirty="0"/>
              <a:t>Laura </a:t>
            </a:r>
            <a:r>
              <a:rPr lang="en-US" dirty="0" err="1"/>
              <a:t>Mihăilescu</a:t>
            </a:r>
            <a:r>
              <a:rPr lang="en-US" dirty="0"/>
              <a:t/>
            </a:r>
            <a:br>
              <a:rPr lang="en-US" dirty="0"/>
            </a:br>
            <a:r>
              <a:rPr lang="en-US" dirty="0"/>
              <a:t/>
            </a:r>
            <a:br>
              <a:rPr lang="en-US" dirty="0"/>
            </a:br>
            <a:r>
              <a:rPr lang="en-US" dirty="0"/>
              <a:t>Translation Coordination Unit</a:t>
            </a:r>
            <a:br>
              <a:rPr lang="en-US" dirty="0"/>
            </a:br>
            <a:r>
              <a:rPr lang="en-US" dirty="0"/>
              <a:t>European Institute of Romania</a:t>
            </a:r>
            <a:br>
              <a:rPr lang="en-US" dirty="0"/>
            </a:br>
            <a:r>
              <a:rPr lang="en-US" dirty="0" smtClean="0">
                <a:hlinkClick r:id="rId3"/>
              </a:rPr>
              <a:t>www.ier.ro</a:t>
            </a:r>
            <a:endParaRPr lang="ro-RO" dirty="0" smtClean="0"/>
          </a:p>
          <a:p>
            <a:r>
              <a:rPr lang="ro-RO" dirty="0">
                <a:hlinkClick r:id="rId4"/>
              </a:rPr>
              <a:t>l</a:t>
            </a:r>
            <a:r>
              <a:rPr lang="ro-RO" dirty="0" smtClean="0">
                <a:hlinkClick r:id="rId4"/>
              </a:rPr>
              <a:t>aura.mihailescu@ier.gov.ro</a:t>
            </a:r>
            <a:r>
              <a:rPr lang="ro-RO" dirty="0" smtClean="0"/>
              <a:t> </a:t>
            </a:r>
            <a:endParaRPr lang="ro-RO" dirty="0"/>
          </a:p>
        </p:txBody>
      </p:sp>
      <p:sp>
        <p:nvSpPr>
          <p:cNvPr id="2" name="Date Placeholder 1"/>
          <p:cNvSpPr>
            <a:spLocks noGrp="1"/>
          </p:cNvSpPr>
          <p:nvPr>
            <p:ph type="dt" sz="half" idx="10"/>
          </p:nvPr>
        </p:nvSpPr>
        <p:spPr/>
        <p:txBody>
          <a:bodyPr/>
          <a:lstStyle/>
          <a:p>
            <a:r>
              <a:rPr lang="ro-RO" smtClean="0"/>
              <a:t>15.10.2018</a:t>
            </a:r>
            <a:endParaRPr lang="ro-RO"/>
          </a:p>
        </p:txBody>
      </p:sp>
      <p:sp>
        <p:nvSpPr>
          <p:cNvPr id="3" name="Footer Placeholder 2"/>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4" name="Slide Number Placeholder 3"/>
          <p:cNvSpPr>
            <a:spLocks noGrp="1"/>
          </p:cNvSpPr>
          <p:nvPr>
            <p:ph type="sldNum" sz="quarter" idx="12"/>
          </p:nvPr>
        </p:nvSpPr>
        <p:spPr/>
        <p:txBody>
          <a:bodyPr/>
          <a:lstStyle/>
          <a:p>
            <a:fld id="{EC75D9FD-B457-43B9-BD73-96916AFD9C41}" type="slidenum">
              <a:rPr lang="ro-RO" smtClean="0"/>
              <a:t>17</a:t>
            </a:fld>
            <a:endParaRPr lang="ro-RO"/>
          </a:p>
        </p:txBody>
      </p:sp>
    </p:spTree>
    <p:extLst>
      <p:ext uri="{BB962C8B-B14F-4D97-AF65-F5344CB8AC3E}">
        <p14:creationId xmlns:p14="http://schemas.microsoft.com/office/powerpoint/2010/main" val="2722548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Content</a:t>
            </a:r>
            <a:endParaRPr lang="ro-RO" dirty="0"/>
          </a:p>
        </p:txBody>
      </p:sp>
      <p:sp>
        <p:nvSpPr>
          <p:cNvPr id="3" name="Content Placeholder 2"/>
          <p:cNvSpPr>
            <a:spLocks noGrp="1"/>
          </p:cNvSpPr>
          <p:nvPr>
            <p:ph idx="1"/>
          </p:nvPr>
        </p:nvSpPr>
        <p:spPr/>
        <p:txBody>
          <a:bodyPr/>
          <a:lstStyle/>
          <a:p>
            <a:pPr marL="285750" lvl="0" indent="-285750">
              <a:spcBef>
                <a:spcPts val="1001"/>
              </a:spcBef>
              <a:buFont typeface="Wingdings" panose="05000000000000000000" pitchFamily="2" charset="2"/>
              <a:buChar char="ü"/>
            </a:pPr>
            <a:r>
              <a:rPr lang="en-GB" dirty="0" smtClean="0"/>
              <a:t>a very short presentation of the European Institute of Romania;</a:t>
            </a:r>
          </a:p>
          <a:p>
            <a:pPr marL="285750" lvl="0" indent="-285750">
              <a:spcBef>
                <a:spcPts val="1001"/>
              </a:spcBef>
              <a:buFont typeface="Wingdings" panose="05000000000000000000" pitchFamily="2" charset="2"/>
              <a:buChar char="ü"/>
            </a:pPr>
            <a:r>
              <a:rPr lang="en-GB" dirty="0" smtClean="0"/>
              <a:t>translation, revision and dissemination of the ECHR case-law</a:t>
            </a:r>
            <a:r>
              <a:rPr lang="ro-RO" dirty="0" smtClean="0"/>
              <a:t>:</a:t>
            </a:r>
            <a:endParaRPr lang="en-GB" dirty="0" smtClean="0"/>
          </a:p>
          <a:p>
            <a:pPr marL="685800" lvl="1">
              <a:spcBef>
                <a:spcPts val="1001"/>
              </a:spcBef>
              <a:buFont typeface="Wingdings" panose="05000000000000000000" pitchFamily="2" charset="2"/>
              <a:buChar char="ü"/>
            </a:pPr>
            <a:r>
              <a:rPr lang="en-GB" dirty="0" smtClean="0"/>
              <a:t>what has been done</a:t>
            </a:r>
          </a:p>
          <a:p>
            <a:pPr marL="685800" lvl="1">
              <a:spcBef>
                <a:spcPts val="1001"/>
              </a:spcBef>
              <a:buFont typeface="Wingdings" panose="05000000000000000000" pitchFamily="2" charset="2"/>
              <a:buChar char="ü"/>
            </a:pPr>
            <a:r>
              <a:rPr lang="en-GB" dirty="0" smtClean="0"/>
              <a:t>what could be done</a:t>
            </a:r>
            <a:endParaRPr lang="en-GB" dirty="0"/>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2</a:t>
            </a:fld>
            <a:endParaRPr lang="ro-RO"/>
          </a:p>
        </p:txBody>
      </p:sp>
    </p:spTree>
    <p:extLst>
      <p:ext uri="{BB962C8B-B14F-4D97-AF65-F5344CB8AC3E}">
        <p14:creationId xmlns:p14="http://schemas.microsoft.com/office/powerpoint/2010/main" val="3356589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European Institute of Romania</a:t>
            </a:r>
            <a:endParaRPr lang="ro-RO" dirty="0"/>
          </a:p>
        </p:txBody>
      </p:sp>
      <p:sp>
        <p:nvSpPr>
          <p:cNvPr id="3" name="Content Placeholder 2"/>
          <p:cNvSpPr>
            <a:spLocks noGrp="1"/>
          </p:cNvSpPr>
          <p:nvPr>
            <p:ph idx="1"/>
          </p:nvPr>
        </p:nvSpPr>
        <p:spPr/>
        <p:txBody>
          <a:bodyPr/>
          <a:lstStyle/>
          <a:p>
            <a:pPr marL="285750" lvl="0" indent="-285750">
              <a:spcBef>
                <a:spcPts val="1001"/>
              </a:spcBef>
              <a:buFont typeface="Wingdings" panose="05000000000000000000" pitchFamily="2" charset="2"/>
              <a:buChar char="ü"/>
            </a:pPr>
            <a:r>
              <a:rPr lang="en-GB" dirty="0" smtClean="0"/>
              <a:t>a public institution which began its activity in January 2000;</a:t>
            </a:r>
          </a:p>
          <a:p>
            <a:pPr marL="285750" lvl="0" indent="-285750">
              <a:spcBef>
                <a:spcPts val="1001"/>
              </a:spcBef>
              <a:buFont typeface="Wingdings" panose="05000000000000000000" pitchFamily="2" charset="2"/>
              <a:buChar char="ü"/>
            </a:pPr>
            <a:r>
              <a:rPr lang="en-GB" dirty="0" smtClean="0"/>
              <a:t>mission: provide expertise in the field of European Affairs to the public administration, the business community, the social partners and the civil society;</a:t>
            </a:r>
          </a:p>
          <a:p>
            <a:pPr marL="285750" lvl="0" indent="-285750">
              <a:spcBef>
                <a:spcPts val="1001"/>
              </a:spcBef>
              <a:buFont typeface="Wingdings" panose="05000000000000000000" pitchFamily="2" charset="2"/>
              <a:buChar char="ü"/>
            </a:pPr>
            <a:r>
              <a:rPr lang="en-GB" dirty="0" smtClean="0"/>
              <a:t>key areas: studies, training, translation, communication;</a:t>
            </a:r>
          </a:p>
          <a:p>
            <a:pPr lvl="0">
              <a:spcBef>
                <a:spcPts val="1001"/>
              </a:spcBef>
              <a:buNone/>
            </a:pPr>
            <a:r>
              <a:rPr lang="en-GB" dirty="0" smtClean="0"/>
              <a:t>At present</a:t>
            </a:r>
            <a:r>
              <a:rPr lang="ro-RO" dirty="0" smtClean="0"/>
              <a:t>:</a:t>
            </a:r>
            <a:endParaRPr lang="en-GB" dirty="0" smtClean="0"/>
          </a:p>
          <a:p>
            <a:pPr marL="285750" lvl="0" indent="-285750">
              <a:spcBef>
                <a:spcPts val="1001"/>
              </a:spcBef>
              <a:buFont typeface="Wingdings" panose="05000000000000000000" pitchFamily="2" charset="2"/>
              <a:buChar char="Ø"/>
            </a:pPr>
            <a:r>
              <a:rPr lang="en-GB" dirty="0" smtClean="0"/>
              <a:t>under the coordination of the Ministry of Foreign Affairs;</a:t>
            </a:r>
          </a:p>
          <a:p>
            <a:pPr marL="285750" lvl="0" indent="-285750">
              <a:spcBef>
                <a:spcPts val="1001"/>
              </a:spcBef>
              <a:buFont typeface="Wingdings" panose="05000000000000000000" pitchFamily="2" charset="2"/>
              <a:buChar char="Ø"/>
            </a:pPr>
            <a:r>
              <a:rPr lang="en-GB" dirty="0" smtClean="0"/>
              <a:t>deeply involved in the preparation of Romania's Presidency of the Council of the European Union: training, communication, studies</a:t>
            </a:r>
            <a:r>
              <a:rPr lang="ro-RO" dirty="0" smtClean="0"/>
              <a:t>.</a:t>
            </a:r>
            <a:endParaRPr lang="en-GB" dirty="0"/>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3</a:t>
            </a:fld>
            <a:endParaRPr lang="ro-RO"/>
          </a:p>
        </p:txBody>
      </p:sp>
    </p:spTree>
    <p:extLst>
      <p:ext uri="{BB962C8B-B14F-4D97-AF65-F5344CB8AC3E}">
        <p14:creationId xmlns:p14="http://schemas.microsoft.com/office/powerpoint/2010/main" val="2763076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0857"/>
          </a:xfrm>
        </p:spPr>
        <p:txBody>
          <a:bodyPr>
            <a:normAutofit fontScale="90000"/>
          </a:bodyPr>
          <a:lstStyle/>
          <a:p>
            <a:r>
              <a:rPr lang="en-US" dirty="0" smtClean="0"/>
              <a:t>Romania: </a:t>
            </a:r>
            <a:r>
              <a:rPr lang="en-GB" dirty="0" smtClean="0"/>
              <a:t>translation of the ECHR </a:t>
            </a:r>
            <a:r>
              <a:rPr lang="en-GB" dirty="0"/>
              <a:t>case-law</a:t>
            </a:r>
            <a:br>
              <a:rPr lang="en-GB" dirty="0"/>
            </a:br>
            <a:endParaRPr lang="ro-RO" dirty="0"/>
          </a:p>
        </p:txBody>
      </p:sp>
      <p:sp>
        <p:nvSpPr>
          <p:cNvPr id="3" name="Content Placeholder 2"/>
          <p:cNvSpPr>
            <a:spLocks noGrp="1"/>
          </p:cNvSpPr>
          <p:nvPr>
            <p:ph idx="1"/>
          </p:nvPr>
        </p:nvSpPr>
        <p:spPr>
          <a:xfrm>
            <a:off x="677334" y="1541417"/>
            <a:ext cx="8596668" cy="4499945"/>
          </a:xfrm>
        </p:spPr>
        <p:txBody>
          <a:bodyPr>
            <a:normAutofit/>
          </a:bodyPr>
          <a:lstStyle/>
          <a:p>
            <a:pPr marL="0" lvl="4" indent="0">
              <a:spcBef>
                <a:spcPts val="1001"/>
              </a:spcBef>
              <a:buNone/>
            </a:pPr>
            <a:r>
              <a:rPr lang="en-GB" sz="1700" dirty="0" smtClean="0"/>
              <a:t>Legal basis:</a:t>
            </a:r>
          </a:p>
          <a:p>
            <a:pPr marL="342900" lvl="4" indent="-342900"/>
            <a:r>
              <a:rPr lang="en-GB" sz="1400" dirty="0"/>
              <a:t>set up of the European Institute of Romania (Government Ordinance 15/1998)</a:t>
            </a:r>
          </a:p>
          <a:p>
            <a:pPr marL="0" indent="0">
              <a:buNone/>
            </a:pPr>
            <a:r>
              <a:rPr lang="en-GB" sz="1400" i="1" dirty="0"/>
              <a:t>”c) to improve the access to Community law, to the case-law of the European Court of Human Rights and to the Romanian law relevant to the field of European affairs, as well as their understanding and implementation; […]</a:t>
            </a:r>
          </a:p>
          <a:p>
            <a:pPr marL="0" indent="0">
              <a:buNone/>
            </a:pPr>
            <a:r>
              <a:rPr lang="en-GB" sz="1400" i="1" dirty="0"/>
              <a:t>c) to ensure the translation into Romanian, as well as the linguistic and legal revisions of the acquis </a:t>
            </a:r>
            <a:r>
              <a:rPr lang="en-GB" sz="1400" i="1" dirty="0" err="1"/>
              <a:t>communautaire</a:t>
            </a:r>
            <a:r>
              <a:rPr lang="en-GB" sz="1400" i="1" dirty="0"/>
              <a:t> adopted before Romania’s accession to the European Union and of the case-law of the European Court of Human Rights, as well as the translation of Romanian legal texts into other official languages of the European Union, through terminological unification and coordination of the translations at national level</a:t>
            </a:r>
            <a:r>
              <a:rPr lang="en-GB" sz="1400" i="1" dirty="0" smtClean="0"/>
              <a:t>;”</a:t>
            </a:r>
          </a:p>
          <a:p>
            <a:r>
              <a:rPr lang="en-US" sz="1400" dirty="0" smtClean="0"/>
              <a:t>Protocol </a:t>
            </a:r>
            <a:r>
              <a:rPr lang="en-US" sz="1400" dirty="0"/>
              <a:t>concluded between the EIR, the Superior Council of Magistracy and the Government Agent for the ECHR from the Ministry of Foreign </a:t>
            </a:r>
            <a:r>
              <a:rPr lang="en-US" sz="1400" dirty="0" smtClean="0"/>
              <a:t>Affairs (signed </a:t>
            </a:r>
            <a:r>
              <a:rPr lang="ro-RO" sz="1400" dirty="0"/>
              <a:t>6 </a:t>
            </a:r>
            <a:r>
              <a:rPr lang="en-GB" sz="1400" dirty="0" smtClean="0"/>
              <a:t>April</a:t>
            </a:r>
            <a:r>
              <a:rPr lang="ro-RO" sz="1400" dirty="0" smtClean="0"/>
              <a:t> 2011</a:t>
            </a:r>
            <a:r>
              <a:rPr lang="en-GB" sz="1400" dirty="0" smtClean="0"/>
              <a:t>)</a:t>
            </a:r>
            <a:endParaRPr lang="en-US" sz="1400" dirty="0"/>
          </a:p>
          <a:p>
            <a:r>
              <a:rPr lang="en-GB" sz="1400" dirty="0"/>
              <a:t>Protocol between EIR – </a:t>
            </a:r>
            <a:r>
              <a:rPr lang="en-US" sz="1400" dirty="0"/>
              <a:t>Superior Council of Magistracy </a:t>
            </a:r>
            <a:r>
              <a:rPr lang="en-GB" sz="1400" dirty="0"/>
              <a:t>(signed </a:t>
            </a:r>
            <a:r>
              <a:rPr lang="ro-RO" sz="1400" dirty="0"/>
              <a:t>17 </a:t>
            </a:r>
            <a:r>
              <a:rPr lang="en-GB" sz="1400" dirty="0"/>
              <a:t>July </a:t>
            </a:r>
            <a:r>
              <a:rPr lang="ro-RO" sz="1400" dirty="0" smtClean="0"/>
              <a:t>2008</a:t>
            </a:r>
            <a:r>
              <a:rPr lang="en-GB" sz="1400" dirty="0" smtClean="0"/>
              <a:t>)</a:t>
            </a:r>
            <a:endParaRPr lang="en-US" sz="1400" dirty="0"/>
          </a:p>
          <a:p>
            <a:pPr marL="0" indent="0">
              <a:buNone/>
            </a:pPr>
            <a:endParaRPr lang="en-GB" sz="1400" dirty="0"/>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4</a:t>
            </a:fld>
            <a:endParaRPr lang="ro-RO"/>
          </a:p>
        </p:txBody>
      </p:sp>
    </p:spTree>
    <p:extLst>
      <p:ext uri="{BB962C8B-B14F-4D97-AF65-F5344CB8AC3E}">
        <p14:creationId xmlns:p14="http://schemas.microsoft.com/office/powerpoint/2010/main" val="3717800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Romania: </a:t>
            </a:r>
            <a:r>
              <a:rPr lang="en-GB" dirty="0"/>
              <a:t>translation of the ECHR </a:t>
            </a:r>
            <a:r>
              <a:rPr lang="en-GB" dirty="0" smtClean="0"/>
              <a:t>case-law</a:t>
            </a:r>
            <a:endParaRPr lang="ro-RO" dirty="0"/>
          </a:p>
        </p:txBody>
      </p:sp>
      <p:sp>
        <p:nvSpPr>
          <p:cNvPr id="3" name="Content Placeholder 2"/>
          <p:cNvSpPr>
            <a:spLocks noGrp="1"/>
          </p:cNvSpPr>
          <p:nvPr>
            <p:ph idx="1"/>
          </p:nvPr>
        </p:nvSpPr>
        <p:spPr/>
        <p:txBody>
          <a:bodyPr/>
          <a:lstStyle/>
          <a:p>
            <a:r>
              <a:rPr lang="en-GB" dirty="0" smtClean="0"/>
              <a:t>since January 2009;</a:t>
            </a:r>
          </a:p>
          <a:p>
            <a:r>
              <a:rPr lang="en-GB" dirty="0" smtClean="0"/>
              <a:t>2009 - September 2018: 1494 documents translated/revised/sent</a:t>
            </a:r>
            <a:r>
              <a:rPr lang="ro-RO" dirty="0" smtClean="0"/>
              <a:t> </a:t>
            </a:r>
            <a:r>
              <a:rPr lang="en-GB" dirty="0" smtClean="0"/>
              <a:t>(= 30 100 standard pages)</a:t>
            </a:r>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5</a:t>
            </a:fld>
            <a:endParaRPr lang="ro-RO"/>
          </a:p>
        </p:txBody>
      </p:sp>
    </p:spTree>
    <p:extLst>
      <p:ext uri="{BB962C8B-B14F-4D97-AF65-F5344CB8AC3E}">
        <p14:creationId xmlns:p14="http://schemas.microsoft.com/office/powerpoint/2010/main" val="1865984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Romania: ratio of translated/revised ECHR case-law</a:t>
            </a:r>
            <a:endParaRPr lang="ro-RO" dirty="0"/>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6</a:t>
            </a:fld>
            <a:endParaRPr lang="ro-RO"/>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34834192"/>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6980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Romania: </a:t>
            </a:r>
            <a:r>
              <a:rPr lang="en-GB" dirty="0"/>
              <a:t>translation of the ECHR </a:t>
            </a:r>
            <a:r>
              <a:rPr lang="en-GB" dirty="0" smtClean="0"/>
              <a:t>case-law</a:t>
            </a:r>
            <a:endParaRPr lang="ro-RO" dirty="0"/>
          </a:p>
        </p:txBody>
      </p:sp>
      <p:sp>
        <p:nvSpPr>
          <p:cNvPr id="3" name="Content Placeholder 2"/>
          <p:cNvSpPr>
            <a:spLocks noGrp="1"/>
          </p:cNvSpPr>
          <p:nvPr>
            <p:ph idx="1"/>
          </p:nvPr>
        </p:nvSpPr>
        <p:spPr/>
        <p:txBody>
          <a:bodyPr>
            <a:normAutofit/>
          </a:bodyPr>
          <a:lstStyle/>
          <a:p>
            <a:r>
              <a:rPr lang="en-GB" dirty="0" smtClean="0"/>
              <a:t>translation requests (the Court, national authorities, party in a case against Romania, citizens)</a:t>
            </a:r>
          </a:p>
          <a:p>
            <a:r>
              <a:rPr lang="en-GB" dirty="0" smtClean="0"/>
              <a:t>priorities decided by the Government Agent for the ECHR from the Ministry of Foreign Affairs (common list with the Superior Council of Magistracy; EIR - available human resources);</a:t>
            </a:r>
          </a:p>
          <a:p>
            <a:r>
              <a:rPr lang="en-GB" dirty="0" smtClean="0"/>
              <a:t>translation and revision done by EIR;</a:t>
            </a:r>
          </a:p>
          <a:p>
            <a:r>
              <a:rPr lang="en-GB" dirty="0" smtClean="0"/>
              <a:t>documents sent to the M</a:t>
            </a:r>
            <a:r>
              <a:rPr lang="ro-RO" dirty="0" smtClean="0"/>
              <a:t>FA </a:t>
            </a:r>
            <a:r>
              <a:rPr lang="en-GB" dirty="0" smtClean="0"/>
              <a:t>and to the Superior Council of Magistracy;</a:t>
            </a:r>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7</a:t>
            </a:fld>
            <a:endParaRPr lang="ro-RO"/>
          </a:p>
        </p:txBody>
      </p:sp>
    </p:spTree>
    <p:extLst>
      <p:ext uri="{BB962C8B-B14F-4D97-AF65-F5344CB8AC3E}">
        <p14:creationId xmlns:p14="http://schemas.microsoft.com/office/powerpoint/2010/main" val="1778669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Romania: </a:t>
            </a:r>
            <a:r>
              <a:rPr lang="en-GB" dirty="0"/>
              <a:t>translation of the ECHR </a:t>
            </a:r>
            <a:r>
              <a:rPr lang="en-GB" dirty="0" smtClean="0"/>
              <a:t>case-law</a:t>
            </a:r>
            <a:endParaRPr lang="ro-RO" dirty="0"/>
          </a:p>
        </p:txBody>
      </p:sp>
      <p:sp>
        <p:nvSpPr>
          <p:cNvPr id="3" name="Content Placeholder 2"/>
          <p:cNvSpPr>
            <a:spLocks noGrp="1"/>
          </p:cNvSpPr>
          <p:nvPr>
            <p:ph idx="1"/>
          </p:nvPr>
        </p:nvSpPr>
        <p:spPr/>
        <p:txBody>
          <a:bodyPr>
            <a:normAutofit/>
          </a:bodyPr>
          <a:lstStyle/>
          <a:p>
            <a:r>
              <a:rPr lang="en-GB" dirty="0" smtClean="0"/>
              <a:t>the Government Agent for the ECHR from the MFA decides which documents are to be published in the </a:t>
            </a:r>
            <a:r>
              <a:rPr lang="en-GB" i="1" dirty="0" err="1" smtClean="0"/>
              <a:t>Monitorul</a:t>
            </a:r>
            <a:r>
              <a:rPr lang="en-GB" i="1" dirty="0" smtClean="0"/>
              <a:t> </a:t>
            </a:r>
            <a:r>
              <a:rPr lang="en-GB" i="1" dirty="0" err="1" smtClean="0"/>
              <a:t>Oficial</a:t>
            </a:r>
            <a:r>
              <a:rPr lang="en-GB" dirty="0" smtClean="0"/>
              <a:t>;</a:t>
            </a:r>
          </a:p>
          <a:p>
            <a:r>
              <a:rPr lang="en-GB" dirty="0" smtClean="0"/>
              <a:t>the Government Agent for the ECHR from the MFA gives feedback to the EIR </a:t>
            </a:r>
            <a:r>
              <a:rPr lang="ro-RO" dirty="0" smtClean="0"/>
              <a:t>&amp; </a:t>
            </a:r>
            <a:r>
              <a:rPr lang="en-GB" dirty="0" smtClean="0"/>
              <a:t>sends the Romanian translations to </a:t>
            </a:r>
            <a:r>
              <a:rPr lang="en-GB" i="1" dirty="0" err="1" smtClean="0"/>
              <a:t>Monitorul</a:t>
            </a:r>
            <a:r>
              <a:rPr lang="en-GB" i="1" dirty="0" smtClean="0"/>
              <a:t> </a:t>
            </a:r>
            <a:r>
              <a:rPr lang="en-GB" i="1" dirty="0" err="1" smtClean="0"/>
              <a:t>Oficial</a:t>
            </a:r>
            <a:r>
              <a:rPr lang="en-GB" i="1" dirty="0" smtClean="0"/>
              <a:t>, </a:t>
            </a:r>
            <a:r>
              <a:rPr lang="en-GB" dirty="0" smtClean="0"/>
              <a:t>to</a:t>
            </a:r>
            <a:r>
              <a:rPr lang="en-GB" i="1" dirty="0" smtClean="0"/>
              <a:t> </a:t>
            </a:r>
            <a:r>
              <a:rPr lang="en-GB" dirty="0" smtClean="0"/>
              <a:t>the Court in order to be published on HUDOC or on the ECHR site;</a:t>
            </a:r>
          </a:p>
          <a:p>
            <a:r>
              <a:rPr lang="en-GB" dirty="0" smtClean="0"/>
              <a:t>Some translations published on the site of the European Institute of Romania:</a:t>
            </a:r>
          </a:p>
          <a:p>
            <a:pPr lvl="1">
              <a:buFont typeface="Wingdings" panose="05000000000000000000" pitchFamily="2" charset="2"/>
              <a:buChar char="Ø"/>
            </a:pPr>
            <a:r>
              <a:rPr lang="en-GB" dirty="0" smtClean="0"/>
              <a:t>Factsheets</a:t>
            </a:r>
          </a:p>
          <a:p>
            <a:pPr lvl="1">
              <a:buFont typeface="Wingdings" panose="05000000000000000000" pitchFamily="2" charset="2"/>
              <a:buChar char="Ø"/>
            </a:pPr>
            <a:r>
              <a:rPr lang="en-GB" dirty="0" smtClean="0"/>
              <a:t>Guides</a:t>
            </a:r>
          </a:p>
          <a:p>
            <a:pPr lvl="1">
              <a:buFont typeface="Wingdings" panose="05000000000000000000" pitchFamily="2" charset="2"/>
              <a:buChar char="Ø"/>
            </a:pPr>
            <a:r>
              <a:rPr lang="en-GB" dirty="0" smtClean="0"/>
              <a:t>Country profiles – Romania</a:t>
            </a:r>
          </a:p>
          <a:p>
            <a:pPr lvl="1">
              <a:buFont typeface="Wingdings" panose="05000000000000000000" pitchFamily="2" charset="2"/>
              <a:buChar char="Ø"/>
            </a:pPr>
            <a:r>
              <a:rPr lang="en-GB" dirty="0" smtClean="0"/>
              <a:t>Publications: ECHR selection of cases; translation guide</a:t>
            </a:r>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8</a:t>
            </a:fld>
            <a:endParaRPr lang="ro-RO"/>
          </a:p>
        </p:txBody>
      </p:sp>
    </p:spTree>
    <p:extLst>
      <p:ext uri="{BB962C8B-B14F-4D97-AF65-F5344CB8AC3E}">
        <p14:creationId xmlns:p14="http://schemas.microsoft.com/office/powerpoint/2010/main" val="3412788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Romania: </a:t>
            </a:r>
            <a:r>
              <a:rPr lang="en-GB" dirty="0"/>
              <a:t>translation of the ECHR case-law</a:t>
            </a:r>
            <a:endParaRPr lang="ro-RO" dirty="0"/>
          </a:p>
        </p:txBody>
      </p:sp>
      <p:sp>
        <p:nvSpPr>
          <p:cNvPr id="3" name="Content Placeholder 2"/>
          <p:cNvSpPr>
            <a:spLocks noGrp="1"/>
          </p:cNvSpPr>
          <p:nvPr>
            <p:ph idx="1"/>
          </p:nvPr>
        </p:nvSpPr>
        <p:spPr/>
        <p:txBody>
          <a:bodyPr>
            <a:normAutofit lnSpcReduction="10000"/>
          </a:bodyPr>
          <a:lstStyle/>
          <a:p>
            <a:r>
              <a:rPr lang="en-GB" dirty="0" smtClean="0"/>
              <a:t>each document included in the translation list is verified and registered in the database;</a:t>
            </a:r>
          </a:p>
          <a:p>
            <a:r>
              <a:rPr lang="en-GB" dirty="0" smtClean="0"/>
              <a:t>documents are downloaded and put in an editable format if necessary;</a:t>
            </a:r>
          </a:p>
          <a:p>
            <a:r>
              <a:rPr lang="en-GB" dirty="0" smtClean="0"/>
              <a:t>documents are pre-translated (</a:t>
            </a:r>
            <a:r>
              <a:rPr lang="en-GB" dirty="0" err="1" smtClean="0"/>
              <a:t>eTranslation</a:t>
            </a:r>
            <a:r>
              <a:rPr lang="en-GB" dirty="0" smtClean="0"/>
              <a:t>, SDL </a:t>
            </a:r>
            <a:r>
              <a:rPr lang="en-GB" dirty="0" err="1" smtClean="0"/>
              <a:t>Trados</a:t>
            </a:r>
            <a:r>
              <a:rPr lang="en-GB" dirty="0" smtClean="0"/>
              <a:t>) – if possible;</a:t>
            </a:r>
          </a:p>
          <a:p>
            <a:r>
              <a:rPr lang="en-GB" dirty="0" smtClean="0"/>
              <a:t>documents are translated (translators aided by server-based CAT tool);</a:t>
            </a:r>
          </a:p>
          <a:p>
            <a:r>
              <a:rPr lang="en-GB" dirty="0" smtClean="0"/>
              <a:t>documents are revised (by persons which graduated a Faculty of Law);</a:t>
            </a:r>
          </a:p>
          <a:p>
            <a:r>
              <a:rPr lang="en-GB" dirty="0" smtClean="0"/>
              <a:t>terminology issues are discussed and the result is included in SDL </a:t>
            </a:r>
            <a:r>
              <a:rPr lang="en-GB" dirty="0" err="1" smtClean="0"/>
              <a:t>MultiTerm</a:t>
            </a:r>
            <a:r>
              <a:rPr lang="en-GB" dirty="0" smtClean="0"/>
              <a:t>;</a:t>
            </a:r>
          </a:p>
          <a:p>
            <a:r>
              <a:rPr lang="en-GB" dirty="0" smtClean="0"/>
              <a:t>documents are sent to the MFA and to the SCM (some documents are also published on the EIR site</a:t>
            </a:r>
            <a:r>
              <a:rPr lang="ro-RO" dirty="0" smtClean="0"/>
              <a:t>)</a:t>
            </a:r>
            <a:r>
              <a:rPr lang="en-GB" dirty="0" smtClean="0"/>
              <a:t>;</a:t>
            </a:r>
          </a:p>
          <a:p>
            <a:r>
              <a:rPr lang="en-GB" dirty="0" smtClean="0"/>
              <a:t>in-house databases are updated (documents; </a:t>
            </a:r>
            <a:r>
              <a:rPr lang="en-GB" dirty="0" smtClean="0"/>
              <a:t>server</a:t>
            </a:r>
            <a:r>
              <a:rPr lang="ro-RO" dirty="0" smtClean="0"/>
              <a:t>-</a:t>
            </a:r>
            <a:r>
              <a:rPr lang="en-GB" dirty="0" smtClean="0"/>
              <a:t>based </a:t>
            </a:r>
            <a:r>
              <a:rPr lang="en-GB" dirty="0" smtClean="0"/>
              <a:t>translation memory and terminology);</a:t>
            </a:r>
          </a:p>
          <a:p>
            <a:endParaRPr lang="ro-RO" dirty="0" smtClean="0"/>
          </a:p>
          <a:p>
            <a:endParaRPr lang="ro-RO" dirty="0"/>
          </a:p>
        </p:txBody>
      </p:sp>
      <p:sp>
        <p:nvSpPr>
          <p:cNvPr id="4" name="Date Placeholder 3"/>
          <p:cNvSpPr>
            <a:spLocks noGrp="1"/>
          </p:cNvSpPr>
          <p:nvPr>
            <p:ph type="dt" sz="half" idx="10"/>
          </p:nvPr>
        </p:nvSpPr>
        <p:spPr/>
        <p:txBody>
          <a:bodyPr/>
          <a:lstStyle/>
          <a:p>
            <a:r>
              <a:rPr lang="ro-RO" smtClean="0"/>
              <a:t>15.10.2018</a:t>
            </a:r>
            <a:endParaRPr lang="ro-RO"/>
          </a:p>
        </p:txBody>
      </p:sp>
      <p:sp>
        <p:nvSpPr>
          <p:cNvPr id="5" name="Footer Placeholder 4"/>
          <p:cNvSpPr>
            <a:spLocks noGrp="1"/>
          </p:cNvSpPr>
          <p:nvPr>
            <p:ph type="ftr" sz="quarter" idx="11"/>
          </p:nvPr>
        </p:nvSpPr>
        <p:spPr/>
        <p:txBody>
          <a:bodyPr/>
          <a:lstStyle/>
          <a:p>
            <a:r>
              <a:rPr lang="en-US" smtClean="0"/>
              <a:t>Implementation of the ECHR in the Domestic Legal Systems: Experience in the Translation and Dissemination of the Judgments of the European Court in a Comparative Perspective</a:t>
            </a:r>
            <a:endParaRPr lang="ro-RO"/>
          </a:p>
        </p:txBody>
      </p:sp>
      <p:sp>
        <p:nvSpPr>
          <p:cNvPr id="6" name="Slide Number Placeholder 5"/>
          <p:cNvSpPr>
            <a:spLocks noGrp="1"/>
          </p:cNvSpPr>
          <p:nvPr>
            <p:ph type="sldNum" sz="quarter" idx="12"/>
          </p:nvPr>
        </p:nvSpPr>
        <p:spPr/>
        <p:txBody>
          <a:bodyPr/>
          <a:lstStyle/>
          <a:p>
            <a:fld id="{EC75D9FD-B457-43B9-BD73-96916AFD9C41}" type="slidenum">
              <a:rPr lang="ro-RO" smtClean="0"/>
              <a:t>9</a:t>
            </a:fld>
            <a:endParaRPr lang="ro-RO"/>
          </a:p>
        </p:txBody>
      </p:sp>
    </p:spTree>
    <p:extLst>
      <p:ext uri="{BB962C8B-B14F-4D97-AF65-F5344CB8AC3E}">
        <p14:creationId xmlns:p14="http://schemas.microsoft.com/office/powerpoint/2010/main" val="965439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872</TotalTime>
  <Words>1337</Words>
  <Application>Microsoft Office PowerPoint</Application>
  <PresentationFormat>Widescreen</PresentationFormat>
  <Paragraphs>136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Trebuchet MS</vt:lpstr>
      <vt:lpstr>Wingdings</vt:lpstr>
      <vt:lpstr>Wingdings 3</vt:lpstr>
      <vt:lpstr>Facet</vt:lpstr>
      <vt:lpstr>Romania’s experience in the translation and dissemination of the Judgments of the European Court</vt:lpstr>
      <vt:lpstr>Content</vt:lpstr>
      <vt:lpstr>European Institute of Romania</vt:lpstr>
      <vt:lpstr>Romania: translation of the ECHR case-law </vt:lpstr>
      <vt:lpstr>Romania: translation of the ECHR case-law</vt:lpstr>
      <vt:lpstr>Romania: ratio of translated/revised ECHR case-law</vt:lpstr>
      <vt:lpstr>Romania: translation of the ECHR case-law</vt:lpstr>
      <vt:lpstr>Romania: translation of the ECHR case-law</vt:lpstr>
      <vt:lpstr>Romania: translation of the ECHR case-law</vt:lpstr>
      <vt:lpstr>PowerPoint Presentation</vt:lpstr>
      <vt:lpstr>PowerPoint Presentation</vt:lpstr>
      <vt:lpstr>PowerPoint Presentation</vt:lpstr>
      <vt:lpstr>PowerPoint Presentation</vt:lpstr>
      <vt:lpstr>PowerPoint Presentation</vt:lpstr>
      <vt:lpstr>Romania: translation of the ECHR case-law - Challenges</vt:lpstr>
      <vt:lpstr>What could be done</vt:lpstr>
      <vt:lpstr>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Mihailescu</dc:creator>
  <cp:lastModifiedBy>Laura Mihailescu</cp:lastModifiedBy>
  <cp:revision>54</cp:revision>
  <cp:lastPrinted>2018-10-12T06:00:50Z</cp:lastPrinted>
  <dcterms:created xsi:type="dcterms:W3CDTF">2018-09-17T12:34:39Z</dcterms:created>
  <dcterms:modified xsi:type="dcterms:W3CDTF">2018-10-12T06:39:30Z</dcterms:modified>
</cp:coreProperties>
</file>