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86" r:id="rId2"/>
  </p:sldMasterIdLst>
  <p:sldIdLst>
    <p:sldId id="281" r:id="rId3"/>
    <p:sldId id="332" r:id="rId4"/>
    <p:sldId id="340" r:id="rId5"/>
    <p:sldId id="337" r:id="rId6"/>
    <p:sldId id="338" r:id="rId7"/>
    <p:sldId id="284" r:id="rId8"/>
    <p:sldId id="286" r:id="rId9"/>
    <p:sldId id="339" r:id="rId10"/>
    <p:sldId id="342" r:id="rId11"/>
    <p:sldId id="341" r:id="rId12"/>
    <p:sldId id="336" r:id="rId13"/>
  </p:sldIdLst>
  <p:sldSz cx="12192000" cy="6858000"/>
  <p:notesSz cx="6797675" cy="9926638"/>
  <p:embeddedFontLst>
    <p:embeddedFont>
      <p:font typeface="Arial Narrow" panose="020B0606020202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Bahnschrift Condensed" panose="020B0604020202020204" charset="0"/>
      <p:regular r:id="rId24"/>
      <p:bold r:id="rId25"/>
    </p:embeddedFont>
  </p:embeddedFontLst>
  <p:defaultTextStyle>
    <a:defPPr>
      <a:defRPr lang="ru-RU"/>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60A"/>
    <a:srgbClr val="EDEDED"/>
    <a:srgbClr val="020913"/>
    <a:srgbClr val="378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499" autoAdjust="0"/>
  </p:normalViewPr>
  <p:slideViewPr>
    <p:cSldViewPr snapToGrid="0">
      <p:cViewPr>
        <p:scale>
          <a:sx n="123" d="100"/>
          <a:sy n="123" d="100"/>
        </p:scale>
        <p:origin x="-12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DC6E559-146E-4994-9324-4F5458835D4E}" type="datetimeFigureOut">
              <a:rPr lang="ru-RU"/>
              <a:pPr>
                <a:defRPr/>
              </a:pPr>
              <a:t>18.10.2018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A657927-0F83-4302-87EE-05CE5D8D6274}" type="slidenum">
              <a:rPr lang="ru-RU" altLang="ru-RU"/>
              <a:pPr/>
              <a:t>‹#›</a:t>
            </a:fld>
            <a:endParaRPr lang="ru-RU" altLang="ru-RU"/>
          </a:p>
        </p:txBody>
      </p:sp>
    </p:spTree>
    <p:extLst>
      <p:ext uri="{BB962C8B-B14F-4D97-AF65-F5344CB8AC3E}">
        <p14:creationId xmlns:p14="http://schemas.microsoft.com/office/powerpoint/2010/main" val="162747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F0165BF-1E6D-4D4D-906A-BDA1D346709D}" type="datetimeFigureOut">
              <a:rPr lang="ru-RU"/>
              <a:pPr>
                <a:defRPr/>
              </a:pPr>
              <a:t>18.10.2018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441BF95-A55F-4DAF-BA08-ABFC64CA45D2}" type="slidenum">
              <a:rPr lang="ru-RU" altLang="ru-RU"/>
              <a:pPr/>
              <a:t>‹#›</a:t>
            </a:fld>
            <a:endParaRPr lang="ru-RU" altLang="ru-RU"/>
          </a:p>
        </p:txBody>
      </p:sp>
    </p:spTree>
    <p:extLst>
      <p:ext uri="{BB962C8B-B14F-4D97-AF65-F5344CB8AC3E}">
        <p14:creationId xmlns:p14="http://schemas.microsoft.com/office/powerpoint/2010/main" val="7788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8B50B65-324D-4C9D-A9C4-A75A289353A1}" type="datetimeFigureOut">
              <a:rPr lang="ru-RU"/>
              <a:pPr>
                <a:defRPr/>
              </a:pPr>
              <a:t>18.10.2018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FB98E2D4-8FCE-43E7-84B2-AFFD2FDE3AFA}" type="slidenum">
              <a:rPr lang="ru-RU" altLang="ru-RU"/>
              <a:pPr/>
              <a:t>‹#›</a:t>
            </a:fld>
            <a:endParaRPr lang="ru-RU" altLang="ru-RU"/>
          </a:p>
        </p:txBody>
      </p:sp>
    </p:spTree>
    <p:extLst>
      <p:ext uri="{BB962C8B-B14F-4D97-AF65-F5344CB8AC3E}">
        <p14:creationId xmlns:p14="http://schemas.microsoft.com/office/powerpoint/2010/main" val="60513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1190629" y="1946675"/>
            <a:ext cx="9810751" cy="4018359"/>
          </a:xfrm>
          <a:prstGeom prst="rect">
            <a:avLst/>
          </a:prstGeom>
        </p:spPr>
        <p:txBody>
          <a:bodyPr/>
          <a:lstStyle>
            <a:lvl1pPr>
              <a:spcBef>
                <a:spcPts val="2008"/>
              </a:spcBef>
            </a:lvl1pPr>
            <a:lvl2pPr>
              <a:spcBef>
                <a:spcPts val="2008"/>
              </a:spcBef>
            </a:lvl2pPr>
            <a:lvl3pPr>
              <a:spcBef>
                <a:spcPts val="2008"/>
              </a:spcBef>
            </a:lvl3pPr>
            <a:lvl4pPr>
              <a:spcBef>
                <a:spcPts val="2008"/>
              </a:spcBef>
            </a:lvl4pPr>
            <a:lvl5pPr>
              <a:spcBef>
                <a:spcPts val="2008"/>
              </a:spcBef>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p:txBody>
          <a:bodyPr/>
          <a:lstStyle>
            <a:lvl1pPr>
              <a:defRPr/>
            </a:lvl1pPr>
          </a:lstStyle>
          <a:p>
            <a:fld id="{29C0E56B-AF8D-45F9-8DCF-366B948C3510}" type="slidenum">
              <a:rPr lang="ru-RU" altLang="ru-RU"/>
              <a:pPr/>
              <a:t>‹#›</a:t>
            </a:fld>
            <a:endParaRPr lang="ru-RU" altLang="ru-RU"/>
          </a:p>
        </p:txBody>
      </p:sp>
    </p:spTree>
    <p:extLst>
      <p:ext uri="{BB962C8B-B14F-4D97-AF65-F5344CB8AC3E}">
        <p14:creationId xmlns:p14="http://schemas.microsoft.com/office/powerpoint/2010/main" val="216601687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70" y="892971"/>
            <a:ext cx="10406063"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p:cNvSpPr txBox="1">
            <a:spLocks noGrp="1"/>
          </p:cNvSpPr>
          <p:nvPr>
            <p:ph type="sldNum" sz="quarter" idx="10"/>
          </p:nvPr>
        </p:nvSpPr>
        <p:spPr/>
        <p:txBody>
          <a:bodyPr/>
          <a:lstStyle>
            <a:lvl1pPr>
              <a:defRPr/>
            </a:lvl1pPr>
          </a:lstStyle>
          <a:p>
            <a:fld id="{AB343C63-518C-489A-9941-BFA2B840C728}" type="slidenum">
              <a:rPr lang="ru-RU" altLang="ru-RU"/>
              <a:pPr/>
              <a:t>‹#›</a:t>
            </a:fld>
            <a:endParaRPr lang="ru-RU" altLang="ru-RU"/>
          </a:p>
        </p:txBody>
      </p:sp>
    </p:spTree>
    <p:extLst>
      <p:ext uri="{BB962C8B-B14F-4D97-AF65-F5344CB8AC3E}">
        <p14:creationId xmlns:p14="http://schemas.microsoft.com/office/powerpoint/2010/main" val="319298847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270001" y="1981200"/>
            <a:ext cx="4584700" cy="344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defTabSz="457200" fontAlgn="base">
              <a:spcBef>
                <a:spcPct val="0"/>
              </a:spcBef>
              <a:spcAft>
                <a:spcPct val="0"/>
              </a:spcAft>
              <a:defRPr>
                <a:solidFill>
                  <a:schemeClr val="tx1"/>
                </a:solidFill>
                <a:latin typeface="Arial Narrow" pitchFamily="34" charset="0"/>
              </a:defRPr>
            </a:lvl6pPr>
            <a:lvl7pPr marL="2971800" indent="-228600" defTabSz="457200" fontAlgn="base">
              <a:spcBef>
                <a:spcPct val="0"/>
              </a:spcBef>
              <a:spcAft>
                <a:spcPct val="0"/>
              </a:spcAft>
              <a:defRPr>
                <a:solidFill>
                  <a:schemeClr val="tx1"/>
                </a:solidFill>
                <a:latin typeface="Arial Narrow" pitchFamily="34" charset="0"/>
              </a:defRPr>
            </a:lvl7pPr>
            <a:lvl8pPr marL="3429000" indent="-228600" defTabSz="457200" fontAlgn="base">
              <a:spcBef>
                <a:spcPct val="0"/>
              </a:spcBef>
              <a:spcAft>
                <a:spcPct val="0"/>
              </a:spcAft>
              <a:defRPr>
                <a:solidFill>
                  <a:schemeClr val="tx1"/>
                </a:solidFill>
                <a:latin typeface="Arial Narrow" pitchFamily="34" charset="0"/>
              </a:defRPr>
            </a:lvl8pPr>
            <a:lvl9pPr marL="3886200" indent="-228600" defTabSz="457200" fontAlgn="base">
              <a:spcBef>
                <a:spcPct val="0"/>
              </a:spcBef>
              <a:spcAft>
                <a:spcPct val="0"/>
              </a:spcAft>
              <a:defRPr>
                <a:solidFill>
                  <a:schemeClr val="tx1"/>
                </a:solidFill>
                <a:latin typeface="Arial Narrow" pitchFamily="34" charset="0"/>
              </a:defRPr>
            </a:lvl9pPr>
          </a:lstStyle>
          <a:p>
            <a:pPr algn="r" defTabSz="609585">
              <a:defRPr/>
            </a:pPr>
            <a:r>
              <a:rPr lang="en-US" altLang="ru-RU" sz="2667" b="1" dirty="0" smtClean="0">
                <a:solidFill>
                  <a:prstClr val="black"/>
                </a:solidFill>
                <a:cs typeface="Arial" charset="0"/>
              </a:rPr>
              <a:t>THANK YOU</a:t>
            </a:r>
            <a:r>
              <a:rPr lang="ru-RU" altLang="ru-RU" sz="2667" b="1" dirty="0" smtClean="0">
                <a:solidFill>
                  <a:prstClr val="black"/>
                </a:solidFill>
                <a:cs typeface="Arial" charset="0"/>
              </a:rPr>
              <a:t/>
            </a:r>
            <a:br>
              <a:rPr lang="ru-RU" altLang="ru-RU" sz="2667" b="1" dirty="0" smtClean="0">
                <a:solidFill>
                  <a:prstClr val="black"/>
                </a:solidFill>
                <a:cs typeface="Arial" charset="0"/>
              </a:rPr>
            </a:br>
            <a:r>
              <a:rPr lang="en-US" altLang="ru-RU" sz="2667" b="1" dirty="0" smtClean="0">
                <a:solidFill>
                  <a:prstClr val="black"/>
                </a:solidFill>
                <a:cs typeface="Arial" charset="0"/>
              </a:rPr>
              <a:t>FOR YOUR </a:t>
            </a:r>
          </a:p>
          <a:p>
            <a:pPr algn="r" defTabSz="609585">
              <a:defRPr/>
            </a:pPr>
            <a:r>
              <a:rPr lang="en-US" altLang="ru-RU" sz="2667" b="1" dirty="0" smtClean="0">
                <a:solidFill>
                  <a:prstClr val="black"/>
                </a:solidFill>
                <a:cs typeface="Arial" charset="0"/>
              </a:rPr>
              <a:t>ATTENTION</a:t>
            </a:r>
            <a:r>
              <a:rPr lang="ru-RU" altLang="ru-RU" sz="2667" b="1" dirty="0" smtClean="0">
                <a:solidFill>
                  <a:prstClr val="black"/>
                </a:solidFill>
                <a:cs typeface="Arial" charset="0"/>
              </a:rPr>
              <a:t>!</a:t>
            </a:r>
            <a:endParaRPr lang="en-US" altLang="ru-RU" sz="2667" b="1" dirty="0" smtClean="0">
              <a:solidFill>
                <a:prstClr val="black"/>
              </a:solidFill>
              <a:cs typeface="Arial" charset="0"/>
            </a:endParaRPr>
          </a:p>
          <a:p>
            <a:pPr algn="r" defTabSz="609585">
              <a:defRPr/>
            </a:pPr>
            <a:endParaRPr lang="en-US" altLang="ru-RU" sz="2133" dirty="0" smtClean="0">
              <a:solidFill>
                <a:prstClr val="black"/>
              </a:solidFill>
              <a:cs typeface="Arial" charset="0"/>
            </a:endParaRPr>
          </a:p>
          <a:p>
            <a:pPr algn="r" defTabSz="609585">
              <a:defRPr/>
            </a:pPr>
            <a:r>
              <a:rPr lang="en-US" altLang="ru-RU" dirty="0" smtClean="0">
                <a:solidFill>
                  <a:prstClr val="black"/>
                </a:solidFill>
                <a:cs typeface="Arial" charset="0"/>
              </a:rPr>
              <a:t>40/5 Bol. </a:t>
            </a:r>
            <a:r>
              <a:rPr lang="en-US" altLang="ru-RU" dirty="0" err="1" smtClean="0">
                <a:solidFill>
                  <a:prstClr val="black"/>
                </a:solidFill>
                <a:cs typeface="Arial" charset="0"/>
              </a:rPr>
              <a:t>Ordynka</a:t>
            </a:r>
            <a:r>
              <a:rPr lang="en-US" altLang="ru-RU" dirty="0" smtClean="0">
                <a:solidFill>
                  <a:prstClr val="black"/>
                </a:solidFill>
                <a:cs typeface="Arial" charset="0"/>
              </a:rPr>
              <a:t>, </a:t>
            </a:r>
          </a:p>
          <a:p>
            <a:pPr algn="r" defTabSz="609585">
              <a:spcAft>
                <a:spcPts val="533"/>
              </a:spcAft>
              <a:defRPr/>
            </a:pPr>
            <a:r>
              <a:rPr lang="en-US" altLang="ru-RU" dirty="0" smtClean="0">
                <a:solidFill>
                  <a:prstClr val="black"/>
                </a:solidFill>
                <a:cs typeface="Arial" charset="0"/>
              </a:rPr>
              <a:t>Moscow, 119017, Russia</a:t>
            </a:r>
          </a:p>
          <a:p>
            <a:pPr algn="r" defTabSz="609585">
              <a:spcAft>
                <a:spcPts val="533"/>
              </a:spcAft>
              <a:defRPr/>
            </a:pPr>
            <a:r>
              <a:rPr lang="en-US" altLang="ru-RU" dirty="0" smtClean="0">
                <a:solidFill>
                  <a:prstClr val="black"/>
                </a:solidFill>
                <a:cs typeface="Arial" charset="0"/>
              </a:rPr>
              <a:t>Tel.: +7</a:t>
            </a:r>
            <a:r>
              <a:rPr lang="ru-RU" altLang="ru-RU" dirty="0" smtClean="0">
                <a:solidFill>
                  <a:prstClr val="black"/>
                </a:solidFill>
                <a:cs typeface="Arial" charset="0"/>
              </a:rPr>
              <a:t> (495) 935</a:t>
            </a:r>
            <a:r>
              <a:rPr lang="en-US" altLang="ru-RU" dirty="0" smtClean="0">
                <a:solidFill>
                  <a:prstClr val="black"/>
                </a:solidFill>
                <a:cs typeface="Arial" charset="0"/>
              </a:rPr>
              <a:t> </a:t>
            </a:r>
            <a:r>
              <a:rPr lang="ru-RU" altLang="ru-RU" dirty="0" smtClean="0">
                <a:solidFill>
                  <a:prstClr val="black"/>
                </a:solidFill>
                <a:cs typeface="Arial" charset="0"/>
              </a:rPr>
              <a:t>80</a:t>
            </a:r>
            <a:r>
              <a:rPr lang="en-US" altLang="ru-RU" dirty="0" smtClean="0">
                <a:solidFill>
                  <a:prstClr val="black"/>
                </a:solidFill>
                <a:cs typeface="Arial" charset="0"/>
              </a:rPr>
              <a:t> </a:t>
            </a:r>
            <a:r>
              <a:rPr lang="ru-RU" altLang="ru-RU" dirty="0" smtClean="0">
                <a:solidFill>
                  <a:prstClr val="black"/>
                </a:solidFill>
                <a:cs typeface="Arial" charset="0"/>
              </a:rPr>
              <a:t>1</a:t>
            </a:r>
            <a:r>
              <a:rPr lang="en-US" altLang="ru-RU" dirty="0" smtClean="0">
                <a:solidFill>
                  <a:prstClr val="black"/>
                </a:solidFill>
                <a:cs typeface="Arial" charset="0"/>
              </a:rPr>
              <a:t>0</a:t>
            </a:r>
            <a:r>
              <a:rPr lang="ru-RU" altLang="ru-RU" dirty="0" smtClean="0">
                <a:solidFill>
                  <a:prstClr val="black"/>
                </a:solidFill>
                <a:cs typeface="Arial" charset="0"/>
              </a:rPr>
              <a:t> </a:t>
            </a:r>
            <a:br>
              <a:rPr lang="ru-RU" altLang="ru-RU" dirty="0" smtClean="0">
                <a:solidFill>
                  <a:prstClr val="black"/>
                </a:solidFill>
                <a:cs typeface="Arial" charset="0"/>
              </a:rPr>
            </a:br>
            <a:r>
              <a:rPr lang="en-US" altLang="ru-RU" dirty="0" smtClean="0">
                <a:solidFill>
                  <a:prstClr val="black"/>
                </a:solidFill>
                <a:cs typeface="Arial" charset="0"/>
              </a:rPr>
              <a:t>Fax: +7</a:t>
            </a:r>
            <a:r>
              <a:rPr lang="ru-RU" altLang="ru-RU" dirty="0" smtClean="0">
                <a:solidFill>
                  <a:prstClr val="black"/>
                </a:solidFill>
                <a:cs typeface="Arial" charset="0"/>
              </a:rPr>
              <a:t> (495) 935</a:t>
            </a:r>
            <a:r>
              <a:rPr lang="en-US" altLang="ru-RU" dirty="0" smtClean="0">
                <a:solidFill>
                  <a:prstClr val="black"/>
                </a:solidFill>
                <a:cs typeface="Arial" charset="0"/>
              </a:rPr>
              <a:t> </a:t>
            </a:r>
            <a:r>
              <a:rPr lang="ru-RU" altLang="ru-RU" dirty="0" smtClean="0">
                <a:solidFill>
                  <a:prstClr val="black"/>
                </a:solidFill>
                <a:cs typeface="Arial" charset="0"/>
              </a:rPr>
              <a:t>80</a:t>
            </a:r>
            <a:r>
              <a:rPr lang="en-US" altLang="ru-RU" dirty="0" smtClean="0">
                <a:solidFill>
                  <a:prstClr val="black"/>
                </a:solidFill>
                <a:cs typeface="Arial" charset="0"/>
              </a:rPr>
              <a:t> </a:t>
            </a:r>
            <a:r>
              <a:rPr lang="ru-RU" altLang="ru-RU" dirty="0" smtClean="0">
                <a:solidFill>
                  <a:prstClr val="black"/>
                </a:solidFill>
                <a:cs typeface="Arial" charset="0"/>
              </a:rPr>
              <a:t>1</a:t>
            </a:r>
            <a:r>
              <a:rPr lang="en-US" altLang="ru-RU" dirty="0" smtClean="0">
                <a:solidFill>
                  <a:prstClr val="black"/>
                </a:solidFill>
                <a:cs typeface="Arial" charset="0"/>
              </a:rPr>
              <a:t>1</a:t>
            </a:r>
          </a:p>
          <a:p>
            <a:pPr algn="r" defTabSz="609585">
              <a:defRPr/>
            </a:pPr>
            <a:r>
              <a:rPr lang="en-US" altLang="ru-RU" dirty="0" smtClean="0">
                <a:solidFill>
                  <a:prstClr val="black"/>
                </a:solidFill>
                <a:cs typeface="Arial" charset="0"/>
              </a:rPr>
              <a:t>www.epam.ru</a:t>
            </a:r>
            <a:endParaRPr lang="ru-RU" altLang="ru-RU" dirty="0" smtClean="0">
              <a:solidFill>
                <a:prstClr val="black"/>
              </a:solidFill>
              <a:cs typeface="Arial" charset="0"/>
            </a:endParaRPr>
          </a:p>
          <a:p>
            <a:pPr algn="r" defTabSz="609585">
              <a:defRPr/>
            </a:pPr>
            <a:endParaRPr lang="en-US" altLang="ru-RU" dirty="0" smtClean="0">
              <a:solidFill>
                <a:prstClr val="black"/>
              </a:solidFill>
              <a:cs typeface="Arial" charset="0"/>
            </a:endParaRPr>
          </a:p>
        </p:txBody>
      </p:sp>
      <p:cxnSp>
        <p:nvCxnSpPr>
          <p:cNvPr id="5" name="Прямая соединительная линия 4"/>
          <p:cNvCxnSpPr/>
          <p:nvPr userDrawn="1"/>
        </p:nvCxnSpPr>
        <p:spPr>
          <a:xfrm rot="5400000">
            <a:off x="4405842" y="3834343"/>
            <a:ext cx="338031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Прямоугольник 5"/>
          <p:cNvSpPr>
            <a:spLocks noChangeArrowheads="1"/>
          </p:cNvSpPr>
          <p:nvPr userDrawn="1"/>
        </p:nvSpPr>
        <p:spPr bwMode="auto">
          <a:xfrm>
            <a:off x="1" y="6388100"/>
            <a:ext cx="12325351"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Narrow" pitchFamily="34" charset="0"/>
                <a:ea typeface="+mn-ea"/>
                <a:cs typeface="Arial" charset="0"/>
              </a:defRPr>
            </a:lvl1pPr>
            <a:lvl2pPr marL="457200" algn="l" defTabSz="457200" rtl="0" fontAlgn="base">
              <a:spcBef>
                <a:spcPct val="0"/>
              </a:spcBef>
              <a:spcAft>
                <a:spcPct val="0"/>
              </a:spcAft>
              <a:defRPr kern="1200">
                <a:solidFill>
                  <a:schemeClr val="tx1"/>
                </a:solidFill>
                <a:latin typeface="Arial Narrow" pitchFamily="34" charset="0"/>
                <a:ea typeface="+mn-ea"/>
                <a:cs typeface="Arial" charset="0"/>
              </a:defRPr>
            </a:lvl2pPr>
            <a:lvl3pPr marL="914400" algn="l" defTabSz="457200" rtl="0" fontAlgn="base">
              <a:spcBef>
                <a:spcPct val="0"/>
              </a:spcBef>
              <a:spcAft>
                <a:spcPct val="0"/>
              </a:spcAft>
              <a:defRPr kern="1200">
                <a:solidFill>
                  <a:schemeClr val="tx1"/>
                </a:solidFill>
                <a:latin typeface="Arial Narrow" pitchFamily="34" charset="0"/>
                <a:ea typeface="+mn-ea"/>
                <a:cs typeface="Arial" charset="0"/>
              </a:defRPr>
            </a:lvl3pPr>
            <a:lvl4pPr marL="1371600" algn="l" defTabSz="457200" rtl="0" fontAlgn="base">
              <a:spcBef>
                <a:spcPct val="0"/>
              </a:spcBef>
              <a:spcAft>
                <a:spcPct val="0"/>
              </a:spcAft>
              <a:defRPr kern="1200">
                <a:solidFill>
                  <a:schemeClr val="tx1"/>
                </a:solidFill>
                <a:latin typeface="Arial Narrow" pitchFamily="34" charset="0"/>
                <a:ea typeface="+mn-ea"/>
                <a:cs typeface="Arial" charset="0"/>
              </a:defRPr>
            </a:lvl4pPr>
            <a:lvl5pPr marL="1828800" algn="l" defTabSz="457200"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a:lstStyle>
          <a:p>
            <a:pPr algn="ctr">
              <a:defRPr/>
            </a:pPr>
            <a:r>
              <a:rPr lang="en-US" sz="1067" dirty="0" smtClean="0">
                <a:solidFill>
                  <a:srgbClr val="7F7F7F"/>
                </a:solidFill>
              </a:rPr>
              <a:t>T</a:t>
            </a:r>
            <a:r>
              <a:rPr lang="en-GB" sz="1067" dirty="0" smtClean="0">
                <a:solidFill>
                  <a:srgbClr val="7F7F7F"/>
                </a:solidFill>
              </a:rPr>
              <a:t>his  material has been prepared for informational and/or educational purposes only and should not be taken as legal advice or opinion. Egorov Puginsky Afanasiev &amp; Partners, its management team, attorneys and employees cannot guarantee that such information is applicable </a:t>
            </a:r>
            <a:r>
              <a:rPr lang="en-US" sz="1067" dirty="0" smtClean="0">
                <a:solidFill>
                  <a:srgbClr val="7F7F7F"/>
                </a:solidFill>
              </a:rPr>
              <a:t>for</a:t>
            </a:r>
            <a:r>
              <a:rPr lang="en-GB" sz="1067" dirty="0" smtClean="0">
                <a:solidFill>
                  <a:srgbClr val="7F7F7F"/>
                </a:solidFill>
              </a:rPr>
              <a:t> your purposes and shall not be responsible for your decisions and related eventual direct or consequential loss and/or damage resulting from the use of all or any information contained in the material.</a:t>
            </a:r>
            <a:endParaRPr lang="ru-RU" sz="1067" dirty="0" smtClean="0">
              <a:solidFill>
                <a:srgbClr val="7F7F7F"/>
              </a:solidFill>
            </a:endParaRPr>
          </a:p>
        </p:txBody>
      </p:sp>
      <p:sp>
        <p:nvSpPr>
          <p:cNvPr id="11" name="Рисунок 10"/>
          <p:cNvSpPr>
            <a:spLocks noGrp="1"/>
          </p:cNvSpPr>
          <p:nvPr>
            <p:ph type="pic" sz="quarter" idx="10"/>
          </p:nvPr>
        </p:nvSpPr>
        <p:spPr>
          <a:xfrm>
            <a:off x="6350000" y="2143125"/>
            <a:ext cx="3530600" cy="2428875"/>
          </a:xfrm>
          <a:prstGeom prst="rect">
            <a:avLst/>
          </a:prstGeom>
        </p:spPr>
        <p:txBody>
          <a:bodyPr/>
          <a:lstStyle>
            <a:lvl1pPr>
              <a:defRPr sz="2400"/>
            </a:lvl1pPr>
          </a:lstStyle>
          <a:p>
            <a:pPr lvl="0"/>
            <a:endParaRPr lang="ru-RU" noProof="0" dirty="0"/>
          </a:p>
        </p:txBody>
      </p:sp>
      <p:sp>
        <p:nvSpPr>
          <p:cNvPr id="13" name="Текст 12"/>
          <p:cNvSpPr>
            <a:spLocks noGrp="1"/>
          </p:cNvSpPr>
          <p:nvPr>
            <p:ph type="body" sz="quarter" idx="11"/>
          </p:nvPr>
        </p:nvSpPr>
        <p:spPr>
          <a:xfrm>
            <a:off x="6350000" y="4572000"/>
            <a:ext cx="3530600" cy="952501"/>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Tx/>
              <a:buNone/>
              <a:tabLst/>
              <a:defRPr sz="2400">
                <a:solidFill>
                  <a:schemeClr val="tx1"/>
                </a:solidFill>
                <a:latin typeface="+mj-lt"/>
              </a:defRPr>
            </a:lvl1pPr>
            <a:lvl2pPr>
              <a:defRPr sz="2133"/>
            </a:lvl2p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94769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901700" y="1981200"/>
            <a:ext cx="4953000" cy="35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defTabSz="457200" fontAlgn="base">
              <a:spcBef>
                <a:spcPct val="0"/>
              </a:spcBef>
              <a:spcAft>
                <a:spcPct val="0"/>
              </a:spcAft>
              <a:defRPr>
                <a:solidFill>
                  <a:schemeClr val="tx1"/>
                </a:solidFill>
                <a:latin typeface="Arial Narrow" pitchFamily="34" charset="0"/>
              </a:defRPr>
            </a:lvl6pPr>
            <a:lvl7pPr marL="2971800" indent="-228600" defTabSz="457200" fontAlgn="base">
              <a:spcBef>
                <a:spcPct val="0"/>
              </a:spcBef>
              <a:spcAft>
                <a:spcPct val="0"/>
              </a:spcAft>
              <a:defRPr>
                <a:solidFill>
                  <a:schemeClr val="tx1"/>
                </a:solidFill>
                <a:latin typeface="Arial Narrow" pitchFamily="34" charset="0"/>
              </a:defRPr>
            </a:lvl7pPr>
            <a:lvl8pPr marL="3429000" indent="-228600" defTabSz="457200" fontAlgn="base">
              <a:spcBef>
                <a:spcPct val="0"/>
              </a:spcBef>
              <a:spcAft>
                <a:spcPct val="0"/>
              </a:spcAft>
              <a:defRPr>
                <a:solidFill>
                  <a:schemeClr val="tx1"/>
                </a:solidFill>
                <a:latin typeface="Arial Narrow" pitchFamily="34" charset="0"/>
              </a:defRPr>
            </a:lvl8pPr>
            <a:lvl9pPr marL="3886200" indent="-228600" defTabSz="457200" fontAlgn="base">
              <a:spcBef>
                <a:spcPct val="0"/>
              </a:spcBef>
              <a:spcAft>
                <a:spcPct val="0"/>
              </a:spcAft>
              <a:defRPr>
                <a:solidFill>
                  <a:schemeClr val="tx1"/>
                </a:solidFill>
                <a:latin typeface="Arial Narrow" pitchFamily="34" charset="0"/>
              </a:defRPr>
            </a:lvl9pPr>
          </a:lstStyle>
          <a:p>
            <a:pPr algn="r" defTabSz="609585">
              <a:defRPr/>
            </a:pPr>
            <a:r>
              <a:rPr lang="en-US" altLang="ru-RU" sz="2667" b="1" dirty="0" smtClean="0">
                <a:solidFill>
                  <a:prstClr val="black"/>
                </a:solidFill>
                <a:cs typeface="Arial" charset="0"/>
              </a:rPr>
              <a:t>THANK YOU</a:t>
            </a:r>
            <a:r>
              <a:rPr lang="ru-RU" altLang="ru-RU" sz="2667" b="1" dirty="0" smtClean="0">
                <a:solidFill>
                  <a:prstClr val="black"/>
                </a:solidFill>
                <a:cs typeface="Arial" charset="0"/>
              </a:rPr>
              <a:t/>
            </a:r>
            <a:br>
              <a:rPr lang="ru-RU" altLang="ru-RU" sz="2667" b="1" dirty="0" smtClean="0">
                <a:solidFill>
                  <a:prstClr val="black"/>
                </a:solidFill>
                <a:cs typeface="Arial" charset="0"/>
              </a:rPr>
            </a:br>
            <a:r>
              <a:rPr lang="en-US" altLang="ru-RU" sz="2667" b="1" dirty="0" smtClean="0">
                <a:solidFill>
                  <a:prstClr val="black"/>
                </a:solidFill>
                <a:cs typeface="Arial" charset="0"/>
              </a:rPr>
              <a:t>FOR YOUR </a:t>
            </a:r>
          </a:p>
          <a:p>
            <a:pPr algn="r" defTabSz="609585">
              <a:defRPr/>
            </a:pPr>
            <a:r>
              <a:rPr lang="en-US" altLang="ru-RU" sz="2667" b="1" dirty="0" smtClean="0">
                <a:solidFill>
                  <a:prstClr val="black"/>
                </a:solidFill>
                <a:cs typeface="Arial" charset="0"/>
              </a:rPr>
              <a:t>ATTENTION</a:t>
            </a:r>
            <a:r>
              <a:rPr lang="ru-RU" altLang="ru-RU" sz="2667" b="1" dirty="0" smtClean="0">
                <a:solidFill>
                  <a:prstClr val="black"/>
                </a:solidFill>
                <a:cs typeface="Arial" charset="0"/>
              </a:rPr>
              <a:t>!</a:t>
            </a:r>
            <a:endParaRPr lang="en-US" altLang="ru-RU" sz="2667" b="1" dirty="0" smtClean="0">
              <a:solidFill>
                <a:prstClr val="black"/>
              </a:solidFill>
              <a:cs typeface="Arial" charset="0"/>
            </a:endParaRPr>
          </a:p>
          <a:p>
            <a:pPr algn="r" defTabSz="609585">
              <a:defRPr/>
            </a:pPr>
            <a:endParaRPr lang="en-US" altLang="ru-RU" sz="2133" dirty="0" smtClean="0">
              <a:solidFill>
                <a:prstClr val="black"/>
              </a:solidFill>
              <a:cs typeface="Arial" charset="0"/>
            </a:endParaRPr>
          </a:p>
          <a:p>
            <a:pPr algn="r" defTabSz="609585">
              <a:spcAft>
                <a:spcPts val="0"/>
              </a:spcAft>
              <a:defRPr/>
            </a:pPr>
            <a:r>
              <a:rPr lang="en-US" dirty="0" err="1" smtClean="0">
                <a:solidFill>
                  <a:prstClr val="black"/>
                </a:solidFill>
                <a:cs typeface="Arial" charset="0"/>
              </a:rPr>
              <a:t>Nevsky</a:t>
            </a:r>
            <a:r>
              <a:rPr lang="en-US" dirty="0" smtClean="0">
                <a:solidFill>
                  <a:prstClr val="black"/>
                </a:solidFill>
                <a:cs typeface="Arial" charset="0"/>
              </a:rPr>
              <a:t> av., 24, suite 132</a:t>
            </a:r>
          </a:p>
          <a:p>
            <a:pPr algn="r" defTabSz="609585">
              <a:spcAft>
                <a:spcPts val="533"/>
              </a:spcAft>
              <a:defRPr/>
            </a:pPr>
            <a:r>
              <a:rPr lang="en-US" dirty="0" smtClean="0">
                <a:solidFill>
                  <a:prstClr val="black"/>
                </a:solidFill>
                <a:cs typeface="Arial" charset="0"/>
              </a:rPr>
              <a:t>St. Petersburg, 191186, Russia</a:t>
            </a:r>
          </a:p>
          <a:p>
            <a:pPr algn="r" defTabSz="609585">
              <a:spcAft>
                <a:spcPts val="0"/>
              </a:spcAft>
              <a:defRPr/>
            </a:pPr>
            <a:r>
              <a:rPr lang="en-US" dirty="0" smtClean="0">
                <a:solidFill>
                  <a:prstClr val="black"/>
                </a:solidFill>
                <a:cs typeface="Arial" charset="0"/>
              </a:rPr>
              <a:t>Tel.: +7 (812) 322 96 81</a:t>
            </a:r>
          </a:p>
          <a:p>
            <a:pPr algn="r" defTabSz="609585">
              <a:spcAft>
                <a:spcPts val="533"/>
              </a:spcAft>
              <a:defRPr/>
            </a:pPr>
            <a:r>
              <a:rPr lang="en-US" dirty="0" smtClean="0">
                <a:solidFill>
                  <a:prstClr val="black"/>
                </a:solidFill>
                <a:cs typeface="Arial" charset="0"/>
              </a:rPr>
              <a:t>Fax: +7 (812) 322 96 82</a:t>
            </a:r>
          </a:p>
          <a:p>
            <a:pPr algn="r" defTabSz="609585">
              <a:spcAft>
                <a:spcPts val="533"/>
              </a:spcAft>
              <a:defRPr/>
            </a:pPr>
            <a:r>
              <a:rPr lang="en-US" dirty="0" smtClean="0">
                <a:solidFill>
                  <a:prstClr val="black"/>
                </a:solidFill>
                <a:cs typeface="Arial" charset="0"/>
              </a:rPr>
              <a:t>www.epam.ru</a:t>
            </a:r>
            <a:endParaRPr lang="ru-RU" dirty="0" smtClean="0">
              <a:solidFill>
                <a:prstClr val="black"/>
              </a:solidFill>
              <a:cs typeface="Arial" charset="0"/>
            </a:endParaRPr>
          </a:p>
          <a:p>
            <a:pPr algn="r" defTabSz="609585">
              <a:defRPr/>
            </a:pPr>
            <a:endParaRPr lang="en-US" altLang="ru-RU" dirty="0" smtClean="0">
              <a:solidFill>
                <a:prstClr val="black"/>
              </a:solidFill>
              <a:cs typeface="Arial" charset="0"/>
            </a:endParaRPr>
          </a:p>
        </p:txBody>
      </p:sp>
      <p:cxnSp>
        <p:nvCxnSpPr>
          <p:cNvPr id="5" name="Прямая соединительная линия 4"/>
          <p:cNvCxnSpPr/>
          <p:nvPr userDrawn="1"/>
        </p:nvCxnSpPr>
        <p:spPr>
          <a:xfrm rot="5400000">
            <a:off x="4405842" y="3834343"/>
            <a:ext cx="338031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Прямоугольник 5"/>
          <p:cNvSpPr>
            <a:spLocks noChangeArrowheads="1"/>
          </p:cNvSpPr>
          <p:nvPr userDrawn="1"/>
        </p:nvSpPr>
        <p:spPr bwMode="auto">
          <a:xfrm>
            <a:off x="1" y="6385984"/>
            <a:ext cx="12325351"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Narrow" pitchFamily="34" charset="0"/>
                <a:ea typeface="+mn-ea"/>
                <a:cs typeface="Arial" charset="0"/>
              </a:defRPr>
            </a:lvl1pPr>
            <a:lvl2pPr marL="457200" algn="l" defTabSz="457200" rtl="0" fontAlgn="base">
              <a:spcBef>
                <a:spcPct val="0"/>
              </a:spcBef>
              <a:spcAft>
                <a:spcPct val="0"/>
              </a:spcAft>
              <a:defRPr kern="1200">
                <a:solidFill>
                  <a:schemeClr val="tx1"/>
                </a:solidFill>
                <a:latin typeface="Arial Narrow" pitchFamily="34" charset="0"/>
                <a:ea typeface="+mn-ea"/>
                <a:cs typeface="Arial" charset="0"/>
              </a:defRPr>
            </a:lvl2pPr>
            <a:lvl3pPr marL="914400" algn="l" defTabSz="457200" rtl="0" fontAlgn="base">
              <a:spcBef>
                <a:spcPct val="0"/>
              </a:spcBef>
              <a:spcAft>
                <a:spcPct val="0"/>
              </a:spcAft>
              <a:defRPr kern="1200">
                <a:solidFill>
                  <a:schemeClr val="tx1"/>
                </a:solidFill>
                <a:latin typeface="Arial Narrow" pitchFamily="34" charset="0"/>
                <a:ea typeface="+mn-ea"/>
                <a:cs typeface="Arial" charset="0"/>
              </a:defRPr>
            </a:lvl3pPr>
            <a:lvl4pPr marL="1371600" algn="l" defTabSz="457200" rtl="0" fontAlgn="base">
              <a:spcBef>
                <a:spcPct val="0"/>
              </a:spcBef>
              <a:spcAft>
                <a:spcPct val="0"/>
              </a:spcAft>
              <a:defRPr kern="1200">
                <a:solidFill>
                  <a:schemeClr val="tx1"/>
                </a:solidFill>
                <a:latin typeface="Arial Narrow" pitchFamily="34" charset="0"/>
                <a:ea typeface="+mn-ea"/>
                <a:cs typeface="Arial" charset="0"/>
              </a:defRPr>
            </a:lvl4pPr>
            <a:lvl5pPr marL="1828800" algn="l" defTabSz="457200"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a:lstStyle>
          <a:p>
            <a:pPr algn="ctr">
              <a:defRPr/>
            </a:pPr>
            <a:r>
              <a:rPr lang="en-US" sz="1067" dirty="0" smtClean="0">
                <a:solidFill>
                  <a:srgbClr val="7F7F7F"/>
                </a:solidFill>
              </a:rPr>
              <a:t>T</a:t>
            </a:r>
            <a:r>
              <a:rPr lang="en-GB" sz="1067" dirty="0" smtClean="0">
                <a:solidFill>
                  <a:srgbClr val="7F7F7F"/>
                </a:solidFill>
              </a:rPr>
              <a:t>his  material has been prepared for informational and/or educational purposes only and should not be taken as legal advice or opinion. Egorov Puginsky Afanasiev &amp; Partners, its management team, attorneys and employees cannot guarantee that such information is applicable </a:t>
            </a:r>
            <a:r>
              <a:rPr lang="en-US" sz="1067" dirty="0" smtClean="0">
                <a:solidFill>
                  <a:srgbClr val="7F7F7F"/>
                </a:solidFill>
              </a:rPr>
              <a:t>for</a:t>
            </a:r>
            <a:r>
              <a:rPr lang="en-GB" sz="1067" dirty="0" smtClean="0">
                <a:solidFill>
                  <a:srgbClr val="7F7F7F"/>
                </a:solidFill>
              </a:rPr>
              <a:t> your purposes and shall not be responsible for your decisions and related eventual direct or consequential loss and/or damage resulting from the use of all or any information contained in the material.</a:t>
            </a:r>
            <a:endParaRPr lang="ru-RU" sz="1067" dirty="0" smtClean="0">
              <a:solidFill>
                <a:srgbClr val="7F7F7F"/>
              </a:solidFill>
            </a:endParaRPr>
          </a:p>
        </p:txBody>
      </p:sp>
      <p:sp>
        <p:nvSpPr>
          <p:cNvPr id="7" name="Рисунок 10"/>
          <p:cNvSpPr>
            <a:spLocks noGrp="1"/>
          </p:cNvSpPr>
          <p:nvPr>
            <p:ph type="pic" sz="quarter" idx="10"/>
          </p:nvPr>
        </p:nvSpPr>
        <p:spPr>
          <a:xfrm>
            <a:off x="6350000" y="2143125"/>
            <a:ext cx="3530600" cy="2428875"/>
          </a:xfrm>
          <a:prstGeom prst="rect">
            <a:avLst/>
          </a:prstGeom>
        </p:spPr>
        <p:txBody>
          <a:bodyPr/>
          <a:lstStyle>
            <a:lvl1pPr>
              <a:defRPr sz="2400"/>
            </a:lvl1pPr>
          </a:lstStyle>
          <a:p>
            <a:pPr lvl="0"/>
            <a:endParaRPr lang="ru-RU" noProof="0" dirty="0"/>
          </a:p>
        </p:txBody>
      </p:sp>
      <p:sp>
        <p:nvSpPr>
          <p:cNvPr id="8" name="Текст 12"/>
          <p:cNvSpPr>
            <a:spLocks noGrp="1"/>
          </p:cNvSpPr>
          <p:nvPr>
            <p:ph type="body" sz="quarter" idx="11"/>
          </p:nvPr>
        </p:nvSpPr>
        <p:spPr>
          <a:xfrm>
            <a:off x="6350000" y="4572000"/>
            <a:ext cx="3530600" cy="952501"/>
          </a:xfrm>
          <a:prstGeom prst="rect">
            <a:avLst/>
          </a:prstGeom>
        </p:spPr>
        <p:txBody>
          <a:bodyPr/>
          <a:lstStyle>
            <a:lvl1pPr marL="0" marR="0" indent="0" algn="l" defTabSz="609585" rtl="0" eaLnBrk="1" fontAlgn="auto" latinLnBrk="0" hangingPunct="1">
              <a:lnSpc>
                <a:spcPct val="100000"/>
              </a:lnSpc>
              <a:spcBef>
                <a:spcPts val="0"/>
              </a:spcBef>
              <a:spcAft>
                <a:spcPts val="0"/>
              </a:spcAft>
              <a:buClrTx/>
              <a:buSzTx/>
              <a:buFontTx/>
              <a:buNone/>
              <a:tabLst/>
              <a:defRPr sz="2400">
                <a:solidFill>
                  <a:schemeClr val="tx1"/>
                </a:solidFill>
                <a:latin typeface="+mj-lt"/>
              </a:defRPr>
            </a:lvl1pPr>
            <a:lvl2pPr>
              <a:defRPr sz="2133"/>
            </a:lvl2pPr>
          </a:lstStyle>
          <a:p>
            <a:pPr lvl="0"/>
            <a:r>
              <a:rPr lang="ru-RU" dirty="0" smtClean="0"/>
              <a:t>Образец текста</a:t>
            </a:r>
          </a:p>
          <a:p>
            <a:pPr lvl="1"/>
            <a:r>
              <a:rPr lang="ru-RU" dirty="0" smtClean="0"/>
              <a:t>Второй уровень</a:t>
            </a:r>
          </a:p>
        </p:txBody>
      </p:sp>
    </p:spTree>
    <p:extLst>
      <p:ext uri="{BB962C8B-B14F-4D97-AF65-F5344CB8AC3E}">
        <p14:creationId xmlns:p14="http://schemas.microsoft.com/office/powerpoint/2010/main" val="1306126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Дата 2"/>
          <p:cNvSpPr txBox="1">
            <a:spLocks/>
          </p:cNvSpPr>
          <p:nvPr userDrawn="1"/>
        </p:nvSpPr>
        <p:spPr>
          <a:xfrm>
            <a:off x="0" y="4713818"/>
            <a:ext cx="12192000" cy="706967"/>
          </a:xfrm>
          <a:prstGeom prst="rect">
            <a:avLst/>
          </a:prstGeom>
        </p:spPr>
        <p:txBody>
          <a:bodyPr anchor="ctr"/>
          <a:lstStyle>
            <a:lvl1pPr algn="ctr">
              <a:defRPr sz="2800">
                <a:solidFill>
                  <a:srgbClr val="C00000"/>
                </a:solidFill>
                <a:latin typeface="Arial Narrow" pitchFamily="34" charset="0"/>
              </a:defRPr>
            </a:lvl1pPr>
          </a:lstStyle>
          <a:p>
            <a:pPr defTabSz="609585" fontAlgn="auto">
              <a:spcBef>
                <a:spcPts val="0"/>
              </a:spcBef>
              <a:spcAft>
                <a:spcPts val="0"/>
              </a:spcAft>
              <a:defRPr/>
            </a:pPr>
            <a:fld id="{4FB9DE5E-498F-40F7-A4C0-EA37BFE68AAD}" type="datetime1">
              <a:rPr lang="ru-RU" sz="3200" smtClean="0">
                <a:cs typeface="Arial" charset="0"/>
              </a:rPr>
              <a:pPr defTabSz="609585" fontAlgn="auto">
                <a:spcBef>
                  <a:spcPts val="0"/>
                </a:spcBef>
                <a:spcAft>
                  <a:spcPts val="0"/>
                </a:spcAft>
                <a:defRPr/>
              </a:pPr>
              <a:t>18.10.2018</a:t>
            </a:fld>
            <a:endParaRPr lang="ru-RU" sz="3200" dirty="0">
              <a:cs typeface="Arial" charset="0"/>
            </a:endParaRPr>
          </a:p>
        </p:txBody>
      </p:sp>
      <p:sp>
        <p:nvSpPr>
          <p:cNvPr id="7" name="Title Placeholder 1"/>
          <p:cNvSpPr>
            <a:spLocks noGrp="1"/>
          </p:cNvSpPr>
          <p:nvPr>
            <p:ph type="title"/>
          </p:nvPr>
        </p:nvSpPr>
        <p:spPr>
          <a:xfrm>
            <a:off x="0" y="1"/>
            <a:ext cx="12192000" cy="6858001"/>
          </a:xfrm>
          <a:prstGeom prst="rect">
            <a:avLst/>
          </a:prstGeom>
        </p:spPr>
        <p:txBody>
          <a:bodyPr vert="horz" lIns="91440" tIns="45720" rIns="91440" bIns="45720" rtlCol="0" anchor="ctr">
            <a:normAutofit/>
          </a:bodyPr>
          <a:lstStyle>
            <a:lvl1pPr marL="0" marR="0" indent="0" algn="ctr" defTabSz="609585" rtl="0" eaLnBrk="1" fontAlgn="auto" latinLnBrk="0" hangingPunct="1">
              <a:lnSpc>
                <a:spcPct val="100000"/>
              </a:lnSpc>
              <a:spcBef>
                <a:spcPct val="0"/>
              </a:spcBef>
              <a:spcAft>
                <a:spcPts val="0"/>
              </a:spcAft>
              <a:buClrTx/>
              <a:buSzTx/>
              <a:buFontTx/>
              <a:buNone/>
              <a:tabLst/>
              <a:defRPr sz="4800" b="0" i="0" baseline="0">
                <a:solidFill>
                  <a:schemeClr val="tx1">
                    <a:lumMod val="65000"/>
                    <a:lumOff val="35000"/>
                  </a:schemeClr>
                </a:solidFill>
                <a:latin typeface="Arial Narrow" pitchFamily="34" charset="0"/>
                <a:cs typeface="Arial" pitchFamily="34" charset="0"/>
              </a:defRPr>
            </a:lvl1pPr>
          </a:lstStyle>
          <a:p>
            <a:r>
              <a:rPr lang="ru-RU" smtClean="0"/>
              <a:t>Образец заголовка</a:t>
            </a:r>
            <a:endParaRPr lang="en-US" dirty="0"/>
          </a:p>
        </p:txBody>
      </p:sp>
      <p:sp>
        <p:nvSpPr>
          <p:cNvPr id="14" name="Текст 13"/>
          <p:cNvSpPr>
            <a:spLocks noGrp="1" noChangeAspect="1"/>
          </p:cNvSpPr>
          <p:nvPr>
            <p:ph type="body" sz="quarter" idx="10"/>
          </p:nvPr>
        </p:nvSpPr>
        <p:spPr>
          <a:xfrm>
            <a:off x="1" y="4219575"/>
            <a:ext cx="12192000" cy="369332"/>
          </a:xfrm>
          <a:prstGeom prst="rect">
            <a:avLst/>
          </a:prstGeom>
        </p:spPr>
        <p:txBody>
          <a:bodyPr wrap="square" anchor="ctr">
            <a:noAutofit/>
          </a:bodyPr>
          <a:lstStyle>
            <a:lvl1pPr marL="0" marR="0" indent="0" algn="ctr" defTabSz="609585" rtl="0" eaLnBrk="1" fontAlgn="auto" latinLnBrk="0" hangingPunct="1">
              <a:lnSpc>
                <a:spcPct val="100000"/>
              </a:lnSpc>
              <a:spcBef>
                <a:spcPts val="0"/>
              </a:spcBef>
              <a:spcAft>
                <a:spcPts val="0"/>
              </a:spcAft>
              <a:buClrTx/>
              <a:buSzTx/>
              <a:buFontTx/>
              <a:buNone/>
              <a:tabLst/>
              <a:defRPr sz="2400" baseline="0">
                <a:solidFill>
                  <a:schemeClr val="tx1">
                    <a:lumMod val="65000"/>
                    <a:lumOff val="35000"/>
                  </a:schemeClr>
                </a:solidFill>
              </a:defRPr>
            </a:lvl1pPr>
          </a:lstStyle>
          <a:p>
            <a:pPr lvl="0"/>
            <a:r>
              <a:rPr lang="ru-RU" smtClean="0"/>
              <a:t>Образец текста</a:t>
            </a:r>
          </a:p>
        </p:txBody>
      </p:sp>
    </p:spTree>
    <p:extLst>
      <p:ext uri="{BB962C8B-B14F-4D97-AF65-F5344CB8AC3E}">
        <p14:creationId xmlns:p14="http://schemas.microsoft.com/office/powerpoint/2010/main" val="32089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6C5E7D-B8EA-4C96-B46E-BAFCE9DED2A7}" type="datetimeFigureOut">
              <a:rPr lang="ru-RU"/>
              <a:pPr>
                <a:defRPr/>
              </a:pPr>
              <a:t>18.10.2018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B28BD68-F46A-4634-B05F-94986800114F}" type="slidenum">
              <a:rPr lang="ru-RU" altLang="ru-RU"/>
              <a:pPr/>
              <a:t>‹#›</a:t>
            </a:fld>
            <a:endParaRPr lang="ru-RU" altLang="ru-RU"/>
          </a:p>
        </p:txBody>
      </p:sp>
    </p:spTree>
    <p:extLst>
      <p:ext uri="{BB962C8B-B14F-4D97-AF65-F5344CB8AC3E}">
        <p14:creationId xmlns:p14="http://schemas.microsoft.com/office/powerpoint/2010/main" val="11003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DC76FF7-2225-4CC2-8F05-F17165ACC305}" type="datetimeFigureOut">
              <a:rPr lang="ru-RU"/>
              <a:pPr>
                <a:defRPr/>
              </a:pPr>
              <a:t>18.10.2018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8A343F5-16A9-4302-9132-726C21F5DD52}" type="slidenum">
              <a:rPr lang="ru-RU" altLang="ru-RU"/>
              <a:pPr/>
              <a:t>‹#›</a:t>
            </a:fld>
            <a:endParaRPr lang="ru-RU" altLang="ru-RU"/>
          </a:p>
        </p:txBody>
      </p:sp>
    </p:spTree>
    <p:extLst>
      <p:ext uri="{BB962C8B-B14F-4D97-AF65-F5344CB8AC3E}">
        <p14:creationId xmlns:p14="http://schemas.microsoft.com/office/powerpoint/2010/main" val="293455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39F19A1-9287-4B3A-B7E0-060DEE9599C2}" type="datetimeFigureOut">
              <a:rPr lang="ru-RU"/>
              <a:pPr>
                <a:defRPr/>
              </a:pPr>
              <a:t>18.10.2018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52C2260F-061A-448F-AC6D-348C26815B0F}" type="slidenum">
              <a:rPr lang="ru-RU" altLang="ru-RU"/>
              <a:pPr/>
              <a:t>‹#›</a:t>
            </a:fld>
            <a:endParaRPr lang="ru-RU" altLang="ru-RU"/>
          </a:p>
        </p:txBody>
      </p:sp>
    </p:spTree>
    <p:extLst>
      <p:ext uri="{BB962C8B-B14F-4D97-AF65-F5344CB8AC3E}">
        <p14:creationId xmlns:p14="http://schemas.microsoft.com/office/powerpoint/2010/main" val="68899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924704-2FE2-4DCB-86D9-85D2AF4DE06E}" type="datetimeFigureOut">
              <a:rPr lang="ru-RU"/>
              <a:pPr>
                <a:defRPr/>
              </a:pPr>
              <a:t>18.10.2018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A82A3371-0B73-4C29-A127-9F03BE1F0FDD}" type="slidenum">
              <a:rPr lang="ru-RU" altLang="ru-RU"/>
              <a:pPr/>
              <a:t>‹#›</a:t>
            </a:fld>
            <a:endParaRPr lang="ru-RU" altLang="ru-RU"/>
          </a:p>
        </p:txBody>
      </p:sp>
    </p:spTree>
    <p:extLst>
      <p:ext uri="{BB962C8B-B14F-4D97-AF65-F5344CB8AC3E}">
        <p14:creationId xmlns:p14="http://schemas.microsoft.com/office/powerpoint/2010/main" val="318589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A0A3274-EB47-407C-ADC0-A3E3D73952B7}" type="datetimeFigureOut">
              <a:rPr lang="ru-RU"/>
              <a:pPr>
                <a:defRPr/>
              </a:pPr>
              <a:t>18.10.2018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D8468721-72CB-456E-AA23-FAC0ADD46E02}" type="slidenum">
              <a:rPr lang="ru-RU" altLang="ru-RU"/>
              <a:pPr/>
              <a:t>‹#›</a:t>
            </a:fld>
            <a:endParaRPr lang="ru-RU" altLang="ru-RU"/>
          </a:p>
        </p:txBody>
      </p:sp>
    </p:spTree>
    <p:extLst>
      <p:ext uri="{BB962C8B-B14F-4D97-AF65-F5344CB8AC3E}">
        <p14:creationId xmlns:p14="http://schemas.microsoft.com/office/powerpoint/2010/main" val="14562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73CFD56-7896-47AB-B28A-89934C2EA746}" type="datetimeFigureOut">
              <a:rPr lang="ru-RU"/>
              <a:pPr>
                <a:defRPr/>
              </a:pPr>
              <a:t>18.10.2018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A33E286D-81EB-47D6-B7E9-9ACF13F4DEEF}" type="slidenum">
              <a:rPr lang="ru-RU" altLang="ru-RU"/>
              <a:pPr/>
              <a:t>‹#›</a:t>
            </a:fld>
            <a:endParaRPr lang="ru-RU" altLang="ru-RU"/>
          </a:p>
        </p:txBody>
      </p:sp>
    </p:spTree>
    <p:extLst>
      <p:ext uri="{BB962C8B-B14F-4D97-AF65-F5344CB8AC3E}">
        <p14:creationId xmlns:p14="http://schemas.microsoft.com/office/powerpoint/2010/main" val="194741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63F2C0-ABFF-4DD6-8F95-B8BD07634EF9}" type="datetimeFigureOut">
              <a:rPr lang="ru-RU"/>
              <a:pPr>
                <a:defRPr/>
              </a:pPr>
              <a:t>18.10.2018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F19BB9D1-E04B-423A-BB24-5CF3BE8A1E54}" type="slidenum">
              <a:rPr lang="ru-RU" altLang="ru-RU"/>
              <a:pPr/>
              <a:t>‹#›</a:t>
            </a:fld>
            <a:endParaRPr lang="ru-RU" altLang="ru-RU"/>
          </a:p>
        </p:txBody>
      </p:sp>
    </p:spTree>
    <p:extLst>
      <p:ext uri="{BB962C8B-B14F-4D97-AF65-F5344CB8AC3E}">
        <p14:creationId xmlns:p14="http://schemas.microsoft.com/office/powerpoint/2010/main" val="103857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04E70E7-CDF4-4F8E-9525-C7D7B7C891F7}" type="datetimeFigureOut">
              <a:rPr lang="ru-RU"/>
              <a:pPr>
                <a:defRPr/>
              </a:pPr>
              <a:t>18.10.2018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815F6EE-968A-4380-BF26-74B9755631F0}" type="slidenum">
              <a:rPr lang="ru-RU" altLang="ru-RU"/>
              <a:pPr/>
              <a:t>‹#›</a:t>
            </a:fld>
            <a:endParaRPr lang="ru-RU" altLang="ru-RU"/>
          </a:p>
        </p:txBody>
      </p:sp>
    </p:spTree>
    <p:extLst>
      <p:ext uri="{BB962C8B-B14F-4D97-AF65-F5344CB8AC3E}">
        <p14:creationId xmlns:p14="http://schemas.microsoft.com/office/powerpoint/2010/main" val="173708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ECE1FA5-A736-42F8-90D1-5277EDA56098}" type="datetimeFigureOut">
              <a:rPr lang="ru-RU"/>
              <a:pPr>
                <a:defRPr/>
              </a:pPr>
              <a:t>18.10.2018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F63C80D-824E-4264-9958-FB8C9B28AB1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2053" name="TextBox 4"/>
          <p:cNvSpPr txBox="1">
            <a:spLocks noChangeArrowheads="1"/>
          </p:cNvSpPr>
          <p:nvPr/>
        </p:nvSpPr>
        <p:spPr bwMode="auto">
          <a:xfrm>
            <a:off x="0" y="5943600"/>
            <a:ext cx="12192000"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defTabSz="457200" fontAlgn="base">
              <a:spcBef>
                <a:spcPct val="0"/>
              </a:spcBef>
              <a:spcAft>
                <a:spcPct val="0"/>
              </a:spcAft>
              <a:defRPr>
                <a:solidFill>
                  <a:schemeClr val="tx1"/>
                </a:solidFill>
                <a:latin typeface="Arial Narrow" pitchFamily="34" charset="0"/>
              </a:defRPr>
            </a:lvl6pPr>
            <a:lvl7pPr marL="2971800" indent="-228600" defTabSz="457200" fontAlgn="base">
              <a:spcBef>
                <a:spcPct val="0"/>
              </a:spcBef>
              <a:spcAft>
                <a:spcPct val="0"/>
              </a:spcAft>
              <a:defRPr>
                <a:solidFill>
                  <a:schemeClr val="tx1"/>
                </a:solidFill>
                <a:latin typeface="Arial Narrow" pitchFamily="34" charset="0"/>
              </a:defRPr>
            </a:lvl7pPr>
            <a:lvl8pPr marL="3429000" indent="-228600" defTabSz="457200" fontAlgn="base">
              <a:spcBef>
                <a:spcPct val="0"/>
              </a:spcBef>
              <a:spcAft>
                <a:spcPct val="0"/>
              </a:spcAft>
              <a:defRPr>
                <a:solidFill>
                  <a:schemeClr val="tx1"/>
                </a:solidFill>
                <a:latin typeface="Arial Narrow" pitchFamily="34" charset="0"/>
              </a:defRPr>
            </a:lvl8pPr>
            <a:lvl9pPr marL="3886200" indent="-228600" defTabSz="457200" fontAlgn="base">
              <a:spcBef>
                <a:spcPct val="0"/>
              </a:spcBef>
              <a:spcAft>
                <a:spcPct val="0"/>
              </a:spcAft>
              <a:defRPr>
                <a:solidFill>
                  <a:schemeClr val="tx1"/>
                </a:solidFill>
                <a:latin typeface="Arial Narrow" pitchFamily="34" charset="0"/>
              </a:defRPr>
            </a:lvl9pPr>
          </a:lstStyle>
          <a:p>
            <a:pPr algn="ctr" defTabSz="609585">
              <a:defRPr/>
            </a:pPr>
            <a:r>
              <a:rPr lang="ru-RU" altLang="ru-RU" sz="1467" dirty="0" smtClean="0">
                <a:solidFill>
                  <a:prstClr val="black"/>
                </a:solidFill>
                <a:cs typeface="Arial" charset="0"/>
              </a:rPr>
              <a:t>© </a:t>
            </a:r>
            <a:r>
              <a:rPr lang="en-US" altLang="ru-RU" sz="1467" dirty="0" smtClean="0">
                <a:solidFill>
                  <a:prstClr val="black"/>
                </a:solidFill>
                <a:cs typeface="Arial" charset="0"/>
              </a:rPr>
              <a:t>Egorov Puginsky Afanasiev</a:t>
            </a:r>
            <a:r>
              <a:rPr lang="ru-RU" altLang="ru-RU" sz="1467" dirty="0" smtClean="0">
                <a:solidFill>
                  <a:prstClr val="black"/>
                </a:solidFill>
                <a:cs typeface="Arial" charset="0"/>
              </a:rPr>
              <a:t> &amp; </a:t>
            </a:r>
            <a:r>
              <a:rPr lang="en-US" altLang="ru-RU" sz="1467" dirty="0" smtClean="0">
                <a:solidFill>
                  <a:prstClr val="black"/>
                </a:solidFill>
                <a:cs typeface="Arial" charset="0"/>
              </a:rPr>
              <a:t>Partners</a:t>
            </a:r>
            <a:endParaRPr lang="ru-RU" altLang="ru-RU" sz="1467" dirty="0" smtClean="0">
              <a:solidFill>
                <a:prstClr val="black"/>
              </a:solidFill>
              <a:cs typeface="Arial" charset="0"/>
            </a:endParaRPr>
          </a:p>
        </p:txBody>
      </p:sp>
      <p:pic>
        <p:nvPicPr>
          <p:cNvPr id="2051" name="Рисунок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4687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iming>
    <p:tnLst>
      <p:par>
        <p:cTn id="1" dur="indefinite" restart="never" nodeType="tmRoot"/>
      </p:par>
    </p:tnLst>
  </p:timing>
  <p:hf sldNum="0" hdr="0" dt="0"/>
  <p:txStyles>
    <p:titleStyle>
      <a:lvl1pPr algn="ctr" defTabSz="609585" rtl="0" eaLnBrk="0" fontAlgn="base" hangingPunct="0">
        <a:spcBef>
          <a:spcPct val="0"/>
        </a:spcBef>
        <a:spcAft>
          <a:spcPct val="0"/>
        </a:spcAft>
        <a:defRPr sz="5867" kern="1200">
          <a:solidFill>
            <a:schemeClr val="tx1"/>
          </a:solidFill>
          <a:latin typeface="+mj-lt"/>
          <a:ea typeface="+mj-ea"/>
          <a:cs typeface="+mj-cs"/>
        </a:defRPr>
      </a:lvl1pPr>
      <a:lvl2pPr algn="ctr" defTabSz="609585" rtl="0" eaLnBrk="0" fontAlgn="base" hangingPunct="0">
        <a:spcBef>
          <a:spcPct val="0"/>
        </a:spcBef>
        <a:spcAft>
          <a:spcPct val="0"/>
        </a:spcAft>
        <a:defRPr sz="5867">
          <a:solidFill>
            <a:schemeClr val="tx1"/>
          </a:solidFill>
          <a:latin typeface="Arial Narrow" pitchFamily="34" charset="0"/>
        </a:defRPr>
      </a:lvl2pPr>
      <a:lvl3pPr algn="ctr" defTabSz="609585" rtl="0" eaLnBrk="0" fontAlgn="base" hangingPunct="0">
        <a:spcBef>
          <a:spcPct val="0"/>
        </a:spcBef>
        <a:spcAft>
          <a:spcPct val="0"/>
        </a:spcAft>
        <a:defRPr sz="5867">
          <a:solidFill>
            <a:schemeClr val="tx1"/>
          </a:solidFill>
          <a:latin typeface="Arial Narrow" pitchFamily="34" charset="0"/>
        </a:defRPr>
      </a:lvl3pPr>
      <a:lvl4pPr algn="ctr" defTabSz="609585" rtl="0" eaLnBrk="0" fontAlgn="base" hangingPunct="0">
        <a:spcBef>
          <a:spcPct val="0"/>
        </a:spcBef>
        <a:spcAft>
          <a:spcPct val="0"/>
        </a:spcAft>
        <a:defRPr sz="5867">
          <a:solidFill>
            <a:schemeClr val="tx1"/>
          </a:solidFill>
          <a:latin typeface="Arial Narrow" pitchFamily="34" charset="0"/>
        </a:defRPr>
      </a:lvl4pPr>
      <a:lvl5pPr algn="ctr" defTabSz="609585" rtl="0" eaLnBrk="0" fontAlgn="base" hangingPunct="0">
        <a:spcBef>
          <a:spcPct val="0"/>
        </a:spcBef>
        <a:spcAft>
          <a:spcPct val="0"/>
        </a:spcAft>
        <a:defRPr sz="5867">
          <a:solidFill>
            <a:schemeClr val="tx1"/>
          </a:solidFill>
          <a:latin typeface="Arial Narrow" pitchFamily="34" charset="0"/>
        </a:defRPr>
      </a:lvl5pPr>
      <a:lvl6pPr marL="609585" algn="ctr" defTabSz="609585" rtl="0" fontAlgn="base">
        <a:spcBef>
          <a:spcPct val="0"/>
        </a:spcBef>
        <a:spcAft>
          <a:spcPct val="0"/>
        </a:spcAft>
        <a:defRPr sz="5867">
          <a:solidFill>
            <a:schemeClr val="tx1"/>
          </a:solidFill>
          <a:latin typeface="Arial Narrow" pitchFamily="34" charset="0"/>
        </a:defRPr>
      </a:lvl6pPr>
      <a:lvl7pPr marL="1219170" algn="ctr" defTabSz="609585" rtl="0" fontAlgn="base">
        <a:spcBef>
          <a:spcPct val="0"/>
        </a:spcBef>
        <a:spcAft>
          <a:spcPct val="0"/>
        </a:spcAft>
        <a:defRPr sz="5867">
          <a:solidFill>
            <a:schemeClr val="tx1"/>
          </a:solidFill>
          <a:latin typeface="Arial Narrow" pitchFamily="34" charset="0"/>
        </a:defRPr>
      </a:lvl7pPr>
      <a:lvl8pPr marL="1828754" algn="ctr" defTabSz="609585" rtl="0" fontAlgn="base">
        <a:spcBef>
          <a:spcPct val="0"/>
        </a:spcBef>
        <a:spcAft>
          <a:spcPct val="0"/>
        </a:spcAft>
        <a:defRPr sz="5867">
          <a:solidFill>
            <a:schemeClr val="tx1"/>
          </a:solidFill>
          <a:latin typeface="Arial Narrow" pitchFamily="34" charset="0"/>
        </a:defRPr>
      </a:lvl8pPr>
      <a:lvl9pPr marL="2438339" algn="ctr" defTabSz="609585" rtl="0" fontAlgn="base">
        <a:spcBef>
          <a:spcPct val="0"/>
        </a:spcBef>
        <a:spcAft>
          <a:spcPct val="0"/>
        </a:spcAft>
        <a:defRPr sz="5867">
          <a:solidFill>
            <a:schemeClr val="tx1"/>
          </a:solidFill>
          <a:latin typeface="Arial Narrow" pitchFamily="34" charset="0"/>
        </a:defRPr>
      </a:lvl9pPr>
    </p:titleStyle>
    <p:bodyStyle>
      <a:lvl1pPr marL="457189" indent="-457189" algn="l" defTabSz="609585" rtl="0" eaLnBrk="0" fontAlgn="base" hangingPunct="0">
        <a:spcBef>
          <a:spcPct val="20000"/>
        </a:spcBef>
        <a:spcAft>
          <a:spcPct val="0"/>
        </a:spcAft>
        <a:buFont typeface="Arial" charset="0"/>
        <a:buChar char="•"/>
        <a:defRPr sz="4267" kern="1200">
          <a:solidFill>
            <a:schemeClr val="tx1"/>
          </a:solidFill>
          <a:latin typeface="+mn-lt"/>
          <a:ea typeface="+mn-ea"/>
          <a:cs typeface="+mn-cs"/>
        </a:defRPr>
      </a:lvl1pPr>
      <a:lvl2pPr marL="990575" indent="-380990" algn="l" defTabSz="609585" rtl="0" eaLnBrk="0" fontAlgn="base" hangingPunct="0">
        <a:spcBef>
          <a:spcPct val="20000"/>
        </a:spcBef>
        <a:spcAft>
          <a:spcPct val="0"/>
        </a:spcAft>
        <a:buFont typeface="Arial" charset="0"/>
        <a:buChar char="–"/>
        <a:defRPr sz="3733" kern="1200">
          <a:solidFill>
            <a:schemeClr val="tx1"/>
          </a:solidFill>
          <a:latin typeface="+mn-lt"/>
          <a:ea typeface="+mn-ea"/>
          <a:cs typeface="+mn-cs"/>
        </a:defRPr>
      </a:lvl2pPr>
      <a:lvl3pPr marL="1523962" indent="-304792" algn="l" defTabSz="609585"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defTabSz="609585" rtl="0" eaLnBrk="0" fontAlgn="base" hangingPunct="0">
        <a:spcBef>
          <a:spcPct val="20000"/>
        </a:spcBef>
        <a:spcAft>
          <a:spcPct val="0"/>
        </a:spcAft>
        <a:buFont typeface="Arial" charset="0"/>
        <a:buChar char="–"/>
        <a:defRPr sz="2667" kern="1200">
          <a:solidFill>
            <a:schemeClr val="tx1"/>
          </a:solidFill>
          <a:latin typeface="+mn-lt"/>
          <a:ea typeface="+mn-ea"/>
          <a:cs typeface="+mn-cs"/>
        </a:defRPr>
      </a:lvl4pPr>
      <a:lvl5pPr marL="2743131" indent="-304792" algn="l" defTabSz="609585" rtl="0" eaLnBrk="0" fontAlgn="base" hangingPunct="0">
        <a:spcBef>
          <a:spcPct val="20000"/>
        </a:spcBef>
        <a:spcAft>
          <a:spcPct val="0"/>
        </a:spcAft>
        <a:buFont typeface="Arial" charset="0"/>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helen_avakyan@epam.ru" TargetMode="External"/><Relationship Id="rId7" Type="http://schemas.openxmlformats.org/officeDocument/2006/relationships/image" Target="../media/image6.png"/><Relationship Id="rId2" Type="http://schemas.openxmlformats.org/officeDocument/2006/relationships/hyperlink" Target="mailto:havakyan@mail.ru" TargetMode="External"/><Relationship Id="rId1" Type="http://schemas.openxmlformats.org/officeDocument/2006/relationships/slideLayout" Target="../slideLayouts/slideLayout14.xml"/><Relationship Id="rId6" Type="http://schemas.openxmlformats.org/officeDocument/2006/relationships/hyperlink" Target="https://e.mail.ru/attachment/15363359170000000443/0;1"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hudoc.echr.coe.int/sites/eng"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hyperlink" Target="consultantplus://offline/ref=CA3E5F11D98B1089ACE3CE2C61B40E3A47A7ADC0845AA79A96A54F68B134A33CB7549791FDE38CE31855893ECE830F205C05C6F3ACC5EBj2tFK" TargetMode="External"/><Relationship Id="rId4" Type="http://schemas.openxmlformats.org/officeDocument/2006/relationships/hyperlink" Target="consultantplus://offline/ref=CA3E5F11D98B1089ACE3CE2C61B40E3A47A3A3C08558FA909EFC436AB63BFC2BA21DC39CFCE793E1131FDA7A9Aj8t6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rian.ru/docs/about/copyright.html"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ver.tiff" descr="cover.tiff"/>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959600" y="357188"/>
            <a:ext cx="10955338" cy="899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267" name="Supreme Commercial  Court of Russian Federation  eCourt – United Platform of commercial courts in Russian Federation"/>
          <p:cNvSpPr>
            <a:spLocks noGrp="1"/>
          </p:cNvSpPr>
          <p:nvPr>
            <p:ph type="title"/>
          </p:nvPr>
        </p:nvSpPr>
        <p:spPr>
          <a:xfrm>
            <a:off x="613064" y="3782290"/>
            <a:ext cx="11066318" cy="2462646"/>
          </a:xfrm>
        </p:spPr>
        <p:txBody>
          <a:bodyPr rtlCol="0">
            <a:normAutofit/>
          </a:bodyPr>
          <a:lstStyle/>
          <a:p>
            <a:pPr fontAlgn="auto">
              <a:spcAft>
                <a:spcPts val="0"/>
              </a:spcAft>
              <a:defRPr/>
            </a:pPr>
            <a:r>
              <a:rPr lang="en-US" altLang="ru-RU" dirty="0" smtClean="0">
                <a:latin typeface="Myriad Pro"/>
                <a:ea typeface="Myriad Pro"/>
                <a:cs typeface="Myriad Pro"/>
                <a:sym typeface="Myriad Pro"/>
              </a:rPr>
              <a:t/>
            </a:r>
            <a:br>
              <a:rPr lang="en-US" altLang="ru-RU" dirty="0" smtClean="0">
                <a:latin typeface="Myriad Pro"/>
                <a:ea typeface="Myriad Pro"/>
                <a:cs typeface="Myriad Pro"/>
                <a:sym typeface="Myriad Pro"/>
              </a:rPr>
            </a:br>
            <a:r>
              <a:rPr lang="ru-RU" altLang="ru-RU" sz="3200" b="1" dirty="0" smtClean="0">
                <a:effectLst>
                  <a:outerShdw blurRad="38100" dist="38100" dir="2700000" algn="tl">
                    <a:srgbClr val="000000">
                      <a:alpha val="43137"/>
                    </a:srgbClr>
                  </a:outerShdw>
                </a:effectLst>
                <a:latin typeface="Myriad Pro"/>
                <a:ea typeface="Myriad Pro"/>
                <a:cs typeface="Myriad Pro"/>
                <a:sym typeface="Myriad Pro"/>
              </a:rPr>
              <a:t>Наличие официального перевода как условие успешной имплементации решений Европейского  Суда по Правам Человека. </a:t>
            </a:r>
            <a:endParaRPr lang="ru-RU" altLang="ru-RU" sz="3200" b="1" dirty="0" smtClean="0">
              <a:effectLst>
                <a:outerShdw blurRad="38100" dist="38100" dir="2700000" algn="tl">
                  <a:srgbClr val="000000">
                    <a:alpha val="43137"/>
                  </a:srgbClr>
                </a:outerShdw>
              </a:effectLst>
              <a:latin typeface="Bahnschrift Condensed" panose="020B0502040204020203" pitchFamily="34" charset="0"/>
              <a:ea typeface="Myriad Pro"/>
              <a:cs typeface="Myriad Pro"/>
              <a:sym typeface="Myriad Pro"/>
            </a:endParaRPr>
          </a:p>
        </p:txBody>
      </p:sp>
      <p:pic>
        <p:nvPicPr>
          <p:cNvPr id="2" name="Рисунок 1"/>
          <p:cNvPicPr>
            <a:picLocks noChangeAspect="1"/>
          </p:cNvPicPr>
          <p:nvPr/>
        </p:nvPicPr>
        <p:blipFill>
          <a:blip r:embed="rId3"/>
          <a:stretch>
            <a:fillRect/>
          </a:stretch>
        </p:blipFill>
        <p:spPr>
          <a:xfrm>
            <a:off x="199695" y="191366"/>
            <a:ext cx="2298391" cy="2402032"/>
          </a:xfrm>
          <a:prstGeom prst="rect">
            <a:avLst/>
          </a:prstGeom>
        </p:spPr>
      </p:pic>
      <p:sp>
        <p:nvSpPr>
          <p:cNvPr id="3" name="TextBox 2"/>
          <p:cNvSpPr txBox="1"/>
          <p:nvPr/>
        </p:nvSpPr>
        <p:spPr>
          <a:xfrm>
            <a:off x="2587337" y="1589809"/>
            <a:ext cx="2824022" cy="369332"/>
          </a:xfrm>
          <a:prstGeom prst="rect">
            <a:avLst/>
          </a:prstGeom>
          <a:noFill/>
        </p:spPr>
        <p:txBody>
          <a:bodyPr wrap="square" rtlCol="0">
            <a:spAutoFit/>
          </a:bodyPr>
          <a:lstStyle/>
          <a:p>
            <a:endParaRPr lang="ru-RU" dirty="0"/>
          </a:p>
        </p:txBody>
      </p:sp>
      <p:sp>
        <p:nvSpPr>
          <p:cNvPr id="4" name="TextBox 3"/>
          <p:cNvSpPr txBox="1"/>
          <p:nvPr/>
        </p:nvSpPr>
        <p:spPr>
          <a:xfrm>
            <a:off x="426027" y="2773505"/>
            <a:ext cx="8373843" cy="461665"/>
          </a:xfrm>
          <a:prstGeom prst="rect">
            <a:avLst/>
          </a:prstGeom>
          <a:noFill/>
        </p:spPr>
        <p:txBody>
          <a:bodyPr wrap="square" rtlCol="0">
            <a:spAutoFit/>
          </a:bodyPr>
          <a:lstStyle/>
          <a:p>
            <a:r>
              <a:rPr lang="ru-RU" sz="2400" b="1" dirty="0" smtClean="0">
                <a:solidFill>
                  <a:srgbClr val="FF0000"/>
                </a:solidFill>
                <a:effectLst>
                  <a:outerShdw blurRad="38100" dist="38100" dir="2700000" algn="tl">
                    <a:srgbClr val="000000">
                      <a:alpha val="43137"/>
                    </a:srgbClr>
                  </a:outerShdw>
                </a:effectLst>
              </a:rPr>
              <a:t>Федеральная Палата Адвокатов Российской Федерации</a:t>
            </a:r>
            <a:endParaRPr lang="ru-RU" sz="2400" b="1" dirty="0">
              <a:solidFill>
                <a:srgbClr val="FF00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Выводы:</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algn="just">
              <a:buFont typeface="Wingdings" panose="05000000000000000000" pitchFamily="2" charset="2"/>
              <a:buChar char="Ø"/>
            </a:pPr>
            <a:r>
              <a:rPr lang="ru-RU" dirty="0" smtClean="0"/>
              <a:t> </a:t>
            </a:r>
            <a:r>
              <a:rPr lang="ru-RU" sz="2000" dirty="0" smtClean="0"/>
              <a:t>Не существует однозначных законодательных препятствий для имплементации решений ЕСПЧ, а также его основных правовых позиций в правоприменительную практику Российской Федерации;</a:t>
            </a:r>
          </a:p>
          <a:p>
            <a:pPr algn="just">
              <a:buFont typeface="Wingdings" panose="05000000000000000000" pitchFamily="2" charset="2"/>
              <a:buChar char="Ø"/>
            </a:pPr>
            <a:r>
              <a:rPr lang="ru-RU" sz="2000" dirty="0" smtClean="0"/>
              <a:t>Обеспечение полного официального перевода всех решений ЕСПЧ чрезвычайно </a:t>
            </a:r>
            <a:r>
              <a:rPr lang="ru-RU" sz="2000" dirty="0" err="1" smtClean="0"/>
              <a:t>ресурсозатратно</a:t>
            </a:r>
            <a:r>
              <a:rPr lang="ru-RU" sz="2000" dirty="0" smtClean="0"/>
              <a:t> и не представляется целесообразным;</a:t>
            </a:r>
          </a:p>
          <a:p>
            <a:pPr algn="just">
              <a:buFont typeface="Wingdings" panose="05000000000000000000" pitchFamily="2" charset="2"/>
              <a:buChar char="Ø"/>
            </a:pPr>
            <a:r>
              <a:rPr lang="ru-RU" sz="2000" dirty="0" smtClean="0"/>
              <a:t>Необходимо обеспечить потоковый полный неофициальный машинный перевод всех решений ЕСПЧ на русский язык и обеспечить по данной базе адекватный тематический и полнотекстовый поиск;</a:t>
            </a:r>
          </a:p>
          <a:p>
            <a:pPr algn="just">
              <a:buFont typeface="Wingdings" panose="05000000000000000000" pitchFamily="2" charset="2"/>
              <a:buChar char="Ø"/>
            </a:pPr>
            <a:r>
              <a:rPr lang="ru-RU" sz="2000" dirty="0" smtClean="0"/>
              <a:t>Необходимо изменить правоприменительную практику судов в части подходов к правовым позициям ЕСПЧ, обязав применять </a:t>
            </a:r>
            <a:r>
              <a:rPr lang="ru-RU" sz="2000" dirty="0"/>
              <a:t>по </a:t>
            </a:r>
            <a:r>
              <a:rPr lang="ru-RU" sz="2000" dirty="0" smtClean="0"/>
              <a:t>умолчанию </a:t>
            </a:r>
            <a:r>
              <a:rPr lang="ru-RU" sz="2000" b="1" dirty="0" smtClean="0">
                <a:effectLst>
                  <a:outerShdw blurRad="38100" dist="38100" dir="2700000" algn="tl">
                    <a:srgbClr val="000000">
                      <a:alpha val="43137"/>
                    </a:srgbClr>
                  </a:outerShdw>
                </a:effectLst>
              </a:rPr>
              <a:t>презумпцию </a:t>
            </a:r>
            <a:r>
              <a:rPr lang="ru-RU" sz="2000" b="1" dirty="0">
                <a:effectLst>
                  <a:outerShdw blurRad="38100" dist="38100" dir="2700000" algn="tl">
                    <a:srgbClr val="000000">
                      <a:alpha val="43137"/>
                    </a:srgbClr>
                  </a:outerShdw>
                </a:effectLst>
              </a:rPr>
              <a:t>достоверности </a:t>
            </a:r>
            <a:r>
              <a:rPr lang="ru-RU" sz="2000" dirty="0"/>
              <a:t>перевода, на который ссылается </a:t>
            </a:r>
            <a:r>
              <a:rPr lang="ru-RU" sz="2000" dirty="0" smtClean="0"/>
              <a:t>сторона, а в случае оспаривания таковой или возникновения у суда обоснованных сомнений в достоверности перевода </a:t>
            </a:r>
            <a:r>
              <a:rPr lang="ru-RU" sz="2000" b="1" dirty="0" smtClean="0">
                <a:effectLst>
                  <a:outerShdw blurRad="38100" dist="38100" dir="2700000" algn="tl">
                    <a:srgbClr val="000000">
                      <a:alpha val="43137"/>
                    </a:srgbClr>
                  </a:outerShdw>
                </a:effectLst>
              </a:rPr>
              <a:t>обязав </a:t>
            </a:r>
            <a:r>
              <a:rPr lang="ru-RU" sz="2000" dirty="0" smtClean="0"/>
              <a:t>суд направлять запрос о предоставлении официального перевода в Министерство Юстиции Российской Федерации, аналогичные подходы распространить на все правоохранительные органы.</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02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Текст 11"/>
          <p:cNvSpPr>
            <a:spLocks noGrp="1"/>
          </p:cNvSpPr>
          <p:nvPr>
            <p:ph type="body" sz="quarter" idx="11"/>
          </p:nvPr>
        </p:nvSpPr>
        <p:spPr>
          <a:xfrm>
            <a:off x="6261101" y="4031673"/>
            <a:ext cx="5246537" cy="2248357"/>
          </a:xfrm>
        </p:spPr>
        <p:txBody>
          <a:bodyPr/>
          <a:lstStyle/>
          <a:p>
            <a:pPr>
              <a:defRPr/>
            </a:pPr>
            <a:r>
              <a:rPr lang="en-US" b="1" dirty="0" smtClean="0">
                <a:solidFill>
                  <a:schemeClr val="tx1">
                    <a:lumMod val="65000"/>
                    <a:lumOff val="35000"/>
                  </a:schemeClr>
                </a:solidFill>
                <a:effectLst>
                  <a:outerShdw blurRad="38100" dist="38100" dir="2700000" algn="tl">
                    <a:srgbClr val="000000">
                      <a:alpha val="43137"/>
                    </a:srgbClr>
                  </a:outerShdw>
                </a:effectLst>
              </a:rPr>
              <a:t>Helen Avakyan</a:t>
            </a:r>
            <a:r>
              <a:rPr lang="en-US" dirty="0" smtClean="0">
                <a:solidFill>
                  <a:schemeClr val="tx1">
                    <a:lumMod val="65000"/>
                    <a:lumOff val="35000"/>
                  </a:schemeClr>
                </a:solidFill>
              </a:rPr>
              <a:t>,</a:t>
            </a:r>
          </a:p>
          <a:p>
            <a:pPr>
              <a:defRPr/>
            </a:pPr>
            <a:r>
              <a:rPr lang="en-US" dirty="0" smtClean="0">
                <a:solidFill>
                  <a:schemeClr val="tx1">
                    <a:lumMod val="65000"/>
                    <a:lumOff val="35000"/>
                  </a:schemeClr>
                </a:solidFill>
              </a:rPr>
              <a:t>Counsel,</a:t>
            </a:r>
          </a:p>
          <a:p>
            <a:pPr>
              <a:defRPr/>
            </a:pPr>
            <a:r>
              <a:rPr lang="en-US" dirty="0" smtClean="0">
                <a:solidFill>
                  <a:schemeClr val="tx1">
                    <a:lumMod val="65000"/>
                    <a:lumOff val="35000"/>
                  </a:schemeClr>
                </a:solidFill>
              </a:rPr>
              <a:t> </a:t>
            </a:r>
            <a:r>
              <a:rPr lang="en-US" b="1" dirty="0" smtClean="0">
                <a:solidFill>
                  <a:srgbClr val="FF0000"/>
                </a:solidFill>
                <a:effectLst>
                  <a:outerShdw blurRad="38100" dist="38100" dir="2700000" algn="tl">
                    <a:srgbClr val="000000">
                      <a:alpha val="43137"/>
                    </a:srgbClr>
                  </a:outerShdw>
                </a:effectLst>
              </a:rPr>
              <a:t>Russian Federal BAR Association</a:t>
            </a:r>
            <a:endParaRPr lang="en-US" b="1" dirty="0">
              <a:solidFill>
                <a:srgbClr val="FF0000"/>
              </a:solidFill>
              <a:effectLst>
                <a:outerShdw blurRad="38100" dist="38100" dir="2700000" algn="tl">
                  <a:srgbClr val="000000">
                    <a:alpha val="43137"/>
                  </a:srgbClr>
                </a:outerShdw>
              </a:effectLst>
            </a:endParaRPr>
          </a:p>
          <a:p>
            <a:pPr>
              <a:defRPr/>
            </a:pPr>
            <a:r>
              <a:rPr lang="en-US" dirty="0" smtClean="0">
                <a:solidFill>
                  <a:schemeClr val="tx1">
                    <a:lumMod val="65000"/>
                    <a:lumOff val="35000"/>
                  </a:schemeClr>
                </a:solidFill>
              </a:rPr>
              <a:t>Counsel</a:t>
            </a:r>
          </a:p>
          <a:p>
            <a:pPr>
              <a:defRPr/>
            </a:pPr>
            <a:r>
              <a:rPr lang="en-US" dirty="0" smtClean="0">
                <a:solidFill>
                  <a:schemeClr val="tx1">
                    <a:lumMod val="65000"/>
                    <a:lumOff val="35000"/>
                  </a:schemeClr>
                </a:solidFill>
                <a:hlinkClick r:id="rId2"/>
              </a:rPr>
              <a:t>havakyan@mail.ru</a:t>
            </a:r>
            <a:endParaRPr lang="en-US" dirty="0" smtClean="0">
              <a:solidFill>
                <a:schemeClr val="tx1">
                  <a:lumMod val="65000"/>
                  <a:lumOff val="35000"/>
                </a:schemeClr>
              </a:solidFill>
            </a:endParaRPr>
          </a:p>
          <a:p>
            <a:pPr>
              <a:defRPr/>
            </a:pPr>
            <a:r>
              <a:rPr lang="en-US" dirty="0" smtClean="0">
                <a:solidFill>
                  <a:schemeClr val="tx1">
                    <a:lumMod val="65000"/>
                    <a:lumOff val="35000"/>
                  </a:schemeClr>
                </a:solidFill>
                <a:hlinkClick r:id="rId3"/>
              </a:rPr>
              <a:t>helen_avakyan@epam.ru</a:t>
            </a:r>
            <a:endParaRPr lang="en-US" dirty="0" smtClean="0">
              <a:solidFill>
                <a:schemeClr val="tx1">
                  <a:lumMod val="65000"/>
                  <a:lumOff val="35000"/>
                </a:schemeClr>
              </a:solidFill>
            </a:endParaRPr>
          </a:p>
          <a:p>
            <a:pPr>
              <a:defRPr/>
            </a:pPr>
            <a:endParaRPr lang="en-US" dirty="0" smtClean="0">
              <a:solidFill>
                <a:schemeClr val="tx1">
                  <a:lumMod val="65000"/>
                  <a:lumOff val="35000"/>
                </a:schemeClr>
              </a:solidFill>
            </a:endParaRPr>
          </a:p>
          <a:p>
            <a:pPr>
              <a:defRPr/>
            </a:pPr>
            <a:endParaRPr lang="en-US" dirty="0">
              <a:solidFill>
                <a:schemeClr val="tx1">
                  <a:lumMod val="65000"/>
                  <a:lumOff val="35000"/>
                </a:schemeClr>
              </a:solidFill>
            </a:endParaRPr>
          </a:p>
        </p:txBody>
      </p:sp>
      <p:pic>
        <p:nvPicPr>
          <p:cNvPr id="5" name="Picture 3" descr="C:\Users\M.Shamova\Desktop\Авакян\Авакян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1" y="1837427"/>
            <a:ext cx="3035540" cy="202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5"/>
          <a:stretch>
            <a:fillRect/>
          </a:stretch>
        </p:blipFill>
        <p:spPr>
          <a:xfrm>
            <a:off x="701860" y="1521622"/>
            <a:ext cx="2449903" cy="2980816"/>
          </a:xfrm>
          <a:prstGeom prst="rect">
            <a:avLst/>
          </a:prstGeom>
        </p:spPr>
      </p:pic>
      <p:sp>
        <p:nvSpPr>
          <p:cNvPr id="7" name="AutoShape 2" descr="https://docs.mail.ru/preview/206x206/?x-email=havakyan%40mail.ru&amp;src=https%3A%2F%2Fe.mail.ru%2Fcgi-bin%2Fgetattach%3Fid%3D15363359170000000443%253B0%253B1%26x-email%3Dhavakyan%2540mail.ru%26notype%3D1%26file%3Dmiddle_1.tif%26mode%3Dattachment">
            <a:hlinkClick r:id="rId6"/>
          </p:cNvPr>
          <p:cNvSpPr>
            <a:spLocks noChangeAspect="1" noChangeArrowheads="1"/>
          </p:cNvSpPr>
          <p:nvPr/>
        </p:nvSpPr>
        <p:spPr bwMode="auto">
          <a:xfrm rot="10800000" flipV="1">
            <a:off x="835379" y="2081719"/>
            <a:ext cx="2626548" cy="3394953"/>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2000" b="1" dirty="0">
                <a:ln w="0"/>
                <a:solidFill>
                  <a:srgbClr val="FF0000"/>
                </a:solidFill>
                <a:effectLst>
                  <a:outerShdw blurRad="38100" dist="38100" dir="2700000" algn="tl">
                    <a:srgbClr val="000000">
                      <a:alpha val="43137"/>
                    </a:srgbClr>
                  </a:outerShdw>
                </a:effectLst>
              </a:rPr>
              <a:t>Russian Federal </a:t>
            </a:r>
            <a:r>
              <a:rPr lang="en-US" sz="2000" b="1" dirty="0" smtClean="0">
                <a:ln w="0"/>
                <a:solidFill>
                  <a:srgbClr val="FF0000"/>
                </a:solidFill>
                <a:effectLst>
                  <a:outerShdw blurRad="38100" dist="38100" dir="2700000" algn="tl">
                    <a:srgbClr val="000000">
                      <a:alpha val="43137"/>
                    </a:srgbClr>
                  </a:outerShdw>
                </a:effectLst>
              </a:rPr>
              <a:t>BAR</a:t>
            </a:r>
            <a:r>
              <a:rPr lang="ru-RU" sz="2000" b="1" dirty="0" smtClean="0">
                <a:ln w="0"/>
                <a:solidFill>
                  <a:srgbClr val="FF0000"/>
                </a:solidFill>
                <a:effectLst>
                  <a:outerShdw blurRad="38100" dist="38100" dir="2700000" algn="tl">
                    <a:srgbClr val="000000">
                      <a:alpha val="43137"/>
                    </a:srgbClr>
                  </a:outerShdw>
                </a:effectLst>
              </a:rPr>
              <a:t> </a:t>
            </a:r>
            <a:endParaRPr lang="en-US" sz="2000" b="1" dirty="0" smtClean="0">
              <a:ln w="0"/>
              <a:solidFill>
                <a:srgbClr val="FF0000"/>
              </a:solidFill>
              <a:effectLst>
                <a:outerShdw blurRad="38100" dist="38100" dir="2700000" algn="tl">
                  <a:srgbClr val="000000">
                    <a:alpha val="43137"/>
                  </a:srgbClr>
                </a:outerShdw>
              </a:effectLst>
            </a:endParaRPr>
          </a:p>
          <a:p>
            <a:pPr algn="ctr"/>
            <a:r>
              <a:rPr lang="en-US" b="1" dirty="0">
                <a:solidFill>
                  <a:srgbClr val="FF0000"/>
                </a:solidFill>
                <a:effectLst>
                  <a:outerShdw blurRad="38100" dist="38100" dir="2700000" algn="tl">
                    <a:srgbClr val="000000">
                      <a:alpha val="43137"/>
                    </a:srgbClr>
                  </a:outerShdw>
                </a:effectLst>
              </a:rPr>
              <a:t>A</a:t>
            </a:r>
            <a:r>
              <a:rPr lang="en-US" b="1" dirty="0" smtClean="0">
                <a:solidFill>
                  <a:srgbClr val="FF0000"/>
                </a:solidFill>
                <a:effectLst>
                  <a:outerShdw blurRad="38100" dist="38100" dir="2700000" algn="tl">
                    <a:srgbClr val="000000">
                      <a:alpha val="43137"/>
                    </a:srgbClr>
                  </a:outerShdw>
                </a:effectLst>
              </a:rPr>
              <a:t>ssociation</a:t>
            </a:r>
            <a:endParaRPr lang="ru-RU" b="1" dirty="0">
              <a:solidFill>
                <a:srgbClr val="FF0000"/>
              </a:solidFill>
              <a:effectLst>
                <a:outerShdw blurRad="38100" dist="38100" dir="2700000" algn="tl">
                  <a:srgbClr val="000000">
                    <a:alpha val="43137"/>
                  </a:srgbClr>
                </a:outerShdw>
              </a:effectLst>
            </a:endParaRPr>
          </a:p>
          <a:p>
            <a:pPr algn="ctr"/>
            <a:endParaRPr lang="ru-RU" dirty="0" smtClean="0"/>
          </a:p>
          <a:p>
            <a:pPr algn="ctr"/>
            <a:endParaRPr lang="ru-RU" dirty="0"/>
          </a:p>
          <a:p>
            <a:endParaRPr lang="en-US" dirty="0" smtClean="0"/>
          </a:p>
          <a:p>
            <a:pPr>
              <a:spcBef>
                <a:spcPts val="0"/>
              </a:spcBef>
            </a:pPr>
            <a:r>
              <a:rPr lang="ru-RU" dirty="0" smtClean="0"/>
              <a:t>43</a:t>
            </a:r>
            <a:r>
              <a:rPr lang="ru-RU" dirty="0"/>
              <a:t>, </a:t>
            </a:r>
            <a:r>
              <a:rPr lang="en-US" dirty="0" err="1" smtClean="0"/>
              <a:t>Sivtsev</a:t>
            </a:r>
            <a:r>
              <a:rPr lang="en-US" dirty="0" smtClean="0"/>
              <a:t> </a:t>
            </a:r>
            <a:r>
              <a:rPr lang="en-US" dirty="0" err="1" smtClean="0"/>
              <a:t>Vragek</a:t>
            </a:r>
            <a:r>
              <a:rPr lang="ru-RU" dirty="0" smtClean="0"/>
              <a:t>,</a:t>
            </a:r>
            <a:endParaRPr lang="en-US" dirty="0" smtClean="0"/>
          </a:p>
          <a:p>
            <a:pPr>
              <a:spcBef>
                <a:spcPts val="0"/>
              </a:spcBef>
            </a:pPr>
            <a:r>
              <a:rPr lang="en-US" dirty="0" smtClean="0"/>
              <a:t>Moscow</a:t>
            </a:r>
            <a:r>
              <a:rPr lang="ru-RU" dirty="0" smtClean="0"/>
              <a:t>, 119002</a:t>
            </a:r>
            <a:r>
              <a:rPr lang="en-US" dirty="0" smtClean="0"/>
              <a:t>, Russia</a:t>
            </a:r>
            <a:r>
              <a:rPr lang="ru-RU" dirty="0"/>
              <a:t/>
            </a:r>
            <a:br>
              <a:rPr lang="ru-RU" dirty="0"/>
            </a:br>
            <a:r>
              <a:rPr lang="en-US" dirty="0" smtClean="0"/>
              <a:t>Tel</a:t>
            </a:r>
            <a:r>
              <a:rPr lang="ru-RU" dirty="0" smtClean="0"/>
              <a:t>. </a:t>
            </a:r>
            <a:r>
              <a:rPr lang="en-US" dirty="0" smtClean="0"/>
              <a:t>  +7 </a:t>
            </a:r>
            <a:r>
              <a:rPr lang="ru-RU" dirty="0" smtClean="0"/>
              <a:t>(495</a:t>
            </a:r>
            <a:r>
              <a:rPr lang="ru-RU" dirty="0"/>
              <a:t>) 787-28-35</a:t>
            </a:r>
            <a:r>
              <a:rPr lang="ru-RU" dirty="0" smtClean="0"/>
              <a:t>,</a:t>
            </a:r>
            <a:endParaRPr lang="en-US" dirty="0" smtClean="0"/>
          </a:p>
          <a:p>
            <a:pPr>
              <a:spcBef>
                <a:spcPts val="0"/>
              </a:spcBef>
            </a:pPr>
            <a:r>
              <a:rPr lang="ru-RU" dirty="0" smtClean="0"/>
              <a:t> </a:t>
            </a:r>
            <a:r>
              <a:rPr lang="en-US" dirty="0" smtClean="0"/>
              <a:t>Fax. +7</a:t>
            </a:r>
            <a:r>
              <a:rPr lang="ru-RU" dirty="0" smtClean="0"/>
              <a:t> </a:t>
            </a:r>
            <a:r>
              <a:rPr lang="ru-RU" dirty="0"/>
              <a:t>(495) 787-28-36</a:t>
            </a:r>
            <a:br>
              <a:rPr lang="ru-RU" dirty="0"/>
            </a:br>
            <a:r>
              <a:rPr lang="ru-RU" dirty="0" smtClean="0"/>
              <a:t>www.fparf.ru</a:t>
            </a:r>
            <a:endParaRPr lang="ru-RU" b="1" dirty="0">
              <a:ln w="0"/>
              <a:solidFill>
                <a:schemeClr val="tx1"/>
              </a:solidFill>
              <a:effectLst>
                <a:outerShdw blurRad="38100" dist="19050" dir="2700000" algn="tl" rotWithShape="0">
                  <a:schemeClr val="dk1">
                    <a:alpha val="40000"/>
                  </a:schemeClr>
                </a:outerShdw>
              </a:effectLst>
            </a:endParaRPr>
          </a:p>
        </p:txBody>
      </p:sp>
      <p:pic>
        <p:nvPicPr>
          <p:cNvPr id="9" name="Рисунок 6"/>
          <p:cNvPicPr>
            <a:picLocks noChangeAspect="1"/>
          </p:cNvPicPr>
          <p:nvPr/>
        </p:nvPicPr>
        <p:blipFill>
          <a:blip r:embed="rId7">
            <a:extLst>
              <a:ext uri="{28A0092B-C50C-407E-A947-70E740481C1C}">
                <a14:useLocalDpi xmlns:a14="http://schemas.microsoft.com/office/drawing/2010/main" val="0"/>
              </a:ext>
            </a:extLst>
          </a:blip>
          <a:srcRect b="5212"/>
          <a:stretch>
            <a:fillRect/>
          </a:stretch>
        </p:blipFill>
        <p:spPr bwMode="auto">
          <a:xfrm>
            <a:off x="6740013" y="3982065"/>
            <a:ext cx="5451987" cy="28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0235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838200" y="609600"/>
            <a:ext cx="10515600" cy="1048366"/>
          </a:xfrm>
        </p:spPr>
        <p:txBody>
          <a:bodyPr/>
          <a:lstStyle/>
          <a:p>
            <a:r>
              <a:rPr lang="ru-RU" altLang="ru-RU" sz="3600" b="1" i="1" dirty="0" smtClean="0">
                <a:effectLst>
                  <a:outerShdw blurRad="38100" dist="38100" dir="2700000" algn="tl">
                    <a:srgbClr val="000000">
                      <a:alpha val="43137"/>
                    </a:srgbClr>
                  </a:outerShdw>
                </a:effectLst>
              </a:rPr>
              <a:t>Правовые основы для требования официального опубликования решений ЕСПЧ.</a:t>
            </a:r>
          </a:p>
        </p:txBody>
      </p:sp>
      <p:sp>
        <p:nvSpPr>
          <p:cNvPr id="8195" name="Текст 2"/>
          <p:cNvSpPr>
            <a:spLocks noGrp="1"/>
          </p:cNvSpPr>
          <p:nvPr>
            <p:ph type="body" idx="1"/>
          </p:nvPr>
        </p:nvSpPr>
        <p:spPr>
          <a:xfrm>
            <a:off x="975287" y="1657966"/>
            <a:ext cx="10803758" cy="5057465"/>
          </a:xfrm>
        </p:spPr>
        <p:txBody>
          <a:bodyPr/>
          <a:lstStyle/>
          <a:p>
            <a:pPr marL="0" indent="0" algn="just">
              <a:spcBef>
                <a:spcPts val="1200"/>
              </a:spcBef>
              <a:buNone/>
            </a:pPr>
            <a:r>
              <a:rPr lang="ru-RU" altLang="ru-RU" sz="1400" b="1" dirty="0">
                <a:effectLst>
                  <a:outerShdw blurRad="38100" dist="38100" dir="2700000" algn="tl">
                    <a:srgbClr val="000000">
                      <a:alpha val="43137"/>
                    </a:srgbClr>
                  </a:outerShdw>
                </a:effectLst>
              </a:rPr>
              <a:t>Конвенции о защите прав человека и основных свобод от 4 ноября 1950 г.</a:t>
            </a:r>
            <a:endParaRPr lang="ru-RU" altLang="ru-RU" sz="1400" b="1" dirty="0" smtClean="0">
              <a:effectLst>
                <a:outerShdw blurRad="38100" dist="38100" dir="2700000" algn="tl">
                  <a:srgbClr val="000000">
                    <a:alpha val="43137"/>
                  </a:srgbClr>
                </a:outerShdw>
              </a:effectLst>
            </a:endParaRPr>
          </a:p>
          <a:p>
            <a:pPr marL="0" indent="0" algn="just">
              <a:spcBef>
                <a:spcPts val="1200"/>
              </a:spcBef>
              <a:buNone/>
            </a:pPr>
            <a:r>
              <a:rPr lang="ru-RU" altLang="ru-RU" sz="1400" b="1" dirty="0" err="1" smtClean="0">
                <a:effectLst>
                  <a:outerShdw blurRad="38100" dist="38100" dir="2700000" algn="tl">
                    <a:srgbClr val="000000">
                      <a:alpha val="43137"/>
                    </a:srgbClr>
                  </a:outerShdw>
                </a:effectLst>
              </a:rPr>
              <a:t>Брайтонская</a:t>
            </a:r>
            <a:r>
              <a:rPr lang="ru-RU" altLang="ru-RU" sz="1400" b="1" dirty="0" smtClean="0">
                <a:effectLst>
                  <a:outerShdw blurRad="38100" dist="38100" dir="2700000" algn="tl">
                    <a:srgbClr val="000000">
                      <a:alpha val="43137"/>
                    </a:srgbClr>
                  </a:outerShdw>
                </a:effectLst>
              </a:rPr>
              <a:t> </a:t>
            </a:r>
            <a:r>
              <a:rPr lang="ru-RU" altLang="ru-RU" sz="1400" b="1" dirty="0">
                <a:effectLst>
                  <a:outerShdw blurRad="38100" dist="38100" dir="2700000" algn="tl">
                    <a:srgbClr val="000000">
                      <a:alpha val="43137"/>
                    </a:srgbClr>
                  </a:outerShdw>
                </a:effectLst>
              </a:rPr>
              <a:t>декларация </a:t>
            </a:r>
            <a:r>
              <a:rPr lang="ru-RU" altLang="ru-RU" sz="1400" dirty="0" smtClean="0"/>
              <a:t>принятая по результатам </a:t>
            </a:r>
            <a:r>
              <a:rPr lang="ru-RU" altLang="ru-RU" sz="1400" dirty="0"/>
              <a:t>конференции на высшем уровне о будущем ЕСПЧ </a:t>
            </a:r>
            <a:r>
              <a:rPr lang="ru-RU" altLang="ru-RU" sz="1400" i="1" dirty="0" smtClean="0"/>
              <a:t>в 2012 </a:t>
            </a:r>
            <a:r>
              <a:rPr lang="ru-RU" altLang="ru-RU" sz="1400" i="1" dirty="0"/>
              <a:t>г</a:t>
            </a:r>
            <a:r>
              <a:rPr lang="ru-RU" altLang="ru-RU" sz="1400" i="1" dirty="0" smtClean="0"/>
              <a:t>. </a:t>
            </a:r>
            <a:r>
              <a:rPr lang="ru-RU" altLang="ru-RU" sz="1400" dirty="0"/>
              <a:t>расценивает опубликование или </a:t>
            </a:r>
            <a:r>
              <a:rPr lang="ru-RU" altLang="ru-RU" sz="1400" dirty="0" err="1"/>
              <a:t>резюмирование</a:t>
            </a:r>
            <a:r>
              <a:rPr lang="ru-RU" altLang="ru-RU" sz="1400" dirty="0"/>
              <a:t> значимых решений ЕСПЧ на национальном языке как рекомендуемую меру по улучшению применения Европейской конвенции по правам </a:t>
            </a:r>
            <a:r>
              <a:rPr lang="ru-RU" altLang="ru-RU" sz="1400" dirty="0" smtClean="0"/>
              <a:t>человека. </a:t>
            </a:r>
          </a:p>
          <a:p>
            <a:pPr marL="0" indent="0" algn="just">
              <a:spcBef>
                <a:spcPts val="1200"/>
              </a:spcBef>
              <a:buNone/>
            </a:pPr>
            <a:r>
              <a:rPr lang="ru-RU" altLang="ru-RU" sz="1400" b="1" dirty="0" smtClean="0">
                <a:effectLst>
                  <a:outerShdw blurRad="38100" dist="38100" dir="2700000" algn="tl">
                    <a:srgbClr val="000000">
                      <a:alpha val="43137"/>
                    </a:srgbClr>
                  </a:outerShdw>
                </a:effectLst>
              </a:rPr>
              <a:t>Конституции РФ (п</a:t>
            </a:r>
            <a:r>
              <a:rPr lang="ru-RU" altLang="ru-RU" sz="1400" b="1" dirty="0">
                <a:effectLst>
                  <a:outerShdw blurRad="38100" dist="38100" dir="2700000" algn="tl">
                    <a:srgbClr val="000000">
                      <a:alpha val="43137"/>
                    </a:srgbClr>
                  </a:outerShdw>
                </a:effectLst>
              </a:rPr>
              <a:t>. 4 ст. </a:t>
            </a:r>
            <a:r>
              <a:rPr lang="ru-RU" altLang="ru-RU" sz="1400" b="1" dirty="0" smtClean="0">
                <a:effectLst>
                  <a:outerShdw blurRad="38100" dist="38100" dir="2700000" algn="tl">
                    <a:srgbClr val="000000">
                      <a:alpha val="43137"/>
                    </a:srgbClr>
                  </a:outerShdw>
                </a:effectLst>
              </a:rPr>
              <a:t>15) </a:t>
            </a:r>
            <a:r>
              <a:rPr lang="ru-RU" altLang="ru-RU" sz="1400" dirty="0" smtClean="0"/>
              <a:t>Общепризнанные принципы </a:t>
            </a:r>
            <a:r>
              <a:rPr lang="ru-RU" altLang="ru-RU" sz="1400" dirty="0"/>
              <a:t>и нормы международного права и международные договоры Российской Федерации являются составной частью ее правовой </a:t>
            </a:r>
            <a:r>
              <a:rPr lang="ru-RU" altLang="ru-RU" sz="1400" dirty="0" smtClean="0"/>
              <a:t>системы. </a:t>
            </a:r>
            <a:r>
              <a:rPr lang="ru-RU" altLang="ru-RU" sz="1400" dirty="0"/>
              <a:t>Для их непосредственного применения не требуется трансформировать международные соглашения во внутринациональный акт. </a:t>
            </a:r>
            <a:endParaRPr lang="ru-RU" altLang="ru-RU" sz="1400" dirty="0" smtClean="0"/>
          </a:p>
          <a:p>
            <a:pPr marL="0" indent="0" algn="just">
              <a:spcBef>
                <a:spcPts val="1200"/>
              </a:spcBef>
              <a:buNone/>
            </a:pPr>
            <a:r>
              <a:rPr lang="ru-RU" altLang="ru-RU" sz="1400" b="1" dirty="0">
                <a:effectLst>
                  <a:outerShdw blurRad="38100" dist="38100" dir="2700000" algn="tl">
                    <a:srgbClr val="000000">
                      <a:alpha val="43137"/>
                    </a:srgbClr>
                  </a:outerShdw>
                </a:effectLst>
              </a:rPr>
              <a:t>Конституции РФ (п. 4 ст. 15) </a:t>
            </a:r>
            <a:r>
              <a:rPr lang="ru-RU" altLang="ru-RU" sz="1400" dirty="0"/>
              <a:t>Законы подлежат официальному опубликованию. Неопубликованные законы не применяются. Любые нормативные правовые акты, затрагивающие права, свободы и обязанности человека и гражданина, не могут применяться, если они не опубликованы официально для всеобщего сведения</a:t>
            </a:r>
            <a:r>
              <a:rPr lang="ru-RU" altLang="ru-RU" sz="1400" dirty="0" smtClean="0"/>
              <a:t>.</a:t>
            </a:r>
          </a:p>
          <a:p>
            <a:pPr marL="0" indent="0" algn="just">
              <a:spcBef>
                <a:spcPts val="1200"/>
              </a:spcBef>
              <a:buNone/>
            </a:pPr>
            <a:r>
              <a:rPr lang="ru-RU" altLang="ru-RU" sz="1400" b="1" dirty="0" smtClean="0">
                <a:effectLst>
                  <a:outerShdw blurRad="38100" dist="38100" dir="2700000" algn="tl">
                    <a:srgbClr val="000000">
                      <a:alpha val="43137"/>
                    </a:srgbClr>
                  </a:outerShdw>
                </a:effectLst>
              </a:rPr>
              <a:t>п</a:t>
            </a:r>
            <a:r>
              <a:rPr lang="ru-RU" altLang="ru-RU" sz="1400" b="1" dirty="0">
                <a:effectLst>
                  <a:outerShdw blurRad="38100" dist="38100" dir="2700000" algn="tl">
                    <a:srgbClr val="000000">
                      <a:alpha val="43137"/>
                    </a:srgbClr>
                  </a:outerShdw>
                </a:effectLst>
              </a:rPr>
              <a:t>. 4 ч. 4 ст. 392 </a:t>
            </a:r>
            <a:r>
              <a:rPr lang="ru-RU" altLang="ru-RU" sz="1400" b="1" dirty="0" smtClean="0">
                <a:effectLst>
                  <a:outerShdw blurRad="38100" dist="38100" dir="2700000" algn="tl">
                    <a:srgbClr val="000000">
                      <a:alpha val="43137"/>
                    </a:srgbClr>
                  </a:outerShdw>
                </a:effectLst>
              </a:rPr>
              <a:t>Гражданского процессуального кодекса, </a:t>
            </a:r>
            <a:r>
              <a:rPr lang="ru-RU" altLang="ru-RU" sz="1400" b="1" dirty="0">
                <a:effectLst>
                  <a:outerShdw blurRad="38100" dist="38100" dir="2700000" algn="tl">
                    <a:srgbClr val="000000">
                      <a:alpha val="43137"/>
                    </a:srgbClr>
                  </a:outerShdw>
                </a:effectLst>
              </a:rPr>
              <a:t>п. 4 ч. 1 ст. 350 </a:t>
            </a:r>
            <a:r>
              <a:rPr lang="ru-RU" altLang="ru-RU" sz="1400" b="1" dirty="0" smtClean="0">
                <a:effectLst>
                  <a:outerShdw blurRad="38100" dist="38100" dir="2700000" algn="tl">
                    <a:srgbClr val="000000">
                      <a:alpha val="43137"/>
                    </a:srgbClr>
                  </a:outerShdw>
                </a:effectLst>
              </a:rPr>
              <a:t>Кодекса административного судопроизводства </a:t>
            </a:r>
            <a:r>
              <a:rPr lang="ru-RU" altLang="ru-RU" sz="1400" b="1" dirty="0">
                <a:effectLst>
                  <a:outerShdw blurRad="38100" dist="38100" dir="2700000" algn="tl">
                    <a:srgbClr val="000000">
                      <a:alpha val="43137"/>
                    </a:srgbClr>
                  </a:outerShdw>
                </a:effectLst>
              </a:rPr>
              <a:t>РФ и п. 4 ч. 3 ст. 311 </a:t>
            </a:r>
            <a:r>
              <a:rPr lang="ru-RU" altLang="ru-RU" sz="1400" b="1" dirty="0" smtClean="0">
                <a:effectLst>
                  <a:outerShdw blurRad="38100" dist="38100" dir="2700000" algn="tl">
                    <a:srgbClr val="000000">
                      <a:alpha val="43137"/>
                    </a:srgbClr>
                  </a:outerShdw>
                </a:effectLst>
              </a:rPr>
              <a:t>Арбитражного процессуального кодекса РФ</a:t>
            </a:r>
            <a:r>
              <a:rPr lang="ru-RU" altLang="ru-RU" sz="1400" dirty="0"/>
              <a:t>, основанием для пересмотра вступивших в законную силу судебных актов по новым обстоятельствам является установление Европейским судом по правам человека нарушения положений Конвенции о защите прав человека и основных свобод от 4 ноября 1950 г. при рассмотрении судом конкретного дела, в связи с принятием решения по которому заявитель обращался в Европейский суд</a:t>
            </a:r>
            <a:r>
              <a:rPr lang="ru-RU" altLang="ru-RU" sz="1400" dirty="0" smtClean="0"/>
              <a:t>.</a:t>
            </a:r>
            <a:r>
              <a:rPr lang="ru-RU" altLang="ru-RU" sz="1400" b="1" dirty="0">
                <a:effectLst>
                  <a:outerShdw blurRad="38100" dist="38100" dir="2700000" algn="tl">
                    <a:srgbClr val="000000">
                      <a:alpha val="43137"/>
                    </a:srgbClr>
                  </a:outerShdw>
                </a:effectLst>
              </a:rPr>
              <a:t> </a:t>
            </a:r>
            <a:endParaRPr lang="ru-RU" altLang="ru-RU" sz="1400" b="1" dirty="0" smtClean="0">
              <a:effectLst>
                <a:outerShdw blurRad="38100" dist="38100" dir="2700000" algn="tl">
                  <a:srgbClr val="000000">
                    <a:alpha val="43137"/>
                  </a:srgbClr>
                </a:outerShdw>
              </a:effectLst>
            </a:endParaRPr>
          </a:p>
          <a:p>
            <a:pPr marL="0" indent="0" algn="just">
              <a:spcBef>
                <a:spcPts val="1200"/>
              </a:spcBef>
              <a:buNone/>
            </a:pPr>
            <a:r>
              <a:rPr lang="ru-RU" altLang="ru-RU" sz="1400" b="1" dirty="0">
                <a:effectLst>
                  <a:outerShdw blurRad="38100" dist="38100" dir="2700000" algn="tl">
                    <a:srgbClr val="000000">
                      <a:alpha val="43137"/>
                    </a:srgbClr>
                  </a:outerShdw>
                </a:effectLst>
              </a:rPr>
              <a:t>Постановление Пленума Верховного Суда РФ от 10 октября 2003 г. N 5 </a:t>
            </a:r>
            <a:r>
              <a:rPr lang="ru-RU" altLang="ru-RU" sz="1400" dirty="0"/>
              <a:t>"О применении судами общей юрисдикции общепризнанных принципов и норм международного права и международных договоров российской федерации" </a:t>
            </a:r>
          </a:p>
          <a:p>
            <a:pPr marL="0" indent="0" algn="just">
              <a:spcBef>
                <a:spcPts val="1200"/>
              </a:spcBef>
              <a:buNone/>
            </a:pPr>
            <a:r>
              <a:rPr lang="ru-RU" altLang="ru-RU" sz="1400" b="1" dirty="0" smtClean="0">
                <a:effectLst>
                  <a:outerShdw blurRad="38100" dist="38100" dir="2700000" algn="tl">
                    <a:srgbClr val="000000">
                      <a:alpha val="43137"/>
                    </a:srgbClr>
                  </a:outerShdw>
                </a:effectLst>
              </a:rPr>
              <a:t>Постановление </a:t>
            </a:r>
            <a:r>
              <a:rPr lang="ru-RU" altLang="ru-RU" sz="1400" b="1" dirty="0">
                <a:effectLst>
                  <a:outerShdw blurRad="38100" dist="38100" dir="2700000" algn="tl">
                    <a:srgbClr val="000000">
                      <a:alpha val="43137"/>
                    </a:srgbClr>
                  </a:outerShdw>
                </a:effectLst>
              </a:rPr>
              <a:t>Пленума Верховного Суда РФ от 27 июня 2013 г. N 21 </a:t>
            </a:r>
            <a:r>
              <a:rPr lang="ru-RU" altLang="ru-RU" sz="1400" dirty="0"/>
              <a:t>"О применении судами общей юрисдикции Конвенции о защите прав человека и основных свобод от 4 ноября 1950 года и Протоколов к ней«</a:t>
            </a:r>
          </a:p>
          <a:p>
            <a:pPr marL="0" indent="0" algn="just">
              <a:spcBef>
                <a:spcPts val="1200"/>
              </a:spcBef>
              <a:buNone/>
            </a:pPr>
            <a:r>
              <a:rPr lang="ru-RU" altLang="ru-RU" sz="1400" b="1" dirty="0" smtClean="0">
                <a:effectLst>
                  <a:outerShdw blurRad="38100" dist="38100" dir="2700000" algn="tl">
                    <a:srgbClr val="000000">
                      <a:alpha val="43137"/>
                    </a:srgbClr>
                  </a:outerShdw>
                </a:effectLst>
              </a:rPr>
              <a:t>Законопроект </a:t>
            </a:r>
            <a:r>
              <a:rPr lang="ru-RU" altLang="ru-RU" sz="1400" b="1" dirty="0">
                <a:effectLst>
                  <a:outerShdw blurRad="38100" dist="38100" dir="2700000" algn="tl">
                    <a:srgbClr val="000000">
                      <a:alpha val="43137"/>
                    </a:srgbClr>
                  </a:outerShdw>
                </a:effectLst>
              </a:rPr>
              <a:t>N 166294-3 </a:t>
            </a:r>
            <a:r>
              <a:rPr lang="ru-RU" altLang="ru-RU" sz="1400" dirty="0"/>
              <a:t>"О порядке опубликования в Российской Федерации решений Европейского суда по правам </a:t>
            </a:r>
            <a:r>
              <a:rPr lang="ru-RU" altLang="ru-RU" sz="1400" dirty="0" smtClean="0"/>
              <a:t>человека« 2001 год</a:t>
            </a:r>
          </a:p>
        </p:txBody>
      </p:sp>
      <p:pic>
        <p:nvPicPr>
          <p:cNvPr id="5" name="Рисунок 6"/>
          <p:cNvPicPr>
            <a:picLocks noChangeAspect="1"/>
          </p:cNvPicPr>
          <p:nvPr/>
        </p:nvPicPr>
        <p:blipFill>
          <a:blip r:embed="rId2" cstate="print">
            <a:extLst>
              <a:ext uri="{28A0092B-C50C-407E-A947-70E740481C1C}">
                <a14:useLocalDpi xmlns:a14="http://schemas.microsoft.com/office/drawing/2010/main" val="0"/>
              </a:ext>
            </a:extLst>
          </a:blip>
          <a:srcRect b="5212"/>
          <a:stretch>
            <a:fillRect/>
          </a:stretch>
        </p:blipFill>
        <p:spPr bwMode="auto">
          <a:xfrm>
            <a:off x="9389806" y="5340999"/>
            <a:ext cx="2605549" cy="137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a:stretch>
            <a:fillRect/>
          </a:stretch>
        </p:blipFill>
        <p:spPr>
          <a:xfrm>
            <a:off x="119881" y="140826"/>
            <a:ext cx="5577450" cy="1577976"/>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838200" y="365125"/>
            <a:ext cx="10515600" cy="991727"/>
          </a:xfrm>
        </p:spPr>
        <p:txBody>
          <a:bodyPr/>
          <a:lstStyle/>
          <a:p>
            <a:r>
              <a:rPr lang="ru-RU" altLang="ru-RU" sz="3600" b="1" i="1" dirty="0">
                <a:effectLst>
                  <a:outerShdw blurRad="38100" dist="38100" dir="2700000" algn="tl">
                    <a:srgbClr val="000000">
                      <a:alpha val="43137"/>
                    </a:srgbClr>
                  </a:outerShdw>
                </a:effectLst>
              </a:rPr>
              <a:t>Источники </a:t>
            </a:r>
            <a:r>
              <a:rPr lang="ru-RU" altLang="ru-RU" sz="3600" b="1" i="1" dirty="0" smtClean="0">
                <a:effectLst>
                  <a:outerShdw blurRad="38100" dist="38100" dir="2700000" algn="tl">
                    <a:srgbClr val="000000">
                      <a:alpha val="43137"/>
                    </a:srgbClr>
                  </a:outerShdw>
                </a:effectLst>
              </a:rPr>
              <a:t>уведомления </a:t>
            </a:r>
            <a:r>
              <a:rPr lang="ru-RU" altLang="ru-RU" sz="3600" b="1" i="1" dirty="0">
                <a:effectLst>
                  <a:outerShdw blurRad="38100" dist="38100" dir="2700000" algn="tl">
                    <a:srgbClr val="000000">
                      <a:alpha val="43137"/>
                    </a:srgbClr>
                  </a:outerShdw>
                </a:effectLst>
              </a:rPr>
              <a:t>о практике ЕСПЧ в России</a:t>
            </a:r>
            <a:endParaRPr lang="ru-RU" altLang="ru-RU" sz="3600" b="1" i="1" dirty="0" smtClean="0">
              <a:effectLst>
                <a:outerShdw blurRad="38100" dist="38100" dir="2700000" algn="tl">
                  <a:srgbClr val="000000">
                    <a:alpha val="43137"/>
                  </a:srgbClr>
                </a:outerShdw>
              </a:effectLst>
            </a:endParaRPr>
          </a:p>
        </p:txBody>
      </p:sp>
      <p:sp>
        <p:nvSpPr>
          <p:cNvPr id="8195" name="Текст 2"/>
          <p:cNvSpPr>
            <a:spLocks noGrp="1"/>
          </p:cNvSpPr>
          <p:nvPr>
            <p:ph type="body" idx="1"/>
          </p:nvPr>
        </p:nvSpPr>
        <p:spPr>
          <a:xfrm>
            <a:off x="629265" y="1248697"/>
            <a:ext cx="11275706" cy="5181600"/>
          </a:xfrm>
        </p:spPr>
        <p:txBody>
          <a:bodyPr/>
          <a:lstStyle/>
          <a:p>
            <a:pPr marL="0" indent="0" algn="just">
              <a:spcBef>
                <a:spcPts val="2013"/>
              </a:spcBef>
              <a:buNone/>
            </a:pPr>
            <a:r>
              <a:rPr lang="ru-RU" altLang="ru-RU" sz="2000" dirty="0"/>
              <a:t>Согласно </a:t>
            </a:r>
            <a:r>
              <a:rPr lang="ru-RU" altLang="ru-RU" sz="2000" b="1" dirty="0">
                <a:effectLst>
                  <a:outerShdw blurRad="38100" dist="38100" dir="2700000" algn="tl">
                    <a:srgbClr val="000000">
                      <a:alpha val="43137"/>
                    </a:srgbClr>
                  </a:outerShdw>
                </a:effectLst>
              </a:rPr>
              <a:t>п. 25 Постановления Пленума Верховного Суда РФ от 27 июня 2013 г. N 21 </a:t>
            </a:r>
            <a:r>
              <a:rPr lang="ru-RU" altLang="ru-RU" sz="2000" dirty="0"/>
              <a:t>"с целью ознакомления с текстами постановлений на русском языке, принятых Европейским судом как в отношении Российской Федерации, так и в отношении иных государств - участников Конвенции, рекомендовать судам использовать в том числе справочную систему "Международное право", разработанную ВС РФ и установленную в ведомственном контуре Государственной автоматизированной системы "Правосудие", а также поисковую систему Европейского суда HUDOC: </a:t>
            </a:r>
            <a:r>
              <a:rPr lang="ru-RU" altLang="ru-RU" sz="2000" dirty="0">
                <a:hlinkClick r:id="rId2"/>
              </a:rPr>
              <a:t>http://hudoc.echr.coe.int/sites/eng</a:t>
            </a:r>
            <a:r>
              <a:rPr lang="ru-RU" altLang="ru-RU" sz="2000" dirty="0" smtClean="0"/>
              <a:t>".</a:t>
            </a:r>
          </a:p>
          <a:p>
            <a:pPr marL="0" indent="0" algn="just">
              <a:spcBef>
                <a:spcPts val="2013"/>
              </a:spcBef>
              <a:buNone/>
            </a:pPr>
            <a:r>
              <a:rPr lang="ru-RU" altLang="ru-RU" b="1" dirty="0" smtClean="0"/>
              <a:t>Открытые публичные источники информации:</a:t>
            </a:r>
          </a:p>
          <a:p>
            <a:pPr algn="just">
              <a:spcBef>
                <a:spcPts val="2013"/>
              </a:spcBef>
            </a:pPr>
            <a:r>
              <a:rPr lang="ru-RU" altLang="ru-RU" sz="2000" dirty="0"/>
              <a:t>русскоязычная версия сайта практики ЕСПЧ HUDOC, работающая на базе официального сайта </a:t>
            </a:r>
            <a:r>
              <a:rPr lang="ru-RU" altLang="ru-RU" sz="2000" dirty="0" smtClean="0"/>
              <a:t>ЕСПЧ; </a:t>
            </a:r>
          </a:p>
          <a:p>
            <a:pPr algn="just">
              <a:spcBef>
                <a:spcPts val="2013"/>
              </a:spcBef>
            </a:pPr>
            <a:r>
              <a:rPr lang="ru-RU" altLang="ru-RU" sz="2000" dirty="0" smtClean="0"/>
              <a:t>базы </a:t>
            </a:r>
            <a:r>
              <a:rPr lang="ru-RU" altLang="ru-RU" sz="2000" dirty="0"/>
              <a:t>правовых актов </a:t>
            </a:r>
            <a:r>
              <a:rPr lang="ru-RU" altLang="ru-RU" sz="2000" dirty="0" smtClean="0"/>
              <a:t>«</a:t>
            </a:r>
            <a:r>
              <a:rPr lang="ru-RU" altLang="ru-RU" sz="2000" dirty="0" err="1" smtClean="0"/>
              <a:t>КонсультантПлюс</a:t>
            </a:r>
            <a:r>
              <a:rPr lang="ru-RU" altLang="ru-RU" sz="2000" dirty="0" smtClean="0"/>
              <a:t>» </a:t>
            </a:r>
            <a:r>
              <a:rPr lang="ru-RU" altLang="ru-RU" sz="2000" dirty="0"/>
              <a:t>и </a:t>
            </a:r>
            <a:r>
              <a:rPr lang="ru-RU" altLang="ru-RU" sz="2000" dirty="0" smtClean="0"/>
              <a:t>«Гарант»;</a:t>
            </a:r>
          </a:p>
          <a:p>
            <a:pPr algn="just">
              <a:spcBef>
                <a:spcPts val="2013"/>
              </a:spcBef>
            </a:pPr>
            <a:r>
              <a:rPr lang="ru-RU" altLang="ru-RU" sz="2000" dirty="0" smtClean="0"/>
              <a:t>базы заинтересованных федеральных органов исполнительной власти и саморегулируемых организаций, в том числе Федеральной Палаты Адвокатов;   </a:t>
            </a:r>
          </a:p>
          <a:p>
            <a:pPr algn="just">
              <a:spcBef>
                <a:spcPts val="2013"/>
              </a:spcBef>
            </a:pPr>
            <a:r>
              <a:rPr lang="ru-RU" altLang="ru-RU" sz="2000" dirty="0" smtClean="0"/>
              <a:t> частные коммерческие переводы юридических компаний.</a:t>
            </a:r>
          </a:p>
        </p:txBody>
      </p:sp>
      <p:pic>
        <p:nvPicPr>
          <p:cNvPr id="5" name="Рисунок 6"/>
          <p:cNvPicPr>
            <a:picLocks noChangeAspect="1"/>
          </p:cNvPicPr>
          <p:nvPr/>
        </p:nvPicPr>
        <p:blipFill>
          <a:blip r:embed="rId3">
            <a:extLst>
              <a:ext uri="{28A0092B-C50C-407E-A947-70E740481C1C}">
                <a14:useLocalDpi xmlns:a14="http://schemas.microsoft.com/office/drawing/2010/main" val="0"/>
              </a:ext>
            </a:extLst>
          </a:blip>
          <a:srcRect b="5212"/>
          <a:stretch>
            <a:fillRect/>
          </a:stretch>
        </p:blipFill>
        <p:spPr bwMode="auto">
          <a:xfrm>
            <a:off x="6740013" y="3982065"/>
            <a:ext cx="5451987" cy="28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4"/>
          <a:stretch>
            <a:fillRect/>
          </a:stretch>
        </p:blipFill>
        <p:spPr>
          <a:xfrm>
            <a:off x="400563" y="112712"/>
            <a:ext cx="5577450" cy="1577976"/>
          </a:xfrm>
          <a:prstGeom prst="rect">
            <a:avLst/>
          </a:prstGeom>
        </p:spPr>
      </p:pic>
    </p:spTree>
    <p:extLst>
      <p:ext uri="{BB962C8B-B14F-4D97-AF65-F5344CB8AC3E}">
        <p14:creationId xmlns:p14="http://schemas.microsoft.com/office/powerpoint/2010/main" val="415704151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838200" y="365126"/>
            <a:ext cx="10515600" cy="441120"/>
          </a:xfrm>
        </p:spPr>
        <p:txBody>
          <a:bodyPr/>
          <a:lstStyle/>
          <a:p>
            <a:r>
              <a:rPr lang="ru-RU" altLang="ru-RU" sz="3600" b="1" dirty="0" smtClean="0"/>
              <a:t>  </a:t>
            </a:r>
          </a:p>
        </p:txBody>
      </p:sp>
      <p:pic>
        <p:nvPicPr>
          <p:cNvPr id="4" name="Рисунок 3"/>
          <p:cNvPicPr>
            <a:picLocks noChangeAspect="1"/>
          </p:cNvPicPr>
          <p:nvPr/>
        </p:nvPicPr>
        <p:blipFill>
          <a:blip r:embed="rId2"/>
          <a:stretch>
            <a:fillRect/>
          </a:stretch>
        </p:blipFill>
        <p:spPr>
          <a:xfrm>
            <a:off x="7138220" y="1818968"/>
            <a:ext cx="4807974" cy="3675933"/>
          </a:xfrm>
          <a:prstGeom prst="rect">
            <a:avLst/>
          </a:prstGeom>
        </p:spPr>
      </p:pic>
      <p:pic>
        <p:nvPicPr>
          <p:cNvPr id="5" name="Рисунок 6"/>
          <p:cNvPicPr>
            <a:picLocks noChangeAspect="1"/>
          </p:cNvPicPr>
          <p:nvPr/>
        </p:nvPicPr>
        <p:blipFill>
          <a:blip r:embed="rId3">
            <a:extLst>
              <a:ext uri="{28A0092B-C50C-407E-A947-70E740481C1C}">
                <a14:useLocalDpi xmlns:a14="http://schemas.microsoft.com/office/drawing/2010/main" val="0"/>
              </a:ext>
            </a:extLst>
          </a:blip>
          <a:srcRect b="5212"/>
          <a:stretch>
            <a:fillRect/>
          </a:stretch>
        </p:blipFill>
        <p:spPr bwMode="auto">
          <a:xfrm>
            <a:off x="6740013" y="4639494"/>
            <a:ext cx="5451987" cy="221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4"/>
          <a:stretch>
            <a:fillRect/>
          </a:stretch>
        </p:blipFill>
        <p:spPr>
          <a:xfrm>
            <a:off x="400563" y="112712"/>
            <a:ext cx="5577450" cy="1577976"/>
          </a:xfrm>
          <a:prstGeom prst="rect">
            <a:avLst/>
          </a:prstGeom>
        </p:spPr>
      </p:pic>
      <p:pic>
        <p:nvPicPr>
          <p:cNvPr id="7" name="Рисунок 6"/>
          <p:cNvPicPr>
            <a:picLocks noChangeAspect="1"/>
          </p:cNvPicPr>
          <p:nvPr/>
        </p:nvPicPr>
        <p:blipFill>
          <a:blip r:embed="rId5"/>
          <a:stretch>
            <a:fillRect/>
          </a:stretch>
        </p:blipFill>
        <p:spPr>
          <a:xfrm>
            <a:off x="154217" y="1943102"/>
            <a:ext cx="4466944" cy="3221050"/>
          </a:xfrm>
          <a:prstGeom prst="rect">
            <a:avLst/>
          </a:prstGeom>
        </p:spPr>
      </p:pic>
      <p:pic>
        <p:nvPicPr>
          <p:cNvPr id="3" name="Рисунок 2"/>
          <p:cNvPicPr>
            <a:picLocks noChangeAspect="1"/>
          </p:cNvPicPr>
          <p:nvPr/>
        </p:nvPicPr>
        <p:blipFill>
          <a:blip r:embed="rId6"/>
          <a:stretch>
            <a:fillRect/>
          </a:stretch>
        </p:blipFill>
        <p:spPr>
          <a:xfrm>
            <a:off x="3873910" y="214007"/>
            <a:ext cx="3734759" cy="3327606"/>
          </a:xfrm>
          <a:prstGeom prst="rect">
            <a:avLst/>
          </a:prstGeom>
        </p:spPr>
      </p:pic>
      <p:pic>
        <p:nvPicPr>
          <p:cNvPr id="8" name="Рисунок 7"/>
          <p:cNvPicPr>
            <a:picLocks noChangeAspect="1"/>
          </p:cNvPicPr>
          <p:nvPr/>
        </p:nvPicPr>
        <p:blipFill>
          <a:blip r:embed="rId7"/>
          <a:stretch>
            <a:fillRect/>
          </a:stretch>
        </p:blipFill>
        <p:spPr>
          <a:xfrm>
            <a:off x="4198374" y="3864077"/>
            <a:ext cx="3959403" cy="2925842"/>
          </a:xfrm>
          <a:prstGeom prst="rect">
            <a:avLst/>
          </a:prstGeom>
        </p:spPr>
      </p:pic>
    </p:spTree>
    <p:extLst>
      <p:ext uri="{BB962C8B-B14F-4D97-AF65-F5344CB8AC3E}">
        <p14:creationId xmlns:p14="http://schemas.microsoft.com/office/powerpoint/2010/main" val="214285439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r>
              <a:rPr lang="ru-RU" altLang="ru-RU" sz="3600" b="1" i="1" dirty="0" smtClean="0">
                <a:effectLst>
                  <a:outerShdw blurRad="38100" dist="38100" dir="2700000" algn="tl">
                    <a:srgbClr val="000000">
                      <a:alpha val="43137"/>
                    </a:srgbClr>
                  </a:outerShdw>
                </a:effectLst>
              </a:rPr>
              <a:t>Русскоязычные сервисы поисковой </a:t>
            </a:r>
            <a:r>
              <a:rPr lang="ru-RU" altLang="ru-RU" sz="3600" b="1" i="1" dirty="0">
                <a:effectLst>
                  <a:outerShdw blurRad="38100" dist="38100" dir="2700000" algn="tl">
                    <a:srgbClr val="000000">
                      <a:alpha val="43137"/>
                    </a:srgbClr>
                  </a:outerShdw>
                </a:effectLst>
              </a:rPr>
              <a:t>системы Европейского суда </a:t>
            </a:r>
            <a:r>
              <a:rPr lang="en-US" altLang="ru-RU" sz="3600" b="1" i="1" dirty="0">
                <a:effectLst>
                  <a:outerShdw blurRad="38100" dist="38100" dir="2700000" algn="tl">
                    <a:srgbClr val="000000">
                      <a:alpha val="43137"/>
                    </a:srgbClr>
                  </a:outerShdw>
                </a:effectLst>
              </a:rPr>
              <a:t>HUDOC</a:t>
            </a:r>
            <a:endParaRPr lang="ru-RU" altLang="ru-RU" sz="3600" b="1" i="1" dirty="0" smtClean="0">
              <a:effectLst>
                <a:outerShdw blurRad="38100" dist="38100" dir="2700000" algn="tl">
                  <a:srgbClr val="000000">
                    <a:alpha val="43137"/>
                  </a:srgbClr>
                </a:outerShdw>
              </a:effectLst>
            </a:endParaRPr>
          </a:p>
        </p:txBody>
      </p:sp>
      <p:sp>
        <p:nvSpPr>
          <p:cNvPr id="8195" name="Текст 2"/>
          <p:cNvSpPr>
            <a:spLocks noGrp="1"/>
          </p:cNvSpPr>
          <p:nvPr>
            <p:ph type="body" idx="1"/>
          </p:nvPr>
        </p:nvSpPr>
        <p:spPr>
          <a:xfrm>
            <a:off x="838201" y="2330245"/>
            <a:ext cx="5041490" cy="2163097"/>
          </a:xfrm>
        </p:spPr>
        <p:txBody>
          <a:bodyPr/>
          <a:lstStyle/>
          <a:p>
            <a:pPr marL="0" indent="0" algn="just">
              <a:spcBef>
                <a:spcPts val="2013"/>
              </a:spcBef>
              <a:buNone/>
            </a:pPr>
            <a:r>
              <a:rPr lang="ru-RU" altLang="ru-RU" sz="2000" dirty="0" smtClean="0"/>
              <a:t>В системе </a:t>
            </a:r>
            <a:r>
              <a:rPr lang="en-US" altLang="ru-RU" sz="2000" b="1" dirty="0" smtClean="0">
                <a:effectLst>
                  <a:outerShdw blurRad="38100" dist="38100" dir="2700000" algn="tl">
                    <a:srgbClr val="000000">
                      <a:alpha val="43137"/>
                    </a:srgbClr>
                  </a:outerShdw>
                </a:effectLst>
              </a:rPr>
              <a:t>HUDOC</a:t>
            </a:r>
            <a:r>
              <a:rPr lang="en-US" altLang="ru-RU" sz="2000" dirty="0"/>
              <a:t> </a:t>
            </a:r>
            <a:r>
              <a:rPr lang="ru-RU" altLang="ru-RU" sz="2000" dirty="0" smtClean="0"/>
              <a:t>всего размещено </a:t>
            </a:r>
            <a:r>
              <a:rPr lang="ru-RU" altLang="ru-RU" sz="2000" b="1" dirty="0" smtClean="0">
                <a:effectLst>
                  <a:outerShdw blurRad="38100" dist="38100" dir="2700000" algn="tl">
                    <a:srgbClr val="000000">
                      <a:alpha val="43137"/>
                    </a:srgbClr>
                  </a:outerShdw>
                </a:effectLst>
              </a:rPr>
              <a:t>58414</a:t>
            </a:r>
            <a:r>
              <a:rPr lang="ru-RU" altLang="ru-RU" sz="2000" dirty="0" smtClean="0"/>
              <a:t> актов ЕСПЧ, из них </a:t>
            </a:r>
            <a:endParaRPr lang="ru-RU" altLang="ru-RU" sz="2000" dirty="0"/>
          </a:p>
          <a:p>
            <a:pPr marL="0" indent="0" algn="just">
              <a:spcBef>
                <a:spcPts val="2013"/>
              </a:spcBef>
              <a:buNone/>
            </a:pPr>
            <a:r>
              <a:rPr lang="ru-RU" altLang="ru-RU" sz="2000" dirty="0"/>
              <a:t>Относительно России </a:t>
            </a:r>
            <a:r>
              <a:rPr lang="ru-RU" altLang="ru-RU" sz="2000" b="1" dirty="0">
                <a:effectLst>
                  <a:outerShdw blurRad="38100" dist="38100" dir="2700000" algn="tl">
                    <a:srgbClr val="000000">
                      <a:alpha val="43137"/>
                    </a:srgbClr>
                  </a:outerShdw>
                </a:effectLst>
              </a:rPr>
              <a:t>4 </a:t>
            </a:r>
            <a:r>
              <a:rPr lang="ru-RU" altLang="ru-RU" sz="2000" b="1" dirty="0" smtClean="0">
                <a:effectLst>
                  <a:outerShdw blurRad="38100" dist="38100" dir="2700000" algn="tl">
                    <a:srgbClr val="000000">
                      <a:alpha val="43137"/>
                    </a:srgbClr>
                  </a:outerShdw>
                </a:effectLst>
              </a:rPr>
              <a:t>983, </a:t>
            </a:r>
            <a:r>
              <a:rPr lang="ru-RU" altLang="ru-RU" sz="2000" dirty="0" smtClean="0"/>
              <a:t>при этом </a:t>
            </a:r>
            <a:endParaRPr lang="ru-RU" altLang="ru-RU" sz="2000" b="1" dirty="0">
              <a:effectLst>
                <a:outerShdw blurRad="38100" dist="38100" dir="2700000" algn="tl">
                  <a:srgbClr val="000000">
                    <a:alpha val="43137"/>
                  </a:srgbClr>
                </a:outerShdw>
              </a:effectLst>
            </a:endParaRPr>
          </a:p>
          <a:p>
            <a:pPr marL="0" indent="0" algn="just">
              <a:spcBef>
                <a:spcPts val="2013"/>
              </a:spcBef>
              <a:buNone/>
            </a:pPr>
            <a:r>
              <a:rPr lang="ru-RU" altLang="ru-RU" sz="2000" dirty="0"/>
              <a:t>Переведено на русский  язык  </a:t>
            </a:r>
            <a:r>
              <a:rPr lang="ru-RU" altLang="ru-RU" sz="2000" b="1" dirty="0">
                <a:effectLst>
                  <a:outerShdw blurRad="38100" dist="38100" dir="2700000" algn="tl">
                    <a:srgbClr val="000000">
                      <a:alpha val="43137"/>
                    </a:srgbClr>
                  </a:outerShdw>
                </a:effectLst>
              </a:rPr>
              <a:t>1649</a:t>
            </a:r>
          </a:p>
          <a:p>
            <a:pPr marL="0" indent="0" algn="just">
              <a:spcBef>
                <a:spcPts val="2013"/>
              </a:spcBef>
              <a:buNone/>
            </a:pPr>
            <a:endParaRPr lang="ru-RU" altLang="ru-RU" sz="2000" dirty="0" smtClean="0"/>
          </a:p>
        </p:txBody>
      </p:sp>
      <p:pic>
        <p:nvPicPr>
          <p:cNvPr id="6" name="Рисунок 5"/>
          <p:cNvPicPr>
            <a:picLocks noChangeAspect="1"/>
          </p:cNvPicPr>
          <p:nvPr/>
        </p:nvPicPr>
        <p:blipFill>
          <a:blip r:embed="rId2"/>
          <a:stretch>
            <a:fillRect/>
          </a:stretch>
        </p:blipFill>
        <p:spPr>
          <a:xfrm>
            <a:off x="186554" y="112712"/>
            <a:ext cx="5577450" cy="1577976"/>
          </a:xfrm>
          <a:prstGeom prst="rect">
            <a:avLst/>
          </a:prstGeom>
        </p:spPr>
      </p:pic>
      <p:pic>
        <p:nvPicPr>
          <p:cNvPr id="2" name="Рисунок 1"/>
          <p:cNvPicPr>
            <a:picLocks noChangeAspect="1"/>
          </p:cNvPicPr>
          <p:nvPr/>
        </p:nvPicPr>
        <p:blipFill>
          <a:blip r:embed="rId3"/>
          <a:stretch>
            <a:fillRect/>
          </a:stretch>
        </p:blipFill>
        <p:spPr>
          <a:xfrm>
            <a:off x="6415650" y="1435510"/>
            <a:ext cx="5668805" cy="4117257"/>
          </a:xfrm>
          <a:prstGeom prst="rect">
            <a:avLst/>
          </a:prstGeom>
        </p:spPr>
      </p:pic>
      <p:pic>
        <p:nvPicPr>
          <p:cNvPr id="5" name="Рисунок 6"/>
          <p:cNvPicPr>
            <a:picLocks noChangeAspect="1"/>
          </p:cNvPicPr>
          <p:nvPr/>
        </p:nvPicPr>
        <p:blipFill>
          <a:blip r:embed="rId4">
            <a:extLst>
              <a:ext uri="{28A0092B-C50C-407E-A947-70E740481C1C}">
                <a14:useLocalDpi xmlns:a14="http://schemas.microsoft.com/office/drawing/2010/main" val="0"/>
              </a:ext>
            </a:extLst>
          </a:blip>
          <a:srcRect b="5212"/>
          <a:stretch>
            <a:fillRect/>
          </a:stretch>
        </p:blipFill>
        <p:spPr bwMode="auto">
          <a:xfrm>
            <a:off x="5978013" y="4247535"/>
            <a:ext cx="6213987" cy="261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16484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Уникальная в мировой практике система публикует информацию о судебных делах в реальном времени"/>
          <p:cNvSpPr txBox="1">
            <a:spLocks noChangeArrowheads="1"/>
          </p:cNvSpPr>
          <p:nvPr/>
        </p:nvSpPr>
        <p:spPr bwMode="auto">
          <a:xfrm>
            <a:off x="2274912" y="682671"/>
            <a:ext cx="9729019" cy="4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2511" tIns="42511" rIns="42511" bIns="42511" anchor="ctr">
            <a:spAutoFit/>
          </a:bodyPr>
          <a:lstStyle>
            <a:lvl1pPr eaLnBrk="0" hangingPunct="0">
              <a:spcBef>
                <a:spcPct val="20000"/>
              </a:spcBef>
              <a:buClr>
                <a:schemeClr val="accent1"/>
              </a:buClr>
              <a:buFont typeface="Arial" panose="020B0604020202020204" pitchFamily="34" charset="0"/>
              <a:buChar char="•"/>
              <a:defRPr sz="2100">
                <a:solidFill>
                  <a:schemeClr val="tx2"/>
                </a:solidFill>
                <a:latin typeface="Times New Roman" panose="02020603050405020304" pitchFamily="18" charset="0"/>
              </a:defRPr>
            </a:lvl1pPr>
            <a:lvl2pPr marL="742950" indent="-285750" eaLnBrk="0" hangingPunct="0">
              <a:spcBef>
                <a:spcPct val="20000"/>
              </a:spcBef>
              <a:buClr>
                <a:schemeClr val="accent1"/>
              </a:buClr>
              <a:buFont typeface="Arial" panose="020B0604020202020204" pitchFamily="34" charset="0"/>
              <a:buChar char="•"/>
              <a:defRPr sz="1900">
                <a:solidFill>
                  <a:schemeClr val="tx2"/>
                </a:solidFill>
                <a:latin typeface="Times New Roman" panose="02020603050405020304" pitchFamily="18" charset="0"/>
              </a:defRPr>
            </a:lvl2pPr>
            <a:lvl3pPr marL="1143000" indent="-228600" eaLnBrk="0" hangingPunct="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2"/>
                </a:solidFill>
                <a:latin typeface="Times New Roman" panose="02020603050405020304" pitchFamily="18" charset="0"/>
              </a:defRPr>
            </a:lvl4pPr>
            <a:lvl5pPr marL="2057400" indent="-228600" eaLnBrk="0" hangingPunct="0">
              <a:spcBef>
                <a:spcPct val="20000"/>
              </a:spcBef>
              <a:buClr>
                <a:schemeClr val="accent1"/>
              </a:buClr>
              <a:buFont typeface="Arial" panose="020B0604020202020204" pitchFamily="34" charset="0"/>
              <a:buChar char="•"/>
              <a:defRPr sz="1600">
                <a:solidFill>
                  <a:schemeClr val="tx2"/>
                </a:solidFill>
                <a:latin typeface="Times New Roman" panose="02020603050405020304" pitchFamily="18" charset="0"/>
              </a:defRPr>
            </a:lvl5pPr>
            <a:lvl6pPr marL="2514600" indent="-228600" defTabSz="365125" eaLnBrk="0" fontAlgn="base" hangingPunct="0">
              <a:spcBef>
                <a:spcPct val="20000"/>
              </a:spcBef>
              <a:spcAft>
                <a:spcPct val="0"/>
              </a:spcAft>
              <a:buClr>
                <a:schemeClr val="accent1"/>
              </a:buClr>
              <a:buFont typeface="Arial" panose="020B0604020202020204" pitchFamily="34" charset="0"/>
              <a:buChar char="•"/>
              <a:defRPr sz="1600">
                <a:solidFill>
                  <a:schemeClr val="tx2"/>
                </a:solidFill>
                <a:latin typeface="Times New Roman" panose="02020603050405020304" pitchFamily="18" charset="0"/>
              </a:defRPr>
            </a:lvl6pPr>
            <a:lvl7pPr marL="2971800" indent="-228600" defTabSz="365125" eaLnBrk="0" fontAlgn="base" hangingPunct="0">
              <a:spcBef>
                <a:spcPct val="20000"/>
              </a:spcBef>
              <a:spcAft>
                <a:spcPct val="0"/>
              </a:spcAft>
              <a:buClr>
                <a:schemeClr val="accent1"/>
              </a:buClr>
              <a:buFont typeface="Arial" panose="020B0604020202020204" pitchFamily="34" charset="0"/>
              <a:buChar char="•"/>
              <a:defRPr sz="1600">
                <a:solidFill>
                  <a:schemeClr val="tx2"/>
                </a:solidFill>
                <a:latin typeface="Times New Roman" panose="02020603050405020304" pitchFamily="18" charset="0"/>
              </a:defRPr>
            </a:lvl7pPr>
            <a:lvl8pPr marL="3429000" indent="-228600" defTabSz="365125" eaLnBrk="0" fontAlgn="base" hangingPunct="0">
              <a:spcBef>
                <a:spcPct val="20000"/>
              </a:spcBef>
              <a:spcAft>
                <a:spcPct val="0"/>
              </a:spcAft>
              <a:buClr>
                <a:schemeClr val="accent1"/>
              </a:buClr>
              <a:buFont typeface="Arial" panose="020B0604020202020204" pitchFamily="34" charset="0"/>
              <a:buChar char="•"/>
              <a:defRPr sz="1600">
                <a:solidFill>
                  <a:schemeClr val="tx2"/>
                </a:solidFill>
                <a:latin typeface="Times New Roman" panose="02020603050405020304" pitchFamily="18" charset="0"/>
              </a:defRPr>
            </a:lvl8pPr>
            <a:lvl9pPr marL="3886200" indent="-228600" defTabSz="365125" eaLnBrk="0" fontAlgn="base" hangingPunct="0">
              <a:spcBef>
                <a:spcPct val="20000"/>
              </a:spcBef>
              <a:spcAft>
                <a:spcPct val="0"/>
              </a:spcAft>
              <a:buClr>
                <a:schemeClr val="accent1"/>
              </a:buClr>
              <a:buFont typeface="Arial" panose="020B0604020202020204" pitchFamily="34" charset="0"/>
              <a:buChar char="•"/>
              <a:defRPr sz="1600">
                <a:solidFill>
                  <a:schemeClr val="tx2"/>
                </a:solidFill>
                <a:latin typeface="Times New Roman" panose="02020603050405020304" pitchFamily="18" charset="0"/>
              </a:defRPr>
            </a:lvl9pPr>
          </a:lstStyle>
          <a:p>
            <a:pPr eaLnBrk="1" fontAlgn="auto">
              <a:spcBef>
                <a:spcPts val="2684"/>
              </a:spcBef>
              <a:spcAft>
                <a:spcPts val="0"/>
              </a:spcAft>
              <a:buClrTx/>
              <a:buFont typeface="Arial" panose="020B0604020202020204" pitchFamily="34" charset="0"/>
              <a:buNone/>
              <a:defRPr/>
            </a:pPr>
            <a:r>
              <a:rPr lang="ru-RU" altLang="ru-RU" sz="2600" b="1" i="1" dirty="0" smtClean="0">
                <a:solidFill>
                  <a:schemeClr val="tx1"/>
                </a:solidFill>
                <a:effectLst>
                  <a:outerShdw blurRad="38100" dist="38100" dir="2700000" algn="tl">
                    <a:srgbClr val="000000">
                      <a:alpha val="43137"/>
                    </a:srgbClr>
                  </a:outerShdw>
                </a:effectLst>
                <a:latin typeface="Roboto Light"/>
                <a:cs typeface="+mn-cs"/>
                <a:sym typeface="Roboto Light"/>
              </a:rPr>
              <a:t>Подход к объему опубликованию решений ЕСПЧ </a:t>
            </a:r>
            <a:endParaRPr lang="ru-RU" altLang="ru-RU" sz="2600" b="1" i="1" dirty="0">
              <a:solidFill>
                <a:schemeClr val="tx1"/>
              </a:solidFill>
              <a:effectLst>
                <a:outerShdw blurRad="38100" dist="38100" dir="2700000" algn="tl">
                  <a:srgbClr val="000000">
                    <a:alpha val="43137"/>
                  </a:srgbClr>
                </a:outerShdw>
              </a:effectLst>
              <a:latin typeface="Roboto Light"/>
              <a:cs typeface="+mn-cs"/>
              <a:sym typeface="Roboto Light"/>
            </a:endParaRPr>
          </a:p>
        </p:txBody>
      </p:sp>
      <p:pic>
        <p:nvPicPr>
          <p:cNvPr id="2" name="Рисунок 1"/>
          <p:cNvPicPr>
            <a:picLocks noChangeAspect="1"/>
          </p:cNvPicPr>
          <p:nvPr/>
        </p:nvPicPr>
        <p:blipFill>
          <a:blip r:embed="rId2"/>
          <a:stretch>
            <a:fillRect/>
          </a:stretch>
        </p:blipFill>
        <p:spPr>
          <a:xfrm>
            <a:off x="68827" y="81944"/>
            <a:ext cx="8394238" cy="1940799"/>
          </a:xfrm>
          <a:prstGeom prst="rect">
            <a:avLst/>
          </a:prstGeom>
        </p:spPr>
      </p:pic>
      <p:pic>
        <p:nvPicPr>
          <p:cNvPr id="5" name="Рисунок 6"/>
          <p:cNvPicPr>
            <a:picLocks noChangeAspect="1"/>
          </p:cNvPicPr>
          <p:nvPr/>
        </p:nvPicPr>
        <p:blipFill>
          <a:blip r:embed="rId3">
            <a:extLst>
              <a:ext uri="{28A0092B-C50C-407E-A947-70E740481C1C}">
                <a14:useLocalDpi xmlns:a14="http://schemas.microsoft.com/office/drawing/2010/main" val="0"/>
              </a:ext>
            </a:extLst>
          </a:blip>
          <a:srcRect b="5212"/>
          <a:stretch>
            <a:fillRect/>
          </a:stretch>
        </p:blipFill>
        <p:spPr bwMode="auto">
          <a:xfrm>
            <a:off x="6740013" y="3982065"/>
            <a:ext cx="5451987" cy="28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83459" y="1415845"/>
            <a:ext cx="11287432" cy="4708981"/>
          </a:xfrm>
          <a:prstGeom prst="rect">
            <a:avLst/>
          </a:prstGeom>
        </p:spPr>
        <p:txBody>
          <a:bodyPr wrap="square">
            <a:spAutoFit/>
          </a:bodyPr>
          <a:lstStyle/>
          <a:p>
            <a:pPr indent="342900" algn="just">
              <a:lnSpc>
                <a:spcPts val="1200"/>
              </a:lnSpc>
              <a:spcAft>
                <a:spcPts val="5"/>
              </a:spcAft>
            </a:pPr>
            <a:endParaRPr lang="ru-RU"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228600" indent="-228600" algn="just">
              <a:lnSpc>
                <a:spcPts val="1200"/>
              </a:lnSpc>
              <a:spcBef>
                <a:spcPts val="1200"/>
              </a:spcBef>
              <a:spcAft>
                <a:spcPts val="5"/>
              </a:spcAft>
              <a:buAutoNum type="arabicPeriod"/>
            </a:pPr>
            <a:r>
              <a:rPr lang="ru-RU" sz="12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Опубликование только решений в </a:t>
            </a:r>
            <a:r>
              <a:rPr lang="ru-RU" sz="1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отношении </a:t>
            </a:r>
            <a:r>
              <a:rPr lang="ru-RU" sz="12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России.</a:t>
            </a:r>
          </a:p>
          <a:p>
            <a:pPr>
              <a:lnSpc>
                <a:spcPts val="1200"/>
              </a:lnSpc>
              <a:spcBef>
                <a:spcPts val="1200"/>
              </a:spcBef>
              <a:spcAft>
                <a:spcPts val="5"/>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МИНУСЫ:  </a:t>
            </a:r>
          </a:p>
          <a:p>
            <a:pPr marL="171450" indent="-171450">
              <a:lnSpc>
                <a:spcPts val="1200"/>
              </a:lnSpc>
              <a:spcBef>
                <a:spcPts val="1200"/>
              </a:spcBef>
              <a:spcAft>
                <a:spcPts val="5"/>
              </a:spcAft>
              <a:buFont typeface="Wingdings" panose="05000000000000000000" pitchFamily="2" charset="2"/>
              <a:buChar char="Ø"/>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Ограничение прав граждан РФ на  </a:t>
            </a:r>
            <a:r>
              <a:rPr lang="ru-RU" sz="1200" dirty="0">
                <a:latin typeface="Times New Roman" panose="02020603050405020304" pitchFamily="18" charset="0"/>
                <a:ea typeface="Calibri" panose="020F0502020204030204" pitchFamily="34" charset="0"/>
                <a:cs typeface="Times New Roman" panose="02020603050405020304" pitchFamily="18" charset="0"/>
              </a:rPr>
              <a:t>правовую возможность ссылаться на решения ЕСПЧ со схожей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фабулой в </a:t>
            </a:r>
            <a:r>
              <a:rPr lang="ru-RU" sz="1200" dirty="0">
                <a:latin typeface="Times New Roman" panose="02020603050405020304" pitchFamily="18" charset="0"/>
                <a:ea typeface="Calibri" panose="020F0502020204030204" pitchFamily="34" charset="0"/>
                <a:cs typeface="Times New Roman" panose="02020603050405020304" pitchFamily="18" charset="0"/>
              </a:rPr>
              <a:t>отношении всех государств, подчиняющихся юрисдикции ЕСПЧ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r>
              <a:rPr lang="ru-RU" sz="12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Обзор</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200" dirty="0">
                <a:latin typeface="Times New Roman" panose="02020603050405020304" pitchFamily="18" charset="0"/>
                <a:ea typeface="Calibri" panose="020F0502020204030204" pitchFamily="34" charset="0"/>
                <a:cs typeface="Times New Roman" panose="02020603050405020304" pitchFamily="18" charset="0"/>
              </a:rPr>
              <a:t>судебной практики Президиума Верховного Суда РФ от 1 октября 2014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г.)</a:t>
            </a:r>
          </a:p>
          <a:p>
            <a:pPr marL="171450" indent="-171450">
              <a:lnSpc>
                <a:spcPts val="1200"/>
              </a:lnSpc>
              <a:spcBef>
                <a:spcPts val="1200"/>
              </a:spcBef>
              <a:spcAft>
                <a:spcPts val="5"/>
              </a:spcAft>
              <a:buFont typeface="Wingdings" panose="05000000000000000000" pitchFamily="2" charset="2"/>
              <a:buChar char="Ø"/>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На официальном уровне признается разница с </a:t>
            </a:r>
            <a:r>
              <a:rPr lang="ru-RU" sz="1200" dirty="0">
                <a:latin typeface="Times New Roman" panose="02020603050405020304" pitchFamily="18" charset="0"/>
                <a:ea typeface="Calibri" panose="020F0502020204030204" pitchFamily="34" charset="0"/>
                <a:cs typeface="Times New Roman" panose="02020603050405020304" pitchFamily="18" charset="0"/>
              </a:rPr>
              <a:t>статусе решений ЕСПЧ в зависимости от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страны-ответчика.</a:t>
            </a:r>
          </a:p>
          <a:p>
            <a:pPr>
              <a:lnSpc>
                <a:spcPts val="1200"/>
              </a:lnSpc>
              <a:spcBef>
                <a:spcPts val="1200"/>
              </a:spcBef>
              <a:spcAft>
                <a:spcPts val="5"/>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2. </a:t>
            </a:r>
            <a:r>
              <a:rPr lang="ru-RU" sz="12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Опубликование </a:t>
            </a:r>
            <a:r>
              <a:rPr lang="ru-RU" sz="1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на русском языке решения ЕСПЧ "против всех". </a:t>
            </a:r>
            <a:endParaRPr lang="ru-RU" sz="12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200"/>
              </a:lnSpc>
              <a:spcBef>
                <a:spcPts val="1200"/>
              </a:spcBef>
              <a:spcAft>
                <a:spcPts val="5"/>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МИНУСЫ</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p>
          <a:p>
            <a:pPr marL="171450" indent="-171450">
              <a:lnSpc>
                <a:spcPts val="1200"/>
              </a:lnSpc>
              <a:spcBef>
                <a:spcPts val="1200"/>
              </a:spcBef>
              <a:spcAft>
                <a:spcPts val="5"/>
              </a:spcAft>
              <a:buFont typeface="Wingdings" panose="05000000000000000000" pitchFamily="2" charset="2"/>
              <a:buChar char="Ø"/>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Чрезвычайно трудоемко и </a:t>
            </a:r>
            <a:r>
              <a:rPr lang="ru-RU" sz="1200" dirty="0" err="1" smtClean="0">
                <a:latin typeface="Times New Roman" panose="02020603050405020304" pitchFamily="18" charset="0"/>
                <a:ea typeface="Calibri" panose="020F0502020204030204" pitchFamily="34" charset="0"/>
                <a:cs typeface="Times New Roman" panose="02020603050405020304" pitchFamily="18" charset="0"/>
              </a:rPr>
              <a:t>трудозатратно</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p>
          <a:p>
            <a:pPr marL="171450" indent="-171450">
              <a:lnSpc>
                <a:spcPts val="1200"/>
              </a:lnSpc>
              <a:spcBef>
                <a:spcPts val="1200"/>
              </a:spcBef>
              <a:spcAft>
                <a:spcPts val="5"/>
              </a:spcAft>
              <a:buFont typeface="Wingdings" panose="05000000000000000000" pitchFamily="2" charset="2"/>
              <a:buChar char="Ø"/>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Большая часть решений касаются вопросов не релевантных российской действительности;</a:t>
            </a:r>
          </a:p>
          <a:p>
            <a:pPr marL="171450" indent="-171450">
              <a:lnSpc>
                <a:spcPts val="1200"/>
              </a:lnSpc>
              <a:spcBef>
                <a:spcPts val="1200"/>
              </a:spcBef>
              <a:spcAft>
                <a:spcPts val="5"/>
              </a:spcAft>
              <a:buFont typeface="Wingdings" panose="05000000000000000000" pitchFamily="2" charset="2"/>
              <a:buChar char="Ø"/>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Огромная </a:t>
            </a:r>
            <a:r>
              <a:rPr lang="ru-RU" sz="1200" dirty="0">
                <a:latin typeface="Times New Roman" panose="02020603050405020304" pitchFamily="18" charset="0"/>
                <a:ea typeface="Calibri" panose="020F0502020204030204" pitchFamily="34" charset="0"/>
                <a:cs typeface="Times New Roman" panose="02020603050405020304" pitchFamily="18" charset="0"/>
              </a:rPr>
              <a:t>количество решений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типовые.</a:t>
            </a:r>
          </a:p>
          <a:p>
            <a:pPr marL="228600" indent="-228600">
              <a:lnSpc>
                <a:spcPts val="1200"/>
              </a:lnSpc>
              <a:spcBef>
                <a:spcPts val="1200"/>
              </a:spcBef>
              <a:spcAft>
                <a:spcPts val="5"/>
              </a:spcAft>
              <a:buAutoNum type="arabicPeriod" startAt="3"/>
            </a:pPr>
            <a:r>
              <a:rPr lang="ru-RU" sz="12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Опубликование </a:t>
            </a:r>
            <a:r>
              <a:rPr lang="ru-RU" sz="1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 "официальной" базе </a:t>
            </a:r>
            <a:r>
              <a:rPr lang="ru-RU" sz="12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решений против </a:t>
            </a:r>
            <a:r>
              <a:rPr lang="ru-RU" sz="1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России, выборочно (в сфере аналогичной и смежной проблематики) решения и информацию по делам в отношении других стран, а также тематические обзоры практики ЕСПЧ. </a:t>
            </a:r>
            <a:endParaRPr lang="ru-RU" sz="12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ts val="1200"/>
              </a:lnSpc>
              <a:spcBef>
                <a:spcPts val="1200"/>
              </a:spcBef>
              <a:spcAft>
                <a:spcPts val="5"/>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МИНУСЫ</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p>
          <a:p>
            <a:pPr marL="228600" indent="-228600">
              <a:lnSpc>
                <a:spcPts val="1200"/>
              </a:lnSpc>
              <a:spcBef>
                <a:spcPts val="1200"/>
              </a:spcBef>
              <a:spcAft>
                <a:spcPts val="5"/>
              </a:spcAft>
              <a:buFont typeface="Wingdings" panose="05000000000000000000" pitchFamily="2" charset="2"/>
              <a:buChar char="Ø"/>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Право </a:t>
            </a:r>
            <a:r>
              <a:rPr lang="ru-RU" sz="1200" dirty="0">
                <a:latin typeface="Times New Roman" panose="02020603050405020304" pitchFamily="18" charset="0"/>
                <a:ea typeface="Calibri" panose="020F0502020204030204" pitchFamily="34" charset="0"/>
                <a:cs typeface="Times New Roman" panose="02020603050405020304" pitchFamily="18" charset="0"/>
              </a:rPr>
              <a:t>граждан государств - членов Совета Европы апеллировать к практике ЕСПЧ, в том числе и против других стран, вытекает из </a:t>
            </a:r>
            <a:r>
              <a:rPr lang="ru-RU" sz="1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5"/>
              </a:rPr>
              <a:t>ст. 31</a:t>
            </a:r>
            <a:r>
              <a:rPr lang="ru-RU" sz="1200" dirty="0">
                <a:latin typeface="Times New Roman" panose="02020603050405020304" pitchFamily="18" charset="0"/>
                <a:ea typeface="Calibri" panose="020F0502020204030204" pitchFamily="34" charset="0"/>
                <a:cs typeface="Times New Roman" panose="02020603050405020304" pitchFamily="18" charset="0"/>
              </a:rPr>
              <a:t> Венской конвенции о праве международных договоров. Таким образом, "официальная" база переводов (за исключением всеобъемлющей), сколь бы методологически выверенной ни была система отбора в нее решений ЕСПЧ, рискует оказаться недостаточно обширной, </a:t>
            </a:r>
            <a:r>
              <a:rPr lang="ru-RU" sz="1200" b="1" i="1" dirty="0">
                <a:latin typeface="Times New Roman" panose="02020603050405020304" pitchFamily="18" charset="0"/>
                <a:ea typeface="Calibri" panose="020F0502020204030204" pitchFamily="34" charset="0"/>
                <a:cs typeface="Times New Roman" panose="02020603050405020304" pitchFamily="18" charset="0"/>
              </a:rPr>
              <a:t>так как каждое заинтересованное лицо никогда не лишается права ссылаться на любое окончательное решение ЕСПЧ по аналогичному спору против другой страны независимо от того, было оно переведено на русский язык или нет</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erall Architecture"/>
          <p:cNvSpPr>
            <a:spLocks noGrp="1"/>
          </p:cNvSpPr>
          <p:nvPr>
            <p:ph type="ctrTitle"/>
          </p:nvPr>
        </p:nvSpPr>
        <p:spPr>
          <a:xfrm>
            <a:off x="1524000" y="62960"/>
            <a:ext cx="9144000" cy="1175903"/>
          </a:xfrm>
        </p:spPr>
        <p:txBody>
          <a:bodyPr/>
          <a:lstStyle/>
          <a:p>
            <a:r>
              <a:rPr lang="ru-RU" altLang="ru-RU" sz="4000" dirty="0" smtClean="0"/>
              <a:t/>
            </a:r>
            <a:br>
              <a:rPr lang="ru-RU" altLang="ru-RU" sz="4000" dirty="0" smtClean="0"/>
            </a:br>
            <a:r>
              <a:rPr lang="ru-RU" altLang="ru-RU" sz="4000" dirty="0"/>
              <a:t/>
            </a:r>
            <a:br>
              <a:rPr lang="ru-RU" altLang="ru-RU" sz="4000" dirty="0"/>
            </a:br>
            <a:r>
              <a:rPr lang="ru-RU" altLang="ru-RU" sz="4000" dirty="0" smtClean="0"/>
              <a:t/>
            </a:r>
            <a:br>
              <a:rPr lang="ru-RU" altLang="ru-RU" sz="4000" dirty="0" smtClean="0"/>
            </a:br>
            <a:r>
              <a:rPr lang="ru-RU" altLang="ru-RU" sz="4000" dirty="0"/>
              <a:t/>
            </a:r>
            <a:br>
              <a:rPr lang="ru-RU" altLang="ru-RU" sz="4000" dirty="0"/>
            </a:br>
            <a:r>
              <a:rPr lang="ru-RU" altLang="ru-RU" sz="4000" dirty="0" smtClean="0"/>
              <a:t/>
            </a:r>
            <a:br>
              <a:rPr lang="ru-RU" altLang="ru-RU" sz="4000" dirty="0" smtClean="0"/>
            </a:br>
            <a:r>
              <a:rPr lang="ru-RU" altLang="ru-RU" sz="4000" b="1" i="1" dirty="0" smtClean="0">
                <a:effectLst>
                  <a:outerShdw blurRad="38100" dist="38100" dir="2700000" algn="tl">
                    <a:srgbClr val="000000">
                      <a:alpha val="43137"/>
                    </a:srgbClr>
                  </a:outerShdw>
                </a:effectLst>
              </a:rPr>
              <a:t>Примеры из правоприменительной практики судов</a:t>
            </a:r>
          </a:p>
        </p:txBody>
      </p:sp>
      <p:sp>
        <p:nvSpPr>
          <p:cNvPr id="15363" name="Layering – security access for different group"/>
          <p:cNvSpPr>
            <a:spLocks noGrp="1"/>
          </p:cNvSpPr>
          <p:nvPr>
            <p:ph type="subTitle" idx="1"/>
          </p:nvPr>
        </p:nvSpPr>
        <p:spPr>
          <a:xfrm>
            <a:off x="737421" y="4198375"/>
            <a:ext cx="3224981" cy="370991"/>
          </a:xfrm>
        </p:spPr>
        <p:txBody>
          <a:bodyPr/>
          <a:lstStyle/>
          <a:p>
            <a:r>
              <a:rPr lang="ru-RU" sz="800" dirty="0"/>
              <a:t>РИА Новости/Дмитрий Коробейников</a:t>
            </a:r>
          </a:p>
          <a:p>
            <a:r>
              <a:rPr lang="ru-RU" sz="800" u="sng" dirty="0">
                <a:hlinkClick r:id="rId2"/>
              </a:rPr>
              <a:t>http://www.rian.ru/docs/about/copyright.html</a:t>
            </a:r>
            <a:endParaRPr lang="ru-RU" sz="800" dirty="0"/>
          </a:p>
        </p:txBody>
      </p:sp>
      <p:pic>
        <p:nvPicPr>
          <p:cNvPr id="5" name="Рисунок 6"/>
          <p:cNvPicPr>
            <a:picLocks noChangeAspect="1"/>
          </p:cNvPicPr>
          <p:nvPr/>
        </p:nvPicPr>
        <p:blipFill>
          <a:blip r:embed="rId3">
            <a:extLst>
              <a:ext uri="{28A0092B-C50C-407E-A947-70E740481C1C}">
                <a14:useLocalDpi xmlns:a14="http://schemas.microsoft.com/office/drawing/2010/main" val="0"/>
              </a:ext>
            </a:extLst>
          </a:blip>
          <a:srcRect b="5212"/>
          <a:stretch>
            <a:fillRect/>
          </a:stretch>
        </p:blipFill>
        <p:spPr bwMode="auto">
          <a:xfrm>
            <a:off x="6577781" y="3848089"/>
            <a:ext cx="5451987" cy="28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4"/>
          <a:stretch>
            <a:fillRect/>
          </a:stretch>
        </p:blipFill>
        <p:spPr>
          <a:xfrm>
            <a:off x="640170" y="1337186"/>
            <a:ext cx="6782116" cy="2762866"/>
          </a:xfrm>
          <a:prstGeom prst="rect">
            <a:avLst/>
          </a:prstGeom>
        </p:spPr>
      </p:pic>
      <p:pic>
        <p:nvPicPr>
          <p:cNvPr id="2" name="Рисунок 1"/>
          <p:cNvPicPr>
            <a:picLocks noChangeAspect="1"/>
          </p:cNvPicPr>
          <p:nvPr/>
        </p:nvPicPr>
        <p:blipFill>
          <a:blip r:embed="rId5"/>
          <a:stretch>
            <a:fillRect/>
          </a:stretch>
        </p:blipFill>
        <p:spPr>
          <a:xfrm>
            <a:off x="83573" y="107435"/>
            <a:ext cx="7438103" cy="3447003"/>
          </a:xfrm>
          <a:prstGeom prst="rect">
            <a:avLst/>
          </a:prstGeom>
        </p:spPr>
      </p:pic>
      <p:sp>
        <p:nvSpPr>
          <p:cNvPr id="4" name="Прямоугольник 3"/>
          <p:cNvSpPr/>
          <p:nvPr/>
        </p:nvSpPr>
        <p:spPr>
          <a:xfrm>
            <a:off x="3802625" y="4569366"/>
            <a:ext cx="7983794" cy="1477328"/>
          </a:xfrm>
          <a:prstGeom prst="rect">
            <a:avLst/>
          </a:prstGeom>
        </p:spPr>
        <p:txBody>
          <a:bodyPr wrap="square">
            <a:spAutoFit/>
          </a:bodyPr>
          <a:lstStyle/>
          <a:p>
            <a:pPr algn="just"/>
            <a:r>
              <a:rPr lang="ru-RU" dirty="0" smtClean="0"/>
              <a:t>18 февраля 2012 года </a:t>
            </a:r>
            <a:r>
              <a:rPr lang="ru-RU" dirty="0" err="1" smtClean="0"/>
              <a:t>Лефортовский</a:t>
            </a:r>
            <a:r>
              <a:rPr lang="ru-RU" dirty="0" smtClean="0"/>
              <a:t> </a:t>
            </a:r>
            <a:r>
              <a:rPr lang="ru-RU" dirty="0"/>
              <a:t>суд Москвы </a:t>
            </a:r>
            <a:r>
              <a:rPr lang="ru-RU" dirty="0" smtClean="0"/>
              <a:t>постановил </a:t>
            </a:r>
            <a:r>
              <a:rPr lang="ru-RU" dirty="0"/>
              <a:t>направить </a:t>
            </a:r>
            <a:r>
              <a:rPr lang="ru-RU" b="1" i="1" dirty="0"/>
              <a:t>официальный запрос </a:t>
            </a:r>
            <a:r>
              <a:rPr lang="ru-RU" dirty="0"/>
              <a:t>в </a:t>
            </a:r>
            <a:r>
              <a:rPr lang="ru-RU" dirty="0" smtClean="0"/>
              <a:t>Министерство </a:t>
            </a:r>
            <a:r>
              <a:rPr lang="ru-RU" dirty="0"/>
              <a:t>юстиции РФ с требованием предоставить перевод решения Европейского суда по правам человека (ЕСПЧ) по делу о штурме театрального центра на Дубровке, где находились захваченные террористами заложники.</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erall Architecture"/>
          <p:cNvSpPr>
            <a:spLocks noGrp="1"/>
          </p:cNvSpPr>
          <p:nvPr>
            <p:ph type="ctrTitle"/>
          </p:nvPr>
        </p:nvSpPr>
        <p:spPr>
          <a:xfrm>
            <a:off x="1524000" y="62960"/>
            <a:ext cx="9144000" cy="1175903"/>
          </a:xfrm>
        </p:spPr>
        <p:txBody>
          <a:bodyPr/>
          <a:lstStyle/>
          <a:p>
            <a:r>
              <a:rPr lang="ru-RU" altLang="ru-RU" sz="4000" dirty="0" smtClean="0"/>
              <a:t/>
            </a:r>
            <a:br>
              <a:rPr lang="ru-RU" altLang="ru-RU" sz="4000" dirty="0" smtClean="0"/>
            </a:br>
            <a:r>
              <a:rPr lang="ru-RU" altLang="ru-RU" sz="4000" dirty="0"/>
              <a:t/>
            </a:r>
            <a:br>
              <a:rPr lang="ru-RU" altLang="ru-RU" sz="4000" dirty="0"/>
            </a:br>
            <a:r>
              <a:rPr lang="ru-RU" altLang="ru-RU" sz="4000" dirty="0" smtClean="0"/>
              <a:t/>
            </a:r>
            <a:br>
              <a:rPr lang="ru-RU" altLang="ru-RU" sz="4000" dirty="0" smtClean="0"/>
            </a:br>
            <a:r>
              <a:rPr lang="ru-RU" altLang="ru-RU" sz="4000" dirty="0"/>
              <a:t/>
            </a:r>
            <a:br>
              <a:rPr lang="ru-RU" altLang="ru-RU" sz="4000" dirty="0"/>
            </a:br>
            <a:r>
              <a:rPr lang="ru-RU" altLang="ru-RU" sz="4000" dirty="0" smtClean="0"/>
              <a:t/>
            </a:r>
            <a:br>
              <a:rPr lang="ru-RU" altLang="ru-RU" sz="4000" dirty="0" smtClean="0"/>
            </a:br>
            <a:r>
              <a:rPr lang="ru-RU" altLang="ru-RU" sz="4000" b="1" i="1" dirty="0" smtClean="0">
                <a:effectLst>
                  <a:outerShdw blurRad="38100" dist="38100" dir="2700000" algn="tl">
                    <a:srgbClr val="000000">
                      <a:alpha val="43137"/>
                    </a:srgbClr>
                  </a:outerShdw>
                </a:effectLst>
              </a:rPr>
              <a:t>Примеры из правоприменительной практики судов</a:t>
            </a:r>
          </a:p>
        </p:txBody>
      </p:sp>
      <p:sp>
        <p:nvSpPr>
          <p:cNvPr id="15363" name="Layering – security access for different group"/>
          <p:cNvSpPr>
            <a:spLocks noGrp="1"/>
          </p:cNvSpPr>
          <p:nvPr>
            <p:ph type="subTitle" idx="1"/>
          </p:nvPr>
        </p:nvSpPr>
        <p:spPr>
          <a:xfrm>
            <a:off x="824949" y="3791146"/>
            <a:ext cx="5183792" cy="1147551"/>
          </a:xfrm>
        </p:spPr>
        <p:txBody>
          <a:bodyPr/>
          <a:lstStyle/>
          <a:p>
            <a:r>
              <a:rPr lang="ru-RU" dirty="0" smtClean="0"/>
              <a:t>Ответ на запрос адвоката по группе дел «Карелин против России»</a:t>
            </a:r>
            <a:endParaRPr lang="ru-RU" dirty="0"/>
          </a:p>
        </p:txBody>
      </p:sp>
      <p:pic>
        <p:nvPicPr>
          <p:cNvPr id="2" name="Рисунок 1"/>
          <p:cNvPicPr>
            <a:picLocks noChangeAspect="1"/>
          </p:cNvPicPr>
          <p:nvPr/>
        </p:nvPicPr>
        <p:blipFill>
          <a:blip r:embed="rId2"/>
          <a:stretch>
            <a:fillRect/>
          </a:stretch>
        </p:blipFill>
        <p:spPr>
          <a:xfrm>
            <a:off x="180777" y="62959"/>
            <a:ext cx="7438103" cy="3447003"/>
          </a:xfrm>
          <a:prstGeom prst="rect">
            <a:avLst/>
          </a:prstGeom>
        </p:spPr>
      </p:pic>
      <p:sp>
        <p:nvSpPr>
          <p:cNvPr id="4" name="Прямоугольник 3"/>
          <p:cNvSpPr/>
          <p:nvPr/>
        </p:nvSpPr>
        <p:spPr>
          <a:xfrm>
            <a:off x="4045974" y="4561468"/>
            <a:ext cx="7983794" cy="369332"/>
          </a:xfrm>
          <a:prstGeom prst="rect">
            <a:avLst/>
          </a:prstGeom>
        </p:spPr>
        <p:txBody>
          <a:bodyPr wrap="square">
            <a:spAutoFit/>
          </a:bodyPr>
          <a:lstStyle/>
          <a:p>
            <a:pPr algn="just"/>
            <a:endParaRPr lang="ru-RU" dirty="0"/>
          </a:p>
        </p:txBody>
      </p:sp>
      <p:pic>
        <p:nvPicPr>
          <p:cNvPr id="5" name="Рисунок 6"/>
          <p:cNvPicPr>
            <a:picLocks noChangeAspect="1"/>
          </p:cNvPicPr>
          <p:nvPr/>
        </p:nvPicPr>
        <p:blipFill>
          <a:blip r:embed="rId3">
            <a:extLst>
              <a:ext uri="{28A0092B-C50C-407E-A947-70E740481C1C}">
                <a14:useLocalDpi xmlns:a14="http://schemas.microsoft.com/office/drawing/2010/main" val="0"/>
              </a:ext>
            </a:extLst>
          </a:blip>
          <a:srcRect b="5212"/>
          <a:stretch>
            <a:fillRect/>
          </a:stretch>
        </p:blipFill>
        <p:spPr bwMode="auto">
          <a:xfrm>
            <a:off x="6577781" y="3848089"/>
            <a:ext cx="5451987" cy="28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9389" y="1164477"/>
            <a:ext cx="4281003" cy="565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41142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Возможности машинного перевода.</a:t>
            </a:r>
            <a:endParaRPr lang="ru-RU" dirty="0"/>
          </a:p>
        </p:txBody>
      </p:sp>
      <p:sp>
        <p:nvSpPr>
          <p:cNvPr id="3" name="Объект 2"/>
          <p:cNvSpPr>
            <a:spLocks noGrp="1"/>
          </p:cNvSpPr>
          <p:nvPr>
            <p:ph idx="1"/>
          </p:nvPr>
        </p:nvSpPr>
        <p:spPr>
          <a:xfrm>
            <a:off x="6605080" y="3375498"/>
            <a:ext cx="4748719" cy="2801465"/>
          </a:xfrm>
        </p:spPr>
        <p:txBody>
          <a:bodyPr/>
          <a:lstStyle/>
          <a:p>
            <a:pPr marL="0" indent="0">
              <a:buNone/>
            </a:pPr>
            <a:r>
              <a:rPr lang="ru-RU" sz="1400" dirty="0" smtClean="0"/>
              <a:t>Достоинства:</a:t>
            </a:r>
          </a:p>
          <a:p>
            <a:pPr>
              <a:buFont typeface="Wingdings" panose="05000000000000000000" pitchFamily="2" charset="2"/>
              <a:buChar char="Ø"/>
            </a:pPr>
            <a:r>
              <a:rPr lang="ru-RU" sz="1400" dirty="0" smtClean="0"/>
              <a:t>Скорость перевода;</a:t>
            </a:r>
          </a:p>
          <a:p>
            <a:pPr>
              <a:buFont typeface="Wingdings" panose="05000000000000000000" pitchFamily="2" charset="2"/>
              <a:buChar char="Ø"/>
            </a:pPr>
            <a:r>
              <a:rPr lang="ru-RU" sz="1400" dirty="0" smtClean="0"/>
              <a:t>Обеспечение понимания носителем языка основного смысла текста не смотря на некоторую грамматическую некорректность;</a:t>
            </a:r>
          </a:p>
          <a:p>
            <a:pPr>
              <a:buFont typeface="Wingdings" panose="05000000000000000000" pitchFamily="2" charset="2"/>
              <a:buChar char="Ø"/>
            </a:pPr>
            <a:r>
              <a:rPr lang="ru-RU" sz="1400" dirty="0" smtClean="0"/>
              <a:t>Низкая стоимость перевода;</a:t>
            </a:r>
          </a:p>
          <a:p>
            <a:pPr>
              <a:buFont typeface="Wingdings" panose="05000000000000000000" pitchFamily="2" charset="2"/>
              <a:buChar char="Ø"/>
            </a:pPr>
            <a:r>
              <a:rPr lang="ru-RU" sz="1400" dirty="0" smtClean="0"/>
              <a:t>Возможность полной автоматизации процесса перевода в режиме реального времени;</a:t>
            </a:r>
          </a:p>
          <a:p>
            <a:pPr>
              <a:buFont typeface="Wingdings" panose="05000000000000000000" pitchFamily="2" charset="2"/>
              <a:buChar char="Ø"/>
            </a:pPr>
            <a:r>
              <a:rPr lang="ru-RU" sz="1400" dirty="0" smtClean="0"/>
              <a:t>Экспоненциальное развитие </a:t>
            </a:r>
            <a:r>
              <a:rPr lang="en-US" sz="1400" dirty="0" smtClean="0"/>
              <a:t>AI</a:t>
            </a:r>
            <a:r>
              <a:rPr lang="ru-RU" sz="1400" dirty="0" smtClean="0"/>
              <a:t> обеспечивает постоянное совершенствование программ перевода стандартных текстов.</a:t>
            </a:r>
            <a:endParaRPr lang="ru-RU" sz="1400" dirty="0"/>
          </a:p>
        </p:txBody>
      </p:sp>
      <p:pic>
        <p:nvPicPr>
          <p:cNvPr id="4" name="Рисунок 3"/>
          <p:cNvPicPr>
            <a:picLocks noChangeAspect="1"/>
          </p:cNvPicPr>
          <p:nvPr/>
        </p:nvPicPr>
        <p:blipFill>
          <a:blip r:embed="rId2"/>
          <a:stretch>
            <a:fillRect/>
          </a:stretch>
        </p:blipFill>
        <p:spPr>
          <a:xfrm>
            <a:off x="838199" y="1690688"/>
            <a:ext cx="10515601" cy="1363798"/>
          </a:xfrm>
          <a:prstGeom prst="rect">
            <a:avLst/>
          </a:prstGeom>
        </p:spPr>
      </p:pic>
      <p:sp>
        <p:nvSpPr>
          <p:cNvPr id="5" name="Прямоугольник 4"/>
          <p:cNvSpPr/>
          <p:nvPr/>
        </p:nvSpPr>
        <p:spPr>
          <a:xfrm>
            <a:off x="1019781" y="3375498"/>
            <a:ext cx="5076218" cy="3108543"/>
          </a:xfrm>
          <a:prstGeom prst="rect">
            <a:avLst/>
          </a:prstGeom>
        </p:spPr>
        <p:txBody>
          <a:bodyPr wrap="square">
            <a:spAutoFit/>
          </a:bodyPr>
          <a:lstStyle/>
          <a:p>
            <a:r>
              <a:rPr lang="ru-RU" sz="1400" dirty="0" smtClean="0"/>
              <a:t>Сложности:</a:t>
            </a:r>
          </a:p>
          <a:p>
            <a:pPr marL="285750" indent="-285750">
              <a:buFont typeface="Wingdings" panose="05000000000000000000" pitchFamily="2" charset="2"/>
              <a:buChar char="Ø"/>
            </a:pPr>
            <a:r>
              <a:rPr lang="ru-RU" sz="1400" dirty="0" smtClean="0"/>
              <a:t>языковая </a:t>
            </a:r>
            <a:r>
              <a:rPr lang="ru-RU" sz="1400" dirty="0"/>
              <a:t>неоднозначность, </a:t>
            </a:r>
            <a:r>
              <a:rPr lang="ru-RU" sz="1400" dirty="0" smtClean="0"/>
              <a:t>как </a:t>
            </a:r>
            <a:r>
              <a:rPr lang="ru-RU" sz="1400" dirty="0"/>
              <a:t>лексического, так и грамматического характера; </a:t>
            </a:r>
            <a:endParaRPr lang="ru-RU" sz="1400" dirty="0" smtClean="0"/>
          </a:p>
          <a:p>
            <a:pPr marL="285750" indent="-285750">
              <a:buFont typeface="Wingdings" panose="05000000000000000000" pitchFamily="2" charset="2"/>
              <a:buChar char="Ø"/>
            </a:pPr>
            <a:r>
              <a:rPr lang="ru-RU" sz="1400" dirty="0" smtClean="0"/>
              <a:t>наличие </a:t>
            </a:r>
            <a:r>
              <a:rPr lang="ru-RU" sz="1400" dirty="0"/>
              <a:t>сложных синтаксических структур, которые могут значительно различаться в языке оригинала и в языке перевода; </a:t>
            </a:r>
            <a:endParaRPr lang="ru-RU" sz="1400" dirty="0" smtClean="0"/>
          </a:p>
          <a:p>
            <a:pPr marL="285750" indent="-285750">
              <a:buFont typeface="Wingdings" panose="05000000000000000000" pitchFamily="2" charset="2"/>
              <a:buChar char="Ø"/>
            </a:pPr>
            <a:r>
              <a:rPr lang="ru-RU" sz="1400" dirty="0" smtClean="0"/>
              <a:t>различия </a:t>
            </a:r>
            <a:r>
              <a:rPr lang="ru-RU" sz="1400" dirty="0"/>
              <a:t>в порядке слов в предложении (прямой / обратный, строгий / свободный</a:t>
            </a:r>
            <a:r>
              <a:rPr lang="ru-RU" sz="1400" dirty="0" smtClean="0"/>
              <a:t>);</a:t>
            </a:r>
          </a:p>
          <a:p>
            <a:pPr marL="285750" indent="-285750">
              <a:buFont typeface="Wingdings" panose="05000000000000000000" pitchFamily="2" charset="2"/>
              <a:buChar char="Ø"/>
            </a:pPr>
            <a:r>
              <a:rPr lang="ru-RU" sz="1400" dirty="0" smtClean="0"/>
              <a:t> наличие </a:t>
            </a:r>
            <a:r>
              <a:rPr lang="ru-RU" sz="1400" dirty="0"/>
              <a:t>анафорических связей в тексте; – наличие идиом, смысл которых невозможно передавать посредством пословного перевода;</a:t>
            </a:r>
          </a:p>
          <a:p>
            <a:pPr marL="285750" indent="-285750">
              <a:buFont typeface="Wingdings" panose="05000000000000000000" pitchFamily="2" charset="2"/>
              <a:buChar char="Ø"/>
            </a:pPr>
            <a:r>
              <a:rPr lang="ru-RU" sz="1400" dirty="0" smtClean="0"/>
              <a:t>наличие </a:t>
            </a:r>
            <a:r>
              <a:rPr lang="ru-RU" sz="1400" dirty="0"/>
              <a:t>неологизмов</a:t>
            </a:r>
            <a:r>
              <a:rPr lang="ru-RU" sz="1400" dirty="0" smtClean="0"/>
              <a:t>;</a:t>
            </a:r>
          </a:p>
          <a:p>
            <a:pPr marL="285750" indent="-285750">
              <a:buFont typeface="Wingdings" panose="05000000000000000000" pitchFamily="2" charset="2"/>
              <a:buChar char="Ø"/>
            </a:pPr>
            <a:r>
              <a:rPr lang="ru-RU" sz="1400" dirty="0" smtClean="0"/>
              <a:t> существование </a:t>
            </a:r>
            <a:r>
              <a:rPr lang="ru-RU" sz="1400" dirty="0"/>
              <a:t>культурных различий у языковых сообществ и т. д. </a:t>
            </a:r>
          </a:p>
        </p:txBody>
      </p:sp>
    </p:spTree>
    <p:extLst>
      <p:ext uri="{BB962C8B-B14F-4D97-AF65-F5344CB8AC3E}">
        <p14:creationId xmlns:p14="http://schemas.microsoft.com/office/powerpoint/2010/main" val="36235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Облож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3091</TotalTime>
  <Words>867</Words>
  <Application>Microsoft Office PowerPoint</Application>
  <PresentationFormat>Custom</PresentationFormat>
  <Paragraphs>76</Paragraphs>
  <Slides>11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Roboto Light</vt:lpstr>
      <vt:lpstr>Arial Narrow</vt:lpstr>
      <vt:lpstr>Calibri Light</vt:lpstr>
      <vt:lpstr>Wingdings</vt:lpstr>
      <vt:lpstr>Myriad Pro</vt:lpstr>
      <vt:lpstr>Times New Roman</vt:lpstr>
      <vt:lpstr>Calibri</vt:lpstr>
      <vt:lpstr>Bahnschrift Condensed</vt:lpstr>
      <vt:lpstr>Тема Office</vt:lpstr>
      <vt:lpstr>Обложка</vt:lpstr>
      <vt:lpstr> Наличие официального перевода как условие успешной имплементации решений Европейского  Суда по Правам Человека. </vt:lpstr>
      <vt:lpstr>Правовые основы для требования официального опубликования решений ЕСПЧ.</vt:lpstr>
      <vt:lpstr>Источники уведомления о практике ЕСПЧ в России</vt:lpstr>
      <vt:lpstr>  </vt:lpstr>
      <vt:lpstr>Русскоязычные сервисы поисковой системы Европейского суда HUDOC</vt:lpstr>
      <vt:lpstr>PowerPoint Presentation</vt:lpstr>
      <vt:lpstr>     Примеры из правоприменительной практики судов</vt:lpstr>
      <vt:lpstr>     Примеры из правоприменительной практики судов</vt:lpstr>
      <vt:lpstr>Возможности машинного перевода.</vt:lpstr>
      <vt:lpstr>Выводы:</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doroganev</dc:creator>
  <cp:lastModifiedBy>KOLOMIETS Nikita</cp:lastModifiedBy>
  <cp:revision>183</cp:revision>
  <cp:lastPrinted>2018-09-25T12:09:11Z</cp:lastPrinted>
  <dcterms:created xsi:type="dcterms:W3CDTF">2018-01-31T16:19:55Z</dcterms:created>
  <dcterms:modified xsi:type="dcterms:W3CDTF">2018-10-18T12:09:02Z</dcterms:modified>
</cp:coreProperties>
</file>