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1" r:id="rId8"/>
    <p:sldId id="283" r:id="rId9"/>
    <p:sldId id="264" r:id="rId10"/>
    <p:sldId id="285" r:id="rId11"/>
    <p:sldId id="28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5E31F-EB1A-4A4A-AD88-D32AD5D55BCF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31AA99-6D99-49F7-A5A7-14D4E9E70556}">
      <dgm:prSet phldrT="[Text]" phldr="0" custT="1"/>
      <dgm:spPr/>
      <dgm:t>
        <a:bodyPr/>
        <a:lstStyle/>
        <a:p>
          <a:pPr algn="l">
            <a:lnSpc>
              <a:spcPct val="100000"/>
            </a:lnSpc>
          </a:pPr>
          <a:r>
            <a:rPr lang="en-GB" sz="1100" dirty="0"/>
            <a:t>1. Judge rapporteur</a:t>
          </a:r>
        </a:p>
        <a:p>
          <a:pPr algn="l">
            <a:lnSpc>
              <a:spcPct val="100000"/>
            </a:lnSpc>
          </a:pPr>
          <a:r>
            <a:rPr lang="en-GB" sz="1100" dirty="0"/>
            <a:t>2. Working group from 3 courts </a:t>
          </a:r>
        </a:p>
        <a:p>
          <a:pPr algn="l">
            <a:lnSpc>
              <a:spcPct val="100000"/>
            </a:lnSpc>
          </a:pPr>
          <a:r>
            <a:rPr lang="en-GB" sz="1100" dirty="0"/>
            <a:t>3. Common analysis of the existing working procedures</a:t>
          </a:r>
        </a:p>
        <a:p>
          <a:pPr algn="l">
            <a:lnSpc>
              <a:spcPct val="90000"/>
            </a:lnSpc>
          </a:pPr>
          <a:endParaRPr lang="en-GB" sz="1800" dirty="0"/>
        </a:p>
      </dgm:t>
    </dgm:pt>
    <dgm:pt modelId="{379CB4FE-99A4-40CC-B3DF-1D8C476BBA10}" type="parTrans" cxnId="{B3C237A6-419A-4FDB-ABF9-FC543D887E75}">
      <dgm:prSet/>
      <dgm:spPr/>
      <dgm:t>
        <a:bodyPr/>
        <a:lstStyle/>
        <a:p>
          <a:endParaRPr lang="en-GB"/>
        </a:p>
      </dgm:t>
    </dgm:pt>
    <dgm:pt modelId="{D4230B0D-C677-4C75-B8B1-577F75E2E3B3}" type="sibTrans" cxnId="{B3C237A6-419A-4FDB-ABF9-FC543D887E75}">
      <dgm:prSet/>
      <dgm:spPr/>
      <dgm:t>
        <a:bodyPr/>
        <a:lstStyle/>
        <a:p>
          <a:endParaRPr lang="en-GB"/>
        </a:p>
      </dgm:t>
    </dgm:pt>
    <dgm:pt modelId="{FBAF9440-F8D9-4506-AA23-8E3E79E5F48D}">
      <dgm:prSet phldrT="[Text]" phldr="0" custT="1"/>
      <dgm:spPr/>
      <dgm:t>
        <a:bodyPr/>
        <a:lstStyle/>
        <a:p>
          <a:pPr algn="l"/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1. Presentation of a common harmonized working procedure </a:t>
          </a:r>
        </a:p>
        <a:p>
          <a:pPr algn="l"/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2. Consulting the harmonized working procedure </a:t>
          </a:r>
        </a:p>
        <a:p>
          <a:pPr algn="l"/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3. Implementing suggestions</a:t>
          </a:r>
        </a:p>
      </dgm:t>
    </dgm:pt>
    <dgm:pt modelId="{5EFE8161-0D8F-4189-B833-320241B23B3C}" type="parTrans" cxnId="{ECC238B8-7364-48D7-A6D3-CCEF214CBB7A}">
      <dgm:prSet/>
      <dgm:spPr/>
      <dgm:t>
        <a:bodyPr/>
        <a:lstStyle/>
        <a:p>
          <a:endParaRPr lang="en-GB"/>
        </a:p>
      </dgm:t>
    </dgm:pt>
    <dgm:pt modelId="{464A3F1E-5C56-4C16-BE02-58227B0B7988}" type="sibTrans" cxnId="{ECC238B8-7364-48D7-A6D3-CCEF214CBB7A}">
      <dgm:prSet/>
      <dgm:spPr/>
      <dgm:t>
        <a:bodyPr/>
        <a:lstStyle/>
        <a:p>
          <a:endParaRPr lang="en-GB"/>
        </a:p>
      </dgm:t>
    </dgm:pt>
    <dgm:pt modelId="{47054ADA-B3B0-4A9A-BFAD-B5361E931CF9}">
      <dgm:prSet phldrT="[Text]" phldr="0" custT="1"/>
      <dgm:spPr/>
      <dgm:t>
        <a:bodyPr/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1. Presenting the harmonized working procedure after the implementation of the suggestions</a:t>
          </a: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2. Choosing the best option after the consultations  </a:t>
          </a:r>
        </a:p>
      </dgm:t>
    </dgm:pt>
    <dgm:pt modelId="{D6F0CE42-1B22-4651-AFE2-76D2363673BD}" type="parTrans" cxnId="{3DD5BEB0-5640-4529-A409-6712EFBDA4B7}">
      <dgm:prSet/>
      <dgm:spPr/>
      <dgm:t>
        <a:bodyPr/>
        <a:lstStyle/>
        <a:p>
          <a:endParaRPr lang="en-GB"/>
        </a:p>
      </dgm:t>
    </dgm:pt>
    <dgm:pt modelId="{408239EB-11C4-48DF-A0BA-890B5DE6B352}" type="sibTrans" cxnId="{3DD5BEB0-5640-4529-A409-6712EFBDA4B7}">
      <dgm:prSet/>
      <dgm:spPr/>
      <dgm:t>
        <a:bodyPr/>
        <a:lstStyle/>
        <a:p>
          <a:endParaRPr lang="en-GB"/>
        </a:p>
      </dgm:t>
    </dgm:pt>
    <dgm:pt modelId="{B8772A9B-853D-413D-A74D-3A953A35FF71}">
      <dgm:prSet phldrT="[Text]" phldr="0" custT="1"/>
      <dgm:spPr/>
      <dgm:t>
        <a:bodyPr/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1. Applying the agreed harmonized process in practice</a:t>
          </a: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2. Identifying possible improvements </a:t>
          </a:r>
        </a:p>
      </dgm:t>
    </dgm:pt>
    <dgm:pt modelId="{E1268B39-770D-437E-A1F0-C64955AC731A}" type="parTrans" cxnId="{6B007434-351A-4DE8-877A-43BE08C2CF15}">
      <dgm:prSet/>
      <dgm:spPr/>
      <dgm:t>
        <a:bodyPr/>
        <a:lstStyle/>
        <a:p>
          <a:endParaRPr lang="en-GB"/>
        </a:p>
      </dgm:t>
    </dgm:pt>
    <dgm:pt modelId="{030CF8E4-07B8-4C93-BE1B-A4D93B48C392}" type="sibTrans" cxnId="{6B007434-351A-4DE8-877A-43BE08C2CF15}">
      <dgm:prSet/>
      <dgm:spPr/>
      <dgm:t>
        <a:bodyPr/>
        <a:lstStyle/>
        <a:p>
          <a:endParaRPr lang="en-GB"/>
        </a:p>
      </dgm:t>
    </dgm:pt>
    <dgm:pt modelId="{6064D819-7A6D-44BC-B5C9-E6AF072373E4}" type="pres">
      <dgm:prSet presAssocID="{3295E31F-EB1A-4A4A-AD88-D32AD5D55BCF}" presName="Name0" presStyleCnt="0">
        <dgm:presLayoutVars>
          <dgm:dir/>
          <dgm:animLvl val="lvl"/>
          <dgm:resizeHandles val="exact"/>
        </dgm:presLayoutVars>
      </dgm:prSet>
      <dgm:spPr/>
    </dgm:pt>
    <dgm:pt modelId="{2FA1C4E0-CAB6-4770-BC4B-9923462F54C0}" type="pres">
      <dgm:prSet presAssocID="{0031AA99-6D99-49F7-A5A7-14D4E9E70556}" presName="parTxOnly" presStyleLbl="node1" presStyleIdx="0" presStyleCnt="4" custScaleX="133418" custScaleY="126816" custLinFactNeighborX="-23161" custLinFactNeighborY="-579">
        <dgm:presLayoutVars>
          <dgm:chMax val="0"/>
          <dgm:chPref val="0"/>
          <dgm:bulletEnabled val="1"/>
        </dgm:presLayoutVars>
      </dgm:prSet>
      <dgm:spPr/>
    </dgm:pt>
    <dgm:pt modelId="{63D58B95-9FF3-4632-ABDA-76D2D9DB9218}" type="pres">
      <dgm:prSet presAssocID="{D4230B0D-C677-4C75-B8B1-577F75E2E3B3}" presName="parTxOnlySpace" presStyleCnt="0"/>
      <dgm:spPr/>
    </dgm:pt>
    <dgm:pt modelId="{66D2B387-5DEE-4611-8D77-B6B248B74004}" type="pres">
      <dgm:prSet presAssocID="{FBAF9440-F8D9-4506-AA23-8E3E79E5F48D}" presName="parTxOnly" presStyleLbl="node1" presStyleIdx="1" presStyleCnt="4" custScaleX="133134" custScaleY="134913" custLinFactNeighborX="4632" custLinFactNeighborY="1158">
        <dgm:presLayoutVars>
          <dgm:chMax val="0"/>
          <dgm:chPref val="0"/>
          <dgm:bulletEnabled val="1"/>
        </dgm:presLayoutVars>
      </dgm:prSet>
      <dgm:spPr/>
    </dgm:pt>
    <dgm:pt modelId="{B76115BC-6E58-491D-A674-16A9DD01C6E7}" type="pres">
      <dgm:prSet presAssocID="{464A3F1E-5C56-4C16-BE02-58227B0B7988}" presName="parTxOnlySpace" presStyleCnt="0"/>
      <dgm:spPr/>
    </dgm:pt>
    <dgm:pt modelId="{2C679DD7-A340-4B65-AFCB-EE66B506E8EE}" type="pres">
      <dgm:prSet presAssocID="{47054ADA-B3B0-4A9A-BFAD-B5361E931CF9}" presName="parTxOnly" presStyleLbl="node1" presStyleIdx="2" presStyleCnt="4" custScaleX="127645" custScaleY="132537" custLinFactNeighborX="-6510">
        <dgm:presLayoutVars>
          <dgm:chMax val="0"/>
          <dgm:chPref val="0"/>
          <dgm:bulletEnabled val="1"/>
        </dgm:presLayoutVars>
      </dgm:prSet>
      <dgm:spPr/>
    </dgm:pt>
    <dgm:pt modelId="{3BABC245-A5A9-47F9-AEC2-F9D6AD07E585}" type="pres">
      <dgm:prSet presAssocID="{408239EB-11C4-48DF-A0BA-890B5DE6B352}" presName="parTxOnlySpace" presStyleCnt="0"/>
      <dgm:spPr/>
    </dgm:pt>
    <dgm:pt modelId="{727497BC-02CB-4F5E-AFA9-A8B172131989}" type="pres">
      <dgm:prSet presAssocID="{B8772A9B-853D-413D-A74D-3A953A35FF71}" presName="parTxOnly" presStyleLbl="node1" presStyleIdx="3" presStyleCnt="4" custScaleX="119922" custScaleY="134883">
        <dgm:presLayoutVars>
          <dgm:chMax val="0"/>
          <dgm:chPref val="0"/>
          <dgm:bulletEnabled val="1"/>
        </dgm:presLayoutVars>
      </dgm:prSet>
      <dgm:spPr>
        <a:xfrm>
          <a:off x="8587656" y="1110583"/>
          <a:ext cx="2827562" cy="1272127"/>
        </a:xfrm>
        <a:prstGeom prst="chevron">
          <a:avLst/>
        </a:prstGeom>
      </dgm:spPr>
    </dgm:pt>
  </dgm:ptLst>
  <dgm:cxnLst>
    <dgm:cxn modelId="{1ED45F19-D8EF-4249-96FD-C3655E567E5A}" type="presOf" srcId="{3295E31F-EB1A-4A4A-AD88-D32AD5D55BCF}" destId="{6064D819-7A6D-44BC-B5C9-E6AF072373E4}" srcOrd="0" destOrd="0" presId="urn:microsoft.com/office/officeart/2005/8/layout/chevron1"/>
    <dgm:cxn modelId="{6B007434-351A-4DE8-877A-43BE08C2CF15}" srcId="{3295E31F-EB1A-4A4A-AD88-D32AD5D55BCF}" destId="{B8772A9B-853D-413D-A74D-3A953A35FF71}" srcOrd="3" destOrd="0" parTransId="{E1268B39-770D-437E-A1F0-C64955AC731A}" sibTransId="{030CF8E4-07B8-4C93-BE1B-A4D93B48C392}"/>
    <dgm:cxn modelId="{C2F51C86-0DD0-4B08-9212-9AE7ED0A0D09}" type="presOf" srcId="{B8772A9B-853D-413D-A74D-3A953A35FF71}" destId="{727497BC-02CB-4F5E-AFA9-A8B172131989}" srcOrd="0" destOrd="0" presId="urn:microsoft.com/office/officeart/2005/8/layout/chevron1"/>
    <dgm:cxn modelId="{2C668289-42B8-4145-A383-A899F97D7393}" type="presOf" srcId="{0031AA99-6D99-49F7-A5A7-14D4E9E70556}" destId="{2FA1C4E0-CAB6-4770-BC4B-9923462F54C0}" srcOrd="0" destOrd="0" presId="urn:microsoft.com/office/officeart/2005/8/layout/chevron1"/>
    <dgm:cxn modelId="{B3C237A6-419A-4FDB-ABF9-FC543D887E75}" srcId="{3295E31F-EB1A-4A4A-AD88-D32AD5D55BCF}" destId="{0031AA99-6D99-49F7-A5A7-14D4E9E70556}" srcOrd="0" destOrd="0" parTransId="{379CB4FE-99A4-40CC-B3DF-1D8C476BBA10}" sibTransId="{D4230B0D-C677-4C75-B8B1-577F75E2E3B3}"/>
    <dgm:cxn modelId="{3DD5BEB0-5640-4529-A409-6712EFBDA4B7}" srcId="{3295E31F-EB1A-4A4A-AD88-D32AD5D55BCF}" destId="{47054ADA-B3B0-4A9A-BFAD-B5361E931CF9}" srcOrd="2" destOrd="0" parTransId="{D6F0CE42-1B22-4651-AFE2-76D2363673BD}" sibTransId="{408239EB-11C4-48DF-A0BA-890B5DE6B352}"/>
    <dgm:cxn modelId="{ECC238B8-7364-48D7-A6D3-CCEF214CBB7A}" srcId="{3295E31F-EB1A-4A4A-AD88-D32AD5D55BCF}" destId="{FBAF9440-F8D9-4506-AA23-8E3E79E5F48D}" srcOrd="1" destOrd="0" parTransId="{5EFE8161-0D8F-4189-B833-320241B23B3C}" sibTransId="{464A3F1E-5C56-4C16-BE02-58227B0B7988}"/>
    <dgm:cxn modelId="{E70BC0C6-684C-405B-8663-4BE0117C0CEA}" type="presOf" srcId="{FBAF9440-F8D9-4506-AA23-8E3E79E5F48D}" destId="{66D2B387-5DEE-4611-8D77-B6B248B74004}" srcOrd="0" destOrd="0" presId="urn:microsoft.com/office/officeart/2005/8/layout/chevron1"/>
    <dgm:cxn modelId="{D30D20CC-EF0C-412B-B74E-3F8E4AA7E655}" type="presOf" srcId="{47054ADA-B3B0-4A9A-BFAD-B5361E931CF9}" destId="{2C679DD7-A340-4B65-AFCB-EE66B506E8EE}" srcOrd="0" destOrd="0" presId="urn:microsoft.com/office/officeart/2005/8/layout/chevron1"/>
    <dgm:cxn modelId="{75D030DD-8B94-4620-AE80-B0EE99E34731}" type="presParOf" srcId="{6064D819-7A6D-44BC-B5C9-E6AF072373E4}" destId="{2FA1C4E0-CAB6-4770-BC4B-9923462F54C0}" srcOrd="0" destOrd="0" presId="urn:microsoft.com/office/officeart/2005/8/layout/chevron1"/>
    <dgm:cxn modelId="{99790BA1-235F-4A85-B8CA-5C7E1B9FA5EC}" type="presParOf" srcId="{6064D819-7A6D-44BC-B5C9-E6AF072373E4}" destId="{63D58B95-9FF3-4632-ABDA-76D2D9DB9218}" srcOrd="1" destOrd="0" presId="urn:microsoft.com/office/officeart/2005/8/layout/chevron1"/>
    <dgm:cxn modelId="{E66CA826-218F-45C5-B247-B8CD5BC7A4BE}" type="presParOf" srcId="{6064D819-7A6D-44BC-B5C9-E6AF072373E4}" destId="{66D2B387-5DEE-4611-8D77-B6B248B74004}" srcOrd="2" destOrd="0" presId="urn:microsoft.com/office/officeart/2005/8/layout/chevron1"/>
    <dgm:cxn modelId="{62630026-F109-45B0-9D2F-790528D44C87}" type="presParOf" srcId="{6064D819-7A6D-44BC-B5C9-E6AF072373E4}" destId="{B76115BC-6E58-491D-A674-16A9DD01C6E7}" srcOrd="3" destOrd="0" presId="urn:microsoft.com/office/officeart/2005/8/layout/chevron1"/>
    <dgm:cxn modelId="{DF6E8C16-C00C-4C75-A140-850BE5AC021B}" type="presParOf" srcId="{6064D819-7A6D-44BC-B5C9-E6AF072373E4}" destId="{2C679DD7-A340-4B65-AFCB-EE66B506E8EE}" srcOrd="4" destOrd="0" presId="urn:microsoft.com/office/officeart/2005/8/layout/chevron1"/>
    <dgm:cxn modelId="{78625D1B-8D66-4554-A272-322CEB0D01F4}" type="presParOf" srcId="{6064D819-7A6D-44BC-B5C9-E6AF072373E4}" destId="{3BABC245-A5A9-47F9-AEC2-F9D6AD07E585}" srcOrd="5" destOrd="0" presId="urn:microsoft.com/office/officeart/2005/8/layout/chevron1"/>
    <dgm:cxn modelId="{2D85D270-03A2-4799-B38A-9C74C5187F98}" type="presParOf" srcId="{6064D819-7A6D-44BC-B5C9-E6AF072373E4}" destId="{727497BC-02CB-4F5E-AFA9-A8B17213198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1C4E0-CAB6-4770-BC4B-9923462F54C0}">
      <dsp:nvSpPr>
        <dsp:cNvPr id="0" name=""/>
        <dsp:cNvSpPr/>
      </dsp:nvSpPr>
      <dsp:spPr>
        <a:xfrm>
          <a:off x="0" y="1143163"/>
          <a:ext cx="3145776" cy="11960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1. Judge rapporteur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2. Working group from 3 courts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3. Common analysis of the existing working procedures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598022" y="1143163"/>
        <a:ext cx="1949732" cy="1196044"/>
      </dsp:txXfrm>
    </dsp:sp>
    <dsp:sp modelId="{66D2B387-5DEE-4611-8D77-B6B248B74004}">
      <dsp:nvSpPr>
        <dsp:cNvPr id="0" name=""/>
        <dsp:cNvSpPr/>
      </dsp:nvSpPr>
      <dsp:spPr>
        <a:xfrm>
          <a:off x="2921406" y="1121363"/>
          <a:ext cx="3139080" cy="12724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1. Presentation of a common harmonized working procedure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2. Consulting the harmonized working procedure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3. Implementing suggestions</a:t>
          </a:r>
        </a:p>
      </dsp:txBody>
      <dsp:txXfrm>
        <a:off x="3557611" y="1121363"/>
        <a:ext cx="1866670" cy="1272410"/>
      </dsp:txXfrm>
    </dsp:sp>
    <dsp:sp modelId="{2C679DD7-A340-4B65-AFCB-EE66B506E8EE}">
      <dsp:nvSpPr>
        <dsp:cNvPr id="0" name=""/>
        <dsp:cNvSpPr/>
      </dsp:nvSpPr>
      <dsp:spPr>
        <a:xfrm>
          <a:off x="5798432" y="1121646"/>
          <a:ext cx="3009658" cy="12500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1. Presenting the harmonized working procedure after the implementation of the suggestions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2. Choosing the best option after the consultations  </a:t>
          </a:r>
        </a:p>
      </dsp:txBody>
      <dsp:txXfrm>
        <a:off x="6423433" y="1121646"/>
        <a:ext cx="1759657" cy="1250001"/>
      </dsp:txXfrm>
    </dsp:sp>
    <dsp:sp modelId="{727497BC-02CB-4F5E-AFA9-A8B172131989}">
      <dsp:nvSpPr>
        <dsp:cNvPr id="0" name=""/>
        <dsp:cNvSpPr/>
      </dsp:nvSpPr>
      <dsp:spPr>
        <a:xfrm>
          <a:off x="8587656" y="1110583"/>
          <a:ext cx="2827562" cy="127212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1. Applying the agreed harmonized process in practice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2. Identifying possible improvements </a:t>
          </a:r>
        </a:p>
      </dsp:txBody>
      <dsp:txXfrm>
        <a:off x="9223720" y="1110583"/>
        <a:ext cx="1555435" cy="1272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6/15/2021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339" y="1786128"/>
            <a:ext cx="7077456" cy="1243584"/>
          </a:xfrm>
        </p:spPr>
        <p:txBody>
          <a:bodyPr/>
          <a:lstStyle/>
          <a:p>
            <a:r>
              <a:rPr lang="en-GB" sz="2400" dirty="0"/>
              <a:t>Harmonization of processes: a response that reconciles the efficiency of the public service of Justice and wellbeing at work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074" y="3147450"/>
            <a:ext cx="7077456" cy="8686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1st instance court of Luxembourg, Belgium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DEACA-9483-46FD-88D6-85D46DB4D675}"/>
              </a:ext>
            </a:extLst>
          </p:cNvPr>
          <p:cNvSpPr txBox="1"/>
          <p:nvPr/>
        </p:nvSpPr>
        <p:spPr>
          <a:xfrm>
            <a:off x="1063256" y="5004391"/>
            <a:ext cx="282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Moldova State University, Law Faculty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5CE9C-CC4C-491C-9ACC-09750713E6D1}"/>
              </a:ext>
            </a:extLst>
          </p:cNvPr>
          <p:cNvSpPr txBox="1"/>
          <p:nvPr/>
        </p:nvSpPr>
        <p:spPr>
          <a:xfrm>
            <a:off x="8257954" y="5082363"/>
            <a:ext cx="351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Cristal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Scales</a:t>
            </a:r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- Junior Edition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9ACEA-5A84-4BF1-BAF5-B89F97BFC52A}"/>
              </a:ext>
            </a:extLst>
          </p:cNvPr>
          <p:cNvSpPr txBox="1"/>
          <p:nvPr/>
        </p:nvSpPr>
        <p:spPr>
          <a:xfrm>
            <a:off x="5245396" y="5869173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2020 Edition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6D730F-73A0-4543-953B-5E4A6144BDE8}"/>
              </a:ext>
            </a:extLst>
          </p:cNvPr>
          <p:cNvSpPr/>
          <p:nvPr/>
        </p:nvSpPr>
        <p:spPr>
          <a:xfrm>
            <a:off x="9548143" y="285310"/>
            <a:ext cx="2225428" cy="1972115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osiaicBubbles trans="9000" pressure="25"/>
                      </a14:imgEffect>
                      <a14:imgEffect>
                        <a14:brightnessContrast bright="-1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8" y="1509546"/>
            <a:ext cx="7781544" cy="859055"/>
          </a:xfrm>
        </p:spPr>
        <p:txBody>
          <a:bodyPr>
            <a:normAutofit/>
          </a:bodyPr>
          <a:lstStyle/>
          <a:p>
            <a:r>
              <a:rPr lang="en-US" dirty="0"/>
              <a:t>Outline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92EDC0-8DB6-48A7-9BBB-9890E51E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772" y="2620559"/>
            <a:ext cx="6845577" cy="263724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dirty="0"/>
              <a:t>Project analysis</a:t>
            </a:r>
          </a:p>
          <a:p>
            <a:pPr marL="342900" indent="-342900">
              <a:buAutoNum type="arabicPeriod"/>
            </a:pPr>
            <a:r>
              <a:rPr lang="en-GB" dirty="0"/>
              <a:t>Harmonization of Processes</a:t>
            </a:r>
          </a:p>
          <a:p>
            <a:pPr marL="342900" indent="-342900">
              <a:buAutoNum type="arabicPeriod"/>
            </a:pPr>
            <a:r>
              <a:rPr lang="en-GB" dirty="0"/>
              <a:t>Key elements of Harmonization of Processes</a:t>
            </a:r>
          </a:p>
          <a:p>
            <a:pPr marL="342900" indent="-342900">
              <a:buAutoNum type="arabicPeriod"/>
            </a:pPr>
            <a:r>
              <a:rPr lang="en-GB" dirty="0"/>
              <a:t>Benefits of the harmonization</a:t>
            </a:r>
          </a:p>
          <a:p>
            <a:pPr marL="342900" indent="-342900">
              <a:buAutoNum type="arabicPeriod"/>
            </a:pPr>
            <a:r>
              <a:rPr lang="en-GB" dirty="0"/>
              <a:t>Possible implementation in Republic of Moldova</a:t>
            </a:r>
          </a:p>
          <a:p>
            <a:pPr marL="342900" indent="-342900">
              <a:buAutoNum type="arabicPeriod"/>
            </a:pPr>
            <a:r>
              <a:rPr lang="en-GB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978729"/>
          </a:xfrm>
        </p:spPr>
        <p:txBody>
          <a:bodyPr/>
          <a:lstStyle/>
          <a:p>
            <a:r>
              <a:rPr lang="en-GB" dirty="0"/>
              <a:t>1. Project analysis</a:t>
            </a:r>
            <a:br>
              <a:rPr lang="en-GB" dirty="0"/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493" y="1964530"/>
            <a:ext cx="4448970" cy="2807495"/>
          </a:xfrm>
        </p:spPr>
        <p:txBody>
          <a:bodyPr/>
          <a:lstStyle/>
          <a:p>
            <a:r>
              <a:rPr lang="en-US" dirty="0"/>
              <a:t>In 2014 the Belgian justice reform aimed at reducing the number of judicial districts </a:t>
            </a:r>
          </a:p>
          <a:p>
            <a:r>
              <a:rPr lang="en-US" dirty="0"/>
              <a:t>This was the case for the Arlon, </a:t>
            </a:r>
            <a:r>
              <a:rPr lang="en-US" dirty="0" err="1"/>
              <a:t>Neufchateaux</a:t>
            </a:r>
            <a:r>
              <a:rPr lang="en-US" dirty="0"/>
              <a:t> and Marche that merged to create the </a:t>
            </a:r>
            <a:r>
              <a:rPr lang="en-US" b="1" dirty="0"/>
              <a:t>Luxembourg tribunal of first instance </a:t>
            </a:r>
          </a:p>
          <a:p>
            <a:r>
              <a:rPr lang="en-US" dirty="0"/>
              <a:t>The reform aimed at reducing the number of court workers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0BF47DC-61AA-4B0E-B043-DC80AFFC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47" y="1662369"/>
            <a:ext cx="5494308" cy="33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Harmonization of Processes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494506" y="1797844"/>
            <a:ext cx="5157787" cy="3684588"/>
          </a:xfrm>
        </p:spPr>
        <p:txBody>
          <a:bodyPr/>
          <a:lstStyle/>
          <a:p>
            <a:endParaRPr lang="en-US" dirty="0"/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this end all work procedures had to be analysed in order to adapt them to the new structure of the newly created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Luxembourg tribunal of first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instance.</a:t>
            </a:r>
          </a:p>
          <a:p>
            <a:pPr algn="just"/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Creation of different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working groups that analysed the relevant working procedures and created a scheme of all the processual stages that a case follows.</a:t>
            </a: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This was done for all the different cases, starting with the family,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civil and criminal cases. </a:t>
            </a:r>
            <a:endParaRPr lang="en-B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3" name="Picture 12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1EBBD6B4-1C11-435C-BBD0-5277D9FB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166" y="2100263"/>
            <a:ext cx="4385759" cy="40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Key elements of Harmonization of Processes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789" y="3147100"/>
            <a:ext cx="2629731" cy="653376"/>
          </a:xfrm>
        </p:spPr>
        <p:txBody>
          <a:bodyPr/>
          <a:lstStyle/>
          <a:p>
            <a:pPr algn="ctr"/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analysis of the existing process 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8F0371-4F69-4131-91BF-9AB99E6EE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9757" y="3104236"/>
            <a:ext cx="2613856" cy="474783"/>
          </a:xfrm>
        </p:spPr>
        <p:txBody>
          <a:bodyPr/>
          <a:lstStyle/>
          <a:p>
            <a:pPr algn="ctr"/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harmonized process is analysed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CACAF1-61EA-4605-A8FE-2EEE752B49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4581" y="2989937"/>
            <a:ext cx="2505113" cy="546221"/>
          </a:xfrm>
        </p:spPr>
        <p:txBody>
          <a:bodyPr/>
          <a:lstStyle/>
          <a:p>
            <a:pPr algn="ctr"/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best harmonized process is chosen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B2ED5A1B-FBC7-4B7F-ABEC-4F3D15BE9C56}"/>
              </a:ext>
            </a:extLst>
          </p:cNvPr>
          <p:cNvSpPr txBox="1">
            <a:spLocks/>
          </p:cNvSpPr>
          <p:nvPr/>
        </p:nvSpPr>
        <p:spPr>
          <a:xfrm>
            <a:off x="9205877" y="2920879"/>
            <a:ext cx="2524161" cy="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best practices are applied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3AC4EE-7E97-4D91-9551-4C4DB71F2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265710"/>
              </p:ext>
            </p:extLst>
          </p:nvPr>
        </p:nvGraphicFramePr>
        <p:xfrm>
          <a:off x="542925" y="2864644"/>
          <a:ext cx="11415712" cy="349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1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4. Benefits of the harmonization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2D367-2A6E-41FE-A9EA-24FF17BC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This allowed for a deep revision of the daily activities of the 3 concerned courts.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This was done to make good use of the human resources and increase the efficiency of the work.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At the same time the guides represent a very useful tool in the daily activity of the court workers that where able to consult them and present them to newly employed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>
              <a:effectLst/>
            </a:endParaRPr>
          </a:p>
          <a:p>
            <a:endParaRPr lang="en-US" dirty="0"/>
          </a:p>
        </p:txBody>
      </p:sp>
      <p:pic>
        <p:nvPicPr>
          <p:cNvPr id="10" name="Picture 9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97BCDE1D-4BC9-4142-B3AF-7F8D59F0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757" y="1517715"/>
            <a:ext cx="4659248" cy="465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1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Possible implementation in Republic of </a:t>
            </a:r>
            <a:r>
              <a:rPr lang="en-GB" dirty="0" err="1"/>
              <a:t>Moldov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688" y="1780303"/>
            <a:ext cx="10518656" cy="823912"/>
          </a:xfrm>
        </p:spPr>
        <p:txBody>
          <a:bodyPr>
            <a:normAutofit/>
          </a:bodyPr>
          <a:lstStyle/>
          <a:p>
            <a:r>
              <a:rPr lang="en-US" dirty="0"/>
              <a:t>The steps of harmonizing the working procedures in Moldavian courts is very much possible following the next steps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A9570-5EF6-4AFB-9FCA-7C8998E3FEB1}"/>
              </a:ext>
            </a:extLst>
          </p:cNvPr>
          <p:cNvSpPr>
            <a:spLocks noGrp="1"/>
          </p:cNvSpPr>
          <p:nvPr>
            <p:ph type="body" sz="quarter" idx="4"/>
          </p:nvPr>
        </p:nvSpPr>
        <p:spPr>
          <a:xfrm>
            <a:off x="617536" y="2619375"/>
            <a:ext cx="11346446" cy="36845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Using and adjusting the pre established methodology developed by the workers of the Tribunal of first instance of Luxembourg </a:t>
            </a:r>
          </a:p>
          <a:p>
            <a:r>
              <a:rPr lang="en-US" dirty="0"/>
              <a:t>Creating working groups, in Moldavian courts that will bring together the professional workers of the respective courts and allow them to decide over the working procedures </a:t>
            </a:r>
          </a:p>
          <a:p>
            <a:r>
              <a:rPr lang="en-US" dirty="0"/>
              <a:t>Implementing different working procedures and choosing the best one as the final one</a:t>
            </a:r>
          </a:p>
          <a:p>
            <a:r>
              <a:rPr lang="en-US" dirty="0"/>
              <a:t>Support from the central authorities with adjusting the legal framework to fit the changing process</a:t>
            </a:r>
          </a:p>
          <a:p>
            <a:r>
              <a:rPr lang="en-US" dirty="0"/>
              <a:t>Creating guidelines that will help court workers</a:t>
            </a:r>
          </a:p>
        </p:txBody>
      </p:sp>
    </p:spTree>
    <p:extLst>
      <p:ext uri="{BB962C8B-B14F-4D97-AF65-F5344CB8AC3E}">
        <p14:creationId xmlns:p14="http://schemas.microsoft.com/office/powerpoint/2010/main" val="8400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Conclusions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444499" y="2505075"/>
            <a:ext cx="11505521" cy="3684588"/>
          </a:xfrm>
        </p:spPr>
        <p:txBody>
          <a:bodyPr/>
          <a:lstStyle/>
          <a:p>
            <a:r>
              <a:rPr lang="en-US" dirty="0"/>
              <a:t>Harmonization of processes is based on the initiative of the court workers that best understand their daily tasks and activities </a:t>
            </a:r>
          </a:p>
          <a:p>
            <a:r>
              <a:rPr lang="en-US" dirty="0"/>
              <a:t>A success story on how working procedures can be improved in order to overcome the challenges of insufficient human resources and an increasing amount of work </a:t>
            </a:r>
          </a:p>
          <a:p>
            <a:r>
              <a:rPr lang="en-US" dirty="0"/>
              <a:t>Using the same methodology other countries can apply the harmonization of processes in order to overcome the same challenges </a:t>
            </a:r>
          </a:p>
          <a:p>
            <a:r>
              <a:rPr lang="en-US" dirty="0"/>
              <a:t>The active involvement of the court workers was the key element that contributed to this success together with the support of the central authorities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purl.org/dc/dcmitype/"/>
    <ds:schemaRef ds:uri="16c05727-aa75-4e4a-9b5f-8a80a1165891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7</TotalTime>
  <Words>580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Trade Gothic LT Pro</vt:lpstr>
      <vt:lpstr>Trebuchet MS</vt:lpstr>
      <vt:lpstr>Office Theme</vt:lpstr>
      <vt:lpstr>Harmonization of processes: a response that reconciles the efficiency of the public service of Justice and wellbeing at work</vt:lpstr>
      <vt:lpstr>Outline </vt:lpstr>
      <vt:lpstr>1. Project analysis </vt:lpstr>
      <vt:lpstr>2. Harmonization of Processes</vt:lpstr>
      <vt:lpstr>3. Key elements of Harmonization of Processes</vt:lpstr>
      <vt:lpstr>4. Benefits of the harmonization</vt:lpstr>
      <vt:lpstr>5. Possible implementation in Republic of Moldov</vt:lpstr>
      <vt:lpstr>6. Conclusions 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Harmonization of processes: a response that reconciles the efficiency of the public service of Justice and wellbeing at work</dc:title>
  <dc:creator>Gabriel MITABLINDA</dc:creator>
  <cp:lastModifiedBy>SATTEL Annette</cp:lastModifiedBy>
  <cp:revision>2</cp:revision>
  <dcterms:created xsi:type="dcterms:W3CDTF">2021-06-12T15:03:14Z</dcterms:created>
  <dcterms:modified xsi:type="dcterms:W3CDTF">2021-06-15T12:29:13Z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