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8" r:id="rId1"/>
    <p:sldMasterId id="2147483697" r:id="rId2"/>
    <p:sldMasterId id="2147483709" r:id="rId3"/>
    <p:sldMasterId id="2147483721" r:id="rId4"/>
  </p:sldMasterIdLst>
  <p:notesMasterIdLst>
    <p:notesMasterId r:id="rId78"/>
  </p:notesMasterIdLst>
  <p:sldIdLst>
    <p:sldId id="260" r:id="rId5"/>
    <p:sldId id="264" r:id="rId6"/>
    <p:sldId id="265" r:id="rId7"/>
    <p:sldId id="266" r:id="rId8"/>
    <p:sldId id="267" r:id="rId9"/>
    <p:sldId id="271" r:id="rId10"/>
    <p:sldId id="272" r:id="rId11"/>
    <p:sldId id="693" r:id="rId12"/>
    <p:sldId id="695" r:id="rId13"/>
    <p:sldId id="696" r:id="rId14"/>
    <p:sldId id="697" r:id="rId15"/>
    <p:sldId id="699" r:id="rId16"/>
    <p:sldId id="700" r:id="rId17"/>
    <p:sldId id="263" r:id="rId18"/>
    <p:sldId id="701" r:id="rId19"/>
    <p:sldId id="702" r:id="rId20"/>
    <p:sldId id="704" r:id="rId21"/>
    <p:sldId id="705" r:id="rId22"/>
    <p:sldId id="706" r:id="rId23"/>
    <p:sldId id="707" r:id="rId24"/>
    <p:sldId id="763" r:id="rId25"/>
    <p:sldId id="710" r:id="rId26"/>
    <p:sldId id="711" r:id="rId27"/>
    <p:sldId id="712" r:id="rId28"/>
    <p:sldId id="713" r:id="rId29"/>
    <p:sldId id="714" r:id="rId30"/>
    <p:sldId id="715" r:id="rId31"/>
    <p:sldId id="764" r:id="rId32"/>
    <p:sldId id="717" r:id="rId33"/>
    <p:sldId id="718" r:id="rId34"/>
    <p:sldId id="719" r:id="rId35"/>
    <p:sldId id="720" r:id="rId36"/>
    <p:sldId id="721" r:id="rId37"/>
    <p:sldId id="722" r:id="rId38"/>
    <p:sldId id="723" r:id="rId39"/>
    <p:sldId id="724" r:id="rId40"/>
    <p:sldId id="725" r:id="rId41"/>
    <p:sldId id="726" r:id="rId42"/>
    <p:sldId id="727" r:id="rId43"/>
    <p:sldId id="728" r:id="rId44"/>
    <p:sldId id="729" r:id="rId45"/>
    <p:sldId id="730" r:id="rId46"/>
    <p:sldId id="731" r:id="rId47"/>
    <p:sldId id="732" r:id="rId48"/>
    <p:sldId id="733" r:id="rId49"/>
    <p:sldId id="734" r:id="rId50"/>
    <p:sldId id="735" r:id="rId51"/>
    <p:sldId id="736" r:id="rId52"/>
    <p:sldId id="737" r:id="rId53"/>
    <p:sldId id="738" r:id="rId54"/>
    <p:sldId id="739" r:id="rId55"/>
    <p:sldId id="740" r:id="rId56"/>
    <p:sldId id="741" r:id="rId57"/>
    <p:sldId id="742" r:id="rId58"/>
    <p:sldId id="765" r:id="rId59"/>
    <p:sldId id="744" r:id="rId60"/>
    <p:sldId id="745" r:id="rId61"/>
    <p:sldId id="746" r:id="rId62"/>
    <p:sldId id="748" r:id="rId63"/>
    <p:sldId id="749" r:id="rId64"/>
    <p:sldId id="750" r:id="rId65"/>
    <p:sldId id="751" r:id="rId66"/>
    <p:sldId id="752" r:id="rId67"/>
    <p:sldId id="753" r:id="rId68"/>
    <p:sldId id="754" r:id="rId69"/>
    <p:sldId id="755" r:id="rId70"/>
    <p:sldId id="756" r:id="rId71"/>
    <p:sldId id="757" r:id="rId72"/>
    <p:sldId id="758" r:id="rId73"/>
    <p:sldId id="759" r:id="rId74"/>
    <p:sldId id="766" r:id="rId75"/>
    <p:sldId id="761" r:id="rId76"/>
    <p:sldId id="762" r:id="rId7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id="{2CD8423E-0CCD-48E0-A715-3EC094151D76}">
          <p14:sldIdLst>
            <p14:sldId id="260"/>
          </p14:sldIdLst>
        </p14:section>
        <p14:section name="Introduction" id="{DEED0A68-EF9C-4733-ADAA-766A859E58BB}">
          <p14:sldIdLst>
            <p14:sldId id="264"/>
            <p14:sldId id="265"/>
            <p14:sldId id="266"/>
          </p14:sldIdLst>
        </p14:section>
        <p14:section name="Section 1" id="{1F767E79-2A4A-4837-8114-C2475E36F49A}">
          <p14:sldIdLst>
            <p14:sldId id="267"/>
            <p14:sldId id="271"/>
            <p14:sldId id="272"/>
            <p14:sldId id="693"/>
            <p14:sldId id="695"/>
            <p14:sldId id="696"/>
            <p14:sldId id="697"/>
            <p14:sldId id="699"/>
            <p14:sldId id="700"/>
            <p14:sldId id="263"/>
          </p14:sldIdLst>
        </p14:section>
        <p14:section name="Section 2" id="{A68F2295-F5DD-4D3C-80C5-77D5AA65452C}">
          <p14:sldIdLst>
            <p14:sldId id="701"/>
            <p14:sldId id="702"/>
            <p14:sldId id="704"/>
            <p14:sldId id="705"/>
            <p14:sldId id="706"/>
            <p14:sldId id="707"/>
            <p14:sldId id="763"/>
          </p14:sldIdLst>
        </p14:section>
        <p14:section name="Section 3" id="{BA7BF245-99FD-4D81-8A44-4744348AA3CC}">
          <p14:sldIdLst>
            <p14:sldId id="710"/>
            <p14:sldId id="711"/>
            <p14:sldId id="712"/>
            <p14:sldId id="713"/>
            <p14:sldId id="714"/>
            <p14:sldId id="715"/>
            <p14:sldId id="764"/>
          </p14:sldIdLst>
        </p14:section>
        <p14:section name="Section 4" id="{FB826E72-E892-40AE-91C2-8D1AE172E25E}">
          <p14:sldIdLst>
            <p14:sldId id="717"/>
            <p14:sldId id="718"/>
            <p14:sldId id="719"/>
            <p14:sldId id="720"/>
            <p14:sldId id="721"/>
            <p14:sldId id="722"/>
            <p14:sldId id="723"/>
            <p14:sldId id="724"/>
            <p14:sldId id="725"/>
            <p14:sldId id="726"/>
            <p14:sldId id="727"/>
            <p14:sldId id="728"/>
            <p14:sldId id="729"/>
            <p14:sldId id="730"/>
            <p14:sldId id="731"/>
            <p14:sldId id="732"/>
            <p14:sldId id="733"/>
            <p14:sldId id="734"/>
            <p14:sldId id="735"/>
            <p14:sldId id="736"/>
            <p14:sldId id="737"/>
            <p14:sldId id="738"/>
            <p14:sldId id="739"/>
            <p14:sldId id="740"/>
            <p14:sldId id="741"/>
            <p14:sldId id="742"/>
            <p14:sldId id="765"/>
          </p14:sldIdLst>
        </p14:section>
        <p14:section name="Section 5" id="{F02F9B30-F047-4103-8293-60F95F8F1681}">
          <p14:sldIdLst>
            <p14:sldId id="744"/>
            <p14:sldId id="745"/>
            <p14:sldId id="746"/>
            <p14:sldId id="748"/>
            <p14:sldId id="749"/>
            <p14:sldId id="750"/>
            <p14:sldId id="751"/>
            <p14:sldId id="752"/>
            <p14:sldId id="753"/>
            <p14:sldId id="754"/>
            <p14:sldId id="755"/>
            <p14:sldId id="756"/>
            <p14:sldId id="757"/>
            <p14:sldId id="758"/>
            <p14:sldId id="759"/>
            <p14:sldId id="766"/>
          </p14:sldIdLst>
        </p14:section>
        <p14:section name="Conclusions" id="{5A5BBFAC-6BFB-427D-AB14-4EC77CB984B5}">
          <p14:sldIdLst>
            <p14:sldId id="761"/>
            <p14:sldId id="76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ndows User" initials="WU" lastIdx="12" clrIdx="0">
    <p:extLst>
      <p:ext uri="{19B8F6BF-5375-455C-9EA6-DF929625EA0E}">
        <p15:presenceInfo xmlns:p15="http://schemas.microsoft.com/office/powerpoint/2012/main" userId="Windows User" providerId="None"/>
      </p:ext>
    </p:extLst>
  </p:cmAuthor>
  <p:cmAuthor id="2" name="DUTA Elena" initials="DE" lastIdx="9" clrIdx="1">
    <p:extLst>
      <p:ext uri="{19B8F6BF-5375-455C-9EA6-DF929625EA0E}">
        <p15:presenceInfo xmlns:p15="http://schemas.microsoft.com/office/powerpoint/2012/main" userId="S::Elena.DUTA@coe.int::7f159a90-0e48-49d6-b4b9-b4cad375a69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45" autoAdjust="0"/>
    <p:restoredTop sz="49518" autoAdjust="0"/>
  </p:normalViewPr>
  <p:slideViewPr>
    <p:cSldViewPr snapToGrid="0">
      <p:cViewPr varScale="1">
        <p:scale>
          <a:sx n="47" d="100"/>
          <a:sy n="47" d="100"/>
        </p:scale>
        <p:origin x="774" y="60"/>
      </p:cViewPr>
      <p:guideLst/>
    </p:cSldViewPr>
  </p:slideViewPr>
  <p:notesTextViewPr>
    <p:cViewPr>
      <p:scale>
        <a:sx n="1" d="1"/>
        <a:sy n="1" d="1"/>
      </p:scale>
      <p:origin x="0" y="0"/>
    </p:cViewPr>
  </p:notesTextViewPr>
  <p:notesViewPr>
    <p:cSldViewPr snapToGrid="0">
      <p:cViewPr varScale="1">
        <p:scale>
          <a:sx n="35" d="100"/>
          <a:sy n="35" d="100"/>
        </p:scale>
        <p:origin x="2076"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notesMaster" Target="notesMasters/notesMaster1.xml"/><Relationship Id="rId8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25F8CF0-4504-4ECB-8231-4EBF0278FE49}" type="doc">
      <dgm:prSet loTypeId="urn:microsoft.com/office/officeart/2005/8/layout/hChevron3" loCatId="process" qsTypeId="urn:microsoft.com/office/officeart/2005/8/quickstyle/simple1" qsCatId="simple" csTypeId="urn:microsoft.com/office/officeart/2005/8/colors/accent1_2" csCatId="accent1" phldr="1"/>
      <dgm:spPr/>
    </dgm:pt>
    <dgm:pt modelId="{0EE6F383-1829-4BBD-9A89-A0EA712ED0FE}">
      <dgm:prSet phldrT="[Text]"/>
      <dgm:spPr>
        <a:solidFill>
          <a:srgbClr val="FFC000"/>
        </a:solidFill>
      </dgm:spPr>
      <dgm:t>
        <a:bodyPr/>
        <a:lstStyle/>
        <a:p>
          <a:r>
            <a:rPr lang="mk-MK" b="1" noProof="0" dirty="0"/>
            <a:t>Преземање</a:t>
          </a:r>
          <a:endParaRPr lang="en-GB" b="1" noProof="0" dirty="0"/>
        </a:p>
      </dgm:t>
    </dgm:pt>
    <dgm:pt modelId="{DB5D72B8-5F40-4D6F-B13C-2F4B3CFAA3B3}" type="parTrans" cxnId="{F2590711-9A3E-45A4-BF04-B41AC57288BF}">
      <dgm:prSet/>
      <dgm:spPr/>
      <dgm:t>
        <a:bodyPr/>
        <a:lstStyle/>
        <a:p>
          <a:endParaRPr lang="de-DE"/>
        </a:p>
      </dgm:t>
    </dgm:pt>
    <dgm:pt modelId="{5D4BEF66-D5EE-4A77-BA22-4BB7B418E4CE}" type="sibTrans" cxnId="{F2590711-9A3E-45A4-BF04-B41AC57288BF}">
      <dgm:prSet/>
      <dgm:spPr/>
      <dgm:t>
        <a:bodyPr/>
        <a:lstStyle/>
        <a:p>
          <a:endParaRPr lang="de-DE"/>
        </a:p>
      </dgm:t>
    </dgm:pt>
    <dgm:pt modelId="{2FDADE6F-CB3F-4AE6-8982-684365E8ADBD}">
      <dgm:prSet phldrT="[Text]"/>
      <dgm:spPr>
        <a:solidFill>
          <a:srgbClr val="00B050"/>
        </a:solidFill>
      </dgm:spPr>
      <dgm:t>
        <a:bodyPr/>
        <a:lstStyle/>
        <a:p>
          <a:r>
            <a:rPr lang="mk-MK" b="1" noProof="0" dirty="0"/>
            <a:t>Обработка</a:t>
          </a:r>
          <a:endParaRPr lang="en-GB" b="1" noProof="0" dirty="0"/>
        </a:p>
      </dgm:t>
    </dgm:pt>
    <dgm:pt modelId="{E8899724-4751-40F2-A2A9-A8CBA859A0F4}" type="parTrans" cxnId="{B306E225-BEE8-480E-A364-F55826619151}">
      <dgm:prSet/>
      <dgm:spPr/>
      <dgm:t>
        <a:bodyPr/>
        <a:lstStyle/>
        <a:p>
          <a:endParaRPr lang="de-DE"/>
        </a:p>
      </dgm:t>
    </dgm:pt>
    <dgm:pt modelId="{97CFFFB1-C0BC-4B09-913D-EC46EB301898}" type="sibTrans" cxnId="{B306E225-BEE8-480E-A364-F55826619151}">
      <dgm:prSet/>
      <dgm:spPr/>
      <dgm:t>
        <a:bodyPr/>
        <a:lstStyle/>
        <a:p>
          <a:endParaRPr lang="de-DE"/>
        </a:p>
      </dgm:t>
    </dgm:pt>
    <dgm:pt modelId="{47A89173-DB96-4A86-B75D-01212DE1A64B}">
      <dgm:prSet phldrT="[Text]"/>
      <dgm:spPr/>
      <dgm:t>
        <a:bodyPr/>
        <a:lstStyle/>
        <a:p>
          <a:r>
            <a:rPr lang="mk-MK" b="1" noProof="0" dirty="0"/>
            <a:t>Анализа</a:t>
          </a:r>
          <a:endParaRPr lang="en-GB" b="1" noProof="0" dirty="0"/>
        </a:p>
      </dgm:t>
    </dgm:pt>
    <dgm:pt modelId="{2FB33732-1844-40E6-9012-D43AC3413C71}" type="parTrans" cxnId="{EEEB637D-C0AE-4013-849B-7D7F685C40C8}">
      <dgm:prSet/>
      <dgm:spPr/>
      <dgm:t>
        <a:bodyPr/>
        <a:lstStyle/>
        <a:p>
          <a:endParaRPr lang="de-DE"/>
        </a:p>
      </dgm:t>
    </dgm:pt>
    <dgm:pt modelId="{F3AAA990-CB48-463E-B9F0-CC07838B3502}" type="sibTrans" cxnId="{EEEB637D-C0AE-4013-849B-7D7F685C40C8}">
      <dgm:prSet/>
      <dgm:spPr/>
      <dgm:t>
        <a:bodyPr/>
        <a:lstStyle/>
        <a:p>
          <a:endParaRPr lang="de-DE"/>
        </a:p>
      </dgm:t>
    </dgm:pt>
    <dgm:pt modelId="{D9ACE7BF-3E96-4269-AA26-5DF561108E1A}">
      <dgm:prSet/>
      <dgm:spPr>
        <a:solidFill>
          <a:schemeClr val="accent4">
            <a:lumMod val="75000"/>
          </a:schemeClr>
        </a:solidFill>
      </dgm:spPr>
      <dgm:t>
        <a:bodyPr/>
        <a:lstStyle/>
        <a:p>
          <a:r>
            <a:rPr lang="mk-MK" b="1" noProof="0" dirty="0"/>
            <a:t>Презентирање</a:t>
          </a:r>
          <a:endParaRPr lang="en-GB" b="1" noProof="0" dirty="0"/>
        </a:p>
      </dgm:t>
    </dgm:pt>
    <dgm:pt modelId="{837BBB3F-9098-4A3E-9592-0D358F0810EF}" type="parTrans" cxnId="{986050D1-80D0-419C-B782-3947110D81A2}">
      <dgm:prSet/>
      <dgm:spPr/>
      <dgm:t>
        <a:bodyPr/>
        <a:lstStyle/>
        <a:p>
          <a:endParaRPr lang="de-DE"/>
        </a:p>
      </dgm:t>
    </dgm:pt>
    <dgm:pt modelId="{CBAA65B7-6F10-4AED-BD94-63F90AF14F15}" type="sibTrans" cxnId="{986050D1-80D0-419C-B782-3947110D81A2}">
      <dgm:prSet/>
      <dgm:spPr/>
      <dgm:t>
        <a:bodyPr/>
        <a:lstStyle/>
        <a:p>
          <a:endParaRPr lang="de-DE"/>
        </a:p>
      </dgm:t>
    </dgm:pt>
    <dgm:pt modelId="{59828533-5546-40F3-BAD2-1CA1044A0B64}" type="pres">
      <dgm:prSet presAssocID="{625F8CF0-4504-4ECB-8231-4EBF0278FE49}" presName="Name0" presStyleCnt="0">
        <dgm:presLayoutVars>
          <dgm:dir/>
          <dgm:resizeHandles val="exact"/>
        </dgm:presLayoutVars>
      </dgm:prSet>
      <dgm:spPr/>
    </dgm:pt>
    <dgm:pt modelId="{E0BAD33D-1F14-41F7-B89E-21D0B308F589}" type="pres">
      <dgm:prSet presAssocID="{0EE6F383-1829-4BBD-9A89-A0EA712ED0FE}" presName="parTxOnly" presStyleLbl="node1" presStyleIdx="0" presStyleCnt="4">
        <dgm:presLayoutVars>
          <dgm:bulletEnabled val="1"/>
        </dgm:presLayoutVars>
      </dgm:prSet>
      <dgm:spPr/>
    </dgm:pt>
    <dgm:pt modelId="{D2C37382-0CD8-43EA-89AC-D0F847C31E51}" type="pres">
      <dgm:prSet presAssocID="{5D4BEF66-D5EE-4A77-BA22-4BB7B418E4CE}" presName="parSpace" presStyleCnt="0"/>
      <dgm:spPr/>
    </dgm:pt>
    <dgm:pt modelId="{468B4480-34CD-4997-9F6B-2196D6114E0E}" type="pres">
      <dgm:prSet presAssocID="{2FDADE6F-CB3F-4AE6-8982-684365E8ADBD}" presName="parTxOnly" presStyleLbl="node1" presStyleIdx="1" presStyleCnt="4">
        <dgm:presLayoutVars>
          <dgm:bulletEnabled val="1"/>
        </dgm:presLayoutVars>
      </dgm:prSet>
      <dgm:spPr/>
    </dgm:pt>
    <dgm:pt modelId="{05320372-CD1D-4238-8BDE-7B8CA36C592A}" type="pres">
      <dgm:prSet presAssocID="{97CFFFB1-C0BC-4B09-913D-EC46EB301898}" presName="parSpace" presStyleCnt="0"/>
      <dgm:spPr/>
    </dgm:pt>
    <dgm:pt modelId="{F5457D1C-4EE2-4B58-8069-31794885CDD4}" type="pres">
      <dgm:prSet presAssocID="{47A89173-DB96-4A86-B75D-01212DE1A64B}" presName="parTxOnly" presStyleLbl="node1" presStyleIdx="2" presStyleCnt="4">
        <dgm:presLayoutVars>
          <dgm:bulletEnabled val="1"/>
        </dgm:presLayoutVars>
      </dgm:prSet>
      <dgm:spPr/>
    </dgm:pt>
    <dgm:pt modelId="{278A53E7-1DB5-4D6E-BE50-31004BFA7B55}" type="pres">
      <dgm:prSet presAssocID="{F3AAA990-CB48-463E-B9F0-CC07838B3502}" presName="parSpace" presStyleCnt="0"/>
      <dgm:spPr/>
    </dgm:pt>
    <dgm:pt modelId="{E8716B41-D4EA-4C19-A2AD-FB871FEC2B6C}" type="pres">
      <dgm:prSet presAssocID="{D9ACE7BF-3E96-4269-AA26-5DF561108E1A}" presName="parTxOnly" presStyleLbl="node1" presStyleIdx="3" presStyleCnt="4">
        <dgm:presLayoutVars>
          <dgm:bulletEnabled val="1"/>
        </dgm:presLayoutVars>
      </dgm:prSet>
      <dgm:spPr/>
    </dgm:pt>
  </dgm:ptLst>
  <dgm:cxnLst>
    <dgm:cxn modelId="{F2590711-9A3E-45A4-BF04-B41AC57288BF}" srcId="{625F8CF0-4504-4ECB-8231-4EBF0278FE49}" destId="{0EE6F383-1829-4BBD-9A89-A0EA712ED0FE}" srcOrd="0" destOrd="0" parTransId="{DB5D72B8-5F40-4D6F-B13C-2F4B3CFAA3B3}" sibTransId="{5D4BEF66-D5EE-4A77-BA22-4BB7B418E4CE}"/>
    <dgm:cxn modelId="{B306E225-BEE8-480E-A364-F55826619151}" srcId="{625F8CF0-4504-4ECB-8231-4EBF0278FE49}" destId="{2FDADE6F-CB3F-4AE6-8982-684365E8ADBD}" srcOrd="1" destOrd="0" parTransId="{E8899724-4751-40F2-A2A9-A8CBA859A0F4}" sibTransId="{97CFFFB1-C0BC-4B09-913D-EC46EB301898}"/>
    <dgm:cxn modelId="{9FC4352F-B37B-4DA6-B2B6-9E672AEB97F3}" type="presOf" srcId="{625F8CF0-4504-4ECB-8231-4EBF0278FE49}" destId="{59828533-5546-40F3-BAD2-1CA1044A0B64}" srcOrd="0" destOrd="0" presId="urn:microsoft.com/office/officeart/2005/8/layout/hChevron3"/>
    <dgm:cxn modelId="{9EC15A5F-4A9B-4A11-8989-16427A3C5E8C}" type="presOf" srcId="{2FDADE6F-CB3F-4AE6-8982-684365E8ADBD}" destId="{468B4480-34CD-4997-9F6B-2196D6114E0E}" srcOrd="0" destOrd="0" presId="urn:microsoft.com/office/officeart/2005/8/layout/hChevron3"/>
    <dgm:cxn modelId="{C4817F7A-DE75-4BA1-9B2D-E5DA2F1CC35D}" type="presOf" srcId="{D9ACE7BF-3E96-4269-AA26-5DF561108E1A}" destId="{E8716B41-D4EA-4C19-A2AD-FB871FEC2B6C}" srcOrd="0" destOrd="0" presId="urn:microsoft.com/office/officeart/2005/8/layout/hChevron3"/>
    <dgm:cxn modelId="{EEEB637D-C0AE-4013-849B-7D7F685C40C8}" srcId="{625F8CF0-4504-4ECB-8231-4EBF0278FE49}" destId="{47A89173-DB96-4A86-B75D-01212DE1A64B}" srcOrd="2" destOrd="0" parTransId="{2FB33732-1844-40E6-9012-D43AC3413C71}" sibTransId="{F3AAA990-CB48-463E-B9F0-CC07838B3502}"/>
    <dgm:cxn modelId="{849CD4AC-A24D-4516-9F19-DFCAB12F91D2}" type="presOf" srcId="{47A89173-DB96-4A86-B75D-01212DE1A64B}" destId="{F5457D1C-4EE2-4B58-8069-31794885CDD4}" srcOrd="0" destOrd="0" presId="urn:microsoft.com/office/officeart/2005/8/layout/hChevron3"/>
    <dgm:cxn modelId="{986050D1-80D0-419C-B782-3947110D81A2}" srcId="{625F8CF0-4504-4ECB-8231-4EBF0278FE49}" destId="{D9ACE7BF-3E96-4269-AA26-5DF561108E1A}" srcOrd="3" destOrd="0" parTransId="{837BBB3F-9098-4A3E-9592-0D358F0810EF}" sibTransId="{CBAA65B7-6F10-4AED-BD94-63F90AF14F15}"/>
    <dgm:cxn modelId="{F1572AFD-E900-4B1E-842B-F0F4534B03B0}" type="presOf" srcId="{0EE6F383-1829-4BBD-9A89-A0EA712ED0FE}" destId="{E0BAD33D-1F14-41F7-B89E-21D0B308F589}" srcOrd="0" destOrd="0" presId="urn:microsoft.com/office/officeart/2005/8/layout/hChevron3"/>
    <dgm:cxn modelId="{DD7AE474-33EF-4CAE-BF0A-D193639FD241}" type="presParOf" srcId="{59828533-5546-40F3-BAD2-1CA1044A0B64}" destId="{E0BAD33D-1F14-41F7-B89E-21D0B308F589}" srcOrd="0" destOrd="0" presId="urn:microsoft.com/office/officeart/2005/8/layout/hChevron3"/>
    <dgm:cxn modelId="{C19AE90F-F1B3-4191-B733-8EE578C0F6DB}" type="presParOf" srcId="{59828533-5546-40F3-BAD2-1CA1044A0B64}" destId="{D2C37382-0CD8-43EA-89AC-D0F847C31E51}" srcOrd="1" destOrd="0" presId="urn:microsoft.com/office/officeart/2005/8/layout/hChevron3"/>
    <dgm:cxn modelId="{4B8FA183-8A50-421A-9799-6B851489BFEB}" type="presParOf" srcId="{59828533-5546-40F3-BAD2-1CA1044A0B64}" destId="{468B4480-34CD-4997-9F6B-2196D6114E0E}" srcOrd="2" destOrd="0" presId="urn:microsoft.com/office/officeart/2005/8/layout/hChevron3"/>
    <dgm:cxn modelId="{3EBB3B7D-9F4E-47FB-887B-3F2542EAABA2}" type="presParOf" srcId="{59828533-5546-40F3-BAD2-1CA1044A0B64}" destId="{05320372-CD1D-4238-8BDE-7B8CA36C592A}" srcOrd="3" destOrd="0" presId="urn:microsoft.com/office/officeart/2005/8/layout/hChevron3"/>
    <dgm:cxn modelId="{566B27A8-45BB-4C86-B633-504BA746F2AE}" type="presParOf" srcId="{59828533-5546-40F3-BAD2-1CA1044A0B64}" destId="{F5457D1C-4EE2-4B58-8069-31794885CDD4}" srcOrd="4" destOrd="0" presId="urn:microsoft.com/office/officeart/2005/8/layout/hChevron3"/>
    <dgm:cxn modelId="{1870AB86-337A-4CD0-9F2E-5C13DD7BDC54}" type="presParOf" srcId="{59828533-5546-40F3-BAD2-1CA1044A0B64}" destId="{278A53E7-1DB5-4D6E-BE50-31004BFA7B55}" srcOrd="5" destOrd="0" presId="urn:microsoft.com/office/officeart/2005/8/layout/hChevron3"/>
    <dgm:cxn modelId="{F6B54941-23A6-4EB9-B5DD-CB611F34A7E4}" type="presParOf" srcId="{59828533-5546-40F3-BAD2-1CA1044A0B64}" destId="{E8716B41-D4EA-4C19-A2AD-FB871FEC2B6C}" srcOrd="6"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BAD33D-1F14-41F7-B89E-21D0B308F589}">
      <dsp:nvSpPr>
        <dsp:cNvPr id="0" name=""/>
        <dsp:cNvSpPr/>
      </dsp:nvSpPr>
      <dsp:spPr>
        <a:xfrm>
          <a:off x="2411" y="1779171"/>
          <a:ext cx="2419052" cy="967620"/>
        </a:xfrm>
        <a:prstGeom prst="homePlate">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2672" rIns="21336" bIns="42672" numCol="1" spcCol="1270" anchor="ctr" anchorCtr="0">
          <a:noAutofit/>
        </a:bodyPr>
        <a:lstStyle/>
        <a:p>
          <a:pPr marL="0" lvl="0" indent="0" algn="ctr" defTabSz="711200">
            <a:lnSpc>
              <a:spcPct val="90000"/>
            </a:lnSpc>
            <a:spcBef>
              <a:spcPct val="0"/>
            </a:spcBef>
            <a:spcAft>
              <a:spcPct val="35000"/>
            </a:spcAft>
            <a:buNone/>
          </a:pPr>
          <a:r>
            <a:rPr lang="mk-MK" sz="1600" b="1" kern="1200" noProof="0" dirty="0"/>
            <a:t>Преземање</a:t>
          </a:r>
          <a:endParaRPr lang="en-GB" sz="1600" b="1" kern="1200" noProof="0" dirty="0"/>
        </a:p>
      </dsp:txBody>
      <dsp:txXfrm>
        <a:off x="2411" y="1779171"/>
        <a:ext cx="2177147" cy="967620"/>
      </dsp:txXfrm>
    </dsp:sp>
    <dsp:sp modelId="{468B4480-34CD-4997-9F6B-2196D6114E0E}">
      <dsp:nvSpPr>
        <dsp:cNvPr id="0" name=""/>
        <dsp:cNvSpPr/>
      </dsp:nvSpPr>
      <dsp:spPr>
        <a:xfrm>
          <a:off x="1937652" y="1779171"/>
          <a:ext cx="2419052" cy="967620"/>
        </a:xfrm>
        <a:prstGeom prst="chevron">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marL="0" lvl="0" indent="0" algn="ctr" defTabSz="711200">
            <a:lnSpc>
              <a:spcPct val="90000"/>
            </a:lnSpc>
            <a:spcBef>
              <a:spcPct val="0"/>
            </a:spcBef>
            <a:spcAft>
              <a:spcPct val="35000"/>
            </a:spcAft>
            <a:buNone/>
          </a:pPr>
          <a:r>
            <a:rPr lang="mk-MK" sz="1600" b="1" kern="1200" noProof="0" dirty="0"/>
            <a:t>Обработка</a:t>
          </a:r>
          <a:endParaRPr lang="en-GB" sz="1600" b="1" kern="1200" noProof="0" dirty="0"/>
        </a:p>
      </dsp:txBody>
      <dsp:txXfrm>
        <a:off x="2421462" y="1779171"/>
        <a:ext cx="1451432" cy="967620"/>
      </dsp:txXfrm>
    </dsp:sp>
    <dsp:sp modelId="{F5457D1C-4EE2-4B58-8069-31794885CDD4}">
      <dsp:nvSpPr>
        <dsp:cNvPr id="0" name=""/>
        <dsp:cNvSpPr/>
      </dsp:nvSpPr>
      <dsp:spPr>
        <a:xfrm>
          <a:off x="3872894" y="1779171"/>
          <a:ext cx="2419052" cy="967620"/>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marL="0" lvl="0" indent="0" algn="ctr" defTabSz="711200">
            <a:lnSpc>
              <a:spcPct val="90000"/>
            </a:lnSpc>
            <a:spcBef>
              <a:spcPct val="0"/>
            </a:spcBef>
            <a:spcAft>
              <a:spcPct val="35000"/>
            </a:spcAft>
            <a:buNone/>
          </a:pPr>
          <a:r>
            <a:rPr lang="mk-MK" sz="1600" b="1" kern="1200" noProof="0" dirty="0"/>
            <a:t>Анализа</a:t>
          </a:r>
          <a:endParaRPr lang="en-GB" sz="1600" b="1" kern="1200" noProof="0" dirty="0"/>
        </a:p>
      </dsp:txBody>
      <dsp:txXfrm>
        <a:off x="4356704" y="1779171"/>
        <a:ext cx="1451432" cy="967620"/>
      </dsp:txXfrm>
    </dsp:sp>
    <dsp:sp modelId="{E8716B41-D4EA-4C19-A2AD-FB871FEC2B6C}">
      <dsp:nvSpPr>
        <dsp:cNvPr id="0" name=""/>
        <dsp:cNvSpPr/>
      </dsp:nvSpPr>
      <dsp:spPr>
        <a:xfrm>
          <a:off x="5808136" y="1779171"/>
          <a:ext cx="2419052" cy="967620"/>
        </a:xfrm>
        <a:prstGeom prst="chevron">
          <a:avLst/>
        </a:prstGeom>
        <a:solidFill>
          <a:schemeClr val="accent4">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marL="0" lvl="0" indent="0" algn="ctr" defTabSz="711200">
            <a:lnSpc>
              <a:spcPct val="90000"/>
            </a:lnSpc>
            <a:spcBef>
              <a:spcPct val="0"/>
            </a:spcBef>
            <a:spcAft>
              <a:spcPct val="35000"/>
            </a:spcAft>
            <a:buNone/>
          </a:pPr>
          <a:r>
            <a:rPr lang="mk-MK" sz="1600" b="1" kern="1200" noProof="0" dirty="0"/>
            <a:t>Презентирање</a:t>
          </a:r>
          <a:endParaRPr lang="en-GB" sz="1600" b="1" kern="1200" noProof="0" dirty="0"/>
        </a:p>
      </dsp:txBody>
      <dsp:txXfrm>
        <a:off x="6291946" y="1779171"/>
        <a:ext cx="1451432" cy="967620"/>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C48BC7-8A05-4CF5-B7E9-1CE8C11A5071}" type="datetimeFigureOut">
              <a:rPr lang="en-GB" smtClean="0"/>
              <a:t>28/06/2021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DFBB1-7B02-4717-AEA4-A0D2A92F6065}" type="slidenum">
              <a:rPr lang="en-GB" smtClean="0"/>
              <a:t>‹#›</a:t>
            </a:fld>
            <a:endParaRPr lang="en-GB"/>
          </a:p>
        </p:txBody>
      </p:sp>
    </p:spTree>
    <p:extLst>
      <p:ext uri="{BB962C8B-B14F-4D97-AF65-F5344CB8AC3E}">
        <p14:creationId xmlns:p14="http://schemas.microsoft.com/office/powerpoint/2010/main" val="2377596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MK" dirty="0"/>
              <a:t>Оваа сесија трае 90 минути</a:t>
            </a:r>
            <a:endParaRPr lang="en-GB" dirty="0"/>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1</a:t>
            </a:fld>
            <a:endParaRPr lang="en-GB"/>
          </a:p>
        </p:txBody>
      </p:sp>
    </p:spTree>
    <p:extLst>
      <p:ext uri="{BB962C8B-B14F-4D97-AF65-F5344CB8AC3E}">
        <p14:creationId xmlns:p14="http://schemas.microsoft.com/office/powerpoint/2010/main" val="19101286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MK" sz="1200" kern="1200" dirty="0">
                <a:solidFill>
                  <a:schemeClr val="tx1"/>
                </a:solidFill>
                <a:latin typeface="+mn-lt"/>
                <a:ea typeface="+mn-ea"/>
                <a:cs typeface="+mn-cs"/>
              </a:rPr>
              <a:t>Не</a:t>
            </a:r>
            <a:r>
              <a:rPr lang="mk-MK" sz="1200" kern="1200" baseline="0" dirty="0">
                <a:solidFill>
                  <a:schemeClr val="tx1"/>
                </a:solidFill>
                <a:latin typeface="+mn-lt"/>
                <a:ea typeface="+mn-ea"/>
                <a:cs typeface="+mn-cs"/>
              </a:rPr>
              <a:t> е потребно да се прегледаат целосните списоци на видовите и изворите на докази што беа идентификувани во делот за технологија на овој курс. Обучувачот треба да го повтори тоа користејќи го списокот креиран на почетокот на оваа сесија.</a:t>
            </a:r>
            <a:endParaRPr lang="en-GB" sz="1200" kern="1200" dirty="0">
              <a:solidFill>
                <a:schemeClr val="tx1"/>
              </a:solidFill>
              <a:latin typeface="+mn-lt"/>
              <a:ea typeface="+mn-ea"/>
              <a:cs typeface="+mn-cs"/>
            </a:endParaRPr>
          </a:p>
          <a:p>
            <a:r>
              <a:rPr lang="mk-MK" sz="1200" kern="1200" dirty="0">
                <a:solidFill>
                  <a:schemeClr val="tx1"/>
                </a:solidFill>
                <a:latin typeface="+mn-lt"/>
                <a:ea typeface="+mn-ea"/>
                <a:cs typeface="+mn-cs"/>
              </a:rPr>
              <a:t>Изворите</a:t>
            </a:r>
            <a:r>
              <a:rPr lang="mk-MK" sz="1200" kern="1200" baseline="0" dirty="0">
                <a:solidFill>
                  <a:schemeClr val="tx1"/>
                </a:solidFill>
                <a:latin typeface="+mn-lt"/>
                <a:ea typeface="+mn-ea"/>
                <a:cs typeface="+mn-cs"/>
              </a:rPr>
              <a:t> ги опфаќаат сите електронски уреди. Обучувачот можеби ќе сака во оваа фаза да ја идентификува важноста на електронски докази од различни уреди и улогата што тие ја имаат во случаите.</a:t>
            </a:r>
            <a:r>
              <a:rPr lang="en-GB" sz="1200" kern="1200" dirty="0">
                <a:solidFill>
                  <a:schemeClr val="tx1"/>
                </a:solidFill>
                <a:latin typeface="+mn-lt"/>
                <a:ea typeface="+mn-ea"/>
                <a:cs typeface="+mn-cs"/>
              </a:rPr>
              <a:t> </a:t>
            </a:r>
          </a:p>
          <a:p>
            <a:r>
              <a:rPr lang="mk-MK" sz="1200" kern="1200" dirty="0">
                <a:solidFill>
                  <a:schemeClr val="tx1"/>
                </a:solidFill>
                <a:latin typeface="+mn-lt"/>
                <a:ea typeface="+mn-ea"/>
                <a:cs typeface="+mn-cs"/>
              </a:rPr>
              <a:t>Видовите докази што треба да бидат опфатени се оние што вклучуваат:</a:t>
            </a:r>
          </a:p>
          <a:p>
            <a:r>
              <a:rPr lang="mk-MK" sz="1200" kern="1200" dirty="0">
                <a:solidFill>
                  <a:schemeClr val="tx1"/>
                </a:solidFill>
                <a:latin typeface="+mn-lt"/>
                <a:ea typeface="+mn-ea"/>
                <a:cs typeface="+mn-cs"/>
              </a:rPr>
              <a:t>Статични</a:t>
            </a:r>
            <a:r>
              <a:rPr lang="mk-MK" sz="1200" kern="1200" baseline="0" dirty="0">
                <a:solidFill>
                  <a:schemeClr val="tx1"/>
                </a:solidFill>
                <a:latin typeface="+mn-lt"/>
                <a:ea typeface="+mn-ea"/>
                <a:cs typeface="+mn-cs"/>
              </a:rPr>
              <a:t> податоци</a:t>
            </a:r>
          </a:p>
          <a:p>
            <a:r>
              <a:rPr lang="en-GB" sz="1200" kern="1200" dirty="0">
                <a:solidFill>
                  <a:schemeClr val="tx1"/>
                </a:solidFill>
                <a:latin typeface="+mn-lt"/>
                <a:ea typeface="+mn-ea"/>
                <a:cs typeface="+mn-cs"/>
              </a:rPr>
              <a:t>Live</a:t>
            </a:r>
            <a:r>
              <a:rPr lang="mk-MK" sz="1200" kern="1200" dirty="0">
                <a:solidFill>
                  <a:schemeClr val="tx1"/>
                </a:solidFill>
                <a:latin typeface="+mn-lt"/>
                <a:ea typeface="+mn-ea"/>
                <a:cs typeface="+mn-cs"/>
              </a:rPr>
              <a:t> податоци</a:t>
            </a:r>
          </a:p>
          <a:p>
            <a:r>
              <a:rPr lang="mk-MK" sz="1200" kern="1200" dirty="0">
                <a:solidFill>
                  <a:schemeClr val="tx1"/>
                </a:solidFill>
                <a:latin typeface="+mn-lt"/>
                <a:ea typeface="+mn-ea"/>
                <a:cs typeface="+mn-cs"/>
              </a:rPr>
              <a:t>Интернет податоци</a:t>
            </a:r>
            <a:endParaRPr lang="en-GB" sz="1200" kern="1200" dirty="0">
              <a:solidFill>
                <a:schemeClr val="tx1"/>
              </a:solidFill>
              <a:latin typeface="+mn-lt"/>
              <a:ea typeface="+mn-ea"/>
              <a:cs typeface="+mn-cs"/>
            </a:endParaRP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a:t>
            </a:fld>
            <a:endParaRPr lang="en-US" altLang="en-US"/>
          </a:p>
        </p:txBody>
      </p:sp>
    </p:spTree>
    <p:extLst>
      <p:ext uri="{BB962C8B-B14F-4D97-AF65-F5344CB8AC3E}">
        <p14:creationId xmlns:p14="http://schemas.microsoft.com/office/powerpoint/2010/main" val="41893861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MK" sz="1200" kern="1200" dirty="0">
                <a:solidFill>
                  <a:schemeClr val="tx1"/>
                </a:solidFill>
                <a:latin typeface="+mn-lt"/>
                <a:ea typeface="MS PGothic" pitchFamily="34" charset="-128"/>
                <a:cs typeface="ＭＳ Ｐゴシック" charset="0"/>
              </a:rPr>
              <a:t>Овој слајд го намалува бројот на слајдови во пакетот слајдови</a:t>
            </a:r>
            <a:r>
              <a:rPr lang="mk-MK" sz="1200" kern="1200" baseline="0" dirty="0">
                <a:solidFill>
                  <a:schemeClr val="tx1"/>
                </a:solidFill>
                <a:latin typeface="+mn-lt"/>
                <a:ea typeface="MS PGothic" pitchFamily="34" charset="-128"/>
                <a:cs typeface="ＭＳ Ｐゴシック" charset="0"/>
              </a:rPr>
              <a:t> – и исто така ги објаснува изворите на докази</a:t>
            </a:r>
          </a:p>
          <a:p>
            <a:r>
              <a:rPr lang="mk-MK" sz="1200" kern="1200" baseline="0" dirty="0">
                <a:solidFill>
                  <a:schemeClr val="tx1"/>
                </a:solidFill>
                <a:latin typeface="+mn-lt"/>
                <a:ea typeface="MS PGothic" pitchFamily="34" charset="-128"/>
                <a:cs typeface="ＭＳ Ｐゴシック" charset="0"/>
              </a:rPr>
              <a:t>Од горе-надолу, лево-надесно – компјутер, лаптоп, сервер, </a:t>
            </a:r>
            <a:r>
              <a:rPr lang="en-US" sz="1200" kern="1200" baseline="0" dirty="0">
                <a:solidFill>
                  <a:schemeClr val="tx1"/>
                </a:solidFill>
                <a:latin typeface="+mn-lt"/>
                <a:ea typeface="MS PGothic" pitchFamily="34" charset="-128"/>
                <a:cs typeface="ＭＳ Ｐゴシック" charset="0"/>
              </a:rPr>
              <a:t>HDD, Blu-Ray</a:t>
            </a:r>
            <a:r>
              <a:rPr lang="mk-MK" sz="1200" kern="1200" baseline="0" dirty="0">
                <a:solidFill>
                  <a:schemeClr val="tx1"/>
                </a:solidFill>
                <a:latin typeface="+mn-lt"/>
                <a:ea typeface="MS PGothic" pitchFamily="34" charset="-128"/>
                <a:cs typeface="ＭＳ Ｐゴシック" charset="0"/>
              </a:rPr>
              <a:t> диск, микро</a:t>
            </a:r>
            <a:r>
              <a:rPr lang="en-US" sz="1200" kern="1200" baseline="0" dirty="0">
                <a:solidFill>
                  <a:schemeClr val="tx1"/>
                </a:solidFill>
                <a:latin typeface="+mn-lt"/>
                <a:ea typeface="MS PGothic" pitchFamily="34" charset="-128"/>
                <a:cs typeface="ＭＳ Ｐゴシック" charset="0"/>
              </a:rPr>
              <a:t>-SD </a:t>
            </a:r>
            <a:r>
              <a:rPr lang="mk-MK" sz="1200" kern="1200" baseline="0" dirty="0">
                <a:solidFill>
                  <a:schemeClr val="tx1"/>
                </a:solidFill>
                <a:latin typeface="+mn-lt"/>
                <a:ea typeface="MS PGothic" pitchFamily="34" charset="-128"/>
                <a:cs typeface="ＭＳ Ｐゴシック" charset="0"/>
              </a:rPr>
              <a:t>картичка, </a:t>
            </a:r>
            <a:r>
              <a:rPr lang="en-US" sz="1200" b="0" i="0" kern="1200" dirty="0">
                <a:solidFill>
                  <a:schemeClr val="tx1"/>
                </a:solidFill>
                <a:effectLst/>
                <a:latin typeface="+mn-lt"/>
                <a:ea typeface="+mn-ea"/>
                <a:cs typeface="+mn-cs"/>
              </a:rPr>
              <a:t>USB</a:t>
            </a:r>
            <a:r>
              <a:rPr lang="mk-MK" sz="1200" kern="1200" baseline="0" dirty="0">
                <a:solidFill>
                  <a:schemeClr val="tx1"/>
                </a:solidFill>
                <a:latin typeface="+mn-lt"/>
                <a:ea typeface="MS PGothic" pitchFamily="34" charset="-128"/>
                <a:cs typeface="ＭＳ Ｐゴシック" charset="0"/>
              </a:rPr>
              <a:t>-меморија, </a:t>
            </a:r>
            <a:r>
              <a:rPr lang="en-US" sz="1200" b="0" i="0" kern="1200" dirty="0">
                <a:solidFill>
                  <a:schemeClr val="tx1"/>
                </a:solidFill>
                <a:effectLst/>
                <a:latin typeface="+mn-lt"/>
                <a:ea typeface="+mn-ea"/>
                <a:cs typeface="+mn-cs"/>
              </a:rPr>
              <a:t>USB</a:t>
            </a:r>
            <a:r>
              <a:rPr lang="mk-MK" sz="1200" b="0" i="0" kern="1200" dirty="0">
                <a:solidFill>
                  <a:schemeClr val="tx1"/>
                </a:solidFill>
                <a:effectLst/>
                <a:latin typeface="+mn-lt"/>
                <a:ea typeface="+mn-ea"/>
                <a:cs typeface="+mn-cs"/>
              </a:rPr>
              <a:t> што</a:t>
            </a:r>
            <a:r>
              <a:rPr lang="mk-MK" sz="1200" b="0" i="0" kern="1200" baseline="0" dirty="0">
                <a:solidFill>
                  <a:schemeClr val="tx1"/>
                </a:solidFill>
                <a:effectLst/>
                <a:latin typeface="+mn-lt"/>
                <a:ea typeface="+mn-ea"/>
                <a:cs typeface="+mn-cs"/>
              </a:rPr>
              <a:t> може да се носи</a:t>
            </a:r>
            <a:r>
              <a:rPr lang="mk-MK" sz="1200" b="0" i="0" kern="1200" dirty="0">
                <a:solidFill>
                  <a:schemeClr val="tx1"/>
                </a:solidFill>
                <a:effectLst/>
                <a:latin typeface="+mn-lt"/>
                <a:ea typeface="+mn-ea"/>
                <a:cs typeface="+mn-cs"/>
              </a:rPr>
              <a:t>, резервни копии</a:t>
            </a:r>
            <a:r>
              <a:rPr lang="en-US" sz="1200" b="0" i="0" kern="1200" dirty="0">
                <a:solidFill>
                  <a:schemeClr val="tx1"/>
                </a:solidFill>
                <a:effectLst/>
                <a:latin typeface="+mn-lt"/>
                <a:ea typeface="+mn-ea"/>
                <a:cs typeface="+mn-cs"/>
              </a:rPr>
              <a:t> (backup)</a:t>
            </a:r>
            <a:r>
              <a:rPr lang="mk-MK" sz="1200" b="0" i="0" kern="1200" dirty="0">
                <a:solidFill>
                  <a:schemeClr val="tx1"/>
                </a:solidFill>
                <a:effectLst/>
                <a:latin typeface="+mn-lt"/>
                <a:ea typeface="+mn-ea"/>
                <a:cs typeface="+mn-cs"/>
              </a:rPr>
              <a:t>, печатар, скенер, читач на</a:t>
            </a:r>
            <a:r>
              <a:rPr lang="mk-MK" sz="1200" b="0" i="0" kern="1200" baseline="0" dirty="0">
                <a:solidFill>
                  <a:schemeClr val="tx1"/>
                </a:solidFill>
                <a:effectLst/>
                <a:latin typeface="+mn-lt"/>
                <a:ea typeface="+mn-ea"/>
                <a:cs typeface="+mn-cs"/>
              </a:rPr>
              <a:t> картички, факс машина, апарат за правење етикети, таблет, телефон или паметен телефон, камера, преносен уред за снимање, пенкало за шпионирање, видео камера, </a:t>
            </a:r>
            <a:r>
              <a:rPr lang="en-US" sz="1200" b="0" i="0" kern="1200" baseline="0" dirty="0">
                <a:solidFill>
                  <a:schemeClr val="tx1"/>
                </a:solidFill>
                <a:effectLst/>
                <a:latin typeface="+mn-lt"/>
                <a:ea typeface="+mn-ea"/>
                <a:cs typeface="+mn-cs"/>
              </a:rPr>
              <a:t>VHS</a:t>
            </a:r>
            <a:r>
              <a:rPr lang="mk-MK" sz="1200" b="0" i="0" kern="1200" baseline="0" dirty="0">
                <a:solidFill>
                  <a:schemeClr val="tx1"/>
                </a:solidFill>
                <a:effectLst/>
                <a:latin typeface="+mn-lt"/>
                <a:ea typeface="+mn-ea"/>
                <a:cs typeface="+mn-cs"/>
              </a:rPr>
              <a:t> видео, диктафони, </a:t>
            </a:r>
            <a:r>
              <a:rPr lang="en-US" sz="1200" b="0" i="0" kern="1200" baseline="0" dirty="0">
                <a:solidFill>
                  <a:schemeClr val="tx1"/>
                </a:solidFill>
                <a:effectLst/>
                <a:latin typeface="+mn-lt"/>
                <a:ea typeface="+mn-ea"/>
                <a:cs typeface="+mn-cs"/>
              </a:rPr>
              <a:t>CCTV,</a:t>
            </a:r>
            <a:r>
              <a:rPr lang="mk-MK"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ipod</a:t>
            </a:r>
            <a:r>
              <a:rPr lang="mk-MK" sz="1200" b="0" i="0" kern="1200" baseline="0" dirty="0">
                <a:solidFill>
                  <a:schemeClr val="tx1"/>
                </a:solidFill>
                <a:effectLst/>
                <a:latin typeface="+mn-lt"/>
                <a:ea typeface="+mn-ea"/>
                <a:cs typeface="+mn-cs"/>
              </a:rPr>
              <a:t>/музички плеер, конзола за игри, надворешно мрежно складирање, </a:t>
            </a:r>
            <a:r>
              <a:rPr lang="mk-MK" sz="1200" b="0" i="0" kern="1200" baseline="0" dirty="0" err="1">
                <a:solidFill>
                  <a:schemeClr val="tx1"/>
                </a:solidFill>
                <a:effectLst/>
                <a:latin typeface="+mn-lt"/>
                <a:ea typeface="+mn-ea"/>
                <a:cs typeface="+mn-cs"/>
              </a:rPr>
              <a:t>рутер</a:t>
            </a:r>
            <a:r>
              <a:rPr lang="mk-MK" sz="1200" b="0" i="0" kern="1200" baseline="0" dirty="0">
                <a:solidFill>
                  <a:schemeClr val="tx1"/>
                </a:solidFill>
                <a:effectLst/>
                <a:latin typeface="+mn-lt"/>
                <a:ea typeface="+mn-ea"/>
                <a:cs typeface="+mn-cs"/>
              </a:rPr>
              <a:t>, </a:t>
            </a:r>
            <a:r>
              <a:rPr lang="en-US" sz="1200" b="0" i="0" kern="1200" baseline="0" dirty="0">
                <a:solidFill>
                  <a:schemeClr val="tx1"/>
                </a:solidFill>
                <a:effectLst/>
                <a:latin typeface="+mn-lt"/>
                <a:ea typeface="+mn-ea"/>
                <a:cs typeface="+mn-cs"/>
              </a:rPr>
              <a:t>firewall</a:t>
            </a:r>
            <a:r>
              <a:rPr lang="mk-MK" sz="1200" b="0" i="0" kern="1200" baseline="0" dirty="0">
                <a:solidFill>
                  <a:schemeClr val="tx1"/>
                </a:solidFill>
                <a:effectLst/>
                <a:latin typeface="+mn-lt"/>
                <a:ea typeface="+mn-ea"/>
                <a:cs typeface="+mn-cs"/>
              </a:rPr>
              <a:t>, безжична пристапна точка.</a:t>
            </a:r>
            <a:endParaRPr lang="mk-MK" sz="1200" kern="1200" baseline="0" dirty="0">
              <a:solidFill>
                <a:schemeClr val="tx1"/>
              </a:solidFill>
              <a:latin typeface="+mn-lt"/>
              <a:ea typeface="MS PGothic" pitchFamily="34" charset="-128"/>
              <a:cs typeface="ＭＳ Ｐゴシック" charset="0"/>
            </a:endParaRPr>
          </a:p>
          <a:p>
            <a:endParaRPr lang="en-GB" sz="1200" kern="1200" dirty="0">
              <a:solidFill>
                <a:schemeClr val="tx1"/>
              </a:solidFill>
              <a:latin typeface="+mn-lt"/>
              <a:ea typeface="MS PGothic" pitchFamily="34" charset="-128"/>
              <a:cs typeface="ＭＳ Ｐゴシック" charset="0"/>
            </a:endParaRPr>
          </a:p>
          <a:p>
            <a:r>
              <a:rPr lang="mk-MK" sz="1200" kern="1200" dirty="0">
                <a:solidFill>
                  <a:schemeClr val="tx1"/>
                </a:solidFill>
                <a:latin typeface="+mn-lt"/>
                <a:ea typeface="MS PGothic" pitchFamily="34" charset="-128"/>
                <a:cs typeface="ＭＳ Ｐゴシック" charset="0"/>
              </a:rPr>
              <a:t>Описите</a:t>
            </a:r>
            <a:r>
              <a:rPr lang="mk-MK" sz="1200" kern="1200" baseline="0" dirty="0">
                <a:solidFill>
                  <a:schemeClr val="tx1"/>
                </a:solidFill>
                <a:latin typeface="+mn-lt"/>
                <a:ea typeface="MS PGothic" pitchFamily="34" charset="-128"/>
                <a:cs typeface="ＭＳ Ｐゴシック" charset="0"/>
              </a:rPr>
              <a:t> се подолу, доколку се потребни -</a:t>
            </a:r>
            <a:endParaRPr lang="en-GB" sz="1200" kern="1200" dirty="0">
              <a:solidFill>
                <a:schemeClr val="tx1"/>
              </a:solidFill>
              <a:latin typeface="+mn-lt"/>
              <a:ea typeface="MS PGothic" pitchFamily="34" charset="-128"/>
              <a:cs typeface="ＭＳ Ｐゴシック" charset="0"/>
            </a:endParaRPr>
          </a:p>
          <a:p>
            <a:pPr rtl="0"/>
            <a:r>
              <a:rPr lang="mk-MK" sz="1200" kern="1200" dirty="0">
                <a:solidFill>
                  <a:schemeClr val="tx1"/>
                </a:solidFill>
                <a:latin typeface="+mn-lt"/>
                <a:ea typeface="MS PGothic" pitchFamily="34" charset="-128"/>
                <a:cs typeface="ＭＳ Ｐゴシック" charset="0"/>
              </a:rPr>
              <a:t>Сервер - с</a:t>
            </a:r>
            <a:r>
              <a:rPr lang="ru-RU" sz="1200" b="0" i="0" kern="1200" dirty="0">
                <a:solidFill>
                  <a:schemeClr val="tx1"/>
                </a:solidFill>
                <a:effectLst/>
                <a:latin typeface="+mn-lt"/>
                <a:ea typeface="+mn-ea"/>
                <a:cs typeface="+mn-cs"/>
              </a:rPr>
              <a:t>ервер е компјутер или уред што обезбедува информации и/или услуги на други компјутери на мрежа. Со вистинскиот софтвер, секој компјутер поврзан на мрежа може да се конфигурира како сервер. Во повеќето случаи, серверот е дедициран компјутер предвиден да биде „секогаш достапен“. Еден компјутерски сервер може да извршува повеќе сервиси (на пример, веб-сервер, сервер за е-пошта, сервер за датотеки, сервер за печатење итн.). Во бизнисот честопати има смисла да се извршуваат различни сервиси на различни машини од безбедноси причини и за да се минимизира влијанието на каков било дефект. </a:t>
            </a:r>
          </a:p>
          <a:p>
            <a:endParaRPr lang="mk-MK" sz="1200" b="0" i="0"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Партициите на хард-дискот (HDD) се главните уреди за складирање во рамките на компјутерските системи. Тие се состојат од матична плоча и конекции за податоци и напојување. Во внатрешноста на хард-дискот има магнетски наполнети керамички, метални или стаклени плочи (т.е. плочи или дискови) кои ротираат со голема брзина. Една </a:t>
            </a:r>
            <a:r>
              <a:rPr lang="mk-MK" sz="1200" b="0" i="0" kern="1200" dirty="0">
                <a:solidFill>
                  <a:schemeClr val="tx1"/>
                </a:solidFill>
                <a:effectLst/>
                <a:latin typeface="+mn-lt"/>
                <a:ea typeface="+mn-ea"/>
                <a:cs typeface="+mn-cs"/>
              </a:rPr>
              <a:t>глава</a:t>
            </a:r>
            <a:r>
              <a:rPr lang="ru-RU" sz="1200" b="0" i="0" kern="1200" dirty="0">
                <a:solidFill>
                  <a:schemeClr val="tx1"/>
                </a:solidFill>
                <a:effectLst/>
                <a:latin typeface="+mn-lt"/>
                <a:ea typeface="+mn-ea"/>
                <a:cs typeface="+mn-cs"/>
              </a:rPr>
              <a:t> поминува низ површината на плочата како во старомодните грамофони и ги „запишува“ податоците на дискот. Не е невообичаено да откриете и посебни хард-дискови за време на пребарувањето кои не се поврзани или инсталирани во компјутерскиот систем. Обично, хард-дисковите во десктоп компјутерите е со димензии од 3,5 инчи (8,9 см), односно 2,5 инчи (6,35 см) кај лаптопите. </a:t>
            </a:r>
          </a:p>
          <a:p>
            <a:endParaRPr lang="mk-MK" sz="1200" b="0" i="0" kern="1200" dirty="0">
              <a:solidFill>
                <a:schemeClr val="tx1"/>
              </a:solidFill>
              <a:effectLst/>
              <a:latin typeface="+mn-lt"/>
              <a:ea typeface="+mn-ea"/>
              <a:cs typeface="+mn-cs"/>
            </a:endParaRPr>
          </a:p>
          <a:p>
            <a:pPr rtl="0"/>
            <a:r>
              <a:rPr lang="mk-MK" sz="1200" b="0" i="0" kern="1200" dirty="0" err="1">
                <a:solidFill>
                  <a:schemeClr val="tx1"/>
                </a:solidFill>
                <a:effectLst/>
                <a:latin typeface="+mn-lt"/>
                <a:ea typeface="+mn-ea"/>
                <a:cs typeface="+mn-cs"/>
              </a:rPr>
              <a:t>Полупроводничките</a:t>
            </a:r>
            <a:r>
              <a:rPr lang="mk-MK" sz="1200" b="0" i="0" kern="1200" dirty="0">
                <a:solidFill>
                  <a:schemeClr val="tx1"/>
                </a:solidFill>
                <a:effectLst/>
                <a:latin typeface="+mn-lt"/>
                <a:ea typeface="+mn-ea"/>
                <a:cs typeface="+mn-cs"/>
              </a:rPr>
              <a:t> дискови </a:t>
            </a:r>
            <a:r>
              <a:rPr lang="en-US" sz="1200" b="0" i="0" kern="1200" dirty="0">
                <a:solidFill>
                  <a:schemeClr val="tx1"/>
                </a:solidFill>
                <a:effectLst/>
                <a:latin typeface="+mn-lt"/>
                <a:ea typeface="+mn-ea"/>
                <a:cs typeface="+mn-cs"/>
              </a:rPr>
              <a:t>(SSD)</a:t>
            </a:r>
            <a:r>
              <a:rPr lang="mk-MK" sz="1200" b="0" i="0" kern="120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имаат поинаква структура од хард-дискови и стануваат сè попопуларни. Наместо да складираат податоци на плочи, тие ги складираат податоците користејќи микрочипови и немаат подвижни делови. Како такви, имаат помала веројатност да бидат оштетени при паѓање или удари и нудат побрз пристап до податоците. </a:t>
            </a:r>
          </a:p>
          <a:p>
            <a:pPr rtl="0"/>
            <a:r>
              <a:rPr lang="ru-RU" sz="1200" b="0" i="0" kern="1200" dirty="0">
                <a:solidFill>
                  <a:schemeClr val="tx1"/>
                </a:solidFill>
                <a:effectLst/>
                <a:latin typeface="+mn-lt"/>
                <a:ea typeface="+mn-ea"/>
                <a:cs typeface="+mn-cs"/>
              </a:rPr>
              <a:t>Компактен диск (</a:t>
            </a:r>
            <a:r>
              <a:rPr lang="en-US" sz="1200" b="0" i="0" kern="1200" dirty="0">
                <a:solidFill>
                  <a:schemeClr val="tx1"/>
                </a:solidFill>
                <a:effectLst/>
                <a:latin typeface="+mn-lt"/>
                <a:ea typeface="+mn-ea"/>
                <a:cs typeface="+mn-cs"/>
              </a:rPr>
              <a:t>CD</a:t>
            </a:r>
            <a:r>
              <a:rPr lang="ru-RU" sz="1200" b="0" i="0" kern="1200" dirty="0">
                <a:solidFill>
                  <a:schemeClr val="tx1"/>
                </a:solidFill>
                <a:effectLst/>
                <a:latin typeface="+mn-lt"/>
                <a:ea typeface="+mn-ea"/>
                <a:cs typeface="+mn-cs"/>
              </a:rPr>
              <a:t>), дигитален видео диск (</a:t>
            </a:r>
            <a:r>
              <a:rPr lang="en-US" sz="1200" b="0" i="0" kern="1200" dirty="0">
                <a:solidFill>
                  <a:schemeClr val="tx1"/>
                </a:solidFill>
                <a:effectLst/>
                <a:latin typeface="+mn-lt"/>
                <a:ea typeface="+mn-ea"/>
                <a:cs typeface="+mn-cs"/>
              </a:rPr>
              <a:t>DVD</a:t>
            </a:r>
            <a:r>
              <a:rPr lang="ru-RU" sz="1200" b="0" i="0" kern="1200" dirty="0">
                <a:solidFill>
                  <a:schemeClr val="tx1"/>
                </a:solidFill>
                <a:effectLst/>
                <a:latin typeface="+mn-lt"/>
                <a:ea typeface="+mn-ea"/>
                <a:cs typeface="+mn-cs"/>
              </a:rPr>
              <a:t>) и блу-реј диск (</a:t>
            </a:r>
            <a:r>
              <a:rPr lang="en-US" sz="1200" b="0" i="0" kern="1200" dirty="0">
                <a:solidFill>
                  <a:schemeClr val="tx1"/>
                </a:solidFill>
                <a:effectLst/>
                <a:latin typeface="+mn-lt"/>
                <a:ea typeface="+mn-ea"/>
                <a:cs typeface="+mn-cs"/>
              </a:rPr>
              <a:t>BD</a:t>
            </a:r>
            <a:r>
              <a:rPr lang="ru-RU" sz="1200" b="0" i="0" kern="1200" dirty="0">
                <a:solidFill>
                  <a:schemeClr val="tx1"/>
                </a:solidFill>
                <a:effectLst/>
                <a:latin typeface="+mn-lt"/>
                <a:ea typeface="+mn-ea"/>
                <a:cs typeface="+mn-cs"/>
              </a:rPr>
              <a:t>) обично се користат за складирање на големи видео или аудио датотеки. Сепак, истите можат да содржат и големи количини на други видови на податоци што можат да бидат од доказна вредност. Иако изгледаат многу слични, капацитетите за складирање многу се разликуваат.</a:t>
            </a:r>
          </a:p>
          <a:p>
            <a:pPr rtl="0"/>
            <a:r>
              <a:rPr lang="ru-RU" sz="1200" b="0" i="0" kern="1200" dirty="0">
                <a:solidFill>
                  <a:schemeClr val="tx1"/>
                </a:solidFill>
                <a:effectLst/>
                <a:latin typeface="+mn-lt"/>
                <a:ea typeface="+mn-ea"/>
                <a:cs typeface="+mn-cs"/>
              </a:rPr>
              <a:t>Мемориските картички, исто така познати како флеш-картички/дискови, се исто така уреди за складирање на дигитални информации. Тие се користат во уреди како што се дигитални фотоапарати, мобилни телефони, лаптоп компјутери, музички плеери и конзоли за игри. Тие ги задржуваат податоците без напојување и можат да складираат огромна количина на податоци,</a:t>
            </a:r>
            <a:r>
              <a:rPr lang="ru-RU" sz="1200" b="0" i="0" kern="1200" baseline="0" dirty="0">
                <a:solidFill>
                  <a:schemeClr val="tx1"/>
                </a:solidFill>
                <a:effectLst/>
                <a:latin typeface="+mn-lt"/>
                <a:ea typeface="+mn-ea"/>
                <a:cs typeface="+mn-cs"/>
              </a:rPr>
              <a:t> а можат и </a:t>
            </a:r>
            <a:r>
              <a:rPr lang="ru-RU" sz="1200" b="0" i="0" kern="1200" dirty="0">
                <a:solidFill>
                  <a:schemeClr val="tx1"/>
                </a:solidFill>
                <a:effectLst/>
                <a:latin typeface="+mn-lt"/>
                <a:ea typeface="+mn-ea"/>
                <a:cs typeface="+mn-cs"/>
              </a:rPr>
              <a:t>лесно да се сокријат. </a:t>
            </a:r>
          </a:p>
          <a:p>
            <a:pPr rtl="0"/>
            <a:r>
              <a:rPr lang="ru-RU" sz="1200" b="0" i="0" kern="1200" dirty="0">
                <a:solidFill>
                  <a:schemeClr val="tx1"/>
                </a:solidFill>
                <a:effectLst/>
                <a:latin typeface="+mn-lt"/>
                <a:ea typeface="+mn-ea"/>
                <a:cs typeface="+mn-cs"/>
              </a:rPr>
              <a:t>Универзална сериска магистрала (</a:t>
            </a:r>
            <a:r>
              <a:rPr lang="en-US" sz="1200" kern="1200" dirty="0">
                <a:solidFill>
                  <a:schemeClr val="tx1"/>
                </a:solidFill>
                <a:effectLst/>
                <a:latin typeface="+mn-lt"/>
                <a:ea typeface="+mn-ea"/>
                <a:cs typeface="+mn-cs"/>
              </a:rPr>
              <a:t>USB</a:t>
            </a:r>
            <a:r>
              <a:rPr lang="ru-RU" sz="1200" b="0" i="0" kern="1200" dirty="0">
                <a:solidFill>
                  <a:schemeClr val="tx1"/>
                </a:solidFill>
                <a:effectLst/>
                <a:latin typeface="+mn-lt"/>
                <a:ea typeface="+mn-ea"/>
                <a:cs typeface="+mn-cs"/>
              </a:rPr>
              <a:t>) е името дадено за збир на правила или „протокол“ што се користи за комуникација, поврзување и напојување за уреди кои се поврзани на компјутери. Опсегот на уреди кои го користат овој протокол се има многу зголемено откако е воведен во 90-тите години на минатиот век. Неколку примери за вообичаените </a:t>
            </a:r>
            <a:r>
              <a:rPr lang="en-US" sz="1200" kern="1200" dirty="0">
                <a:solidFill>
                  <a:schemeClr val="tx1"/>
                </a:solidFill>
                <a:effectLst/>
                <a:latin typeface="+mn-lt"/>
                <a:ea typeface="+mn-ea"/>
                <a:cs typeface="+mn-cs"/>
              </a:rPr>
              <a:t>USB</a:t>
            </a:r>
            <a:r>
              <a:rPr lang="ru-RU" sz="1200" b="0" i="0" kern="1200" dirty="0">
                <a:solidFill>
                  <a:schemeClr val="tx1"/>
                </a:solidFill>
                <a:effectLst/>
                <a:latin typeface="+mn-lt"/>
                <a:ea typeface="+mn-ea"/>
                <a:cs typeface="+mn-cs"/>
              </a:rPr>
              <a:t>-уреди се прикажани подолу. </a:t>
            </a:r>
          </a:p>
          <a:p>
            <a:pPr rtl="0"/>
            <a:r>
              <a:rPr lang="ru-RU" sz="1200" b="0" i="0" kern="1200" dirty="0">
                <a:solidFill>
                  <a:schemeClr val="tx1"/>
                </a:solidFill>
                <a:effectLst/>
                <a:latin typeface="+mn-lt"/>
                <a:ea typeface="+mn-ea"/>
                <a:cs typeface="+mn-cs"/>
              </a:rPr>
              <a:t>Податоците зачувани на лента најверојатно ќе се сретнат повеќе кај деловните субјекти отколку во домашните средини. Најчестиот вид што се користи сега е технологијата „Linear Tape-Open“ (LTO) развиена во 90-тите години на минатиот век како стандард со отворен формат. Лентите обично се користат за резервна копија и затоа можат да бидат корисни во случаи кога е потребна историска анализа или кога оригиналниот компјутер не е достапен. </a:t>
            </a:r>
          </a:p>
          <a:p>
            <a:pPr rtl="0"/>
            <a:r>
              <a:rPr lang="ru-RU" sz="1200" b="0" i="0" kern="1200" dirty="0">
                <a:solidFill>
                  <a:schemeClr val="tx1"/>
                </a:solidFill>
                <a:effectLst/>
                <a:latin typeface="+mn-lt"/>
                <a:ea typeface="+mn-ea"/>
                <a:cs typeface="+mn-cs"/>
              </a:rPr>
              <a:t>Периферните уреди не се составен дел од компјутерот туку со истиот се поврзани за да го подобрат неговиот капацитет. Примери за периферни уреди се: скенер, печатар, единица за лента, мрежна камера, звучници, микрофони, калкулатори, факс машини, телефонски секретарки и читачи на картички. Многу од овие уреди имаат сопствен капацитет за чување податоци и може да бидат релевантни за одреден вид на истраги; (на пример присуството на читач на картички може да биде релевантно за истрага за клонирање на кредитни картички). Еве неколку слики од само неколку типови на периферни уреди што може да се сретнат: </a:t>
            </a:r>
          </a:p>
          <a:p>
            <a:pPr rtl="0"/>
            <a:r>
              <a:rPr lang="ru-RU" sz="1200" b="0" i="0" kern="1200" dirty="0">
                <a:solidFill>
                  <a:schemeClr val="tx1"/>
                </a:solidFill>
                <a:effectLst/>
                <a:latin typeface="+mn-lt"/>
                <a:ea typeface="+mn-ea"/>
                <a:cs typeface="+mn-cs"/>
              </a:rPr>
              <a:t>Таблет компјутер е уред со кој се управува со допирање на екранот отколку со користење тастатура или глувче. Нормално е поголем од мобилен телефон или од личен дигитален асистент (PDA). Таблетите можат да складираат податоци во форма на хард-диск или флеш меморија, но, сè повеќе, податоците создадени од корисниците се зачувуваат во облакот. Таблетите станаа многу популарни во последниве години. Тие работат со свои оперативни системи и често се поврзани на интернет преку безжична локална мрежа (WLAN), мобилни телекомуникации од трета генерација (3G) (сега полека стануваат четврта генерација или 4G) или долгорочна еволуција (LTE) 12 мрежи. </a:t>
            </a:r>
          </a:p>
          <a:p>
            <a:pPr rtl="0"/>
            <a:r>
              <a:rPr lang="ru-RU" sz="1200" b="0" i="0" kern="1200" dirty="0">
                <a:solidFill>
                  <a:schemeClr val="tx1"/>
                </a:solidFill>
                <a:effectLst/>
                <a:latin typeface="+mn-lt"/>
                <a:ea typeface="+mn-ea"/>
                <a:cs typeface="+mn-cs"/>
              </a:rPr>
              <a:t>Времето кога телефонот се користеше едноставно за правење и примање повици е минато. Во денешно време, мобилните телефони се користат за многу работи: испраќање и примање текстуални или мултимедијални пораки; пристап до интернет и е-пошта; играње игри; слушање музика; и, фотографирање. Многу од современите</a:t>
            </a:r>
            <a:r>
              <a:rPr lang="ru-RU" sz="1200" b="0" i="0" kern="1200" baseline="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мобилни телефони се навистина компјутери, иако нивната поврзаност наложува со нив да се ракува на поинаков начин. Важно е да се напомене дека различни телефони имаат различни можности и начинот на кој тие се поврзуваат (нивните „интерфејси за поврзување“) може да бараат специјализирана опрема за да се соберат докази. </a:t>
            </a:r>
          </a:p>
          <a:p>
            <a:pPr rtl="0"/>
            <a:r>
              <a:rPr lang="ru-RU" sz="1200" b="0" i="0" kern="1200" dirty="0">
                <a:solidFill>
                  <a:schemeClr val="tx1"/>
                </a:solidFill>
                <a:effectLst/>
                <a:latin typeface="+mn-lt"/>
                <a:ea typeface="+mn-ea"/>
                <a:cs typeface="+mn-cs"/>
              </a:rPr>
              <a:t>Дигиталните фотоапарати прават статични или видео фотографии во форма на илјадници мали светли точки, наречени пиксели. Повеќето современи дигитални фотоапарати исто така можат да снимаат звук и слики. Дигиталните фотоапарати можат да складираат илјадници слики на мали „мемориски картички“ (види 2.1.1.3 погоре) или на самата камера. За истраги што вклучуваат фотографии, може да биде можно да се докаже која камера направила конкретна фотографија затоа што одредени метаподатоци честопати се зачувуваат со сликата. Примери за најчестите видови на дигитални фотоапарати се прикажани подолу, заедно со некои камери кои се маскирани како други уреди. </a:t>
            </a:r>
          </a:p>
          <a:p>
            <a:pPr rtl="0"/>
            <a:r>
              <a:rPr lang="ru-RU" sz="1200" b="0" i="0" kern="1200" dirty="0">
                <a:solidFill>
                  <a:schemeClr val="tx1"/>
                </a:solidFill>
                <a:effectLst/>
                <a:latin typeface="+mn-lt"/>
                <a:ea typeface="+mn-ea"/>
                <a:cs typeface="+mn-cs"/>
              </a:rPr>
              <a:t>Дигитална видео камера, исто така, често ги зачувува своите слики на пренослив медиум, но исто така може да снима на хард-диск содржан во самата камера. Во некои случаи, овие фотоапарати изгледаат многу слично на дигиталните статични фотоапарати (имајќи предвид дека дигиталните фотоапарати обично можат да снимаат и видео, а дигиталната видео камера може да снима фотографии). Неколку примери на видео камери се прикажани подолу. </a:t>
            </a:r>
          </a:p>
          <a:p>
            <a:pPr rtl="0"/>
            <a:r>
              <a:rPr lang="ru-RU" sz="1200" b="0" i="0" kern="1200" dirty="0">
                <a:solidFill>
                  <a:schemeClr val="tx1"/>
                </a:solidFill>
                <a:effectLst/>
                <a:latin typeface="+mn-lt"/>
                <a:ea typeface="+mn-ea"/>
                <a:cs typeface="+mn-cs"/>
              </a:rPr>
              <a:t>Видео-рекордерите обично се наоѓаат во домашно опкружување и се користат за снимање ТВ-програми или друга активност на локално ниво. Тие се користат и за репродукција на претходно снимени филмови, музика и други податоци. Домашните видео-рекордери (VHS) се истакнаа во 70-тите години на минатиот век, сè додека не беа надминати од нивните дигитални верзии. VHS се снима и репродуцира со употреба на големи ленти, кои сѐ уште може да се најдат во некои околности. Одредени видови оптички дискови исто така беа произведувани, но никогаш не станаа предоминантни. Наместо тоа, дигиталниот разновиден диск (</a:t>
            </a:r>
            <a:r>
              <a:rPr lang="en-US" sz="1200" b="0" i="0" kern="1200" dirty="0">
                <a:solidFill>
                  <a:schemeClr val="tx1"/>
                </a:solidFill>
                <a:effectLst/>
                <a:latin typeface="+mn-lt"/>
                <a:ea typeface="+mn-ea"/>
                <a:cs typeface="+mn-cs"/>
              </a:rPr>
              <a:t>DVD</a:t>
            </a:r>
            <a:r>
              <a:rPr lang="ru-RU" sz="1200" b="0" i="0" kern="1200" dirty="0">
                <a:solidFill>
                  <a:schemeClr val="tx1"/>
                </a:solidFill>
                <a:effectLst/>
                <a:latin typeface="+mn-lt"/>
                <a:ea typeface="+mn-ea"/>
                <a:cs typeface="+mn-cs"/>
              </a:rPr>
              <a:t>) стана стандард. </a:t>
            </a:r>
            <a:r>
              <a:rPr lang="en-US" sz="1200" b="0" i="0" kern="1200" dirty="0">
                <a:solidFill>
                  <a:schemeClr val="tx1"/>
                </a:solidFill>
                <a:effectLst/>
                <a:latin typeface="+mn-lt"/>
                <a:ea typeface="+mn-ea"/>
                <a:cs typeface="+mn-cs"/>
              </a:rPr>
              <a:t>DVD</a:t>
            </a:r>
            <a:r>
              <a:rPr lang="ru-RU" sz="1200" b="0" i="0" kern="1200" dirty="0">
                <a:solidFill>
                  <a:schemeClr val="tx1"/>
                </a:solidFill>
                <a:effectLst/>
                <a:latin typeface="+mn-lt"/>
                <a:ea typeface="+mn-ea"/>
                <a:cs typeface="+mn-cs"/>
              </a:rPr>
              <a:t>-ата и нивните подоцнежни верзии, блу-реј дисковите, се користат и денес, но некои современи видео-рекордери го зачувуваат својот запис на вградените хард-дискови. </a:t>
            </a:r>
          </a:p>
          <a:p>
            <a:pPr rtl="0"/>
            <a:r>
              <a:rPr lang="ru-RU" sz="1200" b="0" i="0" kern="1200" dirty="0">
                <a:solidFill>
                  <a:schemeClr val="tx1"/>
                </a:solidFill>
                <a:effectLst/>
                <a:latin typeface="+mn-lt"/>
                <a:ea typeface="+mn-ea"/>
                <a:cs typeface="+mn-cs"/>
              </a:rPr>
              <a:t>Дигиталните аудио-рекордери се мали рачни уреди што се користат за снимање звук на мемориски чип за преслушување на снимката. Тие доаѓаат во различни капацитети во однос на максималното време и квалитет на снимање. Некои снимачи имаат можност за USB што овозможува снимките да се пренесат на компјутер и може да имаат поврзан софтвер за препознавање говор што овозможува создавање на автоматски записи. </a:t>
            </a:r>
          </a:p>
          <a:p>
            <a:r>
              <a:rPr lang="ru-RU" sz="1200" b="0" i="0" kern="1200" dirty="0">
                <a:solidFill>
                  <a:schemeClr val="tx1"/>
                </a:solidFill>
                <a:effectLst/>
                <a:latin typeface="+mn-lt"/>
                <a:ea typeface="+mn-ea"/>
                <a:cs typeface="+mn-cs"/>
              </a:rPr>
              <a:t>Системите за </a:t>
            </a:r>
            <a:r>
              <a:rPr lang="mk-MK" sz="1200" b="0" i="0" kern="1200" dirty="0">
                <a:solidFill>
                  <a:schemeClr val="tx1"/>
                </a:solidFill>
                <a:effectLst/>
                <a:latin typeface="+mn-lt"/>
                <a:ea typeface="+mn-ea"/>
                <a:cs typeface="+mn-cs"/>
              </a:rPr>
              <a:t>видео</a:t>
            </a:r>
            <a:r>
              <a:rPr lang="mk-MK" sz="1200" b="0" i="0" kern="1200" baseline="0" dirty="0">
                <a:solidFill>
                  <a:schemeClr val="tx1"/>
                </a:solidFill>
                <a:effectLst/>
                <a:latin typeface="+mn-lt"/>
                <a:ea typeface="+mn-ea"/>
                <a:cs typeface="+mn-cs"/>
              </a:rPr>
              <a:t> надзор </a:t>
            </a:r>
            <a:r>
              <a:rPr lang="ru-RU" sz="1200" b="0" i="0" kern="12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CCTV</a:t>
            </a:r>
            <a:r>
              <a:rPr lang="ru-RU" sz="1200" b="0" i="0" kern="1200" dirty="0">
                <a:solidFill>
                  <a:schemeClr val="tx1"/>
                </a:solidFill>
                <a:effectLst/>
                <a:latin typeface="+mn-lt"/>
                <a:ea typeface="+mn-ea"/>
                <a:cs typeface="+mn-cs"/>
              </a:rPr>
              <a:t>) ги користат компании, влади и приватни лица. CCTV камерите може да работат постојано или да се активираат и следат одредена активност. Во некои земји тие станаа алатка за надзор на јавните места што го следат сообраќајот или протокот на толпи луѓе, откриваат случаи на нарушување јавниот ред и мир или криминални активности. Некои CCTV камери снимаат слики на медиуми за складирање, додека други се користат само за следење во живо. Тие исто така можат да се активираат со движење и да работат при слаба осветленост или под инфрацрвени услови. Тие секогаш треба да се сметаат како потенцијален извор на електронски докази каде и да се наоѓаат на местото на злосторството или во близина на нив. Неколку примери за тоа како може да изгледаат камерите за видео надзор се прикажани подолу. </a:t>
            </a:r>
          </a:p>
          <a:p>
            <a:pPr rtl="0"/>
            <a:r>
              <a:rPr lang="ru-RU" sz="1200" b="0" i="0" kern="1200" dirty="0">
                <a:solidFill>
                  <a:schemeClr val="tx1"/>
                </a:solidFill>
                <a:effectLst/>
                <a:latin typeface="+mn-lt"/>
                <a:ea typeface="+mn-ea"/>
                <a:cs typeface="+mn-cs"/>
              </a:rPr>
              <a:t>Преносни медиумски плеери како iPod или MP3 плеери складираат и играат дигитални медиуми. Овие можат да вклучуваат музика и друго аудио, фотографии или видео, како и документи и други видови датотеки. Да повториме, овие уреди имаат многу сличности со компјутерите. Некои од овие уреди користат отстранлива флеш меморија, додека други имаат големи хард-дискови способни да складираат илјадници датотеки. Неколку примери на преносни медиа плеери се дадени подолу. </a:t>
            </a:r>
          </a:p>
          <a:p>
            <a:pPr rtl="0"/>
            <a:r>
              <a:rPr lang="ru-RU" sz="1200" b="0" i="0" kern="1200" dirty="0">
                <a:solidFill>
                  <a:schemeClr val="tx1"/>
                </a:solidFill>
                <a:effectLst/>
                <a:latin typeface="+mn-lt"/>
                <a:ea typeface="+mn-ea"/>
                <a:cs typeface="+mn-cs"/>
              </a:rPr>
              <a:t>Конзолите за видео игри постојат од раните 70-ти</a:t>
            </a:r>
            <a:r>
              <a:rPr lang="ru-RU" sz="1200" b="0" i="0" kern="1200" baseline="0" dirty="0">
                <a:solidFill>
                  <a:schemeClr val="tx1"/>
                </a:solidFill>
                <a:effectLst/>
                <a:latin typeface="+mn-lt"/>
                <a:ea typeface="+mn-ea"/>
                <a:cs typeface="+mn-cs"/>
              </a:rPr>
              <a:t> години на минатиот век</a:t>
            </a:r>
            <a:r>
              <a:rPr lang="ru-RU" sz="1200" b="0" i="0" kern="1200" dirty="0">
                <a:solidFill>
                  <a:schemeClr val="tx1"/>
                </a:solidFill>
                <a:effectLst/>
                <a:latin typeface="+mn-lt"/>
                <a:ea typeface="+mn-ea"/>
                <a:cs typeface="+mn-cs"/>
              </a:rPr>
              <a:t>, но се имаат многу развиено со текот на годините. Овие уреди користат фиксен или преносен уред за складирање податоци што им овозможува на корисниците не само да играат игри, туку и да посетуваат веб-страници и да складираат и пуштаат видеа, фотографии и музика. Од оваа причина, тие никогаш не треба да се занемаруваат како извори на електронски докази, дури и ако изгледаат безопасни на прв поглед. Главните производители на конзоли ги вклучуваат </a:t>
            </a:r>
            <a:r>
              <a:rPr lang="en-US" sz="1200" b="0" i="0" kern="1200" dirty="0">
                <a:solidFill>
                  <a:schemeClr val="tx1"/>
                </a:solidFill>
                <a:effectLst/>
                <a:latin typeface="+mn-lt"/>
                <a:ea typeface="+mn-ea"/>
                <a:cs typeface="+mn-cs"/>
              </a:rPr>
              <a:t>Sony, Nintendo </a:t>
            </a:r>
            <a:r>
              <a:rPr lang="mk-MK" sz="1200" b="0" i="0" kern="1200" dirty="0">
                <a:solidFill>
                  <a:schemeClr val="tx1"/>
                </a:solidFill>
                <a:effectLst/>
                <a:latin typeface="+mn-lt"/>
                <a:ea typeface="+mn-ea"/>
                <a:cs typeface="+mn-cs"/>
              </a:rPr>
              <a:t>и</a:t>
            </a:r>
            <a:r>
              <a:rPr lang="en-US" sz="1200" b="0" i="0" kern="1200" dirty="0">
                <a:solidFill>
                  <a:schemeClr val="tx1"/>
                </a:solidFill>
                <a:effectLst/>
                <a:latin typeface="+mn-lt"/>
                <a:ea typeface="+mn-ea"/>
                <a:cs typeface="+mn-cs"/>
              </a:rPr>
              <a:t> Microsoft</a:t>
            </a:r>
            <a:r>
              <a:rPr lang="mk-MK" sz="1200" b="0" i="0" kern="120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и овие компании во моментов го поседуваат поголемиот дел од пазарот за конзоли и игри. </a:t>
            </a:r>
          </a:p>
          <a:p>
            <a:pPr rtl="0"/>
            <a:r>
              <a:rPr lang="ru-RU" sz="1200" b="0" i="0" kern="1200" dirty="0">
                <a:solidFill>
                  <a:schemeClr val="tx1"/>
                </a:solidFill>
                <a:effectLst/>
                <a:latin typeface="+mn-lt"/>
                <a:ea typeface="+mn-ea"/>
                <a:cs typeface="+mn-cs"/>
              </a:rPr>
              <a:t>Кога два или повеќе компјутери се поврзани со податочен кабел или со безжична конекција, се воспоставува „мрежа". Компјутерите во мрежата се во можност да споделуваат податоци и други ресурси помеѓу нив и честопати ќе бидат поврзани со дополнителни хардверски компоненти кои го прошируваат нивниот обем и достапните функции. Компјутерските мрежи можат да бидат ограничени, како оние што се наоѓаат во домот (на пример, кога членови на семејство воспоставуваат мрежа што споделува ист модем за интернет) или толку обемна како оние што ги користат големите корпорации или влади што поврзуваат стотици или дури илјадници компјутери заедно. </a:t>
            </a:r>
          </a:p>
          <a:p>
            <a:pPr rtl="0"/>
            <a:br>
              <a:rPr lang="ru-RU" sz="1200" b="0" i="0" kern="1200" dirty="0">
                <a:solidFill>
                  <a:schemeClr val="tx1"/>
                </a:solidFill>
                <a:effectLst/>
                <a:latin typeface="+mn-lt"/>
                <a:ea typeface="+mn-ea"/>
                <a:cs typeface="+mn-cs"/>
              </a:rPr>
            </a:br>
            <a:r>
              <a:rPr lang="ru-RU" sz="1200" b="1" i="0" kern="1200" dirty="0">
                <a:solidFill>
                  <a:schemeClr val="tx1"/>
                </a:solidFill>
                <a:effectLst/>
                <a:latin typeface="+mn-lt"/>
                <a:ea typeface="+mn-ea"/>
                <a:cs typeface="+mn-cs"/>
              </a:rPr>
              <a:t>Локална мрежа (LAN) </a:t>
            </a:r>
            <a:r>
              <a:rPr lang="ru-RU" sz="1200" b="0" i="0" kern="1200" dirty="0">
                <a:solidFill>
                  <a:schemeClr val="tx1"/>
                </a:solidFill>
                <a:effectLst/>
                <a:latin typeface="+mn-lt"/>
                <a:ea typeface="+mn-ea"/>
                <a:cs typeface="+mn-cs"/>
              </a:rPr>
              <a:t>- Локална мрежа е компјутерска мрежа што опфаќа ограничена „локална“ област како што дом, канцеларија или група згради (како што е училиште). Дефинирачката карактеристика на LAN-мрежите вклучува многу поголема брзина што можат да ја постигнат за пренос на податоци помеѓу компјутерите на мрежата, ограничениот географски опсег, како и фактот дека не треба да се изнајмуваат линии од телекомуникациските компании. </a:t>
            </a:r>
            <a:br>
              <a:rPr lang="ru-RU" dirty="0"/>
            </a:br>
            <a:br>
              <a:rPr lang="ru-RU" sz="1200" b="1" i="0" kern="1200" dirty="0">
                <a:solidFill>
                  <a:schemeClr val="tx1"/>
                </a:solidFill>
                <a:effectLst/>
                <a:latin typeface="+mn-lt"/>
                <a:ea typeface="+mn-ea"/>
                <a:cs typeface="+mn-cs"/>
              </a:rPr>
            </a:br>
            <a:r>
              <a:rPr lang="mk-MK" sz="1200" b="1" i="0" kern="1200" dirty="0">
                <a:solidFill>
                  <a:schemeClr val="tx1"/>
                </a:solidFill>
                <a:effectLst/>
                <a:latin typeface="+mn-lt"/>
                <a:ea typeface="+mn-ea"/>
                <a:cs typeface="+mn-cs"/>
              </a:rPr>
              <a:t>Регионална мрежа </a:t>
            </a:r>
            <a:r>
              <a:rPr lang="ru-RU" sz="1200" b="1" i="0" kern="1200" dirty="0">
                <a:solidFill>
                  <a:schemeClr val="tx1"/>
                </a:solidFill>
                <a:effectLst/>
                <a:latin typeface="+mn-lt"/>
                <a:ea typeface="+mn-ea"/>
                <a:cs typeface="+mn-cs"/>
              </a:rPr>
              <a:t>(WAN) </a:t>
            </a:r>
            <a:r>
              <a:rPr lang="ru-RU" sz="1200" b="0" i="0" kern="1200" dirty="0">
                <a:solidFill>
                  <a:schemeClr val="tx1"/>
                </a:solidFill>
                <a:effectLst/>
                <a:latin typeface="+mn-lt"/>
                <a:ea typeface="+mn-ea"/>
                <a:cs typeface="+mn-cs"/>
              </a:rPr>
              <a:t>– </a:t>
            </a:r>
            <a:r>
              <a:rPr lang="mk-MK" sz="1200" b="0" i="0" kern="1200" dirty="0">
                <a:solidFill>
                  <a:schemeClr val="tx1"/>
                </a:solidFill>
                <a:effectLst/>
                <a:latin typeface="+mn-lt"/>
                <a:ea typeface="+mn-ea"/>
                <a:cs typeface="+mn-cs"/>
              </a:rPr>
              <a:t>Регионалн</a:t>
            </a:r>
            <a:r>
              <a:rPr lang="mk-MK" sz="1200" b="0" i="0" kern="1200" baseline="0" dirty="0">
                <a:solidFill>
                  <a:schemeClr val="tx1"/>
                </a:solidFill>
                <a:effectLst/>
                <a:latin typeface="+mn-lt"/>
                <a:ea typeface="+mn-ea"/>
                <a:cs typeface="+mn-cs"/>
              </a:rPr>
              <a:t>а мрежа е </a:t>
            </a:r>
            <a:r>
              <a:rPr lang="ru-RU" sz="1200" b="0" i="0" kern="1200" dirty="0">
                <a:solidFill>
                  <a:schemeClr val="tx1"/>
                </a:solidFill>
                <a:effectLst/>
                <a:latin typeface="+mn-lt"/>
                <a:ea typeface="+mn-ea"/>
                <a:cs typeface="+mn-cs"/>
              </a:rPr>
              <a:t>компјутерска мрежа што опфаќа поширока област и ја вклучува секоја мрежа што излегува од метрополите, регионалните или националните граници. Терминот подразбира мрежа што користи рутери и јавни комуникациски врски. Споредете ги со персоналните мрежи (PAN), обласните или кампусни мрежи (CAN) или општинските мрежи (MAN) кои обично се ограничени на дадена просторија, зграда, област или одредена општинска територија, соодветно. Најголемиот и најпознат пример за WAN е интернетот.  </a:t>
            </a:r>
          </a:p>
          <a:p>
            <a:pPr rtl="0"/>
            <a:endParaRPr lang="en-US" sz="1200"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Дел од терминологијата и уредите што може да се сретнат при работа со мрежи се: </a:t>
            </a:r>
            <a:br>
              <a:rPr lang="ru-RU" dirty="0"/>
            </a:br>
            <a:r>
              <a:rPr lang="ru-RU" sz="1200" b="1" i="0" kern="1200" dirty="0">
                <a:solidFill>
                  <a:schemeClr val="tx1"/>
                </a:solidFill>
                <a:effectLst/>
                <a:latin typeface="+mn-lt"/>
                <a:ea typeface="+mn-ea"/>
                <a:cs typeface="+mn-cs"/>
              </a:rPr>
              <a:t>Порта</a:t>
            </a:r>
            <a:r>
              <a:rPr lang="ru-RU" sz="1200" b="0" i="0" kern="1200" dirty="0">
                <a:solidFill>
                  <a:schemeClr val="tx1"/>
                </a:solidFill>
                <a:effectLst/>
                <a:latin typeface="+mn-lt"/>
                <a:ea typeface="+mn-ea"/>
                <a:cs typeface="+mn-cs"/>
              </a:rPr>
              <a:t> - Постојат два вида порти: компјутерски или хардверски порти и мрежни или интернет порти. Компјутерска порта е точка за поврзување помеѓу компјутер и друг уред каде што информациите влегуваат и излегуваат (примери вклучуваат USB, Ethernet и паралелни порти на кои може да се приклучат уреди). Мрежната порта е лоцирана (дефинирана) во софтверот на местото каде што софтверот врши поврзување со интернетот или мрежните сервиси. Заедничка аналогија се вратите и прозорците на зградата. На секоја порта е се доделува различен број при компјутерското програмирање. Бројот ја идентификува улогата и функцијата на портата и е зададен според заеднички стандарди. </a:t>
            </a:r>
          </a:p>
          <a:p>
            <a:pPr rtl="0"/>
            <a:br>
              <a:rPr lang="ru-RU" sz="1200" b="0" i="0" kern="1200" dirty="0">
                <a:solidFill>
                  <a:schemeClr val="tx1"/>
                </a:solidFill>
                <a:effectLst/>
                <a:latin typeface="+mn-lt"/>
                <a:ea typeface="+mn-ea"/>
                <a:cs typeface="+mn-cs"/>
              </a:rPr>
            </a:br>
            <a:r>
              <a:rPr lang="mk-MK" sz="1200" b="1" i="0" kern="1200" dirty="0">
                <a:solidFill>
                  <a:schemeClr val="tx1"/>
                </a:solidFill>
                <a:effectLst/>
                <a:latin typeface="+mn-lt"/>
                <a:ea typeface="+mn-ea"/>
                <a:cs typeface="+mn-cs"/>
              </a:rPr>
              <a:t>Ширина на опсег</a:t>
            </a:r>
            <a:r>
              <a:rPr lang="ru-RU" sz="1200" b="1" i="0" kern="120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 Како и дијаметарот на цевката, ширината на опсегот (или брзината на проток) ја означува максималната количина на информации што може да се пренесе по телефонска линија, кабловска линија, сателитски линк, итн. Колку е поширок опсегот, толку е поголема и потенцијалната брзина за преземање и испраќање податоци. </a:t>
            </a:r>
          </a:p>
          <a:p>
            <a:pPr rtl="0"/>
            <a:endParaRPr lang="ru-RU" sz="1200" b="0" i="0" kern="1200" dirty="0">
              <a:solidFill>
                <a:schemeClr val="tx1"/>
              </a:solidFill>
              <a:effectLst/>
              <a:latin typeface="+mn-lt"/>
              <a:ea typeface="+mn-ea"/>
              <a:cs typeface="+mn-cs"/>
            </a:endParaRPr>
          </a:p>
          <a:p>
            <a:pPr rtl="0"/>
            <a:r>
              <a:rPr lang="ru-RU" sz="1200" b="1" i="0" kern="1200" dirty="0">
                <a:solidFill>
                  <a:schemeClr val="tx1"/>
                </a:solidFill>
                <a:effectLst/>
                <a:latin typeface="+mn-lt"/>
                <a:ea typeface="+mn-ea"/>
                <a:cs typeface="+mn-cs"/>
              </a:rPr>
              <a:t>Контрола</a:t>
            </a:r>
            <a:r>
              <a:rPr lang="ru-RU" sz="1200" b="1" i="0" kern="1200" baseline="0" dirty="0">
                <a:solidFill>
                  <a:schemeClr val="tx1"/>
                </a:solidFill>
                <a:effectLst/>
                <a:latin typeface="+mn-lt"/>
                <a:ea typeface="+mn-ea"/>
                <a:cs typeface="+mn-cs"/>
              </a:rPr>
              <a:t> </a:t>
            </a:r>
            <a:r>
              <a:rPr lang="ru-RU" sz="1200" b="1" i="0" kern="1200" dirty="0">
                <a:solidFill>
                  <a:schemeClr val="tx1"/>
                </a:solidFill>
                <a:effectLst/>
                <a:latin typeface="+mn-lt"/>
                <a:ea typeface="+mn-ea"/>
                <a:cs typeface="+mn-cs"/>
              </a:rPr>
              <a:t>на пристап на медиуми (MAC) </a:t>
            </a:r>
            <a:r>
              <a:rPr lang="ru-RU" sz="1200" b="0" i="0" kern="1200" dirty="0">
                <a:solidFill>
                  <a:schemeClr val="tx1"/>
                </a:solidFill>
                <a:effectLst/>
                <a:latin typeface="+mn-lt"/>
                <a:ea typeface="+mn-ea"/>
                <a:cs typeface="+mn-cs"/>
              </a:rPr>
              <a:t>- MAC адресата е единствен референтен код доделен од производителот на повеќето мрежни адаптери или картички за мрежен интерфејс (NIC). MAC адресите функционираат како адреса за мрежата за да можат да се идентификуваат уредите и да се проследат соодветни податоци до истите. </a:t>
            </a:r>
          </a:p>
          <a:p>
            <a:pPr rtl="0"/>
            <a:br>
              <a:rPr lang="ru-RU" sz="1200" b="0" i="0" kern="1200" dirty="0">
                <a:solidFill>
                  <a:schemeClr val="tx1"/>
                </a:solidFill>
                <a:effectLst/>
                <a:latin typeface="+mn-lt"/>
                <a:ea typeface="+mn-ea"/>
                <a:cs typeface="+mn-cs"/>
              </a:rPr>
            </a:br>
            <a:r>
              <a:rPr lang="ru-RU" sz="1200" b="1" i="0" kern="1200" dirty="0">
                <a:solidFill>
                  <a:schemeClr val="tx1"/>
                </a:solidFill>
                <a:effectLst/>
                <a:latin typeface="+mn-lt"/>
                <a:ea typeface="+mn-ea"/>
                <a:cs typeface="+mn-cs"/>
              </a:rPr>
              <a:t>Меморија поврзана со мрежата (NAS) </a:t>
            </a:r>
            <a:r>
              <a:rPr lang="ru-RU" sz="1200" b="0" i="0" kern="1200" dirty="0">
                <a:solidFill>
                  <a:schemeClr val="tx1"/>
                </a:solidFill>
                <a:effectLst/>
                <a:latin typeface="+mn-lt"/>
                <a:ea typeface="+mn-ea"/>
                <a:cs typeface="+mn-cs"/>
              </a:rPr>
              <a:t>- NAS е сличен на надворешен хард-диск со таа разлика што обезбедува простор за складирање на цела мрежа, наместо само на еден компјутер. NAS честопати може да понуди многу повеќе од само складирање на податоци. NAS може да се користи како сервер за автоматско преземање (на пр. UTorrent), па дури и како мал веб-сервер. Многу NAS уреди имаат повеќе од еден хард-диск и нудат т.н. функционалност „RAID“.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Таканаречената „редундантна низа независни дискови“ (RAID) е начин за уредување на податочното складирање („конфигурација“ на податоци) со користење на повеќе дискови. Податоците се зачувуваат преку одделните дискови за да се обезбеди најдобро ниво на перформанси и/или сигурност на податоците. Оперативниот систем ќе пристапи до RAID како да е единствен хард-диск. Пристапот е контролиран и координиран или од софтвер или од хардверски RAID-контролер. Самостојните RAID-ови обично се наоѓаат во мрежните конфигурации и може да содржат огромни количини на електронски докази. </a:t>
            </a:r>
            <a:endParaRPr lang="en-US" sz="1200" b="0" i="0"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Мрежен преклопник </a:t>
            </a:r>
            <a:r>
              <a:rPr lang="en-US" sz="1200" b="0" i="0" kern="1200" dirty="0">
                <a:solidFill>
                  <a:schemeClr val="tx1"/>
                </a:solidFill>
                <a:effectLst/>
                <a:latin typeface="+mn-lt"/>
                <a:ea typeface="+mn-ea"/>
                <a:cs typeface="+mn-cs"/>
              </a:rPr>
              <a:t>(switch)</a:t>
            </a:r>
            <a:r>
              <a:rPr lang="ru-RU" sz="1200" b="0" i="0" kern="1200" dirty="0">
                <a:solidFill>
                  <a:schemeClr val="tx1"/>
                </a:solidFill>
                <a:effectLst/>
                <a:latin typeface="+mn-lt"/>
                <a:ea typeface="+mn-ea"/>
                <a:cs typeface="+mn-cs"/>
              </a:rPr>
              <a:t> - мрежниот преклопник е многу сличен на централна точка </a:t>
            </a:r>
            <a:r>
              <a:rPr lang="en-US" sz="1200" b="0" i="0" kern="1200" dirty="0">
                <a:solidFill>
                  <a:schemeClr val="tx1"/>
                </a:solidFill>
                <a:effectLst/>
                <a:latin typeface="+mn-lt"/>
                <a:ea typeface="+mn-ea"/>
                <a:cs typeface="+mn-cs"/>
              </a:rPr>
              <a:t>(hub)</a:t>
            </a:r>
            <a:r>
              <a:rPr lang="ru-RU" sz="1200" b="0" i="0" kern="1200" dirty="0">
                <a:solidFill>
                  <a:schemeClr val="tx1"/>
                </a:solidFill>
                <a:effectLst/>
                <a:latin typeface="+mn-lt"/>
                <a:ea typeface="+mn-ea"/>
                <a:cs typeface="+mn-cs"/>
              </a:rPr>
              <a:t>. Преклопниците главно се користат за поврзување на групи мрежни уреди. За разлика од централните точки, тие користат внатрешно зачувани бази на податоци за да запомнат која MAC адреса користи порта на преклопникот. Ова овозможува преклопникот да ги рутира (насочува) податоците кон одреден уред, наместо кон сите уреди. </a:t>
            </a:r>
          </a:p>
          <a:p>
            <a:pPr rtl="0"/>
            <a:r>
              <a:rPr lang="ru-RU" sz="1200" b="0" i="0" kern="1200" dirty="0">
                <a:solidFill>
                  <a:schemeClr val="tx1"/>
                </a:solidFill>
                <a:effectLst/>
                <a:latin typeface="+mn-lt"/>
                <a:ea typeface="+mn-ea"/>
                <a:cs typeface="+mn-cs"/>
              </a:rPr>
              <a:t>Рутер</a:t>
            </a:r>
            <a:r>
              <a:rPr lang="en-US" sz="1200" b="0" i="0" kern="1200" dirty="0">
                <a:solidFill>
                  <a:schemeClr val="tx1"/>
                </a:solidFill>
                <a:effectLst/>
                <a:latin typeface="+mn-lt"/>
                <a:ea typeface="+mn-ea"/>
                <a:cs typeface="+mn-cs"/>
              </a:rPr>
              <a:t> (router)</a:t>
            </a:r>
            <a:r>
              <a:rPr lang="ru-RU" sz="1200" b="0" i="0" kern="1200" dirty="0">
                <a:solidFill>
                  <a:schemeClr val="tx1"/>
                </a:solidFill>
                <a:effectLst/>
                <a:latin typeface="+mn-lt"/>
                <a:ea typeface="+mn-ea"/>
                <a:cs typeface="+mn-cs"/>
              </a:rPr>
              <a:t> - рутерот е како сортирач во пошта. Тоа е уред што ја идентификува дестинацијата до која е адресирана пакетот податоци и потоа го испраќа тој пакет на следната точка во мрежата најблизу до местото каде што треба да стигне. Иако рутерот мора да се наоѓа на порта помеѓу мрежите, тој не мора да биде поврзан на интернет. Рутерите најчесто се користат во домот за поврзување на истиот со широкопојасна врска (</a:t>
            </a:r>
            <a:r>
              <a:rPr lang="en-US" sz="1200" b="0" i="0" kern="1200" dirty="0">
                <a:solidFill>
                  <a:schemeClr val="tx1"/>
                </a:solidFill>
                <a:effectLst/>
                <a:latin typeface="+mn-lt"/>
                <a:ea typeface="+mn-ea"/>
                <a:cs typeface="+mn-cs"/>
              </a:rPr>
              <a:t>broadband)</a:t>
            </a:r>
            <a:r>
              <a:rPr lang="ru-RU" sz="1200" b="0" i="0" kern="1200" dirty="0">
                <a:solidFill>
                  <a:schemeClr val="tx1"/>
                </a:solidFill>
                <a:effectLst/>
                <a:latin typeface="+mn-lt"/>
                <a:ea typeface="+mn-ea"/>
                <a:cs typeface="+mn-cs"/>
              </a:rPr>
              <a:t>. Во таква ситуација, тој честопати служи за повеќе намени, односно како преклопник (</a:t>
            </a:r>
            <a:r>
              <a:rPr lang="en-US" sz="1200" b="0" i="0" kern="1200" dirty="0">
                <a:solidFill>
                  <a:schemeClr val="tx1"/>
                </a:solidFill>
                <a:effectLst/>
                <a:latin typeface="+mn-lt"/>
                <a:ea typeface="+mn-ea"/>
                <a:cs typeface="+mn-cs"/>
              </a:rPr>
              <a:t>switch)</a:t>
            </a:r>
            <a:r>
              <a:rPr lang="ru-RU" sz="1200" b="0" i="0" kern="1200" dirty="0">
                <a:solidFill>
                  <a:schemeClr val="tx1"/>
                </a:solidFill>
                <a:effectLst/>
                <a:latin typeface="+mn-lt"/>
                <a:ea typeface="+mn-ea"/>
                <a:cs typeface="+mn-cs"/>
              </a:rPr>
              <a:t>, пристапна точка</a:t>
            </a:r>
            <a:r>
              <a:rPr lang="en-US" sz="1200" b="0" i="0" kern="1200" dirty="0">
                <a:solidFill>
                  <a:schemeClr val="tx1"/>
                </a:solidFill>
                <a:effectLst/>
                <a:latin typeface="+mn-lt"/>
                <a:ea typeface="+mn-ea"/>
                <a:cs typeface="+mn-cs"/>
              </a:rPr>
              <a:t> (access point)</a:t>
            </a:r>
            <a:r>
              <a:rPr lang="ru-RU" sz="1200" b="0" i="0"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firewall (</a:t>
            </a:r>
            <a:r>
              <a:rPr lang="ru-RU" sz="1200" b="0" i="0" kern="1200" dirty="0">
                <a:solidFill>
                  <a:schemeClr val="tx1"/>
                </a:solidFill>
                <a:effectLst/>
                <a:latin typeface="+mn-lt"/>
                <a:ea typeface="+mn-ea"/>
                <a:cs typeface="+mn-cs"/>
              </a:rPr>
              <a:t>огнен ѕид</a:t>
            </a:r>
            <a:r>
              <a:rPr lang="en-US" sz="1200" b="0" i="0" kern="1200" dirty="0">
                <a:solidFill>
                  <a:schemeClr val="tx1"/>
                </a:solidFill>
                <a:effectLst/>
                <a:latin typeface="+mn-lt"/>
                <a:ea typeface="+mn-ea"/>
                <a:cs typeface="+mn-cs"/>
              </a:rPr>
              <a:t>)</a:t>
            </a:r>
            <a:r>
              <a:rPr lang="ru-RU" sz="1200" b="0" i="0" kern="1200" dirty="0">
                <a:solidFill>
                  <a:schemeClr val="tx1"/>
                </a:solidFill>
                <a:effectLst/>
                <a:latin typeface="+mn-lt"/>
                <a:ea typeface="+mn-ea"/>
                <a:cs typeface="+mn-cs"/>
              </a:rPr>
              <a:t>, рутер</a:t>
            </a:r>
            <a:r>
              <a:rPr lang="en-US" sz="1200" b="0" i="0" kern="1200" dirty="0">
                <a:solidFill>
                  <a:schemeClr val="tx1"/>
                </a:solidFill>
                <a:effectLst/>
                <a:latin typeface="+mn-lt"/>
                <a:ea typeface="+mn-ea"/>
                <a:cs typeface="+mn-cs"/>
              </a:rPr>
              <a:t> (router),</a:t>
            </a:r>
            <a:r>
              <a:rPr lang="ru-RU" sz="1200" b="0" i="0" kern="1200" dirty="0">
                <a:solidFill>
                  <a:schemeClr val="tx1"/>
                </a:solidFill>
                <a:effectLst/>
                <a:latin typeface="+mn-lt"/>
                <a:ea typeface="+mn-ea"/>
                <a:cs typeface="+mn-cs"/>
              </a:rPr>
              <a:t> портал</a:t>
            </a:r>
            <a:r>
              <a:rPr lang="en-US" sz="1200" b="0" i="0" kern="1200" dirty="0">
                <a:solidFill>
                  <a:schemeClr val="tx1"/>
                </a:solidFill>
                <a:effectLst/>
                <a:latin typeface="+mn-lt"/>
                <a:ea typeface="+mn-ea"/>
                <a:cs typeface="+mn-cs"/>
              </a:rPr>
              <a:t> (portal) </a:t>
            </a:r>
            <a:r>
              <a:rPr lang="mk-MK" sz="1200" b="0" i="0" kern="1200" dirty="0">
                <a:solidFill>
                  <a:schemeClr val="tx1"/>
                </a:solidFill>
                <a:effectLst/>
                <a:latin typeface="+mn-lt"/>
                <a:ea typeface="+mn-ea"/>
                <a:cs typeface="+mn-cs"/>
              </a:rPr>
              <a:t>и</a:t>
            </a:r>
            <a:r>
              <a:rPr lang="ru-RU" sz="1200" b="0" i="0" kern="1200" dirty="0">
                <a:solidFill>
                  <a:schemeClr val="tx1"/>
                </a:solidFill>
                <a:effectLst/>
                <a:latin typeface="+mn-lt"/>
                <a:ea typeface="+mn-ea"/>
                <a:cs typeface="+mn-cs"/>
              </a:rPr>
              <a:t> сите заедно. </a:t>
            </a:r>
          </a:p>
          <a:p>
            <a:pPr rtl="0"/>
            <a:r>
              <a:rPr lang="ru-RU" sz="1200" b="0" i="0" kern="1200" dirty="0">
                <a:solidFill>
                  <a:schemeClr val="tx1"/>
                </a:solidFill>
                <a:effectLst/>
                <a:latin typeface="+mn-lt"/>
                <a:ea typeface="+mn-ea"/>
                <a:cs typeface="+mn-cs"/>
              </a:rPr>
              <a:t>Огнен ѕид (</a:t>
            </a:r>
            <a:r>
              <a:rPr lang="en-US" sz="1200" b="0" i="0" kern="1200" dirty="0">
                <a:solidFill>
                  <a:schemeClr val="tx1"/>
                </a:solidFill>
                <a:effectLst/>
                <a:latin typeface="+mn-lt"/>
                <a:ea typeface="+mn-ea"/>
                <a:cs typeface="+mn-cs"/>
              </a:rPr>
              <a:t>firewall)</a:t>
            </a:r>
            <a:r>
              <a:rPr lang="ru-RU" sz="1200" b="0" i="0" kern="1200" dirty="0">
                <a:solidFill>
                  <a:schemeClr val="tx1"/>
                </a:solidFill>
                <a:effectLst/>
                <a:latin typeface="+mn-lt"/>
                <a:ea typeface="+mn-ea"/>
                <a:cs typeface="+mn-cs"/>
              </a:rPr>
              <a:t> - </a:t>
            </a:r>
            <a:r>
              <a:rPr lang="en-US" sz="1200" b="0" i="0" kern="1200" dirty="0">
                <a:solidFill>
                  <a:schemeClr val="tx1"/>
                </a:solidFill>
                <a:effectLst/>
                <a:latin typeface="+mn-lt"/>
                <a:ea typeface="+mn-ea"/>
                <a:cs typeface="+mn-cs"/>
              </a:rPr>
              <a:t>firewall</a:t>
            </a:r>
            <a:r>
              <a:rPr lang="ru-RU" sz="1200" b="0" i="0" kern="1200" dirty="0">
                <a:solidFill>
                  <a:schemeClr val="tx1"/>
                </a:solidFill>
                <a:effectLst/>
                <a:latin typeface="+mn-lt"/>
                <a:ea typeface="+mn-ea"/>
                <a:cs typeface="+mn-cs"/>
              </a:rPr>
              <a:t> е хардверски уред или софтверск</a:t>
            </a:r>
            <a:r>
              <a:rPr lang="mk-MK" sz="1200" b="0" i="0" kern="1200" dirty="0">
                <a:solidFill>
                  <a:schemeClr val="tx1"/>
                </a:solidFill>
                <a:effectLst/>
                <a:latin typeface="+mn-lt"/>
                <a:ea typeface="+mn-ea"/>
                <a:cs typeface="+mn-cs"/>
              </a:rPr>
              <a:t>и сервис</a:t>
            </a:r>
            <a:r>
              <a:rPr lang="ru-RU" sz="1200" b="0" i="0" kern="1200" dirty="0">
                <a:solidFill>
                  <a:schemeClr val="tx1"/>
                </a:solidFill>
                <a:effectLst/>
                <a:latin typeface="+mn-lt"/>
                <a:ea typeface="+mn-ea"/>
                <a:cs typeface="+mn-cs"/>
              </a:rPr>
              <a:t> што се користи за зголемување на безбедноста во мрежата со спречување на неовластен пристап. На пример, </a:t>
            </a:r>
            <a:r>
              <a:rPr lang="en-US" sz="1200" b="0" i="0" kern="1200" dirty="0">
                <a:solidFill>
                  <a:schemeClr val="tx1"/>
                </a:solidFill>
                <a:effectLst/>
                <a:latin typeface="+mn-lt"/>
                <a:ea typeface="+mn-ea"/>
                <a:cs typeface="+mn-cs"/>
              </a:rPr>
              <a:t>firewall-</a:t>
            </a:r>
            <a:r>
              <a:rPr lang="mk-MK" sz="1200" b="0" i="0" kern="1200" dirty="0" err="1">
                <a:solidFill>
                  <a:schemeClr val="tx1"/>
                </a:solidFill>
                <a:effectLst/>
                <a:latin typeface="+mn-lt"/>
                <a:ea typeface="+mn-ea"/>
                <a:cs typeface="+mn-cs"/>
              </a:rPr>
              <a:t>от</a:t>
            </a:r>
            <a:r>
              <a:rPr lang="ru-RU" sz="1200" b="0" i="0" kern="1200" dirty="0">
                <a:solidFill>
                  <a:schemeClr val="tx1"/>
                </a:solidFill>
                <a:effectLst/>
                <a:latin typeface="+mn-lt"/>
                <a:ea typeface="+mn-ea"/>
                <a:cs typeface="+mn-cs"/>
              </a:rPr>
              <a:t>може да биде конфигуриран (поставен) за да открие и блокира секој обид за влез во мрежа</a:t>
            </a:r>
            <a:r>
              <a:rPr lang="mk-MK" sz="1200" b="0" i="0" kern="1200" dirty="0">
                <a:solidFill>
                  <a:schemeClr val="tx1"/>
                </a:solidFill>
                <a:effectLst/>
                <a:latin typeface="+mn-lt"/>
                <a:ea typeface="+mn-ea"/>
                <a:cs typeface="+mn-cs"/>
              </a:rPr>
              <a:t>та</a:t>
            </a:r>
            <a:r>
              <a:rPr lang="ru-RU" sz="1200" b="0" i="0" kern="1200" dirty="0">
                <a:solidFill>
                  <a:schemeClr val="tx1"/>
                </a:solidFill>
                <a:effectLst/>
                <a:latin typeface="+mn-lt"/>
                <a:ea typeface="+mn-ea"/>
                <a:cs typeface="+mn-cs"/>
              </a:rPr>
              <a:t> со користење на повеќе порти, освен за оние порти што се конфигурирани да овозможуваат дојдовен сообраќај. Во домовите, почесто е да се најде софтверски </a:t>
            </a:r>
            <a:r>
              <a:rPr lang="en-US" sz="1200" b="0" i="0" kern="1200" dirty="0">
                <a:solidFill>
                  <a:schemeClr val="tx1"/>
                </a:solidFill>
                <a:effectLst/>
                <a:latin typeface="+mn-lt"/>
                <a:ea typeface="+mn-ea"/>
                <a:cs typeface="+mn-cs"/>
              </a:rPr>
              <a:t>firewall</a:t>
            </a:r>
            <a:r>
              <a:rPr lang="ru-RU" sz="1200" b="0" i="0" kern="1200" dirty="0">
                <a:solidFill>
                  <a:schemeClr val="tx1"/>
                </a:solidFill>
                <a:effectLst/>
                <a:latin typeface="+mn-lt"/>
                <a:ea typeface="+mn-ea"/>
                <a:cs typeface="+mn-cs"/>
              </a:rPr>
              <a:t>, но во деловните поставки, истраж</a:t>
            </a:r>
            <a:r>
              <a:rPr lang="mk-MK" sz="1200" b="0" i="0" kern="1200" dirty="0" err="1">
                <a:solidFill>
                  <a:schemeClr val="tx1"/>
                </a:solidFill>
                <a:effectLst/>
                <a:latin typeface="+mn-lt"/>
                <a:ea typeface="+mn-ea"/>
                <a:cs typeface="+mn-cs"/>
              </a:rPr>
              <a:t>ителот</a:t>
            </a:r>
            <a:r>
              <a:rPr lang="ru-RU" sz="1200" b="0" i="0" kern="1200" dirty="0">
                <a:solidFill>
                  <a:schemeClr val="tx1"/>
                </a:solidFill>
                <a:effectLst/>
                <a:latin typeface="+mn-lt"/>
                <a:ea typeface="+mn-ea"/>
                <a:cs typeface="+mn-cs"/>
              </a:rPr>
              <a:t> е поверојатно да наиде на хардверски </a:t>
            </a:r>
            <a:r>
              <a:rPr lang="en-US" sz="1200" b="0" i="0" kern="1200" dirty="0">
                <a:solidFill>
                  <a:schemeClr val="tx1"/>
                </a:solidFill>
                <a:effectLst/>
                <a:latin typeface="+mn-lt"/>
                <a:ea typeface="+mn-ea"/>
                <a:cs typeface="+mn-cs"/>
              </a:rPr>
              <a:t>firewall</a:t>
            </a:r>
            <a:r>
              <a:rPr lang="ru-RU" sz="1200" b="0" i="0" kern="1200" dirty="0">
                <a:solidFill>
                  <a:schemeClr val="tx1"/>
                </a:solidFill>
                <a:effectLst/>
                <a:latin typeface="+mn-lt"/>
                <a:ea typeface="+mn-ea"/>
                <a:cs typeface="+mn-cs"/>
              </a:rPr>
              <a:t>.  </a:t>
            </a:r>
          </a:p>
          <a:p>
            <a:pPr rtl="0"/>
            <a:r>
              <a:rPr lang="ru-RU" sz="1200" b="0" i="0" kern="1200" dirty="0">
                <a:solidFill>
                  <a:schemeClr val="tx1"/>
                </a:solidFill>
                <a:effectLst/>
                <a:latin typeface="+mn-lt"/>
                <a:ea typeface="+mn-ea"/>
                <a:cs typeface="+mn-cs"/>
              </a:rPr>
              <a:t>Безжична точка за пристап (</a:t>
            </a:r>
            <a:r>
              <a:rPr lang="en-US" sz="1200" b="0" i="0" kern="1200" dirty="0">
                <a:solidFill>
                  <a:schemeClr val="tx1"/>
                </a:solidFill>
                <a:effectLst/>
                <a:latin typeface="+mn-lt"/>
                <a:ea typeface="+mn-ea"/>
                <a:cs typeface="+mn-cs"/>
              </a:rPr>
              <a:t>wireless access point)</a:t>
            </a:r>
            <a:r>
              <a:rPr lang="ru-RU" sz="1200" b="0" i="0" kern="1200" dirty="0">
                <a:solidFill>
                  <a:schemeClr val="tx1"/>
                </a:solidFill>
                <a:effectLst/>
                <a:latin typeface="+mn-lt"/>
                <a:ea typeface="+mn-ea"/>
                <a:cs typeface="+mn-cs"/>
              </a:rPr>
              <a:t> - безжичните точки за пристап ги поврзуваат безжичните LAN-уреди со останатите уреди на мрежата. Во секоја WLAN инфраструктура е неопходна пристапна точка секогаш кога има повеќе од два уреди. Современите рутери честопати можат да функционираат како пристапна точка. NIC-картичка на компјутер,</a:t>
            </a:r>
            <a:r>
              <a:rPr lang="ru-RU" sz="1200" b="0" i="0" kern="1200" baseline="0" dirty="0">
                <a:solidFill>
                  <a:schemeClr val="tx1"/>
                </a:solidFill>
                <a:effectLst/>
                <a:latin typeface="+mn-lt"/>
                <a:ea typeface="+mn-ea"/>
                <a:cs typeface="+mn-cs"/>
              </a:rPr>
              <a:t> па</a:t>
            </a:r>
            <a:r>
              <a:rPr lang="ru-RU" sz="1200" b="0" i="0" kern="1200" dirty="0">
                <a:solidFill>
                  <a:schemeClr val="tx1"/>
                </a:solidFill>
                <a:effectLst/>
                <a:latin typeface="+mn-lt"/>
                <a:ea typeface="+mn-ea"/>
                <a:cs typeface="+mn-cs"/>
              </a:rPr>
              <a:t> дури и мобилен телефон исто така може да се конфигурира да дејствува како точка за пристап.</a:t>
            </a:r>
          </a:p>
          <a:p>
            <a:pPr rtl="0"/>
            <a:endParaRPr lang="ru-RU" sz="1200" b="0" i="0"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Додека мрежните уреди наведени погоре можат да бидат самостојни уреди како што е прикажано на фотографиите, многу е веројатно дека еден уред служи за повеќе намени. Рутерите во домот честопати функционираат и како модем, </a:t>
            </a:r>
            <a:r>
              <a:rPr lang="en-US" sz="1200" b="0" i="0" kern="1200" dirty="0">
                <a:solidFill>
                  <a:schemeClr val="tx1"/>
                </a:solidFill>
                <a:effectLst/>
                <a:latin typeface="+mn-lt"/>
                <a:ea typeface="+mn-ea"/>
                <a:cs typeface="+mn-cs"/>
              </a:rPr>
              <a:t>firewall</a:t>
            </a:r>
            <a:r>
              <a:rPr lang="ru-RU" sz="1200" b="0" i="0" kern="1200" dirty="0">
                <a:solidFill>
                  <a:schemeClr val="tx1"/>
                </a:solidFill>
                <a:effectLst/>
                <a:latin typeface="+mn-lt"/>
                <a:ea typeface="+mn-ea"/>
                <a:cs typeface="+mn-cs"/>
              </a:rPr>
              <a:t>, преклопник и пристапна точка и систем за мрежно фиксно складирање (NAS), а може исто така да послужи како виртуелна приватна мрежа, е-пошта и веб-сервер со функционалност на преклопник, како и функционалност на пристапна точка.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a:t>
            </a:fld>
            <a:endParaRPr lang="en-US" altLang="en-US"/>
          </a:p>
        </p:txBody>
      </p:sp>
    </p:spTree>
    <p:extLst>
      <p:ext uri="{BB962C8B-B14F-4D97-AF65-F5344CB8AC3E}">
        <p14:creationId xmlns:p14="http://schemas.microsoft.com/office/powerpoint/2010/main" val="3144737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mk-MK" dirty="0"/>
              <a:t>Следните слајдови го водат обучувачот од описите на уредите до дискусијата за карактеристиките и размислувањата</a:t>
            </a:r>
            <a:r>
              <a:rPr lang="mk-MK" baseline="0" dirty="0"/>
              <a:t> на електронските докази што можат да бидат присутни на овие уреди.</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a:t>
            </a:fld>
            <a:endParaRPr lang="en-US" altLang="en-US"/>
          </a:p>
        </p:txBody>
      </p:sp>
    </p:spTree>
    <p:extLst>
      <p:ext uri="{BB962C8B-B14F-4D97-AF65-F5344CB8AC3E}">
        <p14:creationId xmlns:p14="http://schemas.microsoft.com/office/powerpoint/2010/main" val="6953615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1" i="0" kern="1200" dirty="0">
                <a:solidFill>
                  <a:schemeClr val="tx1"/>
                </a:solidFill>
                <a:effectLst/>
                <a:latin typeface="+mn-lt"/>
                <a:ea typeface="+mn-ea"/>
                <a:cs typeface="+mn-cs"/>
              </a:rPr>
              <a:t>Постапување</a:t>
            </a:r>
            <a:r>
              <a:rPr lang="ru-RU" sz="1200" b="1" i="0" kern="1200" baseline="0" dirty="0">
                <a:solidFill>
                  <a:schemeClr val="tx1"/>
                </a:solidFill>
                <a:effectLst/>
                <a:latin typeface="+mn-lt"/>
                <a:ea typeface="+mn-ea"/>
                <a:cs typeface="+mn-cs"/>
              </a:rPr>
              <a:t> од страна на </a:t>
            </a:r>
            <a:r>
              <a:rPr lang="ru-RU" sz="1200" b="1" i="0" kern="1200" dirty="0">
                <a:solidFill>
                  <a:schemeClr val="tx1"/>
                </a:solidFill>
                <a:effectLst/>
                <a:latin typeface="+mn-lt"/>
                <a:ea typeface="+mn-ea"/>
                <a:cs typeface="+mn-cs"/>
              </a:rPr>
              <a:t>специјалисти</a:t>
            </a:r>
            <a:r>
              <a:rPr lang="ru-RU" sz="1200" b="0" i="0" kern="1200" dirty="0">
                <a:solidFill>
                  <a:schemeClr val="tx1"/>
                </a:solidFill>
                <a:effectLst/>
                <a:latin typeface="+mn-lt"/>
                <a:ea typeface="+mn-ea"/>
                <a:cs typeface="+mn-cs"/>
              </a:rPr>
              <a:t>: Секој електронски уред има посебни карактеристики, па затоа мора строго да се следат посебни процедури за пристап до неговата меморија каде што може да се чуваат електронски докази. Во случај на електронски докази, еден од најистакнатите ризици е ненамерното менување на дел од доказите. Ова може да покрене сомневање во врска со посебните промени и дали компромитирачките или ослободителните докази се измешани, што пак може да предизвика проблеми</a:t>
            </a:r>
            <a:r>
              <a:rPr lang="ru-RU" sz="1200" b="0" i="0" kern="1200" baseline="0" dirty="0">
                <a:solidFill>
                  <a:schemeClr val="tx1"/>
                </a:solidFill>
                <a:effectLst/>
                <a:latin typeface="+mn-lt"/>
                <a:ea typeface="+mn-ea"/>
                <a:cs typeface="+mn-cs"/>
              </a:rPr>
              <a:t> со нивната допуштеност пред судот.</a:t>
            </a:r>
            <a:r>
              <a:rPr lang="ru-RU" sz="1200" b="0" i="0" kern="1200" dirty="0">
                <a:solidFill>
                  <a:schemeClr val="tx1"/>
                </a:solidFill>
                <a:effectLst/>
                <a:latin typeface="+mn-lt"/>
                <a:ea typeface="+mn-ea"/>
                <a:cs typeface="+mn-cs"/>
              </a:rPr>
              <a:t> </a:t>
            </a:r>
          </a:p>
          <a:p>
            <a:pPr rtl="0"/>
            <a:r>
              <a:rPr lang="ru-RU" sz="1200" b="1" i="0" kern="1200" dirty="0">
                <a:solidFill>
                  <a:schemeClr val="tx1"/>
                </a:solidFill>
                <a:effectLst/>
                <a:latin typeface="+mn-lt"/>
                <a:ea typeface="+mn-ea"/>
                <a:cs typeface="+mn-cs"/>
              </a:rPr>
              <a:t>Брза еволуција на изворите на електронски докази</a:t>
            </a:r>
            <a:r>
              <a:rPr lang="ru-RU" sz="1200" b="0" i="0" kern="1200" dirty="0">
                <a:solidFill>
                  <a:schemeClr val="tx1"/>
                </a:solidFill>
                <a:effectLst/>
                <a:latin typeface="+mn-lt"/>
                <a:ea typeface="+mn-ea"/>
                <a:cs typeface="+mn-cs"/>
              </a:rPr>
              <a:t>: Новите технологии се развиваат многу брзо и имаат потреба од постојано ажурирање не само на самите нови технологии, туку и на постапките и техниките што треба да се применат за да се разбере нивната содржина и истата да се анализира. </a:t>
            </a:r>
          </a:p>
          <a:p>
            <a:pPr rtl="0"/>
            <a:r>
              <a:rPr lang="ru-RU" sz="1200" b="1" i="0" kern="1200" dirty="0">
                <a:solidFill>
                  <a:schemeClr val="tx1"/>
                </a:solidFill>
                <a:effectLst/>
                <a:latin typeface="+mn-lt"/>
                <a:ea typeface="+mn-ea"/>
                <a:cs typeface="+mn-cs"/>
              </a:rPr>
              <a:t>Користење на соодветни постапки, техники и алатки</a:t>
            </a:r>
            <a:r>
              <a:rPr lang="ru-RU" sz="1200" b="0" i="0" kern="1200" dirty="0">
                <a:solidFill>
                  <a:schemeClr val="tx1"/>
                </a:solidFill>
                <a:effectLst/>
                <a:latin typeface="+mn-lt"/>
                <a:ea typeface="+mn-ea"/>
                <a:cs typeface="+mn-cs"/>
              </a:rPr>
              <a:t>: Како и во повеќе традиционални форензички дисциплини, на специјалистите за дигитална форензика им требаат, покрај специјалистичко знаење, и посебни алатки за правилно да ја извршуваат својата работа, како што е зафаќање на сите оригинални информации од дадените совети.</a:t>
            </a:r>
            <a:r>
              <a:rPr lang="ru-RU" sz="1200" b="0" i="0" kern="1200" baseline="0" dirty="0">
                <a:solidFill>
                  <a:schemeClr val="tx1"/>
                </a:solidFill>
                <a:effectLst/>
                <a:latin typeface="+mn-lt"/>
                <a:ea typeface="+mn-ea"/>
                <a:cs typeface="+mn-cs"/>
              </a:rPr>
              <a:t> Задолжително </a:t>
            </a:r>
            <a:r>
              <a:rPr lang="ru-RU" sz="1200" b="0" i="0" kern="1200" dirty="0">
                <a:solidFill>
                  <a:schemeClr val="tx1"/>
                </a:solidFill>
                <a:effectLst/>
                <a:latin typeface="+mn-lt"/>
                <a:ea typeface="+mn-ea"/>
                <a:cs typeface="+mn-cs"/>
              </a:rPr>
              <a:t>е да се користат соодветни техники и алатки, а постапките да се следат и повторуваат од други специјалисти, така што зафатените информации имаат доказна вредност. </a:t>
            </a:r>
          </a:p>
          <a:p>
            <a:pPr rtl="0"/>
            <a:r>
              <a:rPr lang="ru-RU" sz="1200" b="1" i="0" kern="1200" dirty="0">
                <a:solidFill>
                  <a:schemeClr val="tx1"/>
                </a:solidFill>
                <a:effectLst/>
                <a:latin typeface="+mn-lt"/>
                <a:ea typeface="+mn-ea"/>
                <a:cs typeface="+mn-cs"/>
              </a:rPr>
              <a:t>Допуштеност</a:t>
            </a:r>
            <a:r>
              <a:rPr lang="ru-RU" sz="1200" b="0" i="0" kern="1200" dirty="0">
                <a:solidFill>
                  <a:schemeClr val="tx1"/>
                </a:solidFill>
                <a:effectLst/>
                <a:latin typeface="+mn-lt"/>
                <a:ea typeface="+mn-ea"/>
                <a:cs typeface="+mn-cs"/>
              </a:rPr>
              <a:t>: Бидејќи крајната цел е употреба на прибрани и анализирани докази за поддршка на предметот/случајот пред суд, електронските докази мора да се обезбедат во согласност со постојното законодавство и постапката за најдобра практика за да бидат допуштени пред судот. Иако деталите се разликуваат во зависност од националното законодавство, следниве основни критериуми генерално мора да бидат земени предвид. </a:t>
            </a:r>
          </a:p>
          <a:p>
            <a:r>
              <a:rPr lang="ru-RU" sz="1200" b="1" i="0" kern="1200" dirty="0">
                <a:solidFill>
                  <a:schemeClr val="tx1"/>
                </a:solidFill>
                <a:effectLst/>
                <a:latin typeface="+mn-lt"/>
                <a:ea typeface="+mn-ea"/>
                <a:cs typeface="+mn-cs"/>
              </a:rPr>
              <a:t>Автентичност</a:t>
            </a:r>
            <a:r>
              <a:rPr lang="ru-RU" sz="1200" b="0" i="0" kern="1200" dirty="0">
                <a:solidFill>
                  <a:schemeClr val="tx1"/>
                </a:solidFill>
                <a:effectLst/>
                <a:latin typeface="+mn-lt"/>
                <a:ea typeface="+mn-ea"/>
                <a:cs typeface="+mn-cs"/>
              </a:rPr>
              <a:t>: Мора да биде возможно позитивно да се поврзе доказниот материјал со истражениот инцидент.</a:t>
            </a:r>
          </a:p>
          <a:p>
            <a:r>
              <a:rPr lang="ru-RU" sz="1200" b="1" i="0" kern="1200" dirty="0">
                <a:solidFill>
                  <a:schemeClr val="tx1"/>
                </a:solidFill>
                <a:effectLst/>
                <a:latin typeface="+mn-lt"/>
                <a:ea typeface="+mn-ea"/>
                <a:cs typeface="+mn-cs"/>
              </a:rPr>
              <a:t>Целовитост</a:t>
            </a:r>
            <a:r>
              <a:rPr lang="ru-RU" sz="1200" b="0" i="0" kern="1200" dirty="0">
                <a:solidFill>
                  <a:schemeClr val="tx1"/>
                </a:solidFill>
                <a:effectLst/>
                <a:latin typeface="+mn-lt"/>
                <a:ea typeface="+mn-ea"/>
                <a:cs typeface="+mn-cs"/>
              </a:rPr>
              <a:t>: Истото мора да ја раскаже целата приказна, а не само одредена перспектива. </a:t>
            </a:r>
          </a:p>
          <a:p>
            <a:r>
              <a:rPr lang="ru-RU" sz="1200" b="1" i="0" kern="1200" dirty="0">
                <a:solidFill>
                  <a:schemeClr val="tx1"/>
                </a:solidFill>
                <a:effectLst/>
                <a:latin typeface="+mn-lt"/>
                <a:ea typeface="+mn-ea"/>
                <a:cs typeface="+mn-cs"/>
              </a:rPr>
              <a:t>Сигурност</a:t>
            </a:r>
            <a:r>
              <a:rPr lang="ru-RU" sz="1200" b="0" i="0" kern="1200" dirty="0">
                <a:solidFill>
                  <a:schemeClr val="tx1"/>
                </a:solidFill>
                <a:effectLst/>
                <a:latin typeface="+mn-lt"/>
                <a:ea typeface="+mn-ea"/>
                <a:cs typeface="+mn-cs"/>
              </a:rPr>
              <a:t>: Не смее да има ништо за тоа како биле собрани и како последователно било постапувано со доказите, со што би се порекнал сомнежот за нивната веродостојност и вистинитост. </a:t>
            </a:r>
            <a:br>
              <a:rPr lang="ru-RU" sz="1200" b="0" i="0" kern="1200" dirty="0">
                <a:solidFill>
                  <a:schemeClr val="tx1"/>
                </a:solidFill>
                <a:effectLst/>
                <a:latin typeface="+mn-lt"/>
                <a:ea typeface="+mn-ea"/>
                <a:cs typeface="+mn-cs"/>
              </a:rPr>
            </a:br>
            <a:r>
              <a:rPr lang="ru-RU" sz="1200" b="1" i="0" kern="1200" dirty="0">
                <a:solidFill>
                  <a:schemeClr val="tx1"/>
                </a:solidFill>
                <a:effectLst/>
                <a:latin typeface="+mn-lt"/>
                <a:ea typeface="+mn-ea"/>
                <a:cs typeface="+mn-cs"/>
              </a:rPr>
              <a:t>Веродостојност</a:t>
            </a:r>
            <a:r>
              <a:rPr lang="ru-RU" sz="1200" b="0" i="0" kern="1200" dirty="0">
                <a:solidFill>
                  <a:schemeClr val="tx1"/>
                </a:solidFill>
                <a:effectLst/>
                <a:latin typeface="+mn-lt"/>
                <a:ea typeface="+mn-ea"/>
                <a:cs typeface="+mn-cs"/>
              </a:rPr>
              <a:t>: Мора да бидат лесни за верување и разбирливи за судијата и/или членовите на поротата. </a:t>
            </a:r>
            <a:r>
              <a:rPr lang="ru-RU" sz="1200" b="1" i="0" kern="1200" dirty="0">
                <a:solidFill>
                  <a:schemeClr val="tx1"/>
                </a:solidFill>
                <a:effectLst/>
                <a:latin typeface="+mn-lt"/>
                <a:ea typeface="+mn-ea"/>
                <a:cs typeface="+mn-cs"/>
              </a:rPr>
              <a:t>Пропорционалност</a:t>
            </a:r>
            <a:r>
              <a:rPr lang="ru-RU" sz="1200" b="0" i="0" kern="1200" dirty="0">
                <a:solidFill>
                  <a:schemeClr val="tx1"/>
                </a:solidFill>
                <a:effectLst/>
                <a:latin typeface="+mn-lt"/>
                <a:ea typeface="+mn-ea"/>
                <a:cs typeface="+mn-cs"/>
              </a:rPr>
              <a:t>: Нивната примена во дигиталната форензика дефинира дека целиот истражен процес мора да биде соодветен и својствен: придобивките што треба да се добијат со употреба на посебна мерка мора да бидат поголеми од штетите за страната или страните засегнати од мерката. </a:t>
            </a:r>
            <a:endParaRPr lang="en-US"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a:t>
            </a:fld>
            <a:endParaRPr lang="en-US" altLang="en-US"/>
          </a:p>
        </p:txBody>
      </p:sp>
    </p:spTree>
    <p:extLst>
      <p:ext uri="{BB962C8B-B14F-4D97-AF65-F5344CB8AC3E}">
        <p14:creationId xmlns:p14="http://schemas.microsoft.com/office/powerpoint/2010/main" val="6568585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0" i="0" kern="1200" dirty="0">
                <a:solidFill>
                  <a:schemeClr val="tx1"/>
                </a:solidFill>
                <a:effectLst/>
                <a:latin typeface="+mn-lt"/>
                <a:ea typeface="+mn-ea"/>
                <a:cs typeface="+mn-cs"/>
              </a:rPr>
              <a:t>Пред да се премине на интернетот, треба малку да се даде перспектива за тоа што е мрежа и што ја сочинува истата - што пак е важно за да се овозможи разбирање за тоа како функционира интернетот.</a:t>
            </a:r>
          </a:p>
          <a:p>
            <a:endParaRPr lang="ru-RU" sz="1200" b="0" i="0" kern="1200" dirty="0">
              <a:solidFill>
                <a:schemeClr val="tx1"/>
              </a:solidFill>
              <a:effectLst/>
              <a:latin typeface="+mn-lt"/>
              <a:ea typeface="+mn-ea"/>
              <a:cs typeface="+mn-cs"/>
            </a:endParaRPr>
          </a:p>
          <a:p>
            <a:r>
              <a:rPr lang="ru-RU" sz="1200" b="0" i="0" kern="1200" dirty="0">
                <a:solidFill>
                  <a:schemeClr val="tx1"/>
                </a:solidFill>
                <a:effectLst/>
                <a:latin typeface="+mn-lt"/>
                <a:ea typeface="+mn-ea"/>
                <a:cs typeface="+mn-cs"/>
              </a:rPr>
              <a:t>Обучувачот треба да ја отвори оваа сесија со отворено прашање до претставниците - поминувајќи малку време во обид да ги натера да го опишат она за што веруваат дека преставува сајбер-криминал. </a:t>
            </a:r>
          </a:p>
          <a:p>
            <a:endParaRPr lang="ru-RU" sz="1200" b="0" i="0" kern="1200" dirty="0">
              <a:solidFill>
                <a:schemeClr val="tx1"/>
              </a:solidFill>
              <a:effectLst/>
              <a:latin typeface="+mn-lt"/>
              <a:ea typeface="+mn-ea"/>
              <a:cs typeface="+mn-cs"/>
            </a:endParaRPr>
          </a:p>
          <a:p>
            <a:r>
              <a:rPr lang="ru-RU" sz="1200" b="0" i="0" kern="1200" dirty="0">
                <a:solidFill>
                  <a:schemeClr val="tx1"/>
                </a:solidFill>
                <a:effectLst/>
                <a:latin typeface="+mn-lt"/>
                <a:ea typeface="+mn-ea"/>
                <a:cs typeface="+mn-cs"/>
              </a:rPr>
              <a:t>Тоа може да се направи како отворен форум - или може да се направи во помали групи. Идејата е да се добие дефиниција од неексперти за тоа што е сајбер-криминал.</a:t>
            </a:r>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14</a:t>
            </a:fld>
            <a:endParaRPr lang="en-GB"/>
          </a:p>
        </p:txBody>
      </p:sp>
    </p:spTree>
    <p:extLst>
      <p:ext uri="{BB962C8B-B14F-4D97-AF65-F5344CB8AC3E}">
        <p14:creationId xmlns:p14="http://schemas.microsoft.com/office/powerpoint/2010/main" val="24239157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MK" dirty="0"/>
              <a:t>Пред да се премине на интернетот, треба да се стави малку перспектива за тоа што е мрежа</a:t>
            </a:r>
            <a:r>
              <a:rPr lang="mk-MK" baseline="0" dirty="0"/>
              <a:t> и што ја сочинува – што е важно за да се овозможи разбирање за тоа како функционира интернетот.</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15</a:t>
            </a:fld>
            <a:endParaRPr lang="en-US" altLang="en-US"/>
          </a:p>
        </p:txBody>
      </p:sp>
    </p:spTree>
    <p:extLst>
      <p:ext uri="{BB962C8B-B14F-4D97-AF65-F5344CB8AC3E}">
        <p14:creationId xmlns:p14="http://schemas.microsoft.com/office/powerpoint/2010/main" val="26295967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a:solidFill>
                  <a:schemeClr val="tx1"/>
                </a:solidFill>
                <a:latin typeface="+mn-lt"/>
                <a:ea typeface="MS PGothic" pitchFamily="34" charset="-128"/>
                <a:cs typeface="ＭＳ Ｐゴシック" charset="0"/>
              </a:rPr>
              <a:t>Овој слајд е едноставен вовед во Прирачникот. Важно е дека за национална обука, обучувачот го вклучува националното законодавство и сите упатства што можат да бидат достапни. Се препорачува споредбата помеѓу националните и упатствата на Советот на Европа да биде корисна како индикација за компатибилноста на националните стандарди со оние што се применуваат на меѓународно ниво.</a:t>
            </a:r>
          </a:p>
          <a:p>
            <a:endParaRPr lang="ru-RU" sz="1200" kern="1200" dirty="0">
              <a:solidFill>
                <a:schemeClr val="tx1"/>
              </a:solidFill>
              <a:latin typeface="+mn-lt"/>
              <a:ea typeface="MS PGothic" pitchFamily="34" charset="-128"/>
              <a:cs typeface="ＭＳ Ｐゴシック" charset="0"/>
            </a:endParaRPr>
          </a:p>
          <a:p>
            <a:r>
              <a:rPr lang="ru-RU" sz="1200" b="0" i="0" kern="1200" dirty="0">
                <a:solidFill>
                  <a:schemeClr val="tx1"/>
                </a:solidFill>
                <a:effectLst/>
                <a:latin typeface="+mn-lt"/>
                <a:ea typeface="+mn-ea"/>
                <a:cs typeface="+mn-cs"/>
              </a:rPr>
              <a:t>Прирачникот може да се примени за сите случаи/предмети во кои треба да се запленат електронски докази. </a:t>
            </a:r>
          </a:p>
          <a:p>
            <a:pPr rtl="0"/>
            <a:r>
              <a:rPr lang="ru-RU" sz="1200" kern="1200" dirty="0">
                <a:solidFill>
                  <a:schemeClr val="tx1"/>
                </a:solidFill>
                <a:effectLst/>
                <a:latin typeface="+mn-lt"/>
                <a:ea typeface="+mn-ea"/>
                <a:cs typeface="+mn-cs"/>
              </a:rPr>
              <a:t>Секоја земја треба да ги земе предвид своите правни документи и регулативи при толкувањето на мерките предложени во овој документ. Покрај тоа, секоја земја треба да додаде информации за контакт со нивните експертски единици.</a:t>
            </a:r>
          </a:p>
          <a:p>
            <a:pPr rtl="0"/>
            <a:r>
              <a:rPr lang="ru-RU" sz="1200" b="0" i="0" kern="1200" dirty="0">
                <a:solidFill>
                  <a:schemeClr val="tx1"/>
                </a:solidFill>
                <a:effectLst/>
                <a:latin typeface="+mn-lt"/>
                <a:ea typeface="+mn-ea"/>
                <a:cs typeface="+mn-cs"/>
              </a:rPr>
              <a:t>Организација или агенција која сака да ги примени препорачаните процедури треба да ги утврди одговорностите за одделни чекори/активности во согласност со нејзината внатрешна структура.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16</a:t>
            </a:fld>
            <a:endParaRPr lang="en-US" altLang="en-US"/>
          </a:p>
        </p:txBody>
      </p:sp>
    </p:spTree>
    <p:extLst>
      <p:ext uri="{BB962C8B-B14F-4D97-AF65-F5344CB8AC3E}">
        <p14:creationId xmlns:p14="http://schemas.microsoft.com/office/powerpoint/2010/main" val="21656244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mk-MK" b="1" dirty="0"/>
              <a:t>Потреба</a:t>
            </a:r>
            <a:r>
              <a:rPr lang="en-GB" b="1" dirty="0"/>
              <a:t>: </a:t>
            </a:r>
            <a:r>
              <a:rPr lang="ru-RU" sz="1200" b="0" i="0" kern="1200" dirty="0">
                <a:solidFill>
                  <a:schemeClr val="tx1"/>
                </a:solidFill>
                <a:effectLst/>
                <a:latin typeface="+mn-lt"/>
                <a:ea typeface="+mn-ea"/>
                <a:cs typeface="+mn-cs"/>
              </a:rPr>
              <a:t>Барања дадени од учесници во многу активности организирани во рамки на различни проекти за сајбер-криминал на Советот на Европа, вклучително и заеднички проекти со Европската Унија кои укажуваат на потребата од повеќе насоки во справувањето со електронските докази.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Овој прирачник е за употреба од страна на оние кои се сретнуваат со извори на електронски докази за време на нивната работа и имаат намера да ги користат информациите стекнати од тие извори во правосудниот систем на нивната земја или за употреба во правосудниот систем на друга судска надлежност. </a:t>
            </a:r>
          </a:p>
          <a:p>
            <a:pPr rtl="0"/>
            <a:r>
              <a:rPr lang="ru-RU" sz="1200" b="0" i="0" kern="1200" dirty="0">
                <a:solidFill>
                  <a:schemeClr val="tx1"/>
                </a:solidFill>
                <a:effectLst/>
                <a:latin typeface="+mn-lt"/>
                <a:ea typeface="+mn-ea"/>
                <a:cs typeface="+mn-cs"/>
              </a:rPr>
              <a:t>Овој прирачник треба да се гледа како документ-образец што може да го прилагодат и приспособат земјите врз основа на нивното законодавство, практики и постапки.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Прирачникот поставува неколку сеопфатни начела кои го водат читателот. Овие начела се во согласност со оние општоприфатени на меѓународно ниво како добра практика при справувањето со електронски докази. </a:t>
            </a:r>
            <a:endParaRPr lang="en-GB" dirty="0"/>
          </a:p>
          <a:p>
            <a:pPr algn="just">
              <a:lnSpc>
                <a:spcPct val="120000"/>
              </a:lnSpc>
            </a:pPr>
            <a:endParaRPr lang="en-GB" dirty="0">
              <a:effectLst/>
            </a:endParaRP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17</a:t>
            </a:fld>
            <a:endParaRPr lang="en-US" altLang="en-US"/>
          </a:p>
        </p:txBody>
      </p:sp>
    </p:spTree>
    <p:extLst>
      <p:ext uri="{BB962C8B-B14F-4D97-AF65-F5344CB8AC3E}">
        <p14:creationId xmlns:p14="http://schemas.microsoft.com/office/powerpoint/2010/main" val="23681384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ru-RU" sz="1200" b="0" i="0" kern="1200" dirty="0">
                <a:solidFill>
                  <a:schemeClr val="tx1"/>
                </a:solidFill>
                <a:effectLst/>
                <a:latin typeface="+mn-lt"/>
                <a:ea typeface="+mn-ea"/>
                <a:cs typeface="+mn-cs"/>
              </a:rPr>
              <a:t>Овој прирачник е подготвен за употреба од земјите кои развиваат свој одговор на сајбер-криминал и воспоставуваат правила и протоколи за справување со електронски докази. </a:t>
            </a:r>
          </a:p>
          <a:p>
            <a:pPr algn="just"/>
            <a:r>
              <a:rPr lang="ru-RU" sz="1200" b="0" i="0" kern="1200" dirty="0">
                <a:solidFill>
                  <a:schemeClr val="tx1"/>
                </a:solidFill>
                <a:effectLst/>
                <a:latin typeface="+mn-lt"/>
                <a:ea typeface="+mn-ea"/>
                <a:cs typeface="+mn-cs"/>
              </a:rPr>
              <a:t>Повеќето од постојните упатства се создадени за заедницата органи кои го спроведуваат законот. </a:t>
            </a:r>
          </a:p>
          <a:p>
            <a:pPr algn="just"/>
            <a:r>
              <a:rPr lang="ru-RU" sz="1200" b="0" i="0" kern="1200" dirty="0">
                <a:solidFill>
                  <a:schemeClr val="tx1"/>
                </a:solidFill>
                <a:effectLst/>
                <a:latin typeface="+mn-lt"/>
                <a:ea typeface="+mn-ea"/>
                <a:cs typeface="+mn-cs"/>
              </a:rPr>
              <a:t>Овој прирачник е за пошироката публика и исто така ги вклучува судиите, обвинителите и останатите во правосудниот систем, како што се истражители од приватниот сектор, адвокати, нотари и службеници.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18</a:t>
            </a:fld>
            <a:endParaRPr lang="en-US" altLang="en-US"/>
          </a:p>
        </p:txBody>
      </p:sp>
    </p:spTree>
    <p:extLst>
      <p:ext uri="{BB962C8B-B14F-4D97-AF65-F5344CB8AC3E}">
        <p14:creationId xmlns:p14="http://schemas.microsoft.com/office/powerpoint/2010/main" val="1814126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Читателот треба да осигури дека е целосно запознаен со законодавството во својата земја, а коешто се однесува на електронските докази и нивната допуштеност. </a:t>
            </a:r>
          </a:p>
          <a:p>
            <a:r>
              <a:rPr lang="ru-RU" sz="1200" b="0" i="0" kern="1200" dirty="0">
                <a:solidFill>
                  <a:schemeClr val="tx1"/>
                </a:solidFill>
                <a:effectLst/>
                <a:latin typeface="+mn-lt"/>
                <a:ea typeface="+mn-ea"/>
                <a:cs typeface="+mn-cs"/>
              </a:rPr>
              <a:t>Националното законодавство е примарен извор на упатувања во сите околности. Не се очекува советите дадени во </a:t>
            </a:r>
            <a:r>
              <a:rPr lang="mk-MK" dirty="0">
                <a:ea typeface="Verdana" panose="020B0604030504040204" pitchFamily="34" charset="0"/>
              </a:rPr>
              <a:t>Прирачникот</a:t>
            </a:r>
            <a:r>
              <a:rPr lang="ru-RU" sz="1200" b="0" i="0" kern="1200" dirty="0">
                <a:solidFill>
                  <a:schemeClr val="tx1"/>
                </a:solidFill>
                <a:effectLst/>
                <a:latin typeface="+mn-lt"/>
                <a:ea typeface="+mn-ea"/>
                <a:cs typeface="+mn-cs"/>
              </a:rPr>
              <a:t> да бидат во спротивност со какво било национално законодавство во смисла на практичноста при справувањето со такви докази. </a:t>
            </a:r>
          </a:p>
          <a:p>
            <a:r>
              <a:rPr lang="mk-MK" dirty="0">
                <a:ea typeface="Verdana" panose="020B0604030504040204" pitchFamily="34" charset="0"/>
              </a:rPr>
              <a:t>Прирачникот</a:t>
            </a:r>
            <a:r>
              <a:rPr lang="ru-RU" sz="1200" b="0" i="0" kern="1200" baseline="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е поделен на хронолошки делови кои имаат за цел да обезбедат помош за секое лице кое</a:t>
            </a:r>
            <a:r>
              <a:rPr lang="ru-RU" sz="1200" b="0" i="0" kern="1200" baseline="0" dirty="0">
                <a:solidFill>
                  <a:schemeClr val="tx1"/>
                </a:solidFill>
                <a:effectLst/>
                <a:latin typeface="+mn-lt"/>
                <a:ea typeface="+mn-ea"/>
                <a:cs typeface="+mn-cs"/>
              </a:rPr>
              <a:t> постапува </a:t>
            </a:r>
            <a:r>
              <a:rPr lang="ru-RU" sz="1200" b="0" i="0" kern="1200" dirty="0">
                <a:solidFill>
                  <a:schemeClr val="tx1"/>
                </a:solidFill>
                <a:effectLst/>
                <a:latin typeface="+mn-lt"/>
                <a:ea typeface="+mn-ea"/>
                <a:cs typeface="+mn-cs"/>
              </a:rPr>
              <a:t>со електронски докази. </a:t>
            </a:r>
          </a:p>
          <a:p>
            <a:r>
              <a:rPr lang="ru-RU" sz="1200" b="0" i="0" kern="1200" dirty="0">
                <a:solidFill>
                  <a:schemeClr val="tx1"/>
                </a:solidFill>
                <a:effectLst/>
                <a:latin typeface="+mn-lt"/>
                <a:ea typeface="+mn-ea"/>
                <a:cs typeface="+mn-cs"/>
              </a:rPr>
              <a:t>Тие делови ги опфаќаат сите фази од првичното идентификување на потенцијалните извори на докази, па сè до претресот и заплената на податоците, вклучувајќи и преземање на податоци од интернет, потоа анализа, подготовка и изработка на извештаи за доказите.</a:t>
            </a:r>
          </a:p>
          <a:p>
            <a:r>
              <a:rPr lang="ru-RU" sz="1200" b="0" i="0" kern="1200" dirty="0">
                <a:solidFill>
                  <a:schemeClr val="tx1"/>
                </a:solidFill>
                <a:effectLst/>
                <a:latin typeface="+mn-lt"/>
                <a:ea typeface="+mn-ea"/>
                <a:cs typeface="+mn-cs"/>
              </a:rPr>
              <a:t>Потоа, следат специјализирани органите за спроведување на законот, обвинителите, судиите и истражителите од приватниот сектор, адвокатите, нотарите и службениците.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19</a:t>
            </a:fld>
            <a:endParaRPr lang="en-US" altLang="en-US"/>
          </a:p>
        </p:txBody>
      </p:sp>
    </p:spTree>
    <p:extLst>
      <p:ext uri="{BB962C8B-B14F-4D97-AF65-F5344CB8AC3E}">
        <p14:creationId xmlns:p14="http://schemas.microsoft.com/office/powerpoint/2010/main" val="41120981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MK" sz="1200" dirty="0"/>
              <a:t>Оваа сесија ќе биде</a:t>
            </a:r>
            <a:r>
              <a:rPr lang="mk-MK" sz="1200" baseline="0" dirty="0"/>
              <a:t> поделена на 5 дела за да обезбеди природни паузи.</a:t>
            </a:r>
            <a:endParaRPr lang="mk-MK" sz="1200" dirty="0"/>
          </a:p>
          <a:p>
            <a:r>
              <a:rPr lang="mk-MK" sz="1200" dirty="0"/>
              <a:t>Идејата е да се опише</a:t>
            </a:r>
            <a:r>
              <a:rPr lang="mk-MK" sz="1200" baseline="0" dirty="0"/>
              <a:t> што е компјутер – или уред способен за поврзување на интернет, сите кои се слични</a:t>
            </a:r>
            <a:endParaRPr lang="mk-MK" sz="1200" dirty="0"/>
          </a:p>
          <a:p>
            <a:r>
              <a:rPr lang="mk-MK" sz="1200" dirty="0"/>
              <a:t>Да се опише</a:t>
            </a:r>
            <a:r>
              <a:rPr lang="mk-MK" sz="1200" baseline="0" dirty="0"/>
              <a:t> што е интернет и како работи</a:t>
            </a:r>
          </a:p>
          <a:p>
            <a:r>
              <a:rPr lang="mk-MK" sz="1200" baseline="0" dirty="0"/>
              <a:t>И потоа да се разгледа како тој компјутер се поврзува на интернет</a:t>
            </a:r>
          </a:p>
          <a:p>
            <a:r>
              <a:rPr lang="mk-MK" sz="1200" baseline="0" dirty="0"/>
              <a:t>И потоа да се разгледа што има на самиот интернет</a:t>
            </a:r>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2</a:t>
            </a:fld>
            <a:endParaRPr lang="en-GB"/>
          </a:p>
        </p:txBody>
      </p:sp>
    </p:spTree>
    <p:extLst>
      <p:ext uri="{BB962C8B-B14F-4D97-AF65-F5344CB8AC3E}">
        <p14:creationId xmlns:p14="http://schemas.microsoft.com/office/powerpoint/2010/main" val="30098164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MK" dirty="0"/>
              <a:t>Овој</a:t>
            </a:r>
            <a:r>
              <a:rPr lang="mk-MK" baseline="0" dirty="0"/>
              <a:t> слајд го истакнува начинот на составување на </a:t>
            </a:r>
            <a:r>
              <a:rPr lang="mk-MK" dirty="0">
                <a:ea typeface="Verdana" panose="020B0604030504040204" pitchFamily="34" charset="0"/>
              </a:rPr>
              <a:t>Прирачникот </a:t>
            </a:r>
            <a:r>
              <a:rPr lang="mk-MK" baseline="0" dirty="0"/>
              <a:t>– и содржината</a:t>
            </a:r>
          </a:p>
          <a:p>
            <a:endParaRPr lang="en-GB"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20</a:t>
            </a:fld>
            <a:endParaRPr lang="en-US" altLang="en-US"/>
          </a:p>
        </p:txBody>
      </p:sp>
    </p:spTree>
    <p:extLst>
      <p:ext uri="{BB962C8B-B14F-4D97-AF65-F5344CB8AC3E}">
        <p14:creationId xmlns:p14="http://schemas.microsoft.com/office/powerpoint/2010/main" val="27761395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0" i="0" kern="1200" dirty="0">
                <a:solidFill>
                  <a:schemeClr val="tx1"/>
                </a:solidFill>
                <a:effectLst/>
                <a:latin typeface="+mn-lt"/>
                <a:ea typeface="+mn-ea"/>
                <a:cs typeface="+mn-cs"/>
              </a:rPr>
              <a:t>Пред да се премине на интернетот, треба да се стави малку перспектива за тоа што е мрежа и што ја сочинува - што е важно за да се овозможи разбирање за тоа како работи интернетот.</a:t>
            </a:r>
          </a:p>
          <a:p>
            <a:endParaRPr lang="ru-RU" sz="1200" b="0" i="0" kern="1200" dirty="0">
              <a:solidFill>
                <a:schemeClr val="tx1"/>
              </a:solidFill>
              <a:effectLst/>
              <a:latin typeface="+mn-lt"/>
              <a:ea typeface="+mn-ea"/>
              <a:cs typeface="+mn-cs"/>
            </a:endParaRPr>
          </a:p>
          <a:p>
            <a:r>
              <a:rPr lang="ru-RU" sz="1200" b="0" i="0" kern="1200" dirty="0">
                <a:solidFill>
                  <a:schemeClr val="tx1"/>
                </a:solidFill>
                <a:effectLst/>
                <a:latin typeface="+mn-lt"/>
                <a:ea typeface="+mn-ea"/>
                <a:cs typeface="+mn-cs"/>
              </a:rPr>
              <a:t>Обучувачот треба да ја отвори оваа сесија со отворено прашање до претставниците - поминувајќи малку време обидувајќи се да ги натера да опишат за што веруваат дека е сајбер-криминал. </a:t>
            </a:r>
          </a:p>
          <a:p>
            <a:endParaRPr lang="ru-RU" sz="1200" b="0" i="0" kern="1200" dirty="0">
              <a:solidFill>
                <a:schemeClr val="tx1"/>
              </a:solidFill>
              <a:effectLst/>
              <a:latin typeface="+mn-lt"/>
              <a:ea typeface="+mn-ea"/>
              <a:cs typeface="+mn-cs"/>
            </a:endParaRPr>
          </a:p>
          <a:p>
            <a:r>
              <a:rPr lang="ru-RU" sz="1200" b="0" i="0" kern="1200" dirty="0">
                <a:solidFill>
                  <a:schemeClr val="tx1"/>
                </a:solidFill>
                <a:effectLst/>
                <a:latin typeface="+mn-lt"/>
                <a:ea typeface="+mn-ea"/>
                <a:cs typeface="+mn-cs"/>
              </a:rPr>
              <a:t>Може да се направи на отворен форум - или може да се направи во помали групи. Идејата е да се добие дефиниција од неексперти за тоа што е сајбер-криминал.</a:t>
            </a:r>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21</a:t>
            </a:fld>
            <a:endParaRPr lang="en-GB">
              <a:solidFill>
                <a:prstClr val="black"/>
              </a:solidFill>
            </a:endParaRPr>
          </a:p>
        </p:txBody>
      </p:sp>
    </p:spTree>
    <p:extLst>
      <p:ext uri="{BB962C8B-B14F-4D97-AF65-F5344CB8AC3E}">
        <p14:creationId xmlns:p14="http://schemas.microsoft.com/office/powerpoint/2010/main" val="8782301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0" i="0" kern="1200" dirty="0">
                <a:solidFill>
                  <a:schemeClr val="tx1"/>
                </a:solidFill>
                <a:effectLst/>
                <a:latin typeface="+mn-lt"/>
                <a:ea typeface="+mn-ea"/>
                <a:cs typeface="+mn-cs"/>
              </a:rPr>
              <a:t>Обучувачот треба да ги воведе овие - и потоа да го прочита целото начело - пред да продолжи да ги артикулира точките од него што се појавуваат како подредена листа. </a:t>
            </a:r>
          </a:p>
          <a:p>
            <a:endParaRPr lang="en-US" sz="1200" b="0" i="0" u="none" strike="noStrike" kern="1200" baseline="0" dirty="0">
              <a:solidFill>
                <a:schemeClr val="tx1"/>
              </a:solidFill>
              <a:latin typeface="+mn-lt"/>
              <a:ea typeface="+mn-ea"/>
              <a:cs typeface="+mn-cs"/>
            </a:endParaRPr>
          </a:p>
          <a:p>
            <a:r>
              <a:rPr lang="ru-RU" sz="1200" b="0" i="0" u="none" strike="noStrike" kern="1200" baseline="0" dirty="0">
                <a:solidFill>
                  <a:schemeClr val="tx1"/>
                </a:solidFill>
                <a:latin typeface="+mn-lt"/>
                <a:ea typeface="+mn-ea"/>
                <a:cs typeface="+mn-cs"/>
              </a:rPr>
              <a:t>Сите кривични постапки зависат од докази за решавање на вината или невиноста на обвинетиот или за одлучување за основаноста на случајот во граѓанска постапка. Традиционално и историски, доказите биле во физичка форма (како што се документи или фотографии итн.) или усното сведочење на сведоците</a:t>
            </a:r>
            <a:r>
              <a:rPr lang="en-US" sz="1200" b="0" i="0" u="none" strike="noStrike" kern="1200" baseline="0" dirty="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ru-RU" sz="1200" b="0" i="0" u="none" strike="noStrike" kern="1200" baseline="0" dirty="0">
                <a:solidFill>
                  <a:schemeClr val="tx1"/>
                </a:solidFill>
                <a:latin typeface="+mn-lt"/>
                <a:ea typeface="+mn-ea"/>
                <a:cs typeface="+mn-cs"/>
              </a:rPr>
              <a:t>Електронските докази се добиени од електронски уреди како што се компјутерите и нивниот периферен апарат, компјутерски мрежи, мобилни телефони, дигитални фотоапарати и друга преносна опрема (вклучително и уреди за складирање на податоци), како и од интернет. Информациите што ги содржи не поседуваат независна физичка форма.</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ru-RU" sz="1200" b="0" i="0" u="none" strike="noStrike" kern="1200" baseline="0" dirty="0">
                <a:solidFill>
                  <a:schemeClr val="tx1"/>
                </a:solidFill>
                <a:latin typeface="+mn-lt"/>
                <a:ea typeface="+mn-ea"/>
                <a:cs typeface="+mn-cs"/>
              </a:rPr>
              <a:t>Меѓутоа, на многу начини, електронските докази не се разликуваат од традиционалните докази по тоа што страната што ги воведува во правна постапка мора да може да докаже дека ги одразува истите збирки на околности и фактички информации како и за време на прекршокот. Со други зборови, тие мора да можат да покажат дека не се случиле (или можеби) немале промени, бришења, додатоци или други измени.</a:t>
            </a:r>
          </a:p>
          <a:p>
            <a:endParaRPr lang="en-US" sz="1200" b="0" i="0" u="none" strike="noStrike" kern="1200" baseline="0" dirty="0">
              <a:solidFill>
                <a:schemeClr val="tx1"/>
              </a:solidFill>
              <a:latin typeface="+mn-lt"/>
              <a:ea typeface="+mn-ea"/>
              <a:cs typeface="+mn-cs"/>
            </a:endParaRPr>
          </a:p>
          <a:p>
            <a:r>
              <a:rPr lang="ru-RU" sz="1200" b="0" i="0" u="none" strike="noStrike" kern="1200" baseline="0" dirty="0">
                <a:solidFill>
                  <a:schemeClr val="tx1"/>
                </a:solidFill>
                <a:latin typeface="+mn-lt"/>
                <a:ea typeface="+mn-ea"/>
                <a:cs typeface="+mn-cs"/>
              </a:rPr>
              <a:t>Нематеријалната природа на сите податоци и информации зачувани во електронска форма го олеснува манипулирањето и е поподложен на промена отколку традиционалните форми на докази. Ова создаде посебни предизвици за системот на правдата што бара таквите податоци да се постапуваат на посебен начин за да се обезбеди интегритет на доказите што ги нуди.</a:t>
            </a:r>
          </a:p>
          <a:p>
            <a:endParaRPr lang="ru-RU" sz="1200" b="0" i="0" u="none" strike="noStrike" kern="1200" baseline="0" dirty="0">
              <a:solidFill>
                <a:schemeClr val="tx1"/>
              </a:solidFill>
              <a:latin typeface="+mn-lt"/>
              <a:ea typeface="+mn-ea"/>
              <a:cs typeface="+mn-cs"/>
            </a:endParaRPr>
          </a:p>
          <a:p>
            <a:r>
              <a:rPr lang="ru-RU" sz="1200" b="0" i="0" u="none" strike="noStrike" kern="1200" baseline="0" dirty="0">
                <a:solidFill>
                  <a:schemeClr val="tx1"/>
                </a:solidFill>
                <a:latin typeface="+mn-lt"/>
                <a:ea typeface="+mn-ea"/>
                <a:cs typeface="+mn-cs"/>
              </a:rPr>
              <a:t>Со оглед на неговите посебни карактеристики, електронскиот доказ може да се дефинира како:</a:t>
            </a:r>
          </a:p>
          <a:p>
            <a:r>
              <a:rPr lang="ru-RU" sz="1200" b="0" i="0" u="none" strike="noStrike" kern="1200" baseline="0" dirty="0">
                <a:solidFill>
                  <a:schemeClr val="tx1"/>
                </a:solidFill>
                <a:latin typeface="+mn-lt"/>
                <a:ea typeface="+mn-ea"/>
                <a:cs typeface="+mn-cs"/>
              </a:rPr>
              <a:t>Секоја информација генерирана, зачувана или пренесена во дигитална форма што може да биде потребна подоцна за докажување или побивање на факт спорен во правна постапка.</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22</a:t>
            </a:fld>
            <a:endParaRPr lang="en-US" altLang="en-US"/>
          </a:p>
        </p:txBody>
      </p:sp>
    </p:spTree>
    <p:extLst>
      <p:ext uri="{BB962C8B-B14F-4D97-AF65-F5344CB8AC3E}">
        <p14:creationId xmlns:p14="http://schemas.microsoft.com/office/powerpoint/2010/main" val="13007475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При постапување со електронските уреди и податоци, истите не смеат да се менуваат,</a:t>
            </a:r>
            <a:r>
              <a:rPr lang="ru-RU" sz="1200" b="0" i="0" kern="1200" baseline="0" dirty="0">
                <a:solidFill>
                  <a:schemeClr val="tx1"/>
                </a:solidFill>
                <a:effectLst/>
                <a:latin typeface="+mn-lt"/>
                <a:ea typeface="+mn-ea"/>
                <a:cs typeface="+mn-cs"/>
              </a:rPr>
              <a:t> ниту</a:t>
            </a:r>
            <a:r>
              <a:rPr lang="ru-RU" sz="1200" b="0" i="0" kern="1200" dirty="0">
                <a:solidFill>
                  <a:schemeClr val="tx1"/>
                </a:solidFill>
                <a:effectLst/>
                <a:latin typeface="+mn-lt"/>
                <a:ea typeface="+mn-ea"/>
                <a:cs typeface="+mn-cs"/>
              </a:rPr>
              <a:t> хардверот, ниту софтверот. Надлежното лице е одговорно за интегритетот на материјалот пронајден од местото на настанот, а со тоа и за започнувањето на синџирот на форензичко старателство. </a:t>
            </a:r>
          </a:p>
          <a:p>
            <a:pPr rtl="0"/>
            <a:r>
              <a:rPr lang="ru-RU" sz="1200" b="0" i="0" kern="1200" dirty="0">
                <a:solidFill>
                  <a:schemeClr val="tx1"/>
                </a:solidFill>
                <a:effectLst/>
                <a:latin typeface="+mn-lt"/>
                <a:ea typeface="+mn-ea"/>
                <a:cs typeface="+mn-cs"/>
              </a:rPr>
              <a:t>Постојат околности кога ќе се донесе одлука за пристап до податоците на „жив (активен)“ компјутерски систем за да се избегне губење на потенцијални докази. Ова мора да се направи на начин што најмалку влијае врз податоците и тоа од квалификувано лице. Начелата од 2 до 5 треба да бидат земени предвид доколку се утврди дека е неопходен овој начин на постапување.</a:t>
            </a:r>
          </a:p>
          <a:p>
            <a:br>
              <a:rPr lang="ru-RU" sz="1200" b="0" i="0" kern="1200" dirty="0">
                <a:solidFill>
                  <a:schemeClr val="tx1"/>
                </a:solidFill>
                <a:effectLst/>
                <a:latin typeface="+mn-lt"/>
                <a:ea typeface="+mn-ea"/>
                <a:cs typeface="+mn-cs"/>
              </a:rPr>
            </a:b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23</a:t>
            </a:fld>
            <a:endParaRPr lang="en-US" altLang="en-US"/>
          </a:p>
        </p:txBody>
      </p:sp>
    </p:spTree>
    <p:extLst>
      <p:ext uri="{BB962C8B-B14F-4D97-AF65-F5344CB8AC3E}">
        <p14:creationId xmlns:p14="http://schemas.microsoft.com/office/powerpoint/2010/main" val="24972480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just">
              <a:lnSpc>
                <a:spcPct val="120000"/>
              </a:lnSpc>
            </a:pPr>
            <a:r>
              <a:rPr lang="ru-RU" sz="1200" b="0" i="0" kern="1200" dirty="0">
                <a:solidFill>
                  <a:schemeClr val="tx1"/>
                </a:solidFill>
                <a:effectLst/>
                <a:latin typeface="+mn-lt"/>
                <a:ea typeface="+mn-ea"/>
                <a:cs typeface="+mn-cs"/>
              </a:rPr>
              <a:t>Задолжително е прецизно да се запишат сите активности за да се овозможи трето лице да ги реконструира дејствијата на лицето кое прво интервенирало</a:t>
            </a:r>
            <a:r>
              <a:rPr lang="ru-RU" sz="1200" b="0" i="0" kern="1200" baseline="0" dirty="0">
                <a:solidFill>
                  <a:schemeClr val="tx1"/>
                </a:solidFill>
                <a:effectLst/>
                <a:latin typeface="+mn-lt"/>
                <a:ea typeface="+mn-ea"/>
                <a:cs typeface="+mn-cs"/>
              </a:rPr>
              <a:t> на </a:t>
            </a:r>
            <a:r>
              <a:rPr lang="ru-RU" sz="1200" b="0" i="0" kern="1200" dirty="0">
                <a:solidFill>
                  <a:schemeClr val="tx1"/>
                </a:solidFill>
                <a:effectLst/>
                <a:latin typeface="+mn-lt"/>
                <a:ea typeface="+mn-ea"/>
                <a:cs typeface="+mn-cs"/>
              </a:rPr>
              <a:t>местото на настанот со цел да се обезбеди доказната вредност пред</a:t>
            </a:r>
            <a:r>
              <a:rPr lang="ru-RU" sz="1200" b="0" i="0" kern="1200" baseline="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судот. Сите дејствија во однос на запленувањето, пристапот, складирањето или преносот на електронски докази мораат да бидат целосно документирани, зачувани и достапни за разгледување.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24</a:t>
            </a:fld>
            <a:endParaRPr lang="en-US" altLang="en-US"/>
          </a:p>
        </p:txBody>
      </p:sp>
    </p:spTree>
    <p:extLst>
      <p:ext uri="{BB962C8B-B14F-4D97-AF65-F5344CB8AC3E}">
        <p14:creationId xmlns:p14="http://schemas.microsoft.com/office/powerpoint/2010/main" val="21249290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just">
              <a:lnSpc>
                <a:spcPct val="120000"/>
              </a:lnSpc>
            </a:pPr>
            <a:r>
              <a:rPr lang="ru-RU" sz="1200" b="0" i="0" kern="1200" dirty="0">
                <a:solidFill>
                  <a:schemeClr val="tx1"/>
                </a:solidFill>
                <a:effectLst/>
                <a:latin typeface="+mn-lt"/>
                <a:ea typeface="+mn-ea"/>
                <a:cs typeface="+mn-cs"/>
              </a:rPr>
              <a:t>За истраги кои вклучуваат претрес и заплена на електронски докази, може</a:t>
            </a:r>
            <a:r>
              <a:rPr lang="ru-RU" sz="1200" b="0" i="0" kern="1200" baseline="0" dirty="0">
                <a:solidFill>
                  <a:schemeClr val="tx1"/>
                </a:solidFill>
                <a:effectLst/>
                <a:latin typeface="+mn-lt"/>
                <a:ea typeface="+mn-ea"/>
                <a:cs typeface="+mn-cs"/>
              </a:rPr>
              <a:t> да биде неопходно </a:t>
            </a:r>
            <a:r>
              <a:rPr lang="ru-RU" sz="1200" b="0" i="0" kern="1200" dirty="0">
                <a:solidFill>
                  <a:schemeClr val="tx1"/>
                </a:solidFill>
                <a:effectLst/>
                <a:latin typeface="+mn-lt"/>
                <a:ea typeface="+mn-ea"/>
                <a:cs typeface="+mn-cs"/>
              </a:rPr>
              <a:t>да се консултираат надворешни специјалисти. Сите надворешни специјалисти треба да бидат запознаени со начелата утврдени во овој или слични релевантни документи. Специјалистот треба да има: </a:t>
            </a:r>
          </a:p>
          <a:p>
            <a:pPr lvl="0" algn="just">
              <a:lnSpc>
                <a:spcPct val="120000"/>
              </a:lnSpc>
            </a:pPr>
            <a:endParaRPr lang="ru-RU" sz="1200" b="0" i="0" kern="1200" dirty="0">
              <a:solidFill>
                <a:schemeClr val="tx1"/>
              </a:solidFill>
              <a:effectLst/>
              <a:latin typeface="+mn-lt"/>
              <a:ea typeface="+mn-ea"/>
              <a:cs typeface="+mn-cs"/>
            </a:endParaRPr>
          </a:p>
          <a:p>
            <a:pPr lvl="1" algn="just">
              <a:lnSpc>
                <a:spcPct val="120000"/>
              </a:lnSpc>
            </a:pPr>
            <a:r>
              <a:rPr lang="ru-RU" sz="1200" b="0" i="0" kern="1200" dirty="0">
                <a:solidFill>
                  <a:schemeClr val="tx1"/>
                </a:solidFill>
                <a:effectLst/>
                <a:latin typeface="+mn-lt"/>
                <a:ea typeface="+mn-ea"/>
                <a:cs typeface="+mn-cs"/>
              </a:rPr>
              <a:t>Неопходна специјалистичка експертиза и искуство во оваа област,</a:t>
            </a:r>
          </a:p>
          <a:p>
            <a:pPr lvl="1" algn="just">
              <a:lnSpc>
                <a:spcPct val="120000"/>
              </a:lnSpc>
            </a:pPr>
            <a:r>
              <a:rPr lang="ru-RU" sz="1200" b="0" i="0" kern="1200" dirty="0">
                <a:solidFill>
                  <a:schemeClr val="tx1"/>
                </a:solidFill>
                <a:effectLst/>
                <a:latin typeface="+mn-lt"/>
                <a:ea typeface="+mn-ea"/>
                <a:cs typeface="+mn-cs"/>
              </a:rPr>
              <a:t>Неопходно</a:t>
            </a:r>
            <a:r>
              <a:rPr lang="mk-MK" sz="1200" b="0" i="0" kern="1200" dirty="0">
                <a:solidFill>
                  <a:schemeClr val="tx1"/>
                </a:solidFill>
                <a:effectLst/>
                <a:latin typeface="+mn-lt"/>
                <a:ea typeface="+mn-ea"/>
                <a:cs typeface="+mn-cs"/>
              </a:rPr>
              <a:t> познавање за истраги,</a:t>
            </a:r>
          </a:p>
          <a:p>
            <a:pPr lvl="1" algn="just">
              <a:lnSpc>
                <a:spcPct val="120000"/>
              </a:lnSpc>
            </a:pPr>
            <a:r>
              <a:rPr lang="ru-RU" sz="1200" b="0" i="0" kern="1200" dirty="0">
                <a:solidFill>
                  <a:schemeClr val="tx1"/>
                </a:solidFill>
                <a:effectLst/>
                <a:latin typeface="+mn-lt"/>
                <a:ea typeface="+mn-ea"/>
                <a:cs typeface="+mn-cs"/>
              </a:rPr>
              <a:t>Неопходно познавање на предметот на истрагата,</a:t>
            </a:r>
          </a:p>
          <a:p>
            <a:pPr lvl="1" algn="just">
              <a:lnSpc>
                <a:spcPct val="120000"/>
              </a:lnSpc>
            </a:pPr>
            <a:r>
              <a:rPr lang="ru-RU" sz="1200" b="0" i="0" kern="1200" dirty="0">
                <a:solidFill>
                  <a:schemeClr val="tx1"/>
                </a:solidFill>
                <a:effectLst/>
                <a:latin typeface="+mn-lt"/>
                <a:ea typeface="+mn-ea"/>
                <a:cs typeface="+mn-cs"/>
              </a:rPr>
              <a:t>Неопходно</a:t>
            </a:r>
            <a:r>
              <a:rPr lang="mk-MK" sz="1200" b="0" i="0" kern="1200" dirty="0">
                <a:solidFill>
                  <a:schemeClr val="tx1"/>
                </a:solidFill>
                <a:effectLst/>
                <a:latin typeface="+mn-lt"/>
                <a:ea typeface="+mn-ea"/>
                <a:cs typeface="+mn-cs"/>
              </a:rPr>
              <a:t> познавање од областа на правото,</a:t>
            </a:r>
          </a:p>
          <a:p>
            <a:pPr lvl="1" algn="just">
              <a:lnSpc>
                <a:spcPct val="120000"/>
              </a:lnSpc>
            </a:pPr>
            <a:r>
              <a:rPr lang="ru-RU" sz="1200" b="0" i="0" kern="1200" dirty="0">
                <a:solidFill>
                  <a:schemeClr val="tx1"/>
                </a:solidFill>
                <a:effectLst/>
                <a:latin typeface="+mn-lt"/>
                <a:ea typeface="+mn-ea"/>
                <a:cs typeface="+mn-cs"/>
              </a:rPr>
              <a:t>Соодветни комуникациски вештини (и за усни и за писмени образложенија)</a:t>
            </a:r>
          </a:p>
          <a:p>
            <a:pPr lvl="1" algn="just">
              <a:lnSpc>
                <a:spcPct val="120000"/>
              </a:lnSpc>
            </a:pPr>
            <a:r>
              <a:rPr lang="mk-MK" sz="1200" b="0" i="0" kern="1200" dirty="0">
                <a:solidFill>
                  <a:schemeClr val="tx1"/>
                </a:solidFill>
                <a:effectLst/>
                <a:latin typeface="+mn-lt"/>
                <a:ea typeface="+mn-ea"/>
                <a:cs typeface="+mn-cs"/>
              </a:rPr>
              <a:t>Неопходни соодветни јазични вештини.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25</a:t>
            </a:fld>
            <a:endParaRPr lang="en-US" altLang="en-US"/>
          </a:p>
        </p:txBody>
      </p:sp>
    </p:spTree>
    <p:extLst>
      <p:ext uri="{BB962C8B-B14F-4D97-AF65-F5344CB8AC3E}">
        <p14:creationId xmlns:p14="http://schemas.microsoft.com/office/powerpoint/2010/main" val="15080289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Во исклучителни околности кога е неопходно лицето кое прво интервенира на местото на настанот да собере електронски докази и/или да пристапи до оригиналните податоци што се чуваат на електронски уред или дигитален медиум за складирање, а тоа лице мора да биде обучено да го стори тоа правилно и да ја објасни релевантноста и импликациите од неговите/нејзините дејствија.</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26</a:t>
            </a:fld>
            <a:endParaRPr lang="en-US" altLang="en-US"/>
          </a:p>
        </p:txBody>
      </p:sp>
    </p:spTree>
    <p:extLst>
      <p:ext uri="{BB962C8B-B14F-4D97-AF65-F5344CB8AC3E}">
        <p14:creationId xmlns:p14="http://schemas.microsoft.com/office/powerpoint/2010/main" val="7741748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Секоја земја-членка треба да ги земе предвид своите правни документи и регулативи при толкувањето на мерките предложени во овој документ.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27</a:t>
            </a:fld>
            <a:endParaRPr lang="en-US" altLang="en-US"/>
          </a:p>
        </p:txBody>
      </p:sp>
    </p:spTree>
    <p:extLst>
      <p:ext uri="{BB962C8B-B14F-4D97-AF65-F5344CB8AC3E}">
        <p14:creationId xmlns:p14="http://schemas.microsoft.com/office/powerpoint/2010/main" val="15962335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0" i="0" kern="1200" dirty="0">
                <a:solidFill>
                  <a:schemeClr val="tx1"/>
                </a:solidFill>
                <a:effectLst/>
                <a:latin typeface="+mn-lt"/>
                <a:ea typeface="+mn-ea"/>
                <a:cs typeface="+mn-cs"/>
              </a:rPr>
              <a:t>Пред да се премине на интернетот, треба да се стави малку перспектива за тоа што е мрежа и што ја сочинува - што е важно за да се овозможи разбирање за тоа како работи интернетот.</a:t>
            </a:r>
          </a:p>
          <a:p>
            <a:endParaRPr lang="ru-RU" sz="1200" b="0" i="0" kern="1200" dirty="0">
              <a:solidFill>
                <a:schemeClr val="tx1"/>
              </a:solidFill>
              <a:effectLst/>
              <a:latin typeface="+mn-lt"/>
              <a:ea typeface="+mn-ea"/>
              <a:cs typeface="+mn-cs"/>
            </a:endParaRPr>
          </a:p>
          <a:p>
            <a:r>
              <a:rPr lang="ru-RU" sz="1200" b="0" i="0" kern="1200" dirty="0">
                <a:solidFill>
                  <a:schemeClr val="tx1"/>
                </a:solidFill>
                <a:effectLst/>
                <a:latin typeface="+mn-lt"/>
                <a:ea typeface="+mn-ea"/>
                <a:cs typeface="+mn-cs"/>
              </a:rPr>
              <a:t>Обучувачот треба да ја отвори оваа сесија со отворено прашање до претставниците - поминувајќи малку време обидувајќи се да ги натера да опишат за што веруваат дека е сајбер-криминал. </a:t>
            </a:r>
          </a:p>
          <a:p>
            <a:endParaRPr lang="ru-RU" sz="1200" b="0" i="0" kern="1200" dirty="0">
              <a:solidFill>
                <a:schemeClr val="tx1"/>
              </a:solidFill>
              <a:effectLst/>
              <a:latin typeface="+mn-lt"/>
              <a:ea typeface="+mn-ea"/>
              <a:cs typeface="+mn-cs"/>
            </a:endParaRPr>
          </a:p>
          <a:p>
            <a:r>
              <a:rPr lang="ru-RU" sz="1200" b="0" i="0" kern="1200" dirty="0">
                <a:solidFill>
                  <a:schemeClr val="tx1"/>
                </a:solidFill>
                <a:effectLst/>
                <a:latin typeface="+mn-lt"/>
                <a:ea typeface="+mn-ea"/>
                <a:cs typeface="+mn-cs"/>
              </a:rPr>
              <a:t>Може да се направи на отворен форум - или може да се направи во помали групи. Идејата е да се добие дефиниција од неексперти за тоа што е сајбер-криминал.</a:t>
            </a:r>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28</a:t>
            </a:fld>
            <a:endParaRPr lang="en-GB">
              <a:solidFill>
                <a:prstClr val="black"/>
              </a:solidFill>
            </a:endParaRPr>
          </a:p>
        </p:txBody>
      </p:sp>
    </p:spTree>
    <p:extLst>
      <p:ext uri="{BB962C8B-B14F-4D97-AF65-F5344CB8AC3E}">
        <p14:creationId xmlns:p14="http://schemas.microsoft.com/office/powerpoint/2010/main" val="31870539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mk-MK" dirty="0">
                <a:latin typeface="Calibri" charset="0"/>
              </a:rPr>
              <a:t>Таквата</a:t>
            </a:r>
            <a:r>
              <a:rPr lang="mk-MK" baseline="0" dirty="0">
                <a:latin typeface="Calibri" charset="0"/>
              </a:rPr>
              <a:t> одлука ќе иде финализирана на местото на настанот (работите се појасни-</a:t>
            </a:r>
            <a:endParaRPr lang="en-US" dirty="0">
              <a:latin typeface="Calibri" charset="0"/>
            </a:endParaRPr>
          </a:p>
          <a:p>
            <a:pPr marL="0" indent="0" eaLnBrk="1" hangingPunct="1">
              <a:buFontTx/>
              <a:buNone/>
            </a:pPr>
            <a:r>
              <a:rPr lang="mk-MK" baseline="0" dirty="0">
                <a:latin typeface="Calibri" charset="0"/>
              </a:rPr>
              <a:t>Секогаш е подобро кога имаме какви било информации – знаејќи што ве очекува може да биде од корист, особено во невообичаена ситуација.</a:t>
            </a:r>
            <a:endParaRPr lang="en-US" dirty="0">
              <a:latin typeface="Calibri" charset="0"/>
            </a:endParaRPr>
          </a:p>
          <a:p>
            <a:pPr marL="0" indent="0" eaLnBrk="1" hangingPunct="1">
              <a:buFontTx/>
              <a:buNone/>
            </a:pPr>
            <a:endParaRPr lang="en-US" dirty="0">
              <a:latin typeface="Calibri" charset="0"/>
            </a:endParaRPr>
          </a:p>
          <a:p>
            <a:pPr marL="0" indent="0" eaLnBrk="1" hangingPunct="1">
              <a:buFontTx/>
              <a:buNone/>
            </a:pPr>
            <a:r>
              <a:rPr lang="en-US" dirty="0">
                <a:latin typeface="Calibri" charset="0"/>
              </a:rPr>
              <a:t>1 </a:t>
            </a:r>
            <a:r>
              <a:rPr lang="mk-MK" dirty="0">
                <a:latin typeface="Calibri" charset="0"/>
              </a:rPr>
              <a:t>е јасно – едноставна</a:t>
            </a:r>
            <a:r>
              <a:rPr lang="mk-MK" baseline="0" dirty="0">
                <a:latin typeface="Calibri" charset="0"/>
              </a:rPr>
              <a:t> заплена и поднесување</a:t>
            </a:r>
            <a:endParaRPr lang="en-US" dirty="0">
              <a:latin typeface="Calibri" charset="0"/>
            </a:endParaRPr>
          </a:p>
          <a:p>
            <a:pPr marL="0" indent="0" eaLnBrk="1" hangingPunct="1">
              <a:buFontTx/>
              <a:buNone/>
            </a:pPr>
            <a:r>
              <a:rPr lang="en-US" dirty="0">
                <a:latin typeface="Calibri" charset="0"/>
              </a:rPr>
              <a:t>2 </a:t>
            </a:r>
            <a:r>
              <a:rPr lang="mk-MK" dirty="0">
                <a:latin typeface="Calibri" charset="0"/>
              </a:rPr>
              <a:t>е посложено – и може да бара постручно знаење</a:t>
            </a:r>
            <a:endParaRPr lang="en-US" dirty="0">
              <a:latin typeface="Calibri" charset="0"/>
            </a:endParaRP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30</a:t>
            </a:fld>
            <a:endParaRPr lang="en-US" altLang="en-US"/>
          </a:p>
        </p:txBody>
      </p:sp>
    </p:spTree>
    <p:extLst>
      <p:ext uri="{BB962C8B-B14F-4D97-AF65-F5344CB8AC3E}">
        <p14:creationId xmlns:p14="http://schemas.microsoft.com/office/powerpoint/2010/main" val="42873812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MK" sz="1200" dirty="0"/>
              <a:t>Оваа цел е многу широка – и целта е да се обезбеди</a:t>
            </a:r>
            <a:r>
              <a:rPr lang="mk-MK" sz="1200" baseline="0" dirty="0"/>
              <a:t> информативен преглед без да се западне во високо-</a:t>
            </a:r>
            <a:r>
              <a:rPr lang="mk-MK" sz="1200" baseline="0" dirty="0" err="1"/>
              <a:t>техникиот</a:t>
            </a:r>
            <a:r>
              <a:rPr lang="mk-MK" sz="1200" baseline="0" dirty="0"/>
              <a:t> опис</a:t>
            </a:r>
            <a:endParaRPr lang="en-GB" sz="1200" dirty="0"/>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3</a:t>
            </a:fld>
            <a:endParaRPr lang="en-GB"/>
          </a:p>
        </p:txBody>
      </p:sp>
    </p:spTree>
    <p:extLst>
      <p:ext uri="{BB962C8B-B14F-4D97-AF65-F5344CB8AC3E}">
        <p14:creationId xmlns:p14="http://schemas.microsoft.com/office/powerpoint/2010/main" val="1703104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Доколку се знае или се сомнева дека е-докази може да се најдат на местото на настанот, тимот за пребарување треба да вклучува членови специјално обучени за таа функција, како и независен специјалист, доколку тоа е потребно. </a:t>
            </a:r>
          </a:p>
          <a:p>
            <a:pPr rtl="0"/>
            <a:r>
              <a:rPr lang="ru-RU" sz="1200" b="0" i="0" kern="1200" dirty="0">
                <a:solidFill>
                  <a:schemeClr val="tx1"/>
                </a:solidFill>
                <a:effectLst/>
                <a:latin typeface="+mn-lt"/>
                <a:ea typeface="+mn-ea"/>
                <a:cs typeface="+mn-cs"/>
              </a:rPr>
              <a:t>Доколку системот го администрира или одржува надворешна компанија или администратор, истражителот може да размисли да ги вклучи како стручен сведок (секако доколку тој/таа не се смета за осомничен и нема друг судир на интереси). </a:t>
            </a:r>
          </a:p>
          <a:p>
            <a:pPr rtl="0"/>
            <a:r>
              <a:rPr lang="ru-RU" sz="1200" b="0" i="0" kern="1200" dirty="0">
                <a:solidFill>
                  <a:schemeClr val="tx1"/>
                </a:solidFill>
                <a:effectLst/>
                <a:latin typeface="+mn-lt"/>
                <a:ea typeface="+mn-ea"/>
                <a:cs typeface="+mn-cs"/>
              </a:rPr>
              <a:t>Барем оние кои се занимаваат со електронски докази (и идеално секој присутен) треба да имаат добиено основна обука за идентификување и прибирање потенцијални извори на такви докази. </a:t>
            </a:r>
          </a:p>
          <a:p>
            <a:pPr rtl="0"/>
            <a:r>
              <a:rPr lang="ru-RU" sz="1200" b="0" i="0" kern="1200" dirty="0">
                <a:solidFill>
                  <a:schemeClr val="tx1"/>
                </a:solidFill>
                <a:effectLst/>
                <a:latin typeface="+mn-lt"/>
                <a:ea typeface="+mn-ea"/>
                <a:cs typeface="+mn-cs"/>
              </a:rPr>
              <a:t>Кога тоа е можно, секоја група која има задача да заплени електронски докази треба да се состои од најмалку двајца службеници за да има двајца сведоци за секое дејствие. </a:t>
            </a:r>
          </a:p>
          <a:p>
            <a:pPr rtl="0"/>
            <a:r>
              <a:rPr lang="ru-RU" sz="1200" b="0" i="0" kern="1200" dirty="0">
                <a:solidFill>
                  <a:schemeClr val="tx1"/>
                </a:solidFill>
                <a:effectLst/>
                <a:latin typeface="+mn-lt"/>
                <a:ea typeface="+mn-ea"/>
                <a:cs typeface="+mn-cs"/>
              </a:rPr>
              <a:t>Сите членови на тимот треба да ги знаат начелата што треба да се применуваат при ракување со е-докази, како и оние што се користат за постапување со други физички докази. Тие треба да бидат свесни за какви било посебни мерки што се потребни (на пример, да не користат алуминиумски прав за земање отпечатоци од електронски уреди). </a:t>
            </a:r>
          </a:p>
          <a:p>
            <a:pPr rtl="0"/>
            <a:r>
              <a:rPr lang="ru-RU" sz="1200" b="0" i="0" kern="1200" dirty="0">
                <a:solidFill>
                  <a:schemeClr val="tx1"/>
                </a:solidFill>
                <a:effectLst/>
                <a:latin typeface="+mn-lt"/>
                <a:ea typeface="+mn-ea"/>
                <a:cs typeface="+mn-cs"/>
              </a:rPr>
              <a:t>Тие исто така треба да знаат дека во одредени ситуации мора да контактираат со специјалистичка единица и треба да ги имаат подготвени овие информации за контакт доколку не вклучени специјалисти во претресот.</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31</a:t>
            </a:fld>
            <a:endParaRPr lang="en-US" altLang="en-US"/>
          </a:p>
        </p:txBody>
      </p:sp>
    </p:spTree>
    <p:extLst>
      <p:ext uri="{BB962C8B-B14F-4D97-AF65-F5344CB8AC3E}">
        <p14:creationId xmlns:p14="http://schemas.microsoft.com/office/powerpoint/2010/main" val="17037591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Бидејќи дигиталната форензика е толку сложена и вклучува многу различни дисциплини, испитувачот за дигитална форензика има тенденција да се специјализира во една област на електронски докази. Ова значи дека истражителот или обвинителот може понекогаш да треба да</a:t>
            </a:r>
            <a:r>
              <a:rPr lang="ru-RU" sz="1200" b="0" i="0" kern="1200" baseline="0" dirty="0">
                <a:solidFill>
                  <a:schemeClr val="tx1"/>
                </a:solidFill>
                <a:effectLst/>
                <a:latin typeface="+mn-lt"/>
                <a:ea typeface="+mn-ea"/>
                <a:cs typeface="+mn-cs"/>
              </a:rPr>
              <a:t> побара </a:t>
            </a:r>
            <a:r>
              <a:rPr lang="ru-RU" sz="1200" b="0" i="0" kern="1200" dirty="0">
                <a:solidFill>
                  <a:schemeClr val="tx1"/>
                </a:solidFill>
                <a:effectLst/>
                <a:latin typeface="+mn-lt"/>
                <a:ea typeface="+mn-ea"/>
                <a:cs typeface="+mn-cs"/>
              </a:rPr>
              <a:t>услуги на дигитален специјалист за да помогне во одредени технички ситуации. При изборот на специјалист може да биде корисно да видите некој вид формална акредитација доделена од почитувано академско или професионално тело. Акредитацијата претставува одредено ниво на достигнување во образованието и обезбедува независна проценка на неговите или нејзините квалификации кога неговата или нејзината експертиза се преиспитува на суд. Слично на тоа, евиденцијата за објавување текстови во признати рецензирани списанија, искуството во претходни случаи и професионалното реноме помагаат во зајакнивање на довербата.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Процесот на избор не треба да биде случаен, туку активен и структуриран од самиот почеток. Единиците за сајбер-криминал можат да понудат дополнителни совети за критериумите за избор, сепак, следниве критериуми можат да помогнат да се утврди вредноста и угледот на внатрешниот консултантски сведок. </a:t>
            </a:r>
          </a:p>
          <a:p>
            <a:br>
              <a:rPr lang="ru-RU" sz="1200" b="0" i="0" kern="1200" dirty="0">
                <a:solidFill>
                  <a:schemeClr val="tx1"/>
                </a:solidFill>
                <a:effectLst/>
                <a:latin typeface="+mn-lt"/>
                <a:ea typeface="+mn-ea"/>
                <a:cs typeface="+mn-cs"/>
              </a:rPr>
            </a:br>
            <a:r>
              <a:rPr lang="mk-MK" sz="1200" b="1" kern="1200" dirty="0">
                <a:solidFill>
                  <a:schemeClr val="tx1"/>
                </a:solidFill>
                <a:effectLst/>
                <a:latin typeface="+mn-lt"/>
                <a:ea typeface="+mn-ea"/>
                <a:cs typeface="+mn-cs"/>
              </a:rPr>
              <a:t>Вештини на специјалистот</a:t>
            </a:r>
            <a:endParaRPr lang="en-US" sz="1200" b="1" kern="1200" dirty="0">
              <a:solidFill>
                <a:schemeClr val="tx1"/>
              </a:solidFill>
              <a:effectLst/>
              <a:latin typeface="+mn-lt"/>
              <a:ea typeface="+mn-ea"/>
              <a:cs typeface="+mn-cs"/>
            </a:endParaRPr>
          </a:p>
          <a:p>
            <a:pPr rtl="0"/>
            <a:r>
              <a:rPr lang="mk-MK" sz="1200" kern="1200" dirty="0">
                <a:solidFill>
                  <a:schemeClr val="tx1"/>
                </a:solidFill>
                <a:effectLst/>
                <a:latin typeface="+mn-lt"/>
                <a:ea typeface="+mn-ea"/>
                <a:cs typeface="+mn-cs"/>
              </a:rPr>
              <a:t>а</a:t>
            </a:r>
            <a:r>
              <a:rPr lang="en-US" sz="1200" kern="120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Релевантни академски и професионални квалификации и акредитација</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б</a:t>
            </a:r>
            <a:r>
              <a:rPr lang="en-US"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посебни вештини што тој или таа ги поседува релевантни за случајот во прашање</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в</a:t>
            </a:r>
            <a:r>
              <a:rPr lang="en-US"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Вклученост во кои било релевантни специјализирани стручни институти или здруженија</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г</a:t>
            </a:r>
            <a:r>
              <a:rPr lang="en-US"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Признаено реноме за неговата или нејзината активност во потребната област на експертиза (на пример, дали специјалистот има некакви награди за неговата или нејзината работа?).</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mk-MK" sz="1200" b="1" kern="1200" dirty="0">
                <a:solidFill>
                  <a:schemeClr val="tx1"/>
                </a:solidFill>
                <a:effectLst/>
                <a:latin typeface="+mn-lt"/>
                <a:ea typeface="+mn-ea"/>
                <a:cs typeface="+mn-cs"/>
              </a:rPr>
              <a:t>Искуство</a:t>
            </a:r>
            <a:r>
              <a:rPr lang="mk-MK" sz="1200" b="1" kern="1200" baseline="0" dirty="0">
                <a:solidFill>
                  <a:schemeClr val="tx1"/>
                </a:solidFill>
                <a:effectLst/>
                <a:latin typeface="+mn-lt"/>
                <a:ea typeface="+mn-ea"/>
                <a:cs typeface="+mn-cs"/>
              </a:rPr>
              <a:t> на специјалистот</a:t>
            </a:r>
            <a:endParaRPr lang="en-US" sz="1200" b="1" kern="1200" dirty="0">
              <a:solidFill>
                <a:schemeClr val="tx1"/>
              </a:solidFill>
              <a:effectLst/>
              <a:latin typeface="+mn-lt"/>
              <a:ea typeface="+mn-ea"/>
              <a:cs typeface="+mn-cs"/>
            </a:endParaRPr>
          </a:p>
          <a:p>
            <a:r>
              <a:rPr lang="ru-RU" sz="1200" kern="1200" dirty="0">
                <a:solidFill>
                  <a:schemeClr val="tx1"/>
                </a:solidFill>
                <a:effectLst/>
                <a:latin typeface="+mn-lt"/>
                <a:ea typeface="+mn-ea"/>
                <a:cs typeface="+mn-cs"/>
              </a:rPr>
              <a:t>а Должината и природата на искуството </a:t>
            </a:r>
            <a:r>
              <a:rPr lang="mk-MK" sz="1200" kern="1200" dirty="0">
                <a:solidFill>
                  <a:schemeClr val="tx1"/>
                </a:solidFill>
                <a:effectLst/>
                <a:latin typeface="+mn-lt"/>
                <a:ea typeface="+mn-ea"/>
                <a:cs typeface="+mn-cs"/>
              </a:rPr>
              <a:t>з</a:t>
            </a:r>
            <a:r>
              <a:rPr lang="ru-RU" sz="1200" kern="1200" dirty="0">
                <a:solidFill>
                  <a:schemeClr val="tx1"/>
                </a:solidFill>
                <a:effectLst/>
                <a:latin typeface="+mn-lt"/>
                <a:ea typeface="+mn-ea"/>
                <a:cs typeface="+mn-cs"/>
              </a:rPr>
              <a:t>а овој вид работа;</a:t>
            </a:r>
          </a:p>
          <a:p>
            <a:r>
              <a:rPr lang="ru-RU" sz="1200" kern="1200" dirty="0">
                <a:solidFill>
                  <a:schemeClr val="tx1"/>
                </a:solidFill>
                <a:effectLst/>
                <a:latin typeface="+mn-lt"/>
                <a:ea typeface="+mn-ea"/>
                <a:cs typeface="+mn-cs"/>
              </a:rPr>
              <a:t>б Степен и стаж;</a:t>
            </a:r>
          </a:p>
          <a:p>
            <a:r>
              <a:rPr lang="ru-RU" sz="1200" b="0" i="0" kern="1200" dirty="0">
                <a:solidFill>
                  <a:schemeClr val="tx1"/>
                </a:solidFill>
                <a:effectLst/>
                <a:latin typeface="+mn-lt"/>
                <a:ea typeface="+mn-ea"/>
                <a:cs typeface="+mn-cs"/>
              </a:rPr>
              <a:t>в Број на судски случаи во кои тој или таа е вклучен;</a:t>
            </a:r>
          </a:p>
          <a:p>
            <a:r>
              <a:rPr lang="ru-RU" sz="1200" b="0" i="0" kern="1200" dirty="0">
                <a:solidFill>
                  <a:schemeClr val="tx1"/>
                </a:solidFill>
                <a:effectLst/>
                <a:latin typeface="+mn-lt"/>
                <a:ea typeface="+mn-ea"/>
                <a:cs typeface="+mn-cs"/>
              </a:rPr>
              <a:t>г. Вид и сложеност на случаите во кои бил вклучен специјалистот; </a:t>
            </a:r>
            <a:endParaRPr lang="en-US" sz="1200"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д. Докази за докажување на нивото и квалитетот на искуството (на пример, учество како поканет говорник на реномирани настани; публикации во почитувани списанија за рецензии, официјални и почесни состаноци релевантни за специјализацијата). </a:t>
            </a:r>
          </a:p>
          <a:p>
            <a:endParaRPr lang="en-US" sz="1200" kern="1200" dirty="0">
              <a:solidFill>
                <a:schemeClr val="tx1"/>
              </a:solidFill>
              <a:effectLst/>
              <a:latin typeface="+mn-lt"/>
              <a:ea typeface="+mn-ea"/>
              <a:cs typeface="+mn-cs"/>
            </a:endParaRPr>
          </a:p>
          <a:p>
            <a:r>
              <a:rPr lang="mk-MK" sz="1200" b="1" kern="1200" dirty="0">
                <a:solidFill>
                  <a:schemeClr val="tx1"/>
                </a:solidFill>
                <a:effectLst/>
                <a:latin typeface="+mn-lt"/>
                <a:ea typeface="+mn-ea"/>
                <a:cs typeface="+mn-cs"/>
              </a:rPr>
              <a:t>Познавање на истраги</a:t>
            </a:r>
            <a:endParaRPr lang="en-US" sz="1200" b="1" kern="1200" dirty="0">
              <a:solidFill>
                <a:schemeClr val="tx1"/>
              </a:solidFill>
              <a:effectLst/>
              <a:latin typeface="+mn-lt"/>
              <a:ea typeface="+mn-ea"/>
              <a:cs typeface="+mn-cs"/>
            </a:endParaRPr>
          </a:p>
          <a:p>
            <a:r>
              <a:rPr lang="ru-RU" sz="1200" kern="1200" dirty="0">
                <a:solidFill>
                  <a:schemeClr val="tx1"/>
                </a:solidFill>
                <a:effectLst/>
                <a:latin typeface="+mn-lt"/>
                <a:ea typeface="+mn-ea"/>
                <a:cs typeface="+mn-cs"/>
              </a:rPr>
              <a:t>Разбирање на природата и потребите на истрагата во однос на доверливоста, релевантноста и разликата помеѓу информации, разузнавачки податоци и докази.</a:t>
            </a:r>
          </a:p>
          <a:p>
            <a:endParaRPr lang="en-US" sz="1200" kern="1200" dirty="0">
              <a:solidFill>
                <a:schemeClr val="tx1"/>
              </a:solidFill>
              <a:effectLst/>
              <a:latin typeface="+mn-lt"/>
              <a:ea typeface="+mn-ea"/>
              <a:cs typeface="+mn-cs"/>
            </a:endParaRPr>
          </a:p>
          <a:p>
            <a:r>
              <a:rPr lang="mk-MK" sz="1200" b="1" kern="1200" dirty="0">
                <a:solidFill>
                  <a:schemeClr val="tx1"/>
                </a:solidFill>
                <a:effectLst/>
                <a:latin typeface="+mn-lt"/>
                <a:ea typeface="+mn-ea"/>
                <a:cs typeface="+mn-cs"/>
              </a:rPr>
              <a:t>Контекстуално знаење</a:t>
            </a:r>
            <a:endParaRPr lang="en-US" sz="1200" b="1" kern="1200" dirty="0">
              <a:solidFill>
                <a:schemeClr val="tx1"/>
              </a:solidFill>
              <a:effectLst/>
              <a:latin typeface="+mn-lt"/>
              <a:ea typeface="+mn-ea"/>
              <a:cs typeface="+mn-cs"/>
            </a:endParaRPr>
          </a:p>
          <a:p>
            <a:r>
              <a:rPr lang="ru-RU" sz="1200" kern="1200" dirty="0">
                <a:solidFill>
                  <a:schemeClr val="tx1"/>
                </a:solidFill>
                <a:effectLst/>
                <a:latin typeface="+mn-lt"/>
                <a:ea typeface="+mn-ea"/>
                <a:cs typeface="+mn-cs"/>
              </a:rPr>
              <a:t>Разбирање на разликата помеѓу приодите, јазикот, философиите, практиките и улогите на полицијата и законот и потребното техничко знаење за информатичка технологија, како и запознавање со концептот на веројатност во неговата најширока смисла и познавање на разликата помеѓу научните и правни стандарди на докажување.</a:t>
            </a:r>
          </a:p>
          <a:p>
            <a:endParaRPr lang="en-US" sz="1200" kern="1200" dirty="0">
              <a:solidFill>
                <a:schemeClr val="tx1"/>
              </a:solidFill>
              <a:effectLst/>
              <a:latin typeface="+mn-lt"/>
              <a:ea typeface="+mn-ea"/>
              <a:cs typeface="+mn-cs"/>
            </a:endParaRPr>
          </a:p>
          <a:p>
            <a:r>
              <a:rPr lang="mk-MK" sz="1200" b="1" kern="1200" dirty="0">
                <a:solidFill>
                  <a:schemeClr val="tx1"/>
                </a:solidFill>
                <a:effectLst/>
                <a:latin typeface="+mn-lt"/>
                <a:ea typeface="+mn-ea"/>
                <a:cs typeface="+mn-cs"/>
              </a:rPr>
              <a:t>Познавања од областа на правото</a:t>
            </a:r>
            <a:endParaRPr lang="en-US" sz="1200" b="1" kern="1200" dirty="0">
              <a:solidFill>
                <a:schemeClr val="tx1"/>
              </a:solidFill>
              <a:effectLst/>
              <a:latin typeface="+mn-lt"/>
              <a:ea typeface="+mn-ea"/>
              <a:cs typeface="+mn-cs"/>
            </a:endParaRPr>
          </a:p>
          <a:p>
            <a:r>
              <a:rPr lang="ru-RU" sz="1200" kern="1200" dirty="0">
                <a:solidFill>
                  <a:schemeClr val="tx1"/>
                </a:solidFill>
                <a:effectLst/>
                <a:latin typeface="+mn-lt"/>
                <a:ea typeface="+mn-ea"/>
                <a:cs typeface="+mn-cs"/>
              </a:rPr>
              <a:t>Разбирање на релевантни аспекти на законот во однос на</a:t>
            </a:r>
            <a:r>
              <a:rPr lang="en-US" sz="1200" kern="1200" dirty="0">
                <a:solidFill>
                  <a:schemeClr val="tx1"/>
                </a:solidFill>
                <a:effectLst/>
                <a:latin typeface="+mn-lt"/>
                <a:ea typeface="+mn-ea"/>
                <a:cs typeface="+mn-cs"/>
              </a:rPr>
              <a:t>:</a:t>
            </a:r>
          </a:p>
          <a:p>
            <a:r>
              <a:rPr lang="ru-RU" sz="1200" b="0" i="0" kern="1200" dirty="0">
                <a:solidFill>
                  <a:schemeClr val="tx1"/>
                </a:solidFill>
                <a:effectLst/>
                <a:latin typeface="+mn-lt"/>
                <a:ea typeface="+mn-ea"/>
                <a:cs typeface="+mn-cs"/>
              </a:rPr>
              <a:t>а. Искази; </a:t>
            </a:r>
          </a:p>
          <a:p>
            <a:r>
              <a:rPr lang="ru-RU" sz="1200" b="0" i="0" kern="1200" dirty="0">
                <a:solidFill>
                  <a:schemeClr val="tx1"/>
                </a:solidFill>
                <a:effectLst/>
                <a:latin typeface="+mn-lt"/>
                <a:ea typeface="+mn-ea"/>
                <a:cs typeface="+mn-cs"/>
              </a:rPr>
              <a:t>б. Континуитет; </a:t>
            </a:r>
          </a:p>
          <a:p>
            <a:r>
              <a:rPr lang="ru-RU" sz="1200" b="0" i="0" kern="1200" dirty="0">
                <a:solidFill>
                  <a:schemeClr val="tx1"/>
                </a:solidFill>
                <a:effectLst/>
                <a:latin typeface="+mn-lt"/>
                <a:ea typeface="+mn-ea"/>
                <a:cs typeface="+mn-cs"/>
              </a:rPr>
              <a:t>в. Правила на докази; </a:t>
            </a:r>
          </a:p>
          <a:p>
            <a:r>
              <a:rPr lang="ru-RU" sz="1200" b="0" i="0" kern="1200" dirty="0">
                <a:solidFill>
                  <a:schemeClr val="tx1"/>
                </a:solidFill>
                <a:effectLst/>
                <a:latin typeface="+mn-lt"/>
                <a:ea typeface="+mn-ea"/>
                <a:cs typeface="+mn-cs"/>
              </a:rPr>
              <a:t>г. Судски постапки (вклучувајќи ги и разликите во улогите на одбраната и обвинителството); </a:t>
            </a:r>
          </a:p>
          <a:p>
            <a:r>
              <a:rPr lang="ru-RU" sz="1200" b="0" i="0" kern="1200" dirty="0">
                <a:solidFill>
                  <a:schemeClr val="tx1"/>
                </a:solidFill>
                <a:effectLst/>
                <a:latin typeface="+mn-lt"/>
                <a:ea typeface="+mn-ea"/>
                <a:cs typeface="+mn-cs"/>
              </a:rPr>
              <a:t>д. Јасно разбирање на улогите и одговорностите на вештакот.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mk-MK" sz="1200" b="1" kern="1200" dirty="0">
                <a:solidFill>
                  <a:schemeClr val="tx1"/>
                </a:solidFill>
                <a:effectLst/>
                <a:latin typeface="+mn-lt"/>
                <a:ea typeface="+mn-ea"/>
                <a:cs typeface="+mn-cs"/>
              </a:rPr>
              <a:t>Комуникациски вештини</a:t>
            </a:r>
            <a:endParaRPr lang="en-US" sz="1200" b="1"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Способност да се изрази и објасни на обичен јазик</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а</a:t>
            </a:r>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Карактерот на специјализацијата</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б</a:t>
            </a:r>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Техниките</a:t>
            </a:r>
            <a:r>
              <a:rPr lang="mk-MK" sz="1200" kern="1200" baseline="0" dirty="0">
                <a:solidFill>
                  <a:schemeClr val="tx1"/>
                </a:solidFill>
                <a:effectLst/>
                <a:latin typeface="+mn-lt"/>
                <a:ea typeface="+mn-ea"/>
                <a:cs typeface="+mn-cs"/>
              </a:rPr>
              <a:t> и опремата што се користат при испитувањето</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в</a:t>
            </a:r>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Употребените</a:t>
            </a:r>
            <a:r>
              <a:rPr lang="mk-MK" sz="1200" kern="1200" baseline="0" dirty="0">
                <a:solidFill>
                  <a:schemeClr val="tx1"/>
                </a:solidFill>
                <a:effectLst/>
                <a:latin typeface="+mn-lt"/>
                <a:ea typeface="+mn-ea"/>
                <a:cs typeface="+mn-cs"/>
              </a:rPr>
              <a:t> методи на толкување</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г</a:t>
            </a:r>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Силните и слабите страни на доказите</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д</a:t>
            </a:r>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Сите можни алтернативни објаснувања за откриените факти</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mk-MK" sz="1200" b="1" kern="1200" dirty="0">
                <a:solidFill>
                  <a:schemeClr val="tx1"/>
                </a:solidFill>
                <a:effectLst/>
                <a:latin typeface="+mn-lt"/>
                <a:ea typeface="+mn-ea"/>
                <a:cs typeface="+mn-cs"/>
              </a:rPr>
              <a:t>Општо</a:t>
            </a:r>
            <a:endParaRPr lang="en-US" sz="1200" b="1" kern="1200" dirty="0">
              <a:solidFill>
                <a:schemeClr val="tx1"/>
              </a:solidFill>
              <a:effectLst/>
              <a:latin typeface="+mn-lt"/>
              <a:ea typeface="+mn-ea"/>
              <a:cs typeface="+mn-cs"/>
            </a:endParaRPr>
          </a:p>
          <a:p>
            <a:r>
              <a:rPr lang="mk-MK" sz="1200" kern="1200" dirty="0">
                <a:solidFill>
                  <a:schemeClr val="tx1"/>
                </a:solidFill>
                <a:effectLst/>
                <a:latin typeface="+mn-lt"/>
                <a:ea typeface="+mn-ea"/>
                <a:cs typeface="+mn-cs"/>
              </a:rPr>
              <a:t>а</a:t>
            </a:r>
            <a:r>
              <a:rPr lang="en-US"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Експертот можеби треба да има дозвола за пристап до одредено</a:t>
            </a:r>
            <a:r>
              <a:rPr lang="ru-RU" sz="1200" kern="1200" baseline="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ниво на безбедност за да се справи со доказниот материјал</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б. </a:t>
            </a:r>
            <a:r>
              <a:rPr lang="ru-RU" sz="1200" b="0" i="0" kern="1200" dirty="0">
                <a:solidFill>
                  <a:schemeClr val="tx1"/>
                </a:solidFill>
                <a:effectLst/>
                <a:latin typeface="+mn-lt"/>
                <a:ea typeface="+mn-ea"/>
                <a:cs typeface="+mn-cs"/>
              </a:rPr>
              <a:t>Експертот треба да потпише Договор за необјавување на доверливи информации (за да осигури дека знаењето стекнато за време на испитувањето останува доверливо)</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в</a:t>
            </a:r>
            <a:r>
              <a:rPr lang="en-US" sz="1200" kern="120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Кога тоа е релевантно, експертот треба да биде информиран за сите релевантни упатства за материјалот поврзан со педофилијата, вклучително и за влијанието на ваквиот материјал врз другите вклучени и од него се бара соодветно да го процени ризикот на истиот</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г</a:t>
            </a:r>
            <a:r>
              <a:rPr lang="en-US" sz="1200" kern="120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Специјалистот не треба да има судир на интереси и треба задолжително да се изјасни за тоа</a:t>
            </a:r>
            <a:r>
              <a:rPr lang="en-US" sz="1200" kern="1200" dirty="0">
                <a:solidFill>
                  <a:schemeClr val="tx1"/>
                </a:solidFill>
                <a:effectLst/>
                <a:latin typeface="+mn-lt"/>
                <a:ea typeface="+mn-ea"/>
                <a:cs typeface="+mn-cs"/>
              </a:rPr>
              <a:t>.</a:t>
            </a:r>
          </a:p>
          <a:p>
            <a:endParaRPr lang="en-US" dirty="0"/>
          </a:p>
          <a:p>
            <a:r>
              <a:rPr lang="ru-RU" sz="1200" b="1" i="0" kern="1200" dirty="0">
                <a:solidFill>
                  <a:schemeClr val="tx1"/>
                </a:solidFill>
                <a:effectLst/>
                <a:latin typeface="+mn-lt"/>
                <a:ea typeface="+mn-ea"/>
                <a:cs typeface="+mn-cs"/>
              </a:rPr>
              <a:t>Каде се хостирани податоците (т.е. всушност зачувани)? </a:t>
            </a:r>
            <a:endParaRPr lang="en-US" sz="1200" b="1"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Не е невообичаено податоците да бидат хостирани на локација различна од местото каде што е присутна опремата. Ако пристигнете на претрес без претходно да ја разгледате оваа можност, може да откриете дека може да биде потребно дополнително законско овластување (особено ако податоците се чуваат во друга судска надлежност) или може да бидат потребни дополнителни технички вештини или опрема. </a:t>
            </a:r>
            <a:br>
              <a:rPr lang="ru-RU" sz="1200" b="0" i="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mk-MK" sz="1200" b="1" kern="1200" dirty="0">
                <a:solidFill>
                  <a:schemeClr val="tx1"/>
                </a:solidFill>
                <a:effectLst/>
                <a:latin typeface="+mn-lt"/>
                <a:ea typeface="+mn-ea"/>
                <a:cs typeface="+mn-cs"/>
              </a:rPr>
              <a:t>Колку е софистициран осомничениот</a:t>
            </a:r>
            <a:r>
              <a:rPr lang="en-US" sz="1200" b="1" kern="1200" dirty="0">
                <a:solidFill>
                  <a:schemeClr val="tx1"/>
                </a:solidFill>
                <a:effectLst/>
                <a:latin typeface="+mn-lt"/>
                <a:ea typeface="+mn-ea"/>
                <a:cs typeface="+mn-cs"/>
              </a:rPr>
              <a:t>?</a:t>
            </a:r>
          </a:p>
          <a:p>
            <a:pPr rtl="0"/>
            <a:r>
              <a:rPr lang="ru-RU" sz="1200" b="0" i="0" kern="1200" dirty="0">
                <a:solidFill>
                  <a:schemeClr val="tx1"/>
                </a:solidFill>
                <a:effectLst/>
                <a:latin typeface="+mn-lt"/>
                <a:ea typeface="+mn-ea"/>
                <a:cs typeface="+mn-cs"/>
              </a:rPr>
              <a:t>Паметно е да се соберат што повеќе разузнавачки информации за осомничениот. Осомничен вешт со компјутери може да има спроведено анти-форензичка процедура за да посмета во запленување на опремата или зафаќањето на податоци (на пример, ги криптирал сите негови уреди за складирање податоци или инсталирале опција за бришење на еден клучен податок од нивните компјутери). Доколку е така, ќе треба да се подготват против-мерки. Осомничениот исто така може да има зачувано податоци на облак или да користи некој друг извор преку интернет, така што нема да се најдат податоци за нивната опрема. </a:t>
            </a:r>
          </a:p>
          <a:p>
            <a:endParaRPr lang="en-US" sz="1200" kern="1200" dirty="0">
              <a:solidFill>
                <a:schemeClr val="tx1"/>
              </a:solidFill>
              <a:effectLst/>
              <a:latin typeface="+mn-lt"/>
              <a:ea typeface="+mn-ea"/>
              <a:cs typeface="+mn-cs"/>
            </a:endParaRPr>
          </a:p>
          <a:p>
            <a:pPr rtl="0"/>
            <a:r>
              <a:rPr lang="ru-RU" sz="1200" b="1" i="0" kern="1200" dirty="0">
                <a:solidFill>
                  <a:schemeClr val="tx1"/>
                </a:solidFill>
                <a:effectLst/>
                <a:latin typeface="+mn-lt"/>
                <a:ea typeface="+mn-ea"/>
                <a:cs typeface="+mn-cs"/>
              </a:rPr>
              <a:t>Дали постојат алтернативни или комплементарни извори на докази</a:t>
            </a:r>
            <a:r>
              <a:rPr lang="en-US" sz="1200" b="1" kern="1200" dirty="0">
                <a:solidFill>
                  <a:schemeClr val="tx1"/>
                </a:solidFill>
                <a:effectLst/>
                <a:latin typeface="+mn-lt"/>
                <a:ea typeface="+mn-ea"/>
                <a:cs typeface="+mn-cs"/>
              </a:rPr>
              <a:t>?</a:t>
            </a:r>
          </a:p>
          <a:p>
            <a:pPr rtl="0"/>
            <a:r>
              <a:rPr lang="ru-RU" sz="1200" b="0" i="0" kern="1200" dirty="0">
                <a:solidFill>
                  <a:schemeClr val="tx1"/>
                </a:solidFill>
                <a:effectLst/>
                <a:latin typeface="+mn-lt"/>
                <a:ea typeface="+mn-ea"/>
                <a:cs typeface="+mn-cs"/>
              </a:rPr>
              <a:t>Пред да започнете со какво било дејство што може да вклучува директен контакт со осомничен, заплена на нивната опрема или зафаќање на неговите или нејзините податоци, треба да се разгледа за време на фазата на планирање дали има други, попожелни, извори од кои може да се добијат истите информации. На пример, може да размислите да контактирате други страни во мрежна трансакција (како што е размена на е-пошта), трета страна, како што е давател на интернет услуги (</a:t>
            </a:r>
            <a:r>
              <a:rPr lang="en-US" sz="1200" b="0" i="0" kern="1200" dirty="0">
                <a:solidFill>
                  <a:schemeClr val="tx1"/>
                </a:solidFill>
                <a:effectLst/>
                <a:latin typeface="+mn-lt"/>
                <a:ea typeface="+mn-ea"/>
                <a:cs typeface="+mn-cs"/>
              </a:rPr>
              <a:t>ISP</a:t>
            </a:r>
            <a:r>
              <a:rPr lang="ru-RU" sz="1200" b="0" i="0" kern="1200" dirty="0">
                <a:solidFill>
                  <a:schemeClr val="tx1"/>
                </a:solidFill>
                <a:effectLst/>
                <a:latin typeface="+mn-lt"/>
                <a:ea typeface="+mn-ea"/>
                <a:cs typeface="+mn-cs"/>
              </a:rPr>
              <a:t>) или давател</a:t>
            </a:r>
            <a:r>
              <a:rPr lang="ru-RU" sz="1200" b="0" i="0" kern="1200" baseline="0" dirty="0">
                <a:solidFill>
                  <a:schemeClr val="tx1"/>
                </a:solidFill>
                <a:effectLst/>
                <a:latin typeface="+mn-lt"/>
                <a:ea typeface="+mn-ea"/>
                <a:cs typeface="+mn-cs"/>
              </a:rPr>
              <a:t> на онлајн услуги</a:t>
            </a:r>
            <a:r>
              <a:rPr lang="ru-RU" sz="1200" b="0" i="0" kern="1200" dirty="0">
                <a:solidFill>
                  <a:schemeClr val="tx1"/>
                </a:solidFill>
                <a:effectLst/>
                <a:latin typeface="+mn-lt"/>
                <a:ea typeface="+mn-ea"/>
                <a:cs typeface="+mn-cs"/>
              </a:rPr>
              <a:t>. Со поголема употреба на облакот, истите податоци може да се обноват од таков извор од трета страна. Тактичко решение е дали да се повратат податоците од осомничениот или од алтернативниот носител на податоци. Во некои судски надлежности, третите страни според законот се должни да го известат својот клиент за секое барање за пристап до податоци, што пак може несоодветно да го предупреди осомничениот и да го натера да ги сокрие или уништи доказите. Одговорниот истражител или обвинител ќе треба да размисли како постапката за враќање на податоци од трети лица може да влијае врз ефективноста на истрагата (особено ако податоците се чуваат во друга судска надлежност). Исто така, важно е да се одлучи кој извор на докази е најдобар за целите на истрагата и наповолен за нејзиниот евентуален исход.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rtl="0"/>
            <a:r>
              <a:rPr lang="ru-RU" sz="1200" b="1" i="0" kern="1200" dirty="0">
                <a:solidFill>
                  <a:schemeClr val="tx1"/>
                </a:solidFill>
                <a:effectLst/>
                <a:latin typeface="+mn-lt"/>
                <a:ea typeface="+mn-ea"/>
                <a:cs typeface="+mn-cs"/>
              </a:rPr>
              <a:t>Некои прашања за процесот на планирање би вклучиле</a:t>
            </a:r>
            <a:r>
              <a:rPr lang="ru-RU" sz="1200" b="0" i="0" kern="1200" dirty="0">
                <a:solidFill>
                  <a:schemeClr val="tx1"/>
                </a:solidFill>
                <a:effectLst/>
                <a:latin typeface="+mn-lt"/>
                <a:ea typeface="+mn-ea"/>
                <a:cs typeface="+mn-cs"/>
              </a:rPr>
              <a:t>: </a:t>
            </a:r>
          </a:p>
          <a:p>
            <a:pPr algn="just"/>
            <a:r>
              <a:rPr lang="ru-RU" dirty="0"/>
              <a:t>Кои компјутерски хардвер/оперативен систем/софтвер/апликации и медиуми за складирање, опрема за комуникација и мрежа (</a:t>
            </a:r>
            <a:r>
              <a:rPr lang="en-US" dirty="0"/>
              <a:t>ISP</a:t>
            </a:r>
            <a:r>
              <a:rPr lang="ru-RU" dirty="0"/>
              <a:t>, телефон, факсимил, модем, </a:t>
            </a:r>
            <a:r>
              <a:rPr lang="en-US" dirty="0"/>
              <a:t>LAN</a:t>
            </a:r>
            <a:r>
              <a:rPr lang="mk-MK" dirty="0"/>
              <a:t> </a:t>
            </a:r>
            <a:r>
              <a:rPr lang="ru-RU" dirty="0"/>
              <a:t>мрежна опрема и сл.) е најверојатно да се пронајдат?</a:t>
            </a:r>
            <a:endParaRPr lang="en-US" dirty="0"/>
          </a:p>
          <a:p>
            <a:pPr algn="just"/>
            <a:r>
              <a:rPr lang="ru-RU" dirty="0"/>
              <a:t>Кој е одговорен за компјутерскиот систем и/или мрежата (на пример, дали има локален администратор или системот го администрира надворешна компанија)?</a:t>
            </a:r>
          </a:p>
          <a:p>
            <a:pPr algn="just"/>
            <a:r>
              <a:rPr lang="ru-RU" sz="1200" b="0" i="0" kern="1200" dirty="0">
                <a:solidFill>
                  <a:schemeClr val="tx1"/>
                </a:solidFill>
                <a:effectLst/>
                <a:latin typeface="+mn-lt"/>
                <a:ea typeface="+mn-ea"/>
                <a:cs typeface="+mn-cs"/>
              </a:rPr>
              <a:t>Колку опрема се очекува да се најде? </a:t>
            </a:r>
          </a:p>
          <a:p>
            <a:pPr algn="just"/>
            <a:r>
              <a:rPr lang="ru-RU" sz="1200" b="0" i="0" kern="1200" dirty="0">
                <a:solidFill>
                  <a:schemeClr val="tx1"/>
                </a:solidFill>
                <a:effectLst/>
                <a:latin typeface="+mn-lt"/>
                <a:ea typeface="+mn-ea"/>
                <a:cs typeface="+mn-cs"/>
              </a:rPr>
              <a:t>Колку податоци може да се копираат? </a:t>
            </a:r>
          </a:p>
          <a:p>
            <a:pPr algn="just"/>
            <a:r>
              <a:rPr lang="ru-RU" sz="1200" b="0" i="0" kern="1200" dirty="0">
                <a:solidFill>
                  <a:schemeClr val="tx1"/>
                </a:solidFill>
                <a:effectLst/>
                <a:latin typeface="+mn-lt"/>
                <a:ea typeface="+mn-ea"/>
                <a:cs typeface="+mn-cs"/>
              </a:rPr>
              <a:t>Дали има резервна системска копија на медиумите за складирање? </a:t>
            </a:r>
            <a:endParaRPr lang="en-US" sz="1200" kern="1200" dirty="0">
              <a:solidFill>
                <a:schemeClr val="tx1"/>
              </a:solidFill>
              <a:effectLst/>
              <a:latin typeface="+mn-lt"/>
              <a:ea typeface="+mn-ea"/>
              <a:cs typeface="+mn-cs"/>
            </a:endParaRPr>
          </a:p>
          <a:p>
            <a:endParaRPr lang="en-US" dirty="0"/>
          </a:p>
          <a:p>
            <a:pPr marL="0" indent="0" eaLnBrk="1" hangingPunct="1">
              <a:buFontTx/>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32</a:t>
            </a:fld>
            <a:endParaRPr lang="en-US" altLang="en-US"/>
          </a:p>
        </p:txBody>
      </p:sp>
    </p:spTree>
    <p:extLst>
      <p:ext uri="{BB962C8B-B14F-4D97-AF65-F5344CB8AC3E}">
        <p14:creationId xmlns:p14="http://schemas.microsoft.com/office/powerpoint/2010/main" val="25470219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Откако ќе се направи првичното планирање и размислување, подготовката за реалниот влез и пребарување треба да ги вклучува следниве чекори: </a:t>
            </a:r>
          </a:p>
          <a:p>
            <a:pPr rtl="0"/>
            <a:r>
              <a:rPr lang="ru-RU" sz="1200" b="0" i="0" kern="1200" dirty="0">
                <a:solidFill>
                  <a:schemeClr val="tx1"/>
                </a:solidFill>
                <a:effectLst/>
                <a:latin typeface="+mn-lt"/>
                <a:ea typeface="+mn-ea"/>
                <a:cs typeface="+mn-cs"/>
              </a:rPr>
              <a:t>Проверете дали влезот во просториите и одземањето на е-докази е соодветно овластено со закон (на пр., набавете налог за претрес или друго овластување во согласност со важечките закони); </a:t>
            </a:r>
          </a:p>
          <a:p>
            <a:r>
              <a:rPr lang="ru-RU" sz="1200" b="0" i="0" kern="1200" dirty="0">
                <a:solidFill>
                  <a:schemeClr val="tx1"/>
                </a:solidFill>
                <a:effectLst/>
                <a:latin typeface="+mn-lt"/>
                <a:ea typeface="+mn-ea"/>
                <a:cs typeface="+mn-cs"/>
              </a:rPr>
              <a:t>Осигурете се дека се достапни и распоредени брзи и безбедни можности за влез; </a:t>
            </a:r>
          </a:p>
          <a:p>
            <a:pPr rtl="0"/>
            <a:r>
              <a:rPr lang="ru-RU" sz="1200" b="0" i="0" kern="1200" dirty="0">
                <a:solidFill>
                  <a:schemeClr val="tx1"/>
                </a:solidFill>
                <a:effectLst/>
                <a:latin typeface="+mn-lt"/>
                <a:ea typeface="+mn-ea"/>
                <a:cs typeface="+mn-cs"/>
              </a:rPr>
              <a:t>Изберете членови на тимот (вклучително и надворешни специјалисти, доколку тоа е потребно); </a:t>
            </a:r>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Назначете индивидуални задачи на членовите на тимот; </a:t>
            </a:r>
          </a:p>
          <a:p>
            <a:r>
              <a:rPr lang="ru-RU" sz="1200" b="0" i="0" kern="1200" dirty="0">
                <a:solidFill>
                  <a:schemeClr val="tx1"/>
                </a:solidFill>
                <a:effectLst/>
                <a:latin typeface="+mn-lt"/>
                <a:ea typeface="+mn-ea"/>
                <a:cs typeface="+mn-cs"/>
              </a:rPr>
              <a:t>Дадете</a:t>
            </a:r>
            <a:r>
              <a:rPr lang="ru-RU" sz="1200" b="0" i="0" kern="1200" baseline="0" dirty="0">
                <a:solidFill>
                  <a:schemeClr val="tx1"/>
                </a:solidFill>
                <a:effectLst/>
                <a:latin typeface="+mn-lt"/>
                <a:ea typeface="+mn-ea"/>
                <a:cs typeface="+mn-cs"/>
              </a:rPr>
              <a:t> им инструкции на</a:t>
            </a:r>
            <a:r>
              <a:rPr lang="ru-RU" sz="1200" b="0" i="0" kern="1200" dirty="0">
                <a:solidFill>
                  <a:schemeClr val="tx1"/>
                </a:solidFill>
                <a:effectLst/>
                <a:latin typeface="+mn-lt"/>
                <a:ea typeface="+mn-ea"/>
                <a:cs typeface="+mn-cs"/>
              </a:rPr>
              <a:t> членовите на тимот за тоа како да ги извршуваат своите задачи (потребно е да ја имаат положено соодветната основна обука); и, </a:t>
            </a:r>
          </a:p>
          <a:p>
            <a:r>
              <a:rPr lang="ru-RU" sz="1200" b="0" i="0" kern="1200" dirty="0">
                <a:solidFill>
                  <a:schemeClr val="tx1"/>
                </a:solidFill>
                <a:effectLst/>
                <a:latin typeface="+mn-lt"/>
                <a:ea typeface="+mn-ea"/>
                <a:cs typeface="+mn-cs"/>
              </a:rPr>
              <a:t>Набавете ги неопходните алатки и опрема за заплена.</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33</a:t>
            </a:fld>
            <a:endParaRPr lang="en-US" altLang="en-US"/>
          </a:p>
        </p:txBody>
      </p:sp>
    </p:spTree>
    <p:extLst>
      <p:ext uri="{BB962C8B-B14F-4D97-AF65-F5344CB8AC3E}">
        <p14:creationId xmlns:p14="http://schemas.microsoft.com/office/powerpoint/2010/main" val="27114202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Бидејќи дигиталната форензика е толку сложена и вклучува многу различни дисциплини, испитувачот на дигитална форензика има тенденција да специјализира во една област на електронски докази. Ова значи дека истражувачи или обвинител можеби понекогаш треба да ги</a:t>
            </a:r>
            <a:r>
              <a:rPr lang="ru-RU" sz="1200" b="0" i="0" kern="1200" baseline="0" dirty="0">
                <a:solidFill>
                  <a:schemeClr val="tx1"/>
                </a:solidFill>
                <a:effectLst/>
                <a:latin typeface="+mn-lt"/>
                <a:ea typeface="+mn-ea"/>
                <a:cs typeface="+mn-cs"/>
              </a:rPr>
              <a:t> побара </a:t>
            </a:r>
            <a:r>
              <a:rPr lang="ru-RU" sz="1200" b="0" i="0" kern="1200" dirty="0">
                <a:solidFill>
                  <a:schemeClr val="tx1"/>
                </a:solidFill>
                <a:effectLst/>
                <a:latin typeface="+mn-lt"/>
                <a:ea typeface="+mn-ea"/>
                <a:cs typeface="+mn-cs"/>
              </a:rPr>
              <a:t>услугите на дигитален специјалист за да помогне во одредени технички ситуации. При избор на специјалист може да биде корисно да видите некој вид формална акредитација доделена од почитувано академско или професионално тело. Акредитацијата претставува одредено ниво на достигнување на образованието и обезбедува независна проценка на неговите или нејзините квалификации кога неговата или нејзината експертиза е преиспитана на суд. Слично на тоа, евиденција на објавување во признати рецензирани списанија, искуство во претходни случаи и професионална репутација, сето тоа помага да се зајакне таа доверба.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Процесот на избор не треба да биде случаен, туку активен и структуриран од самиот почеток. Единиците за сајбер-криминал можат да понудат дополнителни совети за критериумите за избор, сепак, следниве критериуми можат да помогнат да се утврди вредноста и угледот на внатрешниот консултантски сведок. </a:t>
            </a:r>
          </a:p>
          <a:p>
            <a:br>
              <a:rPr lang="ru-RU" sz="1200" b="0" i="0" kern="1200" dirty="0">
                <a:solidFill>
                  <a:schemeClr val="tx1"/>
                </a:solidFill>
                <a:effectLst/>
                <a:latin typeface="+mn-lt"/>
                <a:ea typeface="+mn-ea"/>
                <a:cs typeface="+mn-cs"/>
              </a:rPr>
            </a:br>
            <a:r>
              <a:rPr lang="mk-MK" sz="1200" b="1" kern="1200" dirty="0">
                <a:solidFill>
                  <a:schemeClr val="tx1"/>
                </a:solidFill>
                <a:effectLst/>
                <a:latin typeface="+mn-lt"/>
                <a:ea typeface="+mn-ea"/>
                <a:cs typeface="+mn-cs"/>
              </a:rPr>
              <a:t>Вештини на специјалистот</a:t>
            </a:r>
            <a:endParaRPr lang="en-US" sz="1200" b="1" kern="1200" dirty="0">
              <a:solidFill>
                <a:schemeClr val="tx1"/>
              </a:solidFill>
              <a:effectLst/>
              <a:latin typeface="+mn-lt"/>
              <a:ea typeface="+mn-ea"/>
              <a:cs typeface="+mn-cs"/>
            </a:endParaRPr>
          </a:p>
          <a:p>
            <a:pPr rtl="0"/>
            <a:r>
              <a:rPr lang="mk-MK" sz="1200" kern="1200" dirty="0">
                <a:solidFill>
                  <a:schemeClr val="tx1"/>
                </a:solidFill>
                <a:effectLst/>
                <a:latin typeface="+mn-lt"/>
                <a:ea typeface="+mn-ea"/>
                <a:cs typeface="+mn-cs"/>
              </a:rPr>
              <a:t>а</a:t>
            </a:r>
            <a:r>
              <a:rPr lang="en-US" sz="1200" kern="120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Релевантни академски и професионални квалификации и акредитација</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б</a:t>
            </a:r>
            <a:r>
              <a:rPr lang="en-US"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посебни вештини што тој или таа ги поседува релевантни за случајот во прашање</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в</a:t>
            </a:r>
            <a:r>
              <a:rPr lang="en-US"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Вклучување во кои било релевантни специјализирани стручни институти или здруженија</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г</a:t>
            </a:r>
            <a:r>
              <a:rPr lang="en-US"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Признаена репутација за неговата или нејзината активност во потребната област на експертиза (на пример, дали специјалистот има некакви награди за неговата или нејзината работа?).</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mk-MK" sz="1200" b="1" kern="1200" dirty="0">
                <a:solidFill>
                  <a:schemeClr val="tx1"/>
                </a:solidFill>
                <a:effectLst/>
                <a:latin typeface="+mn-lt"/>
                <a:ea typeface="+mn-ea"/>
                <a:cs typeface="+mn-cs"/>
              </a:rPr>
              <a:t>Искуство</a:t>
            </a:r>
            <a:r>
              <a:rPr lang="mk-MK" sz="1200" b="1" kern="1200" baseline="0" dirty="0">
                <a:solidFill>
                  <a:schemeClr val="tx1"/>
                </a:solidFill>
                <a:effectLst/>
                <a:latin typeface="+mn-lt"/>
                <a:ea typeface="+mn-ea"/>
                <a:cs typeface="+mn-cs"/>
              </a:rPr>
              <a:t> на специјалистот</a:t>
            </a:r>
            <a:endParaRPr lang="en-US" sz="1200" b="1" kern="1200" dirty="0">
              <a:solidFill>
                <a:schemeClr val="tx1"/>
              </a:solidFill>
              <a:effectLst/>
              <a:latin typeface="+mn-lt"/>
              <a:ea typeface="+mn-ea"/>
              <a:cs typeface="+mn-cs"/>
            </a:endParaRPr>
          </a:p>
          <a:p>
            <a:r>
              <a:rPr lang="ru-RU" sz="1200" kern="1200" dirty="0">
                <a:solidFill>
                  <a:schemeClr val="tx1"/>
                </a:solidFill>
                <a:effectLst/>
                <a:latin typeface="+mn-lt"/>
                <a:ea typeface="+mn-ea"/>
                <a:cs typeface="+mn-cs"/>
              </a:rPr>
              <a:t>а Должината и природата на искуството на овој вид работа;</a:t>
            </a:r>
          </a:p>
          <a:p>
            <a:r>
              <a:rPr lang="ru-RU" sz="1200" kern="1200" dirty="0">
                <a:solidFill>
                  <a:schemeClr val="tx1"/>
                </a:solidFill>
                <a:effectLst/>
                <a:latin typeface="+mn-lt"/>
                <a:ea typeface="+mn-ea"/>
                <a:cs typeface="+mn-cs"/>
              </a:rPr>
              <a:t>б Степен и стаж;</a:t>
            </a:r>
          </a:p>
          <a:p>
            <a:r>
              <a:rPr lang="ru-RU" sz="1200" b="0" i="0" kern="1200" dirty="0">
                <a:solidFill>
                  <a:schemeClr val="tx1"/>
                </a:solidFill>
                <a:effectLst/>
                <a:latin typeface="+mn-lt"/>
                <a:ea typeface="+mn-ea"/>
                <a:cs typeface="+mn-cs"/>
              </a:rPr>
              <a:t>в Број на судски случаи во кои тој или таа е вклучен;</a:t>
            </a:r>
          </a:p>
          <a:p>
            <a:r>
              <a:rPr lang="ru-RU" sz="1200" b="0" i="0" kern="1200" dirty="0">
                <a:solidFill>
                  <a:schemeClr val="tx1"/>
                </a:solidFill>
                <a:effectLst/>
                <a:latin typeface="+mn-lt"/>
                <a:ea typeface="+mn-ea"/>
                <a:cs typeface="+mn-cs"/>
              </a:rPr>
              <a:t>г. Вид и сложеност на случаите во кои бил вклучен специјалистот; </a:t>
            </a:r>
            <a:endParaRPr lang="en-US" sz="1200"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д. Докази за докажување на нивото и квалитетот на искуството (на пример, учество како поканет говорник на реномирани настани; публикации во почитувани списанија за рецензии, официјални и почесни состаноци релевантни за специјализацијата). </a:t>
            </a:r>
          </a:p>
          <a:p>
            <a:endParaRPr lang="en-US" sz="1200" kern="1200" dirty="0">
              <a:solidFill>
                <a:schemeClr val="tx1"/>
              </a:solidFill>
              <a:effectLst/>
              <a:latin typeface="+mn-lt"/>
              <a:ea typeface="+mn-ea"/>
              <a:cs typeface="+mn-cs"/>
            </a:endParaRPr>
          </a:p>
          <a:p>
            <a:r>
              <a:rPr lang="mk-MK" sz="1200" b="1" kern="1200" dirty="0">
                <a:solidFill>
                  <a:schemeClr val="tx1"/>
                </a:solidFill>
                <a:effectLst/>
                <a:latin typeface="+mn-lt"/>
                <a:ea typeface="+mn-ea"/>
                <a:cs typeface="+mn-cs"/>
              </a:rPr>
              <a:t>Познавање на истраги</a:t>
            </a:r>
            <a:endParaRPr lang="en-US" sz="1200" b="1" kern="1200" dirty="0">
              <a:solidFill>
                <a:schemeClr val="tx1"/>
              </a:solidFill>
              <a:effectLst/>
              <a:latin typeface="+mn-lt"/>
              <a:ea typeface="+mn-ea"/>
              <a:cs typeface="+mn-cs"/>
            </a:endParaRPr>
          </a:p>
          <a:p>
            <a:r>
              <a:rPr lang="ru-RU" sz="1200" kern="1200" dirty="0">
                <a:solidFill>
                  <a:schemeClr val="tx1"/>
                </a:solidFill>
                <a:effectLst/>
                <a:latin typeface="+mn-lt"/>
                <a:ea typeface="+mn-ea"/>
                <a:cs typeface="+mn-cs"/>
              </a:rPr>
              <a:t>Разбирање на природата и потребите на истрагата во однос на доверливоста, релевантноста и разликата помеѓу информации, разузнавачки податоци и докази.</a:t>
            </a:r>
          </a:p>
          <a:p>
            <a:endParaRPr lang="en-US" sz="1200" kern="1200" dirty="0">
              <a:solidFill>
                <a:schemeClr val="tx1"/>
              </a:solidFill>
              <a:effectLst/>
              <a:latin typeface="+mn-lt"/>
              <a:ea typeface="+mn-ea"/>
              <a:cs typeface="+mn-cs"/>
            </a:endParaRPr>
          </a:p>
          <a:p>
            <a:r>
              <a:rPr lang="mk-MK" sz="1200" b="1" kern="1200" dirty="0">
                <a:solidFill>
                  <a:schemeClr val="tx1"/>
                </a:solidFill>
                <a:effectLst/>
                <a:latin typeface="+mn-lt"/>
                <a:ea typeface="+mn-ea"/>
                <a:cs typeface="+mn-cs"/>
              </a:rPr>
              <a:t>Контекстуално знаење</a:t>
            </a:r>
            <a:endParaRPr lang="en-US" sz="1200" b="1" kern="1200" dirty="0">
              <a:solidFill>
                <a:schemeClr val="tx1"/>
              </a:solidFill>
              <a:effectLst/>
              <a:latin typeface="+mn-lt"/>
              <a:ea typeface="+mn-ea"/>
              <a:cs typeface="+mn-cs"/>
            </a:endParaRPr>
          </a:p>
          <a:p>
            <a:r>
              <a:rPr lang="ru-RU" sz="1200" kern="1200" dirty="0">
                <a:solidFill>
                  <a:schemeClr val="tx1"/>
                </a:solidFill>
                <a:effectLst/>
                <a:latin typeface="+mn-lt"/>
                <a:ea typeface="+mn-ea"/>
                <a:cs typeface="+mn-cs"/>
              </a:rPr>
              <a:t>Разбирање на разликата помеѓу приодите, јазикот, филозофиите, практиките и улогите на полицијата и законот и потребното техничко знаење за информатичката технологија, како и запознавање со концептот на веројатност во неговата најширока смисла и познавање на разликата помеѓу научните и правни стандарди на докажување.</a:t>
            </a:r>
          </a:p>
          <a:p>
            <a:endParaRPr lang="en-US" sz="1200" kern="1200" dirty="0">
              <a:solidFill>
                <a:schemeClr val="tx1"/>
              </a:solidFill>
              <a:effectLst/>
              <a:latin typeface="+mn-lt"/>
              <a:ea typeface="+mn-ea"/>
              <a:cs typeface="+mn-cs"/>
            </a:endParaRPr>
          </a:p>
          <a:p>
            <a:r>
              <a:rPr lang="mk-MK" sz="1200" b="1" kern="1200" dirty="0">
                <a:solidFill>
                  <a:schemeClr val="tx1"/>
                </a:solidFill>
                <a:effectLst/>
                <a:latin typeface="+mn-lt"/>
                <a:ea typeface="+mn-ea"/>
                <a:cs typeface="+mn-cs"/>
              </a:rPr>
              <a:t>Познавања од областа на правото</a:t>
            </a:r>
            <a:endParaRPr lang="en-US" sz="1200" b="1" kern="1200" dirty="0">
              <a:solidFill>
                <a:schemeClr val="tx1"/>
              </a:solidFill>
              <a:effectLst/>
              <a:latin typeface="+mn-lt"/>
              <a:ea typeface="+mn-ea"/>
              <a:cs typeface="+mn-cs"/>
            </a:endParaRPr>
          </a:p>
          <a:p>
            <a:r>
              <a:rPr lang="ru-RU" sz="1200" kern="1200" dirty="0">
                <a:solidFill>
                  <a:schemeClr val="tx1"/>
                </a:solidFill>
                <a:effectLst/>
                <a:latin typeface="+mn-lt"/>
                <a:ea typeface="+mn-ea"/>
                <a:cs typeface="+mn-cs"/>
              </a:rPr>
              <a:t>Разбирање на релевантни аспекти на законот во однос на</a:t>
            </a:r>
            <a:r>
              <a:rPr lang="en-US" sz="1200" kern="1200" dirty="0">
                <a:solidFill>
                  <a:schemeClr val="tx1"/>
                </a:solidFill>
                <a:effectLst/>
                <a:latin typeface="+mn-lt"/>
                <a:ea typeface="+mn-ea"/>
                <a:cs typeface="+mn-cs"/>
              </a:rPr>
              <a:t>:</a:t>
            </a:r>
          </a:p>
          <a:p>
            <a:r>
              <a:rPr lang="ru-RU" sz="1200" b="0" i="0" kern="1200" dirty="0">
                <a:solidFill>
                  <a:schemeClr val="tx1"/>
                </a:solidFill>
                <a:effectLst/>
                <a:latin typeface="+mn-lt"/>
                <a:ea typeface="+mn-ea"/>
                <a:cs typeface="+mn-cs"/>
              </a:rPr>
              <a:t>а. Искази; </a:t>
            </a:r>
          </a:p>
          <a:p>
            <a:r>
              <a:rPr lang="ru-RU" sz="1200" b="0" i="0" kern="1200" dirty="0">
                <a:solidFill>
                  <a:schemeClr val="tx1"/>
                </a:solidFill>
                <a:effectLst/>
                <a:latin typeface="+mn-lt"/>
                <a:ea typeface="+mn-ea"/>
                <a:cs typeface="+mn-cs"/>
              </a:rPr>
              <a:t>б. Континуитет; </a:t>
            </a:r>
          </a:p>
          <a:p>
            <a:r>
              <a:rPr lang="ru-RU" sz="1200" b="0" i="0" kern="1200" dirty="0">
                <a:solidFill>
                  <a:schemeClr val="tx1"/>
                </a:solidFill>
                <a:effectLst/>
                <a:latin typeface="+mn-lt"/>
                <a:ea typeface="+mn-ea"/>
                <a:cs typeface="+mn-cs"/>
              </a:rPr>
              <a:t>в. Правила на докази; </a:t>
            </a:r>
          </a:p>
          <a:p>
            <a:r>
              <a:rPr lang="ru-RU" sz="1200" b="0" i="0" kern="1200" dirty="0">
                <a:solidFill>
                  <a:schemeClr val="tx1"/>
                </a:solidFill>
                <a:effectLst/>
                <a:latin typeface="+mn-lt"/>
                <a:ea typeface="+mn-ea"/>
                <a:cs typeface="+mn-cs"/>
              </a:rPr>
              <a:t>г. Судски постапки (вклучувајќи ги и разликите во улогите на одбраната и обвинителството); </a:t>
            </a:r>
          </a:p>
          <a:p>
            <a:r>
              <a:rPr lang="ru-RU" sz="1200" b="0" i="0" kern="1200" dirty="0">
                <a:solidFill>
                  <a:schemeClr val="tx1"/>
                </a:solidFill>
                <a:effectLst/>
                <a:latin typeface="+mn-lt"/>
                <a:ea typeface="+mn-ea"/>
                <a:cs typeface="+mn-cs"/>
              </a:rPr>
              <a:t>д. Јасно разбирање на улогите и одговорностите на вештакот.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mk-MK" sz="1200" b="1" kern="1200" dirty="0">
                <a:solidFill>
                  <a:schemeClr val="tx1"/>
                </a:solidFill>
                <a:effectLst/>
                <a:latin typeface="+mn-lt"/>
                <a:ea typeface="+mn-ea"/>
                <a:cs typeface="+mn-cs"/>
              </a:rPr>
              <a:t>Комуникациски вештини</a:t>
            </a:r>
            <a:endParaRPr lang="en-US" sz="1200" b="1"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Способност да се изрази и објасни на обичен јазик</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а</a:t>
            </a:r>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Карактерот на специјализацијата</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б</a:t>
            </a:r>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Техниките</a:t>
            </a:r>
            <a:r>
              <a:rPr lang="mk-MK" sz="1200" kern="1200" baseline="0" dirty="0">
                <a:solidFill>
                  <a:schemeClr val="tx1"/>
                </a:solidFill>
                <a:effectLst/>
                <a:latin typeface="+mn-lt"/>
                <a:ea typeface="+mn-ea"/>
                <a:cs typeface="+mn-cs"/>
              </a:rPr>
              <a:t> и опремата што се користат при испитувањето</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в</a:t>
            </a:r>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Употребените</a:t>
            </a:r>
            <a:r>
              <a:rPr lang="mk-MK" sz="1200" kern="1200" baseline="0" dirty="0">
                <a:solidFill>
                  <a:schemeClr val="tx1"/>
                </a:solidFill>
                <a:effectLst/>
                <a:latin typeface="+mn-lt"/>
                <a:ea typeface="+mn-ea"/>
                <a:cs typeface="+mn-cs"/>
              </a:rPr>
              <a:t> методи на толкување</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г</a:t>
            </a:r>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Силните и слабите страни на доказите</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д</a:t>
            </a:r>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Сите можни алтернативни објаснувања за откриените факти</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mk-MK" sz="1200" b="1" kern="1200" dirty="0">
                <a:solidFill>
                  <a:schemeClr val="tx1"/>
                </a:solidFill>
                <a:effectLst/>
                <a:latin typeface="+mn-lt"/>
                <a:ea typeface="+mn-ea"/>
                <a:cs typeface="+mn-cs"/>
              </a:rPr>
              <a:t>Општо</a:t>
            </a:r>
            <a:endParaRPr lang="en-US" sz="1200" b="1" kern="1200" dirty="0">
              <a:solidFill>
                <a:schemeClr val="tx1"/>
              </a:solidFill>
              <a:effectLst/>
              <a:latin typeface="+mn-lt"/>
              <a:ea typeface="+mn-ea"/>
              <a:cs typeface="+mn-cs"/>
            </a:endParaRPr>
          </a:p>
          <a:p>
            <a:r>
              <a:rPr lang="mk-MK" sz="1200" kern="1200" dirty="0">
                <a:solidFill>
                  <a:schemeClr val="tx1"/>
                </a:solidFill>
                <a:effectLst/>
                <a:latin typeface="+mn-lt"/>
                <a:ea typeface="+mn-ea"/>
                <a:cs typeface="+mn-cs"/>
              </a:rPr>
              <a:t>а</a:t>
            </a:r>
            <a:r>
              <a:rPr lang="en-US"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Експертот можеби треба да има дозвола за пристап до одредено</a:t>
            </a:r>
            <a:r>
              <a:rPr lang="ru-RU" sz="1200" kern="1200" baseline="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ниво на безбедност за да се справи со доказниот материјал</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б. </a:t>
            </a:r>
            <a:r>
              <a:rPr lang="ru-RU" sz="1200" b="0" i="0" kern="1200" dirty="0">
                <a:solidFill>
                  <a:schemeClr val="tx1"/>
                </a:solidFill>
                <a:effectLst/>
                <a:latin typeface="+mn-lt"/>
                <a:ea typeface="+mn-ea"/>
                <a:cs typeface="+mn-cs"/>
              </a:rPr>
              <a:t>Експертот треба да потпише Договор за необјавување на доверливи информации (за да осигури дека знаењето стекнато за време на испитувањето останува доверливо)</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в</a:t>
            </a:r>
            <a:r>
              <a:rPr lang="en-US" sz="1200" kern="120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Кога е релевантно, експертот треба да биде информиран за сите релевантни упатства за материјалот поврзан со педофилијата, вклучително и за влијанието на ваквиот материјал врз другите вклучени и од него се бара соодветно да го процени ризикот на истиот</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г</a:t>
            </a:r>
            <a:r>
              <a:rPr lang="en-US" sz="1200" kern="120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Специјалистот не треба да има судир на интереси и треба задолжително да се изјасни за тоа</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34</a:t>
            </a:fld>
            <a:endParaRPr lang="en-US" altLang="en-US"/>
          </a:p>
        </p:txBody>
      </p:sp>
    </p:spTree>
    <p:extLst>
      <p:ext uri="{BB962C8B-B14F-4D97-AF65-F5344CB8AC3E}">
        <p14:creationId xmlns:p14="http://schemas.microsoft.com/office/powerpoint/2010/main" val="25160831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lnSpc>
                <a:spcPct val="80000"/>
              </a:lnSpc>
              <a:buFont typeface="Calibri" charset="0"/>
              <a:buNone/>
            </a:pPr>
            <a:r>
              <a:rPr lang="ru-RU" sz="1200" b="0" i="0" kern="1200" dirty="0">
                <a:solidFill>
                  <a:schemeClr val="tx1"/>
                </a:solidFill>
                <a:effectLst/>
                <a:latin typeface="+mn-lt"/>
                <a:ea typeface="+mn-ea"/>
                <a:cs typeface="+mn-cs"/>
              </a:rPr>
              <a:t>Можеби ќе бидат потребни специјални алатки и опрема за прибирање е-докази </a:t>
            </a:r>
          </a:p>
          <a:p>
            <a:pPr marL="0" indent="0" eaLnBrk="1" hangingPunct="1">
              <a:lnSpc>
                <a:spcPct val="80000"/>
              </a:lnSpc>
              <a:buFont typeface="Calibri" charset="0"/>
              <a:buNone/>
            </a:pPr>
            <a:r>
              <a:rPr lang="ru-RU" sz="1200" b="0" i="0" kern="1200" dirty="0">
                <a:solidFill>
                  <a:schemeClr val="tx1"/>
                </a:solidFill>
                <a:effectLst/>
                <a:latin typeface="+mn-lt"/>
                <a:ea typeface="+mn-ea"/>
                <a:cs typeface="+mn-cs"/>
              </a:rPr>
              <a:t>Напредокот на технологијата може да диктира промени на потребните алатки и опрема </a:t>
            </a:r>
          </a:p>
          <a:p>
            <a:pPr marL="0" indent="0" eaLnBrk="1" hangingPunct="1">
              <a:lnSpc>
                <a:spcPct val="80000"/>
              </a:lnSpc>
              <a:buFont typeface="Calibri" charset="0"/>
              <a:buNone/>
            </a:pPr>
            <a:endParaRPr lang="en-US" dirty="0">
              <a:latin typeface="Calibri" charset="0"/>
            </a:endParaRPr>
          </a:p>
          <a:p>
            <a:pPr marL="0" indent="0" eaLnBrk="1" hangingPunct="1">
              <a:lnSpc>
                <a:spcPct val="80000"/>
              </a:lnSpc>
              <a:buFont typeface="Calibri" charset="0"/>
              <a:buNone/>
            </a:pPr>
            <a:r>
              <a:rPr lang="mk-MK" dirty="0" err="1">
                <a:solidFill>
                  <a:srgbClr val="FF0000"/>
                </a:solidFill>
                <a:latin typeface="Calibri" charset="0"/>
              </a:rPr>
              <a:t>Плоснат</a:t>
            </a:r>
            <a:r>
              <a:rPr lang="mk-MK" baseline="0" dirty="0">
                <a:solidFill>
                  <a:srgbClr val="FF0000"/>
                </a:solidFill>
                <a:latin typeface="Calibri" charset="0"/>
              </a:rPr>
              <a:t> </a:t>
            </a:r>
            <a:r>
              <a:rPr lang="mk-MK" baseline="0" dirty="0" err="1">
                <a:solidFill>
                  <a:srgbClr val="FF0000"/>
                </a:solidFill>
                <a:latin typeface="Calibri" charset="0"/>
              </a:rPr>
              <a:t>завртувач</a:t>
            </a:r>
            <a:r>
              <a:rPr lang="mk-MK" baseline="0" dirty="0">
                <a:solidFill>
                  <a:srgbClr val="FF0000"/>
                </a:solidFill>
                <a:latin typeface="Calibri" charset="0"/>
              </a:rPr>
              <a:t> и крстест </a:t>
            </a:r>
            <a:r>
              <a:rPr lang="mk-MK" baseline="0" dirty="0" err="1">
                <a:solidFill>
                  <a:srgbClr val="FF0000"/>
                </a:solidFill>
                <a:latin typeface="Calibri" charset="0"/>
              </a:rPr>
              <a:t>завртувач</a:t>
            </a:r>
            <a:r>
              <a:rPr lang="mk-MK" baseline="0" dirty="0">
                <a:solidFill>
                  <a:srgbClr val="FF0000"/>
                </a:solidFill>
                <a:latin typeface="Calibri" charset="0"/>
              </a:rPr>
              <a:t>, како и оние специјализирани за одреден производител на опрема, на пример, за </a:t>
            </a:r>
            <a:r>
              <a:rPr lang="en-GB" dirty="0">
                <a:solidFill>
                  <a:srgbClr val="FF0000"/>
                </a:solidFill>
                <a:latin typeface="Calibri" charset="0"/>
              </a:rPr>
              <a:t>Hewlett Packard, Apple</a:t>
            </a:r>
          </a:p>
          <a:p>
            <a:pPr marL="0" indent="0" eaLnBrk="1" hangingPunct="1">
              <a:lnSpc>
                <a:spcPct val="80000"/>
              </a:lnSpc>
              <a:buFont typeface="Calibri" charset="0"/>
              <a:buNone/>
            </a:pPr>
            <a:r>
              <a:rPr lang="ru-RU" dirty="0">
                <a:solidFill>
                  <a:srgbClr val="FF0000"/>
                </a:solidFill>
                <a:latin typeface="Calibri" charset="0"/>
              </a:rPr>
              <a:t>Хексагонален, ѕвездест и завртувач за сигурносни завртки</a:t>
            </a:r>
          </a:p>
          <a:p>
            <a:pPr marL="0" indent="0" eaLnBrk="1" hangingPunct="1">
              <a:lnSpc>
                <a:spcPct val="80000"/>
              </a:lnSpc>
              <a:buFont typeface="Calibri" charset="0"/>
              <a:buNone/>
            </a:pPr>
            <a:r>
              <a:rPr lang="mk-MK" dirty="0">
                <a:solidFill>
                  <a:srgbClr val="FF0000"/>
                </a:solidFill>
                <a:latin typeface="Calibri" charset="0"/>
              </a:rPr>
              <a:t>Стандардна и шпиц-клешта</a:t>
            </a:r>
            <a:endParaRPr lang="en-GB" dirty="0">
              <a:solidFill>
                <a:srgbClr val="FF0000"/>
              </a:solidFill>
              <a:latin typeface="Calibri" charset="0"/>
            </a:endParaRPr>
          </a:p>
          <a:p>
            <a:pPr marL="0" indent="0" eaLnBrk="1" hangingPunct="1">
              <a:lnSpc>
                <a:spcPct val="80000"/>
              </a:lnSpc>
              <a:buFont typeface="Calibri" charset="0"/>
              <a:buNone/>
            </a:pPr>
            <a:r>
              <a:rPr lang="mk-MK" dirty="0">
                <a:solidFill>
                  <a:srgbClr val="FF0000"/>
                </a:solidFill>
                <a:latin typeface="Calibri" charset="0"/>
              </a:rPr>
              <a:t>За отстранување</a:t>
            </a:r>
            <a:r>
              <a:rPr lang="mk-MK" baseline="0" dirty="0">
                <a:solidFill>
                  <a:srgbClr val="FF0000"/>
                </a:solidFill>
                <a:latin typeface="Calibri" charset="0"/>
              </a:rPr>
              <a:t> на пластични кабел-стеги</a:t>
            </a:r>
            <a:endParaRPr lang="en-GB" dirty="0">
              <a:solidFill>
                <a:srgbClr val="FF0000"/>
              </a:solidFill>
              <a:latin typeface="Calibri" charset="0"/>
            </a:endParaRPr>
          </a:p>
          <a:p>
            <a:pPr marL="0" indent="0" eaLnBrk="1" hangingPunct="1">
              <a:lnSpc>
                <a:spcPct val="80000"/>
              </a:lnSpc>
              <a:buFont typeface="Calibri" charset="0"/>
              <a:buNone/>
            </a:pPr>
            <a:endParaRPr lang="en-GB" dirty="0">
              <a:latin typeface="Calibri" charset="0"/>
            </a:endParaRPr>
          </a:p>
          <a:p>
            <a:r>
              <a:rPr lang="ru-RU" sz="1200" kern="1200" dirty="0">
                <a:solidFill>
                  <a:schemeClr val="tx1"/>
                </a:solidFill>
                <a:effectLst/>
                <a:latin typeface="+mn-lt"/>
                <a:ea typeface="+mn-ea"/>
                <a:cs typeface="+mn-cs"/>
              </a:rPr>
              <a:t>Компјутерите и сродните уреди се кршливи електронски инструменти кои се чувствителни на температура, влажност, физички удари, статички електрицитет, магнетни извори, па дури и на веќе дефинирани дејствија (на пр. вклучување/исклучување). Затоа треба да се преземат посебни мерки на претпазливост при пакување, транспорт и чување на е-докази. За да се одржи синџирот на старателство, треба да се евидентира пакувањето, транспортот и складирањето, а секоја промена на старателството или состојбата на запленетиот имот треба да се одреди и да се забележи. Нестручното ракување може да предизвика оштетување или уништување на е-докази и следниве мерки на претпазливост:</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Пакување</a:t>
            </a:r>
            <a:r>
              <a:rPr lang="en-US" sz="1200" kern="1200" dirty="0">
                <a:solidFill>
                  <a:schemeClr val="tx1"/>
                </a:solidFill>
                <a:effectLst/>
                <a:latin typeface="+mn-lt"/>
                <a:ea typeface="+mn-ea"/>
                <a:cs typeface="+mn-cs"/>
              </a:rPr>
              <a:t>:</a:t>
            </a:r>
          </a:p>
          <a:p>
            <a:pPr marL="171450" indent="-171450">
              <a:buFontTx/>
              <a:buChar char="-"/>
            </a:pPr>
            <a:r>
              <a:rPr lang="ru-RU" sz="1200" b="0" i="0" kern="1200" dirty="0">
                <a:solidFill>
                  <a:schemeClr val="tx1"/>
                </a:solidFill>
                <a:effectLst/>
                <a:latin typeface="+mn-lt"/>
                <a:ea typeface="+mn-ea"/>
                <a:cs typeface="+mn-cs"/>
              </a:rPr>
              <a:t>Обезбедете сите собрани е-докази да се соодветно документирани и обележани пред пакувањето; </a:t>
            </a:r>
          </a:p>
          <a:p>
            <a:pPr marL="171450" indent="-171450">
              <a:buFontTx/>
              <a:buChar char="-"/>
            </a:pPr>
            <a:r>
              <a:rPr lang="ru-RU" sz="1200" b="0" i="0" kern="1200" dirty="0">
                <a:solidFill>
                  <a:schemeClr val="tx1"/>
                </a:solidFill>
                <a:effectLst/>
                <a:latin typeface="+mn-lt"/>
                <a:ea typeface="+mn-ea"/>
                <a:cs typeface="+mn-cs"/>
              </a:rPr>
              <a:t>Кога е можно, транспортирајте ги собраните е-докази во оригиналното пакување; </a:t>
            </a:r>
          </a:p>
          <a:p>
            <a:pPr marL="171450" indent="-171450" rtl="0">
              <a:buFont typeface="Calibri" panose="020F0502020204030204" pitchFamily="34" charset="0"/>
              <a:buChar char="⁻"/>
            </a:pPr>
            <a:r>
              <a:rPr lang="ru-RU" sz="1200" b="0" i="0" kern="1200" dirty="0">
                <a:solidFill>
                  <a:schemeClr val="tx1"/>
                </a:solidFill>
                <a:effectLst/>
                <a:latin typeface="+mn-lt"/>
                <a:ea typeface="+mn-ea"/>
                <a:cs typeface="+mn-cs"/>
              </a:rPr>
              <a:t>Доколку не е достапно оригинално пакување, користете анти-статичко пакување (на пример, хартиени или анти-статички пластични вреќички). Избегнувајте употреба на материјали што можат да произведат статички електрицитет, како што се стандардни пластични ќеси;</a:t>
            </a:r>
          </a:p>
          <a:p>
            <a:pPr marL="171450" indent="-171450" rtl="0">
              <a:buFont typeface="Calibri" panose="020F0502020204030204" pitchFamily="34" charset="0"/>
              <a:buChar char="⁻"/>
            </a:pPr>
            <a:r>
              <a:rPr lang="ru-RU" sz="1200" b="0" i="0" kern="1200" dirty="0">
                <a:solidFill>
                  <a:schemeClr val="tx1"/>
                </a:solidFill>
                <a:effectLst/>
                <a:latin typeface="+mn-lt"/>
                <a:ea typeface="+mn-ea"/>
                <a:cs typeface="+mn-cs"/>
              </a:rPr>
              <a:t>Не ги</a:t>
            </a:r>
            <a:r>
              <a:rPr lang="ru-RU" sz="1200" b="0" i="0" kern="1200" baseline="0" dirty="0">
                <a:solidFill>
                  <a:schemeClr val="tx1"/>
                </a:solidFill>
                <a:effectLst/>
                <a:latin typeface="+mn-lt"/>
                <a:ea typeface="+mn-ea"/>
                <a:cs typeface="+mn-cs"/>
              </a:rPr>
              <a:t> превиткувајте</a:t>
            </a:r>
            <a:r>
              <a:rPr lang="ru-RU" sz="1200" b="0" i="0" kern="1200" dirty="0">
                <a:solidFill>
                  <a:schemeClr val="tx1"/>
                </a:solidFill>
                <a:effectLst/>
                <a:latin typeface="+mn-lt"/>
                <a:ea typeface="+mn-ea"/>
                <a:cs typeface="+mn-cs"/>
              </a:rPr>
              <a:t>, виткајте или гребете медиумите за складирање, како што се дискети, </a:t>
            </a:r>
            <a:r>
              <a:rPr lang="en-US" sz="1200" b="0" i="0" kern="1200" dirty="0">
                <a:solidFill>
                  <a:schemeClr val="tx1"/>
                </a:solidFill>
                <a:effectLst/>
                <a:latin typeface="+mn-lt"/>
                <a:ea typeface="+mn-ea"/>
                <a:cs typeface="+mn-cs"/>
              </a:rPr>
              <a:t>CD-ROM</a:t>
            </a:r>
            <a:r>
              <a:rPr lang="ru-RU" sz="1200" b="0" i="0" kern="1200" dirty="0">
                <a:solidFill>
                  <a:schemeClr val="tx1"/>
                </a:solidFill>
                <a:effectLst/>
                <a:latin typeface="+mn-lt"/>
                <a:ea typeface="+mn-ea"/>
                <a:cs typeface="+mn-cs"/>
              </a:rPr>
              <a:t> и ленти;</a:t>
            </a:r>
          </a:p>
          <a:p>
            <a:pPr marL="171450" indent="-171450" rtl="0">
              <a:buFont typeface="Calibri" panose="020F0502020204030204" pitchFamily="34" charset="0"/>
              <a:buChar char="⁻"/>
            </a:pPr>
            <a:r>
              <a:rPr lang="ru-RU" sz="1200" b="0" i="0" kern="1200" dirty="0">
                <a:solidFill>
                  <a:schemeClr val="tx1"/>
                </a:solidFill>
                <a:effectLst/>
                <a:latin typeface="+mn-lt"/>
                <a:ea typeface="+mn-ea"/>
                <a:cs typeface="+mn-cs"/>
              </a:rPr>
              <a:t>Не ставајте налепници на површината на медиумите за складирање. Користете кутии или коверти за пакување медиуми за складирање секогаш кога </a:t>
            </a:r>
            <a:r>
              <a:rPr lang="mk-MK" sz="1200" b="0" i="0" kern="1200" dirty="0">
                <a:solidFill>
                  <a:schemeClr val="tx1"/>
                </a:solidFill>
                <a:effectLst/>
                <a:latin typeface="+mn-lt"/>
                <a:ea typeface="+mn-ea"/>
                <a:cs typeface="+mn-cs"/>
              </a:rPr>
              <a:t>тоа </a:t>
            </a:r>
            <a:r>
              <a:rPr lang="ru-RU" sz="1200" b="0" i="0" kern="1200" dirty="0">
                <a:solidFill>
                  <a:schemeClr val="tx1"/>
                </a:solidFill>
                <a:effectLst/>
                <a:latin typeface="+mn-lt"/>
                <a:ea typeface="+mn-ea"/>
                <a:cs typeface="+mn-cs"/>
              </a:rPr>
              <a:t>е можно;</a:t>
            </a:r>
          </a:p>
          <a:p>
            <a:pPr marL="171450" indent="-171450">
              <a:buFont typeface="Calibri" panose="020F0502020204030204" pitchFamily="34" charset="0"/>
              <a:buChar char="⁻"/>
            </a:pPr>
            <a:r>
              <a:rPr lang="ru-RU" sz="1200" b="0" i="0" kern="1200" dirty="0">
                <a:solidFill>
                  <a:schemeClr val="tx1"/>
                </a:solidFill>
                <a:effectLst/>
                <a:latin typeface="+mn-lt"/>
                <a:ea typeface="+mn-ea"/>
                <a:cs typeface="+mn-cs"/>
              </a:rPr>
              <a:t>Осигурете се дека сите кутии што содржат докази се соодветно обележани;</a:t>
            </a:r>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Ако се собрани повеќе компјутерски системи, означете го секој систем за да може повторно да се состави како што е пронајден.</a:t>
            </a:r>
          </a:p>
          <a:p>
            <a:pPr marL="171450" indent="-171450">
              <a:buFont typeface="Arial" panose="020B0604020202020204" pitchFamily="34" charset="0"/>
              <a:buChar char="•"/>
            </a:pPr>
            <a:r>
              <a:rPr lang="ru-RU" sz="1200" b="0" i="0" kern="1200" dirty="0">
                <a:solidFill>
                  <a:schemeClr val="tx1"/>
                </a:solidFill>
                <a:effectLst/>
                <a:latin typeface="+mn-lt"/>
                <a:ea typeface="+mn-ea"/>
                <a:cs typeface="+mn-cs"/>
              </a:rPr>
              <a:t>Оставете го мобилниот</a:t>
            </a:r>
            <a:r>
              <a:rPr lang="ru-RU" sz="1200" b="0" i="0" kern="1200" baseline="0" dirty="0">
                <a:solidFill>
                  <a:schemeClr val="tx1"/>
                </a:solidFill>
                <a:effectLst/>
                <a:latin typeface="+mn-lt"/>
                <a:ea typeface="+mn-ea"/>
                <a:cs typeface="+mn-cs"/>
              </a:rPr>
              <a:t> или паметниот телефон(и) во состојбата (вклучен или исклучен) во која се пронајдени.</a:t>
            </a:r>
            <a:endParaRPr lang="ru-RU" sz="1200" b="0" i="0" kern="1200" dirty="0">
              <a:solidFill>
                <a:schemeClr val="tx1"/>
              </a:solidFill>
              <a:effectLst/>
              <a:latin typeface="+mn-lt"/>
              <a:ea typeface="+mn-ea"/>
              <a:cs typeface="+mn-cs"/>
            </a:endParaRPr>
          </a:p>
          <a:p>
            <a:pPr marL="171450" indent="-171450" rtl="0">
              <a:buFont typeface="Calibri" panose="020F0502020204030204" pitchFamily="34" charset="0"/>
              <a:buChar char="⁻"/>
            </a:pPr>
            <a:r>
              <a:rPr lang="ru-RU" sz="1200" b="0" i="0" kern="1200" dirty="0">
                <a:solidFill>
                  <a:schemeClr val="tx1"/>
                </a:solidFill>
                <a:effectLst/>
                <a:latin typeface="+mn-lt"/>
                <a:ea typeface="+mn-ea"/>
                <a:cs typeface="+mn-cs"/>
              </a:rPr>
              <a:t>Пакувајте мобилен или паметен телефон(и) во материјал за блокирање на сигналот, како што се Фарадееви торбички</a:t>
            </a:r>
            <a:r>
              <a:rPr lang="ru-RU" sz="1200" b="0" i="0" kern="1200" baseline="0" dirty="0">
                <a:solidFill>
                  <a:schemeClr val="tx1"/>
                </a:solidFill>
                <a:effectLst/>
                <a:latin typeface="+mn-lt"/>
                <a:ea typeface="+mn-ea"/>
                <a:cs typeface="+mn-cs"/>
              </a:rPr>
              <a:t> заради изолација</a:t>
            </a:r>
            <a:r>
              <a:rPr lang="ru-RU" sz="1200" b="0" i="0" kern="1200" dirty="0">
                <a:solidFill>
                  <a:schemeClr val="tx1"/>
                </a:solidFill>
                <a:effectLst/>
                <a:latin typeface="+mn-lt"/>
                <a:ea typeface="+mn-ea"/>
                <a:cs typeface="+mn-cs"/>
              </a:rPr>
              <a:t>, материјал за заштита</a:t>
            </a:r>
            <a:r>
              <a:rPr lang="ru-RU" sz="1200" b="0" i="0" kern="1200" baseline="0" dirty="0">
                <a:solidFill>
                  <a:schemeClr val="tx1"/>
                </a:solidFill>
                <a:effectLst/>
                <a:latin typeface="+mn-lt"/>
                <a:ea typeface="+mn-ea"/>
                <a:cs typeface="+mn-cs"/>
              </a:rPr>
              <a:t> од</a:t>
            </a:r>
            <a:r>
              <a:rPr lang="ru-RU" sz="1200" b="0" i="0" kern="1200" dirty="0">
                <a:solidFill>
                  <a:schemeClr val="tx1"/>
                </a:solidFill>
                <a:effectLst/>
                <a:latin typeface="+mn-lt"/>
                <a:ea typeface="+mn-ea"/>
                <a:cs typeface="+mn-cs"/>
              </a:rPr>
              <a:t> радио фреквенции или завиткан во алуминиумска фолија за да спречите испраќање или примање на пораки со податоци од уредите. Доколку е погрешно спакуван или отстрането од заштитеното пакување, уредот може да може да испраќа и прима пораки со податоци. Имајте предвид дека чувањето уреди во пакување за блокирање на сигналот може значително да го намали траењето на батеријата. Во случај на мала потрошувачка на батерија, размислете наместо тоа, да ги ставите уредите во „режим при летање со авион</a:t>
            </a:r>
            <a:r>
              <a:rPr lang="en-US" sz="1200" b="0" i="0" kern="1200" dirty="0">
                <a:solidFill>
                  <a:schemeClr val="tx1"/>
                </a:solidFill>
                <a:effectLst/>
                <a:latin typeface="+mn-lt"/>
                <a:ea typeface="+mn-ea"/>
                <a:cs typeface="+mn-cs"/>
              </a:rPr>
              <a:t> (flight mode)</a:t>
            </a:r>
            <a:r>
              <a:rPr lang="ru-RU" sz="1200" b="0" i="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Транспорт</a:t>
            </a:r>
            <a:r>
              <a:rPr lang="en-US" sz="1200" kern="1200" dirty="0">
                <a:solidFill>
                  <a:schemeClr val="tx1"/>
                </a:solidFill>
                <a:effectLst/>
                <a:latin typeface="+mn-lt"/>
                <a:ea typeface="+mn-ea"/>
                <a:cs typeface="+mn-cs"/>
              </a:rPr>
              <a:t>:</a:t>
            </a:r>
          </a:p>
          <a:p>
            <a:pPr marL="171450" indent="-171450">
              <a:buFontTx/>
              <a:buChar char="-"/>
            </a:pPr>
            <a:r>
              <a:rPr lang="ru-RU" sz="1200" kern="1200" dirty="0">
                <a:solidFill>
                  <a:schemeClr val="tx1"/>
                </a:solidFill>
                <a:effectLst/>
                <a:latin typeface="+mn-lt"/>
                <a:ea typeface="+mn-ea"/>
                <a:cs typeface="+mn-cs"/>
              </a:rPr>
              <a:t>Држете ги електронските докази подалеку од магнет</a:t>
            </a:r>
            <a:r>
              <a:rPr lang="mk-MK" sz="1200" kern="1200" dirty="0">
                <a:solidFill>
                  <a:schemeClr val="tx1"/>
                </a:solidFill>
                <a:effectLst/>
                <a:latin typeface="+mn-lt"/>
                <a:ea typeface="+mn-ea"/>
                <a:cs typeface="+mn-cs"/>
              </a:rPr>
              <a:t>н</a:t>
            </a:r>
            <a:r>
              <a:rPr lang="ru-RU" sz="1200" kern="1200" dirty="0">
                <a:solidFill>
                  <a:schemeClr val="tx1"/>
                </a:solidFill>
                <a:effectLst/>
                <a:latin typeface="+mn-lt"/>
                <a:ea typeface="+mn-ea"/>
                <a:cs typeface="+mn-cs"/>
              </a:rPr>
              <a:t>и извори. Радио предаватели, магнети за звучници и седишта што</a:t>
            </a:r>
            <a:r>
              <a:rPr lang="ru-RU" sz="1200" kern="1200" baseline="0" dirty="0">
                <a:solidFill>
                  <a:schemeClr val="tx1"/>
                </a:solidFill>
                <a:effectLst/>
                <a:latin typeface="+mn-lt"/>
                <a:ea typeface="+mn-ea"/>
                <a:cs typeface="+mn-cs"/>
              </a:rPr>
              <a:t> се загреваат </a:t>
            </a:r>
            <a:r>
              <a:rPr lang="ru-RU" sz="1200" kern="1200" dirty="0">
                <a:solidFill>
                  <a:schemeClr val="tx1"/>
                </a:solidFill>
                <a:effectLst/>
                <a:latin typeface="+mn-lt"/>
                <a:ea typeface="+mn-ea"/>
                <a:cs typeface="+mn-cs"/>
              </a:rPr>
              <a:t>се примери на уреди што можат да ги оштетат е-доказите</a:t>
            </a:r>
            <a:r>
              <a:rPr lang="en-US" sz="1200" kern="1200" dirty="0">
                <a:solidFill>
                  <a:schemeClr val="tx1"/>
                </a:solidFill>
                <a:effectLst/>
                <a:latin typeface="+mn-lt"/>
                <a:ea typeface="+mn-ea"/>
                <a:cs typeface="+mn-cs"/>
              </a:rPr>
              <a:t>;</a:t>
            </a:r>
            <a:endParaRPr lang="mk-MK" sz="1200" kern="1200" dirty="0">
              <a:solidFill>
                <a:schemeClr val="tx1"/>
              </a:solidFill>
              <a:effectLst/>
              <a:latin typeface="+mn-lt"/>
              <a:ea typeface="+mn-ea"/>
              <a:cs typeface="+mn-cs"/>
            </a:endParaRPr>
          </a:p>
          <a:p>
            <a:pPr marL="171450" indent="-171450">
              <a:buFontTx/>
              <a:buChar char="-"/>
            </a:pPr>
            <a:r>
              <a:rPr lang="ru-RU" sz="1200" kern="1200" dirty="0">
                <a:solidFill>
                  <a:schemeClr val="tx1"/>
                </a:solidFill>
                <a:effectLst/>
                <a:latin typeface="+mn-lt"/>
                <a:ea typeface="+mn-ea"/>
                <a:cs typeface="+mn-cs"/>
              </a:rPr>
              <a:t>Осигурете се дека опремата е заштитена од удари и шокови (т.е. механички оштетувања), топлина и влажност;</a:t>
            </a:r>
            <a:endParaRPr lang="mk-MK" sz="1200" kern="1200" dirty="0">
              <a:solidFill>
                <a:schemeClr val="tx1"/>
              </a:solidFill>
              <a:effectLst/>
              <a:latin typeface="+mn-lt"/>
              <a:ea typeface="+mn-ea"/>
              <a:cs typeface="+mn-cs"/>
            </a:endParaRPr>
          </a:p>
          <a:p>
            <a:pPr marL="171450" indent="-171450" rtl="0">
              <a:buFont typeface="Calibri" panose="020F0502020204030204" pitchFamily="34" charset="0"/>
              <a:buChar char="⁻"/>
            </a:pPr>
            <a:r>
              <a:rPr lang="ru-RU" sz="1200" b="0" i="0" kern="1200" dirty="0">
                <a:solidFill>
                  <a:schemeClr val="tx1"/>
                </a:solidFill>
                <a:effectLst/>
                <a:latin typeface="+mn-lt"/>
                <a:ea typeface="+mn-ea"/>
                <a:cs typeface="+mn-cs"/>
              </a:rPr>
              <a:t>Осигурете се дека компјутерите и другите уреди кои не се спакувани во кутии се соодветно фиксирани за време на транспортот за да се избегнат удари и прекумерни вибрации. На пример, компјутерите треба да бидат поставени на подот на возилото, а мониторите да бидат поставени на седиштето со екранот свртен</a:t>
            </a:r>
            <a:r>
              <a:rPr lang="ru-RU" sz="1200" b="0" i="0" kern="1200" baseline="0" dirty="0">
                <a:solidFill>
                  <a:schemeClr val="tx1"/>
                </a:solidFill>
                <a:effectLst/>
                <a:latin typeface="+mn-lt"/>
                <a:ea typeface="+mn-ea"/>
                <a:cs typeface="+mn-cs"/>
              </a:rPr>
              <a:t> надолу </a:t>
            </a:r>
            <a:r>
              <a:rPr lang="ru-RU" sz="1200" b="0" i="0" kern="1200" dirty="0">
                <a:solidFill>
                  <a:schemeClr val="tx1"/>
                </a:solidFill>
                <a:effectLst/>
                <a:latin typeface="+mn-lt"/>
                <a:ea typeface="+mn-ea"/>
                <a:cs typeface="+mn-cs"/>
              </a:rPr>
              <a:t>и прицврстени со сигурносниот појас; </a:t>
            </a:r>
          </a:p>
          <a:p>
            <a:pPr marL="171450" indent="-171450">
              <a:buFont typeface="Calibri" panose="020F0502020204030204" pitchFamily="34" charset="0"/>
              <a:buChar char="⁻"/>
            </a:pPr>
            <a:r>
              <a:rPr lang="ru-RU" sz="1200" b="0" i="0" kern="1200" dirty="0">
                <a:solidFill>
                  <a:schemeClr val="tx1"/>
                </a:solidFill>
                <a:effectLst/>
                <a:latin typeface="+mn-lt"/>
                <a:ea typeface="+mn-ea"/>
                <a:cs typeface="+mn-cs"/>
              </a:rPr>
              <a:t>Не ставајте тешки предмети врз помалите делови на опрема/медиуми за складирање;</a:t>
            </a:r>
          </a:p>
          <a:p>
            <a:pPr marL="171450" indent="-171450">
              <a:buFont typeface="Calibri" panose="020F0502020204030204" pitchFamily="34" charset="0"/>
              <a:buChar char="⁻"/>
            </a:pPr>
            <a:r>
              <a:rPr lang="ru-RU" sz="1200" b="0" i="0" kern="1200" dirty="0">
                <a:solidFill>
                  <a:schemeClr val="tx1"/>
                </a:solidFill>
                <a:effectLst/>
                <a:latin typeface="+mn-lt"/>
                <a:ea typeface="+mn-ea"/>
                <a:cs typeface="+mn-cs"/>
              </a:rPr>
              <a:t>Секогаш кога тоа е можно, не ги чувајте електронските докази во возилата на подолг временски период;</a:t>
            </a:r>
          </a:p>
          <a:p>
            <a:pPr marL="171450" indent="-171450">
              <a:buFont typeface="Calibri" panose="020F0502020204030204" pitchFamily="34" charset="0"/>
              <a:buChar char="⁻"/>
            </a:pPr>
            <a:r>
              <a:rPr lang="ru-RU" sz="1200" b="0" i="0" kern="1200" dirty="0">
                <a:solidFill>
                  <a:schemeClr val="tx1"/>
                </a:solidFill>
                <a:effectLst/>
                <a:latin typeface="+mn-lt"/>
                <a:ea typeface="+mn-ea"/>
                <a:cs typeface="+mn-cs"/>
              </a:rPr>
              <a:t>Документирајте го транспортот на дигиталните докази и одржувајте го синџирот на старателство за сите транспортирани докази. </a:t>
            </a:r>
            <a:br>
              <a:rPr lang="ru-RU" sz="1200" b="0" i="0" kern="1200" dirty="0">
                <a:solidFill>
                  <a:schemeClr val="tx1"/>
                </a:solidFill>
                <a:effectLst/>
                <a:latin typeface="+mn-lt"/>
                <a:ea typeface="+mn-ea"/>
                <a:cs typeface="+mn-cs"/>
              </a:rPr>
            </a:br>
            <a:endParaRPr lang="en-US" dirty="0">
              <a:latin typeface="Calibri" charset="0"/>
            </a:endParaRPr>
          </a:p>
          <a:p>
            <a:pPr marL="0" indent="0" eaLnBrk="1" hangingPunct="1">
              <a:lnSpc>
                <a:spcPct val="80000"/>
              </a:lnSpc>
              <a:buFont typeface="Calibri" charset="0"/>
              <a:buNone/>
            </a:pPr>
            <a:r>
              <a:rPr lang="ru-RU" dirty="0">
                <a:latin typeface="Calibri" charset="0"/>
              </a:rPr>
              <a:t>За заштита на опремата што се отстранува, како што се плочки за плочи со струјни</a:t>
            </a:r>
            <a:r>
              <a:rPr lang="ru-RU" baseline="0" dirty="0">
                <a:latin typeface="Calibri" charset="0"/>
              </a:rPr>
              <a:t> кола</a:t>
            </a:r>
            <a:r>
              <a:rPr lang="ru-RU" dirty="0">
                <a:latin typeface="Calibri" charset="0"/>
              </a:rPr>
              <a:t>. Треба да се избегнуваат материјали што можат да произведат статички електрицитет, како што се полиетиленски ќеси.</a:t>
            </a:r>
            <a:endParaRPr lang="en-GB" dirty="0">
              <a:latin typeface="Calibri" charset="0"/>
            </a:endParaRPr>
          </a:p>
          <a:p>
            <a:pPr marL="0" indent="0" eaLnBrk="1" hangingPunct="1">
              <a:lnSpc>
                <a:spcPct val="80000"/>
              </a:lnSpc>
              <a:buFont typeface="Calibri" charset="0"/>
              <a:buNone/>
            </a:pPr>
            <a:r>
              <a:rPr lang="en-GB" dirty="0">
                <a:latin typeface="Calibri" charset="0"/>
              </a:rPr>
              <a:t>------</a:t>
            </a:r>
          </a:p>
          <a:p>
            <a:pPr marL="0" indent="0" eaLnBrk="1" hangingPunct="1">
              <a:lnSpc>
                <a:spcPct val="80000"/>
              </a:lnSpc>
              <a:buFont typeface="Calibri" charset="0"/>
              <a:buNone/>
            </a:pPr>
            <a:r>
              <a:rPr lang="mk-MK" dirty="0">
                <a:latin typeface="Calibri" charset="0"/>
              </a:rPr>
              <a:t>За прицврстување</a:t>
            </a:r>
            <a:r>
              <a:rPr lang="mk-MK" baseline="0" dirty="0">
                <a:latin typeface="Calibri" charset="0"/>
              </a:rPr>
              <a:t> на кабли</a:t>
            </a:r>
            <a:endParaRPr lang="en-GB" dirty="0">
              <a:latin typeface="Calibri" charset="0"/>
            </a:endParaRPr>
          </a:p>
          <a:p>
            <a:pPr marL="0" indent="0" eaLnBrk="1" hangingPunct="1">
              <a:lnSpc>
                <a:spcPct val="80000"/>
              </a:lnSpc>
              <a:buFont typeface="Calibri" charset="0"/>
              <a:buNone/>
            </a:pPr>
            <a:r>
              <a:rPr lang="en-GB" dirty="0">
                <a:latin typeface="Calibri" charset="0"/>
              </a:rPr>
              <a:t>------</a:t>
            </a:r>
          </a:p>
          <a:p>
            <a:pPr marL="0" indent="0" eaLnBrk="1" hangingPunct="1">
              <a:lnSpc>
                <a:spcPct val="80000"/>
              </a:lnSpc>
              <a:buFont typeface="Calibri" charset="0"/>
              <a:buNone/>
            </a:pPr>
            <a:r>
              <a:rPr lang="en-GB" dirty="0">
                <a:latin typeface="Calibri" charset="0"/>
              </a:rPr>
              <a:t>-----</a:t>
            </a:r>
          </a:p>
          <a:p>
            <a:pPr rtl="0"/>
            <a:r>
              <a:rPr lang="ru-RU" sz="1200" b="0" i="0" kern="1200" dirty="0">
                <a:solidFill>
                  <a:schemeClr val="tx1"/>
                </a:solidFill>
                <a:effectLst/>
                <a:latin typeface="+mn-lt"/>
                <a:ea typeface="+mn-ea"/>
                <a:cs typeface="+mn-cs"/>
              </a:rPr>
              <a:t>Треба да се избегнуваат материјали што можат да произведат статички електрицитет како стиропор или парчиња стиропор.</a:t>
            </a:r>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Оригиналното пакување треба да се користи секогаш кога е достапно.</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35</a:t>
            </a:fld>
            <a:endParaRPr lang="en-US" altLang="en-US"/>
          </a:p>
        </p:txBody>
      </p:sp>
    </p:spTree>
    <p:extLst>
      <p:ext uri="{BB962C8B-B14F-4D97-AF65-F5344CB8AC3E}">
        <p14:creationId xmlns:p14="http://schemas.microsoft.com/office/powerpoint/2010/main" val="11750704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Лаптоп компјутер полн со сите стандардни алатки за форензика; </a:t>
            </a:r>
          </a:p>
          <a:p>
            <a:pPr marL="171450" indent="-171450">
              <a:buFontTx/>
              <a:buChar char="-"/>
            </a:pPr>
            <a:r>
              <a:rPr lang="ru-RU" sz="1200" b="0" i="0" kern="1200" dirty="0">
                <a:solidFill>
                  <a:schemeClr val="tx1"/>
                </a:solidFill>
                <a:effectLst/>
                <a:latin typeface="+mn-lt"/>
                <a:ea typeface="+mn-ea"/>
                <a:cs typeface="+mn-cs"/>
              </a:rPr>
              <a:t>Мрежни кабли (вплетени</a:t>
            </a:r>
            <a:r>
              <a:rPr lang="ru-RU" sz="1200" b="0" i="0" kern="1200" baseline="0" dirty="0">
                <a:solidFill>
                  <a:schemeClr val="tx1"/>
                </a:solidFill>
                <a:effectLst/>
                <a:latin typeface="+mn-lt"/>
                <a:ea typeface="+mn-ea"/>
                <a:cs typeface="+mn-cs"/>
              </a:rPr>
              <a:t> парици и </a:t>
            </a:r>
            <a:r>
              <a:rPr lang="en-US" sz="1200" b="0" i="0" kern="1200" baseline="0" dirty="0">
                <a:solidFill>
                  <a:schemeClr val="tx1"/>
                </a:solidFill>
                <a:effectLst/>
                <a:latin typeface="+mn-lt"/>
                <a:ea typeface="+mn-ea"/>
                <a:cs typeface="+mn-cs"/>
              </a:rPr>
              <a:t>cross-over</a:t>
            </a:r>
            <a:r>
              <a:rPr lang="ru-RU" sz="1200" b="0" i="0" kern="1200" baseline="0" dirty="0">
                <a:solidFill>
                  <a:schemeClr val="tx1"/>
                </a:solidFill>
                <a:effectLst/>
                <a:latin typeface="+mn-lt"/>
                <a:ea typeface="+mn-ea"/>
                <a:cs typeface="+mn-cs"/>
              </a:rPr>
              <a:t> кабли</a:t>
            </a:r>
            <a:r>
              <a:rPr lang="ru-RU" sz="1200" b="0" i="0" kern="1200" dirty="0">
                <a:solidFill>
                  <a:schemeClr val="tx1"/>
                </a:solidFill>
                <a:effectLst/>
                <a:latin typeface="+mn-lt"/>
                <a:ea typeface="+mn-ea"/>
                <a:cs typeface="+mn-cs"/>
              </a:rPr>
              <a:t>);</a:t>
            </a:r>
          </a:p>
          <a:p>
            <a:pPr marL="171450" indent="-171450">
              <a:buFontTx/>
              <a:buChar char="-"/>
            </a:pPr>
            <a:r>
              <a:rPr lang="ru-RU" sz="1200" b="0" i="0" kern="1200" dirty="0">
                <a:solidFill>
                  <a:schemeClr val="tx1"/>
                </a:solidFill>
                <a:effectLst/>
                <a:latin typeface="+mn-lt"/>
                <a:ea typeface="+mn-ea"/>
                <a:cs typeface="+mn-cs"/>
              </a:rPr>
              <a:t>Доволен капацитет на хард-дискот (на пример, терабајтни екстерни хард-дискови); </a:t>
            </a:r>
          </a:p>
          <a:p>
            <a:pPr marL="171450" indent="-171450">
              <a:buFont typeface="Calibri" panose="020F0502020204030204" pitchFamily="34" charset="0"/>
              <a:buChar char="⁻"/>
            </a:pPr>
            <a:r>
              <a:rPr lang="ru-RU" sz="1200" b="0" i="0" kern="1200" dirty="0">
                <a:solidFill>
                  <a:schemeClr val="tx1"/>
                </a:solidFill>
                <a:effectLst/>
                <a:latin typeface="+mn-lt"/>
                <a:ea typeface="+mn-ea"/>
                <a:cs typeface="+mn-cs"/>
              </a:rPr>
              <a:t>Форензички диск со пристап само за читање (заради сликање и проучување на самото место); </a:t>
            </a:r>
          </a:p>
          <a:p>
            <a:pPr marL="171450" indent="-171450">
              <a:buFont typeface="Calibri" panose="020F0502020204030204" pitchFamily="34" charset="0"/>
              <a:buChar char="⁻"/>
            </a:pPr>
            <a:r>
              <a:rPr lang="mk-MK" sz="1200" b="0" i="0" kern="1200" dirty="0">
                <a:solidFill>
                  <a:schemeClr val="tx1"/>
                </a:solidFill>
                <a:effectLst/>
                <a:latin typeface="+mn-lt"/>
                <a:ea typeface="+mn-ea"/>
                <a:cs typeface="+mn-cs"/>
              </a:rPr>
              <a:t>Форензички</a:t>
            </a:r>
            <a:r>
              <a:rPr lang="mk-MK" sz="1200" b="0" i="0" kern="1200" baseline="0" dirty="0">
                <a:solidFill>
                  <a:schemeClr val="tx1"/>
                </a:solidFill>
                <a:effectLst/>
                <a:latin typeface="+mn-lt"/>
                <a:ea typeface="+mn-ea"/>
                <a:cs typeface="+mn-cs"/>
              </a:rPr>
              <a:t> </a:t>
            </a:r>
            <a:r>
              <a:rPr lang="en-US" sz="1200" b="0" i="0" kern="1200" baseline="0" dirty="0">
                <a:solidFill>
                  <a:schemeClr val="tx1"/>
                </a:solidFill>
                <a:effectLst/>
                <a:latin typeface="+mn-lt"/>
                <a:ea typeface="+mn-ea"/>
                <a:cs typeface="+mn-cs"/>
              </a:rPr>
              <a:t>DVD</a:t>
            </a:r>
            <a:r>
              <a:rPr lang="mk-MK" sz="1200" b="0" i="0" kern="1200" baseline="0" dirty="0">
                <a:solidFill>
                  <a:schemeClr val="tx1"/>
                </a:solidFill>
                <a:effectLst/>
                <a:latin typeface="+mn-lt"/>
                <a:ea typeface="+mn-ea"/>
                <a:cs typeface="+mn-cs"/>
              </a:rPr>
              <a:t>-диск</a:t>
            </a:r>
            <a:r>
              <a:rPr lang="ru-RU" sz="1200" b="0" i="0" kern="1200" dirty="0">
                <a:solidFill>
                  <a:schemeClr val="tx1"/>
                </a:solidFill>
                <a:effectLst/>
                <a:latin typeface="+mn-lt"/>
                <a:ea typeface="+mn-ea"/>
                <a:cs typeface="+mn-cs"/>
              </a:rPr>
              <a:t> за подигање (кога службениците се обучени за нивна употреба, за форензички цели); </a:t>
            </a:r>
            <a:endParaRPr lang="mk-MK" sz="1200" kern="1200" dirty="0">
              <a:solidFill>
                <a:schemeClr val="tx1"/>
              </a:solidFill>
              <a:effectLst/>
              <a:latin typeface="+mn-lt"/>
              <a:ea typeface="+mn-ea"/>
              <a:cs typeface="+mn-cs"/>
            </a:endParaRPr>
          </a:p>
          <a:p>
            <a:pPr marL="171450" indent="-171450">
              <a:buFont typeface="Calibri" panose="020F0502020204030204" pitchFamily="34" charset="0"/>
              <a:buChar char="⁻"/>
            </a:pPr>
            <a:r>
              <a:rPr lang="ru-RU" sz="1200" b="0" i="0" kern="1200" dirty="0">
                <a:solidFill>
                  <a:schemeClr val="tx1"/>
                </a:solidFill>
                <a:effectLst/>
                <a:latin typeface="+mn-lt"/>
                <a:ea typeface="+mn-ea"/>
                <a:cs typeface="+mn-cs"/>
              </a:rPr>
              <a:t>Алатки за форензика на податоци во живо (кога полициските службеници се обучени за нивна употреба, за форензички цели);</a:t>
            </a:r>
          </a:p>
          <a:p>
            <a:pPr marL="171450" indent="-171450">
              <a:buFont typeface="Calibri" panose="020F0502020204030204" pitchFamily="34" charset="0"/>
              <a:buChar char="⁻"/>
            </a:pPr>
            <a:r>
              <a:rPr lang="ru-RU" sz="1200" b="0" i="0" kern="1200" dirty="0">
                <a:solidFill>
                  <a:schemeClr val="tx1"/>
                </a:solidFill>
                <a:effectLst/>
                <a:latin typeface="+mn-lt"/>
                <a:ea typeface="+mn-ea"/>
                <a:cs typeface="+mn-cs"/>
              </a:rPr>
              <a:t>Транспорт (од и до местото на настанот, за членовите на тимот, алатки и опрема за заплена и запленети докази). </a:t>
            </a:r>
            <a:endParaRPr lang="mk-MK"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36</a:t>
            </a:fld>
            <a:endParaRPr lang="en-US" altLang="en-US"/>
          </a:p>
        </p:txBody>
      </p:sp>
    </p:spTree>
    <p:extLst>
      <p:ext uri="{BB962C8B-B14F-4D97-AF65-F5344CB8AC3E}">
        <p14:creationId xmlns:p14="http://schemas.microsoft.com/office/powerpoint/2010/main" val="15417379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Лаптоп компјутер полн со сите стандардни алатки за форензика; </a:t>
            </a:r>
          </a:p>
          <a:p>
            <a:pPr marL="171450" indent="-171450">
              <a:buFontTx/>
              <a:buChar char="-"/>
            </a:pPr>
            <a:r>
              <a:rPr lang="ru-RU" sz="1200" b="0" i="0" kern="1200" dirty="0">
                <a:solidFill>
                  <a:schemeClr val="tx1"/>
                </a:solidFill>
                <a:effectLst/>
                <a:latin typeface="+mn-lt"/>
                <a:ea typeface="+mn-ea"/>
                <a:cs typeface="+mn-cs"/>
              </a:rPr>
              <a:t>Мрежни кабли (вплетени</a:t>
            </a:r>
            <a:r>
              <a:rPr lang="ru-RU" sz="1200" b="0" i="0" kern="1200" baseline="0" dirty="0">
                <a:solidFill>
                  <a:schemeClr val="tx1"/>
                </a:solidFill>
                <a:effectLst/>
                <a:latin typeface="+mn-lt"/>
                <a:ea typeface="+mn-ea"/>
                <a:cs typeface="+mn-cs"/>
              </a:rPr>
              <a:t> парици и </a:t>
            </a:r>
            <a:r>
              <a:rPr lang="en-US" sz="1200" b="0" i="0" kern="1200" baseline="0" dirty="0">
                <a:solidFill>
                  <a:schemeClr val="tx1"/>
                </a:solidFill>
                <a:effectLst/>
                <a:latin typeface="+mn-lt"/>
                <a:ea typeface="+mn-ea"/>
                <a:cs typeface="+mn-cs"/>
              </a:rPr>
              <a:t>cross-over</a:t>
            </a:r>
            <a:r>
              <a:rPr lang="ru-RU" sz="1200" b="0" i="0" kern="1200" baseline="0" dirty="0">
                <a:solidFill>
                  <a:schemeClr val="tx1"/>
                </a:solidFill>
                <a:effectLst/>
                <a:latin typeface="+mn-lt"/>
                <a:ea typeface="+mn-ea"/>
                <a:cs typeface="+mn-cs"/>
              </a:rPr>
              <a:t> кабли</a:t>
            </a:r>
            <a:r>
              <a:rPr lang="ru-RU" sz="1200" b="0" i="0" kern="1200" dirty="0">
                <a:solidFill>
                  <a:schemeClr val="tx1"/>
                </a:solidFill>
                <a:effectLst/>
                <a:latin typeface="+mn-lt"/>
                <a:ea typeface="+mn-ea"/>
                <a:cs typeface="+mn-cs"/>
              </a:rPr>
              <a:t>);</a:t>
            </a:r>
          </a:p>
          <a:p>
            <a:pPr marL="171450" indent="-171450">
              <a:buFontTx/>
              <a:buChar char="-"/>
            </a:pPr>
            <a:r>
              <a:rPr lang="ru-RU" sz="1200" b="0" i="0" kern="1200" dirty="0">
                <a:solidFill>
                  <a:schemeClr val="tx1"/>
                </a:solidFill>
                <a:effectLst/>
                <a:latin typeface="+mn-lt"/>
                <a:ea typeface="+mn-ea"/>
                <a:cs typeface="+mn-cs"/>
              </a:rPr>
              <a:t>Доволен капацитет на хард-дискот (на пример, терабајтни екстерни хард-дискови); </a:t>
            </a:r>
          </a:p>
          <a:p>
            <a:pPr marL="171450" indent="-171450">
              <a:buFont typeface="Calibri" panose="020F0502020204030204" pitchFamily="34" charset="0"/>
              <a:buChar char="⁻"/>
            </a:pPr>
            <a:r>
              <a:rPr lang="ru-RU" sz="1200" b="0" i="0" kern="1200" dirty="0">
                <a:solidFill>
                  <a:schemeClr val="tx1"/>
                </a:solidFill>
                <a:effectLst/>
                <a:latin typeface="+mn-lt"/>
                <a:ea typeface="+mn-ea"/>
                <a:cs typeface="+mn-cs"/>
              </a:rPr>
              <a:t>Форензички диск со пристап само за читање (заради сликање и проучување на самото место); </a:t>
            </a:r>
          </a:p>
          <a:p>
            <a:pPr marL="171450" indent="-171450">
              <a:buFont typeface="Calibri" panose="020F0502020204030204" pitchFamily="34" charset="0"/>
              <a:buChar char="⁻"/>
            </a:pPr>
            <a:r>
              <a:rPr lang="mk-MK" sz="1200" b="0" i="0" kern="1200" dirty="0">
                <a:solidFill>
                  <a:schemeClr val="tx1"/>
                </a:solidFill>
                <a:effectLst/>
                <a:latin typeface="+mn-lt"/>
                <a:ea typeface="+mn-ea"/>
                <a:cs typeface="+mn-cs"/>
              </a:rPr>
              <a:t>Форензички</a:t>
            </a:r>
            <a:r>
              <a:rPr lang="mk-MK" sz="1200" b="0" i="0" kern="1200" baseline="0" dirty="0">
                <a:solidFill>
                  <a:schemeClr val="tx1"/>
                </a:solidFill>
                <a:effectLst/>
                <a:latin typeface="+mn-lt"/>
                <a:ea typeface="+mn-ea"/>
                <a:cs typeface="+mn-cs"/>
              </a:rPr>
              <a:t> </a:t>
            </a:r>
            <a:r>
              <a:rPr lang="en-US" sz="1200" b="0" i="0" kern="1200" baseline="0" dirty="0">
                <a:solidFill>
                  <a:schemeClr val="tx1"/>
                </a:solidFill>
                <a:effectLst/>
                <a:latin typeface="+mn-lt"/>
                <a:ea typeface="+mn-ea"/>
                <a:cs typeface="+mn-cs"/>
              </a:rPr>
              <a:t>DVD</a:t>
            </a:r>
            <a:r>
              <a:rPr lang="mk-MK" sz="1200" b="0" i="0" kern="1200" baseline="0" dirty="0">
                <a:solidFill>
                  <a:schemeClr val="tx1"/>
                </a:solidFill>
                <a:effectLst/>
                <a:latin typeface="+mn-lt"/>
                <a:ea typeface="+mn-ea"/>
                <a:cs typeface="+mn-cs"/>
              </a:rPr>
              <a:t>-диск</a:t>
            </a:r>
            <a:r>
              <a:rPr lang="ru-RU" sz="1200" b="0" i="0" kern="1200" dirty="0">
                <a:solidFill>
                  <a:schemeClr val="tx1"/>
                </a:solidFill>
                <a:effectLst/>
                <a:latin typeface="+mn-lt"/>
                <a:ea typeface="+mn-ea"/>
                <a:cs typeface="+mn-cs"/>
              </a:rPr>
              <a:t> за подигање (кога службениците се обучени за нивна употреба, за форензички цели); </a:t>
            </a:r>
            <a:endParaRPr lang="mk-MK" sz="1200" kern="1200" dirty="0">
              <a:solidFill>
                <a:schemeClr val="tx1"/>
              </a:solidFill>
              <a:effectLst/>
              <a:latin typeface="+mn-lt"/>
              <a:ea typeface="+mn-ea"/>
              <a:cs typeface="+mn-cs"/>
            </a:endParaRPr>
          </a:p>
          <a:p>
            <a:pPr marL="171450" indent="-171450">
              <a:buFont typeface="Calibri" panose="020F0502020204030204" pitchFamily="34" charset="0"/>
              <a:buChar char="⁻"/>
            </a:pPr>
            <a:r>
              <a:rPr lang="ru-RU" sz="1200" b="0" i="0" kern="1200" dirty="0">
                <a:solidFill>
                  <a:schemeClr val="tx1"/>
                </a:solidFill>
                <a:effectLst/>
                <a:latin typeface="+mn-lt"/>
                <a:ea typeface="+mn-ea"/>
                <a:cs typeface="+mn-cs"/>
              </a:rPr>
              <a:t>Алатки за форензика на податоци во живо (кога полициските службеници се обучени за нивна употреба, за форензички цели);</a:t>
            </a:r>
          </a:p>
          <a:p>
            <a:pPr marL="171450" indent="-171450">
              <a:buFont typeface="Calibri" panose="020F0502020204030204" pitchFamily="34" charset="0"/>
              <a:buChar char="⁻"/>
            </a:pPr>
            <a:r>
              <a:rPr lang="ru-RU" sz="1200" b="0" i="0" kern="1200" dirty="0">
                <a:solidFill>
                  <a:schemeClr val="tx1"/>
                </a:solidFill>
                <a:effectLst/>
                <a:latin typeface="+mn-lt"/>
                <a:ea typeface="+mn-ea"/>
                <a:cs typeface="+mn-cs"/>
              </a:rPr>
              <a:t>Транспорт (од и до местото на настанот, за членовите на тимот, алатки и опрема за заплена и запленети докази). </a:t>
            </a:r>
            <a:endParaRPr lang="mk-MK"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37</a:t>
            </a:fld>
            <a:endParaRPr lang="en-US" altLang="en-US"/>
          </a:p>
        </p:txBody>
      </p:sp>
    </p:spTree>
    <p:extLst>
      <p:ext uri="{BB962C8B-B14F-4D97-AF65-F5344CB8AC3E}">
        <p14:creationId xmlns:p14="http://schemas.microsoft.com/office/powerpoint/2010/main" val="6443902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Обезбедувањето на сцената ги вклучува следниве чекори</a:t>
            </a:r>
            <a:r>
              <a:rPr lang="en-GB" sz="1200" kern="1200" dirty="0">
                <a:solidFill>
                  <a:schemeClr val="tx1"/>
                </a:solidFill>
                <a:effectLst/>
                <a:latin typeface="+mn-lt"/>
                <a:ea typeface="+mn-ea"/>
                <a:cs typeface="+mn-cs"/>
              </a:rPr>
              <a:t>:</a:t>
            </a:r>
            <a:endParaRPr lang="mk-MK" sz="1200" kern="1200" dirty="0">
              <a:solidFill>
                <a:schemeClr val="tx1"/>
              </a:solidFill>
              <a:effectLst/>
              <a:latin typeface="+mn-lt"/>
              <a:ea typeface="+mn-ea"/>
              <a:cs typeface="+mn-cs"/>
            </a:endParaRPr>
          </a:p>
          <a:p>
            <a:pPr marL="171450" indent="-171450" rtl="0">
              <a:buFont typeface="Arial" panose="020B0604020202020204" pitchFamily="34" charset="0"/>
              <a:buChar char="•"/>
            </a:pPr>
            <a:r>
              <a:rPr lang="ru-RU" sz="1200" b="0" i="0" kern="1200" dirty="0">
                <a:solidFill>
                  <a:schemeClr val="tx1"/>
                </a:solidFill>
                <a:effectLst/>
                <a:latin typeface="+mn-lt"/>
                <a:ea typeface="+mn-ea"/>
                <a:cs typeface="+mn-cs"/>
              </a:rPr>
              <a:t>Следете ги стандардните политики и постапки за вашата судска надлежност за да го обезбедите местото на настанот:</a:t>
            </a:r>
          </a:p>
          <a:p>
            <a:pPr marL="171450" indent="-171450" rtl="0">
              <a:buFont typeface="Arial" panose="020B0604020202020204" pitchFamily="34" charset="0"/>
              <a:buChar char="•"/>
            </a:pPr>
            <a:r>
              <a:rPr lang="ru-RU" sz="1200" b="0" i="0" kern="1200" dirty="0">
                <a:solidFill>
                  <a:schemeClr val="tx1"/>
                </a:solidFill>
                <a:effectLst/>
                <a:latin typeface="+mn-lt"/>
                <a:ea typeface="+mn-ea"/>
                <a:cs typeface="+mn-cs"/>
              </a:rPr>
              <a:t>Оддалечете ги сите лица од близина на сите докази што треба да се соберат (вклучувајќи опрема и напојување);</a:t>
            </a:r>
          </a:p>
          <a:p>
            <a:pPr marL="171450" indent="-171450" rtl="0">
              <a:buFont typeface="Arial" panose="020B0604020202020204" pitchFamily="34" charset="0"/>
              <a:buChar char="•"/>
            </a:pPr>
            <a:r>
              <a:rPr lang="ru-RU" sz="1200" b="0" i="0" kern="1200" dirty="0">
                <a:solidFill>
                  <a:schemeClr val="tx1"/>
                </a:solidFill>
                <a:effectLst/>
                <a:latin typeface="+mn-lt"/>
                <a:ea typeface="+mn-ea"/>
                <a:cs typeface="+mn-cs"/>
              </a:rPr>
              <a:t>Обезбедете ги сите електронски уреди, вклучително и личните и преносните уреди;</a:t>
            </a:r>
            <a:endParaRPr lang="mk-MK" sz="1200" kern="1200" dirty="0">
              <a:solidFill>
                <a:schemeClr val="tx1"/>
              </a:solidFill>
              <a:effectLst/>
              <a:latin typeface="+mn-lt"/>
              <a:ea typeface="+mn-ea"/>
              <a:cs typeface="+mn-cs"/>
            </a:endParaRPr>
          </a:p>
          <a:p>
            <a:pPr marL="171450" indent="-171450" rtl="0">
              <a:buFont typeface="Arial" panose="020B0604020202020204" pitchFamily="34" charset="0"/>
              <a:buChar char="•"/>
            </a:pPr>
            <a:r>
              <a:rPr lang="ru-RU" sz="1200" b="0" i="0" kern="1200" dirty="0">
                <a:solidFill>
                  <a:schemeClr val="tx1"/>
                </a:solidFill>
                <a:effectLst/>
                <a:latin typeface="+mn-lt"/>
                <a:ea typeface="+mn-ea"/>
                <a:cs typeface="+mn-cs"/>
              </a:rPr>
              <a:t>Не прифаќајте помош или техниќка</a:t>
            </a:r>
            <a:r>
              <a:rPr lang="ru-RU" sz="1200" b="0" i="0" kern="1200" baseline="0" dirty="0">
                <a:solidFill>
                  <a:schemeClr val="tx1"/>
                </a:solidFill>
                <a:effectLst/>
                <a:latin typeface="+mn-lt"/>
                <a:ea typeface="+mn-ea"/>
                <a:cs typeface="+mn-cs"/>
              </a:rPr>
              <a:t> помош </a:t>
            </a:r>
            <a:r>
              <a:rPr lang="ru-RU" sz="1200" b="0" i="0" kern="1200" dirty="0">
                <a:solidFill>
                  <a:schemeClr val="tx1"/>
                </a:solidFill>
                <a:effectLst/>
                <a:latin typeface="+mn-lt"/>
                <a:ea typeface="+mn-ea"/>
                <a:cs typeface="+mn-cs"/>
              </a:rPr>
              <a:t>од</a:t>
            </a:r>
            <a:r>
              <a:rPr lang="ru-RU" sz="1200" b="0" i="0" kern="1200" baseline="0" dirty="0">
                <a:solidFill>
                  <a:schemeClr val="tx1"/>
                </a:solidFill>
                <a:effectLst/>
                <a:latin typeface="+mn-lt"/>
                <a:ea typeface="+mn-ea"/>
                <a:cs typeface="+mn-cs"/>
              </a:rPr>
              <a:t> кое било</a:t>
            </a:r>
            <a:r>
              <a:rPr lang="ru-RU" sz="1200" b="0" i="0" kern="1200" dirty="0">
                <a:solidFill>
                  <a:schemeClr val="tx1"/>
                </a:solidFill>
                <a:effectLst/>
                <a:latin typeface="+mn-lt"/>
                <a:ea typeface="+mn-ea"/>
                <a:cs typeface="+mn-cs"/>
              </a:rPr>
              <a:t> неовластено лице.</a:t>
            </a: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r>
              <a:rPr lang="ru-RU" sz="1200" b="0" i="0" kern="1200" dirty="0">
                <a:solidFill>
                  <a:schemeClr val="tx1"/>
                </a:solidFill>
                <a:effectLst/>
                <a:latin typeface="+mn-lt"/>
                <a:ea typeface="+mn-ea"/>
                <a:cs typeface="+mn-cs"/>
              </a:rPr>
              <a:t>Оставете го компјутерот или електронскиот уред исклучен ако е веќе исклучен.</a:t>
            </a:r>
          </a:p>
          <a:p>
            <a:r>
              <a:rPr lang="ru-RU" sz="1200" b="0" i="0" kern="1200" dirty="0">
                <a:solidFill>
                  <a:schemeClr val="tx1"/>
                </a:solidFill>
                <a:effectLst/>
                <a:latin typeface="+mn-lt"/>
                <a:ea typeface="+mn-ea"/>
                <a:cs typeface="+mn-cs"/>
              </a:rPr>
              <a:t>Ако компјутерот е вклучен или состојбата не може да се утврди, истражувачиот треба да ги следи чекорите опишани во дел 3.4.3 од Прирачникот</a:t>
            </a:r>
            <a:r>
              <a:rPr lang="en-US" sz="1200" kern="1200" baseline="0" dirty="0">
                <a:solidFill>
                  <a:schemeClr val="tx1"/>
                </a:solidFill>
                <a:effectLst/>
                <a:latin typeface="+mn-lt"/>
                <a:ea typeface="+mn-ea"/>
                <a:cs typeface="+mn-cs"/>
              </a:rPr>
              <a:t>;</a:t>
            </a:r>
            <a:endParaRPr lang="mk-MK" sz="1200" kern="1200" baseline="0" dirty="0">
              <a:solidFill>
                <a:schemeClr val="tx1"/>
              </a:solidFill>
              <a:effectLst/>
              <a:latin typeface="+mn-lt"/>
              <a:ea typeface="+mn-ea"/>
              <a:cs typeface="+mn-cs"/>
            </a:endParaRPr>
          </a:p>
          <a:p>
            <a:pPr marL="171450" indent="-171450">
              <a:buFont typeface="Arial" panose="020B0604020202020204" pitchFamily="34" charset="0"/>
              <a:buChar char="•"/>
            </a:pPr>
            <a:r>
              <a:rPr lang="ru-RU" sz="1200" b="0" i="0" kern="1200" dirty="0">
                <a:solidFill>
                  <a:schemeClr val="tx1"/>
                </a:solidFill>
                <a:effectLst/>
                <a:latin typeface="+mn-lt"/>
                <a:ea typeface="+mn-ea"/>
                <a:cs typeface="+mn-cs"/>
              </a:rPr>
              <a:t>Заштитете ги нестабилните податоци физички и електронски, следејќи ги чекорите опишани во дел 3.5;</a:t>
            </a:r>
            <a:endParaRPr lang="mk-MK" sz="1200" kern="1200" baseline="0" dirty="0">
              <a:solidFill>
                <a:schemeClr val="tx1"/>
              </a:solidFill>
              <a:effectLst/>
              <a:latin typeface="+mn-lt"/>
              <a:ea typeface="+mn-ea"/>
              <a:cs typeface="+mn-cs"/>
            </a:endParaRPr>
          </a:p>
          <a:p>
            <a:pPr marL="171450" indent="-171450">
              <a:buFont typeface="Arial" panose="020B0604020202020204" pitchFamily="34" charset="0"/>
              <a:buChar char="•"/>
            </a:pPr>
            <a:r>
              <a:rPr lang="ru-RU" sz="1200" b="0" i="0" kern="1200" dirty="0">
                <a:solidFill>
                  <a:schemeClr val="tx1"/>
                </a:solidFill>
                <a:effectLst/>
                <a:latin typeface="+mn-lt"/>
                <a:ea typeface="+mn-ea"/>
                <a:cs typeface="+mn-cs"/>
              </a:rPr>
              <a:t>Идентификувајте и документирајте ги поврзаните електронски компоненти кои нема да бидат собрани;</a:t>
            </a:r>
            <a:endParaRPr lang="mk-MK" sz="1200" kern="1200" baseline="0" dirty="0">
              <a:solidFill>
                <a:schemeClr val="tx1"/>
              </a:solidFill>
              <a:effectLst/>
              <a:latin typeface="+mn-lt"/>
              <a:ea typeface="+mn-ea"/>
              <a:cs typeface="+mn-cs"/>
            </a:endParaRPr>
          </a:p>
          <a:p>
            <a:pPr marL="171450" indent="-171450">
              <a:buFont typeface="Arial" panose="020B0604020202020204" pitchFamily="34" charset="0"/>
              <a:buChar char="•"/>
            </a:pPr>
            <a:r>
              <a:rPr lang="ru-RU" sz="1200" b="0" i="0" kern="1200" dirty="0">
                <a:solidFill>
                  <a:schemeClr val="tx1"/>
                </a:solidFill>
                <a:effectLst/>
                <a:latin typeface="+mn-lt"/>
                <a:ea typeface="+mn-ea"/>
                <a:cs typeface="+mn-cs"/>
              </a:rPr>
              <a:t>Идентификувајте ги телефонските и мрежните линии приклучени на уредите, документирајте ги и обележете ги; </a:t>
            </a:r>
          </a:p>
          <a:p>
            <a:pPr rtl="0"/>
            <a:r>
              <a:rPr lang="ru-RU" sz="1200" b="0" i="0" kern="1200" dirty="0">
                <a:solidFill>
                  <a:schemeClr val="tx1"/>
                </a:solidFill>
                <a:effectLst/>
                <a:latin typeface="+mn-lt"/>
                <a:ea typeface="+mn-ea"/>
                <a:cs typeface="+mn-cs"/>
              </a:rPr>
              <a:t>Одлучете дали се потребни други докази од запленетиот уред (на пр. ДНК, отпечатоци од прсти, лекови, забрзувачи); </a:t>
            </a:r>
          </a:p>
          <a:p>
            <a:pPr marL="171450" indent="-171450">
              <a:buFont typeface="Calibri" panose="020F0502020204030204" pitchFamily="34" charset="0"/>
              <a:buChar char="⁻"/>
            </a:pPr>
            <a:r>
              <a:rPr lang="ru-RU" sz="1200" b="0" i="0" kern="1200" dirty="0">
                <a:solidFill>
                  <a:schemeClr val="tx1"/>
                </a:solidFill>
                <a:effectLst/>
                <a:latin typeface="+mn-lt"/>
                <a:ea typeface="+mn-ea"/>
                <a:cs typeface="+mn-cs"/>
              </a:rPr>
              <a:t>Доколку е потребно, следете ги општите постапки за постапување со таков вид докази утврдени во соодветниот прирачник;</a:t>
            </a:r>
          </a:p>
          <a:p>
            <a:pPr marL="171450" indent="-171450">
              <a:buFont typeface="Calibri" panose="020F0502020204030204" pitchFamily="34" charset="0"/>
              <a:buChar char="⁻"/>
            </a:pPr>
            <a:r>
              <a:rPr lang="ru-RU" sz="1200" b="0" i="0" kern="1200" dirty="0">
                <a:solidFill>
                  <a:schemeClr val="tx1"/>
                </a:solidFill>
                <a:effectLst/>
                <a:latin typeface="+mn-lt"/>
                <a:ea typeface="+mn-ea"/>
                <a:cs typeface="+mn-cs"/>
              </a:rPr>
              <a:t>Одложете ги деструктивните техники сè додека не се изврши електронско враќање на доказите; </a:t>
            </a:r>
          </a:p>
          <a:p>
            <a:pPr marL="0" indent="0">
              <a:buFont typeface="Calibri" panose="020F0502020204030204" pitchFamily="34" charset="0"/>
              <a:buNone/>
            </a:pPr>
            <a:r>
              <a:rPr lang="mk-MK" sz="1200"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Соберете ги</a:t>
            </a:r>
            <a:r>
              <a:rPr lang="ru-RU" sz="1200" kern="1200" baseline="0" dirty="0">
                <a:solidFill>
                  <a:schemeClr val="tx1"/>
                </a:solidFill>
                <a:effectLst/>
                <a:latin typeface="+mn-lt"/>
                <a:ea typeface="+mn-ea"/>
                <a:cs typeface="+mn-cs"/>
              </a:rPr>
              <a:t> потенцијалните </a:t>
            </a:r>
            <a:r>
              <a:rPr lang="ru-RU" sz="1200" kern="1200" dirty="0">
                <a:solidFill>
                  <a:schemeClr val="tx1"/>
                </a:solidFill>
                <a:effectLst/>
                <a:latin typeface="+mn-lt"/>
                <a:ea typeface="+mn-ea"/>
                <a:cs typeface="+mn-cs"/>
              </a:rPr>
              <a:t>отпечатоци од прсти откако ќе заврши враќањето на е-доказите (бидејќи тастатурите, компјутерските глувчиња, дискетите, </a:t>
            </a:r>
            <a:r>
              <a:rPr lang="en-US" sz="1200" kern="1200" dirty="0">
                <a:solidFill>
                  <a:schemeClr val="tx1"/>
                </a:solidFill>
                <a:effectLst/>
                <a:latin typeface="+mn-lt"/>
                <a:ea typeface="+mn-ea"/>
                <a:cs typeface="+mn-cs"/>
              </a:rPr>
              <a:t>CD</a:t>
            </a:r>
            <a:r>
              <a:rPr lang="ru-RU" sz="1200" kern="1200" dirty="0">
                <a:solidFill>
                  <a:schemeClr val="tx1"/>
                </a:solidFill>
                <a:effectLst/>
                <a:latin typeface="+mn-lt"/>
                <a:ea typeface="+mn-ea"/>
                <a:cs typeface="+mn-cs"/>
              </a:rPr>
              <a:t>-ата или други компоненти може потенцијално да имаат отпечатоци од прсти или други физички докази што треба да се зачуваат</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  § </a:t>
            </a:r>
            <a:r>
              <a:rPr lang="ru-RU" sz="1200" kern="1200" dirty="0">
                <a:solidFill>
                  <a:schemeClr val="tx1"/>
                </a:solidFill>
                <a:effectLst/>
                <a:latin typeface="+mn-lt"/>
                <a:ea typeface="+mn-ea"/>
                <a:cs typeface="+mn-cs"/>
              </a:rPr>
              <a:t>Не користете алуминиумски прав за земање на отпечатоци од прсти на местото на настанот, бидејќи истиот</a:t>
            </a:r>
            <a:r>
              <a:rPr lang="ru-RU" sz="1200" kern="1200" baseline="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може да ги оштети опремата и податоците</a:t>
            </a:r>
            <a:r>
              <a:rPr lang="en-GB" sz="1200" kern="1200" dirty="0">
                <a:solidFill>
                  <a:schemeClr val="tx1"/>
                </a:solidFill>
                <a:effectLst/>
                <a:latin typeface="+mn-lt"/>
                <a:ea typeface="+mn-ea"/>
                <a:cs typeface="+mn-cs"/>
              </a:rPr>
              <a:t>.</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38</a:t>
            </a:fld>
            <a:endParaRPr lang="en-US" altLang="en-US"/>
          </a:p>
        </p:txBody>
      </p:sp>
    </p:spTree>
    <p:extLst>
      <p:ext uri="{BB962C8B-B14F-4D97-AF65-F5344CB8AC3E}">
        <p14:creationId xmlns:p14="http://schemas.microsoft.com/office/powerpoint/2010/main" val="21180386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Одлучете дали се потребни други докази од запленетата направа (на пр. ДНК, отпечатоци од прсти, лекови, забрзувачи); </a:t>
            </a:r>
          </a:p>
          <a:p>
            <a:pPr marL="171450" indent="-171450">
              <a:buFont typeface="Calibri" panose="020F0502020204030204" pitchFamily="34" charset="0"/>
              <a:buChar char="⁻"/>
            </a:pPr>
            <a:r>
              <a:rPr lang="ru-RU" sz="1200" b="0" i="0" kern="1200" dirty="0">
                <a:solidFill>
                  <a:schemeClr val="tx1"/>
                </a:solidFill>
                <a:effectLst/>
                <a:latin typeface="+mn-lt"/>
                <a:ea typeface="+mn-ea"/>
                <a:cs typeface="+mn-cs"/>
              </a:rPr>
              <a:t>Доколку е потребно, следете ги општите постапки за постапување со таков вид докази утврдени во соодветниот прирачник;</a:t>
            </a:r>
          </a:p>
          <a:p>
            <a:pPr marL="171450" indent="-171450">
              <a:buFont typeface="Calibri" panose="020F0502020204030204" pitchFamily="34" charset="0"/>
              <a:buChar char="⁻"/>
            </a:pPr>
            <a:r>
              <a:rPr lang="ru-RU" sz="1200" b="0" i="0" kern="1200" dirty="0">
                <a:solidFill>
                  <a:schemeClr val="tx1"/>
                </a:solidFill>
                <a:effectLst/>
                <a:latin typeface="+mn-lt"/>
                <a:ea typeface="+mn-ea"/>
                <a:cs typeface="+mn-cs"/>
              </a:rPr>
              <a:t>Одложете ги деструктивните техники сè додека не се изврши електронско враќање на доказите; </a:t>
            </a:r>
          </a:p>
          <a:p>
            <a:pPr marL="0" indent="0">
              <a:buFont typeface="Calibri" panose="020F0502020204030204" pitchFamily="34" charset="0"/>
              <a:buNone/>
            </a:pPr>
            <a:r>
              <a:rPr lang="mk-MK" sz="1200"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Соберете ги</a:t>
            </a:r>
            <a:r>
              <a:rPr lang="ru-RU" sz="1200" kern="1200" baseline="0" dirty="0">
                <a:solidFill>
                  <a:schemeClr val="tx1"/>
                </a:solidFill>
                <a:effectLst/>
                <a:latin typeface="+mn-lt"/>
                <a:ea typeface="+mn-ea"/>
                <a:cs typeface="+mn-cs"/>
              </a:rPr>
              <a:t> потенцијалните </a:t>
            </a:r>
            <a:r>
              <a:rPr lang="ru-RU" sz="1200" kern="1200" dirty="0">
                <a:solidFill>
                  <a:schemeClr val="tx1"/>
                </a:solidFill>
                <a:effectLst/>
                <a:latin typeface="+mn-lt"/>
                <a:ea typeface="+mn-ea"/>
                <a:cs typeface="+mn-cs"/>
              </a:rPr>
              <a:t>отпечатоци од прсти откако ќе заврши враќањето на е-доказите (бидејќи тастатурите, компјутерските глувчиња, дискетите, </a:t>
            </a:r>
            <a:r>
              <a:rPr lang="en-US" sz="1200" kern="1200" dirty="0">
                <a:solidFill>
                  <a:schemeClr val="tx1"/>
                </a:solidFill>
                <a:effectLst/>
                <a:latin typeface="+mn-lt"/>
                <a:ea typeface="+mn-ea"/>
                <a:cs typeface="+mn-cs"/>
              </a:rPr>
              <a:t>CD</a:t>
            </a:r>
            <a:r>
              <a:rPr lang="mk-MK"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ата или други компоненти може потенцијално да имаат отпечатоци од прсти или други физички докази што треба да се зачуваат</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  § </a:t>
            </a:r>
            <a:r>
              <a:rPr lang="ru-RU" sz="1200" kern="1200" dirty="0">
                <a:solidFill>
                  <a:schemeClr val="tx1"/>
                </a:solidFill>
                <a:effectLst/>
                <a:latin typeface="+mn-lt"/>
                <a:ea typeface="+mn-ea"/>
                <a:cs typeface="+mn-cs"/>
              </a:rPr>
              <a:t>Не користете алуминиумски прав за земање на отпечатоци од прсти на местото на настанот, бидејќи истиот</a:t>
            </a:r>
            <a:r>
              <a:rPr lang="ru-RU" sz="1200" kern="1200" baseline="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може да ги оштети опремата и податоците</a:t>
            </a:r>
            <a:r>
              <a:rPr lang="en-GB"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39</a:t>
            </a:fld>
            <a:endParaRPr lang="en-US" altLang="en-US"/>
          </a:p>
        </p:txBody>
      </p:sp>
    </p:spTree>
    <p:extLst>
      <p:ext uri="{BB962C8B-B14F-4D97-AF65-F5344CB8AC3E}">
        <p14:creationId xmlns:p14="http://schemas.microsoft.com/office/powerpoint/2010/main" val="22034916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Документирањето на местото на настанот е тековен процес за време на целата постапка на заплена. Од клучно значење е точно да се документира локацијата и состојбата на компјутерите, медиумите за складирање и другите електронски и вообичаени уреди. Овој дел дава само резиме на информациите што треба да бидат документирани. </a:t>
            </a:r>
            <a:br>
              <a:rPr lang="ru-RU" sz="1200" b="0" i="0" kern="1200" dirty="0">
                <a:solidFill>
                  <a:schemeClr val="tx1"/>
                </a:solidFill>
                <a:effectLst/>
                <a:latin typeface="+mn-lt"/>
                <a:ea typeface="+mn-ea"/>
                <a:cs typeface="+mn-cs"/>
              </a:rPr>
            </a:br>
            <a:r>
              <a:rPr lang="mk-MK" sz="1200" dirty="0">
                <a:latin typeface="Calibri" charset="0"/>
              </a:rPr>
              <a:t>Физичкото место на истрага</a:t>
            </a:r>
          </a:p>
          <a:p>
            <a:r>
              <a:rPr lang="mk-MK" sz="1200" dirty="0">
                <a:latin typeface="Calibri" charset="0"/>
              </a:rPr>
              <a:t>Електронски</a:t>
            </a:r>
            <a:r>
              <a:rPr lang="mk-MK" sz="1200" baseline="0" dirty="0">
                <a:latin typeface="Calibri" charset="0"/>
              </a:rPr>
              <a:t> докази</a:t>
            </a:r>
          </a:p>
          <a:p>
            <a:r>
              <a:rPr lang="mk-MK" sz="1200" baseline="0" dirty="0">
                <a:latin typeface="Calibri" charset="0"/>
              </a:rPr>
              <a:t>Лица</a:t>
            </a:r>
          </a:p>
          <a:p>
            <a:r>
              <a:rPr lang="ru-RU" sz="1200" b="0" i="0" kern="1200" dirty="0">
                <a:solidFill>
                  <a:schemeClr val="tx1"/>
                </a:solidFill>
                <a:effectLst/>
                <a:latin typeface="+mn-lt"/>
                <a:ea typeface="+mn-ea"/>
                <a:cs typeface="+mn-cs"/>
              </a:rPr>
              <a:t>Детали за пронајдената релевантна опрема </a:t>
            </a:r>
          </a:p>
          <a:p>
            <a:r>
              <a:rPr lang="ru-RU" sz="1200" b="0" i="0" kern="1200" dirty="0">
                <a:solidFill>
                  <a:schemeClr val="tx1"/>
                </a:solidFill>
                <a:effectLst/>
                <a:latin typeface="+mn-lt"/>
                <a:ea typeface="+mn-ea"/>
                <a:cs typeface="+mn-cs"/>
              </a:rPr>
              <a:t>Состојбата и локацијата на секој компјутерски систем што содржи или презентира електронски докази, вклучително и состојбата со напојувањето на компјутерот </a:t>
            </a:r>
          </a:p>
          <a:p>
            <a:r>
              <a:rPr lang="ru-RU" sz="1200" b="0" i="0" kern="1200" dirty="0">
                <a:solidFill>
                  <a:schemeClr val="tx1"/>
                </a:solidFill>
                <a:effectLst/>
                <a:latin typeface="+mn-lt"/>
                <a:ea typeface="+mn-ea"/>
                <a:cs typeface="+mn-cs"/>
              </a:rPr>
              <a:t>Документирајте ги сите врски (кабелски или безжични) до и од компјутерскиот систем или други уреди. </a:t>
            </a:r>
          </a:p>
          <a:p>
            <a:r>
              <a:rPr lang="ru-RU" sz="1200" b="0" i="0" kern="1200" dirty="0">
                <a:solidFill>
                  <a:schemeClr val="tx1"/>
                </a:solidFill>
                <a:effectLst/>
                <a:latin typeface="+mn-lt"/>
                <a:ea typeface="+mn-ea"/>
                <a:cs typeface="+mn-cs"/>
              </a:rPr>
              <a:t>Означете ги сите приклучоци и кабли за да овозможите точна и повторна реконструкција подоцна. </a:t>
            </a:r>
          </a:p>
          <a:p>
            <a:r>
              <a:rPr lang="ru-RU" sz="1200" b="0" i="0" kern="1200" dirty="0">
                <a:solidFill>
                  <a:schemeClr val="tx1"/>
                </a:solidFill>
                <a:effectLst/>
                <a:latin typeface="+mn-lt"/>
                <a:ea typeface="+mn-ea"/>
                <a:cs typeface="+mn-cs"/>
              </a:rPr>
              <a:t>Означете ги неискористените приклучоци за поврзување како „неискористени“. Идентификувајте ги </a:t>
            </a:r>
            <a:r>
              <a:rPr lang="en-US" sz="1200" b="0" i="0" kern="1200" dirty="0">
                <a:solidFill>
                  <a:schemeClr val="tx1"/>
                </a:solidFill>
                <a:effectLst/>
                <a:latin typeface="+mn-lt"/>
                <a:ea typeface="+mn-ea"/>
                <a:cs typeface="+mn-cs"/>
              </a:rPr>
              <a:t>docking-</a:t>
            </a:r>
            <a:r>
              <a:rPr lang="ru-RU" sz="1200" b="0" i="0" kern="1200" dirty="0">
                <a:solidFill>
                  <a:schemeClr val="tx1"/>
                </a:solidFill>
                <a:effectLst/>
                <a:latin typeface="+mn-lt"/>
                <a:ea typeface="+mn-ea"/>
                <a:cs typeface="+mn-cs"/>
              </a:rPr>
              <a:t>станиците за приклучување на лаптоп компјутер во обид да идентификувате други медиуми за складирање. </a:t>
            </a:r>
          </a:p>
          <a:p>
            <a:r>
              <a:rPr lang="ru-RU" sz="1200" b="0" i="0" kern="1200" dirty="0">
                <a:solidFill>
                  <a:schemeClr val="tx1"/>
                </a:solidFill>
                <a:effectLst/>
                <a:latin typeface="+mn-lt"/>
                <a:ea typeface="+mn-ea"/>
                <a:cs typeface="+mn-cs"/>
              </a:rPr>
              <a:t>Документирајте ги деталите за мониторот за време на интервенцијата. Фотографирајте го предниот дел на компјутерот, како и екранот на мониторот и другите компоненти </a:t>
            </a:r>
            <a:endParaRPr lang="el-GR" dirty="0">
              <a:ea typeface="+mn-ea"/>
            </a:endParaRPr>
          </a:p>
          <a:p>
            <a:pPr marL="0" lvl="0" indent="0">
              <a:buFont typeface="Arial" charset="0"/>
              <a:buNone/>
            </a:pPr>
            <a:r>
              <a:rPr lang="ru-RU" sz="1200" b="0" i="0" kern="1200" dirty="0">
                <a:solidFill>
                  <a:schemeClr val="tx1"/>
                </a:solidFill>
                <a:effectLst/>
                <a:latin typeface="+mn-lt"/>
                <a:ea typeface="+mn-ea"/>
                <a:cs typeface="+mn-cs"/>
              </a:rPr>
              <a:t>Водете белешки за она што се појавува на екранот на мониторот </a:t>
            </a:r>
          </a:p>
          <a:p>
            <a:pPr marL="0" lvl="0" indent="0">
              <a:buFont typeface="Arial" charset="0"/>
              <a:buNone/>
            </a:pPr>
            <a:r>
              <a:rPr lang="ru-RU" sz="1200" b="0" i="0" kern="1200" dirty="0">
                <a:solidFill>
                  <a:schemeClr val="tx1"/>
                </a:solidFill>
                <a:effectLst/>
                <a:latin typeface="+mn-lt"/>
                <a:ea typeface="+mn-ea"/>
                <a:cs typeface="+mn-cs"/>
              </a:rPr>
              <a:t>Направете видео-снимка од активните програми или создадете пообемна документација за активноста на екранот на мониторот. </a:t>
            </a:r>
          </a:p>
          <a:p>
            <a:pPr marL="0" lvl="0" indent="0">
              <a:buFont typeface="Arial" charset="0"/>
              <a:buNone/>
            </a:pPr>
            <a:r>
              <a:rPr lang="ru-RU" sz="1200" b="0" i="0" kern="1200" dirty="0">
                <a:solidFill>
                  <a:schemeClr val="tx1"/>
                </a:solidFill>
                <a:effectLst/>
                <a:latin typeface="+mn-lt"/>
                <a:ea typeface="+mn-ea"/>
                <a:cs typeface="+mn-cs"/>
              </a:rPr>
              <a:t>Документирајте ги релевантните електронски компоненти што нема да бидат земени </a:t>
            </a:r>
            <a:endParaRPr lang="en-US" sz="1200" dirty="0">
              <a:latin typeface="Calibri"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40</a:t>
            </a:fld>
            <a:endParaRPr lang="en-US" altLang="en-US"/>
          </a:p>
        </p:txBody>
      </p:sp>
    </p:spTree>
    <p:extLst>
      <p:ext uri="{BB962C8B-B14F-4D97-AF65-F5344CB8AC3E}">
        <p14:creationId xmlns:p14="http://schemas.microsoft.com/office/powerpoint/2010/main" val="3079915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MK" sz="1200" dirty="0"/>
              <a:t>Оваа сесија ќе биде</a:t>
            </a:r>
            <a:r>
              <a:rPr lang="mk-MK" sz="1200" baseline="0" dirty="0"/>
              <a:t> поделена на 5 дела за да обезбеди природни паузи.</a:t>
            </a:r>
            <a:endParaRPr lang="mk-MK" sz="1200" dirty="0"/>
          </a:p>
          <a:p>
            <a:r>
              <a:rPr lang="mk-MK" sz="1200" dirty="0"/>
              <a:t>Идејата е да се опише</a:t>
            </a:r>
            <a:r>
              <a:rPr lang="mk-MK" sz="1200" baseline="0" dirty="0"/>
              <a:t> што е компјутер – или уред способен за поврзување на интернет, сите кои се слични</a:t>
            </a:r>
            <a:endParaRPr lang="mk-MK" sz="1200" dirty="0"/>
          </a:p>
          <a:p>
            <a:r>
              <a:rPr lang="mk-MK" sz="1200" dirty="0"/>
              <a:t>Да се опише</a:t>
            </a:r>
            <a:r>
              <a:rPr lang="mk-MK" sz="1200" baseline="0" dirty="0"/>
              <a:t> што е интернет и како работи</a:t>
            </a:r>
          </a:p>
          <a:p>
            <a:r>
              <a:rPr lang="mk-MK" sz="1200" baseline="0" dirty="0"/>
              <a:t>И потоа да се разгледа како тој компјутер се поврзува на интернет</a:t>
            </a:r>
          </a:p>
          <a:p>
            <a:r>
              <a:rPr lang="mk-MK" sz="1200" baseline="0" dirty="0"/>
              <a:t>И потоа да се разгледа што има на самиот интернет</a:t>
            </a:r>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4</a:t>
            </a:fld>
            <a:endParaRPr lang="en-GB"/>
          </a:p>
        </p:txBody>
      </p:sp>
    </p:spTree>
    <p:extLst>
      <p:ext uri="{BB962C8B-B14F-4D97-AF65-F5344CB8AC3E}">
        <p14:creationId xmlns:p14="http://schemas.microsoft.com/office/powerpoint/2010/main" val="33050465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 lvl="0" indent="0" algn="just">
              <a:buFont typeface="Arial" charset="0"/>
              <a:buNone/>
              <a:defRPr/>
            </a:pPr>
            <a:r>
              <a:rPr lang="mk-MK" sz="1200" dirty="0">
                <a:ea typeface="+mn-ea"/>
              </a:rPr>
              <a:t>Намена на уредот/системот</a:t>
            </a:r>
          </a:p>
          <a:p>
            <a:pPr marL="57150" lvl="0" indent="0" algn="just">
              <a:buFont typeface="Arial" charset="0"/>
              <a:buNone/>
              <a:defRPr/>
            </a:pPr>
            <a:r>
              <a:rPr lang="mk-MK" sz="1200" dirty="0">
                <a:ea typeface="+mn-ea"/>
              </a:rPr>
              <a:t>Сопственици и/или корисници на уредите/системите</a:t>
            </a:r>
            <a:r>
              <a:rPr lang="mk-MK" sz="1200" baseline="0" dirty="0">
                <a:ea typeface="+mn-ea"/>
              </a:rPr>
              <a:t> најдени на местото на настанот, како и лозинки, кориснички имиња и давателот на интернет услуги</a:t>
            </a:r>
          </a:p>
          <a:p>
            <a:pPr marL="57150" lvl="0" indent="0" algn="just">
              <a:buFont typeface="Arial" charset="0"/>
              <a:buNone/>
              <a:defRPr/>
            </a:pPr>
            <a:r>
              <a:rPr lang="mk-MK" sz="1200" dirty="0">
                <a:ea typeface="+mn-ea"/>
              </a:rPr>
              <a:t>Сите потребни лозинки за пристап до системот, софтверот или податоците.</a:t>
            </a:r>
          </a:p>
          <a:p>
            <a:pPr marL="57150" lvl="0" indent="0" algn="just">
              <a:buFont typeface="Arial" charset="0"/>
              <a:buNone/>
              <a:defRPr/>
            </a:pPr>
            <a:r>
              <a:rPr lang="mk-MK" sz="1200" dirty="0">
                <a:ea typeface="+mn-ea"/>
              </a:rPr>
              <a:t>Сите</a:t>
            </a:r>
            <a:r>
              <a:rPr lang="mk-MK" sz="1200" baseline="0" dirty="0">
                <a:ea typeface="+mn-ea"/>
              </a:rPr>
              <a:t> уникатни безбедносни планови или уреди за уништување</a:t>
            </a:r>
          </a:p>
          <a:p>
            <a:pPr marL="57150" lvl="0" indent="0" algn="just">
              <a:buFont typeface="Arial" charset="0"/>
              <a:buNone/>
              <a:defRPr/>
            </a:pPr>
            <a:r>
              <a:rPr lang="mk-MK" sz="1200" baseline="0" dirty="0">
                <a:ea typeface="+mn-ea"/>
              </a:rPr>
              <a:t>Информации за сметки на веб-страницата на Фејсбук, или други онлајн социјални мрежи</a:t>
            </a:r>
            <a:endParaRPr lang="mk-MK" sz="1200" dirty="0">
              <a:ea typeface="+mn-ea"/>
            </a:endParaRPr>
          </a:p>
          <a:p>
            <a:pPr marL="57150" lvl="0" indent="0" algn="just">
              <a:buFont typeface="Arial" charset="0"/>
              <a:buNone/>
              <a:defRPr/>
            </a:pPr>
            <a:r>
              <a:rPr lang="mk-MK" sz="1200" dirty="0">
                <a:ea typeface="+mn-ea"/>
              </a:rPr>
              <a:t>Секое</a:t>
            </a:r>
            <a:r>
              <a:rPr lang="mk-MK" sz="1200" baseline="0" dirty="0">
                <a:ea typeface="+mn-ea"/>
              </a:rPr>
              <a:t> складирање на податоци надвор од местото на настанот</a:t>
            </a:r>
          </a:p>
          <a:p>
            <a:pPr marL="57150" lvl="0" indent="0" algn="just">
              <a:buFont typeface="Arial" charset="0"/>
              <a:buNone/>
              <a:defRPr/>
            </a:pPr>
            <a:r>
              <a:rPr lang="mk-MK" sz="1200" baseline="0" dirty="0">
                <a:ea typeface="+mn-ea"/>
              </a:rPr>
              <a:t>Секоја документација со која се објаснува хардверот или софтверот инсталиран на системот</a:t>
            </a:r>
          </a:p>
          <a:p>
            <a:pPr marL="57150" lvl="0" indent="0" algn="just">
              <a:buFont typeface="Arial" charset="0"/>
              <a:buNone/>
              <a:defRPr/>
            </a:pPr>
            <a:r>
              <a:rPr lang="mk-MK" sz="1200" baseline="0" dirty="0">
                <a:ea typeface="+mn-ea"/>
              </a:rPr>
              <a:t>Сите други релевантни информации</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41</a:t>
            </a:fld>
            <a:endParaRPr lang="en-US" altLang="en-US"/>
          </a:p>
        </p:txBody>
      </p:sp>
    </p:spTree>
    <p:extLst>
      <p:ext uri="{BB962C8B-B14F-4D97-AF65-F5344CB8AC3E}">
        <p14:creationId xmlns:p14="http://schemas.microsoft.com/office/powerpoint/2010/main" val="18670882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Овие слајдови се само визуелни примери за тоа што може да се пронајде. Обучувачот можеби ќе сака да ги постави слајдовите така што описите</a:t>
            </a:r>
            <a:r>
              <a:rPr lang="ru-RU" sz="1200" b="0" i="0" kern="1200" baseline="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се скриени, за да се побара од претставниците да ги идентификуваат изворите на потенцијални докази од сликите.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42</a:t>
            </a:fld>
            <a:endParaRPr lang="en-US" altLang="en-US"/>
          </a:p>
        </p:txBody>
      </p:sp>
    </p:spTree>
    <p:extLst>
      <p:ext uri="{BB962C8B-B14F-4D97-AF65-F5344CB8AC3E}">
        <p14:creationId xmlns:p14="http://schemas.microsoft.com/office/powerpoint/2010/main" val="38888486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 lvl="0" indent="0" algn="just">
              <a:buFont typeface="Arial" charset="0"/>
              <a:buNone/>
              <a:defRPr/>
            </a:pPr>
            <a:r>
              <a:rPr lang="mk-MK" sz="1200" dirty="0">
                <a:ea typeface="+mn-ea"/>
              </a:rPr>
              <a:t>Намена на уредот/системот</a:t>
            </a:r>
          </a:p>
          <a:p>
            <a:pPr marL="57150" lvl="0" indent="0" algn="just">
              <a:buFont typeface="Arial" charset="0"/>
              <a:buNone/>
              <a:defRPr/>
            </a:pPr>
            <a:r>
              <a:rPr lang="mk-MK" sz="1200" dirty="0">
                <a:ea typeface="+mn-ea"/>
              </a:rPr>
              <a:t>Сопственици и/или корисници на уредите/системите</a:t>
            </a:r>
            <a:r>
              <a:rPr lang="mk-MK" sz="1200" baseline="0" dirty="0">
                <a:ea typeface="+mn-ea"/>
              </a:rPr>
              <a:t> најдени на местото на настанот, како и лозинки, кориснички имиња и давател на интернет услуги</a:t>
            </a:r>
          </a:p>
          <a:p>
            <a:pPr marL="57150" lvl="0" indent="0" algn="just">
              <a:buFont typeface="Arial" charset="0"/>
              <a:buNone/>
              <a:defRPr/>
            </a:pPr>
            <a:r>
              <a:rPr lang="mk-MK" sz="1200" dirty="0">
                <a:ea typeface="+mn-ea"/>
              </a:rPr>
              <a:t>Сите потребни лозинки за пристап до системот, софтверот или податоците.</a:t>
            </a:r>
          </a:p>
          <a:p>
            <a:pPr marL="57150" lvl="0" indent="0" algn="just">
              <a:buFont typeface="Arial" charset="0"/>
              <a:buNone/>
              <a:defRPr/>
            </a:pPr>
            <a:r>
              <a:rPr lang="mk-MK" sz="1200" dirty="0">
                <a:ea typeface="+mn-ea"/>
              </a:rPr>
              <a:t>Сите</a:t>
            </a:r>
            <a:r>
              <a:rPr lang="mk-MK" sz="1200" baseline="0" dirty="0">
                <a:ea typeface="+mn-ea"/>
              </a:rPr>
              <a:t> уникатни безбедносни планови или уреди за уништување</a:t>
            </a:r>
          </a:p>
          <a:p>
            <a:pPr marL="57150" lvl="0" indent="0" algn="just">
              <a:buFont typeface="Arial" charset="0"/>
              <a:buNone/>
              <a:defRPr/>
            </a:pPr>
            <a:r>
              <a:rPr lang="mk-MK" sz="1200" baseline="0" dirty="0">
                <a:ea typeface="+mn-ea"/>
              </a:rPr>
              <a:t>Информации за сметки на веб-страницата на Фејсбук, или други онлајн социјални мрежи</a:t>
            </a:r>
            <a:endParaRPr lang="mk-MK" sz="1200" dirty="0">
              <a:ea typeface="+mn-ea"/>
            </a:endParaRPr>
          </a:p>
          <a:p>
            <a:pPr marL="57150" lvl="0" indent="0" algn="just">
              <a:buFont typeface="Arial" charset="0"/>
              <a:buNone/>
              <a:defRPr/>
            </a:pPr>
            <a:r>
              <a:rPr lang="mk-MK" sz="1200" dirty="0">
                <a:ea typeface="+mn-ea"/>
              </a:rPr>
              <a:t>Секое</a:t>
            </a:r>
            <a:r>
              <a:rPr lang="mk-MK" sz="1200" baseline="0" dirty="0">
                <a:ea typeface="+mn-ea"/>
              </a:rPr>
              <a:t> складирање на податоци надвор од местото на настанот</a:t>
            </a:r>
          </a:p>
          <a:p>
            <a:pPr marL="57150" lvl="0" indent="0" algn="just">
              <a:buFont typeface="Arial" charset="0"/>
              <a:buNone/>
              <a:defRPr/>
            </a:pPr>
            <a:r>
              <a:rPr lang="mk-MK" sz="1200" baseline="0" dirty="0">
                <a:ea typeface="+mn-ea"/>
              </a:rPr>
              <a:t>Секоја документација со која се објаснува хардверот или софтверот инсталиран на системот</a:t>
            </a:r>
          </a:p>
          <a:p>
            <a:pPr marL="57150" lvl="0" indent="0" algn="just">
              <a:buFont typeface="Arial" charset="0"/>
              <a:buNone/>
              <a:defRPr/>
            </a:pPr>
            <a:r>
              <a:rPr lang="mk-MK" sz="1200" baseline="0" dirty="0">
                <a:ea typeface="+mn-ea"/>
              </a:rPr>
              <a:t>Сите други релевантни информации</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43</a:t>
            </a:fld>
            <a:endParaRPr lang="en-US" altLang="en-US"/>
          </a:p>
        </p:txBody>
      </p:sp>
    </p:spTree>
    <p:extLst>
      <p:ext uri="{BB962C8B-B14F-4D97-AF65-F5344CB8AC3E}">
        <p14:creationId xmlns:p14="http://schemas.microsoft.com/office/powerpoint/2010/main" val="36489833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MK" sz="1200" kern="1200" dirty="0">
                <a:solidFill>
                  <a:schemeClr val="tx1"/>
                </a:solidFill>
                <a:effectLst/>
                <a:latin typeface="+mn-lt"/>
                <a:ea typeface="+mn-ea"/>
                <a:cs typeface="+mn-cs"/>
              </a:rPr>
              <a:t>Откако ќе утврдите дали компјутерот е вклучен или исклулен, ќе</a:t>
            </a:r>
            <a:r>
              <a:rPr lang="mk-MK" sz="1200" kern="1200" baseline="0" dirty="0">
                <a:solidFill>
                  <a:schemeClr val="tx1"/>
                </a:solidFill>
                <a:effectLst/>
                <a:latin typeface="+mn-lt"/>
                <a:ea typeface="+mn-ea"/>
                <a:cs typeface="+mn-cs"/>
              </a:rPr>
              <a:t> треба да преземете едно од следниве:</a:t>
            </a:r>
          </a:p>
          <a:p>
            <a:r>
              <a:rPr lang="mk-MK" sz="1200" kern="1200" baseline="0" dirty="0">
                <a:solidFill>
                  <a:schemeClr val="tx1"/>
                </a:solidFill>
                <a:effectLst/>
                <a:latin typeface="+mn-lt"/>
                <a:ea typeface="+mn-ea"/>
                <a:cs typeface="+mn-cs"/>
              </a:rPr>
              <a:t>Ситуација А: Утврдивте дека системот е исклучен; не вклучувајте го!</a:t>
            </a:r>
          </a:p>
          <a:p>
            <a:pPr marL="171450" indent="-171450">
              <a:buFont typeface="Arial" panose="020B0604020202020204" pitchFamily="34" charset="0"/>
              <a:buChar char="•"/>
            </a:pPr>
            <a:r>
              <a:rPr lang="mk-MK" sz="1200" kern="1200" dirty="0">
                <a:solidFill>
                  <a:schemeClr val="tx1"/>
                </a:solidFill>
                <a:effectLst/>
                <a:latin typeface="+mn-lt"/>
                <a:ea typeface="+mn-ea"/>
                <a:cs typeface="+mn-cs"/>
              </a:rPr>
              <a:t>Извадете го кабелот за напојување од опремата која ја обработувате </a:t>
            </a:r>
            <a:r>
              <a:rPr lang="mk-MK" sz="1200" kern="1200" baseline="0" dirty="0">
                <a:solidFill>
                  <a:schemeClr val="tx1"/>
                </a:solidFill>
                <a:effectLst/>
                <a:latin typeface="+mn-lt"/>
                <a:ea typeface="+mn-ea"/>
                <a:cs typeface="+mn-cs"/>
              </a:rPr>
              <a:t>(не го вадете кабелот од </a:t>
            </a:r>
            <a:r>
              <a:rPr lang="mk-MK" sz="1200" kern="1200" baseline="0" dirty="0" err="1">
                <a:solidFill>
                  <a:schemeClr val="tx1"/>
                </a:solidFill>
                <a:effectLst/>
                <a:latin typeface="+mn-lt"/>
                <a:ea typeface="+mn-ea"/>
                <a:cs typeface="+mn-cs"/>
              </a:rPr>
              <a:t>ѕидната</a:t>
            </a:r>
            <a:r>
              <a:rPr lang="mk-MK" sz="1200" kern="1200" baseline="0" dirty="0">
                <a:solidFill>
                  <a:schemeClr val="tx1"/>
                </a:solidFill>
                <a:effectLst/>
                <a:latin typeface="+mn-lt"/>
                <a:ea typeface="+mn-ea"/>
                <a:cs typeface="+mn-cs"/>
              </a:rPr>
              <a:t> приклучница) и евидентирајте го времето кога сте го сториле тоа.</a:t>
            </a:r>
          </a:p>
          <a:p>
            <a:pPr marL="171450" indent="-171450">
              <a:buFont typeface="Arial" panose="020B0604020202020204" pitchFamily="34" charset="0"/>
              <a:buChar char="•"/>
            </a:pPr>
            <a:r>
              <a:rPr lang="mk-MK" sz="1200" kern="1200" dirty="0">
                <a:solidFill>
                  <a:schemeClr val="tx1"/>
                </a:solidFill>
                <a:effectLst/>
                <a:latin typeface="+mn-lt"/>
                <a:ea typeface="+mn-ea"/>
                <a:cs typeface="+mn-cs"/>
              </a:rPr>
              <a:t>Доколку обработувате преносен уред, исто така отстранете</a:t>
            </a:r>
            <a:r>
              <a:rPr lang="mk-MK" sz="1200" kern="1200" baseline="0" dirty="0">
                <a:solidFill>
                  <a:schemeClr val="tx1"/>
                </a:solidFill>
                <a:effectLst/>
                <a:latin typeface="+mn-lt"/>
                <a:ea typeface="+mn-ea"/>
                <a:cs typeface="+mn-cs"/>
              </a:rPr>
              <a:t> ја и батеријата. Отстранете ги дополнителните батерии, доколку ги има (некои преносни уред имаат втора батерија во повеќенаменскиот дел, наместо дискетна или </a:t>
            </a:r>
            <a:r>
              <a:rPr lang="en-US" sz="1200" kern="1200" baseline="0" dirty="0">
                <a:solidFill>
                  <a:schemeClr val="tx1"/>
                </a:solidFill>
                <a:effectLst/>
                <a:latin typeface="+mn-lt"/>
                <a:ea typeface="+mn-ea"/>
                <a:cs typeface="+mn-cs"/>
              </a:rPr>
              <a:t>CD </a:t>
            </a:r>
            <a:r>
              <a:rPr lang="mk-MK" sz="1200" kern="1200" baseline="0" dirty="0">
                <a:solidFill>
                  <a:schemeClr val="tx1"/>
                </a:solidFill>
                <a:effectLst/>
                <a:latin typeface="+mn-lt"/>
                <a:ea typeface="+mn-ea"/>
                <a:cs typeface="+mn-cs"/>
              </a:rPr>
              <a:t>единица).</a:t>
            </a:r>
            <a:endParaRPr lang="mk-MK" sz="1200" kern="1200" dirty="0">
              <a:solidFill>
                <a:schemeClr val="tx1"/>
              </a:solidFill>
              <a:effectLst/>
              <a:latin typeface="+mn-lt"/>
              <a:ea typeface="+mn-ea"/>
              <a:cs typeface="+mn-cs"/>
            </a:endParaRPr>
          </a:p>
          <a:p>
            <a:endParaRPr lang="mk-MK"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mk-MK" sz="1200" kern="1200" dirty="0">
                <a:solidFill>
                  <a:schemeClr val="tx1"/>
                </a:solidFill>
                <a:effectLst/>
                <a:latin typeface="+mn-lt"/>
                <a:ea typeface="+mn-ea"/>
                <a:cs typeface="+mn-cs"/>
              </a:rPr>
              <a:t>Доколку компјутерскиот систем е</a:t>
            </a:r>
            <a:r>
              <a:rPr lang="mk-MK" sz="1200" kern="1200" baseline="0" dirty="0">
                <a:solidFill>
                  <a:schemeClr val="tx1"/>
                </a:solidFill>
                <a:effectLst/>
                <a:latin typeface="+mn-lt"/>
                <a:ea typeface="+mn-ea"/>
                <a:cs typeface="+mn-cs"/>
              </a:rPr>
              <a:t> исклучен, оставете го така, бидејќи процесот на стартување ќе ги измени компјутерските податоци и можно е да ги уништи доказите.</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44</a:t>
            </a:fld>
            <a:endParaRPr lang="en-US" altLang="en-US"/>
          </a:p>
        </p:txBody>
      </p:sp>
    </p:spTree>
    <p:extLst>
      <p:ext uri="{BB962C8B-B14F-4D97-AF65-F5344CB8AC3E}">
        <p14:creationId xmlns:p14="http://schemas.microsoft.com/office/powerpoint/2010/main" val="21091261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MK" sz="1200" kern="1200" dirty="0">
                <a:solidFill>
                  <a:schemeClr val="tx1"/>
                </a:solidFill>
                <a:effectLst/>
                <a:latin typeface="+mn-lt"/>
                <a:ea typeface="+mn-ea"/>
                <a:cs typeface="+mn-cs"/>
              </a:rPr>
              <a:t>Ситуација</a:t>
            </a:r>
            <a:r>
              <a:rPr lang="mk-MK" sz="1200" kern="1200" baseline="0" dirty="0">
                <a:solidFill>
                  <a:schemeClr val="tx1"/>
                </a:solidFill>
                <a:effectLst/>
                <a:latin typeface="+mn-lt"/>
                <a:ea typeface="+mn-ea"/>
                <a:cs typeface="+mn-cs"/>
              </a:rPr>
              <a:t> Б</a:t>
            </a:r>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Утврдивте дека системот е вклучен;</a:t>
            </a:r>
            <a:r>
              <a:rPr lang="mk-MK" sz="1200" kern="1200" baseline="0" dirty="0">
                <a:solidFill>
                  <a:schemeClr val="tx1"/>
                </a:solidFill>
                <a:effectLst/>
                <a:latin typeface="+mn-lt"/>
                <a:ea typeface="+mn-ea"/>
                <a:cs typeface="+mn-cs"/>
              </a:rPr>
              <a:t> не исклучувајте го!</a:t>
            </a:r>
          </a:p>
          <a:p>
            <a:pPr marL="171450" indent="-171450">
              <a:buFont typeface="Arial" panose="020B0604020202020204" pitchFamily="34" charset="0"/>
              <a:buChar char="•"/>
            </a:pPr>
            <a:r>
              <a:rPr lang="mk-MK" sz="1200" kern="1200" dirty="0">
                <a:solidFill>
                  <a:schemeClr val="tx1"/>
                </a:solidFill>
                <a:effectLst/>
                <a:latin typeface="+mn-lt"/>
                <a:ea typeface="+mn-ea"/>
                <a:cs typeface="+mn-cs"/>
              </a:rPr>
              <a:t>Обидете</a:t>
            </a:r>
            <a:r>
              <a:rPr lang="mk-MK" sz="1200" kern="1200" baseline="0" dirty="0">
                <a:solidFill>
                  <a:schemeClr val="tx1"/>
                </a:solidFill>
                <a:effectLst/>
                <a:latin typeface="+mn-lt"/>
                <a:ea typeface="+mn-ea"/>
                <a:cs typeface="+mn-cs"/>
              </a:rPr>
              <a:t> се да контактирате специјалист:</a:t>
            </a:r>
            <a:endParaRPr lang="mk-MK" sz="1200" kern="1200" dirty="0">
              <a:solidFill>
                <a:schemeClr val="tx1"/>
              </a:solidFill>
              <a:effectLst/>
              <a:latin typeface="+mn-lt"/>
              <a:ea typeface="+mn-ea"/>
              <a:cs typeface="+mn-cs"/>
            </a:endParaRPr>
          </a:p>
          <a:p>
            <a:r>
              <a:rPr lang="mk-MK" sz="1200" kern="1200" dirty="0">
                <a:solidFill>
                  <a:schemeClr val="tx1"/>
                </a:solidFill>
                <a:effectLst/>
                <a:latin typeface="+mn-lt"/>
                <a:ea typeface="+mn-ea"/>
                <a:cs typeface="+mn-cs"/>
              </a:rPr>
              <a:t>- Доколку специјалистот е достапен, следете ги</a:t>
            </a:r>
            <a:r>
              <a:rPr lang="mk-MK" sz="1200" kern="1200" baseline="0" dirty="0">
                <a:solidFill>
                  <a:schemeClr val="tx1"/>
                </a:solidFill>
                <a:effectLst/>
                <a:latin typeface="+mn-lt"/>
                <a:ea typeface="+mn-ea"/>
                <a:cs typeface="+mn-cs"/>
              </a:rPr>
              <a:t> неговите совети;</a:t>
            </a:r>
          </a:p>
          <a:p>
            <a:r>
              <a:rPr lang="mk-MK" sz="1200" kern="1200" baseline="0" dirty="0">
                <a:solidFill>
                  <a:schemeClr val="tx1"/>
                </a:solidFill>
                <a:effectLst/>
                <a:latin typeface="+mn-lt"/>
                <a:ea typeface="+mn-ea"/>
                <a:cs typeface="+mn-cs"/>
              </a:rPr>
              <a:t>- Доколку не е достапен специјалист, продолжете со следните упатства.</a:t>
            </a:r>
          </a:p>
          <a:p>
            <a:pPr marL="171450" indent="-171450">
              <a:buFont typeface="Arial" panose="020B0604020202020204" pitchFamily="34" charset="0"/>
              <a:buChar char="•"/>
            </a:pPr>
            <a:r>
              <a:rPr lang="mk-MK" sz="1200" kern="1200" baseline="0" dirty="0">
                <a:solidFill>
                  <a:schemeClr val="tx1"/>
                </a:solidFill>
                <a:effectLst/>
                <a:latin typeface="+mn-lt"/>
                <a:ea typeface="+mn-ea"/>
                <a:cs typeface="+mn-cs"/>
              </a:rPr>
              <a:t>Не допирајте ја тастатурата или другите уреди за внес.</a:t>
            </a:r>
          </a:p>
          <a:p>
            <a:pPr marL="171450" indent="-171450">
              <a:buFont typeface="Arial" panose="020B0604020202020204" pitchFamily="34" charset="0"/>
              <a:buChar char="•"/>
            </a:pPr>
            <a:r>
              <a:rPr lang="mk-MK" sz="1200" kern="1200" baseline="0" dirty="0">
                <a:solidFill>
                  <a:schemeClr val="tx1"/>
                </a:solidFill>
                <a:effectLst/>
                <a:latin typeface="+mn-lt"/>
                <a:ea typeface="+mn-ea"/>
                <a:cs typeface="+mn-cs"/>
              </a:rPr>
              <a:t>Продолжете со чекорите опишани во 3.5.</a:t>
            </a:r>
          </a:p>
          <a:p>
            <a:r>
              <a:rPr lang="mk-MK" sz="1200" kern="1200" baseline="0" dirty="0">
                <a:solidFill>
                  <a:schemeClr val="tx1"/>
                </a:solidFill>
                <a:effectLst/>
                <a:latin typeface="+mn-lt"/>
                <a:ea typeface="+mn-ea"/>
                <a:cs typeface="+mn-cs"/>
              </a:rPr>
              <a:t>Запомнете: Отстранувањето на кабелот за напојување од компјутерскиот систем ќе влијае на сите програми во тек и сите податоци што се моментално складирани во </a:t>
            </a:r>
            <a:r>
              <a:rPr lang="en-US" sz="1200" kern="1200" baseline="0" dirty="0">
                <a:solidFill>
                  <a:schemeClr val="tx1"/>
                </a:solidFill>
                <a:effectLst/>
                <a:latin typeface="+mn-lt"/>
                <a:ea typeface="+mn-ea"/>
                <a:cs typeface="+mn-cs"/>
              </a:rPr>
              <a:t>RAM</a:t>
            </a:r>
            <a:r>
              <a:rPr lang="mk-MK" sz="1200" kern="1200" baseline="0" dirty="0">
                <a:solidFill>
                  <a:schemeClr val="tx1"/>
                </a:solidFill>
                <a:effectLst/>
                <a:latin typeface="+mn-lt"/>
                <a:ea typeface="+mn-ea"/>
                <a:cs typeface="+mn-cs"/>
              </a:rPr>
              <a:t>-меморијата на компјутерот (вклучувајќи релевантни податоци, како што се лозинки) ќе бидат изгубени. Ова вклучува каква било конекција со интернет, печатење или </a:t>
            </a:r>
            <a:r>
              <a:rPr lang="mk-MK" sz="1200" kern="1200" baseline="0" dirty="0" err="1">
                <a:solidFill>
                  <a:schemeClr val="tx1"/>
                </a:solidFill>
                <a:effectLst/>
                <a:latin typeface="+mn-lt"/>
                <a:ea typeface="+mn-ea"/>
                <a:cs typeface="+mn-cs"/>
              </a:rPr>
              <a:t>енкриптирање</a:t>
            </a:r>
            <a:r>
              <a:rPr lang="mk-MK" sz="1200" kern="1200" baseline="0" dirty="0">
                <a:solidFill>
                  <a:schemeClr val="tx1"/>
                </a:solidFill>
                <a:effectLst/>
                <a:latin typeface="+mn-lt"/>
                <a:ea typeface="+mn-ea"/>
                <a:cs typeface="+mn-cs"/>
              </a:rPr>
              <a:t>.</a:t>
            </a:r>
            <a:endParaRPr lang="mk-MK" sz="1200" kern="1200" dirty="0">
              <a:solidFill>
                <a:schemeClr val="tx1"/>
              </a:solidFill>
              <a:effectLst/>
              <a:latin typeface="+mn-lt"/>
              <a:ea typeface="+mn-ea"/>
              <a:cs typeface="+mn-cs"/>
            </a:endParaRPr>
          </a:p>
          <a:p>
            <a:endParaRPr lang="mk-MK" sz="1200" kern="1200" dirty="0">
              <a:solidFill>
                <a:schemeClr val="tx1"/>
              </a:solidFill>
              <a:effectLst/>
              <a:latin typeface="+mn-lt"/>
              <a:ea typeface="+mn-ea"/>
              <a:cs typeface="+mn-cs"/>
            </a:endParaRPr>
          </a:p>
          <a:p>
            <a:r>
              <a:rPr lang="mk-MK" sz="1200" kern="1200" dirty="0">
                <a:solidFill>
                  <a:schemeClr val="tx1"/>
                </a:solidFill>
                <a:effectLst/>
                <a:latin typeface="+mn-lt"/>
                <a:ea typeface="+mn-ea"/>
                <a:cs typeface="+mn-cs"/>
              </a:rPr>
              <a:t>Запомнете: Кога</a:t>
            </a:r>
            <a:r>
              <a:rPr lang="mk-MK" sz="1200" kern="1200" baseline="0" dirty="0">
                <a:solidFill>
                  <a:schemeClr val="tx1"/>
                </a:solidFill>
                <a:effectLst/>
                <a:latin typeface="+mn-lt"/>
                <a:ea typeface="+mn-ea"/>
                <a:cs typeface="+mn-cs"/>
              </a:rPr>
              <a:t> системот е вклучен, од суштинско значење е осомничениот да се држи настрана од разводните кутии со осигурувачи, прекинувачи за напојување, како и уредите за мобилна комуникација. Имало случаи кога вклучените системи со </a:t>
            </a:r>
            <a:r>
              <a:rPr lang="mk-MK" sz="1200" kern="1200" baseline="0" dirty="0" err="1">
                <a:solidFill>
                  <a:schemeClr val="tx1"/>
                </a:solidFill>
                <a:effectLst/>
                <a:latin typeface="+mn-lt"/>
                <a:ea typeface="+mn-ea"/>
                <a:cs typeface="+mn-cs"/>
              </a:rPr>
              <a:t>енкриптирање</a:t>
            </a:r>
            <a:r>
              <a:rPr lang="mk-MK" sz="1200" kern="1200" baseline="0" dirty="0">
                <a:solidFill>
                  <a:schemeClr val="tx1"/>
                </a:solidFill>
                <a:effectLst/>
                <a:latin typeface="+mn-lt"/>
                <a:ea typeface="+mn-ea"/>
                <a:cs typeface="+mn-cs"/>
              </a:rPr>
              <a:t> на полн диск биле исклучени за време на претресот само затоа што осомничениот успеал да пристапи до разводната кутија или да испрати сигнал до адаптерот за напојување што може да се контролира од далечина.</a:t>
            </a:r>
            <a:endParaRPr lang="mk-MK"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45</a:t>
            </a:fld>
            <a:endParaRPr lang="en-US" altLang="en-US"/>
          </a:p>
        </p:txBody>
      </p:sp>
    </p:spTree>
    <p:extLst>
      <p:ext uri="{BB962C8B-B14F-4D97-AF65-F5344CB8AC3E}">
        <p14:creationId xmlns:p14="http://schemas.microsoft.com/office/powerpoint/2010/main" val="90544838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MK" sz="1200" kern="1200" dirty="0">
                <a:solidFill>
                  <a:schemeClr val="tx1"/>
                </a:solidFill>
                <a:effectLst/>
                <a:latin typeface="+mn-lt"/>
                <a:ea typeface="+mn-ea"/>
                <a:cs typeface="+mn-cs"/>
              </a:rPr>
              <a:t>Ситуација В</a:t>
            </a:r>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Не можете да утврдите дали системот е вклучен</a:t>
            </a:r>
            <a:r>
              <a:rPr lang="mk-MK" sz="1200" kern="1200" baseline="0" dirty="0">
                <a:solidFill>
                  <a:schemeClr val="tx1"/>
                </a:solidFill>
                <a:effectLst/>
                <a:latin typeface="+mn-lt"/>
                <a:ea typeface="+mn-ea"/>
                <a:cs typeface="+mn-cs"/>
              </a:rPr>
              <a:t> или исклучен.</a:t>
            </a:r>
          </a:p>
          <a:p>
            <a:r>
              <a:rPr lang="mk-MK" sz="1200" kern="1200" baseline="0" dirty="0">
                <a:solidFill>
                  <a:schemeClr val="tx1"/>
                </a:solidFill>
                <a:effectLst/>
                <a:latin typeface="+mn-lt"/>
                <a:ea typeface="+mn-ea"/>
                <a:cs typeface="+mn-cs"/>
              </a:rPr>
              <a:t>Претпоставете дека е исклучен. Не го притискајте копчето за вклучување.</a:t>
            </a:r>
          </a:p>
          <a:p>
            <a:pPr marL="171450" indent="-171450">
              <a:buFont typeface="Arial" panose="020B0604020202020204" pitchFamily="34" charset="0"/>
              <a:buChar char="•"/>
            </a:pPr>
            <a:r>
              <a:rPr lang="mk-MK" sz="1200" kern="1200" dirty="0">
                <a:solidFill>
                  <a:schemeClr val="tx1"/>
                </a:solidFill>
                <a:effectLst/>
                <a:latin typeface="+mn-lt"/>
                <a:ea typeface="+mn-ea"/>
                <a:cs typeface="+mn-cs"/>
              </a:rPr>
              <a:t>Отстранете го </a:t>
            </a:r>
            <a:r>
              <a:rPr lang="mk-MK" sz="1200" kern="1200" baseline="0" dirty="0">
                <a:solidFill>
                  <a:schemeClr val="tx1"/>
                </a:solidFill>
                <a:effectLst/>
                <a:latin typeface="+mn-lt"/>
                <a:ea typeface="+mn-ea"/>
                <a:cs typeface="+mn-cs"/>
              </a:rPr>
              <a:t>кабелот за напојување од опремата која ја обработувате (не го вадете кабелот од </a:t>
            </a:r>
            <a:r>
              <a:rPr lang="mk-MK" sz="1200" kern="1200" baseline="0" dirty="0" err="1">
                <a:solidFill>
                  <a:schemeClr val="tx1"/>
                </a:solidFill>
                <a:effectLst/>
                <a:latin typeface="+mn-lt"/>
                <a:ea typeface="+mn-ea"/>
                <a:cs typeface="+mn-cs"/>
              </a:rPr>
              <a:t>ѕидната</a:t>
            </a:r>
            <a:r>
              <a:rPr lang="mk-MK" sz="1200" kern="1200" baseline="0" dirty="0">
                <a:solidFill>
                  <a:schemeClr val="tx1"/>
                </a:solidFill>
                <a:effectLst/>
                <a:latin typeface="+mn-lt"/>
                <a:ea typeface="+mn-ea"/>
                <a:cs typeface="+mn-cs"/>
              </a:rPr>
              <a:t> приклучница) и евидентирајте го времето кога сте го сториле тоа.</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mk-MK" sz="1200" kern="1200" dirty="0">
                <a:solidFill>
                  <a:schemeClr val="tx1"/>
                </a:solidFill>
                <a:effectLst/>
                <a:latin typeface="+mn-lt"/>
                <a:ea typeface="+mn-ea"/>
                <a:cs typeface="+mn-cs"/>
              </a:rPr>
              <a:t>Доколку ракувате со преносен уред, исто така отстранете</a:t>
            </a:r>
            <a:r>
              <a:rPr lang="mk-MK" sz="1200" kern="1200" baseline="0" dirty="0">
                <a:solidFill>
                  <a:schemeClr val="tx1"/>
                </a:solidFill>
                <a:effectLst/>
                <a:latin typeface="+mn-lt"/>
                <a:ea typeface="+mn-ea"/>
                <a:cs typeface="+mn-cs"/>
              </a:rPr>
              <a:t> ја и батеријата. Отстранете ги дополнителните батерии, доколку ги има (некои преносни уред имаат втора батерија во повеќенаменскиот дел, наместо дискетна или </a:t>
            </a:r>
            <a:r>
              <a:rPr lang="en-US" sz="1200" kern="1200" baseline="0" dirty="0">
                <a:solidFill>
                  <a:schemeClr val="tx1"/>
                </a:solidFill>
                <a:effectLst/>
                <a:latin typeface="+mn-lt"/>
                <a:ea typeface="+mn-ea"/>
                <a:cs typeface="+mn-cs"/>
              </a:rPr>
              <a:t>CD</a:t>
            </a:r>
            <a:r>
              <a:rPr lang="mk-MK" sz="1200" kern="1200" baseline="0" dirty="0">
                <a:solidFill>
                  <a:schemeClr val="tx1"/>
                </a:solidFill>
                <a:effectLst/>
                <a:latin typeface="+mn-lt"/>
                <a:ea typeface="+mn-ea"/>
                <a:cs typeface="+mn-cs"/>
              </a:rPr>
              <a:t> единица).</a:t>
            </a:r>
            <a:endParaRPr lang="mk-MK"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46</a:t>
            </a:fld>
            <a:endParaRPr lang="en-US" altLang="en-US"/>
          </a:p>
        </p:txBody>
      </p:sp>
    </p:spTree>
    <p:extLst>
      <p:ext uri="{BB962C8B-B14F-4D97-AF65-F5344CB8AC3E}">
        <p14:creationId xmlns:p14="http://schemas.microsoft.com/office/powerpoint/2010/main" val="266589418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Bef>
                <a:spcPts val="0"/>
              </a:spcBef>
            </a:pPr>
            <a:r>
              <a:rPr lang="mk-MK" dirty="0"/>
              <a:t>Доколку наидете на компјутерска</a:t>
            </a:r>
            <a:r>
              <a:rPr lang="mk-MK" baseline="0" dirty="0"/>
              <a:t> мрежа, контактирајте форензичар-</a:t>
            </a:r>
            <a:r>
              <a:rPr lang="mk-MK" b="1" baseline="0" dirty="0"/>
              <a:t>специјалист</a:t>
            </a:r>
            <a:r>
              <a:rPr lang="mk-MK" baseline="0" dirty="0"/>
              <a:t> за компјутери во вашата агенција или надворешен специјалист препорачан од вашата агенција за помош.</a:t>
            </a:r>
            <a:endParaRPr lang="de-DE" dirty="0"/>
          </a:p>
          <a:p>
            <a:pPr>
              <a:lnSpc>
                <a:spcPct val="150000"/>
              </a:lnSpc>
              <a:spcBef>
                <a:spcPts val="0"/>
              </a:spcBef>
            </a:pPr>
            <a:endParaRPr lang="de-DE" dirty="0"/>
          </a:p>
          <a:p>
            <a:r>
              <a:rPr lang="mk-MK" dirty="0"/>
              <a:t>Индикации за мрежи</a:t>
            </a:r>
            <a:r>
              <a:rPr lang="en-US" dirty="0"/>
              <a:t>:</a:t>
            </a:r>
            <a:endParaRPr lang="de-DE" dirty="0"/>
          </a:p>
          <a:p>
            <a:pPr lvl="1"/>
            <a:r>
              <a:rPr lang="mk-MK" dirty="0"/>
              <a:t>повеќе компјутерски</a:t>
            </a:r>
            <a:r>
              <a:rPr lang="mk-MK" baseline="0" dirty="0"/>
              <a:t> системи</a:t>
            </a:r>
            <a:endParaRPr lang="de-DE" dirty="0"/>
          </a:p>
          <a:p>
            <a:pPr lvl="1"/>
            <a:r>
              <a:rPr lang="mk-MK" dirty="0"/>
              <a:t>мрежни компоненти (рутер, центри, прекинувачи,</a:t>
            </a:r>
            <a:r>
              <a:rPr lang="mk-MK" baseline="0" dirty="0"/>
              <a:t> итн.</a:t>
            </a:r>
            <a:r>
              <a:rPr lang="en-US" dirty="0"/>
              <a:t>)</a:t>
            </a:r>
          </a:p>
          <a:p>
            <a:pPr lvl="1"/>
            <a:r>
              <a:rPr lang="mk-MK" dirty="0"/>
              <a:t>мрежни интерфејс картички</a:t>
            </a:r>
            <a:endParaRPr lang="en-US" dirty="0"/>
          </a:p>
          <a:p>
            <a:pPr lvl="1"/>
            <a:r>
              <a:rPr lang="mk-MK" dirty="0"/>
              <a:t>мрежни кабли</a:t>
            </a:r>
            <a:endParaRPr lang="en-US" dirty="0"/>
          </a:p>
          <a:p>
            <a:pPr lvl="1"/>
            <a:r>
              <a:rPr lang="mk-MK" dirty="0"/>
              <a:t>антени на</a:t>
            </a:r>
            <a:r>
              <a:rPr lang="mk-MK" baseline="0" dirty="0"/>
              <a:t> </a:t>
            </a:r>
            <a:r>
              <a:rPr lang="en-US" baseline="0" dirty="0"/>
              <a:t>Wi</a:t>
            </a:r>
            <a:r>
              <a:rPr lang="mk-MK" baseline="0" dirty="0"/>
              <a:t>-</a:t>
            </a:r>
            <a:r>
              <a:rPr lang="en-US" baseline="0" dirty="0"/>
              <a:t>Fi</a:t>
            </a:r>
            <a:r>
              <a:rPr lang="mk-MK" baseline="0" dirty="0"/>
              <a:t> уреди</a:t>
            </a:r>
            <a:endParaRPr lang="de-DE" dirty="0"/>
          </a:p>
          <a:p>
            <a:pPr lvl="1"/>
            <a:r>
              <a:rPr lang="mk-MK" dirty="0"/>
              <a:t>сервери</a:t>
            </a:r>
            <a:endParaRPr lang="en-US" dirty="0"/>
          </a:p>
          <a:p>
            <a:pPr lvl="1"/>
            <a:endParaRPr lang="de-DE" dirty="0"/>
          </a:p>
          <a:p>
            <a:r>
              <a:rPr lang="mk-MK" dirty="0"/>
              <a:t>Означете ги сите кабли и уреди и документирајте ја врската</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47</a:t>
            </a:fld>
            <a:endParaRPr lang="en-US" altLang="en-US"/>
          </a:p>
        </p:txBody>
      </p:sp>
    </p:spTree>
    <p:extLst>
      <p:ext uri="{BB962C8B-B14F-4D97-AF65-F5344CB8AC3E}">
        <p14:creationId xmlns:p14="http://schemas.microsoft.com/office/powerpoint/2010/main" val="223446192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Опис на следниот слајд</a:t>
            </a:r>
            <a:endParaRPr lang="en-US" sz="1200" kern="1200" dirty="0">
              <a:solidFill>
                <a:schemeClr val="tx1"/>
              </a:solidFill>
              <a:effectLst/>
              <a:latin typeface="+mn-lt"/>
              <a:ea typeface="+mn-ea"/>
              <a:cs typeface="+mn-cs"/>
            </a:endParaRPr>
          </a:p>
          <a:p>
            <a:pPr marL="0" indent="0">
              <a:buFont typeface="Arial" panose="020B0604020202020204" pitchFamily="34" charset="0"/>
              <a:buNone/>
            </a:pPr>
            <a:endParaRPr lang="mk-MK" sz="1200" kern="1200" dirty="0">
              <a:solidFill>
                <a:schemeClr val="tx1"/>
              </a:solidFill>
              <a:effectLst/>
              <a:latin typeface="+mn-lt"/>
              <a:ea typeface="+mn-ea"/>
              <a:cs typeface="+mn-cs"/>
            </a:endParaRPr>
          </a:p>
          <a:p>
            <a:pPr marL="0" indent="0">
              <a:buFont typeface="Arial" panose="020B0604020202020204" pitchFamily="34" charset="0"/>
              <a:buNone/>
            </a:pPr>
            <a:r>
              <a:rPr lang="en-US" sz="1200" kern="1200" dirty="0">
                <a:solidFill>
                  <a:schemeClr val="tx1"/>
                </a:solidFill>
                <a:effectLst/>
                <a:latin typeface="+mn-lt"/>
                <a:ea typeface="+mn-ea"/>
                <a:cs typeface="+mn-cs"/>
              </a:rPr>
              <a:t>•</a:t>
            </a:r>
            <a:r>
              <a:rPr lang="mk-MK" sz="1200" kern="1200" dirty="0">
                <a:solidFill>
                  <a:schemeClr val="tx1"/>
                </a:solidFill>
                <a:effectLst/>
                <a:latin typeface="+mn-lt"/>
                <a:ea typeface="+mn-ea"/>
                <a:cs typeface="+mn-cs"/>
              </a:rPr>
              <a:t> Телефонот е рачен уред кој е </a:t>
            </a:r>
            <a:r>
              <a:rPr lang="mk-MK" sz="1200" kern="1200" baseline="0" dirty="0">
                <a:solidFill>
                  <a:schemeClr val="tx1"/>
                </a:solidFill>
                <a:effectLst/>
                <a:latin typeface="+mn-lt"/>
                <a:ea typeface="+mn-ea"/>
                <a:cs typeface="+mn-cs"/>
              </a:rPr>
              <a:t>или</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самостоен </a:t>
            </a:r>
            <a:r>
              <a:rPr lang="en-US" sz="1200" kern="1200" dirty="0">
                <a:solidFill>
                  <a:schemeClr val="tx1"/>
                </a:solidFill>
                <a:effectLst/>
                <a:latin typeface="+mn-lt"/>
                <a:ea typeface="+mn-ea"/>
                <a:cs typeface="+mn-cs"/>
              </a:rPr>
              <a:t>(</a:t>
            </a:r>
            <a:r>
              <a:rPr lang="mk-MK" sz="1200" kern="1200" dirty="0">
                <a:solidFill>
                  <a:schemeClr val="tx1"/>
                </a:solidFill>
                <a:effectLst/>
                <a:latin typeface="+mn-lt"/>
                <a:ea typeface="+mn-ea"/>
                <a:cs typeface="+mn-cs"/>
              </a:rPr>
              <a:t>како кај мобилните телефони</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со далечинска базна станица </a:t>
            </a:r>
            <a:r>
              <a:rPr lang="en-US" sz="1200" kern="1200" dirty="0">
                <a:solidFill>
                  <a:schemeClr val="tx1"/>
                </a:solidFill>
                <a:effectLst/>
                <a:latin typeface="+mn-lt"/>
                <a:ea typeface="+mn-ea"/>
                <a:cs typeface="+mn-cs"/>
              </a:rPr>
              <a:t>(</a:t>
            </a:r>
            <a:r>
              <a:rPr lang="mk-MK" sz="1200" kern="1200" dirty="0">
                <a:solidFill>
                  <a:schemeClr val="tx1"/>
                </a:solidFill>
                <a:effectLst/>
                <a:latin typeface="+mn-lt"/>
                <a:ea typeface="+mn-ea"/>
                <a:cs typeface="+mn-cs"/>
              </a:rPr>
              <a:t>безжичен</a:t>
            </a:r>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или</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поврзан директно на фиксна линија</a:t>
            </a:r>
            <a:r>
              <a:rPr lang="en-US" sz="1200" kern="1200" dirty="0">
                <a:solidFill>
                  <a:schemeClr val="tx1"/>
                </a:solidFill>
                <a:effectLst/>
                <a:latin typeface="+mn-lt"/>
                <a:ea typeface="+mn-ea"/>
                <a:cs typeface="+mn-cs"/>
              </a:rPr>
              <a:t>.</a:t>
            </a:r>
            <a:endParaRPr lang="mk-MK" sz="1200" kern="1200" dirty="0">
              <a:solidFill>
                <a:schemeClr val="tx1"/>
              </a:solidFill>
              <a:effectLst/>
              <a:latin typeface="+mn-lt"/>
              <a:ea typeface="+mn-ea"/>
              <a:cs typeface="+mn-cs"/>
            </a:endParaRPr>
          </a:p>
          <a:p>
            <a:r>
              <a:rPr lang="mk-MK" sz="1200" kern="1200" dirty="0">
                <a:solidFill>
                  <a:schemeClr val="tx1"/>
                </a:solidFill>
                <a:effectLst/>
                <a:latin typeface="+mn-lt"/>
                <a:ea typeface="+mn-ea"/>
                <a:cs typeface="+mn-cs"/>
              </a:rPr>
              <a:t>Мобилните</a:t>
            </a:r>
            <a:r>
              <a:rPr lang="mk-MK" sz="1200" kern="1200" baseline="0" dirty="0">
                <a:solidFill>
                  <a:schemeClr val="tx1"/>
                </a:solidFill>
                <a:effectLst/>
                <a:latin typeface="+mn-lt"/>
                <a:ea typeface="+mn-ea"/>
                <a:cs typeface="+mn-cs"/>
              </a:rPr>
              <a:t> телефони може да имаат некои дополнителни функции (на пример, можноста за правење дигитални фотографии). Модерните мобилни телефони често имаат оперативен систем (како што се </a:t>
            </a:r>
            <a:r>
              <a:rPr lang="en-US" sz="1200" kern="1200" baseline="0" dirty="0">
                <a:solidFill>
                  <a:schemeClr val="tx1"/>
                </a:solidFill>
                <a:effectLst/>
                <a:latin typeface="+mn-lt"/>
                <a:ea typeface="+mn-ea"/>
                <a:cs typeface="+mn-cs"/>
              </a:rPr>
              <a:t>iOS, Android, Windows Phone</a:t>
            </a:r>
            <a:r>
              <a:rPr lang="mk-MK" sz="1200" kern="1200" baseline="0" dirty="0">
                <a:solidFill>
                  <a:schemeClr val="tx1"/>
                </a:solidFill>
                <a:effectLst/>
                <a:latin typeface="+mn-lt"/>
                <a:ea typeface="+mn-ea"/>
                <a:cs typeface="+mn-cs"/>
              </a:rPr>
              <a:t>) што му овозможува на корисникот да извршува задачи што типично се поврзани со традиционалните компјутерски системи, вклучувајќи примање и испраќање е-пошта, сурфање на интернет, разговарање, играње игри, итн. Мобилните телефони со таква проширена функционалност се нарекуваат паметни телефони.</a:t>
            </a:r>
            <a:endParaRPr lang="mk-MK" sz="1200" kern="1200" dirty="0">
              <a:solidFill>
                <a:schemeClr val="tx1"/>
              </a:solidFill>
              <a:effectLst/>
              <a:latin typeface="+mn-lt"/>
              <a:ea typeface="+mn-ea"/>
              <a:cs typeface="+mn-cs"/>
            </a:endParaRPr>
          </a:p>
          <a:p>
            <a:r>
              <a:rPr lang="mk-MK" sz="1200" kern="1200" dirty="0">
                <a:solidFill>
                  <a:schemeClr val="tx1"/>
                </a:solidFill>
                <a:effectLst/>
                <a:latin typeface="+mn-lt"/>
                <a:ea typeface="+mn-ea"/>
                <a:cs typeface="+mn-cs"/>
              </a:rPr>
              <a:t>Телефонот може да се напојува с</a:t>
            </a:r>
            <a:r>
              <a:rPr lang="mk-MK" sz="1200" kern="1200" baseline="0" dirty="0">
                <a:solidFill>
                  <a:schemeClr val="tx1"/>
                </a:solidFill>
                <a:effectLst/>
                <a:latin typeface="+mn-lt"/>
                <a:ea typeface="+mn-ea"/>
                <a:cs typeface="+mn-cs"/>
              </a:rPr>
              <a:t>о внатрешна батерија, електричен приклучок или директно од телефонскиот систем. Двонасочна комуникација се воспоставува од една рачен уред до друг преку фиксна линија, со радио пренос, преку мобилни системи или комбинација на системи. Многу телефони можат да складираат имиња, телефонски броеви и информации за идентификација на повикувачите. Многу телефони можат исто така да складираат имиња, адреси, информации за календар, детали за дојдовни повици, да примаат е-пошта, да испраќаат текстуални пораки, да се користат како диктафон и можат да се користат за пристап до интернет (така што содржат податоци за пристапот до интернет). За пристап до повеќето мобилни телефони се потребни ПИН-кодови, лозинки или други кодови за пристап.</a:t>
            </a:r>
            <a:endParaRPr lang="mk-MK" sz="1200" kern="1200" dirty="0">
              <a:solidFill>
                <a:schemeClr val="tx1"/>
              </a:solidFill>
              <a:effectLst/>
              <a:latin typeface="+mn-lt"/>
              <a:ea typeface="+mn-ea"/>
              <a:cs typeface="+mn-cs"/>
            </a:endParaRPr>
          </a:p>
          <a:p>
            <a:endParaRPr lang="mk-MK" sz="1200" kern="1200" dirty="0">
              <a:solidFill>
                <a:schemeClr val="tx1"/>
              </a:solidFill>
              <a:effectLst/>
              <a:latin typeface="+mn-lt"/>
              <a:ea typeface="+mn-ea"/>
              <a:cs typeface="+mn-cs"/>
            </a:endParaRPr>
          </a:p>
          <a:p>
            <a:r>
              <a:rPr lang="mk-MK" sz="1200" kern="1200" dirty="0">
                <a:solidFill>
                  <a:schemeClr val="tx1"/>
                </a:solidFill>
                <a:effectLst/>
                <a:latin typeface="+mn-lt"/>
                <a:ea typeface="+mn-ea"/>
                <a:cs typeface="+mn-cs"/>
              </a:rPr>
              <a:t>Таблет уредите се многу слични на паметните телефони,</a:t>
            </a:r>
            <a:r>
              <a:rPr lang="mk-MK" sz="1200" kern="1200" baseline="0" dirty="0">
                <a:solidFill>
                  <a:schemeClr val="tx1"/>
                </a:solidFill>
                <a:effectLst/>
                <a:latin typeface="+mn-lt"/>
                <a:ea typeface="+mn-ea"/>
                <a:cs typeface="+mn-cs"/>
              </a:rPr>
              <a:t> но имаат поголем екран. Тие доаѓаат со свои оперативни системи засновани на верзиите на оперативните системи на мобилните телефони. Како и паметните телефони, и тие нудат речиси бесконечна разновидност на функционалности и му овозможуваат на корисникот да инсталира свои сопствени апликации </a:t>
            </a:r>
            <a:r>
              <a:rPr lang="en-US" sz="1200" kern="1200" baseline="0" dirty="0">
                <a:solidFill>
                  <a:schemeClr val="tx1"/>
                </a:solidFill>
                <a:effectLst/>
                <a:latin typeface="+mn-lt"/>
                <a:ea typeface="+mn-ea"/>
                <a:cs typeface="+mn-cs"/>
              </a:rPr>
              <a:t>(apps).</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mk-MK" sz="1200" kern="1200" dirty="0">
                <a:solidFill>
                  <a:schemeClr val="tx1"/>
                </a:solidFill>
                <a:effectLst/>
                <a:latin typeface="+mn-lt"/>
                <a:ea typeface="+mn-ea"/>
                <a:cs typeface="+mn-cs"/>
              </a:rPr>
              <a:t>Погледнете</a:t>
            </a:r>
            <a:r>
              <a:rPr lang="mk-MK" sz="1200" kern="1200" baseline="0" dirty="0">
                <a:solidFill>
                  <a:schemeClr val="tx1"/>
                </a:solidFill>
                <a:effectLst/>
                <a:latin typeface="+mn-lt"/>
                <a:ea typeface="+mn-ea"/>
                <a:cs typeface="+mn-cs"/>
              </a:rPr>
              <a:t> ги горенаведените информации за општата заплена, пакување, транспорт и складирање. Исто така, погледнете го дел 3.4. од Прирачникот на Советот на Европа.</a:t>
            </a:r>
            <a:endParaRPr lang="en-US" sz="1200" kern="1200" dirty="0">
              <a:solidFill>
                <a:schemeClr val="tx1"/>
              </a:solidFill>
              <a:effectLst/>
              <a:latin typeface="+mn-lt"/>
              <a:ea typeface="+mn-ea"/>
              <a:cs typeface="+mn-cs"/>
            </a:endParaRPr>
          </a:p>
          <a:p>
            <a:endParaRPr lang="mk-MK" sz="1200"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Обучувачот треба да осигури дека дава доволно информации во врска со употребата и намената на Фарадеевите торбички. Публиката може да биде или да не биде запознаена со нивната употреба, па затоа е важно обучувачот да го утврди степенот на знаење на публиката. Доколку се достапни, обучувачот можеби да донесе Фарадеева торбичка за да ја покаже нејзината намена. Исто така, можно е да се демонстрира, користејќи сребрена фолија, како сигналите можат да бидат блокирани. Ова е корисен начин за објаснување на потенцијалот од губење или менување на доказите. Извештаи од Обединетото Кралство откриваат дека во еден временски период, неколку мобилни уреди биле пристапени од далечина. Во еден случај, полициски службеник далечински избришал докази од уредот што бил во посед на полицијата. Пристапете на линковите подолу за повеќе</a:t>
            </a:r>
            <a:r>
              <a:rPr lang="ru-RU" sz="1200" b="0" i="0" kern="1200" baseline="0" dirty="0">
                <a:solidFill>
                  <a:schemeClr val="tx1"/>
                </a:solidFill>
                <a:effectLst/>
                <a:latin typeface="+mn-lt"/>
                <a:ea typeface="+mn-ea"/>
                <a:cs typeface="+mn-cs"/>
              </a:rPr>
              <a:t> информации.</a:t>
            </a:r>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http://www.bbc.co.uk/news/technology-29464889 </a:t>
            </a:r>
          </a:p>
          <a:p>
            <a:r>
              <a:rPr lang="en-US" sz="1200" kern="1200" baseline="0" dirty="0">
                <a:solidFill>
                  <a:schemeClr val="tx1"/>
                </a:solidFill>
                <a:effectLst/>
                <a:latin typeface="+mn-lt"/>
                <a:ea typeface="+mn-ea"/>
                <a:cs typeface="+mn-cs"/>
              </a:rPr>
              <a:t>http://www.mirror.co.uk/news/uk-news/police-officer-remotely-wiped-evidence-7838193</a:t>
            </a:r>
          </a:p>
          <a:p>
            <a:endParaRPr lang="en-US" sz="1200" kern="1200" dirty="0">
              <a:solidFill>
                <a:schemeClr val="tx1"/>
              </a:solidFill>
              <a:effectLst/>
              <a:latin typeface="+mn-lt"/>
              <a:ea typeface="+mn-ea"/>
              <a:cs typeface="+mn-cs"/>
            </a:endParaRPr>
          </a:p>
          <a:p>
            <a:pPr>
              <a:lnSpc>
                <a:spcPct val="150000"/>
              </a:lnSpc>
              <a:spcBef>
                <a:spcPts val="0"/>
              </a:spcBef>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48</a:t>
            </a:fld>
            <a:endParaRPr lang="en-US" altLang="en-US"/>
          </a:p>
        </p:txBody>
      </p:sp>
    </p:spTree>
    <p:extLst>
      <p:ext uri="{BB962C8B-B14F-4D97-AF65-F5344CB8AC3E}">
        <p14:creationId xmlns:p14="http://schemas.microsoft.com/office/powerpoint/2010/main" val="289566134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Тешко</a:t>
            </a:r>
            <a:r>
              <a:rPr lang="ru-RU" sz="1200" b="0" i="0" kern="1200" baseline="0" dirty="0">
                <a:solidFill>
                  <a:schemeClr val="tx1"/>
                </a:solidFill>
                <a:effectLst/>
                <a:latin typeface="+mn-lt"/>
                <a:ea typeface="+mn-ea"/>
                <a:cs typeface="+mn-cs"/>
              </a:rPr>
              <a:t> е да се помине оваа област </a:t>
            </a:r>
            <a:r>
              <a:rPr lang="ru-RU" sz="1200" b="0" i="0" kern="1200" dirty="0">
                <a:solidFill>
                  <a:schemeClr val="tx1"/>
                </a:solidFill>
                <a:effectLst/>
                <a:latin typeface="+mn-lt"/>
                <a:ea typeface="+mn-ea"/>
                <a:cs typeface="+mn-cs"/>
              </a:rPr>
              <a:t>во еден слајд - идеално би го исклучиле уредот што нема да направи никакви промени, освен исклучувањето. </a:t>
            </a:r>
          </a:p>
          <a:p>
            <a:pPr rtl="0"/>
            <a:r>
              <a:rPr lang="ru-RU" sz="1200" b="0" i="0" kern="1200" dirty="0">
                <a:solidFill>
                  <a:schemeClr val="tx1"/>
                </a:solidFill>
                <a:effectLst/>
                <a:latin typeface="+mn-lt"/>
                <a:ea typeface="+mn-ea"/>
                <a:cs typeface="+mn-cs"/>
              </a:rPr>
              <a:t>Сепак, некои уреди (особено </a:t>
            </a:r>
            <a:r>
              <a:rPr lang="en-US" sz="1200" b="0" i="0" kern="1200" dirty="0">
                <a:solidFill>
                  <a:schemeClr val="tx1"/>
                </a:solidFill>
                <a:effectLst/>
                <a:latin typeface="+mn-lt"/>
                <a:ea typeface="+mn-ea"/>
                <a:cs typeface="+mn-cs"/>
              </a:rPr>
              <a:t>iPhones</a:t>
            </a:r>
            <a:r>
              <a:rPr lang="ru-RU" sz="1200" b="0" i="0" kern="1200" dirty="0">
                <a:solidFill>
                  <a:schemeClr val="tx1"/>
                </a:solidFill>
                <a:effectLst/>
                <a:latin typeface="+mn-lt"/>
                <a:ea typeface="+mn-ea"/>
                <a:cs typeface="+mn-cs"/>
              </a:rPr>
              <a:t>) спроведуваат безбедносни мерки доколку уредот е целосно исклучен, па значително е потешко да се пристапи без лозинка отколку да се заобиколи кодот кога е вклучен. Значи, оставањето</a:t>
            </a:r>
            <a:r>
              <a:rPr lang="ru-RU" sz="1200" b="0" i="0" kern="1200" baseline="0" dirty="0">
                <a:solidFill>
                  <a:schemeClr val="tx1"/>
                </a:solidFill>
                <a:effectLst/>
                <a:latin typeface="+mn-lt"/>
                <a:ea typeface="+mn-ea"/>
                <a:cs typeface="+mn-cs"/>
              </a:rPr>
              <a:t> уредите да бидат вклучени е од корист.</a:t>
            </a:r>
            <a:endParaRPr lang="ru-RU" sz="1200" b="0" i="0"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Затоа мора да ги изолираме од мрежата - GSM, Wi</a:t>
            </a:r>
            <a:r>
              <a:rPr lang="en-US" sz="1200" b="0" i="0" kern="1200" dirty="0">
                <a:solidFill>
                  <a:schemeClr val="tx1"/>
                </a:solidFill>
                <a:effectLst/>
                <a:latin typeface="+mn-lt"/>
                <a:ea typeface="+mn-ea"/>
                <a:cs typeface="+mn-cs"/>
              </a:rPr>
              <a:t>-F</a:t>
            </a:r>
            <a:r>
              <a:rPr lang="ru-RU" sz="1200" b="0" i="0" kern="1200" dirty="0">
                <a:solidFill>
                  <a:schemeClr val="tx1"/>
                </a:solidFill>
                <a:effectLst/>
                <a:latin typeface="+mn-lt"/>
                <a:ea typeface="+mn-ea"/>
                <a:cs typeface="+mn-cs"/>
              </a:rPr>
              <a:t>i, BT и GPS. Фараде</a:t>
            </a:r>
            <a:r>
              <a:rPr lang="mk-MK" sz="1200" b="0" i="0" kern="1200" dirty="0" err="1">
                <a:solidFill>
                  <a:schemeClr val="tx1"/>
                </a:solidFill>
                <a:effectLst/>
                <a:latin typeface="+mn-lt"/>
                <a:ea typeface="+mn-ea"/>
                <a:cs typeface="+mn-cs"/>
              </a:rPr>
              <a:t>евиот</a:t>
            </a:r>
            <a:r>
              <a:rPr lang="ru-RU" sz="1200" b="0" i="0" kern="1200" dirty="0">
                <a:solidFill>
                  <a:schemeClr val="tx1"/>
                </a:solidFill>
                <a:effectLst/>
                <a:latin typeface="+mn-lt"/>
                <a:ea typeface="+mn-ea"/>
                <a:cs typeface="+mn-cs"/>
              </a:rPr>
              <a:t> и режимот на летање се вообичаените такви методи што се користат. </a:t>
            </a:r>
          </a:p>
          <a:p>
            <a:pPr rtl="0"/>
            <a:endParaRPr lang="ru-RU" sz="1200" b="0" i="0" kern="1200" dirty="0">
              <a:solidFill>
                <a:schemeClr val="tx1"/>
              </a:solidFill>
              <a:effectLst/>
              <a:latin typeface="+mn-lt"/>
              <a:ea typeface="+mn-ea"/>
              <a:cs typeface="+mn-cs"/>
            </a:endParaRPr>
          </a:p>
          <a:p>
            <a:pPr rtl="0"/>
            <a:r>
              <a:rPr lang="ru-RU" sz="1200" b="1" i="0" kern="1200" dirty="0">
                <a:solidFill>
                  <a:schemeClr val="tx1"/>
                </a:solidFill>
                <a:effectLst/>
                <a:latin typeface="+mn-lt"/>
                <a:ea typeface="+mn-ea"/>
                <a:cs typeface="+mn-cs"/>
              </a:rPr>
              <a:t>Фарадеевите торбички</a:t>
            </a:r>
            <a:r>
              <a:rPr lang="ru-RU" sz="1200" b="0" i="0" kern="1200" dirty="0">
                <a:solidFill>
                  <a:schemeClr val="tx1"/>
                </a:solidFill>
                <a:effectLst/>
                <a:latin typeface="+mn-lt"/>
                <a:ea typeface="+mn-ea"/>
                <a:cs typeface="+mn-cs"/>
              </a:rPr>
              <a:t>, именувани по пронаоѓачот на Фарадеевиот кафез кој блокира RF (радио-фреквентините) сигнали да се испраќаат и примаат од електронски уред, како што се: мобилен телефон, клуч за автомобил или лаптоп. </a:t>
            </a:r>
          </a:p>
          <a:p>
            <a:pPr rtl="0"/>
            <a:r>
              <a:rPr lang="ru-RU" sz="1200" b="0" i="0" kern="1200" dirty="0">
                <a:solidFill>
                  <a:schemeClr val="tx1"/>
                </a:solidFill>
                <a:effectLst/>
                <a:latin typeface="+mn-lt"/>
                <a:ea typeface="+mn-ea"/>
                <a:cs typeface="+mn-cs"/>
              </a:rPr>
              <a:t>Уредите, како што се паметните телефони, се поврзуваат со телефонските мрежи преку безжични сигнали, но исто така имаат и други можности за безжична конекција како Bluetooth </a:t>
            </a:r>
            <a:r>
              <a:rPr lang="en-US" sz="1200" b="0" i="0" kern="1200" dirty="0">
                <a:solidFill>
                  <a:schemeClr val="tx1"/>
                </a:solidFill>
                <a:effectLst/>
                <a:latin typeface="+mn-lt"/>
                <a:ea typeface="+mn-ea"/>
                <a:cs typeface="+mn-cs"/>
              </a:rPr>
              <a:t>(BT)</a:t>
            </a:r>
            <a:r>
              <a:rPr lang="ru-RU" sz="1200" b="0" i="0" kern="1200" dirty="0">
                <a:solidFill>
                  <a:schemeClr val="tx1"/>
                </a:solidFill>
                <a:effectLst/>
                <a:latin typeface="+mn-lt"/>
                <a:ea typeface="+mn-ea"/>
                <a:cs typeface="+mn-cs"/>
              </a:rPr>
              <a:t> или безжични мрежи (Wi-Fi) согласно стандардот 802.11b/g/n. Дури и со стандардните безбедносни карактеристики на паметен уред, тие сепак можат да бидат подложни на напад од надворешен извор заради промена, бришење, па дури и додавање докази на телефонот или на друг уред. </a:t>
            </a:r>
          </a:p>
          <a:p>
            <a:pPr rtl="0"/>
            <a:r>
              <a:rPr lang="ru-RU" sz="1200" b="0" i="0" kern="1200" dirty="0">
                <a:solidFill>
                  <a:schemeClr val="tx1"/>
                </a:solidFill>
                <a:effectLst/>
                <a:latin typeface="+mn-lt"/>
                <a:ea typeface="+mn-ea"/>
                <a:cs typeface="+mn-cs"/>
              </a:rPr>
              <a:t>Фарадеевата торбичка</a:t>
            </a:r>
            <a:r>
              <a:rPr lang="ru-RU" sz="1200" b="0" i="0" kern="1200" baseline="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слично како Фарадеевиот кафез, е затворена, запечатена единица што спречува испраќање и примање на сигнали благодарение на материјалот од кој е направена. Ова е важно во случаи на запленети уреди кога податоците содржани во нив се користат како докази пред судот, бидејќи Фарадеевата торбичка ќе осигури дека истите не биле менувани.</a:t>
            </a:r>
          </a:p>
          <a:p>
            <a:br>
              <a:rPr lang="ru-RU" sz="1200" b="0" i="0" kern="1200" dirty="0">
                <a:solidFill>
                  <a:schemeClr val="tx1"/>
                </a:solidFill>
                <a:effectLst/>
                <a:latin typeface="+mn-lt"/>
                <a:ea typeface="+mn-ea"/>
                <a:cs typeface="+mn-cs"/>
              </a:rPr>
            </a:br>
            <a:r>
              <a:rPr lang="ru-RU" sz="1200" b="1" i="0" kern="1200" dirty="0">
                <a:solidFill>
                  <a:schemeClr val="tx1"/>
                </a:solidFill>
                <a:effectLst/>
                <a:latin typeface="+mn-lt"/>
                <a:ea typeface="+mn-ea"/>
                <a:cs typeface="+mn-cs"/>
              </a:rPr>
              <a:t>Режимот на летање </a:t>
            </a:r>
            <a:r>
              <a:rPr lang="ru-RU" sz="1200" b="0" i="0" kern="1200" dirty="0">
                <a:solidFill>
                  <a:schemeClr val="tx1"/>
                </a:solidFill>
                <a:effectLst/>
                <a:latin typeface="+mn-lt"/>
                <a:ea typeface="+mn-ea"/>
                <a:cs typeface="+mn-cs"/>
              </a:rPr>
              <a:t>ги оневозможува истите хардверски функции,</a:t>
            </a:r>
            <a:r>
              <a:rPr lang="ru-RU" sz="1200" b="0" i="0" kern="1200" baseline="0" dirty="0">
                <a:solidFill>
                  <a:schemeClr val="tx1"/>
                </a:solidFill>
                <a:effectLst/>
                <a:latin typeface="+mn-lt"/>
                <a:ea typeface="+mn-ea"/>
                <a:cs typeface="+mn-cs"/>
              </a:rPr>
              <a:t> вклучувајќи:</a:t>
            </a:r>
            <a:endParaRPr lang="ru-RU"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ru-RU" sz="1200" b="1" i="0" kern="1200" dirty="0">
                <a:solidFill>
                  <a:schemeClr val="tx1"/>
                </a:solidFill>
                <a:effectLst/>
                <a:latin typeface="+mn-lt"/>
                <a:ea typeface="+mn-ea"/>
                <a:cs typeface="+mn-cs"/>
              </a:rPr>
              <a:t>Мобилни</a:t>
            </a:r>
            <a:r>
              <a:rPr lang="ru-RU" sz="1200" b="0" i="0" kern="1200" dirty="0">
                <a:solidFill>
                  <a:schemeClr val="tx1"/>
                </a:solidFill>
                <a:effectLst/>
                <a:latin typeface="+mn-lt"/>
                <a:ea typeface="+mn-ea"/>
                <a:cs typeface="+mn-cs"/>
              </a:rPr>
              <a:t>: Вашиот уред ќе престане да комуницира со базните станици. Нема да можете да испраќате или примате ништо што зависи од мобилни податочни комуникации, од говорни повици до СМС пораки и мобилен интернет.</a:t>
            </a:r>
          </a:p>
          <a:p>
            <a:pPr marL="171450" indent="-171450">
              <a:buFont typeface="Arial" panose="020B0604020202020204" pitchFamily="34" charset="0"/>
              <a:buChar char="•"/>
            </a:pPr>
            <a:r>
              <a:rPr lang="en-US" sz="1200" b="1" i="0" kern="1200" dirty="0">
                <a:solidFill>
                  <a:schemeClr val="tx1"/>
                </a:solidFill>
                <a:effectLst/>
                <a:latin typeface="+mn-lt"/>
                <a:ea typeface="+mn-ea"/>
                <a:cs typeface="+mn-cs"/>
              </a:rPr>
              <a:t>Wi-Fi</a:t>
            </a:r>
            <a:r>
              <a:rPr lang="mk-MK" sz="1200" b="0" i="0" kern="120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Вашиот телефон ќе престане да скенира Wi-Fi мрежи во близина и да се обидува да им се приклучи. Ако веќе сте поврзани на</a:t>
            </a:r>
            <a:r>
              <a:rPr lang="ru-RU" sz="1200" b="0" i="0" kern="1200" baseline="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Wi-Fi мрежа, ќе бидете</a:t>
            </a:r>
            <a:r>
              <a:rPr lang="ru-RU" sz="1200" b="0" i="0" kern="1200" baseline="0" dirty="0">
                <a:solidFill>
                  <a:schemeClr val="tx1"/>
                </a:solidFill>
                <a:effectLst/>
                <a:latin typeface="+mn-lt"/>
                <a:ea typeface="+mn-ea"/>
                <a:cs typeface="+mn-cs"/>
              </a:rPr>
              <a:t> исклучени.</a:t>
            </a:r>
          </a:p>
          <a:p>
            <a:pPr marL="171450" indent="-171450" rtl="0">
              <a:buFont typeface="Arial" panose="020B0604020202020204" pitchFamily="34" charset="0"/>
              <a:buChar char="•"/>
            </a:pPr>
            <a:r>
              <a:rPr lang="en-US" sz="1200" b="1" i="0" kern="1200" dirty="0">
                <a:solidFill>
                  <a:schemeClr val="tx1"/>
                </a:solidFill>
                <a:effectLst/>
                <a:latin typeface="+mn-lt"/>
                <a:ea typeface="+mn-ea"/>
                <a:cs typeface="+mn-cs"/>
              </a:rPr>
              <a:t>Bluetooth</a:t>
            </a:r>
            <a:r>
              <a:rPr lang="en-US" sz="1200" b="0" i="0" kern="1200" dirty="0">
                <a:solidFill>
                  <a:schemeClr val="tx1"/>
                </a:solidFill>
                <a:effectLst/>
                <a:latin typeface="+mn-lt"/>
                <a:ea typeface="+mn-ea"/>
                <a:cs typeface="+mn-cs"/>
              </a:rPr>
              <a:t>:</a:t>
            </a:r>
            <a:r>
              <a:rPr lang="mk-MK" sz="1200" b="0" i="0" kern="120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Авионскиот или режимот на летање оневозможува Bluetooth конекција, технологија за безжична комуникација која повеќето луѓе ја користат за безжични слушалки. Но, </a:t>
            </a:r>
            <a:r>
              <a:rPr lang="ru-RU" sz="1200" b="0" i="0" u="sng" kern="1200" dirty="0">
                <a:solidFill>
                  <a:schemeClr val="tx1"/>
                </a:solidFill>
                <a:effectLst/>
                <a:latin typeface="+mn-lt"/>
                <a:ea typeface="+mn-ea"/>
                <a:cs typeface="+mn-cs"/>
              </a:rPr>
              <a:t>Bluetooth</a:t>
            </a:r>
            <a:r>
              <a:rPr lang="ru-RU" sz="1200" b="0" i="0" kern="1200" dirty="0">
                <a:solidFill>
                  <a:schemeClr val="tx1"/>
                </a:solidFill>
                <a:effectLst/>
                <a:latin typeface="+mn-lt"/>
                <a:ea typeface="+mn-ea"/>
                <a:cs typeface="+mn-cs"/>
              </a:rPr>
              <a:t> може да се користи за многу други работи, вклучувајќи ги тастатурите и глувчињата. </a:t>
            </a:r>
          </a:p>
          <a:p>
            <a:pPr marL="171450" indent="-171450" rtl="0">
              <a:buFont typeface="Arial" panose="020B0604020202020204" pitchFamily="34" charset="0"/>
              <a:buChar char="•"/>
            </a:pPr>
            <a:r>
              <a:rPr lang="en-GB" b="1" i="0" dirty="0">
                <a:solidFill>
                  <a:srgbClr val="404040"/>
                </a:solidFill>
                <a:effectLst/>
                <a:latin typeface="Roboto" panose="02000000000000000000" pitchFamily="2" charset="0"/>
              </a:rPr>
              <a:t>GPS</a:t>
            </a:r>
            <a:r>
              <a:rPr lang="mk-MK" b="0" i="0" dirty="0">
                <a:solidFill>
                  <a:srgbClr val="404040"/>
                </a:solidFill>
                <a:effectLst/>
                <a:latin typeface="Roboto" panose="02000000000000000000" pitchFamily="2" charset="0"/>
              </a:rPr>
              <a:t>: </a:t>
            </a:r>
            <a:r>
              <a:rPr lang="ru-RU" sz="1200" b="0" i="0" kern="1200" dirty="0">
                <a:solidFill>
                  <a:schemeClr val="tx1"/>
                </a:solidFill>
                <a:effectLst/>
                <a:latin typeface="+mn-lt"/>
                <a:ea typeface="+mn-ea"/>
                <a:cs typeface="+mn-cs"/>
              </a:rPr>
              <a:t>Режимот на летање исто така ги оневозможува функциите за примање GPS податоци, но само на некои уреди. Ова е малку збунувачко и недоследно. Во теорија, GPS-от не се</a:t>
            </a:r>
            <a:r>
              <a:rPr lang="ru-RU" sz="1200" b="0" i="0" kern="1200" baseline="0" dirty="0">
                <a:solidFill>
                  <a:schemeClr val="tx1"/>
                </a:solidFill>
                <a:effectLst/>
                <a:latin typeface="+mn-lt"/>
                <a:ea typeface="+mn-ea"/>
                <a:cs typeface="+mn-cs"/>
              </a:rPr>
              <a:t> разликува </a:t>
            </a:r>
            <a:r>
              <a:rPr lang="ru-RU" sz="1200" b="0" i="0" kern="1200" dirty="0">
                <a:solidFill>
                  <a:schemeClr val="tx1"/>
                </a:solidFill>
                <a:effectLst/>
                <a:latin typeface="+mn-lt"/>
                <a:ea typeface="+mn-ea"/>
                <a:cs typeface="+mn-cs"/>
              </a:rPr>
              <a:t>од сите други наведени технологии - </a:t>
            </a:r>
            <a:r>
              <a:rPr lang="ru-RU" sz="1200" b="0" i="0" u="sng" kern="1200" dirty="0">
                <a:solidFill>
                  <a:schemeClr val="tx1"/>
                </a:solidFill>
                <a:effectLst/>
                <a:latin typeface="+mn-lt"/>
                <a:ea typeface="+mn-ea"/>
                <a:cs typeface="+mn-cs"/>
              </a:rPr>
              <a:t>уред со вклучен GPS ги прима само GPS сигналите</a:t>
            </a:r>
            <a:r>
              <a:rPr lang="ru-RU" sz="1200" b="0" i="0" kern="1200" dirty="0">
                <a:solidFill>
                  <a:schemeClr val="tx1"/>
                </a:solidFill>
                <a:effectLst/>
                <a:latin typeface="+mn-lt"/>
                <a:ea typeface="+mn-ea"/>
                <a:cs typeface="+mn-cs"/>
              </a:rPr>
              <a:t> и не пренесува никакви сигнали. Сепак, некои воздухопловни прописи не дозволуваат употреба на функции за прием на GPS сигнали од некоја причина.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49</a:t>
            </a:fld>
            <a:endParaRPr lang="en-US" altLang="en-US"/>
          </a:p>
        </p:txBody>
      </p:sp>
    </p:spTree>
    <p:extLst>
      <p:ext uri="{BB962C8B-B14F-4D97-AF65-F5344CB8AC3E}">
        <p14:creationId xmlns:p14="http://schemas.microsoft.com/office/powerpoint/2010/main" val="16498144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Тешко</a:t>
            </a:r>
            <a:r>
              <a:rPr lang="ru-RU" sz="1200" b="0" i="0" kern="1200" baseline="0" dirty="0">
                <a:solidFill>
                  <a:schemeClr val="tx1"/>
                </a:solidFill>
                <a:effectLst/>
                <a:latin typeface="+mn-lt"/>
                <a:ea typeface="+mn-ea"/>
                <a:cs typeface="+mn-cs"/>
              </a:rPr>
              <a:t> е да се помине оваа област </a:t>
            </a:r>
            <a:r>
              <a:rPr lang="ru-RU" sz="1200" b="0" i="0" kern="1200" dirty="0">
                <a:solidFill>
                  <a:schemeClr val="tx1"/>
                </a:solidFill>
                <a:effectLst/>
                <a:latin typeface="+mn-lt"/>
                <a:ea typeface="+mn-ea"/>
                <a:cs typeface="+mn-cs"/>
              </a:rPr>
              <a:t>во еден слајд - идеално би го исклучиле уредот што нема да направи никакви промени, освен исклучувањето. </a:t>
            </a:r>
          </a:p>
          <a:p>
            <a:pPr rtl="0"/>
            <a:r>
              <a:rPr lang="ru-RU" sz="1200" b="0" i="0" kern="1200" dirty="0">
                <a:solidFill>
                  <a:schemeClr val="tx1"/>
                </a:solidFill>
                <a:effectLst/>
                <a:latin typeface="+mn-lt"/>
                <a:ea typeface="+mn-ea"/>
                <a:cs typeface="+mn-cs"/>
              </a:rPr>
              <a:t>Сепак, некои уреди (особено </a:t>
            </a:r>
            <a:r>
              <a:rPr lang="en-US" sz="1200" b="0" i="0" kern="1200" dirty="0">
                <a:solidFill>
                  <a:schemeClr val="tx1"/>
                </a:solidFill>
                <a:effectLst/>
                <a:latin typeface="+mn-lt"/>
                <a:ea typeface="+mn-ea"/>
                <a:cs typeface="+mn-cs"/>
              </a:rPr>
              <a:t>iPhones</a:t>
            </a:r>
            <a:r>
              <a:rPr lang="ru-RU" sz="1200" b="0" i="0" kern="1200" dirty="0">
                <a:solidFill>
                  <a:schemeClr val="tx1"/>
                </a:solidFill>
                <a:effectLst/>
                <a:latin typeface="+mn-lt"/>
                <a:ea typeface="+mn-ea"/>
                <a:cs typeface="+mn-cs"/>
              </a:rPr>
              <a:t>) спроведуваат безбедносни мерки доколку уредот е целосно исклучен, па значително е потешко да се пристапи без лозинка отколку да се заобиколи кодот кога е вклучен. Значи, оставањето</a:t>
            </a:r>
            <a:r>
              <a:rPr lang="ru-RU" sz="1200" b="0" i="0" kern="1200" baseline="0" dirty="0">
                <a:solidFill>
                  <a:schemeClr val="tx1"/>
                </a:solidFill>
                <a:effectLst/>
                <a:latin typeface="+mn-lt"/>
                <a:ea typeface="+mn-ea"/>
                <a:cs typeface="+mn-cs"/>
              </a:rPr>
              <a:t> уредите да бидат вклучени е од корист.</a:t>
            </a:r>
            <a:endParaRPr lang="ru-RU" sz="1200" b="0" i="0"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Затоа мора да ги изолираме од мрежата - GSM, Wi</a:t>
            </a:r>
            <a:r>
              <a:rPr lang="en-US" sz="1200" b="0" i="0" kern="1200" dirty="0">
                <a:solidFill>
                  <a:schemeClr val="tx1"/>
                </a:solidFill>
                <a:effectLst/>
                <a:latin typeface="+mn-lt"/>
                <a:ea typeface="+mn-ea"/>
                <a:cs typeface="+mn-cs"/>
              </a:rPr>
              <a:t>-F</a:t>
            </a:r>
            <a:r>
              <a:rPr lang="ru-RU" sz="1200" b="0" i="0" kern="1200" dirty="0">
                <a:solidFill>
                  <a:schemeClr val="tx1"/>
                </a:solidFill>
                <a:effectLst/>
                <a:latin typeface="+mn-lt"/>
                <a:ea typeface="+mn-ea"/>
                <a:cs typeface="+mn-cs"/>
              </a:rPr>
              <a:t>i, BT и GPS. Фараде</a:t>
            </a:r>
            <a:r>
              <a:rPr lang="mk-MK" sz="1200" b="0" i="0" kern="1200" dirty="0" err="1">
                <a:solidFill>
                  <a:schemeClr val="tx1"/>
                </a:solidFill>
                <a:effectLst/>
                <a:latin typeface="+mn-lt"/>
                <a:ea typeface="+mn-ea"/>
                <a:cs typeface="+mn-cs"/>
              </a:rPr>
              <a:t>евиот</a:t>
            </a:r>
            <a:r>
              <a:rPr lang="ru-RU" sz="1200" b="0" i="0" kern="1200" dirty="0">
                <a:solidFill>
                  <a:schemeClr val="tx1"/>
                </a:solidFill>
                <a:effectLst/>
                <a:latin typeface="+mn-lt"/>
                <a:ea typeface="+mn-ea"/>
                <a:cs typeface="+mn-cs"/>
              </a:rPr>
              <a:t> и режимот на летање се вообичаените такви методи што се користат. </a:t>
            </a:r>
          </a:p>
          <a:p>
            <a:pPr rtl="0"/>
            <a:endParaRPr lang="ru-RU" sz="1200" b="0" i="0" kern="1200" dirty="0">
              <a:solidFill>
                <a:schemeClr val="tx1"/>
              </a:solidFill>
              <a:effectLst/>
              <a:latin typeface="+mn-lt"/>
              <a:ea typeface="+mn-ea"/>
              <a:cs typeface="+mn-cs"/>
            </a:endParaRPr>
          </a:p>
          <a:p>
            <a:pPr rtl="0"/>
            <a:r>
              <a:rPr lang="ru-RU" sz="1200" b="1" i="0" kern="1200" dirty="0">
                <a:solidFill>
                  <a:schemeClr val="tx1"/>
                </a:solidFill>
                <a:effectLst/>
                <a:latin typeface="+mn-lt"/>
                <a:ea typeface="+mn-ea"/>
                <a:cs typeface="+mn-cs"/>
              </a:rPr>
              <a:t>Фарадеевите торбички</a:t>
            </a:r>
            <a:r>
              <a:rPr lang="ru-RU" sz="1200" b="0" i="0" kern="1200" dirty="0">
                <a:solidFill>
                  <a:schemeClr val="tx1"/>
                </a:solidFill>
                <a:effectLst/>
                <a:latin typeface="+mn-lt"/>
                <a:ea typeface="+mn-ea"/>
                <a:cs typeface="+mn-cs"/>
              </a:rPr>
              <a:t>, именувани по пронаоѓачот на Фарадеевиот кафез кој блокира RF (радио-фреквентините) сигнали да се испраќаат и примаат од електронски уред, како што се: мобилен телефон, клуч за автомобил или лаптоп. </a:t>
            </a:r>
          </a:p>
          <a:p>
            <a:pPr rtl="0"/>
            <a:r>
              <a:rPr lang="ru-RU" sz="1200" b="0" i="0" kern="1200" dirty="0">
                <a:solidFill>
                  <a:schemeClr val="tx1"/>
                </a:solidFill>
                <a:effectLst/>
                <a:latin typeface="+mn-lt"/>
                <a:ea typeface="+mn-ea"/>
                <a:cs typeface="+mn-cs"/>
              </a:rPr>
              <a:t>Уредите, како што се паметните телефони, се поврзуваат со телефонските мрежи преку безжични сигнали, но исто така имаат и други можности за безжична конекција како Bluetooth </a:t>
            </a:r>
            <a:r>
              <a:rPr lang="en-US" sz="1200" b="0" i="0" kern="1200" dirty="0">
                <a:solidFill>
                  <a:schemeClr val="tx1"/>
                </a:solidFill>
                <a:effectLst/>
                <a:latin typeface="+mn-lt"/>
                <a:ea typeface="+mn-ea"/>
                <a:cs typeface="+mn-cs"/>
              </a:rPr>
              <a:t>(BT)</a:t>
            </a:r>
            <a:r>
              <a:rPr lang="ru-RU" sz="1200" b="0" i="0" kern="1200" dirty="0">
                <a:solidFill>
                  <a:schemeClr val="tx1"/>
                </a:solidFill>
                <a:effectLst/>
                <a:latin typeface="+mn-lt"/>
                <a:ea typeface="+mn-ea"/>
                <a:cs typeface="+mn-cs"/>
              </a:rPr>
              <a:t> или безжични мрежи (Wi-Fi) согласно стандардот 802.11b/g/n. Дури и со стандардните безбедносни карактеристики на паметен уред, тие сепак можат да бидат подложни на напад од надворешен извор заради промена, бришење, па дури и додавање докази на телефонот или на друг уред. </a:t>
            </a:r>
          </a:p>
          <a:p>
            <a:pPr rtl="0"/>
            <a:r>
              <a:rPr lang="ru-RU" sz="1200" b="0" i="0" kern="1200" dirty="0">
                <a:solidFill>
                  <a:schemeClr val="tx1"/>
                </a:solidFill>
                <a:effectLst/>
                <a:latin typeface="+mn-lt"/>
                <a:ea typeface="+mn-ea"/>
                <a:cs typeface="+mn-cs"/>
              </a:rPr>
              <a:t>Фарадеевата торбичка</a:t>
            </a:r>
            <a:r>
              <a:rPr lang="ru-RU" sz="1200" b="0" i="0" kern="1200" baseline="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слично како Фарадеевиот кафез, е затворена, запечатена единица што спречува испраќање и примање на сигнали благодарение на материјалот од кој е направена. Ова е важно во случаи на запленети уреди кога податоците содржани во нив се користат како докази пред судот, бидејќи Фарадеевата торбичка ќе осигури дека истите не биле менувани.</a:t>
            </a:r>
          </a:p>
          <a:p>
            <a:br>
              <a:rPr lang="ru-RU" sz="1200" b="0" i="0" kern="1200" dirty="0">
                <a:solidFill>
                  <a:schemeClr val="tx1"/>
                </a:solidFill>
                <a:effectLst/>
                <a:latin typeface="+mn-lt"/>
                <a:ea typeface="+mn-ea"/>
                <a:cs typeface="+mn-cs"/>
              </a:rPr>
            </a:br>
            <a:r>
              <a:rPr lang="ru-RU" sz="1200" b="1" i="0" kern="1200" dirty="0">
                <a:solidFill>
                  <a:schemeClr val="tx1"/>
                </a:solidFill>
                <a:effectLst/>
                <a:latin typeface="+mn-lt"/>
                <a:ea typeface="+mn-ea"/>
                <a:cs typeface="+mn-cs"/>
              </a:rPr>
              <a:t>Режимот на летање </a:t>
            </a:r>
            <a:r>
              <a:rPr lang="ru-RU" sz="1200" b="0" i="0" kern="1200" dirty="0">
                <a:solidFill>
                  <a:schemeClr val="tx1"/>
                </a:solidFill>
                <a:effectLst/>
                <a:latin typeface="+mn-lt"/>
                <a:ea typeface="+mn-ea"/>
                <a:cs typeface="+mn-cs"/>
              </a:rPr>
              <a:t>ги оневозможува истите хардверски функции,</a:t>
            </a:r>
            <a:r>
              <a:rPr lang="ru-RU" sz="1200" b="0" i="0" kern="1200" baseline="0" dirty="0">
                <a:solidFill>
                  <a:schemeClr val="tx1"/>
                </a:solidFill>
                <a:effectLst/>
                <a:latin typeface="+mn-lt"/>
                <a:ea typeface="+mn-ea"/>
                <a:cs typeface="+mn-cs"/>
              </a:rPr>
              <a:t> вклучувајќи:</a:t>
            </a:r>
            <a:endParaRPr lang="ru-RU"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ru-RU" sz="1200" b="1" i="0" kern="1200" dirty="0">
                <a:solidFill>
                  <a:schemeClr val="tx1"/>
                </a:solidFill>
                <a:effectLst/>
                <a:latin typeface="+mn-lt"/>
                <a:ea typeface="+mn-ea"/>
                <a:cs typeface="+mn-cs"/>
              </a:rPr>
              <a:t>Мобилни</a:t>
            </a:r>
            <a:r>
              <a:rPr lang="ru-RU" sz="1200" b="0" i="0" kern="1200" dirty="0">
                <a:solidFill>
                  <a:schemeClr val="tx1"/>
                </a:solidFill>
                <a:effectLst/>
                <a:latin typeface="+mn-lt"/>
                <a:ea typeface="+mn-ea"/>
                <a:cs typeface="+mn-cs"/>
              </a:rPr>
              <a:t>: Вашиот уред ќе престане да комуницира со базните станици. Нема да можете да испраќате или примате ништо што зависи од мобилни податочни комуникации, од говорни повици до СМС пораки и мобилен интернет.</a:t>
            </a:r>
          </a:p>
          <a:p>
            <a:pPr marL="171450" indent="-171450">
              <a:buFont typeface="Arial" panose="020B0604020202020204" pitchFamily="34" charset="0"/>
              <a:buChar char="•"/>
            </a:pPr>
            <a:r>
              <a:rPr lang="en-US" sz="1200" b="1" i="0" kern="1200" dirty="0">
                <a:solidFill>
                  <a:schemeClr val="tx1"/>
                </a:solidFill>
                <a:effectLst/>
                <a:latin typeface="+mn-lt"/>
                <a:ea typeface="+mn-ea"/>
                <a:cs typeface="+mn-cs"/>
              </a:rPr>
              <a:t>Wi-Fi</a:t>
            </a:r>
            <a:r>
              <a:rPr lang="mk-MK" sz="1200" b="0" i="0" kern="120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Вашиот телефон ќе престане да скенира Wi-Fi мрежи во близина и да се обидува да им се приклучи. Ако веќе сте поврзани на</a:t>
            </a:r>
            <a:r>
              <a:rPr lang="ru-RU" sz="1200" b="0" i="0" kern="1200" baseline="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Wi-Fi мрежа, ќе бидете</a:t>
            </a:r>
            <a:r>
              <a:rPr lang="ru-RU" sz="1200" b="0" i="0" kern="1200" baseline="0" dirty="0">
                <a:solidFill>
                  <a:schemeClr val="tx1"/>
                </a:solidFill>
                <a:effectLst/>
                <a:latin typeface="+mn-lt"/>
                <a:ea typeface="+mn-ea"/>
                <a:cs typeface="+mn-cs"/>
              </a:rPr>
              <a:t> исклучени.</a:t>
            </a:r>
          </a:p>
          <a:p>
            <a:pPr marL="171450" indent="-171450" rtl="0">
              <a:buFont typeface="Arial" panose="020B0604020202020204" pitchFamily="34" charset="0"/>
              <a:buChar char="•"/>
            </a:pPr>
            <a:r>
              <a:rPr lang="en-US" sz="1200" b="1" i="0" kern="1200" dirty="0">
                <a:solidFill>
                  <a:schemeClr val="tx1"/>
                </a:solidFill>
                <a:effectLst/>
                <a:latin typeface="+mn-lt"/>
                <a:ea typeface="+mn-ea"/>
                <a:cs typeface="+mn-cs"/>
              </a:rPr>
              <a:t>Bluetooth</a:t>
            </a:r>
            <a:r>
              <a:rPr lang="en-US" sz="1200" b="0" i="0" kern="1200" dirty="0">
                <a:solidFill>
                  <a:schemeClr val="tx1"/>
                </a:solidFill>
                <a:effectLst/>
                <a:latin typeface="+mn-lt"/>
                <a:ea typeface="+mn-ea"/>
                <a:cs typeface="+mn-cs"/>
              </a:rPr>
              <a:t>:</a:t>
            </a:r>
            <a:r>
              <a:rPr lang="mk-MK" sz="1200" b="0" i="0" kern="120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Авионскиот или режимот на летање оневозможува Bluetooth конекција, технологија за безжична комуникација која повеќето луѓе ја користат за безжични слушалки. Но, </a:t>
            </a:r>
            <a:r>
              <a:rPr lang="ru-RU" sz="1200" b="0" i="0" u="sng" kern="1200" dirty="0">
                <a:solidFill>
                  <a:schemeClr val="tx1"/>
                </a:solidFill>
                <a:effectLst/>
                <a:latin typeface="+mn-lt"/>
                <a:ea typeface="+mn-ea"/>
                <a:cs typeface="+mn-cs"/>
              </a:rPr>
              <a:t>Bluetooth</a:t>
            </a:r>
            <a:r>
              <a:rPr lang="ru-RU" sz="1200" b="0" i="0" kern="1200" dirty="0">
                <a:solidFill>
                  <a:schemeClr val="tx1"/>
                </a:solidFill>
                <a:effectLst/>
                <a:latin typeface="+mn-lt"/>
                <a:ea typeface="+mn-ea"/>
                <a:cs typeface="+mn-cs"/>
              </a:rPr>
              <a:t> може да се користи за многу други работи, вклучувајќи ги тастатурите и глувчињата. </a:t>
            </a:r>
          </a:p>
          <a:p>
            <a:pPr marL="171450" indent="-171450" rtl="0">
              <a:buFont typeface="Arial" panose="020B0604020202020204" pitchFamily="34" charset="0"/>
              <a:buChar char="•"/>
            </a:pPr>
            <a:r>
              <a:rPr lang="en-GB" b="1" i="0" dirty="0">
                <a:solidFill>
                  <a:srgbClr val="404040"/>
                </a:solidFill>
                <a:effectLst/>
                <a:latin typeface="Roboto" panose="02000000000000000000" pitchFamily="2" charset="0"/>
              </a:rPr>
              <a:t>GPS</a:t>
            </a:r>
            <a:r>
              <a:rPr lang="mk-MK" b="0" i="0" dirty="0">
                <a:solidFill>
                  <a:srgbClr val="404040"/>
                </a:solidFill>
                <a:effectLst/>
                <a:latin typeface="Roboto" panose="02000000000000000000" pitchFamily="2" charset="0"/>
              </a:rPr>
              <a:t>: </a:t>
            </a:r>
            <a:r>
              <a:rPr lang="ru-RU" sz="1200" b="0" i="0" kern="1200" dirty="0">
                <a:solidFill>
                  <a:schemeClr val="tx1"/>
                </a:solidFill>
                <a:effectLst/>
                <a:latin typeface="+mn-lt"/>
                <a:ea typeface="+mn-ea"/>
                <a:cs typeface="+mn-cs"/>
              </a:rPr>
              <a:t>Режимот на летање исто така ги оневозможува функциите за примање GPS податоци, но само на некои уреди. Ова е малку збунувачко и недоследно. Во теорија, GPS-от не се</a:t>
            </a:r>
            <a:r>
              <a:rPr lang="ru-RU" sz="1200" b="0" i="0" kern="1200" baseline="0" dirty="0">
                <a:solidFill>
                  <a:schemeClr val="tx1"/>
                </a:solidFill>
                <a:effectLst/>
                <a:latin typeface="+mn-lt"/>
                <a:ea typeface="+mn-ea"/>
                <a:cs typeface="+mn-cs"/>
              </a:rPr>
              <a:t> разликува </a:t>
            </a:r>
            <a:r>
              <a:rPr lang="ru-RU" sz="1200" b="0" i="0" kern="1200" dirty="0">
                <a:solidFill>
                  <a:schemeClr val="tx1"/>
                </a:solidFill>
                <a:effectLst/>
                <a:latin typeface="+mn-lt"/>
                <a:ea typeface="+mn-ea"/>
                <a:cs typeface="+mn-cs"/>
              </a:rPr>
              <a:t>од сите други наведени технологии - </a:t>
            </a:r>
            <a:r>
              <a:rPr lang="ru-RU" sz="1200" b="0" i="0" u="sng" kern="1200" dirty="0">
                <a:solidFill>
                  <a:schemeClr val="tx1"/>
                </a:solidFill>
                <a:effectLst/>
                <a:latin typeface="+mn-lt"/>
                <a:ea typeface="+mn-ea"/>
                <a:cs typeface="+mn-cs"/>
              </a:rPr>
              <a:t>уред со вклучен GPS ги прима само GPS сигналите</a:t>
            </a:r>
            <a:r>
              <a:rPr lang="ru-RU" sz="1200" b="0" i="0" kern="1200" dirty="0">
                <a:solidFill>
                  <a:schemeClr val="tx1"/>
                </a:solidFill>
                <a:effectLst/>
                <a:latin typeface="+mn-lt"/>
                <a:ea typeface="+mn-ea"/>
                <a:cs typeface="+mn-cs"/>
              </a:rPr>
              <a:t> и не пренесува никакви сигнали. Сепак, некои воздухопловни прописи не дозволуваат употреба на функции за прием на GPS сигнали од некоја причина.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50</a:t>
            </a:fld>
            <a:endParaRPr lang="en-US" altLang="en-US"/>
          </a:p>
        </p:txBody>
      </p:sp>
    </p:spTree>
    <p:extLst>
      <p:ext uri="{BB962C8B-B14F-4D97-AF65-F5344CB8AC3E}">
        <p14:creationId xmlns:p14="http://schemas.microsoft.com/office/powerpoint/2010/main" val="42593488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5</a:t>
            </a:fld>
            <a:endParaRPr lang="en-GB"/>
          </a:p>
        </p:txBody>
      </p:sp>
    </p:spTree>
    <p:extLst>
      <p:ext uri="{BB962C8B-B14F-4D97-AF65-F5344CB8AC3E}">
        <p14:creationId xmlns:p14="http://schemas.microsoft.com/office/powerpoint/2010/main" val="15776100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r>
              <a:rPr lang="mk-MK" sz="1200" dirty="0" err="1"/>
              <a:t>Форензиката</a:t>
            </a:r>
            <a:r>
              <a:rPr lang="mk-MK" sz="1200" dirty="0"/>
              <a:t> на живи</a:t>
            </a:r>
            <a:r>
              <a:rPr lang="mk-MK" sz="1200" baseline="0" dirty="0"/>
              <a:t> податоци е технички процес што треба да го прават квалификувани лица кои ги имаат вистинските алатки и опрема.</a:t>
            </a:r>
          </a:p>
          <a:p>
            <a:pPr marL="0" indent="0" algn="just">
              <a:lnSpc>
                <a:spcPts val="3860"/>
              </a:lnSpc>
              <a:spcAft>
                <a:spcPts val="1200"/>
              </a:spcAft>
              <a:buFont typeface="Arial" charset="0"/>
              <a:buNone/>
            </a:pPr>
            <a:r>
              <a:rPr lang="mk-MK" sz="1200" baseline="0" dirty="0"/>
              <a:t>Ова е детално покриено во овој курс со цел судиите и обвинителите да бидат свесни за нејзиното постоење и за влијанието на нејзината употреба врз доказите.</a:t>
            </a:r>
          </a:p>
          <a:p>
            <a:pPr marL="0" indent="0" algn="just">
              <a:lnSpc>
                <a:spcPts val="3860"/>
              </a:lnSpc>
              <a:spcAft>
                <a:spcPts val="1200"/>
              </a:spcAft>
              <a:buFont typeface="Arial" charset="0"/>
              <a:buNone/>
            </a:pPr>
            <a:endParaRPr lang="mk-MK" sz="1200" baseline="0" dirty="0"/>
          </a:p>
          <a:p>
            <a:pPr marL="0" indent="0" algn="just">
              <a:lnSpc>
                <a:spcPts val="3860"/>
              </a:lnSpc>
              <a:spcAft>
                <a:spcPts val="1200"/>
              </a:spcAft>
              <a:buFont typeface="Arial" charset="0"/>
              <a:buNone/>
            </a:pPr>
            <a:r>
              <a:rPr lang="mk-MK" sz="1200" baseline="0" dirty="0" err="1"/>
              <a:t>Форензиката</a:t>
            </a:r>
            <a:r>
              <a:rPr lang="mk-MK" sz="1200" baseline="0" dirty="0"/>
              <a:t> на живи податоци се занимава со ситуации кога е потребно да се преземат </a:t>
            </a:r>
            <a:r>
              <a:rPr lang="mk-MK" sz="1200" b="1" baseline="0" dirty="0"/>
              <a:t>нестабилни податоци </a:t>
            </a:r>
            <a:r>
              <a:rPr lang="mk-MK" sz="1200" baseline="0" dirty="0"/>
              <a:t>од уредите пред истите да бидат исклучени или дисконектирани од мрежи или напојувања.</a:t>
            </a:r>
          </a:p>
          <a:p>
            <a:pPr marL="0" indent="0" algn="just">
              <a:lnSpc>
                <a:spcPts val="3860"/>
              </a:lnSpc>
              <a:spcAft>
                <a:spcPts val="1200"/>
              </a:spcAft>
              <a:buFont typeface="Arial" charset="0"/>
              <a:buNone/>
            </a:pPr>
            <a:endParaRPr lang="mk-MK" sz="1200" baseline="0" dirty="0"/>
          </a:p>
          <a:p>
            <a:pPr marL="0" indent="0" algn="just">
              <a:lnSpc>
                <a:spcPts val="3860"/>
              </a:lnSpc>
              <a:spcAft>
                <a:spcPts val="1200"/>
              </a:spcAft>
              <a:buFont typeface="Arial" charset="0"/>
              <a:buNone/>
            </a:pPr>
            <a:r>
              <a:rPr lang="mk-MK" sz="1200" dirty="0"/>
              <a:t>Потребно е повисоко</a:t>
            </a:r>
            <a:r>
              <a:rPr lang="mk-MK" sz="1200" baseline="0" dirty="0"/>
              <a:t> ниво на специјализација во однос на постапката за претрес и заплена на исклучени или т.н. „мртви“ уреди, бидејќи можноста за измена или дури препишување на докази е многу голема.</a:t>
            </a:r>
            <a:endParaRPr lang="en-US" sz="1200" dirty="0"/>
          </a:p>
          <a:p>
            <a:pPr marL="0" indent="0" algn="just">
              <a:lnSpc>
                <a:spcPts val="3860"/>
              </a:lnSpc>
              <a:spcAft>
                <a:spcPts val="1200"/>
              </a:spcAft>
              <a:buFont typeface="Arial" charset="0"/>
              <a:buNone/>
            </a:pPr>
            <a:endParaRPr lang="en-US" sz="1200" dirty="0"/>
          </a:p>
          <a:p>
            <a:pPr marL="0" indent="0" algn="just">
              <a:buNone/>
            </a:pPr>
            <a:r>
              <a:rPr lang="mk-MK" dirty="0"/>
              <a:t>Нестабилните податоци се податоци</a:t>
            </a:r>
            <a:r>
              <a:rPr lang="mk-MK" baseline="0" dirty="0"/>
              <a:t> што се дигитално складирани на начин што веројатноста нивната содржина да се избрише, препише или измени за кратко време со човечка или автоматизирана интеракција е многу голема.</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51</a:t>
            </a:fld>
            <a:endParaRPr lang="en-US" altLang="en-US"/>
          </a:p>
        </p:txBody>
      </p:sp>
    </p:spTree>
    <p:extLst>
      <p:ext uri="{BB962C8B-B14F-4D97-AF65-F5344CB8AC3E}">
        <p14:creationId xmlns:p14="http://schemas.microsoft.com/office/powerpoint/2010/main" val="209098182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Да повториме, целта на овој слајд не е да влезе во сесија за која би бил потребен повеќе од еден слајд</a:t>
            </a:r>
            <a:r>
              <a:rPr lang="ru-RU" sz="1200" b="0" i="0" kern="1200" baseline="0" dirty="0">
                <a:solidFill>
                  <a:schemeClr val="tx1"/>
                </a:solidFill>
                <a:effectLst/>
                <a:latin typeface="+mn-lt"/>
                <a:ea typeface="+mn-ea"/>
                <a:cs typeface="+mn-cs"/>
              </a:rPr>
              <a:t> за да се објасни – туку да им се даде краток преглед на судиите и обвинителите.</a:t>
            </a:r>
            <a:br>
              <a:rPr lang="ru-RU" sz="1200" b="0" i="0" kern="1200" dirty="0">
                <a:solidFill>
                  <a:schemeClr val="tx1"/>
                </a:solidFill>
                <a:effectLst/>
                <a:latin typeface="+mn-lt"/>
                <a:ea typeface="+mn-ea"/>
                <a:cs typeface="+mn-cs"/>
              </a:rPr>
            </a:br>
            <a:endParaRPr lang="en-US" sz="1200" dirty="0"/>
          </a:p>
          <a:p>
            <a:pPr marL="0" indent="0" algn="just">
              <a:lnSpc>
                <a:spcPts val="3860"/>
              </a:lnSpc>
              <a:spcAft>
                <a:spcPts val="1200"/>
              </a:spcAft>
              <a:buFont typeface="Arial" charset="0"/>
              <a:buNone/>
            </a:pPr>
            <a:r>
              <a:rPr lang="mk-MK" sz="1200" dirty="0"/>
              <a:t>Главното</a:t>
            </a:r>
            <a:r>
              <a:rPr lang="mk-MK" sz="1200" baseline="0" dirty="0"/>
              <a:t> нешто што може да се заклучи е дека ова може да се сработи – но не треба да го прават необучени лица. Интеракцијата со уредот значи промени во однос на првото начело.</a:t>
            </a:r>
            <a:endParaRPr lang="en-US" sz="1200" dirty="0"/>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mk-MK" sz="1200" dirty="0"/>
              <a:t>Првиот е само-објаснувачки.</a:t>
            </a:r>
            <a:endParaRPr lang="en-US" sz="1200" dirty="0"/>
          </a:p>
          <a:p>
            <a:pPr marL="0" indent="0" algn="just">
              <a:lnSpc>
                <a:spcPts val="3860"/>
              </a:lnSpc>
              <a:spcAft>
                <a:spcPts val="1200"/>
              </a:spcAft>
              <a:buFont typeface="Arial" charset="0"/>
              <a:buNone/>
            </a:pPr>
            <a:endParaRPr lang="en-US" sz="1200" dirty="0"/>
          </a:p>
          <a:p>
            <a:pPr rtl="0"/>
            <a:r>
              <a:rPr lang="ru-RU" sz="1200" b="0" i="0" kern="1200" dirty="0">
                <a:solidFill>
                  <a:schemeClr val="tx1"/>
                </a:solidFill>
                <a:effectLst/>
                <a:latin typeface="+mn-lt"/>
                <a:ea typeface="+mn-ea"/>
                <a:cs typeface="+mn-cs"/>
              </a:rPr>
              <a:t>Вториот се занимава со потешки области - вклучувајќи ги и оние каде правните системи се разликуваат. </a:t>
            </a:r>
          </a:p>
          <a:p>
            <a:pPr rtl="0"/>
            <a:r>
              <a:rPr lang="ru-RU" sz="1200" b="0" i="0" kern="1200" dirty="0">
                <a:solidFill>
                  <a:schemeClr val="tx1"/>
                </a:solidFill>
                <a:effectLst/>
                <a:latin typeface="+mn-lt"/>
                <a:ea typeface="+mn-ea"/>
                <a:cs typeface="+mn-cs"/>
              </a:rPr>
              <a:t>Можеби ќе треба да се објаснат активирани </a:t>
            </a:r>
            <a:r>
              <a:rPr lang="en-US" sz="1200" b="0" i="0" kern="1200" dirty="0">
                <a:solidFill>
                  <a:schemeClr val="tx1"/>
                </a:solidFill>
                <a:effectLst/>
                <a:latin typeface="+mn-lt"/>
                <a:ea typeface="+mn-ea"/>
                <a:cs typeface="+mn-cs"/>
              </a:rPr>
              <a:t>(mounted)</a:t>
            </a:r>
            <a:r>
              <a:rPr lang="ru-RU" sz="1200" b="0" i="0" kern="1200" dirty="0">
                <a:solidFill>
                  <a:schemeClr val="tx1"/>
                </a:solidFill>
                <a:effectLst/>
                <a:latin typeface="+mn-lt"/>
                <a:ea typeface="+mn-ea"/>
                <a:cs typeface="+mn-cs"/>
              </a:rPr>
              <a:t> енкриптирани уреди – кога енкрипцијата е отворена (деенкриптирано) за да се овозможи читање и пристапување. Исклучувањето повторно би ја енкриптирало содржината и истата би станала недостапно. Затоа, се претпочита пристап додека уредот е вклучен. </a:t>
            </a:r>
          </a:p>
          <a:p>
            <a:pPr rtl="0"/>
            <a:r>
              <a:rPr lang="ru-RU" sz="1200" b="0" i="0" kern="1200" dirty="0">
                <a:solidFill>
                  <a:schemeClr val="tx1"/>
                </a:solidFill>
                <a:effectLst/>
                <a:latin typeface="+mn-lt"/>
                <a:ea typeface="+mn-ea"/>
                <a:cs typeface="+mn-cs"/>
              </a:rPr>
              <a:t>Далечинското складирање е потешко - бидејќи податоците постојат на друго место или евентуално во друга судска надлежност - но во тој момент се достапни од уредот. Затоа, зафаќањето е евентуално можно – но многу зависи од тоа каков е правниот статус на тие податоци. </a:t>
            </a:r>
          </a:p>
          <a:p>
            <a:endParaRPr lang="ru-RU" sz="1200" b="0" i="0"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Обучувачот не треба да навлегува во дискусија за правните работи - само потенцијалната можност да се</a:t>
            </a:r>
            <a:r>
              <a:rPr lang="ru-RU" sz="1200" b="0" i="0" kern="1200" baseline="0" dirty="0">
                <a:solidFill>
                  <a:schemeClr val="tx1"/>
                </a:solidFill>
                <a:effectLst/>
                <a:latin typeface="+mn-lt"/>
                <a:ea typeface="+mn-ea"/>
                <a:cs typeface="+mn-cs"/>
              </a:rPr>
              <a:t> стори тоа.</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52</a:t>
            </a:fld>
            <a:endParaRPr lang="en-US" altLang="en-US"/>
          </a:p>
        </p:txBody>
      </p:sp>
    </p:spTree>
    <p:extLst>
      <p:ext uri="{BB962C8B-B14F-4D97-AF65-F5344CB8AC3E}">
        <p14:creationId xmlns:p14="http://schemas.microsoft.com/office/powerpoint/2010/main" val="401560227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lnSpc>
                <a:spcPts val="3860"/>
              </a:lnSpc>
              <a:spcAft>
                <a:spcPts val="1200"/>
              </a:spcAft>
              <a:buFont typeface="Arial" charset="0"/>
              <a:buNone/>
            </a:pPr>
            <a:r>
              <a:rPr lang="mk-MK" sz="1200" dirty="0"/>
              <a:t>Форензиката на живи податоци не треба да ја прави кој било! Потребно е лице обучено на ниво што компетентно и сигурно за работа со живи податоци.</a:t>
            </a:r>
            <a:r>
              <a:rPr lang="mk-MK" sz="1200" baseline="0" dirty="0"/>
              <a:t> Исто така, ова бара и збирка проверени алатки што знае како да ги користи за да ги извлечат потребните информации – и да се сними она што се прави.</a:t>
            </a:r>
            <a:endParaRPr lang="en-US" sz="1200" dirty="0"/>
          </a:p>
          <a:p>
            <a:pPr marL="0" indent="0" algn="l">
              <a:lnSpc>
                <a:spcPts val="3860"/>
              </a:lnSpc>
              <a:spcAft>
                <a:spcPts val="1200"/>
              </a:spcAft>
              <a:buFont typeface="Arial" charset="0"/>
              <a:buNone/>
            </a:pPr>
            <a:endParaRPr lang="en-US" sz="1200" dirty="0"/>
          </a:p>
          <a:p>
            <a:pPr marL="0" indent="0" algn="l">
              <a:lnSpc>
                <a:spcPts val="3860"/>
              </a:lnSpc>
              <a:spcAft>
                <a:spcPts val="1200"/>
              </a:spcAft>
              <a:buFont typeface="Arial" charset="0"/>
              <a:buNone/>
            </a:pPr>
            <a:r>
              <a:rPr lang="mk-MK" sz="1200" dirty="0"/>
              <a:t>Алатката може да биде софтвер што</a:t>
            </a:r>
            <a:r>
              <a:rPr lang="mk-MK" sz="1200" baseline="0" dirty="0"/>
              <a:t> се носи на местото на злосторството или лаптоп за извлекување податоци од рутер. Исто така, потребни се празни медиуми за складирање/носачи на податоци на кои ќе се пренесат информациите.</a:t>
            </a:r>
            <a:endParaRPr lang="en-US" sz="1200" dirty="0"/>
          </a:p>
          <a:p>
            <a:pPr marL="0" indent="0" algn="l">
              <a:lnSpc>
                <a:spcPts val="3860"/>
              </a:lnSpc>
              <a:spcAft>
                <a:spcPts val="1200"/>
              </a:spcAft>
              <a:buFont typeface="Arial" charset="0"/>
              <a:buNone/>
            </a:pPr>
            <a:endParaRPr lang="en-US" sz="1200" dirty="0"/>
          </a:p>
          <a:p>
            <a:pPr marL="0" indent="0" algn="l">
              <a:lnSpc>
                <a:spcPts val="3860"/>
              </a:lnSpc>
              <a:spcAft>
                <a:spcPts val="1200"/>
              </a:spcAft>
              <a:buFont typeface="Arial" charset="0"/>
              <a:buNone/>
            </a:pPr>
            <a:r>
              <a:rPr lang="mk-MK" sz="1200" dirty="0"/>
              <a:t>Кога никој не е достапен да го стори тоа со потребна обука и опрема, останува опцијата да не се направи ништо друго освен да се извади</a:t>
            </a:r>
            <a:r>
              <a:rPr lang="mk-MK" sz="1200" baseline="0" dirty="0"/>
              <a:t> приклучокот за напојување од уредот и истиот да се исклучи – при што се губат потенцијалните докази, но се заштитува она што веќе постои како некаков компромис.</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53</a:t>
            </a:fld>
            <a:endParaRPr lang="en-US" altLang="en-US"/>
          </a:p>
        </p:txBody>
      </p:sp>
    </p:spTree>
    <p:extLst>
      <p:ext uri="{BB962C8B-B14F-4D97-AF65-F5344CB8AC3E}">
        <p14:creationId xmlns:p14="http://schemas.microsoft.com/office/powerpoint/2010/main" val="157579962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Тешко</a:t>
            </a:r>
            <a:r>
              <a:rPr lang="ru-RU" sz="1200" b="0" i="0" kern="1200" baseline="0" dirty="0">
                <a:solidFill>
                  <a:schemeClr val="tx1"/>
                </a:solidFill>
                <a:effectLst/>
                <a:latin typeface="+mn-lt"/>
                <a:ea typeface="+mn-ea"/>
                <a:cs typeface="+mn-cs"/>
              </a:rPr>
              <a:t> е да се помине оваа област </a:t>
            </a:r>
            <a:r>
              <a:rPr lang="ru-RU" sz="1200" b="0" i="0" kern="1200" dirty="0">
                <a:solidFill>
                  <a:schemeClr val="tx1"/>
                </a:solidFill>
                <a:effectLst/>
                <a:latin typeface="+mn-lt"/>
                <a:ea typeface="+mn-ea"/>
                <a:cs typeface="+mn-cs"/>
              </a:rPr>
              <a:t>во еден слајд - идеално би го исклучиле уредот што нема да направи никакви промени, освен исклучувањето. </a:t>
            </a:r>
          </a:p>
          <a:p>
            <a:pPr rtl="0"/>
            <a:r>
              <a:rPr lang="ru-RU" sz="1200" b="0" i="0" kern="1200" dirty="0">
                <a:solidFill>
                  <a:schemeClr val="tx1"/>
                </a:solidFill>
                <a:effectLst/>
                <a:latin typeface="+mn-lt"/>
                <a:ea typeface="+mn-ea"/>
                <a:cs typeface="+mn-cs"/>
              </a:rPr>
              <a:t>Сепак, некои уреди (особено </a:t>
            </a:r>
            <a:r>
              <a:rPr lang="en-US" sz="1200" b="0" i="0" kern="1200" dirty="0">
                <a:solidFill>
                  <a:schemeClr val="tx1"/>
                </a:solidFill>
                <a:effectLst/>
                <a:latin typeface="+mn-lt"/>
                <a:ea typeface="+mn-ea"/>
                <a:cs typeface="+mn-cs"/>
              </a:rPr>
              <a:t>iPhones</a:t>
            </a:r>
            <a:r>
              <a:rPr lang="ru-RU" sz="1200" b="0" i="0" kern="1200" dirty="0">
                <a:solidFill>
                  <a:schemeClr val="tx1"/>
                </a:solidFill>
                <a:effectLst/>
                <a:latin typeface="+mn-lt"/>
                <a:ea typeface="+mn-ea"/>
                <a:cs typeface="+mn-cs"/>
              </a:rPr>
              <a:t>) спроведуваат безбедносни мерки доколку уредот е целосно исклучен, па значително е потешко да се пристапи без лозинка отколку да се заобиколи кодот кога е вклучен. Значи, оставањето</a:t>
            </a:r>
            <a:r>
              <a:rPr lang="ru-RU" sz="1200" b="0" i="0" kern="1200" baseline="0" dirty="0">
                <a:solidFill>
                  <a:schemeClr val="tx1"/>
                </a:solidFill>
                <a:effectLst/>
                <a:latin typeface="+mn-lt"/>
                <a:ea typeface="+mn-ea"/>
                <a:cs typeface="+mn-cs"/>
              </a:rPr>
              <a:t> уредите да бидат вклучени е од корист.</a:t>
            </a:r>
            <a:endParaRPr lang="ru-RU" sz="1200" b="0" i="0"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Затоа мора да ги изолираме од мрежата - GSM, Wi</a:t>
            </a:r>
            <a:r>
              <a:rPr lang="en-US" sz="1200" b="0" i="0" kern="1200" dirty="0">
                <a:solidFill>
                  <a:schemeClr val="tx1"/>
                </a:solidFill>
                <a:effectLst/>
                <a:latin typeface="+mn-lt"/>
                <a:ea typeface="+mn-ea"/>
                <a:cs typeface="+mn-cs"/>
              </a:rPr>
              <a:t>-F</a:t>
            </a:r>
            <a:r>
              <a:rPr lang="ru-RU" sz="1200" b="0" i="0" kern="1200" dirty="0">
                <a:solidFill>
                  <a:schemeClr val="tx1"/>
                </a:solidFill>
                <a:effectLst/>
                <a:latin typeface="+mn-lt"/>
                <a:ea typeface="+mn-ea"/>
                <a:cs typeface="+mn-cs"/>
              </a:rPr>
              <a:t>i, BT и GPS. Фараде</a:t>
            </a:r>
            <a:r>
              <a:rPr lang="mk-MK" sz="1200" b="0" i="0" kern="1200" dirty="0" err="1">
                <a:solidFill>
                  <a:schemeClr val="tx1"/>
                </a:solidFill>
                <a:effectLst/>
                <a:latin typeface="+mn-lt"/>
                <a:ea typeface="+mn-ea"/>
                <a:cs typeface="+mn-cs"/>
              </a:rPr>
              <a:t>евиот</a:t>
            </a:r>
            <a:r>
              <a:rPr lang="ru-RU" sz="1200" b="0" i="0" kern="1200" dirty="0">
                <a:solidFill>
                  <a:schemeClr val="tx1"/>
                </a:solidFill>
                <a:effectLst/>
                <a:latin typeface="+mn-lt"/>
                <a:ea typeface="+mn-ea"/>
                <a:cs typeface="+mn-cs"/>
              </a:rPr>
              <a:t> и режимот на летање се вообичаените такви методи што се користат. </a:t>
            </a:r>
          </a:p>
          <a:p>
            <a:pPr rtl="0"/>
            <a:endParaRPr lang="ru-RU" sz="1200" b="0" i="0" kern="1200" dirty="0">
              <a:solidFill>
                <a:schemeClr val="tx1"/>
              </a:solidFill>
              <a:effectLst/>
              <a:latin typeface="+mn-lt"/>
              <a:ea typeface="+mn-ea"/>
              <a:cs typeface="+mn-cs"/>
            </a:endParaRPr>
          </a:p>
          <a:p>
            <a:pPr rtl="0"/>
            <a:r>
              <a:rPr lang="ru-RU" sz="1200" b="1" i="0" kern="1200" dirty="0">
                <a:solidFill>
                  <a:schemeClr val="tx1"/>
                </a:solidFill>
                <a:effectLst/>
                <a:latin typeface="+mn-lt"/>
                <a:ea typeface="+mn-ea"/>
                <a:cs typeface="+mn-cs"/>
              </a:rPr>
              <a:t>Фарадеевите торбички</a:t>
            </a:r>
            <a:r>
              <a:rPr lang="ru-RU" sz="1200" b="0" i="0" kern="1200" dirty="0">
                <a:solidFill>
                  <a:schemeClr val="tx1"/>
                </a:solidFill>
                <a:effectLst/>
                <a:latin typeface="+mn-lt"/>
                <a:ea typeface="+mn-ea"/>
                <a:cs typeface="+mn-cs"/>
              </a:rPr>
              <a:t>, именувани по пронаоѓачот на Фарадеевиот кафез кој блокира RF (радио-фреквентините) сигнали да се испраќаат и примаат од електронски уред, како што се: мобилен телефон, клуч за автомобил или лаптоп. </a:t>
            </a:r>
          </a:p>
          <a:p>
            <a:pPr rtl="0"/>
            <a:r>
              <a:rPr lang="ru-RU" sz="1200" b="0" i="0" kern="1200" dirty="0">
                <a:solidFill>
                  <a:schemeClr val="tx1"/>
                </a:solidFill>
                <a:effectLst/>
                <a:latin typeface="+mn-lt"/>
                <a:ea typeface="+mn-ea"/>
                <a:cs typeface="+mn-cs"/>
              </a:rPr>
              <a:t>Уредите, како што се паметните телефони, се поврзуваат со телефонските мрежи преку безжични сигнали, но исто така имаат и други можности за безжична конекција како Bluetooth </a:t>
            </a:r>
            <a:r>
              <a:rPr lang="en-US" sz="1200" b="0" i="0" kern="1200" dirty="0">
                <a:solidFill>
                  <a:schemeClr val="tx1"/>
                </a:solidFill>
                <a:effectLst/>
                <a:latin typeface="+mn-lt"/>
                <a:ea typeface="+mn-ea"/>
                <a:cs typeface="+mn-cs"/>
              </a:rPr>
              <a:t>(BT)</a:t>
            </a:r>
            <a:r>
              <a:rPr lang="ru-RU" sz="1200" b="0" i="0" kern="1200" dirty="0">
                <a:solidFill>
                  <a:schemeClr val="tx1"/>
                </a:solidFill>
                <a:effectLst/>
                <a:latin typeface="+mn-lt"/>
                <a:ea typeface="+mn-ea"/>
                <a:cs typeface="+mn-cs"/>
              </a:rPr>
              <a:t> или безжични мрежи (Wi-Fi) согласно стандардот 802.11b/g/n. Дури и со стандардните безбедносни карактеристики на паметен уред, тие сепак можат да бидат подложни на напад од надворешен извор заради промена, бришење, па дури и додавање докази на телефонот или на друг уред. </a:t>
            </a:r>
          </a:p>
          <a:p>
            <a:pPr rtl="0"/>
            <a:r>
              <a:rPr lang="ru-RU" sz="1200" b="0" i="0" kern="1200" dirty="0">
                <a:solidFill>
                  <a:schemeClr val="tx1"/>
                </a:solidFill>
                <a:effectLst/>
                <a:latin typeface="+mn-lt"/>
                <a:ea typeface="+mn-ea"/>
                <a:cs typeface="+mn-cs"/>
              </a:rPr>
              <a:t>Фарадеевата торбичка</a:t>
            </a:r>
            <a:r>
              <a:rPr lang="ru-RU" sz="1200" b="0" i="0" kern="1200" baseline="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слично како Фарадеевиот кафез, е затворена, запечатена единица што спречува испраќање и примање на сигнали благодарение на материјалот од кој е направена. Ова е важно во случаи на запленети уреди кога податоците содржани во нив се користат како докази пред судот, бидејќи Фарадеевата торбичка ќе осигури дека истите не биле менувани.</a:t>
            </a:r>
          </a:p>
          <a:p>
            <a:br>
              <a:rPr lang="ru-RU" sz="1200" b="0" i="0" kern="1200" dirty="0">
                <a:solidFill>
                  <a:schemeClr val="tx1"/>
                </a:solidFill>
                <a:effectLst/>
                <a:latin typeface="+mn-lt"/>
                <a:ea typeface="+mn-ea"/>
                <a:cs typeface="+mn-cs"/>
              </a:rPr>
            </a:br>
            <a:r>
              <a:rPr lang="ru-RU" sz="1200" b="1" i="0" kern="1200" dirty="0">
                <a:solidFill>
                  <a:schemeClr val="tx1"/>
                </a:solidFill>
                <a:effectLst/>
                <a:latin typeface="+mn-lt"/>
                <a:ea typeface="+mn-ea"/>
                <a:cs typeface="+mn-cs"/>
              </a:rPr>
              <a:t>Режимот на летање </a:t>
            </a:r>
            <a:r>
              <a:rPr lang="ru-RU" sz="1200" b="0" i="0" kern="1200" dirty="0">
                <a:solidFill>
                  <a:schemeClr val="tx1"/>
                </a:solidFill>
                <a:effectLst/>
                <a:latin typeface="+mn-lt"/>
                <a:ea typeface="+mn-ea"/>
                <a:cs typeface="+mn-cs"/>
              </a:rPr>
              <a:t>ги оневозможува истите хардверски функции,</a:t>
            </a:r>
            <a:r>
              <a:rPr lang="ru-RU" sz="1200" b="0" i="0" kern="1200" baseline="0" dirty="0">
                <a:solidFill>
                  <a:schemeClr val="tx1"/>
                </a:solidFill>
                <a:effectLst/>
                <a:latin typeface="+mn-lt"/>
                <a:ea typeface="+mn-ea"/>
                <a:cs typeface="+mn-cs"/>
              </a:rPr>
              <a:t> вклучувајќи:</a:t>
            </a:r>
            <a:endParaRPr lang="ru-RU"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ru-RU" sz="1200" b="1" i="0" kern="1200" dirty="0">
                <a:solidFill>
                  <a:schemeClr val="tx1"/>
                </a:solidFill>
                <a:effectLst/>
                <a:latin typeface="+mn-lt"/>
                <a:ea typeface="+mn-ea"/>
                <a:cs typeface="+mn-cs"/>
              </a:rPr>
              <a:t>Мобилни</a:t>
            </a:r>
            <a:r>
              <a:rPr lang="ru-RU" sz="1200" b="0" i="0" kern="1200" dirty="0">
                <a:solidFill>
                  <a:schemeClr val="tx1"/>
                </a:solidFill>
                <a:effectLst/>
                <a:latin typeface="+mn-lt"/>
                <a:ea typeface="+mn-ea"/>
                <a:cs typeface="+mn-cs"/>
              </a:rPr>
              <a:t>: Вашиот уред ќе престане да комуницира со базните станици. Нема да можете да испраќате или примате ништо што зависи од мобилни податочни комуникации, од говорни повици до СМС пораки и мобилен интернет.</a:t>
            </a:r>
          </a:p>
          <a:p>
            <a:pPr marL="171450" indent="-171450">
              <a:buFont typeface="Arial" panose="020B0604020202020204" pitchFamily="34" charset="0"/>
              <a:buChar char="•"/>
            </a:pPr>
            <a:r>
              <a:rPr lang="en-US" sz="1200" b="1" i="0" kern="1200" dirty="0">
                <a:solidFill>
                  <a:schemeClr val="tx1"/>
                </a:solidFill>
                <a:effectLst/>
                <a:latin typeface="+mn-lt"/>
                <a:ea typeface="+mn-ea"/>
                <a:cs typeface="+mn-cs"/>
              </a:rPr>
              <a:t>Wi-Fi</a:t>
            </a:r>
            <a:r>
              <a:rPr lang="mk-MK" sz="1200" b="0" i="0" kern="120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Вашиот телефон ќе престане да скенира Wi-Fi мрежи во близина и да се обидува да им се приклучи. Ако веќе сте поврзани на</a:t>
            </a:r>
            <a:r>
              <a:rPr lang="ru-RU" sz="1200" b="0" i="0" kern="1200" baseline="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Wi-Fi мрежа, ќе бидете</a:t>
            </a:r>
            <a:r>
              <a:rPr lang="ru-RU" sz="1200" b="0" i="0" kern="1200" baseline="0" dirty="0">
                <a:solidFill>
                  <a:schemeClr val="tx1"/>
                </a:solidFill>
                <a:effectLst/>
                <a:latin typeface="+mn-lt"/>
                <a:ea typeface="+mn-ea"/>
                <a:cs typeface="+mn-cs"/>
              </a:rPr>
              <a:t> исклучени.</a:t>
            </a:r>
          </a:p>
          <a:p>
            <a:pPr marL="171450" indent="-171450" rtl="0">
              <a:buFont typeface="Arial" panose="020B0604020202020204" pitchFamily="34" charset="0"/>
              <a:buChar char="•"/>
            </a:pPr>
            <a:r>
              <a:rPr lang="en-US" sz="1200" b="1" i="0" kern="1200" dirty="0">
                <a:solidFill>
                  <a:schemeClr val="tx1"/>
                </a:solidFill>
                <a:effectLst/>
                <a:latin typeface="+mn-lt"/>
                <a:ea typeface="+mn-ea"/>
                <a:cs typeface="+mn-cs"/>
              </a:rPr>
              <a:t>Bluetooth</a:t>
            </a:r>
            <a:r>
              <a:rPr lang="en-US" sz="1200" b="0" i="0" kern="1200" dirty="0">
                <a:solidFill>
                  <a:schemeClr val="tx1"/>
                </a:solidFill>
                <a:effectLst/>
                <a:latin typeface="+mn-lt"/>
                <a:ea typeface="+mn-ea"/>
                <a:cs typeface="+mn-cs"/>
              </a:rPr>
              <a:t>:</a:t>
            </a:r>
            <a:r>
              <a:rPr lang="mk-MK" sz="1200" b="0" i="0" kern="120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Авионскиот или режимот на летање оневозможува Bluetooth конекција, технологија за безжична комуникација која повеќето луѓе ја користат за безжични слушалки. Но, </a:t>
            </a:r>
            <a:r>
              <a:rPr lang="ru-RU" sz="1200" b="0" i="0" u="sng" kern="1200" dirty="0">
                <a:solidFill>
                  <a:schemeClr val="tx1"/>
                </a:solidFill>
                <a:effectLst/>
                <a:latin typeface="+mn-lt"/>
                <a:ea typeface="+mn-ea"/>
                <a:cs typeface="+mn-cs"/>
              </a:rPr>
              <a:t>Bluetooth</a:t>
            </a:r>
            <a:r>
              <a:rPr lang="ru-RU" sz="1200" b="0" i="0" kern="1200" dirty="0">
                <a:solidFill>
                  <a:schemeClr val="tx1"/>
                </a:solidFill>
                <a:effectLst/>
                <a:latin typeface="+mn-lt"/>
                <a:ea typeface="+mn-ea"/>
                <a:cs typeface="+mn-cs"/>
              </a:rPr>
              <a:t> може да се користи за многу други работи, вклучувајќи ги тастатурите и глувчињата. </a:t>
            </a:r>
          </a:p>
          <a:p>
            <a:pPr marL="171450" indent="-171450" rtl="0">
              <a:buFont typeface="Arial" panose="020B0604020202020204" pitchFamily="34" charset="0"/>
              <a:buChar char="•"/>
            </a:pPr>
            <a:r>
              <a:rPr lang="en-GB" b="1" i="0" dirty="0">
                <a:solidFill>
                  <a:srgbClr val="404040"/>
                </a:solidFill>
                <a:effectLst/>
                <a:latin typeface="Roboto" panose="02000000000000000000" pitchFamily="2" charset="0"/>
              </a:rPr>
              <a:t>GPS</a:t>
            </a:r>
            <a:r>
              <a:rPr lang="mk-MK" b="0" i="0" dirty="0">
                <a:solidFill>
                  <a:srgbClr val="404040"/>
                </a:solidFill>
                <a:effectLst/>
                <a:latin typeface="Roboto" panose="02000000000000000000" pitchFamily="2" charset="0"/>
              </a:rPr>
              <a:t>: </a:t>
            </a:r>
            <a:r>
              <a:rPr lang="ru-RU" sz="1200" b="0" i="0" kern="1200" dirty="0">
                <a:solidFill>
                  <a:schemeClr val="tx1"/>
                </a:solidFill>
                <a:effectLst/>
                <a:latin typeface="+mn-lt"/>
                <a:ea typeface="+mn-ea"/>
                <a:cs typeface="+mn-cs"/>
              </a:rPr>
              <a:t>Режимот на летање исто така ги оневозможува функциите за примање GPS податоци, но само на некои уреди. Ова е малку збунувачко и недоследно. Во теорија, GPS-от не се</a:t>
            </a:r>
            <a:r>
              <a:rPr lang="ru-RU" sz="1200" b="0" i="0" kern="1200" baseline="0" dirty="0">
                <a:solidFill>
                  <a:schemeClr val="tx1"/>
                </a:solidFill>
                <a:effectLst/>
                <a:latin typeface="+mn-lt"/>
                <a:ea typeface="+mn-ea"/>
                <a:cs typeface="+mn-cs"/>
              </a:rPr>
              <a:t> разликува </a:t>
            </a:r>
            <a:r>
              <a:rPr lang="ru-RU" sz="1200" b="0" i="0" kern="1200" dirty="0">
                <a:solidFill>
                  <a:schemeClr val="tx1"/>
                </a:solidFill>
                <a:effectLst/>
                <a:latin typeface="+mn-lt"/>
                <a:ea typeface="+mn-ea"/>
                <a:cs typeface="+mn-cs"/>
              </a:rPr>
              <a:t>од сите други наведени технологии - </a:t>
            </a:r>
            <a:r>
              <a:rPr lang="ru-RU" sz="1200" b="0" i="0" u="sng" kern="1200" dirty="0">
                <a:solidFill>
                  <a:schemeClr val="tx1"/>
                </a:solidFill>
                <a:effectLst/>
                <a:latin typeface="+mn-lt"/>
                <a:ea typeface="+mn-ea"/>
                <a:cs typeface="+mn-cs"/>
              </a:rPr>
              <a:t>уред со вклучен GPS ги прима само GPS сигналите</a:t>
            </a:r>
            <a:r>
              <a:rPr lang="ru-RU" sz="1200" b="0" i="0" kern="1200" dirty="0">
                <a:solidFill>
                  <a:schemeClr val="tx1"/>
                </a:solidFill>
                <a:effectLst/>
                <a:latin typeface="+mn-lt"/>
                <a:ea typeface="+mn-ea"/>
                <a:cs typeface="+mn-cs"/>
              </a:rPr>
              <a:t> и не пренесува никакви сигнали. Сепак, некои воздухопловни прописи не дозволуваат употреба на функции за прием на GPS сигнали од некоја причина.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54</a:t>
            </a:fld>
            <a:endParaRPr lang="en-US" altLang="en-US"/>
          </a:p>
        </p:txBody>
      </p:sp>
    </p:spTree>
    <p:extLst>
      <p:ext uri="{BB962C8B-B14F-4D97-AF65-F5344CB8AC3E}">
        <p14:creationId xmlns:p14="http://schemas.microsoft.com/office/powerpoint/2010/main" val="165494597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0" i="0" kern="1200" dirty="0">
                <a:solidFill>
                  <a:schemeClr val="tx1"/>
                </a:solidFill>
                <a:effectLst/>
                <a:latin typeface="+mn-lt"/>
                <a:ea typeface="+mn-ea"/>
                <a:cs typeface="+mn-cs"/>
              </a:rPr>
              <a:t>Пред да се премине на интернетот, треба малку да се даде перспектива за тоа што е мрежа и што ја сочинува истата - што пак е важно за да се овозможи разбирање за тоа како функционира интернетот.</a:t>
            </a:r>
          </a:p>
          <a:p>
            <a:endParaRPr lang="ru-RU" sz="1200" b="0" i="0" kern="1200" dirty="0">
              <a:solidFill>
                <a:schemeClr val="tx1"/>
              </a:solidFill>
              <a:effectLst/>
              <a:latin typeface="+mn-lt"/>
              <a:ea typeface="+mn-ea"/>
              <a:cs typeface="+mn-cs"/>
            </a:endParaRPr>
          </a:p>
          <a:p>
            <a:r>
              <a:rPr lang="ru-RU" sz="1200" b="0" i="0" kern="1200" dirty="0">
                <a:solidFill>
                  <a:schemeClr val="tx1"/>
                </a:solidFill>
                <a:effectLst/>
                <a:latin typeface="+mn-lt"/>
                <a:ea typeface="+mn-ea"/>
                <a:cs typeface="+mn-cs"/>
              </a:rPr>
              <a:t>Обучувачот треба да ја отвори оваа сесија со отворено прашање до претставниците - поминувајќи малку време во обид да ги натера да го опишат она за што веруваат дека преставува сајбер-криминал. </a:t>
            </a:r>
          </a:p>
          <a:p>
            <a:endParaRPr lang="ru-RU" sz="1200" b="0" i="0" kern="1200" dirty="0">
              <a:solidFill>
                <a:schemeClr val="tx1"/>
              </a:solidFill>
              <a:effectLst/>
              <a:latin typeface="+mn-lt"/>
              <a:ea typeface="+mn-ea"/>
              <a:cs typeface="+mn-cs"/>
            </a:endParaRPr>
          </a:p>
          <a:p>
            <a:r>
              <a:rPr lang="ru-RU" sz="1200" b="0" i="0" kern="1200" dirty="0">
                <a:solidFill>
                  <a:schemeClr val="tx1"/>
                </a:solidFill>
                <a:effectLst/>
                <a:latin typeface="+mn-lt"/>
                <a:ea typeface="+mn-ea"/>
                <a:cs typeface="+mn-cs"/>
              </a:rPr>
              <a:t>Тоа може да се направи како отворен форум - или може да се направи во помали групи. Идејата е да се добие дефиниција од неексперти за тоа што е сајбер-криминал.</a:t>
            </a:r>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55</a:t>
            </a:fld>
            <a:endParaRPr lang="en-GB">
              <a:solidFill>
                <a:prstClr val="black"/>
              </a:solidFill>
            </a:endParaRPr>
          </a:p>
        </p:txBody>
      </p:sp>
    </p:spTree>
    <p:extLst>
      <p:ext uri="{BB962C8B-B14F-4D97-AF65-F5344CB8AC3E}">
        <p14:creationId xmlns:p14="http://schemas.microsoft.com/office/powerpoint/2010/main" val="254884840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r>
              <a:rPr lang="mk-MK" sz="1200" dirty="0"/>
              <a:t>Форензиката не е нова – имаме многу дисциплини кои спаѓаат</a:t>
            </a:r>
            <a:r>
              <a:rPr lang="mk-MK" sz="1200" baseline="0" dirty="0"/>
              <a:t> во форензички науки = научни тестови или техники што се користат за откривање на криминални дејствија.</a:t>
            </a:r>
            <a:endParaRPr lang="en-US" sz="1200" b="0" i="0" dirty="0">
              <a:solidFill>
                <a:srgbClr val="222222"/>
              </a:solidFill>
              <a:effectLst/>
              <a:latin typeface="arial" panose="020B0604020202020204" pitchFamily="34" charset="0"/>
            </a:endParaRPr>
          </a:p>
          <a:p>
            <a:pPr marL="0" indent="0" algn="just">
              <a:lnSpc>
                <a:spcPts val="3860"/>
              </a:lnSpc>
              <a:spcAft>
                <a:spcPts val="1200"/>
              </a:spcAft>
              <a:buFont typeface="Arial" charset="0"/>
              <a:buNone/>
            </a:pPr>
            <a:endParaRPr lang="en-US" sz="1200" b="0" i="0" dirty="0">
              <a:solidFill>
                <a:srgbClr val="222222"/>
              </a:solidFill>
              <a:effectLst/>
              <a:latin typeface="arial" panose="020B0604020202020204" pitchFamily="34" charset="0"/>
            </a:endParaRPr>
          </a:p>
          <a:p>
            <a:pPr marL="0" indent="0" algn="just">
              <a:lnSpc>
                <a:spcPts val="3860"/>
              </a:lnSpc>
              <a:spcAft>
                <a:spcPts val="1200"/>
              </a:spcAft>
              <a:buFont typeface="Arial" charset="0"/>
              <a:buNone/>
            </a:pPr>
            <a:r>
              <a:rPr lang="mk-MK" sz="1200" b="0" i="0" dirty="0">
                <a:solidFill>
                  <a:srgbClr val="222222"/>
                </a:solidFill>
                <a:effectLst/>
                <a:latin typeface="arial" panose="020B0604020202020204" pitchFamily="34" charset="0"/>
              </a:rPr>
              <a:t>Дигиталната форензика е една од најновите видови форензика</a:t>
            </a:r>
            <a:r>
              <a:rPr lang="mk-MK" sz="1200" b="0" i="0" baseline="0" dirty="0">
                <a:solidFill>
                  <a:srgbClr val="222222"/>
                </a:solidFill>
                <a:effectLst/>
                <a:latin typeface="arial" panose="020B0604020202020204" pitchFamily="34" charset="0"/>
              </a:rPr>
              <a:t> – стана популарна во раните-средните 90-те години на минатиот век. Компјутерите постојат пред тоа – но многу малку луѓе ги користеле за докази.</a:t>
            </a:r>
            <a:endParaRPr lang="en-US" sz="1200" b="0" i="0" dirty="0">
              <a:solidFill>
                <a:srgbClr val="222222"/>
              </a:solidFill>
              <a:effectLst/>
              <a:latin typeface="arial" panose="020B0604020202020204" pitchFamily="34" charset="0"/>
            </a:endParaRPr>
          </a:p>
          <a:p>
            <a:pPr marL="0" indent="0" algn="just">
              <a:lnSpc>
                <a:spcPts val="3860"/>
              </a:lnSpc>
              <a:spcAft>
                <a:spcPts val="1200"/>
              </a:spcAft>
              <a:buFont typeface="Arial" charset="0"/>
              <a:buNone/>
            </a:pPr>
            <a:r>
              <a:rPr lang="mk-MK" sz="1200" b="0" i="0" dirty="0">
                <a:solidFill>
                  <a:srgbClr val="222222"/>
                </a:solidFill>
                <a:effectLst/>
                <a:latin typeface="arial" panose="020B0604020202020204" pitchFamily="34" charset="0"/>
              </a:rPr>
              <a:t>Кога започна дигиталната форензика, како и сите други форензички науки прет</a:t>
            </a:r>
            <a:r>
              <a:rPr lang="mk-MK" sz="1200" b="0" i="0" baseline="0" dirty="0">
                <a:solidFill>
                  <a:srgbClr val="222222"/>
                </a:solidFill>
                <a:effectLst/>
                <a:latin typeface="arial" panose="020B0604020202020204" pitchFamily="34" charset="0"/>
              </a:rPr>
              <a:t>ходно, истата требаше да се етаблира и да се создадат правила и стандарди -  за да можат да се обезбедат одобрени докази што би биле допуштени од судовите.</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57</a:t>
            </a:fld>
            <a:endParaRPr lang="en-US" altLang="en-US"/>
          </a:p>
        </p:txBody>
      </p:sp>
    </p:spTree>
    <p:extLst>
      <p:ext uri="{BB962C8B-B14F-4D97-AF65-F5344CB8AC3E}">
        <p14:creationId xmlns:p14="http://schemas.microsoft.com/office/powerpoint/2010/main" val="259562793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MK" noProof="0" dirty="0"/>
              <a:t>Во реалниот свет ќе имате место на настанот кое ќе треба да се обезбеди</a:t>
            </a:r>
            <a:r>
              <a:rPr lang="mk-MK" baseline="0" noProof="0" dirty="0"/>
              <a:t> – но не сум сигурен што сторил колегата на оваа слика ;)</a:t>
            </a:r>
            <a:endParaRPr lang="en-GB" baseline="0" noProof="0" dirty="0"/>
          </a:p>
          <a:p>
            <a:endParaRPr lang="en-GB" baseline="0" noProof="0" dirty="0"/>
          </a:p>
          <a:p>
            <a:pPr rtl="0"/>
            <a:r>
              <a:rPr lang="ru-RU" sz="1200" b="0" i="0" kern="1200" dirty="0">
                <a:solidFill>
                  <a:schemeClr val="tx1"/>
                </a:solidFill>
                <a:effectLst/>
                <a:latin typeface="+mn-lt"/>
                <a:ea typeface="+mn-ea"/>
                <a:cs typeface="+mn-cs"/>
              </a:rPr>
              <a:t>Во светот на дигиталната форензика можете да ја имате истото место на настанот. Затоа, истражувачите треба да го обезбедат тоа место на ист начин како што би го правеле тоа во традиционалната форензика. Но, во нашиот свет за дигитална форензика можеме да имаме и второ место на настанот [кликнете]. Компјутерски систем може да се искористи за извршување на кривично дело. Ова го прави системот</a:t>
            </a:r>
            <a:r>
              <a:rPr lang="ru-RU" sz="1200" b="0" i="0" kern="1200" baseline="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вреден доказ за нашиот случај. Но, дури и ако самиот компјутер не бил користен за извршување на кривичното дело, тој сепак може да има важни информации за кривичното</a:t>
            </a:r>
            <a:r>
              <a:rPr lang="ru-RU" sz="1200" b="0" i="0" kern="1200" baseline="0" dirty="0">
                <a:solidFill>
                  <a:schemeClr val="tx1"/>
                </a:solidFill>
                <a:effectLst/>
                <a:latin typeface="+mn-lt"/>
                <a:ea typeface="+mn-ea"/>
                <a:cs typeface="+mn-cs"/>
              </a:rPr>
              <a:t> дело</a:t>
            </a:r>
            <a:r>
              <a:rPr lang="ru-RU" sz="1200" b="0" i="0" kern="1200" dirty="0">
                <a:solidFill>
                  <a:schemeClr val="tx1"/>
                </a:solidFill>
                <a:effectLst/>
                <a:latin typeface="+mn-lt"/>
                <a:ea typeface="+mn-ea"/>
                <a:cs typeface="+mn-cs"/>
              </a:rPr>
              <a:t>, фазата на подготовка на кривичното</a:t>
            </a:r>
            <a:r>
              <a:rPr lang="ru-RU" sz="1200" b="0" i="0" kern="1200" baseline="0" dirty="0">
                <a:solidFill>
                  <a:schemeClr val="tx1"/>
                </a:solidFill>
                <a:effectLst/>
                <a:latin typeface="+mn-lt"/>
                <a:ea typeface="+mn-ea"/>
                <a:cs typeface="+mn-cs"/>
              </a:rPr>
              <a:t> дело</a:t>
            </a:r>
            <a:r>
              <a:rPr lang="ru-RU" sz="1200" b="0" i="0" kern="1200" dirty="0">
                <a:solidFill>
                  <a:schemeClr val="tx1"/>
                </a:solidFill>
                <a:effectLst/>
                <a:latin typeface="+mn-lt"/>
                <a:ea typeface="+mn-ea"/>
                <a:cs typeface="+mn-cs"/>
              </a:rPr>
              <a:t>, сметководствени табеларни пресметки и документација, </a:t>
            </a:r>
            <a:r>
              <a:rPr lang="mk-MK" sz="1200" b="0" i="0" kern="1200" dirty="0">
                <a:solidFill>
                  <a:schemeClr val="tx1"/>
                </a:solidFill>
                <a:effectLst/>
                <a:latin typeface="+mn-lt"/>
                <a:ea typeface="+mn-ea"/>
                <a:cs typeface="+mn-cs"/>
              </a:rPr>
              <a:t>електронски разговор</a:t>
            </a:r>
            <a:r>
              <a:rPr lang="ru-RU" sz="1200" b="0" i="0"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(chat) </a:t>
            </a:r>
            <a:r>
              <a:rPr lang="ru-RU" sz="1200" b="0" i="0" kern="1200" dirty="0">
                <a:solidFill>
                  <a:schemeClr val="tx1"/>
                </a:solidFill>
                <a:effectLst/>
                <a:latin typeface="+mn-lt"/>
                <a:ea typeface="+mn-ea"/>
                <a:cs typeface="+mn-cs"/>
              </a:rPr>
              <a:t>помеѓу жртвата и осомничениот или други околности што имаат врска со кривичното дело.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Секогаш носете раквици кога го обезбедувате место на настанот - ова старо начело во традиционалната форензика важи и за дигиталната форензика. На ист начин на кој не би сакале ваши сопствени отпечатоци од прсти и ДНК на оружјето што било користено за кривично дело, не би сакале да оставите свои траги на дигитален доказ, како што е </a:t>
            </a:r>
            <a:r>
              <a:rPr lang="ru-RU" sz="1200" b="0" i="0" kern="1200" baseline="0" dirty="0">
                <a:solidFill>
                  <a:schemeClr val="tx1"/>
                </a:solidFill>
                <a:effectLst/>
                <a:latin typeface="+mn-lt"/>
                <a:ea typeface="+mn-ea"/>
                <a:cs typeface="+mn-cs"/>
              </a:rPr>
              <a:t>хард-диск на пример</a:t>
            </a:r>
            <a:r>
              <a:rPr lang="ru-RU" sz="1200" b="0" i="0" kern="1200" dirty="0">
                <a:solidFill>
                  <a:schemeClr val="tx1"/>
                </a:solidFill>
                <a:effectLst/>
                <a:latin typeface="+mn-lt"/>
                <a:ea typeface="+mn-ea"/>
                <a:cs typeface="+mn-cs"/>
              </a:rPr>
              <a:t>.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Тука влегуваат во игра форензичките дискови со пристап само за читање. Постојат различни видови на форензички дискови со пристап само за читање. Некои од нив се само мали парчиња софтвер кои се обидуваат да го деактивираат пристапот за запишување на дискот (софтверски блокатори на запишување), додека пак некои од нив се вистински хардверски уреди кои физички го оневозможуваат сигналот кој е одговорен за испраќање команди за запишување на хард-дискот (хардверски блокатори на запишување). На оваа слика можете да видите хардверски блокатор на запишување од компанијата Tableau. Има и други од компании како </a:t>
            </a:r>
            <a:r>
              <a:rPr lang="en-US" sz="1200" b="0" i="0" kern="1200" dirty="0" err="1">
                <a:solidFill>
                  <a:schemeClr val="tx1"/>
                </a:solidFill>
                <a:effectLst/>
                <a:latin typeface="+mn-lt"/>
                <a:ea typeface="+mn-ea"/>
                <a:cs typeface="+mn-cs"/>
              </a:rPr>
              <a:t>Wiebetech</a:t>
            </a:r>
            <a:r>
              <a:rPr lang="mk-MK" sz="1200" b="0" i="0" kern="1200" dirty="0">
                <a:solidFill>
                  <a:schemeClr val="tx1"/>
                </a:solidFill>
                <a:effectLst/>
                <a:latin typeface="+mn-lt"/>
                <a:ea typeface="+mn-ea"/>
                <a:cs typeface="+mn-cs"/>
              </a:rPr>
              <a:t> или </a:t>
            </a:r>
            <a:r>
              <a:rPr lang="en-US" sz="1200" b="0" i="0" kern="1200" dirty="0" err="1">
                <a:solidFill>
                  <a:schemeClr val="tx1"/>
                </a:solidFill>
                <a:effectLst/>
                <a:latin typeface="+mn-lt"/>
                <a:ea typeface="+mn-ea"/>
                <a:cs typeface="+mn-cs"/>
              </a:rPr>
              <a:t>MyKey</a:t>
            </a:r>
            <a:r>
              <a:rPr lang="en-US" sz="1200" b="0" i="0" kern="1200" dirty="0">
                <a:solidFill>
                  <a:schemeClr val="tx1"/>
                </a:solidFill>
                <a:effectLst/>
                <a:latin typeface="+mn-lt"/>
                <a:ea typeface="+mn-ea"/>
                <a:cs typeface="+mn-cs"/>
              </a:rPr>
              <a:t> Technologies</a:t>
            </a:r>
            <a:r>
              <a:rPr lang="ru-RU" sz="1200" b="0" i="0" kern="1200" dirty="0">
                <a:solidFill>
                  <a:schemeClr val="tx1"/>
                </a:solidFill>
                <a:effectLst/>
                <a:latin typeface="+mn-lt"/>
                <a:ea typeface="+mn-ea"/>
                <a:cs typeface="+mn-cs"/>
              </a:rPr>
              <a:t>. На сите им е заедничко тоа што постојат некои порти за поврзување на изворен хард-диск (доказ) и некои други порти за поврзување со блокаторот на запишување и со форензичкиот уред на испитувачот.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Во традиционалната форензика, истражителите на местото на настанот можат да најдат и обезбедат отисок од стапала, влакна, ДНК и други траги како докази што може да доведат до осомничениот. Многу слични траги може да се најдат и на дигиталните извори: веб-страници, кои осомничениот ги посетил, документи што ги креирал, слики што ги отворил или дури и траги од напаѓач што провалил во системот. Како ДНК во традиционалната форензика, некои дигитални траги исто така не се очигледни и потребни се посебни техники за да се извлече доказната содржина од нив. [кликнете] Фрагменти од датотеки во нераспределените области на дисковите се пример за тоа. Понекогаш форензичарите треба да навлезат длабоко во структурите на дисковите, системите за датотеки, празниот простор и лиценцираните структури на податоци за да ги најдат доказите потребни за судењето.</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Еве уште еден пример за сличности помеѓу традиционалните форензички науки и дигиталната форензика. Кога истражителите ќе откријат отпечатоци од прсти на алатката што била користена во кривично дело, тие ја скенираат нивната база на податоци за да го пронајдат истиот тој</a:t>
            </a:r>
            <a:r>
              <a:rPr lang="ru-RU" sz="1200" b="0" i="0" kern="1200" baseline="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отпечаток. Ако се успешни во нивното пребарување, тие дефинитивно можат да кажат дека отпечатокот од прст на алатката припаѓа на одредена личност во нивната база на податоци. Во дигиталната форензика постои сличен начин да се спореди и да се најде одредена датотека и да се докаже дека датотеката што била барана и датотеката што била пронајдена одговараат една на друга. Можеби некои од вас слушнал за такви методи. Дали имате идеја за што се работи? ...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И</a:t>
            </a:r>
            <a:r>
              <a:rPr lang="mk-MK" sz="1200" b="0" i="0" kern="1200" baseline="0" dirty="0">
                <a:solidFill>
                  <a:schemeClr val="tx1"/>
                </a:solidFill>
                <a:effectLst/>
                <a:latin typeface="+mn-lt"/>
                <a:ea typeface="+mn-ea"/>
                <a:cs typeface="+mn-cs"/>
              </a:rPr>
              <a:t>ли пак како? </a:t>
            </a:r>
            <a:r>
              <a:rPr lang="ru-RU" sz="1200" b="0" i="0" kern="1200" dirty="0">
                <a:solidFill>
                  <a:schemeClr val="tx1"/>
                </a:solidFill>
                <a:effectLst/>
                <a:latin typeface="+mn-lt"/>
                <a:ea typeface="+mn-ea"/>
                <a:cs typeface="+mn-cs"/>
              </a:rPr>
              <a:t>Хешингот </a:t>
            </a:r>
            <a:r>
              <a:rPr lang="en-US" sz="1200" b="0" i="0" kern="1200" dirty="0">
                <a:solidFill>
                  <a:schemeClr val="tx1"/>
                </a:solidFill>
                <a:effectLst/>
                <a:latin typeface="+mn-lt"/>
                <a:ea typeface="+mn-ea"/>
                <a:cs typeface="+mn-cs"/>
              </a:rPr>
              <a:t>(hashing)</a:t>
            </a:r>
            <a:r>
              <a:rPr lang="ru-RU" sz="1200" b="0" i="0" kern="1200" dirty="0">
                <a:solidFill>
                  <a:schemeClr val="tx1"/>
                </a:solidFill>
                <a:effectLst/>
                <a:latin typeface="+mn-lt"/>
                <a:ea typeface="+mn-ea"/>
                <a:cs typeface="+mn-cs"/>
              </a:rPr>
              <a:t> е поимот што го барав. Во хеш анализата, форензичкиот испитувач ги пресметува хеш-сумите за дадена датотека или диск. MD5, SHA-1, SHA-256 итн. се само некои од најчестите примери за криптографски хеш алгоритми. Откако ќе се пресмета оваа хеш вредност, која во основа е долга низа броеви и букви, таа е единствена за содржината на оваа датотека. Ниту една друга датотека нема да има иста хеш вредност освен таа со истата содржина. Затоа испитувачите можат да користат хеш вредности за да ги бараат значајните датотеки и да проверат дали содржината на форензичката копија на хард-дискот е иста со онаа на оригиналниот хард-диск. </a:t>
            </a:r>
          </a:p>
          <a:p>
            <a:endParaRPr lang="de-DE" baseline="0" dirty="0"/>
          </a:p>
          <a:p>
            <a:pPr rtl="0"/>
            <a:r>
              <a:rPr lang="ru-RU" sz="1200" b="0" i="0" kern="1200" dirty="0">
                <a:solidFill>
                  <a:schemeClr val="tx1"/>
                </a:solidFill>
                <a:effectLst/>
                <a:latin typeface="+mn-lt"/>
                <a:ea typeface="+mn-ea"/>
                <a:cs typeface="+mn-cs"/>
              </a:rPr>
              <a:t>Во однос на веројатноста: Колку мислите дека е веројатно две лица да имаат ист отпечаток од прст? </a:t>
            </a:r>
            <a:r>
              <a:rPr lang="ru-RU" sz="1200" b="1" i="0" kern="1200" dirty="0">
                <a:solidFill>
                  <a:schemeClr val="tx1"/>
                </a:solidFill>
                <a:effectLst/>
                <a:latin typeface="+mn-lt"/>
                <a:ea typeface="+mn-ea"/>
                <a:cs typeface="+mn-cs"/>
              </a:rPr>
              <a:t>1 на 64 милијарди!</a:t>
            </a:r>
            <a:r>
              <a:rPr lang="ru-RU" sz="1200" b="0" i="0" kern="1200" dirty="0">
                <a:solidFill>
                  <a:schemeClr val="tx1"/>
                </a:solidFill>
                <a:effectLst/>
                <a:latin typeface="+mn-lt"/>
                <a:ea typeface="+mn-ea"/>
                <a:cs typeface="+mn-cs"/>
              </a:rPr>
              <a:t> [кликнете] А колку би рекле дека е веројатно да с</a:t>
            </a:r>
            <a:r>
              <a:rPr lang="ru-RU" sz="1200" b="0" i="0" kern="1200" baseline="0" dirty="0">
                <a:solidFill>
                  <a:schemeClr val="tx1"/>
                </a:solidFill>
                <a:effectLst/>
                <a:latin typeface="+mn-lt"/>
                <a:ea typeface="+mn-ea"/>
                <a:cs typeface="+mn-cs"/>
              </a:rPr>
              <a:t>е о</a:t>
            </a:r>
            <a:r>
              <a:rPr lang="ru-RU" sz="1200" b="0" i="0" kern="1200" dirty="0">
                <a:solidFill>
                  <a:schemeClr val="tx1"/>
                </a:solidFill>
                <a:effectLst/>
                <a:latin typeface="+mn-lt"/>
                <a:ea typeface="+mn-ea"/>
                <a:cs typeface="+mn-cs"/>
              </a:rPr>
              <a:t>свои најголемата лотарија Евромилиони? </a:t>
            </a:r>
            <a:r>
              <a:rPr lang="ru-RU" sz="1200" b="1" i="0" kern="1200" dirty="0">
                <a:solidFill>
                  <a:schemeClr val="tx1"/>
                </a:solidFill>
                <a:effectLst/>
                <a:latin typeface="+mn-lt"/>
                <a:ea typeface="+mn-ea"/>
                <a:cs typeface="+mn-cs"/>
              </a:rPr>
              <a:t>1 на 116 милиони</a:t>
            </a:r>
            <a:r>
              <a:rPr lang="ru-RU" sz="1200" b="0" i="0" kern="1200" dirty="0">
                <a:solidFill>
                  <a:schemeClr val="tx1"/>
                </a:solidFill>
                <a:effectLst/>
                <a:latin typeface="+mn-lt"/>
                <a:ea typeface="+mn-ea"/>
                <a:cs typeface="+mn-cs"/>
              </a:rPr>
              <a:t>! Сега кога ги знаете овие големи броеви, колку мислите дека е веројатноста две датотеки да имаат иста хеш вредност? … Користејќи го MD5 алгоритамот, веројатноста две датотеки да имаат иста вредност е [кликнете] </a:t>
            </a:r>
            <a:r>
              <a:rPr lang="ru-RU" sz="1200" b="1" i="0" kern="1200" dirty="0">
                <a:solidFill>
                  <a:schemeClr val="tx1"/>
                </a:solidFill>
                <a:effectLst/>
                <a:latin typeface="+mn-lt"/>
                <a:ea typeface="+mn-ea"/>
                <a:cs typeface="+mn-cs"/>
              </a:rPr>
              <a:t>1 на над 340 милијарди милијарди милијарди милијарди </a:t>
            </a:r>
            <a:r>
              <a:rPr lang="ru-RU" sz="1200" b="0" i="0" kern="1200" dirty="0">
                <a:solidFill>
                  <a:schemeClr val="tx1"/>
                </a:solidFill>
                <a:effectLst/>
                <a:latin typeface="+mn-lt"/>
                <a:ea typeface="+mn-ea"/>
                <a:cs typeface="+mn-cs"/>
              </a:rPr>
              <a:t>(</a:t>
            </a:r>
            <a:r>
              <a:rPr lang="de-DE" sz="1200" b="0" i="0" u="none" strike="noStrike" kern="1200" baseline="0" dirty="0">
                <a:solidFill>
                  <a:schemeClr val="tx1"/>
                </a:solidFill>
                <a:latin typeface="+mn-lt"/>
                <a:ea typeface="+mn-ea"/>
                <a:cs typeface="+mn-cs"/>
              </a:rPr>
              <a:t>2 </a:t>
            </a:r>
            <a:r>
              <a:rPr lang="mk-MK" sz="1200" b="0" i="0" u="none" strike="noStrike" kern="1200" baseline="0" dirty="0">
                <a:solidFill>
                  <a:schemeClr val="tx1"/>
                </a:solidFill>
                <a:latin typeface="+mn-lt"/>
                <a:ea typeface="+mn-ea"/>
                <a:cs typeface="+mn-cs"/>
              </a:rPr>
              <a:t>со експонент</a:t>
            </a:r>
            <a:r>
              <a:rPr lang="de-DE" sz="1200" b="0" i="0" u="none" strike="noStrike" kern="1200" baseline="0" dirty="0">
                <a:solidFill>
                  <a:schemeClr val="tx1"/>
                </a:solidFill>
                <a:latin typeface="+mn-lt"/>
                <a:ea typeface="+mn-ea"/>
                <a:cs typeface="+mn-cs"/>
              </a:rPr>
              <a:t> 128</a:t>
            </a:r>
            <a:r>
              <a:rPr lang="ru-RU" sz="1200" b="0" i="0" kern="1200" dirty="0">
                <a:solidFill>
                  <a:schemeClr val="tx1"/>
                </a:solidFill>
                <a:effectLst/>
                <a:latin typeface="+mn-lt"/>
                <a:ea typeface="+mn-ea"/>
                <a:cs typeface="+mn-cs"/>
              </a:rPr>
              <a:t>), додека веројатноста со SHA-1 е над </a:t>
            </a:r>
            <a:r>
              <a:rPr lang="ru-RU" sz="1200" b="1" i="0" kern="1200" dirty="0">
                <a:solidFill>
                  <a:schemeClr val="tx1"/>
                </a:solidFill>
                <a:effectLst/>
                <a:latin typeface="+mn-lt"/>
                <a:ea typeface="+mn-ea"/>
                <a:cs typeface="+mn-cs"/>
              </a:rPr>
              <a:t>илјада милијарди милијарди милијарди милијарди милјарди </a:t>
            </a:r>
            <a:r>
              <a:rPr lang="ru-RU" sz="1200" b="0" i="0" kern="1200" dirty="0">
                <a:solidFill>
                  <a:schemeClr val="tx1"/>
                </a:solidFill>
                <a:effectLst/>
                <a:latin typeface="+mn-lt"/>
                <a:ea typeface="+mn-ea"/>
                <a:cs typeface="+mn-cs"/>
              </a:rPr>
              <a:t>(</a:t>
            </a:r>
            <a:r>
              <a:rPr lang="de-DE" sz="1200" b="0" i="0" u="none" strike="noStrike" kern="1200" baseline="0" dirty="0">
                <a:solidFill>
                  <a:schemeClr val="tx1"/>
                </a:solidFill>
                <a:latin typeface="+mn-lt"/>
                <a:ea typeface="+mn-ea"/>
                <a:cs typeface="+mn-cs"/>
              </a:rPr>
              <a:t>2 </a:t>
            </a:r>
            <a:r>
              <a:rPr lang="mk-MK" sz="1200" b="0" i="0" u="none" strike="noStrike" kern="1200" baseline="0" dirty="0">
                <a:solidFill>
                  <a:schemeClr val="tx1"/>
                </a:solidFill>
                <a:latin typeface="+mn-lt"/>
                <a:ea typeface="+mn-ea"/>
                <a:cs typeface="+mn-cs"/>
              </a:rPr>
              <a:t>со експонент </a:t>
            </a:r>
            <a:r>
              <a:rPr lang="de-DE" sz="1200" b="0" i="0" u="none" strike="noStrike" kern="1200" baseline="0" dirty="0">
                <a:solidFill>
                  <a:schemeClr val="tx1"/>
                </a:solidFill>
                <a:latin typeface="+mn-lt"/>
                <a:ea typeface="+mn-ea"/>
                <a:cs typeface="+mn-cs"/>
              </a:rPr>
              <a:t>160</a:t>
            </a:r>
            <a:r>
              <a:rPr lang="ru-RU" sz="1200" b="0" i="0" kern="1200" dirty="0">
                <a:solidFill>
                  <a:schemeClr val="tx1"/>
                </a:solidFill>
                <a:effectLst/>
                <a:latin typeface="+mn-lt"/>
                <a:ea typeface="+mn-ea"/>
                <a:cs typeface="+mn-cs"/>
              </a:rPr>
              <a:t>). Сепак - само колку да слушнете - истражителите успеале да создадат конфликт во однос на хеш вредностите во лабораториски услови. </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58</a:t>
            </a:fld>
            <a:endParaRPr lang="en-US" altLang="en-US"/>
          </a:p>
        </p:txBody>
      </p:sp>
    </p:spTree>
    <p:extLst>
      <p:ext uri="{BB962C8B-B14F-4D97-AF65-F5344CB8AC3E}">
        <p14:creationId xmlns:p14="http://schemas.microsoft.com/office/powerpoint/2010/main" val="24453802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Постојат три главни категории на дигитална форензика.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Компјутерската форензика е најстарата од категориите. Ги засрга персоналните компјутери, серверите и медиумите за складирање. Постојат четири поткатегории на компјутерска форензика. Тоа се:</a:t>
            </a:r>
            <a:endParaRPr lang="en-GB" baseline="0" noProof="0" dirty="0"/>
          </a:p>
          <a:p>
            <a:pPr marL="171450" indent="-171450">
              <a:buFontTx/>
              <a:buChar char="-"/>
            </a:pPr>
            <a:r>
              <a:rPr lang="en-GB" baseline="0" noProof="0" dirty="0"/>
              <a:t>Post </a:t>
            </a:r>
            <a:r>
              <a:rPr lang="en-US" baseline="0" noProof="0" dirty="0"/>
              <a:t>m</a:t>
            </a:r>
            <a:r>
              <a:rPr lang="en-GB" baseline="0" noProof="0" dirty="0" err="1"/>
              <a:t>ortem</a:t>
            </a:r>
            <a:r>
              <a:rPr lang="en-GB" baseline="0" noProof="0" dirty="0"/>
              <a:t> </a:t>
            </a:r>
            <a:r>
              <a:rPr lang="mk-MK" baseline="0" noProof="0" dirty="0"/>
              <a:t>форензика</a:t>
            </a:r>
            <a:r>
              <a:rPr lang="en-GB" baseline="0" noProof="0" dirty="0"/>
              <a:t>, </a:t>
            </a:r>
            <a:r>
              <a:rPr lang="mk-MK" baseline="0" noProof="0" dirty="0"/>
              <a:t>се однесува н</a:t>
            </a:r>
            <a:r>
              <a:rPr lang="ru-RU" sz="1200" b="0" i="0" kern="1200" dirty="0">
                <a:solidFill>
                  <a:schemeClr val="tx1"/>
                </a:solidFill>
                <a:effectLst/>
                <a:latin typeface="+mn-lt"/>
                <a:ea typeface="+mn-ea"/>
                <a:cs typeface="+mn-cs"/>
              </a:rPr>
              <a:t>а сите начини како да се стекнат, процесираат, анализираат и пријават податоци складирани на компјутерски системи што не се вклучени. Ова е најтрадиционалната категорија на форензика.</a:t>
            </a:r>
            <a:endParaRPr lang="en-GB" baseline="0" noProof="0" dirty="0"/>
          </a:p>
          <a:p>
            <a:pPr marL="171450" marR="0" indent="-171450" algn="l" defTabSz="457200" rtl="0" eaLnBrk="1" fontAlgn="auto" latinLnBrk="0" hangingPunct="1">
              <a:lnSpc>
                <a:spcPct val="100000"/>
              </a:lnSpc>
              <a:spcBef>
                <a:spcPts val="0"/>
              </a:spcBef>
              <a:spcAft>
                <a:spcPts val="0"/>
              </a:spcAft>
              <a:buClrTx/>
              <a:buSzTx/>
              <a:buFontTx/>
              <a:buChar char="-"/>
              <a:tabLst/>
              <a:defRPr/>
            </a:pPr>
            <a:r>
              <a:rPr lang="mk-MK" baseline="0" noProof="0" dirty="0"/>
              <a:t>Форензика во живо</a:t>
            </a:r>
            <a:r>
              <a:rPr lang="ru-RU" baseline="0" noProof="0" dirty="0"/>
              <a:t> се однесува на тоа како да се стекнат, обработат, анализираат и пријават податоците зачувани на компјутерските системи што се вклучени. Во споредба со </a:t>
            </a:r>
            <a:r>
              <a:rPr lang="en-US" baseline="0" noProof="0" dirty="0"/>
              <a:t>p</a:t>
            </a:r>
            <a:r>
              <a:rPr lang="ru-RU" baseline="0" noProof="0" dirty="0"/>
              <a:t>ost </a:t>
            </a:r>
            <a:r>
              <a:rPr lang="en-US" baseline="0" noProof="0" dirty="0"/>
              <a:t>m</a:t>
            </a:r>
            <a:r>
              <a:rPr lang="ru-RU" baseline="0" noProof="0" dirty="0"/>
              <a:t>ortem форензиката, оваа е прилично млада поткатегорија, но станува сè поважна бидејќи многу податоци во денешно време се чуваат привремено, на далечина или пак се енкриптирани</a:t>
            </a:r>
            <a:r>
              <a:rPr lang="en-GB" baseline="0" noProof="0" dirty="0"/>
              <a:t>.</a:t>
            </a:r>
            <a:endParaRPr lang="en-GB" noProof="0" dirty="0"/>
          </a:p>
          <a:p>
            <a:pPr marL="171450" indent="-171450">
              <a:buFontTx/>
              <a:buChar char="-"/>
            </a:pPr>
            <a:r>
              <a:rPr lang="ru-RU" noProof="0" dirty="0"/>
              <a:t>Форензиката за апликации е поткатегорија која се фокусира на анализа на трагите и артефактите оставени од илјадници различни апликации</a:t>
            </a:r>
            <a:r>
              <a:rPr lang="en-GB" baseline="0" noProof="0" dirty="0"/>
              <a:t>.</a:t>
            </a:r>
          </a:p>
          <a:p>
            <a:pPr marL="171450" indent="-171450">
              <a:buFontTx/>
              <a:buChar char="-"/>
            </a:pPr>
            <a:r>
              <a:rPr lang="ru-RU" baseline="0" noProof="0" dirty="0"/>
              <a:t>Последната категорија е форензика што се однесува на други хардверски уреди, како што се дигитални видео-рекордери, рутери, конзоли за игри, уреди за</a:t>
            </a:r>
            <a:r>
              <a:rPr lang="en-US" baseline="0" noProof="0" dirty="0"/>
              <a:t> skimming,</a:t>
            </a:r>
            <a:r>
              <a:rPr lang="ru-RU" baseline="0" noProof="0" dirty="0"/>
              <a:t> итн. Голем дел од овие уреди имаат свои лиценцирани системи за управување со датотеките и свои оперативни системи</a:t>
            </a:r>
            <a:r>
              <a:rPr lang="en-GB" baseline="0" noProof="0" dirty="0"/>
              <a:t>.</a:t>
            </a:r>
          </a:p>
          <a:p>
            <a:pPr marL="0" indent="0">
              <a:buFontTx/>
              <a:buNone/>
            </a:pPr>
            <a:endParaRPr lang="en-GB" baseline="0" noProof="0" dirty="0"/>
          </a:p>
          <a:p>
            <a:pPr rtl="0"/>
            <a:r>
              <a:rPr lang="ru-RU" sz="1200" b="0" i="0" kern="1200" dirty="0">
                <a:solidFill>
                  <a:schemeClr val="tx1"/>
                </a:solidFill>
                <a:effectLst/>
                <a:latin typeface="+mn-lt"/>
                <a:ea typeface="+mn-ea"/>
                <a:cs typeface="+mn-cs"/>
              </a:rPr>
              <a:t>Првите три категории имаат поткатегории за различните оперативни системи, како што се Windows, Linux, Mac OS X.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Мобилната форензика е прилично млада категорија, но станува популарна, бидејќи многу податоци што можат да бидат од интерес за истрагите можат да бидат зачувани на мобилни уреди, како што се паметни телефони и таблет компјутери. Поткатегориите ги одразуваат различните оперативни системи. Најпопуларни во моментот се Google Android и iOS од Mac.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Категоријата мрежна форензика се однесува на електронските докази што се пренесуваат преку мрежа, без разлика дали мрежата е безжична или жичена, дали се работи за интернет или локална мрежа. Во мрежната форензика во живо, истражителите се соочуваат со ситуации кога следат одредена мрежна врска и треба да го анализираат протокот на податоците на лице</a:t>
            </a:r>
            <a:r>
              <a:rPr lang="ru-RU" sz="1200" b="0" i="0" kern="1200" baseline="0" dirty="0">
                <a:solidFill>
                  <a:schemeClr val="tx1"/>
                </a:solidFill>
                <a:effectLst/>
                <a:latin typeface="+mn-lt"/>
                <a:ea typeface="+mn-ea"/>
                <a:cs typeface="+mn-cs"/>
              </a:rPr>
              <a:t> место</a:t>
            </a:r>
            <a:r>
              <a:rPr lang="ru-RU" sz="1200" b="0" i="0" kern="1200" dirty="0">
                <a:solidFill>
                  <a:schemeClr val="tx1"/>
                </a:solidFill>
                <a:effectLst/>
                <a:latin typeface="+mn-lt"/>
                <a:ea typeface="+mn-ea"/>
                <a:cs typeface="+mn-cs"/>
              </a:rPr>
              <a:t>. Додека пак форензиката на зафатени/снимени пакети (</a:t>
            </a:r>
            <a:r>
              <a:rPr lang="en-US" sz="1200" b="0" i="0" kern="1200" dirty="0">
                <a:solidFill>
                  <a:schemeClr val="tx1"/>
                </a:solidFill>
                <a:effectLst/>
                <a:latin typeface="+mn-lt"/>
                <a:ea typeface="+mn-ea"/>
                <a:cs typeface="+mn-cs"/>
              </a:rPr>
              <a:t>captured packets forensics</a:t>
            </a:r>
            <a:r>
              <a:rPr lang="mk-MK" sz="1200" b="0" i="0" kern="120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се занимава со анализа на датотеки што содржат снимен мрежен сообраќај. </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59</a:t>
            </a:fld>
            <a:endParaRPr lang="en-US" altLang="en-US"/>
          </a:p>
        </p:txBody>
      </p:sp>
    </p:spTree>
    <p:extLst>
      <p:ext uri="{BB962C8B-B14F-4D97-AF65-F5344CB8AC3E}">
        <p14:creationId xmlns:p14="http://schemas.microsoft.com/office/powerpoint/2010/main" val="134227134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Белешка: Овој слајд е анимиран </a:t>
            </a:r>
          </a:p>
          <a:p>
            <a:pPr rtl="0"/>
            <a:endParaRPr lang="ru-RU" sz="1200" b="0" i="0"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Во случај што вклучува дигитална форензика, стандардната постапка обично се состои од четири чекори: </a:t>
            </a:r>
          </a:p>
          <a:p>
            <a:endParaRPr lang="en-GB" noProof="0" dirty="0"/>
          </a:p>
          <a:p>
            <a:pPr rtl="0"/>
            <a:r>
              <a:rPr lang="en-GB" noProof="0" dirty="0"/>
              <a:t>[</a:t>
            </a:r>
            <a:r>
              <a:rPr lang="mk-MK" noProof="0" dirty="0"/>
              <a:t>кликнете</a:t>
            </a:r>
            <a:r>
              <a:rPr lang="en-GB" noProof="0" dirty="0"/>
              <a:t>] </a:t>
            </a:r>
            <a:r>
              <a:rPr lang="mk-MK" noProof="0" dirty="0"/>
              <a:t>Преземање:</a:t>
            </a:r>
            <a:r>
              <a:rPr lang="mk-MK" baseline="0" noProof="0" dirty="0"/>
              <a:t> </a:t>
            </a:r>
            <a:r>
              <a:rPr lang="ru-RU" sz="1200" b="0" i="0" kern="1200" dirty="0">
                <a:solidFill>
                  <a:schemeClr val="tx1"/>
                </a:solidFill>
                <a:effectLst/>
                <a:latin typeface="+mn-lt"/>
                <a:ea typeface="+mn-ea"/>
                <a:cs typeface="+mn-cs"/>
              </a:rPr>
              <a:t>Треба да се обезбедат дигиталните докази. Ова може да се направи со преземање на нестабилни податоци во сценариото за претрес и заплена, со преземање на</a:t>
            </a:r>
            <a:r>
              <a:rPr lang="ru-RU" sz="1200" b="0" i="0" kern="1200" baseline="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диск на осомничениот од запленет компјутер или во кој било друг процес за време на случајот кога истражувачот треба форензично да преземе податоци од други извори. Чекорот на преземање е од суштинска важност бидејќи за време на овој ран чекор може да се направат многу неповратни грешки. Важно е синџирот на старателство да се задржи непроменет, да се документираат сите чекори и да се потврди сè што е преземено. </a:t>
            </a:r>
          </a:p>
          <a:p>
            <a:endParaRPr lang="en-GB" noProof="0" dirty="0"/>
          </a:p>
          <a:p>
            <a:pPr rtl="0"/>
            <a:r>
              <a:rPr lang="en-GB" noProof="0" dirty="0"/>
              <a:t>[</a:t>
            </a:r>
            <a:r>
              <a:rPr lang="mk-MK" noProof="0" dirty="0"/>
              <a:t>кликнете</a:t>
            </a:r>
            <a:r>
              <a:rPr lang="en-GB" noProof="0" dirty="0"/>
              <a:t>] </a:t>
            </a:r>
            <a:r>
              <a:rPr lang="mk-MK" noProof="0" dirty="0"/>
              <a:t>Обработка</a:t>
            </a:r>
            <a:r>
              <a:rPr lang="en-GB" noProof="0" dirty="0"/>
              <a:t>: </a:t>
            </a:r>
            <a:r>
              <a:rPr lang="ru-RU" sz="1200" b="0" i="0" kern="1200" dirty="0">
                <a:solidFill>
                  <a:schemeClr val="tx1"/>
                </a:solidFill>
                <a:effectLst/>
                <a:latin typeface="+mn-lt"/>
                <a:ea typeface="+mn-ea"/>
                <a:cs typeface="+mn-cs"/>
              </a:rPr>
              <a:t>Чекорот на обработка е важен кога времето, ефективноста или големиот</a:t>
            </a:r>
            <a:r>
              <a:rPr lang="ru-RU" sz="1200" b="0" i="0" kern="1200" baseline="0" dirty="0">
                <a:solidFill>
                  <a:schemeClr val="tx1"/>
                </a:solidFill>
                <a:effectLst/>
                <a:latin typeface="+mn-lt"/>
                <a:ea typeface="+mn-ea"/>
                <a:cs typeface="+mn-cs"/>
              </a:rPr>
              <a:t> обем на податоци претставуваат проблем.</a:t>
            </a:r>
            <a:r>
              <a:rPr lang="ru-RU" sz="1200" b="0" i="0" kern="1200" dirty="0">
                <a:solidFill>
                  <a:schemeClr val="tx1"/>
                </a:solidFill>
                <a:effectLst/>
                <a:latin typeface="+mn-lt"/>
                <a:ea typeface="+mn-ea"/>
                <a:cs typeface="+mn-cs"/>
              </a:rPr>
              <a:t> Во овој чекор, форензичките испитувачи можат да дадат приоритет на одредени уреди или податоци, можат да применат паметни, посебни случаи за филтрирање („копање“</a:t>
            </a:r>
            <a:r>
              <a:rPr lang="ru-RU" sz="1200" b="0" i="0" kern="1200" baseline="0" dirty="0">
                <a:solidFill>
                  <a:schemeClr val="tx1"/>
                </a:solidFill>
                <a:effectLst/>
                <a:latin typeface="+mn-lt"/>
                <a:ea typeface="+mn-ea"/>
                <a:cs typeface="+mn-cs"/>
              </a:rPr>
              <a:t> податоци</a:t>
            </a:r>
            <a:r>
              <a:rPr lang="ru-RU" sz="1200" b="0" i="0" kern="1200" dirty="0">
                <a:solidFill>
                  <a:schemeClr val="tx1"/>
                </a:solidFill>
                <a:effectLst/>
                <a:latin typeface="+mn-lt"/>
                <a:ea typeface="+mn-ea"/>
                <a:cs typeface="+mn-cs"/>
              </a:rPr>
              <a:t>) или можат само да ја процесираат сликата на начин на кој нормален истражувач може да направи анализа (на пр. со враќање на избришани датотеки, монтирање на кутии, дешифрирање, анализирање на податоци за апликации, како што се историја на интернет, дневници за разговор, итн.). </a:t>
            </a:r>
          </a:p>
          <a:p>
            <a:endParaRPr lang="en-GB" noProof="0" dirty="0"/>
          </a:p>
          <a:p>
            <a:pPr rtl="0"/>
            <a:r>
              <a:rPr lang="en-GB" noProof="0" dirty="0"/>
              <a:t>[</a:t>
            </a:r>
            <a:r>
              <a:rPr lang="mk-MK" noProof="0" dirty="0"/>
              <a:t>кликнете</a:t>
            </a:r>
            <a:r>
              <a:rPr lang="en-GB" noProof="0" dirty="0"/>
              <a:t>] </a:t>
            </a:r>
            <a:r>
              <a:rPr lang="mk-MK" noProof="0" dirty="0"/>
              <a:t>Анализа</a:t>
            </a:r>
            <a:r>
              <a:rPr lang="en-GB" noProof="0" dirty="0"/>
              <a:t>: </a:t>
            </a:r>
            <a:r>
              <a:rPr lang="ru-RU" sz="1200" b="0" i="0" kern="1200" dirty="0">
                <a:solidFill>
                  <a:schemeClr val="tx1"/>
                </a:solidFill>
                <a:effectLst/>
                <a:latin typeface="+mn-lt"/>
                <a:ea typeface="+mn-ea"/>
                <a:cs typeface="+mn-cs"/>
              </a:rPr>
              <a:t>За време на анализата, испитувачот всушност бара дигитални докази на сликите. Овој чекор може да одземе многу време и може да бара многу стручно знаење за толкување на траги и артефакти</a:t>
            </a:r>
            <a:r>
              <a:rPr lang="en-GB" baseline="0" noProof="0" dirty="0"/>
              <a:t>.</a:t>
            </a:r>
            <a:endParaRPr lang="en-GB" noProof="0" dirty="0"/>
          </a:p>
          <a:p>
            <a:endParaRPr lang="en-GB" noProof="0" dirty="0"/>
          </a:p>
          <a:p>
            <a:pPr rtl="0"/>
            <a:r>
              <a:rPr lang="en-GB" noProof="0" dirty="0"/>
              <a:t>[</a:t>
            </a:r>
            <a:r>
              <a:rPr lang="mk-MK" noProof="0" dirty="0"/>
              <a:t>кликнете</a:t>
            </a:r>
            <a:r>
              <a:rPr lang="en-GB" noProof="0" dirty="0"/>
              <a:t>] </a:t>
            </a:r>
            <a:r>
              <a:rPr lang="mk-MK" noProof="0" dirty="0"/>
              <a:t>Презентирање</a:t>
            </a:r>
            <a:r>
              <a:rPr lang="en-GB" noProof="0" dirty="0"/>
              <a:t>: </a:t>
            </a:r>
            <a:r>
              <a:rPr lang="ru-RU" sz="1200" b="0" i="0" kern="1200" dirty="0">
                <a:solidFill>
                  <a:schemeClr val="tx1"/>
                </a:solidFill>
                <a:effectLst/>
                <a:latin typeface="+mn-lt"/>
                <a:ea typeface="+mn-ea"/>
                <a:cs typeface="+mn-cs"/>
              </a:rPr>
              <a:t>Откако се пронајдени сите докази</a:t>
            </a:r>
            <a:r>
              <a:rPr lang="ru-RU" sz="1200" b="0" i="0" kern="1200" baseline="0" dirty="0">
                <a:solidFill>
                  <a:schemeClr val="tx1"/>
                </a:solidFill>
                <a:effectLst/>
                <a:latin typeface="+mn-lt"/>
                <a:ea typeface="+mn-ea"/>
                <a:cs typeface="+mn-cs"/>
              </a:rPr>
              <a:t> за време на</a:t>
            </a:r>
            <a:r>
              <a:rPr lang="ru-RU" sz="1200" b="0" i="0" kern="1200" dirty="0">
                <a:solidFill>
                  <a:schemeClr val="tx1"/>
                </a:solidFill>
                <a:effectLst/>
                <a:latin typeface="+mn-lt"/>
                <a:ea typeface="+mn-ea"/>
                <a:cs typeface="+mn-cs"/>
              </a:rPr>
              <a:t> чекорот на анализирање, испитувачот треба да направи извештај за судењето. Неговата работа е да илустрира и да преведе комплицирани технички контексти</a:t>
            </a:r>
            <a:r>
              <a:rPr lang="ru-RU" sz="1200" b="0" i="0" kern="1200" baseline="0" dirty="0">
                <a:solidFill>
                  <a:schemeClr val="tx1"/>
                </a:solidFill>
                <a:effectLst/>
                <a:latin typeface="+mn-lt"/>
                <a:ea typeface="+mn-ea"/>
                <a:cs typeface="+mn-cs"/>
              </a:rPr>
              <a:t> за вас како </a:t>
            </a:r>
            <a:r>
              <a:rPr lang="ru-RU" sz="1200" b="0" i="0" kern="1200" dirty="0">
                <a:solidFill>
                  <a:schemeClr val="tx1"/>
                </a:solidFill>
                <a:effectLst/>
                <a:latin typeface="+mn-lt"/>
                <a:ea typeface="+mn-ea"/>
                <a:cs typeface="+mn-cs"/>
              </a:rPr>
              <a:t>судии и обвинители на начин на кој лесно ќе можете да разберете кои докази се пронајдени, каде се пронајдени, како се пронајдени и како можело да се најдат таму.</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60</a:t>
            </a:fld>
            <a:endParaRPr lang="en-US" altLang="en-US"/>
          </a:p>
        </p:txBody>
      </p:sp>
    </p:spTree>
    <p:extLst>
      <p:ext uri="{BB962C8B-B14F-4D97-AF65-F5344CB8AC3E}">
        <p14:creationId xmlns:p14="http://schemas.microsoft.com/office/powerpoint/2010/main" val="369209858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Овој слајд го опишува процесот на преземање.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Обучувачот треба да артикулира дека повеќето форензички преземања ќе се направат со помош на алатка за пресликување (</a:t>
            </a:r>
            <a:r>
              <a:rPr lang="en-US" sz="1200" b="0" i="0" kern="1200" dirty="0">
                <a:solidFill>
                  <a:schemeClr val="tx1"/>
                </a:solidFill>
                <a:effectLst/>
                <a:latin typeface="+mn-lt"/>
                <a:ea typeface="+mn-ea"/>
                <a:cs typeface="+mn-cs"/>
              </a:rPr>
              <a:t>imaging)</a:t>
            </a:r>
            <a:r>
              <a:rPr lang="ru-RU" sz="1200" b="0" i="0" kern="1200" dirty="0">
                <a:solidFill>
                  <a:schemeClr val="tx1"/>
                </a:solidFill>
                <a:effectLst/>
                <a:latin typeface="+mn-lt"/>
                <a:ea typeface="+mn-ea"/>
                <a:cs typeface="+mn-cs"/>
              </a:rPr>
              <a:t> - креирање на копија на податоците бит по бит. Тука постои потенцијал да направите преземање на USB-уред со мал капацитет за да илустрирате пресликување </a:t>
            </a:r>
            <a:r>
              <a:rPr lang="ru-RU" sz="1200" b="0" i="0" kern="1200" baseline="0" dirty="0">
                <a:solidFill>
                  <a:schemeClr val="tx1"/>
                </a:solidFill>
                <a:effectLst/>
                <a:latin typeface="+mn-lt"/>
                <a:ea typeface="+mn-ea"/>
                <a:cs typeface="+mn-cs"/>
              </a:rPr>
              <a:t>и хеширањето</a:t>
            </a:r>
            <a:r>
              <a:rPr lang="ru-RU" sz="1200" b="0" i="0" kern="1200" dirty="0">
                <a:solidFill>
                  <a:schemeClr val="tx1"/>
                </a:solidFill>
                <a:effectLst/>
                <a:latin typeface="+mn-lt"/>
                <a:ea typeface="+mn-ea"/>
                <a:cs typeface="+mn-cs"/>
              </a:rPr>
              <a:t>. </a:t>
            </a:r>
          </a:p>
          <a:p>
            <a:pPr rtl="0"/>
            <a:endParaRPr lang="ru-RU" sz="1200" b="0" i="0"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Објаснување за тоа што се E01 и DD - различни формати за пресликување, од кои и двете</a:t>
            </a:r>
            <a:r>
              <a:rPr lang="ru-RU" sz="1200" b="0" i="0" kern="1200" baseline="0" dirty="0">
                <a:solidFill>
                  <a:schemeClr val="tx1"/>
                </a:solidFill>
                <a:effectLst/>
                <a:latin typeface="+mn-lt"/>
                <a:ea typeface="+mn-ea"/>
                <a:cs typeface="+mn-cs"/>
              </a:rPr>
              <a:t> се сметаат за веродостојни </a:t>
            </a:r>
            <a:r>
              <a:rPr lang="ru-RU" sz="1200" b="0" i="0" kern="1200" dirty="0">
                <a:solidFill>
                  <a:schemeClr val="tx1"/>
                </a:solidFill>
                <a:effectLst/>
                <a:latin typeface="+mn-lt"/>
                <a:ea typeface="+mn-ea"/>
                <a:cs typeface="+mn-cs"/>
              </a:rPr>
              <a:t>во дигиталната форензика. </a:t>
            </a:r>
          </a:p>
          <a:p>
            <a:pPr rtl="0"/>
            <a:r>
              <a:rPr lang="ru-RU" sz="1200" b="0" i="0" kern="1200" dirty="0">
                <a:solidFill>
                  <a:schemeClr val="tx1"/>
                </a:solidFill>
                <a:effectLst/>
                <a:latin typeface="+mn-lt"/>
                <a:ea typeface="+mn-ea"/>
                <a:cs typeface="+mn-cs"/>
              </a:rPr>
              <a:t>Треба да се објасни блокаторот на запишување - поставување хардверски уред (или софтвер) помеѓу сомнителниот уред и целниот приемен уредот - што значи дека не може да се направат измени во оригиналот и да се почитува првото начело. </a:t>
            </a:r>
          </a:p>
          <a:p>
            <a:pPr marL="0" indent="0" algn="l">
              <a:lnSpc>
                <a:spcPts val="3860"/>
              </a:lnSpc>
              <a:spcAft>
                <a:spcPts val="1200"/>
              </a:spcAft>
              <a:buFont typeface="Arial" charset="0"/>
              <a:buNone/>
            </a:pPr>
            <a:endParaRPr lang="en-US" sz="1200" dirty="0"/>
          </a:p>
          <a:p>
            <a:pPr rtl="0"/>
            <a:r>
              <a:rPr lang="ru-RU" sz="1200" b="0" i="0" kern="1200" dirty="0">
                <a:solidFill>
                  <a:schemeClr val="tx1"/>
                </a:solidFill>
                <a:effectLst/>
                <a:latin typeface="+mn-lt"/>
                <a:ea typeface="+mn-ea"/>
                <a:cs typeface="+mn-cs"/>
              </a:rPr>
              <a:t>Хеширањето е тема која може да се дискутира</a:t>
            </a:r>
            <a:r>
              <a:rPr lang="ru-RU" sz="1200" b="0" i="0" kern="1200" baseline="0" dirty="0">
                <a:solidFill>
                  <a:schemeClr val="tx1"/>
                </a:solidFill>
                <a:effectLst/>
                <a:latin typeface="+mn-lt"/>
                <a:ea typeface="+mn-ea"/>
                <a:cs typeface="+mn-cs"/>
              </a:rPr>
              <a:t> и целосно да се објасни за еден</a:t>
            </a:r>
            <a:r>
              <a:rPr lang="ru-RU" sz="1200" b="0" i="0" kern="1200" dirty="0">
                <a:solidFill>
                  <a:schemeClr val="tx1"/>
                </a:solidFill>
                <a:effectLst/>
                <a:latin typeface="+mn-lt"/>
                <a:ea typeface="+mn-ea"/>
                <a:cs typeface="+mn-cs"/>
              </a:rPr>
              <a:t> час - но доволно е едноставно да се каже дека алатките за пресликување треба да создадат </a:t>
            </a:r>
            <a:r>
              <a:rPr lang="mk-MK" sz="1200" b="0" i="0" kern="1200" dirty="0">
                <a:solidFill>
                  <a:schemeClr val="tx1"/>
                </a:solidFill>
                <a:effectLst/>
                <a:latin typeface="+mn-lt"/>
                <a:ea typeface="+mn-ea"/>
                <a:cs typeface="+mn-cs"/>
              </a:rPr>
              <a:t>пресликана копија (</a:t>
            </a:r>
            <a:r>
              <a:rPr lang="en-US" sz="1200" b="0" i="0" kern="1200" dirty="0">
                <a:solidFill>
                  <a:schemeClr val="tx1"/>
                </a:solidFill>
                <a:effectLst/>
                <a:latin typeface="+mn-lt"/>
                <a:ea typeface="+mn-ea"/>
                <a:cs typeface="+mn-cs"/>
              </a:rPr>
              <a:t>image</a:t>
            </a:r>
            <a:r>
              <a:rPr lang="mk-MK" sz="1200" b="0" i="0" kern="1200" dirty="0">
                <a:solidFill>
                  <a:schemeClr val="tx1"/>
                </a:solidFill>
                <a:effectLst/>
                <a:latin typeface="+mn-lt"/>
                <a:ea typeface="+mn-ea"/>
                <a:cs typeface="+mn-cs"/>
              </a:rPr>
              <a:t>)</a:t>
            </a:r>
            <a:r>
              <a:rPr lang="ru-RU" sz="1200" b="0" i="0" kern="1200" dirty="0">
                <a:solidFill>
                  <a:schemeClr val="tx1"/>
                </a:solidFill>
                <a:effectLst/>
                <a:latin typeface="+mn-lt"/>
                <a:ea typeface="+mn-ea"/>
                <a:cs typeface="+mn-cs"/>
              </a:rPr>
              <a:t>, но и да ја потврдат содржината - што подоцна може да се потврди дека е идентична со оригиналот.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Едноставна сличност е „дигитален отпечаток“ - но технички е точна употребата на зборот „математички алгоритам“. </a:t>
            </a:r>
          </a:p>
          <a:p>
            <a:pPr rtl="0"/>
            <a:r>
              <a:rPr lang="ru-RU" sz="1200" b="0" i="0" kern="1200" dirty="0">
                <a:solidFill>
                  <a:schemeClr val="tx1"/>
                </a:solidFill>
                <a:effectLst/>
                <a:latin typeface="+mn-lt"/>
                <a:ea typeface="+mn-ea"/>
                <a:cs typeface="+mn-cs"/>
              </a:rPr>
              <a:t>Обично се користат два алгоритма - MD5 (128 бита - 32 хексадецимални знаци) и SHA1 (160 бита - 40 хексадецимални карактери). </a:t>
            </a:r>
          </a:p>
          <a:p>
            <a:pPr rtl="0"/>
            <a:r>
              <a:rPr lang="ru-RU" sz="1200" b="0" i="0" kern="1200" dirty="0">
                <a:solidFill>
                  <a:schemeClr val="tx1"/>
                </a:solidFill>
                <a:effectLst/>
                <a:latin typeface="+mn-lt"/>
                <a:ea typeface="+mn-ea"/>
                <a:cs typeface="+mn-cs"/>
              </a:rPr>
              <a:t>Обучувачот можеби ќе треба да го објасни хексадецималниот јазик - што е основно знаење кое треба да </a:t>
            </a:r>
            <a:r>
              <a:rPr lang="ru-RU" sz="1200" b="0" i="0" kern="1200" baseline="0" dirty="0">
                <a:solidFill>
                  <a:schemeClr val="tx1"/>
                </a:solidFill>
                <a:effectLst/>
                <a:latin typeface="+mn-lt"/>
                <a:ea typeface="+mn-ea"/>
                <a:cs typeface="+mn-cs"/>
              </a:rPr>
              <a:t>биде </a:t>
            </a:r>
            <a:r>
              <a:rPr lang="mk-MK" sz="1200" b="0" i="0" kern="1200" baseline="0" dirty="0">
                <a:solidFill>
                  <a:schemeClr val="tx1"/>
                </a:solidFill>
                <a:effectLst/>
                <a:latin typeface="+mn-lt"/>
                <a:ea typeface="+mn-ea"/>
                <a:cs typeface="+mn-cs"/>
              </a:rPr>
              <a:t>познато</a:t>
            </a:r>
            <a:r>
              <a:rPr lang="ru-RU" sz="1200" b="0" i="0" kern="1200" baseline="0" dirty="0">
                <a:solidFill>
                  <a:schemeClr val="tx1"/>
                </a:solidFill>
                <a:effectLst/>
                <a:latin typeface="+mn-lt"/>
                <a:ea typeface="+mn-ea"/>
                <a:cs typeface="+mn-cs"/>
              </a:rPr>
              <a:t>.</a:t>
            </a:r>
            <a:endParaRPr lang="ru-RU" sz="1200" b="0" i="0"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Хеширањето што се користи за да се потврди дека</a:t>
            </a:r>
            <a:r>
              <a:rPr lang="ru-RU" sz="1200" b="0" i="0" kern="1200" baseline="0" dirty="0">
                <a:solidFill>
                  <a:schemeClr val="tx1"/>
                </a:solidFill>
                <a:effectLst/>
                <a:latin typeface="+mn-lt"/>
                <a:ea typeface="+mn-ea"/>
                <a:cs typeface="+mn-cs"/>
              </a:rPr>
              <a:t> податоците се преземени правилно </a:t>
            </a:r>
            <a:r>
              <a:rPr lang="ru-RU" sz="1200" b="0" i="0" kern="1200" dirty="0">
                <a:solidFill>
                  <a:schemeClr val="tx1"/>
                </a:solidFill>
                <a:effectLst/>
                <a:latin typeface="+mn-lt"/>
                <a:ea typeface="+mn-ea"/>
                <a:cs typeface="+mn-cs"/>
              </a:rPr>
              <a:t>- и последователно не се промениле. </a:t>
            </a:r>
          </a:p>
          <a:p>
            <a:pPr rtl="0"/>
            <a:r>
              <a:rPr lang="ru-RU" sz="1200" b="0" i="0" kern="1200" dirty="0">
                <a:solidFill>
                  <a:schemeClr val="tx1"/>
                </a:solidFill>
                <a:effectLst/>
                <a:latin typeface="+mn-lt"/>
                <a:ea typeface="+mn-ea"/>
                <a:cs typeface="+mn-cs"/>
              </a:rPr>
              <a:t>Исто така се користи за идентификација на датотеки - за да се елиминираат познатите датотеки и пронајдат значајните датотеки. </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61</a:t>
            </a:fld>
            <a:endParaRPr lang="en-US" altLang="en-US"/>
          </a:p>
        </p:txBody>
      </p:sp>
    </p:spTree>
    <p:extLst>
      <p:ext uri="{BB962C8B-B14F-4D97-AF65-F5344CB8AC3E}">
        <p14:creationId xmlns:p14="http://schemas.microsoft.com/office/powerpoint/2010/main" val="4024981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12700" algn="just">
              <a:buNone/>
            </a:pPr>
            <a:r>
              <a:rPr lang="mk-MK" dirty="0"/>
              <a:t>Докази се „каков било вид доказ или доказна материја, легално презентиран на судски процес за дадено прашање, со чин на страните и преку сведоци, записи, документи, доказни материјали, конкретни предмети, итн. со цел да поттикне доверба кај на судот или поротата во рамки на нивните мислења</a:t>
            </a:r>
            <a:r>
              <a:rPr lang="ru-RU" dirty="0"/>
              <a:t>“. Електронските информации генерално се допуштени како</a:t>
            </a:r>
            <a:r>
              <a:rPr lang="ru-RU" baseline="0" dirty="0"/>
              <a:t> докази во правна постапка.</a:t>
            </a:r>
            <a:endParaRPr lang="ru-RU" dirty="0"/>
          </a:p>
          <a:p>
            <a:pPr marL="0" indent="12700" algn="just">
              <a:buNone/>
            </a:pPr>
            <a:r>
              <a:rPr lang="mk-MK" dirty="0"/>
              <a:t>Сите правни постапки се потпираат на изведување на докази за да воопшто се одржат.</a:t>
            </a:r>
          </a:p>
          <a:p>
            <a:pPr marL="0" indent="12700" algn="just">
              <a:buNone/>
            </a:pPr>
            <a:r>
              <a:rPr lang="mk-MK" dirty="0"/>
              <a:t>Традиционално и историски, таквите докази биле во физичка форма,</a:t>
            </a:r>
            <a:r>
              <a:rPr lang="mk-MK" baseline="0" dirty="0"/>
              <a:t> како што се документи, фотографии, итн.</a:t>
            </a:r>
            <a:endParaRPr lang="mk-MK" dirty="0"/>
          </a:p>
          <a:p>
            <a:pPr marL="0" indent="12700" algn="just">
              <a:buNone/>
            </a:pPr>
            <a:r>
              <a:rPr lang="mk-MK" dirty="0"/>
              <a:t>Доказ</a:t>
            </a:r>
            <a:r>
              <a:rPr lang="mk-MK" baseline="0" dirty="0"/>
              <a:t>и што се користат во судски постапки, коишто произлегуваат од електронски уреди, како што се компјутерите и нивните периферни уреди, компјутерските мрежи, мобилните телефони, дигиталните камери, други мобилни уреди, вклучувајќи уреди за складирање на податоци, како и такви што се на интернет, сите претставуваат форми на електронски докази.</a:t>
            </a:r>
            <a:endParaRPr lang="mk-MK" dirty="0"/>
          </a:p>
          <a:p>
            <a:pPr marL="0" indent="12700" algn="just">
              <a:buNone/>
            </a:pPr>
            <a:endParaRPr lang="en-US" dirty="0"/>
          </a:p>
          <a:p>
            <a:pPr marL="0" indent="0" algn="just">
              <a:buFont typeface="Arial" panose="020B0604020202020204" pitchFamily="34" charset="0"/>
              <a:buNone/>
            </a:pPr>
            <a:endParaRPr lang="en-US" dirty="0"/>
          </a:p>
          <a:p>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solidFill>
                  <a:prstClr val="black"/>
                </a:solidFill>
              </a:rPr>
              <a:pPr/>
              <a:t>6</a:t>
            </a:fld>
            <a:endParaRPr lang="en-US" altLang="en-US">
              <a:solidFill>
                <a:prstClr val="black"/>
              </a:solidFill>
            </a:endParaRPr>
          </a:p>
        </p:txBody>
      </p:sp>
    </p:spTree>
    <p:extLst>
      <p:ext uri="{BB962C8B-B14F-4D97-AF65-F5344CB8AC3E}">
        <p14:creationId xmlns:p14="http://schemas.microsoft.com/office/powerpoint/2010/main" val="69554208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r>
              <a:rPr lang="mk-MK" sz="1200" dirty="0"/>
              <a:t>Обработката може да трае со часови</a:t>
            </a:r>
            <a:r>
              <a:rPr lang="mk-MK" sz="1200" baseline="0" dirty="0"/>
              <a:t> во зависност од сложеноста на податоците – и што се бара од нив.</a:t>
            </a:r>
            <a:endParaRPr lang="en-US" sz="1200" dirty="0"/>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mk-MK" sz="1200" dirty="0"/>
              <a:t>Тековните</a:t>
            </a:r>
            <a:r>
              <a:rPr lang="mk-MK" sz="1200" baseline="0" dirty="0"/>
              <a:t> вообичаени форензички софтверски пакети се </a:t>
            </a:r>
            <a:r>
              <a:rPr lang="en-US" sz="1200" baseline="0" dirty="0"/>
              <a:t>Encase, Access Data’s Forensic Toolkit, </a:t>
            </a:r>
            <a:r>
              <a:rPr lang="en-US" sz="1200" baseline="0" dirty="0" err="1"/>
              <a:t>Nuix</a:t>
            </a:r>
            <a:r>
              <a:rPr lang="en-US" sz="1200" baseline="0" dirty="0"/>
              <a:t>, X-Ways Forensics </a:t>
            </a:r>
            <a:r>
              <a:rPr lang="mk-MK" sz="1200" baseline="0" dirty="0"/>
              <a:t>и</a:t>
            </a:r>
            <a:r>
              <a:rPr lang="en-US" sz="1200" baseline="0" dirty="0"/>
              <a:t> Magnet Forensics</a:t>
            </a:r>
            <a:r>
              <a:rPr lang="mk-MK" sz="1200" baseline="0" dirty="0"/>
              <a:t>.</a:t>
            </a:r>
            <a:endParaRPr lang="en-US" sz="1200" dirty="0"/>
          </a:p>
          <a:p>
            <a:pPr marL="0" indent="0" algn="just">
              <a:lnSpc>
                <a:spcPts val="3860"/>
              </a:lnSpc>
              <a:spcAft>
                <a:spcPts val="1200"/>
              </a:spcAft>
              <a:buFont typeface="Arial" charset="0"/>
              <a:buNone/>
            </a:pPr>
            <a:endParaRPr lang="en-US" sz="1200" dirty="0"/>
          </a:p>
          <a:p>
            <a:pPr rtl="0"/>
            <a:r>
              <a:rPr lang="ru-RU" sz="1200" b="0" i="0" kern="1200" dirty="0">
                <a:solidFill>
                  <a:schemeClr val="tx1"/>
                </a:solidFill>
                <a:effectLst/>
                <a:latin typeface="+mn-lt"/>
                <a:ea typeface="+mn-ea"/>
                <a:cs typeface="+mn-cs"/>
              </a:rPr>
              <a:t>Суштината е дека форензичката алатка ги зема необработените податоци од пресликаната копија и ја обработува како што изгледала во оригиналниот уред - т.е. кој оперативен систем се користел, кој систем за датотеки </a:t>
            </a:r>
            <a:r>
              <a:rPr lang="en-US" sz="1200" b="0" i="0" kern="1200" dirty="0">
                <a:solidFill>
                  <a:schemeClr val="tx1"/>
                </a:solidFill>
                <a:effectLst/>
                <a:latin typeface="+mn-lt"/>
                <a:ea typeface="+mn-ea"/>
                <a:cs typeface="+mn-cs"/>
              </a:rPr>
              <a:t>(file system)</a:t>
            </a:r>
            <a:r>
              <a:rPr lang="ru-RU" sz="1200" b="0" i="0" kern="1200" dirty="0">
                <a:solidFill>
                  <a:schemeClr val="tx1"/>
                </a:solidFill>
                <a:effectLst/>
                <a:latin typeface="+mn-lt"/>
                <a:ea typeface="+mn-ea"/>
                <a:cs typeface="+mn-cs"/>
              </a:rPr>
              <a:t> бил користен - и потоа започнува да ги анализира датотеките.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Бидејќи се занимава со податоци на ниво на диск, може да толкува не само</a:t>
            </a:r>
            <a:r>
              <a:rPr lang="ru-RU" sz="1200" b="0" i="0" kern="1200" baseline="0" dirty="0">
                <a:solidFill>
                  <a:schemeClr val="tx1"/>
                </a:solidFill>
                <a:effectLst/>
                <a:latin typeface="+mn-lt"/>
                <a:ea typeface="+mn-ea"/>
                <a:cs typeface="+mn-cs"/>
              </a:rPr>
              <a:t> живи </a:t>
            </a:r>
            <a:r>
              <a:rPr lang="ru-RU" sz="1200" b="0" i="0" kern="1200" dirty="0">
                <a:solidFill>
                  <a:schemeClr val="tx1"/>
                </a:solidFill>
                <a:effectLst/>
                <a:latin typeface="+mn-lt"/>
                <a:ea typeface="+mn-ea"/>
                <a:cs typeface="+mn-cs"/>
              </a:rPr>
              <a:t>податоци, туку и избришани податоци - и штом заврши обработката, форензичкиот софтвер создава индекси со низи од карактери кои потоа може да се пребаруваат.</a:t>
            </a:r>
            <a:endParaRPr lang="en-US" sz="1200" dirty="0"/>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62</a:t>
            </a:fld>
            <a:endParaRPr lang="en-US" altLang="en-US"/>
          </a:p>
        </p:txBody>
      </p:sp>
    </p:spTree>
    <p:extLst>
      <p:ext uri="{BB962C8B-B14F-4D97-AF65-F5344CB8AC3E}">
        <p14:creationId xmlns:p14="http://schemas.microsoft.com/office/powerpoint/2010/main" val="425164322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r>
              <a:rPr lang="ru-RU" sz="1200" b="0" i="0" kern="1200" dirty="0">
                <a:solidFill>
                  <a:schemeClr val="tx1"/>
                </a:solidFill>
                <a:effectLst/>
                <a:latin typeface="+mn-lt"/>
                <a:ea typeface="+mn-ea"/>
                <a:cs typeface="+mn-cs"/>
              </a:rPr>
              <a:t>Анализата може да трае со денови во зависност од тоа каков е случајот и што се бара.</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ru-RU" sz="1200" b="0" i="0" kern="1200" dirty="0">
                <a:solidFill>
                  <a:schemeClr val="tx1"/>
                </a:solidFill>
                <a:effectLst/>
                <a:latin typeface="+mn-lt"/>
                <a:ea typeface="+mn-ea"/>
                <a:cs typeface="+mn-cs"/>
              </a:rPr>
              <a:t>Еден</a:t>
            </a:r>
            <a:r>
              <a:rPr lang="ru-RU" sz="1200" b="0" i="0" kern="1200" baseline="0" dirty="0">
                <a:solidFill>
                  <a:schemeClr val="tx1"/>
                </a:solidFill>
                <a:effectLst/>
                <a:latin typeface="+mn-lt"/>
                <a:ea typeface="+mn-ea"/>
                <a:cs typeface="+mn-cs"/>
              </a:rPr>
              <a:t> обичен</a:t>
            </a:r>
            <a:r>
              <a:rPr lang="ru-RU" sz="1200" b="0" i="0" kern="1200" dirty="0">
                <a:solidFill>
                  <a:schemeClr val="tx1"/>
                </a:solidFill>
                <a:effectLst/>
                <a:latin typeface="+mn-lt"/>
                <a:ea typeface="+mn-ea"/>
                <a:cs typeface="+mn-cs"/>
              </a:rPr>
              <a:t> компјутерски систем има можеби 200.000 датотеки, а сè што има голема интернет активност може лесно да надмине 1 милион датотеки - кои треба да се земат предвид. </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63</a:t>
            </a:fld>
            <a:endParaRPr lang="en-US" altLang="en-US"/>
          </a:p>
        </p:txBody>
      </p:sp>
    </p:spTree>
    <p:extLst>
      <p:ext uri="{BB962C8B-B14F-4D97-AF65-F5344CB8AC3E}">
        <p14:creationId xmlns:p14="http://schemas.microsoft.com/office/powerpoint/2010/main" val="234723492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Изработка на целосен извештај кој вклучува, меѓу другото, и чекорите на истрагата и методите користени за добивање докази.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Форензичарите можат да бидат вештаци кои им помагаат на луѓето вклучени во судските постапки за да ги разберат процесите за создавање на доказите, процедурите што се користат за прибирање докази и евалуацијата на доказите. </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64</a:t>
            </a:fld>
            <a:endParaRPr lang="en-US" altLang="en-US"/>
          </a:p>
        </p:txBody>
      </p:sp>
    </p:spTree>
    <p:extLst>
      <p:ext uri="{BB962C8B-B14F-4D97-AF65-F5344CB8AC3E}">
        <p14:creationId xmlns:p14="http://schemas.microsoft.com/office/powerpoint/2010/main" val="429188307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65</a:t>
            </a:fld>
            <a:endParaRPr lang="en-US" altLang="en-US"/>
          </a:p>
        </p:txBody>
      </p:sp>
    </p:spTree>
    <p:extLst>
      <p:ext uri="{BB962C8B-B14F-4D97-AF65-F5344CB8AC3E}">
        <p14:creationId xmlns:p14="http://schemas.microsoft.com/office/powerpoint/2010/main" val="371487354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MK" noProof="0" dirty="0"/>
              <a:t>Постојат два вида на дигитални траги:</a:t>
            </a:r>
            <a:endParaRPr lang="en-GB" noProof="0" dirty="0"/>
          </a:p>
          <a:p>
            <a:endParaRPr lang="en-GB" noProof="0" dirty="0"/>
          </a:p>
          <a:p>
            <a:pPr rtl="0"/>
            <a:r>
              <a:rPr lang="mk-MK" noProof="0" dirty="0"/>
              <a:t>Траги што можат да се избегнат</a:t>
            </a:r>
            <a:r>
              <a:rPr lang="en-GB" noProof="0" dirty="0"/>
              <a:t>: </a:t>
            </a:r>
            <a:r>
              <a:rPr lang="ru-RU" sz="1200" b="0" i="0" kern="1200" dirty="0">
                <a:solidFill>
                  <a:schemeClr val="tx1"/>
                </a:solidFill>
                <a:effectLst/>
                <a:latin typeface="+mn-lt"/>
                <a:ea typeface="+mn-ea"/>
                <a:cs typeface="+mn-cs"/>
              </a:rPr>
              <a:t>Ова се траги складирани од оперативниот систем и апликациите по правило, но можат да бидат конфигурирани да не се складираат. Земете го вашиот веб-пребарувач како пример. Внесувате го URL на вашата омилена веб-страница. Потоа, еден ден подоцна сакате повторно да ја посетите оваа веб-страница и повторно почнувате да го внесувате URL-то, кога одеднаш вашиот пребарувач автоматски го довршува URL-то. Што значи дека мора да има место на вашиот хард-диск каде точно се зачувуваат тие информации. Друг пример се вашето почетно мени и вашите канцелариски програми; тие се сеќаваат кои датотеки сте ги отвориле неодамна. Многу од тие информации се складирани на вашиот хард-диск. Некои од нив се споменуваат на овој слајд. Сепак, можете да влезете во конфигурациите на вашиот систем и програма и да го промените тоа. Така, можете да ги избегнете тие траги. </a:t>
            </a:r>
          </a:p>
          <a:p>
            <a:endParaRPr lang="mk-MK" sz="1200" b="0" i="0" kern="1200" dirty="0">
              <a:solidFill>
                <a:schemeClr val="tx1"/>
              </a:solidFill>
              <a:effectLst/>
              <a:latin typeface="+mn-lt"/>
              <a:ea typeface="+mn-ea"/>
              <a:cs typeface="+mn-cs"/>
            </a:endParaRPr>
          </a:p>
          <a:p>
            <a:pPr rtl="0"/>
            <a:r>
              <a:rPr lang="mk-MK" sz="1200" b="0" i="0" kern="1200" noProof="0" dirty="0">
                <a:solidFill>
                  <a:schemeClr val="tx1"/>
                </a:solidFill>
                <a:effectLst/>
                <a:latin typeface="+mn-lt"/>
                <a:ea typeface="+mn-ea"/>
                <a:cs typeface="+mn-cs"/>
              </a:rPr>
              <a:t>Траги што не можат да се избегнат: </a:t>
            </a:r>
            <a:r>
              <a:rPr lang="ru-RU" sz="1200" b="0" i="0" kern="1200" dirty="0">
                <a:solidFill>
                  <a:schemeClr val="tx1"/>
                </a:solidFill>
                <a:effectLst/>
                <a:latin typeface="+mn-lt"/>
                <a:ea typeface="+mn-ea"/>
                <a:cs typeface="+mn-cs"/>
              </a:rPr>
              <a:t>За разлика од трагите што можат да се избегнат, неизбежните траги не можат да бидат конфигурирани за да се деактивираат. Што значи дека веројатноста да се најдат ненамерно зачувани доказни податоци во овие области е доста голема дури и ако осомничениот се обиде да ги исчисти трагите. Во дадени моменти ќе ви ги објаснам поимите </a:t>
            </a:r>
            <a:r>
              <a:rPr lang="en-US" sz="1200" b="0" i="0" kern="1200" dirty="0">
                <a:solidFill>
                  <a:schemeClr val="tx1"/>
                </a:solidFill>
                <a:effectLst/>
                <a:latin typeface="+mn-lt"/>
                <a:ea typeface="+mn-ea"/>
                <a:cs typeface="+mn-cs"/>
              </a:rPr>
              <a:t>Slack</a:t>
            </a:r>
            <a:r>
              <a:rPr lang="mk-MK" sz="1200" b="0" i="0" kern="1200" dirty="0">
                <a:solidFill>
                  <a:schemeClr val="tx1"/>
                </a:solidFill>
                <a:effectLst/>
                <a:latin typeface="+mn-lt"/>
                <a:ea typeface="+mn-ea"/>
                <a:cs typeface="+mn-cs"/>
              </a:rPr>
              <a:t> (празен)</a:t>
            </a:r>
            <a:r>
              <a:rPr lang="ru-RU" sz="1200" b="0" i="0" kern="1200" dirty="0">
                <a:solidFill>
                  <a:schemeClr val="tx1"/>
                </a:solidFill>
                <a:effectLst/>
                <a:latin typeface="+mn-lt"/>
                <a:ea typeface="+mn-ea"/>
                <a:cs typeface="+mn-cs"/>
              </a:rPr>
              <a:t> и </a:t>
            </a:r>
            <a:r>
              <a:rPr lang="en-US" sz="1200" b="0" i="0" kern="1200" dirty="0">
                <a:solidFill>
                  <a:schemeClr val="tx1"/>
                </a:solidFill>
                <a:effectLst/>
                <a:latin typeface="+mn-lt"/>
                <a:ea typeface="+mn-ea"/>
                <a:cs typeface="+mn-cs"/>
              </a:rPr>
              <a:t>Unallocated (</a:t>
            </a:r>
            <a:r>
              <a:rPr lang="mk-MK" sz="1200" b="0" i="0" kern="1200" dirty="0">
                <a:solidFill>
                  <a:schemeClr val="tx1"/>
                </a:solidFill>
                <a:effectLst/>
                <a:latin typeface="+mn-lt"/>
                <a:ea typeface="+mn-ea"/>
                <a:cs typeface="+mn-cs"/>
              </a:rPr>
              <a:t>н</a:t>
            </a:r>
            <a:r>
              <a:rPr lang="ru-RU" sz="1200" b="0" i="0" kern="1200" dirty="0">
                <a:solidFill>
                  <a:schemeClr val="tx1"/>
                </a:solidFill>
                <a:effectLst/>
                <a:latin typeface="+mn-lt"/>
                <a:ea typeface="+mn-ea"/>
                <a:cs typeface="+mn-cs"/>
              </a:rPr>
              <a:t>ераспределен) простор, но за жал не можеме да навлегуваме во повеќе детали во оваа фаза. </a:t>
            </a:r>
          </a:p>
          <a:p>
            <a:br>
              <a:rPr lang="ru-RU" sz="1200" b="0" i="0" kern="1200" dirty="0">
                <a:solidFill>
                  <a:schemeClr val="tx1"/>
                </a:solidFill>
                <a:effectLst/>
                <a:latin typeface="+mn-lt"/>
                <a:ea typeface="+mn-ea"/>
                <a:cs typeface="+mn-cs"/>
              </a:rPr>
            </a:br>
            <a:r>
              <a:rPr lang="mk-MK" b="0" noProof="0" dirty="0"/>
              <a:t>Да погледнеме како дигиталната</a:t>
            </a:r>
            <a:r>
              <a:rPr lang="mk-MK" b="0" baseline="0" noProof="0" dirty="0"/>
              <a:t> форензика може да ви помогне со тие траги.</a:t>
            </a:r>
            <a:endParaRPr lang="en-GB" noProof="0" dirty="0"/>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66</a:t>
            </a:fld>
            <a:endParaRPr lang="en-US" altLang="en-US"/>
          </a:p>
        </p:txBody>
      </p:sp>
    </p:spTree>
    <p:extLst>
      <p:ext uri="{BB962C8B-B14F-4D97-AF65-F5344CB8AC3E}">
        <p14:creationId xmlns:p14="http://schemas.microsoft.com/office/powerpoint/2010/main" val="342918451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MK" noProof="0" dirty="0"/>
              <a:t>Постојат два вида на дигитални траги:</a:t>
            </a:r>
            <a:endParaRPr lang="en-GB" noProof="0" dirty="0"/>
          </a:p>
          <a:p>
            <a:endParaRPr lang="en-GB" noProof="0" dirty="0"/>
          </a:p>
          <a:p>
            <a:pPr rtl="0"/>
            <a:r>
              <a:rPr lang="mk-MK" noProof="0" dirty="0"/>
              <a:t>Траги што можат да се избегнат</a:t>
            </a:r>
            <a:r>
              <a:rPr lang="en-GB" noProof="0" dirty="0"/>
              <a:t>: </a:t>
            </a:r>
            <a:r>
              <a:rPr lang="ru-RU" sz="1200" b="0" i="0" kern="1200" dirty="0">
                <a:solidFill>
                  <a:schemeClr val="tx1"/>
                </a:solidFill>
                <a:effectLst/>
                <a:latin typeface="+mn-lt"/>
                <a:ea typeface="+mn-ea"/>
                <a:cs typeface="+mn-cs"/>
              </a:rPr>
              <a:t>Ова се траги складирани од оперативниот систем и апликациите по правило, но можат да бидат конфигурирани да не се складираат. Земете го вашиот веб-пребарувач како пример. Внесувате го URL на вашата омилена веб-страница. Потоа, еден ден подоцна сакате повторно да ја посетите оваа веб-страница и повторно почнувате да го внесувате URL-то, кога одеднаш вашиот пребарувач автоматски го довршува URL-то. Што значи дека мора да има место на вашиот хард-диск каде точно се зачувуваат тие информации. Друг пример се вашето почетно мени и вашите канцелариски програми; тие се сеќаваат кои датотеки сте ги отвориле неодамна. Многу од тие информации се складирани на вашиот хард-диск. Некои од нив се споменуваат на овој слајд. Сепак, можете да влезете во конфигурациите на вашиот систем и програма и да го промените тоа. Така, можете да ги избегнете тие траги. </a:t>
            </a:r>
          </a:p>
          <a:p>
            <a:endParaRPr lang="mk-MK" sz="1200" b="0" i="0" kern="1200" dirty="0">
              <a:solidFill>
                <a:schemeClr val="tx1"/>
              </a:solidFill>
              <a:effectLst/>
              <a:latin typeface="+mn-lt"/>
              <a:ea typeface="+mn-ea"/>
              <a:cs typeface="+mn-cs"/>
            </a:endParaRPr>
          </a:p>
          <a:p>
            <a:pPr rtl="0"/>
            <a:r>
              <a:rPr lang="mk-MK" sz="1200" b="0" i="0" kern="1200" noProof="0" dirty="0">
                <a:solidFill>
                  <a:schemeClr val="tx1"/>
                </a:solidFill>
                <a:effectLst/>
                <a:latin typeface="+mn-lt"/>
                <a:ea typeface="+mn-ea"/>
                <a:cs typeface="+mn-cs"/>
              </a:rPr>
              <a:t>Траги што не можат да се избегнат: </a:t>
            </a:r>
            <a:r>
              <a:rPr lang="ru-RU" sz="1200" b="0" i="0" kern="1200" dirty="0">
                <a:solidFill>
                  <a:schemeClr val="tx1"/>
                </a:solidFill>
                <a:effectLst/>
                <a:latin typeface="+mn-lt"/>
                <a:ea typeface="+mn-ea"/>
                <a:cs typeface="+mn-cs"/>
              </a:rPr>
              <a:t>За разлика од трагите што можат да се избегнат, неизбежните траги не можат да бидат конфигурирани за да се деактивираат. Што значи дека веројатноста да се најдат ненамерно зачувани доказни податоци во овие области е доста голема дури и ако осомничениот се обиде да ги исчисти трагите. Во дадени моменти ќе ви ги објаснам поимите </a:t>
            </a:r>
            <a:r>
              <a:rPr lang="en-US" sz="1200" b="0" i="0" kern="1200" dirty="0">
                <a:solidFill>
                  <a:schemeClr val="tx1"/>
                </a:solidFill>
                <a:effectLst/>
                <a:latin typeface="+mn-lt"/>
                <a:ea typeface="+mn-ea"/>
                <a:cs typeface="+mn-cs"/>
              </a:rPr>
              <a:t>Slack</a:t>
            </a:r>
            <a:r>
              <a:rPr lang="mk-MK" sz="1200" b="0" i="0" kern="1200" dirty="0">
                <a:solidFill>
                  <a:schemeClr val="tx1"/>
                </a:solidFill>
                <a:effectLst/>
                <a:latin typeface="+mn-lt"/>
                <a:ea typeface="+mn-ea"/>
                <a:cs typeface="+mn-cs"/>
              </a:rPr>
              <a:t> (празен)</a:t>
            </a:r>
            <a:r>
              <a:rPr lang="ru-RU" sz="1200" b="0" i="0" kern="1200" dirty="0">
                <a:solidFill>
                  <a:schemeClr val="tx1"/>
                </a:solidFill>
                <a:effectLst/>
                <a:latin typeface="+mn-lt"/>
                <a:ea typeface="+mn-ea"/>
                <a:cs typeface="+mn-cs"/>
              </a:rPr>
              <a:t> и </a:t>
            </a:r>
            <a:r>
              <a:rPr lang="en-US" sz="1200" b="0" i="0" kern="1200" dirty="0">
                <a:solidFill>
                  <a:schemeClr val="tx1"/>
                </a:solidFill>
                <a:effectLst/>
                <a:latin typeface="+mn-lt"/>
                <a:ea typeface="+mn-ea"/>
                <a:cs typeface="+mn-cs"/>
              </a:rPr>
              <a:t>Unallocated (</a:t>
            </a:r>
            <a:r>
              <a:rPr lang="mk-MK" sz="1200" b="0" i="0" kern="1200" dirty="0">
                <a:solidFill>
                  <a:schemeClr val="tx1"/>
                </a:solidFill>
                <a:effectLst/>
                <a:latin typeface="+mn-lt"/>
                <a:ea typeface="+mn-ea"/>
                <a:cs typeface="+mn-cs"/>
              </a:rPr>
              <a:t>н</a:t>
            </a:r>
            <a:r>
              <a:rPr lang="ru-RU" sz="1200" b="0" i="0" kern="1200" dirty="0">
                <a:solidFill>
                  <a:schemeClr val="tx1"/>
                </a:solidFill>
                <a:effectLst/>
                <a:latin typeface="+mn-lt"/>
                <a:ea typeface="+mn-ea"/>
                <a:cs typeface="+mn-cs"/>
              </a:rPr>
              <a:t>ераспределен) простор, но за жал не можеме да навлегуваме во повеќе детали во оваа фаза. </a:t>
            </a:r>
          </a:p>
          <a:p>
            <a:br>
              <a:rPr lang="ru-RU" sz="1200" b="0" i="0" kern="1200" dirty="0">
                <a:solidFill>
                  <a:schemeClr val="tx1"/>
                </a:solidFill>
                <a:effectLst/>
                <a:latin typeface="+mn-lt"/>
                <a:ea typeface="+mn-ea"/>
                <a:cs typeface="+mn-cs"/>
              </a:rPr>
            </a:br>
            <a:r>
              <a:rPr lang="mk-MK" b="0" noProof="0" dirty="0"/>
              <a:t>Да погледнеме како дигиталната</a:t>
            </a:r>
            <a:r>
              <a:rPr lang="mk-MK" b="0" baseline="0" noProof="0" dirty="0"/>
              <a:t> форензика може да ви помогне со тие траги.</a:t>
            </a:r>
            <a:endParaRPr lang="en-GB" noProof="0" dirty="0"/>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67</a:t>
            </a:fld>
            <a:endParaRPr lang="en-US" altLang="en-US"/>
          </a:p>
        </p:txBody>
      </p:sp>
    </p:spTree>
    <p:extLst>
      <p:ext uri="{BB962C8B-B14F-4D97-AF65-F5344CB8AC3E}">
        <p14:creationId xmlns:p14="http://schemas.microsoft.com/office/powerpoint/2010/main" val="236234983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Еве неколку други примери за тоа каков вид податоци може да ви обезбеди дигитален форензички преглед:</a:t>
            </a:r>
          </a:p>
          <a:p>
            <a:br>
              <a:rPr lang="ru-RU" sz="1200" b="1" i="0" kern="1200" dirty="0">
                <a:solidFill>
                  <a:schemeClr val="tx1"/>
                </a:solidFill>
                <a:effectLst/>
                <a:latin typeface="+mn-lt"/>
                <a:ea typeface="+mn-ea"/>
                <a:cs typeface="+mn-cs"/>
              </a:rPr>
            </a:br>
            <a:r>
              <a:rPr lang="ru-RU" sz="1200" b="1" i="0" kern="1200" dirty="0">
                <a:solidFill>
                  <a:schemeClr val="tx1"/>
                </a:solidFill>
                <a:effectLst/>
                <a:latin typeface="+mn-lt"/>
                <a:ea typeface="+mn-ea"/>
                <a:cs typeface="+mn-cs"/>
              </a:rPr>
              <a:t>Податоци посебни</a:t>
            </a:r>
            <a:r>
              <a:rPr lang="ru-RU" sz="1200" b="1" i="0" kern="1200" baseline="0" dirty="0">
                <a:solidFill>
                  <a:schemeClr val="tx1"/>
                </a:solidFill>
                <a:effectLst/>
                <a:latin typeface="+mn-lt"/>
                <a:ea typeface="+mn-ea"/>
                <a:cs typeface="+mn-cs"/>
              </a:rPr>
              <a:t> за корисникот</a:t>
            </a:r>
            <a:endParaRPr lang="en-GB" b="1" noProof="0" dirty="0"/>
          </a:p>
          <a:p>
            <a:pPr rtl="0"/>
            <a:r>
              <a:rPr lang="ru-RU" sz="1200" b="0" i="0" kern="1200" dirty="0">
                <a:solidFill>
                  <a:schemeClr val="tx1"/>
                </a:solidFill>
                <a:effectLst/>
                <a:latin typeface="+mn-lt"/>
                <a:ea typeface="+mn-ea"/>
                <a:cs typeface="+mn-cs"/>
              </a:rPr>
              <a:t>Користени програми, посетени веб-страници, извршени пребарувања, отворени/зачувани датотеки </a:t>
            </a:r>
          </a:p>
          <a:p>
            <a:endParaRPr lang="en-GB" b="1" noProof="0" dirty="0"/>
          </a:p>
          <a:p>
            <a:pPr marL="0" indent="0">
              <a:lnSpc>
                <a:spcPct val="150000"/>
              </a:lnSpc>
              <a:spcBef>
                <a:spcPts val="0"/>
              </a:spcBef>
              <a:buNone/>
            </a:pPr>
            <a:r>
              <a:rPr lang="en-GB" b="1" noProof="0" dirty="0" err="1"/>
              <a:t>Exif</a:t>
            </a:r>
            <a:r>
              <a:rPr lang="en-GB" b="1" noProof="0" dirty="0"/>
              <a:t> </a:t>
            </a:r>
            <a:r>
              <a:rPr lang="mk-MK" b="1" noProof="0" dirty="0"/>
              <a:t>податоци</a:t>
            </a:r>
            <a:endParaRPr lang="en-GB" b="1" noProof="0" dirty="0"/>
          </a:p>
          <a:p>
            <a:pPr rtl="0"/>
            <a:r>
              <a:rPr lang="ru-RU" sz="1200" b="0" i="0" kern="1200" dirty="0">
                <a:solidFill>
                  <a:schemeClr val="tx1"/>
                </a:solidFill>
                <a:effectLst/>
                <a:latin typeface="+mn-lt"/>
                <a:ea typeface="+mn-ea"/>
                <a:cs typeface="+mn-cs"/>
              </a:rPr>
              <a:t>Кога и каде е направена слика со модел на камера, сериски број </a:t>
            </a:r>
          </a:p>
          <a:p>
            <a:br>
              <a:rPr lang="ru-RU" sz="1200" b="0" i="0" kern="1200" dirty="0">
                <a:solidFill>
                  <a:schemeClr val="tx1"/>
                </a:solidFill>
                <a:effectLst/>
                <a:latin typeface="+mn-lt"/>
                <a:ea typeface="+mn-ea"/>
                <a:cs typeface="+mn-cs"/>
              </a:rPr>
            </a:b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68</a:t>
            </a:fld>
            <a:endParaRPr lang="en-US" altLang="en-US"/>
          </a:p>
        </p:txBody>
      </p:sp>
    </p:spTree>
    <p:extLst>
      <p:ext uri="{BB962C8B-B14F-4D97-AF65-F5344CB8AC3E}">
        <p14:creationId xmlns:p14="http://schemas.microsoft.com/office/powerpoint/2010/main" val="48052414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Еве неколку други примери за тоа каков вид податоци може да ви дадат дигитален форензички преглед:</a:t>
            </a:r>
          </a:p>
          <a:p>
            <a:br>
              <a:rPr lang="ru-RU" sz="1200" b="1" i="0" kern="1200" dirty="0">
                <a:solidFill>
                  <a:schemeClr val="tx1"/>
                </a:solidFill>
                <a:effectLst/>
                <a:latin typeface="+mn-lt"/>
                <a:ea typeface="+mn-ea"/>
                <a:cs typeface="+mn-cs"/>
              </a:rPr>
            </a:br>
            <a:r>
              <a:rPr lang="ru-RU" sz="1200" b="1" i="0" kern="1200" dirty="0">
                <a:solidFill>
                  <a:schemeClr val="tx1"/>
                </a:solidFill>
                <a:effectLst/>
                <a:latin typeface="+mn-lt"/>
                <a:ea typeface="+mn-ea"/>
                <a:cs typeface="+mn-cs"/>
              </a:rPr>
              <a:t>Податоци посебни</a:t>
            </a:r>
            <a:r>
              <a:rPr lang="ru-RU" sz="1200" b="1" i="0" kern="1200" baseline="0" dirty="0">
                <a:solidFill>
                  <a:schemeClr val="tx1"/>
                </a:solidFill>
                <a:effectLst/>
                <a:latin typeface="+mn-lt"/>
                <a:ea typeface="+mn-ea"/>
                <a:cs typeface="+mn-cs"/>
              </a:rPr>
              <a:t> за корисникот</a:t>
            </a:r>
            <a:endParaRPr lang="en-GB" b="1" noProof="0" dirty="0"/>
          </a:p>
          <a:p>
            <a:pPr rtl="0"/>
            <a:r>
              <a:rPr lang="ru-RU" sz="1200" b="0" i="0" kern="1200" dirty="0">
                <a:solidFill>
                  <a:schemeClr val="tx1"/>
                </a:solidFill>
                <a:effectLst/>
                <a:latin typeface="+mn-lt"/>
                <a:ea typeface="+mn-ea"/>
                <a:cs typeface="+mn-cs"/>
              </a:rPr>
              <a:t>Користени програми, посетени веб-страници, извршени пребарувања, отворени/зачувани датотеки </a:t>
            </a:r>
          </a:p>
          <a:p>
            <a:endParaRPr lang="en-GB" b="1" noProof="0" dirty="0"/>
          </a:p>
          <a:p>
            <a:pPr marL="0" indent="0">
              <a:lnSpc>
                <a:spcPct val="150000"/>
              </a:lnSpc>
              <a:spcBef>
                <a:spcPts val="0"/>
              </a:spcBef>
              <a:buNone/>
            </a:pPr>
            <a:r>
              <a:rPr lang="en-GB" b="1" noProof="0" dirty="0" err="1"/>
              <a:t>Exif</a:t>
            </a:r>
            <a:r>
              <a:rPr lang="en-GB" b="1" noProof="0" dirty="0"/>
              <a:t> </a:t>
            </a:r>
            <a:r>
              <a:rPr lang="mk-MK" b="1" noProof="0" dirty="0"/>
              <a:t>податоци</a:t>
            </a:r>
            <a:endParaRPr lang="en-GB" b="1" noProof="0" dirty="0"/>
          </a:p>
          <a:p>
            <a:pPr rtl="0"/>
            <a:r>
              <a:rPr lang="ru-RU" sz="1200" b="0" i="0" kern="1200" dirty="0">
                <a:solidFill>
                  <a:schemeClr val="tx1"/>
                </a:solidFill>
                <a:effectLst/>
                <a:latin typeface="+mn-lt"/>
                <a:ea typeface="+mn-ea"/>
                <a:cs typeface="+mn-cs"/>
              </a:rPr>
              <a:t>Кога и каде е направена слика со модел на камера, сериски број </a:t>
            </a:r>
          </a:p>
          <a:p>
            <a:br>
              <a:rPr lang="ru-RU" sz="1200" b="0" i="0" kern="1200" dirty="0">
                <a:solidFill>
                  <a:schemeClr val="tx1"/>
                </a:solidFill>
                <a:effectLst/>
                <a:latin typeface="+mn-lt"/>
                <a:ea typeface="+mn-ea"/>
                <a:cs typeface="+mn-cs"/>
              </a:rPr>
            </a:b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69</a:t>
            </a:fld>
            <a:endParaRPr lang="en-US" altLang="en-US"/>
          </a:p>
        </p:txBody>
      </p:sp>
    </p:spTree>
    <p:extLst>
      <p:ext uri="{BB962C8B-B14F-4D97-AF65-F5344CB8AC3E}">
        <p14:creationId xmlns:p14="http://schemas.microsoft.com/office/powerpoint/2010/main" val="48158479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Еве неколку други примери за тоа каков вид податоци може да ви дадат дигитален форензички преглед:</a:t>
            </a:r>
          </a:p>
          <a:p>
            <a:br>
              <a:rPr lang="ru-RU" sz="1200" b="1" i="0" kern="1200" dirty="0">
                <a:solidFill>
                  <a:schemeClr val="tx1"/>
                </a:solidFill>
                <a:effectLst/>
                <a:latin typeface="+mn-lt"/>
                <a:ea typeface="+mn-ea"/>
                <a:cs typeface="+mn-cs"/>
              </a:rPr>
            </a:br>
            <a:r>
              <a:rPr lang="ru-RU" sz="1200" b="1" i="0" kern="1200" dirty="0">
                <a:solidFill>
                  <a:schemeClr val="tx1"/>
                </a:solidFill>
                <a:effectLst/>
                <a:latin typeface="+mn-lt"/>
                <a:ea typeface="+mn-ea"/>
                <a:cs typeface="+mn-cs"/>
              </a:rPr>
              <a:t>Податоци посебни</a:t>
            </a:r>
            <a:r>
              <a:rPr lang="ru-RU" sz="1200" b="1" i="0" kern="1200" baseline="0" dirty="0">
                <a:solidFill>
                  <a:schemeClr val="tx1"/>
                </a:solidFill>
                <a:effectLst/>
                <a:latin typeface="+mn-lt"/>
                <a:ea typeface="+mn-ea"/>
                <a:cs typeface="+mn-cs"/>
              </a:rPr>
              <a:t> за корисникот</a:t>
            </a:r>
            <a:endParaRPr lang="en-GB" b="1" noProof="0" dirty="0"/>
          </a:p>
          <a:p>
            <a:pPr rtl="0"/>
            <a:r>
              <a:rPr lang="ru-RU" sz="1200" b="0" i="0" kern="1200" dirty="0">
                <a:solidFill>
                  <a:schemeClr val="tx1"/>
                </a:solidFill>
                <a:effectLst/>
                <a:latin typeface="+mn-lt"/>
                <a:ea typeface="+mn-ea"/>
                <a:cs typeface="+mn-cs"/>
              </a:rPr>
              <a:t>Користени програми, посетени веб-страници, извршени пребарувања, отворени/зачувани датотеки </a:t>
            </a:r>
          </a:p>
          <a:p>
            <a:endParaRPr lang="en-GB" b="1" noProof="0" dirty="0"/>
          </a:p>
          <a:p>
            <a:pPr marL="0" indent="0">
              <a:lnSpc>
                <a:spcPct val="150000"/>
              </a:lnSpc>
              <a:spcBef>
                <a:spcPts val="0"/>
              </a:spcBef>
              <a:buNone/>
            </a:pPr>
            <a:r>
              <a:rPr lang="en-GB" b="1" noProof="0" dirty="0" err="1"/>
              <a:t>Exif</a:t>
            </a:r>
            <a:r>
              <a:rPr lang="en-GB" b="1" noProof="0" dirty="0"/>
              <a:t> </a:t>
            </a:r>
            <a:r>
              <a:rPr lang="mk-MK" b="1" noProof="0" dirty="0"/>
              <a:t>податоци</a:t>
            </a:r>
            <a:endParaRPr lang="en-GB" b="1" noProof="0" dirty="0"/>
          </a:p>
          <a:p>
            <a:pPr rtl="0"/>
            <a:r>
              <a:rPr lang="ru-RU" sz="1200" b="0" i="0" kern="1200" dirty="0">
                <a:solidFill>
                  <a:schemeClr val="tx1"/>
                </a:solidFill>
                <a:effectLst/>
                <a:latin typeface="+mn-lt"/>
                <a:ea typeface="+mn-ea"/>
                <a:cs typeface="+mn-cs"/>
              </a:rPr>
              <a:t>Кога и каде е направена слика со модел на камера, сериски број </a:t>
            </a:r>
          </a:p>
          <a:p>
            <a:br>
              <a:rPr lang="ru-RU" sz="1200" b="0" i="0" kern="1200" dirty="0">
                <a:solidFill>
                  <a:schemeClr val="tx1"/>
                </a:solidFill>
                <a:effectLst/>
                <a:latin typeface="+mn-lt"/>
                <a:ea typeface="+mn-ea"/>
                <a:cs typeface="+mn-cs"/>
              </a:rPr>
            </a:b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70</a:t>
            </a:fld>
            <a:endParaRPr lang="en-US" altLang="en-US"/>
          </a:p>
        </p:txBody>
      </p:sp>
    </p:spTree>
    <p:extLst>
      <p:ext uri="{BB962C8B-B14F-4D97-AF65-F5344CB8AC3E}">
        <p14:creationId xmlns:p14="http://schemas.microsoft.com/office/powerpoint/2010/main" val="130546891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0" i="0" kern="1200" dirty="0">
                <a:solidFill>
                  <a:schemeClr val="tx1"/>
                </a:solidFill>
                <a:effectLst/>
                <a:latin typeface="+mn-lt"/>
                <a:ea typeface="+mn-ea"/>
                <a:cs typeface="+mn-cs"/>
              </a:rPr>
              <a:t>Пред да се премине на интернетот, треба малку да се даде перспектива за тоа што е мрежа и што ја сочинува истата - што пак е важно за да се овозможи разбирање за тоа како функционира интернетот.</a:t>
            </a:r>
          </a:p>
          <a:p>
            <a:endParaRPr lang="ru-RU" sz="1200" b="0" i="0" kern="1200" dirty="0">
              <a:solidFill>
                <a:schemeClr val="tx1"/>
              </a:solidFill>
              <a:effectLst/>
              <a:latin typeface="+mn-lt"/>
              <a:ea typeface="+mn-ea"/>
              <a:cs typeface="+mn-cs"/>
            </a:endParaRPr>
          </a:p>
          <a:p>
            <a:r>
              <a:rPr lang="ru-RU" sz="1200" b="0" i="0" kern="1200" dirty="0">
                <a:solidFill>
                  <a:schemeClr val="tx1"/>
                </a:solidFill>
                <a:effectLst/>
                <a:latin typeface="+mn-lt"/>
                <a:ea typeface="+mn-ea"/>
                <a:cs typeface="+mn-cs"/>
              </a:rPr>
              <a:t>Обучувачот треба да ја отвори оваа сесија со отворено прашање до претставниците - поминувајќи малку време во обид да ги натера да го опишат она за што веруваат дека преставува сајбер-криминал. </a:t>
            </a:r>
          </a:p>
          <a:p>
            <a:endParaRPr lang="ru-RU" sz="1200" b="0" i="0" kern="1200" dirty="0">
              <a:solidFill>
                <a:schemeClr val="tx1"/>
              </a:solidFill>
              <a:effectLst/>
              <a:latin typeface="+mn-lt"/>
              <a:ea typeface="+mn-ea"/>
              <a:cs typeface="+mn-cs"/>
            </a:endParaRPr>
          </a:p>
          <a:p>
            <a:r>
              <a:rPr lang="ru-RU" sz="1200" b="0" i="0" kern="1200" dirty="0">
                <a:solidFill>
                  <a:schemeClr val="tx1"/>
                </a:solidFill>
                <a:effectLst/>
                <a:latin typeface="+mn-lt"/>
                <a:ea typeface="+mn-ea"/>
                <a:cs typeface="+mn-cs"/>
              </a:rPr>
              <a:t>Тоа може да се направи како отворен форум - или може да се направи во помали групи. Идејата е да се добие дефиниција од неексперти за тоа што е сајбер-криминал.</a:t>
            </a:r>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71</a:t>
            </a:fld>
            <a:endParaRPr lang="en-GB">
              <a:solidFill>
                <a:prstClr val="black"/>
              </a:solidFill>
            </a:endParaRPr>
          </a:p>
        </p:txBody>
      </p:sp>
    </p:spTree>
    <p:extLst>
      <p:ext uri="{BB962C8B-B14F-4D97-AF65-F5344CB8AC3E}">
        <p14:creationId xmlns:p14="http://schemas.microsoft.com/office/powerpoint/2010/main" val="13709262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93663" marR="0" indent="-3175" algn="l" defTabSz="457200" rtl="0" eaLnBrk="1" fontAlgn="auto" latinLnBrk="0" hangingPunct="1">
              <a:lnSpc>
                <a:spcPct val="100000"/>
              </a:lnSpc>
              <a:spcBef>
                <a:spcPts val="0"/>
              </a:spcBef>
              <a:spcAft>
                <a:spcPts val="0"/>
              </a:spcAft>
              <a:buClrTx/>
              <a:buSzTx/>
              <a:buFontTx/>
              <a:buNone/>
              <a:tabLst/>
              <a:defRPr/>
            </a:pPr>
            <a:r>
              <a:rPr lang="mk-MK" sz="1200" kern="1200" dirty="0">
                <a:solidFill>
                  <a:schemeClr val="tx1"/>
                </a:solidFill>
                <a:effectLst/>
                <a:latin typeface="+mn-lt"/>
                <a:ea typeface="+mn-ea"/>
                <a:cs typeface="+mn-cs"/>
              </a:rPr>
              <a:t>Не постои меѓународно прифатена дефиниција за електронски докази. Меѓутоа, во сите земји постојат прописи</a:t>
            </a:r>
            <a:r>
              <a:rPr lang="mk-MK" sz="1200" kern="1200" baseline="0" dirty="0">
                <a:solidFill>
                  <a:schemeClr val="tx1"/>
                </a:solidFill>
                <a:effectLst/>
                <a:latin typeface="+mn-lt"/>
                <a:ea typeface="+mn-ea"/>
                <a:cs typeface="+mn-cs"/>
              </a:rPr>
              <a:t> што содржат прописи кои, на некој начин, се однесуваат на </a:t>
            </a:r>
            <a:r>
              <a:rPr lang="mk-MK" sz="1200" i="1" kern="1200" baseline="0" dirty="0">
                <a:solidFill>
                  <a:schemeClr val="tx1"/>
                </a:solidFill>
                <a:effectLst/>
                <a:latin typeface="+mn-lt"/>
                <a:ea typeface="+mn-ea"/>
                <a:cs typeface="+mn-cs"/>
              </a:rPr>
              <a:t>електронски докази.</a:t>
            </a:r>
            <a:endParaRPr lang="mk-MK" sz="1200" kern="1200" dirty="0">
              <a:solidFill>
                <a:schemeClr val="tx1"/>
              </a:solidFill>
              <a:effectLst/>
              <a:latin typeface="+mn-lt"/>
              <a:ea typeface="+mn-ea"/>
              <a:cs typeface="+mn-cs"/>
            </a:endParaRPr>
          </a:p>
          <a:p>
            <a:pPr marL="93663" marR="0" indent="-3175" algn="l" defTabSz="457200" rtl="0" eaLnBrk="1" fontAlgn="auto" latinLnBrk="0" hangingPunct="1">
              <a:lnSpc>
                <a:spcPct val="100000"/>
              </a:lnSpc>
              <a:spcBef>
                <a:spcPts val="0"/>
              </a:spcBef>
              <a:spcAft>
                <a:spcPts val="0"/>
              </a:spcAft>
              <a:buClrTx/>
              <a:buSzTx/>
              <a:buFontTx/>
              <a:buNone/>
              <a:tabLst/>
              <a:defRPr/>
            </a:pPr>
            <a:endParaRPr lang="mk-MK" sz="1200" kern="1200" dirty="0">
              <a:solidFill>
                <a:schemeClr val="tx1"/>
              </a:solidFill>
              <a:effectLst/>
              <a:latin typeface="+mn-lt"/>
              <a:ea typeface="+mn-ea"/>
              <a:cs typeface="+mn-cs"/>
            </a:endParaRPr>
          </a:p>
          <a:p>
            <a:pPr marL="93663" marR="0" indent="-3175" algn="l" defTabSz="457200" rtl="0" eaLnBrk="1" fontAlgn="auto" latinLnBrk="0" hangingPunct="1">
              <a:lnSpc>
                <a:spcPct val="100000"/>
              </a:lnSpc>
              <a:spcBef>
                <a:spcPts val="0"/>
              </a:spcBef>
              <a:spcAft>
                <a:spcPts val="0"/>
              </a:spcAft>
              <a:buClrTx/>
              <a:buSzTx/>
              <a:buFontTx/>
              <a:buNone/>
              <a:tabLst/>
              <a:defRPr/>
            </a:pPr>
            <a:r>
              <a:rPr lang="mk-MK" sz="1200" kern="1200" dirty="0">
                <a:solidFill>
                  <a:schemeClr val="tx1"/>
                </a:solidFill>
                <a:effectLst/>
                <a:latin typeface="+mn-lt"/>
                <a:ea typeface="+mn-ea"/>
                <a:cs typeface="+mn-cs"/>
              </a:rPr>
              <a:t>„Дефиницијата“</a:t>
            </a:r>
            <a:r>
              <a:rPr lang="mk-MK" sz="1200" kern="1200" baseline="0" dirty="0">
                <a:solidFill>
                  <a:schemeClr val="tx1"/>
                </a:solidFill>
                <a:effectLst/>
                <a:latin typeface="+mn-lt"/>
                <a:ea typeface="+mn-ea"/>
                <a:cs typeface="+mn-cs"/>
              </a:rPr>
              <a:t> во Прирачникот на Советот на Европа е:</a:t>
            </a:r>
          </a:p>
          <a:p>
            <a:pPr marL="93663" marR="0" indent="-3175" algn="l" defTabSz="457200" rtl="0" eaLnBrk="1" fontAlgn="auto" latinLnBrk="0" hangingPunct="1">
              <a:lnSpc>
                <a:spcPct val="100000"/>
              </a:lnSpc>
              <a:spcBef>
                <a:spcPts val="0"/>
              </a:spcBef>
              <a:spcAft>
                <a:spcPts val="0"/>
              </a:spcAft>
              <a:buClrTx/>
              <a:buSzTx/>
              <a:buFontTx/>
              <a:buNone/>
              <a:tabLst/>
              <a:defRPr/>
            </a:pPr>
            <a:r>
              <a:rPr lang="mk-MK" sz="1200" kern="1200" dirty="0">
                <a:solidFill>
                  <a:schemeClr val="tx1"/>
                </a:solidFill>
                <a:effectLst/>
                <a:latin typeface="+mn-lt"/>
                <a:ea typeface="+mn-ea"/>
                <a:cs typeface="+mn-cs"/>
              </a:rPr>
              <a:t> </a:t>
            </a:r>
            <a:r>
              <a:rPr lang="mk-MK" sz="1200" b="1" i="1" kern="1200" dirty="0">
                <a:solidFill>
                  <a:schemeClr val="tx1"/>
                </a:solidFill>
                <a:effectLst/>
                <a:latin typeface="+mn-lt"/>
                <a:ea typeface="+mn-ea"/>
                <a:cs typeface="+mn-cs"/>
              </a:rPr>
              <a:t>„</a:t>
            </a:r>
            <a:r>
              <a:rPr lang="ru-RU" sz="1200" b="1" i="1" kern="1200" dirty="0">
                <a:solidFill>
                  <a:schemeClr val="tx1"/>
                </a:solidFill>
                <a:effectLst/>
                <a:latin typeface="+mn-lt"/>
                <a:ea typeface="+mn-ea"/>
                <a:cs typeface="+mn-cs"/>
              </a:rPr>
              <a:t>Секоја информација што е генерирана, складирана или пренесена во дигитална форма, која подоцна може да биде потребна за докажување или побивање на факт спорен во правна постапка</a:t>
            </a:r>
            <a:r>
              <a:rPr lang="en-US" b="1" i="1" dirty="0"/>
              <a:t>”.</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mk-MK" sz="1200" kern="1200" dirty="0">
                <a:solidFill>
                  <a:schemeClr val="tx1"/>
                </a:solidFill>
                <a:latin typeface="+mn-lt"/>
                <a:ea typeface="+mn-ea"/>
                <a:cs typeface="+mn-cs"/>
              </a:rPr>
              <a:t>Повторно,</a:t>
            </a:r>
            <a:r>
              <a:rPr lang="mk-MK" sz="1200" kern="1200" baseline="0" dirty="0">
                <a:solidFill>
                  <a:schemeClr val="tx1"/>
                </a:solidFill>
                <a:latin typeface="+mn-lt"/>
                <a:ea typeface="+mn-ea"/>
                <a:cs typeface="+mn-cs"/>
              </a:rPr>
              <a:t> обучувачот е одговорен </a:t>
            </a:r>
            <a:r>
              <a:rPr lang="ru-RU" sz="1200" kern="1200" baseline="0" dirty="0">
                <a:solidFill>
                  <a:schemeClr val="tx1"/>
                </a:solidFill>
                <a:latin typeface="+mn-lt"/>
                <a:ea typeface="+mn-ea"/>
                <a:cs typeface="+mn-cs"/>
              </a:rPr>
              <a:t>да осигури дека која било национална дефиниција што може да постои е вклучена во курсот за обука во земјата.</a:t>
            </a:r>
            <a:endParaRPr lang="en-GB" sz="1200" kern="1200" dirty="0">
              <a:solidFill>
                <a:schemeClr val="tx1"/>
              </a:solidFill>
              <a:latin typeface="+mn-lt"/>
              <a:ea typeface="+mn-ea"/>
              <a:cs typeface="+mn-cs"/>
            </a:endParaRPr>
          </a:p>
          <a:p>
            <a:endParaRPr lang="en-GB" sz="1200" kern="1200" dirty="0">
              <a:solidFill>
                <a:schemeClr val="tx1"/>
              </a:solidFill>
              <a:latin typeface="+mn-lt"/>
              <a:ea typeface="MS PGothic" pitchFamily="34" charset="-128"/>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solidFill>
                  <a:prstClr val="black"/>
                </a:solidFill>
              </a:rPr>
              <a:pPr>
                <a:defRPr/>
              </a:pPr>
              <a:t>7</a:t>
            </a:fld>
            <a:endParaRPr lang="en-US">
              <a:solidFill>
                <a:prstClr val="black"/>
              </a:solidFill>
            </a:endParaRPr>
          </a:p>
        </p:txBody>
      </p:sp>
    </p:spTree>
    <p:extLst>
      <p:ext uri="{BB962C8B-B14F-4D97-AF65-F5344CB8AC3E}">
        <p14:creationId xmlns:p14="http://schemas.microsoft.com/office/powerpoint/2010/main" val="229682518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endParaRPr lang="en-GB" sz="3600" dirty="0"/>
          </a:p>
        </p:txBody>
      </p:sp>
    </p:spTree>
    <p:extLst>
      <p:ext uri="{BB962C8B-B14F-4D97-AF65-F5344CB8AC3E}">
        <p14:creationId xmlns:p14="http://schemas.microsoft.com/office/powerpoint/2010/main" val="39968981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a:solidFill>
                  <a:schemeClr val="tx1"/>
                </a:solidFill>
                <a:latin typeface="+mn-lt"/>
                <a:ea typeface="MS PGothic" pitchFamily="34" charset="-128"/>
                <a:cs typeface="ＭＳ Ｐゴシック" charset="0"/>
              </a:rPr>
              <a:t>Следните два слајда ги утврдуваат, со општи поими, барањата за генерирање на докази и ги објаснуваат разликите и предизвиците на електронските докази.</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a:t>
            </a:fld>
            <a:endParaRPr lang="en-US" altLang="en-US"/>
          </a:p>
        </p:txBody>
      </p:sp>
    </p:spTree>
    <p:extLst>
      <p:ext uri="{BB962C8B-B14F-4D97-AF65-F5344CB8AC3E}">
        <p14:creationId xmlns:p14="http://schemas.microsoft.com/office/powerpoint/2010/main" val="32793229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MK" sz="1200" kern="1200" dirty="0">
                <a:solidFill>
                  <a:schemeClr val="tx1"/>
                </a:solidFill>
                <a:latin typeface="+mn-lt"/>
                <a:ea typeface="+mn-ea"/>
                <a:cs typeface="+mn-cs"/>
              </a:rPr>
              <a:t>Не</a:t>
            </a:r>
            <a:r>
              <a:rPr lang="mk-MK" sz="1200" kern="1200" baseline="0" dirty="0">
                <a:solidFill>
                  <a:schemeClr val="tx1"/>
                </a:solidFill>
                <a:latin typeface="+mn-lt"/>
                <a:ea typeface="+mn-ea"/>
                <a:cs typeface="+mn-cs"/>
              </a:rPr>
              <a:t> е потребно да се прегледаат целосните списоци на видовите и изворите на докази што беа идентификувани во делот за технологија на овој курс. Обучувачот треба да го повтори тоа користејќи го списокот креиран на почетокот на оваа сесија.</a:t>
            </a:r>
            <a:endParaRPr lang="en-GB" sz="1200" kern="1200" dirty="0">
              <a:solidFill>
                <a:schemeClr val="tx1"/>
              </a:solidFill>
              <a:latin typeface="+mn-lt"/>
              <a:ea typeface="+mn-ea"/>
              <a:cs typeface="+mn-cs"/>
            </a:endParaRPr>
          </a:p>
          <a:p>
            <a:r>
              <a:rPr lang="mk-MK" sz="1200" kern="1200" dirty="0">
                <a:solidFill>
                  <a:schemeClr val="tx1"/>
                </a:solidFill>
                <a:latin typeface="+mn-lt"/>
                <a:ea typeface="+mn-ea"/>
                <a:cs typeface="+mn-cs"/>
              </a:rPr>
              <a:t>Изворите</a:t>
            </a:r>
            <a:r>
              <a:rPr lang="mk-MK" sz="1200" kern="1200" baseline="0" dirty="0">
                <a:solidFill>
                  <a:schemeClr val="tx1"/>
                </a:solidFill>
                <a:latin typeface="+mn-lt"/>
                <a:ea typeface="+mn-ea"/>
                <a:cs typeface="+mn-cs"/>
              </a:rPr>
              <a:t> ги опфаќаат сите електронски уреди. Обучувачот можеби ќе сака во оваа фаза да ја идентификува важноста на електронските докази од различни уреди и улогата што ја имаат во случаите.</a:t>
            </a:r>
            <a:r>
              <a:rPr lang="en-GB" sz="1200" kern="1200" dirty="0">
                <a:solidFill>
                  <a:schemeClr val="tx1"/>
                </a:solidFill>
                <a:latin typeface="+mn-lt"/>
                <a:ea typeface="+mn-ea"/>
                <a:cs typeface="+mn-cs"/>
              </a:rPr>
              <a:t> </a:t>
            </a:r>
          </a:p>
          <a:p>
            <a:r>
              <a:rPr lang="mk-MK" sz="1200" kern="1200" dirty="0">
                <a:solidFill>
                  <a:schemeClr val="tx1"/>
                </a:solidFill>
                <a:latin typeface="+mn-lt"/>
                <a:ea typeface="+mn-ea"/>
                <a:cs typeface="+mn-cs"/>
              </a:rPr>
              <a:t>Видовите докази што треба да бидат опфатени се оние што вклучуваат:</a:t>
            </a:r>
          </a:p>
          <a:p>
            <a:r>
              <a:rPr lang="mk-MK" sz="1200" kern="1200" dirty="0">
                <a:solidFill>
                  <a:schemeClr val="tx1"/>
                </a:solidFill>
                <a:latin typeface="+mn-lt"/>
                <a:ea typeface="+mn-ea"/>
                <a:cs typeface="+mn-cs"/>
              </a:rPr>
              <a:t>статични</a:t>
            </a:r>
            <a:r>
              <a:rPr lang="mk-MK" sz="1200" kern="1200" baseline="0" dirty="0">
                <a:solidFill>
                  <a:schemeClr val="tx1"/>
                </a:solidFill>
                <a:latin typeface="+mn-lt"/>
                <a:ea typeface="+mn-ea"/>
                <a:cs typeface="+mn-cs"/>
              </a:rPr>
              <a:t> податоци</a:t>
            </a:r>
          </a:p>
          <a:p>
            <a:r>
              <a:rPr lang="mk-MK" sz="1200" kern="1200" dirty="0">
                <a:solidFill>
                  <a:schemeClr val="tx1"/>
                </a:solidFill>
                <a:latin typeface="+mn-lt"/>
                <a:ea typeface="+mn-ea"/>
                <a:cs typeface="+mn-cs"/>
              </a:rPr>
              <a:t>живи податоци</a:t>
            </a:r>
          </a:p>
          <a:p>
            <a:r>
              <a:rPr lang="mk-MK" sz="1200" kern="1200" dirty="0">
                <a:solidFill>
                  <a:schemeClr val="tx1"/>
                </a:solidFill>
                <a:latin typeface="+mn-lt"/>
                <a:ea typeface="+mn-ea"/>
                <a:cs typeface="+mn-cs"/>
              </a:rPr>
              <a:t>интернет податоци</a:t>
            </a:r>
            <a:endParaRPr lang="en-GB" sz="1200" kern="1200" dirty="0">
              <a:solidFill>
                <a:schemeClr val="tx1"/>
              </a:solidFill>
              <a:latin typeface="+mn-lt"/>
              <a:ea typeface="+mn-ea"/>
              <a:cs typeface="+mn-cs"/>
            </a:endParaRP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a:t>
            </a:fld>
            <a:endParaRPr lang="en-US" altLang="en-US"/>
          </a:p>
        </p:txBody>
      </p:sp>
    </p:spTree>
    <p:extLst>
      <p:ext uri="{BB962C8B-B14F-4D97-AF65-F5344CB8AC3E}">
        <p14:creationId xmlns:p14="http://schemas.microsoft.com/office/powerpoint/2010/main" val="28698873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6/28/2021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390097691"/>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6/28/2021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561174802"/>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6/28/2021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886635286"/>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9DE959-8F66-48C8-9B75-7129AEC57E19}"/>
              </a:ext>
            </a:extLst>
          </p:cNvPr>
          <p:cNvSpPr>
            <a:spLocks noGrp="1"/>
          </p:cNvSpPr>
          <p:nvPr>
            <p:ph type="sldNum" sz="quarter" idx="10"/>
          </p:nvPr>
        </p:nvSpPr>
        <p:spPr/>
        <p:txBody>
          <a:bodyPr/>
          <a:lstStyle/>
          <a:p>
            <a:fld id="{49C04F3A-82BD-4011-AADB-1F79FD7DF4BC}" type="slidenum">
              <a:rPr lang="en-GB" smtClean="0"/>
              <a:pPr/>
              <a:t>‹#›</a:t>
            </a:fld>
            <a:endParaRPr lang="en-GB" dirty="0"/>
          </a:p>
        </p:txBody>
      </p:sp>
      <p:pic>
        <p:nvPicPr>
          <p:cNvPr id="6" name="Picture 5">
            <a:extLst>
              <a:ext uri="{FF2B5EF4-FFF2-40B4-BE49-F238E27FC236}">
                <a16:creationId xmlns:a16="http://schemas.microsoft.com/office/drawing/2014/main" id="{090E9091-F932-449D-A1EF-35B8A21AFB4E}"/>
              </a:ext>
            </a:extLst>
          </p:cNvPr>
          <p:cNvPicPr>
            <a:picLocks noChangeAspect="1"/>
          </p:cNvPicPr>
          <p:nvPr userDrawn="1"/>
        </p:nvPicPr>
        <p:blipFill>
          <a:blip r:embed="rId2"/>
          <a:stretch>
            <a:fillRect/>
          </a:stretch>
        </p:blipFill>
        <p:spPr>
          <a:xfrm>
            <a:off x="5041214" y="101678"/>
            <a:ext cx="4090771" cy="713294"/>
          </a:xfrm>
          <a:prstGeom prst="rect">
            <a:avLst/>
          </a:prstGeom>
        </p:spPr>
      </p:pic>
      <p:sp>
        <p:nvSpPr>
          <p:cNvPr id="11" name="Content Placeholder 10">
            <a:extLst>
              <a:ext uri="{FF2B5EF4-FFF2-40B4-BE49-F238E27FC236}">
                <a16:creationId xmlns:a16="http://schemas.microsoft.com/office/drawing/2014/main" id="{6FC767A1-DF76-4191-99F0-1311E413B2AA}"/>
              </a:ext>
            </a:extLst>
          </p:cNvPr>
          <p:cNvSpPr>
            <a:spLocks noGrp="1"/>
          </p:cNvSpPr>
          <p:nvPr>
            <p:ph sz="quarter" idx="11"/>
          </p:nvPr>
        </p:nvSpPr>
        <p:spPr>
          <a:xfrm>
            <a:off x="448274" y="1251040"/>
            <a:ext cx="8074025" cy="517525"/>
          </a:xfrm>
        </p:spPr>
        <p:txBody>
          <a:bodyPr>
            <a:normAutofit/>
          </a:bodyPr>
          <a:lstStyle>
            <a:lvl1pPr marL="0" indent="0" algn="ctr">
              <a:buNone/>
              <a:defRPr sz="1600" b="1" baseline="0">
                <a:latin typeface="Calibri" panose="020F0502020204030204" pitchFamily="34" charset="0"/>
              </a:defRPr>
            </a:lvl1pPr>
          </a:lstStyle>
          <a:p>
            <a:pPr lvl="0"/>
            <a:r>
              <a:rPr lang="en-US" dirty="0"/>
              <a:t>Click to edit Master text styles</a:t>
            </a:r>
          </a:p>
        </p:txBody>
      </p:sp>
      <p:sp>
        <p:nvSpPr>
          <p:cNvPr id="13" name="Text Placeholder 12">
            <a:extLst>
              <a:ext uri="{FF2B5EF4-FFF2-40B4-BE49-F238E27FC236}">
                <a16:creationId xmlns:a16="http://schemas.microsoft.com/office/drawing/2014/main" id="{DBE4024A-0EF9-41A2-B175-DDA4AA7DE116}"/>
              </a:ext>
            </a:extLst>
          </p:cNvPr>
          <p:cNvSpPr>
            <a:spLocks noGrp="1"/>
          </p:cNvSpPr>
          <p:nvPr>
            <p:ph type="body" sz="quarter" idx="12"/>
          </p:nvPr>
        </p:nvSpPr>
        <p:spPr>
          <a:xfrm>
            <a:off x="447677" y="2579688"/>
            <a:ext cx="8074024" cy="2673350"/>
          </a:xfrm>
        </p:spPr>
        <p:txBody>
          <a:bodyPr>
            <a:normAutofit/>
          </a:bodyPr>
          <a:lstStyle>
            <a:lvl1pPr marL="0" indent="0" algn="ctr">
              <a:buNone/>
              <a:defRPr sz="3400" b="1" i="0" baseline="0">
                <a:latin typeface="Calibri" panose="020F0502020204030204" pitchFamily="34" charset="0"/>
              </a:defRPr>
            </a:lvl1pPr>
          </a:lstStyle>
          <a:p>
            <a:pPr lvl="0"/>
            <a:endParaRPr lang="en-US" dirty="0"/>
          </a:p>
          <a:p>
            <a:pPr lvl="0"/>
            <a:endParaRPr lang="en-GB" dirty="0"/>
          </a:p>
          <a:p>
            <a:pPr lvl="0"/>
            <a:endParaRPr lang="en-GB" dirty="0"/>
          </a:p>
        </p:txBody>
      </p:sp>
      <p:sp>
        <p:nvSpPr>
          <p:cNvPr id="15" name="Text Placeholder 14">
            <a:extLst>
              <a:ext uri="{FF2B5EF4-FFF2-40B4-BE49-F238E27FC236}">
                <a16:creationId xmlns:a16="http://schemas.microsoft.com/office/drawing/2014/main" id="{7A2FE8F4-0B2F-4B6E-B4B0-927F13D7F719}"/>
              </a:ext>
            </a:extLst>
          </p:cNvPr>
          <p:cNvSpPr>
            <a:spLocks noGrp="1"/>
          </p:cNvSpPr>
          <p:nvPr>
            <p:ph type="body" sz="quarter" idx="13"/>
          </p:nvPr>
        </p:nvSpPr>
        <p:spPr>
          <a:xfrm>
            <a:off x="447675" y="5589588"/>
            <a:ext cx="8074025" cy="604837"/>
          </a:xfrm>
        </p:spPr>
        <p:txBody>
          <a:bodyPr>
            <a:normAutofit/>
          </a:bodyPr>
          <a:lstStyle>
            <a:lvl1pPr marL="0" indent="0" algn="ctr">
              <a:buNone/>
              <a:defRPr sz="1400" baseline="0">
                <a:latin typeface="Calibri" panose="020F0502020204030204" pitchFamily="34" charset="0"/>
              </a:defRPr>
            </a:lvl1pPr>
          </a:lstStyle>
          <a:p>
            <a:pPr lvl="0"/>
            <a:endParaRPr lang="en-GB" dirty="0"/>
          </a:p>
        </p:txBody>
      </p:sp>
    </p:spTree>
    <p:extLst>
      <p:ext uri="{BB962C8B-B14F-4D97-AF65-F5344CB8AC3E}">
        <p14:creationId xmlns:p14="http://schemas.microsoft.com/office/powerpoint/2010/main" val="29598440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3668140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569893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8610224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50562" y="4106085"/>
            <a:ext cx="7886700" cy="1500187"/>
          </a:xfrm>
          <a:prstGeom prst="rect">
            <a:avLst/>
          </a:prstGeom>
        </p:spPr>
        <p:txBody>
          <a:bodyPr anchor="t" anchorCtr="0"/>
          <a:lstStyle>
            <a:lvl1pPr>
              <a:defRPr sz="4000" b="1" i="0" cap="all" baseline="0">
                <a:latin typeface="Calibri (heading)"/>
              </a:defRPr>
            </a:lvl1pPr>
          </a:lstStyle>
          <a:p>
            <a:r>
              <a:rPr lang="en-US" dirty="0"/>
              <a:t>Click to edit Master title style</a:t>
            </a:r>
          </a:p>
        </p:txBody>
      </p:sp>
      <p:sp>
        <p:nvSpPr>
          <p:cNvPr id="3" name="Text Placeholder 2"/>
          <p:cNvSpPr>
            <a:spLocks noGrp="1"/>
          </p:cNvSpPr>
          <p:nvPr>
            <p:ph type="body" idx="1"/>
          </p:nvPr>
        </p:nvSpPr>
        <p:spPr>
          <a:xfrm>
            <a:off x="550562" y="3666226"/>
            <a:ext cx="7886700" cy="439859"/>
          </a:xfrm>
        </p:spPr>
        <p:txBody>
          <a:bodyPr>
            <a:normAutofit/>
          </a:bodyPr>
          <a:lstStyle>
            <a:lvl1pPr marL="0" indent="0">
              <a:buNone/>
              <a:defRPr sz="2000" baseline="0">
                <a:solidFill>
                  <a:schemeClr val="tx1">
                    <a:lumMod val="50000"/>
                    <a:lumOff val="50000"/>
                  </a:schemeClr>
                </a:solidFill>
                <a:latin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7" name="Slide Number Placeholder 6">
            <a:extLst>
              <a:ext uri="{FF2B5EF4-FFF2-40B4-BE49-F238E27FC236}">
                <a16:creationId xmlns:a16="http://schemas.microsoft.com/office/drawing/2014/main" id="{20A8AF00-8302-4EB6-B590-39BD369534EC}"/>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a16="http://schemas.microsoft.com/office/drawing/2014/main" id="{D233DBE3-4DCE-45EA-88E9-4DFE54A70D1C}"/>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33967875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8F3D9741-60F0-480D-8B47-D9BDE25B27A7}"/>
              </a:ext>
            </a:extLst>
          </p:cNvPr>
          <p:cNvSpPr>
            <a:spLocks noGrp="1"/>
          </p:cNvSpPr>
          <p:nvPr>
            <p:ph type="sldNum" sz="quarter" idx="10"/>
          </p:nvPr>
        </p:nvSpPr>
        <p:spPr/>
        <p:txBody>
          <a:bodyPr/>
          <a:lstStyle/>
          <a:p>
            <a:fld id="{49C04F3A-82BD-4011-AADB-1F79FD7DF4BC}" type="slidenum">
              <a:rPr lang="en-GB" smtClean="0"/>
              <a:pPr/>
              <a:t>‹#›</a:t>
            </a:fld>
            <a:endParaRPr lang="en-GB" dirty="0"/>
          </a:p>
        </p:txBody>
      </p:sp>
      <p:pic>
        <p:nvPicPr>
          <p:cNvPr id="11" name="Picture 2" descr="Asking questions | TeachingEnglish | British Council | BBC">
            <a:extLst>
              <a:ext uri="{FF2B5EF4-FFF2-40B4-BE49-F238E27FC236}">
                <a16:creationId xmlns:a16="http://schemas.microsoft.com/office/drawing/2014/main" id="{4847C7E7-B06A-4BDA-9B87-24735A9E213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86000" y="2225616"/>
            <a:ext cx="4572000" cy="2794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30322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568F01E-E28F-48CF-A919-4F87EC7314AB}"/>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 name="Slide Number Placeholder 4">
            <a:extLst>
              <a:ext uri="{FF2B5EF4-FFF2-40B4-BE49-F238E27FC236}">
                <a16:creationId xmlns:a16="http://schemas.microsoft.com/office/drawing/2014/main" id="{38142138-4AA3-4144-B07B-05168E07F5FA}"/>
              </a:ext>
            </a:extLst>
          </p:cNvPr>
          <p:cNvSpPr>
            <a:spLocks noGrp="1"/>
          </p:cNvSpPr>
          <p:nvPr>
            <p:ph type="sldNum" sz="quarter" idx="12"/>
          </p:nvPr>
        </p:nvSpPr>
        <p:spPr>
          <a:xfrm>
            <a:off x="7086600" y="6588125"/>
            <a:ext cx="2057400" cy="285810"/>
          </a:xfrm>
          <a:prstGeom prst="rect">
            <a:avLst/>
          </a:prstGeom>
        </p:spPr>
        <p:txBody>
          <a:bodyPr/>
          <a:lstStyle>
            <a:lvl1pPr>
              <a:defRPr sz="900" baseline="0">
                <a:latin typeface="Verdana" panose="020B0604030504040204" pitchFamily="34" charset="0"/>
              </a:defRPr>
            </a:lvl1pPr>
          </a:lstStyle>
          <a:p>
            <a:fld id="{49C04F3A-82BD-4011-AADB-1F79FD7DF4BC}" type="slidenum">
              <a:rPr lang="en-GB" smtClean="0"/>
              <a:pPr/>
              <a:t>‹#›</a:t>
            </a:fld>
            <a:endParaRPr lang="en-GB" dirty="0"/>
          </a:p>
        </p:txBody>
      </p:sp>
      <p:sp>
        <p:nvSpPr>
          <p:cNvPr id="11" name="Rectangle 11">
            <a:extLst>
              <a:ext uri="{FF2B5EF4-FFF2-40B4-BE49-F238E27FC236}">
                <a16:creationId xmlns:a16="http://schemas.microsoft.com/office/drawing/2014/main" id="{4E9086BA-5439-49E6-9E91-FC32A560FF1E}"/>
              </a:ext>
            </a:extLst>
          </p:cNvPr>
          <p:cNvSpPr>
            <a:spLocks noChangeArrowheads="1"/>
          </p:cNvSpPr>
          <p:nvPr userDrawn="1"/>
        </p:nvSpPr>
        <p:spPr bwMode="auto">
          <a:xfrm>
            <a:off x="0" y="6622629"/>
            <a:ext cx="396044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baseline="0" dirty="0">
                <a:solidFill>
                  <a:srgbClr val="FFFFFF"/>
                </a:solidFill>
                <a:latin typeface="Verdana" panose="020B0604030504040204" pitchFamily="34" charset="0"/>
              </a:rPr>
              <a:t>www.coe.int/cybercrime			</a:t>
            </a:r>
          </a:p>
        </p:txBody>
      </p:sp>
      <p:sp>
        <p:nvSpPr>
          <p:cNvPr id="15" name="Text Placeholder 11">
            <a:extLst>
              <a:ext uri="{FF2B5EF4-FFF2-40B4-BE49-F238E27FC236}">
                <a16:creationId xmlns:a16="http://schemas.microsoft.com/office/drawing/2014/main" id="{65D2B4B2-A487-46F2-91AA-C4BF2735A54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0474157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86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9F79EE9D-52D5-4B6B-99C5-F7B7EF500FFC}"/>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a16="http://schemas.microsoft.com/office/drawing/2014/main" id="{CCA4FC42-7865-44A1-A558-6DAB208B7BBA}"/>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055842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6/28/2021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3315512933"/>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617213"/>
            <a:ext cx="3868340"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29150" y="2617213"/>
            <a:ext cx="3887391"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9">
            <a:extLst>
              <a:ext uri="{FF2B5EF4-FFF2-40B4-BE49-F238E27FC236}">
                <a16:creationId xmlns:a16="http://schemas.microsoft.com/office/drawing/2014/main" id="{D8D75C77-33AE-4D9D-81BB-E8443987728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3" name="Text Placeholder 11">
            <a:extLst>
              <a:ext uri="{FF2B5EF4-FFF2-40B4-BE49-F238E27FC236}">
                <a16:creationId xmlns:a16="http://schemas.microsoft.com/office/drawing/2014/main" id="{E8360835-D07D-47DB-8A8D-6D70C8BFA691}"/>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33993366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8F3D9741-60F0-480D-8B47-D9BDE25B27A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9" name="Text Placeholder 11">
            <a:extLst>
              <a:ext uri="{FF2B5EF4-FFF2-40B4-BE49-F238E27FC236}">
                <a16:creationId xmlns:a16="http://schemas.microsoft.com/office/drawing/2014/main" id="{A0DF66FC-D0BD-42D5-88C2-0C899A2415A4}"/>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9454627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1319841"/>
            <a:ext cx="1971675" cy="4857122"/>
          </a:xfrm>
          <a:prstGeom prst="rect">
            <a:avLst/>
          </a:prstGeom>
        </p:spPr>
        <p:txBody>
          <a:bodyPr vert="eaVert"/>
          <a:lstStyle>
            <a:lvl1pPr>
              <a:defRPr baseline="0">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628650" y="1319841"/>
            <a:ext cx="5800725" cy="4857121"/>
          </a:xfrm>
        </p:spPr>
        <p:txBody>
          <a:bodyPr vert="eaVert"/>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B9F9D650-1009-46ED-8222-4EE43ED1429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11">
            <a:extLst>
              <a:ext uri="{FF2B5EF4-FFF2-40B4-BE49-F238E27FC236}">
                <a16:creationId xmlns:a16="http://schemas.microsoft.com/office/drawing/2014/main" id="{5C16D1AC-E422-4575-9A0B-452840BC04C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42725250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28/06/2021</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6488631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28/06/2021</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18130832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28/06/2021</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4245658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28/06/2021</a:t>
            </a:fld>
            <a:endParaRPr lang="en-GB"/>
          </a:p>
        </p:txBody>
      </p:sp>
      <p:sp>
        <p:nvSpPr>
          <p:cNvPr id="6" name="Footer Placeholder 4">
            <a:extLst>
              <a:ext uri="{FF2B5EF4-FFF2-40B4-BE49-F238E27FC236}">
                <a16:creationId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38820755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28/06/2021</a:t>
            </a:fld>
            <a:endParaRPr lang="en-GB"/>
          </a:p>
        </p:txBody>
      </p:sp>
      <p:sp>
        <p:nvSpPr>
          <p:cNvPr id="8" name="Footer Placeholder 4">
            <a:extLst>
              <a:ext uri="{FF2B5EF4-FFF2-40B4-BE49-F238E27FC236}">
                <a16:creationId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40869067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28/06/2021</a:t>
            </a:fld>
            <a:endParaRPr lang="en-GB"/>
          </a:p>
        </p:txBody>
      </p:sp>
      <p:sp>
        <p:nvSpPr>
          <p:cNvPr id="4" name="Footer Placeholder 4">
            <a:extLst>
              <a:ext uri="{FF2B5EF4-FFF2-40B4-BE49-F238E27FC236}">
                <a16:creationId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18017950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28/06/2021</a:t>
            </a:fld>
            <a:endParaRPr lang="en-GB"/>
          </a:p>
        </p:txBody>
      </p:sp>
      <p:sp>
        <p:nvSpPr>
          <p:cNvPr id="3" name="Footer Placeholder 4">
            <a:extLst>
              <a:ext uri="{FF2B5EF4-FFF2-40B4-BE49-F238E27FC236}">
                <a16:creationId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2900110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6/28/2021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4115193528"/>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28/06/2021</a:t>
            </a:fld>
            <a:endParaRPr lang="en-GB"/>
          </a:p>
        </p:txBody>
      </p:sp>
      <p:sp>
        <p:nvSpPr>
          <p:cNvPr id="6" name="Footer Placeholder 4">
            <a:extLst>
              <a:ext uri="{FF2B5EF4-FFF2-40B4-BE49-F238E27FC236}">
                <a16:creationId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37044946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28/06/2021</a:t>
            </a:fld>
            <a:endParaRPr lang="en-GB"/>
          </a:p>
        </p:txBody>
      </p:sp>
      <p:sp>
        <p:nvSpPr>
          <p:cNvPr id="6" name="Footer Placeholder 4">
            <a:extLst>
              <a:ext uri="{FF2B5EF4-FFF2-40B4-BE49-F238E27FC236}">
                <a16:creationId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13009951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28/06/2021</a:t>
            </a:fld>
            <a:endParaRPr lang="en-GB"/>
          </a:p>
        </p:txBody>
      </p:sp>
      <p:sp>
        <p:nvSpPr>
          <p:cNvPr id="5" name="Footer Placeholder 4">
            <a:extLst>
              <a:ext uri="{FF2B5EF4-FFF2-40B4-BE49-F238E27FC236}">
                <a16:creationId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27587932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28/06/2021</a:t>
            </a:fld>
            <a:endParaRPr lang="en-GB"/>
          </a:p>
        </p:txBody>
      </p:sp>
      <p:sp>
        <p:nvSpPr>
          <p:cNvPr id="5" name="Footer Placeholder 4">
            <a:extLst>
              <a:ext uri="{FF2B5EF4-FFF2-40B4-BE49-F238E27FC236}">
                <a16:creationId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33967166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28/06/2021</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256608847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28/06/2021</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4488091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28/06/2021</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32108317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28/06/2021</a:t>
            </a:fld>
            <a:endParaRPr lang="en-GB"/>
          </a:p>
        </p:txBody>
      </p:sp>
      <p:sp>
        <p:nvSpPr>
          <p:cNvPr id="6" name="Footer Placeholder 4">
            <a:extLst>
              <a:ext uri="{FF2B5EF4-FFF2-40B4-BE49-F238E27FC236}">
                <a16:creationId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166352930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28/06/2021</a:t>
            </a:fld>
            <a:endParaRPr lang="en-GB"/>
          </a:p>
        </p:txBody>
      </p:sp>
      <p:sp>
        <p:nvSpPr>
          <p:cNvPr id="8" name="Footer Placeholder 4">
            <a:extLst>
              <a:ext uri="{FF2B5EF4-FFF2-40B4-BE49-F238E27FC236}">
                <a16:creationId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354634673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28/06/2021</a:t>
            </a:fld>
            <a:endParaRPr lang="en-GB"/>
          </a:p>
        </p:txBody>
      </p:sp>
      <p:sp>
        <p:nvSpPr>
          <p:cNvPr id="4" name="Footer Placeholder 4">
            <a:extLst>
              <a:ext uri="{FF2B5EF4-FFF2-40B4-BE49-F238E27FC236}">
                <a16:creationId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2240804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6/28/2021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96640143"/>
      </p:ext>
    </p:extLst>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28/06/2021</a:t>
            </a:fld>
            <a:endParaRPr lang="en-GB"/>
          </a:p>
        </p:txBody>
      </p:sp>
      <p:sp>
        <p:nvSpPr>
          <p:cNvPr id="3" name="Footer Placeholder 4">
            <a:extLst>
              <a:ext uri="{FF2B5EF4-FFF2-40B4-BE49-F238E27FC236}">
                <a16:creationId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112160303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28/06/2021</a:t>
            </a:fld>
            <a:endParaRPr lang="en-GB"/>
          </a:p>
        </p:txBody>
      </p:sp>
      <p:sp>
        <p:nvSpPr>
          <p:cNvPr id="6" name="Footer Placeholder 4">
            <a:extLst>
              <a:ext uri="{FF2B5EF4-FFF2-40B4-BE49-F238E27FC236}">
                <a16:creationId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12898221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28/06/2021</a:t>
            </a:fld>
            <a:endParaRPr lang="en-GB"/>
          </a:p>
        </p:txBody>
      </p:sp>
      <p:sp>
        <p:nvSpPr>
          <p:cNvPr id="6" name="Footer Placeholder 4">
            <a:extLst>
              <a:ext uri="{FF2B5EF4-FFF2-40B4-BE49-F238E27FC236}">
                <a16:creationId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11044555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28/06/2021</a:t>
            </a:fld>
            <a:endParaRPr lang="en-GB"/>
          </a:p>
        </p:txBody>
      </p:sp>
      <p:sp>
        <p:nvSpPr>
          <p:cNvPr id="5" name="Footer Placeholder 4">
            <a:extLst>
              <a:ext uri="{FF2B5EF4-FFF2-40B4-BE49-F238E27FC236}">
                <a16:creationId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217816019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28/06/2021</a:t>
            </a:fld>
            <a:endParaRPr lang="en-GB"/>
          </a:p>
        </p:txBody>
      </p:sp>
      <p:sp>
        <p:nvSpPr>
          <p:cNvPr id="5" name="Footer Placeholder 4">
            <a:extLst>
              <a:ext uri="{FF2B5EF4-FFF2-40B4-BE49-F238E27FC236}">
                <a16:creationId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31139207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28/06/2021</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169908420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28/06/2021</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103425682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28/06/2021</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41692776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28/06/2021</a:t>
            </a:fld>
            <a:endParaRPr lang="en-GB"/>
          </a:p>
        </p:txBody>
      </p:sp>
      <p:sp>
        <p:nvSpPr>
          <p:cNvPr id="6" name="Footer Placeholder 4">
            <a:extLst>
              <a:ext uri="{FF2B5EF4-FFF2-40B4-BE49-F238E27FC236}">
                <a16:creationId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358234130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28/06/2021</a:t>
            </a:fld>
            <a:endParaRPr lang="en-GB"/>
          </a:p>
        </p:txBody>
      </p:sp>
      <p:sp>
        <p:nvSpPr>
          <p:cNvPr id="8" name="Footer Placeholder 4">
            <a:extLst>
              <a:ext uri="{FF2B5EF4-FFF2-40B4-BE49-F238E27FC236}">
                <a16:creationId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31172060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6/28/2021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1334251083"/>
      </p:ext>
    </p:extLst>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28/06/2021</a:t>
            </a:fld>
            <a:endParaRPr lang="en-GB"/>
          </a:p>
        </p:txBody>
      </p:sp>
      <p:sp>
        <p:nvSpPr>
          <p:cNvPr id="4" name="Footer Placeholder 4">
            <a:extLst>
              <a:ext uri="{FF2B5EF4-FFF2-40B4-BE49-F238E27FC236}">
                <a16:creationId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13981119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28/06/2021</a:t>
            </a:fld>
            <a:endParaRPr lang="en-GB"/>
          </a:p>
        </p:txBody>
      </p:sp>
      <p:sp>
        <p:nvSpPr>
          <p:cNvPr id="3" name="Footer Placeholder 4">
            <a:extLst>
              <a:ext uri="{FF2B5EF4-FFF2-40B4-BE49-F238E27FC236}">
                <a16:creationId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187690358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28/06/2021</a:t>
            </a:fld>
            <a:endParaRPr lang="en-GB"/>
          </a:p>
        </p:txBody>
      </p:sp>
      <p:sp>
        <p:nvSpPr>
          <p:cNvPr id="6" name="Footer Placeholder 4">
            <a:extLst>
              <a:ext uri="{FF2B5EF4-FFF2-40B4-BE49-F238E27FC236}">
                <a16:creationId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35916936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28/06/2021</a:t>
            </a:fld>
            <a:endParaRPr lang="en-GB"/>
          </a:p>
        </p:txBody>
      </p:sp>
      <p:sp>
        <p:nvSpPr>
          <p:cNvPr id="6" name="Footer Placeholder 4">
            <a:extLst>
              <a:ext uri="{FF2B5EF4-FFF2-40B4-BE49-F238E27FC236}">
                <a16:creationId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244780687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28/06/2021</a:t>
            </a:fld>
            <a:endParaRPr lang="en-GB"/>
          </a:p>
        </p:txBody>
      </p:sp>
      <p:sp>
        <p:nvSpPr>
          <p:cNvPr id="5" name="Footer Placeholder 4">
            <a:extLst>
              <a:ext uri="{FF2B5EF4-FFF2-40B4-BE49-F238E27FC236}">
                <a16:creationId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389161567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28/06/2021</a:t>
            </a:fld>
            <a:endParaRPr lang="en-GB"/>
          </a:p>
        </p:txBody>
      </p:sp>
      <p:sp>
        <p:nvSpPr>
          <p:cNvPr id="5" name="Footer Placeholder 4">
            <a:extLst>
              <a:ext uri="{FF2B5EF4-FFF2-40B4-BE49-F238E27FC236}">
                <a16:creationId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29200498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6/28/2021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1739888814"/>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6/28/2021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139618960"/>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6/28/2021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966221551"/>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6/28/2021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197873902"/>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3.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4.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6/28/2021</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C04F3A-82BD-4011-AADB-1F79FD7DF4BC}" type="slidenum">
              <a:rPr lang="en-GB" smtClean="0"/>
              <a:pPr/>
              <a:t>‹#›</a:t>
            </a:fld>
            <a:endParaRPr lang="en-GB" dirty="0"/>
          </a:p>
        </p:txBody>
      </p:sp>
      <p:sp>
        <p:nvSpPr>
          <p:cNvPr id="7" name="Rectangle 6">
            <a:extLst>
              <a:ext uri="{FF2B5EF4-FFF2-40B4-BE49-F238E27FC236}">
                <a16:creationId xmlns:a16="http://schemas.microsoft.com/office/drawing/2014/main" id="{D9BE315B-93AB-4182-A682-D2D6C37D4D23}"/>
              </a:ext>
            </a:extLst>
          </p:cNvPr>
          <p:cNvSpPr/>
          <p:nvPr userDrawn="1"/>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8" name="Picture 4">
            <a:extLst>
              <a:ext uri="{FF2B5EF4-FFF2-40B4-BE49-F238E27FC236}">
                <a16:creationId xmlns:a16="http://schemas.microsoft.com/office/drawing/2014/main" id="{4840FB52-8F74-4C62-BC14-146E37352582}"/>
              </a:ext>
            </a:extLst>
          </p:cNvPr>
          <p:cNvPicPr>
            <a:picLocks noChangeAspect="1" noChangeArrowheads="1"/>
          </p:cNvPicPr>
          <p:nvPr userDrawn="1"/>
        </p:nvPicPr>
        <p:blipFill>
          <a:blip r:embed="rId24">
            <a:extLst>
              <a:ext uri="{28A0092B-C50C-407E-A947-70E740481C1C}">
                <a14:useLocalDpi xmlns:a14="http://schemas.microsoft.com/office/drawing/2010/main" val="0"/>
              </a:ext>
            </a:extLst>
          </a:blip>
          <a:srcRect/>
          <a:stretch>
            <a:fillRect/>
          </a:stretch>
        </p:blipFill>
        <p:spPr bwMode="auto">
          <a:xfrm>
            <a:off x="-899" y="-22225"/>
            <a:ext cx="1322388" cy="1074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AD8571B3-F2B3-4C41-8AB6-8D4158A1697F}"/>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a:defRPr/>
            </a:pPr>
            <a:endParaRPr lang="en-GB"/>
          </a:p>
        </p:txBody>
      </p:sp>
      <p:sp>
        <p:nvSpPr>
          <p:cNvPr id="10" name="Rectangle 11">
            <a:extLst>
              <a:ext uri="{FF2B5EF4-FFF2-40B4-BE49-F238E27FC236}">
                <a16:creationId xmlns:a16="http://schemas.microsoft.com/office/drawing/2014/main" id="{C0713AAC-84AF-4971-8FCB-8CABFE853DD0}"/>
              </a:ext>
            </a:extLst>
          </p:cNvPr>
          <p:cNvSpPr>
            <a:spLocks noChangeArrowheads="1"/>
          </p:cNvSpPr>
          <p:nvPr userDrawn="1"/>
        </p:nvSpPr>
        <p:spPr bwMode="auto">
          <a:xfrm>
            <a:off x="-60382" y="6596936"/>
            <a:ext cx="321765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000" b="0" i="0" baseline="0" dirty="0">
                <a:solidFill>
                  <a:srgbClr val="FFFFFF"/>
                </a:solidFill>
                <a:latin typeface="Calibri" panose="020F0502020204030204" pitchFamily="34" charset="0"/>
              </a:rPr>
              <a:t>www.coe.int/cybercrime			</a:t>
            </a:r>
          </a:p>
        </p:txBody>
      </p:sp>
    </p:spTree>
    <p:extLst>
      <p:ext uri="{BB962C8B-B14F-4D97-AF65-F5344CB8AC3E}">
        <p14:creationId xmlns:p14="http://schemas.microsoft.com/office/powerpoint/2010/main" val="835045942"/>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6" r:id="rId17"/>
    <p:sldLayoutId id="2147483672" r:id="rId18"/>
    <p:sldLayoutId id="2147483664" r:id="rId19"/>
    <p:sldLayoutId id="2147483665" r:id="rId20"/>
    <p:sldLayoutId id="2147483666" r:id="rId21"/>
    <p:sldLayoutId id="2147483671" r:id="rId2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28/06/2021</a:t>
            </a:fld>
            <a:endParaRPr lang="en-GB"/>
          </a:p>
        </p:txBody>
      </p:sp>
      <p:sp>
        <p:nvSpPr>
          <p:cNvPr id="5" name="Footer Placeholder 4">
            <a:extLst>
              <a:ext uri="{FF2B5EF4-FFF2-40B4-BE49-F238E27FC236}">
                <a16:creationId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720212218"/>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28/06/2021</a:t>
            </a:fld>
            <a:endParaRPr lang="en-GB"/>
          </a:p>
        </p:txBody>
      </p:sp>
      <p:sp>
        <p:nvSpPr>
          <p:cNvPr id="5" name="Footer Placeholder 4">
            <a:extLst>
              <a:ext uri="{FF2B5EF4-FFF2-40B4-BE49-F238E27FC236}">
                <a16:creationId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173506947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28/06/2021</a:t>
            </a:fld>
            <a:endParaRPr lang="en-GB"/>
          </a:p>
        </p:txBody>
      </p:sp>
      <p:sp>
        <p:nvSpPr>
          <p:cNvPr id="5" name="Footer Placeholder 4">
            <a:extLst>
              <a:ext uri="{FF2B5EF4-FFF2-40B4-BE49-F238E27FC236}">
                <a16:creationId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1061730953"/>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matteo.lucchetti@coe.int"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18" Type="http://schemas.openxmlformats.org/officeDocument/2006/relationships/image" Target="../media/image18.png"/><Relationship Id="rId26" Type="http://schemas.openxmlformats.org/officeDocument/2006/relationships/image" Target="../media/image26.png"/><Relationship Id="rId3" Type="http://schemas.openxmlformats.org/officeDocument/2006/relationships/image" Target="../media/image1.png"/><Relationship Id="rId21" Type="http://schemas.openxmlformats.org/officeDocument/2006/relationships/image" Target="../media/image21.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5" Type="http://schemas.openxmlformats.org/officeDocument/2006/relationships/image" Target="../media/image25.png"/><Relationship Id="rId2" Type="http://schemas.openxmlformats.org/officeDocument/2006/relationships/notesSlide" Target="../notesSlides/notesSlide11.xml"/><Relationship Id="rId16" Type="http://schemas.openxmlformats.org/officeDocument/2006/relationships/image" Target="../media/image16.png"/><Relationship Id="rId20" Type="http://schemas.openxmlformats.org/officeDocument/2006/relationships/image" Target="../media/image20.png"/><Relationship Id="rId29" Type="http://schemas.openxmlformats.org/officeDocument/2006/relationships/image" Target="../media/image29.png"/><Relationship Id="rId1" Type="http://schemas.openxmlformats.org/officeDocument/2006/relationships/slideLayout" Target="../slideLayouts/slideLayout35.xml"/><Relationship Id="rId6" Type="http://schemas.openxmlformats.org/officeDocument/2006/relationships/image" Target="../media/image6.jpeg"/><Relationship Id="rId11" Type="http://schemas.openxmlformats.org/officeDocument/2006/relationships/image" Target="../media/image11.png"/><Relationship Id="rId24" Type="http://schemas.openxmlformats.org/officeDocument/2006/relationships/image" Target="../media/image24.png"/><Relationship Id="rId32" Type="http://schemas.openxmlformats.org/officeDocument/2006/relationships/image" Target="../media/image32.png"/><Relationship Id="rId5" Type="http://schemas.openxmlformats.org/officeDocument/2006/relationships/image" Target="../media/image5.png"/><Relationship Id="rId15" Type="http://schemas.openxmlformats.org/officeDocument/2006/relationships/image" Target="../media/image15.png"/><Relationship Id="rId23" Type="http://schemas.openxmlformats.org/officeDocument/2006/relationships/image" Target="../media/image23.png"/><Relationship Id="rId28" Type="http://schemas.openxmlformats.org/officeDocument/2006/relationships/image" Target="../media/image28.png"/><Relationship Id="rId10" Type="http://schemas.openxmlformats.org/officeDocument/2006/relationships/image" Target="../media/image10.png"/><Relationship Id="rId19" Type="http://schemas.openxmlformats.org/officeDocument/2006/relationships/image" Target="../media/image19.png"/><Relationship Id="rId31" Type="http://schemas.openxmlformats.org/officeDocument/2006/relationships/image" Target="../media/image31.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 Id="rId22" Type="http://schemas.openxmlformats.org/officeDocument/2006/relationships/image" Target="../media/image22.png"/><Relationship Id="rId27" Type="http://schemas.openxmlformats.org/officeDocument/2006/relationships/image" Target="../media/image27.png"/><Relationship Id="rId30"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35.xml"/><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35.xml"/><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47.xml"/><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46.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6.png"/><Relationship Id="rId7" Type="http://schemas.openxmlformats.org/officeDocument/2006/relationships/image" Target="../media/image38.png"/><Relationship Id="rId12"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46.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5.png"/><Relationship Id="rId10" Type="http://schemas.openxmlformats.org/officeDocument/2006/relationships/image" Target="../media/image41.png"/><Relationship Id="rId4" Type="http://schemas.openxmlformats.org/officeDocument/2006/relationships/image" Target="../media/image1.png"/><Relationship Id="rId9" Type="http://schemas.openxmlformats.org/officeDocument/2006/relationships/image" Target="../media/image4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47.xml"/><Relationship Id="rId4" Type="http://schemas.openxmlformats.org/officeDocument/2006/relationships/image" Target="../media/image44.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46.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46.xml"/><Relationship Id="rId5" Type="http://schemas.openxmlformats.org/officeDocument/2006/relationships/image" Target="../media/image45.png"/><Relationship Id="rId4" Type="http://schemas.openxmlformats.org/officeDocument/2006/relationships/image" Target="../media/image46.jpe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46.xml"/><Relationship Id="rId4" Type="http://schemas.openxmlformats.org/officeDocument/2006/relationships/image" Target="../media/image47.jpeg"/></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46.xml"/><Relationship Id="rId4" Type="http://schemas.openxmlformats.org/officeDocument/2006/relationships/image" Target="../media/image49.png"/></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46.xml"/><Relationship Id="rId4" Type="http://schemas.openxmlformats.org/officeDocument/2006/relationships/image" Target="../media/image50.png"/></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46.xml"/><Relationship Id="rId4" Type="http://schemas.openxmlformats.org/officeDocument/2006/relationships/image" Target="../media/image51.pn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46.xml"/><Relationship Id="rId4" Type="http://schemas.openxmlformats.org/officeDocument/2006/relationships/image" Target="../media/image51.png"/></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46.xml"/><Relationship Id="rId4" Type="http://schemas.openxmlformats.org/officeDocument/2006/relationships/image" Target="../media/image51.png"/></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46.xml"/><Relationship Id="rId4" Type="http://schemas.openxmlformats.org/officeDocument/2006/relationships/image" Target="../media/image52.png"/></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46.xml"/><Relationship Id="rId5" Type="http://schemas.openxmlformats.org/officeDocument/2006/relationships/image" Target="../media/image54.jpeg"/><Relationship Id="rId4" Type="http://schemas.openxmlformats.org/officeDocument/2006/relationships/image" Target="../media/image53.pn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46.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46.xml"/><Relationship Id="rId4" Type="http://schemas.openxmlformats.org/officeDocument/2006/relationships/image" Target="../media/image58.pn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46.xml"/><Relationship Id="rId4" Type="http://schemas.openxmlformats.org/officeDocument/2006/relationships/image" Target="../media/image59.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7.xml"/></Relationships>
</file>

<file path=ppt/slides/_rels/slide57.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1.png"/><Relationship Id="rId7" Type="http://schemas.openxmlformats.org/officeDocument/2006/relationships/image" Target="../media/image63.png"/><Relationship Id="rId12" Type="http://schemas.openxmlformats.org/officeDocument/2006/relationships/image" Target="../media/image68.png"/><Relationship Id="rId2" Type="http://schemas.openxmlformats.org/officeDocument/2006/relationships/notesSlide" Target="../notesSlides/notesSlide55.xml"/><Relationship Id="rId1" Type="http://schemas.openxmlformats.org/officeDocument/2006/relationships/slideLayout" Target="../slideLayouts/slideLayout46.xml"/><Relationship Id="rId6" Type="http://schemas.openxmlformats.org/officeDocument/2006/relationships/image" Target="../media/image62.png"/><Relationship Id="rId11" Type="http://schemas.openxmlformats.org/officeDocument/2006/relationships/image" Target="../media/image67.jpe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jpeg"/></Relationships>
</file>

<file path=ppt/slides/_rels/slide58.xml.rels><?xml version="1.0" encoding="UTF-8" standalone="yes"?>
<Relationships xmlns="http://schemas.openxmlformats.org/package/2006/relationships"><Relationship Id="rId8" Type="http://schemas.openxmlformats.org/officeDocument/2006/relationships/image" Target="../media/image73.jpeg"/><Relationship Id="rId3" Type="http://schemas.openxmlformats.org/officeDocument/2006/relationships/image" Target="../media/image1.png"/><Relationship Id="rId7" Type="http://schemas.openxmlformats.org/officeDocument/2006/relationships/image" Target="../media/image72.jpeg"/><Relationship Id="rId2" Type="http://schemas.openxmlformats.org/officeDocument/2006/relationships/notesSlide" Target="../notesSlides/notesSlide56.xml"/><Relationship Id="rId1" Type="http://schemas.openxmlformats.org/officeDocument/2006/relationships/slideLayout" Target="../slideLayouts/slideLayout46.xml"/><Relationship Id="rId6" Type="http://schemas.openxmlformats.org/officeDocument/2006/relationships/image" Target="../media/image71.jpeg"/><Relationship Id="rId11" Type="http://schemas.openxmlformats.org/officeDocument/2006/relationships/image" Target="../media/image75.png"/><Relationship Id="rId5" Type="http://schemas.openxmlformats.org/officeDocument/2006/relationships/image" Target="../media/image70.png"/><Relationship Id="rId10" Type="http://schemas.openxmlformats.org/officeDocument/2006/relationships/image" Target="../media/image74.jpeg"/><Relationship Id="rId4" Type="http://schemas.openxmlformats.org/officeDocument/2006/relationships/image" Target="../media/image69.png"/><Relationship Id="rId9" Type="http://schemas.openxmlformats.org/officeDocument/2006/relationships/image" Target="../media/image68.png"/></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46.xml"/><Relationship Id="rId4" Type="http://schemas.openxmlformats.org/officeDocument/2006/relationships/image" Target="../media/image76.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6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58.xml"/><Relationship Id="rId1" Type="http://schemas.openxmlformats.org/officeDocument/2006/relationships/slideLayout" Target="../slideLayouts/slideLayout46.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46.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1.jpeg"/></Relationships>
</file>

<file path=ppt/slides/_rels/slide62.xml.rels><?xml version="1.0" encoding="UTF-8" standalone="yes"?>
<Relationships xmlns="http://schemas.openxmlformats.org/package/2006/relationships"><Relationship Id="rId8" Type="http://schemas.openxmlformats.org/officeDocument/2006/relationships/image" Target="../media/image83.jpeg"/><Relationship Id="rId3" Type="http://schemas.openxmlformats.org/officeDocument/2006/relationships/image" Target="../media/image79.png"/><Relationship Id="rId7" Type="http://schemas.openxmlformats.org/officeDocument/2006/relationships/image" Target="../media/image82.png"/><Relationship Id="rId2" Type="http://schemas.openxmlformats.org/officeDocument/2006/relationships/notesSlide" Target="../notesSlides/notesSlide60.xml"/><Relationship Id="rId1" Type="http://schemas.openxmlformats.org/officeDocument/2006/relationships/slideLayout" Target="../slideLayouts/slideLayout46.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1.png"/></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46.xml"/></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46.xml"/><Relationship Id="rId4" Type="http://schemas.openxmlformats.org/officeDocument/2006/relationships/image" Target="../media/image84.jpeg"/></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88.png"/><Relationship Id="rId2" Type="http://schemas.openxmlformats.org/officeDocument/2006/relationships/notesSlide" Target="../notesSlides/notesSlide63.xml"/><Relationship Id="rId1" Type="http://schemas.openxmlformats.org/officeDocument/2006/relationships/slideLayout" Target="../slideLayouts/slideLayout46.xml"/><Relationship Id="rId6" Type="http://schemas.openxmlformats.org/officeDocument/2006/relationships/image" Target="../media/image87.jpeg"/><Relationship Id="rId5" Type="http://schemas.openxmlformats.org/officeDocument/2006/relationships/image" Target="../media/image86.png"/><Relationship Id="rId4" Type="http://schemas.openxmlformats.org/officeDocument/2006/relationships/image" Target="../media/image85.png"/></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46.xml"/></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46.xml"/><Relationship Id="rId4" Type="http://schemas.openxmlformats.org/officeDocument/2006/relationships/image" Target="../media/image89.png"/></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46.xml"/><Relationship Id="rId5" Type="http://schemas.openxmlformats.org/officeDocument/2006/relationships/image" Target="../media/image91.png"/><Relationship Id="rId4" Type="http://schemas.openxmlformats.org/officeDocument/2006/relationships/image" Target="../media/image90.pn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46.xml"/><Relationship Id="rId5" Type="http://schemas.openxmlformats.org/officeDocument/2006/relationships/image" Target="../media/image93.png"/><Relationship Id="rId4" Type="http://schemas.openxmlformats.org/officeDocument/2006/relationships/image" Target="../media/image9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46.xml"/><Relationship Id="rId5" Type="http://schemas.openxmlformats.org/officeDocument/2006/relationships/image" Target="../media/image95.png"/><Relationship Id="rId4" Type="http://schemas.openxmlformats.org/officeDocument/2006/relationships/image" Target="../media/image94.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7.xml"/></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46.xml"/></Relationships>
</file>

<file path=ppt/slides/_rels/slide73.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1.png"/><Relationship Id="rId1" Type="http://schemas.openxmlformats.org/officeDocument/2006/relationships/slideLayout" Target="../slideLayouts/slideLayout45.xml"/><Relationship Id="rId4" Type="http://schemas.openxmlformats.org/officeDocument/2006/relationships/hyperlink" Target="mailto:matteo.lucchetti@coe.int"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Content Placeholder 29">
            <a:extLst>
              <a:ext uri="{FF2B5EF4-FFF2-40B4-BE49-F238E27FC236}">
                <a16:creationId xmlns:a16="http://schemas.microsoft.com/office/drawing/2014/main" id="{DBB67D73-B6F5-4B2A-AAA2-032087A05B37}"/>
              </a:ext>
            </a:extLst>
          </p:cNvPr>
          <p:cNvSpPr>
            <a:spLocks noGrp="1"/>
          </p:cNvSpPr>
          <p:nvPr>
            <p:ph sz="quarter" idx="11"/>
          </p:nvPr>
        </p:nvSpPr>
        <p:spPr>
          <a:xfrm>
            <a:off x="448274" y="1251039"/>
            <a:ext cx="8255888" cy="724409"/>
          </a:xfrm>
        </p:spPr>
        <p:txBody>
          <a:bodyPr>
            <a:normAutofit/>
          </a:bodyPr>
          <a:lstStyle/>
          <a:p>
            <a:r>
              <a:rPr lang="mk-MK" altLang="en-US" sz="1900" dirty="0">
                <a:latin typeface="+mn-lt"/>
              </a:rPr>
              <a:t>Воведен судски курс за обука за сајбер-криминал и електронски докази</a:t>
            </a:r>
            <a:endParaRPr lang="en-GB" altLang="en-US" sz="1900" i="1" dirty="0">
              <a:latin typeface="+mn-lt"/>
            </a:endParaRPr>
          </a:p>
          <a:p>
            <a:endParaRPr lang="en-GB" dirty="0"/>
          </a:p>
        </p:txBody>
      </p:sp>
      <p:sp>
        <p:nvSpPr>
          <p:cNvPr id="31" name="Text Placeholder 30">
            <a:extLst>
              <a:ext uri="{FF2B5EF4-FFF2-40B4-BE49-F238E27FC236}">
                <a16:creationId xmlns:a16="http://schemas.microsoft.com/office/drawing/2014/main" id="{A3637711-684D-4890-8B1A-C347F5BBB59D}"/>
              </a:ext>
            </a:extLst>
          </p:cNvPr>
          <p:cNvSpPr>
            <a:spLocks noGrp="1"/>
          </p:cNvSpPr>
          <p:nvPr>
            <p:ph type="body" sz="quarter" idx="12"/>
          </p:nvPr>
        </p:nvSpPr>
        <p:spPr/>
        <p:txBody>
          <a:bodyPr>
            <a:normAutofit/>
          </a:bodyPr>
          <a:lstStyle/>
          <a:p>
            <a:pPr>
              <a:spcBef>
                <a:spcPct val="0"/>
              </a:spcBef>
            </a:pPr>
            <a:r>
              <a:rPr lang="mk-MK" altLang="en-US" sz="3000" dirty="0">
                <a:latin typeface="+mn-lt"/>
              </a:rPr>
              <a:t>Сесија</a:t>
            </a:r>
            <a:r>
              <a:rPr lang="en-GB" altLang="en-US" sz="3000" dirty="0">
                <a:latin typeface="+mn-lt"/>
              </a:rPr>
              <a:t> 2.1</a:t>
            </a:r>
          </a:p>
          <a:p>
            <a:pPr>
              <a:spcBef>
                <a:spcPct val="0"/>
              </a:spcBef>
            </a:pPr>
            <a:r>
              <a:rPr lang="mk-MK" altLang="en-US" sz="3000" dirty="0">
                <a:latin typeface="+mn-lt"/>
              </a:rPr>
              <a:t>Дигитални и електронски докази</a:t>
            </a:r>
            <a:endParaRPr lang="en-GB" altLang="en-US" sz="3000" dirty="0">
              <a:latin typeface="+mn-lt"/>
            </a:endParaRPr>
          </a:p>
          <a:p>
            <a:pPr>
              <a:spcBef>
                <a:spcPct val="0"/>
              </a:spcBef>
            </a:pPr>
            <a:endParaRPr lang="en-GB" altLang="en-US" sz="1100" dirty="0">
              <a:latin typeface="+mn-lt"/>
            </a:endParaRPr>
          </a:p>
          <a:p>
            <a:pPr>
              <a:spcBef>
                <a:spcPct val="0"/>
              </a:spcBef>
            </a:pPr>
            <a:endParaRPr lang="en-GB" altLang="en-US" sz="1100" dirty="0">
              <a:latin typeface="+mn-lt"/>
            </a:endParaRPr>
          </a:p>
          <a:p>
            <a:pPr>
              <a:spcBef>
                <a:spcPct val="0"/>
              </a:spcBef>
            </a:pPr>
            <a:endParaRPr lang="en-GB" altLang="en-US" sz="1100" dirty="0">
              <a:latin typeface="+mn-lt"/>
            </a:endParaRPr>
          </a:p>
          <a:p>
            <a:pPr>
              <a:spcBef>
                <a:spcPct val="0"/>
              </a:spcBef>
            </a:pPr>
            <a:endParaRPr lang="en-GB" altLang="en-US" sz="1400" dirty="0">
              <a:latin typeface="+mn-lt"/>
            </a:endParaRPr>
          </a:p>
          <a:p>
            <a:pPr>
              <a:spcBef>
                <a:spcPct val="0"/>
              </a:spcBef>
            </a:pPr>
            <a:r>
              <a:rPr lang="en-GB" altLang="en-US" sz="1600" dirty="0" err="1">
                <a:latin typeface="+mn-lt"/>
              </a:rPr>
              <a:t>Xxxxx</a:t>
            </a:r>
            <a:r>
              <a:rPr lang="en-GB" altLang="en-US" sz="1600" dirty="0">
                <a:latin typeface="+mn-lt"/>
              </a:rPr>
              <a:t> XXXXXXXX</a:t>
            </a:r>
          </a:p>
          <a:p>
            <a:pPr>
              <a:spcBef>
                <a:spcPct val="0"/>
              </a:spcBef>
            </a:pPr>
            <a:endParaRPr lang="en-GB" altLang="en-US" sz="1600" dirty="0">
              <a:latin typeface="+mn-lt"/>
            </a:endParaRPr>
          </a:p>
          <a:p>
            <a:pPr>
              <a:spcBef>
                <a:spcPct val="0"/>
              </a:spcBef>
            </a:pPr>
            <a:r>
              <a:rPr lang="mk-MK" altLang="en-US" sz="1600" b="0" i="1" dirty="0">
                <a:latin typeface="+mn-lt"/>
              </a:rPr>
              <a:t>Совет на Европа</a:t>
            </a:r>
            <a:endParaRPr lang="en-GB" altLang="en-US" sz="1600" b="0" i="1" dirty="0">
              <a:latin typeface="+mn-lt"/>
            </a:endParaRPr>
          </a:p>
          <a:p>
            <a:pPr>
              <a:spcBef>
                <a:spcPct val="0"/>
              </a:spcBef>
            </a:pPr>
            <a:endParaRPr lang="en-GB" altLang="en-US" sz="1600" dirty="0">
              <a:solidFill>
                <a:srgbClr val="2F618F"/>
              </a:solidFill>
              <a:latin typeface="+mn-lt"/>
              <a:hlinkClick r:id="rId3"/>
            </a:endParaRPr>
          </a:p>
          <a:p>
            <a:pPr>
              <a:spcBef>
                <a:spcPct val="0"/>
              </a:spcBef>
            </a:pPr>
            <a:r>
              <a:rPr lang="mk-MK" altLang="en-US" sz="1600" dirty="0">
                <a:solidFill>
                  <a:srgbClr val="2F618F"/>
                </a:solidFill>
                <a:latin typeface="+mn-lt"/>
              </a:rPr>
              <a:t>Е-пошта</a:t>
            </a:r>
            <a:endParaRPr lang="en-GB" altLang="en-US" sz="1600" dirty="0">
              <a:solidFill>
                <a:srgbClr val="2F618F"/>
              </a:solidFill>
              <a:latin typeface="+mn-lt"/>
            </a:endParaRPr>
          </a:p>
          <a:p>
            <a:pPr>
              <a:spcBef>
                <a:spcPct val="0"/>
              </a:spcBef>
            </a:pPr>
            <a:endParaRPr lang="en-GB" altLang="en-US" sz="1400" dirty="0">
              <a:latin typeface="Verdana" panose="020B0604030504040204" pitchFamily="34" charset="0"/>
            </a:endParaRPr>
          </a:p>
          <a:p>
            <a:pPr>
              <a:spcBef>
                <a:spcPct val="0"/>
              </a:spcBef>
            </a:pPr>
            <a:endParaRPr lang="en-GB" altLang="en-US" sz="1400" dirty="0">
              <a:latin typeface="Verdana" panose="020B0604030504040204" pitchFamily="34" charset="0"/>
            </a:endParaRPr>
          </a:p>
          <a:p>
            <a:pPr>
              <a:spcBef>
                <a:spcPct val="0"/>
              </a:spcBef>
            </a:pPr>
            <a:endParaRPr lang="en-GB" altLang="en-US" sz="1200" dirty="0">
              <a:latin typeface="Verdana" panose="020B0604030504040204" pitchFamily="34" charset="0"/>
            </a:endParaRPr>
          </a:p>
          <a:p>
            <a:endParaRPr lang="en-GB" dirty="0"/>
          </a:p>
        </p:txBody>
      </p:sp>
      <p:sp>
        <p:nvSpPr>
          <p:cNvPr id="32" name="Text Placeholder 31">
            <a:extLst>
              <a:ext uri="{FF2B5EF4-FFF2-40B4-BE49-F238E27FC236}">
                <a16:creationId xmlns:a16="http://schemas.microsoft.com/office/drawing/2014/main" id="{4E9FDC2C-93EC-4C8A-9ECF-4C1E10889CE9}"/>
              </a:ext>
            </a:extLst>
          </p:cNvPr>
          <p:cNvSpPr>
            <a:spLocks noGrp="1"/>
          </p:cNvSpPr>
          <p:nvPr>
            <p:ph type="body" sz="quarter" idx="13"/>
          </p:nvPr>
        </p:nvSpPr>
        <p:spPr/>
        <p:txBody>
          <a:bodyPr/>
          <a:lstStyle/>
          <a:p>
            <a:r>
              <a:rPr lang="mk-MK" altLang="en-US" sz="1600" b="1" dirty="0">
                <a:latin typeface="+mn-lt"/>
              </a:rPr>
              <a:t>ДД</a:t>
            </a:r>
            <a:r>
              <a:rPr lang="en-GB" altLang="en-US" sz="1600" b="1" dirty="0">
                <a:latin typeface="+mn-lt"/>
              </a:rPr>
              <a:t> </a:t>
            </a:r>
            <a:r>
              <a:rPr lang="mk-MK" altLang="en-US" sz="1600" b="1" dirty="0">
                <a:latin typeface="+mn-lt"/>
              </a:rPr>
              <a:t>месец</a:t>
            </a:r>
            <a:r>
              <a:rPr lang="en-GB" altLang="en-US" sz="1600" b="1" dirty="0">
                <a:latin typeface="+mn-lt"/>
              </a:rPr>
              <a:t> </a:t>
            </a:r>
            <a:r>
              <a:rPr lang="mk-MK" altLang="en-US" sz="1600" b="1" dirty="0">
                <a:latin typeface="+mn-lt"/>
              </a:rPr>
              <a:t>ГГГГ</a:t>
            </a:r>
            <a:endParaRPr lang="en-GB" altLang="en-US" sz="1600" b="1" dirty="0">
              <a:latin typeface="+mn-lt"/>
            </a:endParaRPr>
          </a:p>
          <a:p>
            <a:endParaRPr lang="en-GB" dirty="0"/>
          </a:p>
        </p:txBody>
      </p:sp>
    </p:spTree>
    <p:extLst>
      <p:ext uri="{BB962C8B-B14F-4D97-AF65-F5344CB8AC3E}">
        <p14:creationId xmlns:p14="http://schemas.microsoft.com/office/powerpoint/2010/main" val="23373091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511300" y="52140"/>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Дефиниции од Конвенцијата од Будимпешта</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mk-MK" b="1" dirty="0">
                <a:solidFill>
                  <a:srgbClr val="0070C0"/>
                </a:solidFill>
              </a:rPr>
              <a:t>Компјутерски систем</a:t>
            </a:r>
            <a:endParaRPr lang="en-GB" b="1" dirty="0">
              <a:solidFill>
                <a:srgbClr val="0070C0"/>
              </a:solidFill>
            </a:endParaRPr>
          </a:p>
          <a:p>
            <a:pPr lvl="1"/>
            <a:r>
              <a:rPr lang="ru-RU" dirty="0"/>
              <a:t>каков било уред или група на меѓусебно поврзани или сродни уреди од кои еден или повеќе, согласно одредена програма, врши автоматска обработка на податоците</a:t>
            </a:r>
            <a:endParaRPr lang="en-US" dirty="0"/>
          </a:p>
          <a:p>
            <a:pPr marL="0" indent="0">
              <a:buNone/>
            </a:pPr>
            <a:r>
              <a:rPr lang="mk-MK" b="1" dirty="0">
                <a:solidFill>
                  <a:srgbClr val="0070C0"/>
                </a:solidFill>
              </a:rPr>
              <a:t>Компјутерски податоци</a:t>
            </a:r>
            <a:endParaRPr lang="en-US" b="1" dirty="0">
              <a:solidFill>
                <a:srgbClr val="0070C0"/>
              </a:solidFill>
            </a:endParaRPr>
          </a:p>
          <a:p>
            <a:pPr lvl="1"/>
            <a:r>
              <a:rPr lang="mk-MK" dirty="0"/>
              <a:t>какво било презентирање на факти, информации или концепти во форма подобна за обработка преку компјутерски систем, вклучувајќи и програма соодветна да го стави компјутерскиот систем во функција</a:t>
            </a:r>
            <a:endParaRPr lang="en-US" dirty="0"/>
          </a:p>
        </p:txBody>
      </p:sp>
    </p:spTree>
    <p:extLst>
      <p:ext uri="{BB962C8B-B14F-4D97-AF65-F5344CB8AC3E}">
        <p14:creationId xmlns:p14="http://schemas.microsoft.com/office/powerpoint/2010/main" val="1801280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Извори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id="{1F3A46C7-1142-46D6-9246-DACC355FBC4C}"/>
              </a:ext>
            </a:extLst>
          </p:cNvPr>
          <p:cNvPicPr>
            <a:picLocks noChangeAspect="1"/>
          </p:cNvPicPr>
          <p:nvPr/>
        </p:nvPicPr>
        <p:blipFill>
          <a:blip r:embed="rId4"/>
          <a:stretch>
            <a:fillRect/>
          </a:stretch>
        </p:blipFill>
        <p:spPr>
          <a:xfrm>
            <a:off x="35496" y="1052736"/>
            <a:ext cx="1552098" cy="1224136"/>
          </a:xfrm>
          <a:prstGeom prst="rect">
            <a:avLst/>
          </a:prstGeom>
        </p:spPr>
      </p:pic>
      <p:pic>
        <p:nvPicPr>
          <p:cNvPr id="7" name="Picture 6">
            <a:extLst>
              <a:ext uri="{FF2B5EF4-FFF2-40B4-BE49-F238E27FC236}">
                <a16:creationId xmlns:a16="http://schemas.microsoft.com/office/drawing/2014/main" id="{5DC68E51-1FA8-475F-A41B-8667BF33BC47}"/>
              </a:ext>
            </a:extLst>
          </p:cNvPr>
          <p:cNvPicPr>
            <a:picLocks noChangeAspect="1"/>
          </p:cNvPicPr>
          <p:nvPr/>
        </p:nvPicPr>
        <p:blipFill>
          <a:blip r:embed="rId5"/>
          <a:stretch>
            <a:fillRect/>
          </a:stretch>
        </p:blipFill>
        <p:spPr>
          <a:xfrm>
            <a:off x="1619672" y="1180042"/>
            <a:ext cx="1214352" cy="969523"/>
          </a:xfrm>
          <a:prstGeom prst="rect">
            <a:avLst/>
          </a:prstGeom>
        </p:spPr>
      </p:pic>
      <p:pic>
        <p:nvPicPr>
          <p:cNvPr id="1026" name="Picture 2" descr="What is a Server?">
            <a:extLst>
              <a:ext uri="{FF2B5EF4-FFF2-40B4-BE49-F238E27FC236}">
                <a16:creationId xmlns:a16="http://schemas.microsoft.com/office/drawing/2014/main" id="{E4E47E0B-947D-44AF-885D-9739702A3935}"/>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10961"/>
          <a:stretch/>
        </p:blipFill>
        <p:spPr bwMode="auto">
          <a:xfrm>
            <a:off x="2987824" y="1268760"/>
            <a:ext cx="1080120" cy="7996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328BAF59-E431-4BE5-AACF-1BD6AA00C9CB}"/>
              </a:ext>
            </a:extLst>
          </p:cNvPr>
          <p:cNvPicPr>
            <a:picLocks noChangeAspect="1"/>
          </p:cNvPicPr>
          <p:nvPr/>
        </p:nvPicPr>
        <p:blipFill>
          <a:blip r:embed="rId7"/>
          <a:stretch>
            <a:fillRect/>
          </a:stretch>
        </p:blipFill>
        <p:spPr>
          <a:xfrm>
            <a:off x="4211960" y="1063499"/>
            <a:ext cx="1443236" cy="1160716"/>
          </a:xfrm>
          <a:prstGeom prst="rect">
            <a:avLst/>
          </a:prstGeom>
        </p:spPr>
      </p:pic>
      <p:pic>
        <p:nvPicPr>
          <p:cNvPr id="15" name="Picture 14">
            <a:extLst>
              <a:ext uri="{FF2B5EF4-FFF2-40B4-BE49-F238E27FC236}">
                <a16:creationId xmlns:a16="http://schemas.microsoft.com/office/drawing/2014/main" id="{99DDA323-6FF4-46EF-9091-F5C43AA13A1B}"/>
              </a:ext>
            </a:extLst>
          </p:cNvPr>
          <p:cNvPicPr>
            <a:picLocks noChangeAspect="1"/>
          </p:cNvPicPr>
          <p:nvPr/>
        </p:nvPicPr>
        <p:blipFill>
          <a:blip r:embed="rId8"/>
          <a:stretch>
            <a:fillRect/>
          </a:stretch>
        </p:blipFill>
        <p:spPr>
          <a:xfrm>
            <a:off x="5580112" y="1112944"/>
            <a:ext cx="1098054" cy="1100719"/>
          </a:xfrm>
          <a:prstGeom prst="rect">
            <a:avLst/>
          </a:prstGeom>
        </p:spPr>
      </p:pic>
      <p:pic>
        <p:nvPicPr>
          <p:cNvPr id="17" name="Picture 16">
            <a:extLst>
              <a:ext uri="{FF2B5EF4-FFF2-40B4-BE49-F238E27FC236}">
                <a16:creationId xmlns:a16="http://schemas.microsoft.com/office/drawing/2014/main" id="{9B9351AB-0F8D-477A-A4D5-133B58721B95}"/>
              </a:ext>
            </a:extLst>
          </p:cNvPr>
          <p:cNvPicPr>
            <a:picLocks noChangeAspect="1"/>
          </p:cNvPicPr>
          <p:nvPr/>
        </p:nvPicPr>
        <p:blipFill>
          <a:blip r:embed="rId9"/>
          <a:stretch>
            <a:fillRect/>
          </a:stretch>
        </p:blipFill>
        <p:spPr>
          <a:xfrm>
            <a:off x="6732240" y="1216088"/>
            <a:ext cx="1205358" cy="855538"/>
          </a:xfrm>
          <a:prstGeom prst="rect">
            <a:avLst/>
          </a:prstGeom>
        </p:spPr>
      </p:pic>
      <p:pic>
        <p:nvPicPr>
          <p:cNvPr id="19" name="Picture 18">
            <a:extLst>
              <a:ext uri="{FF2B5EF4-FFF2-40B4-BE49-F238E27FC236}">
                <a16:creationId xmlns:a16="http://schemas.microsoft.com/office/drawing/2014/main" id="{E8F37D80-C902-443A-AFFC-AD8CAF68D8CF}"/>
              </a:ext>
            </a:extLst>
          </p:cNvPr>
          <p:cNvPicPr>
            <a:picLocks noChangeAspect="1"/>
          </p:cNvPicPr>
          <p:nvPr/>
        </p:nvPicPr>
        <p:blipFill>
          <a:blip r:embed="rId10"/>
          <a:stretch>
            <a:fillRect/>
          </a:stretch>
        </p:blipFill>
        <p:spPr>
          <a:xfrm>
            <a:off x="7956376" y="1066769"/>
            <a:ext cx="1127648" cy="1100719"/>
          </a:xfrm>
          <a:prstGeom prst="rect">
            <a:avLst/>
          </a:prstGeom>
        </p:spPr>
      </p:pic>
      <p:pic>
        <p:nvPicPr>
          <p:cNvPr id="21" name="Picture 20">
            <a:extLst>
              <a:ext uri="{FF2B5EF4-FFF2-40B4-BE49-F238E27FC236}">
                <a16:creationId xmlns:a16="http://schemas.microsoft.com/office/drawing/2014/main" id="{5428B946-33A5-4A5A-89F9-1E2AE3B8E297}"/>
              </a:ext>
            </a:extLst>
          </p:cNvPr>
          <p:cNvPicPr>
            <a:picLocks noChangeAspect="1"/>
          </p:cNvPicPr>
          <p:nvPr/>
        </p:nvPicPr>
        <p:blipFill>
          <a:blip r:embed="rId11"/>
          <a:stretch>
            <a:fillRect/>
          </a:stretch>
        </p:blipFill>
        <p:spPr>
          <a:xfrm>
            <a:off x="35496" y="2545388"/>
            <a:ext cx="1178730" cy="969235"/>
          </a:xfrm>
          <a:prstGeom prst="rect">
            <a:avLst/>
          </a:prstGeom>
        </p:spPr>
      </p:pic>
      <p:pic>
        <p:nvPicPr>
          <p:cNvPr id="23" name="Picture 22">
            <a:extLst>
              <a:ext uri="{FF2B5EF4-FFF2-40B4-BE49-F238E27FC236}">
                <a16:creationId xmlns:a16="http://schemas.microsoft.com/office/drawing/2014/main" id="{788E48E0-8CEC-4753-A86F-6754B9D6B164}"/>
              </a:ext>
            </a:extLst>
          </p:cNvPr>
          <p:cNvPicPr>
            <a:picLocks noChangeAspect="1"/>
          </p:cNvPicPr>
          <p:nvPr/>
        </p:nvPicPr>
        <p:blipFill>
          <a:blip r:embed="rId12"/>
          <a:stretch>
            <a:fillRect/>
          </a:stretch>
        </p:blipFill>
        <p:spPr>
          <a:xfrm>
            <a:off x="1403648" y="2450439"/>
            <a:ext cx="1542088" cy="1092451"/>
          </a:xfrm>
          <a:prstGeom prst="rect">
            <a:avLst/>
          </a:prstGeom>
        </p:spPr>
      </p:pic>
      <p:pic>
        <p:nvPicPr>
          <p:cNvPr id="25" name="Picture 24">
            <a:extLst>
              <a:ext uri="{FF2B5EF4-FFF2-40B4-BE49-F238E27FC236}">
                <a16:creationId xmlns:a16="http://schemas.microsoft.com/office/drawing/2014/main" id="{EAA113BE-0D99-4817-9CA9-D03A12186B3A}"/>
              </a:ext>
            </a:extLst>
          </p:cNvPr>
          <p:cNvPicPr>
            <a:picLocks noChangeAspect="1"/>
          </p:cNvPicPr>
          <p:nvPr/>
        </p:nvPicPr>
        <p:blipFill>
          <a:blip r:embed="rId13"/>
          <a:stretch>
            <a:fillRect/>
          </a:stretch>
        </p:blipFill>
        <p:spPr>
          <a:xfrm>
            <a:off x="3059832" y="2420888"/>
            <a:ext cx="1252310" cy="1276627"/>
          </a:xfrm>
          <a:prstGeom prst="rect">
            <a:avLst/>
          </a:prstGeom>
        </p:spPr>
      </p:pic>
      <p:pic>
        <p:nvPicPr>
          <p:cNvPr id="27" name="Picture 26">
            <a:extLst>
              <a:ext uri="{FF2B5EF4-FFF2-40B4-BE49-F238E27FC236}">
                <a16:creationId xmlns:a16="http://schemas.microsoft.com/office/drawing/2014/main" id="{C7043A15-FCA2-4589-9242-759EBE6C5057}"/>
              </a:ext>
            </a:extLst>
          </p:cNvPr>
          <p:cNvPicPr>
            <a:picLocks noChangeAspect="1"/>
          </p:cNvPicPr>
          <p:nvPr/>
        </p:nvPicPr>
        <p:blipFill>
          <a:blip r:embed="rId14"/>
          <a:stretch>
            <a:fillRect/>
          </a:stretch>
        </p:blipFill>
        <p:spPr>
          <a:xfrm>
            <a:off x="4355976" y="2565093"/>
            <a:ext cx="1399201" cy="988215"/>
          </a:xfrm>
          <a:prstGeom prst="rect">
            <a:avLst/>
          </a:prstGeom>
        </p:spPr>
      </p:pic>
      <p:pic>
        <p:nvPicPr>
          <p:cNvPr id="29" name="Picture 28">
            <a:extLst>
              <a:ext uri="{FF2B5EF4-FFF2-40B4-BE49-F238E27FC236}">
                <a16:creationId xmlns:a16="http://schemas.microsoft.com/office/drawing/2014/main" id="{70D6CAA9-7A11-4842-9FC7-3ECC6805E37D}"/>
              </a:ext>
            </a:extLst>
          </p:cNvPr>
          <p:cNvPicPr>
            <a:picLocks noChangeAspect="1"/>
          </p:cNvPicPr>
          <p:nvPr/>
        </p:nvPicPr>
        <p:blipFill>
          <a:blip r:embed="rId15"/>
          <a:stretch>
            <a:fillRect/>
          </a:stretch>
        </p:blipFill>
        <p:spPr>
          <a:xfrm>
            <a:off x="5580112" y="2697769"/>
            <a:ext cx="1135534" cy="855539"/>
          </a:xfrm>
          <a:prstGeom prst="rect">
            <a:avLst/>
          </a:prstGeom>
        </p:spPr>
      </p:pic>
      <p:pic>
        <p:nvPicPr>
          <p:cNvPr id="31" name="Picture 30">
            <a:extLst>
              <a:ext uri="{FF2B5EF4-FFF2-40B4-BE49-F238E27FC236}">
                <a16:creationId xmlns:a16="http://schemas.microsoft.com/office/drawing/2014/main" id="{40771EAA-0246-42CA-808C-9BC3B40E98A1}"/>
              </a:ext>
            </a:extLst>
          </p:cNvPr>
          <p:cNvPicPr>
            <a:picLocks noChangeAspect="1"/>
          </p:cNvPicPr>
          <p:nvPr/>
        </p:nvPicPr>
        <p:blipFill>
          <a:blip r:embed="rId16"/>
          <a:stretch>
            <a:fillRect/>
          </a:stretch>
        </p:blipFill>
        <p:spPr>
          <a:xfrm>
            <a:off x="6804248" y="2543944"/>
            <a:ext cx="1135534" cy="1009364"/>
          </a:xfrm>
          <a:prstGeom prst="rect">
            <a:avLst/>
          </a:prstGeom>
        </p:spPr>
      </p:pic>
      <p:pic>
        <p:nvPicPr>
          <p:cNvPr id="1025" name="Picture 1024">
            <a:extLst>
              <a:ext uri="{FF2B5EF4-FFF2-40B4-BE49-F238E27FC236}">
                <a16:creationId xmlns:a16="http://schemas.microsoft.com/office/drawing/2014/main" id="{12A7E402-3A3B-4988-AA9D-294E3FA58D80}"/>
              </a:ext>
            </a:extLst>
          </p:cNvPr>
          <p:cNvPicPr>
            <a:picLocks noChangeAspect="1"/>
          </p:cNvPicPr>
          <p:nvPr/>
        </p:nvPicPr>
        <p:blipFill>
          <a:blip r:embed="rId17"/>
          <a:stretch>
            <a:fillRect/>
          </a:stretch>
        </p:blipFill>
        <p:spPr>
          <a:xfrm>
            <a:off x="7956376" y="2520023"/>
            <a:ext cx="1076241" cy="1144846"/>
          </a:xfrm>
          <a:prstGeom prst="rect">
            <a:avLst/>
          </a:prstGeom>
        </p:spPr>
      </p:pic>
      <p:pic>
        <p:nvPicPr>
          <p:cNvPr id="1028" name="Picture 1027">
            <a:extLst>
              <a:ext uri="{FF2B5EF4-FFF2-40B4-BE49-F238E27FC236}">
                <a16:creationId xmlns:a16="http://schemas.microsoft.com/office/drawing/2014/main" id="{BE9D84AA-FF69-4AFB-80E3-6ACBEAD9FE6B}"/>
              </a:ext>
            </a:extLst>
          </p:cNvPr>
          <p:cNvPicPr>
            <a:picLocks noChangeAspect="1"/>
          </p:cNvPicPr>
          <p:nvPr/>
        </p:nvPicPr>
        <p:blipFill>
          <a:blip r:embed="rId18"/>
          <a:stretch>
            <a:fillRect/>
          </a:stretch>
        </p:blipFill>
        <p:spPr>
          <a:xfrm>
            <a:off x="141358" y="3789040"/>
            <a:ext cx="1340374" cy="1136162"/>
          </a:xfrm>
          <a:prstGeom prst="rect">
            <a:avLst/>
          </a:prstGeom>
        </p:spPr>
      </p:pic>
      <p:pic>
        <p:nvPicPr>
          <p:cNvPr id="1030" name="Picture 1029">
            <a:extLst>
              <a:ext uri="{FF2B5EF4-FFF2-40B4-BE49-F238E27FC236}">
                <a16:creationId xmlns:a16="http://schemas.microsoft.com/office/drawing/2014/main" id="{AEE22EA4-7EA8-48B8-A966-8C0D6DB47839}"/>
              </a:ext>
            </a:extLst>
          </p:cNvPr>
          <p:cNvPicPr>
            <a:picLocks noChangeAspect="1"/>
          </p:cNvPicPr>
          <p:nvPr/>
        </p:nvPicPr>
        <p:blipFill>
          <a:blip r:embed="rId19"/>
          <a:stretch>
            <a:fillRect/>
          </a:stretch>
        </p:blipFill>
        <p:spPr>
          <a:xfrm>
            <a:off x="1587594" y="3789040"/>
            <a:ext cx="786077" cy="1298134"/>
          </a:xfrm>
          <a:prstGeom prst="rect">
            <a:avLst/>
          </a:prstGeom>
        </p:spPr>
      </p:pic>
      <p:pic>
        <p:nvPicPr>
          <p:cNvPr id="1032" name="Picture 1031">
            <a:extLst>
              <a:ext uri="{FF2B5EF4-FFF2-40B4-BE49-F238E27FC236}">
                <a16:creationId xmlns:a16="http://schemas.microsoft.com/office/drawing/2014/main" id="{C9E51B79-D05F-4BDC-A6FC-00C9A3A94F6E}"/>
              </a:ext>
            </a:extLst>
          </p:cNvPr>
          <p:cNvPicPr>
            <a:picLocks noChangeAspect="1"/>
          </p:cNvPicPr>
          <p:nvPr/>
        </p:nvPicPr>
        <p:blipFill>
          <a:blip r:embed="rId20"/>
          <a:stretch>
            <a:fillRect/>
          </a:stretch>
        </p:blipFill>
        <p:spPr>
          <a:xfrm>
            <a:off x="2479533" y="3926754"/>
            <a:ext cx="1135534" cy="966556"/>
          </a:xfrm>
          <a:prstGeom prst="rect">
            <a:avLst/>
          </a:prstGeom>
        </p:spPr>
      </p:pic>
      <p:pic>
        <p:nvPicPr>
          <p:cNvPr id="1034" name="Picture 1033">
            <a:extLst>
              <a:ext uri="{FF2B5EF4-FFF2-40B4-BE49-F238E27FC236}">
                <a16:creationId xmlns:a16="http://schemas.microsoft.com/office/drawing/2014/main" id="{0F969BAE-998D-4961-9EC0-D24BF5E6574A}"/>
              </a:ext>
            </a:extLst>
          </p:cNvPr>
          <p:cNvPicPr>
            <a:picLocks noChangeAspect="1"/>
          </p:cNvPicPr>
          <p:nvPr/>
        </p:nvPicPr>
        <p:blipFill>
          <a:blip r:embed="rId21"/>
          <a:stretch>
            <a:fillRect/>
          </a:stretch>
        </p:blipFill>
        <p:spPr>
          <a:xfrm>
            <a:off x="3819810" y="3910147"/>
            <a:ext cx="1068998" cy="1065769"/>
          </a:xfrm>
          <a:prstGeom prst="rect">
            <a:avLst/>
          </a:prstGeom>
        </p:spPr>
      </p:pic>
      <p:pic>
        <p:nvPicPr>
          <p:cNvPr id="1036" name="Picture 1035">
            <a:extLst>
              <a:ext uri="{FF2B5EF4-FFF2-40B4-BE49-F238E27FC236}">
                <a16:creationId xmlns:a16="http://schemas.microsoft.com/office/drawing/2014/main" id="{1B82BDD8-C2F9-4708-8CD5-C7F97863C317}"/>
              </a:ext>
            </a:extLst>
          </p:cNvPr>
          <p:cNvPicPr>
            <a:picLocks noChangeAspect="1"/>
          </p:cNvPicPr>
          <p:nvPr/>
        </p:nvPicPr>
        <p:blipFill>
          <a:blip r:embed="rId22"/>
          <a:stretch>
            <a:fillRect/>
          </a:stretch>
        </p:blipFill>
        <p:spPr>
          <a:xfrm>
            <a:off x="5031455" y="3899945"/>
            <a:ext cx="824588" cy="1053282"/>
          </a:xfrm>
          <a:prstGeom prst="rect">
            <a:avLst/>
          </a:prstGeom>
        </p:spPr>
      </p:pic>
      <p:pic>
        <p:nvPicPr>
          <p:cNvPr id="1038" name="Picture 1037">
            <a:extLst>
              <a:ext uri="{FF2B5EF4-FFF2-40B4-BE49-F238E27FC236}">
                <a16:creationId xmlns:a16="http://schemas.microsoft.com/office/drawing/2014/main" id="{9CC8BC95-B981-427C-9D31-EC1A9D250BCD}"/>
              </a:ext>
            </a:extLst>
          </p:cNvPr>
          <p:cNvPicPr>
            <a:picLocks noChangeAspect="1"/>
          </p:cNvPicPr>
          <p:nvPr/>
        </p:nvPicPr>
        <p:blipFill>
          <a:blip r:embed="rId23"/>
          <a:stretch>
            <a:fillRect/>
          </a:stretch>
        </p:blipFill>
        <p:spPr>
          <a:xfrm>
            <a:off x="5940152" y="3923140"/>
            <a:ext cx="1347190" cy="973784"/>
          </a:xfrm>
          <a:prstGeom prst="rect">
            <a:avLst/>
          </a:prstGeom>
        </p:spPr>
      </p:pic>
      <p:pic>
        <p:nvPicPr>
          <p:cNvPr id="1040" name="Picture 1039">
            <a:extLst>
              <a:ext uri="{FF2B5EF4-FFF2-40B4-BE49-F238E27FC236}">
                <a16:creationId xmlns:a16="http://schemas.microsoft.com/office/drawing/2014/main" id="{79BD5883-EE1C-4EB5-8751-8BB985A8DA73}"/>
              </a:ext>
            </a:extLst>
          </p:cNvPr>
          <p:cNvPicPr>
            <a:picLocks noChangeAspect="1"/>
          </p:cNvPicPr>
          <p:nvPr/>
        </p:nvPicPr>
        <p:blipFill>
          <a:blip r:embed="rId24"/>
          <a:stretch>
            <a:fillRect/>
          </a:stretch>
        </p:blipFill>
        <p:spPr>
          <a:xfrm>
            <a:off x="7592848" y="3976067"/>
            <a:ext cx="1135534" cy="736634"/>
          </a:xfrm>
          <a:prstGeom prst="rect">
            <a:avLst/>
          </a:prstGeom>
        </p:spPr>
      </p:pic>
      <p:pic>
        <p:nvPicPr>
          <p:cNvPr id="1042" name="Picture 1041">
            <a:extLst>
              <a:ext uri="{FF2B5EF4-FFF2-40B4-BE49-F238E27FC236}">
                <a16:creationId xmlns:a16="http://schemas.microsoft.com/office/drawing/2014/main" id="{614B8264-A1EC-4F9E-A6F8-426AE181D6B3}"/>
              </a:ext>
            </a:extLst>
          </p:cNvPr>
          <p:cNvPicPr>
            <a:picLocks noChangeAspect="1"/>
          </p:cNvPicPr>
          <p:nvPr/>
        </p:nvPicPr>
        <p:blipFill>
          <a:blip r:embed="rId25"/>
          <a:stretch>
            <a:fillRect/>
          </a:stretch>
        </p:blipFill>
        <p:spPr>
          <a:xfrm>
            <a:off x="-36512" y="5237239"/>
            <a:ext cx="565973" cy="1200821"/>
          </a:xfrm>
          <a:prstGeom prst="rect">
            <a:avLst/>
          </a:prstGeom>
        </p:spPr>
      </p:pic>
      <p:pic>
        <p:nvPicPr>
          <p:cNvPr id="1044" name="Picture 1043">
            <a:extLst>
              <a:ext uri="{FF2B5EF4-FFF2-40B4-BE49-F238E27FC236}">
                <a16:creationId xmlns:a16="http://schemas.microsoft.com/office/drawing/2014/main" id="{FF291215-3EE9-42F1-9D6B-E6BB17D3FE5D}"/>
              </a:ext>
            </a:extLst>
          </p:cNvPr>
          <p:cNvPicPr>
            <a:picLocks noChangeAspect="1"/>
          </p:cNvPicPr>
          <p:nvPr/>
        </p:nvPicPr>
        <p:blipFill>
          <a:blip r:embed="rId26"/>
          <a:stretch>
            <a:fillRect/>
          </a:stretch>
        </p:blipFill>
        <p:spPr>
          <a:xfrm>
            <a:off x="539552" y="5260387"/>
            <a:ext cx="1206618" cy="1144846"/>
          </a:xfrm>
          <a:prstGeom prst="rect">
            <a:avLst/>
          </a:prstGeom>
        </p:spPr>
      </p:pic>
      <p:pic>
        <p:nvPicPr>
          <p:cNvPr id="1046" name="Picture 1045">
            <a:extLst>
              <a:ext uri="{FF2B5EF4-FFF2-40B4-BE49-F238E27FC236}">
                <a16:creationId xmlns:a16="http://schemas.microsoft.com/office/drawing/2014/main" id="{A8C2B44F-0920-444B-96A1-B1953EC2F1C8}"/>
              </a:ext>
            </a:extLst>
          </p:cNvPr>
          <p:cNvPicPr>
            <a:picLocks noChangeAspect="1"/>
          </p:cNvPicPr>
          <p:nvPr/>
        </p:nvPicPr>
        <p:blipFill>
          <a:blip r:embed="rId27"/>
          <a:stretch>
            <a:fillRect/>
          </a:stretch>
        </p:blipFill>
        <p:spPr>
          <a:xfrm>
            <a:off x="1691680" y="5250144"/>
            <a:ext cx="1236472" cy="1182241"/>
          </a:xfrm>
          <a:prstGeom prst="rect">
            <a:avLst/>
          </a:prstGeom>
        </p:spPr>
      </p:pic>
      <p:pic>
        <p:nvPicPr>
          <p:cNvPr id="1048" name="Picture 1047">
            <a:extLst>
              <a:ext uri="{FF2B5EF4-FFF2-40B4-BE49-F238E27FC236}">
                <a16:creationId xmlns:a16="http://schemas.microsoft.com/office/drawing/2014/main" id="{4E2A4394-0E15-4593-9006-8ED843DB8C88}"/>
              </a:ext>
            </a:extLst>
          </p:cNvPr>
          <p:cNvPicPr>
            <a:picLocks noChangeAspect="1"/>
          </p:cNvPicPr>
          <p:nvPr/>
        </p:nvPicPr>
        <p:blipFill>
          <a:blip r:embed="rId28"/>
          <a:stretch>
            <a:fillRect/>
          </a:stretch>
        </p:blipFill>
        <p:spPr>
          <a:xfrm>
            <a:off x="2843808" y="5350256"/>
            <a:ext cx="1227660" cy="935360"/>
          </a:xfrm>
          <a:prstGeom prst="rect">
            <a:avLst/>
          </a:prstGeom>
        </p:spPr>
      </p:pic>
      <p:pic>
        <p:nvPicPr>
          <p:cNvPr id="1050" name="Picture 1049">
            <a:extLst>
              <a:ext uri="{FF2B5EF4-FFF2-40B4-BE49-F238E27FC236}">
                <a16:creationId xmlns:a16="http://schemas.microsoft.com/office/drawing/2014/main" id="{4875B6AC-8B81-4AF5-A43A-F74A184E2E42}"/>
              </a:ext>
            </a:extLst>
          </p:cNvPr>
          <p:cNvPicPr>
            <a:picLocks noChangeAspect="1"/>
          </p:cNvPicPr>
          <p:nvPr/>
        </p:nvPicPr>
        <p:blipFill>
          <a:blip r:embed="rId29"/>
          <a:stretch>
            <a:fillRect/>
          </a:stretch>
        </p:blipFill>
        <p:spPr>
          <a:xfrm>
            <a:off x="4139952" y="5153117"/>
            <a:ext cx="1135534" cy="1087870"/>
          </a:xfrm>
          <a:prstGeom prst="rect">
            <a:avLst/>
          </a:prstGeom>
        </p:spPr>
      </p:pic>
      <p:pic>
        <p:nvPicPr>
          <p:cNvPr id="1052" name="Picture 1051">
            <a:extLst>
              <a:ext uri="{FF2B5EF4-FFF2-40B4-BE49-F238E27FC236}">
                <a16:creationId xmlns:a16="http://schemas.microsoft.com/office/drawing/2014/main" id="{334186FC-36E7-42D4-84B9-E58E3767AF3F}"/>
              </a:ext>
            </a:extLst>
          </p:cNvPr>
          <p:cNvPicPr>
            <a:picLocks noChangeAspect="1"/>
          </p:cNvPicPr>
          <p:nvPr/>
        </p:nvPicPr>
        <p:blipFill>
          <a:blip r:embed="rId30"/>
          <a:stretch>
            <a:fillRect/>
          </a:stretch>
        </p:blipFill>
        <p:spPr>
          <a:xfrm>
            <a:off x="5443749" y="5101272"/>
            <a:ext cx="1475656" cy="465037"/>
          </a:xfrm>
          <a:prstGeom prst="rect">
            <a:avLst/>
          </a:prstGeom>
        </p:spPr>
      </p:pic>
      <p:pic>
        <p:nvPicPr>
          <p:cNvPr id="1054" name="Picture 1053">
            <a:extLst>
              <a:ext uri="{FF2B5EF4-FFF2-40B4-BE49-F238E27FC236}">
                <a16:creationId xmlns:a16="http://schemas.microsoft.com/office/drawing/2014/main" id="{775866EA-4513-4018-8F67-8C4B1FD5BF8D}"/>
              </a:ext>
            </a:extLst>
          </p:cNvPr>
          <p:cNvPicPr>
            <a:picLocks noChangeAspect="1"/>
          </p:cNvPicPr>
          <p:nvPr/>
        </p:nvPicPr>
        <p:blipFill>
          <a:blip r:embed="rId31"/>
          <a:stretch>
            <a:fillRect/>
          </a:stretch>
        </p:blipFill>
        <p:spPr>
          <a:xfrm>
            <a:off x="6442171" y="5637909"/>
            <a:ext cx="1239788" cy="845788"/>
          </a:xfrm>
          <a:prstGeom prst="rect">
            <a:avLst/>
          </a:prstGeom>
        </p:spPr>
      </p:pic>
      <p:pic>
        <p:nvPicPr>
          <p:cNvPr id="1056" name="Picture 1055">
            <a:extLst>
              <a:ext uri="{FF2B5EF4-FFF2-40B4-BE49-F238E27FC236}">
                <a16:creationId xmlns:a16="http://schemas.microsoft.com/office/drawing/2014/main" id="{AD121D74-7A51-479A-98A1-AE25247D12B0}"/>
              </a:ext>
            </a:extLst>
          </p:cNvPr>
          <p:cNvPicPr>
            <a:picLocks noChangeAspect="1"/>
          </p:cNvPicPr>
          <p:nvPr/>
        </p:nvPicPr>
        <p:blipFill>
          <a:blip r:embed="rId32"/>
          <a:stretch>
            <a:fillRect/>
          </a:stretch>
        </p:blipFill>
        <p:spPr>
          <a:xfrm>
            <a:off x="7828143" y="5111250"/>
            <a:ext cx="1061127" cy="1253456"/>
          </a:xfrm>
          <a:prstGeom prst="rect">
            <a:avLst/>
          </a:prstGeom>
        </p:spPr>
      </p:pic>
    </p:spTree>
    <p:extLst>
      <p:ext uri="{BB962C8B-B14F-4D97-AF65-F5344CB8AC3E}">
        <p14:creationId xmlns:p14="http://schemas.microsoft.com/office/powerpoint/2010/main" val="21449223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Карактеристики на податоци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mk-MK" sz="2800" dirty="0">
                <a:ea typeface="Verdana" panose="020B0604030504040204" pitchFamily="34" charset="0"/>
              </a:rPr>
              <a:t>Електронските докази/податоци се единствени</a:t>
            </a:r>
            <a:r>
              <a:rPr lang="en-GB" sz="2800" dirty="0">
                <a:ea typeface="Verdana" panose="020B0604030504040204" pitchFamily="34" charset="0"/>
              </a:rPr>
              <a:t>:</a:t>
            </a:r>
          </a:p>
          <a:p>
            <a:r>
              <a:rPr lang="mk-MK" sz="2800" b="1" dirty="0">
                <a:solidFill>
                  <a:srgbClr val="0070C0"/>
                </a:solidFill>
              </a:rPr>
              <a:t>Генерирани од корисници </a:t>
            </a:r>
            <a:r>
              <a:rPr lang="en-GB" sz="2800" dirty="0"/>
              <a:t>– </a:t>
            </a:r>
            <a:r>
              <a:rPr lang="mk-MK" sz="2800" dirty="0"/>
              <a:t>документи, фотографии, итн.</a:t>
            </a:r>
            <a:r>
              <a:rPr lang="mk-MK" sz="2800" b="1" dirty="0">
                <a:solidFill>
                  <a:srgbClr val="0070C0"/>
                </a:solidFill>
              </a:rPr>
              <a:t> </a:t>
            </a:r>
            <a:endParaRPr lang="en-US" sz="2800" b="1" dirty="0">
              <a:solidFill>
                <a:srgbClr val="0070C0"/>
              </a:solidFill>
            </a:endParaRPr>
          </a:p>
          <a:p>
            <a:r>
              <a:rPr lang="mk-MK" sz="2800" b="1" dirty="0">
                <a:solidFill>
                  <a:srgbClr val="0070C0"/>
                </a:solidFill>
              </a:rPr>
              <a:t>Генерирани од уред </a:t>
            </a:r>
            <a:r>
              <a:rPr lang="en-GB" sz="2800" dirty="0"/>
              <a:t>– </a:t>
            </a:r>
            <a:r>
              <a:rPr lang="mk-MK" sz="2800" dirty="0" err="1"/>
              <a:t>историјати</a:t>
            </a:r>
            <a:r>
              <a:rPr lang="mk-MK" sz="2800" dirty="0"/>
              <a:t>, </a:t>
            </a:r>
            <a:r>
              <a:rPr lang="mk-MK" sz="2800" dirty="0" err="1"/>
              <a:t>логови</a:t>
            </a:r>
            <a:endParaRPr lang="mk-MK" sz="2800" b="1" dirty="0">
              <a:solidFill>
                <a:srgbClr val="0070C0"/>
              </a:solidFill>
            </a:endParaRPr>
          </a:p>
          <a:p>
            <a:r>
              <a:rPr lang="mk-MK" sz="2800" b="1" dirty="0">
                <a:solidFill>
                  <a:srgbClr val="0070C0"/>
                </a:solidFill>
              </a:rPr>
              <a:t>Невидливи</a:t>
            </a:r>
            <a:r>
              <a:rPr lang="en-GB" sz="2800" b="1" dirty="0">
                <a:solidFill>
                  <a:srgbClr val="0070C0"/>
                </a:solidFill>
              </a:rPr>
              <a:t> </a:t>
            </a:r>
            <a:r>
              <a:rPr lang="en-GB" sz="2800" dirty="0"/>
              <a:t>– </a:t>
            </a:r>
            <a:r>
              <a:rPr lang="mk-MK" sz="2800" dirty="0"/>
              <a:t>за </a:t>
            </a:r>
            <a:r>
              <a:rPr lang="mk-MK" sz="2800" dirty="0" err="1"/>
              <a:t>необучено</a:t>
            </a:r>
            <a:r>
              <a:rPr lang="mk-MK" sz="2800" dirty="0"/>
              <a:t> око</a:t>
            </a:r>
            <a:endParaRPr lang="en-US" sz="2800" dirty="0"/>
          </a:p>
          <a:p>
            <a:r>
              <a:rPr lang="mk-MK" sz="2800" b="1" dirty="0">
                <a:solidFill>
                  <a:srgbClr val="0070C0"/>
                </a:solidFill>
              </a:rPr>
              <a:t>Толкувано</a:t>
            </a:r>
            <a:r>
              <a:rPr lang="en-US" sz="2800" b="1" dirty="0">
                <a:solidFill>
                  <a:srgbClr val="0070C0"/>
                </a:solidFill>
              </a:rPr>
              <a:t> </a:t>
            </a:r>
            <a:r>
              <a:rPr lang="en-US" sz="2800" dirty="0"/>
              <a:t>–</a:t>
            </a:r>
            <a:r>
              <a:rPr lang="en-US" sz="2800" b="1" dirty="0">
                <a:solidFill>
                  <a:srgbClr val="0070C0"/>
                </a:solidFill>
              </a:rPr>
              <a:t> </a:t>
            </a:r>
            <a:r>
              <a:rPr lang="mk-MK" sz="2800" dirty="0"/>
              <a:t>од специјалист</a:t>
            </a:r>
            <a:endParaRPr lang="en-US" sz="2800" dirty="0"/>
          </a:p>
          <a:p>
            <a:r>
              <a:rPr lang="mk-MK" sz="2800" b="1" dirty="0">
                <a:solidFill>
                  <a:srgbClr val="0070C0"/>
                </a:solidFill>
              </a:rPr>
              <a:t>Нестабилни</a:t>
            </a:r>
            <a:r>
              <a:rPr lang="en-US" sz="2800" b="1" dirty="0">
                <a:solidFill>
                  <a:srgbClr val="0070C0"/>
                </a:solidFill>
              </a:rPr>
              <a:t> </a:t>
            </a:r>
            <a:r>
              <a:rPr lang="en-US" sz="2800" dirty="0"/>
              <a:t>– </a:t>
            </a:r>
            <a:r>
              <a:rPr lang="mk-MK" sz="2800" dirty="0"/>
              <a:t>може да се менува брзо и лесно</a:t>
            </a:r>
            <a:endParaRPr lang="en-US" sz="2800" dirty="0"/>
          </a:p>
          <a:p>
            <a:r>
              <a:rPr lang="mk-MK" sz="2800" b="1" dirty="0">
                <a:solidFill>
                  <a:srgbClr val="0070C0"/>
                </a:solidFill>
              </a:rPr>
              <a:t>Променети или уништени </a:t>
            </a:r>
            <a:r>
              <a:rPr lang="en-US" sz="2800" dirty="0"/>
              <a:t>– </a:t>
            </a:r>
            <a:r>
              <a:rPr lang="mk-MK" sz="2800" dirty="0"/>
              <a:t>во нормална употреба</a:t>
            </a:r>
            <a:endParaRPr lang="en-US" sz="2800" dirty="0"/>
          </a:p>
          <a:p>
            <a:r>
              <a:rPr lang="mk-MK" sz="2800" b="1" dirty="0">
                <a:solidFill>
                  <a:srgbClr val="0070C0"/>
                </a:solidFill>
              </a:rPr>
              <a:t>Копирани</a:t>
            </a:r>
            <a:r>
              <a:rPr lang="en-US" sz="2800" b="1" dirty="0">
                <a:solidFill>
                  <a:srgbClr val="0070C0"/>
                </a:solidFill>
              </a:rPr>
              <a:t> </a:t>
            </a:r>
            <a:r>
              <a:rPr lang="en-US" sz="2800" dirty="0"/>
              <a:t>– </a:t>
            </a:r>
            <a:r>
              <a:rPr lang="mk-MK" sz="2800" dirty="0"/>
              <a:t>повеќепати без ограничување</a:t>
            </a:r>
            <a:endParaRPr lang="en-US" sz="2800"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115167C5-F14A-4852-8B0D-2C2231C6BEDF}"/>
              </a:ext>
            </a:extLst>
          </p:cNvPr>
          <p:cNvPicPr>
            <a:picLocks noChangeAspect="1"/>
          </p:cNvPicPr>
          <p:nvPr/>
        </p:nvPicPr>
        <p:blipFill>
          <a:blip r:embed="rId4"/>
          <a:stretch>
            <a:fillRect/>
          </a:stretch>
        </p:blipFill>
        <p:spPr>
          <a:xfrm>
            <a:off x="7004595" y="5661248"/>
            <a:ext cx="1887885" cy="1090531"/>
          </a:xfrm>
          <a:prstGeom prst="rect">
            <a:avLst/>
          </a:prstGeom>
        </p:spPr>
      </p:pic>
    </p:spTree>
    <p:extLst>
      <p:ext uri="{BB962C8B-B14F-4D97-AF65-F5344CB8AC3E}">
        <p14:creationId xmlns:p14="http://schemas.microsoft.com/office/powerpoint/2010/main" val="1005590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Размислувања </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r>
              <a:rPr lang="mk-MK" sz="2800" b="1" dirty="0">
                <a:solidFill>
                  <a:srgbClr val="0070C0"/>
                </a:solidFill>
              </a:rPr>
              <a:t>Постапување </a:t>
            </a:r>
            <a:r>
              <a:rPr lang="en-GB" sz="2800" dirty="0"/>
              <a:t>– </a:t>
            </a:r>
            <a:r>
              <a:rPr lang="mk-MK" sz="2800" dirty="0"/>
              <a:t>од страна на специјалисти</a:t>
            </a:r>
            <a:endParaRPr lang="en-US" sz="2800" dirty="0"/>
          </a:p>
          <a:p>
            <a:r>
              <a:rPr lang="mk-MK" sz="2800" b="1" dirty="0">
                <a:solidFill>
                  <a:srgbClr val="0070C0"/>
                </a:solidFill>
              </a:rPr>
              <a:t>Еволуција</a:t>
            </a:r>
            <a:r>
              <a:rPr lang="en-US" sz="2800" b="1" dirty="0">
                <a:solidFill>
                  <a:srgbClr val="0070C0"/>
                </a:solidFill>
              </a:rPr>
              <a:t> </a:t>
            </a:r>
            <a:r>
              <a:rPr lang="en-US" sz="2800" dirty="0"/>
              <a:t>–</a:t>
            </a:r>
            <a:r>
              <a:rPr lang="en-US" sz="2800" b="1" dirty="0">
                <a:solidFill>
                  <a:srgbClr val="0070C0"/>
                </a:solidFill>
              </a:rPr>
              <a:t> </a:t>
            </a:r>
            <a:r>
              <a:rPr lang="mk-MK" sz="2800" dirty="0"/>
              <a:t>изворите се менуваат брзо</a:t>
            </a:r>
            <a:endParaRPr lang="en-US" sz="2800" dirty="0"/>
          </a:p>
          <a:p>
            <a:r>
              <a:rPr lang="mk-MK" sz="2800" b="1" dirty="0">
                <a:solidFill>
                  <a:srgbClr val="0070C0"/>
                </a:solidFill>
              </a:rPr>
              <a:t>Постапки</a:t>
            </a:r>
            <a:r>
              <a:rPr lang="en-US" sz="2800" b="1" dirty="0">
                <a:solidFill>
                  <a:srgbClr val="0070C0"/>
                </a:solidFill>
              </a:rPr>
              <a:t> </a:t>
            </a:r>
            <a:r>
              <a:rPr lang="en-US" sz="2800" dirty="0"/>
              <a:t>– </a:t>
            </a:r>
            <a:r>
              <a:rPr lang="mk-MK" sz="2800" dirty="0"/>
              <a:t>соодветни алатки и техники</a:t>
            </a:r>
            <a:endParaRPr lang="en-US" sz="2800" dirty="0"/>
          </a:p>
          <a:p>
            <a:r>
              <a:rPr lang="mk-MK" sz="2800" b="1" dirty="0" err="1">
                <a:solidFill>
                  <a:srgbClr val="0070C0"/>
                </a:solidFill>
              </a:rPr>
              <a:t>Допуштеност</a:t>
            </a:r>
            <a:r>
              <a:rPr lang="en-US" sz="2800" b="1" dirty="0">
                <a:solidFill>
                  <a:srgbClr val="0070C0"/>
                </a:solidFill>
              </a:rPr>
              <a:t> </a:t>
            </a:r>
            <a:r>
              <a:rPr lang="en-US" sz="2800" dirty="0"/>
              <a:t>– </a:t>
            </a:r>
            <a:r>
              <a:rPr lang="mk-MK" sz="2800" dirty="0"/>
              <a:t>следење на упатства и начела</a:t>
            </a:r>
            <a:endParaRPr lang="en-US" sz="2800" dirty="0"/>
          </a:p>
          <a:p>
            <a:r>
              <a:rPr lang="mk-MK" sz="2800" b="1" dirty="0">
                <a:solidFill>
                  <a:srgbClr val="0070C0"/>
                </a:solidFill>
              </a:rPr>
              <a:t>Автентичност</a:t>
            </a:r>
            <a:r>
              <a:rPr lang="en-US" sz="2800" b="1" dirty="0">
                <a:solidFill>
                  <a:srgbClr val="0070C0"/>
                </a:solidFill>
              </a:rPr>
              <a:t> </a:t>
            </a:r>
            <a:r>
              <a:rPr lang="en-US" sz="2800" dirty="0"/>
              <a:t>– </a:t>
            </a:r>
            <a:r>
              <a:rPr lang="mk-MK" sz="2800" dirty="0"/>
              <a:t>мора да биде врзана за инцидентот</a:t>
            </a:r>
            <a:endParaRPr lang="en-US" sz="2800" dirty="0"/>
          </a:p>
          <a:p>
            <a:r>
              <a:rPr lang="mk-MK" sz="2800" b="1" dirty="0">
                <a:solidFill>
                  <a:srgbClr val="0070C0"/>
                </a:solidFill>
              </a:rPr>
              <a:t>Целовитост</a:t>
            </a:r>
            <a:r>
              <a:rPr lang="en-US" sz="2800" dirty="0"/>
              <a:t> – </a:t>
            </a:r>
            <a:r>
              <a:rPr lang="mk-MK" sz="2800" dirty="0"/>
              <a:t>целата приказна наместо селективна</a:t>
            </a:r>
            <a:endParaRPr lang="en-US" sz="2800" dirty="0"/>
          </a:p>
          <a:p>
            <a:r>
              <a:rPr lang="mk-MK" sz="2800" b="1" dirty="0">
                <a:solidFill>
                  <a:srgbClr val="0070C0"/>
                </a:solidFill>
              </a:rPr>
              <a:t>Сигурност</a:t>
            </a:r>
            <a:r>
              <a:rPr lang="en-US" sz="2800" dirty="0"/>
              <a:t> – </a:t>
            </a:r>
            <a:r>
              <a:rPr lang="mk-MK" sz="2800" dirty="0"/>
              <a:t>без сомневања</a:t>
            </a:r>
            <a:endParaRPr lang="en-US" sz="2800" dirty="0"/>
          </a:p>
          <a:p>
            <a:r>
              <a:rPr lang="mk-MK" sz="2800" b="1" dirty="0">
                <a:solidFill>
                  <a:srgbClr val="0070C0"/>
                </a:solidFill>
              </a:rPr>
              <a:t>Веродостојност</a:t>
            </a:r>
            <a:r>
              <a:rPr lang="en-US" sz="2800" dirty="0"/>
              <a:t> – </a:t>
            </a:r>
            <a:r>
              <a:rPr lang="mk-MK" sz="2800" dirty="0"/>
              <a:t>да бидат разбирливи</a:t>
            </a:r>
            <a:endParaRPr lang="en-US" sz="2800" dirty="0"/>
          </a:p>
          <a:p>
            <a:r>
              <a:rPr lang="mk-MK" sz="2800" b="1" dirty="0">
                <a:solidFill>
                  <a:srgbClr val="0070C0"/>
                </a:solidFill>
              </a:rPr>
              <a:t>Пропорционалност</a:t>
            </a:r>
            <a:r>
              <a:rPr lang="en-US" sz="2800" dirty="0"/>
              <a:t> – </a:t>
            </a:r>
            <a:r>
              <a:rPr lang="mk-MK" sz="2800" dirty="0"/>
              <a:t>да ги исполнат </a:t>
            </a:r>
          </a:p>
          <a:p>
            <a:pPr marL="0" indent="0">
              <a:buNone/>
            </a:pPr>
            <a:r>
              <a:rPr lang="mk-MK" sz="2800" dirty="0"/>
              <a:t>тестовите</a:t>
            </a:r>
            <a:endParaRPr lang="en-US" sz="2800"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115167C5-F14A-4852-8B0D-2C2231C6BEDF}"/>
              </a:ext>
            </a:extLst>
          </p:cNvPr>
          <p:cNvPicPr>
            <a:picLocks noChangeAspect="1"/>
          </p:cNvPicPr>
          <p:nvPr/>
        </p:nvPicPr>
        <p:blipFill>
          <a:blip r:embed="rId4"/>
          <a:stretch>
            <a:fillRect/>
          </a:stretch>
        </p:blipFill>
        <p:spPr>
          <a:xfrm>
            <a:off x="7004595" y="5219781"/>
            <a:ext cx="1887885" cy="1090531"/>
          </a:xfrm>
          <a:prstGeom prst="rect">
            <a:avLst/>
          </a:prstGeom>
        </p:spPr>
      </p:pic>
    </p:spTree>
    <p:extLst>
      <p:ext uri="{BB962C8B-B14F-4D97-AF65-F5344CB8AC3E}">
        <p14:creationId xmlns:p14="http://schemas.microsoft.com/office/powerpoint/2010/main" val="3922494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pPr/>
              <a:t>14</a:t>
            </a:fld>
            <a:endParaRPr lang="en-GB" dirty="0"/>
          </a:p>
        </p:txBody>
      </p:sp>
    </p:spTree>
    <p:extLst>
      <p:ext uri="{BB962C8B-B14F-4D97-AF65-F5344CB8AC3E}">
        <p14:creationId xmlns:p14="http://schemas.microsoft.com/office/powerpoint/2010/main" val="13348152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mk-MK" dirty="0"/>
              <a:t>прирачник</a:t>
            </a:r>
            <a:r>
              <a:rPr lang="mk-MK" dirty="0">
                <a:solidFill>
                  <a:srgbClr val="00B0F0"/>
                </a:solidFill>
              </a:rPr>
              <a:t> </a:t>
            </a:r>
            <a:r>
              <a:rPr lang="mk-MK" dirty="0"/>
              <a:t>за електронски докази на советот на </a:t>
            </a:r>
            <a:r>
              <a:rPr lang="mk-MK" dirty="0" err="1"/>
              <a:t>европа</a:t>
            </a:r>
            <a:r>
              <a:rPr lang="mk-MK" dirty="0"/>
              <a:t> </a:t>
            </a:r>
            <a:endParaRPr lang="en-GB" dirty="0"/>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mk-MK" dirty="0"/>
              <a:t>Дигитални и електронски докази</a:t>
            </a:r>
            <a:endParaRPr lang="en-GB" dirty="0"/>
          </a:p>
        </p:txBody>
      </p:sp>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EE44B28D-96A4-4B71-A353-916AB546715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Втор дел</a:t>
            </a:r>
            <a:endParaRPr lang="en-GB" sz="2000" dirty="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a:extLst>
              <a:ext uri="{FF2B5EF4-FFF2-40B4-BE49-F238E27FC236}">
                <a16:creationId xmlns:a16="http://schemas.microsoft.com/office/drawing/2014/main" id="{0C586476-3D4B-4FB0-8239-59DBBE9C9648}"/>
              </a:ext>
            </a:extLst>
          </p:cNvPr>
          <p:cNvPicPr>
            <a:picLocks noChangeAspect="1"/>
          </p:cNvPicPr>
          <p:nvPr/>
        </p:nvPicPr>
        <p:blipFill>
          <a:blip r:embed="rId4"/>
          <a:stretch>
            <a:fillRect/>
          </a:stretch>
        </p:blipFill>
        <p:spPr>
          <a:xfrm>
            <a:off x="6513993" y="1323181"/>
            <a:ext cx="1981113" cy="2813050"/>
          </a:xfrm>
          <a:prstGeom prst="rect">
            <a:avLst/>
          </a:prstGeom>
          <a:scene3d>
            <a:camera prst="orthographicFront">
              <a:rot lat="21407214" lon="1320155" rev="21041167"/>
            </a:camera>
            <a:lightRig rig="threePt" dir="t"/>
          </a:scene3d>
          <a:sp3d>
            <a:bevelT/>
            <a:bevelB w="165100" prst="coolSlant"/>
          </a:sp3d>
        </p:spPr>
      </p:pic>
    </p:spTree>
    <p:extLst>
      <p:ext uri="{BB962C8B-B14F-4D97-AF65-F5344CB8AC3E}">
        <p14:creationId xmlns:p14="http://schemas.microsoft.com/office/powerpoint/2010/main" val="21348385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Прирачник за електронски докази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mk-MK" b="1" dirty="0">
                <a:solidFill>
                  <a:srgbClr val="0070C0"/>
                </a:solidFill>
              </a:rPr>
              <a:t>Предговор</a:t>
            </a:r>
            <a:endParaRPr lang="en-GB" b="1" dirty="0">
              <a:solidFill>
                <a:srgbClr val="0070C0"/>
              </a:solidFill>
            </a:endParaRPr>
          </a:p>
          <a:p>
            <a:r>
              <a:rPr lang="mk-MK" dirty="0">
                <a:ea typeface="Verdana" panose="020B0604030504040204" pitchFamily="34" charset="0"/>
              </a:rPr>
              <a:t>Може да се примени на СИТЕ случаи на електронски докази</a:t>
            </a:r>
            <a:endParaRPr lang="en-GB" dirty="0">
              <a:ea typeface="Verdana" panose="020B0604030504040204" pitchFamily="34" charset="0"/>
            </a:endParaRPr>
          </a:p>
          <a:p>
            <a:r>
              <a:rPr lang="mk-MK" dirty="0">
                <a:ea typeface="Verdana" panose="020B0604030504040204" pitchFamily="34" charset="0"/>
              </a:rPr>
              <a:t>Земјите треба да ги земат предвид своите правни документи и мерки</a:t>
            </a:r>
            <a:endParaRPr lang="en-GB" dirty="0">
              <a:ea typeface="Verdana" panose="020B0604030504040204" pitchFamily="34" charset="0"/>
            </a:endParaRPr>
          </a:p>
          <a:p>
            <a:r>
              <a:rPr lang="mk-MK" dirty="0">
                <a:ea typeface="Verdana" panose="020B0604030504040204" pitchFamily="34" charset="0"/>
              </a:rPr>
              <a:t>Земјите треба да додадат податоци за контакт со нивната сопствена единица на вештаци</a:t>
            </a:r>
            <a:endParaRPr lang="en-GB" dirty="0">
              <a:ea typeface="Verdana" panose="020B0604030504040204" pitchFamily="34" charset="0"/>
            </a:endParaRPr>
          </a:p>
          <a:p>
            <a:pPr marL="0" indent="0">
              <a:buNone/>
            </a:pP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59204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Прирачник за електронски докази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mk-MK" b="1" dirty="0">
                <a:solidFill>
                  <a:srgbClr val="0070C0"/>
                </a:solidFill>
              </a:rPr>
              <a:t>Цел</a:t>
            </a:r>
            <a:endParaRPr lang="en-GB" b="1" dirty="0">
              <a:solidFill>
                <a:srgbClr val="0070C0"/>
              </a:solidFill>
            </a:endParaRPr>
          </a:p>
          <a:p>
            <a:r>
              <a:rPr lang="mk-MK" dirty="0">
                <a:ea typeface="Verdana" panose="020B0604030504040204" pitchFamily="34" charset="0"/>
              </a:rPr>
              <a:t>Поддршка и насоки при идентификување, постапување и испитување на електронски докази</a:t>
            </a:r>
            <a:endParaRPr lang="en-GB" dirty="0">
              <a:ea typeface="Verdana" panose="020B0604030504040204" pitchFamily="34" charset="0"/>
            </a:endParaRPr>
          </a:p>
          <a:p>
            <a:r>
              <a:rPr lang="mk-MK" dirty="0"/>
              <a:t>Не е „чекор по чекор“ упатство</a:t>
            </a:r>
            <a:endParaRPr lang="en-GB" dirty="0"/>
          </a:p>
          <a:p>
            <a:r>
              <a:rPr lang="mk-MK" dirty="0"/>
              <a:t>Документ од основно ниво со практични совети</a:t>
            </a:r>
            <a:endParaRPr lang="en-GB" dirty="0"/>
          </a:p>
          <a:p>
            <a:r>
              <a:rPr lang="mk-MK" dirty="0"/>
              <a:t>Документ-образец што може да се прилагоди и приспособи, </a:t>
            </a:r>
          </a:p>
          <a:p>
            <a:pPr marL="800100" lvl="2" indent="0">
              <a:buNone/>
            </a:pPr>
            <a:r>
              <a:rPr lang="mk-MK" dirty="0"/>
              <a:t>- со сеопфатни меѓународно прифатени начела</a:t>
            </a: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25793386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Прирачник за електронски докази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mk-MK" b="1" dirty="0">
                <a:solidFill>
                  <a:srgbClr val="0070C0"/>
                </a:solidFill>
              </a:rPr>
              <a:t>За кого е</a:t>
            </a:r>
            <a:r>
              <a:rPr lang="en-GB" b="1" dirty="0">
                <a:solidFill>
                  <a:srgbClr val="0070C0"/>
                </a:solidFill>
              </a:rPr>
              <a:t>?</a:t>
            </a:r>
          </a:p>
          <a:p>
            <a:r>
              <a:rPr lang="mk-MK" dirty="0">
                <a:ea typeface="Verdana" panose="020B0604030504040204" pitchFamily="34" charset="0"/>
              </a:rPr>
              <a:t>Земјите кои развиваат одговор на </a:t>
            </a:r>
            <a:r>
              <a:rPr lang="mk-MK" dirty="0" err="1">
                <a:ea typeface="Verdana" panose="020B0604030504040204" pitchFamily="34" charset="0"/>
              </a:rPr>
              <a:t>сајбер</a:t>
            </a:r>
            <a:r>
              <a:rPr lang="mk-MK" dirty="0">
                <a:ea typeface="Verdana" panose="020B0604030504040204" pitchFamily="34" charset="0"/>
              </a:rPr>
              <a:t>-криминал и воспоставуваат правила/протоколи за електронски докази</a:t>
            </a:r>
            <a:endParaRPr lang="en-GB" dirty="0">
              <a:ea typeface="Verdana" panose="020B0604030504040204" pitchFamily="34" charset="0"/>
            </a:endParaRPr>
          </a:p>
          <a:p>
            <a:r>
              <a:rPr lang="mk-MK" dirty="0">
                <a:ea typeface="Verdana" panose="020B0604030504040204" pitchFamily="34" charset="0"/>
              </a:rPr>
              <a:t>Повеќето постоечки прирачници се за спроведување на законот – ова е за поширока публика, вклучувајќи судии и обвинители, адвокати од приватниот сектор, нотари, итн.</a:t>
            </a: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4219171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Прирачник за електронски докази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mk-MK" sz="2800" b="1" dirty="0">
                <a:solidFill>
                  <a:srgbClr val="0070C0"/>
                </a:solidFill>
              </a:rPr>
              <a:t>Како треба да се користи</a:t>
            </a:r>
            <a:endParaRPr lang="en-GB" sz="2800" b="1" dirty="0">
              <a:solidFill>
                <a:srgbClr val="0070C0"/>
              </a:solidFill>
            </a:endParaRPr>
          </a:p>
          <a:p>
            <a:r>
              <a:rPr lang="mk-MK" sz="2800" dirty="0">
                <a:ea typeface="Verdana" panose="020B0604030504040204" pitchFamily="34" charset="0"/>
              </a:rPr>
              <a:t>Да бидат целосно запознаени со законите на вашата земја во оваа област</a:t>
            </a:r>
            <a:endParaRPr lang="en-GB" sz="2800" dirty="0">
              <a:ea typeface="Verdana" panose="020B0604030504040204" pitchFamily="34" charset="0"/>
            </a:endParaRPr>
          </a:p>
          <a:p>
            <a:pPr lvl="1"/>
            <a:r>
              <a:rPr lang="mk-MK" sz="2400" dirty="0">
                <a:ea typeface="Verdana" panose="020B0604030504040204" pitchFamily="34" charset="0"/>
              </a:rPr>
              <a:t>националното законодавство е примарен извор на упатувања</a:t>
            </a:r>
            <a:endParaRPr lang="en-GB" sz="2400" dirty="0">
              <a:ea typeface="Verdana" panose="020B0604030504040204" pitchFamily="34" charset="0"/>
            </a:endParaRPr>
          </a:p>
          <a:p>
            <a:pPr lvl="1"/>
            <a:r>
              <a:rPr lang="mk-MK" sz="2400" dirty="0">
                <a:ea typeface="Verdana" panose="020B0604030504040204" pitchFamily="34" charset="0"/>
              </a:rPr>
              <a:t>не се очекува дека Прирачникот ќе биде во спротивност со истото</a:t>
            </a:r>
            <a:endParaRPr lang="en-GB" sz="2400" dirty="0">
              <a:ea typeface="Verdana" panose="020B0604030504040204" pitchFamily="34" charset="0"/>
            </a:endParaRPr>
          </a:p>
          <a:p>
            <a:r>
              <a:rPr lang="mk-MK" sz="2800" dirty="0">
                <a:ea typeface="Verdana" panose="020B0604030504040204" pitchFamily="34" charset="0"/>
              </a:rPr>
              <a:t>Поделен е на делови за заради олеснување</a:t>
            </a:r>
            <a:endParaRPr lang="en-GB" sz="2800" dirty="0">
              <a:ea typeface="Verdana" panose="020B0604030504040204" pitchFamily="34" charset="0"/>
            </a:endParaRPr>
          </a:p>
          <a:p>
            <a:pPr lvl="1"/>
            <a:r>
              <a:rPr lang="mk-MK" sz="2400" dirty="0">
                <a:ea typeface="Verdana" panose="020B0604030504040204" pitchFamily="34" charset="0"/>
              </a:rPr>
              <a:t>од „лулка до гроб“</a:t>
            </a:r>
            <a:endParaRPr lang="en-GB" sz="2400" dirty="0">
              <a:ea typeface="Verdana" panose="020B0604030504040204" pitchFamily="34" charset="0"/>
            </a:endParaRPr>
          </a:p>
          <a:p>
            <a:r>
              <a:rPr lang="mk-MK" sz="2800" dirty="0">
                <a:ea typeface="Verdana" panose="020B0604030504040204" pitchFamily="34" charset="0"/>
              </a:rPr>
              <a:t>Постојат делови за специјалисти</a:t>
            </a:r>
            <a:endParaRPr lang="en-GB" sz="2800" dirty="0">
              <a:ea typeface="Verdana" panose="020B0604030504040204" pitchFamily="34" charset="0"/>
            </a:endParaRPr>
          </a:p>
          <a:p>
            <a:pPr lvl="1"/>
            <a:r>
              <a:rPr lang="mk-MK" sz="2400" dirty="0">
                <a:ea typeface="Verdana" panose="020B0604030504040204" pitchFamily="34" charset="0"/>
              </a:rPr>
              <a:t>Органи за спроведување на законот, судии, обвинители</a:t>
            </a:r>
            <a:endParaRPr lang="en-GB" sz="2400"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3293176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3C051-7F78-4EAF-8CA3-B9689E461A1C}"/>
              </a:ext>
            </a:extLst>
          </p:cNvPr>
          <p:cNvSpPr>
            <a:spLocks noGrp="1"/>
          </p:cNvSpPr>
          <p:nvPr>
            <p:ph idx="1"/>
          </p:nvPr>
        </p:nvSpPr>
        <p:spPr/>
        <p:txBody>
          <a:bodyPr>
            <a:normAutofit lnSpcReduction="10000"/>
          </a:bodyPr>
          <a:lstStyle/>
          <a:p>
            <a:pPr marL="514350" indent="-514350">
              <a:lnSpc>
                <a:spcPct val="150000"/>
              </a:lnSpc>
              <a:buFont typeface="+mj-lt"/>
              <a:buAutoNum type="arabicPeriod"/>
            </a:pPr>
            <a:r>
              <a:rPr lang="mk-MK" dirty="0">
                <a:ea typeface="Verdana" panose="020B0604030504040204" pitchFamily="34" charset="0"/>
              </a:rPr>
              <a:t>Што се „електронски докази“?</a:t>
            </a:r>
            <a:endParaRPr lang="en-GB" dirty="0">
              <a:ea typeface="Verdana" panose="020B0604030504040204" pitchFamily="34" charset="0"/>
            </a:endParaRPr>
          </a:p>
          <a:p>
            <a:pPr marL="514350" indent="-514350">
              <a:lnSpc>
                <a:spcPct val="150000"/>
              </a:lnSpc>
              <a:buFont typeface="+mj-lt"/>
              <a:buAutoNum type="arabicPeriod"/>
            </a:pPr>
            <a:r>
              <a:rPr lang="mk-MK" dirty="0">
                <a:ea typeface="Verdana" panose="020B0604030504040204" pitchFamily="34" charset="0"/>
              </a:rPr>
              <a:t>Прирачник за електронски докази на Советот на Европа</a:t>
            </a:r>
            <a:endParaRPr lang="en-GB" dirty="0">
              <a:ea typeface="Verdana" panose="020B0604030504040204" pitchFamily="34" charset="0"/>
            </a:endParaRPr>
          </a:p>
          <a:p>
            <a:pPr marL="514350" indent="-514350">
              <a:lnSpc>
                <a:spcPct val="150000"/>
              </a:lnSpc>
              <a:buFont typeface="+mj-lt"/>
              <a:buAutoNum type="arabicPeriod"/>
            </a:pPr>
            <a:r>
              <a:rPr lang="mk-MK" dirty="0">
                <a:ea typeface="Verdana" panose="020B0604030504040204" pitchFamily="34" charset="0"/>
              </a:rPr>
              <a:t>Начела на електронски докази</a:t>
            </a:r>
            <a:endParaRPr lang="en-GB" dirty="0">
              <a:ea typeface="Verdana" panose="020B0604030504040204" pitchFamily="34" charset="0"/>
            </a:endParaRPr>
          </a:p>
          <a:p>
            <a:pPr marL="514350" indent="-514350">
              <a:lnSpc>
                <a:spcPct val="150000"/>
              </a:lnSpc>
              <a:buFont typeface="+mj-lt"/>
              <a:buAutoNum type="arabicPeriod"/>
            </a:pPr>
            <a:r>
              <a:rPr lang="mk-MK" dirty="0">
                <a:ea typeface="Verdana" panose="020B0604030504040204" pitchFamily="34" charset="0"/>
              </a:rPr>
              <a:t>Електронски докази на места на настани</a:t>
            </a:r>
            <a:endParaRPr lang="en-GB" dirty="0">
              <a:ea typeface="Verdana" panose="020B0604030504040204" pitchFamily="34" charset="0"/>
            </a:endParaRPr>
          </a:p>
          <a:p>
            <a:pPr marL="514350" indent="-514350">
              <a:lnSpc>
                <a:spcPct val="150000"/>
              </a:lnSpc>
              <a:buFont typeface="+mj-lt"/>
              <a:buAutoNum type="arabicPeriod"/>
            </a:pPr>
            <a:r>
              <a:rPr lang="mk-MK" dirty="0">
                <a:ea typeface="Verdana" panose="020B0604030504040204" pitchFamily="34" charset="0"/>
              </a:rPr>
              <a:t>Дигитална форензика</a:t>
            </a:r>
            <a:endParaRPr lang="en-GB" dirty="0">
              <a:ea typeface="Verdana" panose="020B0604030504040204" pitchFamily="34" charset="0"/>
            </a:endParaRPr>
          </a:p>
          <a:p>
            <a:pPr marL="0" indent="0">
              <a:buNone/>
            </a:pPr>
            <a:endParaRPr lang="en-GB" dirty="0"/>
          </a:p>
        </p:txBody>
      </p:sp>
      <p:sp>
        <p:nvSpPr>
          <p:cNvPr id="3" name="Slide Number Placeholder 2">
            <a:extLst>
              <a:ext uri="{FF2B5EF4-FFF2-40B4-BE49-F238E27FC236}">
                <a16:creationId xmlns:a16="http://schemas.microsoft.com/office/drawing/2014/main" id="{326DEE90-BBA0-4583-ACBF-ECFB113664A1}"/>
              </a:ext>
            </a:extLst>
          </p:cNvPr>
          <p:cNvSpPr>
            <a:spLocks noGrp="1"/>
          </p:cNvSpPr>
          <p:nvPr>
            <p:ph type="sldNum" sz="quarter" idx="10"/>
          </p:nvPr>
        </p:nvSpPr>
        <p:spPr/>
        <p:txBody>
          <a:bodyPr/>
          <a:lstStyle/>
          <a:p>
            <a:fld id="{49C04F3A-82BD-4011-AADB-1F79FD7DF4BC}" type="slidenum">
              <a:rPr lang="en-GB" smtClean="0"/>
              <a:pPr/>
              <a:t>2</a:t>
            </a:fld>
            <a:endParaRPr lang="en-GB" dirty="0"/>
          </a:p>
        </p:txBody>
      </p:sp>
      <p:sp>
        <p:nvSpPr>
          <p:cNvPr id="4" name="Text Placeholder 3">
            <a:extLst>
              <a:ext uri="{FF2B5EF4-FFF2-40B4-BE49-F238E27FC236}">
                <a16:creationId xmlns:a16="http://schemas.microsoft.com/office/drawing/2014/main" id="{B9B1F5F5-B558-4D71-96FB-A9C9C54C9C78}"/>
              </a:ext>
            </a:extLst>
          </p:cNvPr>
          <p:cNvSpPr>
            <a:spLocks noGrp="1"/>
          </p:cNvSpPr>
          <p:nvPr>
            <p:ph type="body" sz="quarter" idx="11"/>
          </p:nvPr>
        </p:nvSpPr>
        <p:spPr/>
        <p:txBody>
          <a:bodyPr/>
          <a:lstStyle/>
          <a:p>
            <a:r>
              <a:rPr lang="mk-MK" dirty="0">
                <a:latin typeface="Verdana" charset="0"/>
                <a:cs typeface="Verdana" charset="0"/>
              </a:rPr>
              <a:t>Содржина на сесијата</a:t>
            </a:r>
            <a:endParaRPr lang="en-GB" dirty="0"/>
          </a:p>
        </p:txBody>
      </p:sp>
    </p:spTree>
    <p:extLst>
      <p:ext uri="{BB962C8B-B14F-4D97-AF65-F5344CB8AC3E}">
        <p14:creationId xmlns:p14="http://schemas.microsoft.com/office/powerpoint/2010/main" val="24857401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Box 37">
            <a:extLst>
              <a:ext uri="{FF2B5EF4-FFF2-40B4-BE49-F238E27FC236}">
                <a16:creationId xmlns:a16="http://schemas.microsoft.com/office/drawing/2014/main" id="{EA793EB8-448B-437E-9A56-F34E56384649}"/>
              </a:ext>
            </a:extLst>
          </p:cNvPr>
          <p:cNvSpPr txBox="1"/>
          <p:nvPr/>
        </p:nvSpPr>
        <p:spPr>
          <a:xfrm>
            <a:off x="4129330" y="4089150"/>
            <a:ext cx="4267200" cy="461665"/>
          </a:xfrm>
          <a:prstGeom prst="rect">
            <a:avLst/>
          </a:prstGeom>
          <a:solidFill>
            <a:srgbClr val="BDD8F3"/>
          </a:solidFill>
        </p:spPr>
        <p:txBody>
          <a:bodyPr wrap="square" rtlCol="0">
            <a:spAutoFit/>
          </a:bodyPr>
          <a:lstStyle/>
          <a:p>
            <a:pPr algn="ctr"/>
            <a:r>
              <a:rPr lang="mk-MK" sz="2400" dirty="0">
                <a:solidFill>
                  <a:schemeClr val="tx1">
                    <a:lumMod val="65000"/>
                    <a:lumOff val="35000"/>
                  </a:schemeClr>
                </a:solidFill>
                <a:latin typeface="+mj-lt"/>
              </a:rPr>
              <a:t>Референтни документи</a:t>
            </a:r>
            <a:endParaRPr lang="en-GB" sz="2400" dirty="0">
              <a:solidFill>
                <a:schemeClr val="tx1">
                  <a:lumMod val="65000"/>
                  <a:lumOff val="35000"/>
                </a:schemeClr>
              </a:solidFill>
              <a:latin typeface="+mj-lt"/>
            </a:endParaRPr>
          </a:p>
        </p:txBody>
      </p:sp>
      <p:pic>
        <p:nvPicPr>
          <p:cNvPr id="36" name="Picture 35">
            <a:extLst>
              <a:ext uri="{FF2B5EF4-FFF2-40B4-BE49-F238E27FC236}">
                <a16:creationId xmlns:a16="http://schemas.microsoft.com/office/drawing/2014/main" id="{1B89B48A-E780-4634-9E65-6ECDD40ACBE9}"/>
              </a:ext>
            </a:extLst>
          </p:cNvPr>
          <p:cNvPicPr>
            <a:picLocks noChangeAspect="1"/>
          </p:cNvPicPr>
          <p:nvPr/>
        </p:nvPicPr>
        <p:blipFill>
          <a:blip r:embed="rId3"/>
          <a:stretch>
            <a:fillRect/>
          </a:stretch>
        </p:blipFill>
        <p:spPr>
          <a:xfrm>
            <a:off x="4702969" y="4554501"/>
            <a:ext cx="3456384" cy="1795560"/>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Прирачник за електронски докази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mk-MK" b="1" dirty="0">
                <a:solidFill>
                  <a:srgbClr val="0070C0"/>
                </a:solidFill>
              </a:rPr>
              <a:t>Тоа содржи</a:t>
            </a:r>
            <a:endParaRPr lang="en-GB" b="1" dirty="0">
              <a:solidFill>
                <a:srgbClr val="0070C0"/>
              </a:solidFill>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600"/>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13425" y="3290419"/>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pic>
        <p:nvPicPr>
          <p:cNvPr id="5" name="Picture 4">
            <a:extLst>
              <a:ext uri="{FF2B5EF4-FFF2-40B4-BE49-F238E27FC236}">
                <a16:creationId xmlns:a16="http://schemas.microsoft.com/office/drawing/2014/main" id="{3B978CEF-5878-436C-A277-FB7A16E1D62B}"/>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323774" y="1855168"/>
            <a:ext cx="977999" cy="908306"/>
          </a:xfrm>
          <a:prstGeom prst="rect">
            <a:avLst/>
          </a:prstGeom>
          <a:noFill/>
        </p:spPr>
      </p:pic>
      <p:pic>
        <p:nvPicPr>
          <p:cNvPr id="6" name="Bild 1">
            <a:extLst>
              <a:ext uri="{FF2B5EF4-FFF2-40B4-BE49-F238E27FC236}">
                <a16:creationId xmlns:a16="http://schemas.microsoft.com/office/drawing/2014/main" id="{A14F180F-E942-4409-A15B-280481126689}"/>
              </a:ext>
            </a:extLst>
          </p:cNvPr>
          <p:cNvPicPr/>
          <p:nvPr/>
        </p:nvPicPr>
        <p:blipFill>
          <a:blip r:embed="rId7">
            <a:extLst>
              <a:ext uri="{28A0092B-C50C-407E-A947-70E740481C1C}">
                <a14:useLocalDpi xmlns:a14="http://schemas.microsoft.com/office/drawing/2010/main" val="0"/>
              </a:ext>
            </a:extLst>
          </a:blip>
          <a:srcRect/>
          <a:stretch>
            <a:fillRect/>
          </a:stretch>
        </p:blipFill>
        <p:spPr bwMode="auto">
          <a:xfrm>
            <a:off x="1835696" y="1915558"/>
            <a:ext cx="890841" cy="867867"/>
          </a:xfrm>
          <a:prstGeom prst="rect">
            <a:avLst/>
          </a:prstGeom>
          <a:noFill/>
          <a:ln>
            <a:noFill/>
          </a:ln>
        </p:spPr>
      </p:pic>
      <p:pic>
        <p:nvPicPr>
          <p:cNvPr id="7" name="Picture 6" descr="C:\Users\URASMUSSEN\AppData\Local\Microsoft\Windows\Temporary Internet Files\Content.Word\gnome_terminal-1.png">
            <a:extLst>
              <a:ext uri="{FF2B5EF4-FFF2-40B4-BE49-F238E27FC236}">
                <a16:creationId xmlns:a16="http://schemas.microsoft.com/office/drawing/2014/main" id="{88FE8A33-034B-47E2-950E-7D1B124DCEBE}"/>
              </a:ext>
            </a:extLst>
          </p:cNvPr>
          <p:cNvPicPr/>
          <p:nvPr/>
        </p:nvPicPr>
        <p:blipFill>
          <a:blip r:embed="rId8">
            <a:extLst>
              <a:ext uri="{28A0092B-C50C-407E-A947-70E740481C1C}">
                <a14:useLocalDpi xmlns:a14="http://schemas.microsoft.com/office/drawing/2010/main" val="0"/>
              </a:ext>
            </a:extLst>
          </a:blip>
          <a:srcRect/>
          <a:stretch>
            <a:fillRect/>
          </a:stretch>
        </p:blipFill>
        <p:spPr bwMode="auto">
          <a:xfrm>
            <a:off x="3330660" y="1932984"/>
            <a:ext cx="839595" cy="777565"/>
          </a:xfrm>
          <a:prstGeom prst="rect">
            <a:avLst/>
          </a:prstGeom>
          <a:noFill/>
          <a:ln>
            <a:noFill/>
          </a:ln>
        </p:spPr>
      </p:pic>
      <p:pic>
        <p:nvPicPr>
          <p:cNvPr id="8" name="Grafik 87">
            <a:extLst>
              <a:ext uri="{FF2B5EF4-FFF2-40B4-BE49-F238E27FC236}">
                <a16:creationId xmlns:a16="http://schemas.microsoft.com/office/drawing/2014/main" id="{7895817D-FD14-4BBF-99EF-8E6626C768CD}"/>
              </a:ext>
            </a:extLst>
          </p:cNvPr>
          <p:cNvPicPr/>
          <p:nvPr/>
        </p:nvPicPr>
        <p:blipFill>
          <a:blip r:embed="rId9">
            <a:extLst>
              <a:ext uri="{28A0092B-C50C-407E-A947-70E740481C1C}">
                <a14:useLocalDpi xmlns:a14="http://schemas.microsoft.com/office/drawing/2010/main" val="0"/>
              </a:ext>
            </a:extLst>
          </a:blip>
          <a:stretch>
            <a:fillRect/>
          </a:stretch>
        </p:blipFill>
        <p:spPr>
          <a:xfrm>
            <a:off x="5034913" y="1830407"/>
            <a:ext cx="949495" cy="1060420"/>
          </a:xfrm>
          <a:prstGeom prst="rect">
            <a:avLst/>
          </a:prstGeom>
        </p:spPr>
      </p:pic>
      <p:pic>
        <p:nvPicPr>
          <p:cNvPr id="18" name="Grafik 397">
            <a:extLst>
              <a:ext uri="{FF2B5EF4-FFF2-40B4-BE49-F238E27FC236}">
                <a16:creationId xmlns:a16="http://schemas.microsoft.com/office/drawing/2014/main" id="{57C3005B-F79D-41A9-9425-F1B99A60B5D1}"/>
              </a:ext>
            </a:extLst>
          </p:cNvPr>
          <p:cNvPicPr/>
          <p:nvPr/>
        </p:nvPicPr>
        <p:blipFill>
          <a:blip r:embed="rId10">
            <a:extLst>
              <a:ext uri="{28A0092B-C50C-407E-A947-70E740481C1C}">
                <a14:useLocalDpi xmlns:a14="http://schemas.microsoft.com/office/drawing/2010/main" val="0"/>
              </a:ext>
            </a:extLst>
          </a:blip>
          <a:stretch>
            <a:fillRect/>
          </a:stretch>
        </p:blipFill>
        <p:spPr>
          <a:xfrm>
            <a:off x="6262930" y="1825408"/>
            <a:ext cx="1007392" cy="1048166"/>
          </a:xfrm>
          <a:prstGeom prst="rect">
            <a:avLst/>
          </a:prstGeom>
        </p:spPr>
      </p:pic>
      <p:pic>
        <p:nvPicPr>
          <p:cNvPr id="20" name="Grafik 398">
            <a:extLst>
              <a:ext uri="{FF2B5EF4-FFF2-40B4-BE49-F238E27FC236}">
                <a16:creationId xmlns:a16="http://schemas.microsoft.com/office/drawing/2014/main" id="{5AE964E5-7599-4CB5-90CC-D89DB343FE99}"/>
              </a:ext>
            </a:extLst>
          </p:cNvPr>
          <p:cNvPicPr/>
          <p:nvPr/>
        </p:nvPicPr>
        <p:blipFill>
          <a:blip r:embed="rId11">
            <a:extLst>
              <a:ext uri="{28A0092B-C50C-407E-A947-70E740481C1C}">
                <a14:useLocalDpi xmlns:a14="http://schemas.microsoft.com/office/drawing/2010/main" val="0"/>
              </a:ext>
            </a:extLst>
          </a:blip>
          <a:stretch>
            <a:fillRect/>
          </a:stretch>
        </p:blipFill>
        <p:spPr>
          <a:xfrm>
            <a:off x="7488144" y="1825408"/>
            <a:ext cx="1036089" cy="1048163"/>
          </a:xfrm>
          <a:prstGeom prst="rect">
            <a:avLst/>
          </a:prstGeom>
        </p:spPr>
      </p:pic>
      <p:sp>
        <p:nvSpPr>
          <p:cNvPr id="22" name="TextBox 21">
            <a:extLst>
              <a:ext uri="{FF2B5EF4-FFF2-40B4-BE49-F238E27FC236}">
                <a16:creationId xmlns:a16="http://schemas.microsoft.com/office/drawing/2014/main" id="{CAD6DD3A-B7CB-4DC8-ABF8-AE93F332D0B7}"/>
              </a:ext>
            </a:extLst>
          </p:cNvPr>
          <p:cNvSpPr txBox="1"/>
          <p:nvPr/>
        </p:nvSpPr>
        <p:spPr>
          <a:xfrm>
            <a:off x="143360" y="2783425"/>
            <a:ext cx="1338828" cy="338554"/>
          </a:xfrm>
          <a:prstGeom prst="rect">
            <a:avLst/>
          </a:prstGeom>
          <a:noFill/>
        </p:spPr>
        <p:txBody>
          <a:bodyPr wrap="none" rtlCol="0">
            <a:spAutoFit/>
          </a:bodyPr>
          <a:lstStyle/>
          <a:p>
            <a:pPr algn="ctr"/>
            <a:r>
              <a:rPr lang="mk-MK" sz="1600" dirty="0"/>
              <a:t>Информации</a:t>
            </a:r>
            <a:endParaRPr lang="en-US" sz="1600" dirty="0"/>
          </a:p>
        </p:txBody>
      </p:sp>
      <p:sp>
        <p:nvSpPr>
          <p:cNvPr id="24" name="TextBox 23">
            <a:extLst>
              <a:ext uri="{FF2B5EF4-FFF2-40B4-BE49-F238E27FC236}">
                <a16:creationId xmlns:a16="http://schemas.microsoft.com/office/drawing/2014/main" id="{B95876F1-3A42-4121-8044-D3D41304DBC5}"/>
              </a:ext>
            </a:extLst>
          </p:cNvPr>
          <p:cNvSpPr txBox="1"/>
          <p:nvPr/>
        </p:nvSpPr>
        <p:spPr>
          <a:xfrm>
            <a:off x="1622125" y="2782669"/>
            <a:ext cx="1317989" cy="584775"/>
          </a:xfrm>
          <a:prstGeom prst="rect">
            <a:avLst/>
          </a:prstGeom>
          <a:noFill/>
        </p:spPr>
        <p:txBody>
          <a:bodyPr wrap="none" rtlCol="0">
            <a:spAutoFit/>
          </a:bodyPr>
          <a:lstStyle/>
          <a:p>
            <a:pPr algn="ctr"/>
            <a:r>
              <a:rPr lang="mk-MK" sz="1600" dirty="0"/>
              <a:t>Важни</a:t>
            </a:r>
          </a:p>
          <a:p>
            <a:pPr algn="ctr"/>
            <a:r>
              <a:rPr lang="mk-MK" sz="1600" dirty="0"/>
              <a:t>информации</a:t>
            </a:r>
            <a:endParaRPr lang="en-US" sz="1600" dirty="0"/>
          </a:p>
        </p:txBody>
      </p:sp>
      <p:sp>
        <p:nvSpPr>
          <p:cNvPr id="26" name="TextBox 25">
            <a:extLst>
              <a:ext uri="{FF2B5EF4-FFF2-40B4-BE49-F238E27FC236}">
                <a16:creationId xmlns:a16="http://schemas.microsoft.com/office/drawing/2014/main" id="{FFEAEF8C-8046-4ED6-9287-9CF6A701C615}"/>
              </a:ext>
            </a:extLst>
          </p:cNvPr>
          <p:cNvSpPr txBox="1"/>
          <p:nvPr/>
        </p:nvSpPr>
        <p:spPr>
          <a:xfrm>
            <a:off x="2888429" y="2782669"/>
            <a:ext cx="1724062" cy="584775"/>
          </a:xfrm>
          <a:prstGeom prst="rect">
            <a:avLst/>
          </a:prstGeom>
          <a:noFill/>
        </p:spPr>
        <p:txBody>
          <a:bodyPr wrap="none" rtlCol="0">
            <a:spAutoFit/>
          </a:bodyPr>
          <a:lstStyle/>
          <a:p>
            <a:pPr algn="ctr"/>
            <a:r>
              <a:rPr lang="mk-MK" sz="1600" dirty="0"/>
              <a:t>Стручни технички</a:t>
            </a:r>
          </a:p>
          <a:p>
            <a:pPr algn="ctr"/>
            <a:r>
              <a:rPr lang="mk-MK" sz="1600" dirty="0"/>
              <a:t>информации</a:t>
            </a:r>
            <a:endParaRPr lang="en-US" sz="1600" dirty="0"/>
          </a:p>
        </p:txBody>
      </p:sp>
      <p:sp>
        <p:nvSpPr>
          <p:cNvPr id="28" name="TextBox 27">
            <a:extLst>
              <a:ext uri="{FF2B5EF4-FFF2-40B4-BE49-F238E27FC236}">
                <a16:creationId xmlns:a16="http://schemas.microsoft.com/office/drawing/2014/main" id="{33FA2AE2-6862-48F0-A125-ED25642302C6}"/>
              </a:ext>
            </a:extLst>
          </p:cNvPr>
          <p:cNvSpPr txBox="1"/>
          <p:nvPr/>
        </p:nvSpPr>
        <p:spPr>
          <a:xfrm>
            <a:off x="4936428" y="2782669"/>
            <a:ext cx="1146468" cy="584775"/>
          </a:xfrm>
          <a:prstGeom prst="rect">
            <a:avLst/>
          </a:prstGeom>
          <a:noFill/>
        </p:spPr>
        <p:txBody>
          <a:bodyPr wrap="none" rtlCol="0">
            <a:spAutoFit/>
          </a:bodyPr>
          <a:lstStyle/>
          <a:p>
            <a:pPr algn="ctr"/>
            <a:r>
              <a:rPr lang="mk-MK" sz="1600" dirty="0"/>
              <a:t>Основно</a:t>
            </a:r>
          </a:p>
          <a:p>
            <a:pPr algn="ctr"/>
            <a:r>
              <a:rPr lang="mk-MK" sz="1600" dirty="0"/>
              <a:t>познавања</a:t>
            </a:r>
            <a:endParaRPr lang="en-US" sz="1600" dirty="0"/>
          </a:p>
        </p:txBody>
      </p:sp>
      <p:sp>
        <p:nvSpPr>
          <p:cNvPr id="30" name="TextBox 29">
            <a:extLst>
              <a:ext uri="{FF2B5EF4-FFF2-40B4-BE49-F238E27FC236}">
                <a16:creationId xmlns:a16="http://schemas.microsoft.com/office/drawing/2014/main" id="{B76693FF-F482-402E-B658-D7CC20365898}"/>
              </a:ext>
            </a:extLst>
          </p:cNvPr>
          <p:cNvSpPr txBox="1"/>
          <p:nvPr/>
        </p:nvSpPr>
        <p:spPr>
          <a:xfrm>
            <a:off x="6193395" y="2787724"/>
            <a:ext cx="1146468" cy="584775"/>
          </a:xfrm>
          <a:prstGeom prst="rect">
            <a:avLst/>
          </a:prstGeom>
          <a:noFill/>
        </p:spPr>
        <p:txBody>
          <a:bodyPr wrap="none" rtlCol="0">
            <a:spAutoFit/>
          </a:bodyPr>
          <a:lstStyle/>
          <a:p>
            <a:pPr algn="ctr"/>
            <a:r>
              <a:rPr lang="mk-MK" sz="1600" dirty="0"/>
              <a:t>Напредни </a:t>
            </a:r>
          </a:p>
          <a:p>
            <a:pPr algn="ctr"/>
            <a:r>
              <a:rPr lang="mk-MK" sz="1600" dirty="0"/>
              <a:t>познавања</a:t>
            </a:r>
            <a:endParaRPr lang="en-US" sz="1600" dirty="0"/>
          </a:p>
        </p:txBody>
      </p:sp>
      <p:sp>
        <p:nvSpPr>
          <p:cNvPr id="32" name="TextBox 31">
            <a:extLst>
              <a:ext uri="{FF2B5EF4-FFF2-40B4-BE49-F238E27FC236}">
                <a16:creationId xmlns:a16="http://schemas.microsoft.com/office/drawing/2014/main" id="{85689E26-2E51-4904-9489-5F49443E21F1}"/>
              </a:ext>
            </a:extLst>
          </p:cNvPr>
          <p:cNvSpPr txBox="1"/>
          <p:nvPr/>
        </p:nvSpPr>
        <p:spPr>
          <a:xfrm>
            <a:off x="7137285" y="2782669"/>
            <a:ext cx="1709121" cy="584775"/>
          </a:xfrm>
          <a:prstGeom prst="rect">
            <a:avLst/>
          </a:prstGeom>
          <a:noFill/>
        </p:spPr>
        <p:txBody>
          <a:bodyPr wrap="none" rtlCol="0">
            <a:spAutoFit/>
          </a:bodyPr>
          <a:lstStyle/>
          <a:p>
            <a:pPr algn="ctr"/>
            <a:r>
              <a:rPr lang="mk-MK" sz="1600" dirty="0"/>
              <a:t>Специјализирани</a:t>
            </a:r>
          </a:p>
          <a:p>
            <a:pPr algn="ctr"/>
            <a:r>
              <a:rPr lang="mk-MK" sz="1600" dirty="0"/>
              <a:t>познавања</a:t>
            </a:r>
            <a:endParaRPr lang="en-US" sz="1600" dirty="0"/>
          </a:p>
        </p:txBody>
      </p:sp>
      <p:pic>
        <p:nvPicPr>
          <p:cNvPr id="34" name="Picture 33">
            <a:extLst>
              <a:ext uri="{FF2B5EF4-FFF2-40B4-BE49-F238E27FC236}">
                <a16:creationId xmlns:a16="http://schemas.microsoft.com/office/drawing/2014/main" id="{52CB2C7D-DACB-4639-A8DC-D4D97FDD276D}"/>
              </a:ext>
            </a:extLst>
          </p:cNvPr>
          <p:cNvPicPr>
            <a:picLocks noChangeAspect="1"/>
          </p:cNvPicPr>
          <p:nvPr/>
        </p:nvPicPr>
        <p:blipFill>
          <a:blip r:embed="rId12"/>
          <a:stretch>
            <a:fillRect/>
          </a:stretch>
        </p:blipFill>
        <p:spPr>
          <a:xfrm>
            <a:off x="971600" y="3897482"/>
            <a:ext cx="3071741" cy="2363614"/>
          </a:xfrm>
          <a:prstGeom prst="rect">
            <a:avLst/>
          </a:prstGeom>
        </p:spPr>
      </p:pic>
      <p:sp>
        <p:nvSpPr>
          <p:cNvPr id="37" name="TextBox 36">
            <a:extLst>
              <a:ext uri="{FF2B5EF4-FFF2-40B4-BE49-F238E27FC236}">
                <a16:creationId xmlns:a16="http://schemas.microsoft.com/office/drawing/2014/main" id="{936A2BEB-1273-4C82-A445-F0F8CA3EA00E}"/>
              </a:ext>
            </a:extLst>
          </p:cNvPr>
          <p:cNvSpPr txBox="1"/>
          <p:nvPr/>
        </p:nvSpPr>
        <p:spPr>
          <a:xfrm>
            <a:off x="178728" y="3455035"/>
            <a:ext cx="2044698" cy="461665"/>
          </a:xfrm>
          <a:prstGeom prst="rect">
            <a:avLst/>
          </a:prstGeom>
          <a:solidFill>
            <a:srgbClr val="BDD8F3"/>
          </a:solidFill>
        </p:spPr>
        <p:txBody>
          <a:bodyPr wrap="square" rtlCol="0">
            <a:spAutoFit/>
          </a:bodyPr>
          <a:lstStyle/>
          <a:p>
            <a:pPr algn="ctr"/>
            <a:r>
              <a:rPr lang="mk-MK" sz="2400" dirty="0">
                <a:solidFill>
                  <a:schemeClr val="tx1">
                    <a:lumMod val="65000"/>
                    <a:lumOff val="35000"/>
                  </a:schemeClr>
                </a:solidFill>
                <a:latin typeface="+mj-lt"/>
              </a:rPr>
              <a:t>Содржина</a:t>
            </a:r>
            <a:endParaRPr lang="en-GB" sz="2400" dirty="0">
              <a:solidFill>
                <a:schemeClr val="tx1">
                  <a:lumMod val="65000"/>
                  <a:lumOff val="35000"/>
                </a:schemeClr>
              </a:solidFill>
              <a:latin typeface="+mj-lt"/>
            </a:endParaRPr>
          </a:p>
        </p:txBody>
      </p:sp>
      <p:sp>
        <p:nvSpPr>
          <p:cNvPr id="13" name="TextBox 12">
            <a:extLst>
              <a:ext uri="{FF2B5EF4-FFF2-40B4-BE49-F238E27FC236}">
                <a16:creationId xmlns:a16="http://schemas.microsoft.com/office/drawing/2014/main" id="{C208E690-EC6B-43FD-A08C-F827FD617470}"/>
              </a:ext>
            </a:extLst>
          </p:cNvPr>
          <p:cNvSpPr txBox="1"/>
          <p:nvPr/>
        </p:nvSpPr>
        <p:spPr>
          <a:xfrm>
            <a:off x="143359" y="3960346"/>
            <a:ext cx="3899981" cy="2492990"/>
          </a:xfrm>
          <a:prstGeom prst="rect">
            <a:avLst/>
          </a:prstGeom>
          <a:solidFill>
            <a:schemeClr val="bg1"/>
          </a:solidFill>
        </p:spPr>
        <p:txBody>
          <a:bodyPr wrap="square" rtlCol="0">
            <a:spAutoFit/>
          </a:bodyPr>
          <a:lstStyle/>
          <a:p>
            <a:pPr marL="342900" indent="-342900">
              <a:buAutoNum type="arabicPeriod"/>
            </a:pPr>
            <a:r>
              <a:rPr lang="mk-MK" sz="1200" dirty="0"/>
              <a:t>Вовед</a:t>
            </a:r>
          </a:p>
          <a:p>
            <a:pPr marL="342900" indent="-342900">
              <a:buAutoNum type="arabicPeriod"/>
            </a:pPr>
            <a:r>
              <a:rPr lang="mk-MK" sz="1200" dirty="0"/>
              <a:t>Извори на докази</a:t>
            </a:r>
          </a:p>
          <a:p>
            <a:pPr marL="342900" indent="-342900">
              <a:buAutoNum type="arabicPeriod"/>
            </a:pPr>
            <a:r>
              <a:rPr lang="mk-MK" sz="1200" dirty="0"/>
              <a:t>Претрес и заплена – на лице место/осомничен</a:t>
            </a:r>
          </a:p>
          <a:p>
            <a:pPr marL="342900" indent="-342900">
              <a:buAutoNum type="arabicPeriod"/>
            </a:pPr>
            <a:r>
              <a:rPr lang="mk-MK" sz="1200" dirty="0"/>
              <a:t>Преземање докази од интернет</a:t>
            </a:r>
          </a:p>
          <a:p>
            <a:pPr marL="342900" indent="-342900">
              <a:buAutoNum type="arabicPeriod"/>
            </a:pPr>
            <a:r>
              <a:rPr lang="mk-MK" sz="1200" dirty="0"/>
              <a:t>Податоци кај трети страни</a:t>
            </a:r>
          </a:p>
          <a:p>
            <a:pPr marL="342900" indent="-342900">
              <a:buAutoNum type="arabicPeriod"/>
            </a:pPr>
            <a:r>
              <a:rPr lang="mk-MK" sz="1200" dirty="0"/>
              <a:t>Анализа на доказите</a:t>
            </a:r>
          </a:p>
          <a:p>
            <a:pPr marL="342900" indent="-342900">
              <a:buAutoNum type="arabicPeriod"/>
            </a:pPr>
            <a:r>
              <a:rPr lang="mk-MK" sz="1200" dirty="0"/>
              <a:t>Подготовка и изведување на доказите</a:t>
            </a:r>
          </a:p>
          <a:p>
            <a:pPr marL="342900" indent="-342900">
              <a:buAutoNum type="arabicPeriod"/>
            </a:pPr>
            <a:r>
              <a:rPr lang="mk-MK" sz="1200" dirty="0"/>
              <a:t>Јурисдикција (судска надлежност)</a:t>
            </a:r>
          </a:p>
          <a:p>
            <a:pPr marL="342900" indent="-342900">
              <a:buAutoNum type="arabicPeriod"/>
            </a:pPr>
            <a:r>
              <a:rPr lang="mk-MK" sz="1200" dirty="0"/>
              <a:t>Елементи специфични за дадена улога</a:t>
            </a:r>
          </a:p>
          <a:p>
            <a:pPr marL="342900" indent="-342900">
              <a:buAutoNum type="arabicPeriod"/>
            </a:pPr>
            <a:r>
              <a:rPr lang="mk-MK" sz="1200" dirty="0"/>
              <a:t>Случаи (предмети)</a:t>
            </a:r>
          </a:p>
          <a:p>
            <a:pPr marL="342900" indent="-342900">
              <a:buAutoNum type="arabicPeriod"/>
            </a:pPr>
            <a:r>
              <a:rPr lang="mk-MK" sz="1200" dirty="0"/>
              <a:t>Поимник</a:t>
            </a:r>
          </a:p>
          <a:p>
            <a:pPr marL="342900" indent="-342900">
              <a:buAutoNum type="arabicPeriod"/>
            </a:pPr>
            <a:r>
              <a:rPr lang="mk-MK" sz="1200" dirty="0"/>
              <a:t>Дополнителни информации</a:t>
            </a:r>
          </a:p>
          <a:p>
            <a:pPr marL="342900" indent="-342900">
              <a:buAutoNum type="arabicPeriod"/>
            </a:pPr>
            <a:r>
              <a:rPr lang="mk-MK" sz="1200" dirty="0"/>
              <a:t>Прилози</a:t>
            </a:r>
            <a:endParaRPr lang="LID4096" sz="1200" dirty="0"/>
          </a:p>
        </p:txBody>
      </p:sp>
      <p:sp>
        <p:nvSpPr>
          <p:cNvPr id="27" name="TextBox 26">
            <a:extLst>
              <a:ext uri="{FF2B5EF4-FFF2-40B4-BE49-F238E27FC236}">
                <a16:creationId xmlns:a16="http://schemas.microsoft.com/office/drawing/2014/main" id="{786F56A0-BCC0-4238-BC68-9CE049C7F342}"/>
              </a:ext>
            </a:extLst>
          </p:cNvPr>
          <p:cNvSpPr txBox="1"/>
          <p:nvPr/>
        </p:nvSpPr>
        <p:spPr>
          <a:xfrm>
            <a:off x="4116132" y="4534071"/>
            <a:ext cx="4743914" cy="2123658"/>
          </a:xfrm>
          <a:prstGeom prst="rect">
            <a:avLst/>
          </a:prstGeom>
          <a:solidFill>
            <a:schemeClr val="bg1"/>
          </a:solidFill>
        </p:spPr>
        <p:txBody>
          <a:bodyPr wrap="square" rtlCol="0">
            <a:spAutoFit/>
          </a:bodyPr>
          <a:lstStyle/>
          <a:p>
            <a:r>
              <a:rPr lang="mk-MK" sz="1200" dirty="0"/>
              <a:t>Прилог А – Процесен дијаграм за претрес и заплена за органите за спроведување на законот</a:t>
            </a:r>
          </a:p>
          <a:p>
            <a:r>
              <a:rPr lang="mk-MK" sz="1200" dirty="0"/>
              <a:t>Прилог Б – Процесен дијаграм на форензика во живо</a:t>
            </a:r>
          </a:p>
          <a:p>
            <a:r>
              <a:rPr lang="mk-MK" sz="1200" dirty="0"/>
              <a:t>Прилог В – Процесен дијаграм за подготовка на приватниот сектор</a:t>
            </a:r>
          </a:p>
          <a:p>
            <a:r>
              <a:rPr lang="mk-MK" sz="1200" dirty="0"/>
              <a:t>Прилог Г – Процесен дијаграм за обезбедување претрес и заплена за приватниот сектор</a:t>
            </a:r>
          </a:p>
          <a:p>
            <a:r>
              <a:rPr lang="mk-MK" sz="1200" dirty="0"/>
              <a:t>Прилог Д – Процесен дијаграм за обезбедување на дигитални докази</a:t>
            </a:r>
          </a:p>
          <a:p>
            <a:r>
              <a:rPr lang="mk-MK" sz="1200" dirty="0"/>
              <a:t>Прилог Ѓ – Запис за синџирот на старателство</a:t>
            </a:r>
          </a:p>
          <a:p>
            <a:r>
              <a:rPr lang="mk-MK" sz="1200" dirty="0"/>
              <a:t>Прилог Е – Прашалник за старателот</a:t>
            </a:r>
          </a:p>
          <a:p>
            <a:r>
              <a:rPr lang="mk-MK" sz="1200" dirty="0"/>
              <a:t>Прилог Ж – Примерок од етикетите/означите за доказите</a:t>
            </a:r>
          </a:p>
          <a:p>
            <a:r>
              <a:rPr lang="mk-MK" sz="1200" dirty="0"/>
              <a:t>Прилог З – Листа на обезбедени предмети</a:t>
            </a:r>
            <a:endParaRPr lang="LID4096" sz="1200" dirty="0"/>
          </a:p>
        </p:txBody>
      </p:sp>
    </p:spTree>
    <p:extLst>
      <p:ext uri="{BB962C8B-B14F-4D97-AF65-F5344CB8AC3E}">
        <p14:creationId xmlns:p14="http://schemas.microsoft.com/office/powerpoint/2010/main" val="1748252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 grpId="0"/>
      <p:bldP spid="22" grpId="0"/>
      <p:bldP spid="24" grpId="0"/>
      <p:bldP spid="26" grpId="0"/>
      <p:bldP spid="28" grpId="0"/>
      <p:bldP spid="30" grpId="0"/>
      <p:bldP spid="32" grpId="0"/>
      <p:bldP spid="3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21</a:t>
            </a:fld>
            <a:endParaRPr lang="en-GB" dirty="0">
              <a:solidFill>
                <a:prstClr val="black">
                  <a:tint val="75000"/>
                </a:prstClr>
              </a:solidFill>
            </a:endParaRPr>
          </a:p>
        </p:txBody>
      </p:sp>
    </p:spTree>
    <p:extLst>
      <p:ext uri="{BB962C8B-B14F-4D97-AF65-F5344CB8AC3E}">
        <p14:creationId xmlns:p14="http://schemas.microsoft.com/office/powerpoint/2010/main" val="20182306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mk-MK" dirty="0"/>
              <a:t>Начела на електронски докази</a:t>
            </a:r>
            <a:endParaRPr lang="en-GB" dirty="0"/>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mk-MK" dirty="0"/>
              <a:t>Дигитални и електронски докази</a:t>
            </a:r>
            <a:endParaRPr lang="en-GB" dirty="0"/>
          </a:p>
        </p:txBody>
      </p:sp>
      <p:sp>
        <p:nvSpPr>
          <p:cNvPr id="4" name="Rectangle 3">
            <a:extLst>
              <a:ext uri="{FF2B5EF4-FFF2-40B4-BE49-F238E27FC236}">
                <a16:creationId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Трет дел</a:t>
            </a:r>
            <a:endParaRPr lang="en-GB" sz="2000" dirty="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id="{F59A7F22-9657-4005-8851-8F5F6E1D88A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Bild 11">
            <a:extLst>
              <a:ext uri="{FF2B5EF4-FFF2-40B4-BE49-F238E27FC236}">
                <a16:creationId xmlns:a16="http://schemas.microsoft.com/office/drawing/2014/main" id="{D15424A8-92F0-47D1-B300-2109533CA6D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00192" y="908720"/>
            <a:ext cx="2427071" cy="3445514"/>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0359017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Начела на електронски докази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514350" indent="-514350">
              <a:buAutoNum type="arabicPeriod"/>
            </a:pPr>
            <a:r>
              <a:rPr lang="mk-MK" sz="2800" b="1" dirty="0">
                <a:solidFill>
                  <a:srgbClr val="0070C0"/>
                </a:solidFill>
              </a:rPr>
              <a:t>Интегритет на податоци</a:t>
            </a:r>
            <a:endParaRPr lang="en-GB" sz="2800" b="1" dirty="0">
              <a:solidFill>
                <a:srgbClr val="0070C0"/>
              </a:solidFill>
            </a:endParaRPr>
          </a:p>
          <a:p>
            <a:pPr marL="0" indent="0" algn="ctr">
              <a:buNone/>
            </a:pPr>
            <a:r>
              <a:rPr lang="mk-MK" sz="2800" b="1" i="1" dirty="0"/>
              <a:t>„Ниту едно преземено дејствие не смее да ги менува електронските уреди или медиуми, кои подоцна ќе се користат во суд“</a:t>
            </a:r>
            <a:endParaRPr lang="en-US" sz="2800" b="1" i="1" dirty="0"/>
          </a:p>
          <a:p>
            <a:pPr lvl="1">
              <a:buFont typeface="Wingdings" panose="05000000000000000000" pitchFamily="2" charset="2"/>
              <a:buChar char="Ø"/>
            </a:pPr>
            <a:r>
              <a:rPr lang="mk-MK" sz="2400" dirty="0">
                <a:ea typeface="Verdana" panose="020B0604030504040204" pitchFamily="34" charset="0"/>
              </a:rPr>
              <a:t>Целта е да не се направат никакви промени</a:t>
            </a:r>
            <a:endParaRPr lang="en-GB" sz="2400" dirty="0">
              <a:ea typeface="Verdana" panose="020B0604030504040204" pitchFamily="34" charset="0"/>
            </a:endParaRPr>
          </a:p>
          <a:p>
            <a:pPr lvl="1">
              <a:buFont typeface="Wingdings" panose="05000000000000000000" pitchFamily="2" charset="2"/>
              <a:buChar char="Ø"/>
            </a:pPr>
            <a:r>
              <a:rPr lang="mk-MK" sz="2400" dirty="0">
                <a:ea typeface="Verdana" panose="020B0604030504040204" pitchFamily="34" charset="0"/>
              </a:rPr>
              <a:t>Надлежното лице</a:t>
            </a:r>
            <a:r>
              <a:rPr lang="en-GB" sz="2400" dirty="0">
                <a:ea typeface="Verdana" panose="020B0604030504040204" pitchFamily="34" charset="0"/>
              </a:rPr>
              <a:t> </a:t>
            </a:r>
            <a:r>
              <a:rPr lang="mk-MK" sz="2400" dirty="0">
                <a:ea typeface="Verdana" panose="020B0604030504040204" pitchFamily="34" charset="0"/>
              </a:rPr>
              <a:t>е одговорно за интегритетот и синџирот на форензички докази</a:t>
            </a:r>
            <a:endParaRPr lang="en-GB" sz="2400" dirty="0">
              <a:ea typeface="Verdana" panose="020B0604030504040204" pitchFamily="34" charset="0"/>
            </a:endParaRPr>
          </a:p>
          <a:p>
            <a:pPr lvl="1">
              <a:buFont typeface="Wingdings" panose="05000000000000000000" pitchFamily="2" charset="2"/>
              <a:buChar char="Ø"/>
            </a:pPr>
            <a:r>
              <a:rPr lang="mk-MK" sz="2400" dirty="0">
                <a:ea typeface="Verdana" panose="020B0604030504040204" pitchFamily="34" charset="0"/>
              </a:rPr>
              <a:t>Податоците на „жива (активна)“</a:t>
            </a:r>
            <a:r>
              <a:rPr lang="en-GB" sz="2400" dirty="0">
                <a:ea typeface="Verdana" panose="020B0604030504040204" pitchFamily="34" charset="0"/>
              </a:rPr>
              <a:t> </a:t>
            </a:r>
            <a:r>
              <a:rPr lang="mk-MK" sz="2400" dirty="0">
                <a:ea typeface="Verdana" panose="020B0604030504040204" pitchFamily="34" charset="0"/>
              </a:rPr>
              <a:t>машина може да се променат</a:t>
            </a:r>
            <a:endParaRPr lang="en-GB" sz="2400" dirty="0">
              <a:ea typeface="Verdana" panose="020B0604030504040204" pitchFamily="34" charset="0"/>
            </a:endParaRPr>
          </a:p>
          <a:p>
            <a:pPr lvl="2"/>
            <a:r>
              <a:rPr lang="mk-MK" sz="2000" dirty="0">
                <a:ea typeface="Verdana" panose="020B0604030504040204" pitchFamily="34" charset="0"/>
              </a:rPr>
              <a:t>Промената треба да се изведе на начин кој најмалку влијае врз податоците</a:t>
            </a:r>
            <a:endParaRPr lang="en-GB" sz="2000" dirty="0">
              <a:ea typeface="Verdana" panose="020B0604030504040204" pitchFamily="34" charset="0"/>
            </a:endParaRPr>
          </a:p>
          <a:p>
            <a:pPr lvl="2"/>
            <a:r>
              <a:rPr lang="mk-MK" sz="2000" dirty="0">
                <a:ea typeface="Verdana" panose="020B0604030504040204" pitchFamily="34" charset="0"/>
              </a:rPr>
              <a:t>Постапување на посебен начин</a:t>
            </a:r>
            <a:endParaRPr lang="en-GB" sz="2000" dirty="0">
              <a:ea typeface="Verdana" panose="020B0604030504040204" pitchFamily="34" charset="0"/>
            </a:endParaRPr>
          </a:p>
          <a:p>
            <a:pPr lvl="2"/>
            <a:r>
              <a:rPr lang="mk-MK" sz="2000" dirty="0">
                <a:ea typeface="Verdana" panose="020B0604030504040204" pitchFamily="34" charset="0"/>
              </a:rPr>
              <a:t>Од страна на квалификувано лице</a:t>
            </a:r>
            <a:endParaRPr lang="en-GB" sz="2000"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683276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Начела на електронски докази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2. </a:t>
            </a:r>
            <a:r>
              <a:rPr lang="mk-MK" b="1" dirty="0">
                <a:solidFill>
                  <a:srgbClr val="0070C0"/>
                </a:solidFill>
              </a:rPr>
              <a:t>Ревизорска трага</a:t>
            </a:r>
            <a:endParaRPr lang="en-GB" b="1" dirty="0">
              <a:solidFill>
                <a:srgbClr val="0070C0"/>
              </a:solidFill>
            </a:endParaRPr>
          </a:p>
          <a:p>
            <a:pPr marL="0" indent="0" algn="ctr">
              <a:buNone/>
            </a:pPr>
            <a:r>
              <a:rPr lang="mk-MK" sz="2800" b="1" i="1" dirty="0"/>
              <a:t>„Треба да се направи и зачува ревизорска трага или друг вид на евиденција за сите дејствија преземени при постапување со електронските докази. Независна трета страна треба да може да ги испита тие активности и да го постигне истиот резултат“</a:t>
            </a:r>
            <a:endParaRPr lang="en-US" sz="2800" b="1" i="1" dirty="0"/>
          </a:p>
          <a:p>
            <a:pPr lvl="1">
              <a:buFont typeface="Wingdings" panose="05000000000000000000" pitchFamily="2" charset="2"/>
              <a:buChar char="Ø"/>
            </a:pPr>
            <a:r>
              <a:rPr lang="mk-MK" dirty="0">
                <a:ea typeface="Verdana" panose="020B0604030504040204" pitchFamily="34" charset="0"/>
              </a:rPr>
              <a:t>Точен запис за сите дејствија</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Може да се прегледа – и повторно да се создаде</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Мора да се зачува</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237080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Начела на електронски докази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784530" cy="5256584"/>
          </a:xfrm>
        </p:spPr>
        <p:txBody>
          <a:bodyPr/>
          <a:lstStyle/>
          <a:p>
            <a:pPr marL="0" indent="0">
              <a:buNone/>
            </a:pPr>
            <a:r>
              <a:rPr lang="en-GB" b="1" dirty="0">
                <a:solidFill>
                  <a:srgbClr val="0070C0"/>
                </a:solidFill>
              </a:rPr>
              <a:t>3. </a:t>
            </a:r>
            <a:r>
              <a:rPr lang="mk-MK" b="1" dirty="0">
                <a:solidFill>
                  <a:srgbClr val="0070C0"/>
                </a:solidFill>
              </a:rPr>
              <a:t>Поддршка од специјалисти</a:t>
            </a:r>
            <a:endParaRPr lang="en-GB" b="1" dirty="0">
              <a:solidFill>
                <a:srgbClr val="0070C0"/>
              </a:solidFill>
            </a:endParaRPr>
          </a:p>
          <a:p>
            <a:pPr marL="0" indent="0" algn="ctr">
              <a:buNone/>
            </a:pPr>
            <a:r>
              <a:rPr lang="mk-MK" sz="2800" b="1" i="1" dirty="0"/>
              <a:t>„Доколку се претпостави дека во текот на одредена операција може да се најдат електронски докази, надлежното лице треба навреме да ги извести специјалистите/надворешните советници“</a:t>
            </a:r>
            <a:endParaRPr lang="en-US" sz="2800" b="1" i="1" dirty="0"/>
          </a:p>
          <a:p>
            <a:pPr lvl="1">
              <a:buFont typeface="Wingdings" panose="05000000000000000000" pitchFamily="2" charset="2"/>
              <a:buChar char="Ø"/>
            </a:pPr>
            <a:r>
              <a:rPr lang="mk-MK" dirty="0">
                <a:ea typeface="Verdana" panose="020B0604030504040204" pitchFamily="34" charset="0"/>
              </a:rPr>
              <a:t>Од претрес и заплена до презентирање/изведување</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Запознаени со упатствата</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Имаат професионална експертиза и искуство</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Истражувачко и правно знаење</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Комуникациски и јазични вештини</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2827026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Начела на електронски докази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7937" y="1059592"/>
            <a:ext cx="8917659" cy="5256584"/>
          </a:xfrm>
        </p:spPr>
        <p:txBody>
          <a:bodyPr/>
          <a:lstStyle/>
          <a:p>
            <a:pPr marL="0" indent="0">
              <a:buNone/>
            </a:pPr>
            <a:r>
              <a:rPr lang="en-GB" b="1" dirty="0">
                <a:solidFill>
                  <a:srgbClr val="0070C0"/>
                </a:solidFill>
              </a:rPr>
              <a:t>4. </a:t>
            </a:r>
            <a:r>
              <a:rPr lang="mk-MK" b="1" dirty="0">
                <a:solidFill>
                  <a:srgbClr val="0070C0"/>
                </a:solidFill>
              </a:rPr>
              <a:t>Соодветна обука</a:t>
            </a:r>
            <a:endParaRPr lang="en-GB" b="1" dirty="0">
              <a:solidFill>
                <a:srgbClr val="0070C0"/>
              </a:solidFill>
            </a:endParaRPr>
          </a:p>
          <a:p>
            <a:pPr marL="0" indent="0" algn="ctr">
              <a:buNone/>
            </a:pPr>
            <a:r>
              <a:rPr lang="mk-MK" sz="2800" b="1" i="1" dirty="0"/>
              <a:t>„Лицата кои први интервенираат на местото на настанот мораат да бидат соодветно обучени за да можат да извршат претрес и заплена на електронски докази доколку на местото на настанот не се присутни специјалисти“</a:t>
            </a:r>
            <a:endParaRPr lang="en-US" sz="2800" b="1" i="1" dirty="0"/>
          </a:p>
          <a:p>
            <a:pPr lvl="1">
              <a:buFont typeface="Wingdings" panose="05000000000000000000" pitchFamily="2" charset="2"/>
              <a:buChar char="Ø"/>
            </a:pPr>
            <a:r>
              <a:rPr lang="mk-MK" dirty="0">
                <a:ea typeface="Verdana" panose="020B0604030504040204" pitchFamily="34" charset="0"/>
              </a:rPr>
              <a:t>Обуката е од клучно значење за сите лица кои први интервенираат на местото на настанот</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Тие можеби ќе треба да собираат/пристапуваат кон податоци</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Да се објасни релевантноста и импликациите на нивните дејствија</a:t>
            </a:r>
            <a:endParaRPr lang="en-GB" dirty="0">
              <a:solidFill>
                <a:srgbClr val="00B0F0"/>
              </a:solidFill>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42214" y="5657374"/>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3556897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Начела на електронски докази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26972" y="1196752"/>
            <a:ext cx="8712968" cy="5256584"/>
          </a:xfrm>
        </p:spPr>
        <p:txBody>
          <a:bodyPr/>
          <a:lstStyle/>
          <a:p>
            <a:pPr marL="0" indent="0">
              <a:buNone/>
            </a:pPr>
            <a:r>
              <a:rPr lang="en-GB" sz="2800" b="1" dirty="0">
                <a:solidFill>
                  <a:srgbClr val="0070C0"/>
                </a:solidFill>
              </a:rPr>
              <a:t>5. </a:t>
            </a:r>
            <a:r>
              <a:rPr lang="mk-MK" sz="2800" b="1" dirty="0">
                <a:solidFill>
                  <a:srgbClr val="0070C0"/>
                </a:solidFill>
              </a:rPr>
              <a:t>Законитост</a:t>
            </a:r>
            <a:endParaRPr lang="en-GB" sz="2800" b="1" dirty="0">
              <a:solidFill>
                <a:srgbClr val="0070C0"/>
              </a:solidFill>
            </a:endParaRPr>
          </a:p>
          <a:p>
            <a:pPr marL="0" indent="0" algn="ctr">
              <a:buNone/>
            </a:pPr>
            <a:r>
              <a:rPr lang="mk-MK" sz="2800" b="1" i="1" dirty="0"/>
              <a:t>„</a:t>
            </a:r>
            <a:r>
              <a:rPr lang="ru-RU" sz="2800" b="1" i="1" dirty="0"/>
              <a:t>Лицето и органот надлежен за случајот се одговорни да обезбедат дека се почитуваат законот, општите форензички и процедурални правила и погоре наведените начела. Ова сеоднесува на поседувањето и пристапот кон електронските докази.</a:t>
            </a:r>
            <a:r>
              <a:rPr lang="mk-MK" sz="2800" b="1" i="1" dirty="0"/>
              <a:t>“</a:t>
            </a:r>
            <a:endParaRPr lang="en-US" sz="2800" b="1" i="1" dirty="0"/>
          </a:p>
          <a:p>
            <a:pPr marL="0" indent="0" algn="ctr">
              <a:buNone/>
            </a:pPr>
            <a:endParaRPr lang="en-US" sz="2800" b="1" i="1" dirty="0"/>
          </a:p>
          <a:p>
            <a:pPr lvl="1">
              <a:buFont typeface="Wingdings" panose="05000000000000000000" pitchFamily="2" charset="2"/>
              <a:buChar char="Ø"/>
            </a:pPr>
            <a:r>
              <a:rPr lang="mk-MK" sz="2400" dirty="0">
                <a:ea typeface="Verdana" panose="020B0604030504040204" pitchFamily="34" charset="0"/>
              </a:rPr>
              <a:t>Земјите-членки треба да имаат своја документација</a:t>
            </a:r>
            <a:endParaRPr lang="en-GB" sz="2400" dirty="0">
              <a:ea typeface="Verdana" panose="020B0604030504040204" pitchFamily="34" charset="0"/>
            </a:endParaRPr>
          </a:p>
          <a:p>
            <a:pPr lvl="1">
              <a:buFont typeface="Wingdings" panose="05000000000000000000" pitchFamily="2" charset="2"/>
              <a:buChar char="Ø"/>
            </a:pPr>
            <a:r>
              <a:rPr lang="mk-MK" sz="2400" dirty="0">
                <a:ea typeface="Verdana" panose="020B0604030504040204" pitchFamily="34" charset="0"/>
              </a:rPr>
              <a:t>Треба да се обезбеди дека се воспоставени процеси и обука</a:t>
            </a:r>
            <a:endParaRPr lang="en-GB" sz="2400" dirty="0">
              <a:solidFill>
                <a:srgbClr val="00B0F0"/>
              </a:solidFill>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572049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28</a:t>
            </a:fld>
            <a:endParaRPr lang="en-GB" dirty="0">
              <a:solidFill>
                <a:prstClr val="black">
                  <a:tint val="75000"/>
                </a:prstClr>
              </a:solidFill>
            </a:endParaRPr>
          </a:p>
        </p:txBody>
      </p:sp>
    </p:spTree>
    <p:extLst>
      <p:ext uri="{BB962C8B-B14F-4D97-AF65-F5344CB8AC3E}">
        <p14:creationId xmlns:p14="http://schemas.microsoft.com/office/powerpoint/2010/main" val="15463530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mk-MK" dirty="0"/>
              <a:t>електронски докази на места на настанот</a:t>
            </a:r>
            <a:endParaRPr lang="en-GB" dirty="0"/>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mk-MK" dirty="0"/>
              <a:t>Дигитални и електронски докази</a:t>
            </a:r>
            <a:endParaRPr lang="en-GB" dirty="0"/>
          </a:p>
        </p:txBody>
      </p:sp>
      <p:sp>
        <p:nvSpPr>
          <p:cNvPr id="4" name="Rectangle 3">
            <a:extLst>
              <a:ext uri="{FF2B5EF4-FFF2-40B4-BE49-F238E27FC236}">
                <a16:creationId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Четврти дел</a:t>
            </a:r>
            <a:endParaRPr lang="en-GB" sz="2000" dirty="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id="{F59A7F22-9657-4005-8851-8F5F6E1D88A9}"/>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811460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lgn="just">
              <a:buNone/>
            </a:pPr>
            <a:r>
              <a:rPr lang="mk-MK" dirty="0">
                <a:ea typeface="Verdana" panose="020B0604030504040204" pitchFamily="34" charset="0"/>
              </a:rPr>
              <a:t>Да им се обезбеди на судиите и обвинителите знаење за прашања поврзани со електронските докази, како што се</a:t>
            </a:r>
            <a:r>
              <a:rPr lang="en-GB" dirty="0">
                <a:ea typeface="Verdana" panose="020B0604030504040204" pitchFamily="34" charset="0"/>
              </a:rPr>
              <a:t>:</a:t>
            </a:r>
          </a:p>
          <a:p>
            <a:pPr marL="0" indent="0" algn="just">
              <a:buNone/>
            </a:pP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различни видови на електронски докази со кои можат да се сретнат</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како тие се добиени и како се постапува со нив за време на истраги</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предизвици со добивање и анализа на податоци</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како електронски докази можат да бидат произведени за кривични судења </a:t>
            </a:r>
            <a:endParaRPr lang="en-GB" dirty="0">
              <a:ea typeface="Verdana" panose="020B0604030504040204" pitchFamily="34" charset="0"/>
            </a:endParaRPr>
          </a:p>
          <a:p>
            <a:pPr marL="0" indent="0">
              <a:buNone/>
            </a:pPr>
            <a:endParaRPr lang="en-US" dirty="0"/>
          </a:p>
        </p:txBody>
      </p:sp>
      <p:sp>
        <p:nvSpPr>
          <p:cNvPr id="3" name="Slide Number Placeholder 2"/>
          <p:cNvSpPr>
            <a:spLocks noGrp="1"/>
          </p:cNvSpPr>
          <p:nvPr>
            <p:ph type="sldNum" sz="quarter" idx="10"/>
          </p:nvPr>
        </p:nvSpPr>
        <p:spPr/>
        <p:txBody>
          <a:bodyPr/>
          <a:lstStyle/>
          <a:p>
            <a:fld id="{49C04F3A-82BD-4011-AADB-1F79FD7DF4BC}" type="slidenum">
              <a:rPr lang="en-GB" smtClean="0"/>
              <a:pPr/>
              <a:t>3</a:t>
            </a:fld>
            <a:endParaRPr lang="en-GB" dirty="0"/>
          </a:p>
        </p:txBody>
      </p:sp>
      <p:sp>
        <p:nvSpPr>
          <p:cNvPr id="4" name="Text Placeholder 3"/>
          <p:cNvSpPr>
            <a:spLocks noGrp="1"/>
          </p:cNvSpPr>
          <p:nvPr>
            <p:ph type="body" sz="quarter" idx="11"/>
          </p:nvPr>
        </p:nvSpPr>
        <p:spPr/>
        <p:txBody>
          <a:bodyPr/>
          <a:lstStyle/>
          <a:p>
            <a:r>
              <a:rPr lang="mk-MK" dirty="0">
                <a:latin typeface="Verdana" charset="0"/>
                <a:cs typeface="Verdana" charset="0"/>
              </a:rPr>
              <a:t>Цел на сесијата</a:t>
            </a:r>
            <a:endParaRPr lang="en-US" dirty="0"/>
          </a:p>
        </p:txBody>
      </p:sp>
    </p:spTree>
    <p:extLst>
      <p:ext uri="{BB962C8B-B14F-4D97-AF65-F5344CB8AC3E}">
        <p14:creationId xmlns:p14="http://schemas.microsoft.com/office/powerpoint/2010/main" val="35801811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Заплена</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mk-MK" b="1" dirty="0">
                <a:ea typeface="Verdana" panose="020B0604030504040204" pitchFamily="34" charset="0"/>
              </a:rPr>
              <a:t>Три потенцијални видови</a:t>
            </a:r>
            <a:r>
              <a:rPr lang="en-GB" b="1" dirty="0">
                <a:ea typeface="Verdana" panose="020B0604030504040204" pitchFamily="34" charset="0"/>
              </a:rPr>
              <a:t>:</a:t>
            </a:r>
          </a:p>
          <a:p>
            <a:pPr marL="0" indent="0">
              <a:buNone/>
            </a:pPr>
            <a:endParaRPr lang="en-GB" dirty="0">
              <a:ea typeface="Verdana" panose="020B0604030504040204" pitchFamily="34" charset="0"/>
            </a:endParaRPr>
          </a:p>
          <a:p>
            <a:pPr marL="914400" lvl="1" indent="-514350">
              <a:buFont typeface="+mj-lt"/>
              <a:buAutoNum type="arabicPeriod"/>
            </a:pPr>
            <a:r>
              <a:rPr lang="mk-MK" dirty="0">
                <a:ea typeface="Verdana" panose="020B0604030504040204" pitchFamily="34" charset="0"/>
              </a:rPr>
              <a:t>„Исклучен уред“</a:t>
            </a:r>
            <a:r>
              <a:rPr lang="en-GB" dirty="0">
                <a:ea typeface="Verdana" panose="020B0604030504040204" pitchFamily="34" charset="0"/>
              </a:rPr>
              <a:t> </a:t>
            </a:r>
            <a:r>
              <a:rPr lang="mk-MK" dirty="0">
                <a:ea typeface="Verdana" panose="020B0604030504040204" pitchFamily="34" charset="0"/>
              </a:rPr>
              <a:t>при што целниот уред е исклучен</a:t>
            </a:r>
            <a:endParaRPr lang="en-GB" dirty="0">
              <a:ea typeface="Verdana" panose="020B0604030504040204" pitchFamily="34" charset="0"/>
            </a:endParaRPr>
          </a:p>
          <a:p>
            <a:pPr marL="914400" lvl="1" indent="-514350">
              <a:buFont typeface="+mj-lt"/>
              <a:buAutoNum type="arabicPeriod"/>
            </a:pPr>
            <a:r>
              <a:rPr lang="mk-MK" dirty="0">
                <a:ea typeface="Verdana" panose="020B0604030504040204" pitchFamily="34" charset="0"/>
              </a:rPr>
              <a:t>„Жив“</a:t>
            </a:r>
            <a:r>
              <a:rPr lang="en-GB" dirty="0">
                <a:ea typeface="Verdana" panose="020B0604030504040204" pitchFamily="34" charset="0"/>
              </a:rPr>
              <a:t> </a:t>
            </a:r>
            <a:r>
              <a:rPr lang="mk-MK" dirty="0">
                <a:ea typeface="Verdana" panose="020B0604030504040204" pitchFamily="34" charset="0"/>
              </a:rPr>
              <a:t>кога уредот е вклучен и работи</a:t>
            </a:r>
            <a:endParaRPr lang="en-GB" dirty="0">
              <a:ea typeface="Verdana" panose="020B0604030504040204" pitchFamily="34" charset="0"/>
            </a:endParaRPr>
          </a:p>
          <a:p>
            <a:pPr marL="1314450" lvl="2" indent="-514350"/>
            <a:r>
              <a:rPr lang="mk-MK" sz="2800" dirty="0">
                <a:ea typeface="Verdana" panose="020B0604030504040204" pitchFamily="34" charset="0"/>
              </a:rPr>
              <a:t>со одлука да</a:t>
            </a:r>
            <a:r>
              <a:rPr lang="en-GB" sz="2800" dirty="0">
                <a:ea typeface="Verdana" panose="020B0604030504040204" pitchFamily="34" charset="0"/>
              </a:rPr>
              <a:t>:</a:t>
            </a:r>
          </a:p>
          <a:p>
            <a:pPr marL="1771650" lvl="3" indent="-514350">
              <a:buFont typeface="Wingdings" panose="05000000000000000000" pitchFamily="2" charset="2"/>
              <a:buChar char="Ø"/>
            </a:pPr>
            <a:r>
              <a:rPr lang="mk-MK" sz="2800" dirty="0">
                <a:ea typeface="Verdana" panose="020B0604030504040204" pitchFamily="34" charset="0"/>
              </a:rPr>
              <a:t>се исклучи</a:t>
            </a:r>
            <a:endParaRPr lang="en-GB" sz="2800" dirty="0">
              <a:ea typeface="Verdana" panose="020B0604030504040204" pitchFamily="34" charset="0"/>
            </a:endParaRPr>
          </a:p>
          <a:p>
            <a:pPr marL="1771650" lvl="3" indent="-514350">
              <a:buFont typeface="Wingdings" panose="05000000000000000000" pitchFamily="2" charset="2"/>
              <a:buChar char="Ø"/>
            </a:pPr>
            <a:r>
              <a:rPr lang="mk-MK" sz="2800" dirty="0">
                <a:ea typeface="Verdana" panose="020B0604030504040204" pitchFamily="34" charset="0"/>
              </a:rPr>
              <a:t>да се комуницира со истиот</a:t>
            </a:r>
            <a:endParaRPr lang="en-GB" sz="2800" dirty="0">
              <a:ea typeface="Verdana" panose="020B0604030504040204" pitchFamily="34" charset="0"/>
            </a:endParaRPr>
          </a:p>
          <a:p>
            <a:pPr marL="914400" lvl="1" indent="-514350">
              <a:buFont typeface="+mj-lt"/>
              <a:buAutoNum type="arabicPeriod"/>
            </a:pPr>
            <a:r>
              <a:rPr lang="mk-MK" dirty="0">
                <a:ea typeface="Verdana" panose="020B0604030504040204" pitchFamily="34" charset="0"/>
              </a:rPr>
              <a:t>Комбинација од двете</a:t>
            </a: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54078BA9-B3B6-441A-AE1F-23B60658F5B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16667593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Аспекти во однос на заплената</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a:buFont typeface="Wingdings" panose="05000000000000000000" pitchFamily="2" charset="2"/>
              <a:buChar char="Ø"/>
            </a:pPr>
            <a:r>
              <a:rPr lang="mk-MK" sz="2800" dirty="0">
                <a:ea typeface="Verdana" panose="020B0604030504040204" pitchFamily="34" charset="0"/>
              </a:rPr>
              <a:t>Тимот за пребарување содржи специјално обучени членови</a:t>
            </a:r>
            <a:endParaRPr lang="en-GB" sz="2800" dirty="0">
              <a:ea typeface="Verdana" panose="020B0604030504040204" pitchFamily="34" charset="0"/>
            </a:endParaRPr>
          </a:p>
          <a:p>
            <a:pPr lvl="1"/>
            <a:r>
              <a:rPr lang="mk-MK" sz="2400" dirty="0">
                <a:ea typeface="Verdana" panose="020B0604030504040204" pitchFamily="34" charset="0"/>
              </a:rPr>
              <a:t>може да има независни специјалисти</a:t>
            </a:r>
            <a:endParaRPr lang="en-GB" sz="2400" dirty="0">
              <a:ea typeface="Verdana" panose="020B0604030504040204" pitchFamily="34" charset="0"/>
            </a:endParaRPr>
          </a:p>
          <a:p>
            <a:pPr>
              <a:buFont typeface="Wingdings" panose="05000000000000000000" pitchFamily="2" charset="2"/>
              <a:buChar char="Ø"/>
            </a:pPr>
            <a:r>
              <a:rPr lang="mk-MK" sz="2800" dirty="0">
                <a:ea typeface="Verdana" panose="020B0604030504040204" pitchFamily="34" charset="0"/>
              </a:rPr>
              <a:t>Администратор на системот/надворешна компанија</a:t>
            </a:r>
            <a:endParaRPr lang="en-GB" sz="2800" dirty="0">
              <a:ea typeface="Verdana" panose="020B0604030504040204" pitchFamily="34" charset="0"/>
            </a:endParaRPr>
          </a:p>
          <a:p>
            <a:pPr lvl="1"/>
            <a:r>
              <a:rPr lang="mk-MK" sz="2400" dirty="0">
                <a:ea typeface="Verdana" panose="020B0604030504040204" pitchFamily="34" charset="0"/>
              </a:rPr>
              <a:t>дали можат да помогнат</a:t>
            </a:r>
            <a:r>
              <a:rPr lang="en-GB" sz="2400" dirty="0">
                <a:ea typeface="Verdana" panose="020B0604030504040204" pitchFamily="34" charset="0"/>
              </a:rPr>
              <a:t>?</a:t>
            </a:r>
          </a:p>
          <a:p>
            <a:pPr>
              <a:buFont typeface="Wingdings" panose="05000000000000000000" pitchFamily="2" charset="2"/>
              <a:buChar char="Ø"/>
            </a:pPr>
            <a:r>
              <a:rPr lang="mk-MK" sz="2800" dirty="0">
                <a:ea typeface="Verdana" panose="020B0604030504040204" pitchFamily="34" charset="0"/>
              </a:rPr>
              <a:t>Секој што се занимава со тоа треба да има основна обука</a:t>
            </a:r>
            <a:endParaRPr lang="en-GB" sz="2800" dirty="0">
              <a:ea typeface="Verdana" panose="020B0604030504040204" pitchFamily="34" charset="0"/>
            </a:endParaRPr>
          </a:p>
          <a:p>
            <a:pPr>
              <a:buFont typeface="Wingdings" panose="05000000000000000000" pitchFamily="2" charset="2"/>
              <a:buChar char="Ø"/>
            </a:pPr>
            <a:r>
              <a:rPr lang="mk-MK" sz="2800" dirty="0">
                <a:ea typeface="Verdana" panose="020B0604030504040204" pitchFamily="34" charset="0"/>
              </a:rPr>
              <a:t>Да биде сведок на и да ги сними сите дејствија</a:t>
            </a:r>
            <a:endParaRPr lang="en-GB" sz="2800" dirty="0">
              <a:ea typeface="Verdana" panose="020B0604030504040204" pitchFamily="34" charset="0"/>
            </a:endParaRPr>
          </a:p>
          <a:p>
            <a:pPr>
              <a:buFont typeface="Wingdings" panose="05000000000000000000" pitchFamily="2" charset="2"/>
              <a:buChar char="Ø"/>
            </a:pPr>
            <a:r>
              <a:rPr lang="mk-MK" sz="2800" dirty="0">
                <a:ea typeface="Verdana" panose="020B0604030504040204" pitchFamily="34" charset="0"/>
              </a:rPr>
              <a:t>Свесност кај тимовите за начелата/</a:t>
            </a:r>
            <a:r>
              <a:rPr lang="mk-MK" sz="2800" dirty="0" err="1">
                <a:ea typeface="Verdana" panose="020B0604030504040204" pitchFamily="34" charset="0"/>
              </a:rPr>
              <a:t>форензиката</a:t>
            </a:r>
            <a:endParaRPr lang="en-GB" sz="2800" dirty="0">
              <a:ea typeface="Verdana" panose="020B0604030504040204" pitchFamily="34" charset="0"/>
            </a:endParaRPr>
          </a:p>
          <a:p>
            <a:pPr>
              <a:buFont typeface="Wingdings" panose="05000000000000000000" pitchFamily="2" charset="2"/>
              <a:buChar char="Ø"/>
            </a:pPr>
            <a:r>
              <a:rPr lang="mk-MK" sz="2800" dirty="0">
                <a:ea typeface="Verdana" panose="020B0604030504040204" pitchFamily="34" charset="0"/>
              </a:rPr>
              <a:t>Достапни информации за контакт со специјализирана единица</a:t>
            </a:r>
            <a:endParaRPr lang="en-US" sz="2800"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019579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Планирање и подготовка</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r>
              <a:rPr lang="mk-MK" sz="2800" dirty="0">
                <a:ea typeface="Verdana" panose="020B0604030504040204" pitchFamily="34" charset="0"/>
              </a:rPr>
              <a:t>Доволно ригорозни за да се идентификуваат потенцијалните проблеми</a:t>
            </a:r>
            <a:endParaRPr lang="en-GB" sz="2800" dirty="0">
              <a:ea typeface="Verdana" panose="020B0604030504040204" pitchFamily="34" charset="0"/>
            </a:endParaRPr>
          </a:p>
          <a:p>
            <a:pPr lvl="1"/>
            <a:r>
              <a:rPr lang="mk-MK" sz="2400" dirty="0">
                <a:ea typeface="Verdana" panose="020B0604030504040204" pitchFamily="34" charset="0"/>
              </a:rPr>
              <a:t>што ќе се најде </a:t>
            </a:r>
            <a:r>
              <a:rPr lang="en-GB" sz="2400" dirty="0">
                <a:ea typeface="Verdana" panose="020B0604030504040204" pitchFamily="34" charset="0"/>
              </a:rPr>
              <a:t>– </a:t>
            </a:r>
            <a:r>
              <a:rPr lang="mk-MK" sz="2400" dirty="0">
                <a:ea typeface="Verdana" panose="020B0604030504040204" pitchFamily="34" charset="0"/>
              </a:rPr>
              <a:t>опрема/луѓе</a:t>
            </a:r>
            <a:r>
              <a:rPr lang="en-GB" sz="2400" dirty="0">
                <a:ea typeface="Verdana" panose="020B0604030504040204" pitchFamily="34" charset="0"/>
              </a:rPr>
              <a:t>?</a:t>
            </a:r>
          </a:p>
          <a:p>
            <a:pPr lvl="1"/>
            <a:r>
              <a:rPr lang="mk-MK" sz="2400" dirty="0">
                <a:ea typeface="Verdana" panose="020B0604030504040204" pitchFamily="34" charset="0"/>
              </a:rPr>
              <a:t>потреба од дигитална форензичка експертиза на местото на настанот</a:t>
            </a:r>
            <a:r>
              <a:rPr lang="en-GB" sz="2400" dirty="0">
                <a:ea typeface="Verdana" panose="020B0604030504040204" pitchFamily="34" charset="0"/>
              </a:rPr>
              <a:t>?</a:t>
            </a:r>
          </a:p>
          <a:p>
            <a:r>
              <a:rPr lang="mk-MK" sz="2800" dirty="0"/>
              <a:t>Каде се податоците</a:t>
            </a:r>
            <a:r>
              <a:rPr lang="en-US" sz="2800" dirty="0"/>
              <a:t>?</a:t>
            </a:r>
          </a:p>
          <a:p>
            <a:r>
              <a:rPr lang="mk-MK" sz="2800" dirty="0"/>
              <a:t>Колку податоци има</a:t>
            </a:r>
            <a:r>
              <a:rPr lang="en-US" sz="2800" dirty="0"/>
              <a:t>?</a:t>
            </a:r>
          </a:p>
          <a:p>
            <a:r>
              <a:rPr lang="mk-MK" sz="2800" dirty="0"/>
              <a:t>Колку се копирани – на местото на настанот или во лабораторија?</a:t>
            </a:r>
            <a:endParaRPr lang="en-US" sz="2800" dirty="0"/>
          </a:p>
          <a:p>
            <a:r>
              <a:rPr lang="mk-MK" sz="2800" dirty="0"/>
              <a:t>Колку е вешт осомничениот?</a:t>
            </a:r>
            <a:endParaRPr lang="en-US" sz="2800" dirty="0"/>
          </a:p>
          <a:p>
            <a:r>
              <a:rPr lang="mk-MK" sz="2800" dirty="0"/>
              <a:t>Дали има алтернативни извори за истите докази?</a:t>
            </a:r>
            <a:endParaRPr lang="en-US" sz="2800"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E08E061B-739C-4EE7-8F08-B5D787EA1BA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2558317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Планирање и подготовка</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a:buFont typeface="Wingdings" panose="05000000000000000000" pitchFamily="2" charset="2"/>
              <a:buChar char="Ø"/>
            </a:pPr>
            <a:endParaRPr lang="en-GB" sz="2800" dirty="0">
              <a:ea typeface="Verdana" panose="020B0604030504040204" pitchFamily="34" charset="0"/>
            </a:endParaRPr>
          </a:p>
          <a:p>
            <a:pPr>
              <a:buFont typeface="Wingdings" panose="05000000000000000000" pitchFamily="2" charset="2"/>
              <a:buChar char="Ø"/>
            </a:pPr>
            <a:r>
              <a:rPr lang="mk-MK" sz="2800" dirty="0">
                <a:ea typeface="Verdana" panose="020B0604030504040204" pitchFamily="34" charset="0"/>
              </a:rPr>
              <a:t>Правилно овластен (налог, итн.)</a:t>
            </a:r>
            <a:endParaRPr lang="en-GB" sz="2800" dirty="0">
              <a:ea typeface="Verdana" panose="020B0604030504040204" pitchFamily="34" charset="0"/>
            </a:endParaRPr>
          </a:p>
          <a:p>
            <a:pPr>
              <a:buFont typeface="Wingdings" panose="05000000000000000000" pitchFamily="2" charset="2"/>
              <a:buChar char="Ø"/>
            </a:pPr>
            <a:r>
              <a:rPr lang="mk-MK" sz="2800" dirty="0"/>
              <a:t>Може да се изврши брзо влегување доколку е потребно</a:t>
            </a:r>
            <a:endParaRPr lang="en-US" sz="2800" dirty="0"/>
          </a:p>
          <a:p>
            <a:pPr>
              <a:buFont typeface="Wingdings" panose="05000000000000000000" pitchFamily="2" charset="2"/>
              <a:buChar char="Ø"/>
            </a:pPr>
            <a:r>
              <a:rPr lang="mk-MK" sz="2800" dirty="0"/>
              <a:t>Избирање на членови на тимот и специјалисти</a:t>
            </a:r>
            <a:endParaRPr lang="en-US" sz="2800" dirty="0"/>
          </a:p>
          <a:p>
            <a:pPr>
              <a:buFont typeface="Wingdings" panose="05000000000000000000" pitchFamily="2" charset="2"/>
              <a:buChar char="Ø"/>
            </a:pPr>
            <a:r>
              <a:rPr lang="mk-MK" sz="2800" dirty="0"/>
              <a:t>Доделување задачи и улоги – луѓе, опрема, итн.</a:t>
            </a:r>
            <a:endParaRPr lang="en-US" sz="2800" dirty="0"/>
          </a:p>
          <a:p>
            <a:pPr>
              <a:buFont typeface="Wingdings" panose="05000000000000000000" pitchFamily="2" charset="2"/>
              <a:buChar char="Ø"/>
            </a:pPr>
            <a:r>
              <a:rPr lang="mk-MK" sz="2800" dirty="0"/>
              <a:t>Брифирање</a:t>
            </a:r>
            <a:r>
              <a:rPr lang="en-US" sz="2800" dirty="0"/>
              <a:t> </a:t>
            </a:r>
          </a:p>
          <a:p>
            <a:pPr>
              <a:buFont typeface="Wingdings" panose="05000000000000000000" pitchFamily="2" charset="2"/>
              <a:buChar char="Ø"/>
            </a:pPr>
            <a:r>
              <a:rPr lang="mk-MK" sz="2800" dirty="0"/>
              <a:t>Алатки и опрема за набавка</a:t>
            </a:r>
            <a:endParaRPr lang="en-US" sz="2800"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518A8C10-BE7A-48EE-979C-FFDB8CC22A6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3623930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53114"/>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8508"/>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Надворешни сведоци за консултации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endParaRPr lang="en-GB" dirty="0">
              <a:ea typeface="Verdana" panose="020B0604030504040204" pitchFamily="34" charset="0"/>
            </a:endParaRPr>
          </a:p>
          <a:p>
            <a:pPr>
              <a:buFont typeface="Wingdings" panose="05000000000000000000" pitchFamily="2" charset="2"/>
              <a:buChar char="Ø"/>
            </a:pPr>
            <a:r>
              <a:rPr lang="mk-MK" dirty="0">
                <a:ea typeface="Verdana" panose="020B0604030504040204" pitchFamily="34" charset="0"/>
              </a:rPr>
              <a:t>Вештини </a:t>
            </a:r>
            <a:endParaRPr lang="en-GB" dirty="0">
              <a:ea typeface="Verdana" panose="020B0604030504040204" pitchFamily="34" charset="0"/>
            </a:endParaRPr>
          </a:p>
          <a:p>
            <a:pPr>
              <a:buFont typeface="Wingdings" panose="05000000000000000000" pitchFamily="2" charset="2"/>
              <a:buChar char="Ø"/>
            </a:pPr>
            <a:r>
              <a:rPr lang="mk-MK" dirty="0">
                <a:ea typeface="Verdana" panose="020B0604030504040204" pitchFamily="34" charset="0"/>
              </a:rPr>
              <a:t>Професионално искуство</a:t>
            </a:r>
            <a:endParaRPr lang="en-GB" dirty="0">
              <a:ea typeface="Verdana" panose="020B0604030504040204" pitchFamily="34" charset="0"/>
            </a:endParaRPr>
          </a:p>
          <a:p>
            <a:pPr>
              <a:buFont typeface="Wingdings" panose="05000000000000000000" pitchFamily="2" charset="2"/>
              <a:buChar char="Ø"/>
            </a:pPr>
            <a:r>
              <a:rPr lang="mk-MK" dirty="0">
                <a:ea typeface="Verdana" panose="020B0604030504040204" pitchFamily="34" charset="0"/>
              </a:rPr>
              <a:t>Познавање за истраги</a:t>
            </a:r>
            <a:endParaRPr lang="en-GB" dirty="0">
              <a:ea typeface="Verdana" panose="020B0604030504040204" pitchFamily="34" charset="0"/>
            </a:endParaRPr>
          </a:p>
          <a:p>
            <a:pPr>
              <a:buFont typeface="Wingdings" panose="05000000000000000000" pitchFamily="2" charset="2"/>
              <a:buChar char="Ø"/>
            </a:pPr>
            <a:r>
              <a:rPr lang="mk-MK" dirty="0">
                <a:ea typeface="Verdana" panose="020B0604030504040204" pitchFamily="34" charset="0"/>
              </a:rPr>
              <a:t>Контекстуално знаење</a:t>
            </a:r>
            <a:endParaRPr lang="en-GB" dirty="0">
              <a:ea typeface="Verdana" panose="020B0604030504040204" pitchFamily="34" charset="0"/>
            </a:endParaRPr>
          </a:p>
          <a:p>
            <a:pPr>
              <a:buFont typeface="Wingdings" panose="05000000000000000000" pitchFamily="2" charset="2"/>
              <a:buChar char="Ø"/>
            </a:pPr>
            <a:r>
              <a:rPr lang="mk-MK" dirty="0">
                <a:ea typeface="Verdana" panose="020B0604030504040204" pitchFamily="34" charset="0"/>
              </a:rPr>
              <a:t>Правно знаење</a:t>
            </a:r>
            <a:endParaRPr lang="en-GB" dirty="0">
              <a:ea typeface="Verdana" panose="020B0604030504040204" pitchFamily="34" charset="0"/>
            </a:endParaRPr>
          </a:p>
          <a:p>
            <a:pPr>
              <a:buFont typeface="Wingdings" panose="05000000000000000000" pitchFamily="2" charset="2"/>
              <a:buChar char="Ø"/>
            </a:pPr>
            <a:r>
              <a:rPr lang="mk-MK" dirty="0">
                <a:ea typeface="Verdana" panose="020B0604030504040204" pitchFamily="34" charset="0"/>
              </a:rPr>
              <a:t>Комуникациски вештини</a:t>
            </a: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234C2191-3A3C-4164-A06C-4497C7B09DF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3627473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8508"/>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Да се однесе на местото на настанот</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r>
              <a:rPr lang="mk-MK" sz="2800" dirty="0">
                <a:ea typeface="Verdana" panose="020B0604030504040204" pitchFamily="34" charset="0"/>
              </a:rPr>
              <a:t>Алатки и опрема</a:t>
            </a:r>
            <a:endParaRPr lang="en-GB" sz="2800" dirty="0">
              <a:ea typeface="Verdana" panose="020B0604030504040204" pitchFamily="34" charset="0"/>
            </a:endParaRPr>
          </a:p>
          <a:p>
            <a:pPr lvl="1"/>
            <a:r>
              <a:rPr lang="mk-MK" sz="2400" dirty="0">
                <a:ea typeface="Verdana" panose="020B0604030504040204" pitchFamily="34" charset="0"/>
              </a:rPr>
              <a:t>промените во технологијата ќе одредат што е потребно</a:t>
            </a:r>
            <a:endParaRPr lang="en-US" sz="2400" dirty="0"/>
          </a:p>
          <a:p>
            <a:pPr lvl="1"/>
            <a:r>
              <a:rPr lang="mk-MK" sz="2400" dirty="0"/>
              <a:t>ракавици</a:t>
            </a:r>
            <a:endParaRPr lang="en-US" sz="2400" dirty="0"/>
          </a:p>
          <a:p>
            <a:r>
              <a:rPr lang="mk-MK" sz="2800" dirty="0">
                <a:ea typeface="Verdana" panose="020B0604030504040204" pitchFamily="34" charset="0"/>
              </a:rPr>
              <a:t>Соодветни документи за пребарување</a:t>
            </a:r>
            <a:endParaRPr lang="en-US" sz="2800" dirty="0">
              <a:ea typeface="Verdana" panose="020B0604030504040204" pitchFamily="34" charset="0"/>
            </a:endParaRPr>
          </a:p>
          <a:p>
            <a:pPr lvl="1"/>
            <a:r>
              <a:rPr lang="mk-MK" sz="2400" dirty="0">
                <a:ea typeface="Verdana" panose="020B0604030504040204" pitchFamily="34" charset="0"/>
              </a:rPr>
              <a:t>записи, етикети, ленти, ознаки, формулари, ракавици, итн.</a:t>
            </a:r>
            <a:endParaRPr lang="en-US" sz="2400" dirty="0">
              <a:ea typeface="Verdana" panose="020B0604030504040204" pitchFamily="34" charset="0"/>
            </a:endParaRPr>
          </a:p>
          <a:p>
            <a:r>
              <a:rPr lang="mk-MK" sz="2800" dirty="0">
                <a:ea typeface="Verdana" panose="020B0604030504040204" pitchFamily="34" charset="0"/>
              </a:rPr>
              <a:t>Камера</a:t>
            </a:r>
            <a:r>
              <a:rPr lang="en-GB" sz="2800" dirty="0">
                <a:ea typeface="Verdana" panose="020B0604030504040204" pitchFamily="34" charset="0"/>
              </a:rPr>
              <a:t> (</a:t>
            </a:r>
            <a:r>
              <a:rPr lang="mk-MK" sz="2800" dirty="0">
                <a:ea typeface="Verdana" panose="020B0604030504040204" pitchFamily="34" charset="0"/>
              </a:rPr>
              <a:t>статична и видео</a:t>
            </a:r>
            <a:r>
              <a:rPr lang="en-GB" sz="2800" dirty="0">
                <a:ea typeface="Verdana" panose="020B0604030504040204" pitchFamily="34" charset="0"/>
              </a:rPr>
              <a:t>)</a:t>
            </a:r>
          </a:p>
          <a:p>
            <a:r>
              <a:rPr lang="mk-MK" sz="2800" dirty="0">
                <a:ea typeface="Verdana" panose="020B0604030504040204" pitchFamily="34" charset="0"/>
              </a:rPr>
              <a:t>Кутии, вреќички, заштитна амбалажа со меурчиња, кабелски стеги, торбички за докази</a:t>
            </a:r>
            <a:endParaRPr lang="en-GB" sz="2800" dirty="0">
              <a:ea typeface="Verdana" panose="020B0604030504040204" pitchFamily="34" charset="0"/>
            </a:endParaRPr>
          </a:p>
          <a:p>
            <a:pPr lvl="1"/>
            <a:r>
              <a:rPr lang="mk-MK" sz="2400" dirty="0" err="1">
                <a:ea typeface="Verdana" panose="020B0604030504040204" pitchFamily="34" charset="0"/>
              </a:rPr>
              <a:t>Фарадееви</a:t>
            </a:r>
            <a:r>
              <a:rPr lang="mk-MK" sz="2400" dirty="0">
                <a:ea typeface="Verdana" panose="020B0604030504040204" pitchFamily="34" charset="0"/>
              </a:rPr>
              <a:t> торбички</a:t>
            </a:r>
            <a:endParaRPr lang="en-GB" sz="2400"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B192569C-EA32-44DF-8087-FB6EE317225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3665194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7618"/>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Да се однесе на местото на настанот (форензика во живо)</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endParaRPr lang="en-GB" dirty="0">
              <a:ea typeface="Verdana" panose="020B0604030504040204" pitchFamily="34" charset="0"/>
            </a:endParaRPr>
          </a:p>
          <a:p>
            <a:r>
              <a:rPr lang="mk-MK" dirty="0">
                <a:ea typeface="Verdana" panose="020B0604030504040204" pitchFamily="34" charset="0"/>
              </a:rPr>
              <a:t>Лаптоп (со стандардни форензички алатки)</a:t>
            </a:r>
            <a:endParaRPr lang="en-GB" dirty="0">
              <a:ea typeface="Verdana" panose="020B0604030504040204" pitchFamily="34" charset="0"/>
            </a:endParaRPr>
          </a:p>
          <a:p>
            <a:r>
              <a:rPr lang="mk-MK" dirty="0">
                <a:ea typeface="Verdana" panose="020B0604030504040204" pitchFamily="34" charset="0"/>
              </a:rPr>
              <a:t>Мрежни кабли</a:t>
            </a:r>
            <a:endParaRPr lang="en-GB" dirty="0">
              <a:ea typeface="Verdana" panose="020B0604030504040204" pitchFamily="34" charset="0"/>
            </a:endParaRPr>
          </a:p>
          <a:p>
            <a:r>
              <a:rPr lang="mk-MK" dirty="0">
                <a:ea typeface="Verdana" panose="020B0604030504040204" pitchFamily="34" charset="0"/>
              </a:rPr>
              <a:t>Хард-дискови </a:t>
            </a:r>
            <a:r>
              <a:rPr lang="en-GB" dirty="0">
                <a:ea typeface="Verdana" panose="020B0604030504040204" pitchFamily="34" charset="0"/>
              </a:rPr>
              <a:t>(</a:t>
            </a:r>
            <a:r>
              <a:rPr lang="mk-MK" dirty="0">
                <a:ea typeface="Verdana" panose="020B0604030504040204" pitchFamily="34" charset="0"/>
              </a:rPr>
              <a:t>висок капацитет</a:t>
            </a:r>
            <a:r>
              <a:rPr lang="en-GB" dirty="0">
                <a:ea typeface="Verdana" panose="020B0604030504040204" pitchFamily="34" charset="0"/>
              </a:rPr>
              <a:t>)</a:t>
            </a:r>
          </a:p>
          <a:p>
            <a:r>
              <a:rPr lang="ru-RU" dirty="0">
                <a:ea typeface="Verdana" panose="020B0604030504040204" pitchFamily="34" charset="0"/>
              </a:rPr>
              <a:t>Форензички диск со пристап само за читање </a:t>
            </a:r>
          </a:p>
          <a:p>
            <a:r>
              <a:rPr lang="mk-MK" dirty="0">
                <a:ea typeface="Verdana" panose="020B0604030504040204" pitchFamily="34" charset="0"/>
              </a:rPr>
              <a:t>Форензички медиуми за подигање </a:t>
            </a:r>
            <a:r>
              <a:rPr lang="en-GB" dirty="0">
                <a:ea typeface="Verdana" panose="020B0604030504040204" pitchFamily="34" charset="0"/>
              </a:rPr>
              <a:t>(DVD/USB)</a:t>
            </a:r>
          </a:p>
          <a:p>
            <a:r>
              <a:rPr lang="mk-MK" dirty="0">
                <a:ea typeface="Verdana" panose="020B0604030504040204" pitchFamily="34" charset="0"/>
              </a:rPr>
              <a:t>Алатки за живи податоци</a:t>
            </a:r>
            <a:endParaRPr lang="en-GB" dirty="0">
              <a:solidFill>
                <a:srgbClr val="00B0F0"/>
              </a:solidFill>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14B2575E-77A9-4789-A6D9-1B831D07CA0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3854004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3581400"/>
            <a:ext cx="8640960" cy="2871936"/>
          </a:xfrm>
        </p:spPr>
        <p:txBody>
          <a:bodyPr/>
          <a:lstStyle/>
          <a:p>
            <a:r>
              <a:rPr lang="mk-MK" dirty="0">
                <a:ea typeface="Verdana" panose="020B0604030504040204" pitchFamily="34" charset="0"/>
              </a:rPr>
              <a:t>Безбедност на луѓето</a:t>
            </a:r>
            <a:endParaRPr lang="en-GB" dirty="0">
              <a:ea typeface="Verdana" panose="020B0604030504040204" pitchFamily="34" charset="0"/>
            </a:endParaRPr>
          </a:p>
          <a:p>
            <a:r>
              <a:rPr lang="mk-MK" dirty="0">
                <a:ea typeface="Verdana" panose="020B0604030504040204" pitchFamily="34" charset="0"/>
              </a:rPr>
              <a:t>Интегритет на доказите</a:t>
            </a:r>
            <a:endParaRPr lang="en-GB" dirty="0">
              <a:ea typeface="Verdana" panose="020B0604030504040204" pitchFamily="34" charset="0"/>
            </a:endParaRPr>
          </a:p>
          <a:p>
            <a:pPr lvl="1"/>
            <a:r>
              <a:rPr lang="mk-MK" dirty="0">
                <a:ea typeface="Verdana" panose="020B0604030504040204" pitchFamily="34" charset="0"/>
              </a:rPr>
              <a:t>Електронските докази лесно можат да се менуваат, бришат или уништуваат</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4" descr="C:\Users\User\Dropbox\COE - Personal\Session 1.3.3 Search and Seizure\Photos\stop.jpg">
            <a:extLst>
              <a:ext uri="{FF2B5EF4-FFF2-40B4-BE49-F238E27FC236}">
                <a16:creationId xmlns:a16="http://schemas.microsoft.com/office/drawing/2014/main" id="{6CA17B8C-48B8-4E6C-9176-DC1BD0A166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0349" y="1340683"/>
            <a:ext cx="1983301" cy="1991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F73A8E0B-E1E2-4465-BFDE-F439E208B8F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
        <p:nvSpPr>
          <p:cNvPr id="13" name="TextBox 7">
            <a:extLst>
              <a:ext uri="{FF2B5EF4-FFF2-40B4-BE49-F238E27FC236}">
                <a16:creationId xmlns:a16="http://schemas.microsoft.com/office/drawing/2014/main" id="{86DB3145-BE38-4C12-AD93-F529BF1CCCC2}"/>
              </a:ext>
            </a:extLst>
          </p:cNvPr>
          <p:cNvSpPr txBox="1">
            <a:spLocks noChangeArrowheads="1"/>
          </p:cNvSpPr>
          <p:nvPr/>
        </p:nvSpPr>
        <p:spPr bwMode="auto">
          <a:xfrm>
            <a:off x="1382142" y="36542"/>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Обезбедување на местото на настанот</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2788213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82142" y="36542"/>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Обезбедување на местото на настанот</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07950" y="1147629"/>
            <a:ext cx="8892480" cy="5183335"/>
          </a:xfrm>
        </p:spPr>
        <p:txBody>
          <a:bodyPr/>
          <a:lstStyle/>
          <a:p>
            <a:r>
              <a:rPr lang="mk-MK" sz="2800" dirty="0">
                <a:ea typeface="Verdana" panose="020B0604030504040204" pitchFamily="34" charset="0"/>
              </a:rPr>
              <a:t>Следете ја политиката на судската надлежност</a:t>
            </a:r>
            <a:endParaRPr lang="en-GB" sz="2800" dirty="0">
              <a:ea typeface="Verdana" panose="020B0604030504040204" pitchFamily="34" charset="0"/>
            </a:endParaRPr>
          </a:p>
          <a:p>
            <a:r>
              <a:rPr lang="mk-MK" sz="2800" dirty="0">
                <a:ea typeface="Verdana" panose="020B0604030504040204" pitchFamily="34" charset="0"/>
              </a:rPr>
              <a:t>Отстранете ги лицата</a:t>
            </a:r>
            <a:endParaRPr lang="en-GB" sz="2800" dirty="0">
              <a:ea typeface="Verdana" panose="020B0604030504040204" pitchFamily="34" charset="0"/>
            </a:endParaRPr>
          </a:p>
          <a:p>
            <a:pPr lvl="1"/>
            <a:r>
              <a:rPr lang="mk-MK" sz="2400" dirty="0">
                <a:ea typeface="Verdana" panose="020B0604030504040204" pitchFamily="34" charset="0"/>
              </a:rPr>
              <a:t>од компјутери и уреди</a:t>
            </a:r>
            <a:endParaRPr lang="en-GB" sz="2400" dirty="0">
              <a:ea typeface="Verdana" panose="020B0604030504040204" pitchFamily="34" charset="0"/>
            </a:endParaRPr>
          </a:p>
          <a:p>
            <a:r>
              <a:rPr lang="mk-MK" sz="2800" dirty="0">
                <a:ea typeface="Verdana" panose="020B0604030504040204" pitchFamily="34" charset="0"/>
              </a:rPr>
              <a:t>Обезбедете ги уредите (вклучувајќи ги личните и преносните уреди</a:t>
            </a:r>
            <a:r>
              <a:rPr lang="en-GB" sz="2800" dirty="0">
                <a:ea typeface="Verdana" panose="020B0604030504040204" pitchFamily="34" charset="0"/>
              </a:rPr>
              <a:t>)</a:t>
            </a:r>
          </a:p>
          <a:p>
            <a:r>
              <a:rPr lang="mk-MK" sz="2800" dirty="0">
                <a:ea typeface="Verdana" panose="020B0604030504040204" pitchFamily="34" charset="0"/>
              </a:rPr>
              <a:t>Не прифаќајте помош од неовластени лица</a:t>
            </a:r>
            <a:endParaRPr lang="en-GB" sz="2800" dirty="0">
              <a:ea typeface="Verdana" panose="020B0604030504040204" pitchFamily="34" charset="0"/>
            </a:endParaRPr>
          </a:p>
          <a:p>
            <a:r>
              <a:rPr lang="mk-MK" sz="2800" dirty="0">
                <a:ea typeface="Verdana" panose="020B0604030504040204" pitchFamily="34" charset="0"/>
              </a:rPr>
              <a:t>Оставете го уредот исклучен, ако е веќе исклучен</a:t>
            </a:r>
            <a:endParaRPr lang="en-GB" sz="2800" dirty="0">
              <a:ea typeface="Verdana" panose="020B0604030504040204" pitchFamily="34" charset="0"/>
            </a:endParaRPr>
          </a:p>
          <a:p>
            <a:r>
              <a:rPr lang="mk-MK" sz="2800" dirty="0">
                <a:ea typeface="Verdana" panose="020B0604030504040204" pitchFamily="34" charset="0"/>
              </a:rPr>
              <a:t>Проверете го статусот на уредот</a:t>
            </a:r>
            <a:endParaRPr lang="en-GB" sz="2800" dirty="0">
              <a:ea typeface="Verdana" panose="020B0604030504040204" pitchFamily="34" charset="0"/>
            </a:endParaRPr>
          </a:p>
          <a:p>
            <a:r>
              <a:rPr lang="mk-MK" sz="2800" dirty="0">
                <a:ea typeface="Verdana" panose="020B0604030504040204" pitchFamily="34" charset="0"/>
              </a:rPr>
              <a:t>Заштитете ги нестабилните податоци</a:t>
            </a:r>
            <a:endParaRPr lang="en-GB" sz="2800" dirty="0">
              <a:ea typeface="Verdana" panose="020B0604030504040204" pitchFamily="34" charset="0"/>
            </a:endParaRPr>
          </a:p>
          <a:p>
            <a:r>
              <a:rPr lang="mk-MK" sz="2800" dirty="0">
                <a:ea typeface="Verdana" panose="020B0604030504040204" pitchFamily="34" charset="0"/>
              </a:rPr>
              <a:t>Идентификувајте ги уредите – што треба да</a:t>
            </a:r>
            <a:br>
              <a:rPr lang="mk-MK" sz="2800" dirty="0">
                <a:ea typeface="Verdana" panose="020B0604030504040204" pitchFamily="34" charset="0"/>
              </a:rPr>
            </a:br>
            <a:r>
              <a:rPr lang="mk-MK" sz="2800" dirty="0">
                <a:ea typeface="Verdana" panose="020B0604030504040204" pitchFamily="34" charset="0"/>
              </a:rPr>
              <a:t>се заплени а што да се остави</a:t>
            </a:r>
            <a:endParaRPr lang="en-GB" sz="2800"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F73A8E0B-E1E2-4465-BFDE-F439E208B8F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74560" y="5516374"/>
            <a:ext cx="1740282" cy="1004356"/>
          </a:xfrm>
          <a:prstGeom prst="rect">
            <a:avLst/>
          </a:prstGeom>
        </p:spPr>
      </p:pic>
    </p:spTree>
    <p:extLst>
      <p:ext uri="{BB962C8B-B14F-4D97-AF65-F5344CB8AC3E}">
        <p14:creationId xmlns:p14="http://schemas.microsoft.com/office/powerpoint/2010/main" val="2541956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53340"/>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Обезбедување на местото на настанот</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endParaRPr lang="en-GB" dirty="0">
              <a:ea typeface="Verdana" panose="020B0604030504040204" pitchFamily="34" charset="0"/>
            </a:endParaRPr>
          </a:p>
          <a:p>
            <a:r>
              <a:rPr lang="mk-MK" dirty="0" err="1">
                <a:ea typeface="Verdana" panose="020B0604030504040204" pitchFamily="34" charset="0"/>
              </a:rPr>
              <a:t>Приоретизирајте</a:t>
            </a:r>
            <a:r>
              <a:rPr lang="mk-MK" dirty="0">
                <a:ea typeface="Verdana" panose="020B0604030504040204" pitchFamily="34" charset="0"/>
              </a:rPr>
              <a:t> ги електронските докази и </a:t>
            </a:r>
            <a:r>
              <a:rPr lang="mk-MK" dirty="0" err="1">
                <a:ea typeface="Verdana" panose="020B0604030504040204" pitchFamily="34" charset="0"/>
              </a:rPr>
              <a:t>форензичките</a:t>
            </a:r>
            <a:r>
              <a:rPr lang="mk-MK" dirty="0">
                <a:ea typeface="Verdana" panose="020B0604030504040204" pitchFamily="34" charset="0"/>
              </a:rPr>
              <a:t> докази</a:t>
            </a:r>
            <a:endParaRPr lang="en-GB" dirty="0">
              <a:ea typeface="Verdana" panose="020B0604030504040204" pitchFamily="34" charset="0"/>
            </a:endParaRPr>
          </a:p>
          <a:p>
            <a:r>
              <a:rPr lang="mk-MK" dirty="0">
                <a:ea typeface="Verdana" panose="020B0604030504040204" pitchFamily="34" charset="0"/>
              </a:rPr>
              <a:t>Пребарајте други не-електронски материјали</a:t>
            </a:r>
            <a:endParaRPr lang="en-GB" dirty="0">
              <a:ea typeface="Verdana" panose="020B0604030504040204" pitchFamily="34" charset="0"/>
            </a:endParaRPr>
          </a:p>
          <a:p>
            <a:pPr lvl="1"/>
            <a:r>
              <a:rPr lang="mk-MK" dirty="0">
                <a:ea typeface="Verdana" panose="020B0604030504040204" pitchFamily="34" charset="0"/>
              </a:rPr>
              <a:t>лозинки, белешки, прирачници, отпечатоци, слики</a:t>
            </a:r>
            <a:endParaRPr lang="en-GB" dirty="0">
              <a:ea typeface="Verdana" panose="020B0604030504040204" pitchFamily="34" charset="0"/>
            </a:endParaRPr>
          </a:p>
          <a:p>
            <a:r>
              <a:rPr lang="mk-MK" dirty="0">
                <a:ea typeface="Verdana" panose="020B0604030504040204" pitchFamily="34" charset="0"/>
              </a:rPr>
              <a:t>Фотографирајте/снимете го местото на настанот (со сите детали</a:t>
            </a:r>
            <a:r>
              <a:rPr lang="en-GB" dirty="0">
                <a:ea typeface="Verdana" panose="020B0604030504040204" pitchFamily="34" charset="0"/>
              </a:rPr>
              <a:t>)</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F73A8E0B-E1E2-4465-BFDE-F439E208B8F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1477312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50" y="1640430"/>
            <a:ext cx="7886700" cy="4351338"/>
          </a:xfrm>
        </p:spPr>
        <p:txBody>
          <a:bodyPr>
            <a:normAutofit fontScale="77500" lnSpcReduction="20000"/>
          </a:bodyPr>
          <a:lstStyle/>
          <a:p>
            <a:pPr marL="0" indent="0">
              <a:buNone/>
            </a:pPr>
            <a:r>
              <a:rPr lang="mk-MK" b="1" dirty="0">
                <a:ea typeface="Verdana" panose="020B0604030504040204" pitchFamily="34" charset="0"/>
              </a:rPr>
              <a:t>По оваа сесија, претставниците ќе можат да</a:t>
            </a:r>
            <a:r>
              <a:rPr lang="en-GB" b="1" dirty="0">
                <a:ea typeface="Verdana" panose="020B0604030504040204" pitchFamily="34" charset="0"/>
              </a:rPr>
              <a:t>:</a:t>
            </a:r>
          </a:p>
          <a:p>
            <a:r>
              <a:rPr lang="mk-MK" sz="2900" dirty="0">
                <a:ea typeface="Verdana" panose="020B0604030504040204" pitchFamily="34" charset="0"/>
              </a:rPr>
              <a:t>дискутираат за различни видови на електронски докази</a:t>
            </a:r>
            <a:endParaRPr lang="en-GB" sz="2900" dirty="0">
              <a:ea typeface="Verdana" panose="020B0604030504040204" pitchFamily="34" charset="0"/>
            </a:endParaRPr>
          </a:p>
          <a:p>
            <a:r>
              <a:rPr lang="mk-MK" sz="2900" dirty="0">
                <a:ea typeface="Verdana" panose="020B0604030504040204" pitchFamily="34" charset="0"/>
              </a:rPr>
              <a:t>ги резимираат клучните точки од Прирачникот за електронски докази на Советот на Европа, особено начелата за заплена и управување</a:t>
            </a:r>
            <a:endParaRPr lang="en-GB" sz="2900" dirty="0">
              <a:ea typeface="Verdana" panose="020B0604030504040204" pitchFamily="34" charset="0"/>
            </a:endParaRPr>
          </a:p>
          <a:p>
            <a:r>
              <a:rPr lang="ru-RU" sz="2900" dirty="0">
                <a:ea typeface="Verdana" panose="020B0604030504040204" pitchFamily="34" charset="0"/>
              </a:rPr>
              <a:t>ги идентификуваат различните предизвици на форензиката за „</a:t>
            </a:r>
            <a:r>
              <a:rPr lang="mk-MK" sz="2900" dirty="0">
                <a:ea typeface="Verdana" panose="020B0604030504040204" pitchFamily="34" charset="0"/>
              </a:rPr>
              <a:t>исклучен уред </a:t>
            </a:r>
            <a:r>
              <a:rPr lang="en-US" sz="2900" dirty="0">
                <a:ea typeface="Verdana" panose="020B0604030504040204" pitchFamily="34" charset="0"/>
              </a:rPr>
              <a:t>(dead box)</a:t>
            </a:r>
            <a:r>
              <a:rPr lang="ru-RU" sz="2900" dirty="0">
                <a:ea typeface="Verdana" panose="020B0604030504040204" pitchFamily="34" charset="0"/>
              </a:rPr>
              <a:t>“ и „живи </a:t>
            </a:r>
            <a:r>
              <a:rPr lang="mk-MK" sz="2900" dirty="0">
                <a:ea typeface="Verdana" panose="020B0604030504040204" pitchFamily="34" charset="0"/>
              </a:rPr>
              <a:t>п</a:t>
            </a:r>
            <a:r>
              <a:rPr lang="ru-RU" sz="2900" dirty="0">
                <a:ea typeface="Verdana" panose="020B0604030504040204" pitchFamily="34" charset="0"/>
              </a:rPr>
              <a:t>одатоци (</a:t>
            </a:r>
            <a:r>
              <a:rPr lang="en-US" sz="2900" dirty="0">
                <a:ea typeface="Verdana" panose="020B0604030504040204" pitchFamily="34" charset="0"/>
              </a:rPr>
              <a:t>live data)</a:t>
            </a:r>
            <a:r>
              <a:rPr lang="ru-RU" sz="2900" dirty="0">
                <a:ea typeface="Verdana" panose="020B0604030504040204" pitchFamily="34" charset="0"/>
              </a:rPr>
              <a:t>“, како и „податоци од облак (</a:t>
            </a:r>
            <a:r>
              <a:rPr lang="en-US" sz="2900" dirty="0">
                <a:ea typeface="Verdana" panose="020B0604030504040204" pitchFamily="34" charset="0"/>
              </a:rPr>
              <a:t>cloud base data)</a:t>
            </a:r>
            <a:r>
              <a:rPr lang="ru-RU" sz="2900" dirty="0">
                <a:ea typeface="Verdana" panose="020B0604030504040204" pitchFamily="34" charset="0"/>
              </a:rPr>
              <a:t>“</a:t>
            </a:r>
          </a:p>
          <a:p>
            <a:r>
              <a:rPr lang="ru-RU" sz="2900" dirty="0">
                <a:ea typeface="Verdana" panose="020B0604030504040204" pitchFamily="34" charset="0"/>
              </a:rPr>
              <a:t>дискутираат за допуштеноста на електронски докази</a:t>
            </a:r>
            <a:endParaRPr lang="en-GB" sz="2900" dirty="0">
              <a:ea typeface="Verdana" panose="020B0604030504040204" pitchFamily="34" charset="0"/>
            </a:endParaRPr>
          </a:p>
          <a:p>
            <a:r>
              <a:rPr lang="ru-RU" sz="2900" dirty="0">
                <a:ea typeface="Verdana" panose="020B0604030504040204" pitchFamily="34" charset="0"/>
              </a:rPr>
              <a:t>ја споредат „дигиталната форензика“ со традиционалната форензика</a:t>
            </a:r>
          </a:p>
          <a:p>
            <a:r>
              <a:rPr lang="ru-RU" sz="2900" dirty="0">
                <a:ea typeface="Verdana" panose="020B0604030504040204" pitchFamily="34" charset="0"/>
              </a:rPr>
              <a:t>ги идентификуваат четирите клучни фази на дигитален форензички преглед</a:t>
            </a:r>
            <a:endParaRPr lang="en-GB" sz="2900" dirty="0">
              <a:ea typeface="Verdana" panose="020B0604030504040204" pitchFamily="34" charset="0"/>
            </a:endParaRPr>
          </a:p>
        </p:txBody>
      </p:sp>
      <p:sp>
        <p:nvSpPr>
          <p:cNvPr id="3" name="Slide Number Placeholder 2"/>
          <p:cNvSpPr>
            <a:spLocks noGrp="1"/>
          </p:cNvSpPr>
          <p:nvPr>
            <p:ph type="sldNum" sz="quarter" idx="10"/>
          </p:nvPr>
        </p:nvSpPr>
        <p:spPr/>
        <p:txBody>
          <a:bodyPr/>
          <a:lstStyle/>
          <a:p>
            <a:fld id="{49C04F3A-82BD-4011-AADB-1F79FD7DF4BC}" type="slidenum">
              <a:rPr lang="en-GB" smtClean="0"/>
              <a:pPr/>
              <a:t>4</a:t>
            </a:fld>
            <a:endParaRPr lang="en-GB" dirty="0"/>
          </a:p>
        </p:txBody>
      </p:sp>
      <p:sp>
        <p:nvSpPr>
          <p:cNvPr id="4" name="Text Placeholder 3"/>
          <p:cNvSpPr>
            <a:spLocks noGrp="1"/>
          </p:cNvSpPr>
          <p:nvPr>
            <p:ph type="body" sz="quarter" idx="11"/>
          </p:nvPr>
        </p:nvSpPr>
        <p:spPr/>
        <p:txBody>
          <a:bodyPr/>
          <a:lstStyle/>
          <a:p>
            <a:endParaRPr lang="en-GB" dirty="0">
              <a:latin typeface="Verdana" charset="0"/>
              <a:cs typeface="Verdana" charset="0"/>
            </a:endParaRPr>
          </a:p>
          <a:p>
            <a:r>
              <a:rPr lang="mk-MK" dirty="0">
                <a:latin typeface="Verdana" charset="0"/>
                <a:cs typeface="Verdana" charset="0"/>
              </a:rPr>
              <a:t>Цели на сесијата</a:t>
            </a:r>
            <a:endParaRPr lang="en-GB" sz="2000" dirty="0">
              <a:latin typeface="Verdana" charset="0"/>
              <a:cs typeface="Verdana" charset="0"/>
            </a:endParaRPr>
          </a:p>
          <a:p>
            <a:endParaRPr lang="en-US" dirty="0"/>
          </a:p>
        </p:txBody>
      </p:sp>
    </p:spTree>
    <p:extLst>
      <p:ext uri="{BB962C8B-B14F-4D97-AF65-F5344CB8AC3E}">
        <p14:creationId xmlns:p14="http://schemas.microsoft.com/office/powerpoint/2010/main" val="9623910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30480"/>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Документирање на местото на настанот</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45780" y="1109981"/>
            <a:ext cx="8640960" cy="5183335"/>
          </a:xfrm>
        </p:spPr>
        <p:txBody>
          <a:bodyPr/>
          <a:lstStyle/>
          <a:p>
            <a:r>
              <a:rPr lang="mk-MK" dirty="0" err="1">
                <a:ea typeface="Verdana" panose="020B0604030504040204" pitchFamily="34" charset="0"/>
              </a:rPr>
              <a:t>Изработете</a:t>
            </a:r>
            <a:r>
              <a:rPr lang="mk-MK" dirty="0">
                <a:ea typeface="Verdana" panose="020B0604030504040204" pitchFamily="34" charset="0"/>
              </a:rPr>
              <a:t> скица</a:t>
            </a:r>
            <a:endParaRPr lang="en-GB" dirty="0">
              <a:ea typeface="Verdana" panose="020B0604030504040204" pitchFamily="34" charset="0"/>
            </a:endParaRPr>
          </a:p>
          <a:p>
            <a:r>
              <a:rPr lang="mk-MK" dirty="0">
                <a:ea typeface="Verdana" panose="020B0604030504040204" pitchFamily="34" charset="0"/>
              </a:rPr>
              <a:t>Фотографирајте/снимете го целото место на настанот</a:t>
            </a:r>
            <a:endParaRPr lang="en-GB" dirty="0">
              <a:ea typeface="Verdana" panose="020B0604030504040204" pitchFamily="34" charset="0"/>
            </a:endParaRPr>
          </a:p>
          <a:p>
            <a:pPr lvl="1"/>
            <a:r>
              <a:rPr lang="mk-MK" dirty="0">
                <a:ea typeface="Verdana" panose="020B0604030504040204" pitchFamily="34" charset="0"/>
              </a:rPr>
              <a:t>Особено фотографирајте уреди за референца</a:t>
            </a:r>
            <a:endParaRPr lang="en-GB" dirty="0">
              <a:ea typeface="Verdana" panose="020B0604030504040204" pitchFamily="34" charset="0"/>
            </a:endParaRPr>
          </a:p>
          <a:p>
            <a:r>
              <a:rPr lang="mk-MK" dirty="0">
                <a:ea typeface="Verdana" panose="020B0604030504040204" pitchFamily="34" charset="0"/>
              </a:rPr>
              <a:t>Детали за сите уреди – со статус на напојување</a:t>
            </a:r>
            <a:endParaRPr lang="en-GB" dirty="0">
              <a:ea typeface="Verdana" panose="020B0604030504040204" pitchFamily="34" charset="0"/>
            </a:endParaRPr>
          </a:p>
          <a:p>
            <a:r>
              <a:rPr lang="mk-MK" dirty="0">
                <a:ea typeface="Verdana" panose="020B0604030504040204" pitchFamily="34" charset="0"/>
              </a:rPr>
              <a:t>Означете ги сите конекции и порти</a:t>
            </a:r>
            <a:endParaRPr lang="en-GB" dirty="0">
              <a:ea typeface="Verdana" panose="020B0604030504040204" pitchFamily="34" charset="0"/>
            </a:endParaRPr>
          </a:p>
          <a:p>
            <a:r>
              <a:rPr lang="mk-MK" dirty="0">
                <a:ea typeface="Verdana" panose="020B0604030504040204" pitchFamily="34" charset="0"/>
              </a:rPr>
              <a:t>Статус на екранот – доколку е вклучен (фотографирајте и снимете)</a:t>
            </a:r>
            <a:endParaRPr lang="en-GB" dirty="0">
              <a:ea typeface="Verdana" panose="020B0604030504040204" pitchFamily="34" charset="0"/>
            </a:endParaRPr>
          </a:p>
          <a:p>
            <a:r>
              <a:rPr lang="mk-MK" dirty="0" err="1">
                <a:ea typeface="Verdana" panose="020B0604030504040204" pitchFamily="34" charset="0"/>
              </a:rPr>
              <a:t>Документирајте</a:t>
            </a:r>
            <a:r>
              <a:rPr lang="mk-MK" dirty="0">
                <a:ea typeface="Verdana" panose="020B0604030504040204" pitchFamily="34" charset="0"/>
              </a:rPr>
              <a:t> ги сите преземени дејствија</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2" descr="C:\Users\Lemon\Desktop\BackUp\COE Training\Photos\documenting.jpg">
            <a:extLst>
              <a:ext uri="{FF2B5EF4-FFF2-40B4-BE49-F238E27FC236}">
                <a16:creationId xmlns:a16="http://schemas.microsoft.com/office/drawing/2014/main" id="{BFAD447E-C8E8-4C84-9BB1-AABC667DF33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3996" b="18363"/>
          <a:stretch/>
        </p:blipFill>
        <p:spPr bwMode="auto">
          <a:xfrm>
            <a:off x="7272362" y="4651275"/>
            <a:ext cx="1763688" cy="1192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9677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Луѓе/Интервјуа</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7937" y="1119907"/>
            <a:ext cx="8991637" cy="5183335"/>
          </a:xfrm>
        </p:spPr>
        <p:txBody>
          <a:bodyPr/>
          <a:lstStyle/>
          <a:p>
            <a:r>
              <a:rPr lang="mk-MK" dirty="0">
                <a:ea typeface="Verdana" panose="020B0604030504040204" pitchFamily="34" charset="0"/>
              </a:rPr>
              <a:t>Дејствувајте според националното законодавство/политика</a:t>
            </a:r>
            <a:endParaRPr lang="en-GB" dirty="0">
              <a:ea typeface="Verdana" panose="020B0604030504040204" pitchFamily="34" charset="0"/>
            </a:endParaRPr>
          </a:p>
          <a:p>
            <a:r>
              <a:rPr lang="mk-MK" dirty="0">
                <a:ea typeface="Verdana" panose="020B0604030504040204" pitchFamily="34" charset="0"/>
              </a:rPr>
              <a:t>Идентификувајте ги присутните лица</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детали за записи, време на влез, итн.</a:t>
            </a:r>
            <a:endParaRPr lang="en-GB" dirty="0">
              <a:ea typeface="Verdana" panose="020B0604030504040204" pitchFamily="34" charset="0"/>
            </a:endParaRPr>
          </a:p>
          <a:p>
            <a:r>
              <a:rPr lang="mk-MK" dirty="0">
                <a:ea typeface="Verdana" panose="020B0604030504040204" pitchFamily="34" charset="0"/>
              </a:rPr>
              <a:t>Би можеле и</a:t>
            </a:r>
            <a:r>
              <a:rPr lang="en-GB" dirty="0">
                <a:ea typeface="Verdana" panose="020B0604030504040204" pitchFamily="34" charset="0"/>
              </a:rPr>
              <a:t>–</a:t>
            </a:r>
          </a:p>
          <a:p>
            <a:pPr lvl="1">
              <a:buFont typeface="Wingdings" panose="05000000000000000000" pitchFamily="2" charset="2"/>
              <a:buChar char="Ø"/>
            </a:pPr>
            <a:r>
              <a:rPr lang="mk-MK" dirty="0">
                <a:ea typeface="Verdana" panose="020B0604030504040204" pitchFamily="34" charset="0"/>
              </a:rPr>
              <a:t>намена на уредот, сопственикот, корисникот, корисничките имиња, информациите за корисничката сметка/</a:t>
            </a:r>
            <a:r>
              <a:rPr lang="mk-MK" dirty="0" err="1">
                <a:ea typeface="Verdana" panose="020B0604030504040204" pitchFamily="34" charset="0"/>
              </a:rPr>
              <a:t>акаунт</a:t>
            </a:r>
            <a:r>
              <a:rPr lang="mk-MK" dirty="0">
                <a:ea typeface="Verdana" panose="020B0604030504040204" pitchFamily="34" charset="0"/>
              </a:rPr>
              <a:t>, документацијата</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лозинки</a:t>
            </a:r>
            <a:r>
              <a:rPr lang="en-GB" dirty="0">
                <a:ea typeface="Verdana" panose="020B0604030504040204" pitchFamily="34" charset="0"/>
              </a:rPr>
              <a:t> (</a:t>
            </a:r>
            <a:r>
              <a:rPr lang="mk-MK" dirty="0">
                <a:ea typeface="Verdana" panose="020B0604030504040204" pitchFamily="34" charset="0"/>
              </a:rPr>
              <a:t>уреди, сервери, </a:t>
            </a:r>
            <a:r>
              <a:rPr lang="mk-MK" dirty="0" err="1">
                <a:ea typeface="Verdana" panose="020B0604030504040204" pitchFamily="34" charset="0"/>
              </a:rPr>
              <a:t>енкриптирање</a:t>
            </a:r>
            <a:r>
              <a:rPr lang="en-GB" dirty="0">
                <a:ea typeface="Verdana" panose="020B0604030504040204" pitchFamily="34" charset="0"/>
              </a:rPr>
              <a:t>)</a:t>
            </a:r>
          </a:p>
          <a:p>
            <a:pPr lvl="1">
              <a:buFont typeface="Wingdings" panose="05000000000000000000" pitchFamily="2" charset="2"/>
              <a:buChar char="Ø"/>
            </a:pPr>
            <a:r>
              <a:rPr lang="mk-MK" dirty="0">
                <a:ea typeface="Verdana" panose="020B0604030504040204" pitchFamily="34" charset="0"/>
              </a:rPr>
              <a:t>детали во врска со складирање</a:t>
            </a:r>
            <a:br>
              <a:rPr lang="mk-MK" dirty="0">
                <a:ea typeface="Verdana" panose="020B0604030504040204" pitchFamily="34" charset="0"/>
              </a:rPr>
            </a:br>
            <a:r>
              <a:rPr lang="mk-MK" dirty="0">
                <a:ea typeface="Verdana" panose="020B0604030504040204" pitchFamily="34" charset="0"/>
              </a:rPr>
              <a:t>надвор од местото</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D4C7EE2B-7305-4068-9639-0CCFF7BFBD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30240" y="6128221"/>
            <a:ext cx="3413760" cy="711200"/>
          </a:xfrm>
          <a:prstGeom prst="rect">
            <a:avLst/>
          </a:prstGeom>
        </p:spPr>
      </p:pic>
    </p:spTree>
    <p:extLst>
      <p:ext uri="{BB962C8B-B14F-4D97-AF65-F5344CB8AC3E}">
        <p14:creationId xmlns:p14="http://schemas.microsoft.com/office/powerpoint/2010/main" val="3714541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Примери за местото на настанот</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4" name="Grafik 13">
            <a:extLst>
              <a:ext uri="{FF2B5EF4-FFF2-40B4-BE49-F238E27FC236}">
                <a16:creationId xmlns:a16="http://schemas.microsoft.com/office/drawing/2014/main" id="{A96244F8-6C35-41B2-B555-FDA4C29BA18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595" t="4359" r="1274" b="2637"/>
          <a:stretch>
            <a:fillRect/>
          </a:stretch>
        </p:blipFill>
        <p:spPr bwMode="auto">
          <a:xfrm>
            <a:off x="728700" y="1227266"/>
            <a:ext cx="7686600" cy="5083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14245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Примери за местото на настанот</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 name="Grafik 335">
            <a:extLst>
              <a:ext uri="{FF2B5EF4-FFF2-40B4-BE49-F238E27FC236}">
                <a16:creationId xmlns:a16="http://schemas.microsoft.com/office/drawing/2014/main" id="{8500DED8-359E-4EC1-BDBC-FC33F61FCF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3350" y="1395994"/>
            <a:ext cx="7128792" cy="4896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80880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Обработување на уреди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27552"/>
            <a:ext cx="8640960" cy="5183335"/>
          </a:xfrm>
        </p:spPr>
        <p:txBody>
          <a:bodyPr/>
          <a:lstStyle/>
          <a:p>
            <a:pPr marL="0" indent="0">
              <a:buNone/>
            </a:pPr>
            <a:endParaRPr lang="en-GB" b="1" dirty="0">
              <a:solidFill>
                <a:srgbClr val="0070C0"/>
              </a:solidFill>
            </a:endParaRPr>
          </a:p>
          <a:p>
            <a:pPr marL="0" indent="0">
              <a:buNone/>
            </a:pPr>
            <a:r>
              <a:rPr lang="mk-MK" b="1" dirty="0">
                <a:solidFill>
                  <a:srgbClr val="0070C0"/>
                </a:solidFill>
              </a:rPr>
              <a:t>Случај</a:t>
            </a:r>
            <a:r>
              <a:rPr lang="en-GB" b="1" dirty="0">
                <a:solidFill>
                  <a:srgbClr val="0070C0"/>
                </a:solidFill>
              </a:rPr>
              <a:t> A – </a:t>
            </a:r>
            <a:r>
              <a:rPr lang="mk-MK" b="1" dirty="0">
                <a:solidFill>
                  <a:srgbClr val="0070C0"/>
                </a:solidFill>
              </a:rPr>
              <a:t>Компјутерот е ИСКЛУЧЕН</a:t>
            </a:r>
            <a:endParaRPr lang="en-GB" b="1" dirty="0">
              <a:solidFill>
                <a:srgbClr val="0070C0"/>
              </a:solidFill>
            </a:endParaRPr>
          </a:p>
          <a:p>
            <a:r>
              <a:rPr lang="mk-MK" dirty="0">
                <a:ea typeface="Verdana" panose="020B0604030504040204" pitchFamily="34" charset="0"/>
              </a:rPr>
              <a:t>Не го вклучувајте</a:t>
            </a:r>
            <a:endParaRPr lang="en-GB" dirty="0">
              <a:ea typeface="Verdana" panose="020B0604030504040204" pitchFamily="34" charset="0"/>
            </a:endParaRPr>
          </a:p>
          <a:p>
            <a:pPr lvl="1"/>
            <a:r>
              <a:rPr lang="mk-MK" dirty="0">
                <a:ea typeface="Verdana" panose="020B0604030504040204" pitchFamily="34" charset="0"/>
              </a:rPr>
              <a:t>обезбедете, фотографирајте, расклопете</a:t>
            </a:r>
            <a:endParaRPr lang="en-GB" dirty="0">
              <a:ea typeface="Verdana" panose="020B0604030504040204" pitchFamily="34" charset="0"/>
            </a:endParaRPr>
          </a:p>
          <a:p>
            <a:r>
              <a:rPr lang="mk-MK" dirty="0">
                <a:ea typeface="Verdana" panose="020B0604030504040204" pitchFamily="34" charset="0"/>
              </a:rPr>
              <a:t>Доколку уредот е преносен, извадете ја и батеријата</a:t>
            </a:r>
          </a:p>
          <a:p>
            <a:endParaRPr lang="mk-MK" b="1" dirty="0">
              <a:ea typeface="Verdana" panose="020B0604030504040204" pitchFamily="34" charset="0"/>
            </a:endParaRPr>
          </a:p>
          <a:p>
            <a:pPr marL="0" indent="0">
              <a:buNone/>
            </a:pPr>
            <a:r>
              <a:rPr lang="mk-MK" b="1" dirty="0">
                <a:ea typeface="Verdana" panose="020B0604030504040204" pitchFamily="34" charset="0"/>
              </a:rPr>
              <a:t>Најдобра шанса за придржување до првото начело</a:t>
            </a:r>
            <a:endParaRPr lang="en-GB" b="1"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Bild 2">
            <a:extLst>
              <a:ext uri="{FF2B5EF4-FFF2-40B4-BE49-F238E27FC236}">
                <a16:creationId xmlns:a16="http://schemas.microsoft.com/office/drawing/2014/main" id="{D5C9CDBF-093F-4474-9634-68181BCC806F}"/>
              </a:ext>
            </a:extLst>
          </p:cNvPr>
          <p:cNvPicPr>
            <a:picLocks noChangeAspect="1"/>
          </p:cNvPicPr>
          <p:nvPr/>
        </p:nvPicPr>
        <p:blipFill rotWithShape="1">
          <a:blip r:embed="rId4"/>
          <a:srcRect t="1" b="470"/>
          <a:stretch/>
        </p:blipFill>
        <p:spPr>
          <a:xfrm>
            <a:off x="7164795" y="5571153"/>
            <a:ext cx="1812887" cy="1197256"/>
          </a:xfrm>
          <a:prstGeom prst="rect">
            <a:avLst/>
          </a:prstGeom>
          <a:effectLst/>
        </p:spPr>
      </p:pic>
    </p:spTree>
    <p:extLst>
      <p:ext uri="{BB962C8B-B14F-4D97-AF65-F5344CB8AC3E}">
        <p14:creationId xmlns:p14="http://schemas.microsoft.com/office/powerpoint/2010/main" val="741322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Обработување на уреди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endParaRPr lang="en-GB" b="1" dirty="0">
              <a:solidFill>
                <a:srgbClr val="0070C0"/>
              </a:solidFill>
            </a:endParaRPr>
          </a:p>
          <a:p>
            <a:pPr marL="0" indent="0">
              <a:buNone/>
            </a:pPr>
            <a:r>
              <a:rPr lang="mk-MK" b="1" dirty="0">
                <a:solidFill>
                  <a:srgbClr val="0070C0"/>
                </a:solidFill>
              </a:rPr>
              <a:t>Случај</a:t>
            </a:r>
            <a:r>
              <a:rPr lang="en-GB" b="1" dirty="0">
                <a:solidFill>
                  <a:srgbClr val="0070C0"/>
                </a:solidFill>
              </a:rPr>
              <a:t> </a:t>
            </a:r>
            <a:r>
              <a:rPr lang="mk-MK" b="1" dirty="0">
                <a:solidFill>
                  <a:srgbClr val="0070C0"/>
                </a:solidFill>
              </a:rPr>
              <a:t>Б</a:t>
            </a:r>
            <a:r>
              <a:rPr lang="en-GB" b="1" dirty="0">
                <a:solidFill>
                  <a:srgbClr val="0070C0"/>
                </a:solidFill>
              </a:rPr>
              <a:t> – </a:t>
            </a:r>
            <a:r>
              <a:rPr lang="mk-MK" b="1" dirty="0">
                <a:solidFill>
                  <a:srgbClr val="0070C0"/>
                </a:solidFill>
              </a:rPr>
              <a:t>Компјутерот е вклучен</a:t>
            </a:r>
            <a:endParaRPr lang="en-GB" b="1" dirty="0">
              <a:solidFill>
                <a:srgbClr val="0070C0"/>
              </a:solidFill>
            </a:endParaRPr>
          </a:p>
          <a:p>
            <a:r>
              <a:rPr lang="mk-MK" dirty="0">
                <a:ea typeface="Verdana" panose="020B0604030504040204" pitchFamily="34" charset="0"/>
              </a:rPr>
              <a:t>Не исклучувајте го</a:t>
            </a:r>
            <a:endParaRPr lang="en-GB" dirty="0">
              <a:ea typeface="Verdana" panose="020B0604030504040204" pitchFamily="34" charset="0"/>
            </a:endParaRPr>
          </a:p>
          <a:p>
            <a:pPr lvl="1"/>
            <a:r>
              <a:rPr lang="mk-MK" dirty="0">
                <a:ea typeface="Verdana" panose="020B0604030504040204" pitchFamily="34" charset="0"/>
              </a:rPr>
              <a:t>Обезбедете, фотографирајте, проценете</a:t>
            </a:r>
            <a:endParaRPr lang="en-GB" dirty="0">
              <a:ea typeface="Verdana" panose="020B0604030504040204" pitchFamily="34" charset="0"/>
            </a:endParaRPr>
          </a:p>
          <a:p>
            <a:r>
              <a:rPr lang="mk-MK" dirty="0">
                <a:ea typeface="Verdana" panose="020B0604030504040204" pitchFamily="34" charset="0"/>
              </a:rPr>
              <a:t>Интервенција од страна на специјалист</a:t>
            </a:r>
            <a:endParaRPr lang="en-GB" dirty="0">
              <a:ea typeface="Verdana" panose="020B0604030504040204" pitchFamily="34" charset="0"/>
            </a:endParaRPr>
          </a:p>
          <a:p>
            <a:r>
              <a:rPr lang="mk-MK" dirty="0">
                <a:ea typeface="Verdana" panose="020B0604030504040204" pitchFamily="34" charset="0"/>
              </a:rPr>
              <a:t>Размислете за преземање на „живи податоци“</a:t>
            </a:r>
            <a:endParaRPr lang="en-GB" b="1" dirty="0">
              <a:ea typeface="Verdana" panose="020B0604030504040204" pitchFamily="34" charset="0"/>
            </a:endParaRPr>
          </a:p>
          <a:p>
            <a:pPr marL="0" indent="0" algn="ctr">
              <a:buNone/>
            </a:pPr>
            <a:r>
              <a:rPr lang="mk-MK" b="1" dirty="0">
                <a:ea typeface="Verdana" panose="020B0604030504040204" pitchFamily="34" charset="0"/>
              </a:rPr>
              <a:t>Помала шанса за придржување</a:t>
            </a:r>
          </a:p>
          <a:p>
            <a:pPr marL="0" indent="0" algn="ctr">
              <a:buNone/>
            </a:pPr>
            <a:r>
              <a:rPr lang="mk-MK" b="1" dirty="0">
                <a:ea typeface="Verdana" panose="020B0604030504040204" pitchFamily="34" charset="0"/>
              </a:rPr>
              <a:t>до првото начело</a:t>
            </a:r>
            <a:endParaRPr lang="en-GB" b="1"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Bild 2">
            <a:extLst>
              <a:ext uri="{FF2B5EF4-FFF2-40B4-BE49-F238E27FC236}">
                <a16:creationId xmlns:a16="http://schemas.microsoft.com/office/drawing/2014/main" id="{D5C9CDBF-093F-4474-9634-68181BCC806F}"/>
              </a:ext>
            </a:extLst>
          </p:cNvPr>
          <p:cNvPicPr>
            <a:picLocks noChangeAspect="1"/>
          </p:cNvPicPr>
          <p:nvPr/>
        </p:nvPicPr>
        <p:blipFill rotWithShape="1">
          <a:blip r:embed="rId4"/>
          <a:srcRect t="1" b="470"/>
          <a:stretch/>
        </p:blipFill>
        <p:spPr>
          <a:xfrm>
            <a:off x="7331113" y="5323475"/>
            <a:ext cx="1812887" cy="1197256"/>
          </a:xfrm>
          <a:prstGeom prst="rect">
            <a:avLst/>
          </a:prstGeom>
          <a:effectLst/>
        </p:spPr>
      </p:pic>
    </p:spTree>
    <p:extLst>
      <p:ext uri="{BB962C8B-B14F-4D97-AF65-F5344CB8AC3E}">
        <p14:creationId xmlns:p14="http://schemas.microsoft.com/office/powerpoint/2010/main" val="1554491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Обработување на уреди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endParaRPr lang="en-GB" b="1" dirty="0">
              <a:solidFill>
                <a:srgbClr val="0070C0"/>
              </a:solidFill>
            </a:endParaRPr>
          </a:p>
          <a:p>
            <a:pPr marL="0" indent="0">
              <a:buNone/>
            </a:pPr>
            <a:r>
              <a:rPr lang="mk-MK" b="1" dirty="0">
                <a:solidFill>
                  <a:srgbClr val="0070C0"/>
                </a:solidFill>
              </a:rPr>
              <a:t>Случај</a:t>
            </a:r>
            <a:r>
              <a:rPr lang="en-GB" b="1" dirty="0">
                <a:solidFill>
                  <a:srgbClr val="0070C0"/>
                </a:solidFill>
              </a:rPr>
              <a:t> </a:t>
            </a:r>
            <a:r>
              <a:rPr lang="mk-MK" b="1" dirty="0">
                <a:solidFill>
                  <a:srgbClr val="0070C0"/>
                </a:solidFill>
              </a:rPr>
              <a:t>В</a:t>
            </a:r>
            <a:r>
              <a:rPr lang="en-GB" b="1" dirty="0">
                <a:solidFill>
                  <a:srgbClr val="0070C0"/>
                </a:solidFill>
              </a:rPr>
              <a:t> – </a:t>
            </a:r>
            <a:r>
              <a:rPr lang="mk-MK" b="1" dirty="0">
                <a:solidFill>
                  <a:srgbClr val="0070C0"/>
                </a:solidFill>
              </a:rPr>
              <a:t>Не можете да процените</a:t>
            </a:r>
            <a:endParaRPr lang="en-GB" b="1" dirty="0">
              <a:solidFill>
                <a:srgbClr val="0070C0"/>
              </a:solidFill>
            </a:endParaRPr>
          </a:p>
          <a:p>
            <a:r>
              <a:rPr lang="mk-MK" dirty="0">
                <a:ea typeface="Verdana" panose="020B0604030504040204" pitchFamily="34" charset="0"/>
              </a:rPr>
              <a:t>Претпоставете дека е ИСКЛУЧЕН</a:t>
            </a:r>
            <a:endParaRPr lang="en-GB" dirty="0">
              <a:ea typeface="Verdana" panose="020B0604030504040204" pitchFamily="34" charset="0"/>
            </a:endParaRPr>
          </a:p>
          <a:p>
            <a:r>
              <a:rPr lang="mk-MK" dirty="0">
                <a:ea typeface="Verdana" panose="020B0604030504040204" pitchFamily="34" charset="0"/>
              </a:rPr>
              <a:t>Отстранете го напојувањето</a:t>
            </a:r>
            <a:endParaRPr lang="en-GB" dirty="0">
              <a:ea typeface="Verdana" panose="020B0604030504040204" pitchFamily="34" charset="0"/>
            </a:endParaRPr>
          </a:p>
          <a:p>
            <a:pPr lvl="1"/>
            <a:r>
              <a:rPr lang="mk-MK" dirty="0">
                <a:ea typeface="Verdana" panose="020B0604030504040204" pitchFamily="34" charset="0"/>
              </a:rPr>
              <a:t>Обезбедете, фотографирајте, расклопете</a:t>
            </a:r>
            <a:endParaRPr lang="en-GB" dirty="0">
              <a:ea typeface="Verdana" panose="020B0604030504040204" pitchFamily="34" charset="0"/>
            </a:endParaRPr>
          </a:p>
          <a:p>
            <a:pPr marL="0" indent="0">
              <a:buNone/>
            </a:pPr>
            <a:endParaRPr lang="en-GB" dirty="0">
              <a:ea typeface="Verdana" panose="020B0604030504040204" pitchFamily="34" charset="0"/>
            </a:endParaRPr>
          </a:p>
          <a:p>
            <a:pPr marL="0" indent="0" algn="ctr">
              <a:buNone/>
            </a:pPr>
            <a:r>
              <a:rPr lang="mk-MK" b="1" dirty="0">
                <a:ea typeface="Verdana" panose="020B0604030504040204" pitchFamily="34" charset="0"/>
              </a:rPr>
              <a:t>Шанса за придржување</a:t>
            </a:r>
          </a:p>
          <a:p>
            <a:pPr marL="0" indent="0" algn="ctr">
              <a:buNone/>
            </a:pPr>
            <a:r>
              <a:rPr lang="mk-MK" b="1" dirty="0">
                <a:ea typeface="Verdana" panose="020B0604030504040204" pitchFamily="34" charset="0"/>
              </a:rPr>
              <a:t>до првото начело</a:t>
            </a:r>
            <a:endParaRPr lang="en-GB" b="1"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Bild 2">
            <a:extLst>
              <a:ext uri="{FF2B5EF4-FFF2-40B4-BE49-F238E27FC236}">
                <a16:creationId xmlns:a16="http://schemas.microsoft.com/office/drawing/2014/main" id="{D5C9CDBF-093F-4474-9634-68181BCC806F}"/>
              </a:ext>
            </a:extLst>
          </p:cNvPr>
          <p:cNvPicPr>
            <a:picLocks noChangeAspect="1"/>
          </p:cNvPicPr>
          <p:nvPr/>
        </p:nvPicPr>
        <p:blipFill rotWithShape="1">
          <a:blip r:embed="rId4"/>
          <a:srcRect t="1" b="470"/>
          <a:stretch/>
        </p:blipFill>
        <p:spPr>
          <a:xfrm>
            <a:off x="7331113" y="5323475"/>
            <a:ext cx="1812887" cy="1197256"/>
          </a:xfrm>
          <a:prstGeom prst="rect">
            <a:avLst/>
          </a:prstGeom>
          <a:effectLst/>
        </p:spPr>
      </p:pic>
    </p:spTree>
    <p:extLst>
      <p:ext uri="{BB962C8B-B14F-4D97-AF65-F5344CB8AC3E}">
        <p14:creationId xmlns:p14="http://schemas.microsoft.com/office/powerpoint/2010/main" val="1343082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Мрежи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mk-MK" dirty="0">
                <a:ea typeface="Verdana" panose="020B0604030504040204" pitchFamily="34" charset="0"/>
              </a:rPr>
              <a:t>Контактирајте специјалист</a:t>
            </a:r>
            <a:endParaRPr lang="en-GB" dirty="0">
              <a:ea typeface="Verdana" panose="020B0604030504040204" pitchFamily="34" charset="0"/>
            </a:endParaRPr>
          </a:p>
          <a:p>
            <a:pPr marL="0" indent="0">
              <a:buNone/>
            </a:pP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Побарајте повеќе компјутери</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Централен систем</a:t>
            </a:r>
            <a:endParaRPr lang="en-GB" dirty="0">
              <a:ea typeface="Verdana" panose="020B0604030504040204" pitchFamily="34" charset="0"/>
            </a:endParaRPr>
          </a:p>
          <a:p>
            <a:pPr lvl="1">
              <a:buFont typeface="Wingdings" panose="05000000000000000000" pitchFamily="2" charset="2"/>
              <a:buChar char="Ø"/>
            </a:pPr>
            <a:r>
              <a:rPr lang="mk-MK" dirty="0" err="1">
                <a:ea typeface="Verdana" panose="020B0604030504040204" pitchFamily="34" charset="0"/>
              </a:rPr>
              <a:t>Каблирање</a:t>
            </a:r>
            <a:endParaRPr lang="en-GB" dirty="0">
              <a:ea typeface="Verdana" panose="020B0604030504040204" pitchFamily="34" charset="0"/>
            </a:endParaRPr>
          </a:p>
          <a:p>
            <a:pPr lvl="1">
              <a:buFont typeface="Wingdings" panose="05000000000000000000" pitchFamily="2" charset="2"/>
              <a:buChar char="Ø"/>
            </a:pPr>
            <a:r>
              <a:rPr lang="mk-MK" dirty="0" err="1">
                <a:ea typeface="Verdana" panose="020B0604030504040204" pitchFamily="34" charset="0"/>
              </a:rPr>
              <a:t>Рутер</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Може да биде на </a:t>
            </a:r>
          </a:p>
          <a:p>
            <a:pPr marL="457200" lvl="1" indent="0">
              <a:buNone/>
            </a:pPr>
            <a:r>
              <a:rPr lang="mk-MK" dirty="0">
                <a:ea typeface="Verdana" panose="020B0604030504040204" pitchFamily="34" charset="0"/>
              </a:rPr>
              <a:t>друго место</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Grafik 337">
            <a:extLst>
              <a:ext uri="{FF2B5EF4-FFF2-40B4-BE49-F238E27FC236}">
                <a16:creationId xmlns:a16="http://schemas.microsoft.com/office/drawing/2014/main" id="{CA7596EB-6A12-4171-B308-0F64C2BEFA83}"/>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4176018" y="3276600"/>
            <a:ext cx="4860032" cy="3218786"/>
          </a:xfrm>
          <a:prstGeom prst="rect">
            <a:avLst/>
          </a:prstGeom>
          <a:noFill/>
          <a:ln>
            <a:noFill/>
          </a:ln>
        </p:spPr>
      </p:pic>
    </p:spTree>
    <p:extLst>
      <p:ext uri="{BB962C8B-B14F-4D97-AF65-F5344CB8AC3E}">
        <p14:creationId xmlns:p14="http://schemas.microsoft.com/office/powerpoint/2010/main" val="4059594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30480"/>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Мобилни телефони/Паметни телефони/Таблети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mk-MK" b="1" dirty="0">
                <a:solidFill>
                  <a:srgbClr val="0070C0"/>
                </a:solidFill>
              </a:rPr>
              <a:t>Доколку е ВКЛУЧЕН</a:t>
            </a:r>
            <a:endParaRPr lang="en-GB" b="1" dirty="0">
              <a:solidFill>
                <a:srgbClr val="0070C0"/>
              </a:solidFill>
            </a:endParaRPr>
          </a:p>
          <a:p>
            <a:pPr lvl="1">
              <a:buFont typeface="Wingdings" panose="05000000000000000000" pitchFamily="2" charset="2"/>
              <a:buChar char="Ø"/>
            </a:pPr>
            <a:r>
              <a:rPr lang="mk-MK" dirty="0">
                <a:ea typeface="Verdana" panose="020B0604030504040204" pitchFamily="34" charset="0"/>
              </a:rPr>
              <a:t>Не го исклучувајте</a:t>
            </a:r>
            <a:endParaRPr lang="en-GB" dirty="0">
              <a:ea typeface="Verdana" panose="020B0604030504040204" pitchFamily="34" charset="0"/>
            </a:endParaRPr>
          </a:p>
          <a:p>
            <a:pPr lvl="1">
              <a:buFont typeface="Wingdings" panose="05000000000000000000" pitchFamily="2" charset="2"/>
              <a:buChar char="Ø"/>
            </a:pPr>
            <a:r>
              <a:rPr lang="mk-MK" dirty="0" err="1">
                <a:ea typeface="Verdana" panose="020B0604030504040204" pitchFamily="34" charset="0"/>
              </a:rPr>
              <a:t>Документирајте</a:t>
            </a:r>
            <a:r>
              <a:rPr lang="mk-MK" dirty="0">
                <a:ea typeface="Verdana" panose="020B0604030504040204" pitchFamily="34" charset="0"/>
              </a:rPr>
              <a:t> го екранот</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Размислете за </a:t>
            </a:r>
            <a:r>
              <a:rPr lang="mk-MK" dirty="0" err="1">
                <a:ea typeface="Verdana" panose="020B0604030504040204" pitchFamily="34" charset="0"/>
              </a:rPr>
              <a:t>Фарадееви</a:t>
            </a:r>
            <a:r>
              <a:rPr lang="mk-MK" dirty="0">
                <a:ea typeface="Verdana" panose="020B0604030504040204" pitchFamily="34" charset="0"/>
              </a:rPr>
              <a:t> торбички</a:t>
            </a:r>
            <a:r>
              <a:rPr lang="en-GB" dirty="0">
                <a:ea typeface="Verdana" panose="020B0604030504040204" pitchFamily="34" charset="0"/>
              </a:rPr>
              <a:t>*</a:t>
            </a:r>
          </a:p>
          <a:p>
            <a:pPr lvl="1">
              <a:buFont typeface="Wingdings" panose="05000000000000000000" pitchFamily="2" charset="2"/>
              <a:buChar char="Ø"/>
            </a:pPr>
            <a:r>
              <a:rPr lang="mk-MK" dirty="0">
                <a:ea typeface="Verdana" panose="020B0604030504040204" pitchFamily="34" charset="0"/>
              </a:rPr>
              <a:t>Ставете го во „режим на летање“</a:t>
            </a:r>
            <a:r>
              <a:rPr lang="en-GB" dirty="0">
                <a:ea typeface="Verdana" panose="020B0604030504040204" pitchFamily="34" charset="0"/>
              </a:rPr>
              <a:t>*</a:t>
            </a:r>
          </a:p>
          <a:p>
            <a:pPr lvl="1">
              <a:buFont typeface="Wingdings" panose="05000000000000000000" pitchFamily="2" charset="2"/>
              <a:buChar char="Ø"/>
            </a:pPr>
            <a:r>
              <a:rPr lang="mk-MK" dirty="0">
                <a:ea typeface="Verdana" panose="020B0604030504040204" pitchFamily="34" charset="0"/>
              </a:rPr>
              <a:t>Размислете за полнење</a:t>
            </a:r>
            <a:endParaRPr lang="en-GB" dirty="0">
              <a:ea typeface="Verdana" panose="020B0604030504040204" pitchFamily="34" charset="0"/>
            </a:endParaRPr>
          </a:p>
          <a:p>
            <a:pPr marL="57150" indent="0">
              <a:buNone/>
            </a:pPr>
            <a:r>
              <a:rPr lang="mk-MK" b="1" dirty="0">
                <a:solidFill>
                  <a:srgbClr val="0070C0"/>
                </a:solidFill>
              </a:rPr>
              <a:t>Доколку е ИСКЛУЧЕН</a:t>
            </a:r>
            <a:endParaRPr lang="en-GB" b="1" dirty="0">
              <a:solidFill>
                <a:srgbClr val="0070C0"/>
              </a:solidFill>
            </a:endParaRPr>
          </a:p>
          <a:p>
            <a:pPr lvl="1">
              <a:buFont typeface="Wingdings" panose="05000000000000000000" pitchFamily="2" charset="2"/>
              <a:buChar char="Ø"/>
            </a:pPr>
            <a:r>
              <a:rPr lang="mk-MK" dirty="0">
                <a:ea typeface="Verdana" panose="020B0604030504040204" pitchFamily="34" charset="0"/>
              </a:rPr>
              <a:t>Не го вклучувајте</a:t>
            </a:r>
            <a:endParaRPr lang="en-GB" dirty="0">
              <a:ea typeface="Verdana" panose="020B0604030504040204" pitchFamily="34" charset="0"/>
            </a:endParaRPr>
          </a:p>
          <a:p>
            <a:pPr lvl="1">
              <a:buFont typeface="Wingdings" panose="05000000000000000000" pitchFamily="2" charset="2"/>
              <a:buChar char="Ø"/>
            </a:pPr>
            <a:r>
              <a:rPr lang="mk-MK" dirty="0" err="1">
                <a:ea typeface="Verdana" panose="020B0604030504040204" pitchFamily="34" charset="0"/>
              </a:rPr>
              <a:t>Запленете</a:t>
            </a:r>
            <a:r>
              <a:rPr lang="mk-MK" dirty="0">
                <a:ea typeface="Verdana" panose="020B0604030504040204" pitchFamily="34" charset="0"/>
              </a:rPr>
              <a:t>, </a:t>
            </a:r>
            <a:r>
              <a:rPr lang="mk-MK" dirty="0" err="1">
                <a:ea typeface="Verdana" panose="020B0604030504040204" pitchFamily="34" charset="0"/>
              </a:rPr>
              <a:t>документирајте</a:t>
            </a:r>
            <a:r>
              <a:rPr lang="mk-MK" dirty="0">
                <a:ea typeface="Verdana" panose="020B0604030504040204" pitchFamily="34" charset="0"/>
              </a:rPr>
              <a:t> и доставете</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118">
            <a:extLst>
              <a:ext uri="{FF2B5EF4-FFF2-40B4-BE49-F238E27FC236}">
                <a16:creationId xmlns:a16="http://schemas.microsoft.com/office/drawing/2014/main" id="{74EE88E1-4D82-423C-A5E5-B57CC487DC9C}"/>
              </a:ext>
            </a:extLst>
          </p:cNvPr>
          <p:cNvPicPr>
            <a:picLocks noChangeAspect="1"/>
          </p:cNvPicPr>
          <p:nvPr/>
        </p:nvPicPr>
        <p:blipFill>
          <a:blip r:embed="rId4"/>
          <a:stretch>
            <a:fillRect/>
          </a:stretch>
        </p:blipFill>
        <p:spPr>
          <a:xfrm>
            <a:off x="6996420" y="4299752"/>
            <a:ext cx="2087398" cy="1912867"/>
          </a:xfrm>
          <a:prstGeom prst="rect">
            <a:avLst/>
          </a:prstGeom>
          <a:effectLst/>
        </p:spPr>
      </p:pic>
      <p:pic>
        <p:nvPicPr>
          <p:cNvPr id="3074" name="Picture 2" descr="Opinion: Will Huawei smartphones become the new Lumias ...">
            <a:extLst>
              <a:ext uri="{FF2B5EF4-FFF2-40B4-BE49-F238E27FC236}">
                <a16:creationId xmlns:a16="http://schemas.microsoft.com/office/drawing/2014/main" id="{BBE885FE-1441-44F6-B93D-4816261CE9AD}"/>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2675" r="31888"/>
          <a:stretch/>
        </p:blipFill>
        <p:spPr bwMode="auto">
          <a:xfrm>
            <a:off x="7153781" y="1331425"/>
            <a:ext cx="1299754" cy="2750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4047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53340"/>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Мобилни телефони/Паметни телефони/Таблети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mk-MK" b="1" dirty="0">
                <a:solidFill>
                  <a:srgbClr val="0070C0"/>
                </a:solidFill>
              </a:rPr>
              <a:t>Некои</a:t>
            </a:r>
            <a:r>
              <a:rPr lang="en-GB" b="1" dirty="0">
                <a:solidFill>
                  <a:srgbClr val="0070C0"/>
                </a:solidFill>
              </a:rPr>
              <a:t> </a:t>
            </a:r>
            <a:r>
              <a:rPr lang="mk-MK" b="1" dirty="0">
                <a:solidFill>
                  <a:srgbClr val="0070C0"/>
                </a:solidFill>
              </a:rPr>
              <a:t>забелешки</a:t>
            </a:r>
            <a:endParaRPr lang="en-GB" b="1" dirty="0">
              <a:solidFill>
                <a:srgbClr val="0070C0"/>
              </a:solidFill>
            </a:endParaRPr>
          </a:p>
          <a:p>
            <a:pPr>
              <a:lnSpc>
                <a:spcPct val="250000"/>
              </a:lnSpc>
            </a:pPr>
            <a:r>
              <a:rPr lang="mk-MK" dirty="0" err="1">
                <a:ea typeface="Verdana" panose="020B0604030504040204" pitchFamily="34" charset="0"/>
              </a:rPr>
              <a:t>Фарадееви</a:t>
            </a:r>
            <a:r>
              <a:rPr lang="mk-MK" dirty="0">
                <a:ea typeface="Verdana" panose="020B0604030504040204" pitchFamily="34" charset="0"/>
              </a:rPr>
              <a:t> торбички</a:t>
            </a:r>
            <a:endParaRPr lang="en-GB" dirty="0">
              <a:ea typeface="Verdana" panose="020B0604030504040204" pitchFamily="34" charset="0"/>
            </a:endParaRPr>
          </a:p>
          <a:p>
            <a:pPr>
              <a:lnSpc>
                <a:spcPct val="250000"/>
              </a:lnSpc>
            </a:pPr>
            <a:r>
              <a:rPr lang="mk-MK" dirty="0">
                <a:ea typeface="Verdana" panose="020B0604030504040204" pitchFamily="34" charset="0"/>
              </a:rPr>
              <a:t>Режим на летање</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држејќи го уредот вклучен може да биде поволно за пробивање на безбедноста</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Мрежната врска може да дозволи измени/бришење од далечина</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074" name="Picture 2" descr="Opinion: Will Huawei smartphones become the new Lumias ...">
            <a:extLst>
              <a:ext uri="{FF2B5EF4-FFF2-40B4-BE49-F238E27FC236}">
                <a16:creationId xmlns:a16="http://schemas.microsoft.com/office/drawing/2014/main" id="{BBE885FE-1441-44F6-B93D-4816261CE9AD}"/>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2675" r="31888"/>
          <a:stretch/>
        </p:blipFill>
        <p:spPr bwMode="auto">
          <a:xfrm>
            <a:off x="7988550" y="1400877"/>
            <a:ext cx="787001" cy="1312401"/>
          </a:xfrm>
          <a:prstGeom prst="rect">
            <a:avLst/>
          </a:prstGeom>
          <a:noFill/>
          <a:extLst>
            <a:ext uri="{909E8E84-426E-40DD-AFC4-6F175D3DCCD1}">
              <a14:hiddenFill xmlns:a14="http://schemas.microsoft.com/office/drawing/2010/main">
                <a:solidFill>
                  <a:srgbClr val="FFFFFF"/>
                </a:solidFill>
              </a14:hiddenFill>
            </a:ext>
          </a:extLst>
        </p:spPr>
      </p:pic>
      <p:pic>
        <p:nvPicPr>
          <p:cNvPr id="36866" name="Picture 2" descr="Mission Darkness™ NeoLok Non-window Faraday Bag for Tablets – MOS ...">
            <a:extLst>
              <a:ext uri="{FF2B5EF4-FFF2-40B4-BE49-F238E27FC236}">
                <a16:creationId xmlns:a16="http://schemas.microsoft.com/office/drawing/2014/main" id="{8E80175B-6150-4033-A8BB-69D8758DF9F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7329" b="16573"/>
          <a:stretch/>
        </p:blipFill>
        <p:spPr bwMode="auto">
          <a:xfrm>
            <a:off x="4632959" y="1439664"/>
            <a:ext cx="2619375" cy="1152128"/>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36868" name="Picture 4" descr="Airplane mode no longer needed on European flights | TechRadar">
            <a:extLst>
              <a:ext uri="{FF2B5EF4-FFF2-40B4-BE49-F238E27FC236}">
                <a16:creationId xmlns:a16="http://schemas.microsoft.com/office/drawing/2014/main" id="{D4D4DC47-6FF0-4F88-9AE0-4357692AB5E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27279" y="2893163"/>
            <a:ext cx="2448272" cy="1376473"/>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1012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86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686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sz="3200" dirty="0">
                <a:latin typeface="+mn-lt"/>
              </a:rPr>
              <a:t>ШТО СЕ „ЕЛЕКТРОНСКИ ДОКАЗИ“?</a:t>
            </a:r>
            <a:endParaRPr lang="en-US" sz="3200" dirty="0">
              <a:latin typeface="+mn-lt"/>
            </a:endParaRPr>
          </a:p>
        </p:txBody>
      </p:sp>
      <p:sp>
        <p:nvSpPr>
          <p:cNvPr id="3" name="Text Placeholder 2"/>
          <p:cNvSpPr>
            <a:spLocks noGrp="1"/>
          </p:cNvSpPr>
          <p:nvPr>
            <p:ph type="body" idx="1"/>
          </p:nvPr>
        </p:nvSpPr>
        <p:spPr/>
        <p:txBody>
          <a:bodyPr/>
          <a:lstStyle/>
          <a:p>
            <a:r>
              <a:rPr lang="mk-MK" dirty="0"/>
              <a:t>Дигитални и електронски докази</a:t>
            </a:r>
            <a:endParaRPr lang="en-GB" dirty="0"/>
          </a:p>
          <a:p>
            <a:endParaRPr lang="en-US" dirty="0"/>
          </a:p>
        </p:txBody>
      </p:sp>
      <p:sp>
        <p:nvSpPr>
          <p:cNvPr id="4" name="Slide Number Placeholder 3"/>
          <p:cNvSpPr>
            <a:spLocks noGrp="1"/>
          </p:cNvSpPr>
          <p:nvPr>
            <p:ph type="sldNum" sz="quarter" idx="10"/>
          </p:nvPr>
        </p:nvSpPr>
        <p:spPr/>
        <p:txBody>
          <a:bodyPr/>
          <a:lstStyle/>
          <a:p>
            <a:fld id="{49C04F3A-82BD-4011-AADB-1F79FD7DF4BC}" type="slidenum">
              <a:rPr lang="en-GB" smtClean="0"/>
              <a:pPr/>
              <a:t>5</a:t>
            </a:fld>
            <a:endParaRPr lang="en-GB" dirty="0"/>
          </a:p>
        </p:txBody>
      </p:sp>
      <p:sp>
        <p:nvSpPr>
          <p:cNvPr id="5" name="Text Placeholder 4"/>
          <p:cNvSpPr>
            <a:spLocks noGrp="1"/>
          </p:cNvSpPr>
          <p:nvPr>
            <p:ph type="body" sz="quarter" idx="11"/>
          </p:nvPr>
        </p:nvSpPr>
        <p:spPr/>
        <p:txBody>
          <a:bodyPr>
            <a:normAutofit lnSpcReduction="10000"/>
          </a:bodyPr>
          <a:lstStyle/>
          <a:p>
            <a:endParaRPr lang="en-GB" dirty="0">
              <a:latin typeface="Verdana" charset="0"/>
              <a:cs typeface="Verdana" charset="0"/>
            </a:endParaRPr>
          </a:p>
          <a:p>
            <a:r>
              <a:rPr lang="mk-MK" dirty="0">
                <a:latin typeface="Verdana" charset="0"/>
                <a:cs typeface="Verdana" charset="0"/>
              </a:rPr>
              <a:t>Прв дел</a:t>
            </a:r>
            <a:endParaRPr lang="en-GB" sz="2000" dirty="0">
              <a:latin typeface="Verdana" charset="0"/>
              <a:cs typeface="Verdana" charset="0"/>
            </a:endParaRPr>
          </a:p>
          <a:p>
            <a:endParaRPr lang="en-US" dirty="0"/>
          </a:p>
        </p:txBody>
      </p:sp>
    </p:spTree>
    <p:extLst>
      <p:ext uri="{BB962C8B-B14F-4D97-AF65-F5344CB8AC3E}">
        <p14:creationId xmlns:p14="http://schemas.microsoft.com/office/powerpoint/2010/main" val="25681892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0"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40643" y="-29815"/>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Графикон за претрес/заплена на Советот на Европа</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58307A4D-9302-4D5C-90B7-6C4AA5ED3B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6485" y="1132609"/>
            <a:ext cx="4465132" cy="5594015"/>
          </a:xfrm>
          <a:prstGeom prst="rect">
            <a:avLst/>
          </a:prstGeom>
        </p:spPr>
      </p:pic>
    </p:spTree>
    <p:extLst>
      <p:ext uri="{BB962C8B-B14F-4D97-AF65-F5344CB8AC3E}">
        <p14:creationId xmlns:p14="http://schemas.microsoft.com/office/powerpoint/2010/main" val="26905655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Форензика на живи податоци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just">
              <a:buNone/>
            </a:pPr>
            <a:r>
              <a:rPr lang="mk-MK" sz="2400" dirty="0">
                <a:ea typeface="Verdana" panose="020B0604030504040204" pitchFamily="34" charset="0"/>
              </a:rPr>
              <a:t>Вклучени за да се имаат предвид</a:t>
            </a:r>
            <a:endParaRPr lang="en-GB" sz="2400" dirty="0">
              <a:solidFill>
                <a:srgbClr val="00B0F0"/>
              </a:solidFill>
              <a:ea typeface="Verdana" panose="020B0604030504040204" pitchFamily="34" charset="0"/>
            </a:endParaRPr>
          </a:p>
          <a:p>
            <a:pPr marL="0" indent="0" algn="just">
              <a:buNone/>
            </a:pPr>
            <a:r>
              <a:rPr lang="mk-MK" sz="2400" dirty="0">
                <a:ea typeface="Verdana" panose="020B0604030504040204" pitchFamily="34" charset="0"/>
              </a:rPr>
              <a:t>Направено само од обучени и квалификувани лица</a:t>
            </a:r>
            <a:endParaRPr lang="en-GB" sz="2400" dirty="0">
              <a:ea typeface="Verdana" panose="020B0604030504040204" pitchFamily="34" charset="0"/>
            </a:endParaRPr>
          </a:p>
          <a:p>
            <a:pPr marL="0" indent="0" algn="just">
              <a:buNone/>
            </a:pPr>
            <a:r>
              <a:rPr lang="mk-MK" sz="2400" dirty="0">
                <a:ea typeface="Verdana" panose="020B0604030504040204" pitchFamily="34" charset="0"/>
              </a:rPr>
              <a:t>Се занимава со </a:t>
            </a:r>
            <a:r>
              <a:rPr lang="mk-MK" sz="2400" b="1" dirty="0">
                <a:solidFill>
                  <a:srgbClr val="0070C0"/>
                </a:solidFill>
              </a:rPr>
              <a:t>НЕСТАБИЛНИ</a:t>
            </a:r>
            <a:r>
              <a:rPr lang="en-GB" sz="2400" dirty="0">
                <a:ea typeface="Verdana" panose="020B0604030504040204" pitchFamily="34" charset="0"/>
              </a:rPr>
              <a:t> </a:t>
            </a:r>
            <a:r>
              <a:rPr lang="mk-MK" sz="2400" dirty="0">
                <a:ea typeface="Verdana" panose="020B0604030504040204" pitchFamily="34" charset="0"/>
              </a:rPr>
              <a:t>податоци од уред</a:t>
            </a:r>
            <a:endParaRPr lang="en-GB" sz="2400" dirty="0">
              <a:ea typeface="Verdana" panose="020B0604030504040204" pitchFamily="34" charset="0"/>
            </a:endParaRPr>
          </a:p>
          <a:p>
            <a:pPr lvl="1">
              <a:buFont typeface="Wingdings" panose="05000000000000000000" pitchFamily="2" charset="2"/>
              <a:buChar char="Ø"/>
            </a:pPr>
            <a:r>
              <a:rPr lang="mk-MK" sz="2400" dirty="0">
                <a:ea typeface="Verdana" panose="020B0604030504040204" pitchFamily="34" charset="0"/>
              </a:rPr>
              <a:t>пред да се исклучи</a:t>
            </a:r>
            <a:endParaRPr lang="en-GB" sz="2400" dirty="0">
              <a:ea typeface="Verdana" panose="020B0604030504040204" pitchFamily="34" charset="0"/>
            </a:endParaRPr>
          </a:p>
          <a:p>
            <a:pPr lvl="1">
              <a:buFont typeface="Wingdings" panose="05000000000000000000" pitchFamily="2" charset="2"/>
              <a:buChar char="Ø"/>
            </a:pPr>
            <a:r>
              <a:rPr lang="mk-MK" sz="2400" dirty="0">
                <a:ea typeface="Verdana" panose="020B0604030504040204" pitchFamily="34" charset="0"/>
              </a:rPr>
              <a:t>информации што би биле изгубени </a:t>
            </a:r>
            <a:r>
              <a:rPr lang="en-GB" sz="2400" dirty="0">
                <a:ea typeface="Verdana" panose="020B0604030504040204" pitchFamily="34" charset="0"/>
              </a:rPr>
              <a:t>(RAM</a:t>
            </a:r>
            <a:r>
              <a:rPr lang="mk-MK" sz="2400" dirty="0">
                <a:ea typeface="Verdana" panose="020B0604030504040204" pitchFamily="34" charset="0"/>
              </a:rPr>
              <a:t> меморија</a:t>
            </a:r>
            <a:r>
              <a:rPr lang="en-GB" sz="2400" dirty="0">
                <a:ea typeface="Verdana" panose="020B0604030504040204" pitchFamily="34" charset="0"/>
              </a:rPr>
              <a:t>, </a:t>
            </a:r>
            <a:r>
              <a:rPr lang="mk-MK" sz="2400" dirty="0">
                <a:ea typeface="Verdana" panose="020B0604030504040204" pitchFamily="34" charset="0"/>
              </a:rPr>
              <a:t>кеш меморија</a:t>
            </a:r>
            <a:r>
              <a:rPr lang="en-GB" sz="2400" dirty="0">
                <a:ea typeface="Verdana" panose="020B0604030504040204" pitchFamily="34" charset="0"/>
              </a:rPr>
              <a:t>)</a:t>
            </a:r>
          </a:p>
          <a:p>
            <a:pPr lvl="1">
              <a:buFont typeface="Wingdings" panose="05000000000000000000" pitchFamily="2" charset="2"/>
              <a:buChar char="Ø"/>
            </a:pPr>
            <a:r>
              <a:rPr lang="mk-MK" sz="2400" dirty="0">
                <a:ea typeface="Verdana" panose="020B0604030504040204" pitchFamily="34" charset="0"/>
              </a:rPr>
              <a:t>информации што можат брзо да се користат за интервју, итн.</a:t>
            </a:r>
            <a:endParaRPr lang="en-GB" sz="2400" dirty="0">
              <a:ea typeface="Verdana" panose="020B0604030504040204" pitchFamily="34" charset="0"/>
            </a:endParaRPr>
          </a:p>
          <a:p>
            <a:pPr marL="57150" indent="0">
              <a:buNone/>
            </a:pPr>
            <a:r>
              <a:rPr lang="mk-MK" sz="2000" dirty="0">
                <a:ea typeface="Verdana" panose="020B0604030504040204" pitchFamily="34" charset="0"/>
              </a:rPr>
              <a:t>Примери – кеш меморија</a:t>
            </a:r>
            <a:r>
              <a:rPr lang="en-US" sz="2000" dirty="0">
                <a:ea typeface="Verdana" panose="020B0604030504040204" pitchFamily="34" charset="0"/>
              </a:rPr>
              <a:t> (ARP, DNS)</a:t>
            </a:r>
            <a:r>
              <a:rPr lang="mk-MK" sz="2000" dirty="0">
                <a:ea typeface="Verdana" panose="020B0604030504040204" pitchFamily="34" charset="0"/>
              </a:rPr>
              <a:t>, незачувани документи, процеси во тек, лозинки/клучеви за </a:t>
            </a:r>
            <a:r>
              <a:rPr lang="mk-MK" sz="2000" dirty="0" err="1">
                <a:ea typeface="Verdana" panose="020B0604030504040204" pitchFamily="34" charset="0"/>
              </a:rPr>
              <a:t>енкрипција</a:t>
            </a:r>
            <a:r>
              <a:rPr lang="mk-MK" sz="2000" dirty="0">
                <a:ea typeface="Verdana" panose="020B0604030504040204" pitchFamily="34" charset="0"/>
              </a:rPr>
              <a:t>, мрежни врски, системски информации, корисници, поврзано складирање, податоци како бинарни податоци складирани во </a:t>
            </a:r>
            <a:r>
              <a:rPr lang="en-US" sz="2000" dirty="0">
                <a:ea typeface="Verdana" panose="020B0604030504040204" pitchFamily="34" charset="0"/>
              </a:rPr>
              <a:t>RAM </a:t>
            </a:r>
            <a:r>
              <a:rPr lang="mk-MK" sz="2000" dirty="0">
                <a:ea typeface="Verdana" panose="020B0604030504040204" pitchFamily="34" charset="0"/>
              </a:rPr>
              <a:t>меморија </a:t>
            </a:r>
            <a:endParaRPr lang="en-GB" sz="2800"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3" name="Content Placeholder 3">
            <a:extLst>
              <a:ext uri="{FF2B5EF4-FFF2-40B4-BE49-F238E27FC236}">
                <a16:creationId xmlns:a16="http://schemas.microsoft.com/office/drawing/2014/main" id="{8DC27631-4B43-4C28-B8D7-9A2C6929AD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349434" y="6165303"/>
            <a:ext cx="1706050" cy="355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9409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Форензика на живи податоци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mk-MK" b="1" dirty="0">
                <a:ea typeface="Verdana" panose="020B0604030504040204" pitchFamily="34" charset="0"/>
              </a:rPr>
              <a:t>Два типа</a:t>
            </a:r>
            <a:endParaRPr lang="en-GB" b="1" dirty="0">
              <a:ea typeface="Verdana" panose="020B0604030504040204" pitchFamily="34" charset="0"/>
            </a:endParaRPr>
          </a:p>
          <a:p>
            <a:r>
              <a:rPr lang="mk-MK" sz="2800" b="1" dirty="0">
                <a:solidFill>
                  <a:srgbClr val="0070C0"/>
                </a:solidFill>
              </a:rPr>
              <a:t>Нестабилни податоци НА уредот</a:t>
            </a:r>
            <a:endParaRPr lang="en-GB" sz="2800" b="1" dirty="0">
              <a:solidFill>
                <a:srgbClr val="0070C0"/>
              </a:solidFill>
            </a:endParaRPr>
          </a:p>
          <a:p>
            <a:pPr lvl="1"/>
            <a:r>
              <a:rPr lang="en-GB" sz="2000" dirty="0">
                <a:ea typeface="Verdana" panose="020B0604030504040204" pitchFamily="34" charset="0"/>
              </a:rPr>
              <a:t>RAM</a:t>
            </a:r>
            <a:r>
              <a:rPr lang="mk-MK" sz="2000" dirty="0">
                <a:ea typeface="Verdana" panose="020B0604030504040204" pitchFamily="34" charset="0"/>
              </a:rPr>
              <a:t> меморија</a:t>
            </a:r>
            <a:r>
              <a:rPr lang="en-GB" sz="2000" dirty="0">
                <a:ea typeface="Verdana" panose="020B0604030504040204" pitchFamily="34" charset="0"/>
              </a:rPr>
              <a:t>, </a:t>
            </a:r>
            <a:r>
              <a:rPr lang="mk-MK" sz="2000" dirty="0">
                <a:ea typeface="Verdana" panose="020B0604030504040204" pitchFamily="34" charset="0"/>
              </a:rPr>
              <a:t>мрежни врски, кеш-мемории, процеси во тек, регистар</a:t>
            </a:r>
            <a:endParaRPr lang="en-GB" sz="2000" dirty="0">
              <a:ea typeface="Verdana" panose="020B0604030504040204" pitchFamily="34" charset="0"/>
            </a:endParaRPr>
          </a:p>
          <a:p>
            <a:r>
              <a:rPr lang="mk-MK" sz="2800" b="1" dirty="0">
                <a:solidFill>
                  <a:srgbClr val="0070C0"/>
                </a:solidFill>
              </a:rPr>
              <a:t>Преодни податоци</a:t>
            </a:r>
            <a:endParaRPr lang="en-GB" sz="2800" b="1" dirty="0">
              <a:solidFill>
                <a:srgbClr val="0070C0"/>
              </a:solidFill>
            </a:endParaRPr>
          </a:p>
          <a:p>
            <a:r>
              <a:rPr lang="mk-MK" sz="2800" b="1" dirty="0">
                <a:solidFill>
                  <a:srgbClr val="0070C0"/>
                </a:solidFill>
              </a:rPr>
              <a:t>Податоци достапни на местото на настанот</a:t>
            </a:r>
            <a:endParaRPr lang="en-GB" sz="2800" b="1" dirty="0">
              <a:solidFill>
                <a:srgbClr val="0070C0"/>
              </a:solidFill>
            </a:endParaRPr>
          </a:p>
          <a:p>
            <a:pPr lvl="1"/>
            <a:r>
              <a:rPr lang="mk-MK" sz="2000" dirty="0">
                <a:ea typeface="Verdana" panose="020B0604030504040204" pitchFamily="34" charset="0"/>
              </a:rPr>
              <a:t>активирани </a:t>
            </a:r>
            <a:r>
              <a:rPr lang="mk-MK" sz="2000" dirty="0" err="1">
                <a:ea typeface="Verdana" panose="020B0604030504040204" pitchFamily="34" charset="0"/>
              </a:rPr>
              <a:t>енкриптирани</a:t>
            </a:r>
            <a:r>
              <a:rPr lang="mk-MK" sz="2000" dirty="0">
                <a:ea typeface="Verdana" panose="020B0604030504040204" pitchFamily="34" charset="0"/>
              </a:rPr>
              <a:t> томови</a:t>
            </a:r>
            <a:endParaRPr lang="en-GB" sz="2000" dirty="0">
              <a:ea typeface="Verdana" panose="020B0604030504040204" pitchFamily="34" charset="0"/>
            </a:endParaRPr>
          </a:p>
          <a:p>
            <a:pPr lvl="1"/>
            <a:r>
              <a:rPr lang="mk-MK" sz="2000" dirty="0">
                <a:ea typeface="Verdana" panose="020B0604030504040204" pitchFamily="34" charset="0"/>
              </a:rPr>
              <a:t>далечинско складирање, како што е складирање засновано на облак (предмет на законски упатства)</a:t>
            </a:r>
            <a:endParaRPr lang="en-GB" dirty="0">
              <a:ea typeface="Verdana" panose="020B0604030504040204" pitchFamily="34" charset="0"/>
            </a:endParaRPr>
          </a:p>
          <a:p>
            <a:pPr marL="0" indent="0" algn="ctr">
              <a:buNone/>
            </a:pPr>
            <a:r>
              <a:rPr lang="mk-MK" sz="2800" b="1" dirty="0">
                <a:solidFill>
                  <a:srgbClr val="FF0000"/>
                </a:solidFill>
                <a:ea typeface="Verdana" panose="020B0604030504040204" pitchFamily="34" charset="0"/>
              </a:rPr>
              <a:t>Овие ќе предизвикаат измени според првото начело и ќе бидат подложени на зголемен надзор</a:t>
            </a:r>
            <a:endParaRPr lang="en-GB" sz="2800" b="1" dirty="0">
              <a:solidFill>
                <a:srgbClr val="FF0000"/>
              </a:solidFill>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3" name="Content Placeholder 3">
            <a:extLst>
              <a:ext uri="{FF2B5EF4-FFF2-40B4-BE49-F238E27FC236}">
                <a16:creationId xmlns:a16="http://schemas.microsoft.com/office/drawing/2014/main" id="{8DC27631-4B43-4C28-B8D7-9A2C6929AD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349434" y="6165303"/>
            <a:ext cx="1706050" cy="355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19475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Форензика на живи податоци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mk-MK" b="1" dirty="0">
                <a:ea typeface="Verdana" panose="020B0604030504040204" pitchFamily="34" charset="0"/>
              </a:rPr>
              <a:t>За извршување на живи податоци</a:t>
            </a:r>
            <a:endParaRPr lang="en-GB" b="1" dirty="0">
              <a:ea typeface="Verdana" panose="020B0604030504040204" pitchFamily="34" charset="0"/>
            </a:endParaRPr>
          </a:p>
          <a:p>
            <a:r>
              <a:rPr lang="mk-MK" dirty="0">
                <a:ea typeface="Verdana" panose="020B0604030504040204" pitchFamily="34" charset="0"/>
              </a:rPr>
              <a:t>Потребен е специјалист со посебна обука</a:t>
            </a:r>
            <a:endParaRPr lang="en-GB" dirty="0">
              <a:ea typeface="Verdana" panose="020B0604030504040204" pitchFamily="34" charset="0"/>
            </a:endParaRPr>
          </a:p>
          <a:p>
            <a:r>
              <a:rPr lang="mk-MK" dirty="0">
                <a:ea typeface="Verdana" panose="020B0604030504040204" pitchFamily="34" charset="0"/>
              </a:rPr>
              <a:t>Практично искуство</a:t>
            </a:r>
            <a:endParaRPr lang="en-GB" dirty="0">
              <a:ea typeface="Verdana" panose="020B0604030504040204" pitchFamily="34" charset="0"/>
            </a:endParaRPr>
          </a:p>
          <a:p>
            <a:r>
              <a:rPr lang="mk-MK" dirty="0">
                <a:ea typeface="Verdana" panose="020B0604030504040204" pitchFamily="34" charset="0"/>
              </a:rPr>
              <a:t>Група на потврдени алатки</a:t>
            </a:r>
            <a:endParaRPr lang="en-GB" dirty="0">
              <a:ea typeface="Verdana" panose="020B0604030504040204" pitchFamily="34" charset="0"/>
            </a:endParaRPr>
          </a:p>
          <a:p>
            <a:pPr marL="0" indent="0">
              <a:buNone/>
            </a:pPr>
            <a:endParaRPr lang="en-GB" dirty="0">
              <a:ea typeface="Verdana" panose="020B0604030504040204" pitchFamily="34" charset="0"/>
            </a:endParaRPr>
          </a:p>
          <a:p>
            <a:pPr marL="0" indent="0">
              <a:buNone/>
            </a:pPr>
            <a:r>
              <a:rPr lang="mk-MK" sz="2800" dirty="0">
                <a:ea typeface="Verdana" panose="020B0604030504040204" pitchFamily="34" charset="0"/>
              </a:rPr>
              <a:t>Доколку никој не е достапен да го стори тоа, пологично е да се исклучи од напојувањето и да се изгуби можноста наместо да се дозволи манипулирање на доказите - со што се загрозуваат доказите до тој степен што стануваат неупотребливи</a:t>
            </a:r>
            <a:endParaRPr lang="en-GB" sz="2800"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3" name="Content Placeholder 3">
            <a:extLst>
              <a:ext uri="{FF2B5EF4-FFF2-40B4-BE49-F238E27FC236}">
                <a16:creationId xmlns:a16="http://schemas.microsoft.com/office/drawing/2014/main" id="{8DC27631-4B43-4C28-B8D7-9A2C6929AD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349434" y="6165303"/>
            <a:ext cx="1706050" cy="355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3303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4225779" y="-26988"/>
            <a:ext cx="471584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dirty="0">
                <a:solidFill>
                  <a:schemeClr val="bg1"/>
                </a:solidFill>
                <a:latin typeface="Verdana" charset="0"/>
                <a:cs typeface="Verdana" charset="0"/>
              </a:rPr>
              <a:t>Графикон за живи податоци на Советот на Европа</a:t>
            </a:r>
            <a:endParaRPr lang="en-GB" sz="1600" dirty="0">
              <a:solidFill>
                <a:schemeClr val="bg1"/>
              </a:solidFill>
              <a:latin typeface="Verdana" charset="0"/>
              <a:cs typeface="Verdana"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nvGrpSpPr>
          <p:cNvPr id="6" name="Group 5">
            <a:extLst>
              <a:ext uri="{FF2B5EF4-FFF2-40B4-BE49-F238E27FC236}">
                <a16:creationId xmlns:a16="http://schemas.microsoft.com/office/drawing/2014/main" id="{1162C389-FAE3-41D6-9610-E49815F7790B}"/>
              </a:ext>
            </a:extLst>
          </p:cNvPr>
          <p:cNvGrpSpPr/>
          <p:nvPr/>
        </p:nvGrpSpPr>
        <p:grpSpPr>
          <a:xfrm>
            <a:off x="92506" y="115991"/>
            <a:ext cx="4355230" cy="6307008"/>
            <a:chOff x="-2106756" y="-26988"/>
            <a:chExt cx="5376429" cy="6897851"/>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a:extLst>
                <a:ext uri="{FF2B5EF4-FFF2-40B4-BE49-F238E27FC236}">
                  <a16:creationId xmlns:a16="http://schemas.microsoft.com/office/drawing/2014/main" id="{35F7350E-24B2-4776-9A2A-E85551317E9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06756" y="90629"/>
              <a:ext cx="5151025" cy="6767118"/>
            </a:xfrm>
            <a:prstGeom prst="rect">
              <a:avLst/>
            </a:prstGeom>
          </p:spPr>
        </p:pic>
        <p:sp>
          <p:nvSpPr>
            <p:cNvPr id="4" name="TextBox 3">
              <a:extLst>
                <a:ext uri="{FF2B5EF4-FFF2-40B4-BE49-F238E27FC236}">
                  <a16:creationId xmlns:a16="http://schemas.microsoft.com/office/drawing/2014/main" id="{BF9303C9-D4F3-4A41-BEA3-CB843E01A993}"/>
                </a:ext>
              </a:extLst>
            </p:cNvPr>
            <p:cNvSpPr txBox="1"/>
            <p:nvPr/>
          </p:nvSpPr>
          <p:spPr>
            <a:xfrm>
              <a:off x="-1296708" y="102178"/>
              <a:ext cx="3385945" cy="523220"/>
            </a:xfrm>
            <a:prstGeom prst="rect">
              <a:avLst/>
            </a:prstGeom>
            <a:solidFill>
              <a:schemeClr val="bg1"/>
            </a:solidFill>
          </p:spPr>
          <p:txBody>
            <a:bodyPr wrap="square" rtlCol="0">
              <a:spAutoFit/>
            </a:bodyPr>
            <a:lstStyle/>
            <a:p>
              <a:pPr algn="ctr"/>
              <a:r>
                <a:rPr lang="mk-MK" sz="1200" b="1" dirty="0"/>
                <a:t>Водич за електронски податоци</a:t>
              </a:r>
            </a:p>
            <a:p>
              <a:pPr algn="ctr"/>
              <a:r>
                <a:rPr lang="mk-MK" sz="1200" dirty="0"/>
                <a:t>Процесен дијаграм за податоци во живо</a:t>
              </a:r>
              <a:endParaRPr lang="LID4096" sz="1200" dirty="0"/>
            </a:p>
          </p:txBody>
        </p:sp>
        <p:sp>
          <p:nvSpPr>
            <p:cNvPr id="5" name="TextBox 4">
              <a:extLst>
                <a:ext uri="{FF2B5EF4-FFF2-40B4-BE49-F238E27FC236}">
                  <a16:creationId xmlns:a16="http://schemas.microsoft.com/office/drawing/2014/main" id="{E5CAE900-1A90-42A5-87B9-4F9D4A9BBD91}"/>
                </a:ext>
              </a:extLst>
            </p:cNvPr>
            <p:cNvSpPr txBox="1"/>
            <p:nvPr/>
          </p:nvSpPr>
          <p:spPr>
            <a:xfrm>
              <a:off x="-1969138" y="878126"/>
              <a:ext cx="1353672" cy="307777"/>
            </a:xfrm>
            <a:prstGeom prst="rect">
              <a:avLst/>
            </a:prstGeom>
            <a:solidFill>
              <a:schemeClr val="bg1"/>
            </a:solidFill>
          </p:spPr>
          <p:txBody>
            <a:bodyPr wrap="square" rtlCol="0">
              <a:spAutoFit/>
            </a:bodyPr>
            <a:lstStyle/>
            <a:p>
              <a:pPr algn="ctr"/>
              <a:r>
                <a:rPr lang="mk-MK" sz="600" dirty="0"/>
                <a:t>Изолирајте го местото на кривичното дело</a:t>
              </a:r>
              <a:endParaRPr lang="LID4096" sz="600" dirty="0"/>
            </a:p>
          </p:txBody>
        </p:sp>
        <p:sp>
          <p:nvSpPr>
            <p:cNvPr id="13" name="TextBox 12">
              <a:extLst>
                <a:ext uri="{FF2B5EF4-FFF2-40B4-BE49-F238E27FC236}">
                  <a16:creationId xmlns:a16="http://schemas.microsoft.com/office/drawing/2014/main" id="{606688C2-A404-424A-8FDC-B35B9BEDF730}"/>
                </a:ext>
              </a:extLst>
            </p:cNvPr>
            <p:cNvSpPr txBox="1"/>
            <p:nvPr/>
          </p:nvSpPr>
          <p:spPr>
            <a:xfrm>
              <a:off x="667776" y="730970"/>
              <a:ext cx="1353672" cy="415498"/>
            </a:xfrm>
            <a:prstGeom prst="rect">
              <a:avLst/>
            </a:prstGeom>
            <a:solidFill>
              <a:schemeClr val="bg1"/>
            </a:solidFill>
          </p:spPr>
          <p:txBody>
            <a:bodyPr wrap="square" rtlCol="0">
              <a:spAutoFit/>
            </a:bodyPr>
            <a:lstStyle/>
            <a:p>
              <a:pPr algn="ctr"/>
              <a:r>
                <a:rPr lang="mk-MK" sz="600" dirty="0"/>
                <a:t>Следете го „Процесниот дијаграм за претрес и заплена“</a:t>
              </a:r>
              <a:endParaRPr lang="LID4096" sz="600" dirty="0"/>
            </a:p>
          </p:txBody>
        </p:sp>
        <p:sp>
          <p:nvSpPr>
            <p:cNvPr id="14" name="TextBox 13">
              <a:extLst>
                <a:ext uri="{FF2B5EF4-FFF2-40B4-BE49-F238E27FC236}">
                  <a16:creationId xmlns:a16="http://schemas.microsoft.com/office/drawing/2014/main" id="{EB4995B6-BE01-4A6B-947A-7B18E2F9C693}"/>
                </a:ext>
              </a:extLst>
            </p:cNvPr>
            <p:cNvSpPr txBox="1"/>
            <p:nvPr/>
          </p:nvSpPr>
          <p:spPr>
            <a:xfrm>
              <a:off x="-1973544" y="2019503"/>
              <a:ext cx="1353672" cy="307777"/>
            </a:xfrm>
            <a:prstGeom prst="rect">
              <a:avLst/>
            </a:prstGeom>
            <a:solidFill>
              <a:schemeClr val="bg1"/>
            </a:solidFill>
          </p:spPr>
          <p:txBody>
            <a:bodyPr wrap="square" rtlCol="0">
              <a:spAutoFit/>
            </a:bodyPr>
            <a:lstStyle/>
            <a:p>
              <a:pPr algn="ctr"/>
              <a:r>
                <a:rPr lang="mk-MK" sz="600" dirty="0"/>
                <a:t>Дали сте специјалист за форензика во живо?</a:t>
              </a:r>
              <a:endParaRPr lang="LID4096" sz="600" dirty="0"/>
            </a:p>
          </p:txBody>
        </p:sp>
        <p:sp>
          <p:nvSpPr>
            <p:cNvPr id="15" name="TextBox 14">
              <a:extLst>
                <a:ext uri="{FF2B5EF4-FFF2-40B4-BE49-F238E27FC236}">
                  <a16:creationId xmlns:a16="http://schemas.microsoft.com/office/drawing/2014/main" id="{32C956E3-CFA9-44BB-8097-2C47461765D8}"/>
                </a:ext>
              </a:extLst>
            </p:cNvPr>
            <p:cNvSpPr txBox="1"/>
            <p:nvPr/>
          </p:nvSpPr>
          <p:spPr>
            <a:xfrm>
              <a:off x="-619872" y="1964251"/>
              <a:ext cx="1353672" cy="307777"/>
            </a:xfrm>
            <a:prstGeom prst="rect">
              <a:avLst/>
            </a:prstGeom>
            <a:solidFill>
              <a:schemeClr val="bg1"/>
            </a:solidFill>
          </p:spPr>
          <p:txBody>
            <a:bodyPr wrap="square" rtlCol="0">
              <a:spAutoFit/>
            </a:bodyPr>
            <a:lstStyle/>
            <a:p>
              <a:pPr algn="ctr"/>
              <a:r>
                <a:rPr lang="mk-MK" sz="600" dirty="0"/>
                <a:t>Повикајте специјалист од </a:t>
              </a:r>
              <a:r>
                <a:rPr lang="mk-MK" sz="600" dirty="0" err="1"/>
                <a:t>форензичката</a:t>
              </a:r>
              <a:r>
                <a:rPr lang="mk-MK" sz="600" dirty="0"/>
                <a:t> единица</a:t>
              </a:r>
              <a:endParaRPr lang="LID4096" sz="600" dirty="0"/>
            </a:p>
          </p:txBody>
        </p:sp>
        <p:sp>
          <p:nvSpPr>
            <p:cNvPr id="16" name="TextBox 15">
              <a:extLst>
                <a:ext uri="{FF2B5EF4-FFF2-40B4-BE49-F238E27FC236}">
                  <a16:creationId xmlns:a16="http://schemas.microsoft.com/office/drawing/2014/main" id="{07E1E298-85A5-4CEA-A941-5A10C358EF41}"/>
                </a:ext>
              </a:extLst>
            </p:cNvPr>
            <p:cNvSpPr txBox="1"/>
            <p:nvPr/>
          </p:nvSpPr>
          <p:spPr>
            <a:xfrm>
              <a:off x="648065" y="1908999"/>
              <a:ext cx="1353672" cy="304250"/>
            </a:xfrm>
            <a:prstGeom prst="rect">
              <a:avLst/>
            </a:prstGeom>
            <a:solidFill>
              <a:schemeClr val="bg1"/>
            </a:solidFill>
          </p:spPr>
          <p:txBody>
            <a:bodyPr wrap="square" rtlCol="0">
              <a:spAutoFit/>
            </a:bodyPr>
            <a:lstStyle/>
            <a:p>
              <a:pPr algn="ctr"/>
              <a:r>
                <a:rPr lang="mk-MK" sz="600" dirty="0"/>
                <a:t>Дали е достапен специјалист?</a:t>
              </a:r>
              <a:endParaRPr lang="LID4096" sz="600" dirty="0"/>
            </a:p>
          </p:txBody>
        </p:sp>
        <p:sp>
          <p:nvSpPr>
            <p:cNvPr id="17" name="TextBox 16">
              <a:extLst>
                <a:ext uri="{FF2B5EF4-FFF2-40B4-BE49-F238E27FC236}">
                  <a16:creationId xmlns:a16="http://schemas.microsoft.com/office/drawing/2014/main" id="{9F1DD05A-A98C-4B1C-998F-BD6CAD0D05DA}"/>
                </a:ext>
              </a:extLst>
            </p:cNvPr>
            <p:cNvSpPr txBox="1"/>
            <p:nvPr/>
          </p:nvSpPr>
          <p:spPr>
            <a:xfrm>
              <a:off x="1916001" y="1856793"/>
              <a:ext cx="1353672" cy="415498"/>
            </a:xfrm>
            <a:prstGeom prst="rect">
              <a:avLst/>
            </a:prstGeom>
            <a:solidFill>
              <a:schemeClr val="bg1"/>
            </a:solidFill>
          </p:spPr>
          <p:txBody>
            <a:bodyPr wrap="square" rtlCol="0">
              <a:spAutoFit/>
            </a:bodyPr>
            <a:lstStyle/>
            <a:p>
              <a:pPr algn="ctr"/>
              <a:r>
                <a:rPr lang="mk-MK" sz="600" dirty="0"/>
                <a:t>Извадете го кабелот за напојување од задниот дел на машините</a:t>
              </a:r>
              <a:endParaRPr lang="LID4096" sz="600" dirty="0"/>
            </a:p>
          </p:txBody>
        </p:sp>
        <p:sp>
          <p:nvSpPr>
            <p:cNvPr id="18" name="TextBox 17">
              <a:extLst>
                <a:ext uri="{FF2B5EF4-FFF2-40B4-BE49-F238E27FC236}">
                  <a16:creationId xmlns:a16="http://schemas.microsoft.com/office/drawing/2014/main" id="{CFEAF812-5C46-4171-A0A9-9E5A5988FD6F}"/>
                </a:ext>
              </a:extLst>
            </p:cNvPr>
            <p:cNvSpPr txBox="1"/>
            <p:nvPr/>
          </p:nvSpPr>
          <p:spPr>
            <a:xfrm>
              <a:off x="-1032622" y="2971286"/>
              <a:ext cx="1040559" cy="415498"/>
            </a:xfrm>
            <a:prstGeom prst="rect">
              <a:avLst/>
            </a:prstGeom>
            <a:solidFill>
              <a:schemeClr val="bg1"/>
            </a:solidFill>
          </p:spPr>
          <p:txBody>
            <a:bodyPr wrap="square" rtlCol="0">
              <a:spAutoFit/>
            </a:bodyPr>
            <a:lstStyle/>
            <a:p>
              <a:pPr algn="ctr"/>
              <a:r>
                <a:rPr lang="mk-MK" sz="600" dirty="0"/>
                <a:t>Само специјалист може да продолжи со следните чекори</a:t>
              </a:r>
              <a:endParaRPr lang="LID4096" sz="600" dirty="0"/>
            </a:p>
          </p:txBody>
        </p:sp>
        <p:sp>
          <p:nvSpPr>
            <p:cNvPr id="19" name="TextBox 18">
              <a:extLst>
                <a:ext uri="{FF2B5EF4-FFF2-40B4-BE49-F238E27FC236}">
                  <a16:creationId xmlns:a16="http://schemas.microsoft.com/office/drawing/2014/main" id="{5ACA1698-AB4A-43C6-B870-ECD199B3DF54}"/>
                </a:ext>
              </a:extLst>
            </p:cNvPr>
            <p:cNvSpPr txBox="1"/>
            <p:nvPr/>
          </p:nvSpPr>
          <p:spPr>
            <a:xfrm>
              <a:off x="-1973544" y="3898014"/>
              <a:ext cx="1040559" cy="307777"/>
            </a:xfrm>
            <a:prstGeom prst="rect">
              <a:avLst/>
            </a:prstGeom>
            <a:solidFill>
              <a:schemeClr val="bg1"/>
            </a:solidFill>
          </p:spPr>
          <p:txBody>
            <a:bodyPr wrap="square" rtlCol="0">
              <a:spAutoFit/>
            </a:bodyPr>
            <a:lstStyle/>
            <a:p>
              <a:pPr algn="ctr"/>
              <a:r>
                <a:rPr lang="mk-MK" sz="600" dirty="0"/>
                <a:t>Дали има лозинка за </a:t>
              </a:r>
              <a:r>
                <a:rPr lang="en-US" sz="600" dirty="0"/>
                <a:t>screensaver?</a:t>
              </a:r>
              <a:endParaRPr lang="LID4096" sz="600" dirty="0"/>
            </a:p>
          </p:txBody>
        </p:sp>
        <p:sp>
          <p:nvSpPr>
            <p:cNvPr id="20" name="TextBox 19">
              <a:extLst>
                <a:ext uri="{FF2B5EF4-FFF2-40B4-BE49-F238E27FC236}">
                  <a16:creationId xmlns:a16="http://schemas.microsoft.com/office/drawing/2014/main" id="{5BF1B644-CCC9-40B8-8A33-AE36A9BB5835}"/>
                </a:ext>
              </a:extLst>
            </p:cNvPr>
            <p:cNvSpPr txBox="1"/>
            <p:nvPr/>
          </p:nvSpPr>
          <p:spPr>
            <a:xfrm>
              <a:off x="-306759" y="3850976"/>
              <a:ext cx="1040559" cy="415498"/>
            </a:xfrm>
            <a:prstGeom prst="rect">
              <a:avLst/>
            </a:prstGeom>
            <a:solidFill>
              <a:schemeClr val="bg1"/>
            </a:solidFill>
          </p:spPr>
          <p:txBody>
            <a:bodyPr wrap="square" rtlCol="0">
              <a:spAutoFit/>
            </a:bodyPr>
            <a:lstStyle/>
            <a:p>
              <a:pPr algn="ctr"/>
              <a:r>
                <a:rPr lang="mk-MK" sz="600" dirty="0"/>
                <a:t>Проверете дали е активирана </a:t>
              </a:r>
              <a:r>
                <a:rPr lang="mk-MK" sz="600" dirty="0" err="1"/>
                <a:t>енкрипцијата</a:t>
              </a:r>
              <a:r>
                <a:rPr lang="mk-MK" sz="600" dirty="0"/>
                <a:t>?</a:t>
              </a:r>
              <a:endParaRPr lang="LID4096" sz="600" dirty="0"/>
            </a:p>
          </p:txBody>
        </p:sp>
        <p:sp>
          <p:nvSpPr>
            <p:cNvPr id="21" name="TextBox 20">
              <a:extLst>
                <a:ext uri="{FF2B5EF4-FFF2-40B4-BE49-F238E27FC236}">
                  <a16:creationId xmlns:a16="http://schemas.microsoft.com/office/drawing/2014/main" id="{9634C734-8F68-4677-BE05-25D0774111E1}"/>
                </a:ext>
              </a:extLst>
            </p:cNvPr>
            <p:cNvSpPr txBox="1"/>
            <p:nvPr/>
          </p:nvSpPr>
          <p:spPr>
            <a:xfrm>
              <a:off x="1291646" y="3720694"/>
              <a:ext cx="1040559" cy="523220"/>
            </a:xfrm>
            <a:prstGeom prst="rect">
              <a:avLst/>
            </a:prstGeom>
            <a:solidFill>
              <a:schemeClr val="bg1"/>
            </a:solidFill>
          </p:spPr>
          <p:txBody>
            <a:bodyPr wrap="square" rtlCol="0">
              <a:spAutoFit/>
            </a:bodyPr>
            <a:lstStyle/>
            <a:p>
              <a:pPr algn="ctr"/>
              <a:r>
                <a:rPr lang="mk-MK" sz="600" dirty="0"/>
                <a:t>Преземете ги ранливите податоци (</a:t>
              </a:r>
              <a:r>
                <a:rPr lang="en-US" sz="600" dirty="0"/>
                <a:t>cache, RAM, </a:t>
              </a:r>
              <a:r>
                <a:rPr lang="mk-MK" sz="600" dirty="0"/>
                <a:t>процесори)</a:t>
              </a:r>
              <a:endParaRPr lang="LID4096" sz="600" dirty="0"/>
            </a:p>
          </p:txBody>
        </p:sp>
        <p:sp>
          <p:nvSpPr>
            <p:cNvPr id="22" name="TextBox 21">
              <a:extLst>
                <a:ext uri="{FF2B5EF4-FFF2-40B4-BE49-F238E27FC236}">
                  <a16:creationId xmlns:a16="http://schemas.microsoft.com/office/drawing/2014/main" id="{24738F7E-1CE3-4D27-A6F6-9A977D5FDECB}"/>
                </a:ext>
              </a:extLst>
            </p:cNvPr>
            <p:cNvSpPr txBox="1"/>
            <p:nvPr/>
          </p:nvSpPr>
          <p:spPr>
            <a:xfrm>
              <a:off x="-1816988" y="4957518"/>
              <a:ext cx="1040559" cy="307777"/>
            </a:xfrm>
            <a:prstGeom prst="rect">
              <a:avLst/>
            </a:prstGeom>
            <a:solidFill>
              <a:schemeClr val="bg1"/>
            </a:solidFill>
          </p:spPr>
          <p:txBody>
            <a:bodyPr wrap="square" rtlCol="0">
              <a:spAutoFit/>
            </a:bodyPr>
            <a:lstStyle/>
            <a:p>
              <a:pPr algn="ctr"/>
              <a:r>
                <a:rPr lang="mk-MK" sz="600" dirty="0"/>
                <a:t>Дали може да ја добиете лозинката</a:t>
              </a:r>
              <a:r>
                <a:rPr lang="en-US" sz="600" dirty="0"/>
                <a:t>?</a:t>
              </a:r>
              <a:endParaRPr lang="LID4096" sz="600" dirty="0"/>
            </a:p>
          </p:txBody>
        </p:sp>
        <p:sp>
          <p:nvSpPr>
            <p:cNvPr id="23" name="TextBox 22">
              <a:extLst>
                <a:ext uri="{FF2B5EF4-FFF2-40B4-BE49-F238E27FC236}">
                  <a16:creationId xmlns:a16="http://schemas.microsoft.com/office/drawing/2014/main" id="{CD0DD488-4CF6-49A2-BF27-A3FE6C888144}"/>
                </a:ext>
              </a:extLst>
            </p:cNvPr>
            <p:cNvSpPr txBox="1"/>
            <p:nvPr/>
          </p:nvSpPr>
          <p:spPr>
            <a:xfrm>
              <a:off x="-2072441" y="6455365"/>
              <a:ext cx="1416024" cy="415498"/>
            </a:xfrm>
            <a:prstGeom prst="rect">
              <a:avLst/>
            </a:prstGeom>
            <a:solidFill>
              <a:schemeClr val="bg1"/>
            </a:solidFill>
          </p:spPr>
          <p:txBody>
            <a:bodyPr wrap="square" rtlCol="0">
              <a:spAutoFit/>
            </a:bodyPr>
            <a:lstStyle/>
            <a:p>
              <a:pPr algn="ctr"/>
              <a:r>
                <a:rPr lang="mk-MK" sz="600" dirty="0"/>
                <a:t>Подигнување со исклучување на машината (</a:t>
              </a:r>
              <a:r>
                <a:rPr lang="en-US" sz="600" dirty="0"/>
                <a:t>cold boot)</a:t>
              </a:r>
              <a:r>
                <a:rPr lang="mk-MK" sz="600" dirty="0"/>
                <a:t> за да се преземе </a:t>
              </a:r>
              <a:r>
                <a:rPr lang="en-US" sz="600" dirty="0"/>
                <a:t>RAM</a:t>
              </a:r>
              <a:r>
                <a:rPr lang="mk-MK" sz="600" dirty="0"/>
                <a:t>-меморијата</a:t>
              </a:r>
              <a:endParaRPr lang="LID4096" sz="600" dirty="0"/>
            </a:p>
          </p:txBody>
        </p:sp>
        <p:sp>
          <p:nvSpPr>
            <p:cNvPr id="24" name="TextBox 23">
              <a:extLst>
                <a:ext uri="{FF2B5EF4-FFF2-40B4-BE49-F238E27FC236}">
                  <a16:creationId xmlns:a16="http://schemas.microsoft.com/office/drawing/2014/main" id="{63003E59-02D6-468E-986B-C83D7E326152}"/>
                </a:ext>
              </a:extLst>
            </p:cNvPr>
            <p:cNvSpPr txBox="1"/>
            <p:nvPr/>
          </p:nvSpPr>
          <p:spPr>
            <a:xfrm>
              <a:off x="-164789" y="6563086"/>
              <a:ext cx="2302397" cy="219736"/>
            </a:xfrm>
            <a:prstGeom prst="rect">
              <a:avLst/>
            </a:prstGeom>
            <a:solidFill>
              <a:schemeClr val="bg1"/>
            </a:solidFill>
          </p:spPr>
          <p:txBody>
            <a:bodyPr wrap="square" rtlCol="0">
              <a:spAutoFit/>
            </a:bodyPr>
            <a:lstStyle/>
            <a:p>
              <a:r>
                <a:rPr lang="mk-MK" sz="700" b="1" dirty="0"/>
                <a:t>За детални инструкции видете Поглавје 4</a:t>
              </a:r>
              <a:endParaRPr lang="LID4096" sz="700" b="1" dirty="0"/>
            </a:p>
          </p:txBody>
        </p:sp>
        <p:sp>
          <p:nvSpPr>
            <p:cNvPr id="25" name="TextBox 24">
              <a:extLst>
                <a:ext uri="{FF2B5EF4-FFF2-40B4-BE49-F238E27FC236}">
                  <a16:creationId xmlns:a16="http://schemas.microsoft.com/office/drawing/2014/main" id="{5111B951-D1B0-41D0-8F27-1CEE2EDB9C19}"/>
                </a:ext>
              </a:extLst>
            </p:cNvPr>
            <p:cNvSpPr txBox="1"/>
            <p:nvPr/>
          </p:nvSpPr>
          <p:spPr>
            <a:xfrm>
              <a:off x="-186397" y="4973427"/>
              <a:ext cx="1040559" cy="405667"/>
            </a:xfrm>
            <a:prstGeom prst="rect">
              <a:avLst/>
            </a:prstGeom>
            <a:solidFill>
              <a:schemeClr val="bg1"/>
            </a:solidFill>
          </p:spPr>
          <p:txBody>
            <a:bodyPr wrap="square" rtlCol="0">
              <a:spAutoFit/>
            </a:bodyPr>
            <a:lstStyle/>
            <a:p>
              <a:pPr algn="ctr"/>
              <a:r>
                <a:rPr lang="mk-MK" sz="600" dirty="0"/>
                <a:t>Обезбедете го клучот за обновување</a:t>
              </a:r>
              <a:endParaRPr lang="LID4096" sz="600" dirty="0"/>
            </a:p>
          </p:txBody>
        </p:sp>
        <p:sp>
          <p:nvSpPr>
            <p:cNvPr id="26" name="TextBox 25">
              <a:extLst>
                <a:ext uri="{FF2B5EF4-FFF2-40B4-BE49-F238E27FC236}">
                  <a16:creationId xmlns:a16="http://schemas.microsoft.com/office/drawing/2014/main" id="{17999E6C-0286-4F78-998E-192E321DB1AE}"/>
                </a:ext>
              </a:extLst>
            </p:cNvPr>
            <p:cNvSpPr txBox="1"/>
            <p:nvPr/>
          </p:nvSpPr>
          <p:spPr>
            <a:xfrm>
              <a:off x="1291645" y="4765827"/>
              <a:ext cx="1040559" cy="307777"/>
            </a:xfrm>
            <a:prstGeom prst="rect">
              <a:avLst/>
            </a:prstGeom>
            <a:solidFill>
              <a:schemeClr val="bg1"/>
            </a:solidFill>
          </p:spPr>
          <p:txBody>
            <a:bodyPr wrap="square" rtlCol="0">
              <a:spAutoFit/>
            </a:bodyPr>
            <a:lstStyle/>
            <a:p>
              <a:pPr algn="ctr"/>
              <a:r>
                <a:rPr lang="mk-MK" sz="600" dirty="0"/>
                <a:t>Дали машината е </a:t>
              </a:r>
              <a:r>
                <a:rPr lang="mk-MK" sz="600" dirty="0" err="1"/>
                <a:t>вмрежена</a:t>
              </a:r>
              <a:r>
                <a:rPr lang="mk-MK" sz="600" dirty="0"/>
                <a:t>?</a:t>
              </a:r>
              <a:endParaRPr lang="LID4096" sz="600" dirty="0"/>
            </a:p>
          </p:txBody>
        </p:sp>
        <p:sp>
          <p:nvSpPr>
            <p:cNvPr id="27" name="TextBox 26">
              <a:extLst>
                <a:ext uri="{FF2B5EF4-FFF2-40B4-BE49-F238E27FC236}">
                  <a16:creationId xmlns:a16="http://schemas.microsoft.com/office/drawing/2014/main" id="{E1B00800-43B5-415B-934B-D333839AB3D5}"/>
                </a:ext>
              </a:extLst>
            </p:cNvPr>
            <p:cNvSpPr txBox="1"/>
            <p:nvPr/>
          </p:nvSpPr>
          <p:spPr>
            <a:xfrm>
              <a:off x="1965060" y="5460889"/>
              <a:ext cx="1259790" cy="507084"/>
            </a:xfrm>
            <a:prstGeom prst="rect">
              <a:avLst/>
            </a:prstGeom>
            <a:solidFill>
              <a:schemeClr val="bg1"/>
            </a:solidFill>
          </p:spPr>
          <p:txBody>
            <a:bodyPr wrap="square" rtlCol="0">
              <a:spAutoFit/>
            </a:bodyPr>
            <a:lstStyle/>
            <a:p>
              <a:pPr algn="ctr"/>
              <a:r>
                <a:rPr lang="mk-MK" sz="600" dirty="0"/>
                <a:t>Преземете ги податоците што се чуваат на мрежниот уред за складирање</a:t>
              </a:r>
              <a:endParaRPr lang="LID4096" sz="600" dirty="0"/>
            </a:p>
          </p:txBody>
        </p:sp>
        <p:sp>
          <p:nvSpPr>
            <p:cNvPr id="28" name="TextBox 27">
              <a:extLst>
                <a:ext uri="{FF2B5EF4-FFF2-40B4-BE49-F238E27FC236}">
                  <a16:creationId xmlns:a16="http://schemas.microsoft.com/office/drawing/2014/main" id="{33B7D7DE-575C-4938-BB4F-A7872D7AFC2C}"/>
                </a:ext>
              </a:extLst>
            </p:cNvPr>
            <p:cNvSpPr txBox="1"/>
            <p:nvPr/>
          </p:nvSpPr>
          <p:spPr>
            <a:xfrm>
              <a:off x="-306759" y="6124398"/>
              <a:ext cx="1189128" cy="507084"/>
            </a:xfrm>
            <a:prstGeom prst="rect">
              <a:avLst/>
            </a:prstGeom>
            <a:solidFill>
              <a:schemeClr val="bg1"/>
            </a:solidFill>
          </p:spPr>
          <p:txBody>
            <a:bodyPr wrap="square" rtlCol="0">
              <a:spAutoFit/>
            </a:bodyPr>
            <a:lstStyle/>
            <a:p>
              <a:pPr algn="ctr"/>
              <a:r>
                <a:rPr lang="mk-MK" sz="600" dirty="0" err="1"/>
                <a:t>Ископирајте</a:t>
              </a:r>
              <a:r>
                <a:rPr lang="mk-MK" sz="600" dirty="0"/>
                <a:t> ги </a:t>
              </a:r>
              <a:r>
                <a:rPr lang="mk-MK" sz="600" dirty="0" err="1"/>
                <a:t>логичките</a:t>
              </a:r>
              <a:r>
                <a:rPr lang="mk-MK" sz="600" dirty="0"/>
                <a:t> податоци од </a:t>
              </a:r>
              <a:r>
                <a:rPr lang="mk-MK" sz="600" dirty="0" err="1"/>
                <a:t>енкриптираните</a:t>
              </a:r>
              <a:r>
                <a:rPr lang="mk-MK" sz="600" dirty="0"/>
                <a:t> партиции</a:t>
              </a:r>
              <a:endParaRPr lang="LID4096" sz="600" dirty="0"/>
            </a:p>
          </p:txBody>
        </p:sp>
      </p:grpSp>
    </p:spTree>
    <p:extLst>
      <p:ext uri="{BB962C8B-B14F-4D97-AF65-F5344CB8AC3E}">
        <p14:creationId xmlns:p14="http://schemas.microsoft.com/office/powerpoint/2010/main" val="315315227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55</a:t>
            </a:fld>
            <a:endParaRPr lang="en-GB" dirty="0">
              <a:solidFill>
                <a:prstClr val="black">
                  <a:tint val="75000"/>
                </a:prstClr>
              </a:solidFill>
            </a:endParaRPr>
          </a:p>
        </p:txBody>
      </p:sp>
    </p:spTree>
    <p:extLst>
      <p:ext uri="{BB962C8B-B14F-4D97-AF65-F5344CB8AC3E}">
        <p14:creationId xmlns:p14="http://schemas.microsoft.com/office/powerpoint/2010/main" val="21294050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mk-MK" dirty="0"/>
              <a:t>Дигитална форензика</a:t>
            </a:r>
            <a:endParaRPr lang="en-GB" dirty="0"/>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mk-MK" dirty="0"/>
              <a:t>Дигитални и електронски докази</a:t>
            </a:r>
            <a:endParaRPr lang="en-GB" dirty="0"/>
          </a:p>
        </p:txBody>
      </p:sp>
      <p:sp>
        <p:nvSpPr>
          <p:cNvPr id="4" name="Rectangle 3">
            <a:extLst>
              <a:ext uri="{FF2B5EF4-FFF2-40B4-BE49-F238E27FC236}">
                <a16:creationId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Петти дел</a:t>
            </a:r>
            <a:endParaRPr lang="en-GB" sz="2000" dirty="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id="{F59A7F22-9657-4005-8851-8F5F6E1D88A9}"/>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612817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Форензички науки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600"/>
          </a:p>
        </p:txBody>
      </p:sp>
      <p:pic>
        <p:nvPicPr>
          <p:cNvPr id="14" name="Picture 13">
            <a:extLst>
              <a:ext uri="{FF2B5EF4-FFF2-40B4-BE49-F238E27FC236}">
                <a16:creationId xmlns:a16="http://schemas.microsoft.com/office/drawing/2014/main" id="{CD7F0883-DEF5-4772-9F8A-7B4A989ED9C1}"/>
              </a:ext>
            </a:extLst>
          </p:cNvPr>
          <p:cNvPicPr>
            <a:picLocks noChangeAspect="1"/>
          </p:cNvPicPr>
          <p:nvPr/>
        </p:nvPicPr>
        <p:blipFill>
          <a:blip r:embed="rId4"/>
          <a:stretch>
            <a:fillRect/>
          </a:stretch>
        </p:blipFill>
        <p:spPr>
          <a:xfrm>
            <a:off x="851150" y="1486194"/>
            <a:ext cx="2196775" cy="1407058"/>
          </a:xfrm>
          <a:prstGeom prst="rect">
            <a:avLst/>
          </a:prstGeom>
        </p:spPr>
      </p:pic>
      <p:pic>
        <p:nvPicPr>
          <p:cNvPr id="15" name="Picture 14">
            <a:extLst>
              <a:ext uri="{FF2B5EF4-FFF2-40B4-BE49-F238E27FC236}">
                <a16:creationId xmlns:a16="http://schemas.microsoft.com/office/drawing/2014/main" id="{1B3D136C-3283-45AB-BE63-B11CC31894DD}"/>
              </a:ext>
            </a:extLst>
          </p:cNvPr>
          <p:cNvPicPr>
            <a:picLocks noChangeAspect="1"/>
          </p:cNvPicPr>
          <p:nvPr/>
        </p:nvPicPr>
        <p:blipFill>
          <a:blip r:embed="rId5"/>
          <a:stretch>
            <a:fillRect/>
          </a:stretch>
        </p:blipFill>
        <p:spPr>
          <a:xfrm>
            <a:off x="3710090" y="1486193"/>
            <a:ext cx="2128445" cy="1407059"/>
          </a:xfrm>
          <a:prstGeom prst="rect">
            <a:avLst/>
          </a:prstGeom>
          <a:ln>
            <a:solidFill>
              <a:schemeClr val="accent1"/>
            </a:solidFill>
          </a:ln>
        </p:spPr>
      </p:pic>
      <p:pic>
        <p:nvPicPr>
          <p:cNvPr id="16" name="Picture 15">
            <a:extLst>
              <a:ext uri="{FF2B5EF4-FFF2-40B4-BE49-F238E27FC236}">
                <a16:creationId xmlns:a16="http://schemas.microsoft.com/office/drawing/2014/main" id="{08A02C0D-523A-4C8C-B291-409F9B10F51E}"/>
              </a:ext>
            </a:extLst>
          </p:cNvPr>
          <p:cNvPicPr>
            <a:picLocks noChangeAspect="1"/>
          </p:cNvPicPr>
          <p:nvPr/>
        </p:nvPicPr>
        <p:blipFill>
          <a:blip r:embed="rId6"/>
          <a:stretch>
            <a:fillRect/>
          </a:stretch>
        </p:blipFill>
        <p:spPr>
          <a:xfrm>
            <a:off x="6789102" y="1498748"/>
            <a:ext cx="1902547" cy="1407059"/>
          </a:xfrm>
          <a:prstGeom prst="rect">
            <a:avLst/>
          </a:prstGeom>
        </p:spPr>
      </p:pic>
      <p:pic>
        <p:nvPicPr>
          <p:cNvPr id="17" name="Picture 16">
            <a:extLst>
              <a:ext uri="{FF2B5EF4-FFF2-40B4-BE49-F238E27FC236}">
                <a16:creationId xmlns:a16="http://schemas.microsoft.com/office/drawing/2014/main" id="{BDE2D5EC-E71A-4065-A8DF-CF990541DE69}"/>
              </a:ext>
            </a:extLst>
          </p:cNvPr>
          <p:cNvPicPr>
            <a:picLocks noChangeAspect="1"/>
          </p:cNvPicPr>
          <p:nvPr/>
        </p:nvPicPr>
        <p:blipFill>
          <a:blip r:embed="rId7"/>
          <a:stretch>
            <a:fillRect/>
          </a:stretch>
        </p:blipFill>
        <p:spPr>
          <a:xfrm>
            <a:off x="990352" y="3210031"/>
            <a:ext cx="2048892" cy="1411351"/>
          </a:xfrm>
          <a:prstGeom prst="rect">
            <a:avLst/>
          </a:prstGeom>
          <a:ln>
            <a:solidFill>
              <a:schemeClr val="accent1"/>
            </a:solidFill>
          </a:ln>
        </p:spPr>
      </p:pic>
      <p:pic>
        <p:nvPicPr>
          <p:cNvPr id="18" name="Picture 17">
            <a:extLst>
              <a:ext uri="{FF2B5EF4-FFF2-40B4-BE49-F238E27FC236}">
                <a16:creationId xmlns:a16="http://schemas.microsoft.com/office/drawing/2014/main" id="{4F9D2658-45E4-4403-9E96-4FC740463AD9}"/>
              </a:ext>
            </a:extLst>
          </p:cNvPr>
          <p:cNvPicPr>
            <a:picLocks noChangeAspect="1"/>
          </p:cNvPicPr>
          <p:nvPr/>
        </p:nvPicPr>
        <p:blipFill>
          <a:blip r:embed="rId8"/>
          <a:stretch>
            <a:fillRect/>
          </a:stretch>
        </p:blipFill>
        <p:spPr>
          <a:xfrm>
            <a:off x="3555759" y="3280521"/>
            <a:ext cx="2437105" cy="1340861"/>
          </a:xfrm>
          <a:prstGeom prst="rect">
            <a:avLst/>
          </a:prstGeom>
          <a:ln>
            <a:solidFill>
              <a:schemeClr val="accent1"/>
            </a:solidFill>
          </a:ln>
        </p:spPr>
      </p:pic>
      <p:pic>
        <p:nvPicPr>
          <p:cNvPr id="19" name="Picture 2" descr="Image result for fingerprint">
            <a:extLst>
              <a:ext uri="{FF2B5EF4-FFF2-40B4-BE49-F238E27FC236}">
                <a16:creationId xmlns:a16="http://schemas.microsoft.com/office/drawing/2014/main" id="{E5251DA6-15BE-42FD-89FE-11E830BA2258}"/>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605142" y="3152850"/>
            <a:ext cx="1953381" cy="146503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a:extLst>
              <a:ext uri="{FF2B5EF4-FFF2-40B4-BE49-F238E27FC236}">
                <a16:creationId xmlns:a16="http://schemas.microsoft.com/office/drawing/2014/main" id="{89E7DF8A-78CC-4F79-BD47-09E15ED60144}"/>
              </a:ext>
            </a:extLst>
          </p:cNvPr>
          <p:cNvPicPr>
            <a:picLocks noChangeAspect="1"/>
          </p:cNvPicPr>
          <p:nvPr/>
        </p:nvPicPr>
        <p:blipFill>
          <a:blip r:embed="rId10"/>
          <a:stretch>
            <a:fillRect/>
          </a:stretch>
        </p:blipFill>
        <p:spPr>
          <a:xfrm>
            <a:off x="713576" y="5121260"/>
            <a:ext cx="2146945" cy="1251790"/>
          </a:xfrm>
          <a:prstGeom prst="rect">
            <a:avLst/>
          </a:prstGeom>
          <a:ln>
            <a:solidFill>
              <a:schemeClr val="accent1"/>
            </a:solidFill>
          </a:ln>
        </p:spPr>
      </p:pic>
      <p:pic>
        <p:nvPicPr>
          <p:cNvPr id="21" name="Picture 2" descr="Image result for dna">
            <a:extLst>
              <a:ext uri="{FF2B5EF4-FFF2-40B4-BE49-F238E27FC236}">
                <a16:creationId xmlns:a16="http://schemas.microsoft.com/office/drawing/2014/main" id="{50D4AA9F-E20E-40CD-90EE-3CB6AC90E340}"/>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861725" y="5158915"/>
            <a:ext cx="1862403" cy="126643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22" name="Rectangle: Rounded Corners 21">
            <a:extLst>
              <a:ext uri="{FF2B5EF4-FFF2-40B4-BE49-F238E27FC236}">
                <a16:creationId xmlns:a16="http://schemas.microsoft.com/office/drawing/2014/main" id="{3E9CBFB4-C7C0-4488-B7B8-67FED4DF1917}"/>
              </a:ext>
            </a:extLst>
          </p:cNvPr>
          <p:cNvSpPr/>
          <p:nvPr/>
        </p:nvSpPr>
        <p:spPr>
          <a:xfrm>
            <a:off x="72486" y="1182611"/>
            <a:ext cx="1397804" cy="8717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MK" sz="1600" dirty="0"/>
              <a:t>275 год. </a:t>
            </a:r>
            <a:r>
              <a:rPr lang="mk-MK" sz="1600" dirty="0" err="1"/>
              <a:t>п.н.е</a:t>
            </a:r>
            <a:r>
              <a:rPr lang="mk-MK" sz="1600" dirty="0"/>
              <a:t>.</a:t>
            </a:r>
          </a:p>
          <a:p>
            <a:pPr algn="ctr"/>
            <a:r>
              <a:rPr lang="mk-MK" sz="1600" dirty="0"/>
              <a:t>Архимед</a:t>
            </a:r>
            <a:endParaRPr lang="en-GB" sz="1600" dirty="0"/>
          </a:p>
        </p:txBody>
      </p:sp>
      <p:sp>
        <p:nvSpPr>
          <p:cNvPr id="23" name="Rectangle: Rounded Corners 22">
            <a:extLst>
              <a:ext uri="{FF2B5EF4-FFF2-40B4-BE49-F238E27FC236}">
                <a16:creationId xmlns:a16="http://schemas.microsoft.com/office/drawing/2014/main" id="{D1F0F349-BD2D-4D70-97F6-A773158A84F4}"/>
              </a:ext>
            </a:extLst>
          </p:cNvPr>
          <p:cNvSpPr/>
          <p:nvPr/>
        </p:nvSpPr>
        <p:spPr>
          <a:xfrm>
            <a:off x="3258830" y="1199807"/>
            <a:ext cx="1135517" cy="82784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1302</a:t>
            </a:r>
            <a:r>
              <a:rPr lang="mk-MK" sz="1600" dirty="0"/>
              <a:t> год.</a:t>
            </a:r>
            <a:endParaRPr lang="en-GB" sz="1600" dirty="0"/>
          </a:p>
          <a:p>
            <a:pPr algn="ctr"/>
            <a:r>
              <a:rPr lang="mk-MK" sz="1600" dirty="0"/>
              <a:t>Аутопсија</a:t>
            </a:r>
            <a:endParaRPr lang="en-GB" sz="1600" dirty="0"/>
          </a:p>
        </p:txBody>
      </p:sp>
      <p:sp>
        <p:nvSpPr>
          <p:cNvPr id="24" name="Rectangle: Rounded Corners 23">
            <a:extLst>
              <a:ext uri="{FF2B5EF4-FFF2-40B4-BE49-F238E27FC236}">
                <a16:creationId xmlns:a16="http://schemas.microsoft.com/office/drawing/2014/main" id="{4E0C5212-E31A-4B5D-9582-A777F1CA6AEF}"/>
              </a:ext>
            </a:extLst>
          </p:cNvPr>
          <p:cNvSpPr/>
          <p:nvPr/>
        </p:nvSpPr>
        <p:spPr>
          <a:xfrm>
            <a:off x="6078951" y="1182611"/>
            <a:ext cx="1420302" cy="7766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1590</a:t>
            </a:r>
            <a:r>
              <a:rPr lang="mk-MK" sz="1600" dirty="0"/>
              <a:t> год.</a:t>
            </a:r>
            <a:endParaRPr lang="en-GB" sz="1600" dirty="0"/>
          </a:p>
          <a:p>
            <a:pPr algn="ctr"/>
            <a:r>
              <a:rPr lang="mk-MK" sz="1600" dirty="0"/>
              <a:t>Микроскоп</a:t>
            </a:r>
            <a:endParaRPr lang="en-GB" sz="1600" dirty="0"/>
          </a:p>
        </p:txBody>
      </p:sp>
      <p:sp>
        <p:nvSpPr>
          <p:cNvPr id="25" name="Rectangle: Rounded Corners 24">
            <a:extLst>
              <a:ext uri="{FF2B5EF4-FFF2-40B4-BE49-F238E27FC236}">
                <a16:creationId xmlns:a16="http://schemas.microsoft.com/office/drawing/2014/main" id="{714C10EF-1769-4AF4-A531-E336B5490606}"/>
              </a:ext>
            </a:extLst>
          </p:cNvPr>
          <p:cNvSpPr/>
          <p:nvPr/>
        </p:nvSpPr>
        <p:spPr>
          <a:xfrm>
            <a:off x="126986" y="3013577"/>
            <a:ext cx="1276364" cy="8717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1835</a:t>
            </a:r>
            <a:r>
              <a:rPr lang="mk-MK" sz="1600" dirty="0"/>
              <a:t> год.</a:t>
            </a:r>
            <a:br>
              <a:rPr lang="en-GB" sz="1600" dirty="0"/>
            </a:br>
            <a:r>
              <a:rPr lang="mk-MK" sz="1600" dirty="0"/>
              <a:t>Балистика</a:t>
            </a:r>
            <a:endParaRPr lang="en-GB" sz="1600" dirty="0"/>
          </a:p>
        </p:txBody>
      </p:sp>
      <p:sp>
        <p:nvSpPr>
          <p:cNvPr id="26" name="Rectangle: Rounded Corners 25">
            <a:extLst>
              <a:ext uri="{FF2B5EF4-FFF2-40B4-BE49-F238E27FC236}">
                <a16:creationId xmlns:a16="http://schemas.microsoft.com/office/drawing/2014/main" id="{86F983ED-1B47-4E2B-B85D-99DFFD43FF29}"/>
              </a:ext>
            </a:extLst>
          </p:cNvPr>
          <p:cNvSpPr/>
          <p:nvPr/>
        </p:nvSpPr>
        <p:spPr>
          <a:xfrm>
            <a:off x="3185588" y="2968825"/>
            <a:ext cx="1414531" cy="9400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1888</a:t>
            </a:r>
            <a:r>
              <a:rPr lang="mk-MK" sz="1600" dirty="0"/>
              <a:t> год.</a:t>
            </a:r>
            <a:endParaRPr lang="en-GB" sz="1600" dirty="0"/>
          </a:p>
          <a:p>
            <a:pPr algn="ctr"/>
            <a:r>
              <a:rPr lang="mk-MK" sz="1600" dirty="0"/>
              <a:t>Фотографии </a:t>
            </a:r>
            <a:r>
              <a:rPr lang="mk-MK" sz="1600" dirty="0">
                <a:solidFill>
                  <a:schemeClr val="bg1"/>
                </a:solidFill>
              </a:rPr>
              <a:t>од местото на настанот</a:t>
            </a:r>
            <a:endParaRPr lang="en-GB" sz="1600" dirty="0">
              <a:solidFill>
                <a:schemeClr val="bg1"/>
              </a:solidFill>
            </a:endParaRPr>
          </a:p>
        </p:txBody>
      </p:sp>
      <p:sp>
        <p:nvSpPr>
          <p:cNvPr id="27" name="Rectangle: Rounded Corners 26">
            <a:extLst>
              <a:ext uri="{FF2B5EF4-FFF2-40B4-BE49-F238E27FC236}">
                <a16:creationId xmlns:a16="http://schemas.microsoft.com/office/drawing/2014/main" id="{20A1977F-3A30-41D6-BB51-DED0AE85CD7B}"/>
              </a:ext>
            </a:extLst>
          </p:cNvPr>
          <p:cNvSpPr/>
          <p:nvPr/>
        </p:nvSpPr>
        <p:spPr>
          <a:xfrm>
            <a:off x="6285275" y="3080319"/>
            <a:ext cx="1414530" cy="8977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1892</a:t>
            </a:r>
            <a:r>
              <a:rPr lang="mk-MK" sz="1600" dirty="0"/>
              <a:t> год.</a:t>
            </a:r>
            <a:endParaRPr lang="en-GB" sz="1600" dirty="0"/>
          </a:p>
          <a:p>
            <a:pPr algn="ctr"/>
            <a:r>
              <a:rPr lang="mk-MK" sz="1600" dirty="0"/>
              <a:t>Отпечатоци од прсти</a:t>
            </a:r>
            <a:endParaRPr lang="en-GB" sz="1600" dirty="0"/>
          </a:p>
        </p:txBody>
      </p:sp>
      <p:sp>
        <p:nvSpPr>
          <p:cNvPr id="28" name="Rectangle: Rounded Corners 27">
            <a:extLst>
              <a:ext uri="{FF2B5EF4-FFF2-40B4-BE49-F238E27FC236}">
                <a16:creationId xmlns:a16="http://schemas.microsoft.com/office/drawing/2014/main" id="{27C5E0C3-E0B2-416F-B48A-36A0A5092B8C}"/>
              </a:ext>
            </a:extLst>
          </p:cNvPr>
          <p:cNvSpPr/>
          <p:nvPr/>
        </p:nvSpPr>
        <p:spPr>
          <a:xfrm>
            <a:off x="412910" y="4926338"/>
            <a:ext cx="926123" cy="8447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1901</a:t>
            </a:r>
            <a:r>
              <a:rPr lang="mk-MK" sz="1600" dirty="0"/>
              <a:t> год.</a:t>
            </a:r>
            <a:endParaRPr lang="en-GB" sz="1600" dirty="0"/>
          </a:p>
          <a:p>
            <a:pPr algn="ctr"/>
            <a:r>
              <a:rPr lang="mk-MK" sz="1600" dirty="0"/>
              <a:t>Крв</a:t>
            </a:r>
            <a:endParaRPr lang="en-GB" sz="1600" dirty="0"/>
          </a:p>
        </p:txBody>
      </p:sp>
      <p:sp>
        <p:nvSpPr>
          <p:cNvPr id="29" name="Rectangle: Rounded Corners 28">
            <a:extLst>
              <a:ext uri="{FF2B5EF4-FFF2-40B4-BE49-F238E27FC236}">
                <a16:creationId xmlns:a16="http://schemas.microsoft.com/office/drawing/2014/main" id="{31857FD7-C55F-465D-A9E6-4F62496FAD0F}"/>
              </a:ext>
            </a:extLst>
          </p:cNvPr>
          <p:cNvSpPr/>
          <p:nvPr/>
        </p:nvSpPr>
        <p:spPr>
          <a:xfrm>
            <a:off x="3254728" y="4968895"/>
            <a:ext cx="926123" cy="7818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1984</a:t>
            </a:r>
            <a:r>
              <a:rPr lang="mk-MK" sz="1600" dirty="0"/>
              <a:t> год.</a:t>
            </a:r>
            <a:endParaRPr lang="en-GB" sz="1600" dirty="0"/>
          </a:p>
          <a:p>
            <a:pPr algn="ctr"/>
            <a:r>
              <a:rPr lang="mk-MK" sz="1600" dirty="0"/>
              <a:t>ДНК</a:t>
            </a:r>
            <a:endParaRPr lang="en-GB" sz="1600" dirty="0"/>
          </a:p>
        </p:txBody>
      </p:sp>
      <p:pic>
        <p:nvPicPr>
          <p:cNvPr id="31" name="Picture 4">
            <a:extLst>
              <a:ext uri="{FF2B5EF4-FFF2-40B4-BE49-F238E27FC236}">
                <a16:creationId xmlns:a16="http://schemas.microsoft.com/office/drawing/2014/main" id="{5DFD052A-9B7E-4EE6-8ED9-E5688DDE35E5}"/>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b="65445"/>
          <a:stretch/>
        </p:blipFill>
        <p:spPr bwMode="auto">
          <a:xfrm>
            <a:off x="6465662" y="5172961"/>
            <a:ext cx="2108710" cy="125238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Rounded Corners 4">
            <a:extLst>
              <a:ext uri="{FF2B5EF4-FFF2-40B4-BE49-F238E27FC236}">
                <a16:creationId xmlns:a16="http://schemas.microsoft.com/office/drawing/2014/main" id="{A2C1C41E-9FF0-42D8-8E99-D277F63985C8}"/>
              </a:ext>
            </a:extLst>
          </p:cNvPr>
          <p:cNvSpPr/>
          <p:nvPr/>
        </p:nvSpPr>
        <p:spPr>
          <a:xfrm>
            <a:off x="5992864" y="4989275"/>
            <a:ext cx="1218534" cy="95553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1993</a:t>
            </a:r>
            <a:r>
              <a:rPr lang="mk-MK" sz="1600" dirty="0"/>
              <a:t> год.</a:t>
            </a:r>
            <a:endParaRPr lang="en-GB" sz="1600" dirty="0"/>
          </a:p>
          <a:p>
            <a:pPr algn="ctr"/>
            <a:r>
              <a:rPr lang="mk-MK" sz="1600" dirty="0"/>
              <a:t>Дигитална форензика</a:t>
            </a:r>
            <a:endParaRPr lang="en-GB" sz="1600" dirty="0"/>
          </a:p>
        </p:txBody>
      </p:sp>
    </p:spTree>
    <p:extLst>
      <p:ext uri="{BB962C8B-B14F-4D97-AF65-F5344CB8AC3E}">
        <p14:creationId xmlns:p14="http://schemas.microsoft.com/office/powerpoint/2010/main" val="1015956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Аналогно наспроти дигитално</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4" name="Picture 2">
            <a:extLst>
              <a:ext uri="{FF2B5EF4-FFF2-40B4-BE49-F238E27FC236}">
                <a16:creationId xmlns:a16="http://schemas.microsoft.com/office/drawing/2014/main" id="{060C1CD8-18EA-47B7-8E99-2BF5762D15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1288664"/>
            <a:ext cx="2304256" cy="174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4" descr="http://www.stitec.de/images/pictures/computer.png">
            <a:extLst>
              <a:ext uri="{FF2B5EF4-FFF2-40B4-BE49-F238E27FC236}">
                <a16:creationId xmlns:a16="http://schemas.microsoft.com/office/drawing/2014/main" id="{E969852F-4EF5-4440-B7CE-E08E7E78B458}"/>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3076" b="8249"/>
          <a:stretch/>
        </p:blipFill>
        <p:spPr bwMode="auto">
          <a:xfrm>
            <a:off x="2191164" y="2259315"/>
            <a:ext cx="2023190" cy="159172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https://whereismydata.files.wordpress.com/2009/04/e-sata-write-blocker.jpg">
            <a:extLst>
              <a:ext uri="{FF2B5EF4-FFF2-40B4-BE49-F238E27FC236}">
                <a16:creationId xmlns:a16="http://schemas.microsoft.com/office/drawing/2014/main" id="{E47A8158-4A83-4AB1-B78F-04E1FD20FF6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48990" y="1899442"/>
            <a:ext cx="1215498" cy="198399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http://www.xelajo-onlineshop.de/images/articles/a537781214defc642c78a37c74bf3764_5.jpg">
            <a:extLst>
              <a:ext uri="{FF2B5EF4-FFF2-40B4-BE49-F238E27FC236}">
                <a16:creationId xmlns:a16="http://schemas.microsoft.com/office/drawing/2014/main" id="{ABD01D36-839D-4689-9835-FE020BAB3AD1}"/>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21342" r="8998" b="21475"/>
          <a:stretch/>
        </p:blipFill>
        <p:spPr bwMode="auto">
          <a:xfrm>
            <a:off x="4972876" y="1256519"/>
            <a:ext cx="2839484" cy="119199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http://www.hillsborotx.org/wp-content/uploads/2010/02/crime-scene-31.jpg">
            <a:extLst>
              <a:ext uri="{FF2B5EF4-FFF2-40B4-BE49-F238E27FC236}">
                <a16:creationId xmlns:a16="http://schemas.microsoft.com/office/drawing/2014/main" id="{FC80CB1D-D699-4346-AB5B-10B3B3D9CA2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4905" y="3883433"/>
            <a:ext cx="1156890" cy="201255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a:extLst>
              <a:ext uri="{FF2B5EF4-FFF2-40B4-BE49-F238E27FC236}">
                <a16:creationId xmlns:a16="http://schemas.microsoft.com/office/drawing/2014/main" id="{6715F35B-4618-4267-91BB-2E6B49E395DE}"/>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b="58660"/>
          <a:stretch/>
        </p:blipFill>
        <p:spPr bwMode="auto">
          <a:xfrm>
            <a:off x="2083087" y="4661766"/>
            <a:ext cx="2135040" cy="1517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2" descr="http://www.vetmed.vt.edu/education/curriculum/vm8054/labs/lab14/IMAGES/FINGERPRINT.jpg">
            <a:extLst>
              <a:ext uri="{FF2B5EF4-FFF2-40B4-BE49-F238E27FC236}">
                <a16:creationId xmlns:a16="http://schemas.microsoft.com/office/drawing/2014/main" id="{20D42B88-33DB-4B07-93A3-62518DAE4D56}"/>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062772" y="3479392"/>
            <a:ext cx="1599305" cy="231296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5" descr="http://osx.wdfiles.com/local--files/icon:hashtab/HashTab.png">
            <a:extLst>
              <a:ext uri="{FF2B5EF4-FFF2-40B4-BE49-F238E27FC236}">
                <a16:creationId xmlns:a16="http://schemas.microsoft.com/office/drawing/2014/main" id="{1AD895B8-702B-4E37-9E8F-2FD44E18E68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876256" y="4409492"/>
            <a:ext cx="1845036" cy="18450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8500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5572" y="0"/>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Дефиниција за дигитална форензика</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4" name="Picture 13">
            <a:extLst>
              <a:ext uri="{FF2B5EF4-FFF2-40B4-BE49-F238E27FC236}">
                <a16:creationId xmlns:a16="http://schemas.microsoft.com/office/drawing/2014/main" id="{BFC0A3CC-0EBA-44B4-A92E-9461E5DB4557}"/>
              </a:ext>
            </a:extLst>
          </p:cNvPr>
          <p:cNvPicPr>
            <a:picLocks noChangeAspect="1"/>
          </p:cNvPicPr>
          <p:nvPr/>
        </p:nvPicPr>
        <p:blipFill>
          <a:blip r:embed="rId4"/>
          <a:stretch>
            <a:fillRect/>
          </a:stretch>
        </p:blipFill>
        <p:spPr>
          <a:xfrm>
            <a:off x="729444" y="1270001"/>
            <a:ext cx="7380312" cy="4896860"/>
          </a:xfrm>
          <a:prstGeom prst="rect">
            <a:avLst/>
          </a:prstGeom>
        </p:spPr>
      </p:pic>
    </p:spTree>
    <p:extLst>
      <p:ext uri="{BB962C8B-B14F-4D97-AF65-F5344CB8AC3E}">
        <p14:creationId xmlns:p14="http://schemas.microsoft.com/office/powerpoint/2010/main" val="16850062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400" eaLnBrk="0" fontAlgn="base" hangingPunct="0">
              <a:spcBef>
                <a:spcPct val="0"/>
              </a:spcBef>
              <a:spcAft>
                <a:spcPct val="0"/>
              </a:spcAft>
              <a:defRPr/>
            </a:pPr>
            <a:r>
              <a:rPr lang="en-US" sz="1200" b="1" dirty="0">
                <a:solidFill>
                  <a:srgbClr val="FFFFFF"/>
                </a:solidFill>
                <a:latin typeface="Verdana" charset="0"/>
                <a:cs typeface="Verdana" charset="0"/>
              </a:rPr>
              <a:t>www.coe.int/cybercrime</a:t>
            </a:r>
            <a:endParaRPr lang="en-GB" sz="1200" dirty="0">
              <a:solidFill>
                <a:prstClr val="white"/>
              </a:solidFill>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eaLnBrk="0" fontAlgn="base" hangingPunct="0">
              <a:spcBef>
                <a:spcPct val="0"/>
              </a:spcBef>
              <a:spcAft>
                <a:spcPct val="0"/>
              </a:spcAft>
            </a:pPr>
            <a:r>
              <a:rPr lang="mk-MK" sz="3200" dirty="0">
                <a:solidFill>
                  <a:schemeClr val="bg1"/>
                </a:solidFill>
                <a:latin typeface="Verdana" charset="0"/>
                <a:cs typeface="Verdana" charset="0"/>
              </a:rPr>
              <a:t>Дефиниции</a:t>
            </a:r>
            <a:endParaRPr lang="en-GB" sz="2000" dirty="0">
              <a:solidFill>
                <a:prstClr val="white"/>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p:cNvSpPr>
            <a:spLocks noGrp="1"/>
          </p:cNvSpPr>
          <p:nvPr>
            <p:ph idx="1"/>
          </p:nvPr>
        </p:nvSpPr>
        <p:spPr>
          <a:xfrm>
            <a:off x="457200" y="1270001"/>
            <a:ext cx="8229600" cy="4525963"/>
          </a:xfrm>
        </p:spPr>
        <p:txBody>
          <a:bodyPr/>
          <a:lstStyle/>
          <a:p>
            <a:pPr marL="0" indent="0">
              <a:buNone/>
            </a:pPr>
            <a:r>
              <a:rPr lang="mk-MK" b="1" dirty="0">
                <a:solidFill>
                  <a:srgbClr val="0070C0"/>
                </a:solidFill>
              </a:rPr>
              <a:t>Докази</a:t>
            </a:r>
            <a:endParaRPr lang="en-GB" b="1" dirty="0">
              <a:solidFill>
                <a:srgbClr val="0070C0"/>
              </a:solidFill>
            </a:endParaRPr>
          </a:p>
          <a:p>
            <a:pPr lvl="1" algn="just"/>
            <a:r>
              <a:rPr lang="mk-MK" dirty="0"/>
              <a:t>„каков било вид доказ или доказна материја, легално презентиран за време на судски процес за дадено прашање, со чин на страните и преку сведоци, записи, документи, доказни материјали, конкретни предмети, итн. со цел да се поттикне доверба кај судот или поротата, во рамки на нивните ставови“</a:t>
            </a:r>
            <a:endParaRPr lang="en-US" dirty="0"/>
          </a:p>
          <a:p>
            <a:pPr marL="57150" indent="0">
              <a:buNone/>
            </a:pPr>
            <a:r>
              <a:rPr lang="mk-MK" b="1" dirty="0">
                <a:solidFill>
                  <a:srgbClr val="0070C0"/>
                </a:solidFill>
              </a:rPr>
              <a:t>Електронски докази</a:t>
            </a:r>
            <a:r>
              <a:rPr lang="en-US" b="1" dirty="0">
                <a:solidFill>
                  <a:srgbClr val="0070C0"/>
                </a:solidFill>
              </a:rPr>
              <a:t>?</a:t>
            </a:r>
          </a:p>
          <a:p>
            <a:pPr lvl="1" algn="just"/>
            <a:r>
              <a:rPr lang="mk-MK" dirty="0"/>
              <a:t>Докази што произлегуваат од електронски уред</a:t>
            </a:r>
            <a:endParaRPr lang="en-US" dirty="0"/>
          </a:p>
          <a:p>
            <a:pPr lvl="1" algn="just"/>
            <a:r>
              <a:rPr lang="mk-MK" dirty="0"/>
              <a:t>Општо допуштени во правни постапки</a:t>
            </a:r>
            <a:endParaRPr lang="en-GB" dirty="0"/>
          </a:p>
          <a:p>
            <a:endParaRPr lang="en-US" dirty="0"/>
          </a:p>
        </p:txBody>
      </p:sp>
      <p:sp>
        <p:nvSpPr>
          <p:cNvPr id="13" name="TextBox 12">
            <a:extLst>
              <a:ext uri="{FF2B5EF4-FFF2-40B4-BE49-F238E27FC236}">
                <a16:creationId xmlns:a16="http://schemas.microsoft.com/office/drawing/2014/main" id="{B55BEA0C-5F17-494A-A733-C5B83EC6AFB8}"/>
              </a:ext>
            </a:extLst>
          </p:cNvPr>
          <p:cNvSpPr txBox="1"/>
          <p:nvPr/>
        </p:nvSpPr>
        <p:spPr>
          <a:xfrm>
            <a:off x="6467654" y="4535942"/>
            <a:ext cx="2411782" cy="307777"/>
          </a:xfrm>
          <a:prstGeom prst="rect">
            <a:avLst/>
          </a:prstGeom>
          <a:noFill/>
        </p:spPr>
        <p:txBody>
          <a:bodyPr wrap="square" rtlCol="0">
            <a:spAutoFit/>
          </a:bodyPr>
          <a:lstStyle/>
          <a:p>
            <a:r>
              <a:rPr lang="mk-MK" sz="1400" dirty="0"/>
              <a:t>Извор: Речник </a:t>
            </a:r>
            <a:r>
              <a:rPr lang="en-US" sz="1400" dirty="0"/>
              <a:t>Black’s Law</a:t>
            </a:r>
          </a:p>
        </p:txBody>
      </p:sp>
    </p:spTree>
    <p:extLst>
      <p:ext uri="{BB962C8B-B14F-4D97-AF65-F5344CB8AC3E}">
        <p14:creationId xmlns:p14="http://schemas.microsoft.com/office/powerpoint/2010/main" val="400716987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Чекори во дигиталната форензика</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aphicFrame>
        <p:nvGraphicFramePr>
          <p:cNvPr id="8" name="Inhaltsplatzhalter 2">
            <a:extLst>
              <a:ext uri="{FF2B5EF4-FFF2-40B4-BE49-F238E27FC236}">
                <a16:creationId xmlns:a16="http://schemas.microsoft.com/office/drawing/2014/main" id="{D65C9EEA-E922-47B9-A328-77BA6121F1B7}"/>
              </a:ext>
            </a:extLst>
          </p:cNvPr>
          <p:cNvGraphicFramePr>
            <a:graphicFrameLocks noGrp="1"/>
          </p:cNvGraphicFramePr>
          <p:nvPr>
            <p:ph idx="1"/>
            <p:extLst>
              <p:ext uri="{D42A27DB-BD31-4B8C-83A1-F6EECF244321}">
                <p14:modId xmlns:p14="http://schemas.microsoft.com/office/powerpoint/2010/main" val="4166020389"/>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146296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graphicEl>
                                              <a:dgm id="{E0BAD33D-1F14-41F7-B89E-21D0B308F589}"/>
                                            </p:graphicEl>
                                          </p:spTgt>
                                        </p:tgtEl>
                                        <p:attrNameLst>
                                          <p:attrName>style.visibility</p:attrName>
                                        </p:attrNameLst>
                                      </p:cBhvr>
                                      <p:to>
                                        <p:strVal val="visible"/>
                                      </p:to>
                                    </p:set>
                                    <p:animEffect transition="in" filter="wipe(left)">
                                      <p:cBhvr>
                                        <p:cTn id="7" dur="500"/>
                                        <p:tgtEl>
                                          <p:spTgt spid="8">
                                            <p:graphicEl>
                                              <a:dgm id="{E0BAD33D-1F14-41F7-B89E-21D0B308F589}"/>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graphicEl>
                                              <a:dgm id="{468B4480-34CD-4997-9F6B-2196D6114E0E}"/>
                                            </p:graphicEl>
                                          </p:spTgt>
                                        </p:tgtEl>
                                        <p:attrNameLst>
                                          <p:attrName>style.visibility</p:attrName>
                                        </p:attrNameLst>
                                      </p:cBhvr>
                                      <p:to>
                                        <p:strVal val="visible"/>
                                      </p:to>
                                    </p:set>
                                    <p:animEffect transition="in" filter="wipe(left)">
                                      <p:cBhvr>
                                        <p:cTn id="12" dur="500"/>
                                        <p:tgtEl>
                                          <p:spTgt spid="8">
                                            <p:graphicEl>
                                              <a:dgm id="{468B4480-34CD-4997-9F6B-2196D6114E0E}"/>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graphicEl>
                                              <a:dgm id="{F5457D1C-4EE2-4B58-8069-31794885CDD4}"/>
                                            </p:graphicEl>
                                          </p:spTgt>
                                        </p:tgtEl>
                                        <p:attrNameLst>
                                          <p:attrName>style.visibility</p:attrName>
                                        </p:attrNameLst>
                                      </p:cBhvr>
                                      <p:to>
                                        <p:strVal val="visible"/>
                                      </p:to>
                                    </p:set>
                                    <p:animEffect transition="in" filter="wipe(left)">
                                      <p:cBhvr>
                                        <p:cTn id="17" dur="500"/>
                                        <p:tgtEl>
                                          <p:spTgt spid="8">
                                            <p:graphicEl>
                                              <a:dgm id="{F5457D1C-4EE2-4B58-8069-31794885CDD4}"/>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graphicEl>
                                              <a:dgm id="{E8716B41-D4EA-4C19-A2AD-FB871FEC2B6C}"/>
                                            </p:graphicEl>
                                          </p:spTgt>
                                        </p:tgtEl>
                                        <p:attrNameLst>
                                          <p:attrName>style.visibility</p:attrName>
                                        </p:attrNameLst>
                                      </p:cBhvr>
                                      <p:to>
                                        <p:strVal val="visible"/>
                                      </p:to>
                                    </p:set>
                                    <p:animEffect transition="in" filter="wipe(left)">
                                      <p:cBhvr>
                                        <p:cTn id="22" dur="500"/>
                                        <p:tgtEl>
                                          <p:spTgt spid="8">
                                            <p:graphicEl>
                                              <a:dgm id="{E8716B41-D4EA-4C19-A2AD-FB871FEC2B6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Преземање</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24744"/>
            <a:ext cx="8640960" cy="5183335"/>
          </a:xfrm>
        </p:spPr>
        <p:txBody>
          <a:bodyPr/>
          <a:lstStyle/>
          <a:p>
            <a:pPr marL="0" indent="0">
              <a:buNone/>
            </a:pPr>
            <a:r>
              <a:rPr lang="mk-MK" sz="2800" b="1" dirty="0">
                <a:solidFill>
                  <a:srgbClr val="0070C0"/>
                </a:solidFill>
              </a:rPr>
              <a:t>Пресликување</a:t>
            </a:r>
            <a:r>
              <a:rPr lang="en-GB" sz="2800" b="1" dirty="0">
                <a:solidFill>
                  <a:srgbClr val="0070C0"/>
                </a:solidFill>
              </a:rPr>
              <a:t> </a:t>
            </a:r>
          </a:p>
          <a:p>
            <a:pPr lvl="1">
              <a:buFont typeface="Wingdings" panose="05000000000000000000" pitchFamily="2" charset="2"/>
              <a:buChar char="Ø"/>
            </a:pPr>
            <a:r>
              <a:rPr lang="mk-MK" sz="2400" dirty="0">
                <a:ea typeface="Verdana" panose="020B0604030504040204" pitchFamily="34" charset="0"/>
              </a:rPr>
              <a:t>создавање на копија на податоците бит по бит</a:t>
            </a:r>
            <a:endParaRPr lang="en-GB" sz="2400" dirty="0">
              <a:ea typeface="Verdana" panose="020B0604030504040204" pitchFamily="34" charset="0"/>
            </a:endParaRPr>
          </a:p>
          <a:p>
            <a:pPr lvl="1">
              <a:buFont typeface="Wingdings" panose="05000000000000000000" pitchFamily="2" charset="2"/>
              <a:buChar char="Ø"/>
            </a:pPr>
            <a:r>
              <a:rPr lang="mk-MK" sz="2400" dirty="0">
                <a:ea typeface="Verdana" panose="020B0604030504040204" pitchFamily="34" charset="0"/>
              </a:rPr>
              <a:t>Признати формати </a:t>
            </a:r>
            <a:r>
              <a:rPr lang="en-GB" sz="2400" dirty="0">
                <a:ea typeface="Verdana" panose="020B0604030504040204" pitchFamily="34" charset="0"/>
              </a:rPr>
              <a:t>(</a:t>
            </a:r>
            <a:r>
              <a:rPr lang="en-GB" sz="2400" dirty="0" err="1">
                <a:ea typeface="Verdana" panose="020B0604030504040204" pitchFamily="34" charset="0"/>
              </a:rPr>
              <a:t>dd</a:t>
            </a:r>
            <a:r>
              <a:rPr lang="en-GB" sz="2400" dirty="0">
                <a:ea typeface="Verdana" panose="020B0604030504040204" pitchFamily="34" charset="0"/>
              </a:rPr>
              <a:t> </a:t>
            </a:r>
            <a:r>
              <a:rPr lang="mk-MK" sz="2400" dirty="0">
                <a:ea typeface="Verdana" panose="020B0604030504040204" pitchFamily="34" charset="0"/>
              </a:rPr>
              <a:t>и</a:t>
            </a:r>
            <a:r>
              <a:rPr lang="en-GB" sz="2400" dirty="0">
                <a:ea typeface="Verdana" panose="020B0604030504040204" pitchFamily="34" charset="0"/>
              </a:rPr>
              <a:t> E01)</a:t>
            </a:r>
          </a:p>
          <a:p>
            <a:pPr lvl="1">
              <a:buFont typeface="Wingdings" panose="05000000000000000000" pitchFamily="2" charset="2"/>
              <a:buChar char="Ø"/>
            </a:pPr>
            <a:r>
              <a:rPr lang="mk-MK" sz="2400" dirty="0">
                <a:ea typeface="Verdana" panose="020B0604030504040204" pitchFamily="34" charset="0"/>
              </a:rPr>
              <a:t>Користење на технологија за </a:t>
            </a:r>
            <a:r>
              <a:rPr lang="ru-RU" sz="2400" dirty="0">
                <a:ea typeface="Verdana" panose="020B0604030504040204" pitchFamily="34" charset="0"/>
              </a:rPr>
              <a:t>блокатор </a:t>
            </a:r>
          </a:p>
          <a:p>
            <a:pPr marL="457200" lvl="1" indent="0">
              <a:buNone/>
            </a:pPr>
            <a:r>
              <a:rPr lang="ru-RU" sz="2400" dirty="0">
                <a:ea typeface="Verdana" panose="020B0604030504040204" pitchFamily="34" charset="0"/>
              </a:rPr>
              <a:t>на запишување</a:t>
            </a:r>
            <a:endParaRPr lang="en-GB" sz="2400" dirty="0">
              <a:ea typeface="Verdana" panose="020B0604030504040204" pitchFamily="34" charset="0"/>
            </a:endParaRPr>
          </a:p>
          <a:p>
            <a:pPr marL="57150" indent="0">
              <a:buNone/>
            </a:pPr>
            <a:r>
              <a:rPr lang="mk-MK" sz="2800" b="1" dirty="0" err="1">
                <a:solidFill>
                  <a:srgbClr val="0070C0"/>
                </a:solidFill>
              </a:rPr>
              <a:t>Хеширање</a:t>
            </a:r>
            <a:endParaRPr lang="en-GB" sz="2800" b="1" dirty="0">
              <a:solidFill>
                <a:srgbClr val="0070C0"/>
              </a:solidFill>
            </a:endParaRPr>
          </a:p>
          <a:p>
            <a:pPr lvl="1">
              <a:buFont typeface="Wingdings" panose="05000000000000000000" pitchFamily="2" charset="2"/>
              <a:buChar char="Ø"/>
            </a:pPr>
            <a:r>
              <a:rPr lang="mk-MK" sz="2400" dirty="0">
                <a:ea typeface="Verdana" panose="020B0604030504040204" pitchFamily="34" charset="0"/>
              </a:rPr>
              <a:t>создава „дигитален отпечаток“ на податоци</a:t>
            </a:r>
            <a:endParaRPr lang="en-GB" sz="2400" dirty="0">
              <a:ea typeface="Verdana" panose="020B0604030504040204" pitchFamily="34" charset="0"/>
            </a:endParaRPr>
          </a:p>
          <a:p>
            <a:pPr lvl="1">
              <a:buFont typeface="Wingdings" panose="05000000000000000000" pitchFamily="2" charset="2"/>
              <a:buChar char="Ø"/>
            </a:pPr>
            <a:r>
              <a:rPr lang="mk-MK" sz="2400" dirty="0">
                <a:ea typeface="Verdana" panose="020B0604030504040204" pitchFamily="34" charset="0"/>
              </a:rPr>
              <a:t>користи математички алгоритам</a:t>
            </a:r>
            <a:r>
              <a:rPr lang="en-GB" sz="2400" dirty="0">
                <a:ea typeface="Verdana" panose="020B0604030504040204" pitchFamily="34" charset="0"/>
              </a:rPr>
              <a:t> (MD5 </a:t>
            </a:r>
            <a:r>
              <a:rPr lang="mk-MK" sz="2400" dirty="0">
                <a:ea typeface="Verdana" panose="020B0604030504040204" pitchFamily="34" charset="0"/>
              </a:rPr>
              <a:t>и</a:t>
            </a:r>
            <a:r>
              <a:rPr lang="en-GB" sz="2400" dirty="0">
                <a:ea typeface="Verdana" panose="020B0604030504040204" pitchFamily="34" charset="0"/>
              </a:rPr>
              <a:t> SHA1)</a:t>
            </a:r>
          </a:p>
          <a:p>
            <a:pPr lvl="1">
              <a:buFont typeface="Wingdings" panose="05000000000000000000" pitchFamily="2" charset="2"/>
              <a:buChar char="Ø"/>
            </a:pPr>
            <a:r>
              <a:rPr lang="mk-MK" sz="2400" dirty="0">
                <a:ea typeface="Verdana" panose="020B0604030504040204" pitchFamily="34" charset="0"/>
              </a:rPr>
              <a:t>Се користи за </a:t>
            </a:r>
            <a:r>
              <a:rPr lang="mk-MK" sz="2400" b="1" dirty="0">
                <a:solidFill>
                  <a:srgbClr val="0070C0"/>
                </a:solidFill>
              </a:rPr>
              <a:t>верификација</a:t>
            </a:r>
            <a:endParaRPr lang="en-GB" sz="2400" b="1" dirty="0">
              <a:solidFill>
                <a:srgbClr val="0070C0"/>
              </a:solidFill>
            </a:endParaRPr>
          </a:p>
          <a:p>
            <a:pPr lvl="1">
              <a:buFont typeface="Wingdings" panose="05000000000000000000" pitchFamily="2" charset="2"/>
              <a:buChar char="Ø"/>
            </a:pPr>
            <a:r>
              <a:rPr lang="mk-MK" sz="2400" dirty="0">
                <a:ea typeface="Verdana" panose="020B0604030504040204" pitchFamily="34" charset="0"/>
              </a:rPr>
              <a:t>И за</a:t>
            </a:r>
            <a:r>
              <a:rPr lang="en-GB" sz="2400" dirty="0">
                <a:ea typeface="Verdana" panose="020B0604030504040204" pitchFamily="34" charset="0"/>
              </a:rPr>
              <a:t> </a:t>
            </a:r>
            <a:r>
              <a:rPr lang="mk-MK" sz="2400" b="1" dirty="0">
                <a:solidFill>
                  <a:srgbClr val="0070C0"/>
                </a:solidFill>
              </a:rPr>
              <a:t>идентификација</a:t>
            </a:r>
            <a:r>
              <a:rPr lang="en-GB" sz="2400" b="1" dirty="0">
                <a:solidFill>
                  <a:srgbClr val="0070C0"/>
                </a:solidFill>
              </a:rPr>
              <a:t> </a:t>
            </a:r>
            <a:r>
              <a:rPr lang="en-GB" sz="2400" dirty="0">
                <a:ea typeface="Verdana" panose="020B0604030504040204" pitchFamily="34" charset="0"/>
              </a:rPr>
              <a:t>(</a:t>
            </a:r>
            <a:r>
              <a:rPr lang="mk-MK" sz="2400" dirty="0">
                <a:ea typeface="Verdana" panose="020B0604030504040204" pitchFamily="34" charset="0"/>
              </a:rPr>
              <a:t>познати и значајни датотеки</a:t>
            </a:r>
            <a:r>
              <a:rPr lang="en-GB" sz="2400" dirty="0">
                <a:ea typeface="Verdana" panose="020B0604030504040204" pitchFamily="34" charset="0"/>
              </a:rPr>
              <a:t>)</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5" name="Picture 4" descr="https://whereismydata.files.wordpress.com/2009/04/e-sata-write-blocker.jpg">
            <a:extLst>
              <a:ext uri="{FF2B5EF4-FFF2-40B4-BE49-F238E27FC236}">
                <a16:creationId xmlns:a16="http://schemas.microsoft.com/office/drawing/2014/main" id="{8DD74692-4292-4A80-B62F-2772FBE6861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20552" y="1118610"/>
            <a:ext cx="1215498" cy="198399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5" descr="http://osx.wdfiles.com/local--files/icon:hashtab/HashTab.png">
            <a:extLst>
              <a:ext uri="{FF2B5EF4-FFF2-40B4-BE49-F238E27FC236}">
                <a16:creationId xmlns:a16="http://schemas.microsoft.com/office/drawing/2014/main" id="{0712C5CD-E392-4294-9784-56289921F5B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72745" y="5013176"/>
            <a:ext cx="850253" cy="85025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BBCD0F61-63E6-40C4-85F7-BEB8FA83A708}"/>
              </a:ext>
            </a:extLst>
          </p:cNvPr>
          <p:cNvPicPr>
            <a:picLocks noChangeAspect="1"/>
          </p:cNvPicPr>
          <p:nvPr/>
        </p:nvPicPr>
        <p:blipFill>
          <a:blip r:embed="rId6"/>
          <a:stretch>
            <a:fillRect/>
          </a:stretch>
        </p:blipFill>
        <p:spPr>
          <a:xfrm>
            <a:off x="3746942" y="3452645"/>
            <a:ext cx="5076056" cy="401971"/>
          </a:xfrm>
          <a:prstGeom prst="rect">
            <a:avLst/>
          </a:prstGeom>
          <a:ln>
            <a:solidFill>
              <a:schemeClr val="accent1"/>
            </a:solidFill>
          </a:ln>
        </p:spPr>
      </p:pic>
    </p:spTree>
    <p:extLst>
      <p:ext uri="{BB962C8B-B14F-4D97-AF65-F5344CB8AC3E}">
        <p14:creationId xmlns:p14="http://schemas.microsoft.com/office/powerpoint/2010/main" val="3912391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61FD42A-4983-4E28-BB19-62A2402C6475}"/>
              </a:ext>
            </a:extLst>
          </p:cNvPr>
          <p:cNvPicPr>
            <a:picLocks noChangeAspect="1"/>
          </p:cNvPicPr>
          <p:nvPr/>
        </p:nvPicPr>
        <p:blipFill>
          <a:blip r:embed="rId3"/>
          <a:stretch>
            <a:fillRect/>
          </a:stretch>
        </p:blipFill>
        <p:spPr>
          <a:xfrm>
            <a:off x="179512" y="5619256"/>
            <a:ext cx="1944216" cy="934924"/>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Обработка</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algn="just">
              <a:buNone/>
            </a:pPr>
            <a:r>
              <a:rPr lang="mk-MK" b="1" dirty="0">
                <a:solidFill>
                  <a:srgbClr val="0070C0"/>
                </a:solidFill>
              </a:rPr>
              <a:t>Процесот</a:t>
            </a:r>
            <a:r>
              <a:rPr lang="en-GB" dirty="0">
                <a:ea typeface="Verdana" panose="020B0604030504040204" pitchFamily="34" charset="0"/>
              </a:rPr>
              <a:t> </a:t>
            </a:r>
            <a:r>
              <a:rPr lang="mk-MK" dirty="0">
                <a:ea typeface="Verdana" panose="020B0604030504040204" pitchFamily="34" charset="0"/>
              </a:rPr>
              <a:t>на форензичкиот софтвер зема податоци за </a:t>
            </a:r>
            <a:r>
              <a:rPr lang="mk-MK" dirty="0" err="1">
                <a:ea typeface="Verdana" panose="020B0604030504040204" pitchFamily="34" charset="0"/>
              </a:rPr>
              <a:t>пресликаната</a:t>
            </a:r>
            <a:r>
              <a:rPr lang="mk-MK" dirty="0">
                <a:ea typeface="Verdana" panose="020B0604030504040204" pitchFamily="34" charset="0"/>
              </a:rPr>
              <a:t> копија – за да ја направи разбирлива</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се идентификуваат оперативни системи и формати на датотеки</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се извлекуваат системските податоци</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може да обноват живи и избришани датотеки од пресликани копии</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може да се пребаруваат</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94D9DC78-4C2D-4B9A-8C67-7124213EB395}"/>
              </a:ext>
            </a:extLst>
          </p:cNvPr>
          <p:cNvPicPr>
            <a:picLocks noChangeAspect="1"/>
          </p:cNvPicPr>
          <p:nvPr/>
        </p:nvPicPr>
        <p:blipFill>
          <a:blip r:embed="rId5"/>
          <a:stretch>
            <a:fillRect/>
          </a:stretch>
        </p:blipFill>
        <p:spPr>
          <a:xfrm>
            <a:off x="2411760" y="5697628"/>
            <a:ext cx="1224136" cy="762577"/>
          </a:xfrm>
          <a:prstGeom prst="rect">
            <a:avLst/>
          </a:prstGeom>
        </p:spPr>
      </p:pic>
      <p:pic>
        <p:nvPicPr>
          <p:cNvPr id="6" name="Picture 2" descr="Image result for nuix&quot;">
            <a:extLst>
              <a:ext uri="{FF2B5EF4-FFF2-40B4-BE49-F238E27FC236}">
                <a16:creationId xmlns:a16="http://schemas.microsoft.com/office/drawing/2014/main" id="{CD23643C-9A96-442E-9ED4-DF51B58C7E4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07904" y="5619256"/>
            <a:ext cx="1872208" cy="81842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Image result for xways">
            <a:extLst>
              <a:ext uri="{FF2B5EF4-FFF2-40B4-BE49-F238E27FC236}">
                <a16:creationId xmlns:a16="http://schemas.microsoft.com/office/drawing/2014/main" id="{635904F7-9403-4CEB-9C9B-1E2C78C7285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36096" y="5899635"/>
            <a:ext cx="1872209" cy="537029"/>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descr="Image result for magnet axiom&quot;">
            <a:extLst>
              <a:ext uri="{FF2B5EF4-FFF2-40B4-BE49-F238E27FC236}">
                <a16:creationId xmlns:a16="http://schemas.microsoft.com/office/drawing/2014/main" id="{DE12E88C-D96A-4E39-AAA9-A72358FA2A9B}"/>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24328" y="5033822"/>
            <a:ext cx="1423641" cy="1276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151347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Анализа</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mk-MK" sz="2800" dirty="0">
                <a:ea typeface="Verdana" panose="020B0604030504040204" pitchFamily="34" charset="0"/>
              </a:rPr>
              <a:t>Форензичкиот софтвер потоа му дозволува на аналитичарот да го </a:t>
            </a:r>
            <a:r>
              <a:rPr lang="mk-MK" sz="2800" b="1" dirty="0">
                <a:solidFill>
                  <a:srgbClr val="0070C0"/>
                </a:solidFill>
              </a:rPr>
              <a:t>анализира</a:t>
            </a:r>
            <a:r>
              <a:rPr lang="en-GB" sz="2800" dirty="0">
                <a:ea typeface="Verdana" panose="020B0604030504040204" pitchFamily="34" charset="0"/>
              </a:rPr>
              <a:t> </a:t>
            </a:r>
            <a:r>
              <a:rPr lang="mk-MK" sz="2800" dirty="0" err="1">
                <a:ea typeface="Verdana" panose="020B0604030504040204" pitchFamily="34" charset="0"/>
              </a:rPr>
              <a:t>обработеното</a:t>
            </a:r>
            <a:endParaRPr lang="en-GB" sz="2800" dirty="0">
              <a:ea typeface="Verdana" panose="020B0604030504040204" pitchFamily="34" charset="0"/>
            </a:endParaRPr>
          </a:p>
          <a:p>
            <a:pPr lvl="1">
              <a:buFont typeface="Wingdings" panose="05000000000000000000" pitchFamily="2" charset="2"/>
              <a:buChar char="Ø"/>
            </a:pPr>
            <a:r>
              <a:rPr lang="mk-MK" sz="2400" dirty="0">
                <a:ea typeface="Verdana" panose="020B0604030504040204" pitchFamily="34" charset="0"/>
              </a:rPr>
              <a:t>Овозможува посебно пребарување на типови на датотеки, содржина на датотеки, метаподатоци, артефакти</a:t>
            </a:r>
            <a:endParaRPr lang="en-GB" sz="2400" dirty="0">
              <a:ea typeface="Verdana" panose="020B0604030504040204" pitchFamily="34" charset="0"/>
            </a:endParaRPr>
          </a:p>
          <a:p>
            <a:pPr lvl="1">
              <a:buFont typeface="Wingdings" panose="05000000000000000000" pitchFamily="2" charset="2"/>
              <a:buChar char="Ø"/>
            </a:pPr>
            <a:r>
              <a:rPr lang="mk-MK" sz="2400" dirty="0">
                <a:ea typeface="Verdana" panose="020B0604030504040204" pitchFamily="34" charset="0"/>
              </a:rPr>
              <a:t>Софтверот му овозможува на аналитичарот да ги групира предметите од интерес и потоа да создаде извештаи што може да ги прегледаат службените лица</a:t>
            </a:r>
          </a:p>
          <a:p>
            <a:pPr marL="57150" indent="0">
              <a:buNone/>
            </a:pPr>
            <a:r>
              <a:rPr lang="mk-MK" b="1" dirty="0">
                <a:solidFill>
                  <a:srgbClr val="FF0000"/>
                </a:solidFill>
                <a:ea typeface="Verdana" panose="020B0604030504040204" pitchFamily="34" charset="0"/>
              </a:rPr>
              <a:t>Анализата на податоците и групите на датотеки може да одземе значително време во зависност со количината на податоци и од она што се бара</a:t>
            </a:r>
            <a:endParaRPr lang="en-GB" dirty="0">
              <a:ea typeface="Verdana" panose="020B0604030504040204" pitchFamily="34" charset="0"/>
            </a:endParaRPr>
          </a:p>
          <a:p>
            <a:pPr lvl="1"/>
            <a:endParaRPr lang="en-GB" sz="2400"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60597319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Презентирање</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79512" y="5445224"/>
            <a:ext cx="8784530" cy="974020"/>
          </a:xfrm>
        </p:spPr>
        <p:txBody>
          <a:bodyPr/>
          <a:lstStyle/>
          <a:p>
            <a:pPr marL="57150" indent="0" algn="ctr">
              <a:buNone/>
            </a:pPr>
            <a:r>
              <a:rPr lang="mk-MK" sz="2800" b="1" dirty="0">
                <a:solidFill>
                  <a:srgbClr val="FF0000"/>
                </a:solidFill>
                <a:ea typeface="Verdana" panose="020B0604030504040204" pitchFamily="34" charset="0"/>
              </a:rPr>
              <a:t>Бара аналитичарот да презентира технички податоци на </a:t>
            </a:r>
            <a:r>
              <a:rPr lang="mk-MK" sz="2800" b="1" dirty="0" err="1">
                <a:solidFill>
                  <a:srgbClr val="FF0000"/>
                </a:solidFill>
                <a:ea typeface="Verdana" panose="020B0604030504040204" pitchFamily="34" charset="0"/>
              </a:rPr>
              <a:t>нетехнички</a:t>
            </a:r>
            <a:r>
              <a:rPr lang="mk-MK" sz="2800" b="1" dirty="0">
                <a:solidFill>
                  <a:srgbClr val="FF0000"/>
                </a:solidFill>
                <a:ea typeface="Verdana" panose="020B0604030504040204" pitchFamily="34" charset="0"/>
              </a:rPr>
              <a:t> начин – за да можат да се разберат</a:t>
            </a:r>
            <a:endParaRPr lang="en-GB" sz="2800" b="1" dirty="0">
              <a:solidFill>
                <a:srgbClr val="FF0000"/>
              </a:solidFill>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Content Placeholder 1">
            <a:extLst>
              <a:ext uri="{FF2B5EF4-FFF2-40B4-BE49-F238E27FC236}">
                <a16:creationId xmlns:a16="http://schemas.microsoft.com/office/drawing/2014/main" id="{94C71E7B-3764-469A-80F5-8BDE4A10B958}"/>
              </a:ext>
            </a:extLst>
          </p:cNvPr>
          <p:cNvSpPr txBox="1">
            <a:spLocks/>
          </p:cNvSpPr>
          <p:nvPr/>
        </p:nvSpPr>
        <p:spPr bwMode="auto">
          <a:xfrm>
            <a:off x="392101" y="1512277"/>
            <a:ext cx="5692067" cy="481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mk-MK" sz="2400" dirty="0">
                <a:ea typeface="Verdana" panose="020B0604030504040204" pitchFamily="34" charset="0"/>
              </a:rPr>
              <a:t>Без оглед на завршената работа за да се дојде до фазата на анализа, крајниот производ треба да се претстави</a:t>
            </a:r>
            <a:endParaRPr lang="en-GB" sz="2400" dirty="0">
              <a:ea typeface="Verdana" panose="020B0604030504040204" pitchFamily="34" charset="0"/>
            </a:endParaRPr>
          </a:p>
          <a:p>
            <a:pPr lvl="1">
              <a:buFont typeface="Wingdings" panose="05000000000000000000" pitchFamily="2" charset="2"/>
              <a:buChar char="Ø"/>
            </a:pPr>
            <a:r>
              <a:rPr lang="mk-MK" sz="2400" dirty="0">
                <a:ea typeface="Verdana" panose="020B0604030504040204" pitchFamily="34" charset="0"/>
              </a:rPr>
              <a:t>на начин што е разбирлив</a:t>
            </a:r>
            <a:endParaRPr lang="en-GB" sz="2400" dirty="0">
              <a:ea typeface="Verdana" panose="020B0604030504040204" pitchFamily="34" charset="0"/>
            </a:endParaRPr>
          </a:p>
          <a:p>
            <a:pPr lvl="1">
              <a:buFont typeface="Wingdings" panose="05000000000000000000" pitchFamily="2" charset="2"/>
              <a:buChar char="Ø"/>
            </a:pPr>
            <a:r>
              <a:rPr lang="mk-MK" sz="2400" dirty="0">
                <a:ea typeface="Verdana" panose="020B0604030504040204" pitchFamily="34" charset="0"/>
              </a:rPr>
              <a:t>веродостоен</a:t>
            </a:r>
            <a:endParaRPr lang="en-GB" sz="2400" dirty="0">
              <a:ea typeface="Verdana" panose="020B0604030504040204" pitchFamily="34" charset="0"/>
            </a:endParaRPr>
          </a:p>
          <a:p>
            <a:pPr lvl="1">
              <a:buFont typeface="Wingdings" panose="05000000000000000000" pitchFamily="2" charset="2"/>
              <a:buChar char="Ø"/>
            </a:pPr>
            <a:r>
              <a:rPr lang="mk-MK" sz="2400" dirty="0">
                <a:ea typeface="Verdana" panose="020B0604030504040204" pitchFamily="34" charset="0"/>
              </a:rPr>
              <a:t>и може да се проследи назад и да се </a:t>
            </a:r>
            <a:r>
              <a:rPr lang="mk-MK" sz="2400" dirty="0" err="1">
                <a:ea typeface="Verdana" panose="020B0604030504040204" pitchFamily="34" charset="0"/>
              </a:rPr>
              <a:t>референцира</a:t>
            </a:r>
            <a:r>
              <a:rPr lang="mk-MK" sz="2400" dirty="0">
                <a:ea typeface="Verdana" panose="020B0604030504040204" pitchFamily="34" charset="0"/>
              </a:rPr>
              <a:t> во текот на сите фази до оригиналната пресликана копија </a:t>
            </a:r>
            <a:endParaRPr lang="en-GB" sz="2400" dirty="0">
              <a:ea typeface="Verdana" panose="020B0604030504040204" pitchFamily="34" charset="0"/>
            </a:endParaRPr>
          </a:p>
        </p:txBody>
      </p:sp>
      <p:pic>
        <p:nvPicPr>
          <p:cNvPr id="39938" name="Picture 2" descr="Expert Witness | Technical Arboriculture">
            <a:extLst>
              <a:ext uri="{FF2B5EF4-FFF2-40B4-BE49-F238E27FC236}">
                <a16:creationId xmlns:a16="http://schemas.microsoft.com/office/drawing/2014/main" id="{4D2A1B58-0A27-424C-B46A-19854D44B9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2524" y="2436646"/>
            <a:ext cx="2619375" cy="1743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289197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Дигитални докази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ctr">
              <a:spcBef>
                <a:spcPts val="0"/>
              </a:spcBef>
              <a:buNone/>
              <a:defRPr/>
            </a:pPr>
            <a:r>
              <a:rPr lang="mk-MK" sz="2800" dirty="0">
                <a:ea typeface="Verdana" panose="020B0604030504040204" pitchFamily="34" charset="0"/>
              </a:rPr>
              <a:t>Постојат многу едноставни случаи: заплена, преземање, обработка, анализа и потоа претставување на .....</a:t>
            </a:r>
            <a:endParaRPr lang="en-US" sz="2800"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1FA23445-EC46-41AE-8A06-035A0F6EE560}"/>
              </a:ext>
            </a:extLst>
          </p:cNvPr>
          <p:cNvPicPr>
            <a:picLocks noChangeAspect="1"/>
          </p:cNvPicPr>
          <p:nvPr/>
        </p:nvPicPr>
        <p:blipFill>
          <a:blip r:embed="rId4"/>
          <a:stretch>
            <a:fillRect/>
          </a:stretch>
        </p:blipFill>
        <p:spPr>
          <a:xfrm>
            <a:off x="1484963" y="2924944"/>
            <a:ext cx="3480355" cy="3379278"/>
          </a:xfrm>
          <a:prstGeom prst="rect">
            <a:avLst/>
          </a:prstGeom>
          <a:ln>
            <a:solidFill>
              <a:schemeClr val="accent1"/>
            </a:solidFill>
          </a:ln>
        </p:spPr>
      </p:pic>
      <p:pic>
        <p:nvPicPr>
          <p:cNvPr id="41988" name="Picture 4" descr="Docx Reader - Word, Document, Office Reader - 2020 - Apps on ...">
            <a:extLst>
              <a:ext uri="{FF2B5EF4-FFF2-40B4-BE49-F238E27FC236}">
                <a16:creationId xmlns:a16="http://schemas.microsoft.com/office/drawing/2014/main" id="{21403D4C-1FB0-4E8A-9054-03B17F7C13E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07327" y="2838174"/>
            <a:ext cx="926232" cy="92623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picture containing building, flower, sitting, table&#10;&#10;Description automatically generated">
            <a:extLst>
              <a:ext uri="{FF2B5EF4-FFF2-40B4-BE49-F238E27FC236}">
                <a16:creationId xmlns:a16="http://schemas.microsoft.com/office/drawing/2014/main" id="{F4DEA929-FEBC-439D-9001-A0F42F690CB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5076563" y="3424409"/>
            <a:ext cx="3291215" cy="2468411"/>
          </a:xfrm>
          <a:prstGeom prst="rect">
            <a:avLst/>
          </a:prstGeom>
        </p:spPr>
      </p:pic>
      <p:pic>
        <p:nvPicPr>
          <p:cNvPr id="41986" name="Picture 2" descr="Tips for using the jpg format | Logaster">
            <a:extLst>
              <a:ext uri="{FF2B5EF4-FFF2-40B4-BE49-F238E27FC236}">
                <a16:creationId xmlns:a16="http://schemas.microsoft.com/office/drawing/2014/main" id="{3A264928-B5D4-4AE1-A83D-7B47A2389C7B}"/>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68993" y="2419195"/>
            <a:ext cx="1187624" cy="1187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8749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98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19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Дигитални траги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aphicFrame>
        <p:nvGraphicFramePr>
          <p:cNvPr id="13" name="Inhaltsplatzhalter 2">
            <a:extLst>
              <a:ext uri="{FF2B5EF4-FFF2-40B4-BE49-F238E27FC236}">
                <a16:creationId xmlns:a16="http://schemas.microsoft.com/office/drawing/2014/main" id="{4B3CB114-79F7-4732-A67E-1E6F004AD5A2}"/>
              </a:ext>
            </a:extLst>
          </p:cNvPr>
          <p:cNvGraphicFramePr>
            <a:graphicFrameLocks noGrp="1"/>
          </p:cNvGraphicFramePr>
          <p:nvPr>
            <p:ph idx="1"/>
            <p:extLst>
              <p:ext uri="{D42A27DB-BD31-4B8C-83A1-F6EECF244321}">
                <p14:modId xmlns:p14="http://schemas.microsoft.com/office/powerpoint/2010/main" val="1114005294"/>
              </p:ext>
            </p:extLst>
          </p:nvPr>
        </p:nvGraphicFramePr>
        <p:xfrm>
          <a:off x="457200" y="1095962"/>
          <a:ext cx="8229600" cy="5260340"/>
        </p:xfrm>
        <a:graphic>
          <a:graphicData uri="http://schemas.openxmlformats.org/drawingml/2006/table">
            <a:tbl>
              <a:tblPr firstRow="1" bandRow="1">
                <a:effectLst/>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872035">
                <a:tc>
                  <a:txBody>
                    <a:bodyPr/>
                    <a:lstStyle/>
                    <a:p>
                      <a:r>
                        <a:rPr lang="mk-MK" sz="2400" dirty="0"/>
                        <a:t>Траги што можат да се избегнат</a:t>
                      </a:r>
                      <a:endParaRPr lang="de-DE" sz="2400" dirty="0"/>
                    </a:p>
                  </a:txBody>
                  <a:tcPr/>
                </a:tc>
                <a:tc>
                  <a:txBody>
                    <a:bodyPr/>
                    <a:lstStyle/>
                    <a:p>
                      <a:r>
                        <a:rPr lang="mk-MK" sz="2400" dirty="0"/>
                        <a:t>Траги што не можат да се избегнат</a:t>
                      </a:r>
                      <a:endParaRPr lang="de-DE" sz="2400" dirty="0"/>
                    </a:p>
                  </a:txBody>
                  <a:tcPr/>
                </a:tc>
                <a:extLst>
                  <a:ext uri="{0D108BD9-81ED-4DB2-BD59-A6C34878D82A}">
                    <a16:rowId xmlns:a16="http://schemas.microsoft.com/office/drawing/2014/main" val="10000"/>
                  </a:ext>
                </a:extLst>
              </a:tr>
              <a:tr h="4388305">
                <a:tc>
                  <a:txBody>
                    <a:bodyPr/>
                    <a:lstStyle/>
                    <a:p>
                      <a:r>
                        <a:rPr lang="mk-MK" sz="2200" b="1" dirty="0"/>
                        <a:t>Кеш-меморија за сликички (</a:t>
                      </a:r>
                      <a:r>
                        <a:rPr lang="en-US" sz="2200" b="1" dirty="0" err="1"/>
                        <a:t>thumbcache</a:t>
                      </a:r>
                      <a:r>
                        <a:rPr lang="en-US" sz="2200" b="1" dirty="0"/>
                        <a:t>)</a:t>
                      </a:r>
                      <a:endParaRPr lang="de-DE" sz="2200" b="1" dirty="0"/>
                    </a:p>
                    <a:p>
                      <a:r>
                        <a:rPr lang="mk-MK" sz="2200" b="1" dirty="0"/>
                        <a:t>Последно</a:t>
                      </a:r>
                      <a:r>
                        <a:rPr lang="mk-MK" sz="2200" b="1" baseline="0" dirty="0"/>
                        <a:t> користени списоци</a:t>
                      </a:r>
                      <a:endParaRPr lang="de-DE" sz="2200" b="1" dirty="0"/>
                    </a:p>
                    <a:p>
                      <a:pPr marL="0" marR="0" indent="0" algn="l" defTabSz="457200" rtl="0" eaLnBrk="1" fontAlgn="auto" latinLnBrk="0" hangingPunct="1">
                        <a:lnSpc>
                          <a:spcPct val="100000"/>
                        </a:lnSpc>
                        <a:spcBef>
                          <a:spcPts val="0"/>
                        </a:spcBef>
                        <a:spcAft>
                          <a:spcPts val="0"/>
                        </a:spcAft>
                        <a:buClrTx/>
                        <a:buSzTx/>
                        <a:buFontTx/>
                        <a:buNone/>
                        <a:tabLst/>
                        <a:defRPr/>
                      </a:pPr>
                      <a:r>
                        <a:rPr lang="mk-MK" sz="2200" b="1" dirty="0"/>
                        <a:t>Датотека</a:t>
                      </a:r>
                      <a:r>
                        <a:rPr lang="mk-MK" sz="2200" b="1" baseline="0" dirty="0"/>
                        <a:t> за евиденција</a:t>
                      </a:r>
                      <a:endParaRPr lang="de-DE" sz="2200" b="1" dirty="0"/>
                    </a:p>
                    <a:p>
                      <a:pPr marL="0" marR="0" indent="0" algn="l" defTabSz="457200" rtl="0" eaLnBrk="1" fontAlgn="auto" latinLnBrk="0" hangingPunct="1">
                        <a:lnSpc>
                          <a:spcPct val="100000"/>
                        </a:lnSpc>
                        <a:spcBef>
                          <a:spcPts val="0"/>
                        </a:spcBef>
                        <a:spcAft>
                          <a:spcPts val="0"/>
                        </a:spcAft>
                        <a:buClrTx/>
                        <a:buSzTx/>
                        <a:buFontTx/>
                        <a:buNone/>
                        <a:tabLst/>
                        <a:defRPr/>
                      </a:pPr>
                      <a:r>
                        <a:rPr lang="mk-MK" sz="2200" b="1" dirty="0"/>
                        <a:t>Претходни прегледи</a:t>
                      </a:r>
                      <a:endParaRPr lang="de-DE" sz="2200" b="1" dirty="0"/>
                    </a:p>
                    <a:p>
                      <a:pPr marL="0" marR="0" indent="0" algn="l" defTabSz="457200" rtl="0" eaLnBrk="1" fontAlgn="auto" latinLnBrk="0" hangingPunct="1">
                        <a:lnSpc>
                          <a:spcPct val="100000"/>
                        </a:lnSpc>
                        <a:spcBef>
                          <a:spcPts val="0"/>
                        </a:spcBef>
                        <a:spcAft>
                          <a:spcPts val="0"/>
                        </a:spcAft>
                        <a:buClrTx/>
                        <a:buSzTx/>
                        <a:buFontTx/>
                        <a:buNone/>
                        <a:tabLst/>
                        <a:defRPr/>
                      </a:pPr>
                      <a:r>
                        <a:rPr lang="mk-MK" sz="2200" b="1" dirty="0"/>
                        <a:t>Кеш мемории на прегледувачот</a:t>
                      </a:r>
                      <a:endParaRPr lang="de-DE" sz="2200" b="1" dirty="0"/>
                    </a:p>
                    <a:p>
                      <a:pPr marL="0" marR="0" indent="0" algn="l" defTabSz="457200" rtl="0" eaLnBrk="1" fontAlgn="auto" latinLnBrk="0" hangingPunct="1">
                        <a:lnSpc>
                          <a:spcPct val="100000"/>
                        </a:lnSpc>
                        <a:spcBef>
                          <a:spcPts val="0"/>
                        </a:spcBef>
                        <a:spcAft>
                          <a:spcPts val="0"/>
                        </a:spcAft>
                        <a:buClrTx/>
                        <a:buSzTx/>
                        <a:buFontTx/>
                        <a:buNone/>
                        <a:tabLst/>
                        <a:defRPr/>
                      </a:pPr>
                      <a:r>
                        <a:rPr lang="mk-MK" sz="2200" b="1" dirty="0"/>
                        <a:t>Најкористени програми</a:t>
                      </a:r>
                      <a:endParaRPr lang="de-DE" sz="2200" b="1" dirty="0"/>
                    </a:p>
                    <a:p>
                      <a:pPr marL="0" marR="0" indent="0" algn="l" defTabSz="457200" rtl="0" eaLnBrk="1" fontAlgn="auto" latinLnBrk="0" hangingPunct="1">
                        <a:lnSpc>
                          <a:spcPct val="100000"/>
                        </a:lnSpc>
                        <a:spcBef>
                          <a:spcPts val="0"/>
                        </a:spcBef>
                        <a:spcAft>
                          <a:spcPts val="0"/>
                        </a:spcAft>
                        <a:buClrTx/>
                        <a:buSzTx/>
                        <a:buFontTx/>
                        <a:buNone/>
                        <a:tabLst/>
                        <a:defRPr/>
                      </a:pPr>
                      <a:r>
                        <a:rPr lang="mk-MK" sz="2200" b="1" dirty="0"/>
                        <a:t>Податоци за формата</a:t>
                      </a:r>
                      <a:endParaRPr lang="de-DE" sz="2200" b="1" dirty="0"/>
                    </a:p>
                    <a:p>
                      <a:pPr marL="0" marR="0" indent="0" algn="l" defTabSz="457200" rtl="0" eaLnBrk="1" fontAlgn="auto" latinLnBrk="0" hangingPunct="1">
                        <a:lnSpc>
                          <a:spcPct val="100000"/>
                        </a:lnSpc>
                        <a:spcBef>
                          <a:spcPts val="0"/>
                        </a:spcBef>
                        <a:spcAft>
                          <a:spcPts val="0"/>
                        </a:spcAft>
                        <a:buClrTx/>
                        <a:buSzTx/>
                        <a:buFontTx/>
                        <a:buNone/>
                        <a:tabLst/>
                        <a:defRPr/>
                      </a:pPr>
                      <a:r>
                        <a:rPr lang="de-DE" sz="2200" b="1" dirty="0">
                          <a:solidFill>
                            <a:schemeClr val="tx1"/>
                          </a:solidFill>
                        </a:rPr>
                        <a:t>Pagefile.sys</a:t>
                      </a:r>
                    </a:p>
                    <a:p>
                      <a:pPr marL="0" marR="0" indent="0" algn="l" defTabSz="457200" rtl="0" eaLnBrk="1" fontAlgn="auto" latinLnBrk="0" hangingPunct="1">
                        <a:lnSpc>
                          <a:spcPct val="100000"/>
                        </a:lnSpc>
                        <a:spcBef>
                          <a:spcPts val="0"/>
                        </a:spcBef>
                        <a:spcAft>
                          <a:spcPts val="0"/>
                        </a:spcAft>
                        <a:buClrTx/>
                        <a:buSzTx/>
                        <a:buFontTx/>
                        <a:buNone/>
                        <a:tabLst/>
                        <a:defRPr/>
                      </a:pPr>
                      <a:r>
                        <a:rPr lang="de-DE" sz="2200" b="1" dirty="0">
                          <a:solidFill>
                            <a:schemeClr val="tx1"/>
                          </a:solidFill>
                        </a:rPr>
                        <a:t>Hiberfil.sys</a:t>
                      </a:r>
                    </a:p>
                    <a:p>
                      <a:pPr marL="0" marR="0" indent="0" algn="l" defTabSz="457200" rtl="0" eaLnBrk="1" fontAlgn="auto" latinLnBrk="0" hangingPunct="1">
                        <a:lnSpc>
                          <a:spcPct val="100000"/>
                        </a:lnSpc>
                        <a:spcBef>
                          <a:spcPts val="0"/>
                        </a:spcBef>
                        <a:spcAft>
                          <a:spcPts val="0"/>
                        </a:spcAft>
                        <a:buClrTx/>
                        <a:buSzTx/>
                        <a:buFontTx/>
                        <a:buNone/>
                        <a:tabLst/>
                        <a:defRPr/>
                      </a:pPr>
                      <a:r>
                        <a:rPr lang="de-DE" sz="2200" b="1" dirty="0">
                          <a:solidFill>
                            <a:srgbClr val="92D050"/>
                          </a:solidFill>
                        </a:rPr>
                        <a:t>Volume Shadow Copies</a:t>
                      </a:r>
                    </a:p>
                    <a:p>
                      <a:pPr marL="0" marR="0" indent="0" algn="l" defTabSz="457200" rtl="0" eaLnBrk="1" fontAlgn="auto" latinLnBrk="0" hangingPunct="1">
                        <a:lnSpc>
                          <a:spcPct val="100000"/>
                        </a:lnSpc>
                        <a:spcBef>
                          <a:spcPts val="0"/>
                        </a:spcBef>
                        <a:spcAft>
                          <a:spcPts val="0"/>
                        </a:spcAft>
                        <a:buClrTx/>
                        <a:buSzTx/>
                        <a:buFontTx/>
                        <a:buNone/>
                        <a:tabLst/>
                        <a:defRPr/>
                      </a:pPr>
                      <a:r>
                        <a:rPr lang="de-DE" sz="2200" b="1" dirty="0"/>
                        <a:t>…</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MK" sz="2200" b="1" dirty="0"/>
                        <a:t>Празен простор</a:t>
                      </a:r>
                      <a:endParaRPr lang="de-DE" sz="2200" b="1" dirty="0"/>
                    </a:p>
                    <a:p>
                      <a:pPr marL="0" marR="0" indent="0" algn="l" defTabSz="457200" rtl="0" eaLnBrk="1" fontAlgn="auto" latinLnBrk="0" hangingPunct="1">
                        <a:lnSpc>
                          <a:spcPct val="100000"/>
                        </a:lnSpc>
                        <a:spcBef>
                          <a:spcPts val="0"/>
                        </a:spcBef>
                        <a:spcAft>
                          <a:spcPts val="0"/>
                        </a:spcAft>
                        <a:buClrTx/>
                        <a:buSzTx/>
                        <a:buFontTx/>
                        <a:buNone/>
                        <a:tabLst/>
                        <a:defRPr/>
                      </a:pPr>
                      <a:r>
                        <a:rPr lang="mk-MK" sz="2200" b="1" dirty="0"/>
                        <a:t>Нераспределен простор на дискот</a:t>
                      </a:r>
                      <a:endParaRPr lang="de-DE" sz="2200" b="1" dirty="0"/>
                    </a:p>
                    <a:p>
                      <a:pPr marL="0" marR="0" indent="0" algn="l" defTabSz="457200" rtl="0" eaLnBrk="1" fontAlgn="auto" latinLnBrk="0" hangingPunct="1">
                        <a:lnSpc>
                          <a:spcPct val="100000"/>
                        </a:lnSpc>
                        <a:spcBef>
                          <a:spcPts val="0"/>
                        </a:spcBef>
                        <a:spcAft>
                          <a:spcPts val="0"/>
                        </a:spcAft>
                        <a:buClrTx/>
                        <a:buSzTx/>
                        <a:buFontTx/>
                        <a:buNone/>
                        <a:tabLst/>
                        <a:defRPr/>
                      </a:pPr>
                      <a:r>
                        <a:rPr lang="de-DE" sz="2200" b="1" dirty="0"/>
                        <a:t>MFT </a:t>
                      </a:r>
                      <a:r>
                        <a:rPr lang="mk-MK" sz="2200" b="1" dirty="0"/>
                        <a:t>записи</a:t>
                      </a:r>
                      <a:endParaRPr lang="de-DE" sz="2200" b="1" dirty="0"/>
                    </a:p>
                    <a:p>
                      <a:pPr marL="0" marR="0" indent="0" algn="l" defTabSz="457200" rtl="0" eaLnBrk="1" fontAlgn="auto" latinLnBrk="0" hangingPunct="1">
                        <a:lnSpc>
                          <a:spcPct val="100000"/>
                        </a:lnSpc>
                        <a:spcBef>
                          <a:spcPts val="0"/>
                        </a:spcBef>
                        <a:spcAft>
                          <a:spcPts val="0"/>
                        </a:spcAft>
                        <a:buClrTx/>
                        <a:buSzTx/>
                        <a:buFontTx/>
                        <a:buNone/>
                        <a:tabLst/>
                        <a:defRPr/>
                      </a:pPr>
                      <a:r>
                        <a:rPr lang="de-DE" sz="2200" b="1" dirty="0"/>
                        <a:t>RAM</a:t>
                      </a:r>
                      <a:r>
                        <a:rPr lang="mk-MK" sz="2200" b="1" dirty="0"/>
                        <a:t> меморија</a:t>
                      </a:r>
                      <a:endParaRPr lang="de-DE" sz="2200" b="1" dirty="0"/>
                    </a:p>
                    <a:p>
                      <a:pPr marL="0" marR="0" indent="0" algn="l" defTabSz="457200" rtl="0" eaLnBrk="1" fontAlgn="auto" latinLnBrk="0" hangingPunct="1">
                        <a:lnSpc>
                          <a:spcPct val="100000"/>
                        </a:lnSpc>
                        <a:spcBef>
                          <a:spcPts val="0"/>
                        </a:spcBef>
                        <a:spcAft>
                          <a:spcPts val="0"/>
                        </a:spcAft>
                        <a:buClrTx/>
                        <a:buSzTx/>
                        <a:buFontTx/>
                        <a:buNone/>
                        <a:tabLst/>
                        <a:defRPr/>
                      </a:pPr>
                      <a:r>
                        <a:rPr lang="mk-MK" sz="2200" b="1" dirty="0"/>
                        <a:t>некои траги од апликацијата</a:t>
                      </a:r>
                      <a:endParaRPr lang="de-DE" sz="2200" b="1"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9053606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Дигитални траги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2">
            <a:extLst>
              <a:ext uri="{FF2B5EF4-FFF2-40B4-BE49-F238E27FC236}">
                <a16:creationId xmlns:a16="http://schemas.microsoft.com/office/drawing/2014/main" id="{CAEE4870-D17C-40A3-BEC6-93E5AF4714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850" y="1272132"/>
            <a:ext cx="8858200" cy="5338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091233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Дигитални траги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Rectangle 3">
            <a:extLst>
              <a:ext uri="{FF2B5EF4-FFF2-40B4-BE49-F238E27FC236}">
                <a16:creationId xmlns:a16="http://schemas.microsoft.com/office/drawing/2014/main" id="{CE3E4253-5D48-466D-B577-AF635AD1E47A}"/>
              </a:ext>
            </a:extLst>
          </p:cNvPr>
          <p:cNvSpPr>
            <a:spLocks noGrp="1" noChangeArrowheads="1"/>
          </p:cNvSpPr>
          <p:nvPr>
            <p:ph idx="1"/>
          </p:nvPr>
        </p:nvSpPr>
        <p:spPr>
          <a:xfrm>
            <a:off x="2094614" y="1334386"/>
            <a:ext cx="6592186" cy="4525963"/>
          </a:xfrm>
        </p:spPr>
        <p:txBody>
          <a:bodyPr>
            <a:normAutofit fontScale="85000" lnSpcReduction="20000"/>
          </a:bodyPr>
          <a:lstStyle/>
          <a:p>
            <a:pPr marL="0" indent="0">
              <a:lnSpc>
                <a:spcPct val="150000"/>
              </a:lnSpc>
              <a:spcBef>
                <a:spcPts val="0"/>
              </a:spcBef>
              <a:buNone/>
            </a:pPr>
            <a:r>
              <a:rPr lang="mk-MK" b="1" dirty="0"/>
              <a:t>Податоци посебни за корисникот</a:t>
            </a:r>
            <a:endParaRPr lang="en-GB" b="1" dirty="0"/>
          </a:p>
          <a:p>
            <a:pPr marL="0" indent="0">
              <a:lnSpc>
                <a:spcPct val="150000"/>
              </a:lnSpc>
              <a:spcBef>
                <a:spcPts val="0"/>
              </a:spcBef>
              <a:buNone/>
            </a:pPr>
            <a:r>
              <a:rPr lang="mk-MK" dirty="0"/>
              <a:t>Користени програми, посетени бев-страници, извршени пребарувања, отворени/зачувани датотеки</a:t>
            </a:r>
            <a:endParaRPr lang="en-GB" dirty="0"/>
          </a:p>
          <a:p>
            <a:pPr marL="0" indent="0">
              <a:lnSpc>
                <a:spcPct val="150000"/>
              </a:lnSpc>
              <a:spcBef>
                <a:spcPts val="0"/>
              </a:spcBef>
              <a:buNone/>
            </a:pPr>
            <a:endParaRPr lang="en-GB" b="1" dirty="0"/>
          </a:p>
          <a:p>
            <a:pPr marL="0" indent="0">
              <a:lnSpc>
                <a:spcPct val="150000"/>
              </a:lnSpc>
              <a:spcBef>
                <a:spcPts val="0"/>
              </a:spcBef>
              <a:buNone/>
            </a:pPr>
            <a:r>
              <a:rPr lang="en-GB" b="1" dirty="0" err="1"/>
              <a:t>Exif</a:t>
            </a:r>
            <a:r>
              <a:rPr lang="en-GB" b="1" dirty="0">
                <a:solidFill>
                  <a:srgbClr val="00B0F0"/>
                </a:solidFill>
              </a:rPr>
              <a:t> </a:t>
            </a:r>
            <a:r>
              <a:rPr lang="mk-MK" b="1" dirty="0"/>
              <a:t>податоци</a:t>
            </a:r>
            <a:endParaRPr lang="en-GB" b="1" dirty="0"/>
          </a:p>
          <a:p>
            <a:pPr marL="0" indent="0">
              <a:lnSpc>
                <a:spcPct val="150000"/>
              </a:lnSpc>
              <a:spcBef>
                <a:spcPts val="0"/>
              </a:spcBef>
              <a:buNone/>
            </a:pPr>
            <a:r>
              <a:rPr lang="mk-MK" dirty="0"/>
              <a:t>Кога и каде е направена слика со моделот на камерата, сериски број</a:t>
            </a:r>
            <a:endParaRPr lang="en-GB" dirty="0"/>
          </a:p>
        </p:txBody>
      </p:sp>
      <p:pic>
        <p:nvPicPr>
          <p:cNvPr id="13" name="Picture 2" descr="http://icons.iconarchive.com/icons/artua/dragon-soft/512/User-icon.png">
            <a:extLst>
              <a:ext uri="{FF2B5EF4-FFF2-40B4-BE49-F238E27FC236}">
                <a16:creationId xmlns:a16="http://schemas.microsoft.com/office/drawing/2014/main" id="{93DEB0AC-2395-412A-BBE1-CFFB12A64EC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6692" y="1515177"/>
            <a:ext cx="1759652" cy="175965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http://www.jmarior.net/wp-images/aperture-icon.png">
            <a:extLst>
              <a:ext uri="{FF2B5EF4-FFF2-40B4-BE49-F238E27FC236}">
                <a16:creationId xmlns:a16="http://schemas.microsoft.com/office/drawing/2014/main" id="{79748D68-90E4-4A7B-9A37-112E4910795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9224" y="3838358"/>
            <a:ext cx="1679943" cy="1679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602603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Дигитални траги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5" name="Rectangle 3">
            <a:extLst>
              <a:ext uri="{FF2B5EF4-FFF2-40B4-BE49-F238E27FC236}">
                <a16:creationId xmlns:a16="http://schemas.microsoft.com/office/drawing/2014/main" id="{FA05A751-97EF-45E4-858B-B8A99FE3CCA2}"/>
              </a:ext>
            </a:extLst>
          </p:cNvPr>
          <p:cNvSpPr>
            <a:spLocks noGrp="1" noChangeArrowheads="1"/>
          </p:cNvSpPr>
          <p:nvPr>
            <p:ph idx="1"/>
          </p:nvPr>
        </p:nvSpPr>
        <p:spPr>
          <a:xfrm>
            <a:off x="2279030" y="1600200"/>
            <a:ext cx="6613450" cy="4525963"/>
          </a:xfrm>
        </p:spPr>
        <p:txBody>
          <a:bodyPr>
            <a:normAutofit fontScale="85000" lnSpcReduction="10000"/>
          </a:bodyPr>
          <a:lstStyle/>
          <a:p>
            <a:pPr marL="0" indent="0">
              <a:lnSpc>
                <a:spcPct val="150000"/>
              </a:lnSpc>
              <a:spcBef>
                <a:spcPts val="0"/>
              </a:spcBef>
              <a:buNone/>
            </a:pPr>
            <a:r>
              <a:rPr lang="mk-MK" b="1" dirty="0"/>
              <a:t>Податоци за апликацијата</a:t>
            </a:r>
            <a:endParaRPr lang="en-GB" b="1" dirty="0"/>
          </a:p>
          <a:p>
            <a:pPr marL="0" indent="0">
              <a:lnSpc>
                <a:spcPct val="150000"/>
              </a:lnSpc>
              <a:spcBef>
                <a:spcPts val="0"/>
              </a:spcBef>
              <a:buNone/>
            </a:pPr>
            <a:r>
              <a:rPr lang="mk-MK" dirty="0"/>
              <a:t>Клиенти на е-пошта, историја на разговор, бази на податоци, конфигурации, анализа на штетен софтвер</a:t>
            </a:r>
            <a:endParaRPr lang="en-GB" dirty="0"/>
          </a:p>
          <a:p>
            <a:pPr marL="0" indent="0">
              <a:lnSpc>
                <a:spcPct val="150000"/>
              </a:lnSpc>
              <a:spcBef>
                <a:spcPts val="0"/>
              </a:spcBef>
              <a:buNone/>
            </a:pPr>
            <a:endParaRPr lang="en-GB" sz="1900" b="1" dirty="0"/>
          </a:p>
          <a:p>
            <a:pPr marL="0" indent="0">
              <a:lnSpc>
                <a:spcPct val="150000"/>
              </a:lnSpc>
              <a:spcBef>
                <a:spcPts val="0"/>
              </a:spcBef>
              <a:buNone/>
            </a:pPr>
            <a:r>
              <a:rPr lang="mk-MK" b="1" dirty="0"/>
              <a:t>Фрагменти</a:t>
            </a:r>
            <a:endParaRPr lang="en-GB" b="1" dirty="0"/>
          </a:p>
          <a:p>
            <a:pPr marL="0" indent="0">
              <a:lnSpc>
                <a:spcPct val="150000"/>
              </a:lnSpc>
              <a:spcBef>
                <a:spcPts val="0"/>
              </a:spcBef>
              <a:buNone/>
            </a:pPr>
            <a:r>
              <a:rPr lang="mk-MK" dirty="0"/>
              <a:t>Фрагменти од доказни слики, документи, истории, дневници, ......</a:t>
            </a:r>
            <a:endParaRPr lang="en-GB" dirty="0"/>
          </a:p>
        </p:txBody>
      </p:sp>
      <p:pic>
        <p:nvPicPr>
          <p:cNvPr id="16" name="Picture 1">
            <a:extLst>
              <a:ext uri="{FF2B5EF4-FFF2-40B4-BE49-F238E27FC236}">
                <a16:creationId xmlns:a16="http://schemas.microsoft.com/office/drawing/2014/main" id="{7AEBEAEF-2812-4B82-8939-80B2028EE08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5440" y="1689313"/>
            <a:ext cx="1878640" cy="1560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3" descr="http://www.linux-magazine.com/var/linux_magazin/storage/images/linux-magazine.com/issues/2008/93/undeleted/figure-1/430023-1-eng-US/Figure-1_reference.png">
            <a:extLst>
              <a:ext uri="{FF2B5EF4-FFF2-40B4-BE49-F238E27FC236}">
                <a16:creationId xmlns:a16="http://schemas.microsoft.com/office/drawing/2014/main" id="{C83D4DCF-BE2B-41B7-94C8-A18E1EA2111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5440" y="4178587"/>
            <a:ext cx="1831057" cy="18341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4155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1"/>
            <a:ext cx="8640960" cy="4392487"/>
          </a:xfrm>
        </p:spPr>
        <p:txBody>
          <a:bodyPr>
            <a:normAutofit fontScale="92500" lnSpcReduction="20000"/>
          </a:bodyPr>
          <a:lstStyle/>
          <a:p>
            <a:pPr marL="0" indent="0">
              <a:buNone/>
            </a:pPr>
            <a:r>
              <a:rPr lang="mk-MK" b="1" dirty="0">
                <a:solidFill>
                  <a:srgbClr val="0070C0"/>
                </a:solidFill>
              </a:rPr>
              <a:t>Електронски докази</a:t>
            </a:r>
            <a:endParaRPr lang="en-GB" b="1" dirty="0">
              <a:solidFill>
                <a:srgbClr val="0070C0"/>
              </a:solidFill>
            </a:endParaRPr>
          </a:p>
          <a:p>
            <a:pPr marL="0" indent="0">
              <a:buNone/>
            </a:pPr>
            <a:endParaRPr lang="en-GB" b="1" dirty="0">
              <a:solidFill>
                <a:srgbClr val="0070C0"/>
              </a:solidFill>
            </a:endParaRPr>
          </a:p>
          <a:p>
            <a:pPr lvl="1"/>
            <a:r>
              <a:rPr lang="mk-MK" dirty="0"/>
              <a:t>Нема меѓународно прифатена дефиниција</a:t>
            </a:r>
            <a:endParaRPr lang="en-US" dirty="0"/>
          </a:p>
          <a:p>
            <a:pPr lvl="1"/>
            <a:r>
              <a:rPr lang="mk-MK" dirty="0"/>
              <a:t>Според Прирачникот на Советот на Европа</a:t>
            </a:r>
            <a:r>
              <a:rPr lang="en-US" dirty="0"/>
              <a:t>:</a:t>
            </a:r>
          </a:p>
          <a:p>
            <a:pPr marL="57150" indent="0" algn="ctr">
              <a:buNone/>
            </a:pPr>
            <a:endParaRPr lang="en-US" dirty="0"/>
          </a:p>
          <a:p>
            <a:pPr marL="57150" indent="0" algn="ctr">
              <a:buNone/>
            </a:pPr>
            <a:r>
              <a:rPr lang="mk-MK" b="1" dirty="0"/>
              <a:t>„Секоја информација што е генерирана, складирана или пренесена во дигитална форма, која подоцна може да биде потребна за докажување или побивање на факт спорен во правна постапка“</a:t>
            </a:r>
            <a:endParaRPr lang="en-US" b="1" dirty="0"/>
          </a:p>
          <a:p>
            <a:pPr marL="0" indent="0" algn="just">
              <a:lnSpc>
                <a:spcPct val="120000"/>
              </a:lnSpc>
              <a:spcBef>
                <a:spcPts val="600"/>
              </a:spcBef>
              <a:spcAft>
                <a:spcPts val="600"/>
              </a:spcAft>
              <a:buNone/>
            </a:pPr>
            <a:endParaRPr lang="en-US" dirty="0"/>
          </a:p>
        </p:txBody>
      </p:sp>
      <p:sp>
        <p:nvSpPr>
          <p:cNvPr id="18434" name="Rectangle 4"/>
          <p:cNvSpPr>
            <a:spLocks noChangeArrowheads="1"/>
          </p:cNvSpPr>
          <p:nvPr/>
        </p:nvSpPr>
        <p:spPr bwMode="auto">
          <a:xfrm>
            <a:off x="3"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defTabSz="914400" eaLnBrk="0" fontAlgn="base" hangingPunct="0">
              <a:spcBef>
                <a:spcPct val="0"/>
              </a:spcBef>
              <a:spcAft>
                <a:spcPct val="0"/>
              </a:spcAft>
            </a:pPr>
            <a:endParaRPr lang="en-GB">
              <a:solidFill>
                <a:prstClr val="black"/>
              </a:solidFill>
              <a:ea typeface="MS PGothic" panose="020B0600070205080204" pitchFamily="34" charset="-128"/>
            </a:endParaRPr>
          </a:p>
        </p:txBody>
      </p:sp>
      <p:sp>
        <p:nvSpPr>
          <p:cNvPr id="7" name="Rectangle 6"/>
          <p:cNvSpPr/>
          <p:nvPr/>
        </p:nvSpPr>
        <p:spPr>
          <a:xfrm>
            <a:off x="184734" y="-26985"/>
            <a:ext cx="8959267"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8436" name="TextBox 7"/>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eaLnBrk="0" fontAlgn="base" hangingPunct="0">
              <a:spcBef>
                <a:spcPct val="0"/>
              </a:spcBef>
              <a:spcAft>
                <a:spcPct val="0"/>
              </a:spcAft>
            </a:pPr>
            <a:r>
              <a:rPr lang="mk-MK" sz="3200" dirty="0">
                <a:solidFill>
                  <a:prstClr val="white"/>
                </a:solidFill>
                <a:latin typeface="Verdana" charset="0"/>
                <a:cs typeface="Verdana" charset="0"/>
              </a:rPr>
              <a:t>Дефиниции</a:t>
            </a:r>
            <a:endParaRPr lang="en-GB" sz="2000" dirty="0">
              <a:solidFill>
                <a:prstClr val="white"/>
              </a:solidFill>
              <a:latin typeface="Verdana" charset="0"/>
              <a:cs typeface="Verdana" charset="0"/>
            </a:endParaRPr>
          </a:p>
        </p:txBody>
      </p:sp>
      <p:sp>
        <p:nvSpPr>
          <p:cNvPr id="9" name="Rectangle 8"/>
          <p:cNvSpPr/>
          <p:nvPr/>
        </p:nvSpPr>
        <p:spPr>
          <a:xfrm>
            <a:off x="-34925" y="6588133"/>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0" name="Rectangle 11"/>
          <p:cNvSpPr>
            <a:spLocks noChangeArrowheads="1"/>
          </p:cNvSpPr>
          <p:nvPr/>
        </p:nvSpPr>
        <p:spPr bwMode="auto">
          <a:xfrm>
            <a:off x="7938" y="6597658"/>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Source: OECD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7</a:t>
            </a:fld>
            <a:r>
              <a:rPr lang="en-US" sz="1200" b="1" dirty="0">
                <a:solidFill>
                  <a:srgbClr val="FFFFFF"/>
                </a:solidFill>
                <a:latin typeface="Verdana" charset="0"/>
                <a:ea typeface="MS PGothic" panose="020B0600070205080204" pitchFamily="34" charset="-128"/>
                <a:cs typeface="Verdana" charset="0"/>
              </a:rPr>
              <a:t> -</a:t>
            </a:r>
          </a:p>
        </p:txBody>
      </p:sp>
      <p:sp>
        <p:nvSpPr>
          <p:cNvPr id="2" name="Rectangle 1"/>
          <p:cNvSpPr/>
          <p:nvPr/>
        </p:nvSpPr>
        <p:spPr>
          <a:xfrm>
            <a:off x="184734" y="5879013"/>
            <a:ext cx="8851316" cy="276999"/>
          </a:xfrm>
          <a:prstGeom prst="rect">
            <a:avLst/>
          </a:prstGeom>
        </p:spPr>
        <p:txBody>
          <a:bodyPr wrap="square">
            <a:spAutoFit/>
          </a:bodyPr>
          <a:lstStyle/>
          <a:p>
            <a:pPr defTabSz="914400" eaLnBrk="0" fontAlgn="base" hangingPunct="0">
              <a:spcBef>
                <a:spcPct val="0"/>
              </a:spcBef>
              <a:spcAft>
                <a:spcPct val="0"/>
              </a:spcAft>
            </a:pPr>
            <a:endParaRPr lang="en-US" sz="1200" dirty="0">
              <a:solidFill>
                <a:prstClr val="black"/>
              </a:solidFill>
              <a:ea typeface="Verdana" panose="020B0604030504040204" pitchFamily="34" charset="0"/>
              <a:cs typeface="Verdana" panose="020B0604030504040204" pitchFamily="34"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5044615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Дигитални траги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3" name="Rectangle 3">
            <a:extLst>
              <a:ext uri="{FF2B5EF4-FFF2-40B4-BE49-F238E27FC236}">
                <a16:creationId xmlns:a16="http://schemas.microsoft.com/office/drawing/2014/main" id="{0DEFEE57-F452-4F77-93D7-98992C2423B6}"/>
              </a:ext>
            </a:extLst>
          </p:cNvPr>
          <p:cNvSpPr>
            <a:spLocks noGrp="1" noChangeArrowheads="1"/>
          </p:cNvSpPr>
          <p:nvPr>
            <p:ph idx="1"/>
          </p:nvPr>
        </p:nvSpPr>
        <p:spPr>
          <a:xfrm>
            <a:off x="2279030" y="1600200"/>
            <a:ext cx="6613450" cy="4525963"/>
          </a:xfrm>
        </p:spPr>
        <p:txBody>
          <a:bodyPr>
            <a:normAutofit fontScale="77500" lnSpcReduction="20000"/>
          </a:bodyPr>
          <a:lstStyle/>
          <a:p>
            <a:pPr marL="0" indent="0">
              <a:lnSpc>
                <a:spcPct val="150000"/>
              </a:lnSpc>
              <a:spcBef>
                <a:spcPts val="0"/>
              </a:spcBef>
              <a:buNone/>
            </a:pPr>
            <a:r>
              <a:rPr lang="mk-MK" b="1" dirty="0"/>
              <a:t>Доказни документи</a:t>
            </a:r>
            <a:endParaRPr lang="en-GB" b="1" dirty="0"/>
          </a:p>
          <a:p>
            <a:pPr marL="0" indent="0">
              <a:lnSpc>
                <a:spcPct val="150000"/>
              </a:lnSpc>
              <a:spcBef>
                <a:spcPts val="0"/>
              </a:spcBef>
              <a:buNone/>
            </a:pPr>
            <a:r>
              <a:rPr lang="mk-MK" dirty="0"/>
              <a:t>извештаи за сметка, уцени со писма, нелегални слики, контакти, дневници, украдени нацрти</a:t>
            </a:r>
            <a:r>
              <a:rPr lang="en-GB" dirty="0"/>
              <a:t>,…</a:t>
            </a:r>
          </a:p>
          <a:p>
            <a:pPr marL="0" indent="0">
              <a:lnSpc>
                <a:spcPct val="150000"/>
              </a:lnSpc>
              <a:spcBef>
                <a:spcPts val="0"/>
              </a:spcBef>
              <a:buNone/>
            </a:pPr>
            <a:endParaRPr lang="en-GB" dirty="0"/>
          </a:p>
          <a:p>
            <a:pPr marL="0" indent="0">
              <a:lnSpc>
                <a:spcPct val="150000"/>
              </a:lnSpc>
              <a:spcBef>
                <a:spcPts val="0"/>
              </a:spcBef>
              <a:buNone/>
            </a:pPr>
            <a:r>
              <a:rPr lang="mk-MK" b="1" dirty="0"/>
              <a:t>Непристапни податоци</a:t>
            </a:r>
            <a:endParaRPr lang="en-GB" dirty="0"/>
          </a:p>
          <a:p>
            <a:pPr marL="0" indent="0">
              <a:lnSpc>
                <a:spcPct val="150000"/>
              </a:lnSpc>
              <a:spcBef>
                <a:spcPts val="0"/>
              </a:spcBef>
              <a:buNone/>
            </a:pPr>
            <a:r>
              <a:rPr lang="mk-MK" dirty="0"/>
              <a:t>Скриени датотеки, </a:t>
            </a:r>
            <a:r>
              <a:rPr lang="mk-MK" dirty="0" err="1"/>
              <a:t>енкриптирани</a:t>
            </a:r>
            <a:r>
              <a:rPr lang="mk-MK" dirty="0"/>
              <a:t> датотеки, избришани податоци, стенографски</a:t>
            </a:r>
            <a:r>
              <a:rPr lang="en-US" dirty="0"/>
              <a:t> </a:t>
            </a:r>
            <a:r>
              <a:rPr lang="mk-MK" dirty="0"/>
              <a:t>датотеки, складирање на облак/мрежа</a:t>
            </a:r>
            <a:endParaRPr lang="en-GB" dirty="0"/>
          </a:p>
        </p:txBody>
      </p:sp>
      <p:pic>
        <p:nvPicPr>
          <p:cNvPr id="14" name="Picture 6" descr="http://files.softicons.com/download/folder-icons/terra-project-icons-by-aerotox/png/512/Black%20Terra%20Stop.png">
            <a:extLst>
              <a:ext uri="{FF2B5EF4-FFF2-40B4-BE49-F238E27FC236}">
                <a16:creationId xmlns:a16="http://schemas.microsoft.com/office/drawing/2014/main" id="{E2438C2B-67D3-4692-8541-5EE28A83D41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5048" y="3993614"/>
            <a:ext cx="1983636" cy="198363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8" descr="http://www.veryicon.com/icon/png/System/Simple/My%20Documents.png">
            <a:extLst>
              <a:ext uri="{FF2B5EF4-FFF2-40B4-BE49-F238E27FC236}">
                <a16:creationId xmlns:a16="http://schemas.microsoft.com/office/drawing/2014/main" id="{5B7B0A54-AFAB-4DF6-A174-CE811412582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6524" y="1560264"/>
            <a:ext cx="1820894" cy="18208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32346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71</a:t>
            </a:fld>
            <a:endParaRPr lang="en-GB" dirty="0">
              <a:solidFill>
                <a:prstClr val="black">
                  <a:tint val="75000"/>
                </a:prstClr>
              </a:solidFill>
            </a:endParaRPr>
          </a:p>
        </p:txBody>
      </p:sp>
    </p:spTree>
    <p:extLst>
      <p:ext uri="{BB962C8B-B14F-4D97-AF65-F5344CB8AC3E}">
        <p14:creationId xmlns:p14="http://schemas.microsoft.com/office/powerpoint/2010/main" val="174699602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Цели на сесијата</a:t>
            </a:r>
            <a:endParaRPr lang="en-GB" sz="2000"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712522" cy="5240233"/>
          </a:xfrm>
        </p:spPr>
        <p:txBody>
          <a:bodyPr>
            <a:normAutofit fontScale="92500" lnSpcReduction="20000"/>
          </a:bodyPr>
          <a:lstStyle/>
          <a:p>
            <a:pPr marL="0" indent="0">
              <a:buNone/>
            </a:pPr>
            <a:r>
              <a:rPr lang="mk-MK" b="1" dirty="0">
                <a:ea typeface="Verdana" panose="020B0604030504040204" pitchFamily="34" charset="0"/>
              </a:rPr>
              <a:t>По оваа сесија, претставниците ќе можат да</a:t>
            </a:r>
            <a:r>
              <a:rPr lang="en-GB" b="1" dirty="0">
                <a:ea typeface="Verdana" panose="020B0604030504040204" pitchFamily="34" charset="0"/>
              </a:rPr>
              <a:t>:</a:t>
            </a:r>
          </a:p>
          <a:p>
            <a:r>
              <a:rPr lang="mk-MK" sz="2800" dirty="0">
                <a:ea typeface="Verdana" panose="020B0604030504040204" pitchFamily="34" charset="0"/>
              </a:rPr>
              <a:t>Дискутираат за различни видови на електронски докази</a:t>
            </a:r>
            <a:endParaRPr lang="en-GB" sz="2800" dirty="0">
              <a:ea typeface="Verdana" panose="020B0604030504040204" pitchFamily="34" charset="0"/>
            </a:endParaRPr>
          </a:p>
          <a:p>
            <a:r>
              <a:rPr lang="mk-MK" sz="2800" dirty="0">
                <a:ea typeface="Verdana" panose="020B0604030504040204" pitchFamily="34" charset="0"/>
              </a:rPr>
              <a:t>Ги резимираат клучните точки од Прирачникот за електронски докази на Советот на Европа, особено начелата за заплена и управување</a:t>
            </a:r>
            <a:endParaRPr lang="en-GB" sz="2800" dirty="0">
              <a:ea typeface="Verdana" panose="020B0604030504040204" pitchFamily="34" charset="0"/>
            </a:endParaRPr>
          </a:p>
          <a:p>
            <a:r>
              <a:rPr lang="ru-RU" sz="2800" dirty="0">
                <a:ea typeface="Verdana" panose="020B0604030504040204" pitchFamily="34" charset="0"/>
              </a:rPr>
              <a:t>Ги идентификуваат различните предизвици на форензиката за „исклучен уред“ и „живи податоци“, како и „податоци засновани на облак“</a:t>
            </a:r>
          </a:p>
          <a:p>
            <a:r>
              <a:rPr lang="ru-RU" sz="2800" dirty="0">
                <a:ea typeface="Verdana" panose="020B0604030504040204" pitchFamily="34" charset="0"/>
              </a:rPr>
              <a:t>Дискутираат за допуштеноста на електронски докази</a:t>
            </a:r>
            <a:endParaRPr lang="en-GB" sz="2800" dirty="0">
              <a:ea typeface="Verdana" panose="020B0604030504040204" pitchFamily="34" charset="0"/>
            </a:endParaRPr>
          </a:p>
          <a:p>
            <a:r>
              <a:rPr lang="ru-RU" sz="2800" dirty="0">
                <a:ea typeface="Verdana" panose="020B0604030504040204" pitchFamily="34" charset="0"/>
              </a:rPr>
              <a:t>Ја споредат „дигиталната форензика“ со традиционалната форензика</a:t>
            </a:r>
          </a:p>
          <a:p>
            <a:r>
              <a:rPr lang="ru-RU" sz="2800" dirty="0">
                <a:ea typeface="Verdana" panose="020B0604030504040204" pitchFamily="34" charset="0"/>
              </a:rPr>
              <a:t>Ги идентификуваат четирите клучни фази на дигитален форензички преглед</a:t>
            </a:r>
            <a:endParaRPr lang="en-GB" sz="2800" dirty="0">
              <a:ea typeface="Verdana" panose="020B0604030504040204" pitchFamily="34" charset="0"/>
            </a:endParaRPr>
          </a:p>
        </p:txBody>
      </p:sp>
    </p:spTree>
    <p:extLst>
      <p:ext uri="{BB962C8B-B14F-4D97-AF65-F5344CB8AC3E}">
        <p14:creationId xmlns:p14="http://schemas.microsoft.com/office/powerpoint/2010/main" val="283464618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sp>
        <p:nvSpPr>
          <p:cNvPr id="12" name="Rectangle 11">
            <a:extLst>
              <a:ext uri="{FF2B5EF4-FFF2-40B4-BE49-F238E27FC236}">
                <a16:creationId xmlns:a16="http://schemas.microsoft.com/office/drawing/2014/main"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 name="Picture 4">
            <a:extLst>
              <a:ext uri="{FF2B5EF4-FFF2-40B4-BE49-F238E27FC236}">
                <a16:creationId xmlns:a16="http://schemas.microsoft.com/office/drawing/2014/main" id="{15364E51-4F34-4DA1-8843-ADA973D0B8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a16="http://schemas.microsoft.com/office/drawing/2014/main"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b="1" dirty="0">
                <a:solidFill>
                  <a:srgbClr val="FFFFFF"/>
                </a:solidFill>
                <a:latin typeface="Verdana" panose="020B0604030504040204" pitchFamily="34" charset="0"/>
              </a:rPr>
              <a:t>www.coe.int/cybercrime						                        - -</a:t>
            </a:r>
          </a:p>
        </p:txBody>
      </p:sp>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406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endParaRPr lang="en-GB" altLang="en-US" b="1" dirty="0">
              <a:latin typeface="+mn-lt"/>
            </a:endParaRPr>
          </a:p>
          <a:p>
            <a:pPr algn="ctr" eaLnBrk="1" hangingPunct="1">
              <a:spcBef>
                <a:spcPct val="0"/>
              </a:spcBef>
              <a:buFontTx/>
              <a:buNone/>
            </a:pPr>
            <a:r>
              <a:rPr lang="mk-MK" altLang="en-US" b="1" dirty="0">
                <a:latin typeface="+mn-lt"/>
              </a:rPr>
              <a:t>Ви благодариме</a:t>
            </a:r>
            <a:endParaRPr lang="en-GB" altLang="en-US"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600" b="1" dirty="0">
              <a:latin typeface="+mn-lt"/>
            </a:endParaRPr>
          </a:p>
          <a:p>
            <a:pPr algn="ctr" eaLnBrk="1" hangingPunct="1">
              <a:spcBef>
                <a:spcPct val="0"/>
              </a:spcBef>
              <a:buFontTx/>
              <a:buNone/>
            </a:pPr>
            <a:r>
              <a:rPr lang="en-GB" altLang="en-US" sz="1800" b="1" dirty="0" err="1">
                <a:latin typeface="+mn-lt"/>
              </a:rPr>
              <a:t>Xxxxx</a:t>
            </a:r>
            <a:r>
              <a:rPr lang="en-GB" altLang="en-US" sz="1800" b="1" dirty="0">
                <a:latin typeface="+mn-lt"/>
              </a:rPr>
              <a:t> XXXXXXXX</a:t>
            </a:r>
          </a:p>
          <a:p>
            <a:pPr algn="ctr" eaLnBrk="1" hangingPunct="1">
              <a:spcBef>
                <a:spcPct val="0"/>
              </a:spcBef>
              <a:buFontTx/>
              <a:buNone/>
            </a:pPr>
            <a:endParaRPr lang="en-GB" altLang="en-US" sz="600" dirty="0">
              <a:latin typeface="+mn-lt"/>
            </a:endParaRPr>
          </a:p>
          <a:p>
            <a:pPr algn="ctr" eaLnBrk="1" hangingPunct="1">
              <a:spcBef>
                <a:spcPct val="0"/>
              </a:spcBef>
              <a:buFontTx/>
              <a:buNone/>
            </a:pPr>
            <a:r>
              <a:rPr lang="mk-MK" altLang="en-US" sz="1400" i="1" dirty="0">
                <a:latin typeface="+mn-lt"/>
              </a:rPr>
              <a:t>Совет на Европа</a:t>
            </a:r>
            <a:endParaRPr lang="en-GB" altLang="en-US" sz="1400" i="1" dirty="0">
              <a:latin typeface="+mn-lt"/>
            </a:endParaRPr>
          </a:p>
          <a:p>
            <a:pPr algn="ctr" eaLnBrk="1" hangingPunct="1">
              <a:spcBef>
                <a:spcPct val="0"/>
              </a:spcBef>
              <a:buFontTx/>
              <a:buNone/>
            </a:pPr>
            <a:endParaRPr lang="en-GB" altLang="en-US" sz="1400" b="1" dirty="0">
              <a:solidFill>
                <a:srgbClr val="2F618F"/>
              </a:solidFill>
              <a:latin typeface="+mn-lt"/>
              <a:hlinkClick r:id="rId4"/>
            </a:endParaRPr>
          </a:p>
          <a:p>
            <a:pPr algn="ctr" eaLnBrk="1" hangingPunct="1">
              <a:spcBef>
                <a:spcPct val="0"/>
              </a:spcBef>
              <a:buFontTx/>
              <a:buNone/>
            </a:pPr>
            <a:r>
              <a:rPr lang="mk-MK" altLang="en-US" sz="1600" b="1" dirty="0">
                <a:solidFill>
                  <a:srgbClr val="2F618F"/>
                </a:solidFill>
                <a:latin typeface="+mn-lt"/>
              </a:rPr>
              <a:t>е-пошта</a:t>
            </a:r>
            <a:endParaRPr lang="en-GB" altLang="en-US" sz="1600" b="1" dirty="0">
              <a:solidFill>
                <a:srgbClr val="2F618F"/>
              </a:solidFill>
              <a:latin typeface="+mn-lt"/>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mk-MK" altLang="en-US" sz="1600" b="1" dirty="0">
                <a:latin typeface="+mn-lt"/>
              </a:rPr>
              <a:t>ДД</a:t>
            </a:r>
            <a:r>
              <a:rPr lang="en-GB" altLang="en-US" sz="1600" b="1" dirty="0">
                <a:latin typeface="+mn-lt"/>
              </a:rPr>
              <a:t> </a:t>
            </a:r>
            <a:r>
              <a:rPr lang="mk-MK" altLang="en-US" sz="1600" b="1" dirty="0">
                <a:latin typeface="+mn-lt"/>
              </a:rPr>
              <a:t>месец</a:t>
            </a:r>
            <a:r>
              <a:rPr lang="en-GB" altLang="en-US" sz="1600" b="1" dirty="0">
                <a:latin typeface="+mn-lt"/>
              </a:rPr>
              <a:t> </a:t>
            </a:r>
            <a:r>
              <a:rPr lang="mk-MK" altLang="en-US" sz="1600" b="1" dirty="0">
                <a:latin typeface="+mn-lt"/>
              </a:rPr>
              <a:t>ГГГГ</a:t>
            </a:r>
            <a:endParaRPr lang="en-GB" altLang="en-US" sz="1600" b="1" dirty="0">
              <a:latin typeface="+mn-lt"/>
            </a:endParaRP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a:spcBef>
                <a:spcPct val="0"/>
              </a:spcBef>
              <a:buNone/>
            </a:pPr>
            <a:r>
              <a:rPr lang="ru-RU" altLang="en-US" sz="2400" b="1" dirty="0">
                <a:latin typeface="+mn-lt"/>
              </a:rPr>
              <a:t>Воведен судски курс за обука за сајбер-криминал и електронски докази</a:t>
            </a:r>
            <a:endParaRPr lang="en-GB" altLang="en-US" sz="2400" i="1" dirty="0">
              <a:latin typeface="+mn-lt"/>
            </a:endParaRPr>
          </a:p>
        </p:txBody>
      </p:sp>
    </p:spTree>
    <p:extLst>
      <p:ext uri="{BB962C8B-B14F-4D97-AF65-F5344CB8AC3E}">
        <p14:creationId xmlns:p14="http://schemas.microsoft.com/office/powerpoint/2010/main" val="42699656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Разлики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mk-MK" b="1" dirty="0">
                <a:solidFill>
                  <a:srgbClr val="0070C0"/>
                </a:solidFill>
              </a:rPr>
              <a:t>Електронски докази</a:t>
            </a:r>
            <a:endParaRPr lang="en-GB" b="1" dirty="0">
              <a:solidFill>
                <a:srgbClr val="0070C0"/>
              </a:solidFill>
            </a:endParaRPr>
          </a:p>
          <a:p>
            <a:pPr lvl="1"/>
            <a:r>
              <a:rPr lang="mk-MK" dirty="0"/>
              <a:t>не се разликуваат од традиционалните докази</a:t>
            </a:r>
            <a:endParaRPr lang="en-US" dirty="0"/>
          </a:p>
          <a:p>
            <a:pPr lvl="1"/>
            <a:r>
              <a:rPr lang="mk-MK" dirty="0"/>
              <a:t>неопходни за страната која ги воведува во правна постапка, за да може да демонстрира дека не се ништо повеќе или помалку отколку што биле, кога дошле во нивна сопственост</a:t>
            </a:r>
            <a:endParaRPr lang="en-US" dirty="0"/>
          </a:p>
          <a:p>
            <a:pPr lvl="1"/>
            <a:r>
              <a:rPr lang="mk-MK" dirty="0"/>
              <a:t>со други зборови, тоа покажува дека не се случиле никакви промени, бришења, додатоци или други измени</a:t>
            </a:r>
            <a:endParaRPr lang="en-US" dirty="0"/>
          </a:p>
        </p:txBody>
      </p:sp>
      <p:sp>
        <p:nvSpPr>
          <p:cNvPr id="7" name="TextBox 6">
            <a:extLst>
              <a:ext uri="{FF2B5EF4-FFF2-40B4-BE49-F238E27FC236}">
                <a16:creationId xmlns:a16="http://schemas.microsoft.com/office/drawing/2014/main" id="{E31F9DB2-737B-48F0-AABB-B436F92755A8}"/>
              </a:ext>
            </a:extLst>
          </p:cNvPr>
          <p:cNvSpPr txBox="1"/>
          <p:nvPr/>
        </p:nvSpPr>
        <p:spPr>
          <a:xfrm>
            <a:off x="1743693" y="5479315"/>
            <a:ext cx="5656614" cy="830997"/>
          </a:xfrm>
          <a:prstGeom prst="rect">
            <a:avLst/>
          </a:prstGeom>
          <a:solidFill>
            <a:srgbClr val="F08A34"/>
          </a:solidFill>
        </p:spPr>
        <p:txBody>
          <a:bodyPr wrap="square" rtlCol="0">
            <a:spAutoFit/>
          </a:bodyPr>
          <a:lstStyle/>
          <a:p>
            <a:pPr algn="ctr"/>
            <a:r>
              <a:rPr lang="mk-MK" sz="2400" dirty="0">
                <a:solidFill>
                  <a:schemeClr val="bg1"/>
                </a:solidFill>
                <a:latin typeface="+mj-lt"/>
              </a:rPr>
              <a:t>Тоа се </a:t>
            </a:r>
            <a:r>
              <a:rPr lang="mk-MK" sz="2400" dirty="0" err="1">
                <a:solidFill>
                  <a:schemeClr val="bg1"/>
                </a:solidFill>
                <a:latin typeface="+mj-lt"/>
              </a:rPr>
              <a:t>потешкотиите</a:t>
            </a:r>
            <a:r>
              <a:rPr lang="mk-MK" sz="2400" dirty="0">
                <a:solidFill>
                  <a:schemeClr val="bg1"/>
                </a:solidFill>
                <a:latin typeface="+mj-lt"/>
              </a:rPr>
              <a:t> во однос на електронските докази</a:t>
            </a:r>
            <a:r>
              <a:rPr lang="en-GB" sz="2400" dirty="0">
                <a:solidFill>
                  <a:schemeClr val="bg1"/>
                </a:solidFill>
                <a:latin typeface="+mj-lt"/>
              </a:rPr>
              <a:t>!</a:t>
            </a:r>
          </a:p>
        </p:txBody>
      </p:sp>
    </p:spTree>
    <p:extLst>
      <p:ext uri="{BB962C8B-B14F-4D97-AF65-F5344CB8AC3E}">
        <p14:creationId xmlns:p14="http://schemas.microsoft.com/office/powerpoint/2010/main" val="737753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Извори и видови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mk-MK" b="1" dirty="0">
                <a:solidFill>
                  <a:srgbClr val="0070C0"/>
                </a:solidFill>
              </a:rPr>
              <a:t>Извори</a:t>
            </a:r>
            <a:endParaRPr lang="en-GB" b="1" dirty="0">
              <a:solidFill>
                <a:srgbClr val="0070C0"/>
              </a:solidFill>
            </a:endParaRPr>
          </a:p>
          <a:p>
            <a:pPr lvl="1"/>
            <a:r>
              <a:rPr lang="mk-MK" dirty="0"/>
              <a:t>кој било електронски уред</a:t>
            </a:r>
            <a:endParaRPr lang="en-US" dirty="0"/>
          </a:p>
          <a:p>
            <a:pPr marL="57150" indent="0">
              <a:buNone/>
            </a:pPr>
            <a:r>
              <a:rPr lang="mk-MK" b="1" dirty="0">
                <a:solidFill>
                  <a:srgbClr val="0070C0"/>
                </a:solidFill>
              </a:rPr>
              <a:t>Видови </a:t>
            </a:r>
            <a:endParaRPr lang="en-US" b="1" dirty="0">
              <a:solidFill>
                <a:srgbClr val="0070C0"/>
              </a:solidFill>
            </a:endParaRPr>
          </a:p>
          <a:p>
            <a:pPr lvl="1"/>
            <a:r>
              <a:rPr lang="mk-MK" dirty="0"/>
              <a:t>статични податоци </a:t>
            </a:r>
            <a:r>
              <a:rPr lang="en-US" dirty="0"/>
              <a:t>(</a:t>
            </a:r>
            <a:r>
              <a:rPr lang="mk-MK" dirty="0"/>
              <a:t>исклучен уред</a:t>
            </a:r>
            <a:r>
              <a:rPr lang="en-US" dirty="0"/>
              <a:t>)</a:t>
            </a:r>
          </a:p>
          <a:p>
            <a:pPr lvl="1"/>
            <a:r>
              <a:rPr lang="mk-MK" dirty="0"/>
              <a:t>живи податоци</a:t>
            </a:r>
            <a:r>
              <a:rPr lang="en-US" dirty="0"/>
              <a:t> (</a:t>
            </a:r>
            <a:r>
              <a:rPr lang="mk-MK" dirty="0"/>
              <a:t>меморија и сервери</a:t>
            </a:r>
            <a:r>
              <a:rPr lang="en-US" dirty="0"/>
              <a:t>)</a:t>
            </a:r>
          </a:p>
          <a:p>
            <a:pPr lvl="1"/>
            <a:r>
              <a:rPr lang="mk-MK" dirty="0"/>
              <a:t>интернет податоци</a:t>
            </a:r>
            <a:endParaRPr lang="en-US" dirty="0"/>
          </a:p>
        </p:txBody>
      </p:sp>
    </p:spTree>
    <p:extLst>
      <p:ext uri="{BB962C8B-B14F-4D97-AF65-F5344CB8AC3E}">
        <p14:creationId xmlns:p14="http://schemas.microsoft.com/office/powerpoint/2010/main" val="381004641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2934</TotalTime>
  <Words>19156</Words>
  <Application>Microsoft Office PowerPoint</Application>
  <PresentationFormat>On-screen Show (4:3)</PresentationFormat>
  <Paragraphs>1215</Paragraphs>
  <Slides>73</Slides>
  <Notes>70</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73</vt:i4>
      </vt:variant>
    </vt:vector>
  </HeadingPairs>
  <TitlesOfParts>
    <vt:vector size="85" baseType="lpstr">
      <vt:lpstr>Arial</vt:lpstr>
      <vt:lpstr>Arial</vt:lpstr>
      <vt:lpstr>Calibri</vt:lpstr>
      <vt:lpstr>Calibri (heading)</vt:lpstr>
      <vt:lpstr>Calibri Light</vt:lpstr>
      <vt:lpstr>Roboto</vt:lpstr>
      <vt:lpstr>Verdana</vt:lpstr>
      <vt:lpstr>Wingdings</vt:lpstr>
      <vt:lpstr>Office Theme</vt:lpstr>
      <vt:lpstr>1_Office Theme</vt:lpstr>
      <vt:lpstr>2_Office Theme</vt:lpstr>
      <vt:lpstr>3_Office Theme</vt:lpstr>
      <vt:lpstr>PowerPoint Presentation</vt:lpstr>
      <vt:lpstr>PowerPoint Presentation</vt:lpstr>
      <vt:lpstr>PowerPoint Presentation</vt:lpstr>
      <vt:lpstr>PowerPoint Presentation</vt:lpstr>
      <vt:lpstr>ШТО СЕ „ЕЛЕКТРОНСКИ ДОКАЗИ“?</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прирачник за електронски докази на советот на европа </vt:lpstr>
      <vt:lpstr>PowerPoint Presentation</vt:lpstr>
      <vt:lpstr>PowerPoint Presentation</vt:lpstr>
      <vt:lpstr>PowerPoint Presentation</vt:lpstr>
      <vt:lpstr>PowerPoint Presentation</vt:lpstr>
      <vt:lpstr>PowerPoint Presentation</vt:lpstr>
      <vt:lpstr>PowerPoint Presentation</vt:lpstr>
      <vt:lpstr>Начела на електронски докази</vt:lpstr>
      <vt:lpstr>PowerPoint Presentation</vt:lpstr>
      <vt:lpstr>PowerPoint Presentation</vt:lpstr>
      <vt:lpstr>PowerPoint Presentation</vt:lpstr>
      <vt:lpstr>PowerPoint Presentation</vt:lpstr>
      <vt:lpstr>PowerPoint Presentation</vt:lpstr>
      <vt:lpstr>PowerPoint Presentation</vt:lpstr>
      <vt:lpstr>електронски докази на места на настанот</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Дигитална форензика</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Catalina</dc:creator>
  <cp:lastModifiedBy>apetrovmk@outlook.com</cp:lastModifiedBy>
  <cp:revision>626</cp:revision>
  <dcterms:created xsi:type="dcterms:W3CDTF">2020-10-07T11:36:01Z</dcterms:created>
  <dcterms:modified xsi:type="dcterms:W3CDTF">2021-06-28T09:36:52Z</dcterms:modified>
</cp:coreProperties>
</file>