
<file path=[Content_Types].xml><?xml version="1.0" encoding="utf-8"?>
<Types xmlns="http://schemas.openxmlformats.org/package/2006/content-types">
  <Default Extension="bin" ContentType="application/vnd.openxmlformats-officedocument.oleObject"/>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80"/>
  </p:notesMasterIdLst>
  <p:sldIdLst>
    <p:sldId id="256" r:id="rId2"/>
    <p:sldId id="257" r:id="rId3"/>
    <p:sldId id="258" r:id="rId4"/>
    <p:sldId id="259" r:id="rId5"/>
    <p:sldId id="260" r:id="rId6"/>
    <p:sldId id="261" r:id="rId7"/>
    <p:sldId id="262" r:id="rId8"/>
    <p:sldId id="263" r:id="rId9"/>
    <p:sldId id="264" r:id="rId10"/>
    <p:sldId id="1490" r:id="rId11"/>
    <p:sldId id="1491" r:id="rId12"/>
    <p:sldId id="1492" r:id="rId13"/>
    <p:sldId id="265" r:id="rId14"/>
    <p:sldId id="266" r:id="rId15"/>
    <p:sldId id="267" r:id="rId16"/>
    <p:sldId id="268" r:id="rId17"/>
    <p:sldId id="269" r:id="rId18"/>
    <p:sldId id="270" r:id="rId19"/>
    <p:sldId id="271" r:id="rId20"/>
    <p:sldId id="272" r:id="rId21"/>
    <p:sldId id="273" r:id="rId22"/>
    <p:sldId id="274" r:id="rId23"/>
    <p:sldId id="275" r:id="rId24"/>
    <p:sldId id="1493" r:id="rId25"/>
    <p:sldId id="571" r:id="rId26"/>
    <p:sldId id="276" r:id="rId27"/>
    <p:sldId id="277" r:id="rId28"/>
    <p:sldId id="278" r:id="rId29"/>
    <p:sldId id="279" r:id="rId30"/>
    <p:sldId id="280" r:id="rId31"/>
    <p:sldId id="281" r:id="rId32"/>
    <p:sldId id="282" r:id="rId33"/>
    <p:sldId id="283" r:id="rId34"/>
    <p:sldId id="284" r:id="rId35"/>
    <p:sldId id="285" r:id="rId36"/>
    <p:sldId id="286" r:id="rId37"/>
    <p:sldId id="1455" r:id="rId38"/>
    <p:sldId id="287" r:id="rId39"/>
    <p:sldId id="288" r:id="rId40"/>
    <p:sldId id="289" r:id="rId41"/>
    <p:sldId id="290" r:id="rId42"/>
    <p:sldId id="291" r:id="rId43"/>
    <p:sldId id="292" r:id="rId44"/>
    <p:sldId id="293" r:id="rId45"/>
    <p:sldId id="294" r:id="rId46"/>
    <p:sldId id="295" r:id="rId47"/>
    <p:sldId id="296" r:id="rId48"/>
    <p:sldId id="1494" r:id="rId49"/>
    <p:sldId id="1432" r:id="rId50"/>
    <p:sldId id="297" r:id="rId51"/>
    <p:sldId id="298" r:id="rId52"/>
    <p:sldId id="299" r:id="rId53"/>
    <p:sldId id="300" r:id="rId54"/>
    <p:sldId id="301" r:id="rId55"/>
    <p:sldId id="303" r:id="rId56"/>
    <p:sldId id="304" r:id="rId57"/>
    <p:sldId id="305" r:id="rId58"/>
    <p:sldId id="306" r:id="rId59"/>
    <p:sldId id="307" r:id="rId60"/>
    <p:sldId id="1433"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1495" r:id="rId76"/>
    <p:sldId id="1475" r:id="rId77"/>
    <p:sldId id="322" r:id="rId78"/>
    <p:sldId id="323" r:id="rId79"/>
  </p:sldIdLst>
  <p:sldSz cx="9144000" cy="6858000" type="screen4x3"/>
  <p:notesSz cx="9874250" cy="6724650"/>
  <p:embeddedFontLst>
    <p:embeddedFont>
      <p:font typeface="Arial Narrow" panose="020B0606020202030204" pitchFamily="34" charset="0"/>
      <p:regular r:id="rId81"/>
      <p:bold r:id="rId82"/>
      <p:italic r:id="rId83"/>
      <p:boldItalic r:id="rId84"/>
    </p:embeddedFont>
    <p:embeddedFont>
      <p:font typeface="Calibri" panose="020F0502020204030204" pitchFamily="34" charset="0"/>
      <p:regular r:id="rId85"/>
      <p:bold r:id="rId86"/>
      <p:italic r:id="rId87"/>
      <p:boldItalic r:id="rId88"/>
    </p:embeddedFont>
    <p:embeddedFont>
      <p:font typeface="Georgia" panose="02040502050405020303" pitchFamily="18" charset="0"/>
      <p:regular r:id="rId89"/>
      <p:bold r:id="rId90"/>
      <p:italic r:id="rId91"/>
      <p:boldItalic r:id="rId92"/>
    </p:embeddedFont>
    <p:embeddedFont>
      <p:font typeface="Trebuchet MS" panose="020B0603020202020204" pitchFamily="34" charset="0"/>
      <p:regular r:id="rId93"/>
      <p:bold r:id="rId94"/>
      <p:italic r:id="rId95"/>
      <p:boldItalic r:id="rId96"/>
    </p:embeddedFont>
    <p:embeddedFont>
      <p:font typeface="Verdana" panose="020B0604030504040204" pitchFamily="34" charset="0"/>
      <p:regular r:id="rId97"/>
      <p:bold r:id="rId98"/>
      <p:italic r:id="rId99"/>
      <p:boldItalic r:id="rId10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1" roundtripDataSignature="AMtx7mhfzDToy0fOQpoap6XI2omnzYk6o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4892" autoAdjust="0"/>
  </p:normalViewPr>
  <p:slideViewPr>
    <p:cSldViewPr snapToGrid="0">
      <p:cViewPr varScale="1">
        <p:scale>
          <a:sx n="53" d="100"/>
          <a:sy n="53" d="100"/>
        </p:scale>
        <p:origin x="64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4.fntdata"/><Relationship Id="rId89"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7.fntdata"/><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2.fntdata"/><Relationship Id="rId90" Type="http://schemas.openxmlformats.org/officeDocument/2006/relationships/font" Target="fonts/font10.fntdata"/><Relationship Id="rId95" Type="http://schemas.openxmlformats.org/officeDocument/2006/relationships/font" Target="fonts/font1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20.fntdata"/><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font" Target="fonts/font13.fntdata"/><Relationship Id="rId98"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font" Target="fonts/font11.fntdata"/><Relationship Id="rId96"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font" Target="fonts/font14.fntdata"/><Relationship Id="rId99" Type="http://schemas.openxmlformats.org/officeDocument/2006/relationships/font" Target="fonts/font19.fntdata"/><Relationship Id="rId10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7.fntdata"/><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278313" cy="3365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592763" y="0"/>
            <a:ext cx="4279900" cy="33655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386513"/>
            <a:ext cx="4278313" cy="33655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mk-MK"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987425" y="3194050"/>
            <a:ext cx="7899400" cy="3025775"/>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6" name="Google Shape;86;p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mk-MK" dirty="0"/>
              <a:t>Точен одговор е</a:t>
            </a:r>
            <a:r>
              <a:rPr lang="en-US" dirty="0"/>
              <a:t>: c)</a:t>
            </a:r>
            <a:r>
              <a:rPr lang="mk-MK" dirty="0"/>
              <a:t> содржина и</a:t>
            </a:r>
            <a:r>
              <a:rPr lang="en-US" dirty="0"/>
              <a:t> d) </a:t>
            </a:r>
            <a:r>
              <a:rPr lang="mk-MK" dirty="0"/>
              <a:t>наслов на предметот (ова се содржински податоци</a:t>
            </a:r>
            <a:r>
              <a:rPr lang="en-US" dirty="0"/>
              <a:t>)</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4188371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mk-MK" dirty="0"/>
              <a:t>Точен одговор е</a:t>
            </a:r>
            <a:r>
              <a:rPr lang="en-US" dirty="0"/>
              <a:t>: b) </a:t>
            </a:r>
            <a:r>
              <a:rPr lang="mk-MK" dirty="0"/>
              <a:t>содржина (се мисли на содржински податоци</a:t>
            </a:r>
            <a:r>
              <a:rPr lang="en-US" dirty="0"/>
              <a:t>)</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459022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228600" indent="0" algn="l">
              <a:buFont typeface="Arial" panose="020B0604020202020204" pitchFamily="34" charset="0"/>
              <a:buNone/>
            </a:pPr>
            <a:r>
              <a:rPr lang="ru-RU" sz="1800" dirty="0">
                <a:effectLst/>
                <a:latin typeface="Calibri" panose="020F0502020204030204" pitchFamily="34" charset="0"/>
                <a:ea typeface="Calibri" panose="020F0502020204030204" pitchFamily="34" charset="0"/>
                <a:cs typeface="Times New Roman" panose="02020603050405020304" pitchFamily="18" charset="0"/>
              </a:rPr>
              <a:t>Пред да преминеме на интернет, треба да дадеме малку перспектива за тоа што е мрежа и што ја сочинува истата - што е важно за да се обезбеди разбирање за тоа како функционира интернетот</a:t>
            </a:r>
          </a:p>
        </p:txBody>
      </p:sp>
      <p:sp>
        <p:nvSpPr>
          <p:cNvPr id="189" name="Google Shape;189;p1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13</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0" name="Google Shape;200;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Кривичното дело незаконски пристап го прават оние кои без да имаат право на тоа пристапуваат до целиот или кој било дел од компјутерскиот систем. Ова дејствие мора да биде намерно и е опишано во член 2 од Конвенцијата од Будимпешта.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Многу често се нарекува </a:t>
            </a:r>
            <a:r>
              <a:rPr lang="mk-MK" sz="1200" b="0" i="1" dirty="0" err="1">
                <a:solidFill>
                  <a:schemeClr val="dk1"/>
                </a:solidFill>
                <a:latin typeface="Calibri"/>
                <a:ea typeface="Calibri"/>
                <a:cs typeface="Calibri"/>
                <a:sym typeface="Calibri"/>
              </a:rPr>
              <a:t>хакирање</a:t>
            </a:r>
            <a:r>
              <a:rPr lang="mk-MK" sz="1200" b="0" i="0" dirty="0">
                <a:solidFill>
                  <a:schemeClr val="dk1"/>
                </a:solidFill>
                <a:latin typeface="Calibri"/>
                <a:ea typeface="Calibri"/>
                <a:cs typeface="Calibri"/>
                <a:sym typeface="Calibri"/>
              </a:rPr>
              <a:t> на компјутерски системи и е едно од најчестите компјутерски злосторства. Сепак, постојат и други феномени, покрај </a:t>
            </a:r>
            <a:r>
              <a:rPr lang="mk-MK" sz="1200" b="0" i="1" dirty="0" err="1">
                <a:solidFill>
                  <a:schemeClr val="dk1"/>
                </a:solidFill>
                <a:latin typeface="Calibri"/>
                <a:ea typeface="Calibri"/>
                <a:cs typeface="Calibri"/>
                <a:sym typeface="Calibri"/>
              </a:rPr>
              <a:t>хакерството</a:t>
            </a:r>
            <a:r>
              <a:rPr lang="mk-MK" sz="1200" b="0" i="0" dirty="0">
                <a:solidFill>
                  <a:schemeClr val="dk1"/>
                </a:solidFill>
                <a:latin typeface="Calibri"/>
                <a:ea typeface="Calibri"/>
                <a:cs typeface="Calibri"/>
                <a:sym typeface="Calibri"/>
              </a:rPr>
              <a:t>, кои можат да се класифицираат како илегален пристап – всушност, </a:t>
            </a:r>
            <a:r>
              <a:rPr lang="mk-MK" sz="1200" b="0" i="1" dirty="0" err="1">
                <a:solidFill>
                  <a:schemeClr val="dk1"/>
                </a:solidFill>
                <a:latin typeface="Calibri"/>
                <a:ea typeface="Calibri"/>
                <a:cs typeface="Calibri"/>
                <a:sym typeface="Calibri"/>
              </a:rPr>
              <a:t>хакирањето</a:t>
            </a:r>
            <a:r>
              <a:rPr lang="mk-MK" sz="1200" b="0" i="0" dirty="0">
                <a:solidFill>
                  <a:schemeClr val="dk1"/>
                </a:solidFill>
                <a:latin typeface="Calibri"/>
                <a:ea typeface="Calibri"/>
                <a:cs typeface="Calibri"/>
                <a:sym typeface="Calibri"/>
              </a:rPr>
              <a:t> се користи за да се опише чинот на незаконски пристап до компјутерски систем, со помош на технологија. Но, илегалниот пристап го опфаќа и секое неовластено влегување во системот, без оглед на употребената технологија, па дури и дали воопшто се употребува технологија или не. Таков случај, на пример, би бил незаконски добиената лозинка од страна на сторителот. Заштитениот интерес тука е доверливоста на компјутерскиот систем или компјутерските податоци.</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1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слика од статија на веб-страница која опишува како полицијата во Шри Ланка уапсила двајца мажи за </a:t>
            </a:r>
            <a:r>
              <a:rPr lang="mk-MK" dirty="0" err="1"/>
              <a:t>хакирање</a:t>
            </a:r>
            <a:r>
              <a:rPr lang="mk-MK" dirty="0"/>
              <a:t> во компјутерскиот систем на приватен универзитет во Шри Ланка. Ова е стандарден пример за илегален пристап.</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Линкот до статијата на веб-страницата можете да ја најдете тука: https://www.newsfirst.lk/2020/02/05/130-million-rupee-hack-foiled-suspects-in-custody/ </a:t>
            </a:r>
            <a:endParaRPr dirty="0"/>
          </a:p>
        </p:txBody>
      </p:sp>
      <p:sp>
        <p:nvSpPr>
          <p:cNvPr id="211" name="Google Shape;211;p1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15</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Слајдот покажува слика од статија за лице осудено во САД заради заговор за пристап до компјутер без овластување. Ова е познат и контроверзен случај на кривичното дело илегален пристап. </a:t>
            </a:r>
            <a:r>
              <a:rPr lang="mk-MK" dirty="0" err="1"/>
              <a:t>Ендру</a:t>
            </a:r>
            <a:r>
              <a:rPr lang="mk-MK" dirty="0"/>
              <a:t> </a:t>
            </a:r>
            <a:r>
              <a:rPr lang="mk-MK" dirty="0" err="1"/>
              <a:t>Оернхајмер</a:t>
            </a:r>
            <a:r>
              <a:rPr lang="mk-MK" dirty="0"/>
              <a:t> бил член на хакерска група која открила пропуст во безбедноста на </a:t>
            </a:r>
            <a:r>
              <a:rPr lang="mk-MK" dirty="0" err="1"/>
              <a:t>AT&amp;T</a:t>
            </a:r>
            <a:r>
              <a:rPr lang="mk-MK" dirty="0"/>
              <a:t> (телеком </a:t>
            </a:r>
            <a:r>
              <a:rPr lang="mk-MK" dirty="0" err="1"/>
              <a:t>провајдер</a:t>
            </a:r>
            <a:r>
              <a:rPr lang="mk-MK" dirty="0"/>
              <a:t>) со што биле загрозени е-</a:t>
            </a:r>
            <a:r>
              <a:rPr lang="en-US" dirty="0"/>
              <a:t>mail</a:t>
            </a:r>
            <a:r>
              <a:rPr lang="mk-MK" dirty="0"/>
              <a:t> адресите на</a:t>
            </a:r>
            <a:r>
              <a:rPr lang="en-US" dirty="0"/>
              <a:t> </a:t>
            </a:r>
            <a:r>
              <a:rPr lang="mk-MK" dirty="0"/>
              <a:t>корисниците на </a:t>
            </a:r>
            <a:r>
              <a:rPr lang="mk-MK" dirty="0" err="1"/>
              <a:t>iPad</a:t>
            </a:r>
            <a:r>
              <a:rPr lang="mk-MK" dirty="0"/>
              <a:t>. Податоците до кои пристапил </a:t>
            </a:r>
            <a:r>
              <a:rPr lang="mk-MK" dirty="0" err="1"/>
              <a:t>Оернхајмер</a:t>
            </a:r>
            <a:r>
              <a:rPr lang="mk-MK" dirty="0"/>
              <a:t> биле достапни преку јавно достапна </a:t>
            </a:r>
            <a:r>
              <a:rPr lang="mk-MK" dirty="0" err="1"/>
              <a:t>URL</a:t>
            </a:r>
            <a:r>
              <a:rPr lang="mk-MK" dirty="0"/>
              <a:t> адреса. </a:t>
            </a:r>
            <a:r>
              <a:rPr lang="mk-MK" dirty="0" err="1"/>
              <a:t>Оернхајмер</a:t>
            </a:r>
            <a:r>
              <a:rPr lang="mk-MK" dirty="0"/>
              <a:t> не морал да пристапи до ниту еден приватен (затворен) систем на </a:t>
            </a:r>
            <a:r>
              <a:rPr lang="mk-MK" dirty="0" err="1"/>
              <a:t>AT&amp;T</a:t>
            </a:r>
            <a:r>
              <a:rPr lang="mk-MK" dirty="0"/>
              <a:t>. Иако </a:t>
            </a:r>
            <a:r>
              <a:rPr lang="mk-MK" dirty="0" err="1"/>
              <a:t>Оернхајмер</a:t>
            </a:r>
            <a:r>
              <a:rPr lang="mk-MK" dirty="0"/>
              <a:t> бил осуден, кај многумина се појавил сомнеж дали тој воопшто требало да биде осуден со оглед на тоа што пристапот бил ограничен на јавно достапни информации.</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Обучувачот може да поттикне дискусија за тоа дали такво дело е криминално според локалното законодавство на лицата кои ја следат обуката.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Линкот до статијата е достапна тука: https://www.wired.com/2012/11/att-hacker-found-guilty/</a:t>
            </a:r>
            <a:endParaRPr dirty="0"/>
          </a:p>
        </p:txBody>
      </p:sp>
      <p:sp>
        <p:nvSpPr>
          <p:cNvPr id="222" name="Google Shape;222;p1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16</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1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прикажува текстот на член 2 од Конвенцијата од Будимпешта каде што е обележан еден елемент („пристапот“).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Основниот елемент и потребното однесување според член 2 е поимот „пристап“. Поимот се однесува на чинот на влегување во целиот или кој било дел од компјутерскиот систем. Член 2 е технолошки неутрален и не ги одредува средствата со кои се прави пристапот. Слајдот објаснува што претставува и што не претставува пристап</a:t>
            </a:r>
            <a:r>
              <a:rPr lang="mk-MK" dirty="0"/>
              <a:t>. </a:t>
            </a:r>
            <a:endParaRPr dirty="0"/>
          </a:p>
          <a:p>
            <a:pPr marL="0" lvl="0" indent="0" algn="l" rtl="0">
              <a:spcBef>
                <a:spcPts val="360"/>
              </a:spcBef>
              <a:spcAft>
                <a:spcPts val="0"/>
              </a:spcAft>
              <a:buNone/>
            </a:pPr>
            <a:endParaRPr dirty="0"/>
          </a:p>
        </p:txBody>
      </p:sp>
      <p:sp>
        <p:nvSpPr>
          <p:cNvPr id="235" name="Google Shape;235;p1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прикажува текстот на член 2 од Конвенцијата од Будимпешта каде што е обележан еден елемент („цел или кој било дел од компјутерскиот систем“).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Објаснува преку примери што значи поимот „дел од компјутерскиот систем“ за целите на член 2. </a:t>
            </a:r>
            <a:endParaRPr dirty="0"/>
          </a:p>
        </p:txBody>
      </p:sp>
      <p:sp>
        <p:nvSpPr>
          <p:cNvPr id="247" name="Google Shape;247;p1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1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2 од Конвенцијата од Будимпешта каде што е обележан еден елемент („без право“).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На десната страна, овој слајд дава објаснување за обележаниот елемент.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За многу од кривичните дела во Конвенцијата се бара да бидат сторени „без право“ да бидат сторени, или без овластување од соодветно лице или субјект. Органот може да биде законодавен, административен, судски, договорен или консензуален во кој било даден случај. Овластените постапки не се криминализирани; ниту пристапот до компјутерски систем што дозволува слободен и отворен пристап од страна на јавноста. Обучувачот можеби ќе сака ова да го поврзе со дефиницијата за „неовластен пристап“ дискутирана претходно за да објасни како може да се утврди фактот за добиено овластување.</a:t>
            </a:r>
            <a:endParaRPr dirty="0"/>
          </a:p>
          <a:p>
            <a:pPr marL="0" lvl="0" indent="0" algn="l" rtl="0">
              <a:spcBef>
                <a:spcPts val="360"/>
              </a:spcBef>
              <a:spcAft>
                <a:spcPts val="0"/>
              </a:spcAft>
              <a:buNone/>
            </a:pPr>
            <a:endParaRPr dirty="0"/>
          </a:p>
        </p:txBody>
      </p:sp>
      <p:sp>
        <p:nvSpPr>
          <p:cNvPr id="259" name="Google Shape;259;p1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Слајдот нагласува како концептот „без право на тоа“ не е дефиниран во Конвенцијата од Будимпешта.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Исто така го покажува примерот на различни земји кои имаат усвоено дефиниција согласно нивната најдобра меѓународна практика.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Обучувачот може да каже дека дефиницијата усвоена од овие земји има два елементи, кои ќе бидат пошироко објаснети во следните слајдови</a:t>
            </a:r>
            <a:r>
              <a:rPr lang="mk-MK" dirty="0"/>
              <a:t>.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Обучувачот може да нагласи дека дефиницијата за „неовластено“ може да биде различна во однос на одредени кривични дела, како што се илегален пристап, манипулирање со податоците и попречување на работата на системи. Затоа, многу земји имаат различни дефиниции за „неовластена модификација (менување)“ и „неовластено дело“</a:t>
            </a:r>
            <a:r>
              <a:rPr lang="mk-MK" dirty="0"/>
              <a:t>. </a:t>
            </a:r>
            <a:endParaRPr dirty="0"/>
          </a:p>
          <a:p>
            <a:pPr marL="0" lvl="0" indent="0" algn="l" rtl="0">
              <a:spcBef>
                <a:spcPts val="360"/>
              </a:spcBef>
              <a:spcAft>
                <a:spcPts val="0"/>
              </a:spcAft>
              <a:buNone/>
            </a:pPr>
            <a:endParaRPr dirty="0"/>
          </a:p>
        </p:txBody>
      </p:sp>
      <p:sp>
        <p:nvSpPr>
          <p:cNvPr id="271" name="Google Shape;271;p1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3600" dirty="0"/>
              <a:t>Оваа сесија ќе биде поделена на 6 дела.</a:t>
            </a:r>
            <a:endParaRPr dirty="0"/>
          </a:p>
          <a:p>
            <a:pPr marL="0" lvl="0" indent="0" algn="l" rtl="0">
              <a:spcBef>
                <a:spcPts val="1080"/>
              </a:spcBef>
              <a:spcAft>
                <a:spcPts val="0"/>
              </a:spcAft>
              <a:buNone/>
            </a:pPr>
            <a:r>
              <a:rPr lang="mk-MK" sz="3600" dirty="0"/>
              <a:t>Првиот дел од сесијата ќе ги разгледа дефинициите од член 1 од Конвенцијата од Будимпешта (компјутерски податоци, компјутерски системи, давател на услуги и преносни информации).</a:t>
            </a:r>
            <a:endParaRPr dirty="0"/>
          </a:p>
          <a:p>
            <a:pPr marL="0" lvl="0" indent="0" algn="l" rtl="0">
              <a:spcBef>
                <a:spcPts val="1080"/>
              </a:spcBef>
              <a:spcAft>
                <a:spcPts val="0"/>
              </a:spcAft>
              <a:buNone/>
            </a:pPr>
            <a:r>
              <a:rPr lang="mk-MK" sz="3600" dirty="0"/>
              <a:t>Вториот дел ќе го разгледа кривичното дело илегален пристап како што е предвидено според член 2 од Конвенцијата од Будимпешта. </a:t>
            </a:r>
            <a:endParaRPr dirty="0"/>
          </a:p>
          <a:p>
            <a:pPr marL="0" lvl="0" indent="0" algn="l" rtl="0">
              <a:spcBef>
                <a:spcPts val="1080"/>
              </a:spcBef>
              <a:spcAft>
                <a:spcPts val="0"/>
              </a:spcAft>
              <a:buNone/>
            </a:pPr>
            <a:r>
              <a:rPr lang="mk-MK" sz="3600" dirty="0"/>
              <a:t>Третиот дел ќе го разгледа кривичното дело илегално следење како што е предвидено според член 3 од Конвенцијата од Будимпешта.</a:t>
            </a:r>
            <a:endParaRPr dirty="0"/>
          </a:p>
          <a:p>
            <a:pPr marL="0" lvl="0" indent="0" algn="l" rtl="0">
              <a:spcBef>
                <a:spcPts val="1080"/>
              </a:spcBef>
              <a:spcAft>
                <a:spcPts val="0"/>
              </a:spcAft>
              <a:buNone/>
            </a:pPr>
            <a:r>
              <a:rPr lang="mk-MK" sz="3600" dirty="0"/>
              <a:t>Четвртиот дел ќе го разгледа кривичното дело манипулирање со податоците како што е предвидено според член 4 од Конвенцијата од Будимпешта.</a:t>
            </a:r>
            <a:endParaRPr dirty="0"/>
          </a:p>
          <a:p>
            <a:pPr marL="0" lvl="0" indent="0" algn="l" rtl="0">
              <a:spcBef>
                <a:spcPts val="1080"/>
              </a:spcBef>
              <a:spcAft>
                <a:spcPts val="0"/>
              </a:spcAft>
              <a:buNone/>
            </a:pPr>
            <a:r>
              <a:rPr lang="mk-MK" sz="3600" dirty="0"/>
              <a:t>Петтиот дел ќе го разгледа кривичното дело попречување на работата на системи како што е предвидено според член 5 од Конвенцијата од Будимпешта.</a:t>
            </a:r>
            <a:endParaRPr dirty="0"/>
          </a:p>
          <a:p>
            <a:pPr marL="0" lvl="0" indent="0" algn="l" rtl="0">
              <a:spcBef>
                <a:spcPts val="1080"/>
              </a:spcBef>
              <a:spcAft>
                <a:spcPts val="0"/>
              </a:spcAft>
              <a:buNone/>
            </a:pPr>
            <a:r>
              <a:rPr lang="mk-MK" sz="3600" dirty="0"/>
              <a:t>Шестиот дел ќе го разгледа кривичното дело злоупотреба на уреди како што е предвидено според член 6 од Конвенцијата од Будимпешта.</a:t>
            </a:r>
            <a:endParaRPr sz="3600" dirty="0"/>
          </a:p>
        </p:txBody>
      </p:sp>
      <p:sp>
        <p:nvSpPr>
          <p:cNvPr id="99" name="Google Shape;99;p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ја покажува дефиницијата за „неовластен пристап“ во законот за злоупотреба на компјутер во Обединето Кралство. Оваа дефиниција има два елементи. Првиот елемент, кој е нагласен, е „самиот нема право да контролира пристап од таков вид“.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овој елемент.</a:t>
            </a:r>
            <a:endParaRPr dirty="0"/>
          </a:p>
        </p:txBody>
      </p:sp>
      <p:sp>
        <p:nvSpPr>
          <p:cNvPr id="294" name="Google Shape;294;p1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21</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ја покажува дефиницијата за „неовластен пристап“ во законот за злоупотреба на компјутер во Обединето Кралство. Оваа дефиниција има два елементи. Вториот елемент, кој е нагласен, е „нема согласност за пристап до пристапот од негов вид од предметниот вид… од кое било лице кое има такво право“.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овој елемент. </a:t>
            </a:r>
            <a:endParaRPr dirty="0"/>
          </a:p>
        </p:txBody>
      </p:sp>
      <p:sp>
        <p:nvSpPr>
          <p:cNvPr id="305" name="Google Shape;305;p1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22</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прикажува текстот на член 2 од Конвенцијата од Будимпешта, каде што е обележан еден елемент („повреда на безбедносните мерки“).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Страните можат да го намалат опсегот на член 2, кој предвидува општа криминализација на илегалниот пристап, со одредени квалификациони елементи. На пример, страните може да побараат илегалниот пристап да биде извршен со повреда на безбедносните мерки (на пр. лозинки или други кодови за пристап), или на друг начин со нечесна намера или за да се добијат компјутерски податоци од компјутерски систем до кој се пристапува или кој било друг компјутерски систем. Овој слајд ги наведува сите квалификациони елементи што страните може да посакаат да ги донесат во нивното домашно законодавство.</a:t>
            </a:r>
            <a:endParaRPr dirty="0"/>
          </a:p>
          <a:p>
            <a:pPr marL="0" lvl="0" indent="0" algn="l" rtl="0">
              <a:spcBef>
                <a:spcPts val="360"/>
              </a:spcBef>
              <a:spcAft>
                <a:spcPts val="0"/>
              </a:spcAft>
              <a:buNone/>
            </a:pPr>
            <a:endParaRPr dirty="0"/>
          </a:p>
        </p:txBody>
      </p:sp>
      <p:sp>
        <p:nvSpPr>
          <p:cNvPr id="316" name="Google Shape;316;p2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23</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lgn="l">
              <a:buFont typeface="Arial" panose="020B0604020202020204" pitchFamily="34" charset="0"/>
              <a:buNone/>
            </a:pPr>
            <a:r>
              <a:rPr lang="ru-RU" sz="1800" dirty="0">
                <a:effectLst/>
                <a:latin typeface="Calibri" panose="020F0502020204030204" pitchFamily="34" charset="0"/>
                <a:ea typeface="Calibri" panose="020F0502020204030204" pitchFamily="34" charset="0"/>
                <a:cs typeface="Times New Roman" panose="02020603050405020304" pitchFamily="18" charset="0"/>
              </a:rPr>
              <a:t>Точен одговор е: а) Да. Ова е затоа што овластувањето кое обично му се дава на вработен не дозволува пристап со цел извршување на кривично дело.</a:t>
            </a:r>
          </a:p>
          <a:p>
            <a:pPr marL="228600" indent="0">
              <a:buFont typeface="Arial" panose="020B0604020202020204" pitchFamily="34" charset="0"/>
              <a:buNone/>
            </a:pPr>
            <a:r>
              <a:rPr lang="ru-RU" sz="1800" dirty="0">
                <a:effectLst/>
                <a:latin typeface="Calibri" panose="020F0502020204030204" pitchFamily="34" charset="0"/>
                <a:ea typeface="Calibri" panose="020F0502020204030204" pitchFamily="34" charset="0"/>
                <a:cs typeface="Times New Roman" panose="02020603050405020304" pitchFamily="18" charset="0"/>
              </a:rPr>
              <a:t>Вработениот на тој начин би постапил над овластувањето, пристапувајќи до компјутерот за да изврши кривично дело</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981665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2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Следната група слајдови ќе го истражи кривичното дело илегално следење, што е дефинирано во член 3 од Конвенцијата од Будимпешта.</a:t>
            </a:r>
            <a:endParaRPr dirty="0"/>
          </a:p>
        </p:txBody>
      </p:sp>
      <p:sp>
        <p:nvSpPr>
          <p:cNvPr id="328" name="Google Shape;328;p2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26</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2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Илегалното следење, опишано во член 3 од Конвенцијата од Будимпешта, е исто така намерна повреда. Тоа е сторено од оние кои, без право на тоа, следат, со помош на технички средства, пренос на компјутерски податоци недостапен за јавноста, до, од или во рамките на компјутерски систем, со помош на технички средства.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Оваа одредба го штити интегритетот на преносот на компјутерски податоци недостапен за јавноста, со што се криминализира неговото неовластено следење. </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Преносот на податоци до компјутерски систем, или од тој систем, или во рамките на истиот систем, се најрелевантни реалности во денешниот живот на мрежите. </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Технички, може да биде многу лесно да се следат комуникациите, ако мрежата и комуникацијата не се правилно заштитени. Следењето на комуникациите може да открие, на пример, кои веб-страници биле посетени од одредено лица или е-пораките што ги испратило или примило.</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Кривичното дело илегално следење има за цел да ја открие ранливоста на комуникациската технологија, заштитувајќи ја тајноста на комуникациите недостапни за јавноста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Обучувачот треба да прави разлика помеѓу кривичните дела „пристап“ и „следење“ на концептуална основа. Кривичното дело пристап се однесува на пристап до компјутер или компјутерски податоци кога тие се статични - додека пак кривичното дело следење се однесува на следење на пренос на компјутерски податоци (т.е. податоци што се во движење). Преносот може да биде до, од или во рамките на компјутерски систем</a:t>
            </a:r>
            <a:r>
              <a:rPr lang="mk-MK" dirty="0"/>
              <a:t>. </a:t>
            </a:r>
            <a:endParaRPr dirty="0"/>
          </a:p>
          <a:p>
            <a:pPr marL="0" lvl="0" indent="0" algn="l" rtl="0">
              <a:spcBef>
                <a:spcPts val="360"/>
              </a:spcBef>
              <a:spcAft>
                <a:spcPts val="0"/>
              </a:spcAft>
              <a:buNone/>
            </a:pPr>
            <a:endParaRPr dirty="0"/>
          </a:p>
        </p:txBody>
      </p:sp>
      <p:sp>
        <p:nvSpPr>
          <p:cNvPr id="340" name="Google Shape;340;p2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27</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p2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Слајдот е слика од соопштението за медиуми на Европол објавено во 2015 година. Соопштението го опишува апсењето на 49 лица кои припаѓаат на криминална група која дејствува во повеќето земји низ Европа. Третиот став од соопштението го опишува начинот на работа на криминалната група – што обучувачот може да го искористи за да покаже еден пример за кривично дело на илегално следење. Обучувачот може посебно да нагласи дека сторителите ги следеле комуникациите од корпоративните сметки за е-пошта за да откријат барања за исплата помеѓу различни корпорации.</a:t>
            </a:r>
            <a:endParaRPr b="0" i="0" dirty="0">
              <a:solidFill>
                <a:srgbClr val="171E24"/>
              </a:solidFill>
              <a:latin typeface="Georgia"/>
              <a:ea typeface="Georgia"/>
              <a:cs typeface="Georgia"/>
              <a:sym typeface="Georgia"/>
            </a:endParaRPr>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соопштението: https://www.europol.europa.eu/newsroom/news/international-operation-dismantles-criminal-group-of-cyber-fraudsters</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351" name="Google Shape;351;p2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28</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Слајдот е слика од соопштение за медиуми на Секретаријатот за правда на САД, во кое се објаснува како лице било осуден за илегално прислушкување (следење) на комуникации преку е-пошта. Според соопштението, лицето „ги искористило своите администраторски привилегии со цел тајно да ги конфигурира поставките за сметката за е-пошта на </a:t>
            </a:r>
            <a:r>
              <a:rPr lang="mk-MK" dirty="0" err="1"/>
              <a:t>EMF</a:t>
            </a:r>
            <a:r>
              <a:rPr lang="mk-MK" dirty="0"/>
              <a:t> и автоматски да се препраќаат сите комуникации преку е-пошта до две надворешни адреси за е-пошта што тоа ги регистрирало. </a:t>
            </a:r>
            <a:r>
              <a:rPr lang="mk-MK" dirty="0" err="1"/>
              <a:t>Следената</a:t>
            </a:r>
            <a:r>
              <a:rPr lang="mk-MK" dirty="0"/>
              <a:t> е-пошта вклучувала лични кореспонденции, приватни финансиски и правни информации и деловни зделки помеѓу </a:t>
            </a:r>
            <a:r>
              <a:rPr lang="mk-MK" dirty="0" err="1"/>
              <a:t>EMF</a:t>
            </a:r>
            <a:r>
              <a:rPr lang="mk-MK" dirty="0"/>
              <a:t> и нивните клиенти.“</a:t>
            </a:r>
            <a:endParaRPr b="0" i="0" dirty="0">
              <a:solidFill>
                <a:srgbClr val="171E24"/>
              </a:solidFill>
              <a:latin typeface="Georgia"/>
              <a:ea typeface="Georgia"/>
              <a:cs typeface="Georgia"/>
              <a:sym typeface="Georgia"/>
            </a:endParaRPr>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соопштението: https://www.justice.gov/usao-sdin/pr/it-system-administrator-sentenced-theft-proprietary-information-and-illegal-wiretapping</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362" name="Google Shape;362;p2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29</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2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3 од Конвенцијата во Будимпешта каде што е обележан еден елемент („следењето“).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Основниот елемент и потребното однесување според член 2 е поимот „следење“. Следењето се однесува на слушање, следење или надзор на комуникациите. Следењето влијае на приватноста на комуникациите со податоци; член 3 од Конвенцијата има за цел да го заштити од следење преносот на податоци недостапен за јавноста</a:t>
            </a:r>
            <a:r>
              <a:rPr lang="mk-MK" dirty="0"/>
              <a:t>.</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373" name="Google Shape;373;p2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30</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2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3 од Конвенцијата во Будимпешта каде што е обележан еден елемент („без право на тоа“).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За многу од кривичните дела од Конвенцијата се бара да бидат сторени „без право“ да бидат сторени или без одобрение од соодветно лице или субјект. Органот може да биде законодавен, административен, судски, договорен или консензуален во какво било случај. Во случај на следење, можно е дејството да се врши со овластување; евентуално од страна на службеници за спроведување на законот или лица овластени да вршат активности за тестирање или заштита. Така, легалното следење направено „со право“ не спаѓа во опфатот на член 3</a:t>
            </a:r>
            <a:r>
              <a:rPr lang="mk-MK" dirty="0"/>
              <a:t>.</a:t>
            </a:r>
            <a:endParaRPr dirty="0"/>
          </a:p>
          <a:p>
            <a:pPr marL="0" lvl="0" indent="0" algn="l" rtl="0">
              <a:spcBef>
                <a:spcPts val="360"/>
              </a:spcBef>
              <a:spcAft>
                <a:spcPts val="0"/>
              </a:spcAft>
              <a:buNone/>
            </a:pPr>
            <a:endParaRPr dirty="0"/>
          </a:p>
        </p:txBody>
      </p:sp>
      <p:sp>
        <p:nvSpPr>
          <p:cNvPr id="385" name="Google Shape;385;p2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3600"/>
              <a:t>Целта на оваа сесија е да им се обезбеди на учесниците сеопфатно разбирање за елементите на кривичните дела против доверливоста, интегритетот и достапноста на компјутерските системи и податоци, основани во согласност со Конвенцијата од Будимпешта.</a:t>
            </a:r>
            <a:endParaRPr sz="3600"/>
          </a:p>
        </p:txBody>
      </p:sp>
      <p:sp>
        <p:nvSpPr>
          <p:cNvPr id="110" name="Google Shape;110;p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2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3 од Конвенцијата во Будимпешта каде што е обележан еден елемент („направено со технички средства“).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Член 3 не предвидува криминализација на </a:t>
            </a:r>
            <a:r>
              <a:rPr lang="mk-MK" sz="1200" b="0" i="0" dirty="0" err="1">
                <a:solidFill>
                  <a:schemeClr val="dk1"/>
                </a:solidFill>
                <a:latin typeface="Calibri"/>
                <a:ea typeface="Calibri"/>
                <a:cs typeface="Calibri"/>
                <a:sym typeface="Calibri"/>
              </a:rPr>
              <a:t>нетехничкото</a:t>
            </a:r>
            <a:r>
              <a:rPr lang="mk-MK" sz="1200" b="0" i="0" dirty="0">
                <a:solidFill>
                  <a:schemeClr val="dk1"/>
                </a:solidFill>
                <a:latin typeface="Calibri"/>
                <a:ea typeface="Calibri"/>
                <a:cs typeface="Calibri"/>
                <a:sym typeface="Calibri"/>
              </a:rPr>
              <a:t> следење на преносите и се применува или кога некое лице пристапува и користи компјутерски систем за следење на преносот, користи електронски уред за прислушување или какви било други технички средства. Овој слајд дава неколку примери на форми на следење што би биле опфатени со „технички средства“.</a:t>
            </a:r>
            <a:endParaRPr dirty="0"/>
          </a:p>
          <a:p>
            <a:pPr marL="0" lvl="0" indent="0" algn="l" rtl="0">
              <a:spcBef>
                <a:spcPts val="360"/>
              </a:spcBef>
              <a:spcAft>
                <a:spcPts val="0"/>
              </a:spcAft>
              <a:buNone/>
            </a:pPr>
            <a:endParaRPr dirty="0"/>
          </a:p>
        </p:txBody>
      </p:sp>
      <p:sp>
        <p:nvSpPr>
          <p:cNvPr id="397" name="Google Shape;397;p2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32</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(„не-јавен пренос“).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Следењето на јавните преноси не е повреда според член 3, кој прецизира дека опфатот на членот се однесува само на преноси недостапни за јавноста. Важно е да се направи разлика помеѓу преноси недостапни за јавноста и податоци недостапни за јавноста, бидејќи член 3 не ја зема предвид природата на податоците; туку преносот. Оттука, следењето на доверливи информации што се комуницираат со пренос на податоци достапен за јавноста не претставува кривично дело; додека пак следењето на јавно достапни информации што се комуницираат со </a:t>
            </a:r>
            <a:r>
              <a:rPr lang="ru-RU" sz="1200" b="0" i="0" dirty="0">
                <a:solidFill>
                  <a:schemeClr val="dk1"/>
                </a:solidFill>
                <a:latin typeface="Calibri"/>
                <a:ea typeface="Calibri"/>
                <a:cs typeface="Calibri"/>
                <a:sym typeface="Calibri"/>
              </a:rPr>
              <a:t>пренос на податоци недостапен за јавноста</a:t>
            </a:r>
            <a:r>
              <a:rPr lang="mk-MK" sz="1200" b="0" i="0" dirty="0">
                <a:solidFill>
                  <a:schemeClr val="dk1"/>
                </a:solidFill>
                <a:latin typeface="Calibri"/>
                <a:ea typeface="Calibri"/>
                <a:cs typeface="Calibri"/>
                <a:sym typeface="Calibri"/>
              </a:rPr>
              <a:t> би претставувало кривично дело според член 3</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409" name="Google Shape;409;p2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33</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(„до, од или во рамките на компјутерски систем“).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Следењето на преносите до, од или во рамките на компјутерски систем е </a:t>
            </a:r>
            <a:r>
              <a:rPr lang="mk-MK" sz="1200" b="0" i="0" dirty="0" err="1">
                <a:solidFill>
                  <a:schemeClr val="dk1"/>
                </a:solidFill>
                <a:latin typeface="Calibri"/>
                <a:ea typeface="Calibri"/>
                <a:cs typeface="Calibri"/>
                <a:sym typeface="Calibri"/>
              </a:rPr>
              <a:t>криминализирано</a:t>
            </a:r>
            <a:r>
              <a:rPr lang="mk-MK" sz="1200" b="0" i="0" dirty="0">
                <a:solidFill>
                  <a:schemeClr val="dk1"/>
                </a:solidFill>
                <a:latin typeface="Calibri"/>
                <a:ea typeface="Calibri"/>
                <a:cs typeface="Calibri"/>
                <a:sym typeface="Calibri"/>
              </a:rPr>
              <a:t>. Овој слајд дава примери кои го објаснуваат опфатот на член 3 во врска со ова, како и разликата помеѓу овие три елементи</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421" name="Google Shape;421;p2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34</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3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2" name="Google Shape;432;p3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(„електромагнетни емисии“).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Освен следењето на компјутерски податоци, Конвенцијата од Будимпешта, исто така, го криминализира следењето на преносот на електромагнетни емисии, кои не спаѓаат во дефиницијата на Конвенцијата од Будимпешта за „компјутерски податоци“ според член 1. Компјутерските системи честопати емитуваат електромагнетни емисии кои содржат податоци. Следењето на електромагнетните емисии е </a:t>
            </a:r>
            <a:r>
              <a:rPr lang="mk-MK" sz="1200" b="0" i="0" dirty="0" err="1">
                <a:solidFill>
                  <a:schemeClr val="dk1"/>
                </a:solidFill>
                <a:latin typeface="Calibri"/>
                <a:ea typeface="Calibri"/>
                <a:cs typeface="Calibri"/>
                <a:sym typeface="Calibri"/>
              </a:rPr>
              <a:t>криминализирано</a:t>
            </a:r>
            <a:r>
              <a:rPr lang="mk-MK" sz="1200" b="0" i="0" dirty="0">
                <a:solidFill>
                  <a:schemeClr val="dk1"/>
                </a:solidFill>
                <a:latin typeface="Calibri"/>
                <a:ea typeface="Calibri"/>
                <a:cs typeface="Calibri"/>
                <a:sym typeface="Calibri"/>
              </a:rPr>
              <a:t>, бидејќи е можно да се реконструираат компјутерските податоци од електромагнетните емисии; така, ако се остави овој елемент </a:t>
            </a:r>
            <a:r>
              <a:rPr lang="mk-MK" sz="1200" b="0" i="0" dirty="0" err="1">
                <a:solidFill>
                  <a:schemeClr val="dk1"/>
                </a:solidFill>
                <a:latin typeface="Calibri"/>
                <a:ea typeface="Calibri"/>
                <a:cs typeface="Calibri"/>
                <a:sym typeface="Calibri"/>
              </a:rPr>
              <a:t>некриминализиран</a:t>
            </a:r>
            <a:r>
              <a:rPr lang="mk-MK" sz="1200" b="0" i="0" dirty="0">
                <a:solidFill>
                  <a:schemeClr val="dk1"/>
                </a:solidFill>
                <a:latin typeface="Calibri"/>
                <a:ea typeface="Calibri"/>
                <a:cs typeface="Calibri"/>
                <a:sym typeface="Calibri"/>
              </a:rPr>
              <a:t>, ќе остане празнина во законот</a:t>
            </a:r>
            <a:r>
              <a:rPr lang="mk-MK" dirty="0"/>
              <a:t>.</a:t>
            </a:r>
            <a:endParaRPr dirty="0"/>
          </a:p>
          <a:p>
            <a:pPr marL="0" lvl="0" indent="0" algn="l" rtl="0">
              <a:spcBef>
                <a:spcPts val="360"/>
              </a:spcBef>
              <a:spcAft>
                <a:spcPts val="0"/>
              </a:spcAft>
              <a:buNone/>
            </a:pPr>
            <a:endParaRPr dirty="0"/>
          </a:p>
        </p:txBody>
      </p:sp>
      <p:sp>
        <p:nvSpPr>
          <p:cNvPr id="433" name="Google Shape;433;p3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35</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3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a:t>
            </a:r>
            <a:r>
              <a:rPr lang="mk-MK" b="0" dirty="0">
                <a:solidFill>
                  <a:srgbClr val="FF0000"/>
                </a:solidFill>
              </a:rPr>
              <a:t>нечесна намера, или во врска со компјутерски систем што е поврзан со друг компјутерски систем </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Член 3 предвидува општа криминализација на намерно следење без право на тоа, направено со помош на технички средства, на </a:t>
            </a:r>
            <a:r>
              <a:rPr lang="ru-RU" sz="1200" b="0" i="0" dirty="0">
                <a:solidFill>
                  <a:schemeClr val="dk1"/>
                </a:solidFill>
                <a:latin typeface="Calibri"/>
                <a:ea typeface="Calibri"/>
                <a:cs typeface="Calibri"/>
                <a:sym typeface="Calibri"/>
              </a:rPr>
              <a:t>пренос на компјутерски податоци недостапен за јавноста</a:t>
            </a:r>
            <a:r>
              <a:rPr lang="mk-MK" sz="1200" b="0" i="0" dirty="0">
                <a:solidFill>
                  <a:schemeClr val="dk1"/>
                </a:solidFill>
                <a:latin typeface="Calibri"/>
                <a:ea typeface="Calibri"/>
                <a:cs typeface="Calibri"/>
                <a:sym typeface="Calibri"/>
              </a:rPr>
              <a:t>. Страните можат да го ограничат опфатот на член 3 со барање да се исполнат одредени квалификациски елементи. Овде се наведени квалификациските елементи што страните можат да ги усвојат.</a:t>
            </a:r>
            <a:endParaRPr dirty="0"/>
          </a:p>
        </p:txBody>
      </p:sp>
      <p:sp>
        <p:nvSpPr>
          <p:cNvPr id="445" name="Google Shape;445;p3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36</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3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3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457" name="Google Shape;457;p3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38</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3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3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Намерното извршување и извршувањето без право на тоа, оштетувањето, бришењето, деградирањето, промената или прикривањето на компјутерски податоци претставува повреда во однос на манипулацијата со податоците, како што е предвидено во член 4 од Конвенцијата од Будимпешта.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Спречување на манипулацијата со податоци го штити интегритетот на податоците од неовластено пристапување и менување. Сопственикот на податоците има право да ги чува такви какви што се, како сопственик на добра, и во реалниот живот има право да ја чува својата сопственост безбедна од пристапување/менување од страна на други лица. Во некои судски надлежности, редовната и класичната штета опфаќа и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те; во други, постои потреба одделно да се опише штетата на компјутерските податоци или манипулирањето со податоците</a:t>
            </a:r>
            <a:r>
              <a:rPr lang="mk-MK" dirty="0"/>
              <a:t>. </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кривично дело овозможува значително зголемување на релевантните податоци (компјутерски податоци) во современиот живот. Компјутерските податоци се многу ранливи и можат многу лесно да бидат уништени или манипулирани. Ова кривично правило ги штити нивниот интегритет и нивната достапност</a:t>
            </a:r>
            <a:r>
              <a:rPr lang="mk-MK" dirty="0"/>
              <a:t>.</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Еден од најчестите случаи на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те е резултат на дејство на вируси - да се инсталираат на компјутерот на жртвата без право на тоа и, на пример, да бришат податоци</a:t>
            </a:r>
            <a:r>
              <a:rPr lang="mk-MK" dirty="0"/>
              <a:t>. </a:t>
            </a:r>
            <a:endParaRPr dirty="0"/>
          </a:p>
          <a:p>
            <a:pPr marL="0" lvl="0" indent="0" algn="l" rtl="0">
              <a:spcBef>
                <a:spcPts val="360"/>
              </a:spcBef>
              <a:spcAft>
                <a:spcPts val="0"/>
              </a:spcAft>
              <a:buNone/>
            </a:pPr>
            <a:endParaRPr dirty="0"/>
          </a:p>
        </p:txBody>
      </p:sp>
      <p:sp>
        <p:nvSpPr>
          <p:cNvPr id="469" name="Google Shape;469;p3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39</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3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статија за судење од 1991 година на маж, обвинет за 47 прекршоци за пристап до австралиски и американски компјутери и менување или бришење податоци. Тој исто така бил обвинет за правење недефинирани измени на податоци во нуклеарен истражувачки објект во Калифорнија откако добил неовластен пристап до тие компјутерски системи. Обучувачот може да го искористи ова како пример за </a:t>
            </a:r>
            <a:r>
              <a:rPr lang="ru-RU" dirty="0"/>
              <a:t>манипулирање со податоците</a:t>
            </a:r>
            <a:r>
              <a:rPr lang="mk-MK" dirty="0"/>
              <a:t>, но нагласувајќи дека човекот бил исто така обвинет и за неовластен пристап и за попречување на работата на системот на компјутер на </a:t>
            </a:r>
            <a:r>
              <a:rPr lang="mk-MK" dirty="0" err="1"/>
              <a:t>NASA</a:t>
            </a:r>
            <a:r>
              <a:rPr lang="mk-MK" dirty="0"/>
              <a:t> и може да го искористи ова како пример за да покаже како </a:t>
            </a:r>
            <a:r>
              <a:rPr lang="mk-MK" dirty="0" err="1"/>
              <a:t>сајбер</a:t>
            </a:r>
            <a:r>
              <a:rPr lang="mk-MK" dirty="0"/>
              <a:t>-криминалците, честопати извршуваат повеќе од едно кривично дело.</a:t>
            </a:r>
            <a:endParaRPr b="0" i="0" dirty="0">
              <a:solidFill>
                <a:srgbClr val="171E24"/>
              </a:solidFill>
              <a:latin typeface="Georgia"/>
              <a:ea typeface="Georgia"/>
              <a:cs typeface="Georgia"/>
              <a:sym typeface="Georgia"/>
            </a:endParaRPr>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статијата: https://www.washingtonpost.com/archive/politics/1991/08/15/australia-to-try-computer-hacker-accused-of-damaging-nasa-network/b24d3189-7631-4648-839d-0fe6b121537b/</a:t>
            </a:r>
            <a:endParaRPr dirty="0"/>
          </a:p>
        </p:txBody>
      </p:sp>
      <p:sp>
        <p:nvSpPr>
          <p:cNvPr id="480" name="Google Shape;480;p3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40</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3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mk-MK" dirty="0"/>
              <a:t>Овој слајд покажува слика од тројанскиот коњ.</a:t>
            </a:r>
            <a:endParaRPr dirty="0"/>
          </a:p>
          <a:p>
            <a:pPr marL="0" marR="0" lvl="0" indent="0" algn="l" rtl="0">
              <a:lnSpc>
                <a:spcPct val="100000"/>
              </a:lnSpc>
              <a:spcBef>
                <a:spcPts val="360"/>
              </a:spcBef>
              <a:spcAft>
                <a:spcPts val="0"/>
              </a:spcAft>
              <a:buClr>
                <a:schemeClr val="dk1"/>
              </a:buClr>
              <a:buSzPts val="1200"/>
              <a:buFont typeface="Calibri"/>
              <a:buNone/>
            </a:pPr>
            <a:r>
              <a:rPr lang="mk-MK" dirty="0"/>
              <a:t>Обучувачот може да објасни како „тројанец“ е исто така форма на штетен софтвер </a:t>
            </a:r>
            <a:r>
              <a:rPr lang="en-US" dirty="0"/>
              <a:t>(malware)</a:t>
            </a:r>
            <a:r>
              <a:rPr lang="mk-MK" dirty="0"/>
              <a:t> што ги доведува во заблуда корисниците за неговата вистинска намера – и како функционира на сличен начин како измамничкиот тројански коњ што довел до падот на Троја во античката грчка приказна. </a:t>
            </a:r>
            <a:r>
              <a:rPr lang="mk-MK" dirty="0" err="1"/>
              <a:t>Тројанецот</a:t>
            </a:r>
            <a:r>
              <a:rPr lang="mk-MK" dirty="0"/>
              <a:t> е штетен код или софтвер што може да се маскира како легитимен, но им овозможи на </a:t>
            </a:r>
            <a:r>
              <a:rPr lang="mk-MK" dirty="0" err="1"/>
              <a:t>сајбер</a:t>
            </a:r>
            <a:r>
              <a:rPr lang="mk-MK" dirty="0"/>
              <a:t>-криминалците пристап до компјутерот и предизвикува </a:t>
            </a:r>
            <a:r>
              <a:rPr lang="ru-RU" dirty="0"/>
              <a:t>манипулирање со податоцитете</a:t>
            </a:r>
            <a:r>
              <a:rPr lang="mk-MK" dirty="0"/>
              <a:t>. Употребата на тројанци е еден пример за дејства криминализирани со член 4 од Конвенцијата од Будимпешта.</a:t>
            </a:r>
            <a:endParaRPr dirty="0"/>
          </a:p>
        </p:txBody>
      </p:sp>
      <p:sp>
        <p:nvSpPr>
          <p:cNvPr id="491" name="Google Shape;491;p3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41</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3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3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(„оштетувањето... деградирањето“).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Оштетувањето и деградирањето на компјутерските податоци без право се однесува на негативната промена на интегритетот или информациската содржина на податоците и програмите. Двата поими се акти кои се поклопуваат.</a:t>
            </a:r>
            <a:endParaRPr dirty="0"/>
          </a:p>
          <a:p>
            <a:pPr marL="0" lvl="0" indent="0" algn="l" rtl="0">
              <a:spcBef>
                <a:spcPts val="360"/>
              </a:spcBef>
              <a:spcAft>
                <a:spcPts val="0"/>
              </a:spcAft>
              <a:buNone/>
            </a:pPr>
            <a:endParaRPr dirty="0"/>
          </a:p>
        </p:txBody>
      </p:sp>
      <p:sp>
        <p:nvSpPr>
          <p:cNvPr id="502" name="Google Shape;502;p3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a:solidFill>
                  <a:schemeClr val="dk1"/>
                </a:solidFill>
                <a:latin typeface="Calibri"/>
                <a:ea typeface="Calibri"/>
                <a:cs typeface="Calibri"/>
                <a:sym typeface="Calibri"/>
              </a:rPr>
              <a:t>Овој слајд ги истакнува целите на оваа сесија. Тоа подвлекува што учесниците треба да очекуваат да научат од слајдовите. Учесниците можат да бидат информирани дека овој слајд ќе биде прегледан на крајот од сесијата за да се процени дали се исполнети целите. </a:t>
            </a:r>
            <a:endParaRPr sz="3600"/>
          </a:p>
        </p:txBody>
      </p:sp>
      <p:sp>
        <p:nvSpPr>
          <p:cNvPr id="121" name="Google Shape;121;p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(„бришење“).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Бришењето се однесува на уништување на податоците; и како резултат избришаните податоци ќе бидат непрепознатливи</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14" name="Google Shape;514;p3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43</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3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(„променувањето“).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Промената се однесува на модификација на постојните податоци (но не и на бришење на истите). Податоците може да се променат на повеќе начини; вклучувајќи внесување на штетни кодови како што се вируси и тројанци.</a:t>
            </a:r>
            <a:endParaRPr dirty="0"/>
          </a:p>
        </p:txBody>
      </p:sp>
      <p:sp>
        <p:nvSpPr>
          <p:cNvPr id="526" name="Google Shape;526;p3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44</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3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p3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(„прикривањето“).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Прикривање на податоците се однесува на какво било дејство што ја спречува или ја прекинува достапноста на податоците на лицето кое има пристап до податоците или медиумот за складирање на кој се зачувани. За разлика од бришењето на податоците, прикривањето на податоците не вклучува уништување на податоците, туку недостапност на податоците</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38" name="Google Shape;538;p3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45</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4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p4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(„без право на тоа“).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За многу од кривичните дела во Конвенцијата се бара да бидат сторени „без право“ да бидат сторени, или без одобрение од соодветно лице или субјект. Во многу случаи, можно е лице кое се манипулира со податоци да го прави тоа „со право“. Овој слајд дава одредени примери каде што едно лице може легитимно да манипулира со податоците без да повлече кривична одговорност според член 4</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50" name="Google Shape;550;p4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46</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4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4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(„оштетувањето... деградирањето“).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Со оглед на тоа што кривичното дело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 има широк опсег, страните можат да изберат да го ограничат ова дело со барање однесувањето да резултира во сериозна штета. Ниту една посебна дефиниција за сериозна штета не е дадена според член 4, а критериумите можат да бидат утврдени според домашното законодавство</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62" name="Google Shape;562;p4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47</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Точен одговор е: а) илегален пристап и </a:t>
            </a:r>
            <a:r>
              <a:rPr lang="en-US" dirty="0"/>
              <a:t>c</a:t>
            </a:r>
            <a:r>
              <a:rPr lang="ru-RU" dirty="0"/>
              <a:t>) манипулација со податоците.</a:t>
            </a: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Ова е затоа што вработениот мора да пристапи до податоците што е над овластувањето - што пак претставува кривично дело илегален пристап, а потоа да ги внесе податоците во компјутерскиот систем на соучесникот без овластување - што претставува кривично дело манипулација со податоците</a:t>
            </a:r>
            <a:r>
              <a:rPr lang="en-US" dirty="0"/>
              <a:t>.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6535424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4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p4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574" name="Google Shape;574;p4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50</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4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4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Попречувањето на системот е попречување на функционирањето на компјутерскиот систем - сериозно попречување: член 5 од Конвенцијата од Будимпешта не опфаќа несериозно попречување. Овој ефект може да биде резултат на внесување, пренесување, оштетување, бришење, деградирање, менување или прикривање на компјутерски податоци, доколку тоа е сторено намерно и без право на тоа.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Овој посебен аспект ги исклучува, општо, на пример, безбедносните тестови, спроведени од администратор на мрежата. Оваа повреда опфаќа широк спектар на дејства со кои може да се попречи нормалното и правилното функционирање на мрежата. Всушност, Конвенцијата од Будимпешта ја признава важноста на комуникациските системи и на компјутерската технологија во секојдневниот живот - достапноста на овие системи е клучна за редовно функционирање на јавните, економските и социјалните активности. Но, овој вид на криминал не опфаќа само попречување од големи размери, како што се нападите со спречување пристап до услугата </a:t>
            </a:r>
            <a:r>
              <a:rPr lang="en-US" sz="1200" b="0" i="0" dirty="0">
                <a:solidFill>
                  <a:schemeClr val="dk1"/>
                </a:solidFill>
                <a:latin typeface="Calibri"/>
                <a:ea typeface="Calibri"/>
                <a:cs typeface="Calibri"/>
                <a:sym typeface="Calibri"/>
              </a:rPr>
              <a:t>(DoS)</a:t>
            </a:r>
            <a:r>
              <a:rPr lang="mk-MK" dirty="0"/>
              <a:t>. </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Дури и мали активности, што предвидуваат само еден компјутер, можат да бидат попречување на системот – таков би бил случај на т.н. „</a:t>
            </a:r>
            <a:r>
              <a:rPr lang="mk-MK" sz="1200" b="0" i="1" dirty="0">
                <a:solidFill>
                  <a:schemeClr val="dk1"/>
                </a:solidFill>
                <a:latin typeface="Calibri"/>
                <a:ea typeface="Calibri"/>
                <a:cs typeface="Calibri"/>
                <a:sym typeface="Calibri"/>
              </a:rPr>
              <a:t>бомбардирање на електронска пошта“</a:t>
            </a:r>
            <a:r>
              <a:rPr lang="mk-MK" sz="1200" b="0" i="0" dirty="0">
                <a:solidFill>
                  <a:schemeClr val="dk1"/>
                </a:solidFill>
                <a:latin typeface="Calibri"/>
                <a:ea typeface="Calibri"/>
                <a:cs typeface="Calibri"/>
                <a:sym typeface="Calibri"/>
              </a:rPr>
              <a:t>, насочено кон единствена адреса за е-пошта. Всушност, секогаш ќе имаме кривично дело попречување на работата на системот кога сторителот испратил команди кон компјутерски систем со повеќе барања (</a:t>
            </a:r>
            <a:r>
              <a:rPr lang="en-US" sz="1200" b="0" i="0" dirty="0">
                <a:solidFill>
                  <a:schemeClr val="dk1"/>
                </a:solidFill>
                <a:latin typeface="Calibri"/>
                <a:ea typeface="Calibri"/>
                <a:cs typeface="Calibri"/>
                <a:sym typeface="Calibri"/>
              </a:rPr>
              <a:t>requests)</a:t>
            </a:r>
            <a:r>
              <a:rPr lang="mk-MK" sz="1200" b="0" i="0" dirty="0">
                <a:solidFill>
                  <a:schemeClr val="dk1"/>
                </a:solidFill>
                <a:latin typeface="Calibri"/>
                <a:ea typeface="Calibri"/>
                <a:cs typeface="Calibri"/>
                <a:sym typeface="Calibri"/>
              </a:rPr>
              <a:t> отколку што системот може да обработи</a:t>
            </a:r>
            <a:r>
              <a:rPr lang="mk-MK" dirty="0"/>
              <a:t>.</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кривично дело предвидува заштита на пристапот до комуникациските мрежи, како и заштита на операторите на системот и крајните корисници</a:t>
            </a:r>
            <a:r>
              <a:rPr lang="mk-MK" dirty="0"/>
              <a:t>.</a:t>
            </a:r>
            <a:endParaRPr dirty="0"/>
          </a:p>
          <a:p>
            <a:pPr marL="0" lvl="0" indent="0" algn="l" rtl="0">
              <a:spcBef>
                <a:spcPts val="360"/>
              </a:spcBef>
              <a:spcAft>
                <a:spcPts val="0"/>
              </a:spcAft>
              <a:buNone/>
            </a:pPr>
            <a:endParaRPr lang="mk-MK" dirty="0"/>
          </a:p>
          <a:p>
            <a:pPr marL="0" lvl="0" indent="0" algn="l" rtl="0">
              <a:spcBef>
                <a:spcPts val="360"/>
              </a:spcBef>
              <a:spcAft>
                <a:spcPts val="0"/>
              </a:spcAft>
              <a:buNone/>
            </a:pPr>
            <a:r>
              <a:rPr lang="mk-MK" dirty="0"/>
              <a:t>Обучувачот треба да нагласи дека опфатот на ова дел е различно од илегалниот пристап од член 2. Може да постојат случаи кога со компјутерот се манипулира и без пристап до истиот, на пример во случај на дистрибуиран напад со спречување на пристап до услугата (</a:t>
            </a:r>
            <a:r>
              <a:rPr lang="mk-MK" dirty="0" err="1"/>
              <a:t>distributed</a:t>
            </a:r>
            <a:r>
              <a:rPr lang="mk-MK" dirty="0"/>
              <a:t> </a:t>
            </a:r>
            <a:r>
              <a:rPr lang="mk-MK" dirty="0" err="1"/>
              <a:t>denial</a:t>
            </a:r>
            <a:r>
              <a:rPr lang="mk-MK" dirty="0"/>
              <a:t> </a:t>
            </a:r>
            <a:r>
              <a:rPr lang="mk-MK" dirty="0" err="1"/>
              <a:t>of</a:t>
            </a:r>
            <a:r>
              <a:rPr lang="mk-MK" dirty="0"/>
              <a:t> </a:t>
            </a:r>
            <a:r>
              <a:rPr lang="mk-MK" dirty="0" err="1"/>
              <a:t>service</a:t>
            </a:r>
            <a:r>
              <a:rPr lang="mk-MK" dirty="0"/>
              <a:t> </a:t>
            </a:r>
            <a:r>
              <a:rPr lang="mk-MK" dirty="0" err="1"/>
              <a:t>attack</a:t>
            </a:r>
            <a:r>
              <a:rPr lang="mk-MK" dirty="0"/>
              <a:t>). Дополнително, може да постојат случаи кога пристапот е „со право (на пристап)“,  но последователните дејства на попречување биле „без право на тоа”. </a:t>
            </a:r>
            <a:endParaRPr dirty="0"/>
          </a:p>
        </p:txBody>
      </p:sp>
      <p:sp>
        <p:nvSpPr>
          <p:cNvPr id="586" name="Google Shape;586;p4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51</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4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4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Целта на овој слајд е да ги заинтересира обучувачите. Овој и следните слајдови имаат за цел да се направи аналогија со концептот на попречување на работата на телефоните со </a:t>
            </a:r>
            <a:r>
              <a:rPr lang="ru-RU" dirty="0"/>
              <a:t>попречување на работата на системите</a:t>
            </a:r>
            <a:r>
              <a:rPr lang="mk-MK" dirty="0"/>
              <a:t>.</a:t>
            </a:r>
            <a:endParaRPr sz="1800" dirty="0">
              <a:latin typeface="Calibri"/>
              <a:ea typeface="Calibri"/>
              <a:cs typeface="Calibri"/>
              <a:sym typeface="Calibri"/>
            </a:endParaRPr>
          </a:p>
          <a:p>
            <a:pPr marL="0" lvl="0" indent="0" algn="l" rtl="0">
              <a:spcBef>
                <a:spcPts val="360"/>
              </a:spcBef>
              <a:spcAft>
                <a:spcPts val="0"/>
              </a:spcAft>
              <a:buNone/>
            </a:pPr>
            <a:endParaRPr dirty="0"/>
          </a:p>
          <a:p>
            <a:pPr marL="0" lvl="0" indent="0" algn="l" rtl="0">
              <a:spcBef>
                <a:spcPts val="360"/>
              </a:spcBef>
              <a:spcAft>
                <a:spcPts val="0"/>
              </a:spcAft>
              <a:buNone/>
            </a:pPr>
            <a:r>
              <a:rPr lang="mk-MK" dirty="0"/>
              <a:t>Сликите на левата страна може да се искористат за да се потсетат претставниците првиот транс-атлантски кабел бил поставен со подморница во морските длабочини уште во 1858 година, со што се отворил патот за меѓународни телекомуникации. Сликата на десната страна покажува како се поставени каблите.</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dirty="0"/>
              <a:t>Обучувачот може да објасни дека претходно, телефонските поврзувања се вршеле рачно преку централи. Тогаш било многу вообичаено да се слушне „зафатен тон“ кога централата била преоптоварена со премногу повици.</a:t>
            </a:r>
            <a:endParaRPr dirty="0"/>
          </a:p>
          <a:p>
            <a:pPr marL="0" lvl="0" indent="0" algn="l" rtl="0">
              <a:spcBef>
                <a:spcPts val="360"/>
              </a:spcBef>
              <a:spcAft>
                <a:spcPts val="0"/>
              </a:spcAft>
              <a:buNone/>
            </a:pPr>
            <a:endParaRPr dirty="0"/>
          </a:p>
        </p:txBody>
      </p:sp>
      <p:sp>
        <p:nvSpPr>
          <p:cNvPr id="597" name="Google Shape;597;p4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52</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4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4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Целта на овој слајд е да ги заинтригира обучувачите. Овој и следните слајдови имаат за цел да направат аналогија со концептот на попречување на работата на телефоните со </a:t>
            </a:r>
            <a:r>
              <a:rPr lang="ru-RU" dirty="0"/>
              <a:t>попречување на работата на системите</a:t>
            </a:r>
            <a:r>
              <a:rPr lang="mk-MK" dirty="0"/>
              <a:t>.</a:t>
            </a:r>
            <a:endParaRPr sz="1800" dirty="0">
              <a:latin typeface="Calibri"/>
              <a:ea typeface="Calibri"/>
              <a:cs typeface="Calibri"/>
              <a:sym typeface="Calibri"/>
            </a:endParaRPr>
          </a:p>
          <a:p>
            <a:pPr marL="0" lvl="0" indent="0" algn="l" rtl="0">
              <a:spcBef>
                <a:spcPts val="360"/>
              </a:spcBef>
              <a:spcAft>
                <a:spcPts val="0"/>
              </a:spcAft>
              <a:buNone/>
            </a:pPr>
            <a:endParaRPr dirty="0"/>
          </a:p>
          <a:p>
            <a:pPr marL="0" lvl="0" indent="0" algn="l" rtl="0">
              <a:spcBef>
                <a:spcPts val="360"/>
              </a:spcBef>
              <a:spcAft>
                <a:spcPts val="0"/>
              </a:spcAft>
              <a:buNone/>
            </a:pPr>
            <a:r>
              <a:rPr lang="mk-MK" dirty="0"/>
              <a:t>Сликата на левата страна и сликата горе десно ги покажуваат телефонските централи кои претходно се користела за поврзување на говорниците. Сликата долу десно го покажува крајниот резултати – при што телефонскиот повик е успешно воспоставен.</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ru-RU" dirty="0"/>
              <a:t>Обучувачот може да објасни дека претходно, телефонските поврзувања се вршеле рачно преку централи. Тогаш било многу вообичаено да се слушне „зафатен тон“ кога централата била преоптоварена со премногу повици.</a:t>
            </a:r>
          </a:p>
        </p:txBody>
      </p:sp>
      <p:sp>
        <p:nvSpPr>
          <p:cNvPr id="610" name="Google Shape;610;p4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53</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mk-MK"/>
              <a:t>Првата група слајдови ќе ги истражи дефинициите од член 1 од Конвенцијата од Будимпешта.</a:t>
            </a:r>
            <a:endParaRPr/>
          </a:p>
        </p:txBody>
      </p:sp>
      <p:sp>
        <p:nvSpPr>
          <p:cNvPr id="133" name="Google Shape;133;p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4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4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крајна телефонска централа што овозможува автоматски </a:t>
            </a:r>
            <a:r>
              <a:rPr lang="mk-MK" dirty="0" err="1"/>
              <a:t>комутирани</a:t>
            </a:r>
            <a:r>
              <a:rPr lang="mk-MK" dirty="0"/>
              <a:t> повици (</a:t>
            </a:r>
            <a:r>
              <a:rPr lang="en-US" dirty="0"/>
              <a:t>circuit-switched calls)</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Целта на овој слајд е да се покаже дека телекомуникациските системи се обично централизирани, што значи дека постојат одредени препознатливи точки каде може да се појави дефект. Криминалците кои сакаат да ја попречат употребата на телекомуникациски систем можат да го попречат функционирањето во оваа точка за да влијаат врз целата телекомуникациска мрежа.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Следниот слајд покажува телекомуникациски систем во четири згради.</a:t>
            </a:r>
            <a:endParaRPr dirty="0"/>
          </a:p>
        </p:txBody>
      </p:sp>
      <p:sp>
        <p:nvSpPr>
          <p:cNvPr id="622" name="Google Shape;622;p4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54</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4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5" name="Google Shape;645;p4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како функционира типичен дистрибуиран напад со спречување на пристап до услугата </a:t>
            </a:r>
            <a:r>
              <a:rPr lang="mk-MK" sz="1200" b="0" i="0" dirty="0">
                <a:solidFill>
                  <a:schemeClr val="dk1"/>
                </a:solidFill>
                <a:latin typeface="Calibri"/>
                <a:ea typeface="Calibri"/>
                <a:cs typeface="Calibri"/>
                <a:sym typeface="Calibri"/>
              </a:rPr>
              <a:t>(</a:t>
            </a:r>
            <a:r>
              <a:rPr lang="mk-MK" sz="1200" b="0" i="0" dirty="0" err="1">
                <a:solidFill>
                  <a:schemeClr val="dk1"/>
                </a:solidFill>
                <a:latin typeface="Calibri"/>
                <a:ea typeface="Calibri"/>
                <a:cs typeface="Calibri"/>
                <a:sym typeface="Calibri"/>
              </a:rPr>
              <a:t>DDOS</a:t>
            </a:r>
            <a:r>
              <a:rPr lang="mk-MK" sz="1200" b="0" i="0" dirty="0">
                <a:solidFill>
                  <a:schemeClr val="dk1"/>
                </a:solidFill>
                <a:latin typeface="Calibri"/>
                <a:ea typeface="Calibri"/>
                <a:cs typeface="Calibri"/>
                <a:sym typeface="Calibri"/>
              </a:rPr>
              <a:t>), еден вид на </a:t>
            </a:r>
            <a:r>
              <a:rPr lang="ru-RU" sz="1200" b="0" i="0" dirty="0">
                <a:solidFill>
                  <a:schemeClr val="dk1"/>
                </a:solidFill>
                <a:latin typeface="Calibri"/>
                <a:ea typeface="Calibri"/>
                <a:cs typeface="Calibri"/>
                <a:sym typeface="Calibri"/>
              </a:rPr>
              <a:t>попречување на работата на системи</a:t>
            </a:r>
            <a:r>
              <a:rPr lang="mk-MK" sz="1200" b="0" i="0" dirty="0">
                <a:solidFill>
                  <a:schemeClr val="dk1"/>
                </a:solidFill>
                <a:latin typeface="Calibri"/>
                <a:ea typeface="Calibri"/>
                <a:cs typeface="Calibri"/>
                <a:sym typeface="Calibri"/>
              </a:rPr>
              <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Обучувачот може да го користи овој слајд како кулминација на претходната група слајдови, со правење аналогија на „зафатениот тон“ на телефонот со кривичното дело </a:t>
            </a:r>
            <a:r>
              <a:rPr lang="ru-RU" dirty="0"/>
              <a:t>попречување на работата на системи</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err="1"/>
              <a:t>DDOS</a:t>
            </a:r>
            <a:r>
              <a:rPr lang="mk-MK" dirty="0"/>
              <a:t> нападите имаат ист ефект како и слушање на „зафатен тон“ на телефоните.</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Меѓутоа, бидејќи за разлика од телекомуникациските мрежи, интернетот нема „единствена точка на дефект“. Така бил замислен </a:t>
            </a:r>
            <a:r>
              <a:rPr lang="mk-MK" dirty="0" err="1"/>
              <a:t>APRANET</a:t>
            </a:r>
            <a:r>
              <a:rPr lang="mk-MK" dirty="0"/>
              <a:t>, претходникот на интернетот – конкретно во САД за да се осигура дека ранливоста на телефонските мрежи нема да ги попречува важните комуникации.</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Обучувачот може да се повика на следното упатство: https://www.history.com/topics/inventions/invention-of-the-internet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При </a:t>
            </a:r>
            <a:r>
              <a:rPr lang="mk-MK" dirty="0" err="1"/>
              <a:t>DDOS</a:t>
            </a:r>
            <a:r>
              <a:rPr lang="mk-MK" dirty="0"/>
              <a:t> напад, напаѓачот користи „компјутерски контролер“ за да контролира мрежа на т.н. „зомби“ компјутери за да саботира одредена веб-страница или сервер. Ова се прави со инфицирање на „зомби“ компјутерите со штетен софтвер што предизвикува тие постојано да контактираат со серверот или веб-страницата на жртвата. Овој зголемен сообраќај може или да го забави или да го спречи пристапот до серверот или веб-страницата. </a:t>
            </a:r>
            <a:r>
              <a:rPr lang="mk-MK" dirty="0" err="1"/>
              <a:t>DDOS</a:t>
            </a:r>
            <a:r>
              <a:rPr lang="mk-MK" dirty="0"/>
              <a:t> нападите се само еден пример за кривичното дело </a:t>
            </a:r>
            <a:r>
              <a:rPr lang="ru-RU" dirty="0"/>
              <a:t>попречување на работата на системи</a:t>
            </a:r>
            <a:r>
              <a:rPr lang="mk-MK" dirty="0"/>
              <a:t>.</a:t>
            </a:r>
            <a:endParaRPr dirty="0"/>
          </a:p>
        </p:txBody>
      </p:sp>
      <p:sp>
        <p:nvSpPr>
          <p:cNvPr id="646" name="Google Shape;646;p4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55</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4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p4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статија за еден од најголемите </a:t>
            </a:r>
            <a:r>
              <a:rPr lang="mk-MK" dirty="0" err="1"/>
              <a:t>DDoS</a:t>
            </a:r>
            <a:r>
              <a:rPr lang="mk-MK" dirty="0"/>
              <a:t> напади во историјата – нападот врз </a:t>
            </a:r>
            <a:r>
              <a:rPr lang="mk-MK" dirty="0" err="1"/>
              <a:t>Dyn</a:t>
            </a:r>
            <a:r>
              <a:rPr lang="mk-MK" dirty="0"/>
              <a:t>, компанија што контролира голем дел од инфраструктурата на системот за интернет домени (</a:t>
            </a:r>
            <a:r>
              <a:rPr lang="mk-MK" dirty="0" err="1"/>
              <a:t>DNS</a:t>
            </a:r>
            <a:r>
              <a:rPr lang="mk-MK" dirty="0"/>
              <a:t>). На 21 октомври 2016 година, координиран напад врз </a:t>
            </a:r>
            <a:r>
              <a:rPr lang="mk-MK" dirty="0" err="1"/>
              <a:t>Dyn</a:t>
            </a:r>
            <a:r>
              <a:rPr lang="mk-MK" dirty="0"/>
              <a:t> предизвика големите интернет платформи и услуги да бидат недостапни за голем број корисници во Европа и Северна Америка. Нападот беше од тип </a:t>
            </a:r>
            <a:r>
              <a:rPr lang="mk-MK" dirty="0" err="1"/>
              <a:t>ботнет</a:t>
            </a:r>
            <a:r>
              <a:rPr lang="en-US" dirty="0"/>
              <a:t> (botnet)</a:t>
            </a:r>
            <a:r>
              <a:rPr lang="mk-MK" dirty="0"/>
              <a:t> координиран преку бројни уреди со функционалност „интернет на работите“ (</a:t>
            </a:r>
            <a:r>
              <a:rPr lang="mk-MK" dirty="0" err="1"/>
              <a:t>IoT</a:t>
            </a:r>
            <a:r>
              <a:rPr lang="mk-MK" dirty="0"/>
              <a:t>), вклучувајќи камери, станбени врати и монитори за бебиња, кои беа заразени со штетниот софтвер </a:t>
            </a:r>
            <a:r>
              <a:rPr lang="mk-MK" dirty="0" err="1"/>
              <a:t>Mirai</a:t>
            </a:r>
            <a:r>
              <a:rPr lang="mk-MK" dirty="0"/>
              <a:t>. Ова е еден од најпознатите примери на </a:t>
            </a:r>
            <a:r>
              <a:rPr lang="ru-RU" dirty="0"/>
              <a:t>попречување на работата на системи</a:t>
            </a:r>
            <a:r>
              <a:rPr lang="mk-MK" dirty="0"/>
              <a:t>.</a:t>
            </a:r>
            <a:endParaRPr dirty="0"/>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статијата: https://www.theguardian.com/technology/2016/oct/26/ddos-attack-dyn-mirai-botnet</a:t>
            </a:r>
            <a:endParaRPr dirty="0"/>
          </a:p>
        </p:txBody>
      </p:sp>
      <p:sp>
        <p:nvSpPr>
          <p:cNvPr id="657" name="Google Shape;657;p4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56</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5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5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5 од Конвенцијата во Будимпешта каде што е обележан еден елемент („сериозното“).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Овој елемент е вклучен за да се намали опфатот на кривичното дело и да се спречи прекумерна криминализација на пречките што не се од сериозна природа. Сериозноста на попречувањето треба да се утврди според домашното законодавство и може да зависи од формата, големината, зачестеноста на попречувањето или влијанието на попречувањето врз можноста за континуирана употреба на даден компјутер</a:t>
            </a:r>
            <a:r>
              <a:rPr lang="mk-MK" dirty="0"/>
              <a:t>.</a:t>
            </a:r>
            <a:endParaRPr dirty="0"/>
          </a:p>
          <a:p>
            <a:pPr marL="0" lvl="0" indent="0" algn="l" rtl="0">
              <a:spcBef>
                <a:spcPts val="360"/>
              </a:spcBef>
              <a:spcAft>
                <a:spcPts val="0"/>
              </a:spcAft>
              <a:buNone/>
            </a:pPr>
            <a:endParaRPr dirty="0"/>
          </a:p>
        </p:txBody>
      </p:sp>
      <p:sp>
        <p:nvSpPr>
          <p:cNvPr id="669" name="Google Shape;669;p5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57</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5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0" name="Google Shape;680;p5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5 од Конвенцијата во Будимпешта каде што е обележан еден елемент („попречување ... преку внесување, пренесување, оштетување, бришење, деградирање, променување или прикривање на компјутерски податоци“).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Кривичното дело попречување на работата на системи бара дејство што резултира во попречување на правилното функционирање на компјутерскиот систем. Член 5 нагласува дека таквото попречување мора да се случи преку (i) внесување (ii) пренесување (iii) оштетување (iv) промена и (v) прикривање на компјутерски податоци. Објаснувањата за секој од овие поими веќе беа дискутирани во кривичното дело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те (член 5), а истите објаснувања се применуваат и за попречување на работата на системи</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681" name="Google Shape;681;p5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58</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5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2" name="Google Shape;692;p5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5 од Конвенцијата во Будимпешта каде што е обележан еден елемент („без право“).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За многу од кривичните дела во Конвенцијата се бара да бидат сторени „без право“ да бидат сторени, или без одобрение од соодветно лице или субјект. Во многу случаи, можно е лице кое попречува компјутерски систем да го прави тоа „со право“. Овој слајд дава одредени примери каде што едно лице може легитимно да попречува компјутерски систем без да повлече кривична одговорност според член 5</a:t>
            </a:r>
            <a:r>
              <a:rPr lang="mk-MK" dirty="0"/>
              <a:t>.</a:t>
            </a:r>
            <a:endParaRPr dirty="0"/>
          </a:p>
          <a:p>
            <a:pPr marL="0" lvl="0" indent="0" algn="l" rtl="0">
              <a:spcBef>
                <a:spcPts val="360"/>
              </a:spcBef>
              <a:spcAft>
                <a:spcPts val="0"/>
              </a:spcAft>
              <a:buNone/>
            </a:pPr>
            <a:endParaRPr dirty="0"/>
          </a:p>
        </p:txBody>
      </p:sp>
      <p:sp>
        <p:nvSpPr>
          <p:cNvPr id="693" name="Google Shape;693;p5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59</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4" name="Google Shape;704;p5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705" name="Google Shape;705;p5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61</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p5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6" name="Google Shape;716;p5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Едно од најважните кривични дела во Конвенцијата од Будимпешта е кривичното дело злоупотреба на уреди - член 6. </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Како и со другите кривични дела, постапувањето на сторителот мора да биде намерно и без право на тоа. Оваа повреда опфаќа широк опфат на активности, сите поврзани со злоупотреба на уреди.</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е „ново“ кривично дело и не вклучено во Препораката од 1989 година. Исто така, истото е многу иновативно - фактите опишани таму не беа признати претходно како кривично дело во многу од националните законодавства.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Во суштина, се забранува производство, продажба, набавка заради употреба, увоз, дистрибуција или на друг начин ставање на располагање на уреди, вклучително и компјутерска програма дизајнирана или прилагодена, првенствено заради извршување на кое било од другите значајни повреди наведени во Конвенцијата од Будимпешта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Подеднакво, се криминализира продажбата на компјутерски лозинки, кодови за пристап или слични податоци со коишто е достапен целиот или кој било дел од компјутерскиот систем.</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Со оваа одредба, Конвенцијата ја препознава потребата од криминализирање на растечкиот и сè повеќе економски важен „секундарен пазар“ на „опрема што овозможува кривични дела“: хакери кои ги продаваат своите алатки за трговија на интернет, рачно направени комплети за вируси широко достапни на интернет и располагање со многу лозинки кои биле украдени со употреба на тројанци и други уреди. Ова значи дека </a:t>
            </a:r>
            <a:r>
              <a:rPr lang="mk-MK" sz="1200" b="0" i="1" dirty="0" err="1">
                <a:solidFill>
                  <a:schemeClr val="dk1"/>
                </a:solidFill>
                <a:latin typeface="Calibri"/>
                <a:ea typeface="Calibri"/>
                <a:cs typeface="Calibri"/>
                <a:sym typeface="Calibri"/>
              </a:rPr>
              <a:t>хакирањето</a:t>
            </a:r>
            <a:r>
              <a:rPr lang="mk-MK" sz="1200" b="0" i="0" dirty="0">
                <a:solidFill>
                  <a:schemeClr val="dk1"/>
                </a:solidFill>
                <a:latin typeface="Calibri"/>
                <a:ea typeface="Calibri"/>
                <a:cs typeface="Calibri"/>
                <a:sym typeface="Calibri"/>
              </a:rPr>
              <a:t> во компјутерски систем веќе не е домен на високо квалификувани програмери. Секој „обичен“ криминалец може лесно да ги купи потребните алатки или директно украдените лозинки - многу често криминалецот кој продава услуги ќе понуди и „услуга за клиенти“ и ќе му помогне на неговиот клиент да го постави својот компјутер за да може да извршува кривични дела</a:t>
            </a:r>
            <a:r>
              <a:rPr lang="mk-MK" dirty="0"/>
              <a:t>.</a:t>
            </a:r>
            <a:endParaRPr dirty="0"/>
          </a:p>
        </p:txBody>
      </p:sp>
      <p:sp>
        <p:nvSpPr>
          <p:cNvPr id="717" name="Google Shape;717;p5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62</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5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5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28" name="Google Shape;728;p5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63</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p5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4" name="Google Shape;744;p5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45" name="Google Shape;745;p5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64</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1.а од Конвенцијата од Будимпешта, што е дефиниција за „компјутерски систем“.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 систем според Конвенцијата од Будимпешта е уред кој се состои од хардвер и софтвер изработен за автоматска обработка на дигитални податоци. Може да вклучува влезни, излезни простории и простории за складирање. Може да биде самостоен или да биде поврзан во мрежа со други слични уреди.</a:t>
            </a:r>
            <a:endParaRPr dirty="0"/>
          </a:p>
          <a:p>
            <a:pPr marL="0" lvl="0" indent="0" algn="l" rtl="0">
              <a:spcBef>
                <a:spcPts val="360"/>
              </a:spcBef>
              <a:spcAft>
                <a:spcPts val="0"/>
              </a:spcAft>
              <a:buNone/>
            </a:pPr>
            <a:endParaRPr sz="120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Компјутерскиот систем обично се состои од различни уреди, кои треба да се разликуваат како процесор или централна единица за обработка и периферни уреди. „Периферен уред“ е уред кој извршува одредени специфични функции во интеракција со единицата за обработка, како што се печатач, видео-екран, читач/писател на CD или друг уред за складирање. </a:t>
            </a:r>
            <a:endParaRPr dirty="0"/>
          </a:p>
          <a:p>
            <a:pPr marL="0" lvl="0" indent="0" algn="l" rtl="0">
              <a:spcBef>
                <a:spcPts val="360"/>
              </a:spcBef>
              <a:spcAft>
                <a:spcPts val="0"/>
              </a:spcAft>
              <a:buNone/>
            </a:pPr>
            <a:endParaRPr sz="120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Компјутерските системи можат да бидат поврзани со мрежа како крајни точки или како средство за помош во комуникацијата на мрежата. Она што е од суштинско значење е податоците да се разменуваат преку мрежата</a:t>
            </a:r>
            <a:r>
              <a:rPr lang="mk-MK" sz="1200" dirty="0">
                <a:solidFill>
                  <a:schemeClr val="dk1"/>
                </a:solidFill>
                <a:latin typeface="Calibri"/>
                <a:ea typeface="Calibri"/>
                <a:cs typeface="Calibri"/>
                <a:sym typeface="Calibri"/>
              </a:rPr>
              <a:t>.</a:t>
            </a:r>
            <a:endParaRPr dirty="0"/>
          </a:p>
          <a:p>
            <a:pPr marL="0" lvl="0" indent="0" algn="l" rtl="0">
              <a:spcBef>
                <a:spcPts val="360"/>
              </a:spcBef>
              <a:spcAft>
                <a:spcPts val="0"/>
              </a:spcAft>
              <a:buNone/>
            </a:pPr>
            <a:endParaRPr sz="120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Обучувачот може да сподели дополнителен ресурс на упатството бр. 1:</a:t>
            </a:r>
            <a:endParaRPr dirty="0"/>
          </a:p>
          <a:p>
            <a:pPr marL="0" lvl="0" indent="0" algn="l" rtl="0">
              <a:spcBef>
                <a:spcPts val="360"/>
              </a:spcBef>
              <a:spcAft>
                <a:spcPts val="0"/>
              </a:spcAft>
              <a:buNone/>
            </a:pPr>
            <a:r>
              <a:rPr lang="mk-MK" sz="1200" dirty="0">
                <a:solidFill>
                  <a:schemeClr val="dk1"/>
                </a:solidFill>
                <a:latin typeface="Calibri"/>
                <a:ea typeface="Calibri"/>
                <a:cs typeface="Calibri"/>
                <a:sym typeface="Calibri"/>
              </a:rPr>
              <a:t>http://rm.coe.int/CoERMPublicCommonSearchServices/DisplayDCTMContent?documentId=09000016802e79e6</a:t>
            </a:r>
            <a:endParaRPr dirty="0"/>
          </a:p>
          <a:p>
            <a:pPr marL="0" lvl="0" indent="0" algn="l" rtl="0">
              <a:spcBef>
                <a:spcPts val="360"/>
              </a:spcBef>
              <a:spcAft>
                <a:spcPts val="0"/>
              </a:spcAft>
              <a:buNone/>
            </a:pPr>
            <a:endParaRPr dirty="0"/>
          </a:p>
        </p:txBody>
      </p:sp>
      <p:sp>
        <p:nvSpPr>
          <p:cNvPr id="145" name="Google Shape;145;p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5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0" name="Google Shape;770;p5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71" name="Google Shape;771;p5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65</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5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2" name="Google Shape;782;p5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83" name="Google Shape;783;p5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66</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5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5" name="Google Shape;795;p5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 е слика од статија за лице кое било осудено за софтвер за тестирање на штетен софтвер, што потоа им го продал на </a:t>
            </a:r>
            <a:r>
              <a:rPr lang="mk-MK" dirty="0" err="1"/>
              <a:t>сајбер</a:t>
            </a:r>
            <a:r>
              <a:rPr lang="mk-MK" dirty="0"/>
              <a:t>-криминалци за да им овозможи да го тестираат и прилагодат нивниот штетен софтвер со намера да се користи за илегален пристап до компјутери и за </a:t>
            </a:r>
            <a:r>
              <a:rPr lang="ru-RU" dirty="0"/>
              <a:t>манипулирање со податоците</a:t>
            </a:r>
            <a:r>
              <a:rPr lang="mk-MK" dirty="0"/>
              <a:t> и системите. Услугата, наречена „Scan4You“, им овозможила на </a:t>
            </a:r>
            <a:r>
              <a:rPr lang="mk-MK" dirty="0" err="1"/>
              <a:t>сајбер</a:t>
            </a:r>
            <a:r>
              <a:rPr lang="mk-MK" dirty="0"/>
              <a:t>-криминалците да предизвикаат загуби во вредност од стотици милиони долари. На пример, клиент кој ја користел Scan4You за да го тестира својот штетен софтвер, потоа украл 40 милиони платежни картички, додека пак друг клиент изработил штетен софтвер кој заразил 11 милиони компјутери. Обучувачот може да го искористи ова како пример за случај според член 6.1.а.i кога се продава компјутерска програма со намера да се искористи за извршување други кривични дела на </a:t>
            </a:r>
            <a:r>
              <a:rPr lang="mk-MK" dirty="0" err="1"/>
              <a:t>сајбер</a:t>
            </a:r>
            <a:r>
              <a:rPr lang="mk-MK" dirty="0"/>
              <a:t>-криминал.</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 до статијата: https://www.pcmag.com/news/man-convicted-for-helping-hackers-beat-antivirus-products</a:t>
            </a:r>
            <a:endParaRPr dirty="0"/>
          </a:p>
        </p:txBody>
      </p:sp>
      <p:sp>
        <p:nvSpPr>
          <p:cNvPr id="796" name="Google Shape;796;p5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67</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6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6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 е слика од статија за едно лице од Австралија кое било уапсено за продажба на лозинки за услуги, вклучувајќи </a:t>
            </a:r>
            <a:r>
              <a:rPr lang="mk-MK" dirty="0" err="1"/>
              <a:t>Netflix</a:t>
            </a:r>
            <a:r>
              <a:rPr lang="mk-MK" dirty="0"/>
              <a:t>, </a:t>
            </a:r>
            <a:r>
              <a:rPr lang="mk-MK" dirty="0" err="1"/>
              <a:t>Spotify</a:t>
            </a:r>
            <a:r>
              <a:rPr lang="mk-MK" dirty="0"/>
              <a:t>, </a:t>
            </a:r>
            <a:r>
              <a:rPr lang="mk-MK" dirty="0" err="1"/>
              <a:t>Hulu</a:t>
            </a:r>
            <a:r>
              <a:rPr lang="mk-MK" dirty="0"/>
              <a:t>, </a:t>
            </a:r>
            <a:r>
              <a:rPr lang="mk-MK" dirty="0" err="1"/>
              <a:t>PSN</a:t>
            </a:r>
            <a:r>
              <a:rPr lang="mk-MK" dirty="0"/>
              <a:t> и </a:t>
            </a:r>
            <a:r>
              <a:rPr lang="mk-MK" dirty="0" err="1"/>
              <a:t>Origin</a:t>
            </a:r>
            <a:r>
              <a:rPr lang="mk-MK" dirty="0"/>
              <a:t>, со намера да се користат за вршење на неовластен пристап. Лицето, наводно, </a:t>
            </a:r>
            <a:r>
              <a:rPr lang="mk-MK" dirty="0" err="1"/>
              <a:t>заработило</a:t>
            </a:r>
            <a:r>
              <a:rPr lang="mk-MK" dirty="0"/>
              <a:t> 187.000 евра од продажбата на лозинки, кои ги продавало преку веб-страницата WickedGen.com. Обучувачот може да го искористи ова како пример за случај според член 6.1.а.ii.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 до статијата: https://www.broadbandtvnews.com/2019/03/14/australian-man-arrested-for-selling-one-million-netflix-spotify-hulu-passwords/</a:t>
            </a:r>
            <a:endParaRPr dirty="0"/>
          </a:p>
        </p:txBody>
      </p:sp>
      <p:sp>
        <p:nvSpPr>
          <p:cNvPr id="807" name="Google Shape;807;p6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68</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6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p6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(„производство, продажба, набавка за употреба, увоз, дистрибуција... ставање на располагање на“).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Член 6 го утврдува како кривично дело производството, продажбата, набавката заради употреба, увозот, дистрибуцијата или ставањето на располагање на уреди дизајнирани или прилагодени првенствено заради извршување на </a:t>
            </a:r>
            <a:r>
              <a:rPr lang="mk-MK" sz="1200" b="0" i="0" dirty="0" err="1">
                <a:solidFill>
                  <a:schemeClr val="dk1"/>
                </a:solidFill>
                <a:latin typeface="Calibri"/>
                <a:ea typeface="Calibri"/>
                <a:cs typeface="Calibri"/>
                <a:sym typeface="Calibri"/>
              </a:rPr>
              <a:t>сајбер</a:t>
            </a:r>
            <a:r>
              <a:rPr lang="mk-MK" sz="1200" b="0" i="0" dirty="0">
                <a:solidFill>
                  <a:schemeClr val="dk1"/>
                </a:solidFill>
                <a:latin typeface="Calibri"/>
                <a:ea typeface="Calibri"/>
                <a:cs typeface="Calibri"/>
                <a:sym typeface="Calibri"/>
              </a:rPr>
              <a:t>-криминал.</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17" name="Google Shape;817;p6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69</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6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8" name="Google Shape;828;p6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(„уред... компјутерска програма“).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Член 6 важи за злоупотреба на уреди и на компјутерски програми. Ова значи дека член 6 </a:t>
            </a:r>
            <a:r>
              <a:rPr lang="mk-MK" sz="1200" b="0" i="0">
                <a:solidFill>
                  <a:schemeClr val="dk1"/>
                </a:solidFill>
                <a:latin typeface="Calibri"/>
                <a:ea typeface="Calibri"/>
                <a:cs typeface="Calibri"/>
                <a:sym typeface="Calibri"/>
              </a:rPr>
              <a:t>вклучува производство, </a:t>
            </a:r>
            <a:r>
              <a:rPr lang="mk-MK" sz="1200" b="0" i="0" dirty="0">
                <a:solidFill>
                  <a:schemeClr val="dk1"/>
                </a:solidFill>
                <a:latin typeface="Calibri"/>
                <a:ea typeface="Calibri"/>
                <a:cs typeface="Calibri"/>
                <a:sym typeface="Calibri"/>
              </a:rPr>
              <a:t>продажба и сл. на програми што се дизајнирани да ги менуваат или уништуваат податоците или да ја попречуваат работата на компјутерските системи. Ова значи дека вирусите што не се содржани во уредите исто така спаѓаат во опфатот на член 6 дури и кога не е вклучена злоупотреба на физички уред</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29" name="Google Shape;829;p6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70</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6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0" name="Google Shape;840;p6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(„дизајниран или адаптиран првенствено“).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Подготвувачите на Конвенцијата од Будимпешта требаше да одлучат дали да ги земат предвид и уредите со двојна намена во опфатот на член 6. Земањето предвид на уредите со двојна намена можеше да резултира во прекумерна криминализација на производството и дистрибуцијата на уредите иако истите биле произведени и дистрибуирани за </a:t>
            </a:r>
            <a:r>
              <a:rPr lang="mk-MK" sz="1200" b="0" i="0" dirty="0" err="1">
                <a:solidFill>
                  <a:schemeClr val="dk1"/>
                </a:solidFill>
                <a:latin typeface="Calibri"/>
                <a:ea typeface="Calibri"/>
                <a:cs typeface="Calibri"/>
                <a:sym typeface="Calibri"/>
              </a:rPr>
              <a:t>некриминални</a:t>
            </a:r>
            <a:r>
              <a:rPr lang="mk-MK" sz="1200" b="0" i="0" dirty="0">
                <a:solidFill>
                  <a:schemeClr val="dk1"/>
                </a:solidFill>
                <a:latin typeface="Calibri"/>
                <a:ea typeface="Calibri"/>
                <a:cs typeface="Calibri"/>
                <a:sym typeface="Calibri"/>
              </a:rPr>
              <a:t> цели. Изземањето на уредите со двојна намена би било претесно бидејќи би се барало да се докаже дека уредите се специјално произведени со цел извршување на компјутерски криминал. Конвенцијата од Будимпешта усвои </a:t>
            </a:r>
            <a:r>
              <a:rPr lang="mk-MK" sz="1200" b="0" i="0" dirty="0" err="1">
                <a:solidFill>
                  <a:schemeClr val="dk1"/>
                </a:solidFill>
                <a:latin typeface="Calibri"/>
                <a:ea typeface="Calibri"/>
                <a:cs typeface="Calibri"/>
                <a:sym typeface="Calibri"/>
              </a:rPr>
              <a:t>избалансиран</a:t>
            </a:r>
            <a:r>
              <a:rPr lang="mk-MK" sz="1200" b="0" i="0" dirty="0">
                <a:solidFill>
                  <a:schemeClr val="dk1"/>
                </a:solidFill>
                <a:latin typeface="Calibri"/>
                <a:ea typeface="Calibri"/>
                <a:cs typeface="Calibri"/>
                <a:sym typeface="Calibri"/>
              </a:rPr>
              <a:t> пристап според кој уредите што се дизајнирани или прилагодени првенствено, но не само, за извршување на компјутерски криминал утврдени во согласност со членовите 2-5 од Конвенцијата од Будимпешта (илегален пристап, незаконско следење,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 и попречување на работата на системи) се опфатени со член 6</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41" name="Google Shape;841;p6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71</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6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2" name="Google Shape;852;p6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(„компјутерска лозинка, код за пристап или слични податоци... да се користи заради извршување на кои било од кривичните прекршоци утврдени во членовите 2 до 5“).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Покрај злоупотребата на уредите и компјутерските програми, член 6 го криминализира и производството, продажбата, итн. на кодови за пристап, лозинки за компјутер и други слични податоци што овозможуваат пристап до целиот или кој било дел од компјутерскиот систем.</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53" name="Google Shape;853;p6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72</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6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4" name="Google Shape;864;p6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(„поседување... со намера да се искористи заради извршување на кое било од кривичните дела утврдени во членовите 2 до 5... број вакви предмети“).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Покрај производство или дистрибуција на уреди, компјутерски програми, лозинки, кодови за пристап итн., член 6 исто така го криминализира поседувањето на истите ако предметите се поседуваат со намера за извршување </a:t>
            </a:r>
            <a:r>
              <a:rPr lang="mk-MK" sz="1200" b="0" i="0" dirty="0" err="1">
                <a:solidFill>
                  <a:schemeClr val="dk1"/>
                </a:solidFill>
                <a:latin typeface="Calibri"/>
                <a:ea typeface="Calibri"/>
                <a:cs typeface="Calibri"/>
                <a:sym typeface="Calibri"/>
              </a:rPr>
              <a:t>сајбер</a:t>
            </a:r>
            <a:r>
              <a:rPr lang="mk-MK" sz="1200" b="0" i="0" dirty="0">
                <a:solidFill>
                  <a:schemeClr val="dk1"/>
                </a:solidFill>
                <a:latin typeface="Calibri"/>
                <a:ea typeface="Calibri"/>
                <a:cs typeface="Calibri"/>
                <a:sym typeface="Calibri"/>
              </a:rPr>
              <a:t>-криминал. Тоа им овозможува на страните само да го криминализираат поседувањето одреден број пати (што може да се искористи само за криминализирање на поседувањето заради комерцијални цели)</a:t>
            </a:r>
            <a:endParaRPr dirty="0"/>
          </a:p>
        </p:txBody>
      </p:sp>
      <p:sp>
        <p:nvSpPr>
          <p:cNvPr id="865" name="Google Shape;865;p6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73</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6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6" name="Google Shape;876;p6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(„извршување на кривично дело... овластено тестирање или заштита“).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дејство објаснува одредени исклучоци од опсегот на ова дело. Како и другите повреди според Конвенцијата од Будимпешта, член 6 не опфаќа дејство извршено „со право“ да биде сторено. Ова вклучува, како примери, дејство преземено заради овластено тестирање на компјутерски систем.</a:t>
            </a:r>
            <a:endParaRPr dirty="0"/>
          </a:p>
        </p:txBody>
      </p:sp>
      <p:sp>
        <p:nvSpPr>
          <p:cNvPr id="877" name="Google Shape;877;p6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74</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1.б од Конвенцијата од Будимпешта, што е дефиниција за „компјутерски податоци“.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Дефиницијата за компјутерски податоци се базира на </a:t>
            </a:r>
            <a:r>
              <a:rPr lang="mk-MK" sz="1200" b="0" i="0" dirty="0" err="1">
                <a:solidFill>
                  <a:schemeClr val="dk1"/>
                </a:solidFill>
                <a:latin typeface="Calibri"/>
                <a:ea typeface="Calibri"/>
                <a:cs typeface="Calibri"/>
                <a:sym typeface="Calibri"/>
              </a:rPr>
              <a:t>ISO</a:t>
            </a:r>
            <a:r>
              <a:rPr lang="mk-MK" sz="1200" b="0" i="0" dirty="0">
                <a:solidFill>
                  <a:schemeClr val="dk1"/>
                </a:solidFill>
                <a:latin typeface="Calibri"/>
                <a:ea typeface="Calibri"/>
                <a:cs typeface="Calibri"/>
                <a:sym typeface="Calibri"/>
              </a:rPr>
              <a:t>-дефиницијата на податоците. Оваа дефиниција ги содржи поимите „подобни за обработка“. Ова значи дека податоците се ставаат во таква форма што можат директно да се обработуваат од компјутерскиот систем. Со цел да се разјасни дека податоците во Конвенцијата од Будимпешта треба да бидат сфатени како податоци во електронска или друга директно обработлива форма, се воведува поимот „компјутерски податоци“.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Компјутерските податоци, како што се дефинирани, може да бидат цел на едно од кривичните дела дефинирани во Конвенцијата од Будимпешта (во Поглавје 2, Дел 1), како и предмет на примена на една од истражните мерки дефинирани со оваа Конвенција од Будимпешта (во Поглавје 2) , Дел 2). </a:t>
            </a:r>
            <a:endParaRPr dirty="0"/>
          </a:p>
        </p:txBody>
      </p:sp>
      <p:sp>
        <p:nvSpPr>
          <p:cNvPr id="156" name="Google Shape;156;p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Точен одговор е: </a:t>
            </a:r>
            <a:r>
              <a:rPr lang="en-US" dirty="0"/>
              <a:t>b</a:t>
            </a:r>
            <a:r>
              <a:rPr lang="ru-RU" dirty="0"/>
              <a:t>) Не. Набавката на уред што е проектиран да овозможи пристап до компјутер без овластување е кривично дело само ако се набави со намера да се изврши кривично дело според Конвенцијата од Будимпешта.</a:t>
            </a: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Во овој случај, лицето го набавува уредот заради овластено тестирање на компјутерски систем, а не со намера да го користи за извршување на кривично дело.</a:t>
            </a: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Оттаму, ова не е кривично дело според член 6 од Конвенцијата од Будимпешта</a:t>
            </a:r>
            <a:r>
              <a:rPr lang="en-US" dirty="0"/>
              <a:t>.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25000084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6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3600"/>
              <a:t>Овој слајд ги повторува целите на сесијата. Обучувачот може да ги повтори овие цели за да осигури дека овие аспекти се опфатени во овој модул.</a:t>
            </a:r>
            <a:endParaRPr sz="3600"/>
          </a:p>
          <a:p>
            <a:pPr marL="0" lvl="0" indent="0" algn="l" rtl="0">
              <a:spcBef>
                <a:spcPts val="1080"/>
              </a:spcBef>
              <a:spcAft>
                <a:spcPts val="0"/>
              </a:spcAft>
              <a:buNone/>
            </a:pPr>
            <a:endParaRPr sz="3600"/>
          </a:p>
        </p:txBody>
      </p:sp>
      <p:sp>
        <p:nvSpPr>
          <p:cNvPr id="888" name="Google Shape;888;p6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p6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9" name="Google Shape;899;p6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0" name="Google Shape;900;p6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1.в од Конвенцијата од Будимпешта, што е дефиниција за „давател на услуги“.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Терминот давател на услуги, како што е дефинирано во Конвенцијата од Будимпешта, опфаќа широка категорија лица кои играат одредена улога во однос на комуникацијата или обработката на податоците од компјутерските системи. Вклучува приватни и јавни субјекти, опфаќа обезбедување услуги за затворена група или пак јавни, бесплатни или платени услуги.</a:t>
            </a:r>
            <a:r>
              <a:rPr lang="mk-MK" dirty="0"/>
              <a:t> </a:t>
            </a:r>
            <a:endParaRPr dirty="0"/>
          </a:p>
        </p:txBody>
      </p:sp>
      <p:sp>
        <p:nvSpPr>
          <p:cNvPr id="167" name="Google Shape;167;p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1.г од Конвенцијата од Будимпешта, што е дефиниција за „податочен сообраќај“.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Податочниот сообраќај како што е дефиниран во Конвенцијата од Будимпешта е категорија компјутерски податоци што подлежат на специфичен правен режим. Овие податоци ги генерираат компјутерите во синџирот на комуникација со цел да ја пренесат комуникацијата од нејзиниот извор до нејзината дестинација. Затоа се смета за придружен во однос на самата комуникација. Слајдот опишува некои клучни карактеристики на податочниот сообраќај.</a:t>
            </a:r>
            <a:endParaRPr dirty="0"/>
          </a:p>
        </p:txBody>
      </p:sp>
      <p:sp>
        <p:nvSpPr>
          <p:cNvPr id="178" name="Google Shape;178;p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7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7" name="Google Shape;17;p7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7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7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7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7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7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80"/>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8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8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8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9423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 name="Google Shape;23;p7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7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9" name="Google Shape;29;p7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
        <p:cNvGrpSpPr/>
        <p:nvPr/>
      </p:nvGrpSpPr>
      <p:grpSpPr>
        <a:xfrm>
          <a:off x="0" y="0"/>
          <a:ext cx="0" cy="0"/>
          <a:chOff x="0" y="0"/>
          <a:chExt cx="0" cy="0"/>
        </a:xfrm>
      </p:grpSpPr>
      <p:sp>
        <p:nvSpPr>
          <p:cNvPr id="34" name="Google Shape;34;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7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9" name="Google Shape;39;p7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7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6" name="Google Shape;46;p7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7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7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7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7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5" name="Google Shape;55;p7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7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7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7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0" name="Google Shape;60;p7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7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7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7" name="Google Shape;67;p7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Verdana"/>
                <a:ea typeface="Verdana"/>
                <a:cs typeface="Verdana"/>
                <a:sym typeface="Verdana"/>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Verdana"/>
                <a:ea typeface="Verdana"/>
                <a:cs typeface="Verdana"/>
                <a:sym typeface="Verdana"/>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Verdana"/>
                <a:ea typeface="Verdana"/>
                <a:cs typeface="Verdana"/>
                <a:sym typeface="Verdana"/>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9pPr>
          </a:lstStyle>
          <a:p>
            <a:endParaRPr/>
          </a:p>
        </p:txBody>
      </p:sp>
      <p:sp>
        <p:nvSpPr>
          <p:cNvPr id="68" name="Google Shape;68;p7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7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7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7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Verdana"/>
                <a:ea typeface="Verdana"/>
                <a:cs typeface="Verdana"/>
                <a:sym typeface="Verdana"/>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6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Verdana"/>
                <a:ea typeface="Verdana"/>
                <a:cs typeface="Verdana"/>
                <a:sym typeface="Verdana"/>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Verdana"/>
                <a:ea typeface="Verdana"/>
                <a:cs typeface="Verdana"/>
                <a:sym typeface="Verdana"/>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Verdana"/>
                <a:ea typeface="Verdana"/>
                <a:cs typeface="Verdana"/>
                <a:sym typeface="Verdan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9pPr>
          </a:lstStyle>
          <a:p>
            <a:endParaRPr/>
          </a:p>
        </p:txBody>
      </p:sp>
      <p:sp>
        <p:nvSpPr>
          <p:cNvPr id="12" name="Google Shape;12;p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jpg"/><Relationship Id="rId4" Type="http://schemas.openxmlformats.org/officeDocument/2006/relationships/image" Target="../media/image19.jp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64.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png"/><Relationship Id="rId7" Type="http://schemas.openxmlformats.org/officeDocument/2006/relationships/image" Target="../media/image31.jp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30.jpg"/><Relationship Id="rId11" Type="http://schemas.openxmlformats.org/officeDocument/2006/relationships/oleObject" Target="../embeddings/oleObject2.bin"/><Relationship Id="rId5" Type="http://schemas.openxmlformats.org/officeDocument/2006/relationships/image" Target="../media/image29.png"/><Relationship Id="rId10" Type="http://schemas.openxmlformats.org/officeDocument/2006/relationships/image" Target="../media/image34.jpg"/><Relationship Id="rId4" Type="http://schemas.openxmlformats.org/officeDocument/2006/relationships/oleObject" Target="../embeddings/oleObject1.bin"/><Relationship Id="rId9" Type="http://schemas.openxmlformats.org/officeDocument/2006/relationships/image" Target="../media/image33.jp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4.xml"/><Relationship Id="rId5" Type="http://schemas.openxmlformats.org/officeDocument/2006/relationships/image" Target="../media/image36.jpg"/><Relationship Id="rId4" Type="http://schemas.openxmlformats.org/officeDocument/2006/relationships/image" Target="../media/image35.jp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89" name="Google Shape;89;p1"/>
          <p:cNvSpPr/>
          <p:nvPr/>
        </p:nvSpPr>
        <p:spPr>
          <a:xfrm>
            <a:off x="-36513" y="-26988"/>
            <a:ext cx="918051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0" name="Google Shape;90;p1"/>
          <p:cNvPicPr preferRelativeResize="0"/>
          <p:nvPr/>
        </p:nvPicPr>
        <p:blipFill rotWithShape="1">
          <a:blip r:embed="rId3">
            <a:alphaModFix/>
          </a:blip>
          <a:srcRect/>
          <a:stretch/>
        </p:blipFill>
        <p:spPr>
          <a:xfrm>
            <a:off x="-9525" y="-22225"/>
            <a:ext cx="1322388" cy="1079500"/>
          </a:xfrm>
          <a:prstGeom prst="rect">
            <a:avLst/>
          </a:prstGeom>
          <a:noFill/>
          <a:ln>
            <a:noFill/>
          </a:ln>
        </p:spPr>
      </p:pic>
      <p:sp>
        <p:nvSpPr>
          <p:cNvPr id="91" name="Google Shape;91;p1"/>
          <p:cNvSpPr txBox="1"/>
          <p:nvPr/>
        </p:nvSpPr>
        <p:spPr>
          <a:xfrm>
            <a:off x="1258888" y="-33338"/>
            <a:ext cx="4105275" cy="10779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3200"/>
              <a:buFont typeface="Arial"/>
              <a:buNone/>
            </a:pPr>
            <a:r>
              <a:rPr lang="mk-MK" sz="3200" b="1" i="0" u="none" strike="noStrike" cap="none">
                <a:solidFill>
                  <a:schemeClr val="lt1"/>
                </a:solidFill>
                <a:latin typeface="Arial Narrow"/>
                <a:ea typeface="Arial Narrow"/>
                <a:cs typeface="Arial Narrow"/>
                <a:sym typeface="Arial Narrow"/>
              </a:rPr>
              <a:t>GLACY+ </a:t>
            </a:r>
            <a:endParaRPr/>
          </a:p>
          <a:p>
            <a:pPr marL="0" marR="0" lvl="0" indent="0" algn="l" rtl="0">
              <a:spcBef>
                <a:spcPts val="0"/>
              </a:spcBef>
              <a:spcAft>
                <a:spcPts val="0"/>
              </a:spcAft>
              <a:buClr>
                <a:schemeClr val="lt1"/>
              </a:buClr>
              <a:buSzPts val="1600"/>
              <a:buFont typeface="Arial"/>
              <a:buNone/>
            </a:pPr>
            <a:r>
              <a:rPr lang="mk-MK" sz="1600" b="1" i="0" u="none" strike="noStrike" cap="none">
                <a:solidFill>
                  <a:schemeClr val="lt1"/>
                </a:solidFill>
                <a:latin typeface="Arial Narrow"/>
                <a:ea typeface="Arial Narrow"/>
                <a:cs typeface="Arial Narrow"/>
                <a:sym typeface="Arial Narrow"/>
              </a:rPr>
              <a:t>Global Action on Cybercrime Extended</a:t>
            </a:r>
            <a:endParaRPr/>
          </a:p>
          <a:p>
            <a:pPr marL="0" marR="0" lvl="0" indent="0" algn="l" rtl="0">
              <a:spcBef>
                <a:spcPts val="0"/>
              </a:spcBef>
              <a:spcAft>
                <a:spcPts val="0"/>
              </a:spcAft>
              <a:buClr>
                <a:schemeClr val="lt1"/>
              </a:buClr>
              <a:buSzPts val="1600"/>
              <a:buFont typeface="Arial"/>
              <a:buNone/>
            </a:pPr>
            <a:r>
              <a:rPr lang="mk-MK" sz="1600" b="1" i="0" u="none" strike="noStrike" cap="none">
                <a:solidFill>
                  <a:schemeClr val="lt1"/>
                </a:solidFill>
                <a:latin typeface="Arial Narrow"/>
                <a:ea typeface="Arial Narrow"/>
                <a:cs typeface="Arial Narrow"/>
                <a:sym typeface="Arial Narrow"/>
              </a:rPr>
              <a:t>Action globale sur la cybercriminalité elargie</a:t>
            </a:r>
            <a:endParaRPr/>
          </a:p>
        </p:txBody>
      </p:sp>
      <p:pic>
        <p:nvPicPr>
          <p:cNvPr id="92" name="Google Shape;92;p1"/>
          <p:cNvPicPr preferRelativeResize="0"/>
          <p:nvPr/>
        </p:nvPicPr>
        <p:blipFill rotWithShape="1">
          <a:blip r:embed="rId4">
            <a:alphaModFix/>
          </a:blip>
          <a:srcRect/>
          <a:stretch/>
        </p:blipFill>
        <p:spPr>
          <a:xfrm>
            <a:off x="4876800" y="188913"/>
            <a:ext cx="4087813" cy="711200"/>
          </a:xfrm>
          <a:prstGeom prst="rect">
            <a:avLst/>
          </a:prstGeom>
          <a:noFill/>
          <a:ln>
            <a:noFill/>
          </a:ln>
        </p:spPr>
      </p:pic>
      <p:sp>
        <p:nvSpPr>
          <p:cNvPr id="93" name="Google Shape;93;p1"/>
          <p:cNvSpPr/>
          <p:nvPr/>
        </p:nvSpPr>
        <p:spPr>
          <a:xfrm>
            <a:off x="-34925" y="6588125"/>
            <a:ext cx="9215438" cy="296863"/>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1"/>
          <p:cNvSpPr/>
          <p:nvPr/>
        </p:nvSpPr>
        <p:spPr>
          <a:xfrm>
            <a:off x="7938" y="6597650"/>
            <a:ext cx="9136062" cy="2762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FFFF"/>
              </a:buClr>
              <a:buSzPts val="1200"/>
              <a:buFont typeface="Arial"/>
              <a:buNone/>
            </a:pPr>
            <a:r>
              <a:rPr lang="mk-MK" sz="1200" b="1" i="0" u="none" strike="noStrike" cap="none">
                <a:solidFill>
                  <a:srgbClr val="FFFFFF"/>
                </a:solidFill>
                <a:latin typeface="Verdana"/>
                <a:ea typeface="Verdana"/>
                <a:cs typeface="Verdana"/>
                <a:sym typeface="Verdana"/>
              </a:rPr>
              <a:t>www.coe.int/cybercrime						                        - </a:t>
            </a:r>
            <a:fld id="{00000000-1234-1234-1234-123412341234}" type="slidenum">
              <a:rPr lang="mk-MK" sz="1200" b="1" i="0" u="none" strike="noStrike" cap="none">
                <a:solidFill>
                  <a:srgbClr val="FFFFFF"/>
                </a:solidFill>
                <a:latin typeface="Verdana"/>
                <a:ea typeface="Verdana"/>
                <a:cs typeface="Verdana"/>
                <a:sym typeface="Verdana"/>
              </a:rPr>
              <a:t>1</a:t>
            </a:fld>
            <a:r>
              <a:rPr lang="mk-MK" sz="1200" b="1" i="0" u="none" strike="noStrike" cap="none">
                <a:solidFill>
                  <a:srgbClr val="FFFFFF"/>
                </a:solidFill>
                <a:latin typeface="Verdana"/>
                <a:ea typeface="Verdana"/>
                <a:cs typeface="Verdana"/>
                <a:sym typeface="Verdana"/>
              </a:rPr>
              <a:t> -</a:t>
            </a:r>
            <a:endParaRPr/>
          </a:p>
        </p:txBody>
      </p:sp>
      <p:sp>
        <p:nvSpPr>
          <p:cNvPr id="95" name="Google Shape;95;p1"/>
          <p:cNvSpPr/>
          <p:nvPr/>
        </p:nvSpPr>
        <p:spPr>
          <a:xfrm>
            <a:off x="272256" y="1697643"/>
            <a:ext cx="8599487" cy="455505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3600"/>
              <a:buFont typeface="Arial"/>
              <a:buNone/>
            </a:pPr>
            <a:r>
              <a:rPr lang="mk-MK" sz="3600" b="1" dirty="0">
                <a:solidFill>
                  <a:schemeClr val="dk1"/>
                </a:solidFill>
                <a:latin typeface="Verdana"/>
                <a:ea typeface="Verdana"/>
                <a:cs typeface="Verdana"/>
                <a:sym typeface="Verdana"/>
              </a:rPr>
              <a:t>Сесија 2.2</a:t>
            </a:r>
            <a:endParaRPr lang="en-US" sz="3600" b="1"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3600"/>
              <a:buFont typeface="Arial"/>
              <a:buNone/>
            </a:pPr>
            <a:r>
              <a:rPr lang="mk-MK" sz="3600" b="1" dirty="0">
                <a:solidFill>
                  <a:schemeClr val="dk1"/>
                </a:solidFill>
                <a:latin typeface="Verdana"/>
                <a:ea typeface="Verdana"/>
                <a:cs typeface="Verdana"/>
                <a:sym typeface="Verdana"/>
              </a:rPr>
              <a:t>Материјалн</a:t>
            </a:r>
            <a:r>
              <a:rPr lang="mk-MK" sz="3600" b="1" i="0" u="none" strike="noStrike" cap="none" dirty="0">
                <a:solidFill>
                  <a:schemeClr val="dk1"/>
                </a:solidFill>
                <a:latin typeface="Verdana"/>
                <a:ea typeface="Verdana"/>
                <a:cs typeface="Verdana"/>
                <a:sym typeface="Verdana"/>
              </a:rPr>
              <a:t>и одредби од Конвенцијата од Будимпешта – Прв дел</a:t>
            </a:r>
            <a:endParaRPr sz="16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800"/>
              <a:buFont typeface="Arial"/>
              <a:buNone/>
            </a:pPr>
            <a:r>
              <a:rPr lang="mk-MK" sz="1800" b="1" i="0" u="none" strike="noStrike" cap="none" dirty="0" err="1">
                <a:solidFill>
                  <a:schemeClr val="dk1"/>
                </a:solidFill>
                <a:latin typeface="Verdana"/>
                <a:ea typeface="Verdana"/>
                <a:cs typeface="Verdana"/>
                <a:sym typeface="Verdana"/>
              </a:rPr>
              <a:t>Xxxxx</a:t>
            </a:r>
            <a:r>
              <a:rPr lang="mk-MK" sz="1800" b="1" i="0" u="none" strike="noStrike" cap="none" dirty="0">
                <a:solidFill>
                  <a:schemeClr val="dk1"/>
                </a:solidFill>
                <a:latin typeface="Verdana"/>
                <a:ea typeface="Verdana"/>
                <a:cs typeface="Verdana"/>
                <a:sym typeface="Verdana"/>
              </a:rPr>
              <a:t> </a:t>
            </a:r>
            <a:r>
              <a:rPr lang="mk-MK" sz="1800" b="1" i="0" u="none" strike="noStrike" cap="none" dirty="0" err="1">
                <a:solidFill>
                  <a:schemeClr val="dk1"/>
                </a:solidFill>
                <a:latin typeface="Verdana"/>
                <a:ea typeface="Verdana"/>
                <a:cs typeface="Verdana"/>
                <a:sym typeface="Verdana"/>
              </a:rPr>
              <a:t>XXXXXXXX</a:t>
            </a:r>
            <a:endParaRPr dirty="0"/>
          </a:p>
          <a:p>
            <a:pPr marL="0" marR="0" lvl="0" indent="0" algn="ctr" rtl="0">
              <a:spcBef>
                <a:spcPts val="0"/>
              </a:spcBef>
              <a:spcAft>
                <a:spcPts val="0"/>
              </a:spcAft>
              <a:buClr>
                <a:schemeClr val="dk1"/>
              </a:buClr>
              <a:buSzPts val="600"/>
              <a:buFont typeface="Arial"/>
              <a:buNone/>
            </a:pPr>
            <a:endParaRPr sz="600" b="0"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r>
              <a:rPr lang="mk-MK" sz="1400" b="0" i="1" u="none" strike="noStrike" cap="none" dirty="0">
                <a:solidFill>
                  <a:schemeClr val="dk1"/>
                </a:solidFill>
                <a:latin typeface="Verdana"/>
                <a:ea typeface="Verdana"/>
                <a:cs typeface="Verdana"/>
                <a:sym typeface="Verdana"/>
              </a:rPr>
              <a:t>Совет на Европа</a:t>
            </a:r>
            <a:endParaRPr sz="1400" b="0" i="1"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i="0" u="sng" strike="noStrike" cap="none" dirty="0">
              <a:solidFill>
                <a:srgbClr val="2F618F"/>
              </a:solidFill>
              <a:latin typeface="Verdana"/>
              <a:ea typeface="Verdana"/>
              <a:cs typeface="Verdana"/>
              <a:sym typeface="Verdana"/>
              <a:hlinkClick r:id="rId5">
                <a:extLst>
                  <a:ext uri="{A12FA001-AC4F-418D-AE19-62706E023703}">
                    <ahyp:hlinkClr xmlns:ahyp="http://schemas.microsoft.com/office/drawing/2018/hyperlinkcolor" val="tx"/>
                  </a:ext>
                </a:extLst>
              </a:hlinkClick>
            </a:endParaRPr>
          </a:p>
          <a:p>
            <a:pPr marL="0" marR="0" lvl="0" indent="0" algn="ctr" rtl="0">
              <a:spcBef>
                <a:spcPts val="0"/>
              </a:spcBef>
              <a:spcAft>
                <a:spcPts val="0"/>
              </a:spcAft>
              <a:buClr>
                <a:srgbClr val="2F618F"/>
              </a:buClr>
              <a:buSzPts val="1200"/>
              <a:buFont typeface="Arial"/>
              <a:buNone/>
            </a:pPr>
            <a:r>
              <a:rPr lang="mk-MK" sz="1200" b="1" i="0" u="none" strike="noStrike" cap="none" dirty="0">
                <a:solidFill>
                  <a:srgbClr val="2F618F"/>
                </a:solidFill>
                <a:latin typeface="Verdana"/>
                <a:ea typeface="Verdana"/>
                <a:cs typeface="Verdana"/>
                <a:sym typeface="Verdana"/>
              </a:rPr>
              <a:t>Е-пошта</a:t>
            </a:r>
            <a:endParaRPr sz="1200" b="1" i="0" u="none" strike="noStrike" cap="none" dirty="0">
              <a:solidFill>
                <a:srgbClr val="2F618F"/>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r>
              <a:rPr lang="mk-MK" sz="1600" b="1" i="0" u="none" strike="noStrike" cap="none" dirty="0">
                <a:solidFill>
                  <a:schemeClr val="dk1"/>
                </a:solidFill>
                <a:latin typeface="Verdana"/>
                <a:ea typeface="Verdana"/>
                <a:cs typeface="Verdana"/>
                <a:sym typeface="Verdana"/>
              </a:rPr>
              <a:t>ДД месец </a:t>
            </a:r>
            <a:r>
              <a:rPr lang="mk-MK" sz="1600" b="1" i="0" u="none" strike="noStrike" cap="none" dirty="0" err="1">
                <a:solidFill>
                  <a:schemeClr val="dk1"/>
                </a:solidFill>
                <a:latin typeface="Verdana"/>
                <a:ea typeface="Verdana"/>
                <a:cs typeface="Verdana"/>
                <a:sym typeface="Verdana"/>
              </a:rPr>
              <a:t>ГГГГ</a:t>
            </a:r>
            <a:endParaRPr sz="1600" b="1" i="0" u="none" strike="noStrike" cap="none" dirty="0">
              <a:solidFill>
                <a:schemeClr val="dk1"/>
              </a:solidFill>
              <a:latin typeface="Verdana"/>
              <a:ea typeface="Verdana"/>
              <a:cs typeface="Verdana"/>
              <a:sym typeface="Verdana"/>
            </a:endParaRPr>
          </a:p>
        </p:txBody>
      </p:sp>
      <p:sp>
        <p:nvSpPr>
          <p:cNvPr id="96" name="Google Shape;96;p1"/>
          <p:cNvSpPr/>
          <p:nvPr/>
        </p:nvSpPr>
        <p:spPr>
          <a:xfrm>
            <a:off x="365125" y="1177588"/>
            <a:ext cx="8599488"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400"/>
              <a:buFont typeface="Arial"/>
              <a:buNone/>
            </a:pPr>
            <a:r>
              <a:rPr lang="mk-MK" sz="1400" b="1" i="0" u="none" strike="noStrike" cap="none">
                <a:solidFill>
                  <a:schemeClr val="dk1"/>
                </a:solidFill>
                <a:latin typeface="Verdana"/>
                <a:ea typeface="Verdana"/>
                <a:cs typeface="Verdana"/>
                <a:sym typeface="Verdana"/>
              </a:rPr>
              <a:t>Воведен судски курс за обука за сајбер-криминал и електронски докази</a:t>
            </a:r>
            <a:endParaRPr sz="1400" b="0" i="1" u="none" strike="noStrike" cap="none">
              <a:solidFill>
                <a:schemeClr val="dk1"/>
              </a:solidFill>
              <a:latin typeface="Verdana"/>
              <a:ea typeface="Verdana"/>
              <a:cs typeface="Verdana"/>
              <a:sym typeface="Verdan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181;p9">
            <a:extLst>
              <a:ext uri="{FF2B5EF4-FFF2-40B4-BE49-F238E27FC236}">
                <a16:creationId xmlns:a16="http://schemas.microsoft.com/office/drawing/2014/main" id="{AFD7F383-757C-4E7C-B107-88CAC193FFED}"/>
              </a:ext>
            </a:extLst>
          </p:cNvPr>
          <p:cNvSpPr/>
          <p:nvPr/>
        </p:nvSpPr>
        <p:spPr>
          <a:xfrm>
            <a:off x="7937" y="-6356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12" name="Google Shape;183;p9">
            <a:extLst>
              <a:ext uri="{FF2B5EF4-FFF2-40B4-BE49-F238E27FC236}">
                <a16:creationId xmlns:a16="http://schemas.microsoft.com/office/drawing/2014/main" id="{73B80A5F-1FD2-441B-B2AF-9B7F7831AC23}"/>
              </a:ext>
            </a:extLst>
          </p:cNvPr>
          <p:cNvPicPr preferRelativeResize="0"/>
          <p:nvPr/>
        </p:nvPicPr>
        <p:blipFill rotWithShape="1">
          <a:blip r:embed="rId3">
            <a:alphaModFix/>
          </a:blip>
          <a:srcRect/>
          <a:stretch/>
        </p:blipFill>
        <p:spPr>
          <a:xfrm>
            <a:off x="0" y="-63564"/>
            <a:ext cx="1177924" cy="1079501"/>
          </a:xfrm>
          <a:prstGeom prst="rect">
            <a:avLst/>
          </a:prstGeom>
          <a:noFill/>
          <a:ln>
            <a:noFill/>
          </a:ln>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dirty="0">
                <a:latin typeface="Verdana" panose="020B0604030504040204" pitchFamily="34" charset="0"/>
                <a:ea typeface="Verdana" panose="020B0604030504040204" pitchFamily="34" charset="0"/>
                <a:cs typeface="ＭＳ Ｐゴシック" charset="0"/>
              </a:rPr>
              <a:t>Анкетно прашање</a:t>
            </a:r>
            <a:endParaRPr lang="en-GB"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a16="http://schemas.microsoft.com/office/drawing/2014/main" id="{CF4A5A40-4F3B-49B6-9081-1646BBF20341}"/>
              </a:ext>
            </a:extLst>
          </p:cNvPr>
          <p:cNvSpPr txBox="1"/>
          <p:nvPr/>
        </p:nvSpPr>
        <p:spPr>
          <a:xfrm>
            <a:off x="556983" y="1445034"/>
            <a:ext cx="8030033" cy="830997"/>
          </a:xfrm>
          <a:prstGeom prst="rect">
            <a:avLst/>
          </a:prstGeom>
          <a:solidFill>
            <a:srgbClr val="BDD8F3"/>
          </a:solidFill>
        </p:spPr>
        <p:txBody>
          <a:bodyPr wrap="square" rtlCol="0">
            <a:spAutoFit/>
          </a:bodyPr>
          <a:lstStyle/>
          <a:p>
            <a:pPr algn="ctr"/>
            <a:r>
              <a:rPr lang="mk-MK" sz="2400" dirty="0">
                <a:solidFill>
                  <a:schemeClr val="tx1">
                    <a:lumMod val="65000"/>
                    <a:lumOff val="35000"/>
                  </a:schemeClr>
                </a:solidFill>
                <a:latin typeface="+mj-lt"/>
              </a:rPr>
              <a:t>Што од следново НЕ е вклучен во податочниот сообраќај</a:t>
            </a:r>
            <a:r>
              <a:rPr lang="en-US" sz="2400" dirty="0">
                <a:solidFill>
                  <a:schemeClr val="tx1">
                    <a:lumMod val="65000"/>
                    <a:lumOff val="35000"/>
                  </a:schemeClr>
                </a:solidFill>
                <a:latin typeface="+mj-lt"/>
              </a:rPr>
              <a: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mk-MK" sz="2400" dirty="0">
                <a:solidFill>
                  <a:schemeClr val="bg1"/>
                </a:solidFill>
                <a:latin typeface="+mj-lt"/>
              </a:rPr>
              <a:t>Точни одговори се </a:t>
            </a:r>
            <a:r>
              <a:rPr lang="en-GB" sz="2400" dirty="0">
                <a:solidFill>
                  <a:schemeClr val="bg1"/>
                </a:solidFill>
                <a:latin typeface="+mj-lt"/>
              </a:rPr>
              <a:t>C </a:t>
            </a:r>
            <a:r>
              <a:rPr lang="mk-MK" sz="2400" dirty="0">
                <a:solidFill>
                  <a:schemeClr val="bg1"/>
                </a:solidFill>
                <a:latin typeface="+mj-lt"/>
              </a:rPr>
              <a:t>и</a:t>
            </a:r>
            <a:r>
              <a:rPr lang="en-GB" sz="2400" dirty="0">
                <a:solidFill>
                  <a:schemeClr val="bg1"/>
                </a:solidFill>
                <a:latin typeface="+mj-lt"/>
              </a:rPr>
              <a:t> D</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mk-MK" sz="2400" dirty="0">
                <a:solidFill>
                  <a:schemeClr val="bg1"/>
                </a:solidFill>
                <a:latin typeface="+mj-lt"/>
              </a:rPr>
              <a:t>Време</a:t>
            </a:r>
            <a:endParaRPr lang="en-GB" sz="2400" dirty="0">
              <a:solidFill>
                <a:schemeClr val="bg1"/>
              </a:solidFill>
              <a:latin typeface="+mj-lt"/>
            </a:endParaRPr>
          </a:p>
          <a:p>
            <a:pPr marL="1828800" lvl="3" indent="-457200">
              <a:buAutoNum type="alphaUcPeriod"/>
            </a:pPr>
            <a:r>
              <a:rPr lang="mk-MK" sz="2400" dirty="0">
                <a:solidFill>
                  <a:schemeClr val="bg1"/>
                </a:solidFill>
                <a:latin typeface="+mj-lt"/>
              </a:rPr>
              <a:t>Времетраење</a:t>
            </a:r>
            <a:endParaRPr lang="en-US" sz="2400" dirty="0">
              <a:solidFill>
                <a:schemeClr val="bg1"/>
              </a:solidFill>
              <a:latin typeface="+mj-lt"/>
            </a:endParaRPr>
          </a:p>
          <a:p>
            <a:pPr marL="1828800" lvl="3" indent="-457200">
              <a:buAutoNum type="alphaUcPeriod"/>
            </a:pPr>
            <a:r>
              <a:rPr lang="mk-MK" sz="2400" dirty="0">
                <a:solidFill>
                  <a:schemeClr val="bg1"/>
                </a:solidFill>
                <a:latin typeface="+mj-lt"/>
              </a:rPr>
              <a:t>Содржина</a:t>
            </a:r>
            <a:endParaRPr lang="en-US" sz="2400" dirty="0">
              <a:solidFill>
                <a:schemeClr val="bg1"/>
              </a:solidFill>
              <a:latin typeface="+mj-lt"/>
            </a:endParaRPr>
          </a:p>
          <a:p>
            <a:pPr marL="1828800" lvl="3" indent="-457200">
              <a:buAutoNum type="alphaUcPeriod"/>
            </a:pPr>
            <a:r>
              <a:rPr lang="mk-MK" sz="2400" dirty="0">
                <a:solidFill>
                  <a:schemeClr val="bg1"/>
                </a:solidFill>
                <a:latin typeface="+mj-lt"/>
              </a:rPr>
              <a:t>Наслов на предметот</a:t>
            </a:r>
            <a:endParaRPr lang="en-US" sz="2400" dirty="0">
              <a:solidFill>
                <a:schemeClr val="bg1"/>
              </a:solidFill>
              <a:latin typeface="+mj-lt"/>
            </a:endParaRPr>
          </a:p>
          <a:p>
            <a:pPr marL="1828800" lvl="3" indent="-457200">
              <a:buAutoNum type="alphaUcPeriod"/>
            </a:pPr>
            <a:r>
              <a:rPr lang="mk-MK" sz="2400" dirty="0">
                <a:solidFill>
                  <a:schemeClr val="bg1"/>
                </a:solidFill>
                <a:latin typeface="+mj-lt"/>
              </a:rPr>
              <a:t>Големина (обем) на комуникацијата</a:t>
            </a:r>
            <a:endParaRPr lang="en-US" sz="2400" dirty="0">
              <a:solidFill>
                <a:schemeClr val="bg1"/>
              </a:solidFill>
              <a:latin typeface="+mj-lt"/>
            </a:endParaRPr>
          </a:p>
        </p:txBody>
      </p:sp>
      <p:sp>
        <p:nvSpPr>
          <p:cNvPr id="13" name="Google Shape;180;p9">
            <a:extLst>
              <a:ext uri="{FF2B5EF4-FFF2-40B4-BE49-F238E27FC236}">
                <a16:creationId xmlns:a16="http://schemas.microsoft.com/office/drawing/2014/main" id="{4BB38102-9BE0-40DD-86B4-714934EEFB9C}"/>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dirty="0">
                <a:solidFill>
                  <a:srgbClr val="FFFFFF"/>
                </a:solidFill>
                <a:latin typeface="Verdana"/>
                <a:ea typeface="Verdana"/>
                <a:cs typeface="Verdana"/>
                <a:sym typeface="Verdana"/>
              </a:rPr>
              <a:t>www.coe.int/cybercrime</a:t>
            </a:r>
            <a:endParaRPr sz="1200" dirty="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102496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1;p9">
            <a:extLst>
              <a:ext uri="{FF2B5EF4-FFF2-40B4-BE49-F238E27FC236}">
                <a16:creationId xmlns:a16="http://schemas.microsoft.com/office/drawing/2014/main" id="{EAC876FA-CB44-4599-B4D1-E9F3886B68F2}"/>
              </a:ext>
            </a:extLst>
          </p:cNvPr>
          <p:cNvSpPr/>
          <p:nvPr/>
        </p:nvSpPr>
        <p:spPr>
          <a:xfrm>
            <a:off x="7937" y="-6356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12" name="Google Shape;183;p9">
            <a:extLst>
              <a:ext uri="{FF2B5EF4-FFF2-40B4-BE49-F238E27FC236}">
                <a16:creationId xmlns:a16="http://schemas.microsoft.com/office/drawing/2014/main" id="{89830650-FA4A-4F79-9932-D02170113ADD}"/>
              </a:ext>
            </a:extLst>
          </p:cNvPr>
          <p:cNvPicPr preferRelativeResize="0"/>
          <p:nvPr/>
        </p:nvPicPr>
        <p:blipFill rotWithShape="1">
          <a:blip r:embed="rId3">
            <a:alphaModFix/>
          </a:blip>
          <a:srcRect/>
          <a:stretch/>
        </p:blipFill>
        <p:spPr>
          <a:xfrm>
            <a:off x="0" y="-63564"/>
            <a:ext cx="1177924" cy="1079501"/>
          </a:xfrm>
          <a:prstGeom prst="rect">
            <a:avLst/>
          </a:prstGeom>
          <a:noFill/>
          <a:ln>
            <a:noFill/>
          </a:ln>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mk-MK" sz="2400" dirty="0">
                <a:solidFill>
                  <a:schemeClr val="tx1">
                    <a:lumMod val="65000"/>
                    <a:lumOff val="35000"/>
                  </a:schemeClr>
                </a:solidFill>
                <a:latin typeface="+mj-lt"/>
              </a:rPr>
              <a:t>Што од следново НЕ е вклучено во </a:t>
            </a:r>
            <a:r>
              <a:rPr lang="mk-MK" sz="2400" dirty="0" err="1">
                <a:solidFill>
                  <a:schemeClr val="tx1">
                    <a:lumMod val="65000"/>
                    <a:lumOff val="35000"/>
                  </a:schemeClr>
                </a:solidFill>
                <a:latin typeface="+mj-lt"/>
              </a:rPr>
              <a:t>претплатничките</a:t>
            </a:r>
            <a:r>
              <a:rPr lang="mk-MK" sz="2400" dirty="0">
                <a:solidFill>
                  <a:schemeClr val="tx1">
                    <a:lumMod val="65000"/>
                    <a:lumOff val="35000"/>
                  </a:schemeClr>
                </a:solidFill>
                <a:latin typeface="+mj-lt"/>
              </a:rPr>
              <a:t> информации</a:t>
            </a:r>
            <a:r>
              <a:rPr lang="en-US" sz="2400" dirty="0">
                <a:solidFill>
                  <a:schemeClr val="tx1">
                    <a:lumMod val="65000"/>
                    <a:lumOff val="35000"/>
                  </a:schemeClr>
                </a:solidFill>
                <a:latin typeface="+mj-lt"/>
              </a:rPr>
              <a: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mk-MK" sz="2400" dirty="0">
                <a:solidFill>
                  <a:schemeClr val="bg1"/>
                </a:solidFill>
                <a:latin typeface="+mj-lt"/>
              </a:rPr>
              <a:t>Точен одговор е</a:t>
            </a:r>
            <a:r>
              <a:rPr lang="en-GB" sz="2400" dirty="0">
                <a:solidFill>
                  <a:schemeClr val="bg1"/>
                </a:solidFill>
                <a:latin typeface="+mj-lt"/>
              </a:rPr>
              <a:t> B</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mk-MK" sz="2400" dirty="0">
                <a:solidFill>
                  <a:schemeClr val="bg1"/>
                </a:solidFill>
                <a:latin typeface="+mj-lt"/>
              </a:rPr>
              <a:t>Адреса</a:t>
            </a:r>
            <a:endParaRPr lang="en-GB" sz="2400" dirty="0">
              <a:solidFill>
                <a:schemeClr val="bg1"/>
              </a:solidFill>
              <a:latin typeface="+mj-lt"/>
            </a:endParaRPr>
          </a:p>
          <a:p>
            <a:pPr marL="1828800" lvl="3" indent="-457200">
              <a:buAutoNum type="alphaUcPeriod"/>
            </a:pPr>
            <a:r>
              <a:rPr lang="mk-MK" sz="2400" dirty="0">
                <a:solidFill>
                  <a:schemeClr val="bg1"/>
                </a:solidFill>
                <a:latin typeface="+mj-lt"/>
              </a:rPr>
              <a:t>Содржина</a:t>
            </a:r>
            <a:endParaRPr lang="en-US" sz="2400" dirty="0">
              <a:solidFill>
                <a:schemeClr val="bg1"/>
              </a:solidFill>
              <a:latin typeface="+mj-lt"/>
            </a:endParaRPr>
          </a:p>
          <a:p>
            <a:pPr marL="1828800" lvl="3" indent="-457200">
              <a:buAutoNum type="alphaUcPeriod"/>
            </a:pPr>
            <a:r>
              <a:rPr lang="en-US" sz="2400" dirty="0">
                <a:solidFill>
                  <a:schemeClr val="bg1"/>
                </a:solidFill>
                <a:latin typeface="+mj-lt"/>
              </a:rPr>
              <a:t>E</a:t>
            </a:r>
            <a:r>
              <a:rPr lang="mk-MK" sz="2400" dirty="0">
                <a:solidFill>
                  <a:schemeClr val="bg1"/>
                </a:solidFill>
                <a:latin typeface="+mj-lt"/>
              </a:rPr>
              <a:t>-</a:t>
            </a:r>
            <a:r>
              <a:rPr lang="en-US" sz="2400" dirty="0">
                <a:solidFill>
                  <a:schemeClr val="bg1"/>
                </a:solidFill>
                <a:latin typeface="+mj-lt"/>
              </a:rPr>
              <a:t>mail </a:t>
            </a:r>
            <a:r>
              <a:rPr lang="mk-MK" sz="2400" dirty="0">
                <a:solidFill>
                  <a:schemeClr val="bg1"/>
                </a:solidFill>
                <a:latin typeface="+mj-lt"/>
              </a:rPr>
              <a:t>адреса</a:t>
            </a:r>
            <a:endParaRPr lang="en-US" sz="2400" dirty="0">
              <a:solidFill>
                <a:schemeClr val="bg1"/>
              </a:solidFill>
              <a:latin typeface="+mj-lt"/>
            </a:endParaRPr>
          </a:p>
          <a:p>
            <a:pPr marL="1828800" lvl="3" indent="-457200">
              <a:buAutoNum type="alphaUcPeriod"/>
            </a:pPr>
            <a:r>
              <a:rPr lang="mk-MK" sz="2400" dirty="0">
                <a:solidFill>
                  <a:schemeClr val="bg1"/>
                </a:solidFill>
                <a:latin typeface="+mj-lt"/>
              </a:rPr>
              <a:t>Информација за кредитни картички</a:t>
            </a:r>
            <a:endParaRPr lang="en-US" sz="2400" dirty="0">
              <a:solidFill>
                <a:schemeClr val="bg1"/>
              </a:solidFill>
              <a:latin typeface="+mj-lt"/>
            </a:endParaRPr>
          </a:p>
          <a:p>
            <a:pPr marL="1828800" lvl="3" indent="-457200">
              <a:buAutoNum type="alphaUcPeriod"/>
            </a:pPr>
            <a:r>
              <a:rPr lang="mk-MK" sz="2400" dirty="0">
                <a:solidFill>
                  <a:schemeClr val="bg1"/>
                </a:solidFill>
                <a:latin typeface="+mj-lt"/>
              </a:rPr>
              <a:t>Мобилен број</a:t>
            </a:r>
            <a:endParaRPr lang="en-US" sz="2400" dirty="0">
              <a:solidFill>
                <a:schemeClr val="bg1"/>
              </a:solidFill>
              <a:latin typeface="+mj-lt"/>
            </a:endParaRP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dirty="0">
                <a:latin typeface="Verdana" panose="020B0604030504040204" pitchFamily="34" charset="0"/>
                <a:ea typeface="Verdana" panose="020B0604030504040204" pitchFamily="34" charset="0"/>
                <a:cs typeface="ＭＳ Ｐゴシック" charset="0"/>
              </a:rPr>
              <a:t>Анкетно прашање</a:t>
            </a:r>
            <a:endParaRPr lang="en-GB" sz="3200" dirty="0">
              <a:latin typeface="Verdana" panose="020B0604030504040204" pitchFamily="34" charset="0"/>
              <a:ea typeface="Verdana" panose="020B0604030504040204" pitchFamily="34" charset="0"/>
            </a:endParaRPr>
          </a:p>
        </p:txBody>
      </p:sp>
      <p:sp>
        <p:nvSpPr>
          <p:cNvPr id="13" name="Google Shape;180;p9">
            <a:extLst>
              <a:ext uri="{FF2B5EF4-FFF2-40B4-BE49-F238E27FC236}">
                <a16:creationId xmlns:a16="http://schemas.microsoft.com/office/drawing/2014/main" id="{1AD327F4-5052-4818-AEE7-388D05B7531A}"/>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dirty="0">
                <a:solidFill>
                  <a:srgbClr val="FFFFFF"/>
                </a:solidFill>
                <a:latin typeface="Verdana"/>
                <a:ea typeface="Verdana"/>
                <a:cs typeface="Verdana"/>
                <a:sym typeface="Verdana"/>
              </a:rPr>
              <a:t>www.coe.int/cybercrime</a:t>
            </a:r>
            <a:endParaRPr sz="1200" dirty="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280675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1;p9">
            <a:extLst>
              <a:ext uri="{FF2B5EF4-FFF2-40B4-BE49-F238E27FC236}">
                <a16:creationId xmlns:a16="http://schemas.microsoft.com/office/drawing/2014/main" id="{8D6F398A-49FA-4981-98F7-D8FC3FDA16CA}"/>
              </a:ext>
            </a:extLst>
          </p:cNvPr>
          <p:cNvSpPr/>
          <p:nvPr/>
        </p:nvSpPr>
        <p:spPr>
          <a:xfrm>
            <a:off x="7937" y="-6356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 name="Google Shape;183;p9">
            <a:extLst>
              <a:ext uri="{FF2B5EF4-FFF2-40B4-BE49-F238E27FC236}">
                <a16:creationId xmlns:a16="http://schemas.microsoft.com/office/drawing/2014/main" id="{1CE4A581-4922-45B7-A70E-70632CDFB6B9}"/>
              </a:ext>
            </a:extLst>
          </p:cNvPr>
          <p:cNvPicPr preferRelativeResize="0"/>
          <p:nvPr/>
        </p:nvPicPr>
        <p:blipFill rotWithShape="1">
          <a:blip r:embed="rId2">
            <a:alphaModFix/>
          </a:blip>
          <a:srcRect/>
          <a:stretch/>
        </p:blipFill>
        <p:spPr>
          <a:xfrm>
            <a:off x="0" y="-63564"/>
            <a:ext cx="1177924" cy="1079501"/>
          </a:xfrm>
          <a:prstGeom prst="rect">
            <a:avLst/>
          </a:prstGeom>
          <a:noFill/>
          <a:ln>
            <a:noFill/>
          </a:ln>
        </p:spPr>
      </p:pic>
      <p:sp>
        <p:nvSpPr>
          <p:cNvPr id="4" name="Google Shape;180;p9">
            <a:extLst>
              <a:ext uri="{FF2B5EF4-FFF2-40B4-BE49-F238E27FC236}">
                <a16:creationId xmlns:a16="http://schemas.microsoft.com/office/drawing/2014/main" id="{7D881CE8-1AE2-4495-BD2F-671254C9B936}"/>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dirty="0">
                <a:solidFill>
                  <a:srgbClr val="FFFFFF"/>
                </a:solidFill>
                <a:latin typeface="Verdana"/>
                <a:ea typeface="Verdana"/>
                <a:cs typeface="Verdana"/>
                <a:sym typeface="Verdana"/>
              </a:rPr>
              <a:t>www.coe.int/cybercrime</a:t>
            </a:r>
            <a:endParaRPr sz="1200" dirty="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0"/>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latin typeface="Verdana"/>
                <a:ea typeface="Verdana"/>
                <a:cs typeface="Verdana"/>
                <a:sym typeface="Verdana"/>
              </a:rPr>
              <a:t>ИЛЕГАЛЕН ПРИСТАП</a:t>
            </a:r>
            <a:endParaRPr dirty="0">
              <a:latin typeface="Verdana"/>
              <a:ea typeface="Verdana"/>
              <a:cs typeface="Verdana"/>
              <a:sym typeface="Verdana"/>
            </a:endParaRPr>
          </a:p>
        </p:txBody>
      </p:sp>
      <p:sp>
        <p:nvSpPr>
          <p:cNvPr id="192" name="Google Shape;192;p10"/>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193" name="Google Shape;193;p10"/>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13</a:t>
            </a:fld>
            <a:r>
              <a:rPr lang="mk-MK" sz="1200" b="1">
                <a:solidFill>
                  <a:srgbClr val="FFFFFF"/>
                </a:solidFill>
                <a:latin typeface="Verdana"/>
                <a:ea typeface="Verdana"/>
                <a:cs typeface="Verdana"/>
                <a:sym typeface="Verdana"/>
              </a:rPr>
              <a:t> -</a:t>
            </a:r>
            <a:endParaRPr/>
          </a:p>
        </p:txBody>
      </p:sp>
      <p:sp>
        <p:nvSpPr>
          <p:cNvPr id="194" name="Google Shape;194;p1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95" name="Google Shape;195;p1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96" name="Google Shape;196;p10"/>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Втор дел</a:t>
            </a:r>
            <a:endParaRPr sz="2000" b="1">
              <a:solidFill>
                <a:schemeClr val="lt1"/>
              </a:solidFill>
              <a:latin typeface="Verdana"/>
              <a:ea typeface="Verdana"/>
              <a:cs typeface="Verdana"/>
              <a:sym typeface="Verdana"/>
            </a:endParaRPr>
          </a:p>
        </p:txBody>
      </p:sp>
      <p:pic>
        <p:nvPicPr>
          <p:cNvPr id="197" name="Google Shape;197;p1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1"/>
          <p:cNvSpPr txBox="1">
            <a:spLocks noGrp="1"/>
          </p:cNvSpPr>
          <p:nvPr>
            <p:ph type="body" idx="1"/>
          </p:nvPr>
        </p:nvSpPr>
        <p:spPr>
          <a:xfrm>
            <a:off x="457200" y="1467279"/>
            <a:ext cx="8229600" cy="452596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dk1"/>
              </a:buClr>
              <a:buSzPts val="2800"/>
              <a:buFont typeface="Arial"/>
              <a:buNone/>
            </a:pPr>
            <a:endParaRPr sz="2800" dirty="0"/>
          </a:p>
          <a:p>
            <a:pPr marL="342900" lvl="0" indent="-342900" algn="ctr" rtl="0">
              <a:lnSpc>
                <a:spcPct val="80000"/>
              </a:lnSpc>
              <a:spcBef>
                <a:spcPts val="640"/>
              </a:spcBef>
              <a:spcAft>
                <a:spcPts val="0"/>
              </a:spcAft>
              <a:buClr>
                <a:schemeClr val="dk1"/>
              </a:buClr>
              <a:buSzPts val="3200"/>
              <a:buFont typeface="Arial"/>
              <a:buNone/>
            </a:pPr>
            <a:r>
              <a:rPr lang="mk-MK" b="1" i="1" dirty="0"/>
              <a:t>Илегален пристап</a:t>
            </a:r>
            <a:endParaRPr b="1" i="1" dirty="0"/>
          </a:p>
          <a:p>
            <a:pPr marL="342900" lvl="0" indent="-342900" algn="ctr" rtl="0">
              <a:lnSpc>
                <a:spcPct val="80000"/>
              </a:lnSpc>
              <a:spcBef>
                <a:spcPts val="640"/>
              </a:spcBef>
              <a:spcAft>
                <a:spcPts val="0"/>
              </a:spcAft>
              <a:buClr>
                <a:schemeClr val="dk1"/>
              </a:buClr>
              <a:buSzPts val="3200"/>
              <a:buFont typeface="Arial"/>
              <a:buNone/>
            </a:pPr>
            <a:r>
              <a:rPr lang="mk-MK" b="1" i="1" dirty="0"/>
              <a:t>(Член 2 – Конвенција од Будимпешта)</a:t>
            </a:r>
            <a:endParaRPr b="1" i="1" dirty="0"/>
          </a:p>
          <a:p>
            <a:pPr marL="342900" lvl="0" indent="-342900" algn="l" rtl="0">
              <a:lnSpc>
                <a:spcPct val="80000"/>
              </a:lnSpc>
              <a:spcBef>
                <a:spcPts val="640"/>
              </a:spcBef>
              <a:spcAft>
                <a:spcPts val="0"/>
              </a:spcAft>
              <a:buClr>
                <a:schemeClr val="dk1"/>
              </a:buClr>
              <a:buSzPts val="3200"/>
              <a:buFont typeface="Arial"/>
              <a:buNone/>
            </a:pPr>
            <a:endParaRPr dirty="0"/>
          </a:p>
          <a:p>
            <a:pPr marL="342900" lvl="0" indent="-342900" algn="ctr" rtl="0">
              <a:lnSpc>
                <a:spcPct val="80000"/>
              </a:lnSpc>
              <a:spcBef>
                <a:spcPts val="640"/>
              </a:spcBef>
              <a:spcAft>
                <a:spcPts val="0"/>
              </a:spcAft>
              <a:buClr>
                <a:schemeClr val="dk1"/>
              </a:buClr>
              <a:buSzPts val="3200"/>
              <a:buChar char="•"/>
            </a:pPr>
            <a:r>
              <a:rPr lang="mk-MK" i="1" dirty="0"/>
              <a:t>пристапување до целиот или кој било дел од компјутерски систем без право на тоа</a:t>
            </a:r>
            <a:endParaRPr i="1" dirty="0"/>
          </a:p>
          <a:p>
            <a:pPr marL="342900" lvl="0" indent="-139700" algn="ctr" rtl="0">
              <a:lnSpc>
                <a:spcPct val="80000"/>
              </a:lnSpc>
              <a:spcBef>
                <a:spcPts val="640"/>
              </a:spcBef>
              <a:spcAft>
                <a:spcPts val="0"/>
              </a:spcAft>
              <a:buClr>
                <a:schemeClr val="dk1"/>
              </a:buClr>
              <a:buSzPts val="3200"/>
              <a:buNone/>
            </a:pPr>
            <a:endParaRPr i="1" dirty="0"/>
          </a:p>
          <a:p>
            <a:pPr marL="342900" lvl="0" indent="-342900" algn="ctr" rtl="0">
              <a:lnSpc>
                <a:spcPct val="80000"/>
              </a:lnSpc>
              <a:spcBef>
                <a:spcPts val="640"/>
              </a:spcBef>
              <a:spcAft>
                <a:spcPts val="0"/>
              </a:spcAft>
              <a:buClr>
                <a:schemeClr val="dk1"/>
              </a:buClr>
              <a:buSzPts val="3200"/>
              <a:buChar char="•"/>
            </a:pPr>
            <a:r>
              <a:rPr lang="mk-MK" i="1" dirty="0"/>
              <a:t>намерно</a:t>
            </a:r>
            <a:endParaRPr i="1" dirty="0"/>
          </a:p>
          <a:p>
            <a:pPr marL="342900" lvl="0" indent="-342900" algn="ctr" rtl="0">
              <a:lnSpc>
                <a:spcPct val="80000"/>
              </a:lnSpc>
              <a:spcBef>
                <a:spcPts val="640"/>
              </a:spcBef>
              <a:spcAft>
                <a:spcPts val="0"/>
              </a:spcAft>
              <a:buClr>
                <a:schemeClr val="dk1"/>
              </a:buClr>
              <a:buSzPts val="3200"/>
              <a:buFont typeface="Arial"/>
              <a:buNone/>
            </a:pPr>
            <a:endParaRPr dirty="0"/>
          </a:p>
        </p:txBody>
      </p:sp>
      <p:sp>
        <p:nvSpPr>
          <p:cNvPr id="203" name="Google Shape;203;p11"/>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14</a:t>
            </a:fld>
            <a:r>
              <a:rPr lang="mk-MK" sz="1200" b="1">
                <a:solidFill>
                  <a:srgbClr val="FFFFFF"/>
                </a:solidFill>
                <a:latin typeface="Verdana"/>
                <a:ea typeface="Verdana"/>
                <a:cs typeface="Verdana"/>
                <a:sym typeface="Verdana"/>
              </a:rPr>
              <a:t> -</a:t>
            </a:r>
            <a:endParaRPr/>
          </a:p>
        </p:txBody>
      </p:sp>
      <p:sp>
        <p:nvSpPr>
          <p:cNvPr id="204" name="Google Shape;204;p1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05" name="Google Shape;205;p1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06" name="Google Shape;206;p11"/>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a:t>
            </a:r>
            <a:endParaRPr sz="2000" b="1" dirty="0">
              <a:solidFill>
                <a:schemeClr val="lt1"/>
              </a:solidFill>
              <a:latin typeface="Verdana"/>
              <a:ea typeface="Verdana"/>
              <a:cs typeface="Verdana"/>
              <a:sym typeface="Verdana"/>
            </a:endParaRPr>
          </a:p>
        </p:txBody>
      </p:sp>
      <p:pic>
        <p:nvPicPr>
          <p:cNvPr id="207" name="Google Shape;207;p1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14" name="Google Shape;214;p1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Пример</a:t>
            </a:r>
            <a:endParaRPr sz="2000" b="1" dirty="0">
              <a:solidFill>
                <a:schemeClr val="lt1"/>
              </a:solidFill>
              <a:latin typeface="Verdana"/>
              <a:ea typeface="Verdana"/>
              <a:cs typeface="Verdana"/>
              <a:sym typeface="Verdana"/>
            </a:endParaRPr>
          </a:p>
        </p:txBody>
      </p:sp>
      <p:pic>
        <p:nvPicPr>
          <p:cNvPr id="215" name="Google Shape;215;p12"/>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216" name="Google Shape;216;p1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15</a:t>
            </a:fld>
            <a:r>
              <a:rPr lang="mk-MK" sz="1200" b="1">
                <a:solidFill>
                  <a:srgbClr val="FFFFFF"/>
                </a:solidFill>
                <a:latin typeface="Verdana"/>
                <a:ea typeface="Verdana"/>
                <a:cs typeface="Verdana"/>
                <a:sym typeface="Verdana"/>
              </a:rPr>
              <a:t> -</a:t>
            </a:r>
            <a:endParaRPr/>
          </a:p>
        </p:txBody>
      </p:sp>
      <p:sp>
        <p:nvSpPr>
          <p:cNvPr id="217" name="Google Shape;217;p1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pic>
        <p:nvPicPr>
          <p:cNvPr id="218" name="Google Shape;218;p12"/>
          <p:cNvPicPr preferRelativeResize="0"/>
          <p:nvPr/>
        </p:nvPicPr>
        <p:blipFill rotWithShape="1">
          <a:blip r:embed="rId4">
            <a:alphaModFix/>
          </a:blip>
          <a:srcRect b="7403"/>
          <a:stretch/>
        </p:blipFill>
        <p:spPr>
          <a:xfrm>
            <a:off x="-82573" y="1188862"/>
            <a:ext cx="9144000" cy="526291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endParaRPr/>
          </a:p>
        </p:txBody>
      </p:sp>
      <p:sp>
        <p:nvSpPr>
          <p:cNvPr id="225" name="Google Shape;225;p1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139700" algn="l" rtl="0">
              <a:spcBef>
                <a:spcPts val="0"/>
              </a:spcBef>
              <a:spcAft>
                <a:spcPts val="0"/>
              </a:spcAft>
              <a:buClr>
                <a:schemeClr val="dk1"/>
              </a:buClr>
              <a:buSzPts val="3200"/>
              <a:buNone/>
            </a:pPr>
            <a:endParaRPr/>
          </a:p>
        </p:txBody>
      </p:sp>
      <p:pic>
        <p:nvPicPr>
          <p:cNvPr id="226" name="Google Shape;226;p13"/>
          <p:cNvPicPr preferRelativeResize="0"/>
          <p:nvPr/>
        </p:nvPicPr>
        <p:blipFill rotWithShape="1">
          <a:blip r:embed="rId3">
            <a:alphaModFix/>
          </a:blip>
          <a:srcRect/>
          <a:stretch/>
        </p:blipFill>
        <p:spPr>
          <a:xfrm>
            <a:off x="-98630" y="1076326"/>
            <a:ext cx="9144000" cy="5743960"/>
          </a:xfrm>
          <a:prstGeom prst="rect">
            <a:avLst/>
          </a:prstGeom>
          <a:noFill/>
          <a:ln>
            <a:noFill/>
          </a:ln>
        </p:spPr>
      </p:pic>
      <p:sp>
        <p:nvSpPr>
          <p:cNvPr id="227" name="Google Shape;227;p1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28" name="Google Shape;228;p13"/>
          <p:cNvSpPr txBox="1"/>
          <p:nvPr/>
        </p:nvSpPr>
        <p:spPr>
          <a:xfrm>
            <a:off x="1412670" y="223866"/>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Пример</a:t>
            </a:r>
            <a:endParaRPr sz="2000" b="1" dirty="0">
              <a:solidFill>
                <a:schemeClr val="lt1"/>
              </a:solidFill>
              <a:latin typeface="Verdana"/>
              <a:ea typeface="Verdana"/>
              <a:cs typeface="Verdana"/>
              <a:sym typeface="Verdana"/>
            </a:endParaRPr>
          </a:p>
        </p:txBody>
      </p:sp>
      <p:pic>
        <p:nvPicPr>
          <p:cNvPr id="229" name="Google Shape;229;p13"/>
          <p:cNvPicPr preferRelativeResize="0"/>
          <p:nvPr/>
        </p:nvPicPr>
        <p:blipFill rotWithShape="1">
          <a:blip r:embed="rId4">
            <a:alphaModFix/>
          </a:blip>
          <a:srcRect/>
          <a:stretch/>
        </p:blipFill>
        <p:spPr>
          <a:xfrm>
            <a:off x="0" y="-26988"/>
            <a:ext cx="1177924" cy="1079501"/>
          </a:xfrm>
          <a:prstGeom prst="rect">
            <a:avLst/>
          </a:prstGeom>
          <a:noFill/>
          <a:ln>
            <a:noFill/>
          </a:ln>
        </p:spPr>
      </p:pic>
      <p:sp>
        <p:nvSpPr>
          <p:cNvPr id="230" name="Google Shape;230;p1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16</a:t>
            </a:fld>
            <a:r>
              <a:rPr lang="mk-MK" sz="1200" b="1">
                <a:solidFill>
                  <a:srgbClr val="FFFFFF"/>
                </a:solidFill>
                <a:latin typeface="Verdana"/>
                <a:ea typeface="Verdana"/>
                <a:cs typeface="Verdana"/>
                <a:sym typeface="Verdana"/>
              </a:rPr>
              <a:t> -</a:t>
            </a:r>
            <a:endParaRPr/>
          </a:p>
        </p:txBody>
      </p:sp>
      <p:sp>
        <p:nvSpPr>
          <p:cNvPr id="231" name="Google Shape;231;p1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4"/>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a:t>
            </a:r>
            <a:r>
              <a:rPr lang="mk-MK" sz="1600" b="1" dirty="0">
                <a:solidFill>
                  <a:srgbClr val="FF0000"/>
                </a:solidFill>
                <a:latin typeface="Verdana"/>
                <a:ea typeface="Verdana"/>
                <a:cs typeface="Verdana"/>
                <a:sym typeface="Verdana"/>
              </a:rPr>
              <a:t>пристапено</a:t>
            </a:r>
            <a:r>
              <a:rPr lang="mk-MK" sz="1600" dirty="0">
                <a:solidFill>
                  <a:schemeClr val="dk1"/>
                </a:solidFill>
                <a:latin typeface="Verdana"/>
                <a:ea typeface="Verdana"/>
                <a:cs typeface="Verdana"/>
                <a:sym typeface="Verdana"/>
              </a:rPr>
              <a:t> до целиот или кој било дел од компјутерски систем без право на тоа. Страната може да бара кривичното дело да биде сторено со повреда на безбедносните мерки, со намера да се добијат компјутерски податоци или друга нечесна намера, или во врска со компјутерски систем што е поврзан со друг компјутерски систем.</a:t>
            </a:r>
            <a:endParaRPr sz="1600" dirty="0">
              <a:solidFill>
                <a:schemeClr val="dk1"/>
              </a:solidFill>
              <a:latin typeface="Verdana"/>
              <a:ea typeface="Verdana"/>
              <a:cs typeface="Verdana"/>
              <a:sym typeface="Verdana"/>
            </a:endParaRPr>
          </a:p>
        </p:txBody>
      </p:sp>
      <p:sp>
        <p:nvSpPr>
          <p:cNvPr id="238" name="Google Shape;238;p14"/>
          <p:cNvSpPr/>
          <p:nvPr/>
        </p:nvSpPr>
        <p:spPr>
          <a:xfrm>
            <a:off x="4274833" y="1151172"/>
            <a:ext cx="4747018"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900"/>
              <a:buFont typeface="Noto Sans Symbols"/>
              <a:buChar char="✔"/>
            </a:pPr>
            <a:r>
              <a:rPr lang="mk-MK" sz="1800" dirty="0">
                <a:solidFill>
                  <a:schemeClr val="dk1"/>
                </a:solidFill>
                <a:latin typeface="Verdana"/>
                <a:ea typeface="Verdana"/>
                <a:cs typeface="Verdana"/>
                <a:sym typeface="Verdana"/>
              </a:rPr>
              <a:t>Пристапот вклучува влегување во друг компјутерски систем:</a:t>
            </a:r>
            <a:endParaRPr sz="1200" dirty="0"/>
          </a:p>
          <a:p>
            <a:pPr marL="800100" marR="0" lvl="1" indent="-342900" algn="just" rtl="0">
              <a:spcBef>
                <a:spcPts val="0"/>
              </a:spcBef>
              <a:spcAft>
                <a:spcPts val="0"/>
              </a:spcAft>
              <a:buClr>
                <a:schemeClr val="dk1"/>
              </a:buClr>
              <a:buSzPts val="1900"/>
              <a:buFont typeface="Noto Sans Symbols"/>
              <a:buChar char="✔"/>
            </a:pPr>
            <a:r>
              <a:rPr lang="mk-MK" sz="1800" b="0" i="0" u="none" strike="noStrike" cap="none" dirty="0">
                <a:solidFill>
                  <a:schemeClr val="dk1"/>
                </a:solidFill>
                <a:latin typeface="Verdana"/>
                <a:ea typeface="Verdana"/>
                <a:cs typeface="Verdana"/>
                <a:sym typeface="Verdana"/>
              </a:rPr>
              <a:t>којшто е поврзан преку јавна телекомуникациска мрежа; </a:t>
            </a:r>
            <a:endParaRPr sz="1200" dirty="0"/>
          </a:p>
          <a:p>
            <a:pPr marL="800100" marR="0" lvl="1" indent="-342900" algn="just" rtl="0">
              <a:spcBef>
                <a:spcPts val="0"/>
              </a:spcBef>
              <a:spcAft>
                <a:spcPts val="0"/>
              </a:spcAft>
              <a:buClr>
                <a:schemeClr val="dk1"/>
              </a:buClr>
              <a:buSzPts val="1900"/>
              <a:buFont typeface="Noto Sans Symbols"/>
              <a:buChar char="✔"/>
            </a:pPr>
            <a:r>
              <a:rPr lang="mk-MK" sz="1800" b="0" i="0" u="none" strike="noStrike" cap="none" dirty="0">
                <a:solidFill>
                  <a:schemeClr val="dk1"/>
                </a:solidFill>
                <a:latin typeface="Verdana"/>
                <a:ea typeface="Verdana"/>
                <a:cs typeface="Verdana"/>
                <a:sym typeface="Verdana"/>
              </a:rPr>
              <a:t>до компјутерски систем на истата мрежа (</a:t>
            </a:r>
            <a:r>
              <a:rPr lang="mk-MK" sz="1800" b="0" i="0" u="none" strike="noStrike" cap="none" dirty="0" err="1">
                <a:solidFill>
                  <a:schemeClr val="dk1"/>
                </a:solidFill>
                <a:latin typeface="Verdana"/>
                <a:ea typeface="Verdana"/>
                <a:cs typeface="Verdana"/>
                <a:sym typeface="Verdana"/>
              </a:rPr>
              <a:t>LAN</a:t>
            </a:r>
            <a:r>
              <a:rPr lang="mk-MK" sz="1800" b="0" i="0" u="none" strike="noStrike" cap="none" dirty="0">
                <a:solidFill>
                  <a:schemeClr val="dk1"/>
                </a:solidFill>
                <a:latin typeface="Verdana"/>
                <a:ea typeface="Verdana"/>
                <a:cs typeface="Verdana"/>
                <a:sym typeface="Verdana"/>
              </a:rPr>
              <a:t> или Интранет во рамки на организацијата) </a:t>
            </a:r>
            <a:endParaRPr sz="1200" dirty="0"/>
          </a:p>
          <a:p>
            <a:pPr marL="342900" marR="0" lvl="0" indent="-222250" algn="just" rtl="0">
              <a:spcBef>
                <a:spcPts val="0"/>
              </a:spcBef>
              <a:spcAft>
                <a:spcPts val="0"/>
              </a:spcAft>
              <a:buClr>
                <a:schemeClr val="dk1"/>
              </a:buClr>
              <a:buSzPts val="19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800" dirty="0">
                <a:solidFill>
                  <a:schemeClr val="dk1"/>
                </a:solidFill>
                <a:latin typeface="Verdana"/>
                <a:ea typeface="Verdana"/>
                <a:cs typeface="Verdana"/>
                <a:sym typeface="Verdana"/>
              </a:rPr>
              <a:t>Пристапот не го вклучува самото испраќање на </a:t>
            </a:r>
            <a:r>
              <a:rPr lang="en-US" sz="1800" dirty="0">
                <a:solidFill>
                  <a:schemeClr val="dk1"/>
                </a:solidFill>
                <a:latin typeface="Verdana"/>
                <a:ea typeface="Verdana"/>
                <a:cs typeface="Verdana"/>
                <a:sym typeface="Verdana"/>
              </a:rPr>
              <a:t>e-mail/</a:t>
            </a:r>
            <a:r>
              <a:rPr lang="mk-MK" sz="1800" dirty="0">
                <a:solidFill>
                  <a:schemeClr val="dk1"/>
                </a:solidFill>
                <a:latin typeface="Verdana"/>
                <a:ea typeface="Verdana"/>
                <a:cs typeface="Verdana"/>
                <a:sym typeface="Verdana"/>
              </a:rPr>
              <a:t>е-пошта или датотека до компјутерскиот систем</a:t>
            </a:r>
            <a:endParaRPr sz="1800" dirty="0">
              <a:solidFill>
                <a:schemeClr val="dk1"/>
              </a:solidFill>
              <a:latin typeface="Verdana"/>
              <a:ea typeface="Verdana"/>
              <a:cs typeface="Verdana"/>
              <a:sym typeface="Verdana"/>
            </a:endParaRPr>
          </a:p>
          <a:p>
            <a:pPr marL="342900" marR="0" lvl="0" indent="-222250" algn="just" rtl="0">
              <a:spcBef>
                <a:spcPts val="0"/>
              </a:spcBef>
              <a:spcAft>
                <a:spcPts val="0"/>
              </a:spcAft>
              <a:buClr>
                <a:schemeClr val="dk1"/>
              </a:buClr>
              <a:buSzPts val="19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800" dirty="0">
                <a:solidFill>
                  <a:schemeClr val="dk1"/>
                </a:solidFill>
                <a:latin typeface="Verdana"/>
                <a:ea typeface="Verdana"/>
                <a:cs typeface="Verdana"/>
                <a:sym typeface="Verdana"/>
              </a:rPr>
              <a:t>Методот на комуникација со компјутерскиот систем не е важен (без разлика дали е далечински преку безжични линкови; или одблизу)</a:t>
            </a:r>
            <a:endParaRPr sz="1800" dirty="0">
              <a:solidFill>
                <a:schemeClr val="dk1"/>
              </a:solidFill>
              <a:latin typeface="Verdana"/>
              <a:ea typeface="Verdana"/>
              <a:cs typeface="Verdana"/>
              <a:sym typeface="Verdana"/>
            </a:endParaRPr>
          </a:p>
        </p:txBody>
      </p:sp>
      <p:sp>
        <p:nvSpPr>
          <p:cNvPr id="239" name="Google Shape;239;p14"/>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17</a:t>
            </a:fld>
            <a:r>
              <a:rPr lang="mk-MK" sz="1100" b="1">
                <a:solidFill>
                  <a:srgbClr val="FFFFFF"/>
                </a:solidFill>
                <a:latin typeface="Verdana"/>
                <a:ea typeface="Verdana"/>
                <a:cs typeface="Verdana"/>
                <a:sym typeface="Verdana"/>
              </a:rPr>
              <a:t> -</a:t>
            </a:r>
            <a:endParaRPr sz="1200"/>
          </a:p>
        </p:txBody>
      </p:sp>
      <p:sp>
        <p:nvSpPr>
          <p:cNvPr id="240" name="Google Shape;240;p1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241" name="Google Shape;241;p1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42" name="Google Shape;242;p14"/>
          <p:cNvSpPr txBox="1"/>
          <p:nvPr/>
        </p:nvSpPr>
        <p:spPr>
          <a:xfrm>
            <a:off x="581546" y="269307"/>
            <a:ext cx="8440305"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(„пристап“)</a:t>
            </a:r>
            <a:endParaRPr sz="2000" b="1" dirty="0">
              <a:solidFill>
                <a:schemeClr val="lt1"/>
              </a:solidFill>
              <a:latin typeface="Verdana"/>
              <a:ea typeface="Verdana"/>
              <a:cs typeface="Verdana"/>
              <a:sym typeface="Verdana"/>
            </a:endParaRPr>
          </a:p>
        </p:txBody>
      </p:sp>
      <p:pic>
        <p:nvPicPr>
          <p:cNvPr id="243" name="Google Shape;243;p14"/>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5"/>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пристапено до </a:t>
            </a:r>
            <a:r>
              <a:rPr lang="mk-MK" sz="1600" b="1" dirty="0">
                <a:solidFill>
                  <a:srgbClr val="FF0000"/>
                </a:solidFill>
                <a:latin typeface="Verdana"/>
                <a:ea typeface="Verdana"/>
                <a:cs typeface="Verdana"/>
                <a:sym typeface="Verdana"/>
              </a:rPr>
              <a:t>целиот или кој било дел од компјутерски систем</a:t>
            </a:r>
            <a:r>
              <a:rPr lang="mk-MK" sz="1600" dirty="0">
                <a:solidFill>
                  <a:schemeClr val="dk1"/>
                </a:solidFill>
                <a:latin typeface="Verdana"/>
                <a:ea typeface="Verdana"/>
                <a:cs typeface="Verdana"/>
                <a:sym typeface="Verdana"/>
              </a:rPr>
              <a:t> без право на тоа. Страната може да бара кривичното дело да биде сторено со повреда на безбедносните мерки, со намера да се добијат компјутерски податоци или друга нечесна намера, или во врска со компјутерски систем што е поврзан со друг компјутерски систем.</a:t>
            </a:r>
            <a:endParaRPr sz="1600" dirty="0">
              <a:solidFill>
                <a:schemeClr val="dk1"/>
              </a:solidFill>
              <a:latin typeface="Verdana"/>
              <a:ea typeface="Verdana"/>
              <a:cs typeface="Verdana"/>
              <a:sym typeface="Verdana"/>
            </a:endParaRPr>
          </a:p>
        </p:txBody>
      </p:sp>
      <p:sp>
        <p:nvSpPr>
          <p:cNvPr id="250" name="Google Shape;250;p15"/>
          <p:cNvSpPr/>
          <p:nvPr/>
        </p:nvSpPr>
        <p:spPr>
          <a:xfrm>
            <a:off x="4274833" y="1151172"/>
            <a:ext cx="4747018"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Дел од компјутерски систем вклучува:</a:t>
            </a:r>
            <a:endParaRPr sz="22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хардвер </a:t>
            </a:r>
            <a:endParaRPr dirty="0"/>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компоненти</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з</a:t>
            </a:r>
            <a:r>
              <a:rPr lang="mk-MK" sz="2200" b="0" i="0" u="none" strike="noStrike" cap="none" dirty="0">
                <a:solidFill>
                  <a:schemeClr val="dk1"/>
                </a:solidFill>
                <a:latin typeface="Verdana"/>
                <a:ea typeface="Verdana"/>
                <a:cs typeface="Verdana"/>
                <a:sym typeface="Verdana"/>
              </a:rPr>
              <a:t>ачуваните податоци од инсталираните системи</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и</a:t>
            </a:r>
            <a:r>
              <a:rPr lang="mk-MK" sz="2200" b="0" i="0" u="none" strike="noStrike" cap="none" dirty="0">
                <a:solidFill>
                  <a:schemeClr val="dk1"/>
                </a:solidFill>
                <a:latin typeface="Verdana"/>
                <a:ea typeface="Verdana"/>
                <a:cs typeface="Verdana"/>
                <a:sym typeface="Verdana"/>
              </a:rPr>
              <a:t>меници</a:t>
            </a:r>
            <a:endParaRPr dirty="0"/>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податочен сообраќај</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одатоци поврзани со содржината</a:t>
            </a:r>
            <a:endParaRPr dirty="0"/>
          </a:p>
        </p:txBody>
      </p:sp>
      <p:sp>
        <p:nvSpPr>
          <p:cNvPr id="251" name="Google Shape;251;p1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18</a:t>
            </a:fld>
            <a:r>
              <a:rPr lang="mk-MK" sz="1200" b="1">
                <a:solidFill>
                  <a:srgbClr val="FFFFFF"/>
                </a:solidFill>
                <a:latin typeface="Verdana"/>
                <a:ea typeface="Verdana"/>
                <a:cs typeface="Verdana"/>
                <a:sym typeface="Verdana"/>
              </a:rPr>
              <a:t> -</a:t>
            </a:r>
            <a:endParaRPr/>
          </a:p>
        </p:txBody>
      </p:sp>
      <p:sp>
        <p:nvSpPr>
          <p:cNvPr id="252" name="Google Shape;252;p1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53" name="Google Shape;253;p1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255" name="Google Shape;255;p15"/>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254" name="Google Shape;254;p15"/>
          <p:cNvSpPr txBox="1"/>
          <p:nvPr/>
        </p:nvSpPr>
        <p:spPr>
          <a:xfrm>
            <a:off x="0" y="190500"/>
            <a:ext cx="9036051" cy="52318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2800" b="1" dirty="0">
                <a:solidFill>
                  <a:schemeClr val="lt1"/>
                </a:solidFill>
                <a:latin typeface="Verdana"/>
                <a:ea typeface="Verdana"/>
                <a:cs typeface="Verdana"/>
                <a:sym typeface="Verdana"/>
              </a:rPr>
              <a:t>Илегален пристап </a:t>
            </a:r>
            <a:r>
              <a:rPr lang="mk-MK" sz="2400" b="1" dirty="0">
                <a:solidFill>
                  <a:schemeClr val="lt1"/>
                </a:solidFill>
                <a:latin typeface="Verdana"/>
                <a:ea typeface="Verdana"/>
                <a:cs typeface="Verdana"/>
                <a:sym typeface="Verdana"/>
              </a:rPr>
              <a:t>(„целосен или делумен”)</a:t>
            </a:r>
            <a:endParaRPr sz="1800" b="1" dirty="0">
              <a:solidFill>
                <a:schemeClr val="lt1"/>
              </a:solidFill>
              <a:latin typeface="Verdana"/>
              <a:ea typeface="Verdana"/>
              <a:cs typeface="Verdana"/>
              <a:sym typeface="Verdan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16"/>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пристапено до целиот или кој било дел од компјутерскиот систем </a:t>
            </a:r>
            <a:r>
              <a:rPr lang="mk-MK" sz="1600" b="1" dirty="0">
                <a:solidFill>
                  <a:srgbClr val="FF0000"/>
                </a:solidFill>
                <a:latin typeface="Verdana"/>
                <a:ea typeface="Verdana"/>
                <a:cs typeface="Verdana"/>
                <a:sym typeface="Verdana"/>
              </a:rPr>
              <a:t>без право на тоа</a:t>
            </a:r>
            <a:r>
              <a:rPr lang="mk-MK" sz="1600" dirty="0">
                <a:solidFill>
                  <a:schemeClr val="dk1"/>
                </a:solidFill>
                <a:latin typeface="Verdana"/>
                <a:ea typeface="Verdana"/>
                <a:cs typeface="Verdana"/>
                <a:sym typeface="Verdana"/>
              </a:rPr>
              <a:t>. Страната може да бара кривичното дело да биде сторено со повреда на безбедносните мерки, со намера да се добијат компјутерски податоци или друга нечесна намера, или во врска со компјутерски систем што е поврзан со друг компјутерски систем.</a:t>
            </a:r>
            <a:endParaRPr sz="1600" dirty="0">
              <a:solidFill>
                <a:schemeClr val="dk1"/>
              </a:solidFill>
              <a:latin typeface="Verdana"/>
              <a:ea typeface="Verdana"/>
              <a:cs typeface="Verdana"/>
              <a:sym typeface="Verdana"/>
            </a:endParaRPr>
          </a:p>
        </p:txBody>
      </p:sp>
      <p:sp>
        <p:nvSpPr>
          <p:cNvPr id="262" name="Google Shape;262;p16"/>
          <p:cNvSpPr/>
          <p:nvPr/>
        </p:nvSpPr>
        <p:spPr>
          <a:xfrm>
            <a:off x="4274833" y="1151172"/>
            <a:ext cx="4747018" cy="5509160"/>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Пристапот мора да биде неовластено за да претставува повреда</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Овластувањето може да биде законодавно, извршно, административно, судско, договорно или друго</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Пристапот до компјутерски систем што дозволува слободен и отворен пристап од страна на јавноста не треба да биде </a:t>
            </a:r>
            <a:r>
              <a:rPr lang="mk-MK" sz="2200" dirty="0" err="1">
                <a:solidFill>
                  <a:schemeClr val="dk1"/>
                </a:solidFill>
                <a:latin typeface="Verdana"/>
                <a:ea typeface="Verdana"/>
                <a:cs typeface="Verdana"/>
                <a:sym typeface="Verdana"/>
              </a:rPr>
              <a:t>криминализиран</a:t>
            </a:r>
            <a:endParaRPr sz="2200" dirty="0">
              <a:solidFill>
                <a:schemeClr val="dk1"/>
              </a:solidFill>
              <a:latin typeface="Verdana"/>
              <a:ea typeface="Verdana"/>
              <a:cs typeface="Verdana"/>
              <a:sym typeface="Verdana"/>
            </a:endParaRPr>
          </a:p>
          <a:p>
            <a:pPr marL="0" marR="0" lvl="0" indent="0" algn="just" rtl="0">
              <a:spcBef>
                <a:spcPts val="0"/>
              </a:spcBef>
              <a:spcAft>
                <a:spcPts val="0"/>
              </a:spcAft>
              <a:buNone/>
            </a:pPr>
            <a:endParaRPr sz="2200" dirty="0">
              <a:solidFill>
                <a:schemeClr val="dk1"/>
              </a:solidFill>
              <a:latin typeface="Verdana"/>
              <a:ea typeface="Verdana"/>
              <a:cs typeface="Verdana"/>
              <a:sym typeface="Verdana"/>
            </a:endParaRPr>
          </a:p>
        </p:txBody>
      </p:sp>
      <p:sp>
        <p:nvSpPr>
          <p:cNvPr id="263" name="Google Shape;263;p16"/>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19</a:t>
            </a:fld>
            <a:r>
              <a:rPr lang="mk-MK" sz="1200" b="1">
                <a:solidFill>
                  <a:srgbClr val="FFFFFF"/>
                </a:solidFill>
                <a:latin typeface="Verdana"/>
                <a:ea typeface="Verdana"/>
                <a:cs typeface="Verdana"/>
                <a:sym typeface="Verdana"/>
              </a:rPr>
              <a:t> -</a:t>
            </a:r>
            <a:endParaRPr/>
          </a:p>
        </p:txBody>
      </p:sp>
      <p:sp>
        <p:nvSpPr>
          <p:cNvPr id="264" name="Google Shape;264;p1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65" name="Google Shape;265;p1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267" name="Google Shape;267;p16"/>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266" name="Google Shape;266;p16"/>
          <p:cNvSpPr txBox="1"/>
          <p:nvPr/>
        </p:nvSpPr>
        <p:spPr>
          <a:xfrm>
            <a:off x="143252" y="190500"/>
            <a:ext cx="8892798" cy="52318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2800" b="1" dirty="0">
                <a:solidFill>
                  <a:schemeClr val="lt1"/>
                </a:solidFill>
                <a:latin typeface="Verdana"/>
                <a:ea typeface="Verdana"/>
                <a:cs typeface="Verdana"/>
                <a:sym typeface="Verdana"/>
              </a:rPr>
              <a:t>Илегален пристап („без право на тоа”)</a:t>
            </a:r>
            <a:endParaRPr sz="1800" b="1" dirty="0">
              <a:solidFill>
                <a:schemeClr val="lt1"/>
              </a:solidFill>
              <a:latin typeface="Verdana"/>
              <a:ea typeface="Verdana"/>
              <a:cs typeface="Verdana"/>
              <a:sym typeface="Verdan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 name="Google Shape;102;p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3" name="Google Shape;103;p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u="none">
                <a:solidFill>
                  <a:schemeClr val="lt1"/>
                </a:solidFill>
                <a:latin typeface="Verdana"/>
                <a:ea typeface="Verdana"/>
                <a:cs typeface="Verdana"/>
                <a:sym typeface="Verdana"/>
              </a:rPr>
              <a:t>Содржина на сесијата</a:t>
            </a:r>
            <a:endParaRPr sz="2000" b="1" u="none">
              <a:solidFill>
                <a:schemeClr val="lt1"/>
              </a:solidFill>
              <a:latin typeface="Verdana"/>
              <a:ea typeface="Verdana"/>
              <a:cs typeface="Verdana"/>
              <a:sym typeface="Verdana"/>
            </a:endParaRPr>
          </a:p>
        </p:txBody>
      </p:sp>
      <p:pic>
        <p:nvPicPr>
          <p:cNvPr id="104" name="Google Shape;104;p2"/>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05" name="Google Shape;105;p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 name="Google Shape;106;p2"/>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107" name="Google Shape;107;p2"/>
          <p:cNvSpPr txBox="1">
            <a:spLocks noGrp="1"/>
          </p:cNvSpPr>
          <p:nvPr>
            <p:ph type="body" idx="1"/>
          </p:nvPr>
        </p:nvSpPr>
        <p:spPr>
          <a:xfrm>
            <a:off x="323528" y="1340767"/>
            <a:ext cx="8568952" cy="4969545"/>
          </a:xfrm>
          <a:prstGeom prst="rect">
            <a:avLst/>
          </a:prstGeom>
          <a:noFill/>
          <a:ln>
            <a:noFill/>
          </a:ln>
        </p:spPr>
        <p:txBody>
          <a:bodyPr spcFirstLastPara="1" wrap="square" lIns="91425" tIns="45700" rIns="91425" bIns="45700" anchor="t" anchorCtr="0">
            <a:normAutofit fontScale="85000" lnSpcReduction="20000"/>
          </a:bodyPr>
          <a:lstStyle/>
          <a:p>
            <a:pPr marL="514350" lvl="0" indent="-514350" algn="l" rtl="0">
              <a:lnSpc>
                <a:spcPct val="150000"/>
              </a:lnSpc>
              <a:spcBef>
                <a:spcPts val="0"/>
              </a:spcBef>
              <a:spcAft>
                <a:spcPts val="0"/>
              </a:spcAft>
              <a:buClr>
                <a:schemeClr val="dk1"/>
              </a:buClr>
              <a:buSzPts val="3200"/>
              <a:buFont typeface="Verdana"/>
              <a:buAutoNum type="arabicPeriod"/>
            </a:pPr>
            <a:r>
              <a:rPr lang="mk-MK" dirty="0">
                <a:latin typeface="Verdana"/>
                <a:ea typeface="Verdana"/>
                <a:cs typeface="Verdana"/>
                <a:sym typeface="Verdana"/>
              </a:rPr>
              <a:t>Дефиниции</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latin typeface="Verdana"/>
                <a:ea typeface="Verdana"/>
                <a:cs typeface="Verdana"/>
                <a:sym typeface="Verdana"/>
              </a:rPr>
              <a:t>Илегален пристап</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t>И</a:t>
            </a:r>
            <a:r>
              <a:rPr lang="mk-MK" dirty="0">
                <a:latin typeface="Verdana"/>
                <a:ea typeface="Verdana"/>
                <a:cs typeface="Verdana"/>
                <a:sym typeface="Verdana"/>
              </a:rPr>
              <a:t>легално следење</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t>М</a:t>
            </a:r>
            <a:r>
              <a:rPr lang="mk-MK" dirty="0">
                <a:latin typeface="Verdana"/>
                <a:ea typeface="Verdana"/>
                <a:cs typeface="Verdana"/>
                <a:sym typeface="Verdana"/>
              </a:rPr>
              <a:t>анипулирање со податоците (</a:t>
            </a:r>
            <a:r>
              <a:rPr lang="en-US" dirty="0">
                <a:latin typeface="Verdana"/>
                <a:ea typeface="Verdana"/>
                <a:cs typeface="Verdana"/>
                <a:sym typeface="Verdana"/>
              </a:rPr>
              <a:t>data interference)</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latin typeface="Verdana"/>
                <a:ea typeface="Verdana"/>
                <a:cs typeface="Verdana"/>
                <a:sym typeface="Verdana"/>
              </a:rPr>
              <a:t>Попречување на работата на системи (</a:t>
            </a:r>
            <a:r>
              <a:rPr lang="en-US" dirty="0">
                <a:latin typeface="Verdana"/>
                <a:ea typeface="Verdana"/>
                <a:cs typeface="Verdana"/>
                <a:sym typeface="Verdana"/>
              </a:rPr>
              <a:t>system interference)</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latin typeface="Verdana"/>
                <a:ea typeface="Verdana"/>
                <a:cs typeface="Verdana"/>
                <a:sym typeface="Verdana"/>
              </a:rPr>
              <a:t>Злоупотреба на уреди</a:t>
            </a:r>
            <a:endParaRPr dirty="0">
              <a:latin typeface="Verdana"/>
              <a:ea typeface="Verdana"/>
              <a:cs typeface="Verdana"/>
              <a:sym typeface="Verdan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7"/>
          <p:cNvSpPr/>
          <p:nvPr/>
        </p:nvSpPr>
        <p:spPr>
          <a:xfrm>
            <a:off x="755576" y="1556792"/>
            <a:ext cx="7704856" cy="4770537"/>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400"/>
              <a:buFont typeface="Noto Sans Symbols"/>
              <a:buChar char="⮚"/>
            </a:pPr>
            <a:r>
              <a:rPr lang="mk-MK" sz="2400" dirty="0">
                <a:solidFill>
                  <a:schemeClr val="dk1"/>
                </a:solidFill>
                <a:latin typeface="Verdana"/>
                <a:ea typeface="Verdana"/>
                <a:cs typeface="Verdana"/>
                <a:sym typeface="Verdana"/>
              </a:rPr>
              <a:t>Нема дефиниција за „без овластување“ во Конвенцијата од Будимпешта</a:t>
            </a:r>
            <a:endParaRPr sz="2400"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400"/>
              <a:buFont typeface="Noto Sans Symbols"/>
              <a:buChar char="⮚"/>
            </a:pPr>
            <a:r>
              <a:rPr lang="mk-MK" sz="2400" dirty="0">
                <a:solidFill>
                  <a:schemeClr val="dk1"/>
                </a:solidFill>
                <a:latin typeface="Verdana"/>
                <a:ea typeface="Verdana"/>
                <a:cs typeface="Verdana"/>
                <a:sym typeface="Verdana"/>
              </a:rPr>
              <a:t>Земји што усвоиле дефиниции:</a:t>
            </a:r>
            <a:endParaRPr sz="2400"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400"/>
              <a:buFont typeface="Noto Sans Symbols"/>
              <a:buChar char="⮚"/>
            </a:pPr>
            <a:r>
              <a:rPr lang="mk-MK" sz="2400" dirty="0">
                <a:solidFill>
                  <a:schemeClr val="dk1"/>
                </a:solidFill>
                <a:latin typeface="Verdana"/>
                <a:ea typeface="Verdana"/>
                <a:cs typeface="Verdana"/>
                <a:sym typeface="Verdana"/>
              </a:rPr>
              <a:t>Елементи: </a:t>
            </a:r>
            <a:endParaRPr sz="24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2000" b="0" i="0" u="none" strike="noStrike" cap="none" dirty="0">
                <a:solidFill>
                  <a:schemeClr val="dk1"/>
                </a:solidFill>
                <a:latin typeface="Verdana"/>
                <a:ea typeface="Verdana"/>
                <a:cs typeface="Verdana"/>
                <a:sym typeface="Verdana"/>
              </a:rPr>
              <a:t>Право на контрола на пристапот од ваков вид</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2000" b="0" i="0" u="none" strike="noStrike" cap="none" dirty="0">
                <a:solidFill>
                  <a:schemeClr val="dk1"/>
                </a:solidFill>
                <a:latin typeface="Verdana"/>
                <a:ea typeface="Verdana"/>
                <a:cs typeface="Verdana"/>
                <a:sym typeface="Verdana"/>
              </a:rPr>
              <a:t>Согласност од лице со такво овластување</a:t>
            </a:r>
            <a:endParaRPr sz="2000" b="0" i="0" u="none" strike="noStrike" cap="none" dirty="0">
              <a:solidFill>
                <a:schemeClr val="dk1"/>
              </a:solidFill>
              <a:latin typeface="Verdana"/>
              <a:ea typeface="Verdana"/>
              <a:cs typeface="Verdana"/>
              <a:sym typeface="Verdana"/>
            </a:endParaRPr>
          </a:p>
        </p:txBody>
      </p:sp>
      <p:sp>
        <p:nvSpPr>
          <p:cNvPr id="274" name="Google Shape;274;p17"/>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20</a:t>
            </a:fld>
            <a:r>
              <a:rPr lang="mk-MK" sz="1200" b="1">
                <a:solidFill>
                  <a:srgbClr val="FFFFFF"/>
                </a:solidFill>
                <a:latin typeface="Verdana"/>
                <a:ea typeface="Verdana"/>
                <a:cs typeface="Verdana"/>
                <a:sym typeface="Verdana"/>
              </a:rPr>
              <a:t> -</a:t>
            </a:r>
            <a:endParaRPr/>
          </a:p>
        </p:txBody>
      </p:sp>
      <p:sp>
        <p:nvSpPr>
          <p:cNvPr id="275" name="Google Shape;275;p1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76" name="Google Shape;276;p1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278" name="Google Shape;278;p17"/>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279" name="Google Shape;279;p17" descr="Flag of Singapore - Wikipedia"/>
          <p:cNvPicPr preferRelativeResize="0"/>
          <p:nvPr/>
        </p:nvPicPr>
        <p:blipFill rotWithShape="1">
          <a:blip r:embed="rId4">
            <a:alphaModFix/>
          </a:blip>
          <a:srcRect/>
          <a:stretch/>
        </p:blipFill>
        <p:spPr>
          <a:xfrm>
            <a:off x="3097820" y="3265025"/>
            <a:ext cx="1522335" cy="676069"/>
          </a:xfrm>
          <a:prstGeom prst="rect">
            <a:avLst/>
          </a:prstGeom>
          <a:noFill/>
          <a:ln>
            <a:noFill/>
          </a:ln>
        </p:spPr>
      </p:pic>
      <p:pic>
        <p:nvPicPr>
          <p:cNvPr id="280" name="Google Shape;280;p17" descr="Flag of Ghana - Wikipedia"/>
          <p:cNvPicPr preferRelativeResize="0"/>
          <p:nvPr/>
        </p:nvPicPr>
        <p:blipFill rotWithShape="1">
          <a:blip r:embed="rId5">
            <a:alphaModFix/>
          </a:blip>
          <a:srcRect/>
          <a:stretch/>
        </p:blipFill>
        <p:spPr>
          <a:xfrm>
            <a:off x="6028317" y="4233041"/>
            <a:ext cx="1504825" cy="667615"/>
          </a:xfrm>
          <a:prstGeom prst="rect">
            <a:avLst/>
          </a:prstGeom>
          <a:noFill/>
          <a:ln>
            <a:noFill/>
          </a:ln>
        </p:spPr>
      </p:pic>
      <p:pic>
        <p:nvPicPr>
          <p:cNvPr id="281" name="Google Shape;281;p17"/>
          <p:cNvPicPr preferRelativeResize="0"/>
          <p:nvPr/>
        </p:nvPicPr>
        <p:blipFill rotWithShape="1">
          <a:blip r:embed="rId6">
            <a:alphaModFix/>
          </a:blip>
          <a:srcRect/>
          <a:stretch/>
        </p:blipFill>
        <p:spPr>
          <a:xfrm>
            <a:off x="123715" y="4221089"/>
            <a:ext cx="1504824" cy="667615"/>
          </a:xfrm>
          <a:prstGeom prst="rect">
            <a:avLst/>
          </a:prstGeom>
          <a:noFill/>
          <a:ln>
            <a:noFill/>
          </a:ln>
        </p:spPr>
      </p:pic>
      <p:pic>
        <p:nvPicPr>
          <p:cNvPr id="282" name="Google Shape;282;p17"/>
          <p:cNvPicPr preferRelativeResize="0"/>
          <p:nvPr/>
        </p:nvPicPr>
        <p:blipFill rotWithShape="1">
          <a:blip r:embed="rId7">
            <a:alphaModFix/>
          </a:blip>
          <a:srcRect/>
          <a:stretch/>
        </p:blipFill>
        <p:spPr>
          <a:xfrm>
            <a:off x="3097820" y="4221088"/>
            <a:ext cx="1490019" cy="667615"/>
          </a:xfrm>
          <a:prstGeom prst="rect">
            <a:avLst/>
          </a:prstGeom>
          <a:noFill/>
          <a:ln>
            <a:noFill/>
          </a:ln>
        </p:spPr>
      </p:pic>
      <p:pic>
        <p:nvPicPr>
          <p:cNvPr id="283" name="Google Shape;283;p17"/>
          <p:cNvPicPr preferRelativeResize="0"/>
          <p:nvPr/>
        </p:nvPicPr>
        <p:blipFill rotWithShape="1">
          <a:blip r:embed="rId8">
            <a:alphaModFix/>
          </a:blip>
          <a:srcRect/>
          <a:stretch/>
        </p:blipFill>
        <p:spPr>
          <a:xfrm>
            <a:off x="6028317" y="3245482"/>
            <a:ext cx="1494886" cy="676068"/>
          </a:xfrm>
          <a:prstGeom prst="rect">
            <a:avLst/>
          </a:prstGeom>
          <a:noFill/>
          <a:ln>
            <a:noFill/>
          </a:ln>
        </p:spPr>
      </p:pic>
      <p:pic>
        <p:nvPicPr>
          <p:cNvPr id="284" name="Google Shape;284;p17" descr="Flag of the United Kingdom - Wikipedia"/>
          <p:cNvPicPr preferRelativeResize="0"/>
          <p:nvPr/>
        </p:nvPicPr>
        <p:blipFill rotWithShape="1">
          <a:blip r:embed="rId9">
            <a:alphaModFix/>
          </a:blip>
          <a:srcRect/>
          <a:stretch/>
        </p:blipFill>
        <p:spPr>
          <a:xfrm>
            <a:off x="145418" y="3265025"/>
            <a:ext cx="1504824" cy="676068"/>
          </a:xfrm>
          <a:prstGeom prst="rect">
            <a:avLst/>
          </a:prstGeom>
          <a:noFill/>
          <a:ln>
            <a:noFill/>
          </a:ln>
        </p:spPr>
      </p:pic>
      <p:sp>
        <p:nvSpPr>
          <p:cNvPr id="285" name="Google Shape;285;p17"/>
          <p:cNvSpPr/>
          <p:nvPr/>
        </p:nvSpPr>
        <p:spPr>
          <a:xfrm>
            <a:off x="1535555" y="3290257"/>
            <a:ext cx="1680354"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Обединето Кралство</a:t>
            </a:r>
            <a:endParaRPr sz="2000" i="1">
              <a:solidFill>
                <a:schemeClr val="dk1"/>
              </a:solidFill>
              <a:latin typeface="Verdana"/>
              <a:ea typeface="Verdana"/>
              <a:cs typeface="Verdana"/>
              <a:sym typeface="Verdana"/>
            </a:endParaRPr>
          </a:p>
        </p:txBody>
      </p:sp>
      <p:sp>
        <p:nvSpPr>
          <p:cNvPr id="286" name="Google Shape;286;p17"/>
          <p:cNvSpPr/>
          <p:nvPr/>
        </p:nvSpPr>
        <p:spPr>
          <a:xfrm>
            <a:off x="4484059" y="3388930"/>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Сингапур</a:t>
            </a:r>
            <a:endParaRPr sz="2000" i="1">
              <a:solidFill>
                <a:schemeClr val="dk1"/>
              </a:solidFill>
              <a:latin typeface="Verdana"/>
              <a:ea typeface="Verdana"/>
              <a:cs typeface="Verdana"/>
              <a:sym typeface="Verdana"/>
            </a:endParaRPr>
          </a:p>
        </p:txBody>
      </p:sp>
      <p:sp>
        <p:nvSpPr>
          <p:cNvPr id="287" name="Google Shape;287;p17"/>
          <p:cNvSpPr/>
          <p:nvPr/>
        </p:nvSpPr>
        <p:spPr>
          <a:xfrm>
            <a:off x="7571267" y="3371579"/>
            <a:ext cx="1680354"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Антигва и Барбуда</a:t>
            </a:r>
            <a:endParaRPr sz="2000" i="1">
              <a:solidFill>
                <a:schemeClr val="dk1"/>
              </a:solidFill>
              <a:latin typeface="Verdana"/>
              <a:ea typeface="Verdana"/>
              <a:cs typeface="Verdana"/>
              <a:sym typeface="Verdana"/>
            </a:endParaRPr>
          </a:p>
        </p:txBody>
      </p:sp>
      <p:sp>
        <p:nvSpPr>
          <p:cNvPr id="288" name="Google Shape;288;p17"/>
          <p:cNvSpPr/>
          <p:nvPr/>
        </p:nvSpPr>
        <p:spPr>
          <a:xfrm>
            <a:off x="1497430" y="4396600"/>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Маврициус</a:t>
            </a:r>
            <a:endParaRPr sz="2000" i="1">
              <a:solidFill>
                <a:schemeClr val="dk1"/>
              </a:solidFill>
              <a:latin typeface="Verdana"/>
              <a:ea typeface="Verdana"/>
              <a:cs typeface="Verdana"/>
              <a:sym typeface="Verdana"/>
            </a:endParaRPr>
          </a:p>
        </p:txBody>
      </p:sp>
      <p:sp>
        <p:nvSpPr>
          <p:cNvPr id="289" name="Google Shape;289;p17"/>
          <p:cNvSpPr/>
          <p:nvPr/>
        </p:nvSpPr>
        <p:spPr>
          <a:xfrm>
            <a:off x="4445934" y="4361799"/>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Бермуда</a:t>
            </a:r>
            <a:endParaRPr sz="2000" i="1">
              <a:solidFill>
                <a:schemeClr val="dk1"/>
              </a:solidFill>
              <a:latin typeface="Verdana"/>
              <a:ea typeface="Verdana"/>
              <a:cs typeface="Verdana"/>
              <a:sym typeface="Verdana"/>
            </a:endParaRPr>
          </a:p>
        </p:txBody>
      </p:sp>
      <p:sp>
        <p:nvSpPr>
          <p:cNvPr id="290" name="Google Shape;290;p17"/>
          <p:cNvSpPr/>
          <p:nvPr/>
        </p:nvSpPr>
        <p:spPr>
          <a:xfrm>
            <a:off x="7533142" y="4396600"/>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Гана</a:t>
            </a:r>
            <a:endParaRPr sz="2000" i="1">
              <a:solidFill>
                <a:schemeClr val="dk1"/>
              </a:solidFill>
              <a:latin typeface="Verdana"/>
              <a:ea typeface="Verdana"/>
              <a:cs typeface="Verdana"/>
              <a:sym typeface="Verdana"/>
            </a:endParaRPr>
          </a:p>
        </p:txBody>
      </p:sp>
      <p:sp>
        <p:nvSpPr>
          <p:cNvPr id="277" name="Google Shape;277;p17"/>
          <p:cNvSpPr txBox="1"/>
          <p:nvPr/>
        </p:nvSpPr>
        <p:spPr>
          <a:xfrm>
            <a:off x="123715" y="190500"/>
            <a:ext cx="8912335" cy="52318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2800" b="1" dirty="0">
                <a:solidFill>
                  <a:schemeClr val="lt1"/>
                </a:solidFill>
                <a:latin typeface="Verdana"/>
                <a:ea typeface="Verdana"/>
                <a:cs typeface="Verdana"/>
                <a:sym typeface="Verdana"/>
              </a:rPr>
              <a:t>Илегален пристап („без право на тоа”)</a:t>
            </a:r>
            <a:endParaRPr sz="1800" b="1" dirty="0">
              <a:solidFill>
                <a:schemeClr val="lt1"/>
              </a:solidFill>
              <a:latin typeface="Verdana"/>
              <a:ea typeface="Verdana"/>
              <a:cs typeface="Verdana"/>
              <a:sym typeface="Verdan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8"/>
          <p:cNvSpPr/>
          <p:nvPr/>
        </p:nvSpPr>
        <p:spPr>
          <a:xfrm>
            <a:off x="4663440" y="1261488"/>
            <a:ext cx="4267496"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Лицето кое пристапува не смее да има право да го контролира пристапот од видот за кој станува збор</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Овластувањето може да биде:</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законодавно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извршно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административно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судско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договорно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засновано на утврдени правни одбрани, изговори или оправдувања</a:t>
            </a:r>
            <a:endParaRPr sz="2000" b="0" i="0" u="none" strike="noStrike" cap="none" dirty="0">
              <a:solidFill>
                <a:schemeClr val="dk1"/>
              </a:solidFill>
              <a:latin typeface="Verdana"/>
              <a:ea typeface="Verdana"/>
              <a:cs typeface="Verdana"/>
              <a:sym typeface="Verdana"/>
            </a:endParaRPr>
          </a:p>
        </p:txBody>
      </p:sp>
      <p:sp>
        <p:nvSpPr>
          <p:cNvPr id="297" name="Google Shape;297;p18"/>
          <p:cNvSpPr/>
          <p:nvPr/>
        </p:nvSpPr>
        <p:spPr>
          <a:xfrm>
            <a:off x="107503" y="1217429"/>
            <a:ext cx="4401974" cy="427805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mk-MK" sz="1600" b="1" u="sng" dirty="0">
                <a:solidFill>
                  <a:schemeClr val="dk1"/>
                </a:solidFill>
                <a:latin typeface="Verdana"/>
                <a:ea typeface="Verdana"/>
                <a:cs typeface="Verdana"/>
                <a:sym typeface="Verdana"/>
              </a:rPr>
              <a:t>На пр. Законот за злоупотреба на компјутер во ОК</a:t>
            </a:r>
            <a:endParaRPr sz="1600" b="1" u="sng" dirty="0">
              <a:solidFill>
                <a:schemeClr val="dk1"/>
              </a:solidFill>
              <a:latin typeface="Verdana"/>
              <a:ea typeface="Verdana"/>
              <a:cs typeface="Verdana"/>
              <a:sym typeface="Verdana"/>
            </a:endParaRPr>
          </a:p>
          <a:p>
            <a:pPr marL="342900" marR="0" lvl="0" indent="-222250" algn="just" rtl="0">
              <a:spcBef>
                <a:spcPts val="0"/>
              </a:spcBef>
              <a:spcAft>
                <a:spcPts val="0"/>
              </a:spcAft>
              <a:buClr>
                <a:schemeClr val="dk1"/>
              </a:buClr>
              <a:buSzPts val="19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Каков било вид на пристап од кое било лице до која било програма или податоци што се чуваат во компјутер е неовластен доколку- </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тој </a:t>
            </a:r>
            <a:r>
              <a:rPr lang="mk-MK" sz="1600" b="1" dirty="0">
                <a:solidFill>
                  <a:srgbClr val="FF0000"/>
                </a:solidFill>
                <a:latin typeface="Verdana"/>
                <a:ea typeface="Verdana"/>
                <a:cs typeface="Verdana"/>
                <a:sym typeface="Verdana"/>
              </a:rPr>
              <a:t>самиот нема овластување да го контролира пристапот од видот за кој станува збор </a:t>
            </a:r>
            <a:r>
              <a:rPr lang="mk-MK" sz="1600" dirty="0">
                <a:solidFill>
                  <a:schemeClr val="dk1"/>
                </a:solidFill>
                <a:latin typeface="Verdana"/>
                <a:ea typeface="Verdana"/>
                <a:cs typeface="Verdana"/>
                <a:sym typeface="Verdana"/>
              </a:rPr>
              <a:t>до програмата или податоците; и</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тој нема согласност за негов пристап за видот за кој станува збор до програмата или податоците од кое било лице што го има тоа овластување, но овој под-дел е предмет на оддел 10.</a:t>
            </a:r>
            <a:endParaRPr sz="1600" dirty="0">
              <a:solidFill>
                <a:schemeClr val="dk1"/>
              </a:solidFill>
              <a:latin typeface="Verdana"/>
              <a:ea typeface="Verdana"/>
              <a:cs typeface="Verdana"/>
              <a:sym typeface="Verdana"/>
            </a:endParaRPr>
          </a:p>
        </p:txBody>
      </p:sp>
      <p:sp>
        <p:nvSpPr>
          <p:cNvPr id="298" name="Google Shape;298;p1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99" name="Google Shape;299;p1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00" name="Google Shape;300;p1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301" name="Google Shape;301;p18"/>
          <p:cNvSpPr txBox="1"/>
          <p:nvPr/>
        </p:nvSpPr>
        <p:spPr>
          <a:xfrm>
            <a:off x="1371872" y="-13674"/>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Примери за спроведување на „без право“</a:t>
            </a:r>
            <a:endParaRPr sz="2000" b="1">
              <a:solidFill>
                <a:schemeClr val="lt1"/>
              </a:solidFill>
              <a:latin typeface="Verdana"/>
              <a:ea typeface="Verdana"/>
              <a:cs typeface="Verdana"/>
              <a:sym typeface="Verdan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9"/>
          <p:cNvSpPr/>
          <p:nvPr/>
        </p:nvSpPr>
        <p:spPr>
          <a:xfrm>
            <a:off x="4599707" y="1433681"/>
            <a:ext cx="4224697" cy="313928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Лицето кое пристапува не смее да има право да го контролира пристапот од видот за кој станува збор</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Овластувањето од такво лице може да биде изречно или имплицитно</a:t>
            </a:r>
            <a:endParaRPr dirty="0"/>
          </a:p>
        </p:txBody>
      </p:sp>
      <p:sp>
        <p:nvSpPr>
          <p:cNvPr id="308" name="Google Shape;308;p19"/>
          <p:cNvSpPr/>
          <p:nvPr/>
        </p:nvSpPr>
        <p:spPr>
          <a:xfrm>
            <a:off x="319596" y="1217429"/>
            <a:ext cx="3986074" cy="501671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mk-MK" sz="1600" b="1" u="sng" dirty="0">
                <a:solidFill>
                  <a:schemeClr val="dk1"/>
                </a:solidFill>
                <a:latin typeface="Verdana"/>
                <a:ea typeface="Verdana"/>
                <a:cs typeface="Verdana"/>
                <a:sym typeface="Verdana"/>
              </a:rPr>
              <a:t>На пр. Законот за злоупотреба на компјутер во ОК</a:t>
            </a:r>
            <a:endParaRPr sz="1600" b="1" u="sng" dirty="0">
              <a:solidFill>
                <a:schemeClr val="dk1"/>
              </a:solidFill>
              <a:latin typeface="Verdana"/>
              <a:ea typeface="Verdana"/>
              <a:cs typeface="Verdana"/>
              <a:sym typeface="Verdana"/>
            </a:endParaRPr>
          </a:p>
          <a:p>
            <a:pPr marL="342900" marR="0" lvl="0" indent="-222250" algn="just" rtl="0">
              <a:spcBef>
                <a:spcPts val="0"/>
              </a:spcBef>
              <a:spcAft>
                <a:spcPts val="0"/>
              </a:spcAft>
              <a:buClr>
                <a:schemeClr val="dk1"/>
              </a:buClr>
              <a:buSzPts val="19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Каков било вид на пристап од кое било лице до која било програма или податоци што се чуваат во компјутер е неовластен доколку- </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 самото лице нема овластување да го контролира пристапот од видот за кој станува збор до програмата или податоците; и</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 </a:t>
            </a:r>
            <a:r>
              <a:rPr lang="mk-MK" sz="1600" b="1" dirty="0">
                <a:solidFill>
                  <a:srgbClr val="FF0000"/>
                </a:solidFill>
                <a:latin typeface="Verdana"/>
                <a:ea typeface="Verdana"/>
                <a:cs typeface="Verdana"/>
                <a:sym typeface="Verdana"/>
              </a:rPr>
              <a:t>нема согласност за пристап од негова страна за видот за кој станува збор </a:t>
            </a:r>
            <a:r>
              <a:rPr lang="mk-MK" sz="1600" dirty="0">
                <a:solidFill>
                  <a:schemeClr val="dk1"/>
                </a:solidFill>
                <a:latin typeface="Verdana"/>
                <a:ea typeface="Verdana"/>
                <a:cs typeface="Verdana"/>
                <a:sym typeface="Verdana"/>
              </a:rPr>
              <a:t>до програмата или податоците </a:t>
            </a:r>
            <a:r>
              <a:rPr lang="mk-MK" sz="1600" b="1" dirty="0">
                <a:solidFill>
                  <a:srgbClr val="FF0000"/>
                </a:solidFill>
                <a:latin typeface="Verdana"/>
                <a:ea typeface="Verdana"/>
                <a:cs typeface="Verdana"/>
                <a:sym typeface="Verdana"/>
              </a:rPr>
              <a:t>од кое било лице што има такво овластување</a:t>
            </a:r>
            <a:r>
              <a:rPr lang="mk-MK" sz="1600" dirty="0">
                <a:solidFill>
                  <a:schemeClr val="dk1"/>
                </a:solidFill>
                <a:latin typeface="Verdana"/>
                <a:ea typeface="Verdana"/>
                <a:cs typeface="Verdana"/>
                <a:sym typeface="Verdana"/>
              </a:rPr>
              <a:t>, но овој пододдел е предмет на оддел 10.</a:t>
            </a:r>
            <a:endParaRPr sz="1600" dirty="0">
              <a:solidFill>
                <a:schemeClr val="dk1"/>
              </a:solidFill>
              <a:latin typeface="Verdana"/>
              <a:ea typeface="Verdana"/>
              <a:cs typeface="Verdana"/>
              <a:sym typeface="Verdana"/>
            </a:endParaRPr>
          </a:p>
        </p:txBody>
      </p:sp>
      <p:sp>
        <p:nvSpPr>
          <p:cNvPr id="309" name="Google Shape;309;p1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10" name="Google Shape;310;p1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11" name="Google Shape;311;p1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312" name="Google Shape;312;p19"/>
          <p:cNvSpPr txBox="1"/>
          <p:nvPr/>
        </p:nvSpPr>
        <p:spPr>
          <a:xfrm>
            <a:off x="1371872" y="-13674"/>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Примери за спроведување на „без право“</a:t>
            </a:r>
            <a:endParaRPr sz="2000" b="1">
              <a:solidFill>
                <a:schemeClr val="lt1"/>
              </a:solidFill>
              <a:latin typeface="Verdana"/>
              <a:ea typeface="Verdana"/>
              <a:cs typeface="Verdana"/>
              <a:sym typeface="Verdan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0"/>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75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пристапено до целиот или кој било дел од компјутерски систем без право. Страната може да бара кривичното дело да биде сторено со </a:t>
            </a:r>
            <a:r>
              <a:rPr lang="mk-MK" sz="1600" b="1" dirty="0">
                <a:solidFill>
                  <a:srgbClr val="FF0000"/>
                </a:solidFill>
                <a:latin typeface="Verdana"/>
                <a:ea typeface="Verdana"/>
                <a:cs typeface="Verdana"/>
                <a:sym typeface="Verdana"/>
              </a:rPr>
              <a:t>повреда на безбедносните мерки</a:t>
            </a:r>
            <a:r>
              <a:rPr lang="mk-MK" sz="1600" dirty="0">
                <a:solidFill>
                  <a:schemeClr val="dk1"/>
                </a:solidFill>
                <a:latin typeface="Verdana"/>
                <a:ea typeface="Verdana"/>
                <a:cs typeface="Verdana"/>
                <a:sym typeface="Verdana"/>
              </a:rPr>
              <a:t>, со </a:t>
            </a:r>
            <a:r>
              <a:rPr lang="mk-MK" sz="1600" b="1" dirty="0">
                <a:solidFill>
                  <a:srgbClr val="FF0000"/>
                </a:solidFill>
                <a:latin typeface="Verdana"/>
                <a:ea typeface="Verdana"/>
                <a:cs typeface="Verdana"/>
                <a:sym typeface="Verdana"/>
              </a:rPr>
              <a:t>намера да се добијат компјутерски податоци </a:t>
            </a:r>
            <a:r>
              <a:rPr lang="mk-MK" sz="1600" dirty="0">
                <a:solidFill>
                  <a:schemeClr val="dk1"/>
                </a:solidFill>
                <a:latin typeface="Verdana"/>
                <a:ea typeface="Verdana"/>
                <a:cs typeface="Verdana"/>
                <a:sym typeface="Verdana"/>
              </a:rPr>
              <a:t>или друга </a:t>
            </a:r>
            <a:r>
              <a:rPr lang="mk-MK" sz="1600" b="1" dirty="0">
                <a:solidFill>
                  <a:srgbClr val="FF0000"/>
                </a:solidFill>
                <a:latin typeface="Verdana"/>
                <a:ea typeface="Verdana"/>
                <a:cs typeface="Verdana"/>
                <a:sym typeface="Verdana"/>
              </a:rPr>
              <a:t>нечесна намера</a:t>
            </a:r>
            <a:r>
              <a:rPr lang="mk-MK" sz="1600" dirty="0">
                <a:solidFill>
                  <a:schemeClr val="dk1"/>
                </a:solidFill>
                <a:latin typeface="Verdana"/>
                <a:ea typeface="Verdana"/>
                <a:cs typeface="Verdana"/>
                <a:sym typeface="Verdana"/>
              </a:rPr>
              <a:t>, или во врска со </a:t>
            </a:r>
            <a:r>
              <a:rPr lang="mk-MK" sz="1600" b="1" dirty="0">
                <a:solidFill>
                  <a:srgbClr val="FF0000"/>
                </a:solidFill>
                <a:latin typeface="Verdana"/>
                <a:ea typeface="Verdana"/>
                <a:cs typeface="Verdana"/>
                <a:sym typeface="Verdana"/>
              </a:rPr>
              <a:t>компјутерски систем што е поврзан со друг компјутерски систем</a:t>
            </a:r>
            <a:r>
              <a:rPr lang="mk-MK" sz="1600" dirty="0">
                <a:solidFill>
                  <a:schemeClr val="dk1"/>
                </a:solidFill>
                <a:latin typeface="Verdana"/>
                <a:ea typeface="Verdana"/>
                <a:cs typeface="Verdana"/>
                <a:sym typeface="Verdana"/>
              </a:rPr>
              <a:t>.</a:t>
            </a:r>
            <a:endParaRPr sz="1600" dirty="0">
              <a:solidFill>
                <a:schemeClr val="dk1"/>
              </a:solidFill>
              <a:latin typeface="Verdana"/>
              <a:ea typeface="Verdana"/>
              <a:cs typeface="Verdana"/>
              <a:sym typeface="Verdana"/>
            </a:endParaRPr>
          </a:p>
        </p:txBody>
      </p:sp>
      <p:sp>
        <p:nvSpPr>
          <p:cNvPr id="319" name="Google Shape;319;p20"/>
          <p:cNvSpPr/>
          <p:nvPr/>
        </p:nvSpPr>
        <p:spPr>
          <a:xfrm>
            <a:off x="4250317" y="1158300"/>
            <a:ext cx="4638750" cy="517060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Странките можат да ја ограничат криминализацијата на пристапот до следните квалификациони елементи:</a:t>
            </a:r>
            <a:endParaRPr sz="20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Прекршување на безбедносните мерки</a:t>
            </a:r>
            <a:endParaRPr sz="1200" dirty="0"/>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Намера за добивање компјутерски податоци</a:t>
            </a:r>
            <a:endParaRPr sz="1200" dirty="0"/>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Нечесна намера</a:t>
            </a:r>
            <a:endParaRPr sz="1200" dirty="0"/>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Пристап во однос на компјутерски систем што е поврзан со друг компјутерски систем (со исклучок на пристап до самостојни компјутерски системи)</a:t>
            </a:r>
            <a:endParaRPr sz="2000" b="0" i="0" u="none" strike="noStrike" cap="none" dirty="0">
              <a:solidFill>
                <a:schemeClr val="dk1"/>
              </a:solidFill>
              <a:latin typeface="Verdana"/>
              <a:ea typeface="Verdana"/>
              <a:cs typeface="Verdana"/>
              <a:sym typeface="Verdana"/>
            </a:endParaRPr>
          </a:p>
        </p:txBody>
      </p:sp>
      <p:sp>
        <p:nvSpPr>
          <p:cNvPr id="320" name="Google Shape;320;p20"/>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23</a:t>
            </a:fld>
            <a:r>
              <a:rPr lang="mk-MK" sz="1100" b="1">
                <a:solidFill>
                  <a:srgbClr val="FFFFFF"/>
                </a:solidFill>
                <a:latin typeface="Verdana"/>
                <a:ea typeface="Verdana"/>
                <a:cs typeface="Verdana"/>
                <a:sym typeface="Verdana"/>
              </a:rPr>
              <a:t> -</a:t>
            </a:r>
            <a:endParaRPr sz="1200"/>
          </a:p>
        </p:txBody>
      </p:sp>
      <p:sp>
        <p:nvSpPr>
          <p:cNvPr id="321" name="Google Shape;321;p2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322" name="Google Shape;322;p2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23" name="Google Shape;323;p20"/>
          <p:cNvSpPr txBox="1"/>
          <p:nvPr/>
        </p:nvSpPr>
        <p:spPr>
          <a:xfrm>
            <a:off x="762000" y="-24482"/>
            <a:ext cx="8346504"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(„повреда на безбедносните мерки…”)</a:t>
            </a:r>
            <a:endParaRPr sz="2000" b="1" dirty="0">
              <a:solidFill>
                <a:schemeClr val="lt1"/>
              </a:solidFill>
              <a:latin typeface="Verdana"/>
              <a:ea typeface="Verdana"/>
              <a:cs typeface="Verdana"/>
              <a:sym typeface="Verdana"/>
            </a:endParaRPr>
          </a:p>
        </p:txBody>
      </p:sp>
      <p:pic>
        <p:nvPicPr>
          <p:cNvPr id="324" name="Google Shape;324;p2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310;p19">
            <a:extLst>
              <a:ext uri="{FF2B5EF4-FFF2-40B4-BE49-F238E27FC236}">
                <a16:creationId xmlns:a16="http://schemas.microsoft.com/office/drawing/2014/main" id="{33C5D0A6-131F-4956-A3DB-2AF0BF9B9DCF}"/>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13" name="Google Shape;311;p19">
            <a:extLst>
              <a:ext uri="{FF2B5EF4-FFF2-40B4-BE49-F238E27FC236}">
                <a16:creationId xmlns:a16="http://schemas.microsoft.com/office/drawing/2014/main" id="{460C560B-3CE5-4BE2-B306-9465DD20DE3B}"/>
              </a:ext>
            </a:extLst>
          </p:cNvPr>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1569660"/>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Ако вработен е овластен да пристапува до банкарски податоци, дали може да биде обвинет за илегален пристап доколку вработениот пристапи до податоците за да помогне во извршување на кривично дело</a:t>
            </a:r>
            <a:r>
              <a:rPr lang="en-US" sz="2400" dirty="0">
                <a:solidFill>
                  <a:schemeClr val="tx1">
                    <a:lumMod val="65000"/>
                    <a:lumOff val="35000"/>
                  </a:schemeClr>
                </a:solidFill>
                <a:latin typeface="+mj-lt"/>
              </a:rPr>
              <a: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mk-MK" sz="2400" dirty="0">
                <a:solidFill>
                  <a:schemeClr val="bg1"/>
                </a:solidFill>
                <a:latin typeface="+mj-lt"/>
              </a:rPr>
              <a:t>Точен одговор е </a:t>
            </a:r>
            <a:r>
              <a:rPr lang="en-GB" sz="2400" dirty="0">
                <a:solidFill>
                  <a:schemeClr val="bg1"/>
                </a:solidFill>
                <a:latin typeface="+mj-lt"/>
              </a:rPr>
              <a:t>A</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3471831"/>
            <a:ext cx="8030032" cy="830997"/>
          </a:xfrm>
          <a:prstGeom prst="rect">
            <a:avLst/>
          </a:prstGeom>
          <a:solidFill>
            <a:srgbClr val="F08A34"/>
          </a:solidFill>
        </p:spPr>
        <p:txBody>
          <a:bodyPr wrap="square" rtlCol="0">
            <a:spAutoFit/>
          </a:bodyPr>
          <a:lstStyle/>
          <a:p>
            <a:pPr marL="1828800" lvl="3" indent="-457200">
              <a:buAutoNum type="alphaUcPeriod"/>
            </a:pPr>
            <a:r>
              <a:rPr lang="mk-MK" sz="2400" dirty="0">
                <a:solidFill>
                  <a:schemeClr val="bg1"/>
                </a:solidFill>
                <a:latin typeface="+mj-lt"/>
              </a:rPr>
              <a:t>ДА</a:t>
            </a:r>
            <a:endParaRPr lang="en-GB" sz="2400" dirty="0">
              <a:solidFill>
                <a:schemeClr val="bg1"/>
              </a:solidFill>
              <a:latin typeface="+mj-lt"/>
            </a:endParaRPr>
          </a:p>
          <a:p>
            <a:pPr marL="1828800" lvl="3" indent="-457200">
              <a:buAutoNum type="alphaUcPeriod"/>
            </a:pPr>
            <a:r>
              <a:rPr lang="mk-MK" sz="2400" dirty="0">
                <a:solidFill>
                  <a:schemeClr val="bg1"/>
                </a:solidFill>
                <a:latin typeface="+mj-lt"/>
              </a:rPr>
              <a:t>НЕ</a:t>
            </a:r>
            <a:endParaRPr lang="en-US" sz="2400" dirty="0">
              <a:solidFill>
                <a:schemeClr val="bg1"/>
              </a:solidFill>
              <a:latin typeface="+mj-lt"/>
            </a:endParaRP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dirty="0">
                <a:latin typeface="Verdana" panose="020B0604030504040204" pitchFamily="34" charset="0"/>
                <a:ea typeface="Verdana" panose="020B0604030504040204" pitchFamily="34" charset="0"/>
                <a:cs typeface="ＭＳ Ｐゴシック" charset="0"/>
              </a:rPr>
              <a:t>Анкетно прашање</a:t>
            </a:r>
            <a:endParaRPr lang="en-GB" sz="3200" dirty="0">
              <a:latin typeface="Verdana" panose="020B0604030504040204" pitchFamily="34" charset="0"/>
              <a:ea typeface="Verdana" panose="020B0604030504040204" pitchFamily="34" charset="0"/>
            </a:endParaRPr>
          </a:p>
        </p:txBody>
      </p:sp>
      <p:sp>
        <p:nvSpPr>
          <p:cNvPr id="7" name="Google Shape;321;p20">
            <a:extLst>
              <a:ext uri="{FF2B5EF4-FFF2-40B4-BE49-F238E27FC236}">
                <a16:creationId xmlns:a16="http://schemas.microsoft.com/office/drawing/2014/main" id="{0C2610B6-70DD-47BA-905C-C947B31D031B}"/>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2815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10;p19">
            <a:extLst>
              <a:ext uri="{FF2B5EF4-FFF2-40B4-BE49-F238E27FC236}">
                <a16:creationId xmlns:a16="http://schemas.microsoft.com/office/drawing/2014/main" id="{4DCA2B55-DE07-4598-9CDD-B18791167FEF}"/>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 name="Google Shape;311;p19">
            <a:extLst>
              <a:ext uri="{FF2B5EF4-FFF2-40B4-BE49-F238E27FC236}">
                <a16:creationId xmlns:a16="http://schemas.microsoft.com/office/drawing/2014/main" id="{C6CE5092-36AE-4751-8CF3-768DBF3B3AC1}"/>
              </a:ext>
            </a:extLst>
          </p:cNvPr>
          <p:cNvPicPr preferRelativeResize="0"/>
          <p:nvPr/>
        </p:nvPicPr>
        <p:blipFill rotWithShape="1">
          <a:blip r:embed="rId2">
            <a:alphaModFix/>
          </a:blip>
          <a:srcRect/>
          <a:stretch/>
        </p:blipFill>
        <p:spPr>
          <a:xfrm>
            <a:off x="0" y="-26988"/>
            <a:ext cx="1177924" cy="1079501"/>
          </a:xfrm>
          <a:prstGeom prst="rect">
            <a:avLst/>
          </a:prstGeom>
          <a:noFill/>
          <a:ln>
            <a:noFill/>
          </a:ln>
        </p:spPr>
      </p:pic>
      <p:sp>
        <p:nvSpPr>
          <p:cNvPr id="4" name="Google Shape;321;p20">
            <a:extLst>
              <a:ext uri="{FF2B5EF4-FFF2-40B4-BE49-F238E27FC236}">
                <a16:creationId xmlns:a16="http://schemas.microsoft.com/office/drawing/2014/main" id="{042FCB74-EBFE-4879-B135-8A0E36BD7E8B}"/>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2970022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И</a:t>
            </a:r>
            <a:r>
              <a:rPr lang="mk-MK" dirty="0">
                <a:latin typeface="Verdana"/>
                <a:ea typeface="Verdana"/>
                <a:cs typeface="Verdana"/>
                <a:sym typeface="Verdana"/>
              </a:rPr>
              <a:t>легално следење</a:t>
            </a:r>
            <a:endParaRPr dirty="0">
              <a:latin typeface="Verdana"/>
              <a:ea typeface="Verdana"/>
              <a:cs typeface="Verdana"/>
              <a:sym typeface="Verdana"/>
            </a:endParaRPr>
          </a:p>
        </p:txBody>
      </p:sp>
      <p:sp>
        <p:nvSpPr>
          <p:cNvPr id="331" name="Google Shape;331;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332" name="Google Shape;332;p21"/>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26</a:t>
            </a:fld>
            <a:r>
              <a:rPr lang="mk-MK" sz="1200" b="1">
                <a:solidFill>
                  <a:srgbClr val="FFFFFF"/>
                </a:solidFill>
                <a:latin typeface="Verdana"/>
                <a:ea typeface="Verdana"/>
                <a:cs typeface="Verdana"/>
                <a:sym typeface="Verdana"/>
              </a:rPr>
              <a:t> -</a:t>
            </a:r>
            <a:endParaRPr/>
          </a:p>
        </p:txBody>
      </p:sp>
      <p:sp>
        <p:nvSpPr>
          <p:cNvPr id="333" name="Google Shape;333;p2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34" name="Google Shape;334;p2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35" name="Google Shape;335;p21"/>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Трет дел</a:t>
            </a:r>
            <a:endParaRPr sz="2000" b="1">
              <a:solidFill>
                <a:schemeClr val="lt1"/>
              </a:solidFill>
              <a:latin typeface="Verdana"/>
              <a:ea typeface="Verdana"/>
              <a:cs typeface="Verdana"/>
              <a:sym typeface="Verdana"/>
            </a:endParaRPr>
          </a:p>
        </p:txBody>
      </p:sp>
      <p:pic>
        <p:nvPicPr>
          <p:cNvPr id="336" name="Google Shape;336;p2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2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27</a:t>
            </a:fld>
            <a:r>
              <a:rPr lang="mk-MK" sz="1200" b="1">
                <a:solidFill>
                  <a:srgbClr val="FFFFFF"/>
                </a:solidFill>
                <a:latin typeface="Verdana"/>
                <a:ea typeface="Verdana"/>
                <a:cs typeface="Verdana"/>
                <a:sym typeface="Verdana"/>
              </a:rPr>
              <a:t> -</a:t>
            </a:r>
            <a:endParaRPr/>
          </a:p>
        </p:txBody>
      </p:sp>
      <p:sp>
        <p:nvSpPr>
          <p:cNvPr id="343" name="Google Shape;343;p2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44" name="Google Shape;344;p2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45" name="Google Shape;345;p2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a:t>
            </a:r>
            <a:endParaRPr sz="2000" b="1" dirty="0">
              <a:solidFill>
                <a:schemeClr val="lt1"/>
              </a:solidFill>
              <a:latin typeface="Verdana"/>
              <a:ea typeface="Verdana"/>
              <a:cs typeface="Verdana"/>
              <a:sym typeface="Verdana"/>
            </a:endParaRPr>
          </a:p>
        </p:txBody>
      </p:sp>
      <p:pic>
        <p:nvPicPr>
          <p:cNvPr id="346" name="Google Shape;346;p22"/>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347" name="Google Shape;347;p22"/>
          <p:cNvSpPr txBox="1"/>
          <p:nvPr/>
        </p:nvSpPr>
        <p:spPr>
          <a:xfrm>
            <a:off x="457200" y="1270001"/>
            <a:ext cx="8229600" cy="5106987"/>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lnSpc>
                <a:spcPct val="80000"/>
              </a:lnSpc>
              <a:spcBef>
                <a:spcPts val="600"/>
              </a:spcBef>
              <a:spcAft>
                <a:spcPts val="0"/>
              </a:spcAft>
              <a:buClr>
                <a:schemeClr val="dk1"/>
              </a:buClr>
              <a:buSzPts val="3000"/>
              <a:buFont typeface="Arial"/>
              <a:buNone/>
            </a:pPr>
            <a:r>
              <a:rPr lang="mk-MK" sz="3000" b="1" i="1" dirty="0">
                <a:solidFill>
                  <a:schemeClr val="dk1"/>
                </a:solidFill>
                <a:latin typeface="Verdana"/>
                <a:ea typeface="Verdana"/>
                <a:cs typeface="Verdana"/>
                <a:sym typeface="Verdana"/>
              </a:rPr>
              <a:t>Илегално следење</a:t>
            </a:r>
            <a:endParaRPr sz="3000" b="1" i="1"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None/>
            </a:pPr>
            <a:r>
              <a:rPr lang="mk-MK" sz="3000" b="1" i="1" dirty="0">
                <a:solidFill>
                  <a:schemeClr val="dk1"/>
                </a:solidFill>
                <a:latin typeface="Verdana"/>
                <a:ea typeface="Verdana"/>
                <a:cs typeface="Verdana"/>
                <a:sym typeface="Verdana"/>
              </a:rPr>
              <a:t>(член 3 – Конвенција од Будимпешта)</a:t>
            </a:r>
            <a:endParaRPr sz="3000" b="1" i="1" dirty="0">
              <a:solidFill>
                <a:schemeClr val="dk1"/>
              </a:solidFill>
              <a:latin typeface="Verdana"/>
              <a:ea typeface="Verdana"/>
              <a:cs typeface="Verdana"/>
              <a:sym typeface="Verdana"/>
            </a:endParaRPr>
          </a:p>
          <a:p>
            <a:pPr marL="342900" marR="0" lvl="0" indent="-342900" algn="l" rtl="0">
              <a:lnSpc>
                <a:spcPct val="80000"/>
              </a:lnSpc>
              <a:spcBef>
                <a:spcPts val="600"/>
              </a:spcBef>
              <a:spcAft>
                <a:spcPts val="0"/>
              </a:spcAft>
              <a:buClr>
                <a:schemeClr val="dk1"/>
              </a:buClr>
              <a:buSzPts val="3000"/>
              <a:buFont typeface="Arial"/>
              <a:buNone/>
            </a:pPr>
            <a:endParaRPr sz="3000"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Char char="•"/>
            </a:pPr>
            <a:r>
              <a:rPr lang="mk-MK" sz="2800" i="1" dirty="0">
                <a:solidFill>
                  <a:schemeClr val="dk1"/>
                </a:solidFill>
                <a:latin typeface="Verdana"/>
                <a:ea typeface="Verdana"/>
                <a:cs typeface="Verdana"/>
                <a:sym typeface="Verdana"/>
              </a:rPr>
              <a:t>намерно и без право на тоа</a:t>
            </a:r>
            <a:endParaRPr sz="2800" i="1" dirty="0">
              <a:solidFill>
                <a:schemeClr val="dk1"/>
              </a:solidFill>
              <a:latin typeface="Verdana"/>
              <a:ea typeface="Verdana"/>
              <a:cs typeface="Verdana"/>
              <a:sym typeface="Verdana"/>
            </a:endParaRPr>
          </a:p>
          <a:p>
            <a:pPr marL="342900" marR="0" lvl="0" indent="-152400" algn="ctr" rtl="0">
              <a:lnSpc>
                <a:spcPct val="80000"/>
              </a:lnSpc>
              <a:spcBef>
                <a:spcPts val="600"/>
              </a:spcBef>
              <a:spcAft>
                <a:spcPts val="0"/>
              </a:spcAft>
              <a:buClr>
                <a:schemeClr val="dk1"/>
              </a:buClr>
              <a:buSzPts val="3000"/>
              <a:buFont typeface="Arial"/>
              <a:buNone/>
            </a:pPr>
            <a:endParaRPr sz="2800" i="1"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Char char="•"/>
            </a:pPr>
            <a:r>
              <a:rPr lang="mk-MK" sz="2800" i="1" dirty="0">
                <a:solidFill>
                  <a:schemeClr val="dk1"/>
                </a:solidFill>
                <a:latin typeface="Verdana"/>
                <a:ea typeface="Verdana"/>
                <a:cs typeface="Verdana"/>
                <a:sym typeface="Verdana"/>
              </a:rPr>
              <a:t>да се следи, со помош на технички средства, пренос на компјутерски податоци недостапен за јавноста</a:t>
            </a:r>
            <a:endParaRPr sz="2800" i="1" dirty="0">
              <a:solidFill>
                <a:schemeClr val="dk1"/>
              </a:solidFill>
              <a:latin typeface="Verdana"/>
              <a:ea typeface="Verdana"/>
              <a:cs typeface="Verdana"/>
              <a:sym typeface="Verdana"/>
            </a:endParaRPr>
          </a:p>
          <a:p>
            <a:pPr marL="342900" marR="0" lvl="0" indent="-152400" algn="ctr" rtl="0">
              <a:lnSpc>
                <a:spcPct val="80000"/>
              </a:lnSpc>
              <a:spcBef>
                <a:spcPts val="600"/>
              </a:spcBef>
              <a:spcAft>
                <a:spcPts val="0"/>
              </a:spcAft>
              <a:buClr>
                <a:schemeClr val="dk1"/>
              </a:buClr>
              <a:buSzPts val="3000"/>
              <a:buFont typeface="Arial"/>
              <a:buNone/>
            </a:pPr>
            <a:endParaRPr sz="2800" i="1"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Char char="•"/>
            </a:pPr>
            <a:r>
              <a:rPr lang="mk-MK" sz="2800" i="1" dirty="0">
                <a:solidFill>
                  <a:schemeClr val="dk1"/>
                </a:solidFill>
                <a:latin typeface="Verdana"/>
                <a:ea typeface="Verdana"/>
                <a:cs typeface="Verdana"/>
                <a:sym typeface="Verdana"/>
              </a:rPr>
              <a:t>до, од или во рамките на компјутерски систем</a:t>
            </a:r>
            <a:endParaRPr sz="2800" i="1" dirty="0">
              <a:solidFill>
                <a:schemeClr val="dk1"/>
              </a:solidFill>
              <a:latin typeface="Verdana"/>
              <a:ea typeface="Verdana"/>
              <a:cs typeface="Verdana"/>
              <a:sym typeface="Verdan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2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28</a:t>
            </a:fld>
            <a:r>
              <a:rPr lang="mk-MK" sz="1200" b="1">
                <a:solidFill>
                  <a:srgbClr val="FFFFFF"/>
                </a:solidFill>
                <a:latin typeface="Verdana"/>
                <a:ea typeface="Verdana"/>
                <a:cs typeface="Verdana"/>
                <a:sym typeface="Verdana"/>
              </a:rPr>
              <a:t> -</a:t>
            </a:r>
            <a:endParaRPr/>
          </a:p>
        </p:txBody>
      </p:sp>
      <p:sp>
        <p:nvSpPr>
          <p:cNvPr id="354" name="Google Shape;354;p2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55" name="Google Shape;355;p2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56" name="Google Shape;356;p23"/>
          <p:cNvSpPr txBox="1"/>
          <p:nvPr/>
        </p:nvSpPr>
        <p:spPr>
          <a:xfrm>
            <a:off x="1403350" y="190500"/>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Пример</a:t>
            </a:r>
            <a:endParaRPr sz="2000" b="1" dirty="0">
              <a:solidFill>
                <a:schemeClr val="lt1"/>
              </a:solidFill>
              <a:latin typeface="Verdana"/>
              <a:ea typeface="Verdana"/>
              <a:cs typeface="Verdana"/>
              <a:sym typeface="Verdana"/>
            </a:endParaRPr>
          </a:p>
        </p:txBody>
      </p:sp>
      <p:pic>
        <p:nvPicPr>
          <p:cNvPr id="357" name="Google Shape;357;p23"/>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358" name="Google Shape;358;p23"/>
          <p:cNvPicPr preferRelativeResize="0"/>
          <p:nvPr/>
        </p:nvPicPr>
        <p:blipFill rotWithShape="1">
          <a:blip r:embed="rId4">
            <a:alphaModFix/>
          </a:blip>
          <a:srcRect b="3231"/>
          <a:stretch/>
        </p:blipFill>
        <p:spPr>
          <a:xfrm>
            <a:off x="0" y="992187"/>
            <a:ext cx="9144000" cy="560546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4"/>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29</a:t>
            </a:fld>
            <a:r>
              <a:rPr lang="mk-MK" sz="1200" b="1">
                <a:solidFill>
                  <a:srgbClr val="FFFFFF"/>
                </a:solidFill>
                <a:latin typeface="Verdana"/>
                <a:ea typeface="Verdana"/>
                <a:cs typeface="Verdana"/>
                <a:sym typeface="Verdana"/>
              </a:rPr>
              <a:t> -</a:t>
            </a:r>
            <a:endParaRPr/>
          </a:p>
        </p:txBody>
      </p:sp>
      <p:sp>
        <p:nvSpPr>
          <p:cNvPr id="365" name="Google Shape;365;p2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66" name="Google Shape;366;p2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67" name="Google Shape;367;p24"/>
          <p:cNvSpPr txBox="1"/>
          <p:nvPr/>
        </p:nvSpPr>
        <p:spPr>
          <a:xfrm>
            <a:off x="1403350" y="190500"/>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Пример</a:t>
            </a:r>
            <a:endParaRPr sz="2000" b="1" dirty="0">
              <a:solidFill>
                <a:schemeClr val="lt1"/>
              </a:solidFill>
              <a:latin typeface="Verdana"/>
              <a:ea typeface="Verdana"/>
              <a:cs typeface="Verdana"/>
              <a:sym typeface="Verdana"/>
            </a:endParaRPr>
          </a:p>
        </p:txBody>
      </p:sp>
      <p:pic>
        <p:nvPicPr>
          <p:cNvPr id="368" name="Google Shape;368;p24"/>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369" name="Google Shape;369;p24"/>
          <p:cNvPicPr preferRelativeResize="0"/>
          <p:nvPr/>
        </p:nvPicPr>
        <p:blipFill rotWithShape="1">
          <a:blip r:embed="rId4">
            <a:alphaModFix/>
          </a:blip>
          <a:srcRect/>
          <a:stretch/>
        </p:blipFill>
        <p:spPr>
          <a:xfrm>
            <a:off x="14282" y="1628800"/>
            <a:ext cx="9144000" cy="417646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3"/>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3" name="Google Shape;113;p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4" name="Google Shape;114;p3"/>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Цел на сесијата</a:t>
            </a:r>
            <a:endParaRPr sz="2000" b="1">
              <a:solidFill>
                <a:schemeClr val="lt1"/>
              </a:solidFill>
              <a:latin typeface="Verdana"/>
              <a:ea typeface="Verdana"/>
              <a:cs typeface="Verdana"/>
              <a:sym typeface="Verdana"/>
            </a:endParaRPr>
          </a:p>
        </p:txBody>
      </p:sp>
      <p:pic>
        <p:nvPicPr>
          <p:cNvPr id="115" name="Google Shape;115;p3"/>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16" name="Google Shape;116;p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3"/>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118" name="Google Shape;118;p3"/>
          <p:cNvSpPr txBox="1">
            <a:spLocks noGrp="1"/>
          </p:cNvSpPr>
          <p:nvPr>
            <p:ph type="body" idx="1"/>
          </p:nvPr>
        </p:nvSpPr>
        <p:spPr>
          <a:xfrm>
            <a:off x="323528" y="1340767"/>
            <a:ext cx="8712522" cy="5240233"/>
          </a:xfrm>
          <a:prstGeom prst="rect">
            <a:avLst/>
          </a:prstGeom>
          <a:noFill/>
          <a:ln>
            <a:noFill/>
          </a:ln>
        </p:spPr>
        <p:txBody>
          <a:bodyPr spcFirstLastPara="1" wrap="square" lIns="91425" tIns="45700" rIns="91425" bIns="45700" anchor="t" anchorCtr="0">
            <a:normAutofit/>
          </a:bodyPr>
          <a:lstStyle/>
          <a:p>
            <a:pPr marL="0" lvl="0" indent="0" algn="just" rtl="0">
              <a:spcBef>
                <a:spcPts val="0"/>
              </a:spcBef>
              <a:spcAft>
                <a:spcPts val="0"/>
              </a:spcAft>
              <a:buClr>
                <a:schemeClr val="dk1"/>
              </a:buClr>
              <a:buSzPts val="3200"/>
              <a:buNone/>
            </a:pPr>
            <a:r>
              <a:rPr lang="mk-MK" dirty="0">
                <a:latin typeface="Verdana"/>
                <a:ea typeface="Verdana"/>
                <a:cs typeface="Verdana"/>
                <a:sym typeface="Verdana"/>
              </a:rPr>
              <a:t>Да им се обезбеди на учесниците сеопфатно разбирање за елементите на кривичните дела против доверливоста, интегритетот и достапноста на компјутерските системи и податоци, основани во согласност со Конвенцијата од Будимпешта.</a:t>
            </a:r>
            <a:endParaRPr dirty="0">
              <a:latin typeface="Verdana"/>
              <a:ea typeface="Verdana"/>
              <a:cs typeface="Verdana"/>
              <a:sym typeface="Verdan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25"/>
          <p:cNvSpPr/>
          <p:nvPr/>
        </p:nvSpPr>
        <p:spPr>
          <a:xfrm>
            <a:off x="129117"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a:t>
            </a:r>
            <a:r>
              <a:rPr lang="mk-MK" b="1" dirty="0">
                <a:solidFill>
                  <a:srgbClr val="FF0000"/>
                </a:solidFill>
                <a:latin typeface="Verdana"/>
                <a:ea typeface="Verdana"/>
                <a:cs typeface="Verdana"/>
                <a:sym typeface="Verdana"/>
              </a:rPr>
              <a:t>следење</a:t>
            </a:r>
            <a:r>
              <a:rPr lang="mk-MK" dirty="0">
                <a:solidFill>
                  <a:schemeClr val="dk1"/>
                </a:solidFill>
                <a:latin typeface="Verdana"/>
                <a:ea typeface="Verdana"/>
                <a:cs typeface="Verdana"/>
                <a:sym typeface="Verdana"/>
              </a:rPr>
              <a:t> без право на тоа, со помош на технички средства, на пренос на компјутерски податоци недостапен за јавноста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376" name="Google Shape;376;p25"/>
          <p:cNvSpPr/>
          <p:nvPr/>
        </p:nvSpPr>
        <p:spPr>
          <a:xfrm>
            <a:off x="4275438" y="1287212"/>
            <a:ext cx="4747018"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Следење значи слушање, следење или надзор на комуникациите</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Одредбата има за цел да ја заштити приватноста на комуникациските податоци</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Се занимава со еквиваленти на традиционално прислушкување и снимање на усни телефонски разговори кога се прави за пренос на компјутерски податоци</a:t>
            </a:r>
            <a:endParaRPr sz="2000" dirty="0">
              <a:solidFill>
                <a:schemeClr val="dk1"/>
              </a:solidFill>
              <a:latin typeface="Verdana"/>
              <a:ea typeface="Verdana"/>
              <a:cs typeface="Verdana"/>
              <a:sym typeface="Verdana"/>
            </a:endParaRPr>
          </a:p>
        </p:txBody>
      </p:sp>
      <p:sp>
        <p:nvSpPr>
          <p:cNvPr id="377" name="Google Shape;377;p25"/>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30</a:t>
            </a:fld>
            <a:r>
              <a:rPr lang="mk-MK" sz="1100" b="1">
                <a:solidFill>
                  <a:srgbClr val="FFFFFF"/>
                </a:solidFill>
                <a:latin typeface="Verdana"/>
                <a:ea typeface="Verdana"/>
                <a:cs typeface="Verdana"/>
                <a:sym typeface="Verdana"/>
              </a:rPr>
              <a:t> -</a:t>
            </a:r>
            <a:endParaRPr sz="1200"/>
          </a:p>
        </p:txBody>
      </p:sp>
      <p:sp>
        <p:nvSpPr>
          <p:cNvPr id="378" name="Google Shape;378;p2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379" name="Google Shape;379;p25"/>
          <p:cNvSpPr/>
          <p:nvPr/>
        </p:nvSpPr>
        <p:spPr>
          <a:xfrm>
            <a:off x="7937" y="-34015"/>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80" name="Google Shape;380;p25"/>
          <p:cNvSpPr txBox="1"/>
          <p:nvPr/>
        </p:nvSpPr>
        <p:spPr>
          <a:xfrm>
            <a:off x="332770" y="95095"/>
            <a:ext cx="8689686"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a:t>
            </a:r>
            <a:r>
              <a:rPr lang="mk-MK" sz="2000" b="1" dirty="0">
                <a:solidFill>
                  <a:schemeClr val="lt1"/>
                </a:solidFill>
                <a:latin typeface="Verdana"/>
                <a:ea typeface="Verdana"/>
                <a:cs typeface="Verdana"/>
                <a:sym typeface="Verdana"/>
              </a:rPr>
              <a:t> </a:t>
            </a:r>
            <a:r>
              <a:rPr lang="mk-MK" sz="3200" b="1" dirty="0">
                <a:solidFill>
                  <a:schemeClr val="lt1"/>
                </a:solidFill>
                <a:latin typeface="Verdana"/>
                <a:ea typeface="Verdana"/>
                <a:cs typeface="Verdana"/>
                <a:sym typeface="Verdana"/>
              </a:rPr>
              <a:t>(„следење”)</a:t>
            </a:r>
            <a:endParaRPr sz="2000" b="1" dirty="0">
              <a:solidFill>
                <a:schemeClr val="lt1"/>
              </a:solidFill>
              <a:latin typeface="Verdana"/>
              <a:ea typeface="Verdana"/>
              <a:cs typeface="Verdana"/>
              <a:sym typeface="Verdana"/>
            </a:endParaRPr>
          </a:p>
        </p:txBody>
      </p:sp>
      <p:pic>
        <p:nvPicPr>
          <p:cNvPr id="381" name="Google Shape;381;p25"/>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6"/>
          <p:cNvSpPr/>
          <p:nvPr/>
        </p:nvSpPr>
        <p:spPr>
          <a:xfrm>
            <a:off x="165629"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a:t>
            </a:r>
            <a:r>
              <a:rPr lang="mk-MK" b="1" dirty="0">
                <a:solidFill>
                  <a:srgbClr val="FF0000"/>
                </a:solidFill>
                <a:latin typeface="Verdana"/>
                <a:ea typeface="Verdana"/>
                <a:cs typeface="Verdana"/>
                <a:sym typeface="Verdana"/>
              </a:rPr>
              <a:t>без право на тоа</a:t>
            </a:r>
            <a:r>
              <a:rPr lang="mk-MK" dirty="0">
                <a:solidFill>
                  <a:schemeClr val="dk1"/>
                </a:solidFill>
                <a:latin typeface="Verdana"/>
                <a:ea typeface="Verdana"/>
                <a:cs typeface="Verdana"/>
                <a:sym typeface="Verdana"/>
              </a:rPr>
              <a:t>, направено со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388" name="Google Shape;388;p26"/>
          <p:cNvSpPr/>
          <p:nvPr/>
        </p:nvSpPr>
        <p:spPr>
          <a:xfrm>
            <a:off x="4311950" y="1287212"/>
            <a:ext cx="4747018" cy="540913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Примери за можно следење без право:</a:t>
            </a:r>
            <a:endParaRPr sz="1200" dirty="0"/>
          </a:p>
          <a:p>
            <a:pPr marL="800100" marR="0" lvl="1"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л</a:t>
            </a:r>
            <a:r>
              <a:rPr lang="mk-MK" sz="2000" b="0" i="0" u="none" strike="noStrike" cap="none" dirty="0">
                <a:solidFill>
                  <a:schemeClr val="dk1"/>
                </a:solidFill>
                <a:latin typeface="Verdana"/>
                <a:ea typeface="Verdana"/>
                <a:cs typeface="Verdana"/>
                <a:sym typeface="Verdana"/>
              </a:rPr>
              <a:t>ице кое според упатствата на или е овластено од учесниците во преносот, вклучително за: </a:t>
            </a:r>
            <a:endParaRPr sz="1200" dirty="0"/>
          </a:p>
          <a:p>
            <a:pPr marL="1257300" marR="0" lvl="2" indent="-342900" algn="just" rtl="0">
              <a:spcBef>
                <a:spcPts val="0"/>
              </a:spcBef>
              <a:spcAft>
                <a:spcPts val="0"/>
              </a:spcAft>
              <a:buClr>
                <a:schemeClr val="dk1"/>
              </a:buClr>
              <a:buSzPts val="2050"/>
              <a:buFont typeface="Noto Sans Symbols"/>
              <a:buChar char="✔"/>
            </a:pPr>
            <a:r>
              <a:rPr lang="mk-MK" sz="2000" b="0" i="0" u="none" strike="noStrike" cap="none" dirty="0">
                <a:solidFill>
                  <a:schemeClr val="dk1"/>
                </a:solidFill>
                <a:latin typeface="Verdana"/>
                <a:ea typeface="Verdana"/>
                <a:cs typeface="Verdana"/>
                <a:sym typeface="Verdana"/>
              </a:rPr>
              <a:t>овластено тестирање дозволено од учесниците</a:t>
            </a:r>
            <a:endParaRPr sz="20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а</a:t>
            </a:r>
            <a:r>
              <a:rPr lang="mk-MK" sz="2000" b="0" i="0" u="none" strike="noStrike" cap="none" dirty="0">
                <a:solidFill>
                  <a:schemeClr val="dk1"/>
                </a:solidFill>
                <a:latin typeface="Verdana"/>
                <a:ea typeface="Verdana"/>
                <a:cs typeface="Verdana"/>
                <a:sym typeface="Verdana"/>
              </a:rPr>
              <a:t>ктивности за заштита дозволени од учесниците</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п</a:t>
            </a:r>
            <a:r>
              <a:rPr lang="mk-MK" sz="2000" b="0" i="0" u="none" strike="noStrike" cap="none" dirty="0">
                <a:solidFill>
                  <a:schemeClr val="dk1"/>
                </a:solidFill>
                <a:latin typeface="Verdana"/>
                <a:ea typeface="Verdana"/>
                <a:cs typeface="Verdana"/>
                <a:sym typeface="Verdana"/>
              </a:rPr>
              <a:t>римена на т.н. „колачиња“ (</a:t>
            </a:r>
            <a:r>
              <a:rPr lang="en-US" sz="2000" b="0" i="0" u="none" strike="noStrike" cap="none" dirty="0">
                <a:solidFill>
                  <a:schemeClr val="dk1"/>
                </a:solidFill>
                <a:latin typeface="Verdana"/>
                <a:ea typeface="Verdana"/>
                <a:cs typeface="Verdana"/>
                <a:sym typeface="Verdana"/>
              </a:rPr>
              <a:t>cookies)</a:t>
            </a:r>
            <a:r>
              <a:rPr lang="mk-MK" sz="2000" b="0" i="0" u="none" strike="noStrike" cap="none" dirty="0">
                <a:solidFill>
                  <a:schemeClr val="dk1"/>
                </a:solidFill>
                <a:latin typeface="Verdana"/>
                <a:ea typeface="Verdana"/>
                <a:cs typeface="Verdana"/>
                <a:sym typeface="Verdana"/>
              </a:rPr>
              <a:t> на веб-страниците</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50"/>
              <a:buFont typeface="Noto Sans Symbols"/>
              <a:buChar char="✔"/>
            </a:pPr>
            <a:r>
              <a:rPr lang="mk-MK" sz="2000" b="0" i="0" u="none" strike="noStrike" cap="none" dirty="0">
                <a:solidFill>
                  <a:schemeClr val="dk1"/>
                </a:solidFill>
                <a:latin typeface="Verdana"/>
                <a:ea typeface="Verdana"/>
                <a:cs typeface="Verdana"/>
                <a:sym typeface="Verdana"/>
              </a:rPr>
              <a:t>законски овластен надзор од органите за спроведување на законот</a:t>
            </a:r>
            <a:endParaRPr sz="2000" b="0" i="0" u="none" strike="noStrike" cap="none" dirty="0">
              <a:solidFill>
                <a:schemeClr val="dk1"/>
              </a:solidFill>
              <a:latin typeface="Verdana"/>
              <a:ea typeface="Verdana"/>
              <a:cs typeface="Verdana"/>
              <a:sym typeface="Verdana"/>
            </a:endParaRPr>
          </a:p>
        </p:txBody>
      </p:sp>
      <p:sp>
        <p:nvSpPr>
          <p:cNvPr id="389" name="Google Shape;389;p26"/>
          <p:cNvSpPr/>
          <p:nvPr/>
        </p:nvSpPr>
        <p:spPr>
          <a:xfrm>
            <a:off x="44450"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31</a:t>
            </a:fld>
            <a:r>
              <a:rPr lang="mk-MK" sz="1200" b="1">
                <a:solidFill>
                  <a:srgbClr val="FFFFFF"/>
                </a:solidFill>
                <a:latin typeface="Verdana"/>
                <a:ea typeface="Verdana"/>
                <a:cs typeface="Verdana"/>
                <a:sym typeface="Verdana"/>
              </a:rPr>
              <a:t> -</a:t>
            </a:r>
            <a:endParaRPr/>
          </a:p>
        </p:txBody>
      </p:sp>
      <p:sp>
        <p:nvSpPr>
          <p:cNvPr id="390" name="Google Shape;390;p26"/>
          <p:cNvSpPr/>
          <p:nvPr/>
        </p:nvSpPr>
        <p:spPr>
          <a:xfrm>
            <a:off x="36512"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91" name="Google Shape;391;p26"/>
          <p:cNvSpPr/>
          <p:nvPr/>
        </p:nvSpPr>
        <p:spPr>
          <a:xfrm>
            <a:off x="44449"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93" name="Google Shape;393;p26"/>
          <p:cNvPicPr preferRelativeResize="0"/>
          <p:nvPr/>
        </p:nvPicPr>
        <p:blipFill rotWithShape="1">
          <a:blip r:embed="rId3">
            <a:alphaModFix/>
          </a:blip>
          <a:srcRect/>
          <a:stretch/>
        </p:blipFill>
        <p:spPr>
          <a:xfrm>
            <a:off x="36512" y="-26988"/>
            <a:ext cx="1177924" cy="1079501"/>
          </a:xfrm>
          <a:prstGeom prst="rect">
            <a:avLst/>
          </a:prstGeom>
          <a:noFill/>
          <a:ln>
            <a:noFill/>
          </a:ln>
        </p:spPr>
      </p:pic>
      <p:sp>
        <p:nvSpPr>
          <p:cNvPr id="392" name="Google Shape;392;p26"/>
          <p:cNvSpPr txBox="1"/>
          <p:nvPr/>
        </p:nvSpPr>
        <p:spPr>
          <a:xfrm>
            <a:off x="318655" y="44624"/>
            <a:ext cx="8753907"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a:t>
            </a:r>
          </a:p>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(„без право на тоа ”)</a:t>
            </a:r>
            <a:endParaRPr sz="2000" b="1" dirty="0">
              <a:solidFill>
                <a:schemeClr val="lt1"/>
              </a:solidFill>
              <a:latin typeface="Verdana"/>
              <a:ea typeface="Verdana"/>
              <a:cs typeface="Verdana"/>
              <a:sym typeface="Verdan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27"/>
          <p:cNvSpPr/>
          <p:nvPr/>
        </p:nvSpPr>
        <p:spPr>
          <a:xfrm>
            <a:off x="129117"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без право на тоа, </a:t>
            </a:r>
            <a:r>
              <a:rPr lang="mk-MK" b="1" dirty="0">
                <a:solidFill>
                  <a:srgbClr val="FF0000"/>
                </a:solidFill>
                <a:latin typeface="Verdana"/>
                <a:ea typeface="Verdana"/>
                <a:cs typeface="Verdana"/>
                <a:sym typeface="Verdana"/>
              </a:rPr>
              <a:t>направено со помош на технички средства</a:t>
            </a:r>
            <a:r>
              <a:rPr lang="mk-MK" dirty="0">
                <a:solidFill>
                  <a:schemeClr val="dk1"/>
                </a:solidFill>
                <a:latin typeface="Verdana"/>
                <a:ea typeface="Verdana"/>
                <a:cs typeface="Verdana"/>
                <a:sym typeface="Verdana"/>
              </a:rPr>
              <a:t>,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00" name="Google Shape;400;p27"/>
          <p:cNvSpPr/>
          <p:nvPr/>
        </p:nvSpPr>
        <p:spPr>
          <a:xfrm>
            <a:off x="4275438" y="1287212"/>
            <a:ext cx="4747018"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Техничките средства ќе го покријат следењето преку: </a:t>
            </a:r>
            <a:endParaRPr sz="1200" dirty="0"/>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п</a:t>
            </a:r>
            <a:r>
              <a:rPr lang="mk-MK" sz="1800" b="0" i="0" u="none" strike="noStrike" cap="none" dirty="0">
                <a:solidFill>
                  <a:schemeClr val="dk1"/>
                </a:solidFill>
                <a:latin typeface="Verdana"/>
                <a:ea typeface="Verdana"/>
                <a:cs typeface="Verdana"/>
                <a:sym typeface="Verdana"/>
              </a:rPr>
              <a:t>ристап и употреба на компјутерски систем; </a:t>
            </a:r>
            <a:endParaRPr sz="1200" dirty="0"/>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електронски уреди за прислушкување</a:t>
            </a:r>
            <a:endParaRPr sz="1800" b="0" i="0" u="none" strike="noStrike" cap="none" dirty="0">
              <a:solidFill>
                <a:schemeClr val="dk1"/>
              </a:solidFill>
              <a:latin typeface="Verdana"/>
              <a:ea typeface="Verdana"/>
              <a:cs typeface="Verdana"/>
              <a:sym typeface="Verdana"/>
            </a:endParaRPr>
          </a:p>
          <a:p>
            <a:pPr marL="342900" marR="0" lvl="0" indent="-215900" algn="just" rtl="0">
              <a:spcBef>
                <a:spcPts val="0"/>
              </a:spcBef>
              <a:spcAft>
                <a:spcPts val="0"/>
              </a:spcAft>
              <a:buClr>
                <a:schemeClr val="dk1"/>
              </a:buClr>
              <a:buSzPts val="20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Ова може да вклучува:</a:t>
            </a:r>
            <a:endParaRPr sz="1200" dirty="0"/>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снимање </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технички уреди </a:t>
            </a:r>
            <a:r>
              <a:rPr lang="mk-MK" sz="1800" b="0" i="0" u="none" strike="noStrike" cap="none" dirty="0" err="1">
                <a:solidFill>
                  <a:schemeClr val="dk1"/>
                </a:solidFill>
                <a:latin typeface="Verdana"/>
                <a:ea typeface="Verdana"/>
                <a:cs typeface="Verdana"/>
                <a:sym typeface="Verdana"/>
              </a:rPr>
              <a:t>поставеби</a:t>
            </a:r>
            <a:r>
              <a:rPr lang="mk-MK" sz="1800" b="0" i="0" u="none" strike="noStrike" cap="none" dirty="0">
                <a:solidFill>
                  <a:schemeClr val="dk1"/>
                </a:solidFill>
                <a:latin typeface="Verdana"/>
                <a:ea typeface="Verdana"/>
                <a:cs typeface="Verdana"/>
                <a:sym typeface="Verdana"/>
              </a:rPr>
              <a:t> на преносни линии</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уреди за собирање и снимање безжични комуникации</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софтвер, лозинки и кодови</a:t>
            </a:r>
            <a:endParaRPr sz="1800" b="0" i="0" u="none" strike="noStrike" cap="none" dirty="0">
              <a:solidFill>
                <a:schemeClr val="dk1"/>
              </a:solidFill>
              <a:latin typeface="Verdana"/>
              <a:ea typeface="Verdana"/>
              <a:cs typeface="Verdana"/>
              <a:sym typeface="Verdana"/>
            </a:endParaRPr>
          </a:p>
        </p:txBody>
      </p:sp>
      <p:sp>
        <p:nvSpPr>
          <p:cNvPr id="401" name="Google Shape;401;p27"/>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32</a:t>
            </a:fld>
            <a:r>
              <a:rPr lang="mk-MK" sz="1100" b="1">
                <a:solidFill>
                  <a:srgbClr val="FFFFFF"/>
                </a:solidFill>
                <a:latin typeface="Verdana"/>
                <a:ea typeface="Verdana"/>
                <a:cs typeface="Verdana"/>
                <a:sym typeface="Verdana"/>
              </a:rPr>
              <a:t> -</a:t>
            </a:r>
            <a:endParaRPr sz="1200"/>
          </a:p>
        </p:txBody>
      </p:sp>
      <p:sp>
        <p:nvSpPr>
          <p:cNvPr id="402" name="Google Shape;402;p2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03" name="Google Shape;403;p2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04" name="Google Shape;404;p27"/>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05" name="Google Shape;405;p27"/>
          <p:cNvSpPr txBox="1"/>
          <p:nvPr/>
        </p:nvSpPr>
        <p:spPr>
          <a:xfrm>
            <a:off x="290945" y="44624"/>
            <a:ext cx="8781617"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(„направено со помош на технички средства”)</a:t>
            </a:r>
            <a:endParaRPr sz="2000" b="1" dirty="0">
              <a:solidFill>
                <a:schemeClr val="lt1"/>
              </a:solidFill>
              <a:latin typeface="Verdana"/>
              <a:ea typeface="Verdana"/>
              <a:cs typeface="Verdana"/>
              <a:sym typeface="Verdan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28"/>
          <p:cNvSpPr/>
          <p:nvPr/>
        </p:nvSpPr>
        <p:spPr>
          <a:xfrm>
            <a:off x="129117" y="1336957"/>
            <a:ext cx="3889351" cy="461660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dirty="0">
                <a:solidFill>
                  <a:schemeClr val="dk1"/>
                </a:solidFill>
                <a:latin typeface="Verdana"/>
                <a:ea typeface="Verdana"/>
                <a:cs typeface="Verdana"/>
                <a:sym typeface="Verdana"/>
              </a:rPr>
              <a:t>следење без право на тоа, направено со помош на технички средства, на </a:t>
            </a:r>
            <a:r>
              <a:rPr lang="ru-RU" b="1" dirty="0">
                <a:solidFill>
                  <a:srgbClr val="FF0000"/>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12" name="Google Shape;412;p28"/>
          <p:cNvSpPr/>
          <p:nvPr/>
        </p:nvSpPr>
        <p:spPr>
          <a:xfrm>
            <a:off x="4275438" y="1287212"/>
            <a:ext cx="4747018" cy="369327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Кривично дело ограничено на следење на </a:t>
            </a:r>
            <a:r>
              <a:rPr lang="ru-RU" sz="1800" dirty="0">
                <a:solidFill>
                  <a:schemeClr val="dk1"/>
                </a:solidFill>
                <a:latin typeface="Verdana"/>
                <a:ea typeface="Verdana"/>
                <a:cs typeface="Verdana"/>
                <a:sym typeface="Verdana"/>
              </a:rPr>
              <a:t>пренос на податоци недостапен за јавноста</a:t>
            </a:r>
            <a:endParaRPr sz="1800" dirty="0">
              <a:solidFill>
                <a:schemeClr val="dk1"/>
              </a:solidFill>
              <a:latin typeface="Verdana"/>
              <a:ea typeface="Verdana"/>
              <a:cs typeface="Verdana"/>
              <a:sym typeface="Verdana"/>
            </a:endParaRPr>
          </a:p>
          <a:p>
            <a:pPr marL="342900" marR="0" lvl="0" indent="-215900" algn="just" rtl="0">
              <a:spcBef>
                <a:spcPts val="0"/>
              </a:spcBef>
              <a:spcAft>
                <a:spcPts val="0"/>
              </a:spcAft>
              <a:buClr>
                <a:schemeClr val="dk1"/>
              </a:buClr>
              <a:buSzPts val="20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За ова дело не е важно дали податоците се или не се јавно достапни – важно е дали преносот е недостапен за јавноста</a:t>
            </a:r>
            <a:endParaRPr sz="1800" dirty="0">
              <a:solidFill>
                <a:schemeClr val="dk1"/>
              </a:solidFill>
              <a:latin typeface="Verdana"/>
              <a:ea typeface="Verdana"/>
              <a:cs typeface="Verdana"/>
              <a:sym typeface="Verdana"/>
            </a:endParaRPr>
          </a:p>
          <a:p>
            <a:pPr marL="342900" marR="0" lvl="0" indent="-215900" algn="just" rtl="0">
              <a:spcBef>
                <a:spcPts val="0"/>
              </a:spcBef>
              <a:spcAft>
                <a:spcPts val="0"/>
              </a:spcAft>
              <a:buClr>
                <a:schemeClr val="dk1"/>
              </a:buClr>
              <a:buSzPts val="20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Кривичното дело може да ги криминализира јавно достапни информации што се комуницираат со пренос недостапен за јавноста</a:t>
            </a:r>
            <a:endParaRPr sz="1800" dirty="0">
              <a:solidFill>
                <a:schemeClr val="dk1"/>
              </a:solidFill>
              <a:latin typeface="Verdana"/>
              <a:ea typeface="Verdana"/>
              <a:cs typeface="Verdana"/>
              <a:sym typeface="Verdana"/>
            </a:endParaRPr>
          </a:p>
        </p:txBody>
      </p:sp>
      <p:sp>
        <p:nvSpPr>
          <p:cNvPr id="413" name="Google Shape;413;p28"/>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050" b="1">
                <a:solidFill>
                  <a:srgbClr val="FFFFFF"/>
                </a:solidFill>
                <a:latin typeface="Verdana"/>
                <a:ea typeface="Verdana"/>
                <a:cs typeface="Verdana"/>
                <a:sym typeface="Verdana"/>
              </a:rPr>
              <a:t>www.coe.int/cybercrime						                        - </a:t>
            </a:r>
            <a:fld id="{00000000-1234-1234-1234-123412341234}" type="slidenum">
              <a:rPr lang="mk-MK" sz="1050" b="1">
                <a:solidFill>
                  <a:srgbClr val="FFFFFF"/>
                </a:solidFill>
                <a:latin typeface="Verdana"/>
                <a:ea typeface="Verdana"/>
                <a:cs typeface="Verdana"/>
                <a:sym typeface="Verdana"/>
              </a:rPr>
              <a:t>33</a:t>
            </a:fld>
            <a:r>
              <a:rPr lang="mk-MK" sz="1050" b="1">
                <a:solidFill>
                  <a:srgbClr val="FFFFFF"/>
                </a:solidFill>
                <a:latin typeface="Verdana"/>
                <a:ea typeface="Verdana"/>
                <a:cs typeface="Verdana"/>
                <a:sym typeface="Verdana"/>
              </a:rPr>
              <a:t> -</a:t>
            </a:r>
            <a:endParaRPr sz="1100"/>
          </a:p>
        </p:txBody>
      </p:sp>
      <p:sp>
        <p:nvSpPr>
          <p:cNvPr id="414" name="Google Shape;414;p2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050" b="1">
                <a:solidFill>
                  <a:srgbClr val="FFFFFF"/>
                </a:solidFill>
                <a:latin typeface="Verdana"/>
                <a:ea typeface="Verdana"/>
                <a:cs typeface="Verdana"/>
                <a:sym typeface="Verdana"/>
              </a:rPr>
              <a:t>www.coe.int/cybercrime</a:t>
            </a:r>
            <a:endParaRPr sz="1050">
              <a:solidFill>
                <a:schemeClr val="lt1"/>
              </a:solidFill>
              <a:latin typeface="Verdana"/>
              <a:ea typeface="Verdana"/>
              <a:cs typeface="Verdana"/>
              <a:sym typeface="Verdana"/>
            </a:endParaRPr>
          </a:p>
        </p:txBody>
      </p:sp>
      <p:sp>
        <p:nvSpPr>
          <p:cNvPr id="415" name="Google Shape;415;p2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16" name="Google Shape;416;p2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17" name="Google Shape;417;p28"/>
          <p:cNvSpPr txBox="1"/>
          <p:nvPr/>
        </p:nvSpPr>
        <p:spPr>
          <a:xfrm>
            <a:off x="1439862" y="44624"/>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(„пренос недостапен за јавноста”)</a:t>
            </a:r>
            <a:endParaRPr sz="2000" b="1" dirty="0">
              <a:solidFill>
                <a:schemeClr val="lt1"/>
              </a:solidFill>
              <a:latin typeface="Verdana"/>
              <a:ea typeface="Verdana"/>
              <a:cs typeface="Verdana"/>
              <a:sym typeface="Verdan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9"/>
          <p:cNvSpPr/>
          <p:nvPr/>
        </p:nvSpPr>
        <p:spPr>
          <a:xfrm>
            <a:off x="129117" y="1336957"/>
            <a:ext cx="3889351" cy="461660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без право на тоа, направено со помош на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a:t>
            </a:r>
            <a:r>
              <a:rPr lang="mk-MK" b="1" dirty="0">
                <a:solidFill>
                  <a:srgbClr val="FF0000"/>
                </a:solidFill>
                <a:latin typeface="Verdana"/>
                <a:ea typeface="Verdana"/>
                <a:cs typeface="Verdana"/>
                <a:sym typeface="Verdana"/>
              </a:rPr>
              <a:t>до, од или во рамките на компјутерски систем</a:t>
            </a:r>
            <a:r>
              <a:rPr lang="mk-MK" dirty="0">
                <a:solidFill>
                  <a:schemeClr val="dk1"/>
                </a:solidFill>
                <a:latin typeface="Verdana"/>
                <a:ea typeface="Verdana"/>
                <a:cs typeface="Verdana"/>
                <a:sym typeface="Verdana"/>
              </a:rPr>
              <a:t>,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24" name="Google Shape;424;p29"/>
          <p:cNvSpPr/>
          <p:nvPr/>
        </p:nvSpPr>
        <p:spPr>
          <a:xfrm>
            <a:off x="4275438" y="1287212"/>
            <a:ext cx="4747018" cy="3970277"/>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1800" dirty="0">
                <a:solidFill>
                  <a:schemeClr val="dk1"/>
                </a:solidFill>
                <a:latin typeface="Verdana"/>
                <a:ea typeface="Verdana"/>
                <a:cs typeface="Verdana"/>
                <a:sym typeface="Verdana"/>
              </a:rPr>
              <a:t>Следењето се однесува на преноси:</a:t>
            </a:r>
            <a:endParaRPr sz="18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1800" b="0" i="0" u="none" strike="noStrike" cap="none" dirty="0">
                <a:solidFill>
                  <a:schemeClr val="dk1"/>
                </a:solidFill>
                <a:latin typeface="Verdana"/>
                <a:ea typeface="Verdana"/>
                <a:cs typeface="Verdana"/>
                <a:sym typeface="Verdana"/>
              </a:rPr>
              <a:t>до компјутерски систем (на пр. пренос од едно лице </a:t>
            </a:r>
            <a:r>
              <a:rPr lang="mk-MK" sz="1800" dirty="0">
                <a:solidFill>
                  <a:schemeClr val="dk1"/>
                </a:solidFill>
                <a:latin typeface="Verdana"/>
                <a:ea typeface="Verdana"/>
                <a:cs typeface="Verdana"/>
                <a:sym typeface="Verdana"/>
              </a:rPr>
              <a:t>до</a:t>
            </a:r>
            <a:r>
              <a:rPr lang="mk-MK" sz="1800" b="0" i="0" u="none" strike="noStrike" cap="none" dirty="0">
                <a:solidFill>
                  <a:schemeClr val="dk1"/>
                </a:solidFill>
                <a:latin typeface="Verdana"/>
                <a:ea typeface="Verdana"/>
                <a:cs typeface="Verdana"/>
                <a:sym typeface="Verdana"/>
              </a:rPr>
              <a:t> компјутерот преку</a:t>
            </a:r>
            <a:r>
              <a:rPr lang="mk-MK" sz="1800" b="0" i="0" u="none" strike="noStrike" cap="none" dirty="0">
                <a:solidFill>
                  <a:srgbClr val="00B0F0"/>
                </a:solidFill>
                <a:latin typeface="Verdana"/>
                <a:ea typeface="Verdana"/>
                <a:cs typeface="Verdana"/>
                <a:sym typeface="Verdana"/>
              </a:rPr>
              <a:t> </a:t>
            </a:r>
            <a:r>
              <a:rPr lang="mk-MK" sz="1800" b="0" i="0" u="none" strike="noStrike" cap="none" dirty="0">
                <a:solidFill>
                  <a:schemeClr val="dk1"/>
                </a:solidFill>
                <a:latin typeface="Verdana"/>
                <a:ea typeface="Verdana"/>
                <a:cs typeface="Verdana"/>
                <a:sym typeface="Verdana"/>
              </a:rPr>
              <a:t>употреба на тастатура)</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1800" dirty="0">
                <a:solidFill>
                  <a:schemeClr val="dk1"/>
                </a:solidFill>
                <a:latin typeface="Verdana"/>
                <a:ea typeface="Verdana"/>
                <a:cs typeface="Verdana"/>
                <a:sym typeface="Verdana"/>
              </a:rPr>
              <a:t>о</a:t>
            </a:r>
            <a:r>
              <a:rPr lang="mk-MK" sz="1800" b="0" i="0" u="none" strike="noStrike" cap="none" dirty="0">
                <a:solidFill>
                  <a:schemeClr val="dk1"/>
                </a:solidFill>
                <a:latin typeface="Verdana"/>
                <a:ea typeface="Verdana"/>
                <a:cs typeface="Verdana"/>
                <a:sym typeface="Verdana"/>
              </a:rPr>
              <a:t>д компјутерски систем (на пр. пренос од еден компјутерски систем до друг)</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1800" dirty="0">
                <a:solidFill>
                  <a:schemeClr val="dk1"/>
                </a:solidFill>
                <a:latin typeface="Verdana"/>
                <a:ea typeface="Verdana"/>
                <a:cs typeface="Verdana"/>
                <a:sym typeface="Verdana"/>
              </a:rPr>
              <a:t>в</a:t>
            </a:r>
            <a:r>
              <a:rPr lang="mk-MK" sz="1800" b="0" i="0" u="none" strike="noStrike" cap="none" dirty="0">
                <a:solidFill>
                  <a:schemeClr val="dk1"/>
                </a:solidFill>
                <a:latin typeface="Verdana"/>
                <a:ea typeface="Verdana"/>
                <a:cs typeface="Verdana"/>
                <a:sym typeface="Verdana"/>
              </a:rPr>
              <a:t>о рамките на компјутерски систем (на пр. пренос од централна единица за обработка </a:t>
            </a:r>
            <a:r>
              <a:rPr lang="en-US" sz="1800" dirty="0">
                <a:solidFill>
                  <a:schemeClr val="dk1"/>
                </a:solidFill>
                <a:latin typeface="Verdana"/>
                <a:ea typeface="Verdana"/>
                <a:cs typeface="Verdana"/>
                <a:sym typeface="Verdana"/>
              </a:rPr>
              <a:t>(CPU)</a:t>
            </a:r>
            <a:r>
              <a:rPr lang="mk-MK" sz="1800" b="0" i="0" u="none" strike="noStrike" cap="none" dirty="0">
                <a:solidFill>
                  <a:schemeClr val="dk1"/>
                </a:solidFill>
                <a:latin typeface="Verdana"/>
                <a:ea typeface="Verdana"/>
                <a:cs typeface="Verdana"/>
                <a:sym typeface="Verdana"/>
              </a:rPr>
              <a:t> до поврзаниот печатач)</a:t>
            </a:r>
            <a:endParaRPr sz="1800" b="0" i="0" u="none" strike="noStrike" cap="none" dirty="0">
              <a:solidFill>
                <a:schemeClr val="dk1"/>
              </a:solidFill>
              <a:latin typeface="Verdana"/>
              <a:ea typeface="Verdana"/>
              <a:cs typeface="Verdana"/>
              <a:sym typeface="Verdana"/>
            </a:endParaRPr>
          </a:p>
        </p:txBody>
      </p:sp>
      <p:sp>
        <p:nvSpPr>
          <p:cNvPr id="425" name="Google Shape;425;p29"/>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34</a:t>
            </a:fld>
            <a:r>
              <a:rPr lang="mk-MK" sz="1100" b="1">
                <a:solidFill>
                  <a:srgbClr val="FFFFFF"/>
                </a:solidFill>
                <a:latin typeface="Verdana"/>
                <a:ea typeface="Verdana"/>
                <a:cs typeface="Verdana"/>
                <a:sym typeface="Verdana"/>
              </a:rPr>
              <a:t> -</a:t>
            </a:r>
            <a:endParaRPr sz="1200"/>
          </a:p>
        </p:txBody>
      </p:sp>
      <p:sp>
        <p:nvSpPr>
          <p:cNvPr id="426" name="Google Shape;426;p2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27" name="Google Shape;427;p2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28" name="Google Shape;428;p2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29" name="Google Shape;429;p29"/>
          <p:cNvSpPr txBox="1"/>
          <p:nvPr/>
        </p:nvSpPr>
        <p:spPr>
          <a:xfrm>
            <a:off x="7937" y="44624"/>
            <a:ext cx="9064625"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(„до, од или во рамките на компјутерски систем”)</a:t>
            </a:r>
            <a:endParaRPr sz="2000" b="1" dirty="0">
              <a:solidFill>
                <a:schemeClr val="lt1"/>
              </a:solidFill>
              <a:latin typeface="Verdana"/>
              <a:ea typeface="Verdana"/>
              <a:cs typeface="Verdana"/>
              <a:sym typeface="Verdan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30"/>
          <p:cNvSpPr/>
          <p:nvPr/>
        </p:nvSpPr>
        <p:spPr>
          <a:xfrm>
            <a:off x="129117"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без право на тоа, направено со помош на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a:t>
            </a:r>
            <a:r>
              <a:rPr lang="mk-MK" b="1" dirty="0">
                <a:solidFill>
                  <a:srgbClr val="FF0000"/>
                </a:solidFill>
                <a:latin typeface="Verdana"/>
                <a:ea typeface="Verdana"/>
                <a:cs typeface="Verdana"/>
                <a:sym typeface="Verdana"/>
              </a:rPr>
              <a:t>електромагнетни емисии </a:t>
            </a:r>
            <a:r>
              <a:rPr lang="mk-MK" dirty="0">
                <a:solidFill>
                  <a:schemeClr val="dk1"/>
                </a:solidFill>
                <a:latin typeface="Verdana"/>
                <a:ea typeface="Verdana"/>
                <a:cs typeface="Verdana"/>
                <a:sym typeface="Verdana"/>
              </a:rPr>
              <a:t>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36" name="Google Shape;436;p30"/>
          <p:cNvSpPr/>
          <p:nvPr/>
        </p:nvSpPr>
        <p:spPr>
          <a:xfrm>
            <a:off x="4275438" y="1287212"/>
            <a:ext cx="4747018" cy="378561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Компјутерските системи можат да емитуваат електромагнетни емисии кои пренесуваат компјутерски податоци</a:t>
            </a:r>
            <a:endParaRPr sz="2000" dirty="0">
              <a:solidFill>
                <a:schemeClr val="dk1"/>
              </a:solidFill>
              <a:latin typeface="Verdana"/>
              <a:ea typeface="Verdana"/>
              <a:cs typeface="Verdana"/>
              <a:sym typeface="Verdana"/>
            </a:endParaRPr>
          </a:p>
          <a:p>
            <a:pPr marL="342900" marR="0" lvl="0" indent="-209550" algn="just" rtl="0">
              <a:spcBef>
                <a:spcPts val="0"/>
              </a:spcBef>
              <a:spcAft>
                <a:spcPts val="0"/>
              </a:spcAft>
              <a:buClr>
                <a:schemeClr val="dk1"/>
              </a:buClr>
              <a:buSzPts val="21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Компјутерските податоци може да се реконструираат од ваквите емисии</a:t>
            </a:r>
            <a:endParaRPr sz="2000" dirty="0">
              <a:solidFill>
                <a:schemeClr val="dk1"/>
              </a:solidFill>
              <a:latin typeface="Verdana"/>
              <a:ea typeface="Verdana"/>
              <a:cs typeface="Verdana"/>
              <a:sym typeface="Verdana"/>
            </a:endParaRPr>
          </a:p>
          <a:p>
            <a:pPr marL="342900" marR="0" lvl="0" indent="-209550" algn="just" rtl="0">
              <a:spcBef>
                <a:spcPts val="0"/>
              </a:spcBef>
              <a:spcAft>
                <a:spcPts val="0"/>
              </a:spcAft>
              <a:buClr>
                <a:schemeClr val="dk1"/>
              </a:buClr>
              <a:buSzPts val="21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Поради тоа, следењето на електромагнетни емисии е </a:t>
            </a:r>
            <a:r>
              <a:rPr lang="mk-MK" sz="2000" dirty="0" err="1">
                <a:solidFill>
                  <a:schemeClr val="dk1"/>
                </a:solidFill>
                <a:latin typeface="Verdana"/>
                <a:ea typeface="Verdana"/>
                <a:cs typeface="Verdana"/>
                <a:sym typeface="Verdana"/>
              </a:rPr>
              <a:t>криминализирано</a:t>
            </a:r>
            <a:endParaRPr sz="2000" dirty="0">
              <a:solidFill>
                <a:schemeClr val="dk1"/>
              </a:solidFill>
              <a:latin typeface="Verdana"/>
              <a:ea typeface="Verdana"/>
              <a:cs typeface="Verdana"/>
              <a:sym typeface="Verdana"/>
            </a:endParaRPr>
          </a:p>
        </p:txBody>
      </p:sp>
      <p:sp>
        <p:nvSpPr>
          <p:cNvPr id="437" name="Google Shape;437;p30"/>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35</a:t>
            </a:fld>
            <a:r>
              <a:rPr lang="mk-MK" sz="1100" b="1">
                <a:solidFill>
                  <a:srgbClr val="FFFFFF"/>
                </a:solidFill>
                <a:latin typeface="Verdana"/>
                <a:ea typeface="Verdana"/>
                <a:cs typeface="Verdana"/>
                <a:sym typeface="Verdana"/>
              </a:rPr>
              <a:t> -</a:t>
            </a:r>
            <a:endParaRPr sz="1200"/>
          </a:p>
        </p:txBody>
      </p:sp>
      <p:sp>
        <p:nvSpPr>
          <p:cNvPr id="438" name="Google Shape;438;p3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39" name="Google Shape;439;p3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40" name="Google Shape;440;p30"/>
          <p:cNvSpPr txBox="1"/>
          <p:nvPr/>
        </p:nvSpPr>
        <p:spPr>
          <a:xfrm>
            <a:off x="1403350" y="44624"/>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(„електромагнетни емисии”)</a:t>
            </a:r>
            <a:endParaRPr sz="2000" b="1" dirty="0">
              <a:solidFill>
                <a:schemeClr val="lt1"/>
              </a:solidFill>
              <a:latin typeface="Verdana"/>
              <a:ea typeface="Verdana"/>
              <a:cs typeface="Verdana"/>
              <a:sym typeface="Verdana"/>
            </a:endParaRPr>
          </a:p>
        </p:txBody>
      </p:sp>
      <p:pic>
        <p:nvPicPr>
          <p:cNvPr id="441" name="Google Shape;441;p3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31"/>
          <p:cNvSpPr/>
          <p:nvPr/>
        </p:nvSpPr>
        <p:spPr>
          <a:xfrm>
            <a:off x="129117" y="1336957"/>
            <a:ext cx="3889351" cy="461660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dirty="0">
                <a:solidFill>
                  <a:schemeClr val="dk1"/>
                </a:solidFill>
                <a:latin typeface="Verdana"/>
                <a:ea typeface="Verdana"/>
                <a:cs typeface="Verdana"/>
                <a:sym typeface="Verdana"/>
              </a:rPr>
              <a:t>следење без право на тоа, направено со помош на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a:t>
            </a:r>
            <a:r>
              <a:rPr lang="mk-MK" b="1" dirty="0">
                <a:solidFill>
                  <a:srgbClr val="FF0000"/>
                </a:solidFill>
                <a:latin typeface="Verdana"/>
                <a:ea typeface="Verdana"/>
                <a:cs typeface="Verdana"/>
                <a:sym typeface="Verdana"/>
              </a:rPr>
              <a:t>нечесна намера, или во врска со компјутерски систем што е поврзан со друг компјутерски систем</a:t>
            </a:r>
            <a:r>
              <a:rPr lang="mk-MK" dirty="0">
                <a:solidFill>
                  <a:schemeClr val="dk1"/>
                </a:solidFill>
                <a:latin typeface="Verdana"/>
                <a:ea typeface="Verdana"/>
                <a:cs typeface="Verdana"/>
                <a:sym typeface="Verdana"/>
              </a:rPr>
              <a:t>.</a:t>
            </a:r>
            <a:endParaRPr dirty="0">
              <a:solidFill>
                <a:schemeClr val="dk1"/>
              </a:solidFill>
              <a:latin typeface="Verdana"/>
              <a:ea typeface="Verdana"/>
              <a:cs typeface="Verdana"/>
              <a:sym typeface="Verdana"/>
            </a:endParaRPr>
          </a:p>
        </p:txBody>
      </p:sp>
      <p:sp>
        <p:nvSpPr>
          <p:cNvPr id="448" name="Google Shape;448;p31"/>
          <p:cNvSpPr/>
          <p:nvPr/>
        </p:nvSpPr>
        <p:spPr>
          <a:xfrm>
            <a:off x="4275438" y="1287212"/>
            <a:ext cx="4747018" cy="378561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Странките можат да ја ограничат криминализацијата на следењето со следните квалификациски елементи:</a:t>
            </a:r>
            <a:endParaRPr sz="20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нечесна намера</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следење во врска со компјутерски систем што е поврзан со друг компјутерски систем (со исклучок на следење поврзано со самостојни компјутерски системи)</a:t>
            </a:r>
            <a:endParaRPr sz="2000" b="0" i="0" u="none" strike="noStrike" cap="none" dirty="0">
              <a:solidFill>
                <a:schemeClr val="dk1"/>
              </a:solidFill>
              <a:latin typeface="Verdana"/>
              <a:ea typeface="Verdana"/>
              <a:cs typeface="Verdana"/>
              <a:sym typeface="Verdana"/>
            </a:endParaRPr>
          </a:p>
        </p:txBody>
      </p:sp>
      <p:sp>
        <p:nvSpPr>
          <p:cNvPr id="449" name="Google Shape;449;p31"/>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36</a:t>
            </a:fld>
            <a:r>
              <a:rPr lang="mk-MK" sz="1100" b="1">
                <a:solidFill>
                  <a:srgbClr val="FFFFFF"/>
                </a:solidFill>
                <a:latin typeface="Verdana"/>
                <a:ea typeface="Verdana"/>
                <a:cs typeface="Verdana"/>
                <a:sym typeface="Verdana"/>
              </a:rPr>
              <a:t> -</a:t>
            </a:r>
            <a:endParaRPr sz="1200"/>
          </a:p>
        </p:txBody>
      </p:sp>
      <p:sp>
        <p:nvSpPr>
          <p:cNvPr id="450" name="Google Shape;450;p3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51" name="Google Shape;451;p3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52" name="Google Shape;452;p31"/>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53" name="Google Shape;453;p31"/>
          <p:cNvSpPr txBox="1"/>
          <p:nvPr/>
        </p:nvSpPr>
        <p:spPr>
          <a:xfrm>
            <a:off x="1511300" y="-24705"/>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a:t>
            </a:r>
          </a:p>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(„без право на тоа”)</a:t>
            </a:r>
            <a:endParaRPr sz="2000" b="1" dirty="0">
              <a:solidFill>
                <a:schemeClr val="lt1"/>
              </a:solidFill>
              <a:latin typeface="Verdana"/>
              <a:ea typeface="Verdana"/>
              <a:cs typeface="Verdana"/>
              <a:sym typeface="Verdan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51;p31">
            <a:extLst>
              <a:ext uri="{FF2B5EF4-FFF2-40B4-BE49-F238E27FC236}">
                <a16:creationId xmlns:a16="http://schemas.microsoft.com/office/drawing/2014/main" id="{F454CCFF-8761-4FE7-8F5B-3BFFB39B796F}"/>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 name="Google Shape;452;p31">
            <a:extLst>
              <a:ext uri="{FF2B5EF4-FFF2-40B4-BE49-F238E27FC236}">
                <a16:creationId xmlns:a16="http://schemas.microsoft.com/office/drawing/2014/main" id="{20A02CD9-DAE7-4208-8A09-920C79CDD4A2}"/>
              </a:ext>
            </a:extLst>
          </p:cNvPr>
          <p:cNvPicPr preferRelativeResize="0"/>
          <p:nvPr/>
        </p:nvPicPr>
        <p:blipFill rotWithShape="1">
          <a:blip r:embed="rId2">
            <a:alphaModFix/>
          </a:blip>
          <a:srcRect/>
          <a:stretch/>
        </p:blipFill>
        <p:spPr>
          <a:xfrm>
            <a:off x="0" y="-26988"/>
            <a:ext cx="1177924" cy="1079501"/>
          </a:xfrm>
          <a:prstGeom prst="rect">
            <a:avLst/>
          </a:prstGeom>
          <a:noFill/>
          <a:ln>
            <a:noFill/>
          </a:ln>
        </p:spPr>
      </p:pic>
      <p:sp>
        <p:nvSpPr>
          <p:cNvPr id="4" name="Google Shape;450;p31">
            <a:extLst>
              <a:ext uri="{FF2B5EF4-FFF2-40B4-BE49-F238E27FC236}">
                <a16:creationId xmlns:a16="http://schemas.microsoft.com/office/drawing/2014/main" id="{CE3C2790-7BC1-457A-8D52-96DFE8610C95}"/>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29977586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dirty="0">
                <a:latin typeface="Verdana"/>
                <a:ea typeface="Verdana"/>
                <a:cs typeface="Verdana"/>
                <a:sym typeface="Verdana"/>
              </a:rPr>
              <a:t>Манипулирање со податоците</a:t>
            </a:r>
            <a:endParaRPr dirty="0">
              <a:latin typeface="Verdana"/>
              <a:ea typeface="Verdana"/>
              <a:cs typeface="Verdana"/>
              <a:sym typeface="Verdana"/>
            </a:endParaRPr>
          </a:p>
        </p:txBody>
      </p:sp>
      <p:sp>
        <p:nvSpPr>
          <p:cNvPr id="460" name="Google Shape;460;p3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461" name="Google Shape;461;p3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38</a:t>
            </a:fld>
            <a:r>
              <a:rPr lang="mk-MK" sz="1200" b="1">
                <a:solidFill>
                  <a:srgbClr val="FFFFFF"/>
                </a:solidFill>
                <a:latin typeface="Verdana"/>
                <a:ea typeface="Verdana"/>
                <a:cs typeface="Verdana"/>
                <a:sym typeface="Verdana"/>
              </a:rPr>
              <a:t> -</a:t>
            </a:r>
            <a:endParaRPr/>
          </a:p>
        </p:txBody>
      </p:sp>
      <p:sp>
        <p:nvSpPr>
          <p:cNvPr id="462" name="Google Shape;462;p3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63" name="Google Shape;463;p3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64" name="Google Shape;464;p3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Четврти дел</a:t>
            </a:r>
            <a:endParaRPr sz="2000" b="1">
              <a:solidFill>
                <a:schemeClr val="lt1"/>
              </a:solidFill>
              <a:latin typeface="Verdana"/>
              <a:ea typeface="Verdana"/>
              <a:cs typeface="Verdana"/>
              <a:sym typeface="Verdana"/>
            </a:endParaRPr>
          </a:p>
        </p:txBody>
      </p:sp>
      <p:pic>
        <p:nvPicPr>
          <p:cNvPr id="465" name="Google Shape;465;p3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3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39</a:t>
            </a:fld>
            <a:r>
              <a:rPr lang="mk-MK" sz="1200" b="1">
                <a:solidFill>
                  <a:srgbClr val="FFFFFF"/>
                </a:solidFill>
                <a:latin typeface="Verdana"/>
                <a:ea typeface="Verdana"/>
                <a:cs typeface="Verdana"/>
                <a:sym typeface="Verdana"/>
              </a:rPr>
              <a:t> -</a:t>
            </a:r>
            <a:endParaRPr/>
          </a:p>
        </p:txBody>
      </p:sp>
      <p:sp>
        <p:nvSpPr>
          <p:cNvPr id="472" name="Google Shape;472;p3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73" name="Google Shape;473;p3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74" name="Google Shape;474;p33"/>
          <p:cNvSpPr txBox="1"/>
          <p:nvPr/>
        </p:nvSpPr>
        <p:spPr>
          <a:xfrm>
            <a:off x="1503363" y="-26988"/>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endParaRPr sz="2000" b="1" dirty="0">
              <a:solidFill>
                <a:schemeClr val="lt1"/>
              </a:solidFill>
              <a:latin typeface="Verdana"/>
              <a:ea typeface="Verdana"/>
              <a:cs typeface="Verdana"/>
              <a:sym typeface="Verdana"/>
            </a:endParaRPr>
          </a:p>
        </p:txBody>
      </p:sp>
      <p:pic>
        <p:nvPicPr>
          <p:cNvPr id="475" name="Google Shape;475;p33"/>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76" name="Google Shape;476;p33"/>
          <p:cNvSpPr txBox="1"/>
          <p:nvPr/>
        </p:nvSpPr>
        <p:spPr>
          <a:xfrm>
            <a:off x="457200" y="1460721"/>
            <a:ext cx="8229600" cy="4525962"/>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lnSpc>
                <a:spcPct val="80000"/>
              </a:lnSpc>
              <a:spcBef>
                <a:spcPts val="0"/>
              </a:spcBef>
              <a:spcAft>
                <a:spcPts val="0"/>
              </a:spcAft>
              <a:buClr>
                <a:schemeClr val="dk1"/>
              </a:buClr>
              <a:buSzPts val="3200"/>
              <a:buFont typeface="Arial"/>
              <a:buNone/>
            </a:pPr>
            <a:endParaRPr sz="2800" b="1"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r>
              <a:rPr lang="ru-RU" sz="2800" b="1" i="1" dirty="0">
                <a:solidFill>
                  <a:schemeClr val="dk1"/>
                </a:solidFill>
                <a:latin typeface="Verdana"/>
                <a:ea typeface="Verdana"/>
                <a:cs typeface="Verdana"/>
                <a:sym typeface="Verdana"/>
              </a:rPr>
              <a:t>Манипулирање со податоците</a:t>
            </a:r>
            <a:endParaRPr sz="2800" b="1"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r>
              <a:rPr lang="mk-MK" sz="2800" b="1" i="1" dirty="0">
                <a:solidFill>
                  <a:schemeClr val="dk1"/>
                </a:solidFill>
                <a:latin typeface="Verdana"/>
                <a:ea typeface="Verdana"/>
                <a:cs typeface="Verdana"/>
                <a:sym typeface="Verdana"/>
              </a:rPr>
              <a:t>(член 4 – Конвенција од Будимпешта)</a:t>
            </a:r>
            <a:endParaRPr sz="2800" dirty="0">
              <a:solidFill>
                <a:schemeClr val="dk1"/>
              </a:solidFill>
              <a:latin typeface="Verdana"/>
              <a:ea typeface="Verdana"/>
              <a:cs typeface="Verdana"/>
              <a:sym typeface="Verdana"/>
            </a:endParaRPr>
          </a:p>
          <a:p>
            <a:pPr marL="342900" marR="0" lvl="0" indent="-342900" algn="l" rtl="0">
              <a:lnSpc>
                <a:spcPct val="80000"/>
              </a:lnSpc>
              <a:spcBef>
                <a:spcPts val="640"/>
              </a:spcBef>
              <a:spcAft>
                <a:spcPts val="0"/>
              </a:spcAft>
              <a:buClr>
                <a:schemeClr val="dk1"/>
              </a:buClr>
              <a:buSzPts val="3200"/>
              <a:buFont typeface="Arial"/>
              <a:buNone/>
            </a:pPr>
            <a:endParaRPr sz="2800"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Char char="•"/>
            </a:pPr>
            <a:r>
              <a:rPr lang="mk-MK" sz="2800" i="1" dirty="0">
                <a:solidFill>
                  <a:schemeClr val="dk1"/>
                </a:solidFill>
                <a:latin typeface="Verdana"/>
                <a:ea typeface="Verdana"/>
                <a:cs typeface="Verdana"/>
                <a:sym typeface="Verdana"/>
              </a:rPr>
              <a:t>оштетување, бришење, деградирање, промена или прикривање на компјутерски податоци</a:t>
            </a:r>
            <a:endParaRPr sz="2800" i="1" dirty="0">
              <a:solidFill>
                <a:schemeClr val="dk1"/>
              </a:solidFill>
              <a:latin typeface="Verdana"/>
              <a:ea typeface="Verdana"/>
              <a:cs typeface="Verdana"/>
              <a:sym typeface="Verdana"/>
            </a:endParaRPr>
          </a:p>
          <a:p>
            <a:pPr marL="342900" marR="0" lvl="0" indent="-139700" algn="ctr" rtl="0">
              <a:lnSpc>
                <a:spcPct val="80000"/>
              </a:lnSpc>
              <a:spcBef>
                <a:spcPts val="640"/>
              </a:spcBef>
              <a:spcAft>
                <a:spcPts val="0"/>
              </a:spcAft>
              <a:buClr>
                <a:schemeClr val="dk1"/>
              </a:buClr>
              <a:buSzPts val="3200"/>
              <a:buFont typeface="Arial"/>
              <a:buNone/>
            </a:pPr>
            <a:endParaRPr sz="2800"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Char char="•"/>
            </a:pPr>
            <a:r>
              <a:rPr lang="mk-MK" sz="2800" i="1" dirty="0">
                <a:solidFill>
                  <a:schemeClr val="dk1"/>
                </a:solidFill>
                <a:latin typeface="Verdana"/>
                <a:ea typeface="Verdana"/>
                <a:cs typeface="Verdana"/>
                <a:sym typeface="Verdana"/>
              </a:rPr>
              <a:t>намерно, без право на тоа</a:t>
            </a:r>
            <a:endParaRPr sz="2800"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endParaRPr sz="2800"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endParaRPr sz="2800" dirty="0">
              <a:solidFill>
                <a:schemeClr val="dk1"/>
              </a:solidFill>
              <a:latin typeface="Verdana"/>
              <a:ea typeface="Verdana"/>
              <a:cs typeface="Verdana"/>
              <a:sym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4"/>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4" name="Google Shape;124;p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5" name="Google Shape;125;p4"/>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Цели на сесијата</a:t>
            </a:r>
            <a:endParaRPr sz="2000" b="1">
              <a:solidFill>
                <a:schemeClr val="lt1"/>
              </a:solidFill>
              <a:latin typeface="Verdana"/>
              <a:ea typeface="Verdana"/>
              <a:cs typeface="Verdana"/>
              <a:sym typeface="Verdana"/>
            </a:endParaRPr>
          </a:p>
        </p:txBody>
      </p:sp>
      <p:pic>
        <p:nvPicPr>
          <p:cNvPr id="126" name="Google Shape;126;p4"/>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27" name="Google Shape;127;p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4"/>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129" name="Google Shape;129;p4"/>
          <p:cNvSpPr txBox="1">
            <a:spLocks noGrp="1"/>
          </p:cNvSpPr>
          <p:nvPr>
            <p:ph type="body" idx="1"/>
          </p:nvPr>
        </p:nvSpPr>
        <p:spPr>
          <a:xfrm>
            <a:off x="323528" y="1340767"/>
            <a:ext cx="8712522" cy="5240233"/>
          </a:xfrm>
          <a:prstGeom prst="rect">
            <a:avLst/>
          </a:prstGeom>
          <a:noFill/>
          <a:ln>
            <a:noFill/>
          </a:ln>
        </p:spPr>
        <p:txBody>
          <a:bodyPr spcFirstLastPara="1" wrap="square" lIns="91425" tIns="45700" rIns="91425" bIns="45700" anchor="t" anchorCtr="0">
            <a:normAutofit fontScale="85000" lnSpcReduction="20000"/>
          </a:bodyPr>
          <a:lstStyle/>
          <a:p>
            <a:pPr marL="0" lvl="0" indent="0" algn="just" rtl="0">
              <a:spcBef>
                <a:spcPts val="0"/>
              </a:spcBef>
              <a:spcAft>
                <a:spcPts val="0"/>
              </a:spcAft>
              <a:buClr>
                <a:schemeClr val="dk1"/>
              </a:buClr>
              <a:buSzPct val="100000"/>
              <a:buNone/>
            </a:pPr>
            <a:r>
              <a:rPr lang="mk-MK" dirty="0">
                <a:latin typeface="Verdana"/>
                <a:ea typeface="Verdana"/>
                <a:cs typeface="Verdana"/>
                <a:sym typeface="Verdana"/>
              </a:rPr>
              <a:t>На крајот на сесијата, претставниците ќе можат да:</a:t>
            </a:r>
            <a:endParaRPr dirty="0">
              <a:latin typeface="Verdana"/>
              <a:ea typeface="Verdana"/>
              <a:cs typeface="Verdana"/>
              <a:sym typeface="Verdana"/>
            </a:endParaRPr>
          </a:p>
          <a:p>
            <a:pPr marL="342900" lvl="0" indent="-342900" algn="just" rtl="0">
              <a:spcBef>
                <a:spcPts val="476"/>
              </a:spcBef>
              <a:spcAft>
                <a:spcPts val="0"/>
              </a:spcAft>
              <a:buClr>
                <a:schemeClr val="dk1"/>
              </a:buClr>
              <a:buSzPct val="100000"/>
              <a:buChar char="•"/>
            </a:pPr>
            <a:r>
              <a:rPr lang="mk-MK" sz="2800" dirty="0">
                <a:latin typeface="Verdana"/>
                <a:ea typeface="Verdana"/>
                <a:cs typeface="Verdana"/>
                <a:sym typeface="Verdana"/>
              </a:rPr>
              <a:t>Го разберат значењето на основните термини, како што се:</a:t>
            </a:r>
            <a:endParaRPr sz="28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компјутерски податоци</a:t>
            </a:r>
            <a:endParaRPr sz="24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компјутерски систем</a:t>
            </a:r>
            <a:endParaRPr sz="24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податочен сообраќај</a:t>
            </a:r>
            <a:endParaRPr sz="24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давател на услуги</a:t>
            </a:r>
            <a:endParaRPr sz="2400" dirty="0">
              <a:latin typeface="Verdana"/>
              <a:ea typeface="Verdana"/>
              <a:cs typeface="Verdana"/>
              <a:sym typeface="Verdana"/>
            </a:endParaRPr>
          </a:p>
          <a:p>
            <a:pPr marL="342900" lvl="0" indent="-342900" algn="just" rtl="0">
              <a:spcBef>
                <a:spcPts val="476"/>
              </a:spcBef>
              <a:spcAft>
                <a:spcPts val="0"/>
              </a:spcAft>
              <a:buClr>
                <a:schemeClr val="dk1"/>
              </a:buClr>
              <a:buSzPct val="100000"/>
              <a:buChar char="•"/>
            </a:pPr>
            <a:r>
              <a:rPr lang="mk-MK" sz="2800" dirty="0">
                <a:latin typeface="Verdana"/>
                <a:ea typeface="Verdana"/>
                <a:cs typeface="Verdana"/>
                <a:sym typeface="Verdana"/>
              </a:rPr>
              <a:t>Ги идентификуваат елементите што претставуваат кривично дело на:</a:t>
            </a:r>
            <a:endParaRPr sz="2800" dirty="0">
              <a:latin typeface="Verdana"/>
              <a:ea typeface="Verdana"/>
              <a:cs typeface="Verdana"/>
              <a:sym typeface="Verdana"/>
            </a:endParaRPr>
          </a:p>
          <a:p>
            <a:pPr marL="742950" lvl="1" indent="-285750" algn="just" rtl="0">
              <a:spcBef>
                <a:spcPts val="476"/>
              </a:spcBef>
              <a:spcAft>
                <a:spcPts val="0"/>
              </a:spcAft>
              <a:buClr>
                <a:schemeClr val="dk1"/>
              </a:buClr>
              <a:buSzPct val="100000"/>
              <a:buChar char="–"/>
            </a:pPr>
            <a:r>
              <a:rPr lang="mk-MK" dirty="0"/>
              <a:t>илегал</a:t>
            </a:r>
            <a:r>
              <a:rPr lang="mk-MK" dirty="0">
                <a:latin typeface="Verdana"/>
                <a:ea typeface="Verdana"/>
                <a:cs typeface="Verdana"/>
                <a:sym typeface="Verdana"/>
              </a:rPr>
              <a:t>ен пристап</a:t>
            </a:r>
            <a:endParaRPr dirty="0"/>
          </a:p>
          <a:p>
            <a:pPr marL="742950" lvl="1" indent="-285750" algn="just" rtl="0">
              <a:spcBef>
                <a:spcPts val="476"/>
              </a:spcBef>
              <a:spcAft>
                <a:spcPts val="0"/>
              </a:spcAft>
              <a:buClr>
                <a:schemeClr val="dk1"/>
              </a:buClr>
              <a:buSzPct val="100000"/>
              <a:buChar char="–"/>
            </a:pPr>
            <a:r>
              <a:rPr lang="mk-MK" dirty="0">
                <a:latin typeface="Verdana"/>
                <a:ea typeface="Verdana"/>
                <a:cs typeface="Verdana"/>
                <a:sym typeface="Verdana"/>
              </a:rPr>
              <a:t>илегално следење</a:t>
            </a:r>
            <a:endParaRPr dirty="0"/>
          </a:p>
          <a:p>
            <a:pPr marL="742950" lvl="1" indent="-285750" algn="just" rtl="0">
              <a:spcBef>
                <a:spcPts val="476"/>
              </a:spcBef>
              <a:spcAft>
                <a:spcPts val="0"/>
              </a:spcAft>
              <a:buClr>
                <a:schemeClr val="dk1"/>
              </a:buClr>
              <a:buSzPct val="100000"/>
              <a:buChar char="–"/>
            </a:pPr>
            <a:r>
              <a:rPr lang="ru-RU" dirty="0">
                <a:latin typeface="Verdana"/>
                <a:ea typeface="Verdana"/>
                <a:cs typeface="Verdana"/>
                <a:sym typeface="Verdana"/>
              </a:rPr>
              <a:t>манипулирање со податоците</a:t>
            </a:r>
            <a:endParaRPr dirty="0"/>
          </a:p>
          <a:p>
            <a:pPr marL="742950" lvl="1" indent="-285750" algn="just" rtl="0">
              <a:spcBef>
                <a:spcPts val="476"/>
              </a:spcBef>
              <a:spcAft>
                <a:spcPts val="0"/>
              </a:spcAft>
              <a:buClr>
                <a:schemeClr val="dk1"/>
              </a:buClr>
              <a:buSzPct val="100000"/>
              <a:buChar char="–"/>
            </a:pPr>
            <a:r>
              <a:rPr lang="ru-RU" dirty="0">
                <a:latin typeface="Verdana"/>
                <a:ea typeface="Verdana"/>
                <a:cs typeface="Verdana"/>
                <a:sym typeface="Verdana"/>
              </a:rPr>
              <a:t>попречување на работата на системи</a:t>
            </a:r>
            <a:endParaRPr dirty="0"/>
          </a:p>
          <a:p>
            <a:pPr marL="742950" lvl="1" indent="-285750" algn="just" rtl="0">
              <a:spcBef>
                <a:spcPts val="476"/>
              </a:spcBef>
              <a:spcAft>
                <a:spcPts val="0"/>
              </a:spcAft>
              <a:buClr>
                <a:schemeClr val="dk1"/>
              </a:buClr>
              <a:buSzPct val="100000"/>
              <a:buChar char="–"/>
            </a:pPr>
            <a:r>
              <a:rPr lang="mk-MK" dirty="0"/>
              <a:t>з</a:t>
            </a:r>
            <a:r>
              <a:rPr lang="mk-MK" dirty="0">
                <a:latin typeface="Verdana"/>
                <a:ea typeface="Verdana"/>
                <a:cs typeface="Verdana"/>
                <a:sym typeface="Verdana"/>
              </a:rPr>
              <a:t>лоупотреба на уреди</a:t>
            </a:r>
            <a:endParaRPr dirty="0">
              <a:latin typeface="Verdana"/>
              <a:ea typeface="Verdana"/>
              <a:cs typeface="Verdana"/>
              <a:sym typeface="Verdan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82" name="Google Shape;482;p34"/>
          <p:cNvPicPr preferRelativeResize="0"/>
          <p:nvPr/>
        </p:nvPicPr>
        <p:blipFill rotWithShape="1">
          <a:blip r:embed="rId3">
            <a:alphaModFix/>
          </a:blip>
          <a:srcRect/>
          <a:stretch/>
        </p:blipFill>
        <p:spPr>
          <a:xfrm>
            <a:off x="0" y="1227475"/>
            <a:ext cx="9144000" cy="5360649"/>
          </a:xfrm>
          <a:prstGeom prst="rect">
            <a:avLst/>
          </a:prstGeom>
          <a:noFill/>
          <a:ln>
            <a:noFill/>
          </a:ln>
        </p:spPr>
      </p:pic>
      <p:sp>
        <p:nvSpPr>
          <p:cNvPr id="483" name="Google Shape;483;p34"/>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40</a:t>
            </a:fld>
            <a:r>
              <a:rPr lang="mk-MK" sz="1200" b="1">
                <a:solidFill>
                  <a:srgbClr val="FFFFFF"/>
                </a:solidFill>
                <a:latin typeface="Verdana"/>
                <a:ea typeface="Verdana"/>
                <a:cs typeface="Verdana"/>
                <a:sym typeface="Verdana"/>
              </a:rPr>
              <a:t> -</a:t>
            </a:r>
            <a:endParaRPr/>
          </a:p>
        </p:txBody>
      </p:sp>
      <p:sp>
        <p:nvSpPr>
          <p:cNvPr id="484" name="Google Shape;484;p3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85" name="Google Shape;485;p3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86" name="Google Shape;486;p34"/>
          <p:cNvSpPr txBox="1"/>
          <p:nvPr/>
        </p:nvSpPr>
        <p:spPr>
          <a:xfrm>
            <a:off x="1403350" y="762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Манипулирање со податоците: Пример</a:t>
            </a:r>
            <a:endParaRPr sz="2000" b="1" dirty="0">
              <a:solidFill>
                <a:schemeClr val="lt1"/>
              </a:solidFill>
              <a:latin typeface="Verdana"/>
              <a:ea typeface="Verdana"/>
              <a:cs typeface="Verdana"/>
              <a:sym typeface="Verdana"/>
            </a:endParaRPr>
          </a:p>
        </p:txBody>
      </p:sp>
      <p:pic>
        <p:nvPicPr>
          <p:cNvPr id="487" name="Google Shape;487;p34"/>
          <p:cNvPicPr preferRelativeResize="0"/>
          <p:nvPr/>
        </p:nvPicPr>
        <p:blipFill rotWithShape="1">
          <a:blip r:embed="rId4">
            <a:alphaModFix/>
          </a:blip>
          <a:srcRect/>
          <a:stretch/>
        </p:blipFill>
        <p:spPr>
          <a:xfrm>
            <a:off x="0" y="-26988"/>
            <a:ext cx="1177924" cy="107950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3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41</a:t>
            </a:fld>
            <a:r>
              <a:rPr lang="mk-MK" sz="1200" b="1">
                <a:solidFill>
                  <a:srgbClr val="FFFFFF"/>
                </a:solidFill>
                <a:latin typeface="Verdana"/>
                <a:ea typeface="Verdana"/>
                <a:cs typeface="Verdana"/>
                <a:sym typeface="Verdana"/>
              </a:rPr>
              <a:t> -</a:t>
            </a:r>
            <a:endParaRPr/>
          </a:p>
        </p:txBody>
      </p:sp>
      <p:sp>
        <p:nvSpPr>
          <p:cNvPr id="494" name="Google Shape;494;p3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95" name="Google Shape;495;p3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96" name="Google Shape;496;p35"/>
          <p:cNvSpPr txBox="1"/>
          <p:nvPr/>
        </p:nvSpPr>
        <p:spPr>
          <a:xfrm>
            <a:off x="1403350" y="7620"/>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endParaRPr sz="2000" b="1" dirty="0">
              <a:solidFill>
                <a:schemeClr val="lt1"/>
              </a:solidFill>
              <a:latin typeface="Verdana"/>
              <a:ea typeface="Verdana"/>
              <a:cs typeface="Verdana"/>
              <a:sym typeface="Verdana"/>
            </a:endParaRPr>
          </a:p>
        </p:txBody>
      </p:sp>
      <p:pic>
        <p:nvPicPr>
          <p:cNvPr id="497" name="Google Shape;497;p35"/>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498" name="Google Shape;498;p35" descr="http://joymachine.typepad.com/.a/6a00d83451bf9f69e201bb07b6728f970d-pi"/>
          <p:cNvPicPr preferRelativeResize="0"/>
          <p:nvPr/>
        </p:nvPicPr>
        <p:blipFill rotWithShape="1">
          <a:blip r:embed="rId4">
            <a:alphaModFix/>
          </a:blip>
          <a:srcRect/>
          <a:stretch/>
        </p:blipFill>
        <p:spPr>
          <a:xfrm>
            <a:off x="7937" y="1004926"/>
            <a:ext cx="9128125" cy="563078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36"/>
          <p:cNvSpPr/>
          <p:nvPr/>
        </p:nvSpPr>
        <p:spPr>
          <a:xfrm>
            <a:off x="129117" y="1336957"/>
            <a:ext cx="3889351" cy="403183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sz="1600" b="1" dirty="0">
                <a:solidFill>
                  <a:srgbClr val="FF0000"/>
                </a:solidFill>
                <a:latin typeface="Verdana"/>
                <a:ea typeface="Verdana"/>
                <a:cs typeface="Verdana"/>
                <a:sym typeface="Verdana"/>
              </a:rPr>
              <a:t>оштетување,</a:t>
            </a:r>
            <a:r>
              <a:rPr lang="mk-MK" sz="1600" dirty="0">
                <a:solidFill>
                  <a:schemeClr val="dk1"/>
                </a:solidFill>
                <a:latin typeface="Verdana"/>
                <a:ea typeface="Verdana"/>
                <a:cs typeface="Verdana"/>
                <a:sym typeface="Verdana"/>
              </a:rPr>
              <a:t> бришење, </a:t>
            </a:r>
            <a:r>
              <a:rPr lang="mk-MK" sz="1600" b="1" dirty="0">
                <a:solidFill>
                  <a:srgbClr val="FF0000"/>
                </a:solidFill>
                <a:latin typeface="Verdana"/>
                <a:ea typeface="Verdana"/>
                <a:cs typeface="Verdana"/>
                <a:sym typeface="Verdana"/>
              </a:rPr>
              <a:t>деградирање</a:t>
            </a:r>
            <a:r>
              <a:rPr lang="mk-MK" sz="1600" dirty="0">
                <a:solidFill>
                  <a:schemeClr val="dk1"/>
                </a:solidFill>
                <a:latin typeface="Verdana"/>
                <a:ea typeface="Verdana"/>
                <a:cs typeface="Verdana"/>
                <a:sym typeface="Verdana"/>
              </a:rPr>
              <a:t>, промена или прикривање на компјутерски податоци без право на тоа.</a:t>
            </a:r>
            <a:endParaRPr sz="16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600" dirty="0">
              <a:solidFill>
                <a:schemeClr val="dk1"/>
              </a:solidFill>
              <a:latin typeface="Verdana"/>
              <a:ea typeface="Verdana"/>
              <a:cs typeface="Verdana"/>
              <a:sym typeface="Verdana"/>
            </a:endParaRPr>
          </a:p>
        </p:txBody>
      </p:sp>
      <p:sp>
        <p:nvSpPr>
          <p:cNvPr id="505" name="Google Shape;505;p36"/>
          <p:cNvSpPr/>
          <p:nvPr/>
        </p:nvSpPr>
        <p:spPr>
          <a:xfrm>
            <a:off x="4451121" y="1270001"/>
            <a:ext cx="4545034" cy="2862282"/>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Оштетувањето и деградирањето се акти кои се преклопуваат</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Истите се однесуваат на негативната промена на интегритетот или информациската содржина на податоците и програмите</a:t>
            </a:r>
            <a:endParaRPr sz="2000" dirty="0">
              <a:solidFill>
                <a:schemeClr val="dk1"/>
              </a:solidFill>
              <a:latin typeface="Verdana"/>
              <a:ea typeface="Verdana"/>
              <a:cs typeface="Verdana"/>
              <a:sym typeface="Verdana"/>
            </a:endParaRPr>
          </a:p>
        </p:txBody>
      </p:sp>
      <p:sp>
        <p:nvSpPr>
          <p:cNvPr id="506" name="Google Shape;506;p36"/>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42</a:t>
            </a:fld>
            <a:r>
              <a:rPr lang="mk-MK" sz="1100" b="1">
                <a:solidFill>
                  <a:srgbClr val="FFFFFF"/>
                </a:solidFill>
                <a:latin typeface="Verdana"/>
                <a:ea typeface="Verdana"/>
                <a:cs typeface="Verdana"/>
                <a:sym typeface="Verdana"/>
              </a:rPr>
              <a:t> -</a:t>
            </a:r>
            <a:endParaRPr sz="1200"/>
          </a:p>
        </p:txBody>
      </p:sp>
      <p:sp>
        <p:nvSpPr>
          <p:cNvPr id="507" name="Google Shape;507;p3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508" name="Google Shape;508;p3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10" name="Google Shape;510;p36"/>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09" name="Google Shape;509;p36"/>
          <p:cNvSpPr txBox="1"/>
          <p:nvPr/>
        </p:nvSpPr>
        <p:spPr>
          <a:xfrm>
            <a:off x="147845" y="44624"/>
            <a:ext cx="8888205" cy="830956"/>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2400" b="1" dirty="0">
                <a:solidFill>
                  <a:schemeClr val="lt1"/>
                </a:solidFill>
                <a:latin typeface="Verdana"/>
                <a:ea typeface="Verdana"/>
                <a:cs typeface="Verdana"/>
                <a:sym typeface="Verdana"/>
              </a:rPr>
              <a:t>Манипулирање со податоците</a:t>
            </a:r>
            <a:r>
              <a:rPr lang="mk-MK" sz="2400" b="1" dirty="0">
                <a:solidFill>
                  <a:schemeClr val="lt1"/>
                </a:solidFill>
                <a:latin typeface="Verdana"/>
                <a:ea typeface="Verdana"/>
                <a:cs typeface="Verdana"/>
                <a:sym typeface="Verdana"/>
              </a:rPr>
              <a:t> </a:t>
            </a:r>
          </a:p>
          <a:p>
            <a:pPr marL="0" marR="0" lvl="0" indent="0" algn="r" rtl="0">
              <a:spcBef>
                <a:spcPts val="0"/>
              </a:spcBef>
              <a:spcAft>
                <a:spcPts val="0"/>
              </a:spcAft>
              <a:buNone/>
            </a:pPr>
            <a:r>
              <a:rPr lang="mk-MK" sz="2400" b="1" dirty="0">
                <a:solidFill>
                  <a:schemeClr val="lt1"/>
                </a:solidFill>
                <a:latin typeface="Verdana"/>
                <a:ea typeface="Verdana"/>
                <a:cs typeface="Verdana"/>
                <a:sym typeface="Verdana"/>
              </a:rPr>
              <a:t>(„оштетување, деградирање”)</a:t>
            </a:r>
            <a:endParaRPr sz="1600" b="1" dirty="0">
              <a:solidFill>
                <a:schemeClr val="lt1"/>
              </a:solidFill>
              <a:latin typeface="Verdana"/>
              <a:ea typeface="Verdana"/>
              <a:cs typeface="Verdana"/>
              <a:sym typeface="Verdan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7"/>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a:t>
            </a:r>
            <a:r>
              <a:rPr lang="mk-MK" sz="1800" b="1" dirty="0">
                <a:solidFill>
                  <a:srgbClr val="FF0000"/>
                </a:solidFill>
                <a:latin typeface="Verdana"/>
                <a:ea typeface="Verdana"/>
                <a:cs typeface="Verdana"/>
                <a:sym typeface="Verdana"/>
              </a:rPr>
              <a:t>бришење</a:t>
            </a:r>
            <a:r>
              <a:rPr lang="mk-MK" sz="1800" dirty="0">
                <a:solidFill>
                  <a:schemeClr val="dk1"/>
                </a:solidFill>
                <a:latin typeface="Verdana"/>
                <a:ea typeface="Verdana"/>
                <a:cs typeface="Verdana"/>
                <a:sym typeface="Verdana"/>
              </a:rPr>
              <a:t>, деградирање, промена или прикривање на компјутерски податоци без право на тоа.</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17" name="Google Shape;517;p37"/>
          <p:cNvSpPr/>
          <p:nvPr/>
        </p:nvSpPr>
        <p:spPr>
          <a:xfrm>
            <a:off x="4451121" y="1270001"/>
            <a:ext cx="454503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Бришењето на податоците е еквивалентно на уништување на материјална работа</a:t>
            </a:r>
            <a:endParaRPr sz="220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Бришењето има ефект да уништи податоци или да ги направи податоците непрепознатиливи</a:t>
            </a:r>
            <a:endParaRPr sz="2200">
              <a:solidFill>
                <a:schemeClr val="dk1"/>
              </a:solidFill>
              <a:latin typeface="Verdana"/>
              <a:ea typeface="Verdana"/>
              <a:cs typeface="Verdana"/>
              <a:sym typeface="Verdana"/>
            </a:endParaRPr>
          </a:p>
          <a:p>
            <a:pPr marL="0" marR="0" lvl="0" indent="0" algn="just" rtl="0">
              <a:spcBef>
                <a:spcPts val="0"/>
              </a:spcBef>
              <a:spcAft>
                <a:spcPts val="0"/>
              </a:spcAft>
              <a:buNone/>
            </a:pPr>
            <a:endParaRPr sz="2200">
              <a:solidFill>
                <a:schemeClr val="dk1"/>
              </a:solidFill>
              <a:latin typeface="Verdana"/>
              <a:ea typeface="Verdana"/>
              <a:cs typeface="Verdana"/>
              <a:sym typeface="Verdana"/>
            </a:endParaRPr>
          </a:p>
        </p:txBody>
      </p:sp>
      <p:sp>
        <p:nvSpPr>
          <p:cNvPr id="518" name="Google Shape;518;p37"/>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43</a:t>
            </a:fld>
            <a:r>
              <a:rPr lang="mk-MK" sz="1200" b="1">
                <a:solidFill>
                  <a:srgbClr val="FFFFFF"/>
                </a:solidFill>
                <a:latin typeface="Verdana"/>
                <a:ea typeface="Verdana"/>
                <a:cs typeface="Verdana"/>
                <a:sym typeface="Verdana"/>
              </a:rPr>
              <a:t> -</a:t>
            </a:r>
            <a:endParaRPr/>
          </a:p>
        </p:txBody>
      </p:sp>
      <p:sp>
        <p:nvSpPr>
          <p:cNvPr id="519" name="Google Shape;519;p3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20" name="Google Shape;520;p3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521" name="Google Shape;521;p37"/>
          <p:cNvSpPr txBox="1"/>
          <p:nvPr/>
        </p:nvSpPr>
        <p:spPr>
          <a:xfrm>
            <a:off x="944880" y="190500"/>
            <a:ext cx="8091170" cy="46162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2400" b="1" dirty="0">
                <a:solidFill>
                  <a:schemeClr val="lt1"/>
                </a:solidFill>
                <a:latin typeface="Verdana"/>
                <a:ea typeface="Verdana"/>
                <a:cs typeface="Verdana"/>
                <a:sym typeface="Verdana"/>
              </a:rPr>
              <a:t>Манипулирање со податоците</a:t>
            </a:r>
            <a:r>
              <a:rPr lang="mk-MK" sz="2400" b="1" dirty="0">
                <a:solidFill>
                  <a:schemeClr val="lt1"/>
                </a:solidFill>
                <a:latin typeface="Verdana"/>
                <a:ea typeface="Verdana"/>
                <a:cs typeface="Verdana"/>
                <a:sym typeface="Verdana"/>
              </a:rPr>
              <a:t> („бришење“)</a:t>
            </a:r>
            <a:endParaRPr sz="1600" b="1" dirty="0">
              <a:solidFill>
                <a:schemeClr val="lt1"/>
              </a:solidFill>
              <a:latin typeface="Verdana"/>
              <a:ea typeface="Verdana"/>
              <a:cs typeface="Verdana"/>
              <a:sym typeface="Verdana"/>
            </a:endParaRPr>
          </a:p>
        </p:txBody>
      </p:sp>
      <p:pic>
        <p:nvPicPr>
          <p:cNvPr id="522" name="Google Shape;522;p37"/>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38"/>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a:t>
            </a:r>
            <a:r>
              <a:rPr lang="mk-MK" sz="1800" b="1" dirty="0">
                <a:solidFill>
                  <a:srgbClr val="FF0000"/>
                </a:solidFill>
                <a:latin typeface="Verdana"/>
                <a:ea typeface="Verdana"/>
                <a:cs typeface="Verdana"/>
                <a:sym typeface="Verdana"/>
              </a:rPr>
              <a:t>промена</a:t>
            </a:r>
            <a:r>
              <a:rPr lang="mk-MK" sz="1800" dirty="0">
                <a:solidFill>
                  <a:schemeClr val="dk1"/>
                </a:solidFill>
                <a:latin typeface="Verdana"/>
                <a:ea typeface="Verdana"/>
                <a:cs typeface="Verdana"/>
                <a:sym typeface="Verdana"/>
              </a:rPr>
              <a:t> или прикривање на компјутерски податоци без право на тоа.</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29" name="Google Shape;529;p38"/>
          <p:cNvSpPr/>
          <p:nvPr/>
        </p:nvSpPr>
        <p:spPr>
          <a:xfrm>
            <a:off x="4451121" y="1270001"/>
            <a:ext cx="454503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Промената се однесува на модификација на постојните податоци</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Вклучува внесување на штетни кодови, како што се вируси и тројанци, што резултира со модификација на податоците</a:t>
            </a:r>
            <a:endParaRPr sz="2200" dirty="0">
              <a:solidFill>
                <a:schemeClr val="dk1"/>
              </a:solidFill>
              <a:latin typeface="Verdana"/>
              <a:ea typeface="Verdana"/>
              <a:cs typeface="Verdana"/>
              <a:sym typeface="Verdana"/>
            </a:endParaRPr>
          </a:p>
        </p:txBody>
      </p:sp>
      <p:sp>
        <p:nvSpPr>
          <p:cNvPr id="530" name="Google Shape;530;p38"/>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44</a:t>
            </a:fld>
            <a:r>
              <a:rPr lang="mk-MK" sz="1200" b="1">
                <a:solidFill>
                  <a:srgbClr val="FFFFFF"/>
                </a:solidFill>
                <a:latin typeface="Verdana"/>
                <a:ea typeface="Verdana"/>
                <a:cs typeface="Verdana"/>
                <a:sym typeface="Verdana"/>
              </a:rPr>
              <a:t> -</a:t>
            </a:r>
            <a:endParaRPr/>
          </a:p>
        </p:txBody>
      </p:sp>
      <p:sp>
        <p:nvSpPr>
          <p:cNvPr id="531" name="Google Shape;531;p3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32" name="Google Shape;532;p3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33" name="Google Shape;533;p3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34" name="Google Shape;534;p38"/>
          <p:cNvSpPr txBox="1"/>
          <p:nvPr/>
        </p:nvSpPr>
        <p:spPr>
          <a:xfrm>
            <a:off x="1403350" y="-9480"/>
            <a:ext cx="7632700" cy="95406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2800" b="1" dirty="0">
                <a:solidFill>
                  <a:schemeClr val="lt1"/>
                </a:solidFill>
                <a:latin typeface="Verdana"/>
                <a:ea typeface="Verdana"/>
                <a:cs typeface="Verdana"/>
                <a:sym typeface="Verdana"/>
              </a:rPr>
              <a:t>Манипулирање со податоците</a:t>
            </a:r>
            <a:r>
              <a:rPr lang="mk-MK" sz="2800" b="1" dirty="0">
                <a:solidFill>
                  <a:schemeClr val="lt1"/>
                </a:solidFill>
                <a:latin typeface="Verdana"/>
                <a:ea typeface="Verdana"/>
                <a:cs typeface="Verdana"/>
                <a:sym typeface="Verdana"/>
              </a:rPr>
              <a:t> („промена”)</a:t>
            </a:r>
            <a:endParaRPr sz="1800" b="1" dirty="0">
              <a:solidFill>
                <a:schemeClr val="lt1"/>
              </a:solidFill>
              <a:latin typeface="Verdana"/>
              <a:ea typeface="Verdana"/>
              <a:cs typeface="Verdana"/>
              <a:sym typeface="Verdan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39"/>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промена или </a:t>
            </a:r>
            <a:r>
              <a:rPr lang="mk-MK" sz="1800" b="1" dirty="0">
                <a:solidFill>
                  <a:srgbClr val="FF0000"/>
                </a:solidFill>
                <a:latin typeface="Verdana"/>
                <a:ea typeface="Verdana"/>
                <a:cs typeface="Verdana"/>
                <a:sym typeface="Verdana"/>
              </a:rPr>
              <a:t>прикривање</a:t>
            </a:r>
            <a:r>
              <a:rPr lang="mk-MK" sz="1800" dirty="0">
                <a:solidFill>
                  <a:schemeClr val="dk1"/>
                </a:solidFill>
                <a:latin typeface="Verdana"/>
                <a:ea typeface="Verdana"/>
                <a:cs typeface="Verdana"/>
                <a:sym typeface="Verdana"/>
              </a:rPr>
              <a:t> на компјутерски податоци без право.</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41" name="Google Shape;541;p39"/>
          <p:cNvSpPr/>
          <p:nvPr/>
        </p:nvSpPr>
        <p:spPr>
          <a:xfrm>
            <a:off x="4451121" y="1270001"/>
            <a:ext cx="4545034" cy="517064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Прикривањето се однесува на какво било дејство што ја спречува или ја прекинува достапноста на податоците на лицето кое има пристап до компјутерот или медиумот за складирање во кој се зачувани</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Прикривањето на податоците не влијае на содржината на самите податоци, туку на нивната достапност</a:t>
            </a:r>
            <a:endParaRPr sz="2200" dirty="0">
              <a:solidFill>
                <a:schemeClr val="dk1"/>
              </a:solidFill>
              <a:latin typeface="Verdana"/>
              <a:ea typeface="Verdana"/>
              <a:cs typeface="Verdana"/>
              <a:sym typeface="Verdana"/>
            </a:endParaRPr>
          </a:p>
        </p:txBody>
      </p:sp>
      <p:sp>
        <p:nvSpPr>
          <p:cNvPr id="542" name="Google Shape;542;p39"/>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45</a:t>
            </a:fld>
            <a:r>
              <a:rPr lang="mk-MK" sz="1200" b="1">
                <a:solidFill>
                  <a:srgbClr val="FFFFFF"/>
                </a:solidFill>
                <a:latin typeface="Verdana"/>
                <a:ea typeface="Verdana"/>
                <a:cs typeface="Verdana"/>
                <a:sym typeface="Verdana"/>
              </a:rPr>
              <a:t> -</a:t>
            </a:r>
            <a:endParaRPr/>
          </a:p>
        </p:txBody>
      </p:sp>
      <p:sp>
        <p:nvSpPr>
          <p:cNvPr id="543" name="Google Shape;543;p3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44" name="Google Shape;544;p3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45" name="Google Shape;545;p3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46" name="Google Shape;546;p39"/>
          <p:cNvSpPr txBox="1"/>
          <p:nvPr/>
        </p:nvSpPr>
        <p:spPr>
          <a:xfrm>
            <a:off x="441960" y="-27384"/>
            <a:ext cx="859409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r>
              <a:rPr lang="mk-MK" sz="3200" b="1" dirty="0">
                <a:solidFill>
                  <a:schemeClr val="lt1"/>
                </a:solidFill>
                <a:latin typeface="Verdana"/>
                <a:ea typeface="Verdana"/>
                <a:cs typeface="Verdana"/>
                <a:sym typeface="Verdana"/>
              </a:rPr>
              <a:t> („прикривање”)</a:t>
            </a:r>
            <a:endParaRPr sz="2000" b="1" dirty="0">
              <a:solidFill>
                <a:schemeClr val="lt1"/>
              </a:solidFill>
              <a:latin typeface="Verdana"/>
              <a:ea typeface="Verdana"/>
              <a:cs typeface="Verdana"/>
              <a:sym typeface="Verdan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40"/>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промена или прикривање на компјутерски податоци </a:t>
            </a:r>
            <a:r>
              <a:rPr lang="mk-MK" sz="1800" b="1" dirty="0">
                <a:solidFill>
                  <a:srgbClr val="FF0000"/>
                </a:solidFill>
                <a:latin typeface="Verdana"/>
                <a:ea typeface="Verdana"/>
                <a:cs typeface="Verdana"/>
                <a:sym typeface="Verdana"/>
              </a:rPr>
              <a:t>без право на тоа</a:t>
            </a:r>
            <a:r>
              <a:rPr lang="mk-MK" sz="1800" dirty="0">
                <a:solidFill>
                  <a:schemeClr val="dk1"/>
                </a:solidFill>
                <a:latin typeface="Verdana"/>
                <a:ea typeface="Verdana"/>
                <a:cs typeface="Verdana"/>
                <a:sym typeface="Verdana"/>
              </a:rPr>
              <a:t>.</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53" name="Google Shape;553;p40"/>
          <p:cNvSpPr/>
          <p:nvPr/>
        </p:nvSpPr>
        <p:spPr>
          <a:xfrm>
            <a:off x="4236720" y="1270001"/>
            <a:ext cx="4759435" cy="5262939"/>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700"/>
              <a:buFont typeface="Noto Sans Symbols"/>
              <a:buChar char="✔"/>
            </a:pPr>
            <a:r>
              <a:rPr lang="mk-MK" sz="1600" dirty="0">
                <a:solidFill>
                  <a:schemeClr val="dk1"/>
                </a:solidFill>
                <a:latin typeface="Verdana"/>
                <a:ea typeface="Verdana"/>
                <a:cs typeface="Verdana"/>
                <a:sym typeface="Verdana"/>
              </a:rPr>
              <a:t>Примери на </a:t>
            </a:r>
            <a:r>
              <a:rPr lang="ru-RU" sz="1600" dirty="0">
                <a:solidFill>
                  <a:schemeClr val="dk1"/>
                </a:solidFill>
                <a:latin typeface="Verdana"/>
                <a:ea typeface="Verdana"/>
                <a:cs typeface="Verdana"/>
                <a:sym typeface="Verdana"/>
              </a:rPr>
              <a:t>манипулирање со податоците</a:t>
            </a:r>
            <a:r>
              <a:rPr lang="mk-MK" sz="1600" dirty="0">
                <a:solidFill>
                  <a:schemeClr val="dk1"/>
                </a:solidFill>
                <a:latin typeface="Verdana"/>
                <a:ea typeface="Verdana"/>
                <a:cs typeface="Verdana"/>
                <a:sym typeface="Verdana"/>
              </a:rPr>
              <a:t> без право:</a:t>
            </a:r>
            <a:endParaRPr sz="16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Активности својствени за дизајнирање на мрежи или вообичаени оперативни или комерцијални практики</a:t>
            </a:r>
            <a:endParaRPr sz="16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Тестирање или заштита на безбедносниот систем на компјутер овластен од сопственикот или операторот</a:t>
            </a:r>
            <a:endParaRPr sz="1200" dirty="0"/>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err="1">
                <a:solidFill>
                  <a:schemeClr val="dk1"/>
                </a:solidFill>
                <a:latin typeface="Verdana"/>
                <a:ea typeface="Verdana"/>
                <a:cs typeface="Verdana"/>
                <a:sym typeface="Verdana"/>
              </a:rPr>
              <a:t>Реконфигурација</a:t>
            </a:r>
            <a:r>
              <a:rPr lang="mk-MK" sz="1600" b="0" i="0" u="none" strike="noStrike" cap="none" dirty="0">
                <a:solidFill>
                  <a:schemeClr val="dk1"/>
                </a:solidFill>
                <a:latin typeface="Verdana"/>
                <a:ea typeface="Verdana"/>
                <a:cs typeface="Verdana"/>
                <a:sym typeface="Verdana"/>
              </a:rPr>
              <a:t> на оперативниот систем на компјутерот при инсталирање на нов софтвер</a:t>
            </a:r>
            <a:endParaRPr sz="1200" dirty="0"/>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Измена на податочниот сообраќај заради олеснување на анонимните комуникации (</a:t>
            </a:r>
            <a:r>
              <a:rPr lang="mk-MK" sz="1600" b="0" i="0" u="none" strike="noStrike" cap="none" dirty="0">
                <a:solidFill>
                  <a:schemeClr val="tx1"/>
                </a:solidFill>
                <a:latin typeface="Verdana"/>
                <a:ea typeface="Verdana"/>
                <a:cs typeface="Verdana"/>
                <a:sym typeface="Verdana"/>
              </a:rPr>
              <a:t>на пр. анонимни </a:t>
            </a:r>
            <a:r>
              <a:rPr lang="mk-MK" sz="1600" b="0" i="0" u="none" strike="noStrike" cap="none" dirty="0" err="1">
                <a:solidFill>
                  <a:schemeClr val="tx1"/>
                </a:solidFill>
                <a:latin typeface="Verdana"/>
                <a:ea typeface="Verdana"/>
                <a:cs typeface="Verdana"/>
                <a:sym typeface="Verdana"/>
              </a:rPr>
              <a:t>remailer</a:t>
            </a:r>
            <a:r>
              <a:rPr lang="mk-MK" sz="1600" b="0" i="0" u="none" strike="noStrike" cap="none" dirty="0">
                <a:solidFill>
                  <a:schemeClr val="tx1"/>
                </a:solidFill>
                <a:latin typeface="Verdana"/>
                <a:ea typeface="Verdana"/>
                <a:cs typeface="Verdana"/>
                <a:sym typeface="Verdana"/>
              </a:rPr>
              <a:t> системи – повторено испраќање на е-пошта)</a:t>
            </a:r>
            <a:endParaRPr sz="1200" dirty="0">
              <a:solidFill>
                <a:schemeClr val="tx1"/>
              </a:solidFill>
            </a:endParaRPr>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Промена на податоци заради безбедна комуникација (на пр. </a:t>
            </a:r>
            <a:r>
              <a:rPr lang="mk-MK" sz="1600" b="0" i="0" u="none" strike="noStrike" cap="none" dirty="0" err="1">
                <a:solidFill>
                  <a:schemeClr val="dk1"/>
                </a:solidFill>
                <a:latin typeface="Verdana"/>
                <a:ea typeface="Verdana"/>
                <a:cs typeface="Verdana"/>
                <a:sym typeface="Verdana"/>
              </a:rPr>
              <a:t>енкриптирање</a:t>
            </a:r>
            <a:r>
              <a:rPr lang="mk-MK" sz="1600" b="0" i="0" u="none" strike="noStrike" cap="none" dirty="0">
                <a:solidFill>
                  <a:schemeClr val="dk1"/>
                </a:solidFill>
                <a:latin typeface="Verdana"/>
                <a:ea typeface="Verdana"/>
                <a:cs typeface="Verdana"/>
                <a:sym typeface="Verdana"/>
              </a:rPr>
              <a:t>)</a:t>
            </a:r>
            <a:endParaRPr sz="1600" b="0" i="0" u="none" strike="noStrike" cap="none" dirty="0">
              <a:solidFill>
                <a:schemeClr val="dk1"/>
              </a:solidFill>
              <a:latin typeface="Verdana"/>
              <a:ea typeface="Verdana"/>
              <a:cs typeface="Verdana"/>
              <a:sym typeface="Verdana"/>
            </a:endParaRPr>
          </a:p>
        </p:txBody>
      </p:sp>
      <p:sp>
        <p:nvSpPr>
          <p:cNvPr id="554" name="Google Shape;554;p40"/>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46</a:t>
            </a:fld>
            <a:r>
              <a:rPr lang="mk-MK" sz="1200" b="1">
                <a:solidFill>
                  <a:srgbClr val="FFFFFF"/>
                </a:solidFill>
                <a:latin typeface="Verdana"/>
                <a:ea typeface="Verdana"/>
                <a:cs typeface="Verdana"/>
                <a:sym typeface="Verdana"/>
              </a:rPr>
              <a:t> -</a:t>
            </a:r>
            <a:endParaRPr/>
          </a:p>
        </p:txBody>
      </p:sp>
      <p:sp>
        <p:nvSpPr>
          <p:cNvPr id="555" name="Google Shape;555;p4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56" name="Google Shape;556;p4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58" name="Google Shape;558;p40"/>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57" name="Google Shape;557;p40"/>
          <p:cNvSpPr txBox="1"/>
          <p:nvPr/>
        </p:nvSpPr>
        <p:spPr>
          <a:xfrm>
            <a:off x="129117" y="-27384"/>
            <a:ext cx="8906933"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r>
              <a:rPr lang="mk-MK" sz="3200" b="1" dirty="0">
                <a:solidFill>
                  <a:schemeClr val="lt1"/>
                </a:solidFill>
                <a:latin typeface="Verdana"/>
                <a:ea typeface="Verdana"/>
                <a:cs typeface="Verdana"/>
                <a:sym typeface="Verdana"/>
              </a:rPr>
              <a:t> </a:t>
            </a:r>
          </a:p>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(„без право на тоа”)</a:t>
            </a:r>
            <a:endParaRPr sz="2000" b="1" dirty="0">
              <a:solidFill>
                <a:schemeClr val="lt1"/>
              </a:solidFill>
              <a:latin typeface="Verdana"/>
              <a:ea typeface="Verdana"/>
              <a:cs typeface="Verdana"/>
              <a:sym typeface="Verdan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41"/>
          <p:cNvSpPr/>
          <p:nvPr/>
        </p:nvSpPr>
        <p:spPr>
          <a:xfrm>
            <a:off x="129117" y="1336957"/>
            <a:ext cx="3889351" cy="427805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промена или прикривање на компјутерски податоци без право на тоа.</a:t>
            </a:r>
            <a:endParaRPr sz="16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2 </a:t>
            </a:r>
            <a:r>
              <a:rPr lang="ru-RU" sz="1600" dirty="0">
                <a:solidFill>
                  <a:schemeClr val="dk1"/>
                </a:solidFill>
                <a:latin typeface="Verdana"/>
                <a:ea typeface="Verdana"/>
                <a:cs typeface="Verdana"/>
                <a:sym typeface="Verdana"/>
              </a:rPr>
              <a:t>Страната може да го задржи правото да бара дејството опишано во став 1 да резултира со</a:t>
            </a:r>
            <a:r>
              <a:rPr lang="mk-MK" sz="1600" dirty="0">
                <a:solidFill>
                  <a:schemeClr val="dk1"/>
                </a:solidFill>
                <a:latin typeface="Verdana"/>
                <a:ea typeface="Verdana"/>
                <a:cs typeface="Verdana"/>
                <a:sym typeface="Verdana"/>
              </a:rPr>
              <a:t> </a:t>
            </a:r>
            <a:r>
              <a:rPr lang="mk-MK" sz="1600" b="1" dirty="0">
                <a:solidFill>
                  <a:srgbClr val="FF0000"/>
                </a:solidFill>
                <a:latin typeface="Verdana"/>
                <a:ea typeface="Verdana"/>
                <a:cs typeface="Verdana"/>
                <a:sym typeface="Verdana"/>
              </a:rPr>
              <a:t>сериозна штета.</a:t>
            </a:r>
            <a:endParaRPr sz="1600" b="1" dirty="0">
              <a:solidFill>
                <a:srgbClr val="FF0000"/>
              </a:solidFill>
              <a:latin typeface="Verdana"/>
              <a:ea typeface="Verdana"/>
              <a:cs typeface="Verdana"/>
              <a:sym typeface="Verdana"/>
            </a:endParaRPr>
          </a:p>
        </p:txBody>
      </p:sp>
      <p:sp>
        <p:nvSpPr>
          <p:cNvPr id="565" name="Google Shape;565;p41"/>
          <p:cNvSpPr/>
          <p:nvPr/>
        </p:nvSpPr>
        <p:spPr>
          <a:xfrm>
            <a:off x="4451121" y="1270001"/>
            <a:ext cx="4545034"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Страните можат да ја ограничат криминализацијата на попречувањето на податоци на однесување што резултира со сериозна штета</a:t>
            </a:r>
            <a:endParaRPr sz="1200" dirty="0"/>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Дефиниција за сериозна штета што треба да се предвиди во домашното законодавство</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Може да биде квалификувана врз основа на количината на паричната штета што произлегува од однесувањето</a:t>
            </a:r>
            <a:endParaRPr sz="2000" dirty="0">
              <a:solidFill>
                <a:schemeClr val="dk1"/>
              </a:solidFill>
              <a:latin typeface="Verdana"/>
              <a:ea typeface="Verdana"/>
              <a:cs typeface="Verdana"/>
              <a:sym typeface="Verdana"/>
            </a:endParaRPr>
          </a:p>
        </p:txBody>
      </p:sp>
      <p:sp>
        <p:nvSpPr>
          <p:cNvPr id="566" name="Google Shape;566;p41"/>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47</a:t>
            </a:fld>
            <a:r>
              <a:rPr lang="mk-MK" sz="1200" b="1">
                <a:solidFill>
                  <a:srgbClr val="FFFFFF"/>
                </a:solidFill>
                <a:latin typeface="Verdana"/>
                <a:ea typeface="Verdana"/>
                <a:cs typeface="Verdana"/>
                <a:sym typeface="Verdana"/>
              </a:rPr>
              <a:t> -</a:t>
            </a:r>
            <a:endParaRPr/>
          </a:p>
        </p:txBody>
      </p:sp>
      <p:sp>
        <p:nvSpPr>
          <p:cNvPr id="567" name="Google Shape;567;p4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68" name="Google Shape;568;p4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70" name="Google Shape;570;p41"/>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69" name="Google Shape;569;p41"/>
          <p:cNvSpPr txBox="1"/>
          <p:nvPr/>
        </p:nvSpPr>
        <p:spPr>
          <a:xfrm>
            <a:off x="624840" y="-27384"/>
            <a:ext cx="841121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r>
              <a:rPr lang="mk-MK" sz="3200" b="1" dirty="0">
                <a:solidFill>
                  <a:schemeClr val="lt1"/>
                </a:solidFill>
                <a:latin typeface="Verdana"/>
                <a:ea typeface="Verdana"/>
                <a:cs typeface="Verdana"/>
                <a:sym typeface="Verdana"/>
              </a:rPr>
              <a:t> („сериозна штета”)</a:t>
            </a:r>
            <a:endParaRPr sz="2000" b="1" dirty="0">
              <a:solidFill>
                <a:schemeClr val="lt1"/>
              </a:solidFill>
              <a:latin typeface="Verdana"/>
              <a:ea typeface="Verdana"/>
              <a:cs typeface="Verdana"/>
              <a:sym typeface="Verdan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532;p38">
            <a:extLst>
              <a:ext uri="{FF2B5EF4-FFF2-40B4-BE49-F238E27FC236}">
                <a16:creationId xmlns:a16="http://schemas.microsoft.com/office/drawing/2014/main" id="{9B5EFA52-60CD-46DE-BE6E-9E1DC2F9F24D}"/>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13" name="Google Shape;533;p38">
            <a:extLst>
              <a:ext uri="{FF2B5EF4-FFF2-40B4-BE49-F238E27FC236}">
                <a16:creationId xmlns:a16="http://schemas.microsoft.com/office/drawing/2014/main" id="{B967287B-769D-468A-819E-8BE384BB8C6D}"/>
              </a:ext>
            </a:extLst>
          </p:cNvPr>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1938992"/>
          </a:xfrm>
          <a:prstGeom prst="rect">
            <a:avLst/>
          </a:prstGeom>
          <a:solidFill>
            <a:srgbClr val="BDD8F3"/>
          </a:solidFill>
        </p:spPr>
        <p:txBody>
          <a:bodyPr wrap="square" rtlCol="0">
            <a:spAutoFit/>
          </a:bodyPr>
          <a:lstStyle/>
          <a:p>
            <a:pPr algn="ctr"/>
            <a:r>
              <a:rPr lang="ru-RU" sz="2400" dirty="0">
                <a:solidFill>
                  <a:schemeClr val="tx1">
                    <a:lumMod val="65000"/>
                    <a:lumOff val="35000"/>
                  </a:schemeClr>
                </a:solidFill>
                <a:latin typeface="+mj-lt"/>
              </a:rPr>
              <a:t>Ако вработен е овластен да пристапува до банкарски податоци и ако вработениот пристапи до податоците за да помогне при извршување на кривично дело со пренесување на податоците до неговиот соучесник, за кое дело(а) ќе биде обвинет вработениот</a:t>
            </a:r>
            <a:r>
              <a:rPr lang="en-US" sz="2400" dirty="0">
                <a:solidFill>
                  <a:schemeClr val="tx1">
                    <a:lumMod val="65000"/>
                    <a:lumOff val="35000"/>
                  </a:schemeClr>
                </a:solidFill>
                <a:latin typeface="+mj-lt"/>
              </a:rPr>
              <a: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mk-MK" sz="2400" dirty="0">
                <a:solidFill>
                  <a:schemeClr val="bg1"/>
                </a:solidFill>
                <a:latin typeface="+mj-lt"/>
              </a:rPr>
              <a:t>Точни одговори се </a:t>
            </a:r>
            <a:r>
              <a:rPr lang="en-GB" sz="2400" dirty="0">
                <a:solidFill>
                  <a:schemeClr val="bg1"/>
                </a:solidFill>
                <a:latin typeface="+mj-lt"/>
              </a:rPr>
              <a:t>A </a:t>
            </a:r>
            <a:r>
              <a:rPr lang="mk-MK" sz="2400" dirty="0">
                <a:solidFill>
                  <a:schemeClr val="bg1"/>
                </a:solidFill>
                <a:latin typeface="+mj-lt"/>
              </a:rPr>
              <a:t>и</a:t>
            </a:r>
            <a:r>
              <a:rPr lang="en-GB" sz="2400" dirty="0">
                <a:solidFill>
                  <a:schemeClr val="bg1"/>
                </a:solidFill>
                <a:latin typeface="+mj-lt"/>
              </a:rPr>
              <a:t> C</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3471831"/>
            <a:ext cx="8030032" cy="1200329"/>
          </a:xfrm>
          <a:prstGeom prst="rect">
            <a:avLst/>
          </a:prstGeom>
          <a:solidFill>
            <a:srgbClr val="F08A34"/>
          </a:solidFill>
        </p:spPr>
        <p:txBody>
          <a:bodyPr wrap="square" rtlCol="0">
            <a:spAutoFit/>
          </a:bodyPr>
          <a:lstStyle/>
          <a:p>
            <a:pPr marL="1828800" lvl="3" indent="-457200">
              <a:buAutoNum type="alphaUcPeriod"/>
            </a:pPr>
            <a:r>
              <a:rPr lang="mk-MK" sz="2400" dirty="0">
                <a:solidFill>
                  <a:schemeClr val="bg1"/>
                </a:solidFill>
                <a:latin typeface="+mj-lt"/>
              </a:rPr>
              <a:t>Илегален пристап</a:t>
            </a:r>
            <a:endParaRPr lang="en-GB" sz="2400" dirty="0">
              <a:solidFill>
                <a:schemeClr val="bg1"/>
              </a:solidFill>
              <a:latin typeface="+mj-lt"/>
            </a:endParaRPr>
          </a:p>
          <a:p>
            <a:pPr marL="1828800" lvl="3" indent="-457200">
              <a:buAutoNum type="alphaUcPeriod"/>
            </a:pPr>
            <a:r>
              <a:rPr lang="mk-MK" sz="2400" dirty="0">
                <a:solidFill>
                  <a:schemeClr val="bg1"/>
                </a:solidFill>
                <a:latin typeface="+mj-lt"/>
              </a:rPr>
              <a:t>Илегално следење</a:t>
            </a:r>
            <a:endParaRPr lang="en-GB" sz="2400" dirty="0">
              <a:solidFill>
                <a:schemeClr val="bg1"/>
              </a:solidFill>
              <a:latin typeface="+mj-lt"/>
            </a:endParaRPr>
          </a:p>
          <a:p>
            <a:pPr marL="1828800" lvl="3" indent="-457200">
              <a:buAutoNum type="alphaUcPeriod"/>
            </a:pPr>
            <a:r>
              <a:rPr lang="mk-MK" sz="2400" dirty="0">
                <a:solidFill>
                  <a:schemeClr val="bg1"/>
                </a:solidFill>
                <a:latin typeface="+mj-lt"/>
              </a:rPr>
              <a:t>Манипулација со податоците</a:t>
            </a:r>
            <a:endParaRPr lang="en-US" sz="2400" dirty="0">
              <a:solidFill>
                <a:schemeClr val="bg1"/>
              </a:solidFill>
              <a:latin typeface="+mj-lt"/>
            </a:endParaRP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dirty="0">
                <a:latin typeface="Verdana" panose="020B0604030504040204" pitchFamily="34" charset="0"/>
                <a:ea typeface="Verdana" panose="020B0604030504040204" pitchFamily="34" charset="0"/>
                <a:cs typeface="ＭＳ Ｐゴシック" charset="0"/>
              </a:rPr>
              <a:t>Анкетно прашање</a:t>
            </a:r>
            <a:endParaRPr lang="en-GB" sz="3200" dirty="0">
              <a:latin typeface="Verdana" panose="020B0604030504040204" pitchFamily="34" charset="0"/>
              <a:ea typeface="Verdana" panose="020B0604030504040204" pitchFamily="34" charset="0"/>
            </a:endParaRPr>
          </a:p>
        </p:txBody>
      </p:sp>
      <p:sp>
        <p:nvSpPr>
          <p:cNvPr id="7" name="Google Shape;567;p41">
            <a:extLst>
              <a:ext uri="{FF2B5EF4-FFF2-40B4-BE49-F238E27FC236}">
                <a16:creationId xmlns:a16="http://schemas.microsoft.com/office/drawing/2014/main" id="{6BEFE454-58CB-4AE5-BBBE-6ED5C5673AFE}"/>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144374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67;p41">
            <a:extLst>
              <a:ext uri="{FF2B5EF4-FFF2-40B4-BE49-F238E27FC236}">
                <a16:creationId xmlns:a16="http://schemas.microsoft.com/office/drawing/2014/main" id="{963FBD51-4BE8-4DAF-9C71-6E91928B4672}"/>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 name="Google Shape;532;p38">
            <a:extLst>
              <a:ext uri="{FF2B5EF4-FFF2-40B4-BE49-F238E27FC236}">
                <a16:creationId xmlns:a16="http://schemas.microsoft.com/office/drawing/2014/main" id="{5D5FF2DB-89D6-465F-8404-B560620E65A9}"/>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 name="Google Shape;533;p38">
            <a:extLst>
              <a:ext uri="{FF2B5EF4-FFF2-40B4-BE49-F238E27FC236}">
                <a16:creationId xmlns:a16="http://schemas.microsoft.com/office/drawing/2014/main" id="{ABB3CA9D-4808-47FE-B20B-D9055F30CF2C}"/>
              </a:ext>
            </a:extLst>
          </p:cNvPr>
          <p:cNvPicPr preferRelativeResize="0"/>
          <p:nvPr/>
        </p:nvPicPr>
        <p:blipFill rotWithShape="1">
          <a:blip r:embed="rId2">
            <a:alphaModFix/>
          </a:blip>
          <a:srcRect/>
          <a:stretch/>
        </p:blipFill>
        <p:spPr>
          <a:xfrm>
            <a:off x="0" y="-26988"/>
            <a:ext cx="1177924" cy="1079501"/>
          </a:xfrm>
          <a:prstGeom prst="rect">
            <a:avLst/>
          </a:prstGeom>
          <a:noFill/>
          <a:ln>
            <a:noFill/>
          </a:ln>
        </p:spPr>
      </p:pic>
    </p:spTree>
    <p:extLst>
      <p:ext uri="{BB962C8B-B14F-4D97-AF65-F5344CB8AC3E}">
        <p14:creationId xmlns:p14="http://schemas.microsoft.com/office/powerpoint/2010/main" val="2455336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a:latin typeface="Verdana"/>
                <a:ea typeface="Verdana"/>
                <a:cs typeface="Verdana"/>
                <a:sym typeface="Verdana"/>
              </a:rPr>
              <a:t>ДЕФИНИЦИИ </a:t>
            </a:r>
            <a:endParaRPr>
              <a:latin typeface="Verdana"/>
              <a:ea typeface="Verdana"/>
              <a:cs typeface="Verdana"/>
              <a:sym typeface="Verdana"/>
            </a:endParaRPr>
          </a:p>
        </p:txBody>
      </p:sp>
      <p:sp>
        <p:nvSpPr>
          <p:cNvPr id="136" name="Google Shape;136;p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latin typeface="Verdana"/>
              <a:ea typeface="Verdana"/>
              <a:cs typeface="Verdana"/>
              <a:sym typeface="Verdana"/>
            </a:endParaRPr>
          </a:p>
        </p:txBody>
      </p:sp>
      <p:sp>
        <p:nvSpPr>
          <p:cNvPr id="137" name="Google Shape;137;p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a:t>
            </a:fld>
            <a:r>
              <a:rPr lang="mk-MK" sz="1200" b="1">
                <a:solidFill>
                  <a:srgbClr val="FFFFFF"/>
                </a:solidFill>
                <a:latin typeface="Verdana"/>
                <a:ea typeface="Verdana"/>
                <a:cs typeface="Verdana"/>
                <a:sym typeface="Verdana"/>
              </a:rPr>
              <a:t> -</a:t>
            </a:r>
            <a:endParaRPr/>
          </a:p>
        </p:txBody>
      </p:sp>
      <p:sp>
        <p:nvSpPr>
          <p:cNvPr id="138" name="Google Shape;138;p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39" name="Google Shape;139;p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40" name="Google Shape;140;p5"/>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Прв дел</a:t>
            </a:r>
            <a:endParaRPr sz="2000" b="1">
              <a:solidFill>
                <a:schemeClr val="lt1"/>
              </a:solidFill>
              <a:latin typeface="Verdana"/>
              <a:ea typeface="Verdana"/>
              <a:cs typeface="Verdana"/>
              <a:sym typeface="Verdana"/>
            </a:endParaRPr>
          </a:p>
        </p:txBody>
      </p:sp>
      <p:pic>
        <p:nvPicPr>
          <p:cNvPr id="141" name="Google Shape;141;p5"/>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dirty="0"/>
              <a:t>П</a:t>
            </a:r>
            <a:r>
              <a:rPr lang="ru-RU" dirty="0">
                <a:latin typeface="Verdana"/>
                <a:ea typeface="Verdana"/>
                <a:cs typeface="Verdana"/>
                <a:sym typeface="Verdana"/>
              </a:rPr>
              <a:t>опречување на работата на системи</a:t>
            </a:r>
            <a:endParaRPr dirty="0">
              <a:latin typeface="Verdana"/>
              <a:ea typeface="Verdana"/>
              <a:cs typeface="Verdana"/>
              <a:sym typeface="Verdana"/>
            </a:endParaRPr>
          </a:p>
        </p:txBody>
      </p:sp>
      <p:sp>
        <p:nvSpPr>
          <p:cNvPr id="577" name="Google Shape;577;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578" name="Google Shape;578;p4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50</a:t>
            </a:fld>
            <a:r>
              <a:rPr lang="mk-MK" sz="1200" b="1">
                <a:solidFill>
                  <a:srgbClr val="FFFFFF"/>
                </a:solidFill>
                <a:latin typeface="Verdana"/>
                <a:ea typeface="Verdana"/>
                <a:cs typeface="Verdana"/>
                <a:sym typeface="Verdana"/>
              </a:rPr>
              <a:t> -</a:t>
            </a:r>
            <a:endParaRPr/>
          </a:p>
        </p:txBody>
      </p:sp>
      <p:sp>
        <p:nvSpPr>
          <p:cNvPr id="579" name="Google Shape;579;p4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80" name="Google Shape;580;p4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581" name="Google Shape;581;p4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Петти дел</a:t>
            </a:r>
            <a:endParaRPr sz="2000" b="1">
              <a:solidFill>
                <a:schemeClr val="lt1"/>
              </a:solidFill>
              <a:latin typeface="Verdana"/>
              <a:ea typeface="Verdana"/>
              <a:cs typeface="Verdana"/>
              <a:sym typeface="Verdana"/>
            </a:endParaRPr>
          </a:p>
        </p:txBody>
      </p:sp>
      <p:pic>
        <p:nvPicPr>
          <p:cNvPr id="582" name="Google Shape;582;p4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4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51</a:t>
            </a:fld>
            <a:r>
              <a:rPr lang="mk-MK" sz="1200" b="1">
                <a:solidFill>
                  <a:srgbClr val="FFFFFF"/>
                </a:solidFill>
                <a:latin typeface="Verdana"/>
                <a:ea typeface="Verdana"/>
                <a:cs typeface="Verdana"/>
                <a:sym typeface="Verdana"/>
              </a:rPr>
              <a:t> -</a:t>
            </a:r>
            <a:endParaRPr/>
          </a:p>
        </p:txBody>
      </p:sp>
      <p:sp>
        <p:nvSpPr>
          <p:cNvPr id="589" name="Google Shape;589;p4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90" name="Google Shape;590;p4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591" name="Google Shape;591;p43"/>
          <p:cNvSpPr txBox="1"/>
          <p:nvPr/>
        </p:nvSpPr>
        <p:spPr>
          <a:xfrm>
            <a:off x="0" y="0"/>
            <a:ext cx="903605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592" name="Google Shape;592;p43"/>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93" name="Google Shape;593;p43"/>
          <p:cNvSpPr txBox="1"/>
          <p:nvPr/>
        </p:nvSpPr>
        <p:spPr>
          <a:xfrm>
            <a:off x="534380" y="1270001"/>
            <a:ext cx="8075240" cy="5095247"/>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lnSpc>
                <a:spcPct val="80000"/>
              </a:lnSpc>
              <a:spcBef>
                <a:spcPts val="0"/>
              </a:spcBef>
              <a:spcAft>
                <a:spcPts val="0"/>
              </a:spcAft>
              <a:buClr>
                <a:schemeClr val="dk1"/>
              </a:buClr>
              <a:buSzPts val="2800"/>
              <a:buFont typeface="Arial"/>
              <a:buNone/>
            </a:pPr>
            <a:endParaRPr sz="2400" b="1"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r>
              <a:rPr lang="ru-RU" sz="2400" b="1" i="1" dirty="0">
                <a:solidFill>
                  <a:schemeClr val="dk1"/>
                </a:solidFill>
                <a:latin typeface="Verdana"/>
                <a:ea typeface="Verdana"/>
                <a:cs typeface="Verdana"/>
                <a:sym typeface="Verdana"/>
              </a:rPr>
              <a:t>Попречување на работата на системи</a:t>
            </a:r>
            <a:endParaRPr sz="2400" b="1"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r>
              <a:rPr lang="mk-MK" sz="2400" b="1" i="1" dirty="0">
                <a:solidFill>
                  <a:schemeClr val="dk1"/>
                </a:solidFill>
                <a:latin typeface="Verdana"/>
                <a:ea typeface="Verdana"/>
                <a:cs typeface="Verdana"/>
                <a:sym typeface="Verdana"/>
              </a:rPr>
              <a:t>(Член 5 – Конвенција од Будимпешта)</a:t>
            </a:r>
            <a:endParaRPr sz="2400" b="1"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Char char="•"/>
            </a:pPr>
            <a:r>
              <a:rPr lang="mk-MK" sz="2400" i="1" dirty="0">
                <a:solidFill>
                  <a:schemeClr val="dk1"/>
                </a:solidFill>
                <a:latin typeface="Verdana"/>
                <a:ea typeface="Verdana"/>
                <a:cs typeface="Verdana"/>
                <a:sym typeface="Verdana"/>
              </a:rPr>
              <a:t>сериозното попречување на функционирањето на компјутерски систем</a:t>
            </a: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Char char="•"/>
            </a:pPr>
            <a:r>
              <a:rPr lang="mk-MK" sz="2400" i="1" dirty="0">
                <a:solidFill>
                  <a:schemeClr val="dk1"/>
                </a:solidFill>
                <a:latin typeface="Verdana"/>
                <a:ea typeface="Verdana"/>
                <a:cs typeface="Verdana"/>
                <a:sym typeface="Verdana"/>
              </a:rPr>
              <a:t>преку внесување, пренесување, оштетување, бришење, деградирање, променување или прикривање на компјутерски податоци</a:t>
            </a:r>
            <a:endParaRPr sz="2400" i="1" dirty="0">
              <a:solidFill>
                <a:schemeClr val="dk1"/>
              </a:solidFill>
              <a:latin typeface="Verdana"/>
              <a:ea typeface="Verdana"/>
              <a:cs typeface="Verdana"/>
              <a:sym typeface="Verdana"/>
            </a:endParaRPr>
          </a:p>
          <a:p>
            <a:pPr marL="342900" marR="0" lvl="0" indent="-165100" algn="ctr" rtl="0">
              <a:lnSpc>
                <a:spcPct val="80000"/>
              </a:lnSpc>
              <a:spcBef>
                <a:spcPts val="560"/>
              </a:spcBef>
              <a:spcAft>
                <a:spcPts val="0"/>
              </a:spcAft>
              <a:buClr>
                <a:schemeClr val="dk1"/>
              </a:buClr>
              <a:buSzPts val="2800"/>
              <a:buFont typeface="Arial"/>
              <a:buNone/>
            </a:pP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Char char="•"/>
            </a:pPr>
            <a:r>
              <a:rPr lang="mk-MK" sz="2400" i="1" dirty="0">
                <a:solidFill>
                  <a:schemeClr val="dk1"/>
                </a:solidFill>
                <a:latin typeface="Verdana"/>
                <a:ea typeface="Verdana"/>
                <a:cs typeface="Verdana"/>
                <a:sym typeface="Verdana"/>
              </a:rPr>
              <a:t>намерно, без право на тоа</a:t>
            </a:r>
            <a:endParaRPr sz="2400" i="1" dirty="0">
              <a:solidFill>
                <a:schemeClr val="dk1"/>
              </a:solidFill>
              <a:latin typeface="Verdana"/>
              <a:ea typeface="Verdana"/>
              <a:cs typeface="Verdana"/>
              <a:sym typeface="Verdan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44"/>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52</a:t>
            </a:fld>
            <a:r>
              <a:rPr lang="mk-MK" sz="1200" b="1">
                <a:solidFill>
                  <a:srgbClr val="FFFFFF"/>
                </a:solidFill>
                <a:latin typeface="Verdana"/>
                <a:ea typeface="Verdana"/>
                <a:cs typeface="Verdana"/>
                <a:sym typeface="Verdana"/>
              </a:rPr>
              <a:t> -</a:t>
            </a:r>
            <a:endParaRPr/>
          </a:p>
        </p:txBody>
      </p:sp>
      <p:sp>
        <p:nvSpPr>
          <p:cNvPr id="600" name="Google Shape;600;p4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01" name="Google Shape;601;p4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02" name="Google Shape;602;p44"/>
          <p:cNvSpPr txBox="1"/>
          <p:nvPr/>
        </p:nvSpPr>
        <p:spPr>
          <a:xfrm>
            <a:off x="1344612" y="-1514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03" name="Google Shape;603;p44"/>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04" name="Google Shape;604;p44"/>
          <p:cNvPicPr preferRelativeResize="0"/>
          <p:nvPr/>
        </p:nvPicPr>
        <p:blipFill rotWithShape="1">
          <a:blip r:embed="rId4">
            <a:alphaModFix/>
          </a:blip>
          <a:srcRect/>
          <a:stretch/>
        </p:blipFill>
        <p:spPr>
          <a:xfrm>
            <a:off x="0" y="1037908"/>
            <a:ext cx="4355976" cy="3681903"/>
          </a:xfrm>
          <a:prstGeom prst="rect">
            <a:avLst/>
          </a:prstGeom>
          <a:noFill/>
          <a:ln>
            <a:noFill/>
          </a:ln>
        </p:spPr>
      </p:pic>
      <p:pic>
        <p:nvPicPr>
          <p:cNvPr id="605" name="Google Shape;605;p44"/>
          <p:cNvPicPr preferRelativeResize="0"/>
          <p:nvPr/>
        </p:nvPicPr>
        <p:blipFill rotWithShape="1">
          <a:blip r:embed="rId5">
            <a:alphaModFix/>
          </a:blip>
          <a:srcRect/>
          <a:stretch/>
        </p:blipFill>
        <p:spPr>
          <a:xfrm>
            <a:off x="7937" y="4733107"/>
            <a:ext cx="4348039" cy="2132017"/>
          </a:xfrm>
          <a:prstGeom prst="rect">
            <a:avLst/>
          </a:prstGeom>
          <a:noFill/>
          <a:ln>
            <a:noFill/>
          </a:ln>
        </p:spPr>
      </p:pic>
      <p:pic>
        <p:nvPicPr>
          <p:cNvPr id="606" name="Google Shape;606;p44"/>
          <p:cNvPicPr preferRelativeResize="0"/>
          <p:nvPr/>
        </p:nvPicPr>
        <p:blipFill rotWithShape="1">
          <a:blip r:embed="rId6">
            <a:alphaModFix/>
          </a:blip>
          <a:srcRect/>
          <a:stretch/>
        </p:blipFill>
        <p:spPr>
          <a:xfrm>
            <a:off x="4355976" y="1025981"/>
            <a:ext cx="4780086" cy="5832019"/>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4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53</a:t>
            </a:fld>
            <a:r>
              <a:rPr lang="mk-MK" sz="1200" b="1">
                <a:solidFill>
                  <a:srgbClr val="FFFFFF"/>
                </a:solidFill>
                <a:latin typeface="Verdana"/>
                <a:ea typeface="Verdana"/>
                <a:cs typeface="Verdana"/>
                <a:sym typeface="Verdana"/>
              </a:rPr>
              <a:t> -</a:t>
            </a:r>
            <a:endParaRPr/>
          </a:p>
        </p:txBody>
      </p:sp>
      <p:sp>
        <p:nvSpPr>
          <p:cNvPr id="613" name="Google Shape;613;p4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14" name="Google Shape;614;p4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615" name="Google Shape;615;p45"/>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16" name="Google Shape;616;p45"/>
          <p:cNvPicPr preferRelativeResize="0"/>
          <p:nvPr/>
        </p:nvPicPr>
        <p:blipFill rotWithShape="1">
          <a:blip r:embed="rId4">
            <a:alphaModFix/>
          </a:blip>
          <a:srcRect/>
          <a:stretch/>
        </p:blipFill>
        <p:spPr>
          <a:xfrm>
            <a:off x="7937" y="1070294"/>
            <a:ext cx="5356151" cy="5517831"/>
          </a:xfrm>
          <a:prstGeom prst="rect">
            <a:avLst/>
          </a:prstGeom>
          <a:noFill/>
          <a:ln>
            <a:noFill/>
          </a:ln>
        </p:spPr>
      </p:pic>
      <p:pic>
        <p:nvPicPr>
          <p:cNvPr id="617" name="Google Shape;617;p45"/>
          <p:cNvPicPr preferRelativeResize="0"/>
          <p:nvPr/>
        </p:nvPicPr>
        <p:blipFill rotWithShape="1">
          <a:blip r:embed="rId5">
            <a:alphaModFix/>
          </a:blip>
          <a:srcRect/>
          <a:stretch/>
        </p:blipFill>
        <p:spPr>
          <a:xfrm>
            <a:off x="5386562" y="40306"/>
            <a:ext cx="3757437" cy="3388694"/>
          </a:xfrm>
          <a:prstGeom prst="rect">
            <a:avLst/>
          </a:prstGeom>
          <a:noFill/>
          <a:ln>
            <a:noFill/>
          </a:ln>
        </p:spPr>
      </p:pic>
      <p:pic>
        <p:nvPicPr>
          <p:cNvPr id="618" name="Google Shape;618;p45"/>
          <p:cNvPicPr preferRelativeResize="0"/>
          <p:nvPr/>
        </p:nvPicPr>
        <p:blipFill rotWithShape="1">
          <a:blip r:embed="rId6">
            <a:alphaModFix/>
          </a:blip>
          <a:srcRect/>
          <a:stretch/>
        </p:blipFill>
        <p:spPr>
          <a:xfrm>
            <a:off x="5386561" y="3307149"/>
            <a:ext cx="3779912" cy="328097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46"/>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54</a:t>
            </a:fld>
            <a:r>
              <a:rPr lang="mk-MK" sz="1200" b="1">
                <a:solidFill>
                  <a:srgbClr val="FFFFFF"/>
                </a:solidFill>
                <a:latin typeface="Verdana"/>
                <a:ea typeface="Verdana"/>
                <a:cs typeface="Verdana"/>
                <a:sym typeface="Verdana"/>
              </a:rPr>
              <a:t> -</a:t>
            </a:r>
            <a:endParaRPr/>
          </a:p>
        </p:txBody>
      </p:sp>
      <p:sp>
        <p:nvSpPr>
          <p:cNvPr id="625" name="Google Shape;625;p4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26" name="Google Shape;626;p4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27" name="Google Shape;627;p46"/>
          <p:cNvSpPr txBox="1"/>
          <p:nvPr/>
        </p:nvSpPr>
        <p:spPr>
          <a:xfrm>
            <a:off x="1503363" y="-1514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28" name="Google Shape;628;p46"/>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29" name="Google Shape;629;p46"/>
          <p:cNvPicPr preferRelativeResize="0"/>
          <p:nvPr/>
        </p:nvPicPr>
        <p:blipFill rotWithShape="1">
          <a:blip r:embed="rId4">
            <a:alphaModFix/>
          </a:blip>
          <a:srcRect/>
          <a:stretch/>
        </p:blipFill>
        <p:spPr>
          <a:xfrm>
            <a:off x="0" y="1052736"/>
            <a:ext cx="7065784" cy="5400599"/>
          </a:xfrm>
          <a:prstGeom prst="rect">
            <a:avLst/>
          </a:prstGeom>
          <a:noFill/>
          <a:ln>
            <a:noFill/>
          </a:ln>
        </p:spPr>
      </p:pic>
      <p:sp>
        <p:nvSpPr>
          <p:cNvPr id="630" name="Google Shape;630;p46"/>
          <p:cNvSpPr/>
          <p:nvPr/>
        </p:nvSpPr>
        <p:spPr>
          <a:xfrm>
            <a:off x="2267744" y="2924944"/>
            <a:ext cx="1861038" cy="1860699"/>
          </a:xfrm>
          <a:prstGeom prst="frame">
            <a:avLst>
              <a:gd name="adj1" fmla="val 12500"/>
            </a:avLst>
          </a:prstGeom>
          <a:solidFill>
            <a:srgbClr val="FF0000"/>
          </a:solidFill>
          <a:ln w="9525" cap="flat" cmpd="sng">
            <a:solidFill>
              <a:srgbClr val="FF00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0"/>
                                        </p:tgtEl>
                                        <p:attrNameLst>
                                          <p:attrName>style.visibility</p:attrName>
                                        </p:attrNameLst>
                                      </p:cBhvr>
                                      <p:to>
                                        <p:strVal val="visible"/>
                                      </p:to>
                                    </p:set>
                                    <p:animEffect transition="in" filter="fade">
                                      <p:cBhvr>
                                        <p:cTn id="7" dur="500"/>
                                        <p:tgtEl>
                                          <p:spTgt spid="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48"/>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55</a:t>
            </a:fld>
            <a:r>
              <a:rPr lang="mk-MK" sz="1200" b="1">
                <a:solidFill>
                  <a:srgbClr val="FFFFFF"/>
                </a:solidFill>
                <a:latin typeface="Verdana"/>
                <a:ea typeface="Verdana"/>
                <a:cs typeface="Verdana"/>
                <a:sym typeface="Verdana"/>
              </a:rPr>
              <a:t> -</a:t>
            </a:r>
            <a:endParaRPr/>
          </a:p>
        </p:txBody>
      </p:sp>
      <p:sp>
        <p:nvSpPr>
          <p:cNvPr id="649" name="Google Shape;649;p4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50" name="Google Shape;650;p4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51" name="Google Shape;651;p48"/>
          <p:cNvSpPr txBox="1"/>
          <p:nvPr/>
        </p:nvSpPr>
        <p:spPr>
          <a:xfrm>
            <a:off x="1340416" y="-36513"/>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52" name="Google Shape;652;p48"/>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53" name="Google Shape;653;p48" descr="http://www.datasoft.ws/images/ddos-attacks1.png"/>
          <p:cNvPicPr preferRelativeResize="0"/>
          <p:nvPr/>
        </p:nvPicPr>
        <p:blipFill rotWithShape="1">
          <a:blip r:embed="rId4">
            <a:alphaModFix/>
          </a:blip>
          <a:srcRect/>
          <a:stretch/>
        </p:blipFill>
        <p:spPr>
          <a:xfrm>
            <a:off x="7937" y="1052513"/>
            <a:ext cx="9127672" cy="5526087"/>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49"/>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56</a:t>
            </a:fld>
            <a:r>
              <a:rPr lang="mk-MK" sz="1200" b="1">
                <a:solidFill>
                  <a:srgbClr val="FFFFFF"/>
                </a:solidFill>
                <a:latin typeface="Verdana"/>
                <a:ea typeface="Verdana"/>
                <a:cs typeface="Verdana"/>
                <a:sym typeface="Verdana"/>
              </a:rPr>
              <a:t> -</a:t>
            </a:r>
            <a:endParaRPr/>
          </a:p>
        </p:txBody>
      </p:sp>
      <p:sp>
        <p:nvSpPr>
          <p:cNvPr id="660" name="Google Shape;660;p4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61" name="Google Shape;661;p4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62" name="Google Shape;662;p49"/>
          <p:cNvSpPr txBox="1"/>
          <p:nvPr/>
        </p:nvSpPr>
        <p:spPr>
          <a:xfrm>
            <a:off x="1503363" y="-46983"/>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63" name="Google Shape;663;p49"/>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64" name="Google Shape;664;p49"/>
          <p:cNvPicPr preferRelativeResize="0"/>
          <p:nvPr/>
        </p:nvPicPr>
        <p:blipFill rotWithShape="1">
          <a:blip r:embed="rId4">
            <a:alphaModFix/>
          </a:blip>
          <a:srcRect/>
          <a:stretch/>
        </p:blipFill>
        <p:spPr>
          <a:xfrm>
            <a:off x="0" y="1052513"/>
            <a:ext cx="7380312" cy="2038523"/>
          </a:xfrm>
          <a:prstGeom prst="rect">
            <a:avLst/>
          </a:prstGeom>
          <a:noFill/>
          <a:ln>
            <a:noFill/>
          </a:ln>
        </p:spPr>
      </p:pic>
      <p:pic>
        <p:nvPicPr>
          <p:cNvPr id="665" name="Google Shape;665;p49"/>
          <p:cNvPicPr preferRelativeResize="0"/>
          <p:nvPr/>
        </p:nvPicPr>
        <p:blipFill rotWithShape="1">
          <a:blip r:embed="rId5">
            <a:alphaModFix/>
          </a:blip>
          <a:srcRect/>
          <a:stretch/>
        </p:blipFill>
        <p:spPr>
          <a:xfrm>
            <a:off x="1943708" y="3135672"/>
            <a:ext cx="5256584" cy="334897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50"/>
          <p:cNvSpPr/>
          <p:nvPr/>
        </p:nvSpPr>
        <p:spPr>
          <a:xfrm>
            <a:off x="129117" y="1336957"/>
            <a:ext cx="3889351"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sz="1800" b="1" dirty="0">
                <a:solidFill>
                  <a:srgbClr val="FF0000"/>
                </a:solidFill>
                <a:latin typeface="Verdana"/>
                <a:ea typeface="Verdana"/>
                <a:cs typeface="Verdana"/>
                <a:sym typeface="Verdana"/>
              </a:rPr>
              <a:t>сериозно</a:t>
            </a:r>
            <a:r>
              <a:rPr lang="mk-MK" sz="1800" dirty="0">
                <a:solidFill>
                  <a:schemeClr val="dk1"/>
                </a:solidFill>
                <a:latin typeface="Verdana"/>
                <a:ea typeface="Verdana"/>
                <a:cs typeface="Verdana"/>
                <a:sym typeface="Verdana"/>
              </a:rPr>
              <a:t> попречување без право на тоа врз функционалноста на компјутерски систем преку внесување, пренесување, оштетување, бришење, деградирање, промена или прикривање на компјутерски податоци.</a:t>
            </a:r>
            <a:endParaRPr dirty="0"/>
          </a:p>
        </p:txBody>
      </p:sp>
      <p:sp>
        <p:nvSpPr>
          <p:cNvPr id="672" name="Google Shape;672;p50"/>
          <p:cNvSpPr/>
          <p:nvPr/>
        </p:nvSpPr>
        <p:spPr>
          <a:xfrm>
            <a:off x="4451121" y="1270001"/>
            <a:ext cx="4545034" cy="532449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Терминот „сериозен“ се очекува да го опфати испраќањето податоци до одреден систем во таква форма, големина или зачестеност, што ќе има значително штетно влијание на можноста сопственикот или операторот да го користи системот или да комуницира со други системи</a:t>
            </a:r>
            <a:endParaRPr sz="2000" dirty="0">
              <a:solidFill>
                <a:schemeClr val="dk1"/>
              </a:solidFill>
              <a:latin typeface="Verdana"/>
              <a:ea typeface="Verdana"/>
              <a:cs typeface="Verdana"/>
              <a:sym typeface="Verdana"/>
            </a:endParaRPr>
          </a:p>
          <a:p>
            <a:pPr marL="342900" marR="0" lvl="0" indent="-209550" algn="just" rtl="0">
              <a:spcBef>
                <a:spcPts val="0"/>
              </a:spcBef>
              <a:spcAft>
                <a:spcPts val="0"/>
              </a:spcAft>
              <a:buClr>
                <a:schemeClr val="dk1"/>
              </a:buClr>
              <a:buSzPts val="21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Дефиницијата за тоа што конкретно претставува сериозно попречување треба да се даде во домашното законодавство</a:t>
            </a:r>
            <a:endParaRPr sz="2000" dirty="0">
              <a:solidFill>
                <a:schemeClr val="dk1"/>
              </a:solidFill>
              <a:latin typeface="Verdana"/>
              <a:ea typeface="Verdana"/>
              <a:cs typeface="Verdana"/>
              <a:sym typeface="Verdana"/>
            </a:endParaRPr>
          </a:p>
        </p:txBody>
      </p:sp>
      <p:sp>
        <p:nvSpPr>
          <p:cNvPr id="673" name="Google Shape;673;p50"/>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57</a:t>
            </a:fld>
            <a:r>
              <a:rPr lang="mk-MK" sz="1200" b="1">
                <a:solidFill>
                  <a:srgbClr val="FFFFFF"/>
                </a:solidFill>
                <a:latin typeface="Verdana"/>
                <a:ea typeface="Verdana"/>
                <a:cs typeface="Verdana"/>
                <a:sym typeface="Verdana"/>
              </a:rPr>
              <a:t> -</a:t>
            </a:r>
            <a:endParaRPr/>
          </a:p>
        </p:txBody>
      </p:sp>
      <p:sp>
        <p:nvSpPr>
          <p:cNvPr id="674" name="Google Shape;674;p5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75" name="Google Shape;675;p5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76" name="Google Shape;676;p50"/>
          <p:cNvSpPr txBox="1"/>
          <p:nvPr/>
        </p:nvSpPr>
        <p:spPr>
          <a:xfrm>
            <a:off x="1344612" y="-32104"/>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77" name="Google Shape;677;p5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51"/>
          <p:cNvSpPr/>
          <p:nvPr/>
        </p:nvSpPr>
        <p:spPr>
          <a:xfrm>
            <a:off x="129117" y="1336957"/>
            <a:ext cx="3889351" cy="507831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сериозно </a:t>
            </a:r>
            <a:r>
              <a:rPr lang="mk-MK" sz="1800" b="1" dirty="0">
                <a:solidFill>
                  <a:srgbClr val="FF0000"/>
                </a:solidFill>
                <a:latin typeface="Verdana"/>
                <a:ea typeface="Verdana"/>
                <a:cs typeface="Verdana"/>
                <a:sym typeface="Verdana"/>
              </a:rPr>
              <a:t>попречување</a:t>
            </a:r>
            <a:r>
              <a:rPr lang="mk-MK" sz="1800" dirty="0">
                <a:solidFill>
                  <a:schemeClr val="dk1"/>
                </a:solidFill>
                <a:latin typeface="Verdana"/>
                <a:ea typeface="Verdana"/>
                <a:cs typeface="Verdana"/>
                <a:sym typeface="Verdana"/>
              </a:rPr>
              <a:t> без право на тоа врз функционалноста на компјутерски систем </a:t>
            </a:r>
            <a:r>
              <a:rPr lang="mk-MK" sz="1800" b="1" dirty="0">
                <a:solidFill>
                  <a:srgbClr val="FF0000"/>
                </a:solidFill>
                <a:latin typeface="Verdana"/>
                <a:ea typeface="Verdana"/>
                <a:cs typeface="Verdana"/>
                <a:sym typeface="Verdana"/>
              </a:rPr>
              <a:t>преку внесување, пренесување, оштетување, бришење, деградирање, променување или прикривање на компјутерски податоци</a:t>
            </a:r>
            <a:r>
              <a:rPr lang="mk-MK" sz="1800" dirty="0">
                <a:solidFill>
                  <a:schemeClr val="dk1"/>
                </a:solidFill>
                <a:latin typeface="Verdana"/>
                <a:ea typeface="Verdana"/>
                <a:cs typeface="Verdana"/>
                <a:sym typeface="Verdana"/>
              </a:rPr>
              <a:t>.</a:t>
            </a:r>
            <a:endParaRPr dirty="0"/>
          </a:p>
        </p:txBody>
      </p:sp>
      <p:sp>
        <p:nvSpPr>
          <p:cNvPr id="684" name="Google Shape;684;p51"/>
          <p:cNvSpPr/>
          <p:nvPr/>
        </p:nvSpPr>
        <p:spPr>
          <a:xfrm>
            <a:off x="4451121" y="1270001"/>
            <a:ext cx="4545034" cy="517064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Попречувањето е дејство што го попречува правилното функционирање на компјутерскиот систем</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Попречувањето мора да се одвива преку: </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в</a:t>
            </a:r>
            <a:r>
              <a:rPr lang="mk-MK" sz="2200" b="0" i="0" u="none" strike="noStrike" cap="none" dirty="0">
                <a:solidFill>
                  <a:schemeClr val="dk1"/>
                </a:solidFill>
                <a:latin typeface="Verdana"/>
                <a:ea typeface="Verdana"/>
                <a:cs typeface="Verdana"/>
                <a:sym typeface="Verdana"/>
              </a:rPr>
              <a:t>несување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ренесување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a:t>
            </a:r>
            <a:r>
              <a:rPr lang="mk-MK" sz="2200" b="0" i="0" u="none" strike="noStrike" cap="none" dirty="0">
                <a:solidFill>
                  <a:schemeClr val="dk1"/>
                </a:solidFill>
                <a:latin typeface="Verdana"/>
                <a:ea typeface="Verdana"/>
                <a:cs typeface="Verdana"/>
                <a:sym typeface="Verdana"/>
              </a:rPr>
              <a:t>штетување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б</a:t>
            </a:r>
            <a:r>
              <a:rPr lang="mk-MK" sz="2200" b="0" i="0" u="none" strike="noStrike" cap="none" dirty="0">
                <a:solidFill>
                  <a:schemeClr val="dk1"/>
                </a:solidFill>
                <a:latin typeface="Verdana"/>
                <a:ea typeface="Verdana"/>
                <a:cs typeface="Verdana"/>
                <a:sym typeface="Verdana"/>
              </a:rPr>
              <a:t>ришење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ромена</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рикривање </a:t>
            </a:r>
            <a:endParaRPr dirty="0"/>
          </a:p>
          <a:p>
            <a:pPr marL="457200" marR="0" lvl="1" indent="0" algn="just" rtl="0">
              <a:spcBef>
                <a:spcPts val="0"/>
              </a:spcBef>
              <a:spcAft>
                <a:spcPts val="0"/>
              </a:spcAft>
              <a:buNone/>
            </a:pPr>
            <a:r>
              <a:rPr lang="mk-MK" sz="2200" dirty="0">
                <a:solidFill>
                  <a:schemeClr val="dk1"/>
                </a:solidFill>
                <a:latin typeface="Verdana"/>
                <a:ea typeface="Verdana"/>
                <a:cs typeface="Verdana"/>
                <a:sym typeface="Verdana"/>
              </a:rPr>
              <a:t>н</a:t>
            </a:r>
            <a:r>
              <a:rPr lang="mk-MK" sz="2200" b="0" i="0" u="none" strike="noStrike" cap="none" dirty="0">
                <a:solidFill>
                  <a:schemeClr val="dk1"/>
                </a:solidFill>
                <a:latin typeface="Verdana"/>
                <a:ea typeface="Verdana"/>
                <a:cs typeface="Verdana"/>
                <a:sym typeface="Verdana"/>
              </a:rPr>
              <a:t>а компјутерски податоци  </a:t>
            </a:r>
            <a:endParaRPr dirty="0"/>
          </a:p>
        </p:txBody>
      </p:sp>
      <p:sp>
        <p:nvSpPr>
          <p:cNvPr id="685" name="Google Shape;685;p51"/>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58</a:t>
            </a:fld>
            <a:r>
              <a:rPr lang="mk-MK" sz="1200" b="1">
                <a:solidFill>
                  <a:srgbClr val="FFFFFF"/>
                </a:solidFill>
                <a:latin typeface="Verdana"/>
                <a:ea typeface="Verdana"/>
                <a:cs typeface="Verdana"/>
                <a:sym typeface="Verdana"/>
              </a:rPr>
              <a:t> -</a:t>
            </a:r>
            <a:endParaRPr/>
          </a:p>
        </p:txBody>
      </p:sp>
      <p:sp>
        <p:nvSpPr>
          <p:cNvPr id="686" name="Google Shape;686;p5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87" name="Google Shape;687;p5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88" name="Google Shape;688;p51"/>
          <p:cNvSpPr txBox="1"/>
          <p:nvPr/>
        </p:nvSpPr>
        <p:spPr>
          <a:xfrm>
            <a:off x="1363455" y="-1368"/>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89" name="Google Shape;689;p5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52"/>
          <p:cNvSpPr/>
          <p:nvPr/>
        </p:nvSpPr>
        <p:spPr>
          <a:xfrm>
            <a:off x="129117" y="1336957"/>
            <a:ext cx="3889351"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сериозно попречување </a:t>
            </a:r>
            <a:r>
              <a:rPr lang="mk-MK" sz="1800" b="1" dirty="0">
                <a:solidFill>
                  <a:srgbClr val="FF0000"/>
                </a:solidFill>
                <a:latin typeface="Verdana"/>
                <a:ea typeface="Verdana"/>
                <a:cs typeface="Verdana"/>
                <a:sym typeface="Verdana"/>
              </a:rPr>
              <a:t>без право на тоа </a:t>
            </a:r>
            <a:r>
              <a:rPr lang="mk-MK" sz="1800" dirty="0">
                <a:solidFill>
                  <a:schemeClr val="dk1"/>
                </a:solidFill>
                <a:latin typeface="Verdana"/>
                <a:ea typeface="Verdana"/>
                <a:cs typeface="Verdana"/>
                <a:sym typeface="Verdana"/>
              </a:rPr>
              <a:t>врз функционалноста на компјутерски систем преку внесување, пренесување, оштетување, бришење, деградирање, промена или прикривање на компјутерски податоци.</a:t>
            </a:r>
            <a:endParaRPr dirty="0"/>
          </a:p>
        </p:txBody>
      </p:sp>
      <p:sp>
        <p:nvSpPr>
          <p:cNvPr id="696" name="Google Shape;696;p52"/>
          <p:cNvSpPr/>
          <p:nvPr/>
        </p:nvSpPr>
        <p:spPr>
          <a:xfrm>
            <a:off x="4206240" y="1270001"/>
            <a:ext cx="4789915" cy="427805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Примери на попречување на системот без право на тоа:</a:t>
            </a:r>
            <a:endParaRPr sz="1100" dirty="0"/>
          </a:p>
          <a:p>
            <a:pPr marL="800100" marR="0" lvl="1" indent="-342900" algn="just" rtl="0">
              <a:spcBef>
                <a:spcPts val="0"/>
              </a:spcBef>
              <a:spcAft>
                <a:spcPts val="0"/>
              </a:spcAft>
              <a:buClr>
                <a:schemeClr val="dk1"/>
              </a:buClr>
              <a:buSzPts val="1900"/>
              <a:buFont typeface="Noto Sans Symbols"/>
              <a:buChar char="✔"/>
            </a:pPr>
            <a:r>
              <a:rPr lang="mk-MK" sz="1600" b="0" i="0" u="none" strike="noStrike" cap="none" dirty="0">
                <a:solidFill>
                  <a:schemeClr val="dk1"/>
                </a:solidFill>
                <a:latin typeface="Verdana"/>
                <a:ea typeface="Verdana"/>
                <a:cs typeface="Verdana"/>
                <a:sym typeface="Verdana"/>
              </a:rPr>
              <a:t>активности својствени за дизајнирање на мрежи или заеднички оперативни или комерцијални цели</a:t>
            </a:r>
            <a:endParaRPr sz="16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т</a:t>
            </a:r>
            <a:r>
              <a:rPr lang="mk-MK" sz="1600" b="0" i="0" u="none" strike="noStrike" cap="none" dirty="0">
                <a:solidFill>
                  <a:schemeClr val="dk1"/>
                </a:solidFill>
                <a:latin typeface="Verdana"/>
                <a:ea typeface="Verdana"/>
                <a:cs typeface="Verdana"/>
                <a:sym typeface="Verdana"/>
              </a:rPr>
              <a:t>естирање на безбедноста на компјутерски систем овластен од сопственикот или операторот</a:t>
            </a:r>
            <a:endParaRPr sz="16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з</a:t>
            </a:r>
            <a:r>
              <a:rPr lang="mk-MK" sz="1600" b="0" i="0" u="none" strike="noStrike" cap="none" dirty="0">
                <a:solidFill>
                  <a:schemeClr val="dk1"/>
                </a:solidFill>
                <a:latin typeface="Verdana"/>
                <a:ea typeface="Verdana"/>
                <a:cs typeface="Verdana"/>
                <a:sym typeface="Verdana"/>
              </a:rPr>
              <a:t>аштита на компјутерскиот систем од сопственикот или операторот</a:t>
            </a:r>
            <a:endParaRPr sz="1100" dirty="0"/>
          </a:p>
          <a:p>
            <a:pPr marL="800100" marR="0" lvl="1" indent="-342900" algn="just" rtl="0">
              <a:spcBef>
                <a:spcPts val="0"/>
              </a:spcBef>
              <a:spcAft>
                <a:spcPts val="0"/>
              </a:spcAft>
              <a:buClr>
                <a:schemeClr val="dk1"/>
              </a:buClr>
              <a:buSzPts val="1900"/>
              <a:buFont typeface="Noto Sans Symbols"/>
              <a:buChar char="✔"/>
            </a:pPr>
            <a:r>
              <a:rPr lang="mk-MK" sz="1600" dirty="0" err="1">
                <a:solidFill>
                  <a:schemeClr val="dk1"/>
                </a:solidFill>
                <a:latin typeface="Verdana"/>
                <a:ea typeface="Verdana"/>
                <a:cs typeface="Verdana"/>
                <a:sym typeface="Verdana"/>
              </a:rPr>
              <a:t>р</a:t>
            </a:r>
            <a:r>
              <a:rPr lang="mk-MK" sz="1600" b="0" i="0" u="none" strike="noStrike" cap="none" dirty="0" err="1">
                <a:solidFill>
                  <a:schemeClr val="dk1"/>
                </a:solidFill>
                <a:latin typeface="Verdana"/>
                <a:ea typeface="Verdana"/>
                <a:cs typeface="Verdana"/>
                <a:sym typeface="Verdana"/>
              </a:rPr>
              <a:t>еконфигурација</a:t>
            </a:r>
            <a:r>
              <a:rPr lang="mk-MK" sz="1600" b="0" i="0" u="none" strike="noStrike" cap="none" dirty="0">
                <a:solidFill>
                  <a:schemeClr val="dk1"/>
                </a:solidFill>
                <a:latin typeface="Verdana"/>
                <a:ea typeface="Verdana"/>
                <a:cs typeface="Verdana"/>
                <a:sym typeface="Verdana"/>
              </a:rPr>
              <a:t> на компјутерскиот оперативен систем каде операторот на системот инсталира нов софтвер што ги оневозможува претходно инсталираните програми</a:t>
            </a:r>
            <a:endParaRPr sz="1600" b="0" i="0" u="none" strike="noStrike" cap="none" dirty="0">
              <a:solidFill>
                <a:schemeClr val="dk1"/>
              </a:solidFill>
              <a:latin typeface="Verdana"/>
              <a:ea typeface="Verdana"/>
              <a:cs typeface="Verdana"/>
              <a:sym typeface="Verdana"/>
            </a:endParaRPr>
          </a:p>
        </p:txBody>
      </p:sp>
      <p:sp>
        <p:nvSpPr>
          <p:cNvPr id="697" name="Google Shape;697;p52"/>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59</a:t>
            </a:fld>
            <a:r>
              <a:rPr lang="mk-MK" sz="1200" b="1">
                <a:solidFill>
                  <a:srgbClr val="FFFFFF"/>
                </a:solidFill>
                <a:latin typeface="Verdana"/>
                <a:ea typeface="Verdana"/>
                <a:cs typeface="Verdana"/>
                <a:sym typeface="Verdana"/>
              </a:rPr>
              <a:t> -</a:t>
            </a:r>
            <a:endParaRPr/>
          </a:p>
        </p:txBody>
      </p:sp>
      <p:sp>
        <p:nvSpPr>
          <p:cNvPr id="698" name="Google Shape;698;p5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99" name="Google Shape;699;p5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00" name="Google Shape;700;p52"/>
          <p:cNvSpPr txBox="1"/>
          <p:nvPr/>
        </p:nvSpPr>
        <p:spPr>
          <a:xfrm>
            <a:off x="1363455" y="-24665"/>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701" name="Google Shape;701;p5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48" name="Google Shape;148;p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49" name="Google Shape;149;p6"/>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Компјутерски систем</a:t>
            </a:r>
            <a:endParaRPr sz="2000" b="1">
              <a:solidFill>
                <a:schemeClr val="lt1"/>
              </a:solidFill>
              <a:latin typeface="Verdana"/>
              <a:ea typeface="Verdana"/>
              <a:cs typeface="Verdana"/>
              <a:sym typeface="Verdana"/>
            </a:endParaRPr>
          </a:p>
        </p:txBody>
      </p:sp>
      <p:pic>
        <p:nvPicPr>
          <p:cNvPr id="150" name="Google Shape;150;p6"/>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51" name="Google Shape;151;p6"/>
          <p:cNvSpPr/>
          <p:nvPr/>
        </p:nvSpPr>
        <p:spPr>
          <a:xfrm>
            <a:off x="4412201" y="1720146"/>
            <a:ext cx="4518735" cy="449353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Уред кој се состои од хардвер и софтвер што автоматски ги обработува компјутерските податоци</a:t>
            </a:r>
            <a:endParaRPr sz="220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Уредот може да биде самостоен или поврзан во мрежа</a:t>
            </a:r>
            <a:endParaRPr sz="220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Вклучува:</a:t>
            </a:r>
            <a:endParaRPr sz="220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a:solidFill>
                  <a:schemeClr val="dk1"/>
                </a:solidFill>
                <a:latin typeface="Verdana"/>
                <a:ea typeface="Verdana"/>
                <a:cs typeface="Verdana"/>
                <a:sym typeface="Verdana"/>
              </a:rPr>
              <a:t>Влезни уреди</a:t>
            </a:r>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a:solidFill>
                  <a:schemeClr val="dk1"/>
                </a:solidFill>
                <a:latin typeface="Verdana"/>
                <a:ea typeface="Verdana"/>
                <a:cs typeface="Verdana"/>
                <a:sym typeface="Verdana"/>
              </a:rPr>
              <a:t>Излезни уреди</a:t>
            </a:r>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a:solidFill>
                  <a:schemeClr val="dk1"/>
                </a:solidFill>
                <a:latin typeface="Verdana"/>
                <a:ea typeface="Verdana"/>
                <a:cs typeface="Verdana"/>
                <a:sym typeface="Verdana"/>
              </a:rPr>
              <a:t>Објекти за складирање</a:t>
            </a:r>
            <a:endParaRPr sz="2200" b="0" i="0" u="none" strike="noStrike" cap="none">
              <a:solidFill>
                <a:schemeClr val="dk1"/>
              </a:solidFill>
              <a:latin typeface="Verdana"/>
              <a:ea typeface="Verdana"/>
              <a:cs typeface="Verdana"/>
              <a:sym typeface="Verdana"/>
            </a:endParaRPr>
          </a:p>
        </p:txBody>
      </p:sp>
      <p:sp>
        <p:nvSpPr>
          <p:cNvPr id="152" name="Google Shape;152;p6"/>
          <p:cNvSpPr/>
          <p:nvPr/>
        </p:nvSpPr>
        <p:spPr>
          <a:xfrm>
            <a:off x="213064" y="1780284"/>
            <a:ext cx="398607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a:t>
            </a:r>
            <a:r>
              <a:rPr lang="mk-MK" sz="2200" b="1">
                <a:solidFill>
                  <a:schemeClr val="dk1"/>
                </a:solidFill>
                <a:latin typeface="Verdana"/>
                <a:ea typeface="Verdana"/>
                <a:cs typeface="Verdana"/>
                <a:sym typeface="Verdana"/>
              </a:rPr>
              <a:t>компјутерски систем</a:t>
            </a:r>
            <a:r>
              <a:rPr lang="mk-MK" sz="2200">
                <a:solidFill>
                  <a:schemeClr val="dk1"/>
                </a:solidFill>
                <a:latin typeface="Verdana"/>
                <a:ea typeface="Verdana"/>
                <a:cs typeface="Verdana"/>
                <a:sym typeface="Verdana"/>
              </a:rPr>
              <a:t>" е каков било уред или група на меѓусебно поврзани  или сродни уреди од кои еден или повеќе усогласен со програма, врши автоматска обработка на податоците;</a:t>
            </a:r>
            <a:endParaRPr sz="2200">
              <a:solidFill>
                <a:schemeClr val="dk1"/>
              </a:solidFill>
              <a:latin typeface="Verdana"/>
              <a:ea typeface="Verdana"/>
              <a:cs typeface="Verdana"/>
              <a:sym typeface="Verdan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98;p52">
            <a:extLst>
              <a:ext uri="{FF2B5EF4-FFF2-40B4-BE49-F238E27FC236}">
                <a16:creationId xmlns:a16="http://schemas.microsoft.com/office/drawing/2014/main" id="{FFFE4778-95B4-46BE-B343-D732533AB3A0}"/>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 name="Google Shape;699;p52">
            <a:extLst>
              <a:ext uri="{FF2B5EF4-FFF2-40B4-BE49-F238E27FC236}">
                <a16:creationId xmlns:a16="http://schemas.microsoft.com/office/drawing/2014/main" id="{657BED93-1F15-428C-AB69-221E279ACAE7}"/>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 name="Google Shape;701;p52">
            <a:extLst>
              <a:ext uri="{FF2B5EF4-FFF2-40B4-BE49-F238E27FC236}">
                <a16:creationId xmlns:a16="http://schemas.microsoft.com/office/drawing/2014/main" id="{C39F7E29-CF81-4D18-BB7C-CCB7FC148F34}"/>
              </a:ext>
            </a:extLst>
          </p:cNvPr>
          <p:cNvPicPr preferRelativeResize="0"/>
          <p:nvPr/>
        </p:nvPicPr>
        <p:blipFill rotWithShape="1">
          <a:blip r:embed="rId2">
            <a:alphaModFix/>
          </a:blip>
          <a:srcRect/>
          <a:stretch/>
        </p:blipFill>
        <p:spPr>
          <a:xfrm>
            <a:off x="0" y="-26988"/>
            <a:ext cx="1177924" cy="1079501"/>
          </a:xfrm>
          <a:prstGeom prst="rect">
            <a:avLst/>
          </a:prstGeom>
          <a:noFill/>
          <a:ln>
            <a:noFill/>
          </a:ln>
        </p:spPr>
      </p:pic>
    </p:spTree>
    <p:extLst>
      <p:ext uri="{BB962C8B-B14F-4D97-AF65-F5344CB8AC3E}">
        <p14:creationId xmlns:p14="http://schemas.microsoft.com/office/powerpoint/2010/main" val="13876364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5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a:latin typeface="Verdana"/>
                <a:ea typeface="Verdana"/>
                <a:cs typeface="Verdana"/>
                <a:sym typeface="Verdana"/>
              </a:rPr>
              <a:t>ЗЛОУПОТРЕБА НА УРЕДИ</a:t>
            </a:r>
            <a:endParaRPr>
              <a:latin typeface="Verdana"/>
              <a:ea typeface="Verdana"/>
              <a:cs typeface="Verdana"/>
              <a:sym typeface="Verdana"/>
            </a:endParaRPr>
          </a:p>
        </p:txBody>
      </p:sp>
      <p:sp>
        <p:nvSpPr>
          <p:cNvPr id="708" name="Google Shape;708;p5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709" name="Google Shape;709;p5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61</a:t>
            </a:fld>
            <a:r>
              <a:rPr lang="mk-MK" sz="1200" b="1">
                <a:solidFill>
                  <a:srgbClr val="FFFFFF"/>
                </a:solidFill>
                <a:latin typeface="Verdana"/>
                <a:ea typeface="Verdana"/>
                <a:cs typeface="Verdana"/>
                <a:sym typeface="Verdana"/>
              </a:rPr>
              <a:t> -</a:t>
            </a:r>
            <a:endParaRPr/>
          </a:p>
        </p:txBody>
      </p:sp>
      <p:sp>
        <p:nvSpPr>
          <p:cNvPr id="710" name="Google Shape;710;p5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11" name="Google Shape;711;p5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12" name="Google Shape;712;p53"/>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Шести дел</a:t>
            </a:r>
            <a:endParaRPr sz="2000" b="1">
              <a:solidFill>
                <a:schemeClr val="lt1"/>
              </a:solidFill>
              <a:latin typeface="Verdana"/>
              <a:ea typeface="Verdana"/>
              <a:cs typeface="Verdana"/>
              <a:sym typeface="Verdana"/>
            </a:endParaRPr>
          </a:p>
        </p:txBody>
      </p:sp>
      <p:pic>
        <p:nvPicPr>
          <p:cNvPr id="713" name="Google Shape;713;p53"/>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54"/>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62</a:t>
            </a:fld>
            <a:r>
              <a:rPr lang="mk-MK" sz="1200" b="1">
                <a:solidFill>
                  <a:srgbClr val="FFFFFF"/>
                </a:solidFill>
                <a:latin typeface="Verdana"/>
                <a:ea typeface="Verdana"/>
                <a:cs typeface="Verdana"/>
                <a:sym typeface="Verdana"/>
              </a:rPr>
              <a:t> -</a:t>
            </a:r>
            <a:endParaRPr/>
          </a:p>
        </p:txBody>
      </p:sp>
      <p:sp>
        <p:nvSpPr>
          <p:cNvPr id="720" name="Google Shape;720;p5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21" name="Google Shape;721;p5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22" name="Google Shape;722;p54"/>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23" name="Google Shape;723;p54"/>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724" name="Google Shape;724;p54"/>
          <p:cNvSpPr txBox="1"/>
          <p:nvPr/>
        </p:nvSpPr>
        <p:spPr>
          <a:xfrm>
            <a:off x="457200" y="1216922"/>
            <a:ext cx="8229600" cy="5253852"/>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spcBef>
                <a:spcPts val="0"/>
              </a:spcBef>
              <a:spcAft>
                <a:spcPts val="0"/>
              </a:spcAft>
              <a:buClr>
                <a:schemeClr val="dk1"/>
              </a:buClr>
              <a:buSzPts val="300"/>
              <a:buFont typeface="Arial"/>
              <a:buNone/>
            </a:pPr>
            <a:endParaRPr sz="300" b="1" i="1" dirty="0">
              <a:solidFill>
                <a:schemeClr val="dk1"/>
              </a:solidFill>
              <a:latin typeface="Verdana"/>
              <a:ea typeface="Verdana"/>
              <a:cs typeface="Verdana"/>
              <a:sym typeface="Verdana"/>
            </a:endParaRPr>
          </a:p>
          <a:p>
            <a:pPr marL="342900" marR="0" lvl="0" indent="-342900" algn="ctr" rtl="0">
              <a:spcBef>
                <a:spcPts val="640"/>
              </a:spcBef>
              <a:spcAft>
                <a:spcPts val="0"/>
              </a:spcAft>
              <a:buClr>
                <a:schemeClr val="dk1"/>
              </a:buClr>
              <a:buSzPts val="3200"/>
              <a:buFont typeface="Arial"/>
              <a:buNone/>
            </a:pPr>
            <a:r>
              <a:rPr lang="mk-MK" sz="3200" b="1" i="1" dirty="0">
                <a:solidFill>
                  <a:schemeClr val="dk1"/>
                </a:solidFill>
                <a:latin typeface="Verdana"/>
                <a:ea typeface="Verdana"/>
                <a:cs typeface="Verdana"/>
                <a:sym typeface="Verdana"/>
              </a:rPr>
              <a:t>Злоупотреба на уреди</a:t>
            </a:r>
            <a:endParaRPr sz="3200" b="1" i="1" dirty="0">
              <a:solidFill>
                <a:schemeClr val="dk1"/>
              </a:solidFill>
              <a:latin typeface="Verdana"/>
              <a:ea typeface="Verdana"/>
              <a:cs typeface="Verdana"/>
              <a:sym typeface="Verdana"/>
            </a:endParaRPr>
          </a:p>
          <a:p>
            <a:pPr marL="342900" marR="0" lvl="0" indent="-342900" algn="ctr" rtl="0">
              <a:spcBef>
                <a:spcPts val="640"/>
              </a:spcBef>
              <a:spcAft>
                <a:spcPts val="0"/>
              </a:spcAft>
              <a:buClr>
                <a:schemeClr val="dk1"/>
              </a:buClr>
              <a:buSzPts val="3200"/>
              <a:buFont typeface="Arial"/>
              <a:buNone/>
            </a:pPr>
            <a:r>
              <a:rPr lang="mk-MK" sz="3200" b="1" i="1" dirty="0">
                <a:solidFill>
                  <a:schemeClr val="dk1"/>
                </a:solidFill>
                <a:latin typeface="Verdana"/>
                <a:ea typeface="Verdana"/>
                <a:cs typeface="Verdana"/>
                <a:sym typeface="Verdana"/>
              </a:rPr>
              <a:t>(член 6 – Конвенција од Будимпешта)</a:t>
            </a:r>
            <a:endParaRPr sz="3200" b="1" i="1" dirty="0">
              <a:solidFill>
                <a:schemeClr val="dk1"/>
              </a:solidFill>
              <a:latin typeface="Verdana"/>
              <a:ea typeface="Verdana"/>
              <a:cs typeface="Verdana"/>
              <a:sym typeface="Verdana"/>
            </a:endParaRPr>
          </a:p>
          <a:p>
            <a:pPr marL="342900" marR="0" lvl="0" indent="-342900" algn="ctr" rtl="0">
              <a:spcBef>
                <a:spcPts val="640"/>
              </a:spcBef>
              <a:spcAft>
                <a:spcPts val="0"/>
              </a:spcAft>
              <a:buClr>
                <a:schemeClr val="dk1"/>
              </a:buClr>
              <a:buSzPts val="3200"/>
              <a:buFont typeface="Arial"/>
              <a:buNone/>
            </a:pPr>
            <a:endParaRPr sz="1800" i="1" dirty="0">
              <a:solidFill>
                <a:schemeClr val="dk1"/>
              </a:solidFill>
              <a:latin typeface="Verdana"/>
              <a:ea typeface="Verdana"/>
              <a:cs typeface="Verdana"/>
              <a:sym typeface="Verdana"/>
            </a:endParaRPr>
          </a:p>
          <a:p>
            <a:pPr marL="342900" marR="0" lvl="0" indent="-342900" algn="ctr" rtl="0">
              <a:spcBef>
                <a:spcPts val="560"/>
              </a:spcBef>
              <a:spcAft>
                <a:spcPts val="0"/>
              </a:spcAft>
              <a:buClr>
                <a:schemeClr val="dk1"/>
              </a:buClr>
              <a:buSzPts val="2800"/>
              <a:buFont typeface="Arial"/>
              <a:buChar char="•"/>
            </a:pPr>
            <a:r>
              <a:rPr lang="mk-MK" sz="2800" i="1" dirty="0">
                <a:solidFill>
                  <a:schemeClr val="dk1"/>
                </a:solidFill>
                <a:latin typeface="Verdana"/>
                <a:ea typeface="Verdana"/>
                <a:cs typeface="Verdana"/>
                <a:sym typeface="Verdana"/>
              </a:rPr>
              <a:t>намерно и без право на тоа</a:t>
            </a:r>
            <a:endParaRPr sz="2800" i="1" dirty="0">
              <a:solidFill>
                <a:schemeClr val="dk1"/>
              </a:solidFill>
              <a:latin typeface="Verdana"/>
              <a:ea typeface="Verdana"/>
              <a:cs typeface="Verdana"/>
              <a:sym typeface="Verdana"/>
            </a:endParaRPr>
          </a:p>
          <a:p>
            <a:pPr marL="342900" marR="0" lvl="0" indent="-165100" algn="ctr" rtl="0">
              <a:spcBef>
                <a:spcPts val="560"/>
              </a:spcBef>
              <a:spcAft>
                <a:spcPts val="0"/>
              </a:spcAft>
              <a:buClr>
                <a:schemeClr val="dk1"/>
              </a:buClr>
              <a:buSzPts val="2800"/>
              <a:buFont typeface="Arial"/>
              <a:buNone/>
            </a:pPr>
            <a:endParaRPr i="1" dirty="0">
              <a:solidFill>
                <a:schemeClr val="dk1"/>
              </a:solidFill>
              <a:latin typeface="Verdana"/>
              <a:ea typeface="Verdana"/>
              <a:cs typeface="Verdana"/>
              <a:sym typeface="Verdana"/>
            </a:endParaRPr>
          </a:p>
          <a:p>
            <a:pPr marL="342900" marR="0" lvl="0" indent="-342900" algn="ctr" rtl="0">
              <a:spcBef>
                <a:spcPts val="560"/>
              </a:spcBef>
              <a:spcAft>
                <a:spcPts val="0"/>
              </a:spcAft>
              <a:buClr>
                <a:schemeClr val="dk1"/>
              </a:buClr>
              <a:buSzPts val="2800"/>
              <a:buFont typeface="Arial"/>
              <a:buChar char="•"/>
            </a:pPr>
            <a:r>
              <a:rPr lang="mk-MK" sz="2800" i="1" dirty="0">
                <a:solidFill>
                  <a:schemeClr val="dk1"/>
                </a:solidFill>
                <a:latin typeface="Verdana"/>
                <a:ea typeface="Verdana"/>
                <a:cs typeface="Verdana"/>
                <a:sym typeface="Verdana"/>
              </a:rPr>
              <a:t>поседување на предмет од горенаведените ставови (а)(1) или (2), со намера да се користи за извршување на кое било од кривичните дела утврдени во член 2 – 5.</a:t>
            </a:r>
            <a:endParaRPr sz="2800" i="1" dirty="0">
              <a:solidFill>
                <a:schemeClr val="dk1"/>
              </a:solidFill>
              <a:latin typeface="Verdana"/>
              <a:ea typeface="Verdana"/>
              <a:cs typeface="Verdana"/>
              <a:sym typeface="Verdan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55"/>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63</a:t>
            </a:fld>
            <a:r>
              <a:rPr lang="mk-MK" sz="1200" b="1">
                <a:solidFill>
                  <a:srgbClr val="FFFFFF"/>
                </a:solidFill>
                <a:latin typeface="Verdana"/>
                <a:ea typeface="Verdana"/>
                <a:cs typeface="Verdana"/>
                <a:sym typeface="Verdana"/>
              </a:rPr>
              <a:t> -</a:t>
            </a:r>
            <a:endParaRPr/>
          </a:p>
        </p:txBody>
      </p:sp>
      <p:sp>
        <p:nvSpPr>
          <p:cNvPr id="731" name="Google Shape;731;p5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32" name="Google Shape;732;p5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33" name="Google Shape;733;p55"/>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34" name="Google Shape;734;p55"/>
          <p:cNvPicPr preferRelativeResize="0"/>
          <p:nvPr/>
        </p:nvPicPr>
        <p:blipFill rotWithShape="1">
          <a:blip r:embed="rId3">
            <a:alphaModFix/>
          </a:blip>
          <a:srcRect/>
          <a:stretch/>
        </p:blipFill>
        <p:spPr>
          <a:xfrm>
            <a:off x="0" y="-26988"/>
            <a:ext cx="1177924" cy="1079501"/>
          </a:xfrm>
          <a:prstGeom prst="rect">
            <a:avLst/>
          </a:prstGeom>
          <a:noFill/>
          <a:ln>
            <a:noFill/>
          </a:ln>
        </p:spPr>
      </p:pic>
      <p:grpSp>
        <p:nvGrpSpPr>
          <p:cNvPr id="735" name="Google Shape;735;p55"/>
          <p:cNvGrpSpPr/>
          <p:nvPr/>
        </p:nvGrpSpPr>
        <p:grpSpPr>
          <a:xfrm>
            <a:off x="559618" y="1070836"/>
            <a:ext cx="8316905" cy="5734058"/>
            <a:chOff x="827095" y="0"/>
            <a:chExt cx="8316905" cy="5734058"/>
          </a:xfrm>
        </p:grpSpPr>
        <p:pic>
          <p:nvPicPr>
            <p:cNvPr id="736" name="Google Shape;736;p55" descr="P0000959"/>
            <p:cNvPicPr preferRelativeResize="0"/>
            <p:nvPr/>
          </p:nvPicPr>
          <p:blipFill rotWithShape="1">
            <a:blip r:embed="rId4">
              <a:alphaModFix/>
            </a:blip>
            <a:srcRect/>
            <a:stretch/>
          </p:blipFill>
          <p:spPr>
            <a:xfrm>
              <a:off x="827095" y="188919"/>
              <a:ext cx="2828925" cy="3333751"/>
            </a:xfrm>
            <a:prstGeom prst="rect">
              <a:avLst/>
            </a:prstGeom>
            <a:noFill/>
            <a:ln>
              <a:noFill/>
            </a:ln>
          </p:spPr>
        </p:pic>
        <p:pic>
          <p:nvPicPr>
            <p:cNvPr id="737" name="Google Shape;737;p55" descr="P0000963"/>
            <p:cNvPicPr preferRelativeResize="0"/>
            <p:nvPr/>
          </p:nvPicPr>
          <p:blipFill rotWithShape="1">
            <a:blip r:embed="rId5">
              <a:alphaModFix/>
            </a:blip>
            <a:srcRect/>
            <a:stretch/>
          </p:blipFill>
          <p:spPr>
            <a:xfrm>
              <a:off x="5105400" y="3070233"/>
              <a:ext cx="4038600" cy="2663825"/>
            </a:xfrm>
            <a:prstGeom prst="rect">
              <a:avLst/>
            </a:prstGeom>
            <a:noFill/>
            <a:ln>
              <a:noFill/>
            </a:ln>
          </p:spPr>
        </p:pic>
        <p:pic>
          <p:nvPicPr>
            <p:cNvPr id="738" name="Google Shape;738;p55" descr="P0000964"/>
            <p:cNvPicPr preferRelativeResize="0"/>
            <p:nvPr/>
          </p:nvPicPr>
          <p:blipFill rotWithShape="1">
            <a:blip r:embed="rId6">
              <a:alphaModFix/>
            </a:blip>
            <a:srcRect/>
            <a:stretch/>
          </p:blipFill>
          <p:spPr>
            <a:xfrm>
              <a:off x="5043488" y="0"/>
              <a:ext cx="4100512" cy="2884488"/>
            </a:xfrm>
            <a:prstGeom prst="rect">
              <a:avLst/>
            </a:prstGeom>
            <a:noFill/>
            <a:ln>
              <a:noFill/>
            </a:ln>
          </p:spPr>
        </p:pic>
        <p:cxnSp>
          <p:nvCxnSpPr>
            <p:cNvPr id="739" name="Google Shape;739;p55"/>
            <p:cNvCxnSpPr/>
            <p:nvPr/>
          </p:nvCxnSpPr>
          <p:spPr>
            <a:xfrm>
              <a:off x="1547819" y="1557343"/>
              <a:ext cx="4679951" cy="3167063"/>
            </a:xfrm>
            <a:prstGeom prst="straightConnector1">
              <a:avLst/>
            </a:prstGeom>
            <a:noFill/>
            <a:ln w="57150" cap="flat" cmpd="sng">
              <a:solidFill>
                <a:schemeClr val="dk1"/>
              </a:solidFill>
              <a:prstDash val="solid"/>
              <a:round/>
              <a:headEnd type="none" w="med" len="med"/>
              <a:tailEnd type="triangle" w="med" len="med"/>
            </a:ln>
          </p:spPr>
        </p:cxnSp>
        <p:cxnSp>
          <p:nvCxnSpPr>
            <p:cNvPr id="740" name="Google Shape;740;p55"/>
            <p:cNvCxnSpPr/>
            <p:nvPr/>
          </p:nvCxnSpPr>
          <p:spPr>
            <a:xfrm>
              <a:off x="2268543" y="836620"/>
              <a:ext cx="4513263" cy="1220787"/>
            </a:xfrm>
            <a:prstGeom prst="straightConnector1">
              <a:avLst/>
            </a:prstGeom>
            <a:noFill/>
            <a:ln w="38100" cap="flat" cmpd="sng">
              <a:solidFill>
                <a:schemeClr val="dk1"/>
              </a:solidFill>
              <a:prstDash val="solid"/>
              <a:round/>
              <a:headEnd type="none" w="med" len="med"/>
              <a:tailEnd type="triangle" w="med" len="med"/>
            </a:ln>
          </p:spPr>
        </p:cxnSp>
        <p:sp>
          <p:nvSpPr>
            <p:cNvPr id="741" name="Google Shape;741;p55"/>
            <p:cNvSpPr/>
            <p:nvPr/>
          </p:nvSpPr>
          <p:spPr>
            <a:xfrm>
              <a:off x="6477000" y="1676400"/>
              <a:ext cx="914400" cy="838200"/>
            </a:xfrm>
            <a:prstGeom prst="ellipse">
              <a:avLst/>
            </a:prstGeom>
            <a:noFill/>
            <a:ln w="381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56"/>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64</a:t>
            </a:fld>
            <a:r>
              <a:rPr lang="mk-MK" sz="1200" b="1">
                <a:solidFill>
                  <a:srgbClr val="FFFFFF"/>
                </a:solidFill>
                <a:latin typeface="Verdana"/>
                <a:ea typeface="Verdana"/>
                <a:cs typeface="Verdana"/>
                <a:sym typeface="Verdana"/>
              </a:rPr>
              <a:t> -</a:t>
            </a:r>
            <a:endParaRPr/>
          </a:p>
        </p:txBody>
      </p:sp>
      <p:sp>
        <p:nvSpPr>
          <p:cNvPr id="748" name="Google Shape;748;p5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49" name="Google Shape;749;p5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50" name="Google Shape;750;p56"/>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51" name="Google Shape;751;p56"/>
          <p:cNvPicPr preferRelativeResize="0"/>
          <p:nvPr/>
        </p:nvPicPr>
        <p:blipFill rotWithShape="1">
          <a:blip r:embed="rId3">
            <a:alphaModFix/>
          </a:blip>
          <a:srcRect/>
          <a:stretch/>
        </p:blipFill>
        <p:spPr>
          <a:xfrm>
            <a:off x="0" y="-26988"/>
            <a:ext cx="1177924" cy="1079501"/>
          </a:xfrm>
          <a:prstGeom prst="rect">
            <a:avLst/>
          </a:prstGeom>
          <a:noFill/>
          <a:ln>
            <a:noFill/>
          </a:ln>
        </p:spPr>
      </p:pic>
      <p:grpSp>
        <p:nvGrpSpPr>
          <p:cNvPr id="752" name="Google Shape;752;p56"/>
          <p:cNvGrpSpPr/>
          <p:nvPr/>
        </p:nvGrpSpPr>
        <p:grpSpPr>
          <a:xfrm>
            <a:off x="323528" y="1268760"/>
            <a:ext cx="12774614" cy="4939328"/>
            <a:chOff x="250825" y="61298"/>
            <a:chExt cx="12774614" cy="4939328"/>
          </a:xfrm>
        </p:grpSpPr>
        <p:graphicFrame>
          <p:nvGraphicFramePr>
            <p:cNvPr id="753" name="Google Shape;753;p56"/>
            <p:cNvGraphicFramePr/>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r:id="rId4" imgW="4343400" imgH="2628900" progId="Word.Picture.8">
                    <p:embed/>
                  </p:oleObj>
                </mc:Choice>
                <mc:Fallback>
                  <p:oleObj r:id="rId4" imgW="4343400" imgH="2628900" progId="Word.Picture.8">
                    <p:embed/>
                    <p:pic>
                      <p:nvPicPr>
                        <p:cNvPr id="753" name="Google Shape;753;p56"/>
                        <p:cNvPicPr preferRelativeResize="0"/>
                        <p:nvPr/>
                      </p:nvPicPr>
                      <p:blipFill rotWithShape="1">
                        <a:blip r:embed="rId5">
                          <a:alphaModFix/>
                        </a:blip>
                        <a:srcRect/>
                        <a:stretch/>
                      </p:blipFill>
                      <p:spPr>
                        <a:xfrm>
                          <a:off x="250825" y="107951"/>
                          <a:ext cx="4343400" cy="2628900"/>
                        </a:xfrm>
                        <a:prstGeom prst="rect">
                          <a:avLst/>
                        </a:prstGeom>
                        <a:noFill/>
                        <a:ln>
                          <a:noFill/>
                        </a:ln>
                      </p:spPr>
                    </p:pic>
                  </p:oleObj>
                </mc:Fallback>
              </mc:AlternateContent>
            </a:graphicData>
          </a:graphic>
        </p:graphicFrame>
        <p:sp>
          <p:nvSpPr>
            <p:cNvPr id="754" name="Google Shape;754;p56"/>
            <p:cNvSpPr/>
            <p:nvPr/>
          </p:nvSpPr>
          <p:spPr>
            <a:xfrm>
              <a:off x="3748088" y="2857507"/>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55" name="Google Shape;755;p56" descr="P0000951"/>
            <p:cNvPicPr preferRelativeResize="0"/>
            <p:nvPr/>
          </p:nvPicPr>
          <p:blipFill rotWithShape="1">
            <a:blip r:embed="rId6">
              <a:alphaModFix/>
            </a:blip>
            <a:srcRect/>
            <a:stretch/>
          </p:blipFill>
          <p:spPr>
            <a:xfrm>
              <a:off x="4829182" y="1485900"/>
              <a:ext cx="1647825" cy="1143000"/>
            </a:xfrm>
            <a:prstGeom prst="rect">
              <a:avLst/>
            </a:prstGeom>
            <a:noFill/>
            <a:ln>
              <a:noFill/>
            </a:ln>
          </p:spPr>
        </p:pic>
        <p:sp>
          <p:nvSpPr>
            <p:cNvPr id="756" name="Google Shape;756;p56"/>
            <p:cNvSpPr/>
            <p:nvPr/>
          </p:nvSpPr>
          <p:spPr>
            <a:xfrm>
              <a:off x="3752851" y="2847982"/>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57" name="Google Shape;757;p56" descr="P0000957"/>
            <p:cNvPicPr preferRelativeResize="0"/>
            <p:nvPr/>
          </p:nvPicPr>
          <p:blipFill rotWithShape="1">
            <a:blip r:embed="rId7">
              <a:alphaModFix/>
            </a:blip>
            <a:srcRect/>
            <a:stretch/>
          </p:blipFill>
          <p:spPr>
            <a:xfrm>
              <a:off x="4838701" y="107954"/>
              <a:ext cx="1638300" cy="1162051"/>
            </a:xfrm>
            <a:prstGeom prst="rect">
              <a:avLst/>
            </a:prstGeom>
            <a:noFill/>
            <a:ln>
              <a:noFill/>
            </a:ln>
          </p:spPr>
        </p:pic>
        <p:sp>
          <p:nvSpPr>
            <p:cNvPr id="758" name="Google Shape;758;p56"/>
            <p:cNvSpPr/>
            <p:nvPr/>
          </p:nvSpPr>
          <p:spPr>
            <a:xfrm>
              <a:off x="685800" y="2209807"/>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sp>
          <p:nvSpPr>
            <p:cNvPr id="759" name="Google Shape;759;p56"/>
            <p:cNvSpPr/>
            <p:nvPr/>
          </p:nvSpPr>
          <p:spPr>
            <a:xfrm>
              <a:off x="3319463" y="2771782"/>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60" name="Google Shape;760;p56" descr="P0000966"/>
            <p:cNvPicPr preferRelativeResize="0"/>
            <p:nvPr/>
          </p:nvPicPr>
          <p:blipFill rotWithShape="1">
            <a:blip r:embed="rId8">
              <a:alphaModFix/>
            </a:blip>
            <a:srcRect/>
            <a:stretch/>
          </p:blipFill>
          <p:spPr>
            <a:xfrm>
              <a:off x="250826" y="2847975"/>
              <a:ext cx="2857500" cy="1500188"/>
            </a:xfrm>
            <a:prstGeom prst="rect">
              <a:avLst/>
            </a:prstGeom>
            <a:noFill/>
            <a:ln>
              <a:noFill/>
            </a:ln>
          </p:spPr>
        </p:pic>
        <p:sp>
          <p:nvSpPr>
            <p:cNvPr id="761" name="Google Shape;761;p56"/>
            <p:cNvSpPr/>
            <p:nvPr/>
          </p:nvSpPr>
          <p:spPr>
            <a:xfrm>
              <a:off x="3338513" y="2905133"/>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62" name="Google Shape;762;p56" descr="P0000956"/>
            <p:cNvPicPr preferRelativeResize="0"/>
            <p:nvPr/>
          </p:nvPicPr>
          <p:blipFill rotWithShape="1">
            <a:blip r:embed="rId9">
              <a:alphaModFix/>
            </a:blip>
            <a:srcRect/>
            <a:stretch/>
          </p:blipFill>
          <p:spPr>
            <a:xfrm>
              <a:off x="3830643" y="2905126"/>
              <a:ext cx="4933951" cy="2095500"/>
            </a:xfrm>
            <a:prstGeom prst="rect">
              <a:avLst/>
            </a:prstGeom>
            <a:noFill/>
            <a:ln>
              <a:noFill/>
            </a:ln>
          </p:spPr>
        </p:pic>
        <p:sp>
          <p:nvSpPr>
            <p:cNvPr id="763" name="Google Shape;763;p56"/>
            <p:cNvSpPr/>
            <p:nvPr/>
          </p:nvSpPr>
          <p:spPr>
            <a:xfrm>
              <a:off x="3881439" y="2628907"/>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64" name="Google Shape;764;p56" descr="P0000945"/>
            <p:cNvPicPr preferRelativeResize="0"/>
            <p:nvPr/>
          </p:nvPicPr>
          <p:blipFill rotWithShape="1">
            <a:blip r:embed="rId10">
              <a:alphaModFix/>
            </a:blip>
            <a:srcRect/>
            <a:stretch/>
          </p:blipFill>
          <p:spPr>
            <a:xfrm>
              <a:off x="6659570" y="107951"/>
              <a:ext cx="2105025" cy="2438400"/>
            </a:xfrm>
            <a:prstGeom prst="rect">
              <a:avLst/>
            </a:prstGeom>
            <a:noFill/>
            <a:ln>
              <a:noFill/>
            </a:ln>
          </p:spPr>
        </p:pic>
        <p:sp>
          <p:nvSpPr>
            <p:cNvPr id="765" name="Google Shape;765;p56"/>
            <p:cNvSpPr/>
            <p:nvPr/>
          </p:nvSpPr>
          <p:spPr>
            <a:xfrm>
              <a:off x="5076825" y="4043363"/>
              <a:ext cx="457200" cy="609600"/>
            </a:xfrm>
            <a:prstGeom prst="ellipse">
              <a:avLst/>
            </a:prstGeom>
            <a:noFill/>
            <a:ln w="381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Arial"/>
                <a:buNone/>
              </a:pPr>
              <a:endParaRPr sz="2400">
                <a:solidFill>
                  <a:srgbClr val="FF0000"/>
                </a:solidFill>
                <a:latin typeface="Trebuchet MS"/>
                <a:ea typeface="Trebuchet MS"/>
                <a:cs typeface="Trebuchet MS"/>
                <a:sym typeface="Trebuchet MS"/>
              </a:endParaRPr>
            </a:p>
          </p:txBody>
        </p:sp>
        <p:graphicFrame>
          <p:nvGraphicFramePr>
            <p:cNvPr id="766" name="Google Shape;766;p56"/>
            <p:cNvGraphicFramePr/>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r:id="rId11" imgW="4343400" imgH="2628900" progId="Word.Picture.8">
                    <p:embed/>
                  </p:oleObj>
                </mc:Choice>
                <mc:Fallback>
                  <p:oleObj r:id="rId11" imgW="4343400" imgH="2628900" progId="Word.Picture.8">
                    <p:embed/>
                    <p:pic>
                      <p:nvPicPr>
                        <p:cNvPr id="766" name="Google Shape;766;p56"/>
                        <p:cNvPicPr preferRelativeResize="0"/>
                        <p:nvPr/>
                      </p:nvPicPr>
                      <p:blipFill rotWithShape="1">
                        <a:blip r:embed="rId5">
                          <a:alphaModFix/>
                        </a:blip>
                        <a:srcRect/>
                        <a:stretch/>
                      </p:blipFill>
                      <p:spPr>
                        <a:xfrm>
                          <a:off x="250825" y="61298"/>
                          <a:ext cx="4343400" cy="2628900"/>
                        </a:xfrm>
                        <a:prstGeom prst="rect">
                          <a:avLst/>
                        </a:prstGeom>
                        <a:noFill/>
                        <a:ln>
                          <a:noFill/>
                        </a:ln>
                      </p:spPr>
                    </p:pic>
                  </p:oleObj>
                </mc:Fallback>
              </mc:AlternateContent>
            </a:graphicData>
          </a:graphic>
        </p:graphicFrame>
        <p:pic>
          <p:nvPicPr>
            <p:cNvPr id="767" name="Google Shape;767;p56" descr="P0000957"/>
            <p:cNvPicPr preferRelativeResize="0"/>
            <p:nvPr/>
          </p:nvPicPr>
          <p:blipFill rotWithShape="1">
            <a:blip r:embed="rId7">
              <a:alphaModFix/>
            </a:blip>
            <a:srcRect/>
            <a:stretch/>
          </p:blipFill>
          <p:spPr>
            <a:xfrm>
              <a:off x="4838701" y="61301"/>
              <a:ext cx="1638300" cy="1162051"/>
            </a:xfrm>
            <a:prstGeom prst="rect">
              <a:avLst/>
            </a:prstGeom>
            <a:noFill/>
            <a:ln>
              <a:noFill/>
            </a:ln>
          </p:spPr>
        </p:pic>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57"/>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65</a:t>
            </a:fld>
            <a:r>
              <a:rPr lang="mk-MK" sz="1200" b="1">
                <a:solidFill>
                  <a:srgbClr val="FFFFFF"/>
                </a:solidFill>
                <a:latin typeface="Verdana"/>
                <a:ea typeface="Verdana"/>
                <a:cs typeface="Verdana"/>
                <a:sym typeface="Verdana"/>
              </a:rPr>
              <a:t> -</a:t>
            </a:r>
            <a:endParaRPr/>
          </a:p>
        </p:txBody>
      </p:sp>
      <p:sp>
        <p:nvSpPr>
          <p:cNvPr id="774" name="Google Shape;774;p5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75" name="Google Shape;775;p5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76" name="Google Shape;776;p57"/>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77" name="Google Shape;777;p57"/>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778" name="Google Shape;778;p57" descr="Picture 029.jpg"/>
          <p:cNvPicPr preferRelativeResize="0"/>
          <p:nvPr/>
        </p:nvPicPr>
        <p:blipFill rotWithShape="1">
          <a:blip r:embed="rId4">
            <a:alphaModFix/>
          </a:blip>
          <a:srcRect/>
          <a:stretch/>
        </p:blipFill>
        <p:spPr>
          <a:xfrm>
            <a:off x="5016156" y="1041957"/>
            <a:ext cx="3889375" cy="5845175"/>
          </a:xfrm>
          <a:prstGeom prst="rect">
            <a:avLst/>
          </a:prstGeom>
          <a:noFill/>
          <a:ln>
            <a:noFill/>
          </a:ln>
        </p:spPr>
      </p:pic>
      <p:pic>
        <p:nvPicPr>
          <p:cNvPr id="779" name="Google Shape;779;p57" descr="Picture 015.jpg"/>
          <p:cNvPicPr preferRelativeResize="0"/>
          <p:nvPr/>
        </p:nvPicPr>
        <p:blipFill rotWithShape="1">
          <a:blip r:embed="rId5">
            <a:alphaModFix/>
          </a:blip>
          <a:srcRect/>
          <a:stretch/>
        </p:blipFill>
        <p:spPr>
          <a:xfrm>
            <a:off x="539552" y="1052513"/>
            <a:ext cx="3924300" cy="5899151"/>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58"/>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66</a:t>
            </a:fld>
            <a:r>
              <a:rPr lang="mk-MK" sz="1200" b="1">
                <a:solidFill>
                  <a:srgbClr val="FFFFFF"/>
                </a:solidFill>
                <a:latin typeface="Verdana"/>
                <a:ea typeface="Verdana"/>
                <a:cs typeface="Verdana"/>
                <a:sym typeface="Verdana"/>
              </a:rPr>
              <a:t> -</a:t>
            </a:r>
            <a:endParaRPr/>
          </a:p>
        </p:txBody>
      </p:sp>
      <p:sp>
        <p:nvSpPr>
          <p:cNvPr id="786" name="Google Shape;786;p5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87" name="Google Shape;787;p5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88" name="Google Shape;788;p58"/>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89" name="Google Shape;789;p58"/>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790" name="Google Shape;790;p58" descr="Picture 007.jpg"/>
          <p:cNvPicPr preferRelativeResize="0"/>
          <p:nvPr/>
        </p:nvPicPr>
        <p:blipFill rotWithShape="1">
          <a:blip r:embed="rId4">
            <a:alphaModFix/>
          </a:blip>
          <a:srcRect/>
          <a:stretch/>
        </p:blipFill>
        <p:spPr>
          <a:xfrm>
            <a:off x="4772025" y="1045277"/>
            <a:ext cx="4330700" cy="2881312"/>
          </a:xfrm>
          <a:prstGeom prst="rect">
            <a:avLst/>
          </a:prstGeom>
          <a:noFill/>
          <a:ln>
            <a:noFill/>
          </a:ln>
        </p:spPr>
      </p:pic>
      <p:pic>
        <p:nvPicPr>
          <p:cNvPr id="791" name="Google Shape;791;p58" descr="Picture 013.jpg"/>
          <p:cNvPicPr preferRelativeResize="0"/>
          <p:nvPr/>
        </p:nvPicPr>
        <p:blipFill rotWithShape="1">
          <a:blip r:embed="rId5">
            <a:alphaModFix/>
          </a:blip>
          <a:srcRect/>
          <a:stretch/>
        </p:blipFill>
        <p:spPr>
          <a:xfrm>
            <a:off x="4778374" y="3934534"/>
            <a:ext cx="4357688" cy="2898775"/>
          </a:xfrm>
          <a:prstGeom prst="rect">
            <a:avLst/>
          </a:prstGeom>
          <a:noFill/>
          <a:ln>
            <a:noFill/>
          </a:ln>
        </p:spPr>
      </p:pic>
      <p:pic>
        <p:nvPicPr>
          <p:cNvPr id="792" name="Google Shape;792;p58" descr="Picture 028.jpg"/>
          <p:cNvPicPr preferRelativeResize="0"/>
          <p:nvPr/>
        </p:nvPicPr>
        <p:blipFill rotWithShape="1">
          <a:blip r:embed="rId6">
            <a:alphaModFix/>
          </a:blip>
          <a:srcRect/>
          <a:stretch/>
        </p:blipFill>
        <p:spPr>
          <a:xfrm>
            <a:off x="-9525" y="981167"/>
            <a:ext cx="3924300" cy="5899151"/>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pic>
        <p:nvPicPr>
          <p:cNvPr id="798" name="Google Shape;798;p59"/>
          <p:cNvPicPr preferRelativeResize="0"/>
          <p:nvPr/>
        </p:nvPicPr>
        <p:blipFill rotWithShape="1">
          <a:blip r:embed="rId3">
            <a:alphaModFix/>
          </a:blip>
          <a:srcRect/>
          <a:stretch/>
        </p:blipFill>
        <p:spPr>
          <a:xfrm>
            <a:off x="0" y="1412776"/>
            <a:ext cx="9144000" cy="4549283"/>
          </a:xfrm>
          <a:prstGeom prst="rect">
            <a:avLst/>
          </a:prstGeom>
          <a:noFill/>
          <a:ln>
            <a:noFill/>
          </a:ln>
        </p:spPr>
      </p:pic>
      <p:sp>
        <p:nvSpPr>
          <p:cNvPr id="799" name="Google Shape;799;p59"/>
          <p:cNvSpPr/>
          <p:nvPr/>
        </p:nvSpPr>
        <p:spPr>
          <a:xfrm>
            <a:off x="7938" y="6597254"/>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67</a:t>
            </a:fld>
            <a:r>
              <a:rPr lang="mk-MK" sz="1200" b="1">
                <a:solidFill>
                  <a:srgbClr val="FFFFFF"/>
                </a:solidFill>
                <a:latin typeface="Verdana"/>
                <a:ea typeface="Verdana"/>
                <a:cs typeface="Verdana"/>
                <a:sym typeface="Verdana"/>
              </a:rPr>
              <a:t> -</a:t>
            </a:r>
            <a:endParaRPr/>
          </a:p>
        </p:txBody>
      </p:sp>
      <p:sp>
        <p:nvSpPr>
          <p:cNvPr id="800" name="Google Shape;800;p59"/>
          <p:cNvSpPr/>
          <p:nvPr/>
        </p:nvSpPr>
        <p:spPr>
          <a:xfrm>
            <a:off x="0" y="6587729"/>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01" name="Google Shape;801;p59"/>
          <p:cNvSpPr/>
          <p:nvPr/>
        </p:nvSpPr>
        <p:spPr>
          <a:xfrm>
            <a:off x="7937" y="-2738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02" name="Google Shape;802;p59"/>
          <p:cNvSpPr txBox="1"/>
          <p:nvPr/>
        </p:nvSpPr>
        <p:spPr>
          <a:xfrm>
            <a:off x="1403350" y="190104"/>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03" name="Google Shape;803;p59"/>
          <p:cNvPicPr preferRelativeResize="0"/>
          <p:nvPr/>
        </p:nvPicPr>
        <p:blipFill rotWithShape="1">
          <a:blip r:embed="rId4">
            <a:alphaModFix/>
          </a:blip>
          <a:srcRect/>
          <a:stretch/>
        </p:blipFill>
        <p:spPr>
          <a:xfrm>
            <a:off x="0" y="-27384"/>
            <a:ext cx="1177924" cy="107950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60"/>
          <p:cNvSpPr/>
          <p:nvPr/>
        </p:nvSpPr>
        <p:spPr>
          <a:xfrm>
            <a:off x="7938" y="6597254"/>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68</a:t>
            </a:fld>
            <a:r>
              <a:rPr lang="mk-MK" sz="1200" b="1">
                <a:solidFill>
                  <a:srgbClr val="FFFFFF"/>
                </a:solidFill>
                <a:latin typeface="Verdana"/>
                <a:ea typeface="Verdana"/>
                <a:cs typeface="Verdana"/>
                <a:sym typeface="Verdana"/>
              </a:rPr>
              <a:t> -</a:t>
            </a:r>
            <a:endParaRPr/>
          </a:p>
        </p:txBody>
      </p:sp>
      <p:sp>
        <p:nvSpPr>
          <p:cNvPr id="810" name="Google Shape;810;p60"/>
          <p:cNvSpPr/>
          <p:nvPr/>
        </p:nvSpPr>
        <p:spPr>
          <a:xfrm>
            <a:off x="0" y="6587729"/>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11" name="Google Shape;811;p60"/>
          <p:cNvSpPr/>
          <p:nvPr/>
        </p:nvSpPr>
        <p:spPr>
          <a:xfrm>
            <a:off x="7937" y="-2738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812" name="Google Shape;812;p60"/>
          <p:cNvPicPr preferRelativeResize="0"/>
          <p:nvPr/>
        </p:nvPicPr>
        <p:blipFill rotWithShape="1">
          <a:blip r:embed="rId3">
            <a:alphaModFix/>
          </a:blip>
          <a:srcRect/>
          <a:stretch/>
        </p:blipFill>
        <p:spPr>
          <a:xfrm>
            <a:off x="0" y="-27384"/>
            <a:ext cx="1177924" cy="1079501"/>
          </a:xfrm>
          <a:prstGeom prst="rect">
            <a:avLst/>
          </a:prstGeom>
          <a:noFill/>
          <a:ln>
            <a:noFill/>
          </a:ln>
        </p:spPr>
      </p:pic>
      <p:pic>
        <p:nvPicPr>
          <p:cNvPr id="813" name="Google Shape;813;p60"/>
          <p:cNvPicPr preferRelativeResize="0"/>
          <p:nvPr/>
        </p:nvPicPr>
        <p:blipFill rotWithShape="1">
          <a:blip r:embed="rId4">
            <a:alphaModFix/>
          </a:blip>
          <a:srcRect/>
          <a:stretch/>
        </p:blipFill>
        <p:spPr>
          <a:xfrm>
            <a:off x="919024" y="199370"/>
            <a:ext cx="7539176" cy="6194168"/>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61"/>
          <p:cNvSpPr/>
          <p:nvPr/>
        </p:nvSpPr>
        <p:spPr>
          <a:xfrm>
            <a:off x="15577" y="1163678"/>
            <a:ext cx="4305411" cy="5262939"/>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a:t>
            </a: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dirty="0">
                <a:solidFill>
                  <a:schemeClr val="dk1"/>
                </a:solidFill>
                <a:latin typeface="Verdana"/>
                <a:ea typeface="Verdana"/>
                <a:cs typeface="Verdana"/>
                <a:sym typeface="Verdana"/>
              </a:rPr>
              <a:t>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a:t>
            </a:r>
            <a:r>
              <a:rPr lang="mk-MK" b="1" i="0" u="none" strike="noStrike" cap="none" dirty="0">
                <a:solidFill>
                  <a:srgbClr val="FF0000"/>
                </a:solidFill>
                <a:latin typeface="Verdana"/>
                <a:ea typeface="Verdana"/>
                <a:cs typeface="Verdana"/>
                <a:sym typeface="Verdana"/>
              </a:rPr>
              <a:t> производство, продажба, набавка заради употреба, увоз, дистрибуција </a:t>
            </a:r>
            <a:r>
              <a:rPr lang="mk-MK" b="0" i="0" u="none" strike="noStrike" cap="none" dirty="0">
                <a:solidFill>
                  <a:schemeClr val="dk1"/>
                </a:solidFill>
                <a:latin typeface="Verdana"/>
                <a:ea typeface="Verdana"/>
                <a:cs typeface="Verdana"/>
                <a:sym typeface="Verdana"/>
              </a:rPr>
              <a:t>или на друг начин </a:t>
            </a:r>
            <a:r>
              <a:rPr lang="mk-MK" b="1" i="0" u="none" strike="noStrike" cap="none" dirty="0">
                <a:solidFill>
                  <a:srgbClr val="FF0000"/>
                </a:solidFill>
                <a:latin typeface="Verdana"/>
                <a:ea typeface="Verdana"/>
                <a:cs typeface="Verdana"/>
                <a:sym typeface="Verdana"/>
              </a:rPr>
              <a:t>ставање на располагање на</a:t>
            </a:r>
            <a:r>
              <a:rPr lang="mk-MK" b="0" i="0" u="none" strike="noStrike" cap="none" dirty="0">
                <a:solidFill>
                  <a:schemeClr val="dk1"/>
                </a:solidFill>
                <a:latin typeface="Verdana"/>
                <a:ea typeface="Verdana"/>
                <a:cs typeface="Verdana"/>
                <a:sym typeface="Verdana"/>
              </a:rPr>
              <a:t>: </a:t>
            </a:r>
            <a:endParaRPr dirty="0"/>
          </a:p>
          <a:p>
            <a:pPr marL="538163" marR="0" lvl="2" indent="376238" algn="just" rtl="0">
              <a:spcBef>
                <a:spcPts val="0"/>
              </a:spcBef>
              <a:spcAft>
                <a:spcPts val="0"/>
              </a:spcAft>
              <a:buNone/>
            </a:pPr>
            <a:r>
              <a:rPr lang="mk-MK" b="0" i="0" u="none" strike="noStrike" cap="none" dirty="0">
                <a:solidFill>
                  <a:schemeClr val="dk1"/>
                </a:solidFill>
                <a:latin typeface="Verdana"/>
                <a:ea typeface="Verdana"/>
                <a:cs typeface="Verdana"/>
                <a:sym typeface="Verdana"/>
              </a:rPr>
              <a:t>i уред, вклучувајќи компјутерска програма, дизајниран или адаптиран првенствено заради извршување на кое било кривично дело утврдено во согласност со членовите 2 до 5;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ii компјутерска лозинка, код за пристап или слични податоци со коишто може да се пристапи кон целиот или кој било дел од компјутерскиот систем, со намера да се користи заради извршување на кои било од кривичните прекршоци утврдени во членовите 2 до 5; и </a:t>
            </a:r>
            <a:endParaRPr dirty="0"/>
          </a:p>
        </p:txBody>
      </p:sp>
      <p:sp>
        <p:nvSpPr>
          <p:cNvPr id="820" name="Google Shape;820;p61"/>
          <p:cNvSpPr/>
          <p:nvPr/>
        </p:nvSpPr>
        <p:spPr>
          <a:xfrm>
            <a:off x="4451121" y="1193801"/>
            <a:ext cx="4545034"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Криминализација на: </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производство</a:t>
            </a:r>
            <a:endParaRPr sz="1200" dirty="0"/>
          </a:p>
          <a:p>
            <a:pPr marL="800100" marR="0" lvl="1"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п</a:t>
            </a:r>
            <a:r>
              <a:rPr lang="mk-MK" sz="2000" b="0" i="0" u="none" strike="noStrike" cap="none" dirty="0">
                <a:solidFill>
                  <a:schemeClr val="dk1"/>
                </a:solidFill>
                <a:latin typeface="Verdana"/>
                <a:ea typeface="Verdana"/>
                <a:cs typeface="Verdana"/>
                <a:sym typeface="Verdana"/>
              </a:rPr>
              <a:t>родажба</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набавка заради употреба</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увоз</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дистрибуција (активен акт за препраќање до други)</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ставање на располагање на (поставување за употреба на други и вклучува создавање или компилација на онлајн хипер-линкови со цел да се олесни пристапот до такви уреди/лозинки)</a:t>
            </a:r>
            <a:endParaRPr sz="2000" b="0" i="0" u="none" strike="noStrike" cap="none" dirty="0">
              <a:solidFill>
                <a:schemeClr val="dk1"/>
              </a:solidFill>
              <a:latin typeface="Verdana"/>
              <a:ea typeface="Verdana"/>
              <a:cs typeface="Verdana"/>
              <a:sym typeface="Verdana"/>
            </a:endParaRPr>
          </a:p>
        </p:txBody>
      </p:sp>
      <p:sp>
        <p:nvSpPr>
          <p:cNvPr id="821" name="Google Shape;821;p61"/>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69</a:t>
            </a:fld>
            <a:r>
              <a:rPr lang="mk-MK" sz="1200" b="1">
                <a:solidFill>
                  <a:srgbClr val="FFFFFF"/>
                </a:solidFill>
                <a:latin typeface="Verdana"/>
                <a:ea typeface="Verdana"/>
                <a:cs typeface="Verdana"/>
                <a:sym typeface="Verdana"/>
              </a:rPr>
              <a:t> -</a:t>
            </a:r>
            <a:endParaRPr/>
          </a:p>
        </p:txBody>
      </p:sp>
      <p:sp>
        <p:nvSpPr>
          <p:cNvPr id="822" name="Google Shape;822;p6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23" name="Google Shape;823;p6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24" name="Google Shape;824;p61"/>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25" name="Google Shape;825;p6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59" name="Google Shape;159;p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60" name="Google Shape;160;p7"/>
          <p:cNvSpPr txBox="1"/>
          <p:nvPr/>
        </p:nvSpPr>
        <p:spPr>
          <a:xfrm>
            <a:off x="1403350" y="190500"/>
            <a:ext cx="7632700" cy="58477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Компјутерски податоци</a:t>
            </a:r>
            <a:endParaRPr sz="2000" b="1">
              <a:solidFill>
                <a:schemeClr val="lt1"/>
              </a:solidFill>
              <a:latin typeface="Verdana"/>
              <a:ea typeface="Verdana"/>
              <a:cs typeface="Verdana"/>
              <a:sym typeface="Verdana"/>
            </a:endParaRPr>
          </a:p>
        </p:txBody>
      </p:sp>
      <p:pic>
        <p:nvPicPr>
          <p:cNvPr id="161" name="Google Shape;161;p7"/>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62" name="Google Shape;162;p7"/>
          <p:cNvSpPr/>
          <p:nvPr/>
        </p:nvSpPr>
        <p:spPr>
          <a:xfrm>
            <a:off x="4410308" y="1463277"/>
            <a:ext cx="4518735"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Компјутерски податоци се сите податоци што се во форма што може директно да се обработува од компјутерски системи</a:t>
            </a:r>
            <a:endParaRPr sz="1200" dirty="0"/>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Компјутерските системи што можат автоматски да се обработуваат може да бидат цел на кривичните дела дефинирани во Конвенцијата од Будимпешта или предмет на примена на истражните мерки дефинирани со Конвенцијата од Будимпешта.</a:t>
            </a:r>
            <a:endParaRPr sz="2000" dirty="0">
              <a:solidFill>
                <a:schemeClr val="dk1"/>
              </a:solidFill>
              <a:latin typeface="Verdana"/>
              <a:ea typeface="Verdana"/>
              <a:cs typeface="Verdana"/>
              <a:sym typeface="Verdana"/>
            </a:endParaRPr>
          </a:p>
        </p:txBody>
      </p:sp>
      <p:sp>
        <p:nvSpPr>
          <p:cNvPr id="163" name="Google Shape;163;p7"/>
          <p:cNvSpPr/>
          <p:nvPr/>
        </p:nvSpPr>
        <p:spPr>
          <a:xfrm>
            <a:off x="213064" y="1522378"/>
            <a:ext cx="3986074" cy="347783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a:t>
            </a:r>
            <a:r>
              <a:rPr lang="mk-MK" sz="2000" b="1" dirty="0">
                <a:solidFill>
                  <a:schemeClr val="dk1"/>
                </a:solidFill>
                <a:latin typeface="Verdana"/>
                <a:ea typeface="Verdana"/>
                <a:cs typeface="Verdana"/>
                <a:sym typeface="Verdana"/>
              </a:rPr>
              <a:t>компјутерски податоци</a:t>
            </a:r>
            <a:r>
              <a:rPr lang="mk-MK" sz="2000" dirty="0">
                <a:solidFill>
                  <a:schemeClr val="dk1"/>
                </a:solidFill>
                <a:latin typeface="Verdana"/>
                <a:ea typeface="Verdana"/>
                <a:cs typeface="Verdana"/>
                <a:sym typeface="Verdana"/>
              </a:rPr>
              <a:t>“ е какво било презентирање на факти, информации или концепти во облик погоден за обработување преку компјутерски систем, вклучувајќи и програма подобна компјутерскиот систем да го стави во функција;</a:t>
            </a:r>
            <a:endParaRPr sz="2000" dirty="0">
              <a:solidFill>
                <a:schemeClr val="dk1"/>
              </a:solidFill>
              <a:latin typeface="Verdana"/>
              <a:ea typeface="Verdana"/>
              <a:cs typeface="Verdana"/>
              <a:sym typeface="Verdan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62"/>
          <p:cNvSpPr/>
          <p:nvPr/>
        </p:nvSpPr>
        <p:spPr>
          <a:xfrm>
            <a:off x="15577" y="1163678"/>
            <a:ext cx="4287482" cy="5262939"/>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 производство, продажба, набавка заради употреба, увоз, дистрибуција или на друг начин ставање на располагање на: </a:t>
            </a:r>
            <a:endParaRPr dirty="0"/>
          </a:p>
          <a:p>
            <a:pPr marL="538163" marR="0" lvl="2" algn="just" rtl="0">
              <a:spcBef>
                <a:spcPts val="0"/>
              </a:spcBef>
              <a:spcAft>
                <a:spcPts val="0"/>
              </a:spcAft>
              <a:buNone/>
            </a:pPr>
            <a:r>
              <a:rPr lang="mk-MK" b="0" i="0" u="none" strike="noStrike" cap="none" dirty="0">
                <a:solidFill>
                  <a:schemeClr val="dk1"/>
                </a:solidFill>
                <a:latin typeface="Verdana"/>
                <a:ea typeface="Verdana"/>
                <a:cs typeface="Verdana"/>
                <a:sym typeface="Verdana"/>
              </a:rPr>
              <a:t>i </a:t>
            </a:r>
            <a:r>
              <a:rPr lang="mk-MK" b="1" i="0" u="none" strike="noStrike" cap="none" dirty="0">
                <a:solidFill>
                  <a:srgbClr val="FF0000"/>
                </a:solidFill>
                <a:latin typeface="Verdana"/>
                <a:ea typeface="Verdana"/>
                <a:cs typeface="Verdana"/>
                <a:sym typeface="Verdana"/>
              </a:rPr>
              <a:t>уред</a:t>
            </a:r>
            <a:r>
              <a:rPr lang="mk-MK" b="0" i="0" u="none" strike="noStrike" cap="none" dirty="0">
                <a:solidFill>
                  <a:schemeClr val="dk1"/>
                </a:solidFill>
                <a:latin typeface="Verdana"/>
                <a:ea typeface="Verdana"/>
                <a:cs typeface="Verdana"/>
                <a:sym typeface="Verdana"/>
              </a:rPr>
              <a:t>, вклучувајќи </a:t>
            </a:r>
            <a:r>
              <a:rPr lang="mk-MK" b="1" i="0" u="none" strike="noStrike" cap="none" dirty="0">
                <a:solidFill>
                  <a:srgbClr val="FF0000"/>
                </a:solidFill>
                <a:latin typeface="Verdana"/>
                <a:ea typeface="Verdana"/>
                <a:cs typeface="Verdana"/>
                <a:sym typeface="Verdana"/>
              </a:rPr>
              <a:t>компјутерска програма</a:t>
            </a:r>
            <a:r>
              <a:rPr lang="mk-MK" b="0" i="0" u="none" strike="noStrike" cap="none" dirty="0">
                <a:solidFill>
                  <a:schemeClr val="dk1"/>
                </a:solidFill>
                <a:latin typeface="Verdana"/>
                <a:ea typeface="Verdana"/>
                <a:cs typeface="Verdana"/>
                <a:sym typeface="Verdana"/>
              </a:rPr>
              <a:t>, дизајниран или адаптиран првенствено заради извршување на кое било кривично дело утврдено во согласност со членовите 2 до 5; </a:t>
            </a:r>
            <a:endParaRPr dirty="0"/>
          </a:p>
          <a:p>
            <a:pPr marL="538163" marR="0" lvl="2" algn="just" rtl="0">
              <a:spcBef>
                <a:spcPts val="0"/>
              </a:spcBef>
              <a:spcAft>
                <a:spcPts val="0"/>
              </a:spcAft>
              <a:buNone/>
            </a:pPr>
            <a:r>
              <a:rPr lang="mk-MK" b="0" i="0" u="none" strike="noStrike" cap="none" dirty="0">
                <a:solidFill>
                  <a:schemeClr val="dk1"/>
                </a:solidFill>
                <a:latin typeface="Verdana"/>
                <a:ea typeface="Verdana"/>
                <a:cs typeface="Verdana"/>
                <a:sym typeface="Verdana"/>
              </a:rPr>
              <a:t>ii компјутерска лозинка, код за пристап или слични податоци со коишто може да се пристапи кон целиот или кој било дел од компјутерскиот систем, со намера да се користи заради извршување на кои било од кривичните прекршоци утврдени во членовите 2 до 5; и </a:t>
            </a:r>
            <a:endParaRPr dirty="0"/>
          </a:p>
        </p:txBody>
      </p:sp>
      <p:sp>
        <p:nvSpPr>
          <p:cNvPr id="832" name="Google Shape;832;p62"/>
          <p:cNvSpPr/>
          <p:nvPr/>
        </p:nvSpPr>
        <p:spPr>
          <a:xfrm>
            <a:off x="4451121" y="1270001"/>
            <a:ext cx="4545034" cy="347783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Опфатот на ова кривично дело се однесува на уреди и компјутерски програми</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Истото би вклучувало програми со вируси и програми дизајнирани или прилагодени за да се добие пристап до компјутерски системи</a:t>
            </a:r>
            <a:endParaRPr sz="2200" dirty="0">
              <a:solidFill>
                <a:schemeClr val="dk1"/>
              </a:solidFill>
              <a:latin typeface="Verdana"/>
              <a:ea typeface="Verdana"/>
              <a:cs typeface="Verdana"/>
              <a:sym typeface="Verdana"/>
            </a:endParaRPr>
          </a:p>
        </p:txBody>
      </p:sp>
      <p:sp>
        <p:nvSpPr>
          <p:cNvPr id="833" name="Google Shape;833;p62"/>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70</a:t>
            </a:fld>
            <a:r>
              <a:rPr lang="mk-MK" sz="1200" b="1">
                <a:solidFill>
                  <a:srgbClr val="FFFFFF"/>
                </a:solidFill>
                <a:latin typeface="Verdana"/>
                <a:ea typeface="Verdana"/>
                <a:cs typeface="Verdana"/>
                <a:sym typeface="Verdana"/>
              </a:rPr>
              <a:t> -</a:t>
            </a:r>
            <a:endParaRPr/>
          </a:p>
        </p:txBody>
      </p:sp>
      <p:sp>
        <p:nvSpPr>
          <p:cNvPr id="834" name="Google Shape;834;p6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35" name="Google Shape;835;p6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36" name="Google Shape;836;p6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37" name="Google Shape;837;p6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63"/>
          <p:cNvSpPr/>
          <p:nvPr/>
        </p:nvSpPr>
        <p:spPr>
          <a:xfrm>
            <a:off x="15577" y="1163678"/>
            <a:ext cx="4367489" cy="5478382"/>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 производство, продажба, набавка за употреба, увоз, дистрибуција или на друг начин ставање на располагање на: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 уред, вклучувајќи компјутерска програма, </a:t>
            </a:r>
            <a:r>
              <a:rPr lang="mk-MK" b="1" i="0" u="none" strike="noStrike" cap="none" dirty="0">
                <a:solidFill>
                  <a:srgbClr val="FF0000"/>
                </a:solidFill>
                <a:latin typeface="Verdana"/>
                <a:ea typeface="Verdana"/>
                <a:cs typeface="Verdana"/>
                <a:sym typeface="Verdana"/>
              </a:rPr>
              <a:t>дизајниран или адаптиран првенствено </a:t>
            </a:r>
            <a:r>
              <a:rPr lang="mk-MK" b="0" i="0" u="none" strike="noStrike" cap="none" dirty="0">
                <a:solidFill>
                  <a:schemeClr val="dk1"/>
                </a:solidFill>
                <a:latin typeface="Verdana"/>
                <a:ea typeface="Verdana"/>
                <a:cs typeface="Verdana"/>
                <a:sym typeface="Verdana"/>
              </a:rPr>
              <a:t>заради извршување на кое било кривично дело утврдено во согласност со членовите 2 до 5;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ii компјутерска лозинка, код за пристап или слични податоци со коишто може да се пристапи кон целиот или кој било дел од компјутерскиот систем, со намера да се користи заради извршување на кои било од кривичните прекршоци утврдени во членовите 2 до 5; и </a:t>
            </a:r>
            <a:endParaRPr dirty="0"/>
          </a:p>
        </p:txBody>
      </p:sp>
      <p:sp>
        <p:nvSpPr>
          <p:cNvPr id="844" name="Google Shape;844;p63"/>
          <p:cNvSpPr/>
          <p:nvPr/>
        </p:nvSpPr>
        <p:spPr>
          <a:xfrm>
            <a:off x="4491016" y="1012866"/>
            <a:ext cx="4545034" cy="5909270"/>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Конвенцијата од Будимпешта бара уредот да биде дизајниран или адаптиран првенствено (но не само) за извршување на повреда согласно член 2-5</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Оваа одредба има за цел да воспостави рамнотежа помеѓу: </a:t>
            </a:r>
            <a:endParaRPr dirty="0"/>
          </a:p>
          <a:p>
            <a:pPr marL="800100" marR="0" lvl="1"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изземање</a:t>
            </a:r>
            <a:r>
              <a:rPr lang="mk-MK" sz="1800" b="0" i="0" u="none" strike="noStrike" cap="none" dirty="0">
                <a:solidFill>
                  <a:schemeClr val="dk1"/>
                </a:solidFill>
                <a:latin typeface="Verdana"/>
                <a:ea typeface="Verdana"/>
                <a:cs typeface="Verdana"/>
                <a:sym typeface="Verdana"/>
              </a:rPr>
              <a:t> на уредите со двојна намена (што би било премногу тешко да се докаже) и</a:t>
            </a:r>
            <a:endParaRPr dirty="0"/>
          </a:p>
          <a:p>
            <a:pPr marL="800100" marR="0" lvl="1"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земање предвид</a:t>
            </a:r>
            <a:r>
              <a:rPr lang="mk-MK" sz="1800" b="0" i="0" u="none" strike="noStrike" cap="none" dirty="0">
                <a:solidFill>
                  <a:schemeClr val="dk1"/>
                </a:solidFill>
                <a:latin typeface="Verdana"/>
                <a:ea typeface="Verdana"/>
                <a:cs typeface="Verdana"/>
                <a:sym typeface="Verdana"/>
              </a:rPr>
              <a:t> на уреди со двојна намена (што би резултирало со прекумерна криминализација кога би се земале предвид сите уреди иако истите се легално произведени и дистрибуирани)</a:t>
            </a:r>
            <a:endParaRPr sz="1800" b="0" i="0" u="none" strike="noStrike" cap="none"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p:txBody>
      </p:sp>
      <p:sp>
        <p:nvSpPr>
          <p:cNvPr id="845" name="Google Shape;845;p63"/>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71</a:t>
            </a:fld>
            <a:r>
              <a:rPr lang="mk-MK" sz="1200" b="1">
                <a:solidFill>
                  <a:srgbClr val="FFFFFF"/>
                </a:solidFill>
                <a:latin typeface="Verdana"/>
                <a:ea typeface="Verdana"/>
                <a:cs typeface="Verdana"/>
                <a:sym typeface="Verdana"/>
              </a:rPr>
              <a:t> -</a:t>
            </a:r>
            <a:endParaRPr/>
          </a:p>
        </p:txBody>
      </p:sp>
      <p:sp>
        <p:nvSpPr>
          <p:cNvPr id="846" name="Google Shape;846;p6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47" name="Google Shape;847;p6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48" name="Google Shape;848;p63"/>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49" name="Google Shape;849;p63"/>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64"/>
          <p:cNvSpPr/>
          <p:nvPr/>
        </p:nvSpPr>
        <p:spPr>
          <a:xfrm>
            <a:off x="15577" y="1163678"/>
            <a:ext cx="4556423" cy="5478382"/>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 производство, продажба, набавка заради употреба, увоз, дистрибуција или на друг начин ставање на располагање на: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 уред, вклучувајќи компјутерска програма, дизајниран или адаптиран првенствено заради извршување на кое било кривично дело утврдено во согласност со членовите 2 до 5;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ii </a:t>
            </a:r>
            <a:r>
              <a:rPr lang="mk-MK" b="1" i="0" u="none" strike="noStrike" cap="none" dirty="0">
                <a:solidFill>
                  <a:srgbClr val="FF0000"/>
                </a:solidFill>
                <a:latin typeface="Verdana"/>
                <a:ea typeface="Verdana"/>
                <a:cs typeface="Verdana"/>
                <a:sym typeface="Verdana"/>
              </a:rPr>
              <a:t>компјутерска лозинка, код за пристап или слични податоци </a:t>
            </a:r>
            <a:r>
              <a:rPr lang="mk-MK" b="0" i="0" u="none" strike="noStrike" cap="none" dirty="0">
                <a:solidFill>
                  <a:schemeClr val="dk1"/>
                </a:solidFill>
                <a:latin typeface="Verdana"/>
                <a:ea typeface="Verdana"/>
                <a:cs typeface="Verdana"/>
                <a:sym typeface="Verdana"/>
              </a:rPr>
              <a:t>со коишто може да се пристапи кон целиот или кој било дел од компјутерскиот систем, со намера </a:t>
            </a:r>
            <a:r>
              <a:rPr lang="mk-MK" b="1" i="0" u="none" strike="noStrike" cap="none" dirty="0">
                <a:solidFill>
                  <a:srgbClr val="FF0000"/>
                </a:solidFill>
                <a:latin typeface="Verdana"/>
                <a:ea typeface="Verdana"/>
                <a:cs typeface="Verdana"/>
                <a:sym typeface="Verdana"/>
              </a:rPr>
              <a:t>да се користи заради извршување на кои било од кривичните прекршоци утврдени во членовите 2 до 5</a:t>
            </a:r>
            <a:r>
              <a:rPr lang="mk-MK" b="0" i="0" u="none" strike="noStrike" cap="none" dirty="0">
                <a:solidFill>
                  <a:schemeClr val="dk1"/>
                </a:solidFill>
                <a:latin typeface="Verdana"/>
                <a:ea typeface="Verdana"/>
                <a:cs typeface="Verdana"/>
                <a:sym typeface="Verdana"/>
              </a:rPr>
              <a:t>; и </a:t>
            </a:r>
            <a:endParaRPr dirty="0"/>
          </a:p>
        </p:txBody>
      </p:sp>
      <p:sp>
        <p:nvSpPr>
          <p:cNvPr id="856" name="Google Shape;856;p64"/>
          <p:cNvSpPr/>
          <p:nvPr/>
        </p:nvSpPr>
        <p:spPr>
          <a:xfrm>
            <a:off x="4451121" y="1270001"/>
            <a:ext cx="4545034"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Криминализација: </a:t>
            </a:r>
            <a:endParaRPr sz="1200" dirty="0"/>
          </a:p>
          <a:p>
            <a:pPr marL="800100" marR="0" lvl="1"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п</a:t>
            </a:r>
            <a:r>
              <a:rPr lang="mk-MK" sz="2000" b="0" i="0" u="none" strike="noStrike" cap="none" dirty="0">
                <a:solidFill>
                  <a:schemeClr val="dk1"/>
                </a:solidFill>
                <a:latin typeface="Verdana"/>
                <a:ea typeface="Verdana"/>
                <a:cs typeface="Verdana"/>
                <a:sym typeface="Verdana"/>
              </a:rPr>
              <a:t>роизводство</a:t>
            </a:r>
            <a:endParaRPr sz="1200" dirty="0"/>
          </a:p>
          <a:p>
            <a:pPr marL="800100" marR="0" lvl="1"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п</a:t>
            </a:r>
            <a:r>
              <a:rPr lang="mk-MK" sz="2000" b="0" i="0" u="none" strike="noStrike" cap="none" dirty="0">
                <a:solidFill>
                  <a:schemeClr val="dk1"/>
                </a:solidFill>
                <a:latin typeface="Verdana"/>
                <a:ea typeface="Verdana"/>
                <a:cs typeface="Verdana"/>
                <a:sym typeface="Verdana"/>
              </a:rPr>
              <a:t>родажба</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набавка за заради употреба</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увоз</a:t>
            </a:r>
            <a:endParaRPr sz="1200" dirty="0"/>
          </a:p>
          <a:p>
            <a:pPr marL="800100" marR="0" lvl="1"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д</a:t>
            </a:r>
            <a:r>
              <a:rPr lang="mk-MK" sz="2000" b="0" i="0" u="none" strike="noStrike" cap="none" dirty="0">
                <a:solidFill>
                  <a:schemeClr val="dk1"/>
                </a:solidFill>
                <a:latin typeface="Verdana"/>
                <a:ea typeface="Verdana"/>
                <a:cs typeface="Verdana"/>
                <a:sym typeface="Verdana"/>
              </a:rPr>
              <a:t>истрибуција</a:t>
            </a:r>
            <a:endParaRPr sz="1200" dirty="0"/>
          </a:p>
          <a:p>
            <a:pPr marL="800100" marR="0" lvl="1"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a:t>
            </a:r>
            <a:r>
              <a:rPr lang="mk-MK" sz="2000" b="0" i="0" u="none" strike="noStrike" cap="none" dirty="0">
                <a:solidFill>
                  <a:schemeClr val="dk1"/>
                </a:solidFill>
                <a:latin typeface="Verdana"/>
                <a:ea typeface="Verdana"/>
                <a:cs typeface="Verdana"/>
                <a:sym typeface="Verdana"/>
              </a:rPr>
              <a:t>тавање на располагање компјутерска лозинка, код за пристап или слични податоци со кои е можно да се пристапи до целиот или кој било дел од компјутерскиот систем.</a:t>
            </a:r>
            <a:endParaRPr sz="2000" b="0" i="0" u="none" strike="noStrike" cap="none" dirty="0">
              <a:solidFill>
                <a:schemeClr val="dk1"/>
              </a:solidFill>
              <a:latin typeface="Verdana"/>
              <a:ea typeface="Verdana"/>
              <a:cs typeface="Verdana"/>
              <a:sym typeface="Verdana"/>
            </a:endParaRPr>
          </a:p>
        </p:txBody>
      </p:sp>
      <p:sp>
        <p:nvSpPr>
          <p:cNvPr id="857" name="Google Shape;857;p64"/>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72</a:t>
            </a:fld>
            <a:r>
              <a:rPr lang="mk-MK" sz="1200" b="1">
                <a:solidFill>
                  <a:srgbClr val="FFFFFF"/>
                </a:solidFill>
                <a:latin typeface="Verdana"/>
                <a:ea typeface="Verdana"/>
                <a:cs typeface="Verdana"/>
                <a:sym typeface="Verdana"/>
              </a:rPr>
              <a:t> -</a:t>
            </a:r>
            <a:endParaRPr/>
          </a:p>
        </p:txBody>
      </p:sp>
      <p:sp>
        <p:nvSpPr>
          <p:cNvPr id="858" name="Google Shape;858;p6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59" name="Google Shape;859;p6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60" name="Google Shape;860;p64"/>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61" name="Google Shape;861;p64"/>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5"/>
          <p:cNvSpPr/>
          <p:nvPr/>
        </p:nvSpPr>
        <p:spPr>
          <a:xfrm>
            <a:off x="15577" y="1163678"/>
            <a:ext cx="4082843" cy="5078273"/>
          </a:xfrm>
          <a:prstGeom prst="rect">
            <a:avLst/>
          </a:prstGeom>
          <a:noFill/>
          <a:ln>
            <a:noFill/>
          </a:ln>
        </p:spPr>
        <p:txBody>
          <a:bodyPr spcFirstLastPara="1" wrap="square" lIns="91425" tIns="45700" rIns="91425" bIns="45700" anchor="t" anchorCtr="0">
            <a:spAutoFit/>
          </a:bodyPr>
          <a:lstStyle/>
          <a:p>
            <a:pPr marL="457200" marR="0" lvl="1" indent="0" algn="just" rtl="0">
              <a:spcBef>
                <a:spcPts val="0"/>
              </a:spcBef>
              <a:spcAft>
                <a:spcPts val="0"/>
              </a:spcAft>
              <a:buNone/>
            </a:pPr>
            <a:r>
              <a:rPr lang="mk-MK" sz="1200" b="0" i="0" u="none" strike="noStrike" cap="none" dirty="0">
                <a:solidFill>
                  <a:schemeClr val="dk1"/>
                </a:solidFill>
                <a:latin typeface="Verdana"/>
                <a:ea typeface="Verdana"/>
                <a:cs typeface="Verdana"/>
                <a:sym typeface="Verdana"/>
              </a:rPr>
              <a:t>б </a:t>
            </a:r>
            <a:r>
              <a:rPr lang="mk-MK" sz="1200" b="1" i="0" u="none" strike="noStrike" cap="none" dirty="0">
                <a:solidFill>
                  <a:srgbClr val="FF0000"/>
                </a:solidFill>
                <a:latin typeface="Verdana"/>
                <a:ea typeface="Verdana"/>
                <a:cs typeface="Verdana"/>
                <a:sym typeface="Verdana"/>
              </a:rPr>
              <a:t>поседување</a:t>
            </a:r>
            <a:r>
              <a:rPr lang="mk-MK" sz="1200" b="0" i="0" u="none" strike="noStrike" cap="none" dirty="0">
                <a:solidFill>
                  <a:schemeClr val="dk1"/>
                </a:solidFill>
                <a:latin typeface="Verdana"/>
                <a:ea typeface="Verdana"/>
                <a:cs typeface="Verdana"/>
                <a:sym typeface="Verdana"/>
              </a:rPr>
              <a:t> на гореспоменатите предмети од ставовите  </a:t>
            </a:r>
            <a:r>
              <a:rPr lang="mk-MK" sz="1200" b="0" i="0" u="none" strike="noStrike" cap="none" dirty="0" err="1">
                <a:solidFill>
                  <a:schemeClr val="dk1"/>
                </a:solidFill>
                <a:latin typeface="Verdana"/>
                <a:ea typeface="Verdana"/>
                <a:cs typeface="Verdana"/>
                <a:sym typeface="Verdana"/>
              </a:rPr>
              <a:t>a.i</a:t>
            </a:r>
            <a:r>
              <a:rPr lang="mk-MK" sz="1200" b="0" i="0" u="none" strike="noStrike" cap="none" dirty="0">
                <a:solidFill>
                  <a:schemeClr val="dk1"/>
                </a:solidFill>
                <a:latin typeface="Verdana"/>
                <a:ea typeface="Verdana"/>
                <a:cs typeface="Verdana"/>
                <a:sym typeface="Verdana"/>
              </a:rPr>
              <a:t> или ii, </a:t>
            </a:r>
            <a:r>
              <a:rPr lang="mk-MK" sz="1200" b="1" i="0" u="none" strike="noStrike" cap="none" dirty="0">
                <a:solidFill>
                  <a:srgbClr val="FF0000"/>
                </a:solidFill>
                <a:latin typeface="Verdana"/>
                <a:ea typeface="Verdana"/>
                <a:cs typeface="Verdana"/>
                <a:sym typeface="Verdana"/>
              </a:rPr>
              <a:t>со намера да се искористат заради извршување на кое било од кривичните дела утврдени во членовите 2 до 5</a:t>
            </a:r>
            <a:r>
              <a:rPr lang="mk-MK" sz="1200" b="0" i="0" u="none" strike="noStrike" cap="none" dirty="0">
                <a:solidFill>
                  <a:schemeClr val="dk1"/>
                </a:solidFill>
                <a:latin typeface="Verdana"/>
                <a:ea typeface="Verdana"/>
                <a:cs typeface="Verdana"/>
                <a:sym typeface="Verdana"/>
              </a:rPr>
              <a:t>. Согласно законот, страната може да побара да се поседува голем </a:t>
            </a:r>
            <a:r>
              <a:rPr lang="mk-MK" sz="1200" b="1" i="0" u="none" strike="noStrike" cap="none" dirty="0">
                <a:solidFill>
                  <a:srgbClr val="FF0000"/>
                </a:solidFill>
                <a:latin typeface="Verdana"/>
                <a:ea typeface="Verdana"/>
                <a:cs typeface="Verdana"/>
                <a:sym typeface="Verdana"/>
              </a:rPr>
              <a:t>број вакви предмети </a:t>
            </a:r>
            <a:r>
              <a:rPr lang="mk-MK" sz="1200" b="0" i="0" u="none" strike="noStrike" cap="none" dirty="0">
                <a:solidFill>
                  <a:schemeClr val="dk1"/>
                </a:solidFill>
                <a:latin typeface="Verdana"/>
                <a:ea typeface="Verdana"/>
                <a:cs typeface="Verdana"/>
                <a:sym typeface="Verdana"/>
              </a:rPr>
              <a:t>пред тоа да повлече кривичната одговорност.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2 Овој член нема да се толкува како наметнување кривична одговорност кога производството, продажбата, набавката за употреба, увоз, дистрибуција или на друг начин ставање на располагање или поседување наведено во став 1 од овој член не е заради извршување на кривично дело утврдено во согласност со членовите 2 до 5 од оваа Конвенција, како на пример, за овластено тестирање или заштита на компјутерски систем.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3 Секоја страна може да го задржи правото да не го примени став 1 од овој член, под услов тоа да не се однесува на продажба, дистрибуција или на друг начин ставање на располагање на предметите наведени во став 1 </a:t>
            </a:r>
            <a:r>
              <a:rPr lang="mk-MK" sz="1200" dirty="0" err="1">
                <a:solidFill>
                  <a:schemeClr val="dk1"/>
                </a:solidFill>
                <a:latin typeface="Verdana"/>
                <a:ea typeface="Verdana"/>
                <a:cs typeface="Verdana"/>
                <a:sym typeface="Verdana"/>
              </a:rPr>
              <a:t>a.ii</a:t>
            </a:r>
            <a:r>
              <a:rPr lang="mk-MK" sz="1200" dirty="0">
                <a:solidFill>
                  <a:schemeClr val="dk1"/>
                </a:solidFill>
                <a:latin typeface="Verdana"/>
                <a:ea typeface="Verdana"/>
                <a:cs typeface="Verdana"/>
                <a:sym typeface="Verdana"/>
              </a:rPr>
              <a:t> од овој член.</a:t>
            </a:r>
            <a:endParaRPr sz="1200" dirty="0">
              <a:solidFill>
                <a:schemeClr val="dk1"/>
              </a:solidFill>
              <a:latin typeface="Verdana"/>
              <a:ea typeface="Verdana"/>
              <a:cs typeface="Verdana"/>
              <a:sym typeface="Verdana"/>
            </a:endParaRPr>
          </a:p>
        </p:txBody>
      </p:sp>
      <p:sp>
        <p:nvSpPr>
          <p:cNvPr id="868" name="Google Shape;868;p65"/>
          <p:cNvSpPr/>
          <p:nvPr/>
        </p:nvSpPr>
        <p:spPr>
          <a:xfrm>
            <a:off x="4451121" y="1270001"/>
            <a:ext cx="454503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Поседување на уреди или лозинки со намера да извршат прекршок во согласност со член 2-5 од Конвенцијата од Будимпешта</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Ова може да се однесува на поседување одреден минимален број уреди</a:t>
            </a:r>
            <a:endParaRPr sz="2200" dirty="0">
              <a:solidFill>
                <a:schemeClr val="dk1"/>
              </a:solidFill>
              <a:latin typeface="Verdana"/>
              <a:ea typeface="Verdana"/>
              <a:cs typeface="Verdana"/>
              <a:sym typeface="Verdana"/>
            </a:endParaRPr>
          </a:p>
        </p:txBody>
      </p:sp>
      <p:sp>
        <p:nvSpPr>
          <p:cNvPr id="869" name="Google Shape;869;p65"/>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73</a:t>
            </a:fld>
            <a:r>
              <a:rPr lang="mk-MK" sz="1200" b="1">
                <a:solidFill>
                  <a:srgbClr val="FFFFFF"/>
                </a:solidFill>
                <a:latin typeface="Verdana"/>
                <a:ea typeface="Verdana"/>
                <a:cs typeface="Verdana"/>
                <a:sym typeface="Verdana"/>
              </a:rPr>
              <a:t> -</a:t>
            </a:r>
            <a:endParaRPr/>
          </a:p>
        </p:txBody>
      </p:sp>
      <p:sp>
        <p:nvSpPr>
          <p:cNvPr id="870" name="Google Shape;870;p6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71" name="Google Shape;871;p6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72" name="Google Shape;872;p65"/>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73" name="Google Shape;873;p65"/>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79" name="Google Shape;879;p66"/>
          <p:cNvSpPr/>
          <p:nvPr/>
        </p:nvSpPr>
        <p:spPr>
          <a:xfrm>
            <a:off x="15577" y="1163678"/>
            <a:ext cx="4082843" cy="5078273"/>
          </a:xfrm>
          <a:prstGeom prst="rect">
            <a:avLst/>
          </a:prstGeom>
          <a:noFill/>
          <a:ln>
            <a:noFill/>
          </a:ln>
        </p:spPr>
        <p:txBody>
          <a:bodyPr spcFirstLastPara="1" wrap="square" lIns="91425" tIns="45700" rIns="91425" bIns="45700" anchor="t" anchorCtr="0">
            <a:spAutoFit/>
          </a:bodyPr>
          <a:lstStyle/>
          <a:p>
            <a:pPr marL="457200" marR="0" lvl="1" indent="0" algn="just" rtl="0">
              <a:spcBef>
                <a:spcPts val="0"/>
              </a:spcBef>
              <a:spcAft>
                <a:spcPts val="0"/>
              </a:spcAft>
              <a:buNone/>
            </a:pPr>
            <a:r>
              <a:rPr lang="mk-MK" sz="1200" b="0" i="0" u="none" strike="noStrike" cap="none" dirty="0">
                <a:solidFill>
                  <a:schemeClr val="dk1"/>
                </a:solidFill>
                <a:latin typeface="Verdana"/>
                <a:ea typeface="Verdana"/>
                <a:cs typeface="Verdana"/>
                <a:sym typeface="Verdana"/>
              </a:rPr>
              <a:t>б поседување на гореспоменатите предмети од ставовите  </a:t>
            </a:r>
            <a:r>
              <a:rPr lang="mk-MK" sz="1200" b="0" i="0" u="none" strike="noStrike" cap="none" dirty="0" err="1">
                <a:solidFill>
                  <a:schemeClr val="dk1"/>
                </a:solidFill>
                <a:latin typeface="Verdana"/>
                <a:ea typeface="Verdana"/>
                <a:cs typeface="Verdana"/>
                <a:sym typeface="Verdana"/>
              </a:rPr>
              <a:t>a.i</a:t>
            </a:r>
            <a:r>
              <a:rPr lang="mk-MK" sz="1200" b="0" i="0" u="none" strike="noStrike" cap="none" dirty="0">
                <a:solidFill>
                  <a:schemeClr val="dk1"/>
                </a:solidFill>
                <a:latin typeface="Verdana"/>
                <a:ea typeface="Verdana"/>
                <a:cs typeface="Verdana"/>
                <a:sym typeface="Verdana"/>
              </a:rPr>
              <a:t> или ii, со намера да се искористи заради извршување на кое било од кривичните дела утврдени во членовите 2 до 5. Согласно законот, Страната може да побара да се поседува голем број вакви предмети пред да се прикачи кривичната одговорност.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2 Овој член нема да се толкува како наметнување кривична одговорност кога производството, продажбата, набавката за употреба, увоз, дистрибуција или на друг начин ставање на располагање или поседување наведено во став 1 од овој член не е заради </a:t>
            </a:r>
            <a:r>
              <a:rPr lang="mk-MK" sz="1200" b="1" dirty="0">
                <a:solidFill>
                  <a:srgbClr val="FF0000"/>
                </a:solidFill>
                <a:latin typeface="Verdana"/>
                <a:ea typeface="Verdana"/>
                <a:cs typeface="Verdana"/>
                <a:sym typeface="Verdana"/>
              </a:rPr>
              <a:t>извршување на кривично дело</a:t>
            </a:r>
            <a:r>
              <a:rPr lang="mk-MK" sz="1200" dirty="0">
                <a:solidFill>
                  <a:schemeClr val="dk1"/>
                </a:solidFill>
                <a:latin typeface="Verdana"/>
                <a:ea typeface="Verdana"/>
                <a:cs typeface="Verdana"/>
                <a:sym typeface="Verdana"/>
              </a:rPr>
              <a:t> утврдено во согласност со членовите 2 до 5 од оваа Конвенција, како на пример, за </a:t>
            </a:r>
            <a:r>
              <a:rPr lang="mk-MK" sz="1200" b="1" dirty="0">
                <a:solidFill>
                  <a:srgbClr val="FF0000"/>
                </a:solidFill>
                <a:latin typeface="Verdana"/>
                <a:ea typeface="Verdana"/>
                <a:cs typeface="Verdana"/>
                <a:sym typeface="Verdana"/>
              </a:rPr>
              <a:t>овластено тестирање или заштита </a:t>
            </a:r>
            <a:r>
              <a:rPr lang="mk-MK" sz="1200" dirty="0">
                <a:solidFill>
                  <a:schemeClr val="dk1"/>
                </a:solidFill>
                <a:latin typeface="Verdana"/>
                <a:ea typeface="Verdana"/>
                <a:cs typeface="Verdana"/>
                <a:sym typeface="Verdana"/>
              </a:rPr>
              <a:t>на компјутерски систем.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3 Секоја страна може да го задржи правото да не го примени став 1 од овој член, под услов резервацијата да не се однесува на продажба, дистрибуција или на друг начин ставање на располагање на предметите наведени во став 1 </a:t>
            </a:r>
            <a:r>
              <a:rPr lang="mk-MK" sz="1200" dirty="0" err="1">
                <a:solidFill>
                  <a:schemeClr val="dk1"/>
                </a:solidFill>
                <a:latin typeface="Verdana"/>
                <a:ea typeface="Verdana"/>
                <a:cs typeface="Verdana"/>
                <a:sym typeface="Verdana"/>
              </a:rPr>
              <a:t>a.ii</a:t>
            </a:r>
            <a:r>
              <a:rPr lang="mk-MK" sz="1200" dirty="0">
                <a:solidFill>
                  <a:schemeClr val="dk1"/>
                </a:solidFill>
                <a:latin typeface="Verdana"/>
                <a:ea typeface="Verdana"/>
                <a:cs typeface="Verdana"/>
                <a:sym typeface="Verdana"/>
              </a:rPr>
              <a:t> од овој член.</a:t>
            </a:r>
            <a:endParaRPr sz="1200" dirty="0">
              <a:solidFill>
                <a:schemeClr val="dk1"/>
              </a:solidFill>
              <a:latin typeface="Verdana"/>
              <a:ea typeface="Verdana"/>
              <a:cs typeface="Verdana"/>
              <a:sym typeface="Verdana"/>
            </a:endParaRPr>
          </a:p>
        </p:txBody>
      </p:sp>
      <p:sp>
        <p:nvSpPr>
          <p:cNvPr id="880" name="Google Shape;880;p66"/>
          <p:cNvSpPr/>
          <p:nvPr/>
        </p:nvSpPr>
        <p:spPr>
          <a:xfrm>
            <a:off x="4451121" y="1270001"/>
            <a:ext cx="4545034" cy="415494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Дејството претставува повреда само доколку е сторено заради извршување на дело утврдено во согласност со член 2-5 од Конвенцијата од Будимпешта</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Спроведено дејство за овластено тестирање или заштита на компјутерски систем</a:t>
            </a:r>
            <a:endParaRPr sz="2200" dirty="0">
              <a:solidFill>
                <a:schemeClr val="dk1"/>
              </a:solidFill>
              <a:latin typeface="Verdana"/>
              <a:ea typeface="Verdana"/>
              <a:cs typeface="Verdana"/>
              <a:sym typeface="Verdana"/>
            </a:endParaRPr>
          </a:p>
        </p:txBody>
      </p:sp>
      <p:sp>
        <p:nvSpPr>
          <p:cNvPr id="881" name="Google Shape;881;p66"/>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74</a:t>
            </a:fld>
            <a:r>
              <a:rPr lang="mk-MK" sz="1200" b="1">
                <a:solidFill>
                  <a:srgbClr val="FFFFFF"/>
                </a:solidFill>
                <a:latin typeface="Verdana"/>
                <a:ea typeface="Verdana"/>
                <a:cs typeface="Verdana"/>
                <a:sym typeface="Verdana"/>
              </a:rPr>
              <a:t> -</a:t>
            </a:r>
            <a:endParaRPr/>
          </a:p>
        </p:txBody>
      </p:sp>
      <p:sp>
        <p:nvSpPr>
          <p:cNvPr id="882" name="Google Shape;882;p6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83" name="Google Shape;883;p6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84" name="Google Shape;884;p66"/>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85" name="Google Shape;885;p66"/>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883;p66">
            <a:extLst>
              <a:ext uri="{FF2B5EF4-FFF2-40B4-BE49-F238E27FC236}">
                <a16:creationId xmlns:a16="http://schemas.microsoft.com/office/drawing/2014/main" id="{4EC607B7-0923-489D-AFD8-2DD8D693B02A}"/>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12" name="Google Shape;885;p66">
            <a:extLst>
              <a:ext uri="{FF2B5EF4-FFF2-40B4-BE49-F238E27FC236}">
                <a16:creationId xmlns:a16="http://schemas.microsoft.com/office/drawing/2014/main" id="{367D7890-9265-4059-BCB4-B361CB2D13EC}"/>
              </a:ext>
            </a:extLst>
          </p:cNvPr>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2677656"/>
          </a:xfrm>
          <a:prstGeom prst="rect">
            <a:avLst/>
          </a:prstGeom>
          <a:solidFill>
            <a:srgbClr val="BDD8F3"/>
          </a:solidFill>
        </p:spPr>
        <p:txBody>
          <a:bodyPr wrap="square" rtlCol="0">
            <a:spAutoFit/>
          </a:bodyPr>
          <a:lstStyle/>
          <a:p>
            <a:pPr algn="just"/>
            <a:r>
              <a:rPr lang="ru-RU" sz="2400" dirty="0">
                <a:solidFill>
                  <a:schemeClr val="tx1">
                    <a:lumMod val="65000"/>
                    <a:lumOff val="35000"/>
                  </a:schemeClr>
                </a:solidFill>
                <a:latin typeface="+mj-lt"/>
              </a:rPr>
              <a:t>Одредено лице набавува за употреба уред за тестирање на пенетрација, проектиран да овозможи пристап до компјутер без овластување.</a:t>
            </a:r>
          </a:p>
          <a:p>
            <a:pPr algn="just"/>
            <a:r>
              <a:rPr lang="ru-RU" sz="2400" dirty="0">
                <a:solidFill>
                  <a:schemeClr val="tx1">
                    <a:lumMod val="65000"/>
                    <a:lumOff val="35000"/>
                  </a:schemeClr>
                </a:solidFill>
                <a:latin typeface="+mj-lt"/>
              </a:rPr>
              <a:t>Лицето има намера да го искористи за да спроведе овластено тестирање на компјутерски систем.</a:t>
            </a:r>
          </a:p>
          <a:p>
            <a:pPr algn="just"/>
            <a:r>
              <a:rPr lang="ru-RU" sz="2400" dirty="0">
                <a:solidFill>
                  <a:schemeClr val="tx1">
                    <a:lumMod val="65000"/>
                    <a:lumOff val="35000"/>
                  </a:schemeClr>
                </a:solidFill>
                <a:latin typeface="+mj-lt"/>
              </a:rPr>
              <a:t>Дали ова е кривично дело според член 6 од Конвенцијата од Будимпешта</a:t>
            </a:r>
            <a:r>
              <a:rPr lang="en-US" sz="2400" dirty="0">
                <a:solidFill>
                  <a:schemeClr val="tx1">
                    <a:lumMod val="65000"/>
                    <a:lumOff val="35000"/>
                  </a:schemeClr>
                </a:solidFill>
                <a:latin typeface="+mj-lt"/>
              </a:rPr>
              <a:t>?</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mk-MK" sz="2400" dirty="0">
                <a:solidFill>
                  <a:schemeClr val="bg1"/>
                </a:solidFill>
                <a:latin typeface="+mj-lt"/>
              </a:rPr>
              <a:t>Точен одговор е </a:t>
            </a:r>
            <a:r>
              <a:rPr lang="en-GB" sz="2400" dirty="0">
                <a:solidFill>
                  <a:schemeClr val="bg1"/>
                </a:solidFill>
                <a:latin typeface="+mj-lt"/>
              </a:rPr>
              <a:t>B</a:t>
            </a:r>
          </a:p>
        </p:txBody>
      </p:sp>
      <p:sp>
        <p:nvSpPr>
          <p:cNvPr id="10" name="TextBox 9">
            <a:extLst>
              <a:ext uri="{FF2B5EF4-FFF2-40B4-BE49-F238E27FC236}">
                <a16:creationId xmlns:a16="http://schemas.microsoft.com/office/drawing/2014/main" id="{A5BF146C-DBC3-44BF-AA98-DDEC334987B8}"/>
              </a:ext>
            </a:extLst>
          </p:cNvPr>
          <p:cNvSpPr txBox="1"/>
          <p:nvPr/>
        </p:nvSpPr>
        <p:spPr>
          <a:xfrm>
            <a:off x="588963" y="4107321"/>
            <a:ext cx="8030032" cy="830997"/>
          </a:xfrm>
          <a:prstGeom prst="rect">
            <a:avLst/>
          </a:prstGeom>
          <a:solidFill>
            <a:srgbClr val="F08A34"/>
          </a:solidFill>
        </p:spPr>
        <p:txBody>
          <a:bodyPr wrap="square" rtlCol="0">
            <a:spAutoFit/>
          </a:bodyPr>
          <a:lstStyle/>
          <a:p>
            <a:pPr marL="1828800" lvl="3" indent="-457200">
              <a:buAutoNum type="alphaUcPeriod"/>
            </a:pPr>
            <a:r>
              <a:rPr lang="mk-MK" sz="2400" dirty="0">
                <a:solidFill>
                  <a:schemeClr val="bg1"/>
                </a:solidFill>
                <a:latin typeface="+mj-lt"/>
              </a:rPr>
              <a:t>ДА</a:t>
            </a:r>
            <a:endParaRPr lang="en-GB" sz="2400" dirty="0">
              <a:solidFill>
                <a:schemeClr val="bg1"/>
              </a:solidFill>
              <a:latin typeface="+mj-lt"/>
            </a:endParaRPr>
          </a:p>
          <a:p>
            <a:pPr marL="1828800" lvl="3" indent="-457200">
              <a:buAutoNum type="alphaUcPeriod"/>
            </a:pPr>
            <a:r>
              <a:rPr lang="mk-MK" sz="2400" dirty="0">
                <a:solidFill>
                  <a:schemeClr val="bg1"/>
                </a:solidFill>
                <a:latin typeface="+mj-lt"/>
              </a:rPr>
              <a:t>НЕ</a:t>
            </a:r>
            <a:endParaRPr lang="en-GB" sz="2400" dirty="0">
              <a:solidFill>
                <a:schemeClr val="bg1"/>
              </a:solidFill>
              <a:latin typeface="+mj-lt"/>
            </a:endParaRP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MK" sz="3200" dirty="0">
                <a:latin typeface="Verdana" panose="020B0604030504040204" pitchFamily="34" charset="0"/>
                <a:ea typeface="Verdana" panose="020B0604030504040204" pitchFamily="34" charset="0"/>
                <a:cs typeface="ＭＳ Ｐゴシック" charset="0"/>
              </a:rPr>
              <a:t>Анкетно прашање</a:t>
            </a:r>
            <a:endParaRPr lang="en-GB" sz="3200" dirty="0">
              <a:latin typeface="Verdana" panose="020B0604030504040204" pitchFamily="34" charset="0"/>
              <a:ea typeface="Verdana" panose="020B0604030504040204" pitchFamily="34" charset="0"/>
            </a:endParaRPr>
          </a:p>
        </p:txBody>
      </p:sp>
      <p:sp>
        <p:nvSpPr>
          <p:cNvPr id="13" name="Google Shape;882;p66">
            <a:extLst>
              <a:ext uri="{FF2B5EF4-FFF2-40B4-BE49-F238E27FC236}">
                <a16:creationId xmlns:a16="http://schemas.microsoft.com/office/drawing/2014/main" id="{01AA7097-6BF4-47B6-A5A1-BEF91623285C}"/>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339916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08;p68">
            <a:extLst>
              <a:ext uri="{FF2B5EF4-FFF2-40B4-BE49-F238E27FC236}">
                <a16:creationId xmlns:a16="http://schemas.microsoft.com/office/drawing/2014/main" id="{02E31067-A271-45CD-99D6-0C2620467137}"/>
              </a:ext>
            </a:extLst>
          </p:cNvPr>
          <p:cNvSpPr/>
          <p:nvPr/>
        </p:nvSpPr>
        <p:spPr>
          <a:xfrm>
            <a:off x="7938" y="6597650"/>
            <a:ext cx="9136062" cy="2762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FFFF"/>
              </a:buClr>
              <a:buSzPts val="1200"/>
              <a:buFont typeface="Arial"/>
              <a:buNone/>
            </a:pPr>
            <a:r>
              <a:rPr lang="mk-MK" sz="1200" b="1" dirty="0">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76</a:t>
            </a:fld>
            <a:r>
              <a:rPr lang="mk-MK" sz="1200" b="1" dirty="0">
                <a:solidFill>
                  <a:srgbClr val="FFFFFF"/>
                </a:solidFill>
                <a:latin typeface="Verdana"/>
                <a:ea typeface="Verdana"/>
                <a:cs typeface="Verdana"/>
                <a:sym typeface="Verdana"/>
              </a:rPr>
              <a:t> -</a:t>
            </a:r>
            <a:endParaRPr dirty="0"/>
          </a:p>
        </p:txBody>
      </p:sp>
      <p:sp>
        <p:nvSpPr>
          <p:cNvPr id="5" name="Google Shape;883;p66">
            <a:extLst>
              <a:ext uri="{FF2B5EF4-FFF2-40B4-BE49-F238E27FC236}">
                <a16:creationId xmlns:a16="http://schemas.microsoft.com/office/drawing/2014/main" id="{BECCD473-68E8-43D3-8221-B441E5B467FD}"/>
              </a:ext>
            </a:extLst>
          </p:cNvPr>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6" name="Google Shape;885;p66">
            <a:extLst>
              <a:ext uri="{FF2B5EF4-FFF2-40B4-BE49-F238E27FC236}">
                <a16:creationId xmlns:a16="http://schemas.microsoft.com/office/drawing/2014/main" id="{0965C59A-A607-4047-B522-BE64CC8FFE19}"/>
              </a:ext>
            </a:extLst>
          </p:cNvPr>
          <p:cNvPicPr preferRelativeResize="0"/>
          <p:nvPr/>
        </p:nvPicPr>
        <p:blipFill rotWithShape="1">
          <a:blip r:embed="rId2">
            <a:alphaModFix/>
          </a:blip>
          <a:srcRect/>
          <a:stretch/>
        </p:blipFill>
        <p:spPr>
          <a:xfrm>
            <a:off x="0" y="-26988"/>
            <a:ext cx="1177924" cy="1079501"/>
          </a:xfrm>
          <a:prstGeom prst="rect">
            <a:avLst/>
          </a:prstGeom>
          <a:noFill/>
          <a:ln>
            <a:noFill/>
          </a:ln>
        </p:spPr>
      </p:pic>
      <p:sp>
        <p:nvSpPr>
          <p:cNvPr id="7" name="Google Shape;882;p66">
            <a:extLst>
              <a:ext uri="{FF2B5EF4-FFF2-40B4-BE49-F238E27FC236}">
                <a16:creationId xmlns:a16="http://schemas.microsoft.com/office/drawing/2014/main" id="{362A1EE7-6E55-46E2-9660-BF785B8DD88C}"/>
              </a:ext>
            </a:extLst>
          </p:cNvPr>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8917517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67"/>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1" name="Google Shape;891;p6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92" name="Google Shape;892;p67"/>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Цели на сесијата</a:t>
            </a:r>
            <a:endParaRPr sz="2000" b="1">
              <a:solidFill>
                <a:schemeClr val="lt1"/>
              </a:solidFill>
              <a:latin typeface="Verdana"/>
              <a:ea typeface="Verdana"/>
              <a:cs typeface="Verdana"/>
              <a:sym typeface="Verdana"/>
            </a:endParaRPr>
          </a:p>
        </p:txBody>
      </p:sp>
      <p:pic>
        <p:nvPicPr>
          <p:cNvPr id="893" name="Google Shape;893;p67"/>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894" name="Google Shape;894;p6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95" name="Google Shape;895;p67"/>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dirty="0">
                <a:solidFill>
                  <a:srgbClr val="FFFFFF"/>
                </a:solidFill>
                <a:latin typeface="Verdana"/>
                <a:ea typeface="Verdana"/>
                <a:cs typeface="Verdana"/>
                <a:sym typeface="Verdana"/>
              </a:rPr>
              <a:t>www.coe.int/cybercrime						</a:t>
            </a:r>
            <a:endParaRPr dirty="0"/>
          </a:p>
        </p:txBody>
      </p:sp>
      <p:sp>
        <p:nvSpPr>
          <p:cNvPr id="896" name="Google Shape;896;p67"/>
          <p:cNvSpPr txBox="1">
            <a:spLocks noGrp="1"/>
          </p:cNvSpPr>
          <p:nvPr>
            <p:ph type="body" idx="1"/>
          </p:nvPr>
        </p:nvSpPr>
        <p:spPr>
          <a:xfrm>
            <a:off x="323528" y="1340767"/>
            <a:ext cx="8712522" cy="5240233"/>
          </a:xfrm>
          <a:prstGeom prst="rect">
            <a:avLst/>
          </a:prstGeom>
          <a:noFill/>
          <a:ln>
            <a:noFill/>
          </a:ln>
        </p:spPr>
        <p:txBody>
          <a:bodyPr spcFirstLastPara="1" wrap="square" lIns="91425" tIns="45700" rIns="91425" bIns="45700" anchor="t" anchorCtr="0">
            <a:normAutofit fontScale="92500" lnSpcReduction="20000"/>
          </a:bodyPr>
          <a:lstStyle/>
          <a:p>
            <a:pPr marL="0" lvl="0" indent="0" rtl="0">
              <a:spcBef>
                <a:spcPts val="0"/>
              </a:spcBef>
              <a:spcAft>
                <a:spcPts val="0"/>
              </a:spcAft>
              <a:buClr>
                <a:schemeClr val="dk1"/>
              </a:buClr>
              <a:buSzPct val="100000"/>
              <a:buNone/>
            </a:pPr>
            <a:r>
              <a:rPr lang="mk-MK" dirty="0">
                <a:latin typeface="Verdana"/>
                <a:ea typeface="Verdana"/>
                <a:cs typeface="Verdana"/>
                <a:sym typeface="Verdana"/>
              </a:rPr>
              <a:t>На крајот на оваа сесија, претставниците ќе можат да:</a:t>
            </a:r>
            <a:endParaRPr dirty="0">
              <a:latin typeface="Verdana"/>
              <a:ea typeface="Verdana"/>
              <a:cs typeface="Verdana"/>
              <a:sym typeface="Verdana"/>
            </a:endParaRPr>
          </a:p>
          <a:p>
            <a:pPr marL="342900" lvl="0" indent="-342900" rtl="0">
              <a:spcBef>
                <a:spcPts val="518"/>
              </a:spcBef>
              <a:spcAft>
                <a:spcPts val="0"/>
              </a:spcAft>
              <a:buClr>
                <a:schemeClr val="dk1"/>
              </a:buClr>
              <a:buSzPct val="100000"/>
              <a:buChar char="•"/>
            </a:pPr>
            <a:r>
              <a:rPr lang="mk-MK" sz="2800" dirty="0">
                <a:latin typeface="Verdana"/>
                <a:ea typeface="Verdana"/>
                <a:cs typeface="Verdana"/>
                <a:sym typeface="Verdana"/>
              </a:rPr>
              <a:t>го разберат значењето на основните термини, како што се компјутерски податоци, компјутерски системи, податочен сообраќај и давател на услуги</a:t>
            </a:r>
            <a:endParaRPr sz="2800" dirty="0">
              <a:latin typeface="Verdana"/>
              <a:ea typeface="Verdana"/>
              <a:cs typeface="Verdana"/>
              <a:sym typeface="Verdana"/>
            </a:endParaRPr>
          </a:p>
          <a:p>
            <a:pPr marL="342900" lvl="0" indent="-342900" rtl="0">
              <a:spcBef>
                <a:spcPts val="518"/>
              </a:spcBef>
              <a:spcAft>
                <a:spcPts val="0"/>
              </a:spcAft>
              <a:buClr>
                <a:schemeClr val="dk1"/>
              </a:buClr>
              <a:buSzPct val="100000"/>
              <a:buChar char="•"/>
            </a:pPr>
            <a:r>
              <a:rPr lang="mk-MK" sz="2800" dirty="0">
                <a:latin typeface="Verdana"/>
                <a:ea typeface="Verdana"/>
                <a:cs typeface="Verdana"/>
                <a:sym typeface="Verdana"/>
              </a:rPr>
              <a:t>ги идентификуваат елементите што претставуваат кривично дело:</a:t>
            </a:r>
            <a:endParaRPr sz="2800" dirty="0">
              <a:latin typeface="Verdana"/>
              <a:ea typeface="Verdana"/>
              <a:cs typeface="Verdana"/>
              <a:sym typeface="Verdana"/>
            </a:endParaRPr>
          </a:p>
          <a:p>
            <a:pPr marL="742950" lvl="1" indent="-285750" rtl="0">
              <a:spcBef>
                <a:spcPts val="518"/>
              </a:spcBef>
              <a:spcAft>
                <a:spcPts val="0"/>
              </a:spcAft>
              <a:buClr>
                <a:schemeClr val="dk1"/>
              </a:buClr>
              <a:buSzPct val="100000"/>
              <a:buChar char="–"/>
            </a:pPr>
            <a:r>
              <a:rPr lang="mk-MK" dirty="0">
                <a:latin typeface="Verdana"/>
                <a:ea typeface="Verdana"/>
                <a:cs typeface="Verdana"/>
                <a:sym typeface="Verdana"/>
              </a:rPr>
              <a:t>илегален пристап</a:t>
            </a:r>
            <a:endParaRPr dirty="0">
              <a:latin typeface="Verdana"/>
              <a:ea typeface="Verdana"/>
              <a:cs typeface="Verdana"/>
              <a:sym typeface="Verdana"/>
            </a:endParaRPr>
          </a:p>
          <a:p>
            <a:pPr marL="742950" lvl="1" indent="-285750" rtl="0">
              <a:spcBef>
                <a:spcPts val="518"/>
              </a:spcBef>
              <a:spcAft>
                <a:spcPts val="0"/>
              </a:spcAft>
              <a:buClr>
                <a:schemeClr val="dk1"/>
              </a:buClr>
              <a:buSzPct val="100000"/>
              <a:buChar char="–"/>
            </a:pPr>
            <a:r>
              <a:rPr lang="mk-MK" dirty="0">
                <a:latin typeface="Verdana"/>
                <a:ea typeface="Verdana"/>
                <a:cs typeface="Verdana"/>
                <a:sym typeface="Verdana"/>
              </a:rPr>
              <a:t>илегално следење</a:t>
            </a:r>
            <a:endParaRPr dirty="0"/>
          </a:p>
          <a:p>
            <a:pPr marL="742950" lvl="1" indent="-285750" rtl="0">
              <a:spcBef>
                <a:spcPts val="518"/>
              </a:spcBef>
              <a:spcAft>
                <a:spcPts val="0"/>
              </a:spcAft>
              <a:buClr>
                <a:schemeClr val="dk1"/>
              </a:buClr>
              <a:buSzPct val="100000"/>
              <a:buChar char="–"/>
            </a:pPr>
            <a:r>
              <a:rPr lang="ru-RU" dirty="0">
                <a:latin typeface="Verdana"/>
                <a:ea typeface="Verdana"/>
                <a:cs typeface="Verdana"/>
                <a:sym typeface="Verdana"/>
              </a:rPr>
              <a:t>манипулирање со податоците</a:t>
            </a:r>
            <a:endParaRPr dirty="0"/>
          </a:p>
          <a:p>
            <a:pPr marL="742950" lvl="1" indent="-285750" rtl="0">
              <a:spcBef>
                <a:spcPts val="518"/>
              </a:spcBef>
              <a:spcAft>
                <a:spcPts val="0"/>
              </a:spcAft>
              <a:buClr>
                <a:schemeClr val="dk1"/>
              </a:buClr>
              <a:buSzPct val="100000"/>
              <a:buChar char="–"/>
            </a:pPr>
            <a:r>
              <a:rPr lang="ru-RU" dirty="0">
                <a:latin typeface="Verdana"/>
                <a:ea typeface="Verdana"/>
                <a:cs typeface="Verdana"/>
                <a:sym typeface="Verdana"/>
              </a:rPr>
              <a:t>попречување на работата на системи</a:t>
            </a:r>
            <a:endParaRPr dirty="0"/>
          </a:p>
          <a:p>
            <a:pPr marL="742950" lvl="1" indent="-285750" rtl="0">
              <a:spcBef>
                <a:spcPts val="518"/>
              </a:spcBef>
              <a:spcAft>
                <a:spcPts val="0"/>
              </a:spcAft>
              <a:buClr>
                <a:schemeClr val="dk1"/>
              </a:buClr>
              <a:buSzPct val="100000"/>
              <a:buChar char="–"/>
            </a:pPr>
            <a:r>
              <a:rPr lang="mk-MK" dirty="0">
                <a:latin typeface="Verdana"/>
                <a:ea typeface="Verdana"/>
                <a:cs typeface="Verdana"/>
                <a:sym typeface="Verdana"/>
              </a:rPr>
              <a:t>злоупотреба на уреди</a:t>
            </a:r>
            <a:endParaRPr dirty="0">
              <a:latin typeface="Verdana"/>
              <a:ea typeface="Verdana"/>
              <a:cs typeface="Verdana"/>
              <a:sym typeface="Verdan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68"/>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3" name="Google Shape;903;p68"/>
          <p:cNvSpPr/>
          <p:nvPr/>
        </p:nvSpPr>
        <p:spPr>
          <a:xfrm>
            <a:off x="-36513" y="-26988"/>
            <a:ext cx="918051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04" name="Google Shape;904;p68"/>
          <p:cNvPicPr preferRelativeResize="0"/>
          <p:nvPr/>
        </p:nvPicPr>
        <p:blipFill rotWithShape="1">
          <a:blip r:embed="rId3">
            <a:alphaModFix/>
          </a:blip>
          <a:srcRect/>
          <a:stretch/>
        </p:blipFill>
        <p:spPr>
          <a:xfrm>
            <a:off x="-9525" y="-22225"/>
            <a:ext cx="1322388" cy="1079500"/>
          </a:xfrm>
          <a:prstGeom prst="rect">
            <a:avLst/>
          </a:prstGeom>
          <a:noFill/>
          <a:ln>
            <a:noFill/>
          </a:ln>
        </p:spPr>
      </p:pic>
      <p:sp>
        <p:nvSpPr>
          <p:cNvPr id="905" name="Google Shape;905;p68"/>
          <p:cNvSpPr txBox="1"/>
          <p:nvPr/>
        </p:nvSpPr>
        <p:spPr>
          <a:xfrm>
            <a:off x="1258888" y="-33338"/>
            <a:ext cx="4105275" cy="10779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3200"/>
              <a:buFont typeface="Arial"/>
              <a:buNone/>
            </a:pPr>
            <a:r>
              <a:rPr lang="mk-MK" sz="3200" b="1">
                <a:solidFill>
                  <a:schemeClr val="lt1"/>
                </a:solidFill>
                <a:latin typeface="Arial Narrow"/>
                <a:ea typeface="Arial Narrow"/>
                <a:cs typeface="Arial Narrow"/>
                <a:sym typeface="Arial Narrow"/>
              </a:rPr>
              <a:t>GLACY+ </a:t>
            </a:r>
            <a:endParaRPr/>
          </a:p>
          <a:p>
            <a:pPr marL="0" marR="0" lvl="0" indent="0" algn="l" rtl="0">
              <a:spcBef>
                <a:spcPts val="0"/>
              </a:spcBef>
              <a:spcAft>
                <a:spcPts val="0"/>
              </a:spcAft>
              <a:buClr>
                <a:schemeClr val="lt1"/>
              </a:buClr>
              <a:buSzPts val="1600"/>
              <a:buFont typeface="Arial"/>
              <a:buNone/>
            </a:pPr>
            <a:r>
              <a:rPr lang="mk-MK" sz="1600" b="1">
                <a:solidFill>
                  <a:schemeClr val="lt1"/>
                </a:solidFill>
                <a:latin typeface="Arial Narrow"/>
                <a:ea typeface="Arial Narrow"/>
                <a:cs typeface="Arial Narrow"/>
                <a:sym typeface="Arial Narrow"/>
              </a:rPr>
              <a:t>Global Action on Cybercrime Extended</a:t>
            </a:r>
            <a:endParaRPr/>
          </a:p>
          <a:p>
            <a:pPr marL="0" marR="0" lvl="0" indent="0" algn="l" rtl="0">
              <a:spcBef>
                <a:spcPts val="0"/>
              </a:spcBef>
              <a:spcAft>
                <a:spcPts val="0"/>
              </a:spcAft>
              <a:buClr>
                <a:schemeClr val="lt1"/>
              </a:buClr>
              <a:buSzPts val="1600"/>
              <a:buFont typeface="Arial"/>
              <a:buNone/>
            </a:pPr>
            <a:r>
              <a:rPr lang="mk-MK" sz="1600" b="1">
                <a:solidFill>
                  <a:schemeClr val="lt1"/>
                </a:solidFill>
                <a:latin typeface="Arial Narrow"/>
                <a:ea typeface="Arial Narrow"/>
                <a:cs typeface="Arial Narrow"/>
                <a:sym typeface="Arial Narrow"/>
              </a:rPr>
              <a:t>Action globale sur la cybercriminalité elargie</a:t>
            </a:r>
            <a:endParaRPr/>
          </a:p>
        </p:txBody>
      </p:sp>
      <p:pic>
        <p:nvPicPr>
          <p:cNvPr id="906" name="Google Shape;906;p68"/>
          <p:cNvPicPr preferRelativeResize="0"/>
          <p:nvPr/>
        </p:nvPicPr>
        <p:blipFill rotWithShape="1">
          <a:blip r:embed="rId4">
            <a:alphaModFix/>
          </a:blip>
          <a:srcRect/>
          <a:stretch/>
        </p:blipFill>
        <p:spPr>
          <a:xfrm>
            <a:off x="4876800" y="188913"/>
            <a:ext cx="4087813" cy="711200"/>
          </a:xfrm>
          <a:prstGeom prst="rect">
            <a:avLst/>
          </a:prstGeom>
          <a:noFill/>
          <a:ln>
            <a:noFill/>
          </a:ln>
        </p:spPr>
      </p:pic>
      <p:sp>
        <p:nvSpPr>
          <p:cNvPr id="907" name="Google Shape;907;p68"/>
          <p:cNvSpPr/>
          <p:nvPr/>
        </p:nvSpPr>
        <p:spPr>
          <a:xfrm>
            <a:off x="-34925" y="6588125"/>
            <a:ext cx="9215438" cy="296863"/>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8" name="Google Shape;908;p68"/>
          <p:cNvSpPr/>
          <p:nvPr/>
        </p:nvSpPr>
        <p:spPr>
          <a:xfrm>
            <a:off x="7938" y="6597650"/>
            <a:ext cx="9136062" cy="2762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FFFF"/>
              </a:buClr>
              <a:buSzPts val="1200"/>
              <a:buFont typeface="Arial"/>
              <a:buNone/>
            </a:pPr>
            <a:r>
              <a:rPr lang="mk-MK" sz="1200" b="1" dirty="0">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78</a:t>
            </a:fld>
            <a:r>
              <a:rPr lang="mk-MK" sz="1200" b="1" dirty="0">
                <a:solidFill>
                  <a:srgbClr val="FFFFFF"/>
                </a:solidFill>
                <a:latin typeface="Verdana"/>
                <a:ea typeface="Verdana"/>
                <a:cs typeface="Verdana"/>
                <a:sym typeface="Verdana"/>
              </a:rPr>
              <a:t> -</a:t>
            </a:r>
            <a:endParaRPr dirty="0"/>
          </a:p>
        </p:txBody>
      </p:sp>
      <p:sp>
        <p:nvSpPr>
          <p:cNvPr id="909" name="Google Shape;909;p68"/>
          <p:cNvSpPr/>
          <p:nvPr/>
        </p:nvSpPr>
        <p:spPr>
          <a:xfrm>
            <a:off x="290513" y="2352650"/>
            <a:ext cx="8599487" cy="375487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3600"/>
              <a:buFont typeface="Arial"/>
              <a:buNone/>
            </a:pPr>
            <a:r>
              <a:rPr lang="mk-MK" sz="3600" b="1">
                <a:solidFill>
                  <a:schemeClr val="dk1"/>
                </a:solidFill>
                <a:latin typeface="Verdana"/>
                <a:ea typeface="Verdana"/>
                <a:cs typeface="Verdana"/>
                <a:sym typeface="Verdana"/>
              </a:rPr>
              <a:t>Ви благодариме</a:t>
            </a: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800"/>
              <a:buFont typeface="Arial"/>
              <a:buNone/>
            </a:pPr>
            <a:r>
              <a:rPr lang="mk-MK" sz="1800" b="1">
                <a:solidFill>
                  <a:schemeClr val="dk1"/>
                </a:solidFill>
                <a:latin typeface="Verdana"/>
                <a:ea typeface="Verdana"/>
                <a:cs typeface="Verdana"/>
                <a:sym typeface="Verdana"/>
              </a:rPr>
              <a:t>Xxxxx XXXXXXXX</a:t>
            </a:r>
            <a:endParaRPr/>
          </a:p>
          <a:p>
            <a:pPr marL="0" marR="0" lvl="0" indent="0" algn="ctr" rtl="0">
              <a:spcBef>
                <a:spcPts val="0"/>
              </a:spcBef>
              <a:spcAft>
                <a:spcPts val="0"/>
              </a:spcAft>
              <a:buClr>
                <a:schemeClr val="dk1"/>
              </a:buClr>
              <a:buSzPts val="600"/>
              <a:buFont typeface="Arial"/>
              <a:buNone/>
            </a:pPr>
            <a:endParaRPr sz="60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r>
              <a:rPr lang="mk-MK" sz="1400" i="1">
                <a:solidFill>
                  <a:schemeClr val="dk1"/>
                </a:solidFill>
                <a:latin typeface="Verdana"/>
                <a:ea typeface="Verdana"/>
                <a:cs typeface="Verdana"/>
                <a:sym typeface="Verdana"/>
              </a:rPr>
              <a:t>Совет на Европа</a:t>
            </a:r>
            <a:endParaRPr sz="1400" i="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u="sng">
              <a:solidFill>
                <a:srgbClr val="2F618F"/>
              </a:solidFill>
              <a:latin typeface="Verdana"/>
              <a:ea typeface="Verdana"/>
              <a:cs typeface="Verdana"/>
              <a:sym typeface="Verdana"/>
              <a:hlinkClick r:id="rId5">
                <a:extLst>
                  <a:ext uri="{A12FA001-AC4F-418D-AE19-62706E023703}">
                    <ahyp:hlinkClr xmlns:ahyp="http://schemas.microsoft.com/office/drawing/2018/hyperlinkcolor" val="tx"/>
                  </a:ext>
                </a:extLst>
              </a:hlinkClick>
            </a:endParaRPr>
          </a:p>
          <a:p>
            <a:pPr marL="0" marR="0" lvl="0" indent="0" algn="ctr" rtl="0">
              <a:spcBef>
                <a:spcPts val="0"/>
              </a:spcBef>
              <a:spcAft>
                <a:spcPts val="0"/>
              </a:spcAft>
              <a:buClr>
                <a:srgbClr val="2F618F"/>
              </a:buClr>
              <a:buSzPts val="1200"/>
              <a:buFont typeface="Arial"/>
              <a:buNone/>
            </a:pPr>
            <a:r>
              <a:rPr lang="mk-MK" sz="1200" b="1">
                <a:solidFill>
                  <a:srgbClr val="2F618F"/>
                </a:solidFill>
                <a:latin typeface="Verdana"/>
                <a:ea typeface="Verdana"/>
                <a:cs typeface="Verdana"/>
                <a:sym typeface="Verdana"/>
              </a:rPr>
              <a:t>Е-пошта</a:t>
            </a:r>
            <a:endParaRPr sz="1200" b="1">
              <a:solidFill>
                <a:srgbClr val="2F618F"/>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r>
              <a:rPr lang="mk-MK" sz="1600" b="1">
                <a:solidFill>
                  <a:schemeClr val="dk1"/>
                </a:solidFill>
                <a:latin typeface="Verdana"/>
                <a:ea typeface="Verdana"/>
                <a:cs typeface="Verdana"/>
                <a:sym typeface="Verdana"/>
              </a:rPr>
              <a:t>ДД месец ГГГГ</a:t>
            </a:r>
            <a:endParaRPr sz="1600" b="1">
              <a:solidFill>
                <a:schemeClr val="dk1"/>
              </a:solidFill>
              <a:latin typeface="Verdana"/>
              <a:ea typeface="Verdana"/>
              <a:cs typeface="Verdana"/>
              <a:sym typeface="Verdana"/>
            </a:endParaRPr>
          </a:p>
        </p:txBody>
      </p:sp>
      <p:sp>
        <p:nvSpPr>
          <p:cNvPr id="910" name="Google Shape;910;p68"/>
          <p:cNvSpPr/>
          <p:nvPr/>
        </p:nvSpPr>
        <p:spPr>
          <a:xfrm>
            <a:off x="365125" y="1177588"/>
            <a:ext cx="8599488"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400"/>
              <a:buFont typeface="Arial"/>
              <a:buNone/>
            </a:pPr>
            <a:r>
              <a:rPr lang="mk-MK" sz="1400" b="1">
                <a:solidFill>
                  <a:schemeClr val="dk1"/>
                </a:solidFill>
                <a:latin typeface="Verdana"/>
                <a:ea typeface="Verdana"/>
                <a:cs typeface="Verdana"/>
                <a:sym typeface="Verdana"/>
              </a:rPr>
              <a:t>Воведен судски курс за обука за сајбер-криминал и електронски докази</a:t>
            </a:r>
            <a:endParaRPr sz="1400" i="1">
              <a:solidFill>
                <a:schemeClr val="dk1"/>
              </a:solidFill>
              <a:latin typeface="Verdana"/>
              <a:ea typeface="Verdana"/>
              <a:cs typeface="Verdana"/>
              <a:sym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70" name="Google Shape;170;p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71" name="Google Shape;171;p8"/>
          <p:cNvSpPr txBox="1"/>
          <p:nvPr/>
        </p:nvSpPr>
        <p:spPr>
          <a:xfrm>
            <a:off x="1403350" y="190500"/>
            <a:ext cx="7632700" cy="58477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Давател на услуги</a:t>
            </a:r>
            <a:endParaRPr sz="2000" b="1">
              <a:solidFill>
                <a:schemeClr val="lt1"/>
              </a:solidFill>
              <a:latin typeface="Verdana"/>
              <a:ea typeface="Verdana"/>
              <a:cs typeface="Verdana"/>
              <a:sym typeface="Verdana"/>
            </a:endParaRPr>
          </a:p>
        </p:txBody>
      </p:sp>
      <p:pic>
        <p:nvPicPr>
          <p:cNvPr id="172" name="Google Shape;172;p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73" name="Google Shape;173;p8"/>
          <p:cNvSpPr/>
          <p:nvPr/>
        </p:nvSpPr>
        <p:spPr>
          <a:xfrm>
            <a:off x="4378649" y="1314066"/>
            <a:ext cx="4518735" cy="470894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Да:</a:t>
            </a:r>
            <a:endParaRPr sz="20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комуникација или сродни услуги за обработка на податоци (на пр. даватели на </a:t>
            </a:r>
            <a:r>
              <a:rPr lang="mk-MK" sz="2000" b="0" i="0" u="none" strike="noStrike" cap="none" dirty="0" err="1">
                <a:solidFill>
                  <a:schemeClr val="dk1"/>
                </a:solidFill>
                <a:latin typeface="Verdana"/>
                <a:ea typeface="Verdana"/>
                <a:cs typeface="Verdana"/>
                <a:sym typeface="Verdana"/>
              </a:rPr>
              <a:t>хостинг</a:t>
            </a:r>
            <a:r>
              <a:rPr lang="mk-MK" sz="2000" b="0" i="0" u="none" strike="noStrike" cap="none" dirty="0">
                <a:solidFill>
                  <a:schemeClr val="dk1"/>
                </a:solidFill>
                <a:latin typeface="Verdana"/>
                <a:ea typeface="Verdana"/>
                <a:cs typeface="Verdana"/>
                <a:sym typeface="Verdana"/>
              </a:rPr>
              <a:t>-услуги и услуги за кеширање)</a:t>
            </a:r>
            <a:endParaRPr sz="2000" b="0" i="0" u="none" strike="noStrike" cap="none"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приватни и јавни субјекти</a:t>
            </a:r>
            <a:endParaRPr sz="2000" b="0" i="0" u="none" strike="noStrike" cap="none"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бесплатни или платени услуги</a:t>
            </a:r>
            <a:endParaRPr sz="2000" b="0" i="0" u="none" strike="noStrike" cap="none"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одредба за затворена група или јавност</a:t>
            </a:r>
            <a:endParaRPr sz="2000" b="0" i="0" u="none" strike="noStrike" cap="none" dirty="0">
              <a:solidFill>
                <a:schemeClr val="dk1"/>
              </a:solidFill>
              <a:latin typeface="Verdana"/>
              <a:ea typeface="Verdana"/>
              <a:cs typeface="Verdana"/>
              <a:sym typeface="Verdana"/>
            </a:endParaRPr>
          </a:p>
          <a:p>
            <a:pPr marL="342900" marR="0" lvl="0" indent="-203200" algn="l"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l"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Не:</a:t>
            </a:r>
            <a:endParaRPr sz="2000"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даватели на содржина</a:t>
            </a:r>
            <a:endParaRPr sz="2000" b="0" i="0" u="none" strike="noStrike" cap="none" dirty="0">
              <a:solidFill>
                <a:schemeClr val="dk1"/>
              </a:solidFill>
              <a:latin typeface="Verdana"/>
              <a:ea typeface="Verdana"/>
              <a:cs typeface="Verdana"/>
              <a:sym typeface="Verdana"/>
            </a:endParaRPr>
          </a:p>
        </p:txBody>
      </p:sp>
      <p:sp>
        <p:nvSpPr>
          <p:cNvPr id="174" name="Google Shape;174;p8"/>
          <p:cNvSpPr/>
          <p:nvPr/>
        </p:nvSpPr>
        <p:spPr>
          <a:xfrm>
            <a:off x="179512" y="1374204"/>
            <a:ext cx="3986074" cy="470894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a:t>
            </a:r>
            <a:r>
              <a:rPr lang="mk-MK" sz="2000" b="1" dirty="0">
                <a:solidFill>
                  <a:schemeClr val="dk1"/>
                </a:solidFill>
                <a:latin typeface="Verdana"/>
                <a:ea typeface="Verdana"/>
                <a:cs typeface="Verdana"/>
                <a:sym typeface="Verdana"/>
              </a:rPr>
              <a:t>давател на услуги</a:t>
            </a:r>
            <a:r>
              <a:rPr lang="mk-MK" sz="2000" dirty="0">
                <a:solidFill>
                  <a:schemeClr val="dk1"/>
                </a:solidFill>
                <a:latin typeface="Verdana"/>
                <a:ea typeface="Verdana"/>
                <a:cs typeface="Verdana"/>
                <a:sym typeface="Verdana"/>
              </a:rPr>
              <a:t>“ е секој јавен или приватен субјект кој им овозможува на корисниците на својата услуга можност за комуникација преку компјутерски систем и кој било друг субјект што обработува или складира компјутерски податоци во име на таквата комуникациска услуга или корисници на таква услуга.</a:t>
            </a:r>
            <a:endParaRPr sz="2000" dirty="0">
              <a:solidFill>
                <a:schemeClr val="dk1"/>
              </a:solidFill>
              <a:latin typeface="Verdana"/>
              <a:ea typeface="Verdana"/>
              <a:cs typeface="Verdana"/>
              <a:sym typeface="Verdan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dirty="0">
                <a:solidFill>
                  <a:srgbClr val="FFFFFF"/>
                </a:solidFill>
                <a:latin typeface="Verdana"/>
                <a:ea typeface="Verdana"/>
                <a:cs typeface="Verdana"/>
                <a:sym typeface="Verdana"/>
              </a:rPr>
              <a:t>www.coe.int/cybercrime</a:t>
            </a:r>
            <a:endParaRPr sz="1200" dirty="0">
              <a:solidFill>
                <a:schemeClr val="lt1"/>
              </a:solidFill>
              <a:latin typeface="Verdana"/>
              <a:ea typeface="Verdana"/>
              <a:cs typeface="Verdana"/>
              <a:sym typeface="Verdana"/>
            </a:endParaRPr>
          </a:p>
        </p:txBody>
      </p:sp>
      <p:sp>
        <p:nvSpPr>
          <p:cNvPr id="181" name="Google Shape;181;p9"/>
          <p:cNvSpPr/>
          <p:nvPr/>
        </p:nvSpPr>
        <p:spPr>
          <a:xfrm>
            <a:off x="7937" y="-6356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82" name="Google Shape;182;p9"/>
          <p:cNvSpPr txBox="1"/>
          <p:nvPr/>
        </p:nvSpPr>
        <p:spPr>
          <a:xfrm>
            <a:off x="1403350" y="190500"/>
            <a:ext cx="7632700" cy="58477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Податочен сообраќај</a:t>
            </a:r>
            <a:endParaRPr sz="2000" b="1" dirty="0">
              <a:solidFill>
                <a:schemeClr val="lt1"/>
              </a:solidFill>
              <a:latin typeface="Verdana"/>
              <a:ea typeface="Verdana"/>
              <a:cs typeface="Verdana"/>
              <a:sym typeface="Verdana"/>
            </a:endParaRPr>
          </a:p>
        </p:txBody>
      </p:sp>
      <p:pic>
        <p:nvPicPr>
          <p:cNvPr id="183" name="Google Shape;183;p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84" name="Google Shape;184;p9"/>
          <p:cNvSpPr/>
          <p:nvPr/>
        </p:nvSpPr>
        <p:spPr>
          <a:xfrm>
            <a:off x="4331268" y="1158051"/>
            <a:ext cx="4625266" cy="510905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Да:</a:t>
            </a:r>
            <a:endParaRPr sz="1200" dirty="0"/>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категорија на компјутерски податоци</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генерирани од компјутер што формира дел од синџирот на комуникација</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Укажува на:</a:t>
            </a:r>
            <a:endParaRPr sz="1200" dirty="0"/>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потеклото </a:t>
            </a:r>
            <a:endParaRPr sz="1200" dirty="0"/>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дестинацијата</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рутата</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времето</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датумот</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големината</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времетраењето</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видот на основната услуга на комуникација</a:t>
            </a:r>
            <a:endParaRPr sz="1800" b="0" i="0" u="none" strike="noStrike" cap="none" dirty="0">
              <a:solidFill>
                <a:schemeClr val="dk1"/>
              </a:solidFill>
              <a:latin typeface="Verdana"/>
              <a:ea typeface="Verdana"/>
              <a:cs typeface="Verdana"/>
              <a:sym typeface="Verdana"/>
            </a:endParaRPr>
          </a:p>
          <a:p>
            <a:pPr marL="342900" marR="0" lvl="0" indent="-342900" algn="l"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Не:</a:t>
            </a:r>
            <a:endParaRPr sz="1200" dirty="0"/>
          </a:p>
          <a:p>
            <a:pPr marL="800100" marR="0" lvl="1" indent="-342900" algn="l"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содржина на комуникација</a:t>
            </a:r>
            <a:endParaRPr sz="1800" b="0" i="0" u="none" strike="noStrike" cap="none" dirty="0">
              <a:solidFill>
                <a:schemeClr val="dk1"/>
              </a:solidFill>
              <a:latin typeface="Verdana"/>
              <a:ea typeface="Verdana"/>
              <a:cs typeface="Verdana"/>
              <a:sym typeface="Verdana"/>
            </a:endParaRPr>
          </a:p>
        </p:txBody>
      </p:sp>
      <p:sp>
        <p:nvSpPr>
          <p:cNvPr id="185" name="Google Shape;185;p9"/>
          <p:cNvSpPr/>
          <p:nvPr/>
        </p:nvSpPr>
        <p:spPr>
          <a:xfrm>
            <a:off x="187466" y="1158051"/>
            <a:ext cx="3986074"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a:t>
            </a:r>
            <a:r>
              <a:rPr lang="mk-MK" sz="1800" b="1" dirty="0">
                <a:solidFill>
                  <a:schemeClr val="dk1"/>
                </a:solidFill>
                <a:latin typeface="Verdana"/>
                <a:ea typeface="Verdana"/>
                <a:cs typeface="Verdana"/>
                <a:sym typeface="Verdana"/>
              </a:rPr>
              <a:t>податочен сообраќај</a:t>
            </a:r>
            <a:r>
              <a:rPr lang="mk-MK" sz="1800" dirty="0">
                <a:solidFill>
                  <a:schemeClr val="dk1"/>
                </a:solidFill>
                <a:latin typeface="Verdana"/>
                <a:ea typeface="Verdana"/>
                <a:cs typeface="Verdana"/>
                <a:sym typeface="Verdana"/>
              </a:rPr>
              <a:t>“ се сите компјутерски податоци што се однесуваат на комуникација со помош на компјутерски систем, генерирани од компјутерски систем што е дел во синџирот на комуникација, означувајќи го изворот (потеклото) на комуникацијата, дестинацијата, рутата, времето, датумот, големината, времетраењето или видот на основната услуга.</a:t>
            </a:r>
            <a:endParaRPr sz="1800" dirty="0">
              <a:solidFill>
                <a:schemeClr val="dk1"/>
              </a:solidFill>
              <a:latin typeface="Verdana"/>
              <a:ea typeface="Verdana"/>
              <a:cs typeface="Verdana"/>
              <a:sym typeface="Verdana"/>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603</TotalTime>
  <Words>13834</Words>
  <Application>Microsoft Office PowerPoint</Application>
  <PresentationFormat>On-screen Show (4:3)</PresentationFormat>
  <Paragraphs>978</Paragraphs>
  <Slides>78</Slides>
  <Notes>72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7" baseType="lpstr">
      <vt:lpstr>Arial</vt:lpstr>
      <vt:lpstr>Georgia</vt:lpstr>
      <vt:lpstr>Noto Sans Symbols</vt:lpstr>
      <vt:lpstr>Calibri</vt:lpstr>
      <vt:lpstr>Trebuchet MS</vt:lpstr>
      <vt:lpstr>Arial Narrow</vt:lpstr>
      <vt:lpstr>Verdana</vt:lpstr>
      <vt:lpstr>Office Theme</vt:lpstr>
      <vt:lpstr>Microsoft Word Picture</vt:lpstr>
      <vt:lpstr>PowerPoint Presentation</vt:lpstr>
      <vt:lpstr>PowerPoint Presentation</vt:lpstr>
      <vt:lpstr>PowerPoint Presentation</vt:lpstr>
      <vt:lpstr>PowerPoint Presentation</vt:lpstr>
      <vt:lpstr>ДЕФИНИЦИИ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ИЛЕГАЛЕН ПРИСТАП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Илегално следење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Манипулирање со податоците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Попречување на работата на системи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ЗЛОУПОТРЕБА НА УРЕДИ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apetrovmk@outlook.com</cp:lastModifiedBy>
  <cp:revision>38</cp:revision>
  <dcterms:created xsi:type="dcterms:W3CDTF">2013-06-24T06:40:18Z</dcterms:created>
  <dcterms:modified xsi:type="dcterms:W3CDTF">2021-06-28T10:21:57Z</dcterms:modified>
</cp:coreProperties>
</file>